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 ContentType="application/msword"/>
  <Default Extension="xls" ContentType="application/vnd.ms-excel"/>
  <Default Extension="bin" ContentType="application/vnd.openxmlformats-officedocument.oleObject"/>
  <Default Extension="wav" ContentType="audio/x-wav"/>
  <Default Extension="wmf" ContentType="image/x-wmf"/>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17.xml" ContentType="application/vnd.openxmlformats-officedocument.drawingml.diagramColors+xml"/>
  <Override PartName="/ppt/diagrams/colors18.xml" ContentType="application/vnd.openxmlformats-officedocument.drawingml.diagramColors+xml"/>
  <Override PartName="/ppt/diagrams/colors19.xml" ContentType="application/vnd.openxmlformats-officedocument.drawingml.diagramColors+xml"/>
  <Override PartName="/ppt/diagrams/colors2.xml" ContentType="application/vnd.openxmlformats-officedocument.drawingml.diagramColors+xml"/>
  <Override PartName="/ppt/diagrams/colors20.xml" ContentType="application/vnd.openxmlformats-officedocument.drawingml.diagramColors+xml"/>
  <Override PartName="/ppt/diagrams/colors21.xml" ContentType="application/vnd.openxmlformats-officedocument.drawingml.diagramColors+xml"/>
  <Override PartName="/ppt/diagrams/colors22.xml" ContentType="application/vnd.openxmlformats-officedocument.drawingml.diagramColors+xml"/>
  <Override PartName="/ppt/diagrams/colors23.xml" ContentType="application/vnd.openxmlformats-officedocument.drawingml.diagramColors+xml"/>
  <Override PartName="/ppt/diagrams/colors24.xml" ContentType="application/vnd.openxmlformats-officedocument.drawingml.diagramColors+xml"/>
  <Override PartName="/ppt/diagrams/colors25.xml" ContentType="application/vnd.openxmlformats-officedocument.drawingml.diagramColors+xml"/>
  <Override PartName="/ppt/diagrams/colors26.xml" ContentType="application/vnd.openxmlformats-officedocument.drawingml.diagramColors+xml"/>
  <Override PartName="/ppt/diagrams/colors27.xml" ContentType="application/vnd.openxmlformats-officedocument.drawingml.diagramColors+xml"/>
  <Override PartName="/ppt/diagrams/colors28.xml" ContentType="application/vnd.openxmlformats-officedocument.drawingml.diagramColors+xml"/>
  <Override PartName="/ppt/diagrams/colors29.xml" ContentType="application/vnd.openxmlformats-officedocument.drawingml.diagramColors+xml"/>
  <Override PartName="/ppt/diagrams/colors3.xml" ContentType="application/vnd.openxmlformats-officedocument.drawingml.diagramColors+xml"/>
  <Override PartName="/ppt/diagrams/colors30.xml" ContentType="application/vnd.openxmlformats-officedocument.drawingml.diagramColors+xml"/>
  <Override PartName="/ppt/diagrams/colors31.xml" ContentType="application/vnd.openxmlformats-officedocument.drawingml.diagramColors+xml"/>
  <Override PartName="/ppt/diagrams/colors32.xml" ContentType="application/vnd.openxmlformats-officedocument.drawingml.diagramColors+xml"/>
  <Override PartName="/ppt/diagrams/colors3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24.xml" ContentType="application/vnd.openxmlformats-officedocument.drawingml.diagramData+xml"/>
  <Override PartName="/ppt/diagrams/data25.xml" ContentType="application/vnd.openxmlformats-officedocument.drawingml.diagramData+xml"/>
  <Override PartName="/ppt/diagrams/data26.xml" ContentType="application/vnd.openxmlformats-officedocument.drawingml.diagramData+xml"/>
  <Override PartName="/ppt/diagrams/data27.xml" ContentType="application/vnd.openxmlformats-officedocument.drawingml.diagramData+xml"/>
  <Override PartName="/ppt/diagrams/data28.xml" ContentType="application/vnd.openxmlformats-officedocument.drawingml.diagramData+xml"/>
  <Override PartName="/ppt/diagrams/data29.xml" ContentType="application/vnd.openxmlformats-officedocument.drawingml.diagramData+xml"/>
  <Override PartName="/ppt/diagrams/data3.xml" ContentType="application/vnd.openxmlformats-officedocument.drawingml.diagramData+xml"/>
  <Override PartName="/ppt/diagrams/data30.xml" ContentType="application/vnd.openxmlformats-officedocument.drawingml.diagramData+xml"/>
  <Override PartName="/ppt/diagrams/data31.xml" ContentType="application/vnd.openxmlformats-officedocument.drawingml.diagramData+xml"/>
  <Override PartName="/ppt/diagrams/data32.xml" ContentType="application/vnd.openxmlformats-officedocument.drawingml.diagramData+xml"/>
  <Override PartName="/ppt/diagrams/data3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17.xml" ContentType="application/vnd.ms-office.drawingml.diagramDrawing+xml"/>
  <Override PartName="/ppt/diagrams/drawing18.xml" ContentType="application/vnd.ms-office.drawingml.diagramDrawing+xml"/>
  <Override PartName="/ppt/diagrams/drawing19.xml" ContentType="application/vnd.ms-office.drawingml.diagramDrawing+xml"/>
  <Override PartName="/ppt/diagrams/drawing2.xml" ContentType="application/vnd.ms-office.drawingml.diagramDrawing+xml"/>
  <Override PartName="/ppt/diagrams/drawing20.xml" ContentType="application/vnd.ms-office.drawingml.diagramDrawing+xml"/>
  <Override PartName="/ppt/diagrams/drawing21.xml" ContentType="application/vnd.ms-office.drawingml.diagramDrawing+xml"/>
  <Override PartName="/ppt/diagrams/drawing22.xml" ContentType="application/vnd.ms-office.drawingml.diagramDrawing+xml"/>
  <Override PartName="/ppt/diagrams/drawing23.xml" ContentType="application/vnd.ms-office.drawingml.diagramDrawing+xml"/>
  <Override PartName="/ppt/diagrams/drawing24.xml" ContentType="application/vnd.ms-office.drawingml.diagramDrawing+xml"/>
  <Override PartName="/ppt/diagrams/drawing25.xml" ContentType="application/vnd.ms-office.drawingml.diagramDrawing+xml"/>
  <Override PartName="/ppt/diagrams/drawing26.xml" ContentType="application/vnd.ms-office.drawingml.diagramDrawing+xml"/>
  <Override PartName="/ppt/diagrams/drawing27.xml" ContentType="application/vnd.ms-office.drawingml.diagramDrawing+xml"/>
  <Override PartName="/ppt/diagrams/drawing28.xml" ContentType="application/vnd.ms-office.drawingml.diagramDrawing+xml"/>
  <Override PartName="/ppt/diagrams/drawing29.xml" ContentType="application/vnd.ms-office.drawingml.diagramDrawing+xml"/>
  <Override PartName="/ppt/diagrams/drawing3.xml" ContentType="application/vnd.ms-office.drawingml.diagramDrawing+xml"/>
  <Override PartName="/ppt/diagrams/drawing30.xml" ContentType="application/vnd.ms-office.drawingml.diagramDrawing+xml"/>
  <Override PartName="/ppt/diagrams/drawing31.xml" ContentType="application/vnd.ms-office.drawingml.diagramDrawing+xml"/>
  <Override PartName="/ppt/diagrams/drawing32.xml" ContentType="application/vnd.ms-office.drawingml.diagramDrawing+xml"/>
  <Override PartName="/ppt/diagrams/drawing3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layout19.xml" ContentType="application/vnd.openxmlformats-officedocument.drawingml.diagramLayout+xml"/>
  <Override PartName="/ppt/diagrams/layout2.xml" ContentType="application/vnd.openxmlformats-officedocument.drawingml.diagramLayout+xml"/>
  <Override PartName="/ppt/diagrams/layout20.xml" ContentType="application/vnd.openxmlformats-officedocument.drawingml.diagramLayout+xml"/>
  <Override PartName="/ppt/diagrams/layout21.xml" ContentType="application/vnd.openxmlformats-officedocument.drawingml.diagramLayout+xml"/>
  <Override PartName="/ppt/diagrams/layout22.xml" ContentType="application/vnd.openxmlformats-officedocument.drawingml.diagramLayout+xml"/>
  <Override PartName="/ppt/diagrams/layout23.xml" ContentType="application/vnd.openxmlformats-officedocument.drawingml.diagramLayout+xml"/>
  <Override PartName="/ppt/diagrams/layout24.xml" ContentType="application/vnd.openxmlformats-officedocument.drawingml.diagramLayout+xml"/>
  <Override PartName="/ppt/diagrams/layout25.xml" ContentType="application/vnd.openxmlformats-officedocument.drawingml.diagramLayout+xml"/>
  <Override PartName="/ppt/diagrams/layout26.xml" ContentType="application/vnd.openxmlformats-officedocument.drawingml.diagramLayout+xml"/>
  <Override PartName="/ppt/diagrams/layout27.xml" ContentType="application/vnd.openxmlformats-officedocument.drawingml.diagramLayout+xml"/>
  <Override PartName="/ppt/diagrams/layout28.xml" ContentType="application/vnd.openxmlformats-officedocument.drawingml.diagramLayout+xml"/>
  <Override PartName="/ppt/diagrams/layout29.xml" ContentType="application/vnd.openxmlformats-officedocument.drawingml.diagramLayout+xml"/>
  <Override PartName="/ppt/diagrams/layout3.xml" ContentType="application/vnd.openxmlformats-officedocument.drawingml.diagramLayout+xml"/>
  <Override PartName="/ppt/diagrams/layout30.xml" ContentType="application/vnd.openxmlformats-officedocument.drawingml.diagramLayout+xml"/>
  <Override PartName="/ppt/diagrams/layout31.xml" ContentType="application/vnd.openxmlformats-officedocument.drawingml.diagramLayout+xml"/>
  <Override PartName="/ppt/diagrams/layout32.xml" ContentType="application/vnd.openxmlformats-officedocument.drawingml.diagramLayout+xml"/>
  <Override PartName="/ppt/diagrams/layout3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17.xml" ContentType="application/vnd.openxmlformats-officedocument.drawingml.diagramStyle+xml"/>
  <Override PartName="/ppt/diagrams/quickStyle18.xml" ContentType="application/vnd.openxmlformats-officedocument.drawingml.diagramStyle+xml"/>
  <Override PartName="/ppt/diagrams/quickStyle19.xml" ContentType="application/vnd.openxmlformats-officedocument.drawingml.diagramStyle+xml"/>
  <Override PartName="/ppt/diagrams/quickStyle2.xml" ContentType="application/vnd.openxmlformats-officedocument.drawingml.diagramStyle+xml"/>
  <Override PartName="/ppt/diagrams/quickStyle20.xml" ContentType="application/vnd.openxmlformats-officedocument.drawingml.diagramStyle+xml"/>
  <Override PartName="/ppt/diagrams/quickStyle21.xml" ContentType="application/vnd.openxmlformats-officedocument.drawingml.diagramStyle+xml"/>
  <Override PartName="/ppt/diagrams/quickStyle22.xml" ContentType="application/vnd.openxmlformats-officedocument.drawingml.diagramStyle+xml"/>
  <Override PartName="/ppt/diagrams/quickStyle23.xml" ContentType="application/vnd.openxmlformats-officedocument.drawingml.diagramStyle+xml"/>
  <Override PartName="/ppt/diagrams/quickStyle24.xml" ContentType="application/vnd.openxmlformats-officedocument.drawingml.diagramStyle+xml"/>
  <Override PartName="/ppt/diagrams/quickStyle25.xml" ContentType="application/vnd.openxmlformats-officedocument.drawingml.diagramStyle+xml"/>
  <Override PartName="/ppt/diagrams/quickStyle26.xml" ContentType="application/vnd.openxmlformats-officedocument.drawingml.diagramStyle+xml"/>
  <Override PartName="/ppt/diagrams/quickStyle27.xml" ContentType="application/vnd.openxmlformats-officedocument.drawingml.diagramStyle+xml"/>
  <Override PartName="/ppt/diagrams/quickStyle28.xml" ContentType="application/vnd.openxmlformats-officedocument.drawingml.diagramStyle+xml"/>
  <Override PartName="/ppt/diagrams/quickStyle29.xml" ContentType="application/vnd.openxmlformats-officedocument.drawingml.diagramStyle+xml"/>
  <Override PartName="/ppt/diagrams/quickStyle3.xml" ContentType="application/vnd.openxmlformats-officedocument.drawingml.diagramStyle+xml"/>
  <Override PartName="/ppt/diagrams/quickStyle30.xml" ContentType="application/vnd.openxmlformats-officedocument.drawingml.diagramStyle+xml"/>
  <Override PartName="/ppt/diagrams/quickStyle31.xml" ContentType="application/vnd.openxmlformats-officedocument.drawingml.diagramStyle+xml"/>
  <Override PartName="/ppt/diagrams/quickStyle32.xml" ContentType="application/vnd.openxmlformats-officedocument.drawingml.diagramStyle+xml"/>
  <Override PartName="/ppt/diagrams/quickStyle3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257" r:id="rId4"/>
    <p:sldId id="767" r:id="rId6"/>
    <p:sldId id="756" r:id="rId7"/>
    <p:sldId id="533" r:id="rId8"/>
    <p:sldId id="534" r:id="rId9"/>
    <p:sldId id="535" r:id="rId10"/>
    <p:sldId id="1300" r:id="rId11"/>
    <p:sldId id="769" r:id="rId12"/>
    <p:sldId id="770" r:id="rId13"/>
    <p:sldId id="1319" r:id="rId14"/>
    <p:sldId id="763" r:id="rId15"/>
    <p:sldId id="1320" r:id="rId16"/>
    <p:sldId id="765" r:id="rId17"/>
    <p:sldId id="768" r:id="rId18"/>
    <p:sldId id="1301" r:id="rId19"/>
    <p:sldId id="761" r:id="rId20"/>
    <p:sldId id="1321" r:id="rId21"/>
    <p:sldId id="758" r:id="rId22"/>
    <p:sldId id="759" r:id="rId23"/>
    <p:sldId id="783" r:id="rId24"/>
    <p:sldId id="784" r:id="rId25"/>
    <p:sldId id="1316" r:id="rId26"/>
    <p:sldId id="1317" r:id="rId27"/>
    <p:sldId id="1318" r:id="rId28"/>
    <p:sldId id="1302" r:id="rId29"/>
    <p:sldId id="786" r:id="rId30"/>
    <p:sldId id="781" r:id="rId31"/>
    <p:sldId id="1314" r:id="rId32"/>
    <p:sldId id="780" r:id="rId33"/>
    <p:sldId id="788" r:id="rId34"/>
    <p:sldId id="791" r:id="rId35"/>
    <p:sldId id="792" r:id="rId36"/>
    <p:sldId id="793" r:id="rId37"/>
    <p:sldId id="1322" r:id="rId38"/>
    <p:sldId id="1323" r:id="rId39"/>
    <p:sldId id="1324" r:id="rId40"/>
    <p:sldId id="1325" r:id="rId41"/>
    <p:sldId id="1303" r:id="rId42"/>
    <p:sldId id="1326" r:id="rId43"/>
    <p:sldId id="779" r:id="rId44"/>
    <p:sldId id="795" r:id="rId45"/>
    <p:sldId id="796" r:id="rId46"/>
    <p:sldId id="797" r:id="rId47"/>
    <p:sldId id="798" r:id="rId48"/>
    <p:sldId id="801" r:id="rId49"/>
    <p:sldId id="802" r:id="rId50"/>
    <p:sldId id="777" r:id="rId51"/>
    <p:sldId id="775" r:id="rId52"/>
    <p:sldId id="809" r:id="rId53"/>
    <p:sldId id="1327" r:id="rId54"/>
    <p:sldId id="1328" r:id="rId55"/>
    <p:sldId id="1329" r:id="rId56"/>
    <p:sldId id="1330" r:id="rId57"/>
    <p:sldId id="815" r:id="rId58"/>
    <p:sldId id="772" r:id="rId59"/>
    <p:sldId id="832" r:id="rId60"/>
    <p:sldId id="1315" r:id="rId61"/>
    <p:sldId id="1304" r:id="rId62"/>
    <p:sldId id="1331" r:id="rId63"/>
    <p:sldId id="830" r:id="rId64"/>
    <p:sldId id="831" r:id="rId65"/>
    <p:sldId id="833" r:id="rId66"/>
    <p:sldId id="834" r:id="rId67"/>
    <p:sldId id="828" r:id="rId68"/>
    <p:sldId id="1305" r:id="rId69"/>
    <p:sldId id="836" r:id="rId70"/>
    <p:sldId id="843" r:id="rId71"/>
    <p:sldId id="844" r:id="rId72"/>
    <p:sldId id="1333" r:id="rId73"/>
    <p:sldId id="845" r:id="rId74"/>
    <p:sldId id="846" r:id="rId75"/>
    <p:sldId id="848" r:id="rId76"/>
    <p:sldId id="849" r:id="rId77"/>
    <p:sldId id="1334" r:id="rId78"/>
    <p:sldId id="851" r:id="rId79"/>
    <p:sldId id="852" r:id="rId80"/>
    <p:sldId id="1335" r:id="rId81"/>
    <p:sldId id="855" r:id="rId82"/>
    <p:sldId id="857" r:id="rId83"/>
    <p:sldId id="860" r:id="rId84"/>
    <p:sldId id="861" r:id="rId85"/>
    <p:sldId id="862" r:id="rId86"/>
    <p:sldId id="865" r:id="rId87"/>
    <p:sldId id="871" r:id="rId88"/>
    <p:sldId id="872" r:id="rId89"/>
    <p:sldId id="873" r:id="rId90"/>
    <p:sldId id="878" r:id="rId91"/>
    <p:sldId id="1336" r:id="rId92"/>
    <p:sldId id="880" r:id="rId93"/>
    <p:sldId id="881" r:id="rId94"/>
    <p:sldId id="882" r:id="rId95"/>
    <p:sldId id="886" r:id="rId96"/>
    <p:sldId id="1342" r:id="rId97"/>
    <p:sldId id="955" r:id="rId98"/>
    <p:sldId id="957" r:id="rId99"/>
    <p:sldId id="959" r:id="rId100"/>
    <p:sldId id="962" r:id="rId101"/>
    <p:sldId id="967" r:id="rId102"/>
    <p:sldId id="954" r:id="rId103"/>
    <p:sldId id="975" r:id="rId104"/>
    <p:sldId id="976" r:id="rId105"/>
    <p:sldId id="1343" r:id="rId106"/>
    <p:sldId id="935" r:id="rId107"/>
    <p:sldId id="945" r:id="rId108"/>
    <p:sldId id="978" r:id="rId109"/>
    <p:sldId id="1019" r:id="rId110"/>
    <p:sldId id="980" r:id="rId111"/>
    <p:sldId id="1306" r:id="rId112"/>
    <p:sldId id="982" r:id="rId113"/>
    <p:sldId id="983" r:id="rId114"/>
    <p:sldId id="984" r:id="rId115"/>
    <p:sldId id="985" r:id="rId116"/>
    <p:sldId id="986" r:id="rId117"/>
    <p:sldId id="1344" r:id="rId118"/>
    <p:sldId id="990" r:id="rId119"/>
    <p:sldId id="992" r:id="rId120"/>
    <p:sldId id="993" r:id="rId121"/>
    <p:sldId id="994" r:id="rId122"/>
    <p:sldId id="998" r:id="rId123"/>
    <p:sldId id="1000" r:id="rId124"/>
    <p:sldId id="999" r:id="rId125"/>
    <p:sldId id="995" r:id="rId126"/>
    <p:sldId id="1307" r:id="rId127"/>
    <p:sldId id="1003" r:id="rId128"/>
    <p:sldId id="1007" r:id="rId129"/>
    <p:sldId id="1008" r:id="rId130"/>
    <p:sldId id="1009" r:id="rId131"/>
    <p:sldId id="1010" r:id="rId132"/>
    <p:sldId id="1011" r:id="rId133"/>
    <p:sldId id="1345" r:id="rId134"/>
    <p:sldId id="1012" r:id="rId135"/>
    <p:sldId id="1346" r:id="rId136"/>
    <p:sldId id="1347" r:id="rId137"/>
    <p:sldId id="1020" r:id="rId138"/>
    <p:sldId id="1021" r:id="rId139"/>
    <p:sldId id="1022" r:id="rId140"/>
    <p:sldId id="1308" r:id="rId141"/>
    <p:sldId id="1024" r:id="rId142"/>
    <p:sldId id="1348" r:id="rId143"/>
    <p:sldId id="1025" r:id="rId144"/>
    <p:sldId id="1026" r:id="rId145"/>
    <p:sldId id="1027" r:id="rId146"/>
    <p:sldId id="1028" r:id="rId147"/>
    <p:sldId id="1029" r:id="rId148"/>
    <p:sldId id="1030" r:id="rId149"/>
    <p:sldId id="1031" r:id="rId150"/>
    <p:sldId id="1309" r:id="rId151"/>
    <p:sldId id="1032" r:id="rId152"/>
    <p:sldId id="1355" r:id="rId153"/>
    <p:sldId id="1356" r:id="rId154"/>
    <p:sldId id="1036" r:id="rId155"/>
    <p:sldId id="1037" r:id="rId156"/>
    <p:sldId id="1038" r:id="rId157"/>
    <p:sldId id="1039" r:id="rId158"/>
    <p:sldId id="1310" r:id="rId159"/>
    <p:sldId id="1040" r:id="rId160"/>
    <p:sldId id="1349" r:id="rId161"/>
    <p:sldId id="1350" r:id="rId162"/>
    <p:sldId id="1042" r:id="rId163"/>
    <p:sldId id="1043" r:id="rId164"/>
    <p:sldId id="1044" r:id="rId165"/>
    <p:sldId id="1045" r:id="rId166"/>
    <p:sldId id="1046" r:id="rId167"/>
    <p:sldId id="1351" r:id="rId168"/>
    <p:sldId id="1352" r:id="rId169"/>
    <p:sldId id="1047" r:id="rId170"/>
    <p:sldId id="1049" r:id="rId171"/>
    <p:sldId id="1353" r:id="rId172"/>
    <p:sldId id="1354" r:id="rId173"/>
    <p:sldId id="1357" r:id="rId174"/>
    <p:sldId id="1358" r:id="rId175"/>
    <p:sldId id="1359" r:id="rId176"/>
    <p:sldId id="1360" r:id="rId177"/>
    <p:sldId id="1361" r:id="rId178"/>
    <p:sldId id="1362" r:id="rId179"/>
    <p:sldId id="1363" r:id="rId180"/>
    <p:sldId id="1364" r:id="rId181"/>
    <p:sldId id="1365" r:id="rId182"/>
    <p:sldId id="1366" r:id="rId183"/>
    <p:sldId id="1367" r:id="rId184"/>
    <p:sldId id="1368" r:id="rId185"/>
    <p:sldId id="1369" r:id="rId186"/>
    <p:sldId id="1370" r:id="rId187"/>
    <p:sldId id="1371" r:id="rId188"/>
    <p:sldId id="1372" r:id="rId189"/>
    <p:sldId id="1373" r:id="rId190"/>
    <p:sldId id="1374" r:id="rId191"/>
    <p:sldId id="1375" r:id="rId192"/>
    <p:sldId id="1376" r:id="rId193"/>
    <p:sldId id="1377" r:id="rId194"/>
    <p:sldId id="1378" r:id="rId195"/>
    <p:sldId id="1379" r:id="rId196"/>
    <p:sldId id="1380" r:id="rId197"/>
    <p:sldId id="1381" r:id="rId198"/>
    <p:sldId id="1382" r:id="rId199"/>
    <p:sldId id="1383" r:id="rId200"/>
    <p:sldId id="1384" r:id="rId201"/>
    <p:sldId id="1385" r:id="rId202"/>
    <p:sldId id="1386" r:id="rId203"/>
    <p:sldId id="1387" r:id="rId204"/>
    <p:sldId id="1388" r:id="rId205"/>
    <p:sldId id="1389" r:id="rId206"/>
    <p:sldId id="1390" r:id="rId207"/>
    <p:sldId id="1391" r:id="rId208"/>
    <p:sldId id="1392" r:id="rId209"/>
    <p:sldId id="1393" r:id="rId210"/>
    <p:sldId id="1394" r:id="rId211"/>
    <p:sldId id="1395" r:id="rId212"/>
    <p:sldId id="1396" r:id="rId213"/>
    <p:sldId id="1397" r:id="rId214"/>
    <p:sldId id="1398" r:id="rId215"/>
    <p:sldId id="1399" r:id="rId216"/>
    <p:sldId id="1400" r:id="rId217"/>
    <p:sldId id="1401" r:id="rId218"/>
    <p:sldId id="1402" r:id="rId219"/>
    <p:sldId id="1403" r:id="rId220"/>
    <p:sldId id="1404" r:id="rId221"/>
    <p:sldId id="1405" r:id="rId222"/>
    <p:sldId id="1406" r:id="rId223"/>
    <p:sldId id="1407" r:id="rId224"/>
    <p:sldId id="1408" r:id="rId225"/>
    <p:sldId id="1409" r:id="rId226"/>
    <p:sldId id="1410" r:id="rId227"/>
    <p:sldId id="1411" r:id="rId228"/>
    <p:sldId id="1412" r:id="rId229"/>
    <p:sldId id="1413" r:id="rId230"/>
    <p:sldId id="1414" r:id="rId231"/>
    <p:sldId id="1415" r:id="rId232"/>
    <p:sldId id="1416" r:id="rId233"/>
    <p:sldId id="1417" r:id="rId234"/>
    <p:sldId id="1418" r:id="rId235"/>
    <p:sldId id="1419" r:id="rId236"/>
    <p:sldId id="1420" r:id="rId237"/>
    <p:sldId id="1421" r:id="rId238"/>
    <p:sldId id="1422" r:id="rId239"/>
    <p:sldId id="1423" r:id="rId240"/>
    <p:sldId id="1424" r:id="rId241"/>
    <p:sldId id="1425" r:id="rId242"/>
    <p:sldId id="1426" r:id="rId243"/>
    <p:sldId id="1427" r:id="rId244"/>
    <p:sldId id="1428" r:id="rId245"/>
    <p:sldId id="1429" r:id="rId246"/>
    <p:sldId id="1430" r:id="rId247"/>
    <p:sldId id="1431" r:id="rId248"/>
    <p:sldId id="1432" r:id="rId249"/>
    <p:sldId id="1433" r:id="rId250"/>
    <p:sldId id="1434" r:id="rId251"/>
    <p:sldId id="1435" r:id="rId252"/>
    <p:sldId id="1436" r:id="rId253"/>
    <p:sldId id="1437" r:id="rId254"/>
    <p:sldId id="1438" r:id="rId255"/>
    <p:sldId id="1439" r:id="rId256"/>
    <p:sldId id="1440" r:id="rId257"/>
    <p:sldId id="1441" r:id="rId258"/>
    <p:sldId id="1442" r:id="rId259"/>
    <p:sldId id="1443" r:id="rId260"/>
    <p:sldId id="1444" r:id="rId261"/>
    <p:sldId id="1445" r:id="rId262"/>
    <p:sldId id="1446" r:id="rId263"/>
    <p:sldId id="1447" r:id="rId264"/>
    <p:sldId id="1448" r:id="rId265"/>
    <p:sldId id="1449" r:id="rId266"/>
    <p:sldId id="1450" r:id="rId267"/>
    <p:sldId id="1451" r:id="rId268"/>
    <p:sldId id="1452" r:id="rId269"/>
    <p:sldId id="1453" r:id="rId270"/>
    <p:sldId id="1454" r:id="rId271"/>
    <p:sldId id="1455" r:id="rId272"/>
    <p:sldId id="1456" r:id="rId273"/>
    <p:sldId id="1457" r:id="rId274"/>
    <p:sldId id="1458" r:id="rId275"/>
    <p:sldId id="1459" r:id="rId276"/>
    <p:sldId id="1460" r:id="rId277"/>
    <p:sldId id="1461" r:id="rId278"/>
    <p:sldId id="1462" r:id="rId279"/>
    <p:sldId id="1463" r:id="rId280"/>
    <p:sldId id="1464" r:id="rId281"/>
    <p:sldId id="1465" r:id="rId282"/>
    <p:sldId id="1466" r:id="rId283"/>
    <p:sldId id="1467" r:id="rId284"/>
    <p:sldId id="1468" r:id="rId285"/>
    <p:sldId id="1469" r:id="rId286"/>
    <p:sldId id="1470" r:id="rId287"/>
    <p:sldId id="1471" r:id="rId288"/>
    <p:sldId id="1472" r:id="rId289"/>
    <p:sldId id="1473" r:id="rId290"/>
    <p:sldId id="1474" r:id="rId291"/>
    <p:sldId id="1475" r:id="rId292"/>
    <p:sldId id="1476" r:id="rId293"/>
    <p:sldId id="1477" r:id="rId294"/>
    <p:sldId id="1478" r:id="rId295"/>
    <p:sldId id="1479" r:id="rId296"/>
    <p:sldId id="1480" r:id="rId297"/>
    <p:sldId id="1481" r:id="rId298"/>
    <p:sldId id="1482" r:id="rId299"/>
    <p:sldId id="1483" r:id="rId300"/>
    <p:sldId id="1484" r:id="rId301"/>
    <p:sldId id="1485" r:id="rId302"/>
    <p:sldId id="1486" r:id="rId303"/>
    <p:sldId id="1487" r:id="rId304"/>
    <p:sldId id="1488" r:id="rId305"/>
    <p:sldId id="1489" r:id="rId306"/>
    <p:sldId id="1490" r:id="rId307"/>
    <p:sldId id="1491" r:id="rId308"/>
    <p:sldId id="1492" r:id="rId309"/>
    <p:sldId id="1493" r:id="rId310"/>
    <p:sldId id="1494" r:id="rId311"/>
    <p:sldId id="1495" r:id="rId312"/>
    <p:sldId id="1496" r:id="rId313"/>
    <p:sldId id="1497" r:id="rId314"/>
    <p:sldId id="1498" r:id="rId315"/>
    <p:sldId id="1499" r:id="rId316"/>
    <p:sldId id="1500" r:id="rId317"/>
    <p:sldId id="1501" r:id="rId318"/>
    <p:sldId id="1502" r:id="rId319"/>
    <p:sldId id="1503" r:id="rId320"/>
    <p:sldId id="1504" r:id="rId321"/>
    <p:sldId id="1505" r:id="rId322"/>
    <p:sldId id="1506" r:id="rId323"/>
    <p:sldId id="1507" r:id="rId324"/>
    <p:sldId id="1508" r:id="rId325"/>
    <p:sldId id="1509" r:id="rId326"/>
    <p:sldId id="1510" r:id="rId327"/>
    <p:sldId id="1511" r:id="rId328"/>
    <p:sldId id="1512" r:id="rId329"/>
    <p:sldId id="1513" r:id="rId330"/>
    <p:sldId id="1514" r:id="rId331"/>
    <p:sldId id="1515" r:id="rId332"/>
    <p:sldId id="1516" r:id="rId333"/>
    <p:sldId id="1517" r:id="rId334"/>
    <p:sldId id="1518" r:id="rId335"/>
    <p:sldId id="1519" r:id="rId336"/>
    <p:sldId id="1520" r:id="rId337"/>
    <p:sldId id="1521" r:id="rId338"/>
    <p:sldId id="1522" r:id="rId339"/>
    <p:sldId id="1523" r:id="rId340"/>
    <p:sldId id="1524" r:id="rId341"/>
    <p:sldId id="1525" r:id="rId342"/>
    <p:sldId id="1526" r:id="rId343"/>
    <p:sldId id="1527" r:id="rId344"/>
    <p:sldId id="1528" r:id="rId345"/>
    <p:sldId id="1529" r:id="rId346"/>
    <p:sldId id="1530" r:id="rId347"/>
    <p:sldId id="1531" r:id="rId348"/>
    <p:sldId id="1532" r:id="rId349"/>
    <p:sldId id="1533" r:id="rId350"/>
    <p:sldId id="1534" r:id="rId351"/>
    <p:sldId id="1535" r:id="rId352"/>
    <p:sldId id="1536" r:id="rId353"/>
    <p:sldId id="1537" r:id="rId354"/>
    <p:sldId id="1538" r:id="rId355"/>
    <p:sldId id="1539" r:id="rId356"/>
    <p:sldId id="1540" r:id="rId357"/>
    <p:sldId id="1541" r:id="rId358"/>
    <p:sldId id="1542" r:id="rId359"/>
    <p:sldId id="1543" r:id="rId360"/>
    <p:sldId id="1544" r:id="rId361"/>
    <p:sldId id="1545" r:id="rId362"/>
    <p:sldId id="1546" r:id="rId363"/>
    <p:sldId id="1547" r:id="rId364"/>
    <p:sldId id="1548" r:id="rId365"/>
    <p:sldId id="1549" r:id="rId366"/>
    <p:sldId id="1550" r:id="rId367"/>
    <p:sldId id="1551" r:id="rId368"/>
    <p:sldId id="1552" r:id="rId369"/>
    <p:sldId id="1553" r:id="rId370"/>
    <p:sldId id="1554" r:id="rId371"/>
    <p:sldId id="1555" r:id="rId372"/>
    <p:sldId id="1556" r:id="rId373"/>
    <p:sldId id="1557" r:id="rId374"/>
    <p:sldId id="1558" r:id="rId375"/>
    <p:sldId id="1559" r:id="rId376"/>
    <p:sldId id="1560" r:id="rId377"/>
    <p:sldId id="1561" r:id="rId378"/>
    <p:sldId id="1562" r:id="rId379"/>
    <p:sldId id="1563" r:id="rId380"/>
    <p:sldId id="1564" r:id="rId381"/>
    <p:sldId id="1565" r:id="rId382"/>
    <p:sldId id="1566" r:id="rId383"/>
    <p:sldId id="1567" r:id="rId384"/>
    <p:sldId id="1568" r:id="rId385"/>
  </p:sldIdLst>
  <p:sldSz cx="10668000" cy="7620000"/>
  <p:notesSz cx="6858000" cy="9144000"/>
  <p:defaultTextStyle>
    <a:defPPr>
      <a:defRPr lang="zh-CN"/>
    </a:defPPr>
    <a:lvl1pPr algn="just" rtl="0" fontAlgn="base">
      <a:spcBef>
        <a:spcPct val="0"/>
      </a:spcBef>
      <a:spcAft>
        <a:spcPct val="0"/>
      </a:spcAft>
      <a:defRPr kumimoji="1" sz="2400" b="1" kern="1200">
        <a:solidFill>
          <a:schemeClr val="tx1"/>
        </a:solidFill>
        <a:latin typeface="Times New Roman" panose="02020603050405020304" pitchFamily="18" charset="0"/>
        <a:ea typeface="宋体" panose="02010600030101010101" pitchFamily="2" charset="-122"/>
        <a:cs typeface="+mn-cs"/>
      </a:defRPr>
    </a:lvl1pPr>
    <a:lvl2pPr marL="457200" algn="just" rtl="0" fontAlgn="base">
      <a:spcBef>
        <a:spcPct val="0"/>
      </a:spcBef>
      <a:spcAft>
        <a:spcPct val="0"/>
      </a:spcAft>
      <a:defRPr kumimoji="1" sz="2400" b="1" kern="1200">
        <a:solidFill>
          <a:schemeClr val="tx1"/>
        </a:solidFill>
        <a:latin typeface="Times New Roman" panose="02020603050405020304" pitchFamily="18" charset="0"/>
        <a:ea typeface="宋体" panose="02010600030101010101" pitchFamily="2" charset="-122"/>
        <a:cs typeface="+mn-cs"/>
      </a:defRPr>
    </a:lvl2pPr>
    <a:lvl3pPr marL="914400" algn="just" rtl="0" fontAlgn="base">
      <a:spcBef>
        <a:spcPct val="0"/>
      </a:spcBef>
      <a:spcAft>
        <a:spcPct val="0"/>
      </a:spcAft>
      <a:defRPr kumimoji="1" sz="2400" b="1" kern="1200">
        <a:solidFill>
          <a:schemeClr val="tx1"/>
        </a:solidFill>
        <a:latin typeface="Times New Roman" panose="02020603050405020304" pitchFamily="18" charset="0"/>
        <a:ea typeface="宋体" panose="02010600030101010101" pitchFamily="2" charset="-122"/>
        <a:cs typeface="+mn-cs"/>
      </a:defRPr>
    </a:lvl3pPr>
    <a:lvl4pPr marL="1371600" algn="just" rtl="0" fontAlgn="base">
      <a:spcBef>
        <a:spcPct val="0"/>
      </a:spcBef>
      <a:spcAft>
        <a:spcPct val="0"/>
      </a:spcAft>
      <a:defRPr kumimoji="1" sz="2400" b="1" kern="1200">
        <a:solidFill>
          <a:schemeClr val="tx1"/>
        </a:solidFill>
        <a:latin typeface="Times New Roman" panose="02020603050405020304" pitchFamily="18" charset="0"/>
        <a:ea typeface="宋体" panose="02010600030101010101" pitchFamily="2" charset="-122"/>
        <a:cs typeface="+mn-cs"/>
      </a:defRPr>
    </a:lvl4pPr>
    <a:lvl5pPr marL="1828800" algn="just" rtl="0" fontAlgn="base">
      <a:spcBef>
        <a:spcPct val="0"/>
      </a:spcBef>
      <a:spcAft>
        <a:spcPct val="0"/>
      </a:spcAft>
      <a:defRPr kumimoji="1" sz="2400" b="1"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b="1"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b="1"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b="1"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b="1"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400" userDrawn="1">
          <p15:clr>
            <a:srgbClr val="A4A3A4"/>
          </p15:clr>
        </p15:guide>
        <p15:guide id="2" pos="3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00FF00"/>
    <a:srgbClr val="FF9900"/>
    <a:srgbClr val="FF00FF"/>
    <a:srgbClr val="CC99FF"/>
    <a:srgbClr val="66CCFF"/>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049" autoAdjust="0"/>
    <p:restoredTop sz="86508" autoAdjust="0"/>
  </p:normalViewPr>
  <p:slideViewPr>
    <p:cSldViewPr showGuides="1">
      <p:cViewPr varScale="1">
        <p:scale>
          <a:sx n="63" d="100"/>
          <a:sy n="63" d="100"/>
        </p:scale>
        <p:origin x="-1062" y="-114"/>
      </p:cViewPr>
      <p:guideLst>
        <p:guide orient="horz" pos="2400"/>
        <p:guide pos="3360"/>
      </p:guideLst>
    </p:cSldViewPr>
  </p:slideViewPr>
  <p:outlineViewPr>
    <p:cViewPr>
      <p:scale>
        <a:sx n="33" d="100"/>
        <a:sy n="33" d="100"/>
      </p:scale>
      <p:origin x="0" y="561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8" Type="http://schemas.openxmlformats.org/officeDocument/2006/relationships/tableStyles" Target="tableStyles.xml"/><Relationship Id="rId387" Type="http://schemas.openxmlformats.org/officeDocument/2006/relationships/viewProps" Target="viewProps.xml"/><Relationship Id="rId386" Type="http://schemas.openxmlformats.org/officeDocument/2006/relationships/presProps" Target="presProps.xml"/><Relationship Id="rId385" Type="http://schemas.openxmlformats.org/officeDocument/2006/relationships/slide" Target="slides/slide381.xml"/><Relationship Id="rId384" Type="http://schemas.openxmlformats.org/officeDocument/2006/relationships/slide" Target="slides/slide380.xml"/><Relationship Id="rId383" Type="http://schemas.openxmlformats.org/officeDocument/2006/relationships/slide" Target="slides/slide379.xml"/><Relationship Id="rId382" Type="http://schemas.openxmlformats.org/officeDocument/2006/relationships/slide" Target="slides/slide378.xml"/><Relationship Id="rId381" Type="http://schemas.openxmlformats.org/officeDocument/2006/relationships/slide" Target="slides/slide377.xml"/><Relationship Id="rId380" Type="http://schemas.openxmlformats.org/officeDocument/2006/relationships/slide" Target="slides/slide376.xml"/><Relationship Id="rId38" Type="http://schemas.openxmlformats.org/officeDocument/2006/relationships/slide" Target="slides/slide34.xml"/><Relationship Id="rId379" Type="http://schemas.openxmlformats.org/officeDocument/2006/relationships/slide" Target="slides/slide375.xml"/><Relationship Id="rId378" Type="http://schemas.openxmlformats.org/officeDocument/2006/relationships/slide" Target="slides/slide374.xml"/><Relationship Id="rId377" Type="http://schemas.openxmlformats.org/officeDocument/2006/relationships/slide" Target="slides/slide373.xml"/><Relationship Id="rId376" Type="http://schemas.openxmlformats.org/officeDocument/2006/relationships/slide" Target="slides/slide372.xml"/><Relationship Id="rId375" Type="http://schemas.openxmlformats.org/officeDocument/2006/relationships/slide" Target="slides/slide371.xml"/><Relationship Id="rId374" Type="http://schemas.openxmlformats.org/officeDocument/2006/relationships/slide" Target="slides/slide370.xml"/><Relationship Id="rId373" Type="http://schemas.openxmlformats.org/officeDocument/2006/relationships/slide" Target="slides/slide369.xml"/><Relationship Id="rId372" Type="http://schemas.openxmlformats.org/officeDocument/2006/relationships/slide" Target="slides/slide368.xml"/><Relationship Id="rId371" Type="http://schemas.openxmlformats.org/officeDocument/2006/relationships/slide" Target="slides/slide367.xml"/><Relationship Id="rId370" Type="http://schemas.openxmlformats.org/officeDocument/2006/relationships/slide" Target="slides/slide366.xml"/><Relationship Id="rId37" Type="http://schemas.openxmlformats.org/officeDocument/2006/relationships/slide" Target="slides/slide33.xml"/><Relationship Id="rId369" Type="http://schemas.openxmlformats.org/officeDocument/2006/relationships/slide" Target="slides/slide365.xml"/><Relationship Id="rId368" Type="http://schemas.openxmlformats.org/officeDocument/2006/relationships/slide" Target="slides/slide364.xml"/><Relationship Id="rId367" Type="http://schemas.openxmlformats.org/officeDocument/2006/relationships/slide" Target="slides/slide363.xml"/><Relationship Id="rId366" Type="http://schemas.openxmlformats.org/officeDocument/2006/relationships/slide" Target="slides/slide362.xml"/><Relationship Id="rId365" Type="http://schemas.openxmlformats.org/officeDocument/2006/relationships/slide" Target="slides/slide361.xml"/><Relationship Id="rId364" Type="http://schemas.openxmlformats.org/officeDocument/2006/relationships/slide" Target="slides/slide360.xml"/><Relationship Id="rId363" Type="http://schemas.openxmlformats.org/officeDocument/2006/relationships/slide" Target="slides/slide359.xml"/><Relationship Id="rId362" Type="http://schemas.openxmlformats.org/officeDocument/2006/relationships/slide" Target="slides/slide358.xml"/><Relationship Id="rId361" Type="http://schemas.openxmlformats.org/officeDocument/2006/relationships/slide" Target="slides/slide357.xml"/><Relationship Id="rId360" Type="http://schemas.openxmlformats.org/officeDocument/2006/relationships/slide" Target="slides/slide356.xml"/><Relationship Id="rId36" Type="http://schemas.openxmlformats.org/officeDocument/2006/relationships/slide" Target="slides/slide32.xml"/><Relationship Id="rId359" Type="http://schemas.openxmlformats.org/officeDocument/2006/relationships/slide" Target="slides/slide355.xml"/><Relationship Id="rId358" Type="http://schemas.openxmlformats.org/officeDocument/2006/relationships/slide" Target="slides/slide354.xml"/><Relationship Id="rId357" Type="http://schemas.openxmlformats.org/officeDocument/2006/relationships/slide" Target="slides/slide353.xml"/><Relationship Id="rId356" Type="http://schemas.openxmlformats.org/officeDocument/2006/relationships/slide" Target="slides/slide352.xml"/><Relationship Id="rId355" Type="http://schemas.openxmlformats.org/officeDocument/2006/relationships/slide" Target="slides/slide351.xml"/><Relationship Id="rId354" Type="http://schemas.openxmlformats.org/officeDocument/2006/relationships/slide" Target="slides/slide350.xml"/><Relationship Id="rId353" Type="http://schemas.openxmlformats.org/officeDocument/2006/relationships/slide" Target="slides/slide349.xml"/><Relationship Id="rId352" Type="http://schemas.openxmlformats.org/officeDocument/2006/relationships/slide" Target="slides/slide348.xml"/><Relationship Id="rId351" Type="http://schemas.openxmlformats.org/officeDocument/2006/relationships/slide" Target="slides/slide347.xml"/><Relationship Id="rId350" Type="http://schemas.openxmlformats.org/officeDocument/2006/relationships/slide" Target="slides/slide346.xml"/><Relationship Id="rId35" Type="http://schemas.openxmlformats.org/officeDocument/2006/relationships/slide" Target="slides/slide31.xml"/><Relationship Id="rId349" Type="http://schemas.openxmlformats.org/officeDocument/2006/relationships/slide" Target="slides/slide345.xml"/><Relationship Id="rId348" Type="http://schemas.openxmlformats.org/officeDocument/2006/relationships/slide" Target="slides/slide344.xml"/><Relationship Id="rId347" Type="http://schemas.openxmlformats.org/officeDocument/2006/relationships/slide" Target="slides/slide343.xml"/><Relationship Id="rId346" Type="http://schemas.openxmlformats.org/officeDocument/2006/relationships/slide" Target="slides/slide342.xml"/><Relationship Id="rId345" Type="http://schemas.openxmlformats.org/officeDocument/2006/relationships/slide" Target="slides/slide341.xml"/><Relationship Id="rId344" Type="http://schemas.openxmlformats.org/officeDocument/2006/relationships/slide" Target="slides/slide340.xml"/><Relationship Id="rId343" Type="http://schemas.openxmlformats.org/officeDocument/2006/relationships/slide" Target="slides/slide339.xml"/><Relationship Id="rId342" Type="http://schemas.openxmlformats.org/officeDocument/2006/relationships/slide" Target="slides/slide338.xml"/><Relationship Id="rId341" Type="http://schemas.openxmlformats.org/officeDocument/2006/relationships/slide" Target="slides/slide337.xml"/><Relationship Id="rId340" Type="http://schemas.openxmlformats.org/officeDocument/2006/relationships/slide" Target="slides/slide336.xml"/><Relationship Id="rId34" Type="http://schemas.openxmlformats.org/officeDocument/2006/relationships/slide" Target="slides/slide30.xml"/><Relationship Id="rId339" Type="http://schemas.openxmlformats.org/officeDocument/2006/relationships/slide" Target="slides/slide335.xml"/><Relationship Id="rId338" Type="http://schemas.openxmlformats.org/officeDocument/2006/relationships/slide" Target="slides/slide334.xml"/><Relationship Id="rId337" Type="http://schemas.openxmlformats.org/officeDocument/2006/relationships/slide" Target="slides/slide333.xml"/><Relationship Id="rId336" Type="http://schemas.openxmlformats.org/officeDocument/2006/relationships/slide" Target="slides/slide332.xml"/><Relationship Id="rId335" Type="http://schemas.openxmlformats.org/officeDocument/2006/relationships/slide" Target="slides/slide331.xml"/><Relationship Id="rId334" Type="http://schemas.openxmlformats.org/officeDocument/2006/relationships/slide" Target="slides/slide330.xml"/><Relationship Id="rId333" Type="http://schemas.openxmlformats.org/officeDocument/2006/relationships/slide" Target="slides/slide329.xml"/><Relationship Id="rId332" Type="http://schemas.openxmlformats.org/officeDocument/2006/relationships/slide" Target="slides/slide328.xml"/><Relationship Id="rId331" Type="http://schemas.openxmlformats.org/officeDocument/2006/relationships/slide" Target="slides/slide327.xml"/><Relationship Id="rId330" Type="http://schemas.openxmlformats.org/officeDocument/2006/relationships/slide" Target="slides/slide326.xml"/><Relationship Id="rId33" Type="http://schemas.openxmlformats.org/officeDocument/2006/relationships/slide" Target="slides/slide29.xml"/><Relationship Id="rId329" Type="http://schemas.openxmlformats.org/officeDocument/2006/relationships/slide" Target="slides/slide325.xml"/><Relationship Id="rId328" Type="http://schemas.openxmlformats.org/officeDocument/2006/relationships/slide" Target="slides/slide324.xml"/><Relationship Id="rId327" Type="http://schemas.openxmlformats.org/officeDocument/2006/relationships/slide" Target="slides/slide323.xml"/><Relationship Id="rId326" Type="http://schemas.openxmlformats.org/officeDocument/2006/relationships/slide" Target="slides/slide322.xml"/><Relationship Id="rId325" Type="http://schemas.openxmlformats.org/officeDocument/2006/relationships/slide" Target="slides/slide321.xml"/><Relationship Id="rId324" Type="http://schemas.openxmlformats.org/officeDocument/2006/relationships/slide" Target="slides/slide320.xml"/><Relationship Id="rId323" Type="http://schemas.openxmlformats.org/officeDocument/2006/relationships/slide" Target="slides/slide319.xml"/><Relationship Id="rId322" Type="http://schemas.openxmlformats.org/officeDocument/2006/relationships/slide" Target="slides/slide318.xml"/><Relationship Id="rId321" Type="http://schemas.openxmlformats.org/officeDocument/2006/relationships/slide" Target="slides/slide317.xml"/><Relationship Id="rId320" Type="http://schemas.openxmlformats.org/officeDocument/2006/relationships/slide" Target="slides/slide316.xml"/><Relationship Id="rId32" Type="http://schemas.openxmlformats.org/officeDocument/2006/relationships/slide" Target="slides/slide28.xml"/><Relationship Id="rId319" Type="http://schemas.openxmlformats.org/officeDocument/2006/relationships/slide" Target="slides/slide315.xml"/><Relationship Id="rId318" Type="http://schemas.openxmlformats.org/officeDocument/2006/relationships/slide" Target="slides/slide314.xml"/><Relationship Id="rId317" Type="http://schemas.openxmlformats.org/officeDocument/2006/relationships/slide" Target="slides/slide313.xml"/><Relationship Id="rId316" Type="http://schemas.openxmlformats.org/officeDocument/2006/relationships/slide" Target="slides/slide312.xml"/><Relationship Id="rId315" Type="http://schemas.openxmlformats.org/officeDocument/2006/relationships/slide" Target="slides/slide311.xml"/><Relationship Id="rId314" Type="http://schemas.openxmlformats.org/officeDocument/2006/relationships/slide" Target="slides/slide310.xml"/><Relationship Id="rId313" Type="http://schemas.openxmlformats.org/officeDocument/2006/relationships/slide" Target="slides/slide309.xml"/><Relationship Id="rId312" Type="http://schemas.openxmlformats.org/officeDocument/2006/relationships/slide" Target="slides/slide308.xml"/><Relationship Id="rId311" Type="http://schemas.openxmlformats.org/officeDocument/2006/relationships/slide" Target="slides/slide307.xml"/><Relationship Id="rId310" Type="http://schemas.openxmlformats.org/officeDocument/2006/relationships/slide" Target="slides/slide306.xml"/><Relationship Id="rId31" Type="http://schemas.openxmlformats.org/officeDocument/2006/relationships/slide" Target="slides/slide27.xml"/><Relationship Id="rId309" Type="http://schemas.openxmlformats.org/officeDocument/2006/relationships/slide" Target="slides/slide305.xml"/><Relationship Id="rId308" Type="http://schemas.openxmlformats.org/officeDocument/2006/relationships/slide" Target="slides/slide304.xml"/><Relationship Id="rId307" Type="http://schemas.openxmlformats.org/officeDocument/2006/relationships/slide" Target="slides/slide303.xml"/><Relationship Id="rId306" Type="http://schemas.openxmlformats.org/officeDocument/2006/relationships/slide" Target="slides/slide302.xml"/><Relationship Id="rId305" Type="http://schemas.openxmlformats.org/officeDocument/2006/relationships/slide" Target="slides/slide301.xml"/><Relationship Id="rId304" Type="http://schemas.openxmlformats.org/officeDocument/2006/relationships/slide" Target="slides/slide300.xml"/><Relationship Id="rId303" Type="http://schemas.openxmlformats.org/officeDocument/2006/relationships/slide" Target="slides/slide299.xml"/><Relationship Id="rId302" Type="http://schemas.openxmlformats.org/officeDocument/2006/relationships/slide" Target="slides/slide298.xml"/><Relationship Id="rId301" Type="http://schemas.openxmlformats.org/officeDocument/2006/relationships/slide" Target="slides/slide297.xml"/><Relationship Id="rId300" Type="http://schemas.openxmlformats.org/officeDocument/2006/relationships/slide" Target="slides/slide296.xml"/><Relationship Id="rId30" Type="http://schemas.openxmlformats.org/officeDocument/2006/relationships/slide" Target="slides/slide26.xml"/><Relationship Id="rId3" Type="http://schemas.openxmlformats.org/officeDocument/2006/relationships/slideMaster" Target="slideMasters/slideMaster2.xml"/><Relationship Id="rId299" Type="http://schemas.openxmlformats.org/officeDocument/2006/relationships/slide" Target="slides/slide295.xml"/><Relationship Id="rId298" Type="http://schemas.openxmlformats.org/officeDocument/2006/relationships/slide" Target="slides/slide294.xml"/><Relationship Id="rId297" Type="http://schemas.openxmlformats.org/officeDocument/2006/relationships/slide" Target="slides/slide293.xml"/><Relationship Id="rId296" Type="http://schemas.openxmlformats.org/officeDocument/2006/relationships/slide" Target="slides/slide292.xml"/><Relationship Id="rId295" Type="http://schemas.openxmlformats.org/officeDocument/2006/relationships/slide" Target="slides/slide291.xml"/><Relationship Id="rId294" Type="http://schemas.openxmlformats.org/officeDocument/2006/relationships/slide" Target="slides/slide290.xml"/><Relationship Id="rId293" Type="http://schemas.openxmlformats.org/officeDocument/2006/relationships/slide" Target="slides/slide289.xml"/><Relationship Id="rId292" Type="http://schemas.openxmlformats.org/officeDocument/2006/relationships/slide" Target="slides/slide288.xml"/><Relationship Id="rId291" Type="http://schemas.openxmlformats.org/officeDocument/2006/relationships/slide" Target="slides/slide287.xml"/><Relationship Id="rId290" Type="http://schemas.openxmlformats.org/officeDocument/2006/relationships/slide" Target="slides/slide286.xml"/><Relationship Id="rId29" Type="http://schemas.openxmlformats.org/officeDocument/2006/relationships/slide" Target="slides/slide25.xml"/><Relationship Id="rId289" Type="http://schemas.openxmlformats.org/officeDocument/2006/relationships/slide" Target="slides/slide285.xml"/><Relationship Id="rId288" Type="http://schemas.openxmlformats.org/officeDocument/2006/relationships/slide" Target="slides/slide284.xml"/><Relationship Id="rId287" Type="http://schemas.openxmlformats.org/officeDocument/2006/relationships/slide" Target="slides/slide283.xml"/><Relationship Id="rId286" Type="http://schemas.openxmlformats.org/officeDocument/2006/relationships/slide" Target="slides/slide282.xml"/><Relationship Id="rId285" Type="http://schemas.openxmlformats.org/officeDocument/2006/relationships/slide" Target="slides/slide281.xml"/><Relationship Id="rId284" Type="http://schemas.openxmlformats.org/officeDocument/2006/relationships/slide" Target="slides/slide280.xml"/><Relationship Id="rId283" Type="http://schemas.openxmlformats.org/officeDocument/2006/relationships/slide" Target="slides/slide279.xml"/><Relationship Id="rId282" Type="http://schemas.openxmlformats.org/officeDocument/2006/relationships/slide" Target="slides/slide278.xml"/><Relationship Id="rId281" Type="http://schemas.openxmlformats.org/officeDocument/2006/relationships/slide" Target="slides/slide277.xml"/><Relationship Id="rId280" Type="http://schemas.openxmlformats.org/officeDocument/2006/relationships/slide" Target="slides/slide276.xml"/><Relationship Id="rId28" Type="http://schemas.openxmlformats.org/officeDocument/2006/relationships/slide" Target="slides/slide24.xml"/><Relationship Id="rId279" Type="http://schemas.openxmlformats.org/officeDocument/2006/relationships/slide" Target="slides/slide275.xml"/><Relationship Id="rId278" Type="http://schemas.openxmlformats.org/officeDocument/2006/relationships/slide" Target="slides/slide274.xml"/><Relationship Id="rId277" Type="http://schemas.openxmlformats.org/officeDocument/2006/relationships/slide" Target="slides/slide273.xml"/><Relationship Id="rId276" Type="http://schemas.openxmlformats.org/officeDocument/2006/relationships/slide" Target="slides/slide272.xml"/><Relationship Id="rId275" Type="http://schemas.openxmlformats.org/officeDocument/2006/relationships/slide" Target="slides/slide271.xml"/><Relationship Id="rId274" Type="http://schemas.openxmlformats.org/officeDocument/2006/relationships/slide" Target="slides/slide270.xml"/><Relationship Id="rId273" Type="http://schemas.openxmlformats.org/officeDocument/2006/relationships/slide" Target="slides/slide269.xml"/><Relationship Id="rId272" Type="http://schemas.openxmlformats.org/officeDocument/2006/relationships/slide" Target="slides/slide268.xml"/><Relationship Id="rId271" Type="http://schemas.openxmlformats.org/officeDocument/2006/relationships/slide" Target="slides/slide267.xml"/><Relationship Id="rId270" Type="http://schemas.openxmlformats.org/officeDocument/2006/relationships/slide" Target="slides/slide266.xml"/><Relationship Id="rId27" Type="http://schemas.openxmlformats.org/officeDocument/2006/relationships/slide" Target="slides/slide23.xml"/><Relationship Id="rId269" Type="http://schemas.openxmlformats.org/officeDocument/2006/relationships/slide" Target="slides/slide265.xml"/><Relationship Id="rId268" Type="http://schemas.openxmlformats.org/officeDocument/2006/relationships/slide" Target="slides/slide264.xml"/><Relationship Id="rId267" Type="http://schemas.openxmlformats.org/officeDocument/2006/relationships/slide" Target="slides/slide263.xml"/><Relationship Id="rId266" Type="http://schemas.openxmlformats.org/officeDocument/2006/relationships/slide" Target="slides/slide262.xml"/><Relationship Id="rId265" Type="http://schemas.openxmlformats.org/officeDocument/2006/relationships/slide" Target="slides/slide261.xml"/><Relationship Id="rId264" Type="http://schemas.openxmlformats.org/officeDocument/2006/relationships/slide" Target="slides/slide260.xml"/><Relationship Id="rId263" Type="http://schemas.openxmlformats.org/officeDocument/2006/relationships/slide" Target="slides/slide259.xml"/><Relationship Id="rId262" Type="http://schemas.openxmlformats.org/officeDocument/2006/relationships/slide" Target="slides/slide258.xml"/><Relationship Id="rId261" Type="http://schemas.openxmlformats.org/officeDocument/2006/relationships/slide" Target="slides/slide257.xml"/><Relationship Id="rId260" Type="http://schemas.openxmlformats.org/officeDocument/2006/relationships/slide" Target="slides/slide256.xml"/><Relationship Id="rId26" Type="http://schemas.openxmlformats.org/officeDocument/2006/relationships/slide" Target="slides/slide22.xml"/><Relationship Id="rId259" Type="http://schemas.openxmlformats.org/officeDocument/2006/relationships/slide" Target="slides/slide255.xml"/><Relationship Id="rId258" Type="http://schemas.openxmlformats.org/officeDocument/2006/relationships/slide" Target="slides/slide254.xml"/><Relationship Id="rId257" Type="http://schemas.openxmlformats.org/officeDocument/2006/relationships/slide" Target="slides/slide253.xml"/><Relationship Id="rId256" Type="http://schemas.openxmlformats.org/officeDocument/2006/relationships/slide" Target="slides/slide252.xml"/><Relationship Id="rId255" Type="http://schemas.openxmlformats.org/officeDocument/2006/relationships/slide" Target="slides/slide251.xml"/><Relationship Id="rId254" Type="http://schemas.openxmlformats.org/officeDocument/2006/relationships/slide" Target="slides/slide250.xml"/><Relationship Id="rId253" Type="http://schemas.openxmlformats.org/officeDocument/2006/relationships/slide" Target="slides/slide249.xml"/><Relationship Id="rId252" Type="http://schemas.openxmlformats.org/officeDocument/2006/relationships/slide" Target="slides/slide248.xml"/><Relationship Id="rId251" Type="http://schemas.openxmlformats.org/officeDocument/2006/relationships/slide" Target="slides/slide247.xml"/><Relationship Id="rId250" Type="http://schemas.openxmlformats.org/officeDocument/2006/relationships/slide" Target="slides/slide246.xml"/><Relationship Id="rId25" Type="http://schemas.openxmlformats.org/officeDocument/2006/relationships/slide" Target="slides/slide21.xml"/><Relationship Id="rId249" Type="http://schemas.openxmlformats.org/officeDocument/2006/relationships/slide" Target="slides/slide245.xml"/><Relationship Id="rId248" Type="http://schemas.openxmlformats.org/officeDocument/2006/relationships/slide" Target="slides/slide244.xml"/><Relationship Id="rId247" Type="http://schemas.openxmlformats.org/officeDocument/2006/relationships/slide" Target="slides/slide243.xml"/><Relationship Id="rId246" Type="http://schemas.openxmlformats.org/officeDocument/2006/relationships/slide" Target="slides/slide242.xml"/><Relationship Id="rId245" Type="http://schemas.openxmlformats.org/officeDocument/2006/relationships/slide" Target="slides/slide241.xml"/><Relationship Id="rId244" Type="http://schemas.openxmlformats.org/officeDocument/2006/relationships/slide" Target="slides/slide240.xml"/><Relationship Id="rId243" Type="http://schemas.openxmlformats.org/officeDocument/2006/relationships/slide" Target="slides/slide239.xml"/><Relationship Id="rId242" Type="http://schemas.openxmlformats.org/officeDocument/2006/relationships/slide" Target="slides/slide238.xml"/><Relationship Id="rId241" Type="http://schemas.openxmlformats.org/officeDocument/2006/relationships/slide" Target="slides/slide237.xml"/><Relationship Id="rId240" Type="http://schemas.openxmlformats.org/officeDocument/2006/relationships/slide" Target="slides/slide236.xml"/><Relationship Id="rId24" Type="http://schemas.openxmlformats.org/officeDocument/2006/relationships/slide" Target="slides/slide20.xml"/><Relationship Id="rId239" Type="http://schemas.openxmlformats.org/officeDocument/2006/relationships/slide" Target="slides/slide235.xml"/><Relationship Id="rId238" Type="http://schemas.openxmlformats.org/officeDocument/2006/relationships/slide" Target="slides/slide234.xml"/><Relationship Id="rId237" Type="http://schemas.openxmlformats.org/officeDocument/2006/relationships/slide" Target="slides/slide233.xml"/><Relationship Id="rId236" Type="http://schemas.openxmlformats.org/officeDocument/2006/relationships/slide" Target="slides/slide232.xml"/><Relationship Id="rId235" Type="http://schemas.openxmlformats.org/officeDocument/2006/relationships/slide" Target="slides/slide231.xml"/><Relationship Id="rId234" Type="http://schemas.openxmlformats.org/officeDocument/2006/relationships/slide" Target="slides/slide230.xml"/><Relationship Id="rId233" Type="http://schemas.openxmlformats.org/officeDocument/2006/relationships/slide" Target="slides/slide229.xml"/><Relationship Id="rId232" Type="http://schemas.openxmlformats.org/officeDocument/2006/relationships/slide" Target="slides/slide228.xml"/><Relationship Id="rId231" Type="http://schemas.openxmlformats.org/officeDocument/2006/relationships/slide" Target="slides/slide227.xml"/><Relationship Id="rId230" Type="http://schemas.openxmlformats.org/officeDocument/2006/relationships/slide" Target="slides/slide226.xml"/><Relationship Id="rId23" Type="http://schemas.openxmlformats.org/officeDocument/2006/relationships/slide" Target="slides/slide19.xml"/><Relationship Id="rId229" Type="http://schemas.openxmlformats.org/officeDocument/2006/relationships/slide" Target="slides/slide225.xml"/><Relationship Id="rId228" Type="http://schemas.openxmlformats.org/officeDocument/2006/relationships/slide" Target="slides/slide224.xml"/><Relationship Id="rId227" Type="http://schemas.openxmlformats.org/officeDocument/2006/relationships/slide" Target="slides/slide223.xml"/><Relationship Id="rId226" Type="http://schemas.openxmlformats.org/officeDocument/2006/relationships/slide" Target="slides/slide222.xml"/><Relationship Id="rId225" Type="http://schemas.openxmlformats.org/officeDocument/2006/relationships/slide" Target="slides/slide221.xml"/><Relationship Id="rId224" Type="http://schemas.openxmlformats.org/officeDocument/2006/relationships/slide" Target="slides/slide220.xml"/><Relationship Id="rId223" Type="http://schemas.openxmlformats.org/officeDocument/2006/relationships/slide" Target="slides/slide219.xml"/><Relationship Id="rId222" Type="http://schemas.openxmlformats.org/officeDocument/2006/relationships/slide" Target="slides/slide218.xml"/><Relationship Id="rId221" Type="http://schemas.openxmlformats.org/officeDocument/2006/relationships/slide" Target="slides/slide217.xml"/><Relationship Id="rId220" Type="http://schemas.openxmlformats.org/officeDocument/2006/relationships/slide" Target="slides/slide216.xml"/><Relationship Id="rId22" Type="http://schemas.openxmlformats.org/officeDocument/2006/relationships/slide" Target="slides/slide18.xml"/><Relationship Id="rId219" Type="http://schemas.openxmlformats.org/officeDocument/2006/relationships/slide" Target="slides/slide215.xml"/><Relationship Id="rId218" Type="http://schemas.openxmlformats.org/officeDocument/2006/relationships/slide" Target="slides/slide214.xml"/><Relationship Id="rId217" Type="http://schemas.openxmlformats.org/officeDocument/2006/relationships/slide" Target="slides/slide213.xml"/><Relationship Id="rId216" Type="http://schemas.openxmlformats.org/officeDocument/2006/relationships/slide" Target="slides/slide212.xml"/><Relationship Id="rId215" Type="http://schemas.openxmlformats.org/officeDocument/2006/relationships/slide" Target="slides/slide211.xml"/><Relationship Id="rId214" Type="http://schemas.openxmlformats.org/officeDocument/2006/relationships/slide" Target="slides/slide210.xml"/><Relationship Id="rId213" Type="http://schemas.openxmlformats.org/officeDocument/2006/relationships/slide" Target="slides/slide209.xml"/><Relationship Id="rId212" Type="http://schemas.openxmlformats.org/officeDocument/2006/relationships/slide" Target="slides/slide208.xml"/><Relationship Id="rId211" Type="http://schemas.openxmlformats.org/officeDocument/2006/relationships/slide" Target="slides/slide207.xml"/><Relationship Id="rId210" Type="http://schemas.openxmlformats.org/officeDocument/2006/relationships/slide" Target="slides/slide206.xml"/><Relationship Id="rId21" Type="http://schemas.openxmlformats.org/officeDocument/2006/relationships/slide" Target="slides/slide17.xml"/><Relationship Id="rId209" Type="http://schemas.openxmlformats.org/officeDocument/2006/relationships/slide" Target="slides/slide205.xml"/><Relationship Id="rId208" Type="http://schemas.openxmlformats.org/officeDocument/2006/relationships/slide" Target="slides/slide204.xml"/><Relationship Id="rId207" Type="http://schemas.openxmlformats.org/officeDocument/2006/relationships/slide" Target="slides/slide203.xml"/><Relationship Id="rId206" Type="http://schemas.openxmlformats.org/officeDocument/2006/relationships/slide" Target="slides/slide202.xml"/><Relationship Id="rId205" Type="http://schemas.openxmlformats.org/officeDocument/2006/relationships/slide" Target="slides/slide201.xml"/><Relationship Id="rId204" Type="http://schemas.openxmlformats.org/officeDocument/2006/relationships/slide" Target="slides/slide200.xml"/><Relationship Id="rId203" Type="http://schemas.openxmlformats.org/officeDocument/2006/relationships/slide" Target="slides/slide199.xml"/><Relationship Id="rId202" Type="http://schemas.openxmlformats.org/officeDocument/2006/relationships/slide" Target="slides/slide198.xml"/><Relationship Id="rId201" Type="http://schemas.openxmlformats.org/officeDocument/2006/relationships/slide" Target="slides/slide197.xml"/><Relationship Id="rId200" Type="http://schemas.openxmlformats.org/officeDocument/2006/relationships/slide" Target="slides/slide196.xml"/><Relationship Id="rId20" Type="http://schemas.openxmlformats.org/officeDocument/2006/relationships/slide" Target="slides/slide16.xml"/><Relationship Id="rId2" Type="http://schemas.openxmlformats.org/officeDocument/2006/relationships/theme" Target="theme/theme1.xml"/><Relationship Id="rId199" Type="http://schemas.openxmlformats.org/officeDocument/2006/relationships/slide" Target="slides/slide195.xml"/><Relationship Id="rId198" Type="http://schemas.openxmlformats.org/officeDocument/2006/relationships/slide" Target="slides/slide194.xml"/><Relationship Id="rId197" Type="http://schemas.openxmlformats.org/officeDocument/2006/relationships/slide" Target="slides/slide193.xml"/><Relationship Id="rId196" Type="http://schemas.openxmlformats.org/officeDocument/2006/relationships/slide" Target="slides/slide192.xml"/><Relationship Id="rId195" Type="http://schemas.openxmlformats.org/officeDocument/2006/relationships/slide" Target="slides/slide191.xml"/><Relationship Id="rId194" Type="http://schemas.openxmlformats.org/officeDocument/2006/relationships/slide" Target="slides/slide190.xml"/><Relationship Id="rId193" Type="http://schemas.openxmlformats.org/officeDocument/2006/relationships/slide" Target="slides/slide189.xml"/><Relationship Id="rId192" Type="http://schemas.openxmlformats.org/officeDocument/2006/relationships/slide" Target="slides/slide188.xml"/><Relationship Id="rId191" Type="http://schemas.openxmlformats.org/officeDocument/2006/relationships/slide" Target="slides/slide187.xml"/><Relationship Id="rId190" Type="http://schemas.openxmlformats.org/officeDocument/2006/relationships/slide" Target="slides/slide186.xml"/><Relationship Id="rId19" Type="http://schemas.openxmlformats.org/officeDocument/2006/relationships/slide" Target="slides/slide15.xml"/><Relationship Id="rId189" Type="http://schemas.openxmlformats.org/officeDocument/2006/relationships/slide" Target="slides/slide185.xml"/><Relationship Id="rId188" Type="http://schemas.openxmlformats.org/officeDocument/2006/relationships/slide" Target="slides/slide184.xml"/><Relationship Id="rId187" Type="http://schemas.openxmlformats.org/officeDocument/2006/relationships/slide" Target="slides/slide183.xml"/><Relationship Id="rId186" Type="http://schemas.openxmlformats.org/officeDocument/2006/relationships/slide" Target="slides/slide182.xml"/><Relationship Id="rId185" Type="http://schemas.openxmlformats.org/officeDocument/2006/relationships/slide" Target="slides/slide181.xml"/><Relationship Id="rId184" Type="http://schemas.openxmlformats.org/officeDocument/2006/relationships/slide" Target="slides/slide180.xml"/><Relationship Id="rId183" Type="http://schemas.openxmlformats.org/officeDocument/2006/relationships/slide" Target="slides/slide179.xml"/><Relationship Id="rId182" Type="http://schemas.openxmlformats.org/officeDocument/2006/relationships/slide" Target="slides/slide178.xml"/><Relationship Id="rId181" Type="http://schemas.openxmlformats.org/officeDocument/2006/relationships/slide" Target="slides/slide177.xml"/><Relationship Id="rId180" Type="http://schemas.openxmlformats.org/officeDocument/2006/relationships/slide" Target="slides/slide176.xml"/><Relationship Id="rId18" Type="http://schemas.openxmlformats.org/officeDocument/2006/relationships/slide" Target="slides/slide14.xml"/><Relationship Id="rId179" Type="http://schemas.openxmlformats.org/officeDocument/2006/relationships/slide" Target="slides/slide175.xml"/><Relationship Id="rId178" Type="http://schemas.openxmlformats.org/officeDocument/2006/relationships/slide" Target="slides/slide174.xml"/><Relationship Id="rId177" Type="http://schemas.openxmlformats.org/officeDocument/2006/relationships/slide" Target="slides/slide173.xml"/><Relationship Id="rId176" Type="http://schemas.openxmlformats.org/officeDocument/2006/relationships/slide" Target="slides/slide172.xml"/><Relationship Id="rId175" Type="http://schemas.openxmlformats.org/officeDocument/2006/relationships/slide" Target="slides/slide171.xml"/><Relationship Id="rId174" Type="http://schemas.openxmlformats.org/officeDocument/2006/relationships/slide" Target="slides/slide170.xml"/><Relationship Id="rId173" Type="http://schemas.openxmlformats.org/officeDocument/2006/relationships/slide" Target="slides/slide169.xml"/><Relationship Id="rId172" Type="http://schemas.openxmlformats.org/officeDocument/2006/relationships/slide" Target="slides/slide168.xml"/><Relationship Id="rId171" Type="http://schemas.openxmlformats.org/officeDocument/2006/relationships/slide" Target="slides/slide167.xml"/><Relationship Id="rId170" Type="http://schemas.openxmlformats.org/officeDocument/2006/relationships/slide" Target="slides/slide166.xml"/><Relationship Id="rId17" Type="http://schemas.openxmlformats.org/officeDocument/2006/relationships/slide" Target="slides/slide13.xml"/><Relationship Id="rId169" Type="http://schemas.openxmlformats.org/officeDocument/2006/relationships/slide" Target="slides/slide165.xml"/><Relationship Id="rId168" Type="http://schemas.openxmlformats.org/officeDocument/2006/relationships/slide" Target="slides/slide164.xml"/><Relationship Id="rId167" Type="http://schemas.openxmlformats.org/officeDocument/2006/relationships/slide" Target="slides/slide163.xml"/><Relationship Id="rId166" Type="http://schemas.openxmlformats.org/officeDocument/2006/relationships/slide" Target="slides/slide162.xml"/><Relationship Id="rId165" Type="http://schemas.openxmlformats.org/officeDocument/2006/relationships/slide" Target="slides/slide161.xml"/><Relationship Id="rId164" Type="http://schemas.openxmlformats.org/officeDocument/2006/relationships/slide" Target="slides/slide160.xml"/><Relationship Id="rId163" Type="http://schemas.openxmlformats.org/officeDocument/2006/relationships/slide" Target="slides/slide159.xml"/><Relationship Id="rId162" Type="http://schemas.openxmlformats.org/officeDocument/2006/relationships/slide" Target="slides/slide158.xml"/><Relationship Id="rId161" Type="http://schemas.openxmlformats.org/officeDocument/2006/relationships/slide" Target="slides/slide157.xml"/><Relationship Id="rId160" Type="http://schemas.openxmlformats.org/officeDocument/2006/relationships/slide" Target="slides/slide156.xml"/><Relationship Id="rId16" Type="http://schemas.openxmlformats.org/officeDocument/2006/relationships/slide" Target="slides/slide12.xml"/><Relationship Id="rId159" Type="http://schemas.openxmlformats.org/officeDocument/2006/relationships/slide" Target="slides/slide155.xml"/><Relationship Id="rId158" Type="http://schemas.openxmlformats.org/officeDocument/2006/relationships/slide" Target="slides/slide154.xml"/><Relationship Id="rId157" Type="http://schemas.openxmlformats.org/officeDocument/2006/relationships/slide" Target="slides/slide153.xml"/><Relationship Id="rId156" Type="http://schemas.openxmlformats.org/officeDocument/2006/relationships/slide" Target="slides/slide152.xml"/><Relationship Id="rId155" Type="http://schemas.openxmlformats.org/officeDocument/2006/relationships/slide" Target="slides/slide151.xml"/><Relationship Id="rId154" Type="http://schemas.openxmlformats.org/officeDocument/2006/relationships/slide" Target="slides/slide150.xml"/><Relationship Id="rId153" Type="http://schemas.openxmlformats.org/officeDocument/2006/relationships/slide" Target="slides/slide149.xml"/><Relationship Id="rId152" Type="http://schemas.openxmlformats.org/officeDocument/2006/relationships/slide" Target="slides/slide148.xml"/><Relationship Id="rId151" Type="http://schemas.openxmlformats.org/officeDocument/2006/relationships/slide" Target="slides/slide147.xml"/><Relationship Id="rId150" Type="http://schemas.openxmlformats.org/officeDocument/2006/relationships/slide" Target="slides/slide146.xml"/><Relationship Id="rId15" Type="http://schemas.openxmlformats.org/officeDocument/2006/relationships/slide" Target="slides/slide11.xml"/><Relationship Id="rId149" Type="http://schemas.openxmlformats.org/officeDocument/2006/relationships/slide" Target="slides/slide145.xml"/><Relationship Id="rId148" Type="http://schemas.openxmlformats.org/officeDocument/2006/relationships/slide" Target="slides/slide144.xml"/><Relationship Id="rId147" Type="http://schemas.openxmlformats.org/officeDocument/2006/relationships/slide" Target="slides/slide143.xml"/><Relationship Id="rId146" Type="http://schemas.openxmlformats.org/officeDocument/2006/relationships/slide" Target="slides/slide142.xml"/><Relationship Id="rId145" Type="http://schemas.openxmlformats.org/officeDocument/2006/relationships/slide" Target="slides/slide141.xml"/><Relationship Id="rId144" Type="http://schemas.openxmlformats.org/officeDocument/2006/relationships/slide" Target="slides/slide140.xml"/><Relationship Id="rId143" Type="http://schemas.openxmlformats.org/officeDocument/2006/relationships/slide" Target="slides/slide139.xml"/><Relationship Id="rId142" Type="http://schemas.openxmlformats.org/officeDocument/2006/relationships/slide" Target="slides/slide138.xml"/><Relationship Id="rId141" Type="http://schemas.openxmlformats.org/officeDocument/2006/relationships/slide" Target="slides/slide137.xml"/><Relationship Id="rId140" Type="http://schemas.openxmlformats.org/officeDocument/2006/relationships/slide" Target="slides/slide136.xml"/><Relationship Id="rId14" Type="http://schemas.openxmlformats.org/officeDocument/2006/relationships/slide" Target="slides/slide10.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 Type="http://schemas.openxmlformats.org/officeDocument/2006/relationships/slide" Target="slides/slide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3974736-1220-47D6-93BE-E9FB5158CA58}" type="doc">
      <dgm:prSet loTypeId="urn:microsoft.com/office/officeart/2005/8/layout/orgChart1" loCatId="hierarchy" qsTypeId="urn:microsoft.com/office/officeart/2005/8/quickstyle/simple1" qsCatId="simple" csTypeId="urn:microsoft.com/office/officeart/2005/8/colors/accent6_5" csCatId="accent6" phldr="1"/>
      <dgm:spPr/>
    </dgm:pt>
    <dgm:pt modelId="{7BD380E5-792D-4CCE-9FCB-87D87F698E77}">
      <dgm:prSet custT="1"/>
      <dgm:spPr/>
      <dgm:t>
        <a:bodyPr/>
        <a:lstStyle/>
        <a:p>
          <a:pPr marL="1270000" marR="0" lvl="0" indent="-1270000" algn="ctr" defTabSz="1044575" rtl="0" eaLnBrk="1" fontAlgn="base" latinLnBrk="0" hangingPunct="1">
            <a:lnSpc>
              <a:spcPct val="100000"/>
            </a:lnSpc>
            <a:spcBef>
              <a:spcPct val="0"/>
            </a:spcBef>
            <a:spcAft>
              <a:spcPct val="0"/>
            </a:spcAft>
            <a:buClrTx/>
            <a:buSzTx/>
            <a:buFontTx/>
            <a:buNone/>
          </a:pPr>
          <a:r>
            <a:rPr kumimoji="1" lang="zh-CN" altLang="en-US" sz="3200" b="1" i="0" u="none" strike="noStrike" cap="none" normalizeH="0" baseline="0" smtClean="0">
              <a:effectLst/>
              <a:latin typeface="Times New Roman" panose="02020603050405020304" pitchFamily="18" charset="0"/>
              <a:ea typeface="宋体" panose="02010600030101010101" pitchFamily="2" charset="-122"/>
            </a:rPr>
            <a:t>总薪酬</a:t>
          </a:r>
          <a:endParaRPr kumimoji="1" lang="zh-CN" altLang="en-US" sz="3200" b="1" i="0" u="none" strike="noStrike" cap="none" normalizeH="0" baseline="0" dirty="0" smtClean="0">
            <a:effectLst/>
            <a:latin typeface="Times New Roman" panose="02020603050405020304" pitchFamily="18" charset="0"/>
            <a:ea typeface="宋体" panose="02010600030101010101" pitchFamily="2" charset="-122"/>
          </a:endParaRPr>
        </a:p>
      </dgm:t>
    </dgm:pt>
    <dgm:pt modelId="{97CACAEE-A7D9-46CE-91DF-6BA9CBE62918}" cxnId="{32EC7407-2984-4D85-8BDB-D7807AE80B99}" type="parTrans">
      <dgm:prSet/>
      <dgm:spPr/>
      <dgm:t>
        <a:bodyPr/>
        <a:lstStyle/>
        <a:p>
          <a:endParaRPr lang="zh-CN" altLang="en-US"/>
        </a:p>
      </dgm:t>
    </dgm:pt>
    <dgm:pt modelId="{0CDF71D3-6D45-4965-8329-73029F89B7BD}" cxnId="{32EC7407-2984-4D85-8BDB-D7807AE80B99}" type="sibTrans">
      <dgm:prSet/>
      <dgm:spPr/>
      <dgm:t>
        <a:bodyPr/>
        <a:lstStyle/>
        <a:p>
          <a:endParaRPr lang="zh-CN" altLang="en-US"/>
        </a:p>
      </dgm:t>
    </dgm:pt>
    <dgm:pt modelId="{D43563A5-57FE-41BE-A133-18D234965B1A}">
      <dgm:prSet custT="1"/>
      <dgm:spPr/>
      <dgm:t>
        <a:bodyPr/>
        <a:lstStyle/>
        <a:p>
          <a:pPr marL="1270000" marR="0" lvl="0" indent="-1270000" algn="ctr" defTabSz="1044575" rtl="0" eaLnBrk="1" fontAlgn="base" latinLnBrk="0" hangingPunct="1">
            <a:lnSpc>
              <a:spcPct val="100000"/>
            </a:lnSpc>
            <a:spcBef>
              <a:spcPct val="0"/>
            </a:spcBef>
            <a:spcAft>
              <a:spcPct val="0"/>
            </a:spcAft>
            <a:buClrTx/>
            <a:buSzTx/>
            <a:buFontTx/>
            <a:buNone/>
          </a:pPr>
          <a:r>
            <a:rPr kumimoji="1" lang="zh-CN" altLang="en-US" sz="3200" b="1" i="0" u="none" strike="noStrike" cap="none" normalizeH="0" baseline="0" smtClean="0">
              <a:effectLst/>
              <a:latin typeface="Times New Roman" panose="02020603050405020304" pitchFamily="18" charset="0"/>
              <a:ea typeface="宋体" panose="02010600030101010101" pitchFamily="2" charset="-122"/>
            </a:rPr>
            <a:t>基本薪酬</a:t>
          </a:r>
          <a:endParaRPr kumimoji="1" lang="zh-CN" altLang="en-US" sz="3200" b="1" i="0" u="none" strike="noStrike" cap="none" normalizeH="0" baseline="0" dirty="0" smtClean="0">
            <a:effectLst/>
            <a:latin typeface="Times New Roman" panose="02020603050405020304" pitchFamily="18" charset="0"/>
            <a:ea typeface="宋体" panose="02010600030101010101" pitchFamily="2" charset="-122"/>
          </a:endParaRPr>
        </a:p>
      </dgm:t>
    </dgm:pt>
    <dgm:pt modelId="{928834A0-382A-4C1D-B389-AF2D5F4C7ED7}" cxnId="{14EB4FED-636D-403F-B8CE-7828E1E50AFC}" type="parTrans">
      <dgm:prSet/>
      <dgm:spPr/>
      <dgm:t>
        <a:bodyPr/>
        <a:lstStyle/>
        <a:p>
          <a:endParaRPr lang="zh-CN" altLang="en-US"/>
        </a:p>
      </dgm:t>
    </dgm:pt>
    <dgm:pt modelId="{58C01CEA-63DE-46B1-B83E-EA5FCBC46D69}" cxnId="{14EB4FED-636D-403F-B8CE-7828E1E50AFC}" type="sibTrans">
      <dgm:prSet/>
      <dgm:spPr/>
      <dgm:t>
        <a:bodyPr/>
        <a:lstStyle/>
        <a:p>
          <a:endParaRPr lang="zh-CN" altLang="en-US"/>
        </a:p>
      </dgm:t>
    </dgm:pt>
    <dgm:pt modelId="{56F9608D-CD59-4B69-954A-FA4337471788}">
      <dgm:prSet custT="1"/>
      <dgm:spPr/>
      <dgm:t>
        <a:bodyPr/>
        <a:lstStyle/>
        <a:p>
          <a:pPr marL="1270000" marR="0" lvl="0" indent="-1270000" algn="ctr" defTabSz="1044575" rtl="0" eaLnBrk="1" fontAlgn="base" latinLnBrk="0" hangingPunct="1">
            <a:lnSpc>
              <a:spcPct val="100000"/>
            </a:lnSpc>
            <a:spcBef>
              <a:spcPct val="0"/>
            </a:spcBef>
            <a:spcAft>
              <a:spcPct val="0"/>
            </a:spcAft>
            <a:buClrTx/>
            <a:buSzTx/>
            <a:buFontTx/>
            <a:buNone/>
          </a:pPr>
          <a:r>
            <a:rPr kumimoji="1" lang="zh-CN" altLang="en-US" sz="3200" b="1" i="0" u="none" strike="noStrike" cap="none" normalizeH="0" baseline="0" smtClean="0">
              <a:effectLst/>
              <a:latin typeface="Times New Roman" panose="02020603050405020304" pitchFamily="18" charset="0"/>
              <a:ea typeface="宋体" panose="02010600030101010101" pitchFamily="2" charset="-122"/>
            </a:rPr>
            <a:t>可变薪酬</a:t>
          </a:r>
          <a:endParaRPr kumimoji="1" lang="zh-CN" altLang="en-US" sz="3200" b="1" i="0" u="none" strike="noStrike" cap="none" normalizeH="0" baseline="0" dirty="0" smtClean="0">
            <a:effectLst/>
            <a:latin typeface="Times New Roman" panose="02020603050405020304" pitchFamily="18" charset="0"/>
            <a:ea typeface="宋体" panose="02010600030101010101" pitchFamily="2" charset="-122"/>
          </a:endParaRPr>
        </a:p>
      </dgm:t>
    </dgm:pt>
    <dgm:pt modelId="{7AA42FFA-8B6E-4B90-BD1D-52C8D907E206}" cxnId="{AD787D59-7FB7-42BD-8746-27B81104C6C4}" type="parTrans">
      <dgm:prSet/>
      <dgm:spPr/>
      <dgm:t>
        <a:bodyPr/>
        <a:lstStyle/>
        <a:p>
          <a:endParaRPr lang="zh-CN" altLang="en-US"/>
        </a:p>
      </dgm:t>
    </dgm:pt>
    <dgm:pt modelId="{9D55CCB2-0CF7-40AA-A80F-106E95C1F737}" cxnId="{AD787D59-7FB7-42BD-8746-27B81104C6C4}" type="sibTrans">
      <dgm:prSet/>
      <dgm:spPr/>
      <dgm:t>
        <a:bodyPr/>
        <a:lstStyle/>
        <a:p>
          <a:endParaRPr lang="zh-CN" altLang="en-US"/>
        </a:p>
      </dgm:t>
    </dgm:pt>
    <dgm:pt modelId="{317A6E07-9D85-4FBF-91F6-7A303A8D4CEA}">
      <dgm:prSet custT="1"/>
      <dgm:spPr/>
      <dgm:t>
        <a:bodyPr/>
        <a:lstStyle/>
        <a:p>
          <a:pPr marL="1270000" marR="0" lvl="0" indent="-1270000" algn="ctr" defTabSz="1044575" rtl="0" eaLnBrk="1" fontAlgn="base" latinLnBrk="0" hangingPunct="1">
            <a:lnSpc>
              <a:spcPct val="100000"/>
            </a:lnSpc>
            <a:spcBef>
              <a:spcPct val="0"/>
            </a:spcBef>
            <a:spcAft>
              <a:spcPct val="0"/>
            </a:spcAft>
            <a:buClrTx/>
            <a:buSzTx/>
            <a:buFontTx/>
            <a:buNone/>
          </a:pPr>
          <a:r>
            <a:rPr kumimoji="1" lang="zh-CN" altLang="en-US" sz="3200" b="1" i="0" u="none" strike="noStrike" cap="none" normalizeH="0" baseline="0" smtClean="0">
              <a:effectLst/>
              <a:latin typeface="Times New Roman" panose="02020603050405020304" pitchFamily="18" charset="0"/>
              <a:ea typeface="宋体" panose="02010600030101010101" pitchFamily="2" charset="-122"/>
            </a:rPr>
            <a:t>间接薪酬</a:t>
          </a:r>
          <a:endParaRPr kumimoji="1" lang="zh-CN" altLang="en-US" sz="3200" b="1" i="0" u="none" strike="noStrike" cap="none" normalizeH="0" baseline="0" dirty="0" smtClean="0">
            <a:effectLst/>
            <a:latin typeface="Times New Roman" panose="02020603050405020304" pitchFamily="18" charset="0"/>
            <a:ea typeface="宋体" panose="02010600030101010101" pitchFamily="2" charset="-122"/>
          </a:endParaRPr>
        </a:p>
      </dgm:t>
    </dgm:pt>
    <dgm:pt modelId="{7B525035-B7BB-4642-9508-13E54DDA4D18}" cxnId="{C8274B69-43D9-445A-8C4F-D34D1E1DC01D}" type="parTrans">
      <dgm:prSet/>
      <dgm:spPr/>
      <dgm:t>
        <a:bodyPr/>
        <a:lstStyle/>
        <a:p>
          <a:endParaRPr lang="zh-CN" altLang="en-US"/>
        </a:p>
      </dgm:t>
    </dgm:pt>
    <dgm:pt modelId="{547C14DF-966D-439E-8986-69FC5E3BF040}" cxnId="{C8274B69-43D9-445A-8C4F-D34D1E1DC01D}" type="sibTrans">
      <dgm:prSet/>
      <dgm:spPr/>
      <dgm:t>
        <a:bodyPr/>
        <a:lstStyle/>
        <a:p>
          <a:endParaRPr lang="zh-CN" altLang="en-US"/>
        </a:p>
      </dgm:t>
    </dgm:pt>
    <dgm:pt modelId="{0A4EE134-4645-41EB-9B48-593942747B54}" type="pres">
      <dgm:prSet presAssocID="{B3974736-1220-47D6-93BE-E9FB5158CA58}" presName="hierChild1" presStyleCnt="0">
        <dgm:presLayoutVars>
          <dgm:orgChart val="1"/>
          <dgm:chPref val="1"/>
          <dgm:dir/>
          <dgm:animOne val="branch"/>
          <dgm:animLvl val="lvl"/>
          <dgm:resizeHandles/>
        </dgm:presLayoutVars>
      </dgm:prSet>
      <dgm:spPr/>
    </dgm:pt>
    <dgm:pt modelId="{1EBCD3B7-D530-4BEF-9C23-C7E2C94B4C53}" type="pres">
      <dgm:prSet presAssocID="{7BD380E5-792D-4CCE-9FCB-87D87F698E77}" presName="hierRoot1" presStyleCnt="0">
        <dgm:presLayoutVars>
          <dgm:hierBranch/>
        </dgm:presLayoutVars>
      </dgm:prSet>
      <dgm:spPr/>
    </dgm:pt>
    <dgm:pt modelId="{7B2FF268-9C76-4317-83EC-C832644ABA0D}" type="pres">
      <dgm:prSet presAssocID="{7BD380E5-792D-4CCE-9FCB-87D87F698E77}" presName="rootComposite1" presStyleCnt="0"/>
      <dgm:spPr/>
    </dgm:pt>
    <dgm:pt modelId="{3BEE4FFD-7073-4317-A7C7-24D2A83985C2}" type="pres">
      <dgm:prSet presAssocID="{7BD380E5-792D-4CCE-9FCB-87D87F698E77}" presName="rootText1" presStyleLbl="node0" presStyleIdx="0" presStyleCnt="1">
        <dgm:presLayoutVars>
          <dgm:chPref val="3"/>
        </dgm:presLayoutVars>
      </dgm:prSet>
      <dgm:spPr/>
      <dgm:t>
        <a:bodyPr/>
        <a:lstStyle/>
        <a:p>
          <a:endParaRPr lang="zh-CN" altLang="en-US"/>
        </a:p>
      </dgm:t>
    </dgm:pt>
    <dgm:pt modelId="{B3BD0285-5B9B-415F-9827-968173588847}" type="pres">
      <dgm:prSet presAssocID="{7BD380E5-792D-4CCE-9FCB-87D87F698E77}" presName="rootConnector1" presStyleLbl="node1" presStyleIdx="0" presStyleCnt="0"/>
      <dgm:spPr/>
      <dgm:t>
        <a:bodyPr/>
        <a:lstStyle/>
        <a:p>
          <a:endParaRPr lang="zh-CN" altLang="en-US"/>
        </a:p>
      </dgm:t>
    </dgm:pt>
    <dgm:pt modelId="{566F0955-5E83-423D-AF24-870D800D5122}" type="pres">
      <dgm:prSet presAssocID="{7BD380E5-792D-4CCE-9FCB-87D87F698E77}" presName="hierChild2" presStyleCnt="0"/>
      <dgm:spPr/>
    </dgm:pt>
    <dgm:pt modelId="{B2C59E2E-9DA9-4344-939F-CAEE29CDD6F0}" type="pres">
      <dgm:prSet presAssocID="{928834A0-382A-4C1D-B389-AF2D5F4C7ED7}" presName="Name35" presStyleLbl="parChTrans1D2" presStyleIdx="0" presStyleCnt="3"/>
      <dgm:spPr/>
      <dgm:t>
        <a:bodyPr/>
        <a:lstStyle/>
        <a:p>
          <a:endParaRPr lang="zh-CN" altLang="en-US"/>
        </a:p>
      </dgm:t>
    </dgm:pt>
    <dgm:pt modelId="{AAB03F9F-7035-47D9-A7D1-CF5B39A54A0F}" type="pres">
      <dgm:prSet presAssocID="{D43563A5-57FE-41BE-A133-18D234965B1A}" presName="hierRoot2" presStyleCnt="0">
        <dgm:presLayoutVars>
          <dgm:hierBranch/>
        </dgm:presLayoutVars>
      </dgm:prSet>
      <dgm:spPr/>
    </dgm:pt>
    <dgm:pt modelId="{ED75241B-BA47-4503-9039-B3B30EF2C082}" type="pres">
      <dgm:prSet presAssocID="{D43563A5-57FE-41BE-A133-18D234965B1A}" presName="rootComposite" presStyleCnt="0"/>
      <dgm:spPr/>
    </dgm:pt>
    <dgm:pt modelId="{7E6DDA7E-E103-41C9-9247-0F17D9C2794A}" type="pres">
      <dgm:prSet presAssocID="{D43563A5-57FE-41BE-A133-18D234965B1A}" presName="rootText" presStyleLbl="node2" presStyleIdx="0" presStyleCnt="3">
        <dgm:presLayoutVars>
          <dgm:chPref val="3"/>
        </dgm:presLayoutVars>
      </dgm:prSet>
      <dgm:spPr/>
      <dgm:t>
        <a:bodyPr/>
        <a:lstStyle/>
        <a:p>
          <a:endParaRPr lang="zh-CN" altLang="en-US"/>
        </a:p>
      </dgm:t>
    </dgm:pt>
    <dgm:pt modelId="{E16B5FA1-7ABC-41E3-89CF-2C1959648F1C}" type="pres">
      <dgm:prSet presAssocID="{D43563A5-57FE-41BE-A133-18D234965B1A}" presName="rootConnector" presStyleLbl="node2" presStyleIdx="0" presStyleCnt="3"/>
      <dgm:spPr/>
      <dgm:t>
        <a:bodyPr/>
        <a:lstStyle/>
        <a:p>
          <a:endParaRPr lang="zh-CN" altLang="en-US"/>
        </a:p>
      </dgm:t>
    </dgm:pt>
    <dgm:pt modelId="{74DF9EC7-FB0C-46B1-B3AA-EB991E69FDF4}" type="pres">
      <dgm:prSet presAssocID="{D43563A5-57FE-41BE-A133-18D234965B1A}" presName="hierChild4" presStyleCnt="0"/>
      <dgm:spPr/>
    </dgm:pt>
    <dgm:pt modelId="{6130EDEF-9869-4E84-87CA-679C613889B9}" type="pres">
      <dgm:prSet presAssocID="{D43563A5-57FE-41BE-A133-18D234965B1A}" presName="hierChild5" presStyleCnt="0"/>
      <dgm:spPr/>
    </dgm:pt>
    <dgm:pt modelId="{2DA916B2-3B4E-43ED-9969-7A5AD6C34CCE}" type="pres">
      <dgm:prSet presAssocID="{7AA42FFA-8B6E-4B90-BD1D-52C8D907E206}" presName="Name35" presStyleLbl="parChTrans1D2" presStyleIdx="1" presStyleCnt="3"/>
      <dgm:spPr/>
      <dgm:t>
        <a:bodyPr/>
        <a:lstStyle/>
        <a:p>
          <a:endParaRPr lang="zh-CN" altLang="en-US"/>
        </a:p>
      </dgm:t>
    </dgm:pt>
    <dgm:pt modelId="{F99A71AA-B2FF-41AC-A260-D42951C6C8FB}" type="pres">
      <dgm:prSet presAssocID="{56F9608D-CD59-4B69-954A-FA4337471788}" presName="hierRoot2" presStyleCnt="0">
        <dgm:presLayoutVars>
          <dgm:hierBranch/>
        </dgm:presLayoutVars>
      </dgm:prSet>
      <dgm:spPr/>
    </dgm:pt>
    <dgm:pt modelId="{F90D00FC-DAD9-43E1-B93B-EB8DF377DADB}" type="pres">
      <dgm:prSet presAssocID="{56F9608D-CD59-4B69-954A-FA4337471788}" presName="rootComposite" presStyleCnt="0"/>
      <dgm:spPr/>
    </dgm:pt>
    <dgm:pt modelId="{3C11E9A4-CD39-4372-B14F-EEA2EC6FA668}" type="pres">
      <dgm:prSet presAssocID="{56F9608D-CD59-4B69-954A-FA4337471788}" presName="rootText" presStyleLbl="node2" presStyleIdx="1" presStyleCnt="3">
        <dgm:presLayoutVars>
          <dgm:chPref val="3"/>
        </dgm:presLayoutVars>
      </dgm:prSet>
      <dgm:spPr/>
      <dgm:t>
        <a:bodyPr/>
        <a:lstStyle/>
        <a:p>
          <a:endParaRPr lang="zh-CN" altLang="en-US"/>
        </a:p>
      </dgm:t>
    </dgm:pt>
    <dgm:pt modelId="{57919AB0-FBAB-457A-BD9C-1E451CCCA373}" type="pres">
      <dgm:prSet presAssocID="{56F9608D-CD59-4B69-954A-FA4337471788}" presName="rootConnector" presStyleLbl="node2" presStyleIdx="1" presStyleCnt="3"/>
      <dgm:spPr/>
      <dgm:t>
        <a:bodyPr/>
        <a:lstStyle/>
        <a:p>
          <a:endParaRPr lang="zh-CN" altLang="en-US"/>
        </a:p>
      </dgm:t>
    </dgm:pt>
    <dgm:pt modelId="{9AAECE98-C5B9-4934-AC12-592BA9821969}" type="pres">
      <dgm:prSet presAssocID="{56F9608D-CD59-4B69-954A-FA4337471788}" presName="hierChild4" presStyleCnt="0"/>
      <dgm:spPr/>
    </dgm:pt>
    <dgm:pt modelId="{42E006F4-060E-4C82-AE0A-4B4098D6686A}" type="pres">
      <dgm:prSet presAssocID="{56F9608D-CD59-4B69-954A-FA4337471788}" presName="hierChild5" presStyleCnt="0"/>
      <dgm:spPr/>
    </dgm:pt>
    <dgm:pt modelId="{BE795276-4DB8-40F0-86B9-CAD24D5BA8C7}" type="pres">
      <dgm:prSet presAssocID="{7B525035-B7BB-4642-9508-13E54DDA4D18}" presName="Name35" presStyleLbl="parChTrans1D2" presStyleIdx="2" presStyleCnt="3"/>
      <dgm:spPr/>
      <dgm:t>
        <a:bodyPr/>
        <a:lstStyle/>
        <a:p>
          <a:endParaRPr lang="zh-CN" altLang="en-US"/>
        </a:p>
      </dgm:t>
    </dgm:pt>
    <dgm:pt modelId="{7A5E4DF1-68BA-44A1-BB2E-B772112E0B9B}" type="pres">
      <dgm:prSet presAssocID="{317A6E07-9D85-4FBF-91F6-7A303A8D4CEA}" presName="hierRoot2" presStyleCnt="0">
        <dgm:presLayoutVars>
          <dgm:hierBranch/>
        </dgm:presLayoutVars>
      </dgm:prSet>
      <dgm:spPr/>
    </dgm:pt>
    <dgm:pt modelId="{11D5B58C-8309-41B6-9FD2-51B609C2D939}" type="pres">
      <dgm:prSet presAssocID="{317A6E07-9D85-4FBF-91F6-7A303A8D4CEA}" presName="rootComposite" presStyleCnt="0"/>
      <dgm:spPr/>
    </dgm:pt>
    <dgm:pt modelId="{82B5E0DC-85CA-4A37-B5EF-E8E41D7A27B6}" type="pres">
      <dgm:prSet presAssocID="{317A6E07-9D85-4FBF-91F6-7A303A8D4CEA}" presName="rootText" presStyleLbl="node2" presStyleIdx="2" presStyleCnt="3">
        <dgm:presLayoutVars>
          <dgm:chPref val="3"/>
        </dgm:presLayoutVars>
      </dgm:prSet>
      <dgm:spPr/>
      <dgm:t>
        <a:bodyPr/>
        <a:lstStyle/>
        <a:p>
          <a:endParaRPr lang="zh-CN" altLang="en-US"/>
        </a:p>
      </dgm:t>
    </dgm:pt>
    <dgm:pt modelId="{CE4E5045-D437-4B41-B818-8C027F2E7D46}" type="pres">
      <dgm:prSet presAssocID="{317A6E07-9D85-4FBF-91F6-7A303A8D4CEA}" presName="rootConnector" presStyleLbl="node2" presStyleIdx="2" presStyleCnt="3"/>
      <dgm:spPr/>
      <dgm:t>
        <a:bodyPr/>
        <a:lstStyle/>
        <a:p>
          <a:endParaRPr lang="zh-CN" altLang="en-US"/>
        </a:p>
      </dgm:t>
    </dgm:pt>
    <dgm:pt modelId="{E10948DC-816D-4755-B92B-4098E1BC0980}" type="pres">
      <dgm:prSet presAssocID="{317A6E07-9D85-4FBF-91F6-7A303A8D4CEA}" presName="hierChild4" presStyleCnt="0"/>
      <dgm:spPr/>
    </dgm:pt>
    <dgm:pt modelId="{191BF0A1-92FA-4390-BAD8-D3036FDCF15D}" type="pres">
      <dgm:prSet presAssocID="{317A6E07-9D85-4FBF-91F6-7A303A8D4CEA}" presName="hierChild5" presStyleCnt="0"/>
      <dgm:spPr/>
    </dgm:pt>
    <dgm:pt modelId="{D2198F15-C9CE-448A-80E4-7B3119FD8D1F}" type="pres">
      <dgm:prSet presAssocID="{7BD380E5-792D-4CCE-9FCB-87D87F698E77}" presName="hierChild3" presStyleCnt="0"/>
      <dgm:spPr/>
    </dgm:pt>
  </dgm:ptLst>
  <dgm:cxnLst>
    <dgm:cxn modelId="{00954680-3419-4F6A-B218-BAF87893E136}" type="presOf" srcId="{56F9608D-CD59-4B69-954A-FA4337471788}" destId="{3C11E9A4-CD39-4372-B14F-EEA2EC6FA668}" srcOrd="0" destOrd="0" presId="urn:microsoft.com/office/officeart/2005/8/layout/orgChart1"/>
    <dgm:cxn modelId="{AD787D59-7FB7-42BD-8746-27B81104C6C4}" srcId="{7BD380E5-792D-4CCE-9FCB-87D87F698E77}" destId="{56F9608D-CD59-4B69-954A-FA4337471788}" srcOrd="1" destOrd="0" parTransId="{7AA42FFA-8B6E-4B90-BD1D-52C8D907E206}" sibTransId="{9D55CCB2-0CF7-40AA-A80F-106E95C1F737}"/>
    <dgm:cxn modelId="{C279B972-F6A4-486C-9E94-429CE0FA7660}" type="presOf" srcId="{7AA42FFA-8B6E-4B90-BD1D-52C8D907E206}" destId="{2DA916B2-3B4E-43ED-9969-7A5AD6C34CCE}" srcOrd="0" destOrd="0" presId="urn:microsoft.com/office/officeart/2005/8/layout/orgChart1"/>
    <dgm:cxn modelId="{32EC7407-2984-4D85-8BDB-D7807AE80B99}" srcId="{B3974736-1220-47D6-93BE-E9FB5158CA58}" destId="{7BD380E5-792D-4CCE-9FCB-87D87F698E77}" srcOrd="0" destOrd="0" parTransId="{97CACAEE-A7D9-46CE-91DF-6BA9CBE62918}" sibTransId="{0CDF71D3-6D45-4965-8329-73029F89B7BD}"/>
    <dgm:cxn modelId="{D6FEB741-A266-438F-B622-42B37891F328}" type="presOf" srcId="{D43563A5-57FE-41BE-A133-18D234965B1A}" destId="{E16B5FA1-7ABC-41E3-89CF-2C1959648F1C}" srcOrd="1" destOrd="0" presId="urn:microsoft.com/office/officeart/2005/8/layout/orgChart1"/>
    <dgm:cxn modelId="{B1D6F20F-439B-4E37-99D8-5E5588372F31}" type="presOf" srcId="{56F9608D-CD59-4B69-954A-FA4337471788}" destId="{57919AB0-FBAB-457A-BD9C-1E451CCCA373}" srcOrd="1" destOrd="0" presId="urn:microsoft.com/office/officeart/2005/8/layout/orgChart1"/>
    <dgm:cxn modelId="{C8274B69-43D9-445A-8C4F-D34D1E1DC01D}" srcId="{7BD380E5-792D-4CCE-9FCB-87D87F698E77}" destId="{317A6E07-9D85-4FBF-91F6-7A303A8D4CEA}" srcOrd="2" destOrd="0" parTransId="{7B525035-B7BB-4642-9508-13E54DDA4D18}" sibTransId="{547C14DF-966D-439E-8986-69FC5E3BF040}"/>
    <dgm:cxn modelId="{F94C4A86-239D-47C9-8877-091383CC82A0}" type="presOf" srcId="{7B525035-B7BB-4642-9508-13E54DDA4D18}" destId="{BE795276-4DB8-40F0-86B9-CAD24D5BA8C7}" srcOrd="0" destOrd="0" presId="urn:microsoft.com/office/officeart/2005/8/layout/orgChart1"/>
    <dgm:cxn modelId="{93974BEB-62F3-44A4-B813-36C2200EE2DE}" type="presOf" srcId="{D43563A5-57FE-41BE-A133-18D234965B1A}" destId="{7E6DDA7E-E103-41C9-9247-0F17D9C2794A}" srcOrd="0" destOrd="0" presId="urn:microsoft.com/office/officeart/2005/8/layout/orgChart1"/>
    <dgm:cxn modelId="{6BC2A016-7753-4059-B611-A2FFBC8F4D5D}" type="presOf" srcId="{B3974736-1220-47D6-93BE-E9FB5158CA58}" destId="{0A4EE134-4645-41EB-9B48-593942747B54}" srcOrd="0" destOrd="0" presId="urn:microsoft.com/office/officeart/2005/8/layout/orgChart1"/>
    <dgm:cxn modelId="{6C5DC99E-BB66-49D9-B995-6DCA23B2D4A6}" type="presOf" srcId="{7BD380E5-792D-4CCE-9FCB-87D87F698E77}" destId="{B3BD0285-5B9B-415F-9827-968173588847}" srcOrd="1" destOrd="0" presId="urn:microsoft.com/office/officeart/2005/8/layout/orgChart1"/>
    <dgm:cxn modelId="{A312DFB6-4B5C-4226-AD5A-29E26568D4CB}" type="presOf" srcId="{928834A0-382A-4C1D-B389-AF2D5F4C7ED7}" destId="{B2C59E2E-9DA9-4344-939F-CAEE29CDD6F0}" srcOrd="0" destOrd="0" presId="urn:microsoft.com/office/officeart/2005/8/layout/orgChart1"/>
    <dgm:cxn modelId="{595E125D-DE2F-492C-9F29-EB6DB4F96330}" type="presOf" srcId="{317A6E07-9D85-4FBF-91F6-7A303A8D4CEA}" destId="{82B5E0DC-85CA-4A37-B5EF-E8E41D7A27B6}" srcOrd="0" destOrd="0" presId="urn:microsoft.com/office/officeart/2005/8/layout/orgChart1"/>
    <dgm:cxn modelId="{A09B3BED-7AD5-4FDF-9AE0-252DA794D81C}" type="presOf" srcId="{7BD380E5-792D-4CCE-9FCB-87D87F698E77}" destId="{3BEE4FFD-7073-4317-A7C7-24D2A83985C2}" srcOrd="0" destOrd="0" presId="urn:microsoft.com/office/officeart/2005/8/layout/orgChart1"/>
    <dgm:cxn modelId="{14EB4FED-636D-403F-B8CE-7828E1E50AFC}" srcId="{7BD380E5-792D-4CCE-9FCB-87D87F698E77}" destId="{D43563A5-57FE-41BE-A133-18D234965B1A}" srcOrd="0" destOrd="0" parTransId="{928834A0-382A-4C1D-B389-AF2D5F4C7ED7}" sibTransId="{58C01CEA-63DE-46B1-B83E-EA5FCBC46D69}"/>
    <dgm:cxn modelId="{E6D5D247-4326-4B6F-904D-59631664E111}" type="presOf" srcId="{317A6E07-9D85-4FBF-91F6-7A303A8D4CEA}" destId="{CE4E5045-D437-4B41-B818-8C027F2E7D46}" srcOrd="1" destOrd="0" presId="urn:microsoft.com/office/officeart/2005/8/layout/orgChart1"/>
    <dgm:cxn modelId="{692D8D92-F10E-4E8F-8F77-C6E579FFAC99}" type="presParOf" srcId="{0A4EE134-4645-41EB-9B48-593942747B54}" destId="{1EBCD3B7-D530-4BEF-9C23-C7E2C94B4C53}" srcOrd="0" destOrd="0" presId="urn:microsoft.com/office/officeart/2005/8/layout/orgChart1"/>
    <dgm:cxn modelId="{395EF18D-80B8-4B9F-8785-A0B756DEA5BD}" type="presParOf" srcId="{1EBCD3B7-D530-4BEF-9C23-C7E2C94B4C53}" destId="{7B2FF268-9C76-4317-83EC-C832644ABA0D}" srcOrd="0" destOrd="0" presId="urn:microsoft.com/office/officeart/2005/8/layout/orgChart1"/>
    <dgm:cxn modelId="{42782959-F581-426C-AFB0-9BB8FA4A7C1A}" type="presParOf" srcId="{7B2FF268-9C76-4317-83EC-C832644ABA0D}" destId="{3BEE4FFD-7073-4317-A7C7-24D2A83985C2}" srcOrd="0" destOrd="0" presId="urn:microsoft.com/office/officeart/2005/8/layout/orgChart1"/>
    <dgm:cxn modelId="{D3766DDA-B870-4463-9B2F-63F2254374D6}" type="presParOf" srcId="{7B2FF268-9C76-4317-83EC-C832644ABA0D}" destId="{B3BD0285-5B9B-415F-9827-968173588847}" srcOrd="1" destOrd="0" presId="urn:microsoft.com/office/officeart/2005/8/layout/orgChart1"/>
    <dgm:cxn modelId="{163D99E2-BA0F-4421-BD2F-75565B7A8A74}" type="presParOf" srcId="{1EBCD3B7-D530-4BEF-9C23-C7E2C94B4C53}" destId="{566F0955-5E83-423D-AF24-870D800D5122}" srcOrd="1" destOrd="0" presId="urn:microsoft.com/office/officeart/2005/8/layout/orgChart1"/>
    <dgm:cxn modelId="{69C69CCA-D46C-4882-B252-39C4C0BB3286}" type="presParOf" srcId="{566F0955-5E83-423D-AF24-870D800D5122}" destId="{B2C59E2E-9DA9-4344-939F-CAEE29CDD6F0}" srcOrd="0" destOrd="0" presId="urn:microsoft.com/office/officeart/2005/8/layout/orgChart1"/>
    <dgm:cxn modelId="{CE03943A-093D-4935-9D43-9619A2BF9D4F}" type="presParOf" srcId="{566F0955-5E83-423D-AF24-870D800D5122}" destId="{AAB03F9F-7035-47D9-A7D1-CF5B39A54A0F}" srcOrd="1" destOrd="0" presId="urn:microsoft.com/office/officeart/2005/8/layout/orgChart1"/>
    <dgm:cxn modelId="{2A318F70-B7E4-4D54-AEBB-5D38B9C769D0}" type="presParOf" srcId="{AAB03F9F-7035-47D9-A7D1-CF5B39A54A0F}" destId="{ED75241B-BA47-4503-9039-B3B30EF2C082}" srcOrd="0" destOrd="0" presId="urn:microsoft.com/office/officeart/2005/8/layout/orgChart1"/>
    <dgm:cxn modelId="{217274C9-F435-4346-98A1-AA7BE7B2C565}" type="presParOf" srcId="{ED75241B-BA47-4503-9039-B3B30EF2C082}" destId="{7E6DDA7E-E103-41C9-9247-0F17D9C2794A}" srcOrd="0" destOrd="0" presId="urn:microsoft.com/office/officeart/2005/8/layout/orgChart1"/>
    <dgm:cxn modelId="{2390B0BC-810D-4B78-9C68-54B4678F312D}" type="presParOf" srcId="{ED75241B-BA47-4503-9039-B3B30EF2C082}" destId="{E16B5FA1-7ABC-41E3-89CF-2C1959648F1C}" srcOrd="1" destOrd="0" presId="urn:microsoft.com/office/officeart/2005/8/layout/orgChart1"/>
    <dgm:cxn modelId="{C2A0B3B8-7A50-4A2D-BE8A-D0F7ACEC4F71}" type="presParOf" srcId="{AAB03F9F-7035-47D9-A7D1-CF5B39A54A0F}" destId="{74DF9EC7-FB0C-46B1-B3AA-EB991E69FDF4}" srcOrd="1" destOrd="0" presId="urn:microsoft.com/office/officeart/2005/8/layout/orgChart1"/>
    <dgm:cxn modelId="{4EFF8919-481D-4B30-B401-3C3D69B53BF0}" type="presParOf" srcId="{AAB03F9F-7035-47D9-A7D1-CF5B39A54A0F}" destId="{6130EDEF-9869-4E84-87CA-679C613889B9}" srcOrd="2" destOrd="0" presId="urn:microsoft.com/office/officeart/2005/8/layout/orgChart1"/>
    <dgm:cxn modelId="{5952E4DB-AA24-4013-B6CC-8501C1616A6B}" type="presParOf" srcId="{566F0955-5E83-423D-AF24-870D800D5122}" destId="{2DA916B2-3B4E-43ED-9969-7A5AD6C34CCE}" srcOrd="2" destOrd="0" presId="urn:microsoft.com/office/officeart/2005/8/layout/orgChart1"/>
    <dgm:cxn modelId="{6CDA9A4E-1EFE-4678-BE6B-A4F19D14C019}" type="presParOf" srcId="{566F0955-5E83-423D-AF24-870D800D5122}" destId="{F99A71AA-B2FF-41AC-A260-D42951C6C8FB}" srcOrd="3" destOrd="0" presId="urn:microsoft.com/office/officeart/2005/8/layout/orgChart1"/>
    <dgm:cxn modelId="{50E949B2-9F45-4B37-BC45-525F26EB80EC}" type="presParOf" srcId="{F99A71AA-B2FF-41AC-A260-D42951C6C8FB}" destId="{F90D00FC-DAD9-43E1-B93B-EB8DF377DADB}" srcOrd="0" destOrd="0" presId="urn:microsoft.com/office/officeart/2005/8/layout/orgChart1"/>
    <dgm:cxn modelId="{A440B85D-BDB8-4CF0-BBA8-BCF058E6DA3F}" type="presParOf" srcId="{F90D00FC-DAD9-43E1-B93B-EB8DF377DADB}" destId="{3C11E9A4-CD39-4372-B14F-EEA2EC6FA668}" srcOrd="0" destOrd="0" presId="urn:microsoft.com/office/officeart/2005/8/layout/orgChart1"/>
    <dgm:cxn modelId="{C518D2DB-140D-4F37-999F-47F89146AD63}" type="presParOf" srcId="{F90D00FC-DAD9-43E1-B93B-EB8DF377DADB}" destId="{57919AB0-FBAB-457A-BD9C-1E451CCCA373}" srcOrd="1" destOrd="0" presId="urn:microsoft.com/office/officeart/2005/8/layout/orgChart1"/>
    <dgm:cxn modelId="{774F30B5-4DBC-4DAB-A175-E315ACC25DB8}" type="presParOf" srcId="{F99A71AA-B2FF-41AC-A260-D42951C6C8FB}" destId="{9AAECE98-C5B9-4934-AC12-592BA9821969}" srcOrd="1" destOrd="0" presId="urn:microsoft.com/office/officeart/2005/8/layout/orgChart1"/>
    <dgm:cxn modelId="{F23280DD-A505-4218-B561-1C0864F917DC}" type="presParOf" srcId="{F99A71AA-B2FF-41AC-A260-D42951C6C8FB}" destId="{42E006F4-060E-4C82-AE0A-4B4098D6686A}" srcOrd="2" destOrd="0" presId="urn:microsoft.com/office/officeart/2005/8/layout/orgChart1"/>
    <dgm:cxn modelId="{8F364FBB-44E8-4D30-800C-F69132B4F5A0}" type="presParOf" srcId="{566F0955-5E83-423D-AF24-870D800D5122}" destId="{BE795276-4DB8-40F0-86B9-CAD24D5BA8C7}" srcOrd="4" destOrd="0" presId="urn:microsoft.com/office/officeart/2005/8/layout/orgChart1"/>
    <dgm:cxn modelId="{C913FC95-D6B1-4F46-88A7-8F629E1B2FA4}" type="presParOf" srcId="{566F0955-5E83-423D-AF24-870D800D5122}" destId="{7A5E4DF1-68BA-44A1-BB2E-B772112E0B9B}" srcOrd="5" destOrd="0" presId="urn:microsoft.com/office/officeart/2005/8/layout/orgChart1"/>
    <dgm:cxn modelId="{190558AA-45FA-4169-8CC8-154B31E4FAEC}" type="presParOf" srcId="{7A5E4DF1-68BA-44A1-BB2E-B772112E0B9B}" destId="{11D5B58C-8309-41B6-9FD2-51B609C2D939}" srcOrd="0" destOrd="0" presId="urn:microsoft.com/office/officeart/2005/8/layout/orgChart1"/>
    <dgm:cxn modelId="{8129E496-61B2-4980-ABCD-EA85E9C70953}" type="presParOf" srcId="{11D5B58C-8309-41B6-9FD2-51B609C2D939}" destId="{82B5E0DC-85CA-4A37-B5EF-E8E41D7A27B6}" srcOrd="0" destOrd="0" presId="urn:microsoft.com/office/officeart/2005/8/layout/orgChart1"/>
    <dgm:cxn modelId="{D799F3F4-BA20-41CE-B9C5-DD076E178643}" type="presParOf" srcId="{11D5B58C-8309-41B6-9FD2-51B609C2D939}" destId="{CE4E5045-D437-4B41-B818-8C027F2E7D46}" srcOrd="1" destOrd="0" presId="urn:microsoft.com/office/officeart/2005/8/layout/orgChart1"/>
    <dgm:cxn modelId="{81E86490-3A10-459B-A0F1-B55FEDD54EB2}" type="presParOf" srcId="{7A5E4DF1-68BA-44A1-BB2E-B772112E0B9B}" destId="{E10948DC-816D-4755-B92B-4098E1BC0980}" srcOrd="1" destOrd="0" presId="urn:microsoft.com/office/officeart/2005/8/layout/orgChart1"/>
    <dgm:cxn modelId="{B2998FA7-A6A9-425A-BC39-11EC74336083}" type="presParOf" srcId="{7A5E4DF1-68BA-44A1-BB2E-B772112E0B9B}" destId="{191BF0A1-92FA-4390-BAD8-D3036FDCF15D}" srcOrd="2" destOrd="0" presId="urn:microsoft.com/office/officeart/2005/8/layout/orgChart1"/>
    <dgm:cxn modelId="{1FA94A21-AA3E-4740-A952-73383A07FCD0}" type="presParOf" srcId="{1EBCD3B7-D530-4BEF-9C23-C7E2C94B4C53}" destId="{D2198F15-C9CE-448A-80E4-7B3119FD8D1F}"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53E15E-E880-49A3-A6F2-CA0470943E2B}" type="doc">
      <dgm:prSet loTypeId="urn:microsoft.com/office/officeart/2008/layout/VerticalAccentList" loCatId="list" qsTypeId="urn:microsoft.com/office/officeart/2005/8/quickstyle/simple2" qsCatId="simple" csTypeId="urn:microsoft.com/office/officeart/2005/8/colors/accent2_5" csCatId="accent2" phldr="1"/>
      <dgm:spPr/>
      <dgm:t>
        <a:bodyPr/>
        <a:lstStyle/>
        <a:p>
          <a:endParaRPr lang="zh-CN" altLang="en-US"/>
        </a:p>
      </dgm:t>
    </dgm:pt>
    <dgm:pt modelId="{83C2D0F4-2CF3-4DB8-A7A8-93A83456D96F}">
      <dgm:prSet phldrT="[文本]" custT="1"/>
      <dgm:spPr/>
      <dgm:t>
        <a:bodyPr/>
        <a:lstStyle/>
        <a:p>
          <a:r>
            <a:rPr lang="zh-CN" altLang="en-US" sz="2800" b="1" dirty="0" smtClean="0">
              <a:latin typeface="+mn-ea"/>
              <a:ea typeface="+mn-ea"/>
            </a:rPr>
            <a:t>企业特征</a:t>
          </a:r>
          <a:endParaRPr lang="zh-CN" altLang="en-US" sz="2800" b="1" dirty="0">
            <a:latin typeface="+mn-ea"/>
            <a:ea typeface="+mn-ea"/>
          </a:endParaRPr>
        </a:p>
      </dgm:t>
    </dgm:pt>
    <dgm:pt modelId="{A384BB64-D523-430C-A576-8F8C5661C810}" cxnId="{5ED289DB-5DA3-438C-805A-5F2A0B39A310}" type="parTrans">
      <dgm:prSet/>
      <dgm:spPr/>
      <dgm:t>
        <a:bodyPr/>
        <a:lstStyle/>
        <a:p>
          <a:endParaRPr lang="zh-CN" altLang="en-US"/>
        </a:p>
      </dgm:t>
    </dgm:pt>
    <dgm:pt modelId="{44987384-7403-46E8-B678-D3CE47B1F883}" cxnId="{5ED289DB-5DA3-438C-805A-5F2A0B39A310}" type="sibTrans">
      <dgm:prSet/>
      <dgm:spPr/>
      <dgm:t>
        <a:bodyPr/>
        <a:lstStyle/>
        <a:p>
          <a:endParaRPr lang="zh-CN" altLang="en-US"/>
        </a:p>
      </dgm:t>
    </dgm:pt>
    <dgm:pt modelId="{680698F8-4E1C-41E8-8EA4-81FBD951C545}">
      <dgm:prSet phldrT="[文本]" custT="1"/>
      <dgm:spPr/>
      <dgm:t>
        <a:bodyPr/>
        <a:lstStyle/>
        <a:p>
          <a:r>
            <a:rPr lang="zh-CN" altLang="en-US" sz="2800" b="1" dirty="0" smtClean="0"/>
            <a:t>企业薪酬战略</a:t>
          </a:r>
          <a:endParaRPr lang="zh-CN" altLang="en-US" sz="2800" b="1" dirty="0"/>
        </a:p>
      </dgm:t>
    </dgm:pt>
    <dgm:pt modelId="{9BF0C52C-81EE-4186-B4A4-B4B58550209E}" cxnId="{D2FE467A-1362-4ECB-8472-84B34B50F051}" type="parTrans">
      <dgm:prSet/>
      <dgm:spPr/>
      <dgm:t>
        <a:bodyPr/>
        <a:lstStyle/>
        <a:p>
          <a:endParaRPr lang="zh-CN" altLang="en-US"/>
        </a:p>
      </dgm:t>
    </dgm:pt>
    <dgm:pt modelId="{EAA69EBF-89F2-40C9-962D-166E6F6E9B70}" cxnId="{D2FE467A-1362-4ECB-8472-84B34B50F051}" type="sibTrans">
      <dgm:prSet/>
      <dgm:spPr/>
      <dgm:t>
        <a:bodyPr/>
        <a:lstStyle/>
        <a:p>
          <a:endParaRPr lang="zh-CN" altLang="en-US"/>
        </a:p>
      </dgm:t>
    </dgm:pt>
    <dgm:pt modelId="{99DA25E7-087C-4AD2-B550-487B609B1195}">
      <dgm:prSet phldrT="[文本]" custT="1"/>
      <dgm:spPr/>
      <dgm:t>
        <a:bodyPr/>
        <a:lstStyle/>
        <a:p>
          <a:r>
            <a:rPr lang="zh-CN" altLang="en-US" sz="2400" dirty="0" smtClean="0"/>
            <a:t>企业前景黯淡</a:t>
          </a:r>
          <a:endParaRPr lang="zh-CN" altLang="en-US" sz="2400" dirty="0"/>
        </a:p>
      </dgm:t>
    </dgm:pt>
    <dgm:pt modelId="{B2296F93-D105-4513-BC8E-EA6C34DC919E}" cxnId="{F74C6946-132C-49A8-94E7-572BF77C62FF}" type="parTrans">
      <dgm:prSet/>
      <dgm:spPr/>
      <dgm:t>
        <a:bodyPr/>
        <a:lstStyle/>
        <a:p>
          <a:endParaRPr lang="zh-CN" altLang="en-US"/>
        </a:p>
      </dgm:t>
    </dgm:pt>
    <dgm:pt modelId="{98DDF6AD-1BDA-421D-8280-84B0CB046F1E}" cxnId="{F74C6946-132C-49A8-94E7-572BF77C62FF}" type="sibTrans">
      <dgm:prSet/>
      <dgm:spPr/>
      <dgm:t>
        <a:bodyPr/>
        <a:lstStyle/>
        <a:p>
          <a:endParaRPr lang="zh-CN" altLang="en-US"/>
        </a:p>
      </dgm:t>
    </dgm:pt>
    <dgm:pt modelId="{58882DAF-D676-4FC1-90E3-2873C4027786}">
      <dgm:prSet phldrT="[文本]" custT="1"/>
      <dgm:spPr/>
      <dgm:t>
        <a:bodyPr/>
        <a:lstStyle/>
        <a:p>
          <a:r>
            <a:rPr lang="zh-CN" altLang="en-US" sz="2400" dirty="0" smtClean="0"/>
            <a:t>高度结构化，官僚主义日益严重</a:t>
          </a:r>
          <a:endParaRPr lang="zh-CN" altLang="en-US" sz="2400" dirty="0"/>
        </a:p>
      </dgm:t>
    </dgm:pt>
    <dgm:pt modelId="{DDAC139F-6CAB-4114-80E2-3F2EDD203E40}" cxnId="{66F7EA55-EEB4-42D2-9FA9-5D7242ACA1B0}" type="parTrans">
      <dgm:prSet/>
      <dgm:spPr/>
      <dgm:t>
        <a:bodyPr/>
        <a:lstStyle/>
        <a:p>
          <a:endParaRPr lang="zh-CN" altLang="en-US"/>
        </a:p>
      </dgm:t>
    </dgm:pt>
    <dgm:pt modelId="{A4494773-F8CB-478E-B14C-E9CFFF856D42}" cxnId="{66F7EA55-EEB4-42D2-9FA9-5D7242ACA1B0}" type="sibTrans">
      <dgm:prSet/>
      <dgm:spPr/>
      <dgm:t>
        <a:bodyPr/>
        <a:lstStyle/>
        <a:p>
          <a:endParaRPr lang="zh-CN" altLang="en-US"/>
        </a:p>
      </dgm:t>
    </dgm:pt>
    <dgm:pt modelId="{0B5185E0-5365-45FB-9C7A-190043BEC7BD}">
      <dgm:prSet phldrT="[文本]" custT="1"/>
      <dgm:spPr/>
      <dgm:t>
        <a:bodyPr/>
        <a:lstStyle/>
        <a:p>
          <a:r>
            <a:rPr lang="zh-CN" altLang="en-US" sz="2400" dirty="0" smtClean="0"/>
            <a:t>人力资源管理更多关注过程而不是结果</a:t>
          </a:r>
          <a:endParaRPr lang="zh-CN" altLang="en-US" sz="2400" dirty="0"/>
        </a:p>
      </dgm:t>
    </dgm:pt>
    <dgm:pt modelId="{8BA4AC61-DC0B-4B43-9F9F-7B95DB40E27F}" cxnId="{FD1F36C3-E6F0-437A-A026-547FA8DA5323}" type="parTrans">
      <dgm:prSet/>
      <dgm:spPr/>
      <dgm:t>
        <a:bodyPr/>
        <a:lstStyle/>
        <a:p>
          <a:endParaRPr lang="zh-CN" altLang="en-US"/>
        </a:p>
      </dgm:t>
    </dgm:pt>
    <dgm:pt modelId="{AFDCC0F6-08C4-4131-A2A3-13DF3EE7B36D}" cxnId="{FD1F36C3-E6F0-437A-A026-547FA8DA5323}" type="sibTrans">
      <dgm:prSet/>
      <dgm:spPr/>
      <dgm:t>
        <a:bodyPr/>
        <a:lstStyle/>
        <a:p>
          <a:endParaRPr lang="zh-CN" altLang="en-US"/>
        </a:p>
      </dgm:t>
    </dgm:pt>
    <dgm:pt modelId="{032037C3-CFF0-45C8-BAF5-B94589CD3FCB}">
      <dgm:prSet phldrT="[文本]" custT="1"/>
      <dgm:spPr/>
      <dgm:t>
        <a:bodyPr/>
        <a:lstStyle/>
        <a:p>
          <a:r>
            <a:rPr lang="zh-CN" altLang="en-US" sz="2400" dirty="0" smtClean="0"/>
            <a:t>进入新的创业期或倒闭</a:t>
          </a:r>
          <a:endParaRPr lang="zh-CN" altLang="en-US" sz="2400" dirty="0"/>
        </a:p>
      </dgm:t>
    </dgm:pt>
    <dgm:pt modelId="{B73D279E-B9E0-4822-BABC-1965723A0A66}" cxnId="{497B8C2F-60C6-4007-9ED7-9DBA408CF884}" type="parTrans">
      <dgm:prSet/>
      <dgm:spPr/>
      <dgm:t>
        <a:bodyPr/>
        <a:lstStyle/>
        <a:p>
          <a:endParaRPr lang="zh-CN" altLang="en-US"/>
        </a:p>
      </dgm:t>
    </dgm:pt>
    <dgm:pt modelId="{13DBDCF2-0DA8-487D-8AB1-28318F93BFDF}" cxnId="{497B8C2F-60C6-4007-9ED7-9DBA408CF884}" type="sibTrans">
      <dgm:prSet/>
      <dgm:spPr/>
      <dgm:t>
        <a:bodyPr/>
        <a:lstStyle/>
        <a:p>
          <a:endParaRPr lang="zh-CN" altLang="en-US"/>
        </a:p>
      </dgm:t>
    </dgm:pt>
    <dgm:pt modelId="{D8210DA7-BC14-446C-8825-5E6AB57B1B71}">
      <dgm:prSet phldrT="[文本]" custT="1"/>
      <dgm:spPr/>
      <dgm:t>
        <a:bodyPr/>
        <a:lstStyle/>
        <a:p>
          <a:r>
            <a:rPr lang="zh-CN" altLang="en-US" sz="2400" dirty="0" smtClean="0"/>
            <a:t>基本薪酬和福利较高的情况会维持一段时间</a:t>
          </a:r>
          <a:endParaRPr lang="zh-CN" altLang="en-US" sz="2400" dirty="0"/>
        </a:p>
      </dgm:t>
    </dgm:pt>
    <dgm:pt modelId="{44440865-449D-42B6-9066-89AFF99928D0}" cxnId="{13C17A94-5C1A-4044-A9B8-5486F2241730}" type="parTrans">
      <dgm:prSet/>
      <dgm:spPr/>
      <dgm:t>
        <a:bodyPr/>
        <a:lstStyle/>
        <a:p>
          <a:endParaRPr lang="zh-CN" altLang="en-US"/>
        </a:p>
      </dgm:t>
    </dgm:pt>
    <dgm:pt modelId="{F3499923-8968-4728-9325-66DC7DFB7112}" cxnId="{13C17A94-5C1A-4044-A9B8-5486F2241730}" type="sibTrans">
      <dgm:prSet/>
      <dgm:spPr/>
      <dgm:t>
        <a:bodyPr/>
        <a:lstStyle/>
        <a:p>
          <a:endParaRPr lang="zh-CN" altLang="en-US"/>
        </a:p>
      </dgm:t>
    </dgm:pt>
    <dgm:pt modelId="{9E4439B7-E34E-4532-97A0-52CBB02932C4}" type="pres">
      <dgm:prSet presAssocID="{CA53E15E-E880-49A3-A6F2-CA0470943E2B}" presName="Name0" presStyleCnt="0">
        <dgm:presLayoutVars>
          <dgm:chMax/>
          <dgm:chPref/>
          <dgm:dir/>
        </dgm:presLayoutVars>
      </dgm:prSet>
      <dgm:spPr/>
      <dgm:t>
        <a:bodyPr/>
        <a:lstStyle/>
        <a:p>
          <a:endParaRPr lang="zh-CN" altLang="en-US"/>
        </a:p>
      </dgm:t>
    </dgm:pt>
    <dgm:pt modelId="{8DBCB6D5-63F5-438D-AFDC-E27B47AF66B9}" type="pres">
      <dgm:prSet presAssocID="{83C2D0F4-2CF3-4DB8-A7A8-93A83456D96F}" presName="parenttextcomposite" presStyleCnt="0"/>
      <dgm:spPr/>
    </dgm:pt>
    <dgm:pt modelId="{E24FA00A-D9F9-46C3-B2DB-21E4F3D98A26}" type="pres">
      <dgm:prSet presAssocID="{83C2D0F4-2CF3-4DB8-A7A8-93A83456D96F}" presName="parenttext" presStyleLbl="revTx" presStyleIdx="0" presStyleCnt="2">
        <dgm:presLayoutVars>
          <dgm:chMax/>
          <dgm:chPref val="2"/>
          <dgm:bulletEnabled val="1"/>
        </dgm:presLayoutVars>
      </dgm:prSet>
      <dgm:spPr/>
      <dgm:t>
        <a:bodyPr/>
        <a:lstStyle/>
        <a:p>
          <a:endParaRPr lang="zh-CN" altLang="en-US"/>
        </a:p>
      </dgm:t>
    </dgm:pt>
    <dgm:pt modelId="{9FC6B468-454D-4F7C-B0CA-EEDA35B8FA83}" type="pres">
      <dgm:prSet presAssocID="{83C2D0F4-2CF3-4DB8-A7A8-93A83456D96F}" presName="composite" presStyleCnt="0"/>
      <dgm:spPr/>
    </dgm:pt>
    <dgm:pt modelId="{DBDD878C-FEA6-44C1-8065-0DB388DECC20}" type="pres">
      <dgm:prSet presAssocID="{83C2D0F4-2CF3-4DB8-A7A8-93A83456D96F}" presName="chevron1" presStyleLbl="alignNode1" presStyleIdx="0" presStyleCnt="14"/>
      <dgm:spPr/>
    </dgm:pt>
    <dgm:pt modelId="{C932A327-A975-41B8-BD72-687DC1B4B714}" type="pres">
      <dgm:prSet presAssocID="{83C2D0F4-2CF3-4DB8-A7A8-93A83456D96F}" presName="chevron2" presStyleLbl="alignNode1" presStyleIdx="1" presStyleCnt="14"/>
      <dgm:spPr/>
    </dgm:pt>
    <dgm:pt modelId="{0C775605-7FC6-4CD2-8964-060FDFF727B3}" type="pres">
      <dgm:prSet presAssocID="{83C2D0F4-2CF3-4DB8-A7A8-93A83456D96F}" presName="chevron3" presStyleLbl="alignNode1" presStyleIdx="2" presStyleCnt="14"/>
      <dgm:spPr/>
    </dgm:pt>
    <dgm:pt modelId="{25F9551E-B9E2-406E-A19C-DE0232E2603E}" type="pres">
      <dgm:prSet presAssocID="{83C2D0F4-2CF3-4DB8-A7A8-93A83456D96F}" presName="chevron4" presStyleLbl="alignNode1" presStyleIdx="3" presStyleCnt="14"/>
      <dgm:spPr/>
    </dgm:pt>
    <dgm:pt modelId="{B55EE1C5-5214-4771-B9B3-2C9DC7F2DDB0}" type="pres">
      <dgm:prSet presAssocID="{83C2D0F4-2CF3-4DB8-A7A8-93A83456D96F}" presName="chevron5" presStyleLbl="alignNode1" presStyleIdx="4" presStyleCnt="14"/>
      <dgm:spPr/>
    </dgm:pt>
    <dgm:pt modelId="{87718471-37B8-4333-A0E5-1B6C619F5822}" type="pres">
      <dgm:prSet presAssocID="{83C2D0F4-2CF3-4DB8-A7A8-93A83456D96F}" presName="chevron6" presStyleLbl="alignNode1" presStyleIdx="5" presStyleCnt="14"/>
      <dgm:spPr/>
    </dgm:pt>
    <dgm:pt modelId="{310B40F3-688E-4366-93CC-5AD825BDEE52}" type="pres">
      <dgm:prSet presAssocID="{83C2D0F4-2CF3-4DB8-A7A8-93A83456D96F}" presName="chevron7" presStyleLbl="alignNode1" presStyleIdx="6" presStyleCnt="14"/>
      <dgm:spPr/>
    </dgm:pt>
    <dgm:pt modelId="{F23210F9-51DF-4D52-BCC0-9DF4FA1A1AE8}" type="pres">
      <dgm:prSet presAssocID="{83C2D0F4-2CF3-4DB8-A7A8-93A83456D96F}" presName="childtext" presStyleLbl="solidFgAcc1" presStyleIdx="0" presStyleCnt="2">
        <dgm:presLayoutVars>
          <dgm:chMax/>
          <dgm:chPref val="0"/>
          <dgm:bulletEnabled val="1"/>
        </dgm:presLayoutVars>
      </dgm:prSet>
      <dgm:spPr/>
      <dgm:t>
        <a:bodyPr/>
        <a:lstStyle/>
        <a:p>
          <a:endParaRPr lang="zh-CN" altLang="en-US"/>
        </a:p>
      </dgm:t>
    </dgm:pt>
    <dgm:pt modelId="{EBBBE7AE-81FC-4BC6-84DD-8A589DFFE91C}" type="pres">
      <dgm:prSet presAssocID="{44987384-7403-46E8-B678-D3CE47B1F883}" presName="sibTrans" presStyleCnt="0"/>
      <dgm:spPr/>
    </dgm:pt>
    <dgm:pt modelId="{EB182FE3-B041-4997-93E3-661C06F4E11D}" type="pres">
      <dgm:prSet presAssocID="{680698F8-4E1C-41E8-8EA4-81FBD951C545}" presName="parenttextcomposite" presStyleCnt="0"/>
      <dgm:spPr/>
    </dgm:pt>
    <dgm:pt modelId="{3E781A56-6646-4A61-A0BA-65EC809C458B}" type="pres">
      <dgm:prSet presAssocID="{680698F8-4E1C-41E8-8EA4-81FBD951C545}" presName="parenttext" presStyleLbl="revTx" presStyleIdx="1" presStyleCnt="2">
        <dgm:presLayoutVars>
          <dgm:chMax/>
          <dgm:chPref val="2"/>
          <dgm:bulletEnabled val="1"/>
        </dgm:presLayoutVars>
      </dgm:prSet>
      <dgm:spPr/>
      <dgm:t>
        <a:bodyPr/>
        <a:lstStyle/>
        <a:p>
          <a:endParaRPr lang="zh-CN" altLang="en-US"/>
        </a:p>
      </dgm:t>
    </dgm:pt>
    <dgm:pt modelId="{8D7AB0B3-0AA5-47C2-ACFD-7684897EB0EC}" type="pres">
      <dgm:prSet presAssocID="{680698F8-4E1C-41E8-8EA4-81FBD951C545}" presName="composite" presStyleCnt="0"/>
      <dgm:spPr/>
    </dgm:pt>
    <dgm:pt modelId="{4C5B8344-A0DA-4BF9-B1AC-364829BF64E2}" type="pres">
      <dgm:prSet presAssocID="{680698F8-4E1C-41E8-8EA4-81FBD951C545}" presName="chevron1" presStyleLbl="alignNode1" presStyleIdx="7" presStyleCnt="14"/>
      <dgm:spPr/>
    </dgm:pt>
    <dgm:pt modelId="{6DD4D9D8-0574-431C-9688-28CA5F19D3DF}" type="pres">
      <dgm:prSet presAssocID="{680698F8-4E1C-41E8-8EA4-81FBD951C545}" presName="chevron2" presStyleLbl="alignNode1" presStyleIdx="8" presStyleCnt="14"/>
      <dgm:spPr/>
    </dgm:pt>
    <dgm:pt modelId="{B7E4521E-7D56-4E78-A2C2-1152D69971DB}" type="pres">
      <dgm:prSet presAssocID="{680698F8-4E1C-41E8-8EA4-81FBD951C545}" presName="chevron3" presStyleLbl="alignNode1" presStyleIdx="9" presStyleCnt="14"/>
      <dgm:spPr/>
    </dgm:pt>
    <dgm:pt modelId="{8EBD9B02-0A69-4500-90FA-077A99BBB35C}" type="pres">
      <dgm:prSet presAssocID="{680698F8-4E1C-41E8-8EA4-81FBD951C545}" presName="chevron4" presStyleLbl="alignNode1" presStyleIdx="10" presStyleCnt="14"/>
      <dgm:spPr/>
    </dgm:pt>
    <dgm:pt modelId="{890D110E-B0DE-43B8-B38A-8ABB4A7491A3}" type="pres">
      <dgm:prSet presAssocID="{680698F8-4E1C-41E8-8EA4-81FBD951C545}" presName="chevron5" presStyleLbl="alignNode1" presStyleIdx="11" presStyleCnt="14"/>
      <dgm:spPr/>
    </dgm:pt>
    <dgm:pt modelId="{4E939B06-576C-4B4A-AC33-45E06E73BD7C}" type="pres">
      <dgm:prSet presAssocID="{680698F8-4E1C-41E8-8EA4-81FBD951C545}" presName="chevron6" presStyleLbl="alignNode1" presStyleIdx="12" presStyleCnt="14"/>
      <dgm:spPr/>
    </dgm:pt>
    <dgm:pt modelId="{B69B7663-0CC6-46F1-AA4B-9B809413FD40}" type="pres">
      <dgm:prSet presAssocID="{680698F8-4E1C-41E8-8EA4-81FBD951C545}" presName="chevron7" presStyleLbl="alignNode1" presStyleIdx="13" presStyleCnt="14"/>
      <dgm:spPr/>
    </dgm:pt>
    <dgm:pt modelId="{6E35D201-C9E0-46DD-8CA9-6E31CBF39EA3}" type="pres">
      <dgm:prSet presAssocID="{680698F8-4E1C-41E8-8EA4-81FBD951C545}" presName="childtext" presStyleLbl="solidFgAcc1" presStyleIdx="1" presStyleCnt="2">
        <dgm:presLayoutVars>
          <dgm:chMax/>
          <dgm:chPref val="0"/>
          <dgm:bulletEnabled val="1"/>
        </dgm:presLayoutVars>
      </dgm:prSet>
      <dgm:spPr/>
      <dgm:t>
        <a:bodyPr/>
        <a:lstStyle/>
        <a:p>
          <a:endParaRPr lang="zh-CN" altLang="en-US"/>
        </a:p>
      </dgm:t>
    </dgm:pt>
  </dgm:ptLst>
  <dgm:cxnLst>
    <dgm:cxn modelId="{A11DF9EA-64C5-4D74-8802-A90FD938CCCE}" type="presOf" srcId="{99DA25E7-087C-4AD2-B550-487B609B1195}" destId="{F23210F9-51DF-4D52-BCC0-9DF4FA1A1AE8}" srcOrd="0" destOrd="0" presId="urn:microsoft.com/office/officeart/2008/layout/VerticalAccentList"/>
    <dgm:cxn modelId="{F74C6946-132C-49A8-94E7-572BF77C62FF}" srcId="{83C2D0F4-2CF3-4DB8-A7A8-93A83456D96F}" destId="{99DA25E7-087C-4AD2-B550-487B609B1195}" srcOrd="0" destOrd="0" parTransId="{B2296F93-D105-4513-BC8E-EA6C34DC919E}" sibTransId="{98DDF6AD-1BDA-421D-8280-84B0CB046F1E}"/>
    <dgm:cxn modelId="{FD1F36C3-E6F0-437A-A026-547FA8DA5323}" srcId="{83C2D0F4-2CF3-4DB8-A7A8-93A83456D96F}" destId="{0B5185E0-5365-45FB-9C7A-190043BEC7BD}" srcOrd="2" destOrd="0" parTransId="{8BA4AC61-DC0B-4B43-9F9F-7B95DB40E27F}" sibTransId="{AFDCC0F6-08C4-4131-A2A3-13DF3EE7B36D}"/>
    <dgm:cxn modelId="{FF327E04-9DE7-4FFD-A2D2-56A20618947D}" type="presOf" srcId="{83C2D0F4-2CF3-4DB8-A7A8-93A83456D96F}" destId="{E24FA00A-D9F9-46C3-B2DB-21E4F3D98A26}" srcOrd="0" destOrd="0" presId="urn:microsoft.com/office/officeart/2008/layout/VerticalAccentList"/>
    <dgm:cxn modelId="{E0568213-D31E-4528-9338-4FC2057C0DC4}" type="presOf" srcId="{032037C3-CFF0-45C8-BAF5-B94589CD3FCB}" destId="{6E35D201-C9E0-46DD-8CA9-6E31CBF39EA3}" srcOrd="0" destOrd="0" presId="urn:microsoft.com/office/officeart/2008/layout/VerticalAccentList"/>
    <dgm:cxn modelId="{A391D0B2-0CF3-470D-8977-E19D2B1B4062}" type="presOf" srcId="{CA53E15E-E880-49A3-A6F2-CA0470943E2B}" destId="{9E4439B7-E34E-4532-97A0-52CBB02932C4}" srcOrd="0" destOrd="0" presId="urn:microsoft.com/office/officeart/2008/layout/VerticalAccentList"/>
    <dgm:cxn modelId="{66F7EA55-EEB4-42D2-9FA9-5D7242ACA1B0}" srcId="{83C2D0F4-2CF3-4DB8-A7A8-93A83456D96F}" destId="{58882DAF-D676-4FC1-90E3-2873C4027786}" srcOrd="1" destOrd="0" parTransId="{DDAC139F-6CAB-4114-80E2-3F2EDD203E40}" sibTransId="{A4494773-F8CB-478E-B14C-E9CFFF856D42}"/>
    <dgm:cxn modelId="{EE32256B-9A70-402E-933C-E3064D202ED0}" type="presOf" srcId="{58882DAF-D676-4FC1-90E3-2873C4027786}" destId="{F23210F9-51DF-4D52-BCC0-9DF4FA1A1AE8}" srcOrd="0" destOrd="1" presId="urn:microsoft.com/office/officeart/2008/layout/VerticalAccentList"/>
    <dgm:cxn modelId="{13C17A94-5C1A-4044-A9B8-5486F2241730}" srcId="{680698F8-4E1C-41E8-8EA4-81FBD951C545}" destId="{D8210DA7-BC14-446C-8825-5E6AB57B1B71}" srcOrd="1" destOrd="0" parTransId="{44440865-449D-42B6-9066-89AFF99928D0}" sibTransId="{F3499923-8968-4728-9325-66DC7DFB7112}"/>
    <dgm:cxn modelId="{D2FE467A-1362-4ECB-8472-84B34B50F051}" srcId="{CA53E15E-E880-49A3-A6F2-CA0470943E2B}" destId="{680698F8-4E1C-41E8-8EA4-81FBD951C545}" srcOrd="1" destOrd="0" parTransId="{9BF0C52C-81EE-4186-B4A4-B4B58550209E}" sibTransId="{EAA69EBF-89F2-40C9-962D-166E6F6E9B70}"/>
    <dgm:cxn modelId="{5ED289DB-5DA3-438C-805A-5F2A0B39A310}" srcId="{CA53E15E-E880-49A3-A6F2-CA0470943E2B}" destId="{83C2D0F4-2CF3-4DB8-A7A8-93A83456D96F}" srcOrd="0" destOrd="0" parTransId="{A384BB64-D523-430C-A576-8F8C5661C810}" sibTransId="{44987384-7403-46E8-B678-D3CE47B1F883}"/>
    <dgm:cxn modelId="{4BF12BA8-DD33-4B8F-BA99-0D00A2494715}" type="presOf" srcId="{D8210DA7-BC14-446C-8825-5E6AB57B1B71}" destId="{6E35D201-C9E0-46DD-8CA9-6E31CBF39EA3}" srcOrd="0" destOrd="1" presId="urn:microsoft.com/office/officeart/2008/layout/VerticalAccentList"/>
    <dgm:cxn modelId="{5AF20EC9-7626-4A96-8592-EA556658B79C}" type="presOf" srcId="{680698F8-4E1C-41E8-8EA4-81FBD951C545}" destId="{3E781A56-6646-4A61-A0BA-65EC809C458B}" srcOrd="0" destOrd="0" presId="urn:microsoft.com/office/officeart/2008/layout/VerticalAccentList"/>
    <dgm:cxn modelId="{81669F9C-0BDA-455F-AA08-47885B078408}" type="presOf" srcId="{0B5185E0-5365-45FB-9C7A-190043BEC7BD}" destId="{F23210F9-51DF-4D52-BCC0-9DF4FA1A1AE8}" srcOrd="0" destOrd="2" presId="urn:microsoft.com/office/officeart/2008/layout/VerticalAccentList"/>
    <dgm:cxn modelId="{497B8C2F-60C6-4007-9ED7-9DBA408CF884}" srcId="{680698F8-4E1C-41E8-8EA4-81FBD951C545}" destId="{032037C3-CFF0-45C8-BAF5-B94589CD3FCB}" srcOrd="0" destOrd="0" parTransId="{B73D279E-B9E0-4822-BABC-1965723A0A66}" sibTransId="{13DBDCF2-0DA8-487D-8AB1-28318F93BFDF}"/>
    <dgm:cxn modelId="{24CCA856-068E-45A8-8DD9-26C6AFF47B08}" type="presParOf" srcId="{9E4439B7-E34E-4532-97A0-52CBB02932C4}" destId="{8DBCB6D5-63F5-438D-AFDC-E27B47AF66B9}" srcOrd="0" destOrd="0" presId="urn:microsoft.com/office/officeart/2008/layout/VerticalAccentList"/>
    <dgm:cxn modelId="{8B5E871B-316E-4166-ABE0-E0229D0A6081}" type="presParOf" srcId="{8DBCB6D5-63F5-438D-AFDC-E27B47AF66B9}" destId="{E24FA00A-D9F9-46C3-B2DB-21E4F3D98A26}" srcOrd="0" destOrd="0" presId="urn:microsoft.com/office/officeart/2008/layout/VerticalAccentList"/>
    <dgm:cxn modelId="{7D80DBD4-943C-4422-8A95-B5AA520C5EF8}" type="presParOf" srcId="{9E4439B7-E34E-4532-97A0-52CBB02932C4}" destId="{9FC6B468-454D-4F7C-B0CA-EEDA35B8FA83}" srcOrd="1" destOrd="0" presId="urn:microsoft.com/office/officeart/2008/layout/VerticalAccentList"/>
    <dgm:cxn modelId="{0C1CE5AD-CC51-4B95-B036-BC6BED1B3FDE}" type="presParOf" srcId="{9FC6B468-454D-4F7C-B0CA-EEDA35B8FA83}" destId="{DBDD878C-FEA6-44C1-8065-0DB388DECC20}" srcOrd="0" destOrd="0" presId="urn:microsoft.com/office/officeart/2008/layout/VerticalAccentList"/>
    <dgm:cxn modelId="{F894869A-F17E-45F0-8189-9E30318B7B07}" type="presParOf" srcId="{9FC6B468-454D-4F7C-B0CA-EEDA35B8FA83}" destId="{C932A327-A975-41B8-BD72-687DC1B4B714}" srcOrd="1" destOrd="0" presId="urn:microsoft.com/office/officeart/2008/layout/VerticalAccentList"/>
    <dgm:cxn modelId="{98086D4C-F305-4E4A-A67C-8A431B37AFCB}" type="presParOf" srcId="{9FC6B468-454D-4F7C-B0CA-EEDA35B8FA83}" destId="{0C775605-7FC6-4CD2-8964-060FDFF727B3}" srcOrd="2" destOrd="0" presId="urn:microsoft.com/office/officeart/2008/layout/VerticalAccentList"/>
    <dgm:cxn modelId="{52ED2B53-B2CD-49F4-B631-F25BBBB344DE}" type="presParOf" srcId="{9FC6B468-454D-4F7C-B0CA-EEDA35B8FA83}" destId="{25F9551E-B9E2-406E-A19C-DE0232E2603E}" srcOrd="3" destOrd="0" presId="urn:microsoft.com/office/officeart/2008/layout/VerticalAccentList"/>
    <dgm:cxn modelId="{72FC5EB3-2A7E-4CF5-80B9-A30B804A20A5}" type="presParOf" srcId="{9FC6B468-454D-4F7C-B0CA-EEDA35B8FA83}" destId="{B55EE1C5-5214-4771-B9B3-2C9DC7F2DDB0}" srcOrd="4" destOrd="0" presId="urn:microsoft.com/office/officeart/2008/layout/VerticalAccentList"/>
    <dgm:cxn modelId="{759B4163-77A7-43E9-8E9A-787DDBE2CF73}" type="presParOf" srcId="{9FC6B468-454D-4F7C-B0CA-EEDA35B8FA83}" destId="{87718471-37B8-4333-A0E5-1B6C619F5822}" srcOrd="5" destOrd="0" presId="urn:microsoft.com/office/officeart/2008/layout/VerticalAccentList"/>
    <dgm:cxn modelId="{CD7FADBA-6702-4D5E-800F-EDC07128901E}" type="presParOf" srcId="{9FC6B468-454D-4F7C-B0CA-EEDA35B8FA83}" destId="{310B40F3-688E-4366-93CC-5AD825BDEE52}" srcOrd="6" destOrd="0" presId="urn:microsoft.com/office/officeart/2008/layout/VerticalAccentList"/>
    <dgm:cxn modelId="{AE4A90D9-FAE5-4390-A3FA-96A224AAA140}" type="presParOf" srcId="{9FC6B468-454D-4F7C-B0CA-EEDA35B8FA83}" destId="{F23210F9-51DF-4D52-BCC0-9DF4FA1A1AE8}" srcOrd="7" destOrd="0" presId="urn:microsoft.com/office/officeart/2008/layout/VerticalAccentList"/>
    <dgm:cxn modelId="{D144B9F4-BE73-47C7-B56A-DA274F7374C4}" type="presParOf" srcId="{9E4439B7-E34E-4532-97A0-52CBB02932C4}" destId="{EBBBE7AE-81FC-4BC6-84DD-8A589DFFE91C}" srcOrd="2" destOrd="0" presId="urn:microsoft.com/office/officeart/2008/layout/VerticalAccentList"/>
    <dgm:cxn modelId="{4802BBD9-80C2-4740-995B-641CF0E5D51E}" type="presParOf" srcId="{9E4439B7-E34E-4532-97A0-52CBB02932C4}" destId="{EB182FE3-B041-4997-93E3-661C06F4E11D}" srcOrd="3" destOrd="0" presId="urn:microsoft.com/office/officeart/2008/layout/VerticalAccentList"/>
    <dgm:cxn modelId="{A6B2FD54-8CEB-4D48-A5C8-3088CFA26646}" type="presParOf" srcId="{EB182FE3-B041-4997-93E3-661C06F4E11D}" destId="{3E781A56-6646-4A61-A0BA-65EC809C458B}" srcOrd="0" destOrd="0" presId="urn:microsoft.com/office/officeart/2008/layout/VerticalAccentList"/>
    <dgm:cxn modelId="{7EC6446F-C202-4901-9906-49B10DED982C}" type="presParOf" srcId="{9E4439B7-E34E-4532-97A0-52CBB02932C4}" destId="{8D7AB0B3-0AA5-47C2-ACFD-7684897EB0EC}" srcOrd="4" destOrd="0" presId="urn:microsoft.com/office/officeart/2008/layout/VerticalAccentList"/>
    <dgm:cxn modelId="{1E19A241-E723-4821-94A1-9AD9B22F8A54}" type="presParOf" srcId="{8D7AB0B3-0AA5-47C2-ACFD-7684897EB0EC}" destId="{4C5B8344-A0DA-4BF9-B1AC-364829BF64E2}" srcOrd="0" destOrd="0" presId="urn:microsoft.com/office/officeart/2008/layout/VerticalAccentList"/>
    <dgm:cxn modelId="{BC2D5D1C-2E31-4C04-8692-46DB73193058}" type="presParOf" srcId="{8D7AB0B3-0AA5-47C2-ACFD-7684897EB0EC}" destId="{6DD4D9D8-0574-431C-9688-28CA5F19D3DF}" srcOrd="1" destOrd="0" presId="urn:microsoft.com/office/officeart/2008/layout/VerticalAccentList"/>
    <dgm:cxn modelId="{355374EE-02CA-418D-945D-72772FDD3B8F}" type="presParOf" srcId="{8D7AB0B3-0AA5-47C2-ACFD-7684897EB0EC}" destId="{B7E4521E-7D56-4E78-A2C2-1152D69971DB}" srcOrd="2" destOrd="0" presId="urn:microsoft.com/office/officeart/2008/layout/VerticalAccentList"/>
    <dgm:cxn modelId="{6B04F762-98F4-41D8-A956-93218EFEAC8E}" type="presParOf" srcId="{8D7AB0B3-0AA5-47C2-ACFD-7684897EB0EC}" destId="{8EBD9B02-0A69-4500-90FA-077A99BBB35C}" srcOrd="3" destOrd="0" presId="urn:microsoft.com/office/officeart/2008/layout/VerticalAccentList"/>
    <dgm:cxn modelId="{E2CA52F5-9169-46C5-9F07-B86F8C1AB299}" type="presParOf" srcId="{8D7AB0B3-0AA5-47C2-ACFD-7684897EB0EC}" destId="{890D110E-B0DE-43B8-B38A-8ABB4A7491A3}" srcOrd="4" destOrd="0" presId="urn:microsoft.com/office/officeart/2008/layout/VerticalAccentList"/>
    <dgm:cxn modelId="{FFBED7EA-509F-4107-A03F-CFE6051E99EA}" type="presParOf" srcId="{8D7AB0B3-0AA5-47C2-ACFD-7684897EB0EC}" destId="{4E939B06-576C-4B4A-AC33-45E06E73BD7C}" srcOrd="5" destOrd="0" presId="urn:microsoft.com/office/officeart/2008/layout/VerticalAccentList"/>
    <dgm:cxn modelId="{EAA4A342-5530-4648-8F39-ED614759D1AB}" type="presParOf" srcId="{8D7AB0B3-0AA5-47C2-ACFD-7684897EB0EC}" destId="{B69B7663-0CC6-46F1-AA4B-9B809413FD40}" srcOrd="6" destOrd="0" presId="urn:microsoft.com/office/officeart/2008/layout/VerticalAccentList"/>
    <dgm:cxn modelId="{6A6A3E62-2551-4421-A3F4-E9A46957F2FD}" type="presParOf" srcId="{8D7AB0B3-0AA5-47C2-ACFD-7684897EB0EC}" destId="{6E35D201-C9E0-46DD-8CA9-6E31CBF39EA3}" srcOrd="7" destOrd="0" presId="urn:microsoft.com/office/officeart/2008/layout/VerticalAccent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D3D16A-EBE0-4237-8398-4B09A69BBE12}" type="doc">
      <dgm:prSet loTypeId="urn:microsoft.com/office/officeart/2005/8/layout/cycle8" loCatId="cycle" qsTypeId="urn:microsoft.com/office/officeart/2005/8/quickstyle/simple2" qsCatId="simple" csTypeId="urn:microsoft.com/office/officeart/2005/8/colors/accent6_5" csCatId="accent6" phldr="1"/>
      <dgm:spPr/>
    </dgm:pt>
    <dgm:pt modelId="{B834DDF7-7749-4A33-9240-9F5A64007AA0}">
      <dgm:prSet phldrT="[文本]"/>
      <dgm:spPr/>
      <dgm:t>
        <a:bodyPr/>
        <a:lstStyle/>
        <a:p>
          <a:r>
            <a:rPr lang="zh-CN" altLang="en-US" dirty="0" smtClean="0"/>
            <a:t>基本薪酬</a:t>
          </a:r>
          <a:endParaRPr lang="zh-CN" altLang="en-US" dirty="0"/>
        </a:p>
      </dgm:t>
    </dgm:pt>
    <dgm:pt modelId="{91C281B3-EB41-4EBB-937D-CD222D3893D9}" cxnId="{64B469D2-086C-47B2-8CD7-36D45D73FDFA}" type="parTrans">
      <dgm:prSet/>
      <dgm:spPr/>
      <dgm:t>
        <a:bodyPr/>
        <a:lstStyle/>
        <a:p>
          <a:endParaRPr lang="zh-CN" altLang="en-US"/>
        </a:p>
      </dgm:t>
    </dgm:pt>
    <dgm:pt modelId="{F6268057-9791-4769-9848-FD2D85E11556}" cxnId="{64B469D2-086C-47B2-8CD7-36D45D73FDFA}" type="sibTrans">
      <dgm:prSet/>
      <dgm:spPr/>
      <dgm:t>
        <a:bodyPr/>
        <a:lstStyle/>
        <a:p>
          <a:endParaRPr lang="zh-CN" altLang="en-US"/>
        </a:p>
      </dgm:t>
    </dgm:pt>
    <dgm:pt modelId="{79818175-0236-4BCA-8F39-CF6F9D4C4E38}">
      <dgm:prSet phldrT="[文本]"/>
      <dgm:spPr/>
      <dgm:t>
        <a:bodyPr/>
        <a:lstStyle/>
        <a:p>
          <a:r>
            <a:rPr lang="zh-CN" altLang="en-US" dirty="0" smtClean="0"/>
            <a:t>加薪</a:t>
          </a:r>
          <a:endParaRPr lang="zh-CN" altLang="en-US" dirty="0"/>
        </a:p>
      </dgm:t>
    </dgm:pt>
    <dgm:pt modelId="{6C3A7309-F2E1-4F3D-95F1-ED3B81A37676}" cxnId="{0AAA3F65-ABDE-453A-8D42-628F5C03B91B}" type="parTrans">
      <dgm:prSet/>
      <dgm:spPr/>
      <dgm:t>
        <a:bodyPr/>
        <a:lstStyle/>
        <a:p>
          <a:endParaRPr lang="zh-CN" altLang="en-US"/>
        </a:p>
      </dgm:t>
    </dgm:pt>
    <dgm:pt modelId="{B9F1845D-9F5A-4388-ACE3-E22EC97F8416}" cxnId="{0AAA3F65-ABDE-453A-8D42-628F5C03B91B}" type="sibTrans">
      <dgm:prSet/>
      <dgm:spPr/>
      <dgm:t>
        <a:bodyPr/>
        <a:lstStyle/>
        <a:p>
          <a:endParaRPr lang="zh-CN" altLang="en-US"/>
        </a:p>
      </dgm:t>
    </dgm:pt>
    <dgm:pt modelId="{9571AD67-C1C1-4CDE-BB1B-47EBF6ECCA72}">
      <dgm:prSet phldrT="[文本]"/>
      <dgm:spPr/>
      <dgm:t>
        <a:bodyPr/>
        <a:lstStyle/>
        <a:p>
          <a:r>
            <a:rPr lang="zh-CN" altLang="en-US" dirty="0" smtClean="0"/>
            <a:t>可变薪酬：奖金</a:t>
          </a:r>
          <a:endParaRPr lang="zh-CN" altLang="en-US" dirty="0"/>
        </a:p>
      </dgm:t>
    </dgm:pt>
    <dgm:pt modelId="{DE06D7C2-A459-47D6-A816-F789E0C33383}" cxnId="{05016801-B123-4203-AE95-D785529E4A1B}" type="parTrans">
      <dgm:prSet/>
      <dgm:spPr/>
      <dgm:t>
        <a:bodyPr/>
        <a:lstStyle/>
        <a:p>
          <a:endParaRPr lang="zh-CN" altLang="en-US"/>
        </a:p>
      </dgm:t>
    </dgm:pt>
    <dgm:pt modelId="{E2AA345C-679A-4A35-8E94-F445EFE8C910}" cxnId="{05016801-B123-4203-AE95-D785529E4A1B}" type="sibTrans">
      <dgm:prSet/>
      <dgm:spPr/>
      <dgm:t>
        <a:bodyPr/>
        <a:lstStyle/>
        <a:p>
          <a:endParaRPr lang="zh-CN" altLang="en-US"/>
        </a:p>
      </dgm:t>
    </dgm:pt>
    <dgm:pt modelId="{A3341AAB-3FA8-48DD-A830-89BC7E374ECB}">
      <dgm:prSet phldrT="[文本]"/>
      <dgm:spPr/>
      <dgm:t>
        <a:bodyPr/>
        <a:lstStyle/>
        <a:p>
          <a:r>
            <a:rPr lang="zh-CN" altLang="en-US" dirty="0" smtClean="0"/>
            <a:t>福利</a:t>
          </a:r>
          <a:endParaRPr lang="zh-CN" altLang="en-US" dirty="0"/>
        </a:p>
      </dgm:t>
    </dgm:pt>
    <dgm:pt modelId="{D1B9A9AB-F473-461C-A1F2-E83B88C70068}" cxnId="{5B5BB236-B921-4FCC-9F07-AFE000468C58}" type="parTrans">
      <dgm:prSet/>
      <dgm:spPr/>
      <dgm:t>
        <a:bodyPr/>
        <a:lstStyle/>
        <a:p>
          <a:endParaRPr lang="zh-CN" altLang="en-US"/>
        </a:p>
      </dgm:t>
    </dgm:pt>
    <dgm:pt modelId="{0E535CB3-4C16-44B7-AC39-DE0B747A7E23}" cxnId="{5B5BB236-B921-4FCC-9F07-AFE000468C58}" type="sibTrans">
      <dgm:prSet/>
      <dgm:spPr/>
      <dgm:t>
        <a:bodyPr/>
        <a:lstStyle/>
        <a:p>
          <a:endParaRPr lang="zh-CN" altLang="en-US"/>
        </a:p>
      </dgm:t>
    </dgm:pt>
    <dgm:pt modelId="{39F88473-772B-4D97-81DA-CBD1F0B79F37}" type="pres">
      <dgm:prSet presAssocID="{DAD3D16A-EBE0-4237-8398-4B09A69BBE12}" presName="compositeShape" presStyleCnt="0">
        <dgm:presLayoutVars>
          <dgm:chMax val="7"/>
          <dgm:dir/>
          <dgm:resizeHandles val="exact"/>
        </dgm:presLayoutVars>
      </dgm:prSet>
      <dgm:spPr/>
    </dgm:pt>
    <dgm:pt modelId="{24985D72-7551-460F-BB23-E8E9BCC3D3B8}" type="pres">
      <dgm:prSet presAssocID="{DAD3D16A-EBE0-4237-8398-4B09A69BBE12}" presName="wedge1" presStyleLbl="node1" presStyleIdx="0" presStyleCnt="4"/>
      <dgm:spPr/>
      <dgm:t>
        <a:bodyPr/>
        <a:lstStyle/>
        <a:p>
          <a:endParaRPr lang="zh-CN" altLang="en-US"/>
        </a:p>
      </dgm:t>
    </dgm:pt>
    <dgm:pt modelId="{10A4E894-C1AF-44DC-8DA4-E3B51B5DCEF8}" type="pres">
      <dgm:prSet presAssocID="{DAD3D16A-EBE0-4237-8398-4B09A69BBE12}" presName="dummy1a" presStyleCnt="0"/>
      <dgm:spPr/>
    </dgm:pt>
    <dgm:pt modelId="{EF86C1D7-0597-4FE6-87C2-465DC0770EFC}" type="pres">
      <dgm:prSet presAssocID="{DAD3D16A-EBE0-4237-8398-4B09A69BBE12}" presName="dummy1b" presStyleCnt="0"/>
      <dgm:spPr/>
    </dgm:pt>
    <dgm:pt modelId="{2666134E-E35C-4D3F-8877-FEDB7A445F2D}" type="pres">
      <dgm:prSet presAssocID="{DAD3D16A-EBE0-4237-8398-4B09A69BBE12}" presName="wedge1Tx" presStyleLbl="node1" presStyleIdx="0" presStyleCnt="4">
        <dgm:presLayoutVars>
          <dgm:chMax val="0"/>
          <dgm:chPref val="0"/>
          <dgm:bulletEnabled val="1"/>
        </dgm:presLayoutVars>
      </dgm:prSet>
      <dgm:spPr/>
      <dgm:t>
        <a:bodyPr/>
        <a:lstStyle/>
        <a:p>
          <a:endParaRPr lang="zh-CN" altLang="en-US"/>
        </a:p>
      </dgm:t>
    </dgm:pt>
    <dgm:pt modelId="{6DDD0AC3-092A-4504-A41D-32C411DA1961}" type="pres">
      <dgm:prSet presAssocID="{DAD3D16A-EBE0-4237-8398-4B09A69BBE12}" presName="wedge2" presStyleLbl="node1" presStyleIdx="1" presStyleCnt="4"/>
      <dgm:spPr/>
      <dgm:t>
        <a:bodyPr/>
        <a:lstStyle/>
        <a:p>
          <a:endParaRPr lang="zh-CN" altLang="en-US"/>
        </a:p>
      </dgm:t>
    </dgm:pt>
    <dgm:pt modelId="{D423E2DD-01D8-4D5B-B87C-AEF9A7ADEF18}" type="pres">
      <dgm:prSet presAssocID="{DAD3D16A-EBE0-4237-8398-4B09A69BBE12}" presName="dummy2a" presStyleCnt="0"/>
      <dgm:spPr/>
    </dgm:pt>
    <dgm:pt modelId="{2CB1F6A1-1AB1-483C-9F49-65BAEE36ED7B}" type="pres">
      <dgm:prSet presAssocID="{DAD3D16A-EBE0-4237-8398-4B09A69BBE12}" presName="dummy2b" presStyleCnt="0"/>
      <dgm:spPr/>
    </dgm:pt>
    <dgm:pt modelId="{64B05A03-7ADE-4F82-801E-B282090F97F3}" type="pres">
      <dgm:prSet presAssocID="{DAD3D16A-EBE0-4237-8398-4B09A69BBE12}" presName="wedge2Tx" presStyleLbl="node1" presStyleIdx="1" presStyleCnt="4">
        <dgm:presLayoutVars>
          <dgm:chMax val="0"/>
          <dgm:chPref val="0"/>
          <dgm:bulletEnabled val="1"/>
        </dgm:presLayoutVars>
      </dgm:prSet>
      <dgm:spPr/>
      <dgm:t>
        <a:bodyPr/>
        <a:lstStyle/>
        <a:p>
          <a:endParaRPr lang="zh-CN" altLang="en-US"/>
        </a:p>
      </dgm:t>
    </dgm:pt>
    <dgm:pt modelId="{C03231C3-F1DF-4C2C-8170-C736BE63DA6C}" type="pres">
      <dgm:prSet presAssocID="{DAD3D16A-EBE0-4237-8398-4B09A69BBE12}" presName="wedge3" presStyleLbl="node1" presStyleIdx="2" presStyleCnt="4"/>
      <dgm:spPr/>
      <dgm:t>
        <a:bodyPr/>
        <a:lstStyle/>
        <a:p>
          <a:endParaRPr lang="zh-CN" altLang="en-US"/>
        </a:p>
      </dgm:t>
    </dgm:pt>
    <dgm:pt modelId="{59600480-409C-4700-8473-BE4852293026}" type="pres">
      <dgm:prSet presAssocID="{DAD3D16A-EBE0-4237-8398-4B09A69BBE12}" presName="dummy3a" presStyleCnt="0"/>
      <dgm:spPr/>
    </dgm:pt>
    <dgm:pt modelId="{4C513609-BEC0-4638-BBD7-D2D822BA2F91}" type="pres">
      <dgm:prSet presAssocID="{DAD3D16A-EBE0-4237-8398-4B09A69BBE12}" presName="dummy3b" presStyleCnt="0"/>
      <dgm:spPr/>
    </dgm:pt>
    <dgm:pt modelId="{1DD6AC53-F7A3-4FD2-BBBB-D90492241A41}" type="pres">
      <dgm:prSet presAssocID="{DAD3D16A-EBE0-4237-8398-4B09A69BBE12}" presName="wedge3Tx" presStyleLbl="node1" presStyleIdx="2" presStyleCnt="4">
        <dgm:presLayoutVars>
          <dgm:chMax val="0"/>
          <dgm:chPref val="0"/>
          <dgm:bulletEnabled val="1"/>
        </dgm:presLayoutVars>
      </dgm:prSet>
      <dgm:spPr/>
      <dgm:t>
        <a:bodyPr/>
        <a:lstStyle/>
        <a:p>
          <a:endParaRPr lang="zh-CN" altLang="en-US"/>
        </a:p>
      </dgm:t>
    </dgm:pt>
    <dgm:pt modelId="{1945B5C6-01B5-4E52-88F6-22AC0B8B2AE2}" type="pres">
      <dgm:prSet presAssocID="{DAD3D16A-EBE0-4237-8398-4B09A69BBE12}" presName="wedge4" presStyleLbl="node1" presStyleIdx="3" presStyleCnt="4"/>
      <dgm:spPr/>
      <dgm:t>
        <a:bodyPr/>
        <a:lstStyle/>
        <a:p>
          <a:endParaRPr lang="zh-CN" altLang="en-US"/>
        </a:p>
      </dgm:t>
    </dgm:pt>
    <dgm:pt modelId="{6182430C-4B08-44AF-B621-9087A3284AD6}" type="pres">
      <dgm:prSet presAssocID="{DAD3D16A-EBE0-4237-8398-4B09A69BBE12}" presName="dummy4a" presStyleCnt="0"/>
      <dgm:spPr/>
    </dgm:pt>
    <dgm:pt modelId="{789B7CF9-7A36-4BF9-BA2D-C608756A5F6A}" type="pres">
      <dgm:prSet presAssocID="{DAD3D16A-EBE0-4237-8398-4B09A69BBE12}" presName="dummy4b" presStyleCnt="0"/>
      <dgm:spPr/>
    </dgm:pt>
    <dgm:pt modelId="{144FC294-9AD7-48BE-819B-81204F16F632}" type="pres">
      <dgm:prSet presAssocID="{DAD3D16A-EBE0-4237-8398-4B09A69BBE12}" presName="wedge4Tx" presStyleLbl="node1" presStyleIdx="3" presStyleCnt="4">
        <dgm:presLayoutVars>
          <dgm:chMax val="0"/>
          <dgm:chPref val="0"/>
          <dgm:bulletEnabled val="1"/>
        </dgm:presLayoutVars>
      </dgm:prSet>
      <dgm:spPr/>
      <dgm:t>
        <a:bodyPr/>
        <a:lstStyle/>
        <a:p>
          <a:endParaRPr lang="zh-CN" altLang="en-US"/>
        </a:p>
      </dgm:t>
    </dgm:pt>
    <dgm:pt modelId="{D6BEE3CC-D249-4EAA-A9BB-22E3E6F08BDD}" type="pres">
      <dgm:prSet presAssocID="{F6268057-9791-4769-9848-FD2D85E11556}" presName="arrowWedge1" presStyleLbl="fgSibTrans2D1" presStyleIdx="0" presStyleCnt="4"/>
      <dgm:spPr/>
    </dgm:pt>
    <dgm:pt modelId="{09510513-1961-4B27-9A82-65DE9A6CA649}" type="pres">
      <dgm:prSet presAssocID="{B9F1845D-9F5A-4388-ACE3-E22EC97F8416}" presName="arrowWedge2" presStyleLbl="fgSibTrans2D1" presStyleIdx="1" presStyleCnt="4"/>
      <dgm:spPr/>
    </dgm:pt>
    <dgm:pt modelId="{F1EBC260-D425-4CEC-8F81-440C495A8F48}" type="pres">
      <dgm:prSet presAssocID="{E2AA345C-679A-4A35-8E94-F445EFE8C910}" presName="arrowWedge3" presStyleLbl="fgSibTrans2D1" presStyleIdx="2" presStyleCnt="4"/>
      <dgm:spPr/>
    </dgm:pt>
    <dgm:pt modelId="{EB69A1EA-E6AF-4BDB-A1AA-DE05CAE11AC0}" type="pres">
      <dgm:prSet presAssocID="{0E535CB3-4C16-44B7-AC39-DE0B747A7E23}" presName="arrowWedge4" presStyleLbl="fgSibTrans2D1" presStyleIdx="3" presStyleCnt="4"/>
      <dgm:spPr/>
    </dgm:pt>
  </dgm:ptLst>
  <dgm:cxnLst>
    <dgm:cxn modelId="{BC54AC9F-2BFD-42B4-B3D4-A5951B39C86C}" type="presOf" srcId="{B834DDF7-7749-4A33-9240-9F5A64007AA0}" destId="{2666134E-E35C-4D3F-8877-FEDB7A445F2D}" srcOrd="1" destOrd="0" presId="urn:microsoft.com/office/officeart/2005/8/layout/cycle8"/>
    <dgm:cxn modelId="{5B5BB236-B921-4FCC-9F07-AFE000468C58}" srcId="{DAD3D16A-EBE0-4237-8398-4B09A69BBE12}" destId="{A3341AAB-3FA8-48DD-A830-89BC7E374ECB}" srcOrd="3" destOrd="0" parTransId="{D1B9A9AB-F473-461C-A1F2-E83B88C70068}" sibTransId="{0E535CB3-4C16-44B7-AC39-DE0B747A7E23}"/>
    <dgm:cxn modelId="{307D109C-A646-4C8D-B622-65DFDD2C2A94}" type="presOf" srcId="{9571AD67-C1C1-4CDE-BB1B-47EBF6ECCA72}" destId="{C03231C3-F1DF-4C2C-8170-C736BE63DA6C}" srcOrd="0" destOrd="0" presId="urn:microsoft.com/office/officeart/2005/8/layout/cycle8"/>
    <dgm:cxn modelId="{0AAA3F65-ABDE-453A-8D42-628F5C03B91B}" srcId="{DAD3D16A-EBE0-4237-8398-4B09A69BBE12}" destId="{79818175-0236-4BCA-8F39-CF6F9D4C4E38}" srcOrd="1" destOrd="0" parTransId="{6C3A7309-F2E1-4F3D-95F1-ED3B81A37676}" sibTransId="{B9F1845D-9F5A-4388-ACE3-E22EC97F8416}"/>
    <dgm:cxn modelId="{EC5471F0-F5F8-491E-81B1-26B56A4798C8}" type="presOf" srcId="{79818175-0236-4BCA-8F39-CF6F9D4C4E38}" destId="{64B05A03-7ADE-4F82-801E-B282090F97F3}" srcOrd="1" destOrd="0" presId="urn:microsoft.com/office/officeart/2005/8/layout/cycle8"/>
    <dgm:cxn modelId="{529F81D2-AC21-4A92-9AC6-9FBD3B3C68F3}" type="presOf" srcId="{A3341AAB-3FA8-48DD-A830-89BC7E374ECB}" destId="{144FC294-9AD7-48BE-819B-81204F16F632}" srcOrd="1" destOrd="0" presId="urn:microsoft.com/office/officeart/2005/8/layout/cycle8"/>
    <dgm:cxn modelId="{6B6F08FF-A8A7-4683-9ED7-6F947C5614D2}" type="presOf" srcId="{A3341AAB-3FA8-48DD-A830-89BC7E374ECB}" destId="{1945B5C6-01B5-4E52-88F6-22AC0B8B2AE2}" srcOrd="0" destOrd="0" presId="urn:microsoft.com/office/officeart/2005/8/layout/cycle8"/>
    <dgm:cxn modelId="{1CA2C5E4-D505-4E2D-AB68-3C9511FBF2E8}" type="presOf" srcId="{9571AD67-C1C1-4CDE-BB1B-47EBF6ECCA72}" destId="{1DD6AC53-F7A3-4FD2-BBBB-D90492241A41}" srcOrd="1" destOrd="0" presId="urn:microsoft.com/office/officeart/2005/8/layout/cycle8"/>
    <dgm:cxn modelId="{4C0FA814-F1BE-47C7-A76B-C352385F5814}" type="presOf" srcId="{B834DDF7-7749-4A33-9240-9F5A64007AA0}" destId="{24985D72-7551-460F-BB23-E8E9BCC3D3B8}" srcOrd="0" destOrd="0" presId="urn:microsoft.com/office/officeart/2005/8/layout/cycle8"/>
    <dgm:cxn modelId="{64B469D2-086C-47B2-8CD7-36D45D73FDFA}" srcId="{DAD3D16A-EBE0-4237-8398-4B09A69BBE12}" destId="{B834DDF7-7749-4A33-9240-9F5A64007AA0}" srcOrd="0" destOrd="0" parTransId="{91C281B3-EB41-4EBB-937D-CD222D3893D9}" sibTransId="{F6268057-9791-4769-9848-FD2D85E11556}"/>
    <dgm:cxn modelId="{05016801-B123-4203-AE95-D785529E4A1B}" srcId="{DAD3D16A-EBE0-4237-8398-4B09A69BBE12}" destId="{9571AD67-C1C1-4CDE-BB1B-47EBF6ECCA72}" srcOrd="2" destOrd="0" parTransId="{DE06D7C2-A459-47D6-A816-F789E0C33383}" sibTransId="{E2AA345C-679A-4A35-8E94-F445EFE8C910}"/>
    <dgm:cxn modelId="{24D4BB31-F72D-4897-9EFC-9C322E6CEB12}" type="presOf" srcId="{DAD3D16A-EBE0-4237-8398-4B09A69BBE12}" destId="{39F88473-772B-4D97-81DA-CBD1F0B79F37}" srcOrd="0" destOrd="0" presId="urn:microsoft.com/office/officeart/2005/8/layout/cycle8"/>
    <dgm:cxn modelId="{FDE6F047-834B-492A-9C4E-46F219B721C6}" type="presOf" srcId="{79818175-0236-4BCA-8F39-CF6F9D4C4E38}" destId="{6DDD0AC3-092A-4504-A41D-32C411DA1961}" srcOrd="0" destOrd="0" presId="urn:microsoft.com/office/officeart/2005/8/layout/cycle8"/>
    <dgm:cxn modelId="{C3269AFD-0DAC-4E0D-9439-90D966CB300F}" type="presParOf" srcId="{39F88473-772B-4D97-81DA-CBD1F0B79F37}" destId="{24985D72-7551-460F-BB23-E8E9BCC3D3B8}" srcOrd="0" destOrd="0" presId="urn:microsoft.com/office/officeart/2005/8/layout/cycle8"/>
    <dgm:cxn modelId="{7299C0E4-C1D2-4B2D-A2EB-03FEE5B80A84}" type="presParOf" srcId="{39F88473-772B-4D97-81DA-CBD1F0B79F37}" destId="{10A4E894-C1AF-44DC-8DA4-E3B51B5DCEF8}" srcOrd="1" destOrd="0" presId="urn:microsoft.com/office/officeart/2005/8/layout/cycle8"/>
    <dgm:cxn modelId="{5F49655D-7678-4EBC-8C40-FEFBC4D1512F}" type="presParOf" srcId="{39F88473-772B-4D97-81DA-CBD1F0B79F37}" destId="{EF86C1D7-0597-4FE6-87C2-465DC0770EFC}" srcOrd="2" destOrd="0" presId="urn:microsoft.com/office/officeart/2005/8/layout/cycle8"/>
    <dgm:cxn modelId="{83814322-3A91-4BE2-B9AB-4F5DCBEF5C04}" type="presParOf" srcId="{39F88473-772B-4D97-81DA-CBD1F0B79F37}" destId="{2666134E-E35C-4D3F-8877-FEDB7A445F2D}" srcOrd="3" destOrd="0" presId="urn:microsoft.com/office/officeart/2005/8/layout/cycle8"/>
    <dgm:cxn modelId="{97D30FED-93DA-404A-B461-8C3FD8D08F2E}" type="presParOf" srcId="{39F88473-772B-4D97-81DA-CBD1F0B79F37}" destId="{6DDD0AC3-092A-4504-A41D-32C411DA1961}" srcOrd="4" destOrd="0" presId="urn:microsoft.com/office/officeart/2005/8/layout/cycle8"/>
    <dgm:cxn modelId="{221F6369-E871-4C14-9038-95AAADB22A2C}" type="presParOf" srcId="{39F88473-772B-4D97-81DA-CBD1F0B79F37}" destId="{D423E2DD-01D8-4D5B-B87C-AEF9A7ADEF18}" srcOrd="5" destOrd="0" presId="urn:microsoft.com/office/officeart/2005/8/layout/cycle8"/>
    <dgm:cxn modelId="{EF54E9FD-8C57-40EE-8427-F2FCC6305627}" type="presParOf" srcId="{39F88473-772B-4D97-81DA-CBD1F0B79F37}" destId="{2CB1F6A1-1AB1-483C-9F49-65BAEE36ED7B}" srcOrd="6" destOrd="0" presId="urn:microsoft.com/office/officeart/2005/8/layout/cycle8"/>
    <dgm:cxn modelId="{12546D1A-1F2D-4A6E-96E2-FA643D1EF24D}" type="presParOf" srcId="{39F88473-772B-4D97-81DA-CBD1F0B79F37}" destId="{64B05A03-7ADE-4F82-801E-B282090F97F3}" srcOrd="7" destOrd="0" presId="urn:microsoft.com/office/officeart/2005/8/layout/cycle8"/>
    <dgm:cxn modelId="{92529662-98B0-4283-8DB8-539978A22DBE}" type="presParOf" srcId="{39F88473-772B-4D97-81DA-CBD1F0B79F37}" destId="{C03231C3-F1DF-4C2C-8170-C736BE63DA6C}" srcOrd="8" destOrd="0" presId="urn:microsoft.com/office/officeart/2005/8/layout/cycle8"/>
    <dgm:cxn modelId="{A2130B78-70F8-4632-B71F-EFADF52108D6}" type="presParOf" srcId="{39F88473-772B-4D97-81DA-CBD1F0B79F37}" destId="{59600480-409C-4700-8473-BE4852293026}" srcOrd="9" destOrd="0" presId="urn:microsoft.com/office/officeart/2005/8/layout/cycle8"/>
    <dgm:cxn modelId="{E94A6F9D-E350-425D-9154-7BDBCDFACC50}" type="presParOf" srcId="{39F88473-772B-4D97-81DA-CBD1F0B79F37}" destId="{4C513609-BEC0-4638-BBD7-D2D822BA2F91}" srcOrd="10" destOrd="0" presId="urn:microsoft.com/office/officeart/2005/8/layout/cycle8"/>
    <dgm:cxn modelId="{B005D71D-14BE-4CE7-99D5-D4998062A8F2}" type="presParOf" srcId="{39F88473-772B-4D97-81DA-CBD1F0B79F37}" destId="{1DD6AC53-F7A3-4FD2-BBBB-D90492241A41}" srcOrd="11" destOrd="0" presId="urn:microsoft.com/office/officeart/2005/8/layout/cycle8"/>
    <dgm:cxn modelId="{5B3BD56A-1E61-4AEF-8818-809767733464}" type="presParOf" srcId="{39F88473-772B-4D97-81DA-CBD1F0B79F37}" destId="{1945B5C6-01B5-4E52-88F6-22AC0B8B2AE2}" srcOrd="12" destOrd="0" presId="urn:microsoft.com/office/officeart/2005/8/layout/cycle8"/>
    <dgm:cxn modelId="{AEE56405-6FCE-43B2-B330-672A66B6B229}" type="presParOf" srcId="{39F88473-772B-4D97-81DA-CBD1F0B79F37}" destId="{6182430C-4B08-44AF-B621-9087A3284AD6}" srcOrd="13" destOrd="0" presId="urn:microsoft.com/office/officeart/2005/8/layout/cycle8"/>
    <dgm:cxn modelId="{C3BA4E6B-05C2-452E-AEF1-5FB420406064}" type="presParOf" srcId="{39F88473-772B-4D97-81DA-CBD1F0B79F37}" destId="{789B7CF9-7A36-4BF9-BA2D-C608756A5F6A}" srcOrd="14" destOrd="0" presId="urn:microsoft.com/office/officeart/2005/8/layout/cycle8"/>
    <dgm:cxn modelId="{2593D9F3-418E-48DE-BD64-CA363A2BFE79}" type="presParOf" srcId="{39F88473-772B-4D97-81DA-CBD1F0B79F37}" destId="{144FC294-9AD7-48BE-819B-81204F16F632}" srcOrd="15" destOrd="0" presId="urn:microsoft.com/office/officeart/2005/8/layout/cycle8"/>
    <dgm:cxn modelId="{19D9416C-A3A2-431C-A342-B5B9D50C05B4}" type="presParOf" srcId="{39F88473-772B-4D97-81DA-CBD1F0B79F37}" destId="{D6BEE3CC-D249-4EAA-A9BB-22E3E6F08BDD}" srcOrd="16" destOrd="0" presId="urn:microsoft.com/office/officeart/2005/8/layout/cycle8"/>
    <dgm:cxn modelId="{E20F452F-B676-4B08-B125-F8895AF86E98}" type="presParOf" srcId="{39F88473-772B-4D97-81DA-CBD1F0B79F37}" destId="{09510513-1961-4B27-9A82-65DE9A6CA649}" srcOrd="17" destOrd="0" presId="urn:microsoft.com/office/officeart/2005/8/layout/cycle8"/>
    <dgm:cxn modelId="{59765668-CBC2-49B7-9FBB-50FF1A6F5E1B}" type="presParOf" srcId="{39F88473-772B-4D97-81DA-CBD1F0B79F37}" destId="{F1EBC260-D425-4CEC-8F81-440C495A8F48}" srcOrd="18" destOrd="0" presId="urn:microsoft.com/office/officeart/2005/8/layout/cycle8"/>
    <dgm:cxn modelId="{8D129096-D5DD-4CCA-B954-78D6BE56BD65}" type="presParOf" srcId="{39F88473-772B-4D97-81DA-CBD1F0B79F37}" destId="{EB69A1EA-E6AF-4BDB-A1AA-DE05CAE11AC0}" srcOrd="19" destOrd="0" presId="urn:microsoft.com/office/officeart/2005/8/layout/cycle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DDE9508-45C8-421B-A8C2-7E1A15DC256F}" type="doc">
      <dgm:prSet loTypeId="urn:microsoft.com/office/officeart/2005/8/layout/process4" loCatId="process" qsTypeId="urn:microsoft.com/office/officeart/2005/8/quickstyle/simple1" qsCatId="simple" csTypeId="urn:microsoft.com/office/officeart/2005/8/colors/accent6_5" csCatId="accent6" phldr="1"/>
      <dgm:spPr/>
      <dgm:t>
        <a:bodyPr/>
        <a:lstStyle/>
        <a:p>
          <a:endParaRPr lang="zh-CN" altLang="en-US"/>
        </a:p>
      </dgm:t>
    </dgm:pt>
    <dgm:pt modelId="{9F3C7749-6178-43BE-A752-89B4DAD458BF}">
      <dgm:prSet phldrT="[文本]" custT="1"/>
      <dgm:spPr/>
      <dgm:t>
        <a:bodyPr/>
        <a:lstStyle/>
        <a:p>
          <a:r>
            <a:rPr lang="zh-CN" altLang="en-US" sz="2800" dirty="0" smtClean="0">
              <a:latin typeface="黑体" panose="02010609060101010101" pitchFamily="49" charset="-122"/>
              <a:ea typeface="黑体" panose="02010609060101010101" pitchFamily="49" charset="-122"/>
            </a:rPr>
            <a:t>薪酬</a:t>
          </a:r>
          <a:endParaRPr lang="zh-CN" altLang="en-US" sz="2800" dirty="0">
            <a:latin typeface="黑体" panose="02010609060101010101" pitchFamily="49" charset="-122"/>
            <a:ea typeface="黑体" panose="02010609060101010101" pitchFamily="49" charset="-122"/>
          </a:endParaRPr>
        </a:p>
      </dgm:t>
    </dgm:pt>
    <dgm:pt modelId="{4CBEDD75-CEE0-4E96-BE03-30675022E4EF}" cxnId="{9B59DDEF-0196-4FC5-9DB1-DD567E6BB9BE}" type="parTrans">
      <dgm:prSet/>
      <dgm:spPr/>
      <dgm:t>
        <a:bodyPr/>
        <a:lstStyle/>
        <a:p>
          <a:endParaRPr lang="zh-CN" altLang="en-US"/>
        </a:p>
      </dgm:t>
    </dgm:pt>
    <dgm:pt modelId="{DC0E3BA5-A50F-4ECB-9380-8B007ED46DCF}" cxnId="{9B59DDEF-0196-4FC5-9DB1-DD567E6BB9BE}" type="sibTrans">
      <dgm:prSet/>
      <dgm:spPr/>
      <dgm:t>
        <a:bodyPr/>
        <a:lstStyle/>
        <a:p>
          <a:endParaRPr lang="zh-CN" altLang="en-US"/>
        </a:p>
      </dgm:t>
    </dgm:pt>
    <dgm:pt modelId="{58394FBA-762E-4C5B-B21B-660F5A452C67}">
      <dgm:prSet phldrT="[文本]"/>
      <dgm:spPr/>
      <dgm:t>
        <a:bodyPr/>
        <a:lstStyle/>
        <a:p>
          <a:r>
            <a:rPr lang="zh-CN" altLang="en-US" dirty="0" smtClean="0"/>
            <a:t>固定薪酬</a:t>
          </a:r>
          <a:endParaRPr lang="zh-CN" altLang="en-US" dirty="0"/>
        </a:p>
      </dgm:t>
    </dgm:pt>
    <dgm:pt modelId="{CF795A88-E905-48C4-B519-A28DC56B98D1}" cxnId="{FD340804-9D09-4A1B-9162-2FF0DA91FF82}" type="parTrans">
      <dgm:prSet/>
      <dgm:spPr/>
      <dgm:t>
        <a:bodyPr/>
        <a:lstStyle/>
        <a:p>
          <a:endParaRPr lang="zh-CN" altLang="en-US"/>
        </a:p>
      </dgm:t>
    </dgm:pt>
    <dgm:pt modelId="{B7E67E03-191D-4FF0-A798-3570D2561583}" cxnId="{FD340804-9D09-4A1B-9162-2FF0DA91FF82}" type="sibTrans">
      <dgm:prSet/>
      <dgm:spPr/>
      <dgm:t>
        <a:bodyPr/>
        <a:lstStyle/>
        <a:p>
          <a:endParaRPr lang="zh-CN" altLang="en-US"/>
        </a:p>
      </dgm:t>
    </dgm:pt>
    <dgm:pt modelId="{AA178EAF-5035-42F7-88B0-EF356F0B3B98}">
      <dgm:prSet phldrT="[文本]"/>
      <dgm:spPr/>
      <dgm:t>
        <a:bodyPr/>
        <a:lstStyle/>
        <a:p>
          <a:r>
            <a:rPr lang="zh-CN" altLang="en-US" dirty="0" smtClean="0"/>
            <a:t>浮动薪酬</a:t>
          </a:r>
          <a:endParaRPr lang="zh-CN" altLang="en-US" dirty="0"/>
        </a:p>
      </dgm:t>
    </dgm:pt>
    <dgm:pt modelId="{2CB77653-D2BC-4601-986F-1B6A33A45CD2}" cxnId="{491084BD-6AB0-4E16-A393-582E4955BB5F}" type="parTrans">
      <dgm:prSet/>
      <dgm:spPr/>
      <dgm:t>
        <a:bodyPr/>
        <a:lstStyle/>
        <a:p>
          <a:endParaRPr lang="zh-CN" altLang="en-US"/>
        </a:p>
      </dgm:t>
    </dgm:pt>
    <dgm:pt modelId="{C5B54181-4811-4FB7-84C7-ADD2C321118D}" cxnId="{491084BD-6AB0-4E16-A393-582E4955BB5F}" type="sibTrans">
      <dgm:prSet/>
      <dgm:spPr/>
      <dgm:t>
        <a:bodyPr/>
        <a:lstStyle/>
        <a:p>
          <a:endParaRPr lang="zh-CN" altLang="en-US"/>
        </a:p>
      </dgm:t>
    </dgm:pt>
    <dgm:pt modelId="{57B8106E-7D2C-4E8F-BFD4-44945D38EA16}">
      <dgm:prSet phldrT="[文本]" custT="1"/>
      <dgm:spPr/>
      <dgm:t>
        <a:bodyPr/>
        <a:lstStyle/>
        <a:p>
          <a:r>
            <a:rPr lang="zh-CN" altLang="en-US" sz="2800" dirty="0" smtClean="0">
              <a:latin typeface="黑体" panose="02010609060101010101" pitchFamily="49" charset="-122"/>
              <a:ea typeface="黑体" panose="02010609060101010101" pitchFamily="49" charset="-122"/>
            </a:rPr>
            <a:t>福利</a:t>
          </a:r>
          <a:endParaRPr lang="zh-CN" altLang="en-US" sz="2800" dirty="0">
            <a:latin typeface="黑体" panose="02010609060101010101" pitchFamily="49" charset="-122"/>
            <a:ea typeface="黑体" panose="02010609060101010101" pitchFamily="49" charset="-122"/>
          </a:endParaRPr>
        </a:p>
      </dgm:t>
    </dgm:pt>
    <dgm:pt modelId="{45DA32F5-D4D9-45F5-A3E5-194FF5175FFB}" cxnId="{A6F5EF56-8B05-4A72-B857-3BD55B31A43E}" type="parTrans">
      <dgm:prSet/>
      <dgm:spPr/>
      <dgm:t>
        <a:bodyPr/>
        <a:lstStyle/>
        <a:p>
          <a:endParaRPr lang="zh-CN" altLang="en-US"/>
        </a:p>
      </dgm:t>
    </dgm:pt>
    <dgm:pt modelId="{C2AC4EA8-6153-4D30-9453-FD00D96F49DE}" cxnId="{A6F5EF56-8B05-4A72-B857-3BD55B31A43E}" type="sibTrans">
      <dgm:prSet/>
      <dgm:spPr/>
      <dgm:t>
        <a:bodyPr/>
        <a:lstStyle/>
        <a:p>
          <a:endParaRPr lang="zh-CN" altLang="en-US"/>
        </a:p>
      </dgm:t>
    </dgm:pt>
    <dgm:pt modelId="{B3532AB4-49E2-41E4-83F5-F2445DE07298}">
      <dgm:prSet phldrT="[文本]"/>
      <dgm:spPr/>
      <dgm:t>
        <a:bodyPr/>
        <a:lstStyle/>
        <a:p>
          <a:r>
            <a:rPr lang="zh-CN" altLang="en-US" dirty="0" smtClean="0"/>
            <a:t>社会保险</a:t>
          </a:r>
          <a:endParaRPr lang="zh-CN" altLang="en-US" dirty="0"/>
        </a:p>
      </dgm:t>
    </dgm:pt>
    <dgm:pt modelId="{3D8F1A67-D923-497E-90DF-E3FEE9A92298}" cxnId="{9EA954AF-71A7-4A23-8850-72832208035A}" type="parTrans">
      <dgm:prSet/>
      <dgm:spPr/>
      <dgm:t>
        <a:bodyPr/>
        <a:lstStyle/>
        <a:p>
          <a:endParaRPr lang="zh-CN" altLang="en-US"/>
        </a:p>
      </dgm:t>
    </dgm:pt>
    <dgm:pt modelId="{F7522AFF-C8B0-4213-BBDB-D55EC2551EF8}" cxnId="{9EA954AF-71A7-4A23-8850-72832208035A}" type="sibTrans">
      <dgm:prSet/>
      <dgm:spPr/>
      <dgm:t>
        <a:bodyPr/>
        <a:lstStyle/>
        <a:p>
          <a:endParaRPr lang="zh-CN" altLang="en-US"/>
        </a:p>
      </dgm:t>
    </dgm:pt>
    <dgm:pt modelId="{EDB66F2C-0444-40E5-B1E8-1D2815D87101}">
      <dgm:prSet phldrT="[文本]"/>
      <dgm:spPr/>
      <dgm:t>
        <a:bodyPr/>
        <a:lstStyle/>
        <a:p>
          <a:r>
            <a:rPr lang="zh-CN" altLang="en-US" dirty="0" smtClean="0"/>
            <a:t>集体保险</a:t>
          </a:r>
          <a:endParaRPr lang="zh-CN" altLang="en-US" dirty="0"/>
        </a:p>
      </dgm:t>
    </dgm:pt>
    <dgm:pt modelId="{3E90FEE7-8366-49C0-8847-558FB72DD259}" cxnId="{7311DEE5-E17F-46C3-BB0F-1ECFEE16CFA2}" type="parTrans">
      <dgm:prSet/>
      <dgm:spPr/>
      <dgm:t>
        <a:bodyPr/>
        <a:lstStyle/>
        <a:p>
          <a:endParaRPr lang="zh-CN" altLang="en-US"/>
        </a:p>
      </dgm:t>
    </dgm:pt>
    <dgm:pt modelId="{18A5947E-8223-4A59-8CF0-64ED4F024272}" cxnId="{7311DEE5-E17F-46C3-BB0F-1ECFEE16CFA2}" type="sibTrans">
      <dgm:prSet/>
      <dgm:spPr/>
      <dgm:t>
        <a:bodyPr/>
        <a:lstStyle/>
        <a:p>
          <a:endParaRPr lang="zh-CN" altLang="en-US"/>
        </a:p>
      </dgm:t>
    </dgm:pt>
    <dgm:pt modelId="{71310423-7988-48EB-A140-70224F6E0E69}">
      <dgm:prSet phldrT="[文本]" custT="1"/>
      <dgm:spPr/>
      <dgm:t>
        <a:bodyPr/>
        <a:lstStyle/>
        <a:p>
          <a:r>
            <a:rPr lang="zh-CN" altLang="en-US" sz="2800" dirty="0" smtClean="0">
              <a:latin typeface="黑体" panose="02010609060101010101" pitchFamily="49" charset="-122"/>
              <a:ea typeface="黑体" panose="02010609060101010101" pitchFamily="49" charset="-122"/>
            </a:rPr>
            <a:t>工作和生活的平衡</a:t>
          </a:r>
          <a:endParaRPr lang="zh-CN" altLang="en-US" sz="2800" dirty="0">
            <a:latin typeface="黑体" panose="02010609060101010101" pitchFamily="49" charset="-122"/>
            <a:ea typeface="黑体" panose="02010609060101010101" pitchFamily="49" charset="-122"/>
          </a:endParaRPr>
        </a:p>
      </dgm:t>
    </dgm:pt>
    <dgm:pt modelId="{F2259B85-D2A5-4A9C-8FEB-92A50B38A03E}" cxnId="{5126E8E2-A2CE-47E2-9DD4-2D3D2C25AC7B}" type="parTrans">
      <dgm:prSet/>
      <dgm:spPr/>
      <dgm:t>
        <a:bodyPr/>
        <a:lstStyle/>
        <a:p>
          <a:endParaRPr lang="zh-CN" altLang="en-US"/>
        </a:p>
      </dgm:t>
    </dgm:pt>
    <dgm:pt modelId="{66F17D67-18DA-486C-B536-BC563F6A69EA}" cxnId="{5126E8E2-A2CE-47E2-9DD4-2D3D2C25AC7B}" type="sibTrans">
      <dgm:prSet/>
      <dgm:spPr/>
      <dgm:t>
        <a:bodyPr/>
        <a:lstStyle/>
        <a:p>
          <a:endParaRPr lang="zh-CN" altLang="en-US"/>
        </a:p>
      </dgm:t>
    </dgm:pt>
    <dgm:pt modelId="{ED801EBB-2345-45A1-A38C-78584D7BFED6}">
      <dgm:prSet phldrT="[文本]" custT="1"/>
      <dgm:spPr/>
      <dgm:t>
        <a:bodyPr/>
        <a:lstStyle/>
        <a:p>
          <a:r>
            <a:rPr lang="zh-CN" altLang="en-US" sz="2800" dirty="0" smtClean="0">
              <a:latin typeface="黑体" panose="02010609060101010101" pitchFamily="49" charset="-122"/>
              <a:ea typeface="黑体" panose="02010609060101010101" pitchFamily="49" charset="-122"/>
            </a:rPr>
            <a:t>绩效管理与赏识和认可</a:t>
          </a:r>
          <a:endParaRPr lang="zh-CN" altLang="en-US" sz="2800" dirty="0">
            <a:latin typeface="黑体" panose="02010609060101010101" pitchFamily="49" charset="-122"/>
            <a:ea typeface="黑体" panose="02010609060101010101" pitchFamily="49" charset="-122"/>
          </a:endParaRPr>
        </a:p>
      </dgm:t>
    </dgm:pt>
    <dgm:pt modelId="{2808E0B6-EAF7-4DEE-BDF4-9840F0351001}" cxnId="{FBE2A5F7-5523-466D-ADD2-61D44F2755D0}" type="parTrans">
      <dgm:prSet/>
      <dgm:spPr/>
      <dgm:t>
        <a:bodyPr/>
        <a:lstStyle/>
        <a:p>
          <a:endParaRPr lang="zh-CN" altLang="en-US"/>
        </a:p>
      </dgm:t>
    </dgm:pt>
    <dgm:pt modelId="{D80D3EE3-52C2-41D8-B05D-A2D7290BC612}" cxnId="{FBE2A5F7-5523-466D-ADD2-61D44F2755D0}" type="sibTrans">
      <dgm:prSet/>
      <dgm:spPr/>
      <dgm:t>
        <a:bodyPr/>
        <a:lstStyle/>
        <a:p>
          <a:endParaRPr lang="zh-CN" altLang="en-US"/>
        </a:p>
      </dgm:t>
    </dgm:pt>
    <dgm:pt modelId="{C69D5BE1-9C36-43D9-88EA-64D6998C55C6}">
      <dgm:prSet phldrT="[文本]"/>
      <dgm:spPr/>
      <dgm:t>
        <a:bodyPr/>
        <a:lstStyle/>
        <a:p>
          <a:r>
            <a:rPr lang="zh-CN" altLang="en-US" dirty="0" smtClean="0"/>
            <a:t>绩效管理</a:t>
          </a:r>
          <a:endParaRPr lang="zh-CN" altLang="en-US" dirty="0"/>
        </a:p>
      </dgm:t>
    </dgm:pt>
    <dgm:pt modelId="{D3AB5BD9-1CF3-4F8B-A514-800E751481D4}" cxnId="{D7DE1CE8-3A22-4FEE-A712-082F31D38237}" type="parTrans">
      <dgm:prSet/>
      <dgm:spPr/>
      <dgm:t>
        <a:bodyPr/>
        <a:lstStyle/>
        <a:p>
          <a:endParaRPr lang="zh-CN" altLang="en-US"/>
        </a:p>
      </dgm:t>
    </dgm:pt>
    <dgm:pt modelId="{E70BB36B-33B2-499C-A198-F5DE9B5D2B36}" cxnId="{D7DE1CE8-3A22-4FEE-A712-082F31D38237}" type="sibTrans">
      <dgm:prSet/>
      <dgm:spPr/>
      <dgm:t>
        <a:bodyPr/>
        <a:lstStyle/>
        <a:p>
          <a:endParaRPr lang="zh-CN" altLang="en-US"/>
        </a:p>
      </dgm:t>
    </dgm:pt>
    <dgm:pt modelId="{97C1D2E7-34E5-42FC-A39A-3C24948ABFC4}">
      <dgm:prSet phldrT="[文本]"/>
      <dgm:spPr/>
      <dgm:t>
        <a:bodyPr/>
        <a:lstStyle/>
        <a:p>
          <a:r>
            <a:rPr lang="zh-CN" altLang="en-US" dirty="0" smtClean="0"/>
            <a:t>短期奖励薪酬</a:t>
          </a:r>
          <a:endParaRPr lang="zh-CN" altLang="en-US" dirty="0"/>
        </a:p>
      </dgm:t>
    </dgm:pt>
    <dgm:pt modelId="{FD180A17-4D8C-44BC-86E4-61BD9E344E6F}" cxnId="{D3686723-9294-4831-BCF6-091DB36EF884}" type="parTrans">
      <dgm:prSet/>
      <dgm:spPr/>
      <dgm:t>
        <a:bodyPr/>
        <a:lstStyle/>
        <a:p>
          <a:endParaRPr lang="zh-CN" altLang="en-US"/>
        </a:p>
      </dgm:t>
    </dgm:pt>
    <dgm:pt modelId="{D7D1E531-11BC-407F-9B85-23B514B40D08}" cxnId="{D3686723-9294-4831-BCF6-091DB36EF884}" type="sibTrans">
      <dgm:prSet/>
      <dgm:spPr/>
      <dgm:t>
        <a:bodyPr/>
        <a:lstStyle/>
        <a:p>
          <a:endParaRPr lang="zh-CN" altLang="en-US"/>
        </a:p>
      </dgm:t>
    </dgm:pt>
    <dgm:pt modelId="{56E57AC5-223F-415D-9312-BBEE9AB59FEC}">
      <dgm:prSet phldrT="[文本]"/>
      <dgm:spPr/>
      <dgm:t>
        <a:bodyPr/>
        <a:lstStyle/>
        <a:p>
          <a:r>
            <a:rPr lang="zh-CN" altLang="en-US" dirty="0" smtClean="0"/>
            <a:t>长期奖励薪酬</a:t>
          </a:r>
          <a:endParaRPr lang="zh-CN" altLang="en-US" dirty="0"/>
        </a:p>
      </dgm:t>
    </dgm:pt>
    <dgm:pt modelId="{B1BFA961-1407-45EC-BD00-588F720C0CBF}" cxnId="{2B0855E3-A937-4376-B50A-F8CBFB45F360}" type="parTrans">
      <dgm:prSet/>
      <dgm:spPr/>
      <dgm:t>
        <a:bodyPr/>
        <a:lstStyle/>
        <a:p>
          <a:endParaRPr lang="zh-CN" altLang="en-US"/>
        </a:p>
      </dgm:t>
    </dgm:pt>
    <dgm:pt modelId="{228C73AF-267A-4711-9DCC-D9CAC1D7F8ED}" cxnId="{2B0855E3-A937-4376-B50A-F8CBFB45F360}" type="sibTrans">
      <dgm:prSet/>
      <dgm:spPr/>
      <dgm:t>
        <a:bodyPr/>
        <a:lstStyle/>
        <a:p>
          <a:endParaRPr lang="zh-CN" altLang="en-US"/>
        </a:p>
      </dgm:t>
    </dgm:pt>
    <dgm:pt modelId="{0411B866-4A30-40A8-980B-DD72892E52C8}">
      <dgm:prSet phldrT="[文本]"/>
      <dgm:spPr/>
      <dgm:t>
        <a:bodyPr/>
        <a:lstStyle/>
        <a:p>
          <a:r>
            <a:rPr lang="zh-CN" altLang="en-US" dirty="0" smtClean="0"/>
            <a:t>带薪非工作时间</a:t>
          </a:r>
          <a:endParaRPr lang="zh-CN" altLang="en-US" dirty="0"/>
        </a:p>
      </dgm:t>
    </dgm:pt>
    <dgm:pt modelId="{C358F1F6-6332-483C-8ED6-D2530E6C9087}" cxnId="{38A0C5FC-F4DA-46AA-9AE9-A9EEB2939157}" type="parTrans">
      <dgm:prSet/>
      <dgm:spPr/>
      <dgm:t>
        <a:bodyPr/>
        <a:lstStyle/>
        <a:p>
          <a:endParaRPr lang="zh-CN" altLang="en-US"/>
        </a:p>
      </dgm:t>
    </dgm:pt>
    <dgm:pt modelId="{A54268C6-9637-4D90-A669-FEFCE2F5F234}" cxnId="{38A0C5FC-F4DA-46AA-9AE9-A9EEB2939157}" type="sibTrans">
      <dgm:prSet/>
      <dgm:spPr/>
      <dgm:t>
        <a:bodyPr/>
        <a:lstStyle/>
        <a:p>
          <a:endParaRPr lang="zh-CN" altLang="en-US"/>
        </a:p>
      </dgm:t>
    </dgm:pt>
    <dgm:pt modelId="{D9B01303-C91E-40E1-871D-46D1BEFB513C}">
      <dgm:prSet phldrT="[文本]"/>
      <dgm:spPr/>
      <dgm:t>
        <a:bodyPr/>
        <a:lstStyle/>
        <a:p>
          <a:r>
            <a:rPr lang="zh-CN" altLang="en-US" dirty="0" smtClean="0"/>
            <a:t>赏识和认可</a:t>
          </a:r>
          <a:endParaRPr lang="zh-CN" altLang="en-US" dirty="0"/>
        </a:p>
      </dgm:t>
    </dgm:pt>
    <dgm:pt modelId="{6DC36DE9-E35E-4998-9D4A-E711FA6591DE}" cxnId="{24F4334F-6E3F-4772-AC86-2CB11B974323}" type="parTrans">
      <dgm:prSet/>
      <dgm:spPr/>
      <dgm:t>
        <a:bodyPr/>
        <a:lstStyle/>
        <a:p>
          <a:endParaRPr lang="zh-CN" altLang="en-US"/>
        </a:p>
      </dgm:t>
    </dgm:pt>
    <dgm:pt modelId="{A4C3DAE6-FC31-4109-91D4-6CE69FF0F221}" cxnId="{24F4334F-6E3F-4772-AC86-2CB11B974323}" type="sibTrans">
      <dgm:prSet/>
      <dgm:spPr/>
      <dgm:t>
        <a:bodyPr/>
        <a:lstStyle/>
        <a:p>
          <a:endParaRPr lang="zh-CN" altLang="en-US"/>
        </a:p>
      </dgm:t>
    </dgm:pt>
    <dgm:pt modelId="{98BEE214-7D19-46BA-B6D9-A9CD179F6E74}">
      <dgm:prSet phldrT="[文本]" custT="1"/>
      <dgm:spPr/>
      <dgm:t>
        <a:bodyPr/>
        <a:lstStyle/>
        <a:p>
          <a:r>
            <a:rPr lang="zh-CN" altLang="en-US" sz="2800" dirty="0" smtClean="0">
              <a:latin typeface="黑体" panose="02010609060101010101" pitchFamily="49" charset="-122"/>
              <a:ea typeface="黑体" panose="02010609060101010101" pitchFamily="49" charset="-122"/>
            </a:rPr>
            <a:t>开发和职业发展机会</a:t>
          </a:r>
          <a:endParaRPr lang="zh-CN" altLang="en-US" sz="2800" dirty="0">
            <a:latin typeface="黑体" panose="02010609060101010101" pitchFamily="49" charset="-122"/>
            <a:ea typeface="黑体" panose="02010609060101010101" pitchFamily="49" charset="-122"/>
          </a:endParaRPr>
        </a:p>
      </dgm:t>
    </dgm:pt>
    <dgm:pt modelId="{08631957-01F0-4EFB-A530-6BE984C3A06A}" cxnId="{B09283B8-F2DB-40A0-873A-41A148B667F8}" type="parTrans">
      <dgm:prSet/>
      <dgm:spPr/>
      <dgm:t>
        <a:bodyPr/>
        <a:lstStyle/>
        <a:p>
          <a:endParaRPr lang="zh-CN" altLang="en-US"/>
        </a:p>
      </dgm:t>
    </dgm:pt>
    <dgm:pt modelId="{70C1819E-2E6A-4563-A2F8-269B63CA1F47}" cxnId="{B09283B8-F2DB-40A0-873A-41A148B667F8}" type="sibTrans">
      <dgm:prSet/>
      <dgm:spPr/>
      <dgm:t>
        <a:bodyPr/>
        <a:lstStyle/>
        <a:p>
          <a:endParaRPr lang="zh-CN" altLang="en-US"/>
        </a:p>
      </dgm:t>
    </dgm:pt>
    <dgm:pt modelId="{A0D2B0A9-B0FA-4675-9D6B-336CC1F0F330}" type="pres">
      <dgm:prSet presAssocID="{BDDE9508-45C8-421B-A8C2-7E1A15DC256F}" presName="Name0" presStyleCnt="0">
        <dgm:presLayoutVars>
          <dgm:dir/>
          <dgm:animLvl val="lvl"/>
          <dgm:resizeHandles val="exact"/>
        </dgm:presLayoutVars>
      </dgm:prSet>
      <dgm:spPr/>
      <dgm:t>
        <a:bodyPr/>
        <a:lstStyle/>
        <a:p>
          <a:endParaRPr lang="zh-CN" altLang="en-US"/>
        </a:p>
      </dgm:t>
    </dgm:pt>
    <dgm:pt modelId="{0486FC9B-9861-4791-864F-7248F9284D5F}" type="pres">
      <dgm:prSet presAssocID="{98BEE214-7D19-46BA-B6D9-A9CD179F6E74}" presName="boxAndChildren" presStyleCnt="0"/>
      <dgm:spPr/>
    </dgm:pt>
    <dgm:pt modelId="{9434FFE4-DCA9-49ED-8647-B672235E401F}" type="pres">
      <dgm:prSet presAssocID="{98BEE214-7D19-46BA-B6D9-A9CD179F6E74}" presName="parentTextBox" presStyleLbl="node1" presStyleIdx="0" presStyleCnt="5"/>
      <dgm:spPr/>
      <dgm:t>
        <a:bodyPr/>
        <a:lstStyle/>
        <a:p>
          <a:endParaRPr lang="zh-CN" altLang="en-US"/>
        </a:p>
      </dgm:t>
    </dgm:pt>
    <dgm:pt modelId="{C3900D6E-C328-4984-83BC-2E27594D562A}" type="pres">
      <dgm:prSet presAssocID="{D80D3EE3-52C2-41D8-B05D-A2D7290BC612}" presName="sp" presStyleCnt="0"/>
      <dgm:spPr/>
    </dgm:pt>
    <dgm:pt modelId="{E847C98C-B5F7-4079-8DEF-094DF4DBA725}" type="pres">
      <dgm:prSet presAssocID="{ED801EBB-2345-45A1-A38C-78584D7BFED6}" presName="arrowAndChildren" presStyleCnt="0"/>
      <dgm:spPr/>
    </dgm:pt>
    <dgm:pt modelId="{0DA9AD56-49DD-4769-9041-0FF4BE241949}" type="pres">
      <dgm:prSet presAssocID="{ED801EBB-2345-45A1-A38C-78584D7BFED6}" presName="parentTextArrow" presStyleLbl="node1" presStyleIdx="0" presStyleCnt="5"/>
      <dgm:spPr/>
      <dgm:t>
        <a:bodyPr/>
        <a:lstStyle/>
        <a:p>
          <a:endParaRPr lang="zh-CN" altLang="en-US"/>
        </a:p>
      </dgm:t>
    </dgm:pt>
    <dgm:pt modelId="{D17F6A36-F17F-4823-A50D-5316F932EBFA}" type="pres">
      <dgm:prSet presAssocID="{ED801EBB-2345-45A1-A38C-78584D7BFED6}" presName="arrow" presStyleLbl="node1" presStyleIdx="1" presStyleCnt="5"/>
      <dgm:spPr/>
      <dgm:t>
        <a:bodyPr/>
        <a:lstStyle/>
        <a:p>
          <a:endParaRPr lang="zh-CN" altLang="en-US"/>
        </a:p>
      </dgm:t>
    </dgm:pt>
    <dgm:pt modelId="{A96AEB83-6698-49E2-B237-6537C29B9BF3}" type="pres">
      <dgm:prSet presAssocID="{ED801EBB-2345-45A1-A38C-78584D7BFED6}" presName="descendantArrow" presStyleCnt="0"/>
      <dgm:spPr/>
    </dgm:pt>
    <dgm:pt modelId="{338F34A7-2D89-4654-9DFD-E579FD7B7184}" type="pres">
      <dgm:prSet presAssocID="{C69D5BE1-9C36-43D9-88EA-64D6998C55C6}" presName="childTextArrow" presStyleLbl="fgAccFollowNode1" presStyleIdx="0" presStyleCnt="9">
        <dgm:presLayoutVars>
          <dgm:bulletEnabled val="1"/>
        </dgm:presLayoutVars>
      </dgm:prSet>
      <dgm:spPr/>
      <dgm:t>
        <a:bodyPr/>
        <a:lstStyle/>
        <a:p>
          <a:endParaRPr lang="zh-CN" altLang="en-US"/>
        </a:p>
      </dgm:t>
    </dgm:pt>
    <dgm:pt modelId="{A619EFA2-19E0-4F97-A55D-49014F33A558}" type="pres">
      <dgm:prSet presAssocID="{D9B01303-C91E-40E1-871D-46D1BEFB513C}" presName="childTextArrow" presStyleLbl="fgAccFollowNode1" presStyleIdx="1" presStyleCnt="9">
        <dgm:presLayoutVars>
          <dgm:bulletEnabled val="1"/>
        </dgm:presLayoutVars>
      </dgm:prSet>
      <dgm:spPr/>
      <dgm:t>
        <a:bodyPr/>
        <a:lstStyle/>
        <a:p>
          <a:endParaRPr lang="zh-CN" altLang="en-US"/>
        </a:p>
      </dgm:t>
    </dgm:pt>
    <dgm:pt modelId="{46BBEC9E-10FF-4211-A47C-ADB35448073C}" type="pres">
      <dgm:prSet presAssocID="{66F17D67-18DA-486C-B536-BC563F6A69EA}" presName="sp" presStyleCnt="0"/>
      <dgm:spPr/>
    </dgm:pt>
    <dgm:pt modelId="{EC0C2E30-C46A-4843-8FB2-71EDF6C11633}" type="pres">
      <dgm:prSet presAssocID="{71310423-7988-48EB-A140-70224F6E0E69}" presName="arrowAndChildren" presStyleCnt="0"/>
      <dgm:spPr/>
    </dgm:pt>
    <dgm:pt modelId="{37787006-D4CC-49A4-A374-7E8705E66025}" type="pres">
      <dgm:prSet presAssocID="{71310423-7988-48EB-A140-70224F6E0E69}" presName="parentTextArrow" presStyleLbl="node1" presStyleIdx="2" presStyleCnt="5"/>
      <dgm:spPr/>
      <dgm:t>
        <a:bodyPr/>
        <a:lstStyle/>
        <a:p>
          <a:endParaRPr lang="zh-CN" altLang="en-US"/>
        </a:p>
      </dgm:t>
    </dgm:pt>
    <dgm:pt modelId="{236DBB15-11A6-45C8-8E9D-35BF8C5C5F69}" type="pres">
      <dgm:prSet presAssocID="{C2AC4EA8-6153-4D30-9453-FD00D96F49DE}" presName="sp" presStyleCnt="0"/>
      <dgm:spPr/>
    </dgm:pt>
    <dgm:pt modelId="{86B7C6DE-EAA2-47C8-A0C5-63AA78C51D27}" type="pres">
      <dgm:prSet presAssocID="{57B8106E-7D2C-4E8F-BFD4-44945D38EA16}" presName="arrowAndChildren" presStyleCnt="0"/>
      <dgm:spPr/>
    </dgm:pt>
    <dgm:pt modelId="{00408595-4A74-4E43-9DB1-0D7A2312D4EC}" type="pres">
      <dgm:prSet presAssocID="{57B8106E-7D2C-4E8F-BFD4-44945D38EA16}" presName="parentTextArrow" presStyleLbl="node1" presStyleIdx="2" presStyleCnt="5"/>
      <dgm:spPr/>
      <dgm:t>
        <a:bodyPr/>
        <a:lstStyle/>
        <a:p>
          <a:endParaRPr lang="zh-CN" altLang="en-US"/>
        </a:p>
      </dgm:t>
    </dgm:pt>
    <dgm:pt modelId="{524EA967-C0C8-4F6B-9935-10541936AA86}" type="pres">
      <dgm:prSet presAssocID="{57B8106E-7D2C-4E8F-BFD4-44945D38EA16}" presName="arrow" presStyleLbl="node1" presStyleIdx="3" presStyleCnt="5"/>
      <dgm:spPr/>
      <dgm:t>
        <a:bodyPr/>
        <a:lstStyle/>
        <a:p>
          <a:endParaRPr lang="zh-CN" altLang="en-US"/>
        </a:p>
      </dgm:t>
    </dgm:pt>
    <dgm:pt modelId="{C5A9E1C1-4C86-40E2-AD09-CDC02475F277}" type="pres">
      <dgm:prSet presAssocID="{57B8106E-7D2C-4E8F-BFD4-44945D38EA16}" presName="descendantArrow" presStyleCnt="0"/>
      <dgm:spPr/>
    </dgm:pt>
    <dgm:pt modelId="{A85A0DA9-E5C1-4587-989C-579E5A6D3CB0}" type="pres">
      <dgm:prSet presAssocID="{B3532AB4-49E2-41E4-83F5-F2445DE07298}" presName="childTextArrow" presStyleLbl="fgAccFollowNode1" presStyleIdx="2" presStyleCnt="9">
        <dgm:presLayoutVars>
          <dgm:bulletEnabled val="1"/>
        </dgm:presLayoutVars>
      </dgm:prSet>
      <dgm:spPr/>
      <dgm:t>
        <a:bodyPr/>
        <a:lstStyle/>
        <a:p>
          <a:endParaRPr lang="zh-CN" altLang="en-US"/>
        </a:p>
      </dgm:t>
    </dgm:pt>
    <dgm:pt modelId="{D889C59D-006E-457A-BD25-E82500FE8859}" type="pres">
      <dgm:prSet presAssocID="{EDB66F2C-0444-40E5-B1E8-1D2815D87101}" presName="childTextArrow" presStyleLbl="fgAccFollowNode1" presStyleIdx="3" presStyleCnt="9">
        <dgm:presLayoutVars>
          <dgm:bulletEnabled val="1"/>
        </dgm:presLayoutVars>
      </dgm:prSet>
      <dgm:spPr/>
      <dgm:t>
        <a:bodyPr/>
        <a:lstStyle/>
        <a:p>
          <a:endParaRPr lang="zh-CN" altLang="en-US"/>
        </a:p>
      </dgm:t>
    </dgm:pt>
    <dgm:pt modelId="{E505EB75-6C8B-4BED-8FB6-5DBBB06C6F97}" type="pres">
      <dgm:prSet presAssocID="{0411B866-4A30-40A8-980B-DD72892E52C8}" presName="childTextArrow" presStyleLbl="fgAccFollowNode1" presStyleIdx="4" presStyleCnt="9">
        <dgm:presLayoutVars>
          <dgm:bulletEnabled val="1"/>
        </dgm:presLayoutVars>
      </dgm:prSet>
      <dgm:spPr/>
      <dgm:t>
        <a:bodyPr/>
        <a:lstStyle/>
        <a:p>
          <a:endParaRPr lang="zh-CN" altLang="en-US"/>
        </a:p>
      </dgm:t>
    </dgm:pt>
    <dgm:pt modelId="{E4F6CE71-97EE-4BE8-BA6E-CFD4E170B9ED}" type="pres">
      <dgm:prSet presAssocID="{DC0E3BA5-A50F-4ECB-9380-8B007ED46DCF}" presName="sp" presStyleCnt="0"/>
      <dgm:spPr/>
    </dgm:pt>
    <dgm:pt modelId="{E0DBDB59-0F9A-4358-A2BB-258F5C6905C4}" type="pres">
      <dgm:prSet presAssocID="{9F3C7749-6178-43BE-A752-89B4DAD458BF}" presName="arrowAndChildren" presStyleCnt="0"/>
      <dgm:spPr/>
    </dgm:pt>
    <dgm:pt modelId="{ADD86ECC-3F8C-4278-B7AD-0784A93D9D5F}" type="pres">
      <dgm:prSet presAssocID="{9F3C7749-6178-43BE-A752-89B4DAD458BF}" presName="parentTextArrow" presStyleLbl="node1" presStyleIdx="3" presStyleCnt="5"/>
      <dgm:spPr/>
      <dgm:t>
        <a:bodyPr/>
        <a:lstStyle/>
        <a:p>
          <a:endParaRPr lang="zh-CN" altLang="en-US"/>
        </a:p>
      </dgm:t>
    </dgm:pt>
    <dgm:pt modelId="{2936BEA5-D6C6-49A1-A240-9B3F650C8B82}" type="pres">
      <dgm:prSet presAssocID="{9F3C7749-6178-43BE-A752-89B4DAD458BF}" presName="arrow" presStyleLbl="node1" presStyleIdx="4" presStyleCnt="5"/>
      <dgm:spPr/>
      <dgm:t>
        <a:bodyPr/>
        <a:lstStyle/>
        <a:p>
          <a:endParaRPr lang="zh-CN" altLang="en-US"/>
        </a:p>
      </dgm:t>
    </dgm:pt>
    <dgm:pt modelId="{198D76B5-E608-46D2-8B2B-1A29361311A1}" type="pres">
      <dgm:prSet presAssocID="{9F3C7749-6178-43BE-A752-89B4DAD458BF}" presName="descendantArrow" presStyleCnt="0"/>
      <dgm:spPr/>
    </dgm:pt>
    <dgm:pt modelId="{06EFC32C-6C51-4A07-9BF1-25618BFAABEE}" type="pres">
      <dgm:prSet presAssocID="{58394FBA-762E-4C5B-B21B-660F5A452C67}" presName="childTextArrow" presStyleLbl="fgAccFollowNode1" presStyleIdx="5" presStyleCnt="9">
        <dgm:presLayoutVars>
          <dgm:bulletEnabled val="1"/>
        </dgm:presLayoutVars>
      </dgm:prSet>
      <dgm:spPr/>
      <dgm:t>
        <a:bodyPr/>
        <a:lstStyle/>
        <a:p>
          <a:endParaRPr lang="zh-CN" altLang="en-US"/>
        </a:p>
      </dgm:t>
    </dgm:pt>
    <dgm:pt modelId="{43118188-7977-4393-B46F-1D21B0E67AF9}" type="pres">
      <dgm:prSet presAssocID="{AA178EAF-5035-42F7-88B0-EF356F0B3B98}" presName="childTextArrow" presStyleLbl="fgAccFollowNode1" presStyleIdx="6" presStyleCnt="9">
        <dgm:presLayoutVars>
          <dgm:bulletEnabled val="1"/>
        </dgm:presLayoutVars>
      </dgm:prSet>
      <dgm:spPr/>
      <dgm:t>
        <a:bodyPr/>
        <a:lstStyle/>
        <a:p>
          <a:endParaRPr lang="zh-CN" altLang="en-US"/>
        </a:p>
      </dgm:t>
    </dgm:pt>
    <dgm:pt modelId="{B9B22D5E-C437-4085-BF65-D60277DC4A06}" type="pres">
      <dgm:prSet presAssocID="{97C1D2E7-34E5-42FC-A39A-3C24948ABFC4}" presName="childTextArrow" presStyleLbl="fgAccFollowNode1" presStyleIdx="7" presStyleCnt="9">
        <dgm:presLayoutVars>
          <dgm:bulletEnabled val="1"/>
        </dgm:presLayoutVars>
      </dgm:prSet>
      <dgm:spPr/>
      <dgm:t>
        <a:bodyPr/>
        <a:lstStyle/>
        <a:p>
          <a:endParaRPr lang="zh-CN" altLang="en-US"/>
        </a:p>
      </dgm:t>
    </dgm:pt>
    <dgm:pt modelId="{520C007A-64E0-41E6-A066-331DF460BB29}" type="pres">
      <dgm:prSet presAssocID="{56E57AC5-223F-415D-9312-BBEE9AB59FEC}" presName="childTextArrow" presStyleLbl="fgAccFollowNode1" presStyleIdx="8" presStyleCnt="9">
        <dgm:presLayoutVars>
          <dgm:bulletEnabled val="1"/>
        </dgm:presLayoutVars>
      </dgm:prSet>
      <dgm:spPr/>
      <dgm:t>
        <a:bodyPr/>
        <a:lstStyle/>
        <a:p>
          <a:endParaRPr lang="zh-CN" altLang="en-US"/>
        </a:p>
      </dgm:t>
    </dgm:pt>
  </dgm:ptLst>
  <dgm:cxnLst>
    <dgm:cxn modelId="{38A0C5FC-F4DA-46AA-9AE9-A9EEB2939157}" srcId="{57B8106E-7D2C-4E8F-BFD4-44945D38EA16}" destId="{0411B866-4A30-40A8-980B-DD72892E52C8}" srcOrd="2" destOrd="0" parTransId="{C358F1F6-6332-483C-8ED6-D2530E6C9087}" sibTransId="{A54268C6-9637-4D90-A669-FEFCE2F5F234}"/>
    <dgm:cxn modelId="{D7DE1CE8-3A22-4FEE-A712-082F31D38237}" srcId="{ED801EBB-2345-45A1-A38C-78584D7BFED6}" destId="{C69D5BE1-9C36-43D9-88EA-64D6998C55C6}" srcOrd="0" destOrd="0" parTransId="{D3AB5BD9-1CF3-4F8B-A514-800E751481D4}" sibTransId="{E70BB36B-33B2-499C-A198-F5DE9B5D2B36}"/>
    <dgm:cxn modelId="{5126E8E2-A2CE-47E2-9DD4-2D3D2C25AC7B}" srcId="{BDDE9508-45C8-421B-A8C2-7E1A15DC256F}" destId="{71310423-7988-48EB-A140-70224F6E0E69}" srcOrd="2" destOrd="0" parTransId="{F2259B85-D2A5-4A9C-8FEB-92A50B38A03E}" sibTransId="{66F17D67-18DA-486C-B536-BC563F6A69EA}"/>
    <dgm:cxn modelId="{F6897A04-CD32-45F8-B954-8E79C19146DF}" type="presOf" srcId="{98BEE214-7D19-46BA-B6D9-A9CD179F6E74}" destId="{9434FFE4-DCA9-49ED-8647-B672235E401F}" srcOrd="0" destOrd="0" presId="urn:microsoft.com/office/officeart/2005/8/layout/process4"/>
    <dgm:cxn modelId="{0FFE901B-5698-4C4C-8885-3709F4828A6E}" type="presOf" srcId="{9F3C7749-6178-43BE-A752-89B4DAD458BF}" destId="{2936BEA5-D6C6-49A1-A240-9B3F650C8B82}" srcOrd="1" destOrd="0" presId="urn:microsoft.com/office/officeart/2005/8/layout/process4"/>
    <dgm:cxn modelId="{FBE2A5F7-5523-466D-ADD2-61D44F2755D0}" srcId="{BDDE9508-45C8-421B-A8C2-7E1A15DC256F}" destId="{ED801EBB-2345-45A1-A38C-78584D7BFED6}" srcOrd="3" destOrd="0" parTransId="{2808E0B6-EAF7-4DEE-BDF4-9840F0351001}" sibTransId="{D80D3EE3-52C2-41D8-B05D-A2D7290BC612}"/>
    <dgm:cxn modelId="{24F4334F-6E3F-4772-AC86-2CB11B974323}" srcId="{ED801EBB-2345-45A1-A38C-78584D7BFED6}" destId="{D9B01303-C91E-40E1-871D-46D1BEFB513C}" srcOrd="1" destOrd="0" parTransId="{6DC36DE9-E35E-4998-9D4A-E711FA6591DE}" sibTransId="{A4C3DAE6-FC31-4109-91D4-6CE69FF0F221}"/>
    <dgm:cxn modelId="{7746028D-DF81-4D02-AB97-A224B37752A0}" type="presOf" srcId="{B3532AB4-49E2-41E4-83F5-F2445DE07298}" destId="{A85A0DA9-E5C1-4587-989C-579E5A6D3CB0}" srcOrd="0" destOrd="0" presId="urn:microsoft.com/office/officeart/2005/8/layout/process4"/>
    <dgm:cxn modelId="{CBEB5444-9755-4399-9DEA-5E03983AD97D}" type="presOf" srcId="{ED801EBB-2345-45A1-A38C-78584D7BFED6}" destId="{D17F6A36-F17F-4823-A50D-5316F932EBFA}" srcOrd="1" destOrd="0" presId="urn:microsoft.com/office/officeart/2005/8/layout/process4"/>
    <dgm:cxn modelId="{34FAD7D7-AD3E-404F-9367-149FE31F469E}" type="presOf" srcId="{C69D5BE1-9C36-43D9-88EA-64D6998C55C6}" destId="{338F34A7-2D89-4654-9DFD-E579FD7B7184}" srcOrd="0" destOrd="0" presId="urn:microsoft.com/office/officeart/2005/8/layout/process4"/>
    <dgm:cxn modelId="{9B59DDEF-0196-4FC5-9DB1-DD567E6BB9BE}" srcId="{BDDE9508-45C8-421B-A8C2-7E1A15DC256F}" destId="{9F3C7749-6178-43BE-A752-89B4DAD458BF}" srcOrd="0" destOrd="0" parTransId="{4CBEDD75-CEE0-4E96-BE03-30675022E4EF}" sibTransId="{DC0E3BA5-A50F-4ECB-9380-8B007ED46DCF}"/>
    <dgm:cxn modelId="{6DD6041B-2095-41BF-B98C-CA167A933C04}" type="presOf" srcId="{BDDE9508-45C8-421B-A8C2-7E1A15DC256F}" destId="{A0D2B0A9-B0FA-4675-9D6B-336CC1F0F330}" srcOrd="0" destOrd="0" presId="urn:microsoft.com/office/officeart/2005/8/layout/process4"/>
    <dgm:cxn modelId="{2A75FBB7-3C88-498F-BEFE-9EC162CC06F9}" type="presOf" srcId="{57B8106E-7D2C-4E8F-BFD4-44945D38EA16}" destId="{524EA967-C0C8-4F6B-9935-10541936AA86}" srcOrd="1" destOrd="0" presId="urn:microsoft.com/office/officeart/2005/8/layout/process4"/>
    <dgm:cxn modelId="{1962F451-559F-4090-94CE-1713C5C90D37}" type="presOf" srcId="{71310423-7988-48EB-A140-70224F6E0E69}" destId="{37787006-D4CC-49A4-A374-7E8705E66025}" srcOrd="0" destOrd="0" presId="urn:microsoft.com/office/officeart/2005/8/layout/process4"/>
    <dgm:cxn modelId="{2B0855E3-A937-4376-B50A-F8CBFB45F360}" srcId="{9F3C7749-6178-43BE-A752-89B4DAD458BF}" destId="{56E57AC5-223F-415D-9312-BBEE9AB59FEC}" srcOrd="3" destOrd="0" parTransId="{B1BFA961-1407-45EC-BD00-588F720C0CBF}" sibTransId="{228C73AF-267A-4711-9DCC-D9CAC1D7F8ED}"/>
    <dgm:cxn modelId="{FD340804-9D09-4A1B-9162-2FF0DA91FF82}" srcId="{9F3C7749-6178-43BE-A752-89B4DAD458BF}" destId="{58394FBA-762E-4C5B-B21B-660F5A452C67}" srcOrd="0" destOrd="0" parTransId="{CF795A88-E905-48C4-B519-A28DC56B98D1}" sibTransId="{B7E67E03-191D-4FF0-A798-3570D2561583}"/>
    <dgm:cxn modelId="{82BBFBCE-50AC-4FDE-8237-C94699AE958D}" type="presOf" srcId="{EDB66F2C-0444-40E5-B1E8-1D2815D87101}" destId="{D889C59D-006E-457A-BD25-E82500FE8859}" srcOrd="0" destOrd="0" presId="urn:microsoft.com/office/officeart/2005/8/layout/process4"/>
    <dgm:cxn modelId="{7311DEE5-E17F-46C3-BB0F-1ECFEE16CFA2}" srcId="{57B8106E-7D2C-4E8F-BFD4-44945D38EA16}" destId="{EDB66F2C-0444-40E5-B1E8-1D2815D87101}" srcOrd="1" destOrd="0" parTransId="{3E90FEE7-8366-49C0-8847-558FB72DD259}" sibTransId="{18A5947E-8223-4A59-8CF0-64ED4F024272}"/>
    <dgm:cxn modelId="{F5DFCA39-D48F-4A43-8691-369615419383}" type="presOf" srcId="{0411B866-4A30-40A8-980B-DD72892E52C8}" destId="{E505EB75-6C8B-4BED-8FB6-5DBBB06C6F97}" srcOrd="0" destOrd="0" presId="urn:microsoft.com/office/officeart/2005/8/layout/process4"/>
    <dgm:cxn modelId="{3EAED627-D8B7-4B64-9B5C-D1FA3E3356B9}" type="presOf" srcId="{57B8106E-7D2C-4E8F-BFD4-44945D38EA16}" destId="{00408595-4A74-4E43-9DB1-0D7A2312D4EC}" srcOrd="0" destOrd="0" presId="urn:microsoft.com/office/officeart/2005/8/layout/process4"/>
    <dgm:cxn modelId="{392F759A-C478-4893-A694-8875FF3B3B9E}" type="presOf" srcId="{9F3C7749-6178-43BE-A752-89B4DAD458BF}" destId="{ADD86ECC-3F8C-4278-B7AD-0784A93D9D5F}" srcOrd="0" destOrd="0" presId="urn:microsoft.com/office/officeart/2005/8/layout/process4"/>
    <dgm:cxn modelId="{491084BD-6AB0-4E16-A393-582E4955BB5F}" srcId="{9F3C7749-6178-43BE-A752-89B4DAD458BF}" destId="{AA178EAF-5035-42F7-88B0-EF356F0B3B98}" srcOrd="1" destOrd="0" parTransId="{2CB77653-D2BC-4601-986F-1B6A33A45CD2}" sibTransId="{C5B54181-4811-4FB7-84C7-ADD2C321118D}"/>
    <dgm:cxn modelId="{B09283B8-F2DB-40A0-873A-41A148B667F8}" srcId="{BDDE9508-45C8-421B-A8C2-7E1A15DC256F}" destId="{98BEE214-7D19-46BA-B6D9-A9CD179F6E74}" srcOrd="4" destOrd="0" parTransId="{08631957-01F0-4EFB-A530-6BE984C3A06A}" sibTransId="{70C1819E-2E6A-4563-A2F8-269B63CA1F47}"/>
    <dgm:cxn modelId="{D3686723-9294-4831-BCF6-091DB36EF884}" srcId="{9F3C7749-6178-43BE-A752-89B4DAD458BF}" destId="{97C1D2E7-34E5-42FC-A39A-3C24948ABFC4}" srcOrd="2" destOrd="0" parTransId="{FD180A17-4D8C-44BC-86E4-61BD9E344E6F}" sibTransId="{D7D1E531-11BC-407F-9B85-23B514B40D08}"/>
    <dgm:cxn modelId="{C4E64C90-EEE2-4FAD-A6DF-D384910A1FE1}" type="presOf" srcId="{ED801EBB-2345-45A1-A38C-78584D7BFED6}" destId="{0DA9AD56-49DD-4769-9041-0FF4BE241949}" srcOrd="0" destOrd="0" presId="urn:microsoft.com/office/officeart/2005/8/layout/process4"/>
    <dgm:cxn modelId="{ECA23DE3-4232-4BD5-A405-BBB0EE0684D9}" type="presOf" srcId="{58394FBA-762E-4C5B-B21B-660F5A452C67}" destId="{06EFC32C-6C51-4A07-9BF1-25618BFAABEE}" srcOrd="0" destOrd="0" presId="urn:microsoft.com/office/officeart/2005/8/layout/process4"/>
    <dgm:cxn modelId="{2A5A7806-39DC-4D31-A9B0-44BBA362F2EC}" type="presOf" srcId="{AA178EAF-5035-42F7-88B0-EF356F0B3B98}" destId="{43118188-7977-4393-B46F-1D21B0E67AF9}" srcOrd="0" destOrd="0" presId="urn:microsoft.com/office/officeart/2005/8/layout/process4"/>
    <dgm:cxn modelId="{1B3DCBCF-9825-4FAE-8599-EDD307B30E9A}" type="presOf" srcId="{D9B01303-C91E-40E1-871D-46D1BEFB513C}" destId="{A619EFA2-19E0-4F97-A55D-49014F33A558}" srcOrd="0" destOrd="0" presId="urn:microsoft.com/office/officeart/2005/8/layout/process4"/>
    <dgm:cxn modelId="{DF5634E9-9EDB-4F71-BD9C-0E0F66DAB366}" type="presOf" srcId="{56E57AC5-223F-415D-9312-BBEE9AB59FEC}" destId="{520C007A-64E0-41E6-A066-331DF460BB29}" srcOrd="0" destOrd="0" presId="urn:microsoft.com/office/officeart/2005/8/layout/process4"/>
    <dgm:cxn modelId="{9EA954AF-71A7-4A23-8850-72832208035A}" srcId="{57B8106E-7D2C-4E8F-BFD4-44945D38EA16}" destId="{B3532AB4-49E2-41E4-83F5-F2445DE07298}" srcOrd="0" destOrd="0" parTransId="{3D8F1A67-D923-497E-90DF-E3FEE9A92298}" sibTransId="{F7522AFF-C8B0-4213-BBDB-D55EC2551EF8}"/>
    <dgm:cxn modelId="{89C47D94-4BFC-45C4-B586-A289ADAAE975}" type="presOf" srcId="{97C1D2E7-34E5-42FC-A39A-3C24948ABFC4}" destId="{B9B22D5E-C437-4085-BF65-D60277DC4A06}" srcOrd="0" destOrd="0" presId="urn:microsoft.com/office/officeart/2005/8/layout/process4"/>
    <dgm:cxn modelId="{A6F5EF56-8B05-4A72-B857-3BD55B31A43E}" srcId="{BDDE9508-45C8-421B-A8C2-7E1A15DC256F}" destId="{57B8106E-7D2C-4E8F-BFD4-44945D38EA16}" srcOrd="1" destOrd="0" parTransId="{45DA32F5-D4D9-45F5-A3E5-194FF5175FFB}" sibTransId="{C2AC4EA8-6153-4D30-9453-FD00D96F49DE}"/>
    <dgm:cxn modelId="{CB29DE50-3D98-4BB2-B94D-6D2A0AE955C9}" type="presParOf" srcId="{A0D2B0A9-B0FA-4675-9D6B-336CC1F0F330}" destId="{0486FC9B-9861-4791-864F-7248F9284D5F}" srcOrd="0" destOrd="0" presId="urn:microsoft.com/office/officeart/2005/8/layout/process4"/>
    <dgm:cxn modelId="{103BB84E-BDC3-44EA-85B0-D9B3471F0130}" type="presParOf" srcId="{0486FC9B-9861-4791-864F-7248F9284D5F}" destId="{9434FFE4-DCA9-49ED-8647-B672235E401F}" srcOrd="0" destOrd="0" presId="urn:microsoft.com/office/officeart/2005/8/layout/process4"/>
    <dgm:cxn modelId="{7BCF4F9C-4786-436A-BCB9-52BC35D26BD5}" type="presParOf" srcId="{A0D2B0A9-B0FA-4675-9D6B-336CC1F0F330}" destId="{C3900D6E-C328-4984-83BC-2E27594D562A}" srcOrd="1" destOrd="0" presId="urn:microsoft.com/office/officeart/2005/8/layout/process4"/>
    <dgm:cxn modelId="{E5804A0D-044F-4AC8-B36E-D3A6A68F71FF}" type="presParOf" srcId="{A0D2B0A9-B0FA-4675-9D6B-336CC1F0F330}" destId="{E847C98C-B5F7-4079-8DEF-094DF4DBA725}" srcOrd="2" destOrd="0" presId="urn:microsoft.com/office/officeart/2005/8/layout/process4"/>
    <dgm:cxn modelId="{94ACF82D-053F-4FD2-8778-4E74AB7B1A70}" type="presParOf" srcId="{E847C98C-B5F7-4079-8DEF-094DF4DBA725}" destId="{0DA9AD56-49DD-4769-9041-0FF4BE241949}" srcOrd="0" destOrd="0" presId="urn:microsoft.com/office/officeart/2005/8/layout/process4"/>
    <dgm:cxn modelId="{0C5E6F86-530C-4C4A-8ABC-8EB11EE71DB7}" type="presParOf" srcId="{E847C98C-B5F7-4079-8DEF-094DF4DBA725}" destId="{D17F6A36-F17F-4823-A50D-5316F932EBFA}" srcOrd="1" destOrd="0" presId="urn:microsoft.com/office/officeart/2005/8/layout/process4"/>
    <dgm:cxn modelId="{7711308C-544C-457F-BAA5-4C9D3606D19E}" type="presParOf" srcId="{E847C98C-B5F7-4079-8DEF-094DF4DBA725}" destId="{A96AEB83-6698-49E2-B237-6537C29B9BF3}" srcOrd="2" destOrd="0" presId="urn:microsoft.com/office/officeart/2005/8/layout/process4"/>
    <dgm:cxn modelId="{D9CEB620-A237-45BA-9CE0-06C42E71FA1D}" type="presParOf" srcId="{A96AEB83-6698-49E2-B237-6537C29B9BF3}" destId="{338F34A7-2D89-4654-9DFD-E579FD7B7184}" srcOrd="0" destOrd="0" presId="urn:microsoft.com/office/officeart/2005/8/layout/process4"/>
    <dgm:cxn modelId="{1053C382-28FA-4DF9-975E-6CD146D9DC10}" type="presParOf" srcId="{A96AEB83-6698-49E2-B237-6537C29B9BF3}" destId="{A619EFA2-19E0-4F97-A55D-49014F33A558}" srcOrd="1" destOrd="0" presId="urn:microsoft.com/office/officeart/2005/8/layout/process4"/>
    <dgm:cxn modelId="{8B7A5756-D2C9-498A-B87D-8EC7938524F1}" type="presParOf" srcId="{A0D2B0A9-B0FA-4675-9D6B-336CC1F0F330}" destId="{46BBEC9E-10FF-4211-A47C-ADB35448073C}" srcOrd="3" destOrd="0" presId="urn:microsoft.com/office/officeart/2005/8/layout/process4"/>
    <dgm:cxn modelId="{4EE0186B-D321-4CF4-B5A3-AA0D180A6DE1}" type="presParOf" srcId="{A0D2B0A9-B0FA-4675-9D6B-336CC1F0F330}" destId="{EC0C2E30-C46A-4843-8FB2-71EDF6C11633}" srcOrd="4" destOrd="0" presId="urn:microsoft.com/office/officeart/2005/8/layout/process4"/>
    <dgm:cxn modelId="{E45F284D-B65E-49F1-B373-AF3DDA1065CD}" type="presParOf" srcId="{EC0C2E30-C46A-4843-8FB2-71EDF6C11633}" destId="{37787006-D4CC-49A4-A374-7E8705E66025}" srcOrd="0" destOrd="0" presId="urn:microsoft.com/office/officeart/2005/8/layout/process4"/>
    <dgm:cxn modelId="{C48BA652-9FB1-4552-9838-425B2CCE8866}" type="presParOf" srcId="{A0D2B0A9-B0FA-4675-9D6B-336CC1F0F330}" destId="{236DBB15-11A6-45C8-8E9D-35BF8C5C5F69}" srcOrd="5" destOrd="0" presId="urn:microsoft.com/office/officeart/2005/8/layout/process4"/>
    <dgm:cxn modelId="{8FFDC90F-037B-4487-AD98-457281B24F57}" type="presParOf" srcId="{A0D2B0A9-B0FA-4675-9D6B-336CC1F0F330}" destId="{86B7C6DE-EAA2-47C8-A0C5-63AA78C51D27}" srcOrd="6" destOrd="0" presId="urn:microsoft.com/office/officeart/2005/8/layout/process4"/>
    <dgm:cxn modelId="{C6A5C54B-F117-4F82-91E5-91F465F45320}" type="presParOf" srcId="{86B7C6DE-EAA2-47C8-A0C5-63AA78C51D27}" destId="{00408595-4A74-4E43-9DB1-0D7A2312D4EC}" srcOrd="0" destOrd="0" presId="urn:microsoft.com/office/officeart/2005/8/layout/process4"/>
    <dgm:cxn modelId="{9B713E06-5553-41E9-8B85-D9727B76780C}" type="presParOf" srcId="{86B7C6DE-EAA2-47C8-A0C5-63AA78C51D27}" destId="{524EA967-C0C8-4F6B-9935-10541936AA86}" srcOrd="1" destOrd="0" presId="urn:microsoft.com/office/officeart/2005/8/layout/process4"/>
    <dgm:cxn modelId="{DEBEB58E-D777-41AF-BE08-F07A6AC6F690}" type="presParOf" srcId="{86B7C6DE-EAA2-47C8-A0C5-63AA78C51D27}" destId="{C5A9E1C1-4C86-40E2-AD09-CDC02475F277}" srcOrd="2" destOrd="0" presId="urn:microsoft.com/office/officeart/2005/8/layout/process4"/>
    <dgm:cxn modelId="{3B0D5204-FEB9-40A2-B4F1-D21B618F2568}" type="presParOf" srcId="{C5A9E1C1-4C86-40E2-AD09-CDC02475F277}" destId="{A85A0DA9-E5C1-4587-989C-579E5A6D3CB0}" srcOrd="0" destOrd="0" presId="urn:microsoft.com/office/officeart/2005/8/layout/process4"/>
    <dgm:cxn modelId="{15359CCE-7FE6-43D1-B64D-33C25608C3DE}" type="presParOf" srcId="{C5A9E1C1-4C86-40E2-AD09-CDC02475F277}" destId="{D889C59D-006E-457A-BD25-E82500FE8859}" srcOrd="1" destOrd="0" presId="urn:microsoft.com/office/officeart/2005/8/layout/process4"/>
    <dgm:cxn modelId="{8DF8E998-868C-4631-A69B-13E0CC1D5031}" type="presParOf" srcId="{C5A9E1C1-4C86-40E2-AD09-CDC02475F277}" destId="{E505EB75-6C8B-4BED-8FB6-5DBBB06C6F97}" srcOrd="2" destOrd="0" presId="urn:microsoft.com/office/officeart/2005/8/layout/process4"/>
    <dgm:cxn modelId="{B04509FE-0D6D-4CA0-A0D1-7014D3EE7B0B}" type="presParOf" srcId="{A0D2B0A9-B0FA-4675-9D6B-336CC1F0F330}" destId="{E4F6CE71-97EE-4BE8-BA6E-CFD4E170B9ED}" srcOrd="7" destOrd="0" presId="urn:microsoft.com/office/officeart/2005/8/layout/process4"/>
    <dgm:cxn modelId="{A3FA7F36-E7AD-48A0-B7BB-8F6452FD655A}" type="presParOf" srcId="{A0D2B0A9-B0FA-4675-9D6B-336CC1F0F330}" destId="{E0DBDB59-0F9A-4358-A2BB-258F5C6905C4}" srcOrd="8" destOrd="0" presId="urn:microsoft.com/office/officeart/2005/8/layout/process4"/>
    <dgm:cxn modelId="{2C7B3E2F-7C7B-420C-894B-CBB92FA681FD}" type="presParOf" srcId="{E0DBDB59-0F9A-4358-A2BB-258F5C6905C4}" destId="{ADD86ECC-3F8C-4278-B7AD-0784A93D9D5F}" srcOrd="0" destOrd="0" presId="urn:microsoft.com/office/officeart/2005/8/layout/process4"/>
    <dgm:cxn modelId="{E6AFC713-E49B-4DA2-8D0F-034EB38170F6}" type="presParOf" srcId="{E0DBDB59-0F9A-4358-A2BB-258F5C6905C4}" destId="{2936BEA5-D6C6-49A1-A240-9B3F650C8B82}" srcOrd="1" destOrd="0" presId="urn:microsoft.com/office/officeart/2005/8/layout/process4"/>
    <dgm:cxn modelId="{2E58F886-60B0-4F83-B602-33C3C0252F55}" type="presParOf" srcId="{E0DBDB59-0F9A-4358-A2BB-258F5C6905C4}" destId="{198D76B5-E608-46D2-8B2B-1A29361311A1}" srcOrd="2" destOrd="0" presId="urn:microsoft.com/office/officeart/2005/8/layout/process4"/>
    <dgm:cxn modelId="{ED5BA0EC-81B0-44AE-ADDF-3F5A60147D73}" type="presParOf" srcId="{198D76B5-E608-46D2-8B2B-1A29361311A1}" destId="{06EFC32C-6C51-4A07-9BF1-25618BFAABEE}" srcOrd="0" destOrd="0" presId="urn:microsoft.com/office/officeart/2005/8/layout/process4"/>
    <dgm:cxn modelId="{159A2942-A55C-4802-9E1B-278C52BDC88E}" type="presParOf" srcId="{198D76B5-E608-46D2-8B2B-1A29361311A1}" destId="{43118188-7977-4393-B46F-1D21B0E67AF9}" srcOrd="1" destOrd="0" presId="urn:microsoft.com/office/officeart/2005/8/layout/process4"/>
    <dgm:cxn modelId="{E57167C3-4D60-4E86-BE4E-F75A3B099DD0}" type="presParOf" srcId="{198D76B5-E608-46D2-8B2B-1A29361311A1}" destId="{B9B22D5E-C437-4085-BF65-D60277DC4A06}" srcOrd="2" destOrd="0" presId="urn:microsoft.com/office/officeart/2005/8/layout/process4"/>
    <dgm:cxn modelId="{41B56EB5-EF32-4E41-98B4-B2C359F90EA2}" type="presParOf" srcId="{198D76B5-E608-46D2-8B2B-1A29361311A1}" destId="{520C007A-64E0-41E6-A066-331DF460BB29}" srcOrd="3" destOrd="0" presId="urn:microsoft.com/office/officeart/2005/8/layout/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6E9E213-CB14-4620-AABC-F3A5B0B5CACA}"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zh-CN" altLang="en-US"/>
        </a:p>
      </dgm:t>
    </dgm:pt>
    <dgm:pt modelId="{70DE17A8-8B52-4B85-AAF3-C47127AE8472}">
      <dgm:prSet phldrT="[文本]" custT="1"/>
      <dgm:spPr/>
      <dgm:t>
        <a:bodyPr/>
        <a:lstStyle/>
        <a:p>
          <a:r>
            <a:rPr lang="zh-CN" altLang="en-US" sz="3200" dirty="0" smtClean="0">
              <a:latin typeface="黑体" panose="02010609060101010101" pitchFamily="49" charset="-122"/>
              <a:ea typeface="黑体" panose="02010609060101010101" pitchFamily="49" charset="-122"/>
            </a:rPr>
            <a:t>官僚文化</a:t>
          </a:r>
          <a:endParaRPr lang="zh-CN" altLang="en-US" sz="3200" dirty="0">
            <a:latin typeface="黑体" panose="02010609060101010101" pitchFamily="49" charset="-122"/>
            <a:ea typeface="黑体" panose="02010609060101010101" pitchFamily="49" charset="-122"/>
          </a:endParaRPr>
        </a:p>
      </dgm:t>
    </dgm:pt>
    <dgm:pt modelId="{6C5C08C0-6EC0-4A7D-8848-93A944066158}" cxnId="{8F9BB958-BAF3-492D-AA5E-B0F00F8044CB}" type="parTrans">
      <dgm:prSet/>
      <dgm:spPr/>
      <dgm:t>
        <a:bodyPr/>
        <a:lstStyle/>
        <a:p>
          <a:endParaRPr lang="zh-CN" altLang="en-US"/>
        </a:p>
      </dgm:t>
    </dgm:pt>
    <dgm:pt modelId="{EA266966-BBDE-4DDB-890F-FEBF8B4F3EF9}" cxnId="{8F9BB958-BAF3-492D-AA5E-B0F00F8044CB}" type="sibTrans">
      <dgm:prSet/>
      <dgm:spPr/>
      <dgm:t>
        <a:bodyPr/>
        <a:lstStyle/>
        <a:p>
          <a:endParaRPr lang="zh-CN" altLang="en-US"/>
        </a:p>
      </dgm:t>
    </dgm:pt>
    <dgm:pt modelId="{5BC7F6F9-13DE-40DA-BEF0-BD4B9BC094FC}">
      <dgm:prSet phldrT="[文本]" custT="1"/>
      <dgm:spPr/>
      <dgm:t>
        <a:bodyPr/>
        <a:lstStyle/>
        <a:p>
          <a:r>
            <a:rPr lang="zh-CN" altLang="en-US" sz="2000" dirty="0" smtClean="0"/>
            <a:t>基本薪酬：取决于正式职位评级计划</a:t>
          </a:r>
          <a:endParaRPr lang="zh-CN" altLang="en-US" sz="2000" dirty="0"/>
        </a:p>
      </dgm:t>
    </dgm:pt>
    <dgm:pt modelId="{71895095-2303-4294-88ED-5A7AD45AA931}" cxnId="{B54A87EF-BADC-4D0B-8B88-72A2333BA762}" type="parTrans">
      <dgm:prSet/>
      <dgm:spPr/>
      <dgm:t>
        <a:bodyPr/>
        <a:lstStyle/>
        <a:p>
          <a:endParaRPr lang="zh-CN" altLang="en-US"/>
        </a:p>
      </dgm:t>
    </dgm:pt>
    <dgm:pt modelId="{478D3682-A836-41EC-8CB6-CD7BDD5FDAE9}" cxnId="{B54A87EF-BADC-4D0B-8B88-72A2333BA762}" type="sibTrans">
      <dgm:prSet/>
      <dgm:spPr/>
      <dgm:t>
        <a:bodyPr/>
        <a:lstStyle/>
        <a:p>
          <a:endParaRPr lang="zh-CN" altLang="en-US"/>
        </a:p>
      </dgm:t>
    </dgm:pt>
    <dgm:pt modelId="{1EEEDC4D-6894-4A22-B8D0-11B64AAD4579}">
      <dgm:prSet phldrT="[文本]" custT="1"/>
      <dgm:spPr/>
      <dgm:t>
        <a:bodyPr/>
        <a:lstStyle/>
        <a:p>
          <a:r>
            <a:rPr lang="zh-CN" altLang="en-US" sz="2000" dirty="0" smtClean="0"/>
            <a:t>奖励薪酬：高度结构化的正式绩效管理制度</a:t>
          </a:r>
          <a:endParaRPr lang="zh-CN" altLang="en-US" sz="2000" dirty="0"/>
        </a:p>
      </dgm:t>
    </dgm:pt>
    <dgm:pt modelId="{B7D729F7-EF34-43CE-8C19-41EF3193683C}" cxnId="{15497DDC-A532-4296-9C79-6BA886516985}" type="parTrans">
      <dgm:prSet/>
      <dgm:spPr/>
      <dgm:t>
        <a:bodyPr/>
        <a:lstStyle/>
        <a:p>
          <a:endParaRPr lang="zh-CN" altLang="en-US"/>
        </a:p>
      </dgm:t>
    </dgm:pt>
    <dgm:pt modelId="{F801E8BB-811E-4FD2-8A0C-2C4376C616AA}" cxnId="{15497DDC-A532-4296-9C79-6BA886516985}" type="sibTrans">
      <dgm:prSet/>
      <dgm:spPr/>
      <dgm:t>
        <a:bodyPr/>
        <a:lstStyle/>
        <a:p>
          <a:endParaRPr lang="zh-CN" altLang="en-US"/>
        </a:p>
      </dgm:t>
    </dgm:pt>
    <dgm:pt modelId="{1094ECA6-BC6D-4603-A0C7-12851876EE00}">
      <dgm:prSet phldrT="[文本]" custT="1"/>
      <dgm:spPr/>
      <dgm:t>
        <a:bodyPr/>
        <a:lstStyle/>
        <a:p>
          <a:r>
            <a:rPr lang="zh-CN" altLang="en-US" sz="3200" dirty="0" smtClean="0">
              <a:latin typeface="黑体" panose="02010609060101010101" pitchFamily="49" charset="-122"/>
              <a:ea typeface="黑体" panose="02010609060101010101" pitchFamily="49" charset="-122"/>
            </a:rPr>
            <a:t>部落文化</a:t>
          </a:r>
          <a:endParaRPr lang="zh-CN" altLang="en-US" sz="3200" dirty="0">
            <a:latin typeface="黑体" panose="02010609060101010101" pitchFamily="49" charset="-122"/>
            <a:ea typeface="黑体" panose="02010609060101010101" pitchFamily="49" charset="-122"/>
          </a:endParaRPr>
        </a:p>
      </dgm:t>
    </dgm:pt>
    <dgm:pt modelId="{80E9669A-B357-42DF-AEF0-62CBE71050C6}" cxnId="{31E2738C-ECF0-4742-829C-FA224E5629CD}" type="parTrans">
      <dgm:prSet/>
      <dgm:spPr/>
      <dgm:t>
        <a:bodyPr/>
        <a:lstStyle/>
        <a:p>
          <a:endParaRPr lang="zh-CN" altLang="en-US"/>
        </a:p>
      </dgm:t>
    </dgm:pt>
    <dgm:pt modelId="{E1F6C5D9-B50C-4004-9D48-B81C18E6F139}" cxnId="{31E2738C-ECF0-4742-829C-FA224E5629CD}" type="sibTrans">
      <dgm:prSet/>
      <dgm:spPr/>
      <dgm:t>
        <a:bodyPr/>
        <a:lstStyle/>
        <a:p>
          <a:endParaRPr lang="zh-CN" altLang="en-US"/>
        </a:p>
      </dgm:t>
    </dgm:pt>
    <dgm:pt modelId="{C4067C9E-D7E7-4DB6-B30D-2AE65CF2F05A}">
      <dgm:prSet phldrT="[文本]" custT="1"/>
      <dgm:spPr/>
      <dgm:t>
        <a:bodyPr/>
        <a:lstStyle/>
        <a:p>
          <a:r>
            <a:rPr lang="zh-CN" altLang="en-US" sz="3200" dirty="0" smtClean="0">
              <a:latin typeface="黑体" panose="02010609060101010101" pitchFamily="49" charset="-122"/>
              <a:ea typeface="黑体" panose="02010609060101010101" pitchFamily="49" charset="-122"/>
            </a:rPr>
            <a:t>市场文化</a:t>
          </a:r>
          <a:endParaRPr lang="zh-CN" altLang="en-US" sz="3200" dirty="0">
            <a:latin typeface="黑体" panose="02010609060101010101" pitchFamily="49" charset="-122"/>
            <a:ea typeface="黑体" panose="02010609060101010101" pitchFamily="49" charset="-122"/>
          </a:endParaRPr>
        </a:p>
      </dgm:t>
    </dgm:pt>
    <dgm:pt modelId="{02B148DF-CF8B-46E4-ABE0-0FDE0DD2CCA0}" cxnId="{00D48ABB-E9BB-462B-8092-92CC2109A95C}" type="parTrans">
      <dgm:prSet/>
      <dgm:spPr/>
      <dgm:t>
        <a:bodyPr/>
        <a:lstStyle/>
        <a:p>
          <a:endParaRPr lang="zh-CN" altLang="en-US"/>
        </a:p>
      </dgm:t>
    </dgm:pt>
    <dgm:pt modelId="{5EF90167-850E-4478-B124-0B04E9C02045}" cxnId="{00D48ABB-E9BB-462B-8092-92CC2109A95C}" type="sibTrans">
      <dgm:prSet/>
      <dgm:spPr/>
      <dgm:t>
        <a:bodyPr/>
        <a:lstStyle/>
        <a:p>
          <a:endParaRPr lang="zh-CN" altLang="en-US"/>
        </a:p>
      </dgm:t>
    </dgm:pt>
    <dgm:pt modelId="{7D252A14-9A60-4AB0-A245-4FCF4C062790}">
      <dgm:prSet phldrT="[文本]" custT="1"/>
      <dgm:spPr/>
      <dgm:t>
        <a:bodyPr/>
        <a:lstStyle/>
        <a:p>
          <a:r>
            <a:rPr lang="zh-CN" altLang="en-US" sz="2000" dirty="0" smtClean="0"/>
            <a:t>基本薪酬：更愿意采用职位薪酬体系</a:t>
          </a:r>
          <a:endParaRPr lang="zh-CN" altLang="en-US" sz="2000" dirty="0"/>
        </a:p>
      </dgm:t>
    </dgm:pt>
    <dgm:pt modelId="{06DEF788-DA2B-4095-9156-7999BCE8DB47}" cxnId="{85539412-7B65-4BCE-BCA5-34A2FDE3E39F}" type="parTrans">
      <dgm:prSet/>
      <dgm:spPr/>
      <dgm:t>
        <a:bodyPr/>
        <a:lstStyle/>
        <a:p>
          <a:endParaRPr lang="zh-CN" altLang="en-US"/>
        </a:p>
      </dgm:t>
    </dgm:pt>
    <dgm:pt modelId="{15A9E123-CDD7-400B-8EBB-70241715A6FC}" cxnId="{85539412-7B65-4BCE-BCA5-34A2FDE3E39F}" type="sibTrans">
      <dgm:prSet/>
      <dgm:spPr/>
      <dgm:t>
        <a:bodyPr/>
        <a:lstStyle/>
        <a:p>
          <a:endParaRPr lang="zh-CN" altLang="en-US"/>
        </a:p>
      </dgm:t>
    </dgm:pt>
    <dgm:pt modelId="{1FB108E5-5245-4B2D-9F58-B3A8F795310C}">
      <dgm:prSet phldrT="[文本]" custT="1"/>
      <dgm:spPr/>
      <dgm:t>
        <a:bodyPr/>
        <a:lstStyle/>
        <a:p>
          <a:r>
            <a:rPr lang="zh-CN" altLang="en-US" sz="2000" dirty="0" smtClean="0"/>
            <a:t>奖励薪酬：严格、与公司的盈利水平挂钩</a:t>
          </a:r>
          <a:endParaRPr lang="zh-CN" altLang="en-US" sz="2000" dirty="0"/>
        </a:p>
      </dgm:t>
    </dgm:pt>
    <dgm:pt modelId="{C9AAE14A-C927-4FAC-8026-8E46A76A5B5C}" cxnId="{DAB32C52-6A11-44FC-8750-56DD1849A26C}" type="parTrans">
      <dgm:prSet/>
      <dgm:spPr/>
      <dgm:t>
        <a:bodyPr/>
        <a:lstStyle/>
        <a:p>
          <a:endParaRPr lang="zh-CN" altLang="en-US"/>
        </a:p>
      </dgm:t>
    </dgm:pt>
    <dgm:pt modelId="{F145EF64-87F7-48CB-8AF8-23430D8CB49A}" cxnId="{DAB32C52-6A11-44FC-8750-56DD1849A26C}" type="sibTrans">
      <dgm:prSet/>
      <dgm:spPr/>
      <dgm:t>
        <a:bodyPr/>
        <a:lstStyle/>
        <a:p>
          <a:endParaRPr lang="zh-CN" altLang="en-US"/>
        </a:p>
      </dgm:t>
    </dgm:pt>
    <dgm:pt modelId="{87BC2273-7D63-4CA1-BF2D-5D562DE16CEA}">
      <dgm:prSet phldrT="[文本]" custT="1"/>
      <dgm:spPr/>
      <dgm:t>
        <a:bodyPr/>
        <a:lstStyle/>
        <a:p>
          <a:r>
            <a:rPr lang="zh-CN" altLang="en-US" sz="3200" dirty="0" smtClean="0">
              <a:latin typeface="黑体" panose="02010609060101010101" pitchFamily="49" charset="-122"/>
              <a:ea typeface="黑体" panose="02010609060101010101" pitchFamily="49" charset="-122"/>
            </a:rPr>
            <a:t>活力文化</a:t>
          </a:r>
          <a:endParaRPr lang="zh-CN" altLang="en-US" sz="3200" dirty="0">
            <a:latin typeface="黑体" panose="02010609060101010101" pitchFamily="49" charset="-122"/>
            <a:ea typeface="黑体" panose="02010609060101010101" pitchFamily="49" charset="-122"/>
          </a:endParaRPr>
        </a:p>
      </dgm:t>
    </dgm:pt>
    <dgm:pt modelId="{D12FB0F7-0DAF-46F0-9CAD-CBE297E0655B}" cxnId="{1C81F262-2A3C-44C8-966C-A64F138FE906}" type="parTrans">
      <dgm:prSet/>
      <dgm:spPr/>
      <dgm:t>
        <a:bodyPr/>
        <a:lstStyle/>
        <a:p>
          <a:endParaRPr lang="zh-CN" altLang="en-US"/>
        </a:p>
      </dgm:t>
    </dgm:pt>
    <dgm:pt modelId="{8AC65D92-CCEA-4773-B59F-A284F8250DA0}" cxnId="{1C81F262-2A3C-44C8-966C-A64F138FE906}" type="sibTrans">
      <dgm:prSet/>
      <dgm:spPr/>
      <dgm:t>
        <a:bodyPr/>
        <a:lstStyle/>
        <a:p>
          <a:endParaRPr lang="zh-CN" altLang="en-US"/>
        </a:p>
      </dgm:t>
    </dgm:pt>
    <dgm:pt modelId="{071967EB-1561-488E-B6CE-08C56F4CA12D}">
      <dgm:prSet phldrT="[文本]" custT="1"/>
      <dgm:spPr/>
      <dgm:t>
        <a:bodyPr/>
        <a:lstStyle/>
        <a:p>
          <a:r>
            <a:rPr lang="zh-CN" altLang="en-US" sz="2000" dirty="0" smtClean="0"/>
            <a:t>福利：比较慷慨</a:t>
          </a:r>
          <a:endParaRPr lang="zh-CN" altLang="en-US" sz="2000" dirty="0"/>
        </a:p>
      </dgm:t>
    </dgm:pt>
    <dgm:pt modelId="{16E2085D-2802-4885-A314-E23490C4DF68}" cxnId="{CAF77088-8D2D-4386-88F7-59E2DE42F27D}" type="parTrans">
      <dgm:prSet/>
      <dgm:spPr/>
      <dgm:t>
        <a:bodyPr/>
        <a:lstStyle/>
        <a:p>
          <a:endParaRPr lang="zh-CN" altLang="en-US"/>
        </a:p>
      </dgm:t>
    </dgm:pt>
    <dgm:pt modelId="{C8F20B7F-2EA6-4174-95BB-9031E09BC0B6}" cxnId="{CAF77088-8D2D-4386-88F7-59E2DE42F27D}" type="sibTrans">
      <dgm:prSet/>
      <dgm:spPr/>
      <dgm:t>
        <a:bodyPr/>
        <a:lstStyle/>
        <a:p>
          <a:endParaRPr lang="zh-CN" altLang="en-US"/>
        </a:p>
      </dgm:t>
    </dgm:pt>
    <dgm:pt modelId="{E102129B-DDA1-4605-A69F-1690DC99B6EF}">
      <dgm:prSet phldrT="[文本]" custT="1"/>
      <dgm:spPr/>
      <dgm:t>
        <a:bodyPr/>
        <a:lstStyle/>
        <a:p>
          <a:r>
            <a:rPr lang="zh-CN" altLang="en-US" sz="2000" dirty="0" smtClean="0">
              <a:latin typeface="+mn-ea"/>
              <a:ea typeface="+mn-ea"/>
            </a:rPr>
            <a:t>基本薪酬：</a:t>
          </a:r>
          <a:r>
            <a:rPr lang="zh-CN" sz="2000" dirty="0" smtClean="0">
              <a:latin typeface="+mn-ea"/>
              <a:ea typeface="+mn-ea"/>
            </a:rPr>
            <a:t>重视组织的内部薪酬关系</a:t>
          </a:r>
          <a:endParaRPr lang="zh-CN" altLang="en-US" sz="2000" dirty="0">
            <a:latin typeface="+mn-ea"/>
            <a:ea typeface="+mn-ea"/>
          </a:endParaRPr>
        </a:p>
      </dgm:t>
    </dgm:pt>
    <dgm:pt modelId="{5ADDE0E3-B69F-46C4-902A-8375B25BAF2F}" cxnId="{218BB8AF-D536-464B-B393-CF2B59B190FF}" type="parTrans">
      <dgm:prSet/>
      <dgm:spPr/>
      <dgm:t>
        <a:bodyPr/>
        <a:lstStyle/>
        <a:p>
          <a:endParaRPr lang="zh-CN" altLang="en-US"/>
        </a:p>
      </dgm:t>
    </dgm:pt>
    <dgm:pt modelId="{50873B5C-CEA7-4CF5-A7BE-3434768C53C0}" cxnId="{218BB8AF-D536-464B-B393-CF2B59B190FF}" type="sibTrans">
      <dgm:prSet/>
      <dgm:spPr/>
      <dgm:t>
        <a:bodyPr/>
        <a:lstStyle/>
        <a:p>
          <a:endParaRPr lang="zh-CN" altLang="en-US"/>
        </a:p>
      </dgm:t>
    </dgm:pt>
    <dgm:pt modelId="{C238CA73-C283-4791-9E94-FFEED64C0A2F}">
      <dgm:prSet phldrT="[文本]" custT="1"/>
      <dgm:spPr/>
      <dgm:t>
        <a:bodyPr/>
        <a:lstStyle/>
        <a:p>
          <a:r>
            <a:rPr lang="zh-CN" altLang="en-US" sz="2000" dirty="0" smtClean="0">
              <a:latin typeface="+mn-ea"/>
              <a:ea typeface="+mn-ea"/>
            </a:rPr>
            <a:t>奖励薪酬：为创新提供奖金</a:t>
          </a:r>
          <a:endParaRPr lang="zh-CN" altLang="en-US" sz="2000" dirty="0">
            <a:latin typeface="+mn-ea"/>
            <a:ea typeface="+mn-ea"/>
          </a:endParaRPr>
        </a:p>
      </dgm:t>
    </dgm:pt>
    <dgm:pt modelId="{2E702746-F4B8-49F4-B58F-30129210C1AE}" cxnId="{A1343291-0D69-46A7-9E56-D3C75713301D}" type="parTrans">
      <dgm:prSet/>
      <dgm:spPr/>
      <dgm:t>
        <a:bodyPr/>
        <a:lstStyle/>
        <a:p>
          <a:endParaRPr lang="zh-CN" altLang="en-US"/>
        </a:p>
      </dgm:t>
    </dgm:pt>
    <dgm:pt modelId="{C52D4BB4-B11E-4589-B00D-A46740FFA46E}" cxnId="{A1343291-0D69-46A7-9E56-D3C75713301D}" type="sibTrans">
      <dgm:prSet/>
      <dgm:spPr/>
      <dgm:t>
        <a:bodyPr/>
        <a:lstStyle/>
        <a:p>
          <a:endParaRPr lang="zh-CN" altLang="en-US"/>
        </a:p>
      </dgm:t>
    </dgm:pt>
    <dgm:pt modelId="{69416481-F7FB-41B0-8582-C94E5376A6F9}">
      <dgm:prSet phldrT="[文本]" custT="1"/>
      <dgm:spPr/>
      <dgm:t>
        <a:bodyPr/>
        <a:lstStyle/>
        <a:p>
          <a:r>
            <a:rPr lang="zh-CN" altLang="en-US" sz="2000" dirty="0" smtClean="0">
              <a:latin typeface="+mn-ea"/>
              <a:ea typeface="+mn-ea"/>
            </a:rPr>
            <a:t>基本薪酬：</a:t>
          </a:r>
          <a:r>
            <a:rPr lang="zh-CN" sz="2000" dirty="0" smtClean="0">
              <a:latin typeface="+mn-ea"/>
              <a:ea typeface="+mn-ea"/>
            </a:rPr>
            <a:t>针对创造和创新的能力付酬</a:t>
          </a:r>
          <a:endParaRPr lang="zh-CN" altLang="en-US" sz="2000" dirty="0">
            <a:latin typeface="+mn-ea"/>
            <a:ea typeface="+mn-ea"/>
          </a:endParaRPr>
        </a:p>
      </dgm:t>
    </dgm:pt>
    <dgm:pt modelId="{57AF2DA6-9335-4BE6-A514-9A8B10605BDE}" cxnId="{3B471871-8090-4C05-ACD9-9D5A0A2BEF12}" type="parTrans">
      <dgm:prSet/>
      <dgm:spPr/>
      <dgm:t>
        <a:bodyPr/>
        <a:lstStyle/>
        <a:p>
          <a:endParaRPr lang="zh-CN" altLang="en-US"/>
        </a:p>
      </dgm:t>
    </dgm:pt>
    <dgm:pt modelId="{142C88F4-810A-4014-8D51-2244B237EBD4}" cxnId="{3B471871-8090-4C05-ACD9-9D5A0A2BEF12}" type="sibTrans">
      <dgm:prSet/>
      <dgm:spPr/>
      <dgm:t>
        <a:bodyPr/>
        <a:lstStyle/>
        <a:p>
          <a:endParaRPr lang="zh-CN" altLang="en-US"/>
        </a:p>
      </dgm:t>
    </dgm:pt>
    <dgm:pt modelId="{ECE4F03B-CDDB-4840-8C25-D3ACFDF777D8}">
      <dgm:prSet phldrT="[文本]" custT="1"/>
      <dgm:spPr/>
      <dgm:t>
        <a:bodyPr/>
        <a:lstStyle/>
        <a:p>
          <a:r>
            <a:rPr lang="zh-CN" altLang="en-US" sz="2000" dirty="0" smtClean="0"/>
            <a:t>福利：自助餐式的福利计划</a:t>
          </a:r>
          <a:endParaRPr lang="zh-CN" altLang="en-US" sz="2000" dirty="0"/>
        </a:p>
      </dgm:t>
    </dgm:pt>
    <dgm:pt modelId="{779462A8-4B11-4DAC-A2DE-1A9D957D754A}" cxnId="{7056F71C-4972-44FF-AB57-A1B3E0962908}" type="parTrans">
      <dgm:prSet/>
      <dgm:spPr/>
      <dgm:t>
        <a:bodyPr/>
        <a:lstStyle/>
        <a:p>
          <a:endParaRPr lang="zh-CN" altLang="en-US"/>
        </a:p>
      </dgm:t>
    </dgm:pt>
    <dgm:pt modelId="{7EAB8160-A2AC-4F1D-AC16-590ACF6528B4}" cxnId="{7056F71C-4972-44FF-AB57-A1B3E0962908}" type="sibTrans">
      <dgm:prSet/>
      <dgm:spPr/>
      <dgm:t>
        <a:bodyPr/>
        <a:lstStyle/>
        <a:p>
          <a:endParaRPr lang="zh-CN" altLang="en-US"/>
        </a:p>
      </dgm:t>
    </dgm:pt>
    <dgm:pt modelId="{E83B0B33-A3EE-4091-9CE8-6CE34849DE9F}">
      <dgm:prSet phldrT="[文本]" custT="1"/>
      <dgm:spPr/>
      <dgm:t>
        <a:bodyPr/>
        <a:lstStyle/>
        <a:p>
          <a:r>
            <a:rPr lang="zh-CN" altLang="en-US" sz="2000" dirty="0" smtClean="0">
              <a:latin typeface="+mn-ea"/>
              <a:ea typeface="+mn-ea"/>
            </a:rPr>
            <a:t>福利：</a:t>
          </a:r>
          <a:r>
            <a:rPr lang="zh-CN" sz="2000" dirty="0" smtClean="0"/>
            <a:t>提供有竞争力的福利，同时避免将任何员工排除在外</a:t>
          </a:r>
          <a:endParaRPr lang="zh-CN" altLang="en-US" sz="2000" dirty="0">
            <a:latin typeface="+mn-ea"/>
            <a:ea typeface="+mn-ea"/>
          </a:endParaRPr>
        </a:p>
      </dgm:t>
    </dgm:pt>
    <dgm:pt modelId="{83AAB456-2E9F-47FF-A058-38CCF6C50A22}" cxnId="{4DF440FB-008C-47B3-9025-94D7E1B94E41}" type="sibTrans">
      <dgm:prSet/>
      <dgm:spPr/>
      <dgm:t>
        <a:bodyPr/>
        <a:lstStyle/>
        <a:p>
          <a:endParaRPr lang="zh-CN" altLang="en-US"/>
        </a:p>
      </dgm:t>
    </dgm:pt>
    <dgm:pt modelId="{C7644A20-56CE-4862-B739-FF7D49D287BA}" cxnId="{4DF440FB-008C-47B3-9025-94D7E1B94E41}" type="parTrans">
      <dgm:prSet/>
      <dgm:spPr/>
      <dgm:t>
        <a:bodyPr/>
        <a:lstStyle/>
        <a:p>
          <a:endParaRPr lang="zh-CN" altLang="en-US"/>
        </a:p>
      </dgm:t>
    </dgm:pt>
    <dgm:pt modelId="{94C785C8-52F2-4851-A78A-DB6218716332}">
      <dgm:prSet phldrT="[文本]" custT="1"/>
      <dgm:spPr/>
      <dgm:t>
        <a:bodyPr/>
        <a:lstStyle/>
        <a:p>
          <a:r>
            <a:rPr lang="zh-CN" altLang="en-US" sz="2000" dirty="0" smtClean="0">
              <a:latin typeface="+mn-ea"/>
              <a:ea typeface="+mn-ea"/>
            </a:rPr>
            <a:t>奖励薪酬：</a:t>
          </a:r>
          <a:r>
            <a:rPr lang="zh-CN" sz="2000" dirty="0" smtClean="0">
              <a:latin typeface="+mn-ea"/>
              <a:ea typeface="+mn-ea"/>
            </a:rPr>
            <a:t>采取对团队管理具有重要支持作用的团队奖励制度</a:t>
          </a:r>
          <a:endParaRPr lang="zh-CN" altLang="en-US" sz="2000" dirty="0">
            <a:latin typeface="+mn-ea"/>
            <a:ea typeface="+mn-ea"/>
          </a:endParaRPr>
        </a:p>
      </dgm:t>
    </dgm:pt>
    <dgm:pt modelId="{89A37412-3885-4DD1-9326-4110F49BCFB9}" cxnId="{C45B0CED-4454-4871-A2AE-E747D21054A8}" type="sibTrans">
      <dgm:prSet/>
      <dgm:spPr/>
      <dgm:t>
        <a:bodyPr/>
        <a:lstStyle/>
        <a:p>
          <a:endParaRPr lang="zh-CN" altLang="en-US"/>
        </a:p>
      </dgm:t>
    </dgm:pt>
    <dgm:pt modelId="{4FB2E079-04BD-4EDF-B0E2-0A279E4ED5DF}" cxnId="{C45B0CED-4454-4871-A2AE-E747D21054A8}" type="parTrans">
      <dgm:prSet/>
      <dgm:spPr/>
      <dgm:t>
        <a:bodyPr/>
        <a:lstStyle/>
        <a:p>
          <a:endParaRPr lang="zh-CN" altLang="en-US"/>
        </a:p>
      </dgm:t>
    </dgm:pt>
    <dgm:pt modelId="{99878FE9-7E38-4E6D-AB7B-FA8207FD9E41}">
      <dgm:prSet phldrT="[文本]" custT="1"/>
      <dgm:spPr/>
      <dgm:t>
        <a:bodyPr/>
        <a:lstStyle/>
        <a:p>
          <a:r>
            <a:rPr lang="zh-CN" altLang="en-US" sz="2000" dirty="0" smtClean="0">
              <a:latin typeface="+mn-ea"/>
              <a:ea typeface="+mn-ea"/>
            </a:rPr>
            <a:t>福利：福利方面的创新者</a:t>
          </a:r>
          <a:endParaRPr lang="zh-CN" altLang="en-US" sz="2000" dirty="0">
            <a:latin typeface="+mn-ea"/>
            <a:ea typeface="+mn-ea"/>
          </a:endParaRPr>
        </a:p>
      </dgm:t>
    </dgm:pt>
    <dgm:pt modelId="{D70BBE81-0707-45FB-A02D-30CB630AA642}" cxnId="{AACD55B6-7C51-4A3D-81C5-157F247FEEC9}" type="parTrans">
      <dgm:prSet/>
      <dgm:spPr/>
      <dgm:t>
        <a:bodyPr/>
        <a:lstStyle/>
        <a:p>
          <a:endParaRPr lang="zh-CN" altLang="en-US"/>
        </a:p>
      </dgm:t>
    </dgm:pt>
    <dgm:pt modelId="{9FE3D438-22E8-44F7-9F51-6D6D4C92ABB6}" cxnId="{AACD55B6-7C51-4A3D-81C5-157F247FEEC9}" type="sibTrans">
      <dgm:prSet/>
      <dgm:spPr/>
      <dgm:t>
        <a:bodyPr/>
        <a:lstStyle/>
        <a:p>
          <a:endParaRPr lang="zh-CN" altLang="en-US"/>
        </a:p>
      </dgm:t>
    </dgm:pt>
    <dgm:pt modelId="{0ED85E8C-8F08-4491-B7F8-7B469E0BE625}" type="pres">
      <dgm:prSet presAssocID="{D6E9E213-CB14-4620-AABC-F3A5B0B5CACA}" presName="Name0" presStyleCnt="0">
        <dgm:presLayoutVars>
          <dgm:dir/>
          <dgm:animLvl val="lvl"/>
          <dgm:resizeHandles val="exact"/>
        </dgm:presLayoutVars>
      </dgm:prSet>
      <dgm:spPr/>
      <dgm:t>
        <a:bodyPr/>
        <a:lstStyle/>
        <a:p>
          <a:endParaRPr lang="zh-CN" altLang="en-US"/>
        </a:p>
      </dgm:t>
    </dgm:pt>
    <dgm:pt modelId="{4A7E17D2-3F5B-4E88-996E-7EA7BDB2DC01}" type="pres">
      <dgm:prSet presAssocID="{70DE17A8-8B52-4B85-AAF3-C47127AE8472}" presName="linNode" presStyleCnt="0"/>
      <dgm:spPr/>
    </dgm:pt>
    <dgm:pt modelId="{86B6054A-F971-4F1A-9E0E-7A52DB4DD9F2}" type="pres">
      <dgm:prSet presAssocID="{70DE17A8-8B52-4B85-AAF3-C47127AE8472}" presName="parentText" presStyleLbl="node1" presStyleIdx="0" presStyleCnt="4" custScaleX="58730">
        <dgm:presLayoutVars>
          <dgm:chMax val="1"/>
          <dgm:bulletEnabled val="1"/>
        </dgm:presLayoutVars>
      </dgm:prSet>
      <dgm:spPr/>
      <dgm:t>
        <a:bodyPr/>
        <a:lstStyle/>
        <a:p>
          <a:endParaRPr lang="zh-CN" altLang="en-US"/>
        </a:p>
      </dgm:t>
    </dgm:pt>
    <dgm:pt modelId="{579A7307-6F09-4F7F-83FD-FFA808D185AC}" type="pres">
      <dgm:prSet presAssocID="{70DE17A8-8B52-4B85-AAF3-C47127AE8472}" presName="descendantText" presStyleLbl="alignAccFollowNode1" presStyleIdx="0" presStyleCnt="4" custScaleX="123214">
        <dgm:presLayoutVars>
          <dgm:bulletEnabled val="1"/>
        </dgm:presLayoutVars>
      </dgm:prSet>
      <dgm:spPr/>
      <dgm:t>
        <a:bodyPr/>
        <a:lstStyle/>
        <a:p>
          <a:endParaRPr lang="zh-CN" altLang="en-US"/>
        </a:p>
      </dgm:t>
    </dgm:pt>
    <dgm:pt modelId="{A95DA522-6CD9-4DB6-B775-63BC76C1DD3F}" type="pres">
      <dgm:prSet presAssocID="{EA266966-BBDE-4DDB-890F-FEBF8B4F3EF9}" presName="sp" presStyleCnt="0"/>
      <dgm:spPr/>
    </dgm:pt>
    <dgm:pt modelId="{F0017CA9-2C13-4092-B999-590D7E68ABA6}" type="pres">
      <dgm:prSet presAssocID="{1094ECA6-BC6D-4603-A0C7-12851876EE00}" presName="linNode" presStyleCnt="0"/>
      <dgm:spPr/>
    </dgm:pt>
    <dgm:pt modelId="{D81CC709-B0EB-45B3-BA0A-E88E8C784867}" type="pres">
      <dgm:prSet presAssocID="{1094ECA6-BC6D-4603-A0C7-12851876EE00}" presName="parentText" presStyleLbl="node1" presStyleIdx="1" presStyleCnt="4" custScaleX="58730">
        <dgm:presLayoutVars>
          <dgm:chMax val="1"/>
          <dgm:bulletEnabled val="1"/>
        </dgm:presLayoutVars>
      </dgm:prSet>
      <dgm:spPr/>
      <dgm:t>
        <a:bodyPr/>
        <a:lstStyle/>
        <a:p>
          <a:endParaRPr lang="zh-CN" altLang="en-US"/>
        </a:p>
      </dgm:t>
    </dgm:pt>
    <dgm:pt modelId="{58DC2AC2-0D37-4CD2-A568-F531E93B631E}" type="pres">
      <dgm:prSet presAssocID="{1094ECA6-BC6D-4603-A0C7-12851876EE00}" presName="descendantText" presStyleLbl="alignAccFollowNode1" presStyleIdx="1" presStyleCnt="4" custScaleX="127596">
        <dgm:presLayoutVars>
          <dgm:bulletEnabled val="1"/>
        </dgm:presLayoutVars>
      </dgm:prSet>
      <dgm:spPr/>
      <dgm:t>
        <a:bodyPr/>
        <a:lstStyle/>
        <a:p>
          <a:endParaRPr lang="zh-CN" altLang="en-US"/>
        </a:p>
      </dgm:t>
    </dgm:pt>
    <dgm:pt modelId="{5C911CAA-F125-4064-AB8E-66B822BA15B8}" type="pres">
      <dgm:prSet presAssocID="{E1F6C5D9-B50C-4004-9D48-B81C18E6F139}" presName="sp" presStyleCnt="0"/>
      <dgm:spPr/>
    </dgm:pt>
    <dgm:pt modelId="{7ADC6AF3-C9BF-4D0E-B03F-794EFD8B1C75}" type="pres">
      <dgm:prSet presAssocID="{C4067C9E-D7E7-4DB6-B30D-2AE65CF2F05A}" presName="linNode" presStyleCnt="0"/>
      <dgm:spPr/>
    </dgm:pt>
    <dgm:pt modelId="{2F715C38-27A0-4404-965D-3A553E449CBA}" type="pres">
      <dgm:prSet presAssocID="{C4067C9E-D7E7-4DB6-B30D-2AE65CF2F05A}" presName="parentText" presStyleLbl="node1" presStyleIdx="2" presStyleCnt="4" custScaleX="58730">
        <dgm:presLayoutVars>
          <dgm:chMax val="1"/>
          <dgm:bulletEnabled val="1"/>
        </dgm:presLayoutVars>
      </dgm:prSet>
      <dgm:spPr/>
      <dgm:t>
        <a:bodyPr/>
        <a:lstStyle/>
        <a:p>
          <a:endParaRPr lang="zh-CN" altLang="en-US"/>
        </a:p>
      </dgm:t>
    </dgm:pt>
    <dgm:pt modelId="{3EBB4501-A393-4F09-9B88-1AB639CD2776}" type="pres">
      <dgm:prSet presAssocID="{C4067C9E-D7E7-4DB6-B30D-2AE65CF2F05A}" presName="descendantText" presStyleLbl="alignAccFollowNode1" presStyleIdx="2" presStyleCnt="4" custScaleX="127596">
        <dgm:presLayoutVars>
          <dgm:bulletEnabled val="1"/>
        </dgm:presLayoutVars>
      </dgm:prSet>
      <dgm:spPr/>
      <dgm:t>
        <a:bodyPr/>
        <a:lstStyle/>
        <a:p>
          <a:endParaRPr lang="zh-CN" altLang="en-US"/>
        </a:p>
      </dgm:t>
    </dgm:pt>
    <dgm:pt modelId="{ABA0F5ED-D3B3-4555-B1B8-EAF66B2A1241}" type="pres">
      <dgm:prSet presAssocID="{5EF90167-850E-4478-B124-0B04E9C02045}" presName="sp" presStyleCnt="0"/>
      <dgm:spPr/>
    </dgm:pt>
    <dgm:pt modelId="{A982213E-8DDE-417F-A429-17911F8AB1B1}" type="pres">
      <dgm:prSet presAssocID="{87BC2273-7D63-4CA1-BF2D-5D562DE16CEA}" presName="linNode" presStyleCnt="0"/>
      <dgm:spPr/>
    </dgm:pt>
    <dgm:pt modelId="{4BB99B44-7BBA-4C85-8CD7-97E978FF6147}" type="pres">
      <dgm:prSet presAssocID="{87BC2273-7D63-4CA1-BF2D-5D562DE16CEA}" presName="parentText" presStyleLbl="node1" presStyleIdx="3" presStyleCnt="4" custScaleX="58730">
        <dgm:presLayoutVars>
          <dgm:chMax val="1"/>
          <dgm:bulletEnabled val="1"/>
        </dgm:presLayoutVars>
      </dgm:prSet>
      <dgm:spPr/>
      <dgm:t>
        <a:bodyPr/>
        <a:lstStyle/>
        <a:p>
          <a:endParaRPr lang="zh-CN" altLang="en-US"/>
        </a:p>
      </dgm:t>
    </dgm:pt>
    <dgm:pt modelId="{71985CA7-3379-4218-8B16-E237FC95328C}" type="pres">
      <dgm:prSet presAssocID="{87BC2273-7D63-4CA1-BF2D-5D562DE16CEA}" presName="descendantText" presStyleLbl="alignAccFollowNode1" presStyleIdx="3" presStyleCnt="4" custScaleX="127596">
        <dgm:presLayoutVars>
          <dgm:bulletEnabled val="1"/>
        </dgm:presLayoutVars>
      </dgm:prSet>
      <dgm:spPr/>
      <dgm:t>
        <a:bodyPr/>
        <a:lstStyle/>
        <a:p>
          <a:endParaRPr lang="zh-CN" altLang="en-US"/>
        </a:p>
      </dgm:t>
    </dgm:pt>
  </dgm:ptLst>
  <dgm:cxnLst>
    <dgm:cxn modelId="{FD006AEB-F0D5-431E-93A0-12330A7A13B9}" type="presOf" srcId="{E102129B-DDA1-4605-A69F-1690DC99B6EF}" destId="{58DC2AC2-0D37-4CD2-A568-F531E93B631E}" srcOrd="0" destOrd="0" presId="urn:microsoft.com/office/officeart/2005/8/layout/vList5"/>
    <dgm:cxn modelId="{6EDBC24B-B88F-481F-86CC-507E1FB8C34F}" type="presOf" srcId="{1EEEDC4D-6894-4A22-B8D0-11B64AAD4579}" destId="{579A7307-6F09-4F7F-83FD-FFA808D185AC}" srcOrd="0" destOrd="1" presId="urn:microsoft.com/office/officeart/2005/8/layout/vList5"/>
    <dgm:cxn modelId="{85539412-7B65-4BCE-BCA5-34A2FDE3E39F}" srcId="{C4067C9E-D7E7-4DB6-B30D-2AE65CF2F05A}" destId="{7D252A14-9A60-4AB0-A245-4FCF4C062790}" srcOrd="0" destOrd="0" parTransId="{06DEF788-DA2B-4095-9156-7999BCE8DB47}" sibTransId="{15A9E123-CDD7-400B-8EBB-70241715A6FC}"/>
    <dgm:cxn modelId="{20010CFE-2C77-443E-9BD2-A1540D0DB96B}" type="presOf" srcId="{5BC7F6F9-13DE-40DA-BEF0-BD4B9BC094FC}" destId="{579A7307-6F09-4F7F-83FD-FFA808D185AC}" srcOrd="0" destOrd="0" presId="urn:microsoft.com/office/officeart/2005/8/layout/vList5"/>
    <dgm:cxn modelId="{F198EB79-6E8A-4E9E-A391-7590A461B475}" type="presOf" srcId="{1094ECA6-BC6D-4603-A0C7-12851876EE00}" destId="{D81CC709-B0EB-45B3-BA0A-E88E8C784867}" srcOrd="0" destOrd="0" presId="urn:microsoft.com/office/officeart/2005/8/layout/vList5"/>
    <dgm:cxn modelId="{DAB32C52-6A11-44FC-8750-56DD1849A26C}" srcId="{C4067C9E-D7E7-4DB6-B30D-2AE65CF2F05A}" destId="{1FB108E5-5245-4B2D-9F58-B3A8F795310C}" srcOrd="1" destOrd="0" parTransId="{C9AAE14A-C927-4FAC-8026-8E46A76A5B5C}" sibTransId="{F145EF64-87F7-48CB-8AF8-23430D8CB49A}"/>
    <dgm:cxn modelId="{4D9BDCF2-B8FF-4CE4-9C2B-B456DEF5A2E5}" type="presOf" srcId="{1FB108E5-5245-4B2D-9F58-B3A8F795310C}" destId="{3EBB4501-A393-4F09-9B88-1AB639CD2776}" srcOrd="0" destOrd="1" presId="urn:microsoft.com/office/officeart/2005/8/layout/vList5"/>
    <dgm:cxn modelId="{CCB97AD4-BDDB-4C7A-832E-9933A2676903}" type="presOf" srcId="{69416481-F7FB-41B0-8582-C94E5376A6F9}" destId="{71985CA7-3379-4218-8B16-E237FC95328C}" srcOrd="0" destOrd="0" presId="urn:microsoft.com/office/officeart/2005/8/layout/vList5"/>
    <dgm:cxn modelId="{00D48ABB-E9BB-462B-8092-92CC2109A95C}" srcId="{D6E9E213-CB14-4620-AABC-F3A5B0B5CACA}" destId="{C4067C9E-D7E7-4DB6-B30D-2AE65CF2F05A}" srcOrd="2" destOrd="0" parTransId="{02B148DF-CF8B-46E4-ABE0-0FDE0DD2CCA0}" sibTransId="{5EF90167-850E-4478-B124-0B04E9C02045}"/>
    <dgm:cxn modelId="{DA021BBE-F6E0-4755-91DE-A3C89DD85CFD}" type="presOf" srcId="{70DE17A8-8B52-4B85-AAF3-C47127AE8472}" destId="{86B6054A-F971-4F1A-9E0E-7A52DB4DD9F2}" srcOrd="0" destOrd="0" presId="urn:microsoft.com/office/officeart/2005/8/layout/vList5"/>
    <dgm:cxn modelId="{218BB8AF-D536-464B-B393-CF2B59B190FF}" srcId="{1094ECA6-BC6D-4603-A0C7-12851876EE00}" destId="{E102129B-DDA1-4605-A69F-1690DC99B6EF}" srcOrd="0" destOrd="0" parTransId="{5ADDE0E3-B69F-46C4-902A-8375B25BAF2F}" sibTransId="{50873B5C-CEA7-4CF5-A7BE-3434768C53C0}"/>
    <dgm:cxn modelId="{3B2D806B-D72A-4A64-8FBC-4F28C7633913}" type="presOf" srcId="{99878FE9-7E38-4E6D-AB7B-FA8207FD9E41}" destId="{71985CA7-3379-4218-8B16-E237FC95328C}" srcOrd="0" destOrd="2" presId="urn:microsoft.com/office/officeart/2005/8/layout/vList5"/>
    <dgm:cxn modelId="{C45B0CED-4454-4871-A2AE-E747D21054A8}" srcId="{1094ECA6-BC6D-4603-A0C7-12851876EE00}" destId="{94C785C8-52F2-4851-A78A-DB6218716332}" srcOrd="1" destOrd="0" parTransId="{4FB2E079-04BD-4EDF-B0E2-0A279E4ED5DF}" sibTransId="{89A37412-3885-4DD1-9326-4110F49BCFB9}"/>
    <dgm:cxn modelId="{C5C49C6B-4C7D-494E-8C55-2472CED63BA0}" type="presOf" srcId="{071967EB-1561-488E-B6CE-08C56F4CA12D}" destId="{579A7307-6F09-4F7F-83FD-FFA808D185AC}" srcOrd="0" destOrd="2" presId="urn:microsoft.com/office/officeart/2005/8/layout/vList5"/>
    <dgm:cxn modelId="{3B471871-8090-4C05-ACD9-9D5A0A2BEF12}" srcId="{87BC2273-7D63-4CA1-BF2D-5D562DE16CEA}" destId="{69416481-F7FB-41B0-8582-C94E5376A6F9}" srcOrd="0" destOrd="0" parTransId="{57AF2DA6-9335-4BE6-A514-9A8B10605BDE}" sibTransId="{142C88F4-810A-4014-8D51-2244B237EBD4}"/>
    <dgm:cxn modelId="{A1343291-0D69-46A7-9E56-D3C75713301D}" srcId="{87BC2273-7D63-4CA1-BF2D-5D562DE16CEA}" destId="{C238CA73-C283-4791-9E94-FFEED64C0A2F}" srcOrd="1" destOrd="0" parTransId="{2E702746-F4B8-49F4-B58F-30129210C1AE}" sibTransId="{C52D4BB4-B11E-4589-B00D-A46740FFA46E}"/>
    <dgm:cxn modelId="{15497DDC-A532-4296-9C79-6BA886516985}" srcId="{70DE17A8-8B52-4B85-AAF3-C47127AE8472}" destId="{1EEEDC4D-6894-4A22-B8D0-11B64AAD4579}" srcOrd="1" destOrd="0" parTransId="{B7D729F7-EF34-43CE-8C19-41EF3193683C}" sibTransId="{F801E8BB-811E-4FD2-8A0C-2C4376C616AA}"/>
    <dgm:cxn modelId="{4FBF3390-29E3-4AF4-89DD-44FD5353E7E4}" type="presOf" srcId="{94C785C8-52F2-4851-A78A-DB6218716332}" destId="{58DC2AC2-0D37-4CD2-A568-F531E93B631E}" srcOrd="0" destOrd="1" presId="urn:microsoft.com/office/officeart/2005/8/layout/vList5"/>
    <dgm:cxn modelId="{34D4CC87-A2E7-4C3A-BD10-FE125FFB598E}" type="presOf" srcId="{C238CA73-C283-4791-9E94-FFEED64C0A2F}" destId="{71985CA7-3379-4218-8B16-E237FC95328C}" srcOrd="0" destOrd="1" presId="urn:microsoft.com/office/officeart/2005/8/layout/vList5"/>
    <dgm:cxn modelId="{AACD55B6-7C51-4A3D-81C5-157F247FEEC9}" srcId="{87BC2273-7D63-4CA1-BF2D-5D562DE16CEA}" destId="{99878FE9-7E38-4E6D-AB7B-FA8207FD9E41}" srcOrd="2" destOrd="0" parTransId="{D70BBE81-0707-45FB-A02D-30CB630AA642}" sibTransId="{9FE3D438-22E8-44F7-9F51-6D6D4C92ABB6}"/>
    <dgm:cxn modelId="{31E2738C-ECF0-4742-829C-FA224E5629CD}" srcId="{D6E9E213-CB14-4620-AABC-F3A5B0B5CACA}" destId="{1094ECA6-BC6D-4603-A0C7-12851876EE00}" srcOrd="1" destOrd="0" parTransId="{80E9669A-B357-42DF-AEF0-62CBE71050C6}" sibTransId="{E1F6C5D9-B50C-4004-9D48-B81C18E6F139}"/>
    <dgm:cxn modelId="{D2803A26-FE6F-49A0-ABAE-64FD208578A6}" type="presOf" srcId="{C4067C9E-D7E7-4DB6-B30D-2AE65CF2F05A}" destId="{2F715C38-27A0-4404-965D-3A553E449CBA}" srcOrd="0" destOrd="0" presId="urn:microsoft.com/office/officeart/2005/8/layout/vList5"/>
    <dgm:cxn modelId="{CAF77088-8D2D-4386-88F7-59E2DE42F27D}" srcId="{70DE17A8-8B52-4B85-AAF3-C47127AE8472}" destId="{071967EB-1561-488E-B6CE-08C56F4CA12D}" srcOrd="2" destOrd="0" parTransId="{16E2085D-2802-4885-A314-E23490C4DF68}" sibTransId="{C8F20B7F-2EA6-4174-95BB-9031E09BC0B6}"/>
    <dgm:cxn modelId="{7056F71C-4972-44FF-AB57-A1B3E0962908}" srcId="{C4067C9E-D7E7-4DB6-B30D-2AE65CF2F05A}" destId="{ECE4F03B-CDDB-4840-8C25-D3ACFDF777D8}" srcOrd="2" destOrd="0" parTransId="{779462A8-4B11-4DAC-A2DE-1A9D957D754A}" sibTransId="{7EAB8160-A2AC-4F1D-AC16-590ACF6528B4}"/>
    <dgm:cxn modelId="{E6D1A850-812E-42E6-97F3-4B108FBC875D}" type="presOf" srcId="{D6E9E213-CB14-4620-AABC-F3A5B0B5CACA}" destId="{0ED85E8C-8F08-4491-B7F8-7B469E0BE625}" srcOrd="0" destOrd="0" presId="urn:microsoft.com/office/officeart/2005/8/layout/vList5"/>
    <dgm:cxn modelId="{9C799FB0-9A2F-4B50-B0F0-C4C0CB232DEF}" type="presOf" srcId="{7D252A14-9A60-4AB0-A245-4FCF4C062790}" destId="{3EBB4501-A393-4F09-9B88-1AB639CD2776}" srcOrd="0" destOrd="0" presId="urn:microsoft.com/office/officeart/2005/8/layout/vList5"/>
    <dgm:cxn modelId="{AE5C096C-267A-4514-B716-51404F074B11}" type="presOf" srcId="{E83B0B33-A3EE-4091-9CE8-6CE34849DE9F}" destId="{58DC2AC2-0D37-4CD2-A568-F531E93B631E}" srcOrd="0" destOrd="2" presId="urn:microsoft.com/office/officeart/2005/8/layout/vList5"/>
    <dgm:cxn modelId="{3B9BDCCA-BF70-46ED-8282-E9EDCC07905B}" type="presOf" srcId="{87BC2273-7D63-4CA1-BF2D-5D562DE16CEA}" destId="{4BB99B44-7BBA-4C85-8CD7-97E978FF6147}" srcOrd="0" destOrd="0" presId="urn:microsoft.com/office/officeart/2005/8/layout/vList5"/>
    <dgm:cxn modelId="{4DF440FB-008C-47B3-9025-94D7E1B94E41}" srcId="{1094ECA6-BC6D-4603-A0C7-12851876EE00}" destId="{E83B0B33-A3EE-4091-9CE8-6CE34849DE9F}" srcOrd="2" destOrd="0" parTransId="{C7644A20-56CE-4862-B739-FF7D49D287BA}" sibTransId="{83AAB456-2E9F-47FF-A058-38CCF6C50A22}"/>
    <dgm:cxn modelId="{8F9BB958-BAF3-492D-AA5E-B0F00F8044CB}" srcId="{D6E9E213-CB14-4620-AABC-F3A5B0B5CACA}" destId="{70DE17A8-8B52-4B85-AAF3-C47127AE8472}" srcOrd="0" destOrd="0" parTransId="{6C5C08C0-6EC0-4A7D-8848-93A944066158}" sibTransId="{EA266966-BBDE-4DDB-890F-FEBF8B4F3EF9}"/>
    <dgm:cxn modelId="{1C81F262-2A3C-44C8-966C-A64F138FE906}" srcId="{D6E9E213-CB14-4620-AABC-F3A5B0B5CACA}" destId="{87BC2273-7D63-4CA1-BF2D-5D562DE16CEA}" srcOrd="3" destOrd="0" parTransId="{D12FB0F7-0DAF-46F0-9CAD-CBE297E0655B}" sibTransId="{8AC65D92-CCEA-4773-B59F-A284F8250DA0}"/>
    <dgm:cxn modelId="{B54A87EF-BADC-4D0B-8B88-72A2333BA762}" srcId="{70DE17A8-8B52-4B85-AAF3-C47127AE8472}" destId="{5BC7F6F9-13DE-40DA-BEF0-BD4B9BC094FC}" srcOrd="0" destOrd="0" parTransId="{71895095-2303-4294-88ED-5A7AD45AA931}" sibTransId="{478D3682-A836-41EC-8CB6-CD7BDD5FDAE9}"/>
    <dgm:cxn modelId="{F953649A-E72C-444C-9EBD-C4A7324B6F4E}" type="presOf" srcId="{ECE4F03B-CDDB-4840-8C25-D3ACFDF777D8}" destId="{3EBB4501-A393-4F09-9B88-1AB639CD2776}" srcOrd="0" destOrd="2" presId="urn:microsoft.com/office/officeart/2005/8/layout/vList5"/>
    <dgm:cxn modelId="{9D9872FF-3ECA-425F-BD17-9F3B88034001}" type="presParOf" srcId="{0ED85E8C-8F08-4491-B7F8-7B469E0BE625}" destId="{4A7E17D2-3F5B-4E88-996E-7EA7BDB2DC01}" srcOrd="0" destOrd="0" presId="urn:microsoft.com/office/officeart/2005/8/layout/vList5"/>
    <dgm:cxn modelId="{817313C2-7DDC-4715-AD6E-321283E0887D}" type="presParOf" srcId="{4A7E17D2-3F5B-4E88-996E-7EA7BDB2DC01}" destId="{86B6054A-F971-4F1A-9E0E-7A52DB4DD9F2}" srcOrd="0" destOrd="0" presId="urn:microsoft.com/office/officeart/2005/8/layout/vList5"/>
    <dgm:cxn modelId="{1A39B7D4-BAD3-4316-8072-53F8C313E77A}" type="presParOf" srcId="{4A7E17D2-3F5B-4E88-996E-7EA7BDB2DC01}" destId="{579A7307-6F09-4F7F-83FD-FFA808D185AC}" srcOrd="1" destOrd="0" presId="urn:microsoft.com/office/officeart/2005/8/layout/vList5"/>
    <dgm:cxn modelId="{4E955D81-DDD6-42FA-A9B6-333C0063AA7C}" type="presParOf" srcId="{0ED85E8C-8F08-4491-B7F8-7B469E0BE625}" destId="{A95DA522-6CD9-4DB6-B775-63BC76C1DD3F}" srcOrd="1" destOrd="0" presId="urn:microsoft.com/office/officeart/2005/8/layout/vList5"/>
    <dgm:cxn modelId="{A86FC671-9528-48B2-8ECA-E62F11E9AC7E}" type="presParOf" srcId="{0ED85E8C-8F08-4491-B7F8-7B469E0BE625}" destId="{F0017CA9-2C13-4092-B999-590D7E68ABA6}" srcOrd="2" destOrd="0" presId="urn:microsoft.com/office/officeart/2005/8/layout/vList5"/>
    <dgm:cxn modelId="{DB54A6A4-D047-46D4-975D-EAACC8648B3D}" type="presParOf" srcId="{F0017CA9-2C13-4092-B999-590D7E68ABA6}" destId="{D81CC709-B0EB-45B3-BA0A-E88E8C784867}" srcOrd="0" destOrd="0" presId="urn:microsoft.com/office/officeart/2005/8/layout/vList5"/>
    <dgm:cxn modelId="{EEBBE32A-4D0E-4BC2-AFF3-387C4ECAD935}" type="presParOf" srcId="{F0017CA9-2C13-4092-B999-590D7E68ABA6}" destId="{58DC2AC2-0D37-4CD2-A568-F531E93B631E}" srcOrd="1" destOrd="0" presId="urn:microsoft.com/office/officeart/2005/8/layout/vList5"/>
    <dgm:cxn modelId="{8F317537-6D29-4822-AD76-422D89A71143}" type="presParOf" srcId="{0ED85E8C-8F08-4491-B7F8-7B469E0BE625}" destId="{5C911CAA-F125-4064-AB8E-66B822BA15B8}" srcOrd="3" destOrd="0" presId="urn:microsoft.com/office/officeart/2005/8/layout/vList5"/>
    <dgm:cxn modelId="{69E4E9D4-D0F8-4D0D-B8CE-DB872103B48C}" type="presParOf" srcId="{0ED85E8C-8F08-4491-B7F8-7B469E0BE625}" destId="{7ADC6AF3-C9BF-4D0E-B03F-794EFD8B1C75}" srcOrd="4" destOrd="0" presId="urn:microsoft.com/office/officeart/2005/8/layout/vList5"/>
    <dgm:cxn modelId="{00F58A27-7A58-4DBD-967B-9D1D40AA532C}" type="presParOf" srcId="{7ADC6AF3-C9BF-4D0E-B03F-794EFD8B1C75}" destId="{2F715C38-27A0-4404-965D-3A553E449CBA}" srcOrd="0" destOrd="0" presId="urn:microsoft.com/office/officeart/2005/8/layout/vList5"/>
    <dgm:cxn modelId="{C2BB57B8-BCD9-4697-885F-AAE8959ACFF2}" type="presParOf" srcId="{7ADC6AF3-C9BF-4D0E-B03F-794EFD8B1C75}" destId="{3EBB4501-A393-4F09-9B88-1AB639CD2776}" srcOrd="1" destOrd="0" presId="urn:microsoft.com/office/officeart/2005/8/layout/vList5"/>
    <dgm:cxn modelId="{D2056390-9F52-426F-8D4D-5158B40FA89C}" type="presParOf" srcId="{0ED85E8C-8F08-4491-B7F8-7B469E0BE625}" destId="{ABA0F5ED-D3B3-4555-B1B8-EAF66B2A1241}" srcOrd="5" destOrd="0" presId="urn:microsoft.com/office/officeart/2005/8/layout/vList5"/>
    <dgm:cxn modelId="{FD83912A-D090-46E7-8413-65B25195AAE4}" type="presParOf" srcId="{0ED85E8C-8F08-4491-B7F8-7B469E0BE625}" destId="{A982213E-8DDE-417F-A429-17911F8AB1B1}" srcOrd="6" destOrd="0" presId="urn:microsoft.com/office/officeart/2005/8/layout/vList5"/>
    <dgm:cxn modelId="{C5D27CC7-C1DD-46D0-9851-E75F86A779E7}" type="presParOf" srcId="{A982213E-8DDE-417F-A429-17911F8AB1B1}" destId="{4BB99B44-7BBA-4C85-8CD7-97E978FF6147}" srcOrd="0" destOrd="0" presId="urn:microsoft.com/office/officeart/2005/8/layout/vList5"/>
    <dgm:cxn modelId="{ADCF9A7F-617D-44C4-AE10-4B7FF898106F}" type="presParOf" srcId="{A982213E-8DDE-417F-A429-17911F8AB1B1}" destId="{71985CA7-3379-4218-8B16-E237FC95328C}"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D53C5D-ACE5-41FD-9F62-C2AC0BDE51AE}" type="doc">
      <dgm:prSet loTypeId="urn:microsoft.com/office/officeart/2005/8/layout/hProcess9" loCatId="process" qsTypeId="urn:microsoft.com/office/officeart/2005/8/quickstyle/simple2" qsCatId="simple" csTypeId="urn:microsoft.com/office/officeart/2005/8/colors/accent6_5" csCatId="accent6" phldr="1"/>
      <dgm:spPr/>
    </dgm:pt>
    <dgm:pt modelId="{35589025-6FBD-48D7-B209-8077E8D9218F}">
      <dgm:prSet phldrT="[文本]" custT="1"/>
      <dgm:spPr/>
      <dgm:t>
        <a:bodyPr/>
        <a:lstStyle/>
        <a:p>
          <a:r>
            <a:rPr lang="zh-CN" altLang="en-US" sz="2800" dirty="0" smtClean="0"/>
            <a:t>挑选典型职位</a:t>
          </a:r>
          <a:endParaRPr lang="zh-CN" altLang="en-US" sz="2800" dirty="0"/>
        </a:p>
      </dgm:t>
    </dgm:pt>
    <dgm:pt modelId="{E474622D-670A-4F0C-B7C8-73FFB58982CC}" cxnId="{DD214903-1978-4EC1-A687-4945D37FDC7E}" type="parTrans">
      <dgm:prSet/>
      <dgm:spPr/>
      <dgm:t>
        <a:bodyPr/>
        <a:lstStyle/>
        <a:p>
          <a:endParaRPr lang="zh-CN" altLang="en-US"/>
        </a:p>
      </dgm:t>
    </dgm:pt>
    <dgm:pt modelId="{550FA4BA-8E3A-4134-A2B5-E4F33364DD6A}" cxnId="{DD214903-1978-4EC1-A687-4945D37FDC7E}" type="sibTrans">
      <dgm:prSet/>
      <dgm:spPr/>
      <dgm:t>
        <a:bodyPr/>
        <a:lstStyle/>
        <a:p>
          <a:endParaRPr lang="zh-CN" altLang="en-US"/>
        </a:p>
      </dgm:t>
    </dgm:pt>
    <dgm:pt modelId="{E6E12C84-4C54-4F63-85E3-0C1CEC7D1F40}">
      <dgm:prSet phldrT="[文本]" custT="1"/>
      <dgm:spPr/>
      <dgm:t>
        <a:bodyPr/>
        <a:lstStyle/>
        <a:p>
          <a:r>
            <a:rPr lang="zh-CN" altLang="en-US" sz="2800" dirty="0" smtClean="0"/>
            <a:t>确定职位评价方法</a:t>
          </a:r>
          <a:endParaRPr lang="zh-CN" altLang="en-US" sz="2800" dirty="0"/>
        </a:p>
      </dgm:t>
    </dgm:pt>
    <dgm:pt modelId="{7A9541CF-BE4A-404C-892E-396CC2B84A6B}" cxnId="{C38083F5-2D70-4CD2-9222-F0C6E669AFBE}" type="parTrans">
      <dgm:prSet/>
      <dgm:spPr/>
      <dgm:t>
        <a:bodyPr/>
        <a:lstStyle/>
        <a:p>
          <a:endParaRPr lang="zh-CN" altLang="en-US"/>
        </a:p>
      </dgm:t>
    </dgm:pt>
    <dgm:pt modelId="{217842D3-D9B9-408B-96AF-2901DD0F68E3}" cxnId="{C38083F5-2D70-4CD2-9222-F0C6E669AFBE}" type="sibTrans">
      <dgm:prSet/>
      <dgm:spPr/>
      <dgm:t>
        <a:bodyPr/>
        <a:lstStyle/>
        <a:p>
          <a:endParaRPr lang="zh-CN" altLang="en-US"/>
        </a:p>
      </dgm:t>
    </dgm:pt>
    <dgm:pt modelId="{10C3E69F-C32E-4530-A0DB-F77AAAA8FB3C}">
      <dgm:prSet phldrT="[文本]" custT="1"/>
      <dgm:spPr/>
      <dgm:t>
        <a:bodyPr/>
        <a:lstStyle/>
        <a:p>
          <a:r>
            <a:rPr lang="zh-CN" altLang="en-US" sz="2800" dirty="0" smtClean="0"/>
            <a:t>建立职位评价委员会</a:t>
          </a:r>
          <a:endParaRPr lang="zh-CN" altLang="en-US" sz="2800" dirty="0"/>
        </a:p>
      </dgm:t>
    </dgm:pt>
    <dgm:pt modelId="{F7197183-072D-41C2-8FFB-CDBF4B630B0C}" cxnId="{CCBCFAF1-C1D0-4AA7-9260-11DBBE09CB45}" type="parTrans">
      <dgm:prSet/>
      <dgm:spPr/>
      <dgm:t>
        <a:bodyPr/>
        <a:lstStyle/>
        <a:p>
          <a:endParaRPr lang="zh-CN" altLang="en-US"/>
        </a:p>
      </dgm:t>
    </dgm:pt>
    <dgm:pt modelId="{290DC755-8434-4C90-9686-53361725FBBD}" cxnId="{CCBCFAF1-C1D0-4AA7-9260-11DBBE09CB45}" type="sibTrans">
      <dgm:prSet/>
      <dgm:spPr/>
      <dgm:t>
        <a:bodyPr/>
        <a:lstStyle/>
        <a:p>
          <a:endParaRPr lang="zh-CN" altLang="en-US"/>
        </a:p>
      </dgm:t>
    </dgm:pt>
    <dgm:pt modelId="{AA5AAC5B-94A9-4055-B38C-CF6A0F4DB7E9}">
      <dgm:prSet phldrT="[文本]" custT="1"/>
      <dgm:spPr/>
      <dgm:t>
        <a:bodyPr/>
        <a:lstStyle/>
        <a:p>
          <a:r>
            <a:rPr lang="zh-CN" altLang="en-US" sz="2800" dirty="0" smtClean="0"/>
            <a:t>对职位评价人员进行培训</a:t>
          </a:r>
          <a:endParaRPr lang="zh-CN" altLang="en-US" sz="2800" dirty="0"/>
        </a:p>
      </dgm:t>
    </dgm:pt>
    <dgm:pt modelId="{6A3E8A2B-14F0-4118-8623-4414F1426921}" cxnId="{FCDD7C26-C6DF-4545-A6C3-F7FA3C142CE7}" type="parTrans">
      <dgm:prSet/>
      <dgm:spPr/>
      <dgm:t>
        <a:bodyPr/>
        <a:lstStyle/>
        <a:p>
          <a:endParaRPr lang="zh-CN" altLang="en-US"/>
        </a:p>
      </dgm:t>
    </dgm:pt>
    <dgm:pt modelId="{16E5D603-651B-4D7D-8A6E-6FA7AD12881C}" cxnId="{FCDD7C26-C6DF-4545-A6C3-F7FA3C142CE7}" type="sibTrans">
      <dgm:prSet/>
      <dgm:spPr/>
      <dgm:t>
        <a:bodyPr/>
        <a:lstStyle/>
        <a:p>
          <a:endParaRPr lang="zh-CN" altLang="en-US"/>
        </a:p>
      </dgm:t>
    </dgm:pt>
    <dgm:pt modelId="{FEE452AA-F15D-41F0-829B-ECB6E7D3DEEB}">
      <dgm:prSet phldrT="[文本]" custT="1"/>
      <dgm:spPr/>
      <dgm:t>
        <a:bodyPr/>
        <a:lstStyle/>
        <a:p>
          <a:r>
            <a:rPr lang="zh-CN" altLang="en-US" sz="2800" dirty="0" smtClean="0"/>
            <a:t>对职位进行评价</a:t>
          </a:r>
          <a:endParaRPr lang="zh-CN" altLang="en-US" sz="2800" dirty="0"/>
        </a:p>
      </dgm:t>
    </dgm:pt>
    <dgm:pt modelId="{4B8A2EA7-B5FC-4F47-90C1-C65537BEEFB4}" cxnId="{19366096-2843-49A3-8288-3DA4D8DF3B93}" type="parTrans">
      <dgm:prSet/>
      <dgm:spPr/>
      <dgm:t>
        <a:bodyPr/>
        <a:lstStyle/>
        <a:p>
          <a:endParaRPr lang="zh-CN" altLang="en-US"/>
        </a:p>
      </dgm:t>
    </dgm:pt>
    <dgm:pt modelId="{D36032A3-3F89-4A92-8330-FB87E9A1BE42}" cxnId="{19366096-2843-49A3-8288-3DA4D8DF3B93}" type="sibTrans">
      <dgm:prSet/>
      <dgm:spPr/>
      <dgm:t>
        <a:bodyPr/>
        <a:lstStyle/>
        <a:p>
          <a:endParaRPr lang="zh-CN" altLang="en-US"/>
        </a:p>
      </dgm:t>
    </dgm:pt>
    <dgm:pt modelId="{D6F12847-6BD8-48A4-8CEC-4E846CA2D14E}">
      <dgm:prSet phldrT="[文本]" custT="1"/>
      <dgm:spPr/>
      <dgm:t>
        <a:bodyPr/>
        <a:lstStyle/>
        <a:p>
          <a:r>
            <a:rPr lang="zh-CN" sz="2800" dirty="0" smtClean="0"/>
            <a:t>与员工交流</a:t>
          </a:r>
          <a:r>
            <a:rPr lang="en-US" sz="2800" dirty="0" smtClean="0"/>
            <a:t>,</a:t>
          </a:r>
          <a:r>
            <a:rPr lang="zh-CN" sz="2800" dirty="0" smtClean="0"/>
            <a:t>建立申诉机制</a:t>
          </a:r>
          <a:endParaRPr lang="zh-CN" altLang="en-US" sz="2800" dirty="0"/>
        </a:p>
      </dgm:t>
    </dgm:pt>
    <dgm:pt modelId="{FCB6C7EA-7994-4B37-B9D2-5C52CC517CCB}" cxnId="{233A3B8D-3608-427C-962A-02203D85DE2F}" type="parTrans">
      <dgm:prSet/>
      <dgm:spPr/>
      <dgm:t>
        <a:bodyPr/>
        <a:lstStyle/>
        <a:p>
          <a:endParaRPr lang="zh-CN" altLang="en-US"/>
        </a:p>
      </dgm:t>
    </dgm:pt>
    <dgm:pt modelId="{26EDE38B-3A07-4D6E-9194-BF83CF4E7DD4}" cxnId="{233A3B8D-3608-427C-962A-02203D85DE2F}" type="sibTrans">
      <dgm:prSet/>
      <dgm:spPr/>
      <dgm:t>
        <a:bodyPr/>
        <a:lstStyle/>
        <a:p>
          <a:endParaRPr lang="zh-CN" altLang="en-US"/>
        </a:p>
      </dgm:t>
    </dgm:pt>
    <dgm:pt modelId="{C8AE3ED4-2C80-492C-9EEC-D429AA448141}" type="pres">
      <dgm:prSet presAssocID="{67D53C5D-ACE5-41FD-9F62-C2AC0BDE51AE}" presName="CompostProcess" presStyleCnt="0">
        <dgm:presLayoutVars>
          <dgm:dir/>
          <dgm:resizeHandles val="exact"/>
        </dgm:presLayoutVars>
      </dgm:prSet>
      <dgm:spPr/>
    </dgm:pt>
    <dgm:pt modelId="{34016A8E-DB2E-4A5C-8BE7-525326023482}" type="pres">
      <dgm:prSet presAssocID="{67D53C5D-ACE5-41FD-9F62-C2AC0BDE51AE}" presName="arrow" presStyleLbl="bgShp" presStyleIdx="0" presStyleCnt="1"/>
      <dgm:spPr/>
    </dgm:pt>
    <dgm:pt modelId="{E57DA122-4273-4384-8D6D-957DE8A49444}" type="pres">
      <dgm:prSet presAssocID="{67D53C5D-ACE5-41FD-9F62-C2AC0BDE51AE}" presName="linearProcess" presStyleCnt="0"/>
      <dgm:spPr/>
    </dgm:pt>
    <dgm:pt modelId="{8D185BE3-07E1-4008-A00B-D0D90F021759}" type="pres">
      <dgm:prSet presAssocID="{35589025-6FBD-48D7-B209-8077E8D9218F}" presName="textNode" presStyleLbl="node1" presStyleIdx="0" presStyleCnt="6">
        <dgm:presLayoutVars>
          <dgm:bulletEnabled val="1"/>
        </dgm:presLayoutVars>
      </dgm:prSet>
      <dgm:spPr/>
      <dgm:t>
        <a:bodyPr/>
        <a:lstStyle/>
        <a:p>
          <a:endParaRPr lang="zh-CN" altLang="en-US"/>
        </a:p>
      </dgm:t>
    </dgm:pt>
    <dgm:pt modelId="{301ACDD7-DCF5-4F85-8722-E5D6C7AC81B9}" type="pres">
      <dgm:prSet presAssocID="{550FA4BA-8E3A-4134-A2B5-E4F33364DD6A}" presName="sibTrans" presStyleCnt="0"/>
      <dgm:spPr/>
    </dgm:pt>
    <dgm:pt modelId="{6A6903E7-747D-4BB9-A9A0-927B407CCF31}" type="pres">
      <dgm:prSet presAssocID="{E6E12C84-4C54-4F63-85E3-0C1CEC7D1F40}" presName="textNode" presStyleLbl="node1" presStyleIdx="1" presStyleCnt="6">
        <dgm:presLayoutVars>
          <dgm:bulletEnabled val="1"/>
        </dgm:presLayoutVars>
      </dgm:prSet>
      <dgm:spPr/>
      <dgm:t>
        <a:bodyPr/>
        <a:lstStyle/>
        <a:p>
          <a:endParaRPr lang="zh-CN" altLang="en-US"/>
        </a:p>
      </dgm:t>
    </dgm:pt>
    <dgm:pt modelId="{3A842E53-2A35-487F-A808-C47AD98875B1}" type="pres">
      <dgm:prSet presAssocID="{217842D3-D9B9-408B-96AF-2901DD0F68E3}" presName="sibTrans" presStyleCnt="0"/>
      <dgm:spPr/>
    </dgm:pt>
    <dgm:pt modelId="{17D86135-CB0D-4272-9365-0A32105867E8}" type="pres">
      <dgm:prSet presAssocID="{10C3E69F-C32E-4530-A0DB-F77AAAA8FB3C}" presName="textNode" presStyleLbl="node1" presStyleIdx="2" presStyleCnt="6">
        <dgm:presLayoutVars>
          <dgm:bulletEnabled val="1"/>
        </dgm:presLayoutVars>
      </dgm:prSet>
      <dgm:spPr/>
      <dgm:t>
        <a:bodyPr/>
        <a:lstStyle/>
        <a:p>
          <a:endParaRPr lang="zh-CN" altLang="en-US"/>
        </a:p>
      </dgm:t>
    </dgm:pt>
    <dgm:pt modelId="{31E0ACA7-A4AA-44AB-BB56-DE419B9E4BF0}" type="pres">
      <dgm:prSet presAssocID="{290DC755-8434-4C90-9686-53361725FBBD}" presName="sibTrans" presStyleCnt="0"/>
      <dgm:spPr/>
    </dgm:pt>
    <dgm:pt modelId="{97E8110B-70BF-48C9-97EF-0C49EE4FBD7E}" type="pres">
      <dgm:prSet presAssocID="{AA5AAC5B-94A9-4055-B38C-CF6A0F4DB7E9}" presName="textNode" presStyleLbl="node1" presStyleIdx="3" presStyleCnt="6">
        <dgm:presLayoutVars>
          <dgm:bulletEnabled val="1"/>
        </dgm:presLayoutVars>
      </dgm:prSet>
      <dgm:spPr/>
      <dgm:t>
        <a:bodyPr/>
        <a:lstStyle/>
        <a:p>
          <a:endParaRPr lang="zh-CN" altLang="en-US"/>
        </a:p>
      </dgm:t>
    </dgm:pt>
    <dgm:pt modelId="{28B47932-5876-4736-8727-79B029571393}" type="pres">
      <dgm:prSet presAssocID="{16E5D603-651B-4D7D-8A6E-6FA7AD12881C}" presName="sibTrans" presStyleCnt="0"/>
      <dgm:spPr/>
    </dgm:pt>
    <dgm:pt modelId="{F4C6A0B2-3DF8-420F-B114-5277162B3D7E}" type="pres">
      <dgm:prSet presAssocID="{FEE452AA-F15D-41F0-829B-ECB6E7D3DEEB}" presName="textNode" presStyleLbl="node1" presStyleIdx="4" presStyleCnt="6">
        <dgm:presLayoutVars>
          <dgm:bulletEnabled val="1"/>
        </dgm:presLayoutVars>
      </dgm:prSet>
      <dgm:spPr/>
      <dgm:t>
        <a:bodyPr/>
        <a:lstStyle/>
        <a:p>
          <a:endParaRPr lang="zh-CN" altLang="en-US"/>
        </a:p>
      </dgm:t>
    </dgm:pt>
    <dgm:pt modelId="{9EA86382-AECD-41A0-A70A-37E9EC5E7F99}" type="pres">
      <dgm:prSet presAssocID="{D36032A3-3F89-4A92-8330-FB87E9A1BE42}" presName="sibTrans" presStyleCnt="0"/>
      <dgm:spPr/>
    </dgm:pt>
    <dgm:pt modelId="{8C2D9388-4B03-42ED-960A-59AB50C0B823}" type="pres">
      <dgm:prSet presAssocID="{D6F12847-6BD8-48A4-8CEC-4E846CA2D14E}" presName="textNode" presStyleLbl="node1" presStyleIdx="5" presStyleCnt="6">
        <dgm:presLayoutVars>
          <dgm:bulletEnabled val="1"/>
        </dgm:presLayoutVars>
      </dgm:prSet>
      <dgm:spPr/>
      <dgm:t>
        <a:bodyPr/>
        <a:lstStyle/>
        <a:p>
          <a:endParaRPr lang="zh-CN" altLang="en-US"/>
        </a:p>
      </dgm:t>
    </dgm:pt>
  </dgm:ptLst>
  <dgm:cxnLst>
    <dgm:cxn modelId="{CCBCFAF1-C1D0-4AA7-9260-11DBBE09CB45}" srcId="{67D53C5D-ACE5-41FD-9F62-C2AC0BDE51AE}" destId="{10C3E69F-C32E-4530-A0DB-F77AAAA8FB3C}" srcOrd="2" destOrd="0" parTransId="{F7197183-072D-41C2-8FFB-CDBF4B630B0C}" sibTransId="{290DC755-8434-4C90-9686-53361725FBBD}"/>
    <dgm:cxn modelId="{FABE1246-53B0-47B7-B6D8-A31D636F113C}" type="presOf" srcId="{10C3E69F-C32E-4530-A0DB-F77AAAA8FB3C}" destId="{17D86135-CB0D-4272-9365-0A32105867E8}" srcOrd="0" destOrd="0" presId="urn:microsoft.com/office/officeart/2005/8/layout/hProcess9"/>
    <dgm:cxn modelId="{3107CE6C-3941-480A-93E1-CDB94DA40A8B}" type="presOf" srcId="{35589025-6FBD-48D7-B209-8077E8D9218F}" destId="{8D185BE3-07E1-4008-A00B-D0D90F021759}" srcOrd="0" destOrd="0" presId="urn:microsoft.com/office/officeart/2005/8/layout/hProcess9"/>
    <dgm:cxn modelId="{B7C89BA8-D8EF-49A3-BFCA-1D0ADA24D1B1}" type="presOf" srcId="{67D53C5D-ACE5-41FD-9F62-C2AC0BDE51AE}" destId="{C8AE3ED4-2C80-492C-9EEC-D429AA448141}" srcOrd="0" destOrd="0" presId="urn:microsoft.com/office/officeart/2005/8/layout/hProcess9"/>
    <dgm:cxn modelId="{5AEA93B8-42DC-4EBA-B594-6BA3A533000F}" type="presOf" srcId="{D6F12847-6BD8-48A4-8CEC-4E846CA2D14E}" destId="{8C2D9388-4B03-42ED-960A-59AB50C0B823}" srcOrd="0" destOrd="0" presId="urn:microsoft.com/office/officeart/2005/8/layout/hProcess9"/>
    <dgm:cxn modelId="{C38083F5-2D70-4CD2-9222-F0C6E669AFBE}" srcId="{67D53C5D-ACE5-41FD-9F62-C2AC0BDE51AE}" destId="{E6E12C84-4C54-4F63-85E3-0C1CEC7D1F40}" srcOrd="1" destOrd="0" parTransId="{7A9541CF-BE4A-404C-892E-396CC2B84A6B}" sibTransId="{217842D3-D9B9-408B-96AF-2901DD0F68E3}"/>
    <dgm:cxn modelId="{D315D711-6FA5-431F-AB5F-56C34EB841FE}" type="presOf" srcId="{AA5AAC5B-94A9-4055-B38C-CF6A0F4DB7E9}" destId="{97E8110B-70BF-48C9-97EF-0C49EE4FBD7E}" srcOrd="0" destOrd="0" presId="urn:microsoft.com/office/officeart/2005/8/layout/hProcess9"/>
    <dgm:cxn modelId="{FCDD7C26-C6DF-4545-A6C3-F7FA3C142CE7}" srcId="{67D53C5D-ACE5-41FD-9F62-C2AC0BDE51AE}" destId="{AA5AAC5B-94A9-4055-B38C-CF6A0F4DB7E9}" srcOrd="3" destOrd="0" parTransId="{6A3E8A2B-14F0-4118-8623-4414F1426921}" sibTransId="{16E5D603-651B-4D7D-8A6E-6FA7AD12881C}"/>
    <dgm:cxn modelId="{19366096-2843-49A3-8288-3DA4D8DF3B93}" srcId="{67D53C5D-ACE5-41FD-9F62-C2AC0BDE51AE}" destId="{FEE452AA-F15D-41F0-829B-ECB6E7D3DEEB}" srcOrd="4" destOrd="0" parTransId="{4B8A2EA7-B5FC-4F47-90C1-C65537BEEFB4}" sibTransId="{D36032A3-3F89-4A92-8330-FB87E9A1BE42}"/>
    <dgm:cxn modelId="{DD214903-1978-4EC1-A687-4945D37FDC7E}" srcId="{67D53C5D-ACE5-41FD-9F62-C2AC0BDE51AE}" destId="{35589025-6FBD-48D7-B209-8077E8D9218F}" srcOrd="0" destOrd="0" parTransId="{E474622D-670A-4F0C-B7C8-73FFB58982CC}" sibTransId="{550FA4BA-8E3A-4134-A2B5-E4F33364DD6A}"/>
    <dgm:cxn modelId="{803AC105-CB7F-4405-BB77-E640BBCEA23A}" type="presOf" srcId="{E6E12C84-4C54-4F63-85E3-0C1CEC7D1F40}" destId="{6A6903E7-747D-4BB9-A9A0-927B407CCF31}" srcOrd="0" destOrd="0" presId="urn:microsoft.com/office/officeart/2005/8/layout/hProcess9"/>
    <dgm:cxn modelId="{8ADEBED0-8A8E-4808-AF8A-A37CFACC10BA}" type="presOf" srcId="{FEE452AA-F15D-41F0-829B-ECB6E7D3DEEB}" destId="{F4C6A0B2-3DF8-420F-B114-5277162B3D7E}" srcOrd="0" destOrd="0" presId="urn:microsoft.com/office/officeart/2005/8/layout/hProcess9"/>
    <dgm:cxn modelId="{233A3B8D-3608-427C-962A-02203D85DE2F}" srcId="{67D53C5D-ACE5-41FD-9F62-C2AC0BDE51AE}" destId="{D6F12847-6BD8-48A4-8CEC-4E846CA2D14E}" srcOrd="5" destOrd="0" parTransId="{FCB6C7EA-7994-4B37-B9D2-5C52CC517CCB}" sibTransId="{26EDE38B-3A07-4D6E-9194-BF83CF4E7DD4}"/>
    <dgm:cxn modelId="{696230E0-C40A-4A22-BA74-D1093808B2FD}" type="presParOf" srcId="{C8AE3ED4-2C80-492C-9EEC-D429AA448141}" destId="{34016A8E-DB2E-4A5C-8BE7-525326023482}" srcOrd="0" destOrd="0" presId="urn:microsoft.com/office/officeart/2005/8/layout/hProcess9"/>
    <dgm:cxn modelId="{6EF83268-CCBD-4138-9994-275B83F186E5}" type="presParOf" srcId="{C8AE3ED4-2C80-492C-9EEC-D429AA448141}" destId="{E57DA122-4273-4384-8D6D-957DE8A49444}" srcOrd="1" destOrd="0" presId="urn:microsoft.com/office/officeart/2005/8/layout/hProcess9"/>
    <dgm:cxn modelId="{4145E44C-30B7-4280-96FD-2EAE68BCF318}" type="presParOf" srcId="{E57DA122-4273-4384-8D6D-957DE8A49444}" destId="{8D185BE3-07E1-4008-A00B-D0D90F021759}" srcOrd="0" destOrd="0" presId="urn:microsoft.com/office/officeart/2005/8/layout/hProcess9"/>
    <dgm:cxn modelId="{66D4E6C4-73EA-4D17-B3BE-8034DC16A1FA}" type="presParOf" srcId="{E57DA122-4273-4384-8D6D-957DE8A49444}" destId="{301ACDD7-DCF5-4F85-8722-E5D6C7AC81B9}" srcOrd="1" destOrd="0" presId="urn:microsoft.com/office/officeart/2005/8/layout/hProcess9"/>
    <dgm:cxn modelId="{97785727-6F0A-4DEA-A7C3-B3BDB27EC4E0}" type="presParOf" srcId="{E57DA122-4273-4384-8D6D-957DE8A49444}" destId="{6A6903E7-747D-4BB9-A9A0-927B407CCF31}" srcOrd="2" destOrd="0" presId="urn:microsoft.com/office/officeart/2005/8/layout/hProcess9"/>
    <dgm:cxn modelId="{0872DB9D-0DAC-4774-82E1-ADCDC78B52EE}" type="presParOf" srcId="{E57DA122-4273-4384-8D6D-957DE8A49444}" destId="{3A842E53-2A35-487F-A808-C47AD98875B1}" srcOrd="3" destOrd="0" presId="urn:microsoft.com/office/officeart/2005/8/layout/hProcess9"/>
    <dgm:cxn modelId="{AFBD753B-9EA6-4FD6-9E24-02E72A9D3960}" type="presParOf" srcId="{E57DA122-4273-4384-8D6D-957DE8A49444}" destId="{17D86135-CB0D-4272-9365-0A32105867E8}" srcOrd="4" destOrd="0" presId="urn:microsoft.com/office/officeart/2005/8/layout/hProcess9"/>
    <dgm:cxn modelId="{73D438F9-C528-49A5-96AC-AD9D59D51481}" type="presParOf" srcId="{E57DA122-4273-4384-8D6D-957DE8A49444}" destId="{31E0ACA7-A4AA-44AB-BB56-DE419B9E4BF0}" srcOrd="5" destOrd="0" presId="urn:microsoft.com/office/officeart/2005/8/layout/hProcess9"/>
    <dgm:cxn modelId="{BEA7654F-394A-413E-8BA6-E88F8544E382}" type="presParOf" srcId="{E57DA122-4273-4384-8D6D-957DE8A49444}" destId="{97E8110B-70BF-48C9-97EF-0C49EE4FBD7E}" srcOrd="6" destOrd="0" presId="urn:microsoft.com/office/officeart/2005/8/layout/hProcess9"/>
    <dgm:cxn modelId="{57823044-9400-40E3-8600-68EFC8C2205E}" type="presParOf" srcId="{E57DA122-4273-4384-8D6D-957DE8A49444}" destId="{28B47932-5876-4736-8727-79B029571393}" srcOrd="7" destOrd="0" presId="urn:microsoft.com/office/officeart/2005/8/layout/hProcess9"/>
    <dgm:cxn modelId="{0A8B5E15-BD90-44F5-B93E-39BA4B0FC5D5}" type="presParOf" srcId="{E57DA122-4273-4384-8D6D-957DE8A49444}" destId="{F4C6A0B2-3DF8-420F-B114-5277162B3D7E}" srcOrd="8" destOrd="0" presId="urn:microsoft.com/office/officeart/2005/8/layout/hProcess9"/>
    <dgm:cxn modelId="{33AF5896-63BD-4773-919A-DE53A10A9F85}" type="presParOf" srcId="{E57DA122-4273-4384-8D6D-957DE8A49444}" destId="{9EA86382-AECD-41A0-A70A-37E9EC5E7F99}" srcOrd="9" destOrd="0" presId="urn:microsoft.com/office/officeart/2005/8/layout/hProcess9"/>
    <dgm:cxn modelId="{75252B16-FF44-4030-B2C0-100770EE9F5D}" type="presParOf" srcId="{E57DA122-4273-4384-8D6D-957DE8A49444}" destId="{8C2D9388-4B03-42ED-960A-59AB50C0B823}" srcOrd="10" destOrd="0" presId="urn:microsoft.com/office/officeart/2005/8/layout/hProcess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7D53C5D-ACE5-41FD-9F62-C2AC0BDE51AE}" type="doc">
      <dgm:prSet loTypeId="urn:microsoft.com/office/officeart/2009/3/layout/StepUpProcess" loCatId="process" qsTypeId="urn:microsoft.com/office/officeart/2005/8/quickstyle/simple2" qsCatId="simple" csTypeId="urn:microsoft.com/office/officeart/2005/8/colors/accent6_5" csCatId="accent6" phldr="1"/>
      <dgm:spPr/>
    </dgm:pt>
    <dgm:pt modelId="{35589025-6FBD-48D7-B209-8077E8D9218F}">
      <dgm:prSet phldrT="[文本]" custT="1"/>
      <dgm:spPr/>
      <dgm:t>
        <a:bodyPr/>
        <a:lstStyle/>
        <a:p>
          <a:r>
            <a:rPr lang="zh-CN" sz="2400" dirty="0" smtClean="0"/>
            <a:t>获取职位信息</a:t>
          </a:r>
          <a:endParaRPr lang="zh-CN" altLang="en-US" sz="2400" dirty="0"/>
        </a:p>
      </dgm:t>
    </dgm:pt>
    <dgm:pt modelId="{E474622D-670A-4F0C-B7C8-73FFB58982CC}" cxnId="{DD214903-1978-4EC1-A687-4945D37FDC7E}" type="parTrans">
      <dgm:prSet/>
      <dgm:spPr/>
      <dgm:t>
        <a:bodyPr/>
        <a:lstStyle/>
        <a:p>
          <a:endParaRPr lang="zh-CN" altLang="en-US"/>
        </a:p>
      </dgm:t>
    </dgm:pt>
    <dgm:pt modelId="{550FA4BA-8E3A-4134-A2B5-E4F33364DD6A}" cxnId="{DD214903-1978-4EC1-A687-4945D37FDC7E}" type="sibTrans">
      <dgm:prSet/>
      <dgm:spPr/>
      <dgm:t>
        <a:bodyPr/>
        <a:lstStyle/>
        <a:p>
          <a:endParaRPr lang="zh-CN" altLang="en-US"/>
        </a:p>
      </dgm:t>
    </dgm:pt>
    <dgm:pt modelId="{E6E12C84-4C54-4F63-85E3-0C1CEC7D1F40}">
      <dgm:prSet phldrT="[文本]" custT="1"/>
      <dgm:spPr/>
      <dgm:t>
        <a:bodyPr/>
        <a:lstStyle/>
        <a:p>
          <a:r>
            <a:rPr lang="zh-CN" sz="2400" dirty="0" smtClean="0"/>
            <a:t>选择报酬要素并对职位进行分类</a:t>
          </a:r>
          <a:endParaRPr lang="zh-CN" altLang="en-US" sz="2400" dirty="0"/>
        </a:p>
      </dgm:t>
    </dgm:pt>
    <dgm:pt modelId="{7A9541CF-BE4A-404C-892E-396CC2B84A6B}" cxnId="{C38083F5-2D70-4CD2-9222-F0C6E669AFBE}" type="parTrans">
      <dgm:prSet/>
      <dgm:spPr/>
      <dgm:t>
        <a:bodyPr/>
        <a:lstStyle/>
        <a:p>
          <a:endParaRPr lang="zh-CN" altLang="en-US"/>
        </a:p>
      </dgm:t>
    </dgm:pt>
    <dgm:pt modelId="{217842D3-D9B9-408B-96AF-2901DD0F68E3}" cxnId="{C38083F5-2D70-4CD2-9222-F0C6E669AFBE}" type="sibTrans">
      <dgm:prSet/>
      <dgm:spPr/>
      <dgm:t>
        <a:bodyPr/>
        <a:lstStyle/>
        <a:p>
          <a:endParaRPr lang="zh-CN" altLang="en-US"/>
        </a:p>
      </dgm:t>
    </dgm:pt>
    <dgm:pt modelId="{10C3E69F-C32E-4530-A0DB-F77AAAA8FB3C}">
      <dgm:prSet phldrT="[文本]" custT="1"/>
      <dgm:spPr/>
      <dgm:t>
        <a:bodyPr/>
        <a:lstStyle/>
        <a:p>
          <a:r>
            <a:rPr lang="zh-CN" sz="2400" dirty="0" smtClean="0"/>
            <a:t>对职位进行排序</a:t>
          </a:r>
          <a:endParaRPr lang="zh-CN" altLang="en-US" sz="2400" dirty="0"/>
        </a:p>
      </dgm:t>
    </dgm:pt>
    <dgm:pt modelId="{F7197183-072D-41C2-8FFB-CDBF4B630B0C}" cxnId="{CCBCFAF1-C1D0-4AA7-9260-11DBBE09CB45}" type="parTrans">
      <dgm:prSet/>
      <dgm:spPr/>
      <dgm:t>
        <a:bodyPr/>
        <a:lstStyle/>
        <a:p>
          <a:endParaRPr lang="zh-CN" altLang="en-US"/>
        </a:p>
      </dgm:t>
    </dgm:pt>
    <dgm:pt modelId="{290DC755-8434-4C90-9686-53361725FBBD}" cxnId="{CCBCFAF1-C1D0-4AA7-9260-11DBBE09CB45}" type="sibTrans">
      <dgm:prSet/>
      <dgm:spPr/>
      <dgm:t>
        <a:bodyPr/>
        <a:lstStyle/>
        <a:p>
          <a:endParaRPr lang="zh-CN" altLang="en-US"/>
        </a:p>
      </dgm:t>
    </dgm:pt>
    <dgm:pt modelId="{AA5AAC5B-94A9-4055-B38C-CF6A0F4DB7E9}">
      <dgm:prSet phldrT="[文本]" custT="1"/>
      <dgm:spPr/>
      <dgm:t>
        <a:bodyPr/>
        <a:lstStyle/>
        <a:p>
          <a:r>
            <a:rPr lang="zh-CN" sz="2400" dirty="0" smtClean="0"/>
            <a:t>综合排序结果</a:t>
          </a:r>
          <a:endParaRPr lang="zh-CN" altLang="en-US" sz="2400" dirty="0"/>
        </a:p>
      </dgm:t>
    </dgm:pt>
    <dgm:pt modelId="{6A3E8A2B-14F0-4118-8623-4414F1426921}" cxnId="{FCDD7C26-C6DF-4545-A6C3-F7FA3C142CE7}" type="parTrans">
      <dgm:prSet/>
      <dgm:spPr/>
      <dgm:t>
        <a:bodyPr/>
        <a:lstStyle/>
        <a:p>
          <a:endParaRPr lang="zh-CN" altLang="en-US"/>
        </a:p>
      </dgm:t>
    </dgm:pt>
    <dgm:pt modelId="{16E5D603-651B-4D7D-8A6E-6FA7AD12881C}" cxnId="{FCDD7C26-C6DF-4545-A6C3-F7FA3C142CE7}" type="sibTrans">
      <dgm:prSet/>
      <dgm:spPr/>
      <dgm:t>
        <a:bodyPr/>
        <a:lstStyle/>
        <a:p>
          <a:endParaRPr lang="zh-CN" altLang="en-US"/>
        </a:p>
      </dgm:t>
    </dgm:pt>
    <dgm:pt modelId="{93A7FFAE-F519-472F-9790-11987FB336E0}" type="pres">
      <dgm:prSet presAssocID="{67D53C5D-ACE5-41FD-9F62-C2AC0BDE51AE}" presName="rootnode" presStyleCnt="0">
        <dgm:presLayoutVars>
          <dgm:chMax/>
          <dgm:chPref/>
          <dgm:dir/>
          <dgm:animLvl val="lvl"/>
        </dgm:presLayoutVars>
      </dgm:prSet>
      <dgm:spPr/>
    </dgm:pt>
    <dgm:pt modelId="{62E90AB0-8327-46D2-8544-0DA5B3BEB2CF}" type="pres">
      <dgm:prSet presAssocID="{35589025-6FBD-48D7-B209-8077E8D9218F}" presName="composite" presStyleCnt="0"/>
      <dgm:spPr/>
    </dgm:pt>
    <dgm:pt modelId="{DEECF37E-9BEE-4C33-A33F-F6E33A777DD5}" type="pres">
      <dgm:prSet presAssocID="{35589025-6FBD-48D7-B209-8077E8D9218F}" presName="LShape" presStyleLbl="alignNode1" presStyleIdx="0" presStyleCnt="7"/>
      <dgm:spPr/>
    </dgm:pt>
    <dgm:pt modelId="{5133DAE4-3C80-49D8-911B-21FCDB2835BE}" type="pres">
      <dgm:prSet presAssocID="{35589025-6FBD-48D7-B209-8077E8D9218F}" presName="ParentText" presStyleLbl="revTx" presStyleIdx="0" presStyleCnt="4">
        <dgm:presLayoutVars>
          <dgm:chMax val="0"/>
          <dgm:chPref val="0"/>
          <dgm:bulletEnabled val="1"/>
        </dgm:presLayoutVars>
      </dgm:prSet>
      <dgm:spPr/>
      <dgm:t>
        <a:bodyPr/>
        <a:lstStyle/>
        <a:p>
          <a:endParaRPr lang="zh-CN" altLang="en-US"/>
        </a:p>
      </dgm:t>
    </dgm:pt>
    <dgm:pt modelId="{9DFD0249-0039-4831-B517-CFEE2B8B5203}" type="pres">
      <dgm:prSet presAssocID="{35589025-6FBD-48D7-B209-8077E8D9218F}" presName="Triangle" presStyleLbl="alignNode1" presStyleIdx="1" presStyleCnt="7"/>
      <dgm:spPr/>
    </dgm:pt>
    <dgm:pt modelId="{45DA59DE-EE4C-42EC-AD2E-9439FB68E459}" type="pres">
      <dgm:prSet presAssocID="{550FA4BA-8E3A-4134-A2B5-E4F33364DD6A}" presName="sibTrans" presStyleCnt="0"/>
      <dgm:spPr/>
    </dgm:pt>
    <dgm:pt modelId="{FB80E6FF-3E2A-469F-918F-3CD530C18F15}" type="pres">
      <dgm:prSet presAssocID="{550FA4BA-8E3A-4134-A2B5-E4F33364DD6A}" presName="space" presStyleCnt="0"/>
      <dgm:spPr/>
    </dgm:pt>
    <dgm:pt modelId="{BCCCE479-275A-4F83-9AED-2642C19703AE}" type="pres">
      <dgm:prSet presAssocID="{E6E12C84-4C54-4F63-85E3-0C1CEC7D1F40}" presName="composite" presStyleCnt="0"/>
      <dgm:spPr/>
    </dgm:pt>
    <dgm:pt modelId="{C9838DC6-1E7C-4080-AA3E-9A8C139432EB}" type="pres">
      <dgm:prSet presAssocID="{E6E12C84-4C54-4F63-85E3-0C1CEC7D1F40}" presName="LShape" presStyleLbl="alignNode1" presStyleIdx="2" presStyleCnt="7"/>
      <dgm:spPr/>
    </dgm:pt>
    <dgm:pt modelId="{3E83CCF0-B041-47CD-B1BE-FAC8B0F566E9}" type="pres">
      <dgm:prSet presAssocID="{E6E12C84-4C54-4F63-85E3-0C1CEC7D1F40}" presName="ParentText" presStyleLbl="revTx" presStyleIdx="1" presStyleCnt="4">
        <dgm:presLayoutVars>
          <dgm:chMax val="0"/>
          <dgm:chPref val="0"/>
          <dgm:bulletEnabled val="1"/>
        </dgm:presLayoutVars>
      </dgm:prSet>
      <dgm:spPr/>
      <dgm:t>
        <a:bodyPr/>
        <a:lstStyle/>
        <a:p>
          <a:endParaRPr lang="zh-CN" altLang="en-US"/>
        </a:p>
      </dgm:t>
    </dgm:pt>
    <dgm:pt modelId="{CE5192E2-7F1B-4AF2-AF3C-DFE0C9272B4C}" type="pres">
      <dgm:prSet presAssocID="{E6E12C84-4C54-4F63-85E3-0C1CEC7D1F40}" presName="Triangle" presStyleLbl="alignNode1" presStyleIdx="3" presStyleCnt="7"/>
      <dgm:spPr/>
    </dgm:pt>
    <dgm:pt modelId="{28A4CD41-0722-444B-853F-2482B1D9FE41}" type="pres">
      <dgm:prSet presAssocID="{217842D3-D9B9-408B-96AF-2901DD0F68E3}" presName="sibTrans" presStyleCnt="0"/>
      <dgm:spPr/>
    </dgm:pt>
    <dgm:pt modelId="{2ECA11F7-5035-4045-B2A3-4B5E929627CE}" type="pres">
      <dgm:prSet presAssocID="{217842D3-D9B9-408B-96AF-2901DD0F68E3}" presName="space" presStyleCnt="0"/>
      <dgm:spPr/>
    </dgm:pt>
    <dgm:pt modelId="{650E18C9-B580-4793-91F5-6BCAB84E52D3}" type="pres">
      <dgm:prSet presAssocID="{10C3E69F-C32E-4530-A0DB-F77AAAA8FB3C}" presName="composite" presStyleCnt="0"/>
      <dgm:spPr/>
    </dgm:pt>
    <dgm:pt modelId="{983B4D81-7D6E-4927-923D-BAB9834F5E49}" type="pres">
      <dgm:prSet presAssocID="{10C3E69F-C32E-4530-A0DB-F77AAAA8FB3C}" presName="LShape" presStyleLbl="alignNode1" presStyleIdx="4" presStyleCnt="7"/>
      <dgm:spPr/>
    </dgm:pt>
    <dgm:pt modelId="{7E93EFCE-234F-46A5-9C33-20C6421831B0}" type="pres">
      <dgm:prSet presAssocID="{10C3E69F-C32E-4530-A0DB-F77AAAA8FB3C}" presName="ParentText" presStyleLbl="revTx" presStyleIdx="2" presStyleCnt="4">
        <dgm:presLayoutVars>
          <dgm:chMax val="0"/>
          <dgm:chPref val="0"/>
          <dgm:bulletEnabled val="1"/>
        </dgm:presLayoutVars>
      </dgm:prSet>
      <dgm:spPr/>
      <dgm:t>
        <a:bodyPr/>
        <a:lstStyle/>
        <a:p>
          <a:endParaRPr lang="zh-CN" altLang="en-US"/>
        </a:p>
      </dgm:t>
    </dgm:pt>
    <dgm:pt modelId="{E46ED1BC-A9CF-44D1-85B8-8130CE48832C}" type="pres">
      <dgm:prSet presAssocID="{10C3E69F-C32E-4530-A0DB-F77AAAA8FB3C}" presName="Triangle" presStyleLbl="alignNode1" presStyleIdx="5" presStyleCnt="7"/>
      <dgm:spPr/>
    </dgm:pt>
    <dgm:pt modelId="{1B80EC57-C090-49FA-85D1-8423112D32EC}" type="pres">
      <dgm:prSet presAssocID="{290DC755-8434-4C90-9686-53361725FBBD}" presName="sibTrans" presStyleCnt="0"/>
      <dgm:spPr/>
    </dgm:pt>
    <dgm:pt modelId="{F1506487-5DE9-48D1-8CD5-A75CA20BF19B}" type="pres">
      <dgm:prSet presAssocID="{290DC755-8434-4C90-9686-53361725FBBD}" presName="space" presStyleCnt="0"/>
      <dgm:spPr/>
    </dgm:pt>
    <dgm:pt modelId="{F9558867-0667-4865-83AC-E96D803D1BC6}" type="pres">
      <dgm:prSet presAssocID="{AA5AAC5B-94A9-4055-B38C-CF6A0F4DB7E9}" presName="composite" presStyleCnt="0"/>
      <dgm:spPr/>
    </dgm:pt>
    <dgm:pt modelId="{41A88201-9B9B-46FD-B88F-557C5351CAA5}" type="pres">
      <dgm:prSet presAssocID="{AA5AAC5B-94A9-4055-B38C-CF6A0F4DB7E9}" presName="LShape" presStyleLbl="alignNode1" presStyleIdx="6" presStyleCnt="7"/>
      <dgm:spPr/>
    </dgm:pt>
    <dgm:pt modelId="{045C38B0-8168-40E3-9F51-127F81B1ADBE}" type="pres">
      <dgm:prSet presAssocID="{AA5AAC5B-94A9-4055-B38C-CF6A0F4DB7E9}" presName="ParentText" presStyleLbl="revTx" presStyleIdx="3" presStyleCnt="4">
        <dgm:presLayoutVars>
          <dgm:chMax val="0"/>
          <dgm:chPref val="0"/>
          <dgm:bulletEnabled val="1"/>
        </dgm:presLayoutVars>
      </dgm:prSet>
      <dgm:spPr/>
      <dgm:t>
        <a:bodyPr/>
        <a:lstStyle/>
        <a:p>
          <a:endParaRPr lang="zh-CN" altLang="en-US"/>
        </a:p>
      </dgm:t>
    </dgm:pt>
  </dgm:ptLst>
  <dgm:cxnLst>
    <dgm:cxn modelId="{F348EF86-AACC-44DA-A305-99221B726B5A}" type="presOf" srcId="{67D53C5D-ACE5-41FD-9F62-C2AC0BDE51AE}" destId="{93A7FFAE-F519-472F-9790-11987FB336E0}" srcOrd="0" destOrd="0" presId="urn:microsoft.com/office/officeart/2009/3/layout/StepUpProcess"/>
    <dgm:cxn modelId="{CCBCFAF1-C1D0-4AA7-9260-11DBBE09CB45}" srcId="{67D53C5D-ACE5-41FD-9F62-C2AC0BDE51AE}" destId="{10C3E69F-C32E-4530-A0DB-F77AAAA8FB3C}" srcOrd="2" destOrd="0" parTransId="{F7197183-072D-41C2-8FFB-CDBF4B630B0C}" sibTransId="{290DC755-8434-4C90-9686-53361725FBBD}"/>
    <dgm:cxn modelId="{48E9855E-6445-462C-9BE0-A770E4327F64}" type="presOf" srcId="{10C3E69F-C32E-4530-A0DB-F77AAAA8FB3C}" destId="{7E93EFCE-234F-46A5-9C33-20C6421831B0}" srcOrd="0" destOrd="0" presId="urn:microsoft.com/office/officeart/2009/3/layout/StepUpProcess"/>
    <dgm:cxn modelId="{57A23583-2ED8-44E4-B729-10BEC5FB24C6}" type="presOf" srcId="{E6E12C84-4C54-4F63-85E3-0C1CEC7D1F40}" destId="{3E83CCF0-B041-47CD-B1BE-FAC8B0F566E9}" srcOrd="0" destOrd="0" presId="urn:microsoft.com/office/officeart/2009/3/layout/StepUpProcess"/>
    <dgm:cxn modelId="{C38083F5-2D70-4CD2-9222-F0C6E669AFBE}" srcId="{67D53C5D-ACE5-41FD-9F62-C2AC0BDE51AE}" destId="{E6E12C84-4C54-4F63-85E3-0C1CEC7D1F40}" srcOrd="1" destOrd="0" parTransId="{7A9541CF-BE4A-404C-892E-396CC2B84A6B}" sibTransId="{217842D3-D9B9-408B-96AF-2901DD0F68E3}"/>
    <dgm:cxn modelId="{877DD3FE-E37F-4528-9914-5771E99A8143}" type="presOf" srcId="{AA5AAC5B-94A9-4055-B38C-CF6A0F4DB7E9}" destId="{045C38B0-8168-40E3-9F51-127F81B1ADBE}" srcOrd="0" destOrd="0" presId="urn:microsoft.com/office/officeart/2009/3/layout/StepUpProcess"/>
    <dgm:cxn modelId="{FCDD7C26-C6DF-4545-A6C3-F7FA3C142CE7}" srcId="{67D53C5D-ACE5-41FD-9F62-C2AC0BDE51AE}" destId="{AA5AAC5B-94A9-4055-B38C-CF6A0F4DB7E9}" srcOrd="3" destOrd="0" parTransId="{6A3E8A2B-14F0-4118-8623-4414F1426921}" sibTransId="{16E5D603-651B-4D7D-8A6E-6FA7AD12881C}"/>
    <dgm:cxn modelId="{DE4FA7B8-F4A7-4F62-9D58-1A2F00C1FD3B}" type="presOf" srcId="{35589025-6FBD-48D7-B209-8077E8D9218F}" destId="{5133DAE4-3C80-49D8-911B-21FCDB2835BE}" srcOrd="0" destOrd="0" presId="urn:microsoft.com/office/officeart/2009/3/layout/StepUpProcess"/>
    <dgm:cxn modelId="{DD214903-1978-4EC1-A687-4945D37FDC7E}" srcId="{67D53C5D-ACE5-41FD-9F62-C2AC0BDE51AE}" destId="{35589025-6FBD-48D7-B209-8077E8D9218F}" srcOrd="0" destOrd="0" parTransId="{E474622D-670A-4F0C-B7C8-73FFB58982CC}" sibTransId="{550FA4BA-8E3A-4134-A2B5-E4F33364DD6A}"/>
    <dgm:cxn modelId="{BC31F438-7331-4507-960F-E826778528DF}" type="presParOf" srcId="{93A7FFAE-F519-472F-9790-11987FB336E0}" destId="{62E90AB0-8327-46D2-8544-0DA5B3BEB2CF}" srcOrd="0" destOrd="0" presId="urn:microsoft.com/office/officeart/2009/3/layout/StepUpProcess"/>
    <dgm:cxn modelId="{2B4E2D56-0AC3-4429-8FF1-747F7EB49903}" type="presParOf" srcId="{62E90AB0-8327-46D2-8544-0DA5B3BEB2CF}" destId="{DEECF37E-9BEE-4C33-A33F-F6E33A777DD5}" srcOrd="0" destOrd="0" presId="urn:microsoft.com/office/officeart/2009/3/layout/StepUpProcess"/>
    <dgm:cxn modelId="{30575880-7F90-4B3F-938A-4C334D272038}" type="presParOf" srcId="{62E90AB0-8327-46D2-8544-0DA5B3BEB2CF}" destId="{5133DAE4-3C80-49D8-911B-21FCDB2835BE}" srcOrd="1" destOrd="0" presId="urn:microsoft.com/office/officeart/2009/3/layout/StepUpProcess"/>
    <dgm:cxn modelId="{B9B71B25-359A-4871-BA92-509DCB044700}" type="presParOf" srcId="{62E90AB0-8327-46D2-8544-0DA5B3BEB2CF}" destId="{9DFD0249-0039-4831-B517-CFEE2B8B5203}" srcOrd="2" destOrd="0" presId="urn:microsoft.com/office/officeart/2009/3/layout/StepUpProcess"/>
    <dgm:cxn modelId="{339196E1-94C5-430E-A941-E1872F6264A8}" type="presParOf" srcId="{93A7FFAE-F519-472F-9790-11987FB336E0}" destId="{45DA59DE-EE4C-42EC-AD2E-9439FB68E459}" srcOrd="1" destOrd="0" presId="urn:microsoft.com/office/officeart/2009/3/layout/StepUpProcess"/>
    <dgm:cxn modelId="{FF41BDCC-2024-471A-8B75-D0EDE3C07051}" type="presParOf" srcId="{45DA59DE-EE4C-42EC-AD2E-9439FB68E459}" destId="{FB80E6FF-3E2A-469F-918F-3CD530C18F15}" srcOrd="0" destOrd="0" presId="urn:microsoft.com/office/officeart/2009/3/layout/StepUpProcess"/>
    <dgm:cxn modelId="{62652CD7-27C1-48CF-9110-9C8E68EDC148}" type="presParOf" srcId="{93A7FFAE-F519-472F-9790-11987FB336E0}" destId="{BCCCE479-275A-4F83-9AED-2642C19703AE}" srcOrd="2" destOrd="0" presId="urn:microsoft.com/office/officeart/2009/3/layout/StepUpProcess"/>
    <dgm:cxn modelId="{9B560A5F-1D00-4CC4-9029-C12170E2BACA}" type="presParOf" srcId="{BCCCE479-275A-4F83-9AED-2642C19703AE}" destId="{C9838DC6-1E7C-4080-AA3E-9A8C139432EB}" srcOrd="0" destOrd="0" presId="urn:microsoft.com/office/officeart/2009/3/layout/StepUpProcess"/>
    <dgm:cxn modelId="{36DB2BF0-7A75-4B35-BCD6-4C8F19EC1BA6}" type="presParOf" srcId="{BCCCE479-275A-4F83-9AED-2642C19703AE}" destId="{3E83CCF0-B041-47CD-B1BE-FAC8B0F566E9}" srcOrd="1" destOrd="0" presId="urn:microsoft.com/office/officeart/2009/3/layout/StepUpProcess"/>
    <dgm:cxn modelId="{9A16CDFA-E9BA-447D-BC6E-86CD2E79C713}" type="presParOf" srcId="{BCCCE479-275A-4F83-9AED-2642C19703AE}" destId="{CE5192E2-7F1B-4AF2-AF3C-DFE0C9272B4C}" srcOrd="2" destOrd="0" presId="urn:microsoft.com/office/officeart/2009/3/layout/StepUpProcess"/>
    <dgm:cxn modelId="{67E486BD-F086-40D1-865E-F2FE9717AEF9}" type="presParOf" srcId="{93A7FFAE-F519-472F-9790-11987FB336E0}" destId="{28A4CD41-0722-444B-853F-2482B1D9FE41}" srcOrd="3" destOrd="0" presId="urn:microsoft.com/office/officeart/2009/3/layout/StepUpProcess"/>
    <dgm:cxn modelId="{AC51692A-CEA9-4B67-A532-5BCBEB1C29E1}" type="presParOf" srcId="{28A4CD41-0722-444B-853F-2482B1D9FE41}" destId="{2ECA11F7-5035-4045-B2A3-4B5E929627CE}" srcOrd="0" destOrd="0" presId="urn:microsoft.com/office/officeart/2009/3/layout/StepUpProcess"/>
    <dgm:cxn modelId="{B7CA86DC-ADC6-4472-A3AB-07EA44127793}" type="presParOf" srcId="{93A7FFAE-F519-472F-9790-11987FB336E0}" destId="{650E18C9-B580-4793-91F5-6BCAB84E52D3}" srcOrd="4" destOrd="0" presId="urn:microsoft.com/office/officeart/2009/3/layout/StepUpProcess"/>
    <dgm:cxn modelId="{E485A753-7711-40D3-90CC-6D6661658142}" type="presParOf" srcId="{650E18C9-B580-4793-91F5-6BCAB84E52D3}" destId="{983B4D81-7D6E-4927-923D-BAB9834F5E49}" srcOrd="0" destOrd="0" presId="urn:microsoft.com/office/officeart/2009/3/layout/StepUpProcess"/>
    <dgm:cxn modelId="{D9035036-8F2B-4B14-BD06-151FF2D234D1}" type="presParOf" srcId="{650E18C9-B580-4793-91F5-6BCAB84E52D3}" destId="{7E93EFCE-234F-46A5-9C33-20C6421831B0}" srcOrd="1" destOrd="0" presId="urn:microsoft.com/office/officeart/2009/3/layout/StepUpProcess"/>
    <dgm:cxn modelId="{51AD48D5-6E34-4B29-90FE-2E8BC9990FFF}" type="presParOf" srcId="{650E18C9-B580-4793-91F5-6BCAB84E52D3}" destId="{E46ED1BC-A9CF-44D1-85B8-8130CE48832C}" srcOrd="2" destOrd="0" presId="urn:microsoft.com/office/officeart/2009/3/layout/StepUpProcess"/>
    <dgm:cxn modelId="{F708306C-8F50-44D3-8237-184C236431DF}" type="presParOf" srcId="{93A7FFAE-F519-472F-9790-11987FB336E0}" destId="{1B80EC57-C090-49FA-85D1-8423112D32EC}" srcOrd="5" destOrd="0" presId="urn:microsoft.com/office/officeart/2009/3/layout/StepUpProcess"/>
    <dgm:cxn modelId="{614D49D3-4EE6-44EC-9D5F-3134338B184F}" type="presParOf" srcId="{1B80EC57-C090-49FA-85D1-8423112D32EC}" destId="{F1506487-5DE9-48D1-8CD5-A75CA20BF19B}" srcOrd="0" destOrd="0" presId="urn:microsoft.com/office/officeart/2009/3/layout/StepUpProcess"/>
    <dgm:cxn modelId="{927C87BF-20EC-4CDD-AA83-FE2DBD74C1F8}" type="presParOf" srcId="{93A7FFAE-F519-472F-9790-11987FB336E0}" destId="{F9558867-0667-4865-83AC-E96D803D1BC6}" srcOrd="6" destOrd="0" presId="urn:microsoft.com/office/officeart/2009/3/layout/StepUpProcess"/>
    <dgm:cxn modelId="{BB9ABDC2-FF8D-47F4-8F00-3B692CB8DD1A}" type="presParOf" srcId="{F9558867-0667-4865-83AC-E96D803D1BC6}" destId="{41A88201-9B9B-46FD-B88F-557C5351CAA5}" srcOrd="0" destOrd="0" presId="urn:microsoft.com/office/officeart/2009/3/layout/StepUpProcess"/>
    <dgm:cxn modelId="{342E7309-B8AE-44C5-8A42-01EAE1B39C92}" type="presParOf" srcId="{F9558867-0667-4865-83AC-E96D803D1BC6}" destId="{045C38B0-8168-40E3-9F51-127F81B1ADBE}" srcOrd="1" destOrd="0" presId="urn:microsoft.com/office/officeart/2009/3/layout/StepUp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DF48108-6330-47A0-97FF-0391558B6C69}" type="doc">
      <dgm:prSet loTypeId="urn:microsoft.com/office/officeart/2009/layout/CircleArrowProcess" loCatId="process" qsTypeId="urn:microsoft.com/office/officeart/2005/8/quickstyle/simple2" qsCatId="simple" csTypeId="urn:microsoft.com/office/officeart/2005/8/colors/accent6_5" csCatId="accent6" phldr="1"/>
      <dgm:spPr/>
      <dgm:t>
        <a:bodyPr/>
        <a:lstStyle/>
        <a:p>
          <a:endParaRPr lang="zh-CN" altLang="en-US"/>
        </a:p>
      </dgm:t>
    </dgm:pt>
    <dgm:pt modelId="{C3B94AA3-273F-4014-9044-43A8F94C4931}">
      <dgm:prSet phldrT="[文本]" custT="1"/>
      <dgm:spPr/>
      <dgm:t>
        <a:bodyPr/>
        <a:lstStyle/>
        <a:p>
          <a:r>
            <a:rPr lang="zh-CN" altLang="en-US" sz="2400" dirty="0" smtClean="0"/>
            <a:t>确定合适的职位等级数量</a:t>
          </a:r>
          <a:endParaRPr lang="zh-CN" altLang="en-US" sz="2400" dirty="0"/>
        </a:p>
      </dgm:t>
    </dgm:pt>
    <dgm:pt modelId="{C4B1171C-CBAD-4A8F-AC6E-70AD05AA8AF1}" cxnId="{F71DC666-15AF-4B3D-8D38-1EA848D7754A}" type="parTrans">
      <dgm:prSet/>
      <dgm:spPr/>
      <dgm:t>
        <a:bodyPr/>
        <a:lstStyle/>
        <a:p>
          <a:endParaRPr lang="zh-CN" altLang="en-US"/>
        </a:p>
      </dgm:t>
    </dgm:pt>
    <dgm:pt modelId="{2C347376-55C3-487B-9DEE-E4306A9DC2C7}" cxnId="{F71DC666-15AF-4B3D-8D38-1EA848D7754A}" type="sibTrans">
      <dgm:prSet/>
      <dgm:spPr/>
      <dgm:t>
        <a:bodyPr/>
        <a:lstStyle/>
        <a:p>
          <a:endParaRPr lang="zh-CN" altLang="en-US"/>
        </a:p>
      </dgm:t>
    </dgm:pt>
    <dgm:pt modelId="{2442EDBF-6C83-412A-A4A5-50199A5AF486}">
      <dgm:prSet phldrT="[文本]" custT="1"/>
      <dgm:spPr/>
      <dgm:t>
        <a:bodyPr/>
        <a:lstStyle/>
        <a:p>
          <a:r>
            <a:rPr lang="zh-CN" altLang="en-US" sz="2400" dirty="0" smtClean="0"/>
            <a:t>编写每一职位等级的定义</a:t>
          </a:r>
          <a:endParaRPr lang="zh-CN" altLang="en-US" sz="2400" dirty="0"/>
        </a:p>
      </dgm:t>
    </dgm:pt>
    <dgm:pt modelId="{11E32604-8DF3-4867-9C84-C11E9FB60CE4}" cxnId="{F57B3077-AA9D-4EC5-B058-35BA311CB0B7}" type="parTrans">
      <dgm:prSet/>
      <dgm:spPr/>
      <dgm:t>
        <a:bodyPr/>
        <a:lstStyle/>
        <a:p>
          <a:endParaRPr lang="zh-CN" altLang="en-US"/>
        </a:p>
      </dgm:t>
    </dgm:pt>
    <dgm:pt modelId="{5F93EDE9-FFC4-43AD-A22B-41F52A85899E}" cxnId="{F57B3077-AA9D-4EC5-B058-35BA311CB0B7}" type="sibTrans">
      <dgm:prSet/>
      <dgm:spPr/>
      <dgm:t>
        <a:bodyPr/>
        <a:lstStyle/>
        <a:p>
          <a:endParaRPr lang="zh-CN" altLang="en-US"/>
        </a:p>
      </dgm:t>
    </dgm:pt>
    <dgm:pt modelId="{09832C3E-4B4B-4B87-8108-87DE7B1C47FF}">
      <dgm:prSet phldrT="[文本]" custT="1"/>
      <dgm:spPr/>
      <dgm:t>
        <a:bodyPr/>
        <a:lstStyle/>
        <a:p>
          <a:r>
            <a:rPr lang="zh-CN" altLang="en-US" sz="2400" dirty="0" smtClean="0"/>
            <a:t>根据职位等级定义对职位进行等级分类</a:t>
          </a:r>
          <a:endParaRPr lang="zh-CN" altLang="en-US" sz="2400" dirty="0"/>
        </a:p>
      </dgm:t>
    </dgm:pt>
    <dgm:pt modelId="{4B1BB0C7-0301-4804-80F7-D7113654EEF6}" cxnId="{1E0842E5-2814-40E9-813F-9726F3557C3B}" type="parTrans">
      <dgm:prSet/>
      <dgm:spPr/>
      <dgm:t>
        <a:bodyPr/>
        <a:lstStyle/>
        <a:p>
          <a:endParaRPr lang="zh-CN" altLang="en-US"/>
        </a:p>
      </dgm:t>
    </dgm:pt>
    <dgm:pt modelId="{29842878-82A3-4B3A-A8D4-57C39D132979}" cxnId="{1E0842E5-2814-40E9-813F-9726F3557C3B}" type="sibTrans">
      <dgm:prSet/>
      <dgm:spPr/>
      <dgm:t>
        <a:bodyPr/>
        <a:lstStyle/>
        <a:p>
          <a:endParaRPr lang="zh-CN" altLang="en-US"/>
        </a:p>
      </dgm:t>
    </dgm:pt>
    <dgm:pt modelId="{A4F171B6-4106-4A1E-80DD-E153C8B72D8A}" type="pres">
      <dgm:prSet presAssocID="{0DF48108-6330-47A0-97FF-0391558B6C69}" presName="Name0" presStyleCnt="0">
        <dgm:presLayoutVars>
          <dgm:chMax val="7"/>
          <dgm:chPref val="7"/>
          <dgm:dir/>
          <dgm:animLvl val="lvl"/>
        </dgm:presLayoutVars>
      </dgm:prSet>
      <dgm:spPr/>
      <dgm:t>
        <a:bodyPr/>
        <a:lstStyle/>
        <a:p>
          <a:endParaRPr lang="zh-CN" altLang="en-US"/>
        </a:p>
      </dgm:t>
    </dgm:pt>
    <dgm:pt modelId="{006BD74E-3978-4A37-AFDF-4054A2929522}" type="pres">
      <dgm:prSet presAssocID="{C3B94AA3-273F-4014-9044-43A8F94C4931}" presName="Accent1" presStyleCnt="0"/>
      <dgm:spPr/>
    </dgm:pt>
    <dgm:pt modelId="{0C36B942-A23F-457A-88EA-773432640793}" type="pres">
      <dgm:prSet presAssocID="{C3B94AA3-273F-4014-9044-43A8F94C4931}" presName="Accent" presStyleLbl="node1" presStyleIdx="0" presStyleCnt="3"/>
      <dgm:spPr/>
    </dgm:pt>
    <dgm:pt modelId="{FD5F36C5-4728-44CA-8887-B2D4181F737B}" type="pres">
      <dgm:prSet presAssocID="{C3B94AA3-273F-4014-9044-43A8F94C4931}" presName="Parent1" presStyleLbl="revTx" presStyleIdx="0" presStyleCnt="3" custScaleX="131518">
        <dgm:presLayoutVars>
          <dgm:chMax val="1"/>
          <dgm:chPref val="1"/>
          <dgm:bulletEnabled val="1"/>
        </dgm:presLayoutVars>
      </dgm:prSet>
      <dgm:spPr/>
      <dgm:t>
        <a:bodyPr/>
        <a:lstStyle/>
        <a:p>
          <a:endParaRPr lang="zh-CN" altLang="en-US"/>
        </a:p>
      </dgm:t>
    </dgm:pt>
    <dgm:pt modelId="{B18C4D28-D052-4C42-A4EF-6555ED7CB413}" type="pres">
      <dgm:prSet presAssocID="{2442EDBF-6C83-412A-A4A5-50199A5AF486}" presName="Accent2" presStyleCnt="0"/>
      <dgm:spPr/>
    </dgm:pt>
    <dgm:pt modelId="{6CECF962-278D-4017-A687-3221602EE90F}" type="pres">
      <dgm:prSet presAssocID="{2442EDBF-6C83-412A-A4A5-50199A5AF486}" presName="Accent" presStyleLbl="node1" presStyleIdx="1" presStyleCnt="3"/>
      <dgm:spPr/>
    </dgm:pt>
    <dgm:pt modelId="{721B5393-CC79-4B21-86E4-33ED8393D31C}" type="pres">
      <dgm:prSet presAssocID="{2442EDBF-6C83-412A-A4A5-50199A5AF486}" presName="Parent2" presStyleLbl="revTx" presStyleIdx="1" presStyleCnt="3" custScaleX="131518">
        <dgm:presLayoutVars>
          <dgm:chMax val="1"/>
          <dgm:chPref val="1"/>
          <dgm:bulletEnabled val="1"/>
        </dgm:presLayoutVars>
      </dgm:prSet>
      <dgm:spPr/>
      <dgm:t>
        <a:bodyPr/>
        <a:lstStyle/>
        <a:p>
          <a:endParaRPr lang="zh-CN" altLang="en-US"/>
        </a:p>
      </dgm:t>
    </dgm:pt>
    <dgm:pt modelId="{857645A7-7D9F-43C2-B633-77C1DC4C8FFE}" type="pres">
      <dgm:prSet presAssocID="{09832C3E-4B4B-4B87-8108-87DE7B1C47FF}" presName="Accent3" presStyleCnt="0"/>
      <dgm:spPr/>
    </dgm:pt>
    <dgm:pt modelId="{F46B10DE-46A7-4088-BAC0-E1D149BE23F3}" type="pres">
      <dgm:prSet presAssocID="{09832C3E-4B4B-4B87-8108-87DE7B1C47FF}" presName="Accent" presStyleLbl="node1" presStyleIdx="2" presStyleCnt="3"/>
      <dgm:spPr/>
    </dgm:pt>
    <dgm:pt modelId="{27D81E37-40FE-47C0-B22F-6376462FD4EB}" type="pres">
      <dgm:prSet presAssocID="{09832C3E-4B4B-4B87-8108-87DE7B1C47FF}" presName="Parent3" presStyleLbl="revTx" presStyleIdx="2" presStyleCnt="3" custScaleX="131518">
        <dgm:presLayoutVars>
          <dgm:chMax val="1"/>
          <dgm:chPref val="1"/>
          <dgm:bulletEnabled val="1"/>
        </dgm:presLayoutVars>
      </dgm:prSet>
      <dgm:spPr/>
      <dgm:t>
        <a:bodyPr/>
        <a:lstStyle/>
        <a:p>
          <a:endParaRPr lang="zh-CN" altLang="en-US"/>
        </a:p>
      </dgm:t>
    </dgm:pt>
  </dgm:ptLst>
  <dgm:cxnLst>
    <dgm:cxn modelId="{F57B3077-AA9D-4EC5-B058-35BA311CB0B7}" srcId="{0DF48108-6330-47A0-97FF-0391558B6C69}" destId="{2442EDBF-6C83-412A-A4A5-50199A5AF486}" srcOrd="1" destOrd="0" parTransId="{11E32604-8DF3-4867-9C84-C11E9FB60CE4}" sibTransId="{5F93EDE9-FFC4-43AD-A22B-41F52A85899E}"/>
    <dgm:cxn modelId="{FEEB0F31-194B-4580-86C0-F47DDF339CAA}" type="presOf" srcId="{09832C3E-4B4B-4B87-8108-87DE7B1C47FF}" destId="{27D81E37-40FE-47C0-B22F-6376462FD4EB}" srcOrd="0" destOrd="0" presId="urn:microsoft.com/office/officeart/2009/layout/CircleArrowProcess"/>
    <dgm:cxn modelId="{9AE48711-519C-464C-8B5B-224569CAAA61}" type="presOf" srcId="{C3B94AA3-273F-4014-9044-43A8F94C4931}" destId="{FD5F36C5-4728-44CA-8887-B2D4181F737B}" srcOrd="0" destOrd="0" presId="urn:microsoft.com/office/officeart/2009/layout/CircleArrowProcess"/>
    <dgm:cxn modelId="{F71DC666-15AF-4B3D-8D38-1EA848D7754A}" srcId="{0DF48108-6330-47A0-97FF-0391558B6C69}" destId="{C3B94AA3-273F-4014-9044-43A8F94C4931}" srcOrd="0" destOrd="0" parTransId="{C4B1171C-CBAD-4A8F-AC6E-70AD05AA8AF1}" sibTransId="{2C347376-55C3-487B-9DEE-E4306A9DC2C7}"/>
    <dgm:cxn modelId="{98A23616-6A49-4BA8-A787-604C1E384727}" type="presOf" srcId="{2442EDBF-6C83-412A-A4A5-50199A5AF486}" destId="{721B5393-CC79-4B21-86E4-33ED8393D31C}" srcOrd="0" destOrd="0" presId="urn:microsoft.com/office/officeart/2009/layout/CircleArrowProcess"/>
    <dgm:cxn modelId="{1E0842E5-2814-40E9-813F-9726F3557C3B}" srcId="{0DF48108-6330-47A0-97FF-0391558B6C69}" destId="{09832C3E-4B4B-4B87-8108-87DE7B1C47FF}" srcOrd="2" destOrd="0" parTransId="{4B1BB0C7-0301-4804-80F7-D7113654EEF6}" sibTransId="{29842878-82A3-4B3A-A8D4-57C39D132979}"/>
    <dgm:cxn modelId="{21B79FE3-F24B-408E-91B3-ABA2D023B589}" type="presOf" srcId="{0DF48108-6330-47A0-97FF-0391558B6C69}" destId="{A4F171B6-4106-4A1E-80DD-E153C8B72D8A}" srcOrd="0" destOrd="0" presId="urn:microsoft.com/office/officeart/2009/layout/CircleArrowProcess"/>
    <dgm:cxn modelId="{98B1B034-4AAA-4B2A-B272-0B3C74535B05}" type="presParOf" srcId="{A4F171B6-4106-4A1E-80DD-E153C8B72D8A}" destId="{006BD74E-3978-4A37-AFDF-4054A2929522}" srcOrd="0" destOrd="0" presId="urn:microsoft.com/office/officeart/2009/layout/CircleArrowProcess"/>
    <dgm:cxn modelId="{C468F1A1-A201-4005-B5E4-EA3EF701D5ED}" type="presParOf" srcId="{006BD74E-3978-4A37-AFDF-4054A2929522}" destId="{0C36B942-A23F-457A-88EA-773432640793}" srcOrd="0" destOrd="0" presId="urn:microsoft.com/office/officeart/2009/layout/CircleArrowProcess"/>
    <dgm:cxn modelId="{D4D4A7DB-12D8-46F3-96FD-CD24043BA285}" type="presParOf" srcId="{A4F171B6-4106-4A1E-80DD-E153C8B72D8A}" destId="{FD5F36C5-4728-44CA-8887-B2D4181F737B}" srcOrd="1" destOrd="0" presId="urn:microsoft.com/office/officeart/2009/layout/CircleArrowProcess"/>
    <dgm:cxn modelId="{82B22DC4-0084-464D-8C18-35D4C607EC31}" type="presParOf" srcId="{A4F171B6-4106-4A1E-80DD-E153C8B72D8A}" destId="{B18C4D28-D052-4C42-A4EF-6555ED7CB413}" srcOrd="2" destOrd="0" presId="urn:microsoft.com/office/officeart/2009/layout/CircleArrowProcess"/>
    <dgm:cxn modelId="{F4ECBEBC-BB49-4443-8EF4-32458A29B31D}" type="presParOf" srcId="{B18C4D28-D052-4C42-A4EF-6555ED7CB413}" destId="{6CECF962-278D-4017-A687-3221602EE90F}" srcOrd="0" destOrd="0" presId="urn:microsoft.com/office/officeart/2009/layout/CircleArrowProcess"/>
    <dgm:cxn modelId="{41E45C56-3DBB-439A-9ECA-52380420C773}" type="presParOf" srcId="{A4F171B6-4106-4A1E-80DD-E153C8B72D8A}" destId="{721B5393-CC79-4B21-86E4-33ED8393D31C}" srcOrd="3" destOrd="0" presId="urn:microsoft.com/office/officeart/2009/layout/CircleArrowProcess"/>
    <dgm:cxn modelId="{B11430A4-B316-4EF8-AF0A-DA1104BD1B56}" type="presParOf" srcId="{A4F171B6-4106-4A1E-80DD-E153C8B72D8A}" destId="{857645A7-7D9F-43C2-B633-77C1DC4C8FFE}" srcOrd="4" destOrd="0" presId="urn:microsoft.com/office/officeart/2009/layout/CircleArrowProcess"/>
    <dgm:cxn modelId="{7F2AC3DC-719C-4CE9-BEEB-D3CA96B07043}" type="presParOf" srcId="{857645A7-7D9F-43C2-B633-77C1DC4C8FFE}" destId="{F46B10DE-46A7-4088-BAC0-E1D149BE23F3}" srcOrd="0" destOrd="0" presId="urn:microsoft.com/office/officeart/2009/layout/CircleArrowProcess"/>
    <dgm:cxn modelId="{039BB46A-156D-4A20-A001-C96F91B8DD3A}" type="presParOf" srcId="{A4F171B6-4106-4A1E-80DD-E153C8B72D8A}" destId="{27D81E37-40FE-47C0-B22F-6376462FD4EB}" srcOrd="5" destOrd="0" presId="urn:microsoft.com/office/officeart/2009/layout/CircleArrow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FCBCA57-8FD7-4E14-B548-F52204841923}" type="doc">
      <dgm:prSet loTypeId="urn:microsoft.com/office/officeart/2005/8/layout/process5" loCatId="process" qsTypeId="urn:microsoft.com/office/officeart/2005/8/quickstyle/simple2" qsCatId="simple" csTypeId="urn:microsoft.com/office/officeart/2005/8/colors/accent6_2" csCatId="accent6" phldr="1"/>
      <dgm:spPr/>
      <dgm:t>
        <a:bodyPr/>
        <a:lstStyle/>
        <a:p>
          <a:endParaRPr lang="zh-CN" altLang="en-US"/>
        </a:p>
      </dgm:t>
    </dgm:pt>
    <dgm:pt modelId="{A0C69349-9FEA-4DED-84D7-9CDCC26C8876}">
      <dgm:prSet phldrT="[文本]" custT="1"/>
      <dgm:spPr/>
      <dgm:t>
        <a:bodyPr/>
        <a:lstStyle/>
        <a:p>
          <a:r>
            <a:rPr lang="zh-CN" altLang="en-US" sz="2200" b="1" dirty="0" smtClean="0"/>
            <a:t>选取合适的报酬要素</a:t>
          </a:r>
          <a:endParaRPr lang="zh-CN" altLang="en-US" sz="2200" b="1" dirty="0"/>
        </a:p>
      </dgm:t>
    </dgm:pt>
    <dgm:pt modelId="{089D406D-862F-4593-9F44-EB4CED96A5B8}" cxnId="{57D9A2B9-AB69-4DFC-8D7F-5A409866FAA0}" type="parTrans">
      <dgm:prSet/>
      <dgm:spPr/>
      <dgm:t>
        <a:bodyPr/>
        <a:lstStyle/>
        <a:p>
          <a:endParaRPr lang="zh-CN" altLang="en-US"/>
        </a:p>
      </dgm:t>
    </dgm:pt>
    <dgm:pt modelId="{B421407C-BE20-46F7-A08C-E7BF6DDAF65A}" cxnId="{57D9A2B9-AB69-4DFC-8D7F-5A409866FAA0}" type="sibTrans">
      <dgm:prSet/>
      <dgm:spPr/>
      <dgm:t>
        <a:bodyPr/>
        <a:lstStyle/>
        <a:p>
          <a:endParaRPr lang="zh-CN" altLang="en-US"/>
        </a:p>
      </dgm:t>
    </dgm:pt>
    <dgm:pt modelId="{713D2FBA-EE55-4DBD-946E-C364B7ADBE37}">
      <dgm:prSet phldrT="[文本]" custT="1"/>
      <dgm:spPr/>
      <dgm:t>
        <a:bodyPr/>
        <a:lstStyle/>
        <a:p>
          <a:r>
            <a:rPr lang="zh-CN" sz="2200" b="1" dirty="0" smtClean="0"/>
            <a:t>对每一种报酬要素的各种不同程度、水平或层次加以界定</a:t>
          </a:r>
          <a:r>
            <a:rPr lang="zh-CN" altLang="en-US" sz="2200" b="1" dirty="0" smtClean="0"/>
            <a:t>；</a:t>
          </a:r>
          <a:endParaRPr lang="zh-CN" altLang="en-US" sz="2200" b="1" dirty="0"/>
        </a:p>
      </dgm:t>
    </dgm:pt>
    <dgm:pt modelId="{AED0FFD8-2B2F-4687-A0E6-C13E03C6F196}" cxnId="{F6F41682-B756-4ECC-BF99-DCA2D802059F}" type="parTrans">
      <dgm:prSet/>
      <dgm:spPr/>
      <dgm:t>
        <a:bodyPr/>
        <a:lstStyle/>
        <a:p>
          <a:endParaRPr lang="zh-CN" altLang="en-US"/>
        </a:p>
      </dgm:t>
    </dgm:pt>
    <dgm:pt modelId="{33CC2354-860E-407B-AC4D-B41BA207E6F0}" cxnId="{F6F41682-B756-4ECC-BF99-DCA2D802059F}" type="sibTrans">
      <dgm:prSet/>
      <dgm:spPr/>
      <dgm:t>
        <a:bodyPr/>
        <a:lstStyle/>
        <a:p>
          <a:endParaRPr lang="zh-CN" altLang="en-US"/>
        </a:p>
      </dgm:t>
    </dgm:pt>
    <dgm:pt modelId="{34C862A7-6EBA-46EE-94A7-C71E82E90239}">
      <dgm:prSet phldrT="[文本]" custT="1"/>
      <dgm:spPr/>
      <dgm:t>
        <a:bodyPr/>
        <a:lstStyle/>
        <a:p>
          <a:r>
            <a:rPr lang="zh-CN" altLang="en-US" sz="2200" b="1" dirty="0" smtClean="0"/>
            <a:t>确定不同报酬要素在职位评价体系中所占的权重或者相对价值</a:t>
          </a:r>
          <a:endParaRPr lang="zh-CN" altLang="en-US" sz="2200" b="1" dirty="0"/>
        </a:p>
      </dgm:t>
    </dgm:pt>
    <dgm:pt modelId="{815ED9E5-D0FD-477F-93CF-28D728702E29}" cxnId="{D162D0AD-21A6-4B3D-85DD-32EE6DF8932C}" type="parTrans">
      <dgm:prSet/>
      <dgm:spPr/>
      <dgm:t>
        <a:bodyPr/>
        <a:lstStyle/>
        <a:p>
          <a:endParaRPr lang="zh-CN" altLang="en-US"/>
        </a:p>
      </dgm:t>
    </dgm:pt>
    <dgm:pt modelId="{0C7A1323-031A-4A0C-90C9-B7820AF91446}" cxnId="{D162D0AD-21A6-4B3D-85DD-32EE6DF8932C}" type="sibTrans">
      <dgm:prSet/>
      <dgm:spPr/>
      <dgm:t>
        <a:bodyPr/>
        <a:lstStyle/>
        <a:p>
          <a:endParaRPr lang="zh-CN" altLang="en-US"/>
        </a:p>
      </dgm:t>
    </dgm:pt>
    <dgm:pt modelId="{B5944DF8-06A6-4C46-9D14-EDAAFAF0312C}">
      <dgm:prSet phldrT="[文本]" custT="1"/>
      <dgm:spPr/>
      <dgm:t>
        <a:bodyPr/>
        <a:lstStyle/>
        <a:p>
          <a:r>
            <a:rPr lang="zh-CN" altLang="en-US" sz="2200" b="1" dirty="0" smtClean="0"/>
            <a:t>确定每一种报酬要素的不同等级所对应的点值</a:t>
          </a:r>
          <a:endParaRPr lang="zh-CN" altLang="en-US" sz="2200" b="1" dirty="0"/>
        </a:p>
      </dgm:t>
    </dgm:pt>
    <dgm:pt modelId="{30E514CF-B28A-47CF-B746-B8271CC1DC16}" cxnId="{0C88D4B8-01E5-423F-9234-DFCF4DB7650C}" type="parTrans">
      <dgm:prSet/>
      <dgm:spPr/>
      <dgm:t>
        <a:bodyPr/>
        <a:lstStyle/>
        <a:p>
          <a:endParaRPr lang="zh-CN" altLang="en-US"/>
        </a:p>
      </dgm:t>
    </dgm:pt>
    <dgm:pt modelId="{916DA8D7-D873-4A93-ACE9-1E27C99DBA31}" cxnId="{0C88D4B8-01E5-423F-9234-DFCF4DB7650C}" type="sibTrans">
      <dgm:prSet/>
      <dgm:spPr/>
      <dgm:t>
        <a:bodyPr/>
        <a:lstStyle/>
        <a:p>
          <a:endParaRPr lang="zh-CN" altLang="en-US"/>
        </a:p>
      </dgm:t>
    </dgm:pt>
    <dgm:pt modelId="{5670F9C3-90A9-491C-9E8E-ECAAF4D90FE4}">
      <dgm:prSet phldrT="[文本]" custT="1"/>
      <dgm:spPr/>
      <dgm:t>
        <a:bodyPr/>
        <a:lstStyle/>
        <a:p>
          <a:r>
            <a:rPr lang="zh-CN" altLang="en-US" sz="2200" b="1" dirty="0" smtClean="0"/>
            <a:t>运用这些报酬要素来分析和评价每一个职位</a:t>
          </a:r>
          <a:endParaRPr lang="zh-CN" altLang="en-US" sz="2200" b="1" dirty="0"/>
        </a:p>
      </dgm:t>
    </dgm:pt>
    <dgm:pt modelId="{508BDF47-95B8-45D5-8374-AC91EDDED194}" cxnId="{478A2C8C-AF00-47E3-91E7-BE9E328C948F}" type="parTrans">
      <dgm:prSet/>
      <dgm:spPr/>
      <dgm:t>
        <a:bodyPr/>
        <a:lstStyle/>
        <a:p>
          <a:endParaRPr lang="zh-CN" altLang="en-US"/>
        </a:p>
      </dgm:t>
    </dgm:pt>
    <dgm:pt modelId="{F44A4648-32EC-4D4B-9873-F182766CB834}" cxnId="{478A2C8C-AF00-47E3-91E7-BE9E328C948F}" type="sibTrans">
      <dgm:prSet/>
      <dgm:spPr/>
      <dgm:t>
        <a:bodyPr/>
        <a:lstStyle/>
        <a:p>
          <a:endParaRPr lang="zh-CN" altLang="en-US"/>
        </a:p>
      </dgm:t>
    </dgm:pt>
    <dgm:pt modelId="{8627D3F9-0E3D-4680-9951-395DE3112D57}">
      <dgm:prSet phldrT="[文本]" custT="1"/>
      <dgm:spPr/>
      <dgm:t>
        <a:bodyPr/>
        <a:lstStyle/>
        <a:p>
          <a:r>
            <a:rPr lang="zh-CN" sz="2200" b="1" dirty="0" smtClean="0"/>
            <a:t>将所有被评价职位根据点数高低进行排序</a:t>
          </a:r>
          <a:r>
            <a:rPr lang="zh-CN" altLang="en-US" sz="2200" b="1" dirty="0" smtClean="0"/>
            <a:t>，</a:t>
          </a:r>
          <a:r>
            <a:rPr lang="zh-CN" sz="2200" b="1" dirty="0" smtClean="0"/>
            <a:t>建立职位等级结构</a:t>
          </a:r>
          <a:endParaRPr lang="zh-CN" altLang="en-US" sz="2200" b="1" dirty="0"/>
        </a:p>
      </dgm:t>
    </dgm:pt>
    <dgm:pt modelId="{FF37CF37-816A-4309-827D-C7E262271D52}" cxnId="{12029898-0277-4255-B000-6624C0962CF2}" type="parTrans">
      <dgm:prSet/>
      <dgm:spPr/>
      <dgm:t>
        <a:bodyPr/>
        <a:lstStyle/>
        <a:p>
          <a:endParaRPr lang="zh-CN" altLang="en-US"/>
        </a:p>
      </dgm:t>
    </dgm:pt>
    <dgm:pt modelId="{7281577F-4EC9-41B8-A5F8-98B3C5F1DAE6}" cxnId="{12029898-0277-4255-B000-6624C0962CF2}" type="sibTrans">
      <dgm:prSet/>
      <dgm:spPr/>
      <dgm:t>
        <a:bodyPr/>
        <a:lstStyle/>
        <a:p>
          <a:endParaRPr lang="zh-CN" altLang="en-US"/>
        </a:p>
      </dgm:t>
    </dgm:pt>
    <dgm:pt modelId="{7A4EB5E3-6390-44B4-8C59-D6AC14FEAB27}" type="pres">
      <dgm:prSet presAssocID="{8FCBCA57-8FD7-4E14-B548-F52204841923}" presName="diagram" presStyleCnt="0">
        <dgm:presLayoutVars>
          <dgm:dir/>
          <dgm:resizeHandles val="exact"/>
        </dgm:presLayoutVars>
      </dgm:prSet>
      <dgm:spPr/>
      <dgm:t>
        <a:bodyPr/>
        <a:lstStyle/>
        <a:p>
          <a:endParaRPr lang="zh-CN" altLang="en-US"/>
        </a:p>
      </dgm:t>
    </dgm:pt>
    <dgm:pt modelId="{211E4D61-F7B8-4877-BBF7-D458374DBB04}" type="pres">
      <dgm:prSet presAssocID="{A0C69349-9FEA-4DED-84D7-9CDCC26C8876}" presName="node" presStyleLbl="node1" presStyleIdx="0" presStyleCnt="6">
        <dgm:presLayoutVars>
          <dgm:bulletEnabled val="1"/>
        </dgm:presLayoutVars>
      </dgm:prSet>
      <dgm:spPr/>
      <dgm:t>
        <a:bodyPr/>
        <a:lstStyle/>
        <a:p>
          <a:endParaRPr lang="zh-CN" altLang="en-US"/>
        </a:p>
      </dgm:t>
    </dgm:pt>
    <dgm:pt modelId="{A2FA7C9B-CA17-4FE8-B8D3-D8017306FC8B}" type="pres">
      <dgm:prSet presAssocID="{B421407C-BE20-46F7-A08C-E7BF6DDAF65A}" presName="sibTrans" presStyleLbl="sibTrans2D1" presStyleIdx="0" presStyleCnt="5"/>
      <dgm:spPr/>
      <dgm:t>
        <a:bodyPr/>
        <a:lstStyle/>
        <a:p>
          <a:endParaRPr lang="zh-CN" altLang="en-US"/>
        </a:p>
      </dgm:t>
    </dgm:pt>
    <dgm:pt modelId="{9686E8C4-FD4A-4CE2-9045-5E78550E7FC7}" type="pres">
      <dgm:prSet presAssocID="{B421407C-BE20-46F7-A08C-E7BF6DDAF65A}" presName="connectorText" presStyleLbl="sibTrans2D1" presStyleIdx="0" presStyleCnt="5"/>
      <dgm:spPr/>
      <dgm:t>
        <a:bodyPr/>
        <a:lstStyle/>
        <a:p>
          <a:endParaRPr lang="zh-CN" altLang="en-US"/>
        </a:p>
      </dgm:t>
    </dgm:pt>
    <dgm:pt modelId="{5814A49B-6780-490D-B8E8-64FD232474B5}" type="pres">
      <dgm:prSet presAssocID="{713D2FBA-EE55-4DBD-946E-C364B7ADBE37}" presName="node" presStyleLbl="node1" presStyleIdx="1" presStyleCnt="6">
        <dgm:presLayoutVars>
          <dgm:bulletEnabled val="1"/>
        </dgm:presLayoutVars>
      </dgm:prSet>
      <dgm:spPr/>
      <dgm:t>
        <a:bodyPr/>
        <a:lstStyle/>
        <a:p>
          <a:endParaRPr lang="zh-CN" altLang="en-US"/>
        </a:p>
      </dgm:t>
    </dgm:pt>
    <dgm:pt modelId="{C3F6E146-F7D3-485D-9004-A41D8C8C4A20}" type="pres">
      <dgm:prSet presAssocID="{33CC2354-860E-407B-AC4D-B41BA207E6F0}" presName="sibTrans" presStyleLbl="sibTrans2D1" presStyleIdx="1" presStyleCnt="5"/>
      <dgm:spPr/>
      <dgm:t>
        <a:bodyPr/>
        <a:lstStyle/>
        <a:p>
          <a:endParaRPr lang="zh-CN" altLang="en-US"/>
        </a:p>
      </dgm:t>
    </dgm:pt>
    <dgm:pt modelId="{FAF0FBD8-1A8E-46DA-AD5D-79B8D6F9C592}" type="pres">
      <dgm:prSet presAssocID="{33CC2354-860E-407B-AC4D-B41BA207E6F0}" presName="connectorText" presStyleLbl="sibTrans2D1" presStyleIdx="1" presStyleCnt="5"/>
      <dgm:spPr/>
      <dgm:t>
        <a:bodyPr/>
        <a:lstStyle/>
        <a:p>
          <a:endParaRPr lang="zh-CN" altLang="en-US"/>
        </a:p>
      </dgm:t>
    </dgm:pt>
    <dgm:pt modelId="{12C47D56-C45F-452D-BDE1-2857563446E3}" type="pres">
      <dgm:prSet presAssocID="{34C862A7-6EBA-46EE-94A7-C71E82E90239}" presName="node" presStyleLbl="node1" presStyleIdx="2" presStyleCnt="6">
        <dgm:presLayoutVars>
          <dgm:bulletEnabled val="1"/>
        </dgm:presLayoutVars>
      </dgm:prSet>
      <dgm:spPr/>
      <dgm:t>
        <a:bodyPr/>
        <a:lstStyle/>
        <a:p>
          <a:endParaRPr lang="zh-CN" altLang="en-US"/>
        </a:p>
      </dgm:t>
    </dgm:pt>
    <dgm:pt modelId="{DBDB40F7-6A05-447E-A793-895E4A6A23B1}" type="pres">
      <dgm:prSet presAssocID="{0C7A1323-031A-4A0C-90C9-B7820AF91446}" presName="sibTrans" presStyleLbl="sibTrans2D1" presStyleIdx="2" presStyleCnt="5"/>
      <dgm:spPr/>
      <dgm:t>
        <a:bodyPr/>
        <a:lstStyle/>
        <a:p>
          <a:endParaRPr lang="zh-CN" altLang="en-US"/>
        </a:p>
      </dgm:t>
    </dgm:pt>
    <dgm:pt modelId="{E5618F3E-E65B-48F7-A71A-584FA986186C}" type="pres">
      <dgm:prSet presAssocID="{0C7A1323-031A-4A0C-90C9-B7820AF91446}" presName="connectorText" presStyleLbl="sibTrans2D1" presStyleIdx="2" presStyleCnt="5"/>
      <dgm:spPr/>
      <dgm:t>
        <a:bodyPr/>
        <a:lstStyle/>
        <a:p>
          <a:endParaRPr lang="zh-CN" altLang="en-US"/>
        </a:p>
      </dgm:t>
    </dgm:pt>
    <dgm:pt modelId="{15C537B0-2E90-4DD0-A64D-E5EBF2654D99}" type="pres">
      <dgm:prSet presAssocID="{B5944DF8-06A6-4C46-9D14-EDAAFAF0312C}" presName="node" presStyleLbl="node1" presStyleIdx="3" presStyleCnt="6">
        <dgm:presLayoutVars>
          <dgm:bulletEnabled val="1"/>
        </dgm:presLayoutVars>
      </dgm:prSet>
      <dgm:spPr/>
      <dgm:t>
        <a:bodyPr/>
        <a:lstStyle/>
        <a:p>
          <a:endParaRPr lang="zh-CN" altLang="en-US"/>
        </a:p>
      </dgm:t>
    </dgm:pt>
    <dgm:pt modelId="{07D665AD-B9D2-4B43-85D1-5D7C24FD4863}" type="pres">
      <dgm:prSet presAssocID="{916DA8D7-D873-4A93-ACE9-1E27C99DBA31}" presName="sibTrans" presStyleLbl="sibTrans2D1" presStyleIdx="3" presStyleCnt="5"/>
      <dgm:spPr/>
      <dgm:t>
        <a:bodyPr/>
        <a:lstStyle/>
        <a:p>
          <a:endParaRPr lang="zh-CN" altLang="en-US"/>
        </a:p>
      </dgm:t>
    </dgm:pt>
    <dgm:pt modelId="{EFD4DD83-72D1-44BF-BA24-817CCA6DD9C3}" type="pres">
      <dgm:prSet presAssocID="{916DA8D7-D873-4A93-ACE9-1E27C99DBA31}" presName="connectorText" presStyleLbl="sibTrans2D1" presStyleIdx="3" presStyleCnt="5"/>
      <dgm:spPr/>
      <dgm:t>
        <a:bodyPr/>
        <a:lstStyle/>
        <a:p>
          <a:endParaRPr lang="zh-CN" altLang="en-US"/>
        </a:p>
      </dgm:t>
    </dgm:pt>
    <dgm:pt modelId="{0AF96FEA-A99E-49B0-8496-E4D9CABACD2E}" type="pres">
      <dgm:prSet presAssocID="{5670F9C3-90A9-491C-9E8E-ECAAF4D90FE4}" presName="node" presStyleLbl="node1" presStyleIdx="4" presStyleCnt="6">
        <dgm:presLayoutVars>
          <dgm:bulletEnabled val="1"/>
        </dgm:presLayoutVars>
      </dgm:prSet>
      <dgm:spPr/>
      <dgm:t>
        <a:bodyPr/>
        <a:lstStyle/>
        <a:p>
          <a:endParaRPr lang="zh-CN" altLang="en-US"/>
        </a:p>
      </dgm:t>
    </dgm:pt>
    <dgm:pt modelId="{105D2DEC-D3D0-4739-BE82-0B8FEB7D910B}" type="pres">
      <dgm:prSet presAssocID="{F44A4648-32EC-4D4B-9873-F182766CB834}" presName="sibTrans" presStyleLbl="sibTrans2D1" presStyleIdx="4" presStyleCnt="5"/>
      <dgm:spPr/>
      <dgm:t>
        <a:bodyPr/>
        <a:lstStyle/>
        <a:p>
          <a:endParaRPr lang="zh-CN" altLang="en-US"/>
        </a:p>
      </dgm:t>
    </dgm:pt>
    <dgm:pt modelId="{56882F97-C17E-45ED-BDB9-2E3046A5B826}" type="pres">
      <dgm:prSet presAssocID="{F44A4648-32EC-4D4B-9873-F182766CB834}" presName="connectorText" presStyleLbl="sibTrans2D1" presStyleIdx="4" presStyleCnt="5"/>
      <dgm:spPr/>
      <dgm:t>
        <a:bodyPr/>
        <a:lstStyle/>
        <a:p>
          <a:endParaRPr lang="zh-CN" altLang="en-US"/>
        </a:p>
      </dgm:t>
    </dgm:pt>
    <dgm:pt modelId="{F24BDC95-EEE7-40E1-B70E-2C3C322EDF1C}" type="pres">
      <dgm:prSet presAssocID="{8627D3F9-0E3D-4680-9951-395DE3112D57}" presName="node" presStyleLbl="node1" presStyleIdx="5" presStyleCnt="6">
        <dgm:presLayoutVars>
          <dgm:bulletEnabled val="1"/>
        </dgm:presLayoutVars>
      </dgm:prSet>
      <dgm:spPr/>
      <dgm:t>
        <a:bodyPr/>
        <a:lstStyle/>
        <a:p>
          <a:endParaRPr lang="zh-CN" altLang="en-US"/>
        </a:p>
      </dgm:t>
    </dgm:pt>
  </dgm:ptLst>
  <dgm:cxnLst>
    <dgm:cxn modelId="{2CA9AA30-3390-4DB3-B4A5-D3040D634781}" type="presOf" srcId="{8627D3F9-0E3D-4680-9951-395DE3112D57}" destId="{F24BDC95-EEE7-40E1-B70E-2C3C322EDF1C}" srcOrd="0" destOrd="0" presId="urn:microsoft.com/office/officeart/2005/8/layout/process5"/>
    <dgm:cxn modelId="{64ED83F6-D0BB-498B-AF06-3836A9D01E09}" type="presOf" srcId="{713D2FBA-EE55-4DBD-946E-C364B7ADBE37}" destId="{5814A49B-6780-490D-B8E8-64FD232474B5}" srcOrd="0" destOrd="0" presId="urn:microsoft.com/office/officeart/2005/8/layout/process5"/>
    <dgm:cxn modelId="{8175174B-7B5B-453A-88B4-0183D8317CD6}" type="presOf" srcId="{F44A4648-32EC-4D4B-9873-F182766CB834}" destId="{56882F97-C17E-45ED-BDB9-2E3046A5B826}" srcOrd="1" destOrd="0" presId="urn:microsoft.com/office/officeart/2005/8/layout/process5"/>
    <dgm:cxn modelId="{57D9A2B9-AB69-4DFC-8D7F-5A409866FAA0}" srcId="{8FCBCA57-8FD7-4E14-B548-F52204841923}" destId="{A0C69349-9FEA-4DED-84D7-9CDCC26C8876}" srcOrd="0" destOrd="0" parTransId="{089D406D-862F-4593-9F44-EB4CED96A5B8}" sibTransId="{B421407C-BE20-46F7-A08C-E7BF6DDAF65A}"/>
    <dgm:cxn modelId="{994B18C3-91B8-46CB-92D3-790EBBD1B617}" type="presOf" srcId="{8FCBCA57-8FD7-4E14-B548-F52204841923}" destId="{7A4EB5E3-6390-44B4-8C59-D6AC14FEAB27}" srcOrd="0" destOrd="0" presId="urn:microsoft.com/office/officeart/2005/8/layout/process5"/>
    <dgm:cxn modelId="{E01BBF8D-FD7C-4237-903E-88FF3709E0B6}" type="presOf" srcId="{0C7A1323-031A-4A0C-90C9-B7820AF91446}" destId="{DBDB40F7-6A05-447E-A793-895E4A6A23B1}" srcOrd="0" destOrd="0" presId="urn:microsoft.com/office/officeart/2005/8/layout/process5"/>
    <dgm:cxn modelId="{8584456C-232A-4745-BE0B-375E01AE1D69}" type="presOf" srcId="{A0C69349-9FEA-4DED-84D7-9CDCC26C8876}" destId="{211E4D61-F7B8-4877-BBF7-D458374DBB04}" srcOrd="0" destOrd="0" presId="urn:microsoft.com/office/officeart/2005/8/layout/process5"/>
    <dgm:cxn modelId="{F7E8A3B4-E4D7-4E69-AE42-076531FA09BF}" type="presOf" srcId="{916DA8D7-D873-4A93-ACE9-1E27C99DBA31}" destId="{07D665AD-B9D2-4B43-85D1-5D7C24FD4863}" srcOrd="0" destOrd="0" presId="urn:microsoft.com/office/officeart/2005/8/layout/process5"/>
    <dgm:cxn modelId="{478A2C8C-AF00-47E3-91E7-BE9E328C948F}" srcId="{8FCBCA57-8FD7-4E14-B548-F52204841923}" destId="{5670F9C3-90A9-491C-9E8E-ECAAF4D90FE4}" srcOrd="4" destOrd="0" parTransId="{508BDF47-95B8-45D5-8374-AC91EDDED194}" sibTransId="{F44A4648-32EC-4D4B-9873-F182766CB834}"/>
    <dgm:cxn modelId="{D6B763E2-570B-4EFD-9A2B-D8C6D31AB09A}" type="presOf" srcId="{916DA8D7-D873-4A93-ACE9-1E27C99DBA31}" destId="{EFD4DD83-72D1-44BF-BA24-817CCA6DD9C3}" srcOrd="1" destOrd="0" presId="urn:microsoft.com/office/officeart/2005/8/layout/process5"/>
    <dgm:cxn modelId="{D162D0AD-21A6-4B3D-85DD-32EE6DF8932C}" srcId="{8FCBCA57-8FD7-4E14-B548-F52204841923}" destId="{34C862A7-6EBA-46EE-94A7-C71E82E90239}" srcOrd="2" destOrd="0" parTransId="{815ED9E5-D0FD-477F-93CF-28D728702E29}" sibTransId="{0C7A1323-031A-4A0C-90C9-B7820AF91446}"/>
    <dgm:cxn modelId="{E07B13E2-BD03-4D2F-AA39-EA42000D8BAC}" type="presOf" srcId="{33CC2354-860E-407B-AC4D-B41BA207E6F0}" destId="{C3F6E146-F7D3-485D-9004-A41D8C8C4A20}" srcOrd="0" destOrd="0" presId="urn:microsoft.com/office/officeart/2005/8/layout/process5"/>
    <dgm:cxn modelId="{0C88D4B8-01E5-423F-9234-DFCF4DB7650C}" srcId="{8FCBCA57-8FD7-4E14-B548-F52204841923}" destId="{B5944DF8-06A6-4C46-9D14-EDAAFAF0312C}" srcOrd="3" destOrd="0" parTransId="{30E514CF-B28A-47CF-B746-B8271CC1DC16}" sibTransId="{916DA8D7-D873-4A93-ACE9-1E27C99DBA31}"/>
    <dgm:cxn modelId="{F6F41682-B756-4ECC-BF99-DCA2D802059F}" srcId="{8FCBCA57-8FD7-4E14-B548-F52204841923}" destId="{713D2FBA-EE55-4DBD-946E-C364B7ADBE37}" srcOrd="1" destOrd="0" parTransId="{AED0FFD8-2B2F-4687-A0E6-C13E03C6F196}" sibTransId="{33CC2354-860E-407B-AC4D-B41BA207E6F0}"/>
    <dgm:cxn modelId="{5B49E71F-636F-4A26-9D34-8A0695CF8D6B}" type="presOf" srcId="{B5944DF8-06A6-4C46-9D14-EDAAFAF0312C}" destId="{15C537B0-2E90-4DD0-A64D-E5EBF2654D99}" srcOrd="0" destOrd="0" presId="urn:microsoft.com/office/officeart/2005/8/layout/process5"/>
    <dgm:cxn modelId="{12029898-0277-4255-B000-6624C0962CF2}" srcId="{8FCBCA57-8FD7-4E14-B548-F52204841923}" destId="{8627D3F9-0E3D-4680-9951-395DE3112D57}" srcOrd="5" destOrd="0" parTransId="{FF37CF37-816A-4309-827D-C7E262271D52}" sibTransId="{7281577F-4EC9-41B8-A5F8-98B3C5F1DAE6}"/>
    <dgm:cxn modelId="{B0D3B1D7-1BF3-479B-8B3D-B60D6F80380D}" type="presOf" srcId="{0C7A1323-031A-4A0C-90C9-B7820AF91446}" destId="{E5618F3E-E65B-48F7-A71A-584FA986186C}" srcOrd="1" destOrd="0" presId="urn:microsoft.com/office/officeart/2005/8/layout/process5"/>
    <dgm:cxn modelId="{311B8374-46E4-4936-AA0D-6C5BE5A5E030}" type="presOf" srcId="{34C862A7-6EBA-46EE-94A7-C71E82E90239}" destId="{12C47D56-C45F-452D-BDE1-2857563446E3}" srcOrd="0" destOrd="0" presId="urn:microsoft.com/office/officeart/2005/8/layout/process5"/>
    <dgm:cxn modelId="{377AD75E-0161-43B2-A799-599ED77D5305}" type="presOf" srcId="{F44A4648-32EC-4D4B-9873-F182766CB834}" destId="{105D2DEC-D3D0-4739-BE82-0B8FEB7D910B}" srcOrd="0" destOrd="0" presId="urn:microsoft.com/office/officeart/2005/8/layout/process5"/>
    <dgm:cxn modelId="{2886FB57-956F-4C71-B7B8-9CABA12628D7}" type="presOf" srcId="{33CC2354-860E-407B-AC4D-B41BA207E6F0}" destId="{FAF0FBD8-1A8E-46DA-AD5D-79B8D6F9C592}" srcOrd="1" destOrd="0" presId="urn:microsoft.com/office/officeart/2005/8/layout/process5"/>
    <dgm:cxn modelId="{1A53ED63-A8CA-43B6-8FC9-4AE93C315790}" type="presOf" srcId="{B421407C-BE20-46F7-A08C-E7BF6DDAF65A}" destId="{9686E8C4-FD4A-4CE2-9045-5E78550E7FC7}" srcOrd="1" destOrd="0" presId="urn:microsoft.com/office/officeart/2005/8/layout/process5"/>
    <dgm:cxn modelId="{9AD2018A-FE23-43FC-B10A-CA35D5376528}" type="presOf" srcId="{B421407C-BE20-46F7-A08C-E7BF6DDAF65A}" destId="{A2FA7C9B-CA17-4FE8-B8D3-D8017306FC8B}" srcOrd="0" destOrd="0" presId="urn:microsoft.com/office/officeart/2005/8/layout/process5"/>
    <dgm:cxn modelId="{8D407ACE-955D-42A9-8C68-C538A7E976D2}" type="presOf" srcId="{5670F9C3-90A9-491C-9E8E-ECAAF4D90FE4}" destId="{0AF96FEA-A99E-49B0-8496-E4D9CABACD2E}" srcOrd="0" destOrd="0" presId="urn:microsoft.com/office/officeart/2005/8/layout/process5"/>
    <dgm:cxn modelId="{18494923-77F0-4307-A2E7-E07F774B308A}" type="presParOf" srcId="{7A4EB5E3-6390-44B4-8C59-D6AC14FEAB27}" destId="{211E4D61-F7B8-4877-BBF7-D458374DBB04}" srcOrd="0" destOrd="0" presId="urn:microsoft.com/office/officeart/2005/8/layout/process5"/>
    <dgm:cxn modelId="{112FCCA5-6411-4F2B-8BAD-C027C9BBC95B}" type="presParOf" srcId="{7A4EB5E3-6390-44B4-8C59-D6AC14FEAB27}" destId="{A2FA7C9B-CA17-4FE8-B8D3-D8017306FC8B}" srcOrd="1" destOrd="0" presId="urn:microsoft.com/office/officeart/2005/8/layout/process5"/>
    <dgm:cxn modelId="{92FF2DAE-27BB-489B-85CA-1A424B660BF5}" type="presParOf" srcId="{A2FA7C9B-CA17-4FE8-B8D3-D8017306FC8B}" destId="{9686E8C4-FD4A-4CE2-9045-5E78550E7FC7}" srcOrd="0" destOrd="0" presId="urn:microsoft.com/office/officeart/2005/8/layout/process5"/>
    <dgm:cxn modelId="{185C3F60-B09B-4C94-B1E7-AF686422B4F9}" type="presParOf" srcId="{7A4EB5E3-6390-44B4-8C59-D6AC14FEAB27}" destId="{5814A49B-6780-490D-B8E8-64FD232474B5}" srcOrd="2" destOrd="0" presId="urn:microsoft.com/office/officeart/2005/8/layout/process5"/>
    <dgm:cxn modelId="{2C3D8BBF-D58D-4BEB-A76D-76CC51A2C1E1}" type="presParOf" srcId="{7A4EB5E3-6390-44B4-8C59-D6AC14FEAB27}" destId="{C3F6E146-F7D3-485D-9004-A41D8C8C4A20}" srcOrd="3" destOrd="0" presId="urn:microsoft.com/office/officeart/2005/8/layout/process5"/>
    <dgm:cxn modelId="{058B3FED-38B1-4E1E-AC3B-9C4E1632E44D}" type="presParOf" srcId="{C3F6E146-F7D3-485D-9004-A41D8C8C4A20}" destId="{FAF0FBD8-1A8E-46DA-AD5D-79B8D6F9C592}" srcOrd="0" destOrd="0" presId="urn:microsoft.com/office/officeart/2005/8/layout/process5"/>
    <dgm:cxn modelId="{BD30692F-8EB3-4AFB-99E4-03F0898DAF65}" type="presParOf" srcId="{7A4EB5E3-6390-44B4-8C59-D6AC14FEAB27}" destId="{12C47D56-C45F-452D-BDE1-2857563446E3}" srcOrd="4" destOrd="0" presId="urn:microsoft.com/office/officeart/2005/8/layout/process5"/>
    <dgm:cxn modelId="{803334A5-1373-4B85-964E-090580F591A6}" type="presParOf" srcId="{7A4EB5E3-6390-44B4-8C59-D6AC14FEAB27}" destId="{DBDB40F7-6A05-447E-A793-895E4A6A23B1}" srcOrd="5" destOrd="0" presId="urn:microsoft.com/office/officeart/2005/8/layout/process5"/>
    <dgm:cxn modelId="{95697B52-93D5-4047-843D-96DC9D69881D}" type="presParOf" srcId="{DBDB40F7-6A05-447E-A793-895E4A6A23B1}" destId="{E5618F3E-E65B-48F7-A71A-584FA986186C}" srcOrd="0" destOrd="0" presId="urn:microsoft.com/office/officeart/2005/8/layout/process5"/>
    <dgm:cxn modelId="{9EE51D7D-C36A-459A-A1D2-803DE51765E2}" type="presParOf" srcId="{7A4EB5E3-6390-44B4-8C59-D6AC14FEAB27}" destId="{15C537B0-2E90-4DD0-A64D-E5EBF2654D99}" srcOrd="6" destOrd="0" presId="urn:microsoft.com/office/officeart/2005/8/layout/process5"/>
    <dgm:cxn modelId="{535FAADD-8F4F-4280-8B80-E7D86BFD05A1}" type="presParOf" srcId="{7A4EB5E3-6390-44B4-8C59-D6AC14FEAB27}" destId="{07D665AD-B9D2-4B43-85D1-5D7C24FD4863}" srcOrd="7" destOrd="0" presId="urn:microsoft.com/office/officeart/2005/8/layout/process5"/>
    <dgm:cxn modelId="{5CA2E379-0916-4CF0-BB8E-6AE229222FF1}" type="presParOf" srcId="{07D665AD-B9D2-4B43-85D1-5D7C24FD4863}" destId="{EFD4DD83-72D1-44BF-BA24-817CCA6DD9C3}" srcOrd="0" destOrd="0" presId="urn:microsoft.com/office/officeart/2005/8/layout/process5"/>
    <dgm:cxn modelId="{23FFE166-BDE8-440C-934D-08987881AE9F}" type="presParOf" srcId="{7A4EB5E3-6390-44B4-8C59-D6AC14FEAB27}" destId="{0AF96FEA-A99E-49B0-8496-E4D9CABACD2E}" srcOrd="8" destOrd="0" presId="urn:microsoft.com/office/officeart/2005/8/layout/process5"/>
    <dgm:cxn modelId="{ECD7BF48-8E19-48A1-B3C0-6812FCD133F5}" type="presParOf" srcId="{7A4EB5E3-6390-44B4-8C59-D6AC14FEAB27}" destId="{105D2DEC-D3D0-4739-BE82-0B8FEB7D910B}" srcOrd="9" destOrd="0" presId="urn:microsoft.com/office/officeart/2005/8/layout/process5"/>
    <dgm:cxn modelId="{5D93273D-0397-477D-A857-B30A7A362A12}" type="presParOf" srcId="{105D2DEC-D3D0-4739-BE82-0B8FEB7D910B}" destId="{56882F97-C17E-45ED-BDB9-2E3046A5B826}" srcOrd="0" destOrd="0" presId="urn:microsoft.com/office/officeart/2005/8/layout/process5"/>
    <dgm:cxn modelId="{81BB2300-D42F-41F7-A72F-656D4A4E60F2}" type="presParOf" srcId="{7A4EB5E3-6390-44B4-8C59-D6AC14FEAB27}" destId="{F24BDC95-EEE7-40E1-B70E-2C3C322EDF1C}" srcOrd="10" destOrd="0" presId="urn:microsoft.com/office/officeart/2005/8/layout/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88A6500-72D0-421C-AD57-C62E8F95FE51}" type="doc">
      <dgm:prSet loTypeId="urn:microsoft.com/office/officeart/2005/8/layout/StepDownProcess" loCatId="process" qsTypeId="urn:microsoft.com/office/officeart/2005/8/quickstyle/simple2" qsCatId="simple" csTypeId="urn:microsoft.com/office/officeart/2005/8/colors/accent2_5" csCatId="accent2" phldr="1"/>
      <dgm:spPr/>
      <dgm:t>
        <a:bodyPr/>
        <a:lstStyle/>
        <a:p>
          <a:endParaRPr lang="zh-CN" altLang="en-US"/>
        </a:p>
      </dgm:t>
    </dgm:pt>
    <dgm:pt modelId="{A7B1CD44-C3A1-442E-BD62-970F8888A06C}">
      <dgm:prSet phldrT="[文本]" custT="1"/>
      <dgm:spPr/>
      <dgm:t>
        <a:bodyPr/>
        <a:lstStyle/>
        <a:p>
          <a:r>
            <a:rPr lang="zh-CN" sz="2200" dirty="0" smtClean="0"/>
            <a:t>责任</a:t>
          </a:r>
          <a:r>
            <a:rPr lang="en-US" sz="2200" dirty="0" smtClean="0"/>
            <a:t>(responsibility)</a:t>
          </a:r>
          <a:endParaRPr lang="zh-CN" altLang="en-US" sz="2200" dirty="0"/>
        </a:p>
      </dgm:t>
    </dgm:pt>
    <dgm:pt modelId="{A654CE8B-7CAD-4F27-BB91-1364CD7B03E0}" cxnId="{27875C7B-475D-41C4-AE5F-F2B79196669E}" type="parTrans">
      <dgm:prSet/>
      <dgm:spPr/>
      <dgm:t>
        <a:bodyPr/>
        <a:lstStyle/>
        <a:p>
          <a:endParaRPr lang="zh-CN" altLang="en-US"/>
        </a:p>
      </dgm:t>
    </dgm:pt>
    <dgm:pt modelId="{107955D1-E77C-48B5-B8A7-D2E485E63F0B}" cxnId="{27875C7B-475D-41C4-AE5F-F2B79196669E}" type="sibTrans">
      <dgm:prSet/>
      <dgm:spPr/>
      <dgm:t>
        <a:bodyPr/>
        <a:lstStyle/>
        <a:p>
          <a:endParaRPr lang="zh-CN" altLang="en-US"/>
        </a:p>
      </dgm:t>
    </dgm:pt>
    <dgm:pt modelId="{27144F1B-7647-42EE-BC8A-50D5C596517E}">
      <dgm:prSet phldrT="[文本]" custT="1"/>
      <dgm:spPr/>
      <dgm:t>
        <a:bodyPr/>
        <a:lstStyle/>
        <a:p>
          <a:r>
            <a:rPr lang="zh-CN" altLang="en-US" sz="2200" dirty="0" smtClean="0"/>
            <a:t>组织对于员工按照预期要求完成工作的依赖程度</a:t>
          </a:r>
          <a:endParaRPr lang="zh-CN" altLang="en-US" sz="2200" dirty="0"/>
        </a:p>
      </dgm:t>
    </dgm:pt>
    <dgm:pt modelId="{159E2170-B937-4DBB-A435-27C8D4DA91E8}" cxnId="{C0ADAB5D-2B5A-4CA3-9C6A-1211DB9BAFFC}" type="parTrans">
      <dgm:prSet/>
      <dgm:spPr/>
      <dgm:t>
        <a:bodyPr/>
        <a:lstStyle/>
        <a:p>
          <a:endParaRPr lang="zh-CN" altLang="en-US"/>
        </a:p>
      </dgm:t>
    </dgm:pt>
    <dgm:pt modelId="{1B25F139-F20E-45CD-851D-15CC16F44351}" cxnId="{C0ADAB5D-2B5A-4CA3-9C6A-1211DB9BAFFC}" type="sibTrans">
      <dgm:prSet/>
      <dgm:spPr/>
      <dgm:t>
        <a:bodyPr/>
        <a:lstStyle/>
        <a:p>
          <a:endParaRPr lang="zh-CN" altLang="en-US"/>
        </a:p>
      </dgm:t>
    </dgm:pt>
    <dgm:pt modelId="{933D860A-5B00-4409-8AD0-A5B445775067}">
      <dgm:prSet phldrT="[文本]" custT="1"/>
      <dgm:spPr/>
      <dgm:t>
        <a:bodyPr/>
        <a:lstStyle/>
        <a:p>
          <a:r>
            <a:rPr lang="zh-CN" sz="2200" dirty="0" smtClean="0"/>
            <a:t>技能</a:t>
          </a:r>
          <a:r>
            <a:rPr lang="en-US" sz="2200" dirty="0" smtClean="0"/>
            <a:t>(skill)</a:t>
          </a:r>
          <a:endParaRPr lang="zh-CN" altLang="en-US" sz="2200" dirty="0"/>
        </a:p>
      </dgm:t>
    </dgm:pt>
    <dgm:pt modelId="{DC0A1396-E8D8-4E3C-8D59-9E162008F0C9}" cxnId="{048952D1-1C1B-4D10-A677-5703BF1FF114}" type="parTrans">
      <dgm:prSet/>
      <dgm:spPr/>
      <dgm:t>
        <a:bodyPr/>
        <a:lstStyle/>
        <a:p>
          <a:endParaRPr lang="zh-CN" altLang="en-US"/>
        </a:p>
      </dgm:t>
    </dgm:pt>
    <dgm:pt modelId="{AD27C099-F4A1-400A-A48B-E235758766E9}" cxnId="{048952D1-1C1B-4D10-A677-5703BF1FF114}" type="sibTrans">
      <dgm:prSet/>
      <dgm:spPr/>
      <dgm:t>
        <a:bodyPr/>
        <a:lstStyle/>
        <a:p>
          <a:endParaRPr lang="zh-CN" altLang="en-US"/>
        </a:p>
      </dgm:t>
    </dgm:pt>
    <dgm:pt modelId="{CD0CE1E6-D6F7-4FC3-9A74-03E26CA3C853}">
      <dgm:prSet phldrT="[文本]" custT="1"/>
      <dgm:spPr/>
      <dgm:t>
        <a:bodyPr/>
        <a:lstStyle/>
        <a:p>
          <a:r>
            <a:rPr lang="zh-CN" altLang="en-US" sz="2200" dirty="0" smtClean="0"/>
            <a:t>某种职位的工作所需具备的经验、培训、能力以及教育水平等</a:t>
          </a:r>
          <a:endParaRPr lang="zh-CN" altLang="en-US" sz="2200" dirty="0"/>
        </a:p>
      </dgm:t>
    </dgm:pt>
    <dgm:pt modelId="{1BD9EE66-2CD4-4489-BEC1-A63F6BC0DCD5}" cxnId="{59B12343-FB67-47C0-B806-DB6111034263}" type="parTrans">
      <dgm:prSet/>
      <dgm:spPr/>
      <dgm:t>
        <a:bodyPr/>
        <a:lstStyle/>
        <a:p>
          <a:endParaRPr lang="zh-CN" altLang="en-US"/>
        </a:p>
      </dgm:t>
    </dgm:pt>
    <dgm:pt modelId="{6A7FA0C2-252A-4722-A6D3-41BA4ACA326B}" cxnId="{59B12343-FB67-47C0-B806-DB6111034263}" type="sibTrans">
      <dgm:prSet/>
      <dgm:spPr/>
      <dgm:t>
        <a:bodyPr/>
        <a:lstStyle/>
        <a:p>
          <a:endParaRPr lang="zh-CN" altLang="en-US"/>
        </a:p>
      </dgm:t>
    </dgm:pt>
    <dgm:pt modelId="{6C2786BB-1542-4757-A00F-567CBF9DA102}">
      <dgm:prSet phldrT="[文本]" custT="1"/>
      <dgm:spPr/>
      <dgm:t>
        <a:bodyPr/>
        <a:lstStyle/>
        <a:p>
          <a:r>
            <a:rPr lang="zh-CN" sz="2200" dirty="0" smtClean="0"/>
            <a:t>努力</a:t>
          </a:r>
          <a:r>
            <a:rPr lang="en-US" sz="2200" dirty="0" smtClean="0"/>
            <a:t>(effort)</a:t>
          </a:r>
          <a:endParaRPr lang="zh-CN" altLang="en-US" sz="2200" dirty="0"/>
        </a:p>
      </dgm:t>
    </dgm:pt>
    <dgm:pt modelId="{381DFAC0-8C05-48A5-B8F7-BAB4A4141CAB}" cxnId="{7219DFFB-DBF0-4EBD-9019-002E36AC99AA}" type="parTrans">
      <dgm:prSet/>
      <dgm:spPr/>
      <dgm:t>
        <a:bodyPr/>
        <a:lstStyle/>
        <a:p>
          <a:endParaRPr lang="zh-CN" altLang="en-US"/>
        </a:p>
      </dgm:t>
    </dgm:pt>
    <dgm:pt modelId="{244F3967-AB89-483E-AF05-E586066C283C}" cxnId="{7219DFFB-DBF0-4EBD-9019-002E36AC99AA}" type="sibTrans">
      <dgm:prSet/>
      <dgm:spPr/>
      <dgm:t>
        <a:bodyPr/>
        <a:lstStyle/>
        <a:p>
          <a:endParaRPr lang="zh-CN" altLang="en-US"/>
        </a:p>
      </dgm:t>
    </dgm:pt>
    <dgm:pt modelId="{F1B2D4EC-535B-46E8-92E0-2475BBE2F357}">
      <dgm:prSet phldrT="[文本]" custT="1"/>
      <dgm:spPr/>
      <dgm:t>
        <a:bodyPr/>
        <a:lstStyle/>
        <a:p>
          <a:r>
            <a:rPr lang="zh-CN" altLang="en-US" sz="2200" dirty="0" smtClean="0"/>
            <a:t>为完成某种职位上的工作所需发挥的体力或者脑力程度所进行的衡量</a:t>
          </a:r>
          <a:endParaRPr lang="zh-CN" altLang="en-US" sz="2200" dirty="0"/>
        </a:p>
      </dgm:t>
    </dgm:pt>
    <dgm:pt modelId="{7E4BC0C4-5BA6-49D4-856F-85E6F6AC0EED}" cxnId="{9EE2EB3D-A14C-4E5A-A5C8-3A176146B0E2}" type="parTrans">
      <dgm:prSet/>
      <dgm:spPr/>
      <dgm:t>
        <a:bodyPr/>
        <a:lstStyle/>
        <a:p>
          <a:endParaRPr lang="zh-CN" altLang="en-US"/>
        </a:p>
      </dgm:t>
    </dgm:pt>
    <dgm:pt modelId="{49CD7893-F058-4048-8D84-40B04EAA0DE9}" cxnId="{9EE2EB3D-A14C-4E5A-A5C8-3A176146B0E2}" type="sibTrans">
      <dgm:prSet/>
      <dgm:spPr/>
      <dgm:t>
        <a:bodyPr/>
        <a:lstStyle/>
        <a:p>
          <a:endParaRPr lang="zh-CN" altLang="en-US"/>
        </a:p>
      </dgm:t>
    </dgm:pt>
    <dgm:pt modelId="{4B7159B1-441A-4B12-94BF-1F996F41BD14}">
      <dgm:prSet phldrT="[文本]" custT="1"/>
      <dgm:spPr/>
      <dgm:t>
        <a:bodyPr/>
        <a:lstStyle/>
        <a:p>
          <a:r>
            <a:rPr lang="zh-CN" sz="2200" dirty="0" smtClean="0"/>
            <a:t>工作条件</a:t>
          </a:r>
          <a:r>
            <a:rPr lang="en-US" sz="2200" dirty="0" smtClean="0"/>
            <a:t>(working condition)</a:t>
          </a:r>
          <a:endParaRPr lang="zh-CN" altLang="en-US" sz="2200" dirty="0"/>
        </a:p>
      </dgm:t>
    </dgm:pt>
    <dgm:pt modelId="{0774C254-44BA-4E36-BE68-F2641F2F661B}" cxnId="{3F66B99E-0271-4B32-9E29-3B17CE3B007B}" type="parTrans">
      <dgm:prSet/>
      <dgm:spPr/>
      <dgm:t>
        <a:bodyPr/>
        <a:lstStyle/>
        <a:p>
          <a:endParaRPr lang="zh-CN" altLang="en-US"/>
        </a:p>
      </dgm:t>
    </dgm:pt>
    <dgm:pt modelId="{9DAFAC5A-28D0-4FDF-83F2-AE2C7A63B116}" cxnId="{3F66B99E-0271-4B32-9E29-3B17CE3B007B}" type="sibTrans">
      <dgm:prSet/>
      <dgm:spPr/>
      <dgm:t>
        <a:bodyPr/>
        <a:lstStyle/>
        <a:p>
          <a:endParaRPr lang="zh-CN" altLang="en-US"/>
        </a:p>
      </dgm:t>
    </dgm:pt>
    <dgm:pt modelId="{973A06A0-DF45-4201-9AFA-A84E399B7DFF}">
      <dgm:prSet phldrT="[文本]" custT="1"/>
      <dgm:spPr/>
      <dgm:t>
        <a:bodyPr/>
        <a:lstStyle/>
        <a:p>
          <a:r>
            <a:rPr lang="zh-CN" altLang="en-US" sz="2200" dirty="0" smtClean="0"/>
            <a:t>指职位上的人所从事工作的伤害性以及工作的物理环境</a:t>
          </a:r>
          <a:endParaRPr lang="zh-CN" altLang="en-US" sz="2200" dirty="0"/>
        </a:p>
      </dgm:t>
    </dgm:pt>
    <dgm:pt modelId="{01B8AAB8-BB49-4730-A145-8519648E0573}" cxnId="{8D99A063-AA02-428B-9258-BB58D606D909}" type="parTrans">
      <dgm:prSet/>
      <dgm:spPr/>
      <dgm:t>
        <a:bodyPr/>
        <a:lstStyle/>
        <a:p>
          <a:endParaRPr lang="zh-CN" altLang="en-US"/>
        </a:p>
      </dgm:t>
    </dgm:pt>
    <dgm:pt modelId="{5C600C6B-8AF1-4855-89A7-AD279D430BE6}" cxnId="{8D99A063-AA02-428B-9258-BB58D606D909}" type="sibTrans">
      <dgm:prSet/>
      <dgm:spPr/>
      <dgm:t>
        <a:bodyPr/>
        <a:lstStyle/>
        <a:p>
          <a:endParaRPr lang="zh-CN" altLang="en-US"/>
        </a:p>
      </dgm:t>
    </dgm:pt>
    <dgm:pt modelId="{8801964A-0684-4121-86F8-E5936D1ABE8D}" type="pres">
      <dgm:prSet presAssocID="{088A6500-72D0-421C-AD57-C62E8F95FE51}" presName="rootnode" presStyleCnt="0">
        <dgm:presLayoutVars>
          <dgm:chMax/>
          <dgm:chPref/>
          <dgm:dir/>
          <dgm:animLvl val="lvl"/>
        </dgm:presLayoutVars>
      </dgm:prSet>
      <dgm:spPr/>
      <dgm:t>
        <a:bodyPr/>
        <a:lstStyle/>
        <a:p>
          <a:endParaRPr lang="zh-CN" altLang="en-US"/>
        </a:p>
      </dgm:t>
    </dgm:pt>
    <dgm:pt modelId="{A687EFFC-DEEF-4180-8AA0-77262FE3589A}" type="pres">
      <dgm:prSet presAssocID="{A7B1CD44-C3A1-442E-BD62-970F8888A06C}" presName="composite" presStyleCnt="0"/>
      <dgm:spPr/>
    </dgm:pt>
    <dgm:pt modelId="{90387E09-1B44-4AAE-B1C5-FBFC66CA0217}" type="pres">
      <dgm:prSet presAssocID="{A7B1CD44-C3A1-442E-BD62-970F8888A06C}" presName="bentUpArrow1" presStyleLbl="alignImgPlace1" presStyleIdx="0" presStyleCnt="3"/>
      <dgm:spPr/>
    </dgm:pt>
    <dgm:pt modelId="{C5AAD4BA-42F2-470D-92D0-AB220E04819A}" type="pres">
      <dgm:prSet presAssocID="{A7B1CD44-C3A1-442E-BD62-970F8888A06C}" presName="ParentText" presStyleLbl="node1" presStyleIdx="0" presStyleCnt="4" custScaleX="144229" custLinFactNeighborX="-59819">
        <dgm:presLayoutVars>
          <dgm:chMax val="1"/>
          <dgm:chPref val="1"/>
          <dgm:bulletEnabled val="1"/>
        </dgm:presLayoutVars>
      </dgm:prSet>
      <dgm:spPr/>
      <dgm:t>
        <a:bodyPr/>
        <a:lstStyle/>
        <a:p>
          <a:endParaRPr lang="zh-CN" altLang="en-US"/>
        </a:p>
      </dgm:t>
    </dgm:pt>
    <dgm:pt modelId="{2A8C4307-2B3F-4143-886F-E5D0A2C19D3D}" type="pres">
      <dgm:prSet presAssocID="{A7B1CD44-C3A1-442E-BD62-970F8888A06C}" presName="ChildText" presStyleLbl="revTx" presStyleIdx="0" presStyleCnt="4" custScaleX="365858" custLinFactX="56233" custLinFactNeighborX="100000">
        <dgm:presLayoutVars>
          <dgm:chMax val="0"/>
          <dgm:chPref val="0"/>
          <dgm:bulletEnabled val="1"/>
        </dgm:presLayoutVars>
      </dgm:prSet>
      <dgm:spPr/>
      <dgm:t>
        <a:bodyPr/>
        <a:lstStyle/>
        <a:p>
          <a:endParaRPr lang="zh-CN" altLang="en-US"/>
        </a:p>
      </dgm:t>
    </dgm:pt>
    <dgm:pt modelId="{E35258EF-3BBF-48FD-8522-61D151502DF7}" type="pres">
      <dgm:prSet presAssocID="{107955D1-E77C-48B5-B8A7-D2E485E63F0B}" presName="sibTrans" presStyleCnt="0"/>
      <dgm:spPr/>
    </dgm:pt>
    <dgm:pt modelId="{51685FEB-6D6D-4DD5-8420-94EC8B49D3E9}" type="pres">
      <dgm:prSet presAssocID="{933D860A-5B00-4409-8AD0-A5B445775067}" presName="composite" presStyleCnt="0"/>
      <dgm:spPr/>
    </dgm:pt>
    <dgm:pt modelId="{A6EC52AE-630C-4F57-926A-D59D20D15CFD}" type="pres">
      <dgm:prSet presAssocID="{933D860A-5B00-4409-8AD0-A5B445775067}" presName="bentUpArrow1" presStyleLbl="alignImgPlace1" presStyleIdx="1" presStyleCnt="3"/>
      <dgm:spPr/>
    </dgm:pt>
    <dgm:pt modelId="{06B03D3A-7D5E-4659-9DEA-48A8B2EEE2AA}" type="pres">
      <dgm:prSet presAssocID="{933D860A-5B00-4409-8AD0-A5B445775067}" presName="ParentText" presStyleLbl="node1" presStyleIdx="1" presStyleCnt="4" custScaleX="127882">
        <dgm:presLayoutVars>
          <dgm:chMax val="1"/>
          <dgm:chPref val="1"/>
          <dgm:bulletEnabled val="1"/>
        </dgm:presLayoutVars>
      </dgm:prSet>
      <dgm:spPr/>
      <dgm:t>
        <a:bodyPr/>
        <a:lstStyle/>
        <a:p>
          <a:endParaRPr lang="zh-CN" altLang="en-US"/>
        </a:p>
      </dgm:t>
    </dgm:pt>
    <dgm:pt modelId="{7ED6A372-D483-4030-AFF6-70867AA7C006}" type="pres">
      <dgm:prSet presAssocID="{933D860A-5B00-4409-8AD0-A5B445775067}" presName="ChildText" presStyleLbl="revTx" presStyleIdx="1" presStyleCnt="4" custScaleX="320706" custLinFactX="17868" custLinFactNeighborX="100000">
        <dgm:presLayoutVars>
          <dgm:chMax val="0"/>
          <dgm:chPref val="0"/>
          <dgm:bulletEnabled val="1"/>
        </dgm:presLayoutVars>
      </dgm:prSet>
      <dgm:spPr/>
      <dgm:t>
        <a:bodyPr/>
        <a:lstStyle/>
        <a:p>
          <a:endParaRPr lang="zh-CN" altLang="en-US"/>
        </a:p>
      </dgm:t>
    </dgm:pt>
    <dgm:pt modelId="{4F838727-24BB-444C-A846-F931DECC32FF}" type="pres">
      <dgm:prSet presAssocID="{AD27C099-F4A1-400A-A48B-E235758766E9}" presName="sibTrans" presStyleCnt="0"/>
      <dgm:spPr/>
    </dgm:pt>
    <dgm:pt modelId="{0A3D1735-4838-4F75-83F8-4D646B23112B}" type="pres">
      <dgm:prSet presAssocID="{6C2786BB-1542-4757-A00F-567CBF9DA102}" presName="composite" presStyleCnt="0"/>
      <dgm:spPr/>
    </dgm:pt>
    <dgm:pt modelId="{C525A4B3-64DB-429D-B70F-D42342F0FFEA}" type="pres">
      <dgm:prSet presAssocID="{6C2786BB-1542-4757-A00F-567CBF9DA102}" presName="bentUpArrow1" presStyleLbl="alignImgPlace1" presStyleIdx="2" presStyleCnt="3"/>
      <dgm:spPr/>
    </dgm:pt>
    <dgm:pt modelId="{8D025D6F-32D0-4B95-BD71-7E9CDFAB1F6D}" type="pres">
      <dgm:prSet presAssocID="{6C2786BB-1542-4757-A00F-567CBF9DA102}" presName="ParentText" presStyleLbl="node1" presStyleIdx="2" presStyleCnt="4" custLinFactNeighborX="-6746" custLinFactNeighborY="4363">
        <dgm:presLayoutVars>
          <dgm:chMax val="1"/>
          <dgm:chPref val="1"/>
          <dgm:bulletEnabled val="1"/>
        </dgm:presLayoutVars>
      </dgm:prSet>
      <dgm:spPr/>
      <dgm:t>
        <a:bodyPr/>
        <a:lstStyle/>
        <a:p>
          <a:endParaRPr lang="zh-CN" altLang="en-US"/>
        </a:p>
      </dgm:t>
    </dgm:pt>
    <dgm:pt modelId="{319D7AF2-7552-49C6-8ADC-B12916D94D5F}" type="pres">
      <dgm:prSet presAssocID="{6C2786BB-1542-4757-A00F-567CBF9DA102}" presName="ChildText" presStyleLbl="revTx" presStyleIdx="2" presStyleCnt="4" custScaleX="278269" custLinFactNeighborX="53186">
        <dgm:presLayoutVars>
          <dgm:chMax val="0"/>
          <dgm:chPref val="0"/>
          <dgm:bulletEnabled val="1"/>
        </dgm:presLayoutVars>
      </dgm:prSet>
      <dgm:spPr/>
      <dgm:t>
        <a:bodyPr/>
        <a:lstStyle/>
        <a:p>
          <a:endParaRPr lang="zh-CN" altLang="en-US"/>
        </a:p>
      </dgm:t>
    </dgm:pt>
    <dgm:pt modelId="{5E5F26CB-985F-4FB4-9C9C-FB49036A6246}" type="pres">
      <dgm:prSet presAssocID="{244F3967-AB89-483E-AF05-E586066C283C}" presName="sibTrans" presStyleCnt="0"/>
      <dgm:spPr/>
    </dgm:pt>
    <dgm:pt modelId="{D9A48E72-4C05-4725-91E2-D39B1B20F776}" type="pres">
      <dgm:prSet presAssocID="{4B7159B1-441A-4B12-94BF-1F996F41BD14}" presName="composite" presStyleCnt="0"/>
      <dgm:spPr/>
    </dgm:pt>
    <dgm:pt modelId="{70222657-6D2D-4875-8A66-D81856DF05C0}" type="pres">
      <dgm:prSet presAssocID="{4B7159B1-441A-4B12-94BF-1F996F41BD14}" presName="ParentText" presStyleLbl="node1" presStyleIdx="3" presStyleCnt="4" custLinFactNeighborX="-41318">
        <dgm:presLayoutVars>
          <dgm:chMax val="1"/>
          <dgm:chPref val="1"/>
          <dgm:bulletEnabled val="1"/>
        </dgm:presLayoutVars>
      </dgm:prSet>
      <dgm:spPr/>
      <dgm:t>
        <a:bodyPr/>
        <a:lstStyle/>
        <a:p>
          <a:endParaRPr lang="zh-CN" altLang="en-US"/>
        </a:p>
      </dgm:t>
    </dgm:pt>
    <dgm:pt modelId="{999BED83-9655-4548-88E7-4BF79541B50C}" type="pres">
      <dgm:prSet presAssocID="{4B7159B1-441A-4B12-94BF-1F996F41BD14}" presName="FinalChildText" presStyleLbl="revTx" presStyleIdx="3" presStyleCnt="4" custScaleX="236898" custLinFactNeighborX="60678">
        <dgm:presLayoutVars>
          <dgm:chMax val="0"/>
          <dgm:chPref val="0"/>
          <dgm:bulletEnabled val="1"/>
        </dgm:presLayoutVars>
      </dgm:prSet>
      <dgm:spPr/>
      <dgm:t>
        <a:bodyPr/>
        <a:lstStyle/>
        <a:p>
          <a:endParaRPr lang="zh-CN" altLang="en-US"/>
        </a:p>
      </dgm:t>
    </dgm:pt>
  </dgm:ptLst>
  <dgm:cxnLst>
    <dgm:cxn modelId="{95CCD113-5F82-4CA1-8FCE-3A9CC623E27E}" type="presOf" srcId="{6C2786BB-1542-4757-A00F-567CBF9DA102}" destId="{8D025D6F-32D0-4B95-BD71-7E9CDFAB1F6D}" srcOrd="0" destOrd="0" presId="urn:microsoft.com/office/officeart/2005/8/layout/StepDownProcess"/>
    <dgm:cxn modelId="{F0631A48-234D-4C6A-AF06-264B31353E3E}" type="presOf" srcId="{A7B1CD44-C3A1-442E-BD62-970F8888A06C}" destId="{C5AAD4BA-42F2-470D-92D0-AB220E04819A}" srcOrd="0" destOrd="0" presId="urn:microsoft.com/office/officeart/2005/8/layout/StepDownProcess"/>
    <dgm:cxn modelId="{67584F81-D9F1-4234-8BED-7937FFB31D2E}" type="presOf" srcId="{CD0CE1E6-D6F7-4FC3-9A74-03E26CA3C853}" destId="{7ED6A372-D483-4030-AFF6-70867AA7C006}" srcOrd="0" destOrd="0" presId="urn:microsoft.com/office/officeart/2005/8/layout/StepDownProcess"/>
    <dgm:cxn modelId="{3F66B99E-0271-4B32-9E29-3B17CE3B007B}" srcId="{088A6500-72D0-421C-AD57-C62E8F95FE51}" destId="{4B7159B1-441A-4B12-94BF-1F996F41BD14}" srcOrd="3" destOrd="0" parTransId="{0774C254-44BA-4E36-BE68-F2641F2F661B}" sibTransId="{9DAFAC5A-28D0-4FDF-83F2-AE2C7A63B116}"/>
    <dgm:cxn modelId="{71FBD6F2-A161-4E48-80EA-837C4445E0B5}" type="presOf" srcId="{4B7159B1-441A-4B12-94BF-1F996F41BD14}" destId="{70222657-6D2D-4875-8A66-D81856DF05C0}" srcOrd="0" destOrd="0" presId="urn:microsoft.com/office/officeart/2005/8/layout/StepDownProcess"/>
    <dgm:cxn modelId="{59B12343-FB67-47C0-B806-DB6111034263}" srcId="{933D860A-5B00-4409-8AD0-A5B445775067}" destId="{CD0CE1E6-D6F7-4FC3-9A74-03E26CA3C853}" srcOrd="0" destOrd="0" parTransId="{1BD9EE66-2CD4-4489-BEC1-A63F6BC0DCD5}" sibTransId="{6A7FA0C2-252A-4722-A6D3-41BA4ACA326B}"/>
    <dgm:cxn modelId="{28D572E9-B337-487B-8784-FBAF1E254AE2}" type="presOf" srcId="{27144F1B-7647-42EE-BC8A-50D5C596517E}" destId="{2A8C4307-2B3F-4143-886F-E5D0A2C19D3D}" srcOrd="0" destOrd="0" presId="urn:microsoft.com/office/officeart/2005/8/layout/StepDownProcess"/>
    <dgm:cxn modelId="{8D99A063-AA02-428B-9258-BB58D606D909}" srcId="{4B7159B1-441A-4B12-94BF-1F996F41BD14}" destId="{973A06A0-DF45-4201-9AFA-A84E399B7DFF}" srcOrd="0" destOrd="0" parTransId="{01B8AAB8-BB49-4730-A145-8519648E0573}" sibTransId="{5C600C6B-8AF1-4855-89A7-AD279D430BE6}"/>
    <dgm:cxn modelId="{9EE2EB3D-A14C-4E5A-A5C8-3A176146B0E2}" srcId="{6C2786BB-1542-4757-A00F-567CBF9DA102}" destId="{F1B2D4EC-535B-46E8-92E0-2475BBE2F357}" srcOrd="0" destOrd="0" parTransId="{7E4BC0C4-5BA6-49D4-856F-85E6F6AC0EED}" sibTransId="{49CD7893-F058-4048-8D84-40B04EAA0DE9}"/>
    <dgm:cxn modelId="{D95202BA-ABC2-4195-98FD-7B8FAE5198AD}" type="presOf" srcId="{088A6500-72D0-421C-AD57-C62E8F95FE51}" destId="{8801964A-0684-4121-86F8-E5936D1ABE8D}" srcOrd="0" destOrd="0" presId="urn:microsoft.com/office/officeart/2005/8/layout/StepDownProcess"/>
    <dgm:cxn modelId="{048952D1-1C1B-4D10-A677-5703BF1FF114}" srcId="{088A6500-72D0-421C-AD57-C62E8F95FE51}" destId="{933D860A-5B00-4409-8AD0-A5B445775067}" srcOrd="1" destOrd="0" parTransId="{DC0A1396-E8D8-4E3C-8D59-9E162008F0C9}" sibTransId="{AD27C099-F4A1-400A-A48B-E235758766E9}"/>
    <dgm:cxn modelId="{C0ADAB5D-2B5A-4CA3-9C6A-1211DB9BAFFC}" srcId="{A7B1CD44-C3A1-442E-BD62-970F8888A06C}" destId="{27144F1B-7647-42EE-BC8A-50D5C596517E}" srcOrd="0" destOrd="0" parTransId="{159E2170-B937-4DBB-A435-27C8D4DA91E8}" sibTransId="{1B25F139-F20E-45CD-851D-15CC16F44351}"/>
    <dgm:cxn modelId="{27875C7B-475D-41C4-AE5F-F2B79196669E}" srcId="{088A6500-72D0-421C-AD57-C62E8F95FE51}" destId="{A7B1CD44-C3A1-442E-BD62-970F8888A06C}" srcOrd="0" destOrd="0" parTransId="{A654CE8B-7CAD-4F27-BB91-1364CD7B03E0}" sibTransId="{107955D1-E77C-48B5-B8A7-D2E485E63F0B}"/>
    <dgm:cxn modelId="{140372A5-1025-4651-A108-177B4570D70A}" type="presOf" srcId="{973A06A0-DF45-4201-9AFA-A84E399B7DFF}" destId="{999BED83-9655-4548-88E7-4BF79541B50C}" srcOrd="0" destOrd="0" presId="urn:microsoft.com/office/officeart/2005/8/layout/StepDownProcess"/>
    <dgm:cxn modelId="{8E5E79ED-34B7-4FED-8160-BEC38B8C7B26}" type="presOf" srcId="{933D860A-5B00-4409-8AD0-A5B445775067}" destId="{06B03D3A-7D5E-4659-9DEA-48A8B2EEE2AA}" srcOrd="0" destOrd="0" presId="urn:microsoft.com/office/officeart/2005/8/layout/StepDownProcess"/>
    <dgm:cxn modelId="{D14E20DC-45C2-42FE-A19D-73067FAC4CD1}" type="presOf" srcId="{F1B2D4EC-535B-46E8-92E0-2475BBE2F357}" destId="{319D7AF2-7552-49C6-8ADC-B12916D94D5F}" srcOrd="0" destOrd="0" presId="urn:microsoft.com/office/officeart/2005/8/layout/StepDownProcess"/>
    <dgm:cxn modelId="{7219DFFB-DBF0-4EBD-9019-002E36AC99AA}" srcId="{088A6500-72D0-421C-AD57-C62E8F95FE51}" destId="{6C2786BB-1542-4757-A00F-567CBF9DA102}" srcOrd="2" destOrd="0" parTransId="{381DFAC0-8C05-48A5-B8F7-BAB4A4141CAB}" sibTransId="{244F3967-AB89-483E-AF05-E586066C283C}"/>
    <dgm:cxn modelId="{F1EB3A59-8EB7-47B2-B98D-58076686DB63}" type="presParOf" srcId="{8801964A-0684-4121-86F8-E5936D1ABE8D}" destId="{A687EFFC-DEEF-4180-8AA0-77262FE3589A}" srcOrd="0" destOrd="0" presId="urn:microsoft.com/office/officeart/2005/8/layout/StepDownProcess"/>
    <dgm:cxn modelId="{6904F7CC-B360-41B7-9DD0-8A4B36447229}" type="presParOf" srcId="{A687EFFC-DEEF-4180-8AA0-77262FE3589A}" destId="{90387E09-1B44-4AAE-B1C5-FBFC66CA0217}" srcOrd="0" destOrd="0" presId="urn:microsoft.com/office/officeart/2005/8/layout/StepDownProcess"/>
    <dgm:cxn modelId="{3201CAFC-65CA-4893-8BE0-CAC8A9786C3C}" type="presParOf" srcId="{A687EFFC-DEEF-4180-8AA0-77262FE3589A}" destId="{C5AAD4BA-42F2-470D-92D0-AB220E04819A}" srcOrd="1" destOrd="0" presId="urn:microsoft.com/office/officeart/2005/8/layout/StepDownProcess"/>
    <dgm:cxn modelId="{84148E70-53E8-491F-9640-45C899481235}" type="presParOf" srcId="{A687EFFC-DEEF-4180-8AA0-77262FE3589A}" destId="{2A8C4307-2B3F-4143-886F-E5D0A2C19D3D}" srcOrd="2" destOrd="0" presId="urn:microsoft.com/office/officeart/2005/8/layout/StepDownProcess"/>
    <dgm:cxn modelId="{4368A0A1-2E15-4600-8D08-484800F5C49A}" type="presParOf" srcId="{8801964A-0684-4121-86F8-E5936D1ABE8D}" destId="{E35258EF-3BBF-48FD-8522-61D151502DF7}" srcOrd="1" destOrd="0" presId="urn:microsoft.com/office/officeart/2005/8/layout/StepDownProcess"/>
    <dgm:cxn modelId="{54124358-2955-4358-BFBA-207232E784EF}" type="presParOf" srcId="{8801964A-0684-4121-86F8-E5936D1ABE8D}" destId="{51685FEB-6D6D-4DD5-8420-94EC8B49D3E9}" srcOrd="2" destOrd="0" presId="urn:microsoft.com/office/officeart/2005/8/layout/StepDownProcess"/>
    <dgm:cxn modelId="{C1DCCDF0-856D-4F2F-BE8B-C1A538287D73}" type="presParOf" srcId="{51685FEB-6D6D-4DD5-8420-94EC8B49D3E9}" destId="{A6EC52AE-630C-4F57-926A-D59D20D15CFD}" srcOrd="0" destOrd="0" presId="urn:microsoft.com/office/officeart/2005/8/layout/StepDownProcess"/>
    <dgm:cxn modelId="{ECF14F2E-A582-4A0D-BFEF-206B34F4F954}" type="presParOf" srcId="{51685FEB-6D6D-4DD5-8420-94EC8B49D3E9}" destId="{06B03D3A-7D5E-4659-9DEA-48A8B2EEE2AA}" srcOrd="1" destOrd="0" presId="urn:microsoft.com/office/officeart/2005/8/layout/StepDownProcess"/>
    <dgm:cxn modelId="{B27B7AD9-608A-4069-985C-319962AF72B4}" type="presParOf" srcId="{51685FEB-6D6D-4DD5-8420-94EC8B49D3E9}" destId="{7ED6A372-D483-4030-AFF6-70867AA7C006}" srcOrd="2" destOrd="0" presId="urn:microsoft.com/office/officeart/2005/8/layout/StepDownProcess"/>
    <dgm:cxn modelId="{77FDAD36-0773-4EE3-B597-C5FF6A41B126}" type="presParOf" srcId="{8801964A-0684-4121-86F8-E5936D1ABE8D}" destId="{4F838727-24BB-444C-A846-F931DECC32FF}" srcOrd="3" destOrd="0" presId="urn:microsoft.com/office/officeart/2005/8/layout/StepDownProcess"/>
    <dgm:cxn modelId="{0EBF68D1-7706-444A-A9AC-AF249578CAE1}" type="presParOf" srcId="{8801964A-0684-4121-86F8-E5936D1ABE8D}" destId="{0A3D1735-4838-4F75-83F8-4D646B23112B}" srcOrd="4" destOrd="0" presId="urn:microsoft.com/office/officeart/2005/8/layout/StepDownProcess"/>
    <dgm:cxn modelId="{7CA0F50C-C2A4-41A1-ABDB-E70A3EF383F6}" type="presParOf" srcId="{0A3D1735-4838-4F75-83F8-4D646B23112B}" destId="{C525A4B3-64DB-429D-B70F-D42342F0FFEA}" srcOrd="0" destOrd="0" presId="urn:microsoft.com/office/officeart/2005/8/layout/StepDownProcess"/>
    <dgm:cxn modelId="{D2341CB9-4520-4293-9968-537091265B03}" type="presParOf" srcId="{0A3D1735-4838-4F75-83F8-4D646B23112B}" destId="{8D025D6F-32D0-4B95-BD71-7E9CDFAB1F6D}" srcOrd="1" destOrd="0" presId="urn:microsoft.com/office/officeart/2005/8/layout/StepDownProcess"/>
    <dgm:cxn modelId="{F71125D2-1FCB-43BB-A2EE-E081C60D656A}" type="presParOf" srcId="{0A3D1735-4838-4F75-83F8-4D646B23112B}" destId="{319D7AF2-7552-49C6-8ADC-B12916D94D5F}" srcOrd="2" destOrd="0" presId="urn:microsoft.com/office/officeart/2005/8/layout/StepDownProcess"/>
    <dgm:cxn modelId="{87AF9BD1-C3F2-4261-92E2-A867FC625680}" type="presParOf" srcId="{8801964A-0684-4121-86F8-E5936D1ABE8D}" destId="{5E5F26CB-985F-4FB4-9C9C-FB49036A6246}" srcOrd="5" destOrd="0" presId="urn:microsoft.com/office/officeart/2005/8/layout/StepDownProcess"/>
    <dgm:cxn modelId="{8F0FED09-BEB9-4AA1-B1A5-2BA618F2E1D1}" type="presParOf" srcId="{8801964A-0684-4121-86F8-E5936D1ABE8D}" destId="{D9A48E72-4C05-4725-91E2-D39B1B20F776}" srcOrd="6" destOrd="0" presId="urn:microsoft.com/office/officeart/2005/8/layout/StepDownProcess"/>
    <dgm:cxn modelId="{1A341C21-9CE6-44DB-99A7-16815AF8E48D}" type="presParOf" srcId="{D9A48E72-4C05-4725-91E2-D39B1B20F776}" destId="{70222657-6D2D-4875-8A66-D81856DF05C0}" srcOrd="0" destOrd="0" presId="urn:microsoft.com/office/officeart/2005/8/layout/StepDownProcess"/>
    <dgm:cxn modelId="{B11DD69A-1D95-4813-AEC1-B1063A505DC6}" type="presParOf" srcId="{D9A48E72-4C05-4725-91E2-D39B1B20F776}" destId="{999BED83-9655-4548-88E7-4BF79541B50C}" srcOrd="1" destOrd="0" presId="urn:microsoft.com/office/officeart/2005/8/layout/StepDown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54445A7-8350-4D7D-A802-7539F9F2262C}" type="doc">
      <dgm:prSet loTypeId="urn:microsoft.com/office/officeart/2005/8/layout/hProcess4" loCatId="process" qsTypeId="urn:microsoft.com/office/officeart/2005/8/quickstyle/simple2" qsCatId="simple" csTypeId="urn:microsoft.com/office/officeart/2005/8/colors/accent6_5" csCatId="accent6" phldr="1"/>
      <dgm:spPr/>
      <dgm:t>
        <a:bodyPr/>
        <a:lstStyle/>
        <a:p>
          <a:endParaRPr lang="zh-CN" altLang="en-US"/>
        </a:p>
      </dgm:t>
    </dgm:pt>
    <dgm:pt modelId="{5CF01DB3-A925-4C79-A0B1-D4E70ECAC520}">
      <dgm:prSet phldrT="[文本]" custT="1"/>
      <dgm:spPr/>
      <dgm:t>
        <a:bodyPr/>
        <a:lstStyle/>
        <a:p>
          <a:r>
            <a:rPr lang="zh-CN" altLang="en-US" sz="2000" b="1" dirty="0" smtClean="0">
              <a:latin typeface="+mn-lt"/>
              <a:ea typeface="+mn-ea"/>
            </a:rPr>
            <a:t>影响</a:t>
          </a:r>
          <a:r>
            <a:rPr lang="en-US" sz="2000" b="1" dirty="0" smtClean="0">
              <a:latin typeface="+mn-lt"/>
              <a:ea typeface="+mn-ea"/>
            </a:rPr>
            <a:t>impact</a:t>
          </a:r>
          <a:endParaRPr lang="zh-CN" altLang="en-US" sz="2000" b="1" dirty="0">
            <a:latin typeface="+mn-lt"/>
            <a:ea typeface="+mn-ea"/>
          </a:endParaRPr>
        </a:p>
      </dgm:t>
    </dgm:pt>
    <dgm:pt modelId="{026E016A-9DC3-4AA6-9FD1-91EF43B98D81}" cxnId="{C5D920F0-A873-45E9-B0AE-64ABC47A2966}" type="parTrans">
      <dgm:prSet/>
      <dgm:spPr/>
      <dgm:t>
        <a:bodyPr/>
        <a:lstStyle/>
        <a:p>
          <a:endParaRPr lang="zh-CN" altLang="en-US"/>
        </a:p>
      </dgm:t>
    </dgm:pt>
    <dgm:pt modelId="{65BD11BB-66BC-44F5-811F-20EC7BCAA90E}" cxnId="{C5D920F0-A873-45E9-B0AE-64ABC47A2966}" type="sibTrans">
      <dgm:prSet/>
      <dgm:spPr/>
      <dgm:t>
        <a:bodyPr/>
        <a:lstStyle/>
        <a:p>
          <a:endParaRPr lang="zh-CN" altLang="en-US"/>
        </a:p>
      </dgm:t>
    </dgm:pt>
    <dgm:pt modelId="{5BCEF30D-D2EF-4D68-AE9E-B7E33CE4C800}">
      <dgm:prSet phldrT="[文本]"/>
      <dgm:spPr/>
      <dgm:t>
        <a:bodyPr/>
        <a:lstStyle/>
        <a:p>
          <a:r>
            <a:rPr lang="zh-CN" dirty="0" smtClean="0"/>
            <a:t>影响</a:t>
          </a:r>
          <a:endParaRPr lang="zh-CN" altLang="en-US" dirty="0"/>
        </a:p>
      </dgm:t>
    </dgm:pt>
    <dgm:pt modelId="{61310AF4-CDBC-4D88-B640-A0725DD0E8C7}" cxnId="{E2E249E8-9152-495F-B489-F1331B56ED68}" type="parTrans">
      <dgm:prSet/>
      <dgm:spPr/>
      <dgm:t>
        <a:bodyPr/>
        <a:lstStyle/>
        <a:p>
          <a:endParaRPr lang="zh-CN" altLang="en-US"/>
        </a:p>
      </dgm:t>
    </dgm:pt>
    <dgm:pt modelId="{E0D1D682-42C8-412F-A1F6-A3E741268B29}" cxnId="{E2E249E8-9152-495F-B489-F1331B56ED68}" type="sibTrans">
      <dgm:prSet/>
      <dgm:spPr/>
      <dgm:t>
        <a:bodyPr/>
        <a:lstStyle/>
        <a:p>
          <a:endParaRPr lang="zh-CN" altLang="en-US"/>
        </a:p>
      </dgm:t>
    </dgm:pt>
    <dgm:pt modelId="{002179B6-1D3A-47EC-9350-B3A666C963C2}">
      <dgm:prSet phldrT="[文本]" custT="1"/>
      <dgm:spPr/>
      <dgm:t>
        <a:bodyPr/>
        <a:lstStyle/>
        <a:p>
          <a:r>
            <a:rPr lang="zh-CN" sz="2000" b="1" dirty="0" smtClean="0">
              <a:latin typeface="+mn-lt"/>
              <a:ea typeface="+mn-ea"/>
            </a:rPr>
            <a:t>沟通</a:t>
          </a:r>
          <a:r>
            <a:rPr lang="en-US" sz="2000" b="1" dirty="0" smtClean="0">
              <a:latin typeface="+mn-lt"/>
              <a:ea typeface="+mn-ea"/>
            </a:rPr>
            <a:t>communication</a:t>
          </a:r>
          <a:endParaRPr lang="zh-CN" altLang="en-US" sz="2000" b="1" dirty="0">
            <a:latin typeface="+mn-lt"/>
            <a:ea typeface="+mn-ea"/>
          </a:endParaRPr>
        </a:p>
      </dgm:t>
    </dgm:pt>
    <dgm:pt modelId="{9B6FB3E9-C7B1-4D67-91F5-D09F5B2EA8EC}" cxnId="{C6812AE7-D74B-47E1-85CE-C87DFA5C1508}" type="parTrans">
      <dgm:prSet/>
      <dgm:spPr/>
      <dgm:t>
        <a:bodyPr/>
        <a:lstStyle/>
        <a:p>
          <a:endParaRPr lang="zh-CN" altLang="en-US"/>
        </a:p>
      </dgm:t>
    </dgm:pt>
    <dgm:pt modelId="{90DA1824-1FA8-4878-999E-1876EB3F9383}" cxnId="{C6812AE7-D74B-47E1-85CE-C87DFA5C1508}" type="sibTrans">
      <dgm:prSet/>
      <dgm:spPr/>
      <dgm:t>
        <a:bodyPr/>
        <a:lstStyle/>
        <a:p>
          <a:endParaRPr lang="zh-CN" altLang="en-US"/>
        </a:p>
      </dgm:t>
    </dgm:pt>
    <dgm:pt modelId="{C1E5BFC2-7699-4CB5-A8D1-C3B5EBCE7198}">
      <dgm:prSet phldrT="[文本]"/>
      <dgm:spPr/>
      <dgm:t>
        <a:bodyPr/>
        <a:lstStyle/>
        <a:p>
          <a:r>
            <a:rPr lang="zh-CN" dirty="0" smtClean="0"/>
            <a:t>沟通目的</a:t>
          </a:r>
          <a:endParaRPr lang="zh-CN" altLang="en-US" dirty="0"/>
        </a:p>
      </dgm:t>
    </dgm:pt>
    <dgm:pt modelId="{EE6E94C7-3394-4724-BDDB-5FE0D1A99552}" cxnId="{854D6568-9FA0-42C9-ACE0-D0AC3B284210}" type="parTrans">
      <dgm:prSet/>
      <dgm:spPr/>
      <dgm:t>
        <a:bodyPr/>
        <a:lstStyle/>
        <a:p>
          <a:endParaRPr lang="zh-CN" altLang="en-US"/>
        </a:p>
      </dgm:t>
    </dgm:pt>
    <dgm:pt modelId="{0545DE63-0434-4C0A-BFCC-CD00D5A5E29A}" cxnId="{854D6568-9FA0-42C9-ACE0-D0AC3B284210}" type="sibTrans">
      <dgm:prSet/>
      <dgm:spPr/>
      <dgm:t>
        <a:bodyPr/>
        <a:lstStyle/>
        <a:p>
          <a:endParaRPr lang="zh-CN" altLang="en-US"/>
        </a:p>
      </dgm:t>
    </dgm:pt>
    <dgm:pt modelId="{74ED1CA8-B82A-429C-B825-A88F387D8C09}">
      <dgm:prSet phldrT="[文本]" custT="1"/>
      <dgm:spPr/>
      <dgm:t>
        <a:bodyPr/>
        <a:lstStyle/>
        <a:p>
          <a:r>
            <a:rPr lang="zh-CN" sz="2000" b="1" dirty="0" smtClean="0">
              <a:latin typeface="+mn-lt"/>
              <a:ea typeface="+mn-ea"/>
            </a:rPr>
            <a:t>创新</a:t>
          </a:r>
          <a:r>
            <a:rPr lang="en-US" sz="2000" b="1" dirty="0" smtClean="0">
              <a:latin typeface="+mn-lt"/>
              <a:ea typeface="+mn-ea"/>
            </a:rPr>
            <a:t>innovation</a:t>
          </a:r>
          <a:endParaRPr lang="zh-CN" altLang="en-US" sz="2000" b="1" dirty="0">
            <a:latin typeface="+mn-lt"/>
            <a:ea typeface="+mn-ea"/>
          </a:endParaRPr>
        </a:p>
      </dgm:t>
    </dgm:pt>
    <dgm:pt modelId="{65993D85-AC22-4B56-8A20-9D6A0DC0DA56}" cxnId="{D96601BD-3B9A-4846-8D49-293086978370}" type="parTrans">
      <dgm:prSet/>
      <dgm:spPr/>
      <dgm:t>
        <a:bodyPr/>
        <a:lstStyle/>
        <a:p>
          <a:endParaRPr lang="zh-CN" altLang="en-US"/>
        </a:p>
      </dgm:t>
    </dgm:pt>
    <dgm:pt modelId="{89C7B3CF-14D6-46D8-AE61-7F73407DB08A}" cxnId="{D96601BD-3B9A-4846-8D49-293086978370}" type="sibTrans">
      <dgm:prSet/>
      <dgm:spPr/>
      <dgm:t>
        <a:bodyPr/>
        <a:lstStyle/>
        <a:p>
          <a:endParaRPr lang="zh-CN" altLang="en-US"/>
        </a:p>
      </dgm:t>
    </dgm:pt>
    <dgm:pt modelId="{F4799E52-B634-4890-8378-149A7B76219D}">
      <dgm:prSet phldrT="[文本]"/>
      <dgm:spPr/>
      <dgm:t>
        <a:bodyPr/>
        <a:lstStyle/>
        <a:p>
          <a:r>
            <a:rPr lang="zh-CN" altLang="en-US" dirty="0" smtClean="0"/>
            <a:t>创新</a:t>
          </a:r>
          <a:endParaRPr lang="zh-CN" altLang="en-US" dirty="0"/>
        </a:p>
      </dgm:t>
    </dgm:pt>
    <dgm:pt modelId="{9C3ECA71-A3FE-4128-9681-A24D6E731302}" cxnId="{760897A2-CD1C-49AC-AFFC-CEAA7BB27B10}" type="parTrans">
      <dgm:prSet/>
      <dgm:spPr/>
      <dgm:t>
        <a:bodyPr/>
        <a:lstStyle/>
        <a:p>
          <a:endParaRPr lang="zh-CN" altLang="en-US"/>
        </a:p>
      </dgm:t>
    </dgm:pt>
    <dgm:pt modelId="{5AFE0769-7105-4ACE-ADA5-38A3706AB8AA}" cxnId="{760897A2-CD1C-49AC-AFFC-CEAA7BB27B10}" type="sibTrans">
      <dgm:prSet/>
      <dgm:spPr/>
      <dgm:t>
        <a:bodyPr/>
        <a:lstStyle/>
        <a:p>
          <a:endParaRPr lang="zh-CN" altLang="en-US"/>
        </a:p>
      </dgm:t>
    </dgm:pt>
    <dgm:pt modelId="{A8253214-0F6F-4E4D-BBD8-A9D07FC65E6D}">
      <dgm:prSet phldrT="[文本]"/>
      <dgm:spPr/>
      <dgm:t>
        <a:bodyPr/>
        <a:lstStyle/>
        <a:p>
          <a:r>
            <a:rPr lang="zh-CN" altLang="en-US" dirty="0" smtClean="0"/>
            <a:t>复杂性</a:t>
          </a:r>
          <a:endParaRPr lang="zh-CN" altLang="en-US" dirty="0"/>
        </a:p>
      </dgm:t>
    </dgm:pt>
    <dgm:pt modelId="{60130DAE-842A-46CD-8E32-E32BBBA73689}" cxnId="{BECBDBF4-CFA2-4382-B4F9-241F9F2F2360}" type="parTrans">
      <dgm:prSet/>
      <dgm:spPr/>
      <dgm:t>
        <a:bodyPr/>
        <a:lstStyle/>
        <a:p>
          <a:endParaRPr lang="zh-CN" altLang="en-US"/>
        </a:p>
      </dgm:t>
    </dgm:pt>
    <dgm:pt modelId="{33622515-CA5D-413B-9FB4-9F6E81CCCE00}" cxnId="{BECBDBF4-CFA2-4382-B4F9-241F9F2F2360}" type="sibTrans">
      <dgm:prSet/>
      <dgm:spPr/>
      <dgm:t>
        <a:bodyPr/>
        <a:lstStyle/>
        <a:p>
          <a:endParaRPr lang="zh-CN" altLang="en-US"/>
        </a:p>
      </dgm:t>
    </dgm:pt>
    <dgm:pt modelId="{E7A03433-0D38-4360-861B-36504D7EF6C7}">
      <dgm:prSet phldrT="[文本]" custT="1"/>
      <dgm:spPr/>
      <dgm:t>
        <a:bodyPr/>
        <a:lstStyle/>
        <a:p>
          <a:r>
            <a:rPr lang="zh-CN" sz="2000" b="1" dirty="0" smtClean="0">
              <a:latin typeface="+mn-lt"/>
              <a:ea typeface="+mn-ea"/>
            </a:rPr>
            <a:t>知识</a:t>
          </a:r>
          <a:r>
            <a:rPr lang="en-US" sz="2000" b="1" dirty="0" smtClean="0">
              <a:latin typeface="+mn-lt"/>
              <a:ea typeface="+mn-ea"/>
            </a:rPr>
            <a:t>knowledge</a:t>
          </a:r>
          <a:endParaRPr lang="zh-CN" altLang="en-US" sz="2000" b="1" dirty="0">
            <a:latin typeface="+mn-lt"/>
            <a:ea typeface="+mn-ea"/>
          </a:endParaRPr>
        </a:p>
      </dgm:t>
    </dgm:pt>
    <dgm:pt modelId="{C87791CE-04EE-4FF6-B0A8-7C905DD1ED4F}" cxnId="{2DC337C6-4AB7-425E-91AE-5633C7EE9692}" type="parTrans">
      <dgm:prSet/>
      <dgm:spPr/>
      <dgm:t>
        <a:bodyPr/>
        <a:lstStyle/>
        <a:p>
          <a:endParaRPr lang="zh-CN" altLang="en-US"/>
        </a:p>
      </dgm:t>
    </dgm:pt>
    <dgm:pt modelId="{A0332EA2-88AA-4564-A9C1-897FDE669715}" cxnId="{2DC337C6-4AB7-425E-91AE-5633C7EE9692}" type="sibTrans">
      <dgm:prSet/>
      <dgm:spPr/>
      <dgm:t>
        <a:bodyPr/>
        <a:lstStyle/>
        <a:p>
          <a:endParaRPr lang="zh-CN" altLang="en-US"/>
        </a:p>
      </dgm:t>
    </dgm:pt>
    <dgm:pt modelId="{7538A6D0-D80D-46A4-AE23-E91C309AB6BF}">
      <dgm:prSet phldrT="[文本]"/>
      <dgm:spPr/>
      <dgm:t>
        <a:bodyPr/>
        <a:lstStyle/>
        <a:p>
          <a:r>
            <a:rPr lang="zh-CN" dirty="0" smtClean="0"/>
            <a:t>组织类型</a:t>
          </a:r>
          <a:endParaRPr lang="zh-CN" altLang="en-US" dirty="0"/>
        </a:p>
      </dgm:t>
    </dgm:pt>
    <dgm:pt modelId="{EB1A699E-E03B-4B70-8896-8B29DC451B08}" cxnId="{E832AE3A-C062-4520-B3B6-C6A225168538}" type="parTrans">
      <dgm:prSet/>
      <dgm:spPr/>
      <dgm:t>
        <a:bodyPr/>
        <a:lstStyle/>
        <a:p>
          <a:endParaRPr lang="zh-CN" altLang="en-US"/>
        </a:p>
      </dgm:t>
    </dgm:pt>
    <dgm:pt modelId="{668D2D67-4E09-4ADC-A6BC-601BD855062C}" cxnId="{E832AE3A-C062-4520-B3B6-C6A225168538}" type="sibTrans">
      <dgm:prSet/>
      <dgm:spPr/>
      <dgm:t>
        <a:bodyPr/>
        <a:lstStyle/>
        <a:p>
          <a:endParaRPr lang="zh-CN" altLang="en-US"/>
        </a:p>
      </dgm:t>
    </dgm:pt>
    <dgm:pt modelId="{2EC4186B-D9CA-4D4D-B36A-E204ACB9B1BD}">
      <dgm:prSet phldrT="[文本]"/>
      <dgm:spPr/>
      <dgm:t>
        <a:bodyPr/>
        <a:lstStyle/>
        <a:p>
          <a:r>
            <a:rPr lang="zh-CN" dirty="0" smtClean="0"/>
            <a:t>贡献</a:t>
          </a:r>
          <a:endParaRPr lang="zh-CN" altLang="en-US" dirty="0"/>
        </a:p>
      </dgm:t>
    </dgm:pt>
    <dgm:pt modelId="{3F6F8010-6885-4B5D-9FED-06E2C091468B}" cxnId="{C9228BD3-01C4-45C3-8071-25EF2349D862}" type="parTrans">
      <dgm:prSet/>
      <dgm:spPr/>
      <dgm:t>
        <a:bodyPr/>
        <a:lstStyle/>
        <a:p>
          <a:endParaRPr lang="zh-CN" altLang="en-US"/>
        </a:p>
      </dgm:t>
    </dgm:pt>
    <dgm:pt modelId="{CF7F88AC-125C-496B-BFA7-55BA1154A0D5}" cxnId="{C9228BD3-01C4-45C3-8071-25EF2349D862}" type="sibTrans">
      <dgm:prSet/>
      <dgm:spPr/>
      <dgm:t>
        <a:bodyPr/>
        <a:lstStyle/>
        <a:p>
          <a:endParaRPr lang="zh-CN" altLang="en-US"/>
        </a:p>
      </dgm:t>
    </dgm:pt>
    <dgm:pt modelId="{E4E0A897-7AEE-40A7-9346-ADD54F8560D6}">
      <dgm:prSet phldrT="[文本]"/>
      <dgm:spPr/>
      <dgm:t>
        <a:bodyPr/>
        <a:lstStyle/>
        <a:p>
          <a:r>
            <a:rPr lang="zh-CN" dirty="0" smtClean="0"/>
            <a:t>沟通框架</a:t>
          </a:r>
          <a:endParaRPr lang="zh-CN" altLang="en-US" dirty="0"/>
        </a:p>
      </dgm:t>
    </dgm:pt>
    <dgm:pt modelId="{0B2B982F-B58B-4D84-90DE-F7F71EA096FE}" cxnId="{671FAFAD-5194-4467-AD4F-8DD505FCAC95}" type="parTrans">
      <dgm:prSet/>
      <dgm:spPr/>
      <dgm:t>
        <a:bodyPr/>
        <a:lstStyle/>
        <a:p>
          <a:endParaRPr lang="zh-CN" altLang="en-US"/>
        </a:p>
      </dgm:t>
    </dgm:pt>
    <dgm:pt modelId="{A50FDB95-A427-418C-8DC8-B2C7503FF30C}" cxnId="{671FAFAD-5194-4467-AD4F-8DD505FCAC95}" type="sibTrans">
      <dgm:prSet/>
      <dgm:spPr/>
      <dgm:t>
        <a:bodyPr/>
        <a:lstStyle/>
        <a:p>
          <a:endParaRPr lang="zh-CN" altLang="en-US"/>
        </a:p>
      </dgm:t>
    </dgm:pt>
    <dgm:pt modelId="{678957D5-667B-4DDC-9D8E-DC33EFAD9D77}">
      <dgm:prSet phldrT="[文本]"/>
      <dgm:spPr/>
      <dgm:t>
        <a:bodyPr/>
        <a:lstStyle/>
        <a:p>
          <a:r>
            <a:rPr lang="zh-CN" altLang="en-US" dirty="0" smtClean="0"/>
            <a:t>知识水平</a:t>
          </a:r>
          <a:endParaRPr lang="zh-CN" altLang="en-US" dirty="0"/>
        </a:p>
      </dgm:t>
    </dgm:pt>
    <dgm:pt modelId="{458EBAA7-874D-4837-8E24-F4221A2CF50F}" cxnId="{1D5ED432-F51A-491C-BF90-D82751C59002}" type="parTrans">
      <dgm:prSet/>
      <dgm:spPr/>
      <dgm:t>
        <a:bodyPr/>
        <a:lstStyle/>
        <a:p>
          <a:endParaRPr lang="zh-CN" altLang="en-US"/>
        </a:p>
      </dgm:t>
    </dgm:pt>
    <dgm:pt modelId="{BA7ECFA0-5C2C-4E61-A271-3E3FE3013CE4}" cxnId="{1D5ED432-F51A-491C-BF90-D82751C59002}" type="sibTrans">
      <dgm:prSet/>
      <dgm:spPr/>
      <dgm:t>
        <a:bodyPr/>
        <a:lstStyle/>
        <a:p>
          <a:endParaRPr lang="zh-CN" altLang="en-US"/>
        </a:p>
      </dgm:t>
    </dgm:pt>
    <dgm:pt modelId="{94576C9D-33E6-45DC-AED8-E32ECD3FCAFC}">
      <dgm:prSet phldrT="[文本]"/>
      <dgm:spPr/>
      <dgm:t>
        <a:bodyPr/>
        <a:lstStyle/>
        <a:p>
          <a:r>
            <a:rPr lang="zh-CN" altLang="en-US" dirty="0" smtClean="0"/>
            <a:t>团队</a:t>
          </a:r>
          <a:endParaRPr lang="zh-CN" altLang="en-US" dirty="0"/>
        </a:p>
      </dgm:t>
    </dgm:pt>
    <dgm:pt modelId="{04E8AB09-3CA6-444E-BEAF-6EEC2B8CD66F}" cxnId="{D5451213-5654-41D7-A6B2-33EB9F6C0161}" type="parTrans">
      <dgm:prSet/>
      <dgm:spPr/>
      <dgm:t>
        <a:bodyPr/>
        <a:lstStyle/>
        <a:p>
          <a:endParaRPr lang="zh-CN" altLang="en-US"/>
        </a:p>
      </dgm:t>
    </dgm:pt>
    <dgm:pt modelId="{6D8C931E-7034-4821-A0B8-32A0DE94DCBC}" cxnId="{D5451213-5654-41D7-A6B2-33EB9F6C0161}" type="sibTrans">
      <dgm:prSet/>
      <dgm:spPr/>
      <dgm:t>
        <a:bodyPr/>
        <a:lstStyle/>
        <a:p>
          <a:endParaRPr lang="zh-CN" altLang="en-US"/>
        </a:p>
      </dgm:t>
    </dgm:pt>
    <dgm:pt modelId="{67DA5794-55D7-4DAC-9F7B-D4DAC1498B55}">
      <dgm:prSet phldrT="[文本]"/>
      <dgm:spPr/>
      <dgm:t>
        <a:bodyPr/>
        <a:lstStyle/>
        <a:p>
          <a:r>
            <a:rPr lang="zh-CN" altLang="en-US" dirty="0" smtClean="0"/>
            <a:t>知识宽度</a:t>
          </a:r>
          <a:endParaRPr lang="zh-CN" altLang="en-US" dirty="0"/>
        </a:p>
      </dgm:t>
    </dgm:pt>
    <dgm:pt modelId="{A2F06C50-C384-4DE1-9F4F-80B53308D2B2}" cxnId="{3878E424-959C-48E7-BE8A-B99435F80E53}" type="parTrans">
      <dgm:prSet/>
      <dgm:spPr/>
      <dgm:t>
        <a:bodyPr/>
        <a:lstStyle/>
        <a:p>
          <a:endParaRPr lang="zh-CN" altLang="en-US"/>
        </a:p>
      </dgm:t>
    </dgm:pt>
    <dgm:pt modelId="{F3A1B00B-0CF5-44D0-AD96-ADA23B2683F0}" cxnId="{3878E424-959C-48E7-BE8A-B99435F80E53}" type="sibTrans">
      <dgm:prSet/>
      <dgm:spPr/>
      <dgm:t>
        <a:bodyPr/>
        <a:lstStyle/>
        <a:p>
          <a:endParaRPr lang="zh-CN" altLang="en-US"/>
        </a:p>
      </dgm:t>
    </dgm:pt>
    <dgm:pt modelId="{4FCC6B21-46B7-4196-8F12-9D2E8A47B091}" type="pres">
      <dgm:prSet presAssocID="{254445A7-8350-4D7D-A802-7539F9F2262C}" presName="Name0" presStyleCnt="0">
        <dgm:presLayoutVars>
          <dgm:dir/>
          <dgm:animLvl val="lvl"/>
          <dgm:resizeHandles val="exact"/>
        </dgm:presLayoutVars>
      </dgm:prSet>
      <dgm:spPr/>
      <dgm:t>
        <a:bodyPr/>
        <a:lstStyle/>
        <a:p>
          <a:endParaRPr lang="zh-CN" altLang="en-US"/>
        </a:p>
      </dgm:t>
    </dgm:pt>
    <dgm:pt modelId="{42365480-E77D-4C9A-AF35-69A1BB04691E}" type="pres">
      <dgm:prSet presAssocID="{254445A7-8350-4D7D-A802-7539F9F2262C}" presName="tSp" presStyleCnt="0"/>
      <dgm:spPr/>
    </dgm:pt>
    <dgm:pt modelId="{FB80A735-169A-45DE-A2F0-93AF315E8B13}" type="pres">
      <dgm:prSet presAssocID="{254445A7-8350-4D7D-A802-7539F9F2262C}" presName="bSp" presStyleCnt="0"/>
      <dgm:spPr/>
    </dgm:pt>
    <dgm:pt modelId="{CBDFAC92-C158-4A7F-B560-3CB3E3225C7E}" type="pres">
      <dgm:prSet presAssocID="{254445A7-8350-4D7D-A802-7539F9F2262C}" presName="process" presStyleCnt="0"/>
      <dgm:spPr/>
    </dgm:pt>
    <dgm:pt modelId="{7DAC79B1-EAED-4C78-B67C-250355B9A418}" type="pres">
      <dgm:prSet presAssocID="{5CF01DB3-A925-4C79-A0B1-D4E70ECAC520}" presName="composite1" presStyleCnt="0"/>
      <dgm:spPr/>
    </dgm:pt>
    <dgm:pt modelId="{4F293E35-1F57-4D36-BC9C-A2A9E0974D94}" type="pres">
      <dgm:prSet presAssocID="{5CF01DB3-A925-4C79-A0B1-D4E70ECAC520}" presName="dummyNode1" presStyleLbl="node1" presStyleIdx="0" presStyleCnt="4"/>
      <dgm:spPr/>
    </dgm:pt>
    <dgm:pt modelId="{E7AD21FB-31B6-4A59-BA59-BF65908158FA}" type="pres">
      <dgm:prSet presAssocID="{5CF01DB3-A925-4C79-A0B1-D4E70ECAC520}" presName="childNode1" presStyleLbl="bgAcc1" presStyleIdx="0" presStyleCnt="4">
        <dgm:presLayoutVars>
          <dgm:bulletEnabled val="1"/>
        </dgm:presLayoutVars>
      </dgm:prSet>
      <dgm:spPr/>
      <dgm:t>
        <a:bodyPr/>
        <a:lstStyle/>
        <a:p>
          <a:endParaRPr lang="zh-CN" altLang="en-US"/>
        </a:p>
      </dgm:t>
    </dgm:pt>
    <dgm:pt modelId="{52EC0C0C-FA37-4828-B357-291B61FC9D8D}" type="pres">
      <dgm:prSet presAssocID="{5CF01DB3-A925-4C79-A0B1-D4E70ECAC520}" presName="childNode1tx" presStyleLbl="bgAcc1" presStyleIdx="0" presStyleCnt="4">
        <dgm:presLayoutVars>
          <dgm:bulletEnabled val="1"/>
        </dgm:presLayoutVars>
      </dgm:prSet>
      <dgm:spPr/>
      <dgm:t>
        <a:bodyPr/>
        <a:lstStyle/>
        <a:p>
          <a:endParaRPr lang="zh-CN" altLang="en-US"/>
        </a:p>
      </dgm:t>
    </dgm:pt>
    <dgm:pt modelId="{C35CC10E-C8CC-4452-8017-0505873A7561}" type="pres">
      <dgm:prSet presAssocID="{5CF01DB3-A925-4C79-A0B1-D4E70ECAC520}" presName="parentNode1" presStyleLbl="node1" presStyleIdx="0" presStyleCnt="4">
        <dgm:presLayoutVars>
          <dgm:chMax val="1"/>
          <dgm:bulletEnabled val="1"/>
        </dgm:presLayoutVars>
      </dgm:prSet>
      <dgm:spPr/>
      <dgm:t>
        <a:bodyPr/>
        <a:lstStyle/>
        <a:p>
          <a:endParaRPr lang="zh-CN" altLang="en-US"/>
        </a:p>
      </dgm:t>
    </dgm:pt>
    <dgm:pt modelId="{0960D028-EBCF-4AE9-848B-E22E23767704}" type="pres">
      <dgm:prSet presAssocID="{5CF01DB3-A925-4C79-A0B1-D4E70ECAC520}" presName="connSite1" presStyleCnt="0"/>
      <dgm:spPr/>
    </dgm:pt>
    <dgm:pt modelId="{FB901260-08B5-41C2-8F41-15A177918113}" type="pres">
      <dgm:prSet presAssocID="{65BD11BB-66BC-44F5-811F-20EC7BCAA90E}" presName="Name9" presStyleLbl="sibTrans2D1" presStyleIdx="0" presStyleCnt="3"/>
      <dgm:spPr/>
      <dgm:t>
        <a:bodyPr/>
        <a:lstStyle/>
        <a:p>
          <a:endParaRPr lang="zh-CN" altLang="en-US"/>
        </a:p>
      </dgm:t>
    </dgm:pt>
    <dgm:pt modelId="{690793FA-413A-4E2E-AC61-574AE17651B8}" type="pres">
      <dgm:prSet presAssocID="{002179B6-1D3A-47EC-9350-B3A666C963C2}" presName="composite2" presStyleCnt="0"/>
      <dgm:spPr/>
    </dgm:pt>
    <dgm:pt modelId="{1D261CF4-8C62-49E8-942D-312117267EA4}" type="pres">
      <dgm:prSet presAssocID="{002179B6-1D3A-47EC-9350-B3A666C963C2}" presName="dummyNode2" presStyleLbl="node1" presStyleIdx="0" presStyleCnt="4"/>
      <dgm:spPr/>
    </dgm:pt>
    <dgm:pt modelId="{701EDCD6-2350-477C-B74B-C34CD257A15E}" type="pres">
      <dgm:prSet presAssocID="{002179B6-1D3A-47EC-9350-B3A666C963C2}" presName="childNode2" presStyleLbl="bgAcc1" presStyleIdx="1" presStyleCnt="4">
        <dgm:presLayoutVars>
          <dgm:bulletEnabled val="1"/>
        </dgm:presLayoutVars>
      </dgm:prSet>
      <dgm:spPr/>
      <dgm:t>
        <a:bodyPr/>
        <a:lstStyle/>
        <a:p>
          <a:endParaRPr lang="zh-CN" altLang="en-US"/>
        </a:p>
      </dgm:t>
    </dgm:pt>
    <dgm:pt modelId="{CD986CF5-D002-4706-BD8E-4FB70DCDB08E}" type="pres">
      <dgm:prSet presAssocID="{002179B6-1D3A-47EC-9350-B3A666C963C2}" presName="childNode2tx" presStyleLbl="bgAcc1" presStyleIdx="1" presStyleCnt="4">
        <dgm:presLayoutVars>
          <dgm:bulletEnabled val="1"/>
        </dgm:presLayoutVars>
      </dgm:prSet>
      <dgm:spPr/>
      <dgm:t>
        <a:bodyPr/>
        <a:lstStyle/>
        <a:p>
          <a:endParaRPr lang="zh-CN" altLang="en-US"/>
        </a:p>
      </dgm:t>
    </dgm:pt>
    <dgm:pt modelId="{9EDC46B3-24CA-44FE-830F-18078A7494A3}" type="pres">
      <dgm:prSet presAssocID="{002179B6-1D3A-47EC-9350-B3A666C963C2}" presName="parentNode2" presStyleLbl="node1" presStyleIdx="1" presStyleCnt="4">
        <dgm:presLayoutVars>
          <dgm:chMax val="0"/>
          <dgm:bulletEnabled val="1"/>
        </dgm:presLayoutVars>
      </dgm:prSet>
      <dgm:spPr/>
      <dgm:t>
        <a:bodyPr/>
        <a:lstStyle/>
        <a:p>
          <a:endParaRPr lang="zh-CN" altLang="en-US"/>
        </a:p>
      </dgm:t>
    </dgm:pt>
    <dgm:pt modelId="{00F096EA-CDEF-4E8D-AF01-7586C790560C}" type="pres">
      <dgm:prSet presAssocID="{002179B6-1D3A-47EC-9350-B3A666C963C2}" presName="connSite2" presStyleCnt="0"/>
      <dgm:spPr/>
    </dgm:pt>
    <dgm:pt modelId="{B1385C39-568C-4B33-8C8F-5BAE739DFFCF}" type="pres">
      <dgm:prSet presAssocID="{90DA1824-1FA8-4878-999E-1876EB3F9383}" presName="Name18" presStyleLbl="sibTrans2D1" presStyleIdx="1" presStyleCnt="3"/>
      <dgm:spPr/>
      <dgm:t>
        <a:bodyPr/>
        <a:lstStyle/>
        <a:p>
          <a:endParaRPr lang="zh-CN" altLang="en-US"/>
        </a:p>
      </dgm:t>
    </dgm:pt>
    <dgm:pt modelId="{E8AFA251-542A-42E4-B208-380D54F15069}" type="pres">
      <dgm:prSet presAssocID="{74ED1CA8-B82A-429C-B825-A88F387D8C09}" presName="composite1" presStyleCnt="0"/>
      <dgm:spPr/>
    </dgm:pt>
    <dgm:pt modelId="{6656C102-9765-424B-B562-FA1E2D74FD8C}" type="pres">
      <dgm:prSet presAssocID="{74ED1CA8-B82A-429C-B825-A88F387D8C09}" presName="dummyNode1" presStyleLbl="node1" presStyleIdx="1" presStyleCnt="4"/>
      <dgm:spPr/>
    </dgm:pt>
    <dgm:pt modelId="{61771D0D-C7C5-48C7-A19F-13AD4A797D99}" type="pres">
      <dgm:prSet presAssocID="{74ED1CA8-B82A-429C-B825-A88F387D8C09}" presName="childNode1" presStyleLbl="bgAcc1" presStyleIdx="2" presStyleCnt="4">
        <dgm:presLayoutVars>
          <dgm:bulletEnabled val="1"/>
        </dgm:presLayoutVars>
      </dgm:prSet>
      <dgm:spPr/>
      <dgm:t>
        <a:bodyPr/>
        <a:lstStyle/>
        <a:p>
          <a:endParaRPr lang="zh-CN" altLang="en-US"/>
        </a:p>
      </dgm:t>
    </dgm:pt>
    <dgm:pt modelId="{38CA9485-70DB-4251-8F46-35AE9419F713}" type="pres">
      <dgm:prSet presAssocID="{74ED1CA8-B82A-429C-B825-A88F387D8C09}" presName="childNode1tx" presStyleLbl="bgAcc1" presStyleIdx="2" presStyleCnt="4">
        <dgm:presLayoutVars>
          <dgm:bulletEnabled val="1"/>
        </dgm:presLayoutVars>
      </dgm:prSet>
      <dgm:spPr/>
      <dgm:t>
        <a:bodyPr/>
        <a:lstStyle/>
        <a:p>
          <a:endParaRPr lang="zh-CN" altLang="en-US"/>
        </a:p>
      </dgm:t>
    </dgm:pt>
    <dgm:pt modelId="{E1C63F4B-9787-4D44-B923-F3CB0D500820}" type="pres">
      <dgm:prSet presAssocID="{74ED1CA8-B82A-429C-B825-A88F387D8C09}" presName="parentNode1" presStyleLbl="node1" presStyleIdx="2" presStyleCnt="4">
        <dgm:presLayoutVars>
          <dgm:chMax val="1"/>
          <dgm:bulletEnabled val="1"/>
        </dgm:presLayoutVars>
      </dgm:prSet>
      <dgm:spPr/>
      <dgm:t>
        <a:bodyPr/>
        <a:lstStyle/>
        <a:p>
          <a:endParaRPr lang="zh-CN" altLang="en-US"/>
        </a:p>
      </dgm:t>
    </dgm:pt>
    <dgm:pt modelId="{3BB22DA5-1850-40F0-B37C-67DD3F4062B8}" type="pres">
      <dgm:prSet presAssocID="{74ED1CA8-B82A-429C-B825-A88F387D8C09}" presName="connSite1" presStyleCnt="0"/>
      <dgm:spPr/>
    </dgm:pt>
    <dgm:pt modelId="{1528AF4F-1886-4007-B70E-D739AF36E600}" type="pres">
      <dgm:prSet presAssocID="{89C7B3CF-14D6-46D8-AE61-7F73407DB08A}" presName="Name9" presStyleLbl="sibTrans2D1" presStyleIdx="2" presStyleCnt="3"/>
      <dgm:spPr/>
      <dgm:t>
        <a:bodyPr/>
        <a:lstStyle/>
        <a:p>
          <a:endParaRPr lang="zh-CN" altLang="en-US"/>
        </a:p>
      </dgm:t>
    </dgm:pt>
    <dgm:pt modelId="{F0821E36-E894-4557-B497-F31849EC8D5A}" type="pres">
      <dgm:prSet presAssocID="{E7A03433-0D38-4360-861B-36504D7EF6C7}" presName="composite2" presStyleCnt="0"/>
      <dgm:spPr/>
    </dgm:pt>
    <dgm:pt modelId="{8419CAF0-778E-4E17-97E1-9331D275D84D}" type="pres">
      <dgm:prSet presAssocID="{E7A03433-0D38-4360-861B-36504D7EF6C7}" presName="dummyNode2" presStyleLbl="node1" presStyleIdx="2" presStyleCnt="4"/>
      <dgm:spPr/>
    </dgm:pt>
    <dgm:pt modelId="{812833F1-DECA-4E73-9DF0-02C4940BE64E}" type="pres">
      <dgm:prSet presAssocID="{E7A03433-0D38-4360-861B-36504D7EF6C7}" presName="childNode2" presStyleLbl="bgAcc1" presStyleIdx="3" presStyleCnt="4">
        <dgm:presLayoutVars>
          <dgm:bulletEnabled val="1"/>
        </dgm:presLayoutVars>
      </dgm:prSet>
      <dgm:spPr/>
      <dgm:t>
        <a:bodyPr/>
        <a:lstStyle/>
        <a:p>
          <a:endParaRPr lang="zh-CN" altLang="en-US"/>
        </a:p>
      </dgm:t>
    </dgm:pt>
    <dgm:pt modelId="{DB49D2F6-BFED-49FD-AA4D-987682D7148B}" type="pres">
      <dgm:prSet presAssocID="{E7A03433-0D38-4360-861B-36504D7EF6C7}" presName="childNode2tx" presStyleLbl="bgAcc1" presStyleIdx="3" presStyleCnt="4">
        <dgm:presLayoutVars>
          <dgm:bulletEnabled val="1"/>
        </dgm:presLayoutVars>
      </dgm:prSet>
      <dgm:spPr/>
      <dgm:t>
        <a:bodyPr/>
        <a:lstStyle/>
        <a:p>
          <a:endParaRPr lang="zh-CN" altLang="en-US"/>
        </a:p>
      </dgm:t>
    </dgm:pt>
    <dgm:pt modelId="{CFA86D98-507C-42D1-B351-0F61D75D3289}" type="pres">
      <dgm:prSet presAssocID="{E7A03433-0D38-4360-861B-36504D7EF6C7}" presName="parentNode2" presStyleLbl="node1" presStyleIdx="3" presStyleCnt="4">
        <dgm:presLayoutVars>
          <dgm:chMax val="0"/>
          <dgm:bulletEnabled val="1"/>
        </dgm:presLayoutVars>
      </dgm:prSet>
      <dgm:spPr/>
      <dgm:t>
        <a:bodyPr/>
        <a:lstStyle/>
        <a:p>
          <a:endParaRPr lang="zh-CN" altLang="en-US"/>
        </a:p>
      </dgm:t>
    </dgm:pt>
    <dgm:pt modelId="{F2AC400F-B252-4CA5-9161-64820F9C1660}" type="pres">
      <dgm:prSet presAssocID="{E7A03433-0D38-4360-861B-36504D7EF6C7}" presName="connSite2" presStyleCnt="0"/>
      <dgm:spPr/>
    </dgm:pt>
  </dgm:ptLst>
  <dgm:cxnLst>
    <dgm:cxn modelId="{760897A2-CD1C-49AC-AFFC-CEAA7BB27B10}" srcId="{74ED1CA8-B82A-429C-B825-A88F387D8C09}" destId="{F4799E52-B634-4890-8378-149A7B76219D}" srcOrd="0" destOrd="0" parTransId="{9C3ECA71-A3FE-4128-9681-A24D6E731302}" sibTransId="{5AFE0769-7105-4ACE-ADA5-38A3706AB8AA}"/>
    <dgm:cxn modelId="{1D5ED432-F51A-491C-BF90-D82751C59002}" srcId="{E7A03433-0D38-4360-861B-36504D7EF6C7}" destId="{678957D5-667B-4DDC-9D8E-DC33EFAD9D77}" srcOrd="0" destOrd="0" parTransId="{458EBAA7-874D-4837-8E24-F4221A2CF50F}" sibTransId="{BA7ECFA0-5C2C-4E61-A271-3E3FE3013CE4}"/>
    <dgm:cxn modelId="{0E30AB07-EFFD-4F5F-B18F-666664FC8E5B}" type="presOf" srcId="{A8253214-0F6F-4E4D-BBD8-A9D07FC65E6D}" destId="{61771D0D-C7C5-48C7-A19F-13AD4A797D99}" srcOrd="0" destOrd="1" presId="urn:microsoft.com/office/officeart/2005/8/layout/hProcess4"/>
    <dgm:cxn modelId="{4A2D5B36-B70C-49A5-9F8D-61C16B94F218}" type="presOf" srcId="{E4E0A897-7AEE-40A7-9346-ADD54F8560D6}" destId="{CD986CF5-D002-4706-BD8E-4FB70DCDB08E}" srcOrd="1" destOrd="1" presId="urn:microsoft.com/office/officeart/2005/8/layout/hProcess4"/>
    <dgm:cxn modelId="{5707A36B-50F3-45CB-9071-784BF7DDD470}" type="presOf" srcId="{002179B6-1D3A-47EC-9350-B3A666C963C2}" destId="{9EDC46B3-24CA-44FE-830F-18078A7494A3}" srcOrd="0" destOrd="0" presId="urn:microsoft.com/office/officeart/2005/8/layout/hProcess4"/>
    <dgm:cxn modelId="{D5451213-5654-41D7-A6B2-33EB9F6C0161}" srcId="{E7A03433-0D38-4360-861B-36504D7EF6C7}" destId="{94576C9D-33E6-45DC-AED8-E32ECD3FCAFC}" srcOrd="1" destOrd="0" parTransId="{04E8AB09-3CA6-444E-BEAF-6EEC2B8CD66F}" sibTransId="{6D8C931E-7034-4821-A0B8-32A0DE94DCBC}"/>
    <dgm:cxn modelId="{EDFEE2F5-180B-4011-BA2B-880200DC4E1C}" type="presOf" srcId="{2EC4186B-D9CA-4D4D-B36A-E204ACB9B1BD}" destId="{52EC0C0C-FA37-4828-B357-291B61FC9D8D}" srcOrd="1" destOrd="1" presId="urn:microsoft.com/office/officeart/2005/8/layout/hProcess4"/>
    <dgm:cxn modelId="{0F1D6326-5FBF-412C-AC9B-50F7C1320B29}" type="presOf" srcId="{94576C9D-33E6-45DC-AED8-E32ECD3FCAFC}" destId="{DB49D2F6-BFED-49FD-AA4D-987682D7148B}" srcOrd="1" destOrd="1" presId="urn:microsoft.com/office/officeart/2005/8/layout/hProcess4"/>
    <dgm:cxn modelId="{63D85D68-5741-4E21-ACFB-1B4082913D73}" type="presOf" srcId="{C1E5BFC2-7699-4CB5-A8D1-C3B5EBCE7198}" destId="{CD986CF5-D002-4706-BD8E-4FB70DCDB08E}" srcOrd="1" destOrd="0" presId="urn:microsoft.com/office/officeart/2005/8/layout/hProcess4"/>
    <dgm:cxn modelId="{E2E249E8-9152-495F-B489-F1331B56ED68}" srcId="{5CF01DB3-A925-4C79-A0B1-D4E70ECAC520}" destId="{5BCEF30D-D2EF-4D68-AE9E-B7E33CE4C800}" srcOrd="0" destOrd="0" parTransId="{61310AF4-CDBC-4D88-B640-A0725DD0E8C7}" sibTransId="{E0D1D682-42C8-412F-A1F6-A3E741268B29}"/>
    <dgm:cxn modelId="{AEC26561-EB12-48D5-B9E9-6D2385EFBBCE}" type="presOf" srcId="{89C7B3CF-14D6-46D8-AE61-7F73407DB08A}" destId="{1528AF4F-1886-4007-B70E-D739AF36E600}" srcOrd="0" destOrd="0" presId="urn:microsoft.com/office/officeart/2005/8/layout/hProcess4"/>
    <dgm:cxn modelId="{93F65096-F737-4983-BEA3-96EDC94C7F44}" type="presOf" srcId="{A8253214-0F6F-4E4D-BBD8-A9D07FC65E6D}" destId="{38CA9485-70DB-4251-8F46-35AE9419F713}" srcOrd="1" destOrd="1" presId="urn:microsoft.com/office/officeart/2005/8/layout/hProcess4"/>
    <dgm:cxn modelId="{DC816E15-7756-4DB0-96BB-5B4EBF633231}" type="presOf" srcId="{67DA5794-55D7-4DAC-9F7B-D4DAC1498B55}" destId="{812833F1-DECA-4E73-9DF0-02C4940BE64E}" srcOrd="0" destOrd="2" presId="urn:microsoft.com/office/officeart/2005/8/layout/hProcess4"/>
    <dgm:cxn modelId="{618058BA-1345-4593-9AD6-8B0D76F27829}" type="presOf" srcId="{E7A03433-0D38-4360-861B-36504D7EF6C7}" destId="{CFA86D98-507C-42D1-B351-0F61D75D3289}" srcOrd="0" destOrd="0" presId="urn:microsoft.com/office/officeart/2005/8/layout/hProcess4"/>
    <dgm:cxn modelId="{D96601BD-3B9A-4846-8D49-293086978370}" srcId="{254445A7-8350-4D7D-A802-7539F9F2262C}" destId="{74ED1CA8-B82A-429C-B825-A88F387D8C09}" srcOrd="2" destOrd="0" parTransId="{65993D85-AC22-4B56-8A20-9D6A0DC0DA56}" sibTransId="{89C7B3CF-14D6-46D8-AE61-7F73407DB08A}"/>
    <dgm:cxn modelId="{1534F79D-173B-4E61-88C7-6261BA797FD2}" type="presOf" srcId="{7538A6D0-D80D-46A4-AE23-E91C309AB6BF}" destId="{E7AD21FB-31B6-4A59-BA59-BF65908158FA}" srcOrd="0" destOrd="2" presId="urn:microsoft.com/office/officeart/2005/8/layout/hProcess4"/>
    <dgm:cxn modelId="{52AC68E0-6721-41D1-BADE-D39A5A09A82D}" type="presOf" srcId="{5BCEF30D-D2EF-4D68-AE9E-B7E33CE4C800}" destId="{E7AD21FB-31B6-4A59-BA59-BF65908158FA}" srcOrd="0" destOrd="0" presId="urn:microsoft.com/office/officeart/2005/8/layout/hProcess4"/>
    <dgm:cxn modelId="{E4B5D749-490B-4984-9E3B-7DFB2721CD6F}" type="presOf" srcId="{94576C9D-33E6-45DC-AED8-E32ECD3FCAFC}" destId="{812833F1-DECA-4E73-9DF0-02C4940BE64E}" srcOrd="0" destOrd="1" presId="urn:microsoft.com/office/officeart/2005/8/layout/hProcess4"/>
    <dgm:cxn modelId="{E9007489-64EE-4521-83A7-2D974330259A}" type="presOf" srcId="{F4799E52-B634-4890-8378-149A7B76219D}" destId="{61771D0D-C7C5-48C7-A19F-13AD4A797D99}" srcOrd="0" destOrd="0" presId="urn:microsoft.com/office/officeart/2005/8/layout/hProcess4"/>
    <dgm:cxn modelId="{F9FDFB05-436A-40B2-8F0B-8406EAA5FE09}" type="presOf" srcId="{678957D5-667B-4DDC-9D8E-DC33EFAD9D77}" destId="{DB49D2F6-BFED-49FD-AA4D-987682D7148B}" srcOrd="1" destOrd="0" presId="urn:microsoft.com/office/officeart/2005/8/layout/hProcess4"/>
    <dgm:cxn modelId="{94E9084F-B08B-4E8C-8EEC-392281836522}" type="presOf" srcId="{74ED1CA8-B82A-429C-B825-A88F387D8C09}" destId="{E1C63F4B-9787-4D44-B923-F3CB0D500820}" srcOrd="0" destOrd="0" presId="urn:microsoft.com/office/officeart/2005/8/layout/hProcess4"/>
    <dgm:cxn modelId="{C6812AE7-D74B-47E1-85CE-C87DFA5C1508}" srcId="{254445A7-8350-4D7D-A802-7539F9F2262C}" destId="{002179B6-1D3A-47EC-9350-B3A666C963C2}" srcOrd="1" destOrd="0" parTransId="{9B6FB3E9-C7B1-4D67-91F5-D09F5B2EA8EC}" sibTransId="{90DA1824-1FA8-4878-999E-1876EB3F9383}"/>
    <dgm:cxn modelId="{C5D920F0-A873-45E9-B0AE-64ABC47A2966}" srcId="{254445A7-8350-4D7D-A802-7539F9F2262C}" destId="{5CF01DB3-A925-4C79-A0B1-D4E70ECAC520}" srcOrd="0" destOrd="0" parTransId="{026E016A-9DC3-4AA6-9FD1-91EF43B98D81}" sibTransId="{65BD11BB-66BC-44F5-811F-20EC7BCAA90E}"/>
    <dgm:cxn modelId="{5992ADC1-FC57-411D-A266-46B602EAB513}" type="presOf" srcId="{5CF01DB3-A925-4C79-A0B1-D4E70ECAC520}" destId="{C35CC10E-C8CC-4452-8017-0505873A7561}" srcOrd="0" destOrd="0" presId="urn:microsoft.com/office/officeart/2005/8/layout/hProcess4"/>
    <dgm:cxn modelId="{23AE6A07-EBF7-40AB-82AA-3F540775DA87}" type="presOf" srcId="{F4799E52-B634-4890-8378-149A7B76219D}" destId="{38CA9485-70DB-4251-8F46-35AE9419F713}" srcOrd="1" destOrd="0" presId="urn:microsoft.com/office/officeart/2005/8/layout/hProcess4"/>
    <dgm:cxn modelId="{1FBF847D-5214-4704-A57C-A8840993F35C}" type="presOf" srcId="{678957D5-667B-4DDC-9D8E-DC33EFAD9D77}" destId="{812833F1-DECA-4E73-9DF0-02C4940BE64E}" srcOrd="0" destOrd="0" presId="urn:microsoft.com/office/officeart/2005/8/layout/hProcess4"/>
    <dgm:cxn modelId="{F584D8E8-17C0-420E-B663-84441425B82B}" type="presOf" srcId="{67DA5794-55D7-4DAC-9F7B-D4DAC1498B55}" destId="{DB49D2F6-BFED-49FD-AA4D-987682D7148B}" srcOrd="1" destOrd="2" presId="urn:microsoft.com/office/officeart/2005/8/layout/hProcess4"/>
    <dgm:cxn modelId="{671FAFAD-5194-4467-AD4F-8DD505FCAC95}" srcId="{002179B6-1D3A-47EC-9350-B3A666C963C2}" destId="{E4E0A897-7AEE-40A7-9346-ADD54F8560D6}" srcOrd="1" destOrd="0" parTransId="{0B2B982F-B58B-4D84-90DE-F7F71EA096FE}" sibTransId="{A50FDB95-A427-418C-8DC8-B2C7503FF30C}"/>
    <dgm:cxn modelId="{ABE8E315-1E20-41C0-BEC0-AF0962C13BF7}" type="presOf" srcId="{7538A6D0-D80D-46A4-AE23-E91C309AB6BF}" destId="{52EC0C0C-FA37-4828-B357-291B61FC9D8D}" srcOrd="1" destOrd="2" presId="urn:microsoft.com/office/officeart/2005/8/layout/hProcess4"/>
    <dgm:cxn modelId="{BECBDBF4-CFA2-4382-B4F9-241F9F2F2360}" srcId="{74ED1CA8-B82A-429C-B825-A88F387D8C09}" destId="{A8253214-0F6F-4E4D-BBD8-A9D07FC65E6D}" srcOrd="1" destOrd="0" parTransId="{60130DAE-842A-46CD-8E32-E32BBBA73689}" sibTransId="{33622515-CA5D-413B-9FB4-9F6E81CCCE00}"/>
    <dgm:cxn modelId="{3878E424-959C-48E7-BE8A-B99435F80E53}" srcId="{E7A03433-0D38-4360-861B-36504D7EF6C7}" destId="{67DA5794-55D7-4DAC-9F7B-D4DAC1498B55}" srcOrd="2" destOrd="0" parTransId="{A2F06C50-C384-4DE1-9F4F-80B53308D2B2}" sibTransId="{F3A1B00B-0CF5-44D0-AD96-ADA23B2683F0}"/>
    <dgm:cxn modelId="{D736E815-2734-4909-938F-DE255666052B}" type="presOf" srcId="{E4E0A897-7AEE-40A7-9346-ADD54F8560D6}" destId="{701EDCD6-2350-477C-B74B-C34CD257A15E}" srcOrd="0" destOrd="1" presId="urn:microsoft.com/office/officeart/2005/8/layout/hProcess4"/>
    <dgm:cxn modelId="{33C0FA66-BD28-47A4-89F1-ED7C502EC4C1}" type="presOf" srcId="{65BD11BB-66BC-44F5-811F-20EC7BCAA90E}" destId="{FB901260-08B5-41C2-8F41-15A177918113}" srcOrd="0" destOrd="0" presId="urn:microsoft.com/office/officeart/2005/8/layout/hProcess4"/>
    <dgm:cxn modelId="{0A64A6D3-DFE1-4429-A5C9-919E9DB24F3E}" type="presOf" srcId="{90DA1824-1FA8-4878-999E-1876EB3F9383}" destId="{B1385C39-568C-4B33-8C8F-5BAE739DFFCF}" srcOrd="0" destOrd="0" presId="urn:microsoft.com/office/officeart/2005/8/layout/hProcess4"/>
    <dgm:cxn modelId="{6F54E39F-C6C0-4E66-A859-5810C8AA5997}" type="presOf" srcId="{2EC4186B-D9CA-4D4D-B36A-E204ACB9B1BD}" destId="{E7AD21FB-31B6-4A59-BA59-BF65908158FA}" srcOrd="0" destOrd="1" presId="urn:microsoft.com/office/officeart/2005/8/layout/hProcess4"/>
    <dgm:cxn modelId="{2DC337C6-4AB7-425E-91AE-5633C7EE9692}" srcId="{254445A7-8350-4D7D-A802-7539F9F2262C}" destId="{E7A03433-0D38-4360-861B-36504D7EF6C7}" srcOrd="3" destOrd="0" parTransId="{C87791CE-04EE-4FF6-B0A8-7C905DD1ED4F}" sibTransId="{A0332EA2-88AA-4564-A9C1-897FDE669715}"/>
    <dgm:cxn modelId="{C9228BD3-01C4-45C3-8071-25EF2349D862}" srcId="{5CF01DB3-A925-4C79-A0B1-D4E70ECAC520}" destId="{2EC4186B-D9CA-4D4D-B36A-E204ACB9B1BD}" srcOrd="1" destOrd="0" parTransId="{3F6F8010-6885-4B5D-9FED-06E2C091468B}" sibTransId="{CF7F88AC-125C-496B-BFA7-55BA1154A0D5}"/>
    <dgm:cxn modelId="{DE5947C0-987B-4D40-9816-7586D39D5FCA}" type="presOf" srcId="{C1E5BFC2-7699-4CB5-A8D1-C3B5EBCE7198}" destId="{701EDCD6-2350-477C-B74B-C34CD257A15E}" srcOrd="0" destOrd="0" presId="urn:microsoft.com/office/officeart/2005/8/layout/hProcess4"/>
    <dgm:cxn modelId="{854D6568-9FA0-42C9-ACE0-D0AC3B284210}" srcId="{002179B6-1D3A-47EC-9350-B3A666C963C2}" destId="{C1E5BFC2-7699-4CB5-A8D1-C3B5EBCE7198}" srcOrd="0" destOrd="0" parTransId="{EE6E94C7-3394-4724-BDDB-5FE0D1A99552}" sibTransId="{0545DE63-0434-4C0A-BFCC-CD00D5A5E29A}"/>
    <dgm:cxn modelId="{7E45C352-BF08-4E10-A33D-8FFDBF5B41E1}" type="presOf" srcId="{254445A7-8350-4D7D-A802-7539F9F2262C}" destId="{4FCC6B21-46B7-4196-8F12-9D2E8A47B091}" srcOrd="0" destOrd="0" presId="urn:microsoft.com/office/officeart/2005/8/layout/hProcess4"/>
    <dgm:cxn modelId="{E832AE3A-C062-4520-B3B6-C6A225168538}" srcId="{5CF01DB3-A925-4C79-A0B1-D4E70ECAC520}" destId="{7538A6D0-D80D-46A4-AE23-E91C309AB6BF}" srcOrd="2" destOrd="0" parTransId="{EB1A699E-E03B-4B70-8896-8B29DC451B08}" sibTransId="{668D2D67-4E09-4ADC-A6BC-601BD855062C}"/>
    <dgm:cxn modelId="{50D36046-C2A2-4DA3-8AF9-707F94BC9DA9}" type="presOf" srcId="{5BCEF30D-D2EF-4D68-AE9E-B7E33CE4C800}" destId="{52EC0C0C-FA37-4828-B357-291B61FC9D8D}" srcOrd="1" destOrd="0" presId="urn:microsoft.com/office/officeart/2005/8/layout/hProcess4"/>
    <dgm:cxn modelId="{A412CC50-5661-4DC8-86A5-F68D168CFD1C}" type="presParOf" srcId="{4FCC6B21-46B7-4196-8F12-9D2E8A47B091}" destId="{42365480-E77D-4C9A-AF35-69A1BB04691E}" srcOrd="0" destOrd="0" presId="urn:microsoft.com/office/officeart/2005/8/layout/hProcess4"/>
    <dgm:cxn modelId="{73B5417E-3E53-4977-9333-28A3D025A06E}" type="presParOf" srcId="{4FCC6B21-46B7-4196-8F12-9D2E8A47B091}" destId="{FB80A735-169A-45DE-A2F0-93AF315E8B13}" srcOrd="1" destOrd="0" presId="urn:microsoft.com/office/officeart/2005/8/layout/hProcess4"/>
    <dgm:cxn modelId="{2B349AAD-6994-41E1-AAD8-CBA6942A1796}" type="presParOf" srcId="{4FCC6B21-46B7-4196-8F12-9D2E8A47B091}" destId="{CBDFAC92-C158-4A7F-B560-3CB3E3225C7E}" srcOrd="2" destOrd="0" presId="urn:microsoft.com/office/officeart/2005/8/layout/hProcess4"/>
    <dgm:cxn modelId="{3ED4FC86-5A70-44F9-BC3E-0D9ED4EBE599}" type="presParOf" srcId="{CBDFAC92-C158-4A7F-B560-3CB3E3225C7E}" destId="{7DAC79B1-EAED-4C78-B67C-250355B9A418}" srcOrd="0" destOrd="0" presId="urn:microsoft.com/office/officeart/2005/8/layout/hProcess4"/>
    <dgm:cxn modelId="{4AE93CD8-ADF4-4409-8711-49EA619F28DE}" type="presParOf" srcId="{7DAC79B1-EAED-4C78-B67C-250355B9A418}" destId="{4F293E35-1F57-4D36-BC9C-A2A9E0974D94}" srcOrd="0" destOrd="0" presId="urn:microsoft.com/office/officeart/2005/8/layout/hProcess4"/>
    <dgm:cxn modelId="{D4D07CBD-8D09-4473-ABC9-9EDADD0FCA99}" type="presParOf" srcId="{7DAC79B1-EAED-4C78-B67C-250355B9A418}" destId="{E7AD21FB-31B6-4A59-BA59-BF65908158FA}" srcOrd="1" destOrd="0" presId="urn:microsoft.com/office/officeart/2005/8/layout/hProcess4"/>
    <dgm:cxn modelId="{5B4F18C7-5723-459A-B4C1-BE4A1D52BE32}" type="presParOf" srcId="{7DAC79B1-EAED-4C78-B67C-250355B9A418}" destId="{52EC0C0C-FA37-4828-B357-291B61FC9D8D}" srcOrd="2" destOrd="0" presId="urn:microsoft.com/office/officeart/2005/8/layout/hProcess4"/>
    <dgm:cxn modelId="{8F41D3CB-8A71-409F-9F68-3BD4330EA883}" type="presParOf" srcId="{7DAC79B1-EAED-4C78-B67C-250355B9A418}" destId="{C35CC10E-C8CC-4452-8017-0505873A7561}" srcOrd="3" destOrd="0" presId="urn:microsoft.com/office/officeart/2005/8/layout/hProcess4"/>
    <dgm:cxn modelId="{EC994D13-99C5-442F-A17D-B7E91C206283}" type="presParOf" srcId="{7DAC79B1-EAED-4C78-B67C-250355B9A418}" destId="{0960D028-EBCF-4AE9-848B-E22E23767704}" srcOrd="4" destOrd="0" presId="urn:microsoft.com/office/officeart/2005/8/layout/hProcess4"/>
    <dgm:cxn modelId="{0ED38D65-875D-4F78-9A9B-8ACC1B73B6C7}" type="presParOf" srcId="{CBDFAC92-C158-4A7F-B560-3CB3E3225C7E}" destId="{FB901260-08B5-41C2-8F41-15A177918113}" srcOrd="1" destOrd="0" presId="urn:microsoft.com/office/officeart/2005/8/layout/hProcess4"/>
    <dgm:cxn modelId="{AD6E0579-0CFB-401E-AC6C-1559AFDBBC5D}" type="presParOf" srcId="{CBDFAC92-C158-4A7F-B560-3CB3E3225C7E}" destId="{690793FA-413A-4E2E-AC61-574AE17651B8}" srcOrd="2" destOrd="0" presId="urn:microsoft.com/office/officeart/2005/8/layout/hProcess4"/>
    <dgm:cxn modelId="{01FF5664-13F2-435B-8134-B45523836B42}" type="presParOf" srcId="{690793FA-413A-4E2E-AC61-574AE17651B8}" destId="{1D261CF4-8C62-49E8-942D-312117267EA4}" srcOrd="0" destOrd="0" presId="urn:microsoft.com/office/officeart/2005/8/layout/hProcess4"/>
    <dgm:cxn modelId="{ABD5C23A-3B57-4E47-88C2-B161A6BCA5CE}" type="presParOf" srcId="{690793FA-413A-4E2E-AC61-574AE17651B8}" destId="{701EDCD6-2350-477C-B74B-C34CD257A15E}" srcOrd="1" destOrd="0" presId="urn:microsoft.com/office/officeart/2005/8/layout/hProcess4"/>
    <dgm:cxn modelId="{BFB6567B-8957-44CA-A48D-C0457327E279}" type="presParOf" srcId="{690793FA-413A-4E2E-AC61-574AE17651B8}" destId="{CD986CF5-D002-4706-BD8E-4FB70DCDB08E}" srcOrd="2" destOrd="0" presId="urn:microsoft.com/office/officeart/2005/8/layout/hProcess4"/>
    <dgm:cxn modelId="{69912527-166F-40B1-AC9E-0788DBD58324}" type="presParOf" srcId="{690793FA-413A-4E2E-AC61-574AE17651B8}" destId="{9EDC46B3-24CA-44FE-830F-18078A7494A3}" srcOrd="3" destOrd="0" presId="urn:microsoft.com/office/officeart/2005/8/layout/hProcess4"/>
    <dgm:cxn modelId="{26E43528-60B5-43DF-9181-D183D92DFDC2}" type="presParOf" srcId="{690793FA-413A-4E2E-AC61-574AE17651B8}" destId="{00F096EA-CDEF-4E8D-AF01-7586C790560C}" srcOrd="4" destOrd="0" presId="urn:microsoft.com/office/officeart/2005/8/layout/hProcess4"/>
    <dgm:cxn modelId="{6CB57F48-D844-4CFC-A71E-9F5F8778081E}" type="presParOf" srcId="{CBDFAC92-C158-4A7F-B560-3CB3E3225C7E}" destId="{B1385C39-568C-4B33-8C8F-5BAE739DFFCF}" srcOrd="3" destOrd="0" presId="urn:microsoft.com/office/officeart/2005/8/layout/hProcess4"/>
    <dgm:cxn modelId="{F3D9BD93-9CF9-4B72-8350-69BC8E59B8BA}" type="presParOf" srcId="{CBDFAC92-C158-4A7F-B560-3CB3E3225C7E}" destId="{E8AFA251-542A-42E4-B208-380D54F15069}" srcOrd="4" destOrd="0" presId="urn:microsoft.com/office/officeart/2005/8/layout/hProcess4"/>
    <dgm:cxn modelId="{4E87780E-3ECF-4962-AC6A-D77FB10DE22E}" type="presParOf" srcId="{E8AFA251-542A-42E4-B208-380D54F15069}" destId="{6656C102-9765-424B-B562-FA1E2D74FD8C}" srcOrd="0" destOrd="0" presId="urn:microsoft.com/office/officeart/2005/8/layout/hProcess4"/>
    <dgm:cxn modelId="{716396E1-B492-4657-91B1-0D490FF943E7}" type="presParOf" srcId="{E8AFA251-542A-42E4-B208-380D54F15069}" destId="{61771D0D-C7C5-48C7-A19F-13AD4A797D99}" srcOrd="1" destOrd="0" presId="urn:microsoft.com/office/officeart/2005/8/layout/hProcess4"/>
    <dgm:cxn modelId="{E3BF219B-AF57-4408-9D6B-467CD83E8EB9}" type="presParOf" srcId="{E8AFA251-542A-42E4-B208-380D54F15069}" destId="{38CA9485-70DB-4251-8F46-35AE9419F713}" srcOrd="2" destOrd="0" presId="urn:microsoft.com/office/officeart/2005/8/layout/hProcess4"/>
    <dgm:cxn modelId="{7737752E-A3A8-40BE-B924-83A3D7FB7C42}" type="presParOf" srcId="{E8AFA251-542A-42E4-B208-380D54F15069}" destId="{E1C63F4B-9787-4D44-B923-F3CB0D500820}" srcOrd="3" destOrd="0" presId="urn:microsoft.com/office/officeart/2005/8/layout/hProcess4"/>
    <dgm:cxn modelId="{70956F8E-2B70-40E9-ACF2-264107065B9B}" type="presParOf" srcId="{E8AFA251-542A-42E4-B208-380D54F15069}" destId="{3BB22DA5-1850-40F0-B37C-67DD3F4062B8}" srcOrd="4" destOrd="0" presId="urn:microsoft.com/office/officeart/2005/8/layout/hProcess4"/>
    <dgm:cxn modelId="{3E31E5F2-83FB-4170-8FDD-9DBA2D36F112}" type="presParOf" srcId="{CBDFAC92-C158-4A7F-B560-3CB3E3225C7E}" destId="{1528AF4F-1886-4007-B70E-D739AF36E600}" srcOrd="5" destOrd="0" presId="urn:microsoft.com/office/officeart/2005/8/layout/hProcess4"/>
    <dgm:cxn modelId="{44908413-0C41-4281-99B9-EB9F7F3950D2}" type="presParOf" srcId="{CBDFAC92-C158-4A7F-B560-3CB3E3225C7E}" destId="{F0821E36-E894-4557-B497-F31849EC8D5A}" srcOrd="6" destOrd="0" presId="urn:microsoft.com/office/officeart/2005/8/layout/hProcess4"/>
    <dgm:cxn modelId="{5A4DB8D9-7E47-49A6-8851-865114FFD80D}" type="presParOf" srcId="{F0821E36-E894-4557-B497-F31849EC8D5A}" destId="{8419CAF0-778E-4E17-97E1-9331D275D84D}" srcOrd="0" destOrd="0" presId="urn:microsoft.com/office/officeart/2005/8/layout/hProcess4"/>
    <dgm:cxn modelId="{085DC988-3E7E-4519-B463-DD4B19973955}" type="presParOf" srcId="{F0821E36-E894-4557-B497-F31849EC8D5A}" destId="{812833F1-DECA-4E73-9DF0-02C4940BE64E}" srcOrd="1" destOrd="0" presId="urn:microsoft.com/office/officeart/2005/8/layout/hProcess4"/>
    <dgm:cxn modelId="{4D36F110-7AFB-4233-9F7A-2155E9E8CA9D}" type="presParOf" srcId="{F0821E36-E894-4557-B497-F31849EC8D5A}" destId="{DB49D2F6-BFED-49FD-AA4D-987682D7148B}" srcOrd="2" destOrd="0" presId="urn:microsoft.com/office/officeart/2005/8/layout/hProcess4"/>
    <dgm:cxn modelId="{F959469F-13F7-4504-8898-36A6F84E4ACE}" type="presParOf" srcId="{F0821E36-E894-4557-B497-F31849EC8D5A}" destId="{CFA86D98-507C-42D1-B351-0F61D75D3289}" srcOrd="3" destOrd="0" presId="urn:microsoft.com/office/officeart/2005/8/layout/hProcess4"/>
    <dgm:cxn modelId="{F0531342-6A88-491C-BDB0-357A12D9EC3F}" type="presParOf" srcId="{F0821E36-E894-4557-B497-F31849EC8D5A}" destId="{F2AC400F-B252-4CA5-9161-64820F9C1660}" srcOrd="4" destOrd="0" presId="urn:microsoft.com/office/officeart/2005/8/layout/h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B1572-2A27-49F9-A4F6-26174085D94D}" type="doc">
      <dgm:prSet loTypeId="urn:microsoft.com/office/officeart/2005/8/layout/arrow6" loCatId="process" qsTypeId="urn:microsoft.com/office/officeart/2005/8/quickstyle/simple2" qsCatId="simple" csTypeId="urn:microsoft.com/office/officeart/2005/8/colors/accent6_5" csCatId="accent6" phldr="1"/>
      <dgm:spPr/>
      <dgm:t>
        <a:bodyPr/>
        <a:lstStyle/>
        <a:p>
          <a:endParaRPr lang="zh-CN" altLang="en-US"/>
        </a:p>
      </dgm:t>
    </dgm:pt>
    <dgm:pt modelId="{92020F75-2850-4986-94B0-34B406F4A883}">
      <dgm:prSet phldrT="[文本]" custT="1"/>
      <dgm:spPr/>
      <dgm:t>
        <a:bodyPr/>
        <a:lstStyle/>
        <a:p>
          <a:r>
            <a:rPr lang="zh-CN" altLang="en-US" sz="2800" dirty="0" smtClean="0"/>
            <a:t>我国劳动部门关于人工成本的规定</a:t>
          </a:r>
          <a:endParaRPr lang="zh-CN" altLang="en-US" sz="2800" dirty="0"/>
        </a:p>
      </dgm:t>
    </dgm:pt>
    <dgm:pt modelId="{D8666F44-CF46-4502-A67C-9A9EB72F1A8B}" cxnId="{D913F910-D6FC-4FFE-9B23-FA0BC747B381}" type="parTrans">
      <dgm:prSet/>
      <dgm:spPr/>
      <dgm:t>
        <a:bodyPr/>
        <a:lstStyle/>
        <a:p>
          <a:endParaRPr lang="zh-CN" altLang="en-US"/>
        </a:p>
      </dgm:t>
    </dgm:pt>
    <dgm:pt modelId="{AF1385B1-F893-4E0D-A073-BBBABBB362AE}" cxnId="{D913F910-D6FC-4FFE-9B23-FA0BC747B381}" type="sibTrans">
      <dgm:prSet/>
      <dgm:spPr/>
      <dgm:t>
        <a:bodyPr/>
        <a:lstStyle/>
        <a:p>
          <a:endParaRPr lang="zh-CN" altLang="en-US"/>
        </a:p>
      </dgm:t>
    </dgm:pt>
    <dgm:pt modelId="{D7DAFAEE-75A7-463A-B235-6742952B783B}">
      <dgm:prSet phldrT="[文本]" custT="1"/>
      <dgm:spPr/>
      <dgm:t>
        <a:bodyPr/>
        <a:lstStyle/>
        <a:p>
          <a:endParaRPr lang="en-US" altLang="zh-CN" sz="2800" dirty="0" smtClean="0"/>
        </a:p>
        <a:p>
          <a:r>
            <a:rPr lang="zh-CN" altLang="en-US" sz="2800" dirty="0" smtClean="0"/>
            <a:t>我国财政部门关于人工成本的规定</a:t>
          </a:r>
          <a:endParaRPr lang="zh-CN" altLang="en-US" sz="2800" dirty="0"/>
        </a:p>
      </dgm:t>
    </dgm:pt>
    <dgm:pt modelId="{BB1A990F-4BBE-47F6-B9A6-25CAD3D2C1B7}" cxnId="{C45A4A76-6708-487A-977F-A3F8BB505C1B}" type="parTrans">
      <dgm:prSet/>
      <dgm:spPr/>
      <dgm:t>
        <a:bodyPr/>
        <a:lstStyle/>
        <a:p>
          <a:endParaRPr lang="zh-CN" altLang="en-US"/>
        </a:p>
      </dgm:t>
    </dgm:pt>
    <dgm:pt modelId="{CEBE4880-AD5F-4918-B572-50A0652C6E38}" cxnId="{C45A4A76-6708-487A-977F-A3F8BB505C1B}" type="sibTrans">
      <dgm:prSet/>
      <dgm:spPr/>
      <dgm:t>
        <a:bodyPr/>
        <a:lstStyle/>
        <a:p>
          <a:endParaRPr lang="zh-CN" altLang="en-US"/>
        </a:p>
      </dgm:t>
    </dgm:pt>
    <dgm:pt modelId="{C08DC07C-81E0-4E6F-AF4C-BD3146C19D73}" type="pres">
      <dgm:prSet presAssocID="{428B1572-2A27-49F9-A4F6-26174085D94D}" presName="compositeShape" presStyleCnt="0">
        <dgm:presLayoutVars>
          <dgm:chMax val="2"/>
          <dgm:dir/>
          <dgm:resizeHandles val="exact"/>
        </dgm:presLayoutVars>
      </dgm:prSet>
      <dgm:spPr/>
      <dgm:t>
        <a:bodyPr/>
        <a:lstStyle/>
        <a:p>
          <a:endParaRPr lang="zh-CN" altLang="en-US"/>
        </a:p>
      </dgm:t>
    </dgm:pt>
    <dgm:pt modelId="{F7630C49-6143-4915-B67E-7BB2D58C2F0E}" type="pres">
      <dgm:prSet presAssocID="{428B1572-2A27-49F9-A4F6-26174085D94D}" presName="ribbon" presStyleLbl="node1" presStyleIdx="0" presStyleCnt="1" custLinFactNeighborY="11458"/>
      <dgm:spPr/>
    </dgm:pt>
    <dgm:pt modelId="{3C1A665F-ECB6-4FCD-8FB2-3511A498450C}" type="pres">
      <dgm:prSet presAssocID="{428B1572-2A27-49F9-A4F6-26174085D94D}" presName="leftArrowText" presStyleLbl="node1" presStyleIdx="0" presStyleCnt="1" custLinFactNeighborY="28186">
        <dgm:presLayoutVars>
          <dgm:chMax val="0"/>
          <dgm:bulletEnabled val="1"/>
        </dgm:presLayoutVars>
      </dgm:prSet>
      <dgm:spPr/>
      <dgm:t>
        <a:bodyPr/>
        <a:lstStyle/>
        <a:p>
          <a:endParaRPr lang="zh-CN" altLang="en-US"/>
        </a:p>
      </dgm:t>
    </dgm:pt>
    <dgm:pt modelId="{3BF9F818-A55B-49DA-8F1E-CF0C8A752B38}" type="pres">
      <dgm:prSet presAssocID="{428B1572-2A27-49F9-A4F6-26174085D94D}" presName="rightArrowText" presStyleLbl="node1" presStyleIdx="0" presStyleCnt="1" custLinFactNeighborY="17082">
        <dgm:presLayoutVars>
          <dgm:chMax val="0"/>
          <dgm:bulletEnabled val="1"/>
        </dgm:presLayoutVars>
      </dgm:prSet>
      <dgm:spPr/>
      <dgm:t>
        <a:bodyPr/>
        <a:lstStyle/>
        <a:p>
          <a:endParaRPr lang="zh-CN" altLang="en-US"/>
        </a:p>
      </dgm:t>
    </dgm:pt>
  </dgm:ptLst>
  <dgm:cxnLst>
    <dgm:cxn modelId="{D913F910-D6FC-4FFE-9B23-FA0BC747B381}" srcId="{428B1572-2A27-49F9-A4F6-26174085D94D}" destId="{92020F75-2850-4986-94B0-34B406F4A883}" srcOrd="0" destOrd="0" parTransId="{D8666F44-CF46-4502-A67C-9A9EB72F1A8B}" sibTransId="{AF1385B1-F893-4E0D-A073-BBBABBB362AE}"/>
    <dgm:cxn modelId="{C8939A65-AB5D-4031-929A-AD2AA8598780}" type="presOf" srcId="{D7DAFAEE-75A7-463A-B235-6742952B783B}" destId="{3BF9F818-A55B-49DA-8F1E-CF0C8A752B38}" srcOrd="0" destOrd="0" presId="urn:microsoft.com/office/officeart/2005/8/layout/arrow6"/>
    <dgm:cxn modelId="{79248711-6F90-4379-AC1E-736FFE57F095}" type="presOf" srcId="{428B1572-2A27-49F9-A4F6-26174085D94D}" destId="{C08DC07C-81E0-4E6F-AF4C-BD3146C19D73}" srcOrd="0" destOrd="0" presId="urn:microsoft.com/office/officeart/2005/8/layout/arrow6"/>
    <dgm:cxn modelId="{6E51B580-5655-4B1E-A347-27BD2214C68A}" type="presOf" srcId="{92020F75-2850-4986-94B0-34B406F4A883}" destId="{3C1A665F-ECB6-4FCD-8FB2-3511A498450C}" srcOrd="0" destOrd="0" presId="urn:microsoft.com/office/officeart/2005/8/layout/arrow6"/>
    <dgm:cxn modelId="{C45A4A76-6708-487A-977F-A3F8BB505C1B}" srcId="{428B1572-2A27-49F9-A4F6-26174085D94D}" destId="{D7DAFAEE-75A7-463A-B235-6742952B783B}" srcOrd="1" destOrd="0" parTransId="{BB1A990F-4BBE-47F6-B9A6-25CAD3D2C1B7}" sibTransId="{CEBE4880-AD5F-4918-B572-50A0652C6E38}"/>
    <dgm:cxn modelId="{06D88327-4ADF-4283-BB72-C15DA2F589FF}" type="presParOf" srcId="{C08DC07C-81E0-4E6F-AF4C-BD3146C19D73}" destId="{F7630C49-6143-4915-B67E-7BB2D58C2F0E}" srcOrd="0" destOrd="0" presId="urn:microsoft.com/office/officeart/2005/8/layout/arrow6"/>
    <dgm:cxn modelId="{6E3F7EFC-E7CE-4E96-8024-8E48408B85D6}" type="presParOf" srcId="{C08DC07C-81E0-4E6F-AF4C-BD3146C19D73}" destId="{3C1A665F-ECB6-4FCD-8FB2-3511A498450C}" srcOrd="1" destOrd="0" presId="urn:microsoft.com/office/officeart/2005/8/layout/arrow6"/>
    <dgm:cxn modelId="{9929E613-58F7-44BC-8034-4C7F57DC4B14}" type="presParOf" srcId="{C08DC07C-81E0-4E6F-AF4C-BD3146C19D73}" destId="{3BF9F818-A55B-49DA-8F1E-CF0C8A752B38}" srcOrd="2" destOrd="0" presId="urn:microsoft.com/office/officeart/2005/8/layout/arrow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00C0CA6-973A-4D62-9E8E-51D825CD387B}" type="doc">
      <dgm:prSet loTypeId="urn:microsoft.com/office/officeart/2009/3/layout/OpposingIdeas" loCatId="relationship" qsTypeId="urn:microsoft.com/office/officeart/2005/8/quickstyle/simple2" qsCatId="simple" csTypeId="urn:microsoft.com/office/officeart/2005/8/colors/accent6_5" csCatId="accent6" phldr="1"/>
      <dgm:spPr/>
      <dgm:t>
        <a:bodyPr/>
        <a:lstStyle/>
        <a:p>
          <a:endParaRPr lang="zh-CN" altLang="en-US"/>
        </a:p>
      </dgm:t>
    </dgm:pt>
    <dgm:pt modelId="{AB036D5A-0E09-4D26-94A0-A042E090C629}">
      <dgm:prSet phldrT="[文本]"/>
      <dgm:spPr/>
      <dgm:t>
        <a:bodyPr/>
        <a:lstStyle/>
        <a:p>
          <a:r>
            <a:rPr lang="zh-CN" altLang="en-US" b="1" dirty="0" smtClean="0"/>
            <a:t>优点</a:t>
          </a:r>
          <a:endParaRPr lang="zh-CN" altLang="en-US" b="1" dirty="0"/>
        </a:p>
      </dgm:t>
    </dgm:pt>
    <dgm:pt modelId="{6D19FDCC-8099-4C7E-BB62-A0D3B32C6292}" cxnId="{E8A93ACD-C682-4F70-BDA2-06179AC53162}" type="parTrans">
      <dgm:prSet/>
      <dgm:spPr/>
      <dgm:t>
        <a:bodyPr/>
        <a:lstStyle/>
        <a:p>
          <a:endParaRPr lang="zh-CN" altLang="en-US"/>
        </a:p>
      </dgm:t>
    </dgm:pt>
    <dgm:pt modelId="{01548D43-E804-4034-BC6D-8759F0096929}" cxnId="{E8A93ACD-C682-4F70-BDA2-06179AC53162}" type="sibTrans">
      <dgm:prSet/>
      <dgm:spPr/>
      <dgm:t>
        <a:bodyPr/>
        <a:lstStyle/>
        <a:p>
          <a:endParaRPr lang="zh-CN" altLang="en-US"/>
        </a:p>
      </dgm:t>
    </dgm:pt>
    <dgm:pt modelId="{75270FF8-EDA8-4412-9CE0-BB9273EF7183}">
      <dgm:prSet phldrT="[文本]" custT="1"/>
      <dgm:spPr/>
      <dgm:t>
        <a:bodyPr/>
        <a:lstStyle/>
        <a:p>
          <a:r>
            <a:rPr lang="en-US" altLang="zh-CN" sz="2800" dirty="0" smtClean="0">
              <a:solidFill>
                <a:schemeClr val="bg1"/>
              </a:solidFill>
            </a:rPr>
            <a:t>1</a:t>
          </a:r>
          <a:r>
            <a:rPr lang="zh-CN" altLang="en-US" sz="2800" dirty="0" smtClean="0">
              <a:solidFill>
                <a:schemeClr val="bg1"/>
              </a:solidFill>
            </a:rPr>
            <a:t>、要素比较法是一种比较精确、系统、量化的职位评价方法</a:t>
          </a:r>
          <a:endParaRPr lang="zh-CN" altLang="en-US" sz="2800" dirty="0">
            <a:solidFill>
              <a:schemeClr val="bg1"/>
            </a:solidFill>
          </a:endParaRPr>
        </a:p>
      </dgm:t>
    </dgm:pt>
    <dgm:pt modelId="{548EB926-BF0C-4D40-B45B-BD8F8CCFF559}" cxnId="{EE09B5DC-D071-4553-8AA1-D89580F54413}" type="parTrans">
      <dgm:prSet/>
      <dgm:spPr/>
      <dgm:t>
        <a:bodyPr/>
        <a:lstStyle/>
        <a:p>
          <a:endParaRPr lang="zh-CN" altLang="en-US"/>
        </a:p>
      </dgm:t>
    </dgm:pt>
    <dgm:pt modelId="{19B3AA35-A5B9-4CBC-8162-49C65F2BAB8D}" cxnId="{EE09B5DC-D071-4553-8AA1-D89580F54413}" type="sibTrans">
      <dgm:prSet/>
      <dgm:spPr/>
      <dgm:t>
        <a:bodyPr/>
        <a:lstStyle/>
        <a:p>
          <a:endParaRPr lang="zh-CN" altLang="en-US"/>
        </a:p>
      </dgm:t>
    </dgm:pt>
    <dgm:pt modelId="{4984FF8E-1DA1-4163-936E-75D7046FC820}">
      <dgm:prSet phldrT="[文本]"/>
      <dgm:spPr/>
      <dgm:t>
        <a:bodyPr/>
        <a:lstStyle/>
        <a:p>
          <a:r>
            <a:rPr lang="zh-CN" altLang="en-US" b="1" dirty="0" smtClean="0"/>
            <a:t>缺点</a:t>
          </a:r>
          <a:endParaRPr lang="zh-CN" altLang="en-US" b="1" dirty="0"/>
        </a:p>
      </dgm:t>
    </dgm:pt>
    <dgm:pt modelId="{84F73550-A90A-4E80-8C46-FF1269EAE19B}" cxnId="{6CD4E2B6-B2C4-4532-ACB8-16B0C88B156B}" type="parTrans">
      <dgm:prSet/>
      <dgm:spPr/>
      <dgm:t>
        <a:bodyPr/>
        <a:lstStyle/>
        <a:p>
          <a:endParaRPr lang="zh-CN" altLang="en-US"/>
        </a:p>
      </dgm:t>
    </dgm:pt>
    <dgm:pt modelId="{74C53B83-6191-420D-B1FD-9170AF8DD475}" cxnId="{6CD4E2B6-B2C4-4532-ACB8-16B0C88B156B}" type="sibTrans">
      <dgm:prSet/>
      <dgm:spPr/>
      <dgm:t>
        <a:bodyPr/>
        <a:lstStyle/>
        <a:p>
          <a:endParaRPr lang="zh-CN" altLang="en-US"/>
        </a:p>
      </dgm:t>
    </dgm:pt>
    <dgm:pt modelId="{D61B2170-D4A9-4EDD-AB47-3B6752C7A58B}">
      <dgm:prSet phldrT="[文本]" custT="1"/>
      <dgm:spPr/>
      <dgm:t>
        <a:bodyPr/>
        <a:lstStyle/>
        <a:p>
          <a:r>
            <a:rPr lang="en-US" altLang="zh-CN" sz="2800" dirty="0" smtClean="0">
              <a:solidFill>
                <a:schemeClr val="bg1"/>
              </a:solidFill>
            </a:rPr>
            <a:t>1</a:t>
          </a:r>
          <a:r>
            <a:rPr lang="zh-CN" altLang="en-US" sz="2800" dirty="0" smtClean="0">
              <a:solidFill>
                <a:schemeClr val="bg1"/>
              </a:solidFill>
            </a:rPr>
            <a:t>、整个评价过程会异常复杂</a:t>
          </a:r>
          <a:endParaRPr lang="zh-CN" altLang="en-US" sz="2800" dirty="0">
            <a:solidFill>
              <a:schemeClr val="bg1"/>
            </a:solidFill>
          </a:endParaRPr>
        </a:p>
      </dgm:t>
    </dgm:pt>
    <dgm:pt modelId="{B9BE1816-7DC8-4122-BF33-DB291023C9F6}" cxnId="{1B2DE0DA-8959-452A-AE50-B70EE16B5A0F}" type="parTrans">
      <dgm:prSet/>
      <dgm:spPr/>
      <dgm:t>
        <a:bodyPr/>
        <a:lstStyle/>
        <a:p>
          <a:endParaRPr lang="zh-CN" altLang="en-US"/>
        </a:p>
      </dgm:t>
    </dgm:pt>
    <dgm:pt modelId="{11C97C36-5368-4D29-B060-6A48A90A7CED}" cxnId="{1B2DE0DA-8959-452A-AE50-B70EE16B5A0F}" type="sibTrans">
      <dgm:prSet/>
      <dgm:spPr/>
      <dgm:t>
        <a:bodyPr/>
        <a:lstStyle/>
        <a:p>
          <a:endParaRPr lang="zh-CN" altLang="en-US"/>
        </a:p>
      </dgm:t>
    </dgm:pt>
    <dgm:pt modelId="{7D4D774D-9EF3-49AB-ADAA-0E574F1D3F0D}">
      <dgm:prSet phldrT="[文本]" custT="1"/>
      <dgm:spPr/>
      <dgm:t>
        <a:bodyPr/>
        <a:lstStyle/>
        <a:p>
          <a:r>
            <a:rPr lang="en-US" altLang="zh-CN" sz="2800" dirty="0" smtClean="0">
              <a:solidFill>
                <a:schemeClr val="bg1"/>
              </a:solidFill>
            </a:rPr>
            <a:t>2</a:t>
          </a:r>
          <a:r>
            <a:rPr lang="zh-CN" altLang="en-US" sz="2800" dirty="0" smtClean="0">
              <a:solidFill>
                <a:schemeClr val="bg1"/>
              </a:solidFill>
            </a:rPr>
            <a:t>、很容易向员工解释这种职位评价方法</a:t>
          </a:r>
          <a:endParaRPr lang="zh-CN" altLang="en-US" sz="2800" dirty="0">
            <a:solidFill>
              <a:schemeClr val="bg1"/>
            </a:solidFill>
          </a:endParaRPr>
        </a:p>
      </dgm:t>
    </dgm:pt>
    <dgm:pt modelId="{DA8859CC-93EF-40F1-98F3-B0793F07F121}" cxnId="{B73A1F2E-EF62-483C-9E10-B5091C5B2CA1}" type="parTrans">
      <dgm:prSet/>
      <dgm:spPr/>
      <dgm:t>
        <a:bodyPr/>
        <a:lstStyle/>
        <a:p>
          <a:endParaRPr lang="zh-CN" altLang="en-US"/>
        </a:p>
      </dgm:t>
    </dgm:pt>
    <dgm:pt modelId="{D3FD5955-DB18-4506-AFF7-0D940E9DEA3A}" cxnId="{B73A1F2E-EF62-483C-9E10-B5091C5B2CA1}" type="sibTrans">
      <dgm:prSet/>
      <dgm:spPr/>
      <dgm:t>
        <a:bodyPr/>
        <a:lstStyle/>
        <a:p>
          <a:endParaRPr lang="zh-CN" altLang="en-US"/>
        </a:p>
      </dgm:t>
    </dgm:pt>
    <dgm:pt modelId="{2064DE7B-2A81-40EA-AE9E-6FB9DC88D4F3}">
      <dgm:prSet phldrT="[文本]" custT="1"/>
      <dgm:spPr/>
      <dgm:t>
        <a:bodyPr/>
        <a:lstStyle/>
        <a:p>
          <a:r>
            <a:rPr lang="en-US" altLang="zh-CN" sz="2800" dirty="0" smtClean="0">
              <a:solidFill>
                <a:schemeClr val="bg1"/>
              </a:solidFill>
            </a:rPr>
            <a:t>2</a:t>
          </a:r>
          <a:r>
            <a:rPr lang="zh-CN" altLang="en-US" sz="2800" dirty="0" smtClean="0">
              <a:solidFill>
                <a:schemeClr val="bg1"/>
              </a:solidFill>
            </a:rPr>
            <a:t>、在不同行业和组织中所有的职位都同样使用这五个报酬要素显然并不合适</a:t>
          </a:r>
          <a:endParaRPr lang="zh-CN" altLang="en-US" sz="2800" dirty="0">
            <a:solidFill>
              <a:schemeClr val="bg1"/>
            </a:solidFill>
          </a:endParaRPr>
        </a:p>
      </dgm:t>
    </dgm:pt>
    <dgm:pt modelId="{44428EF6-69F6-479E-9607-011F59DEA8F7}" cxnId="{5FC0C2DA-E542-428F-8144-4FFEDB2889A2}" type="parTrans">
      <dgm:prSet/>
      <dgm:spPr/>
      <dgm:t>
        <a:bodyPr/>
        <a:lstStyle/>
        <a:p>
          <a:endParaRPr lang="zh-CN" altLang="en-US"/>
        </a:p>
      </dgm:t>
    </dgm:pt>
    <dgm:pt modelId="{3AA5B7AA-80F5-4AE8-9AFA-2BBFC6E94E9F}" cxnId="{5FC0C2DA-E542-428F-8144-4FFEDB2889A2}" type="sibTrans">
      <dgm:prSet/>
      <dgm:spPr/>
      <dgm:t>
        <a:bodyPr/>
        <a:lstStyle/>
        <a:p>
          <a:endParaRPr lang="zh-CN" altLang="en-US"/>
        </a:p>
      </dgm:t>
    </dgm:pt>
    <dgm:pt modelId="{D00A3B8C-F46A-482D-9904-879CE33E1D1F}" type="pres">
      <dgm:prSet presAssocID="{D00C0CA6-973A-4D62-9E8E-51D825CD387B}" presName="Name0" presStyleCnt="0">
        <dgm:presLayoutVars>
          <dgm:chMax val="2"/>
          <dgm:dir/>
          <dgm:animOne val="branch"/>
          <dgm:animLvl val="lvl"/>
          <dgm:resizeHandles val="exact"/>
        </dgm:presLayoutVars>
      </dgm:prSet>
      <dgm:spPr/>
      <dgm:t>
        <a:bodyPr/>
        <a:lstStyle/>
        <a:p>
          <a:endParaRPr lang="zh-CN" altLang="en-US"/>
        </a:p>
      </dgm:t>
    </dgm:pt>
    <dgm:pt modelId="{2ECAC119-3259-46D7-9032-8B988D30FEB6}" type="pres">
      <dgm:prSet presAssocID="{D00C0CA6-973A-4D62-9E8E-51D825CD387B}" presName="Background" presStyleLbl="node1" presStyleIdx="0" presStyleCnt="1"/>
      <dgm:spPr/>
    </dgm:pt>
    <dgm:pt modelId="{555D1D75-1A2F-4D78-B670-2A397CFFF221}" type="pres">
      <dgm:prSet presAssocID="{D00C0CA6-973A-4D62-9E8E-51D825CD387B}" presName="Divider" presStyleLbl="callout" presStyleIdx="0" presStyleCnt="1"/>
      <dgm:spPr/>
    </dgm:pt>
    <dgm:pt modelId="{46361EB9-6FC6-4B68-BC03-1760A022E568}" type="pres">
      <dgm:prSet presAssocID="{D00C0CA6-973A-4D62-9E8E-51D825CD387B}" presName="ChildText1" presStyleLbl="revTx" presStyleIdx="0" presStyleCnt="0">
        <dgm:presLayoutVars>
          <dgm:chMax val="0"/>
          <dgm:chPref val="0"/>
          <dgm:bulletEnabled val="1"/>
        </dgm:presLayoutVars>
      </dgm:prSet>
      <dgm:spPr/>
      <dgm:t>
        <a:bodyPr/>
        <a:lstStyle/>
        <a:p>
          <a:endParaRPr lang="zh-CN" altLang="en-US"/>
        </a:p>
      </dgm:t>
    </dgm:pt>
    <dgm:pt modelId="{CBE8BE4A-15E9-4ED4-A49F-BB38954AF7E7}" type="pres">
      <dgm:prSet presAssocID="{D00C0CA6-973A-4D62-9E8E-51D825CD387B}" presName="ChildText2" presStyleLbl="revTx" presStyleIdx="0" presStyleCnt="0">
        <dgm:presLayoutVars>
          <dgm:chMax val="0"/>
          <dgm:chPref val="0"/>
          <dgm:bulletEnabled val="1"/>
        </dgm:presLayoutVars>
      </dgm:prSet>
      <dgm:spPr/>
      <dgm:t>
        <a:bodyPr/>
        <a:lstStyle/>
        <a:p>
          <a:endParaRPr lang="zh-CN" altLang="en-US"/>
        </a:p>
      </dgm:t>
    </dgm:pt>
    <dgm:pt modelId="{83117A8D-1622-4F9B-B715-E84ABB50C514}" type="pres">
      <dgm:prSet presAssocID="{D00C0CA6-973A-4D62-9E8E-51D825CD387B}" presName="ParentText1" presStyleLbl="revTx" presStyleIdx="0" presStyleCnt="0">
        <dgm:presLayoutVars>
          <dgm:chMax val="1"/>
          <dgm:chPref val="1"/>
        </dgm:presLayoutVars>
      </dgm:prSet>
      <dgm:spPr/>
      <dgm:t>
        <a:bodyPr/>
        <a:lstStyle/>
        <a:p>
          <a:endParaRPr lang="zh-CN" altLang="en-US"/>
        </a:p>
      </dgm:t>
    </dgm:pt>
    <dgm:pt modelId="{11373B8A-82E4-4BF1-B88A-261E7788A202}" type="pres">
      <dgm:prSet presAssocID="{D00C0CA6-973A-4D62-9E8E-51D825CD387B}" presName="ParentShape1" presStyleLbl="alignImgPlace1" presStyleIdx="0" presStyleCnt="2">
        <dgm:presLayoutVars/>
      </dgm:prSet>
      <dgm:spPr/>
      <dgm:t>
        <a:bodyPr/>
        <a:lstStyle/>
        <a:p>
          <a:endParaRPr lang="zh-CN" altLang="en-US"/>
        </a:p>
      </dgm:t>
    </dgm:pt>
    <dgm:pt modelId="{935ECC19-7FED-4322-8BD5-6191122A5B91}" type="pres">
      <dgm:prSet presAssocID="{D00C0CA6-973A-4D62-9E8E-51D825CD387B}" presName="ParentText2" presStyleLbl="revTx" presStyleIdx="0" presStyleCnt="0">
        <dgm:presLayoutVars>
          <dgm:chMax val="1"/>
          <dgm:chPref val="1"/>
        </dgm:presLayoutVars>
      </dgm:prSet>
      <dgm:spPr/>
      <dgm:t>
        <a:bodyPr/>
        <a:lstStyle/>
        <a:p>
          <a:endParaRPr lang="zh-CN" altLang="en-US"/>
        </a:p>
      </dgm:t>
    </dgm:pt>
    <dgm:pt modelId="{29389DFE-1D37-4D3C-9862-EE1D479F05AF}" type="pres">
      <dgm:prSet presAssocID="{D00C0CA6-973A-4D62-9E8E-51D825CD387B}" presName="ParentShape2" presStyleLbl="alignImgPlace1" presStyleIdx="1" presStyleCnt="2">
        <dgm:presLayoutVars/>
      </dgm:prSet>
      <dgm:spPr/>
      <dgm:t>
        <a:bodyPr/>
        <a:lstStyle/>
        <a:p>
          <a:endParaRPr lang="zh-CN" altLang="en-US"/>
        </a:p>
      </dgm:t>
    </dgm:pt>
  </dgm:ptLst>
  <dgm:cxnLst>
    <dgm:cxn modelId="{5FC0C2DA-E542-428F-8144-4FFEDB2889A2}" srcId="{4984FF8E-1DA1-4163-936E-75D7046FC820}" destId="{2064DE7B-2A81-40EA-AE9E-6FB9DC88D4F3}" srcOrd="1" destOrd="0" parTransId="{44428EF6-69F6-479E-9607-011F59DEA8F7}" sibTransId="{3AA5B7AA-80F5-4AE8-9AFA-2BBFC6E94E9F}"/>
    <dgm:cxn modelId="{BF047A7F-1919-4ADF-AC46-FAF6DC81CA6A}" type="presOf" srcId="{7D4D774D-9EF3-49AB-ADAA-0E574F1D3F0D}" destId="{46361EB9-6FC6-4B68-BC03-1760A022E568}" srcOrd="0" destOrd="1" presId="urn:microsoft.com/office/officeart/2009/3/layout/OpposingIdeas"/>
    <dgm:cxn modelId="{CCEEAB61-1642-4A6B-9406-0157560273B7}" type="presOf" srcId="{AB036D5A-0E09-4D26-94A0-A042E090C629}" destId="{83117A8D-1622-4F9B-B715-E84ABB50C514}" srcOrd="0" destOrd="0" presId="urn:microsoft.com/office/officeart/2009/3/layout/OpposingIdeas"/>
    <dgm:cxn modelId="{1B2DE0DA-8959-452A-AE50-B70EE16B5A0F}" srcId="{4984FF8E-1DA1-4163-936E-75D7046FC820}" destId="{D61B2170-D4A9-4EDD-AB47-3B6752C7A58B}" srcOrd="0" destOrd="0" parTransId="{B9BE1816-7DC8-4122-BF33-DB291023C9F6}" sibTransId="{11C97C36-5368-4D29-B060-6A48A90A7CED}"/>
    <dgm:cxn modelId="{369E3AC1-1FCD-421B-828A-954064E21F5B}" type="presOf" srcId="{AB036D5A-0E09-4D26-94A0-A042E090C629}" destId="{11373B8A-82E4-4BF1-B88A-261E7788A202}" srcOrd="1" destOrd="0" presId="urn:microsoft.com/office/officeart/2009/3/layout/OpposingIdeas"/>
    <dgm:cxn modelId="{EE09B5DC-D071-4553-8AA1-D89580F54413}" srcId="{AB036D5A-0E09-4D26-94A0-A042E090C629}" destId="{75270FF8-EDA8-4412-9CE0-BB9273EF7183}" srcOrd="0" destOrd="0" parTransId="{548EB926-BF0C-4D40-B45B-BD8F8CCFF559}" sibTransId="{19B3AA35-A5B9-4CBC-8162-49C65F2BAB8D}"/>
    <dgm:cxn modelId="{7250862C-537C-4B81-A1E9-AAB90B3CFD9D}" type="presOf" srcId="{75270FF8-EDA8-4412-9CE0-BB9273EF7183}" destId="{46361EB9-6FC6-4B68-BC03-1760A022E568}" srcOrd="0" destOrd="0" presId="urn:microsoft.com/office/officeart/2009/3/layout/OpposingIdeas"/>
    <dgm:cxn modelId="{AA11F642-99D1-4FAE-A4D6-69BEA33C084B}" type="presOf" srcId="{2064DE7B-2A81-40EA-AE9E-6FB9DC88D4F3}" destId="{CBE8BE4A-15E9-4ED4-A49F-BB38954AF7E7}" srcOrd="0" destOrd="1" presId="urn:microsoft.com/office/officeart/2009/3/layout/OpposingIdeas"/>
    <dgm:cxn modelId="{DF46C44E-9B11-48F2-9C49-1E6E6996E691}" type="presOf" srcId="{D61B2170-D4A9-4EDD-AB47-3B6752C7A58B}" destId="{CBE8BE4A-15E9-4ED4-A49F-BB38954AF7E7}" srcOrd="0" destOrd="0" presId="urn:microsoft.com/office/officeart/2009/3/layout/OpposingIdeas"/>
    <dgm:cxn modelId="{FDC75610-21BE-4955-BAB6-DCDF02D05993}" type="presOf" srcId="{D00C0CA6-973A-4D62-9E8E-51D825CD387B}" destId="{D00A3B8C-F46A-482D-9904-879CE33E1D1F}" srcOrd="0" destOrd="0" presId="urn:microsoft.com/office/officeart/2009/3/layout/OpposingIdeas"/>
    <dgm:cxn modelId="{B73A1F2E-EF62-483C-9E10-B5091C5B2CA1}" srcId="{AB036D5A-0E09-4D26-94A0-A042E090C629}" destId="{7D4D774D-9EF3-49AB-ADAA-0E574F1D3F0D}" srcOrd="1" destOrd="0" parTransId="{DA8859CC-93EF-40F1-98F3-B0793F07F121}" sibTransId="{D3FD5955-DB18-4506-AFF7-0D940E9DEA3A}"/>
    <dgm:cxn modelId="{DF415F7D-0A22-4274-A547-A402E26DF056}" type="presOf" srcId="{4984FF8E-1DA1-4163-936E-75D7046FC820}" destId="{29389DFE-1D37-4D3C-9862-EE1D479F05AF}" srcOrd="1" destOrd="0" presId="urn:microsoft.com/office/officeart/2009/3/layout/OpposingIdeas"/>
    <dgm:cxn modelId="{6CD4E2B6-B2C4-4532-ACB8-16B0C88B156B}" srcId="{D00C0CA6-973A-4D62-9E8E-51D825CD387B}" destId="{4984FF8E-1DA1-4163-936E-75D7046FC820}" srcOrd="1" destOrd="0" parTransId="{84F73550-A90A-4E80-8C46-FF1269EAE19B}" sibTransId="{74C53B83-6191-420D-B1FD-9170AF8DD475}"/>
    <dgm:cxn modelId="{E8A93ACD-C682-4F70-BDA2-06179AC53162}" srcId="{D00C0CA6-973A-4D62-9E8E-51D825CD387B}" destId="{AB036D5A-0E09-4D26-94A0-A042E090C629}" srcOrd="0" destOrd="0" parTransId="{6D19FDCC-8099-4C7E-BB62-A0D3B32C6292}" sibTransId="{01548D43-E804-4034-BC6D-8759F0096929}"/>
    <dgm:cxn modelId="{25D03B22-5EED-4447-93CB-A18DB867CE9F}" type="presOf" srcId="{4984FF8E-1DA1-4163-936E-75D7046FC820}" destId="{935ECC19-7FED-4322-8BD5-6191122A5B91}" srcOrd="0" destOrd="0" presId="urn:microsoft.com/office/officeart/2009/3/layout/OpposingIdeas"/>
    <dgm:cxn modelId="{96679C4C-9744-44B3-9E35-E8C3DFCF2982}" type="presParOf" srcId="{D00A3B8C-F46A-482D-9904-879CE33E1D1F}" destId="{2ECAC119-3259-46D7-9032-8B988D30FEB6}" srcOrd="0" destOrd="0" presId="urn:microsoft.com/office/officeart/2009/3/layout/OpposingIdeas"/>
    <dgm:cxn modelId="{F462AE28-ECBA-494A-A6E2-966115DCC0C4}" type="presParOf" srcId="{D00A3B8C-F46A-482D-9904-879CE33E1D1F}" destId="{555D1D75-1A2F-4D78-B670-2A397CFFF221}" srcOrd="1" destOrd="0" presId="urn:microsoft.com/office/officeart/2009/3/layout/OpposingIdeas"/>
    <dgm:cxn modelId="{E178708D-B558-4707-AD79-2776D36DDC4D}" type="presParOf" srcId="{D00A3B8C-F46A-482D-9904-879CE33E1D1F}" destId="{46361EB9-6FC6-4B68-BC03-1760A022E568}" srcOrd="2" destOrd="0" presId="urn:microsoft.com/office/officeart/2009/3/layout/OpposingIdeas"/>
    <dgm:cxn modelId="{A4710055-D28D-4D5F-9F56-7C3462B97FDD}" type="presParOf" srcId="{D00A3B8C-F46A-482D-9904-879CE33E1D1F}" destId="{CBE8BE4A-15E9-4ED4-A49F-BB38954AF7E7}" srcOrd="3" destOrd="0" presId="urn:microsoft.com/office/officeart/2009/3/layout/OpposingIdeas"/>
    <dgm:cxn modelId="{D9EEB5A0-E636-4633-865E-D850B5810F7E}" type="presParOf" srcId="{D00A3B8C-F46A-482D-9904-879CE33E1D1F}" destId="{83117A8D-1622-4F9B-B715-E84ABB50C514}" srcOrd="4" destOrd="0" presId="urn:microsoft.com/office/officeart/2009/3/layout/OpposingIdeas"/>
    <dgm:cxn modelId="{2B1CAFFA-21C4-4209-BE5C-8824477D3B2F}" type="presParOf" srcId="{D00A3B8C-F46A-482D-9904-879CE33E1D1F}" destId="{11373B8A-82E4-4BF1-B88A-261E7788A202}" srcOrd="5" destOrd="0" presId="urn:microsoft.com/office/officeart/2009/3/layout/OpposingIdeas"/>
    <dgm:cxn modelId="{0E6B5D09-B0F4-46D0-AC2E-8ABE8E17187D}" type="presParOf" srcId="{D00A3B8C-F46A-482D-9904-879CE33E1D1F}" destId="{935ECC19-7FED-4322-8BD5-6191122A5B91}" srcOrd="6" destOrd="0" presId="urn:microsoft.com/office/officeart/2009/3/layout/OpposingIdeas"/>
    <dgm:cxn modelId="{010A0B6A-A0E4-4C57-B346-B2AD969203E0}" type="presParOf" srcId="{D00A3B8C-F46A-482D-9904-879CE33E1D1F}" destId="{29389DFE-1D37-4D3C-9862-EE1D479F05AF}" srcOrd="7" destOrd="0" presId="urn:microsoft.com/office/officeart/2009/3/layout/OpposingIdea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923E405-0463-40B9-9D7D-F5EF1F3D2E20}" type="doc">
      <dgm:prSet loTypeId="urn:microsoft.com/office/officeart/2005/8/layout/arrow2" loCatId="process" qsTypeId="urn:microsoft.com/office/officeart/2005/8/quickstyle/simple2" qsCatId="simple" csTypeId="urn:microsoft.com/office/officeart/2005/8/colors/accent6_5" csCatId="accent6" phldr="1"/>
      <dgm:spPr/>
      <dgm:t>
        <a:bodyPr/>
        <a:lstStyle/>
        <a:p>
          <a:endParaRPr lang="zh-CN" altLang="en-US"/>
        </a:p>
      </dgm:t>
    </dgm:pt>
    <dgm:pt modelId="{F802CCBF-AC4D-454F-A875-4F249907A96E}">
      <dgm:prSet phldrT="[文本]"/>
      <dgm:spPr/>
      <dgm:t>
        <a:bodyPr/>
        <a:lstStyle/>
        <a:p>
          <a:pPr>
            <a:lnSpc>
              <a:spcPct val="120000"/>
            </a:lnSpc>
          </a:pPr>
          <a:r>
            <a:rPr lang="zh-CN" altLang="en-US" dirty="0" smtClean="0"/>
            <a:t>外部导向性：</a:t>
          </a:r>
          <a:r>
            <a:rPr lang="zh-CN" dirty="0" smtClean="0"/>
            <a:t>职位评价的重心从内部公平性向外部公平性转移</a:t>
          </a:r>
          <a:endParaRPr lang="zh-CN" altLang="en-US" dirty="0"/>
        </a:p>
      </dgm:t>
    </dgm:pt>
    <dgm:pt modelId="{C6E06BDE-4DA3-49EF-AAC1-8CB6E316627F}" cxnId="{EFD59F6C-F041-4932-B4D9-04FBDE43AF4A}" type="parTrans">
      <dgm:prSet/>
      <dgm:spPr/>
      <dgm:t>
        <a:bodyPr/>
        <a:lstStyle/>
        <a:p>
          <a:endParaRPr lang="zh-CN" altLang="en-US"/>
        </a:p>
      </dgm:t>
    </dgm:pt>
    <dgm:pt modelId="{ED12C54E-ED55-4C2A-96F1-20CDA4517B88}" cxnId="{EFD59F6C-F041-4932-B4D9-04FBDE43AF4A}" type="sibTrans">
      <dgm:prSet/>
      <dgm:spPr/>
      <dgm:t>
        <a:bodyPr/>
        <a:lstStyle/>
        <a:p>
          <a:endParaRPr lang="zh-CN" altLang="en-US"/>
        </a:p>
      </dgm:t>
    </dgm:pt>
    <dgm:pt modelId="{8D60444F-7873-4467-ADF1-955FEC51FC47}">
      <dgm:prSet phldrT="[文本]"/>
      <dgm:spPr/>
      <dgm:t>
        <a:bodyPr/>
        <a:lstStyle/>
        <a:p>
          <a:pPr>
            <a:lnSpc>
              <a:spcPct val="120000"/>
            </a:lnSpc>
          </a:pPr>
          <a:r>
            <a:rPr lang="zh-CN" dirty="0" smtClean="0"/>
            <a:t>战略导向性</a:t>
          </a:r>
          <a:r>
            <a:rPr lang="zh-CN" altLang="en-US" dirty="0" smtClean="0"/>
            <a:t>：</a:t>
          </a:r>
          <a:r>
            <a:rPr lang="zh-CN" dirty="0" smtClean="0"/>
            <a:t>战略性职位评价</a:t>
          </a:r>
          <a:endParaRPr lang="zh-CN" altLang="en-US" dirty="0"/>
        </a:p>
      </dgm:t>
    </dgm:pt>
    <dgm:pt modelId="{74E19E1E-0C44-472E-91A0-1AE114B86191}" cxnId="{8A8F17E7-9ABE-43C9-9968-2BC934BA651C}" type="parTrans">
      <dgm:prSet/>
      <dgm:spPr/>
      <dgm:t>
        <a:bodyPr/>
        <a:lstStyle/>
        <a:p>
          <a:endParaRPr lang="zh-CN" altLang="en-US"/>
        </a:p>
      </dgm:t>
    </dgm:pt>
    <dgm:pt modelId="{7A7ABA72-3B99-4792-A048-2D4D2E865C4F}" cxnId="{8A8F17E7-9ABE-43C9-9968-2BC934BA651C}" type="sibTrans">
      <dgm:prSet/>
      <dgm:spPr/>
      <dgm:t>
        <a:bodyPr/>
        <a:lstStyle/>
        <a:p>
          <a:endParaRPr lang="zh-CN" altLang="en-US"/>
        </a:p>
      </dgm:t>
    </dgm:pt>
    <dgm:pt modelId="{6F833B41-7CFF-4CF4-948D-97046EA368C8}" type="pres">
      <dgm:prSet presAssocID="{9923E405-0463-40B9-9D7D-F5EF1F3D2E20}" presName="arrowDiagram" presStyleCnt="0">
        <dgm:presLayoutVars>
          <dgm:chMax val="5"/>
          <dgm:dir/>
          <dgm:resizeHandles val="exact"/>
        </dgm:presLayoutVars>
      </dgm:prSet>
      <dgm:spPr/>
      <dgm:t>
        <a:bodyPr/>
        <a:lstStyle/>
        <a:p>
          <a:endParaRPr lang="zh-CN" altLang="en-US"/>
        </a:p>
      </dgm:t>
    </dgm:pt>
    <dgm:pt modelId="{A1F2C086-F2E0-4773-BEA1-A8594F40AE23}" type="pres">
      <dgm:prSet presAssocID="{9923E405-0463-40B9-9D7D-F5EF1F3D2E20}" presName="arrow" presStyleLbl="bgShp" presStyleIdx="0" presStyleCnt="1"/>
      <dgm:spPr/>
    </dgm:pt>
    <dgm:pt modelId="{F88B732F-463F-4F57-819E-B8EC690AF07A}" type="pres">
      <dgm:prSet presAssocID="{9923E405-0463-40B9-9D7D-F5EF1F3D2E20}" presName="arrowDiagram2" presStyleCnt="0"/>
      <dgm:spPr/>
    </dgm:pt>
    <dgm:pt modelId="{969B9DB0-5EE0-4CDA-8C34-635F612561C3}" type="pres">
      <dgm:prSet presAssocID="{F802CCBF-AC4D-454F-A875-4F249907A96E}" presName="bullet2a" presStyleLbl="node1" presStyleIdx="0" presStyleCnt="2"/>
      <dgm:spPr/>
    </dgm:pt>
    <dgm:pt modelId="{6735D245-E642-479A-8FF1-F175554B96EF}" type="pres">
      <dgm:prSet presAssocID="{F802CCBF-AC4D-454F-A875-4F249907A96E}" presName="textBox2a" presStyleLbl="revTx" presStyleIdx="0" presStyleCnt="2">
        <dgm:presLayoutVars>
          <dgm:bulletEnabled val="1"/>
        </dgm:presLayoutVars>
      </dgm:prSet>
      <dgm:spPr/>
      <dgm:t>
        <a:bodyPr/>
        <a:lstStyle/>
        <a:p>
          <a:endParaRPr lang="zh-CN" altLang="en-US"/>
        </a:p>
      </dgm:t>
    </dgm:pt>
    <dgm:pt modelId="{363A0C3B-BC2A-4487-9388-CFEEAE1B98F5}" type="pres">
      <dgm:prSet presAssocID="{8D60444F-7873-4467-ADF1-955FEC51FC47}" presName="bullet2b" presStyleLbl="node1" presStyleIdx="1" presStyleCnt="2"/>
      <dgm:spPr/>
    </dgm:pt>
    <dgm:pt modelId="{E2A17E6B-E1D0-4079-8587-3952F4AC9751}" type="pres">
      <dgm:prSet presAssocID="{8D60444F-7873-4467-ADF1-955FEC51FC47}" presName="textBox2b" presStyleLbl="revTx" presStyleIdx="1" presStyleCnt="2" custScaleX="143915" custLinFactNeighborX="21463" custLinFactNeighborY="-3777">
        <dgm:presLayoutVars>
          <dgm:bulletEnabled val="1"/>
        </dgm:presLayoutVars>
      </dgm:prSet>
      <dgm:spPr/>
      <dgm:t>
        <a:bodyPr/>
        <a:lstStyle/>
        <a:p>
          <a:endParaRPr lang="zh-CN" altLang="en-US"/>
        </a:p>
      </dgm:t>
    </dgm:pt>
  </dgm:ptLst>
  <dgm:cxnLst>
    <dgm:cxn modelId="{8A8F17E7-9ABE-43C9-9968-2BC934BA651C}" srcId="{9923E405-0463-40B9-9D7D-F5EF1F3D2E20}" destId="{8D60444F-7873-4467-ADF1-955FEC51FC47}" srcOrd="1" destOrd="0" parTransId="{74E19E1E-0C44-472E-91A0-1AE114B86191}" sibTransId="{7A7ABA72-3B99-4792-A048-2D4D2E865C4F}"/>
    <dgm:cxn modelId="{CF7C6B0F-F802-4299-BE21-0AF7FFE706AC}" type="presOf" srcId="{9923E405-0463-40B9-9D7D-F5EF1F3D2E20}" destId="{6F833B41-7CFF-4CF4-948D-97046EA368C8}" srcOrd="0" destOrd="0" presId="urn:microsoft.com/office/officeart/2005/8/layout/arrow2"/>
    <dgm:cxn modelId="{EFD59F6C-F041-4932-B4D9-04FBDE43AF4A}" srcId="{9923E405-0463-40B9-9D7D-F5EF1F3D2E20}" destId="{F802CCBF-AC4D-454F-A875-4F249907A96E}" srcOrd="0" destOrd="0" parTransId="{C6E06BDE-4DA3-49EF-AAC1-8CB6E316627F}" sibTransId="{ED12C54E-ED55-4C2A-96F1-20CDA4517B88}"/>
    <dgm:cxn modelId="{DB2D22D9-5818-4478-8264-841C1AFE2281}" type="presOf" srcId="{8D60444F-7873-4467-ADF1-955FEC51FC47}" destId="{E2A17E6B-E1D0-4079-8587-3952F4AC9751}" srcOrd="0" destOrd="0" presId="urn:microsoft.com/office/officeart/2005/8/layout/arrow2"/>
    <dgm:cxn modelId="{32DDF214-62DC-4B10-983D-A61B9EC45D0C}" type="presOf" srcId="{F802CCBF-AC4D-454F-A875-4F249907A96E}" destId="{6735D245-E642-479A-8FF1-F175554B96EF}" srcOrd="0" destOrd="0" presId="urn:microsoft.com/office/officeart/2005/8/layout/arrow2"/>
    <dgm:cxn modelId="{3205DD64-99C9-4C6E-ACFC-B0492737FB53}" type="presParOf" srcId="{6F833B41-7CFF-4CF4-948D-97046EA368C8}" destId="{A1F2C086-F2E0-4773-BEA1-A8594F40AE23}" srcOrd="0" destOrd="0" presId="urn:microsoft.com/office/officeart/2005/8/layout/arrow2"/>
    <dgm:cxn modelId="{20A7F10F-6EF1-446C-8D22-62E17E38A695}" type="presParOf" srcId="{6F833B41-7CFF-4CF4-948D-97046EA368C8}" destId="{F88B732F-463F-4F57-819E-B8EC690AF07A}" srcOrd="1" destOrd="0" presId="urn:microsoft.com/office/officeart/2005/8/layout/arrow2"/>
    <dgm:cxn modelId="{E0BF41D1-BAD0-4B55-8193-4DA6A4A8D770}" type="presParOf" srcId="{F88B732F-463F-4F57-819E-B8EC690AF07A}" destId="{969B9DB0-5EE0-4CDA-8C34-635F612561C3}" srcOrd="0" destOrd="0" presId="urn:microsoft.com/office/officeart/2005/8/layout/arrow2"/>
    <dgm:cxn modelId="{3CE64280-BBB4-4A0A-BD03-C4D62816EF9F}" type="presParOf" srcId="{F88B732F-463F-4F57-819E-B8EC690AF07A}" destId="{6735D245-E642-479A-8FF1-F175554B96EF}" srcOrd="1" destOrd="0" presId="urn:microsoft.com/office/officeart/2005/8/layout/arrow2"/>
    <dgm:cxn modelId="{E1BF5662-A0C4-4CEA-92EC-1FCA6C010429}" type="presParOf" srcId="{F88B732F-463F-4F57-819E-B8EC690AF07A}" destId="{363A0C3B-BC2A-4487-9388-CFEEAE1B98F5}" srcOrd="2" destOrd="0" presId="urn:microsoft.com/office/officeart/2005/8/layout/arrow2"/>
    <dgm:cxn modelId="{52D3CDBD-D199-4B59-9EB0-BE4718B7420B}" type="presParOf" srcId="{F88B732F-463F-4F57-819E-B8EC690AF07A}" destId="{E2A17E6B-E1D0-4079-8587-3952F4AC9751}" srcOrd="3" destOrd="0" presId="urn:microsoft.com/office/officeart/2005/8/layout/arrow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0A1E9AB-8724-4DEF-AA17-798E464344BC}" type="doc">
      <dgm:prSet loTypeId="urn:microsoft.com/office/officeart/2005/8/layout/target3" loCatId="list" qsTypeId="urn:microsoft.com/office/officeart/2005/8/quickstyle/simple2" qsCatId="simple" csTypeId="urn:microsoft.com/office/officeart/2005/8/colors/accent6_5" csCatId="accent6" phldr="1"/>
      <dgm:spPr/>
      <dgm:t>
        <a:bodyPr/>
        <a:lstStyle/>
        <a:p>
          <a:endParaRPr lang="zh-CN" altLang="en-US"/>
        </a:p>
      </dgm:t>
    </dgm:pt>
    <dgm:pt modelId="{EA518E4F-B2AB-4477-AE5F-9CB34B54C9C1}">
      <dgm:prSet phldrT="[文本]" custT="1"/>
      <dgm:spPr/>
      <dgm:t>
        <a:bodyPr/>
        <a:lstStyle/>
        <a:p>
          <a:r>
            <a:rPr lang="zh-CN" altLang="en-US" sz="3200" dirty="0" smtClean="0">
              <a:latin typeface="黑体" panose="02010609060101010101" pitchFamily="49" charset="-122"/>
              <a:ea typeface="黑体" panose="02010609060101010101" pitchFamily="49" charset="-122"/>
            </a:rPr>
            <a:t>边际成本</a:t>
          </a:r>
          <a:endParaRPr lang="zh-CN" altLang="en-US" sz="3200" dirty="0">
            <a:latin typeface="黑体" panose="02010609060101010101" pitchFamily="49" charset="-122"/>
            <a:ea typeface="黑体" panose="02010609060101010101" pitchFamily="49" charset="-122"/>
          </a:endParaRPr>
        </a:p>
      </dgm:t>
    </dgm:pt>
    <dgm:pt modelId="{A6AED317-C3E7-4458-A0EA-31D74B572D22}" cxnId="{775A7D99-8411-4EC3-BE10-27AD4867A8C0}" type="parTrans">
      <dgm:prSet/>
      <dgm:spPr/>
      <dgm:t>
        <a:bodyPr/>
        <a:lstStyle/>
        <a:p>
          <a:endParaRPr lang="zh-CN" altLang="en-US"/>
        </a:p>
      </dgm:t>
    </dgm:pt>
    <dgm:pt modelId="{BF8C73A0-F728-42FB-A598-DE161385BAE0}" cxnId="{775A7D99-8411-4EC3-BE10-27AD4867A8C0}" type="sibTrans">
      <dgm:prSet/>
      <dgm:spPr/>
      <dgm:t>
        <a:bodyPr/>
        <a:lstStyle/>
        <a:p>
          <a:endParaRPr lang="zh-CN" altLang="en-US"/>
        </a:p>
      </dgm:t>
    </dgm:pt>
    <dgm:pt modelId="{7D7D8BBA-2887-43D6-BD5A-0B1FE53B35CC}">
      <dgm:prSet phldrT="[文本]" custT="1"/>
      <dgm:spPr/>
      <dgm:t>
        <a:bodyPr/>
        <a:lstStyle/>
        <a:p>
          <a:r>
            <a:rPr lang="zh-CN" altLang="en-US" sz="2800" dirty="0" smtClean="0"/>
            <a:t>等于劳动力的市场工资率</a:t>
          </a:r>
          <a:endParaRPr lang="zh-CN" altLang="en-US" sz="2800" dirty="0"/>
        </a:p>
      </dgm:t>
    </dgm:pt>
    <dgm:pt modelId="{BEB78F65-0188-45E2-BD54-2D22B3E8DB39}" cxnId="{A31531F8-760F-4E69-A50C-AB72D998E4BF}" type="parTrans">
      <dgm:prSet/>
      <dgm:spPr/>
      <dgm:t>
        <a:bodyPr/>
        <a:lstStyle/>
        <a:p>
          <a:endParaRPr lang="zh-CN" altLang="en-US"/>
        </a:p>
      </dgm:t>
    </dgm:pt>
    <dgm:pt modelId="{3045215F-F210-4038-9307-C22574D94932}" cxnId="{A31531F8-760F-4E69-A50C-AB72D998E4BF}" type="sibTrans">
      <dgm:prSet/>
      <dgm:spPr/>
      <dgm:t>
        <a:bodyPr/>
        <a:lstStyle/>
        <a:p>
          <a:endParaRPr lang="zh-CN" altLang="en-US"/>
        </a:p>
      </dgm:t>
    </dgm:pt>
    <dgm:pt modelId="{E498CCDF-BD74-47AF-8BF7-9CDD50356511}">
      <dgm:prSet phldrT="[文本]" custT="1"/>
      <dgm:spPr/>
      <dgm:t>
        <a:bodyPr/>
        <a:lstStyle/>
        <a:p>
          <a:r>
            <a:rPr lang="zh-CN" altLang="en-US" sz="3200" dirty="0" smtClean="0">
              <a:latin typeface="黑体" panose="02010609060101010101" pitchFamily="49" charset="-122"/>
              <a:ea typeface="黑体" panose="02010609060101010101" pitchFamily="49" charset="-122"/>
            </a:rPr>
            <a:t>边际收益</a:t>
          </a:r>
          <a:endParaRPr lang="zh-CN" altLang="en-US" sz="3200" dirty="0">
            <a:latin typeface="黑体" panose="02010609060101010101" pitchFamily="49" charset="-122"/>
            <a:ea typeface="黑体" panose="02010609060101010101" pitchFamily="49" charset="-122"/>
          </a:endParaRPr>
        </a:p>
      </dgm:t>
    </dgm:pt>
    <dgm:pt modelId="{0AB72DFA-C3BD-47D2-A750-13D632E1784D}" cxnId="{3C5A205E-AAF1-4D36-98FE-E017DCA31C7D}" type="parTrans">
      <dgm:prSet/>
      <dgm:spPr/>
      <dgm:t>
        <a:bodyPr/>
        <a:lstStyle/>
        <a:p>
          <a:endParaRPr lang="zh-CN" altLang="en-US"/>
        </a:p>
      </dgm:t>
    </dgm:pt>
    <dgm:pt modelId="{554BA59F-508B-41E4-9D8F-B78E78FF8C14}" cxnId="{3C5A205E-AAF1-4D36-98FE-E017DCA31C7D}" type="sibTrans">
      <dgm:prSet/>
      <dgm:spPr/>
      <dgm:t>
        <a:bodyPr/>
        <a:lstStyle/>
        <a:p>
          <a:endParaRPr lang="zh-CN" altLang="en-US"/>
        </a:p>
      </dgm:t>
    </dgm:pt>
    <dgm:pt modelId="{503D2B49-43B2-4471-8F15-6480E3DFD4F3}">
      <dgm:prSet phldrT="[文本]" custT="1"/>
      <dgm:spPr/>
      <dgm:t>
        <a:bodyPr/>
        <a:lstStyle/>
        <a:p>
          <a:r>
            <a:rPr lang="zh-CN" sz="2800" dirty="0" smtClean="0"/>
            <a:t>在其他情况保持不变的情况下</a:t>
          </a:r>
          <a:r>
            <a:rPr lang="en-US" sz="2800" dirty="0" smtClean="0"/>
            <a:t>,</a:t>
          </a:r>
          <a:r>
            <a:rPr lang="zh-CN" sz="2800" dirty="0" smtClean="0"/>
            <a:t>增加一个单位的人力资源投入所产生的收益增</a:t>
          </a:r>
          <a:r>
            <a:rPr lang="zh-CN" altLang="en-US" sz="2800" dirty="0" smtClean="0"/>
            <a:t>量</a:t>
          </a:r>
          <a:endParaRPr lang="zh-CN" altLang="en-US" sz="2800" dirty="0"/>
        </a:p>
      </dgm:t>
    </dgm:pt>
    <dgm:pt modelId="{13B6172B-AC31-4C89-B010-9B7FAD797670}" cxnId="{EA4DE82C-F7F9-4594-8224-D3A22F270D1B}" type="parTrans">
      <dgm:prSet/>
      <dgm:spPr/>
      <dgm:t>
        <a:bodyPr/>
        <a:lstStyle/>
        <a:p>
          <a:endParaRPr lang="zh-CN" altLang="en-US"/>
        </a:p>
      </dgm:t>
    </dgm:pt>
    <dgm:pt modelId="{D757AFF8-5978-49DD-8444-38A0916CCBF7}" cxnId="{EA4DE82C-F7F9-4594-8224-D3A22F270D1B}" type="sibTrans">
      <dgm:prSet/>
      <dgm:spPr/>
      <dgm:t>
        <a:bodyPr/>
        <a:lstStyle/>
        <a:p>
          <a:endParaRPr lang="zh-CN" altLang="en-US"/>
        </a:p>
      </dgm:t>
    </dgm:pt>
    <dgm:pt modelId="{7FF51618-317D-47A7-8142-38456CF69796}" type="pres">
      <dgm:prSet presAssocID="{10A1E9AB-8724-4DEF-AA17-798E464344BC}" presName="Name0" presStyleCnt="0">
        <dgm:presLayoutVars>
          <dgm:chMax val="7"/>
          <dgm:dir/>
          <dgm:animLvl val="lvl"/>
          <dgm:resizeHandles val="exact"/>
        </dgm:presLayoutVars>
      </dgm:prSet>
      <dgm:spPr/>
      <dgm:t>
        <a:bodyPr/>
        <a:lstStyle/>
        <a:p>
          <a:endParaRPr lang="zh-CN" altLang="en-US"/>
        </a:p>
      </dgm:t>
    </dgm:pt>
    <dgm:pt modelId="{037BF04B-98D9-44AF-A360-2B92B6ACE7A8}" type="pres">
      <dgm:prSet presAssocID="{EA518E4F-B2AB-4477-AE5F-9CB34B54C9C1}" presName="circle1" presStyleLbl="node1" presStyleIdx="0" presStyleCnt="2"/>
      <dgm:spPr/>
    </dgm:pt>
    <dgm:pt modelId="{4CF93DED-7380-4717-B515-7EA710E4E9A9}" type="pres">
      <dgm:prSet presAssocID="{EA518E4F-B2AB-4477-AE5F-9CB34B54C9C1}" presName="space" presStyleCnt="0"/>
      <dgm:spPr/>
    </dgm:pt>
    <dgm:pt modelId="{35E95C65-07C3-4B7D-8E8C-91E080C36892}" type="pres">
      <dgm:prSet presAssocID="{EA518E4F-B2AB-4477-AE5F-9CB34B54C9C1}" presName="rect1" presStyleLbl="alignAcc1" presStyleIdx="0" presStyleCnt="2" custLinFactNeighborX="8666"/>
      <dgm:spPr/>
      <dgm:t>
        <a:bodyPr/>
        <a:lstStyle/>
        <a:p>
          <a:endParaRPr lang="zh-CN" altLang="en-US"/>
        </a:p>
      </dgm:t>
    </dgm:pt>
    <dgm:pt modelId="{F74AB259-B12C-409A-9A8D-1F61EAE1D631}" type="pres">
      <dgm:prSet presAssocID="{E498CCDF-BD74-47AF-8BF7-9CDD50356511}" presName="vertSpace2" presStyleLbl="node1" presStyleIdx="0" presStyleCnt="2"/>
      <dgm:spPr/>
    </dgm:pt>
    <dgm:pt modelId="{AAC1F279-D8BE-432C-995E-5E150285F73E}" type="pres">
      <dgm:prSet presAssocID="{E498CCDF-BD74-47AF-8BF7-9CDD50356511}" presName="circle2" presStyleLbl="node1" presStyleIdx="1" presStyleCnt="2"/>
      <dgm:spPr/>
    </dgm:pt>
    <dgm:pt modelId="{81A12E65-EBCD-43E5-9957-D2C182B0E4B2}" type="pres">
      <dgm:prSet presAssocID="{E498CCDF-BD74-47AF-8BF7-9CDD50356511}" presName="rect2" presStyleLbl="alignAcc1" presStyleIdx="1" presStyleCnt="2"/>
      <dgm:spPr/>
      <dgm:t>
        <a:bodyPr/>
        <a:lstStyle/>
        <a:p>
          <a:endParaRPr lang="zh-CN" altLang="en-US"/>
        </a:p>
      </dgm:t>
    </dgm:pt>
    <dgm:pt modelId="{700D77CC-58B9-4138-BF64-B800A2E99021}" type="pres">
      <dgm:prSet presAssocID="{EA518E4F-B2AB-4477-AE5F-9CB34B54C9C1}" presName="rect1ParTx" presStyleLbl="alignAcc1" presStyleIdx="1" presStyleCnt="2">
        <dgm:presLayoutVars>
          <dgm:chMax val="1"/>
          <dgm:bulletEnabled val="1"/>
        </dgm:presLayoutVars>
      </dgm:prSet>
      <dgm:spPr/>
      <dgm:t>
        <a:bodyPr/>
        <a:lstStyle/>
        <a:p>
          <a:endParaRPr lang="zh-CN" altLang="en-US"/>
        </a:p>
      </dgm:t>
    </dgm:pt>
    <dgm:pt modelId="{959E34E5-FBA2-49B2-95CE-ACDEBA32D598}" type="pres">
      <dgm:prSet presAssocID="{EA518E4F-B2AB-4477-AE5F-9CB34B54C9C1}" presName="rect1ChTx" presStyleLbl="alignAcc1" presStyleIdx="1" presStyleCnt="2">
        <dgm:presLayoutVars>
          <dgm:bulletEnabled val="1"/>
        </dgm:presLayoutVars>
      </dgm:prSet>
      <dgm:spPr/>
      <dgm:t>
        <a:bodyPr/>
        <a:lstStyle/>
        <a:p>
          <a:endParaRPr lang="zh-CN" altLang="en-US"/>
        </a:p>
      </dgm:t>
    </dgm:pt>
    <dgm:pt modelId="{5844D9BB-AEFC-48C6-92A3-24EEC2895B25}" type="pres">
      <dgm:prSet presAssocID="{E498CCDF-BD74-47AF-8BF7-9CDD50356511}" presName="rect2ParTx" presStyleLbl="alignAcc1" presStyleIdx="1" presStyleCnt="2">
        <dgm:presLayoutVars>
          <dgm:chMax val="1"/>
          <dgm:bulletEnabled val="1"/>
        </dgm:presLayoutVars>
      </dgm:prSet>
      <dgm:spPr/>
      <dgm:t>
        <a:bodyPr/>
        <a:lstStyle/>
        <a:p>
          <a:endParaRPr lang="zh-CN" altLang="en-US"/>
        </a:p>
      </dgm:t>
    </dgm:pt>
    <dgm:pt modelId="{5735FEAE-3169-442B-979C-284F69BA21FE}" type="pres">
      <dgm:prSet presAssocID="{E498CCDF-BD74-47AF-8BF7-9CDD50356511}" presName="rect2ChTx" presStyleLbl="alignAcc1" presStyleIdx="1" presStyleCnt="2">
        <dgm:presLayoutVars>
          <dgm:bulletEnabled val="1"/>
        </dgm:presLayoutVars>
      </dgm:prSet>
      <dgm:spPr/>
      <dgm:t>
        <a:bodyPr/>
        <a:lstStyle/>
        <a:p>
          <a:endParaRPr lang="zh-CN" altLang="en-US"/>
        </a:p>
      </dgm:t>
    </dgm:pt>
  </dgm:ptLst>
  <dgm:cxnLst>
    <dgm:cxn modelId="{EA4DE82C-F7F9-4594-8224-D3A22F270D1B}" srcId="{E498CCDF-BD74-47AF-8BF7-9CDD50356511}" destId="{503D2B49-43B2-4471-8F15-6480E3DFD4F3}" srcOrd="0" destOrd="0" parTransId="{13B6172B-AC31-4C89-B010-9B7FAD797670}" sibTransId="{D757AFF8-5978-49DD-8444-38A0916CCBF7}"/>
    <dgm:cxn modelId="{40C1FB6F-C058-46A6-AC97-A67D68A71320}" type="presOf" srcId="{EA518E4F-B2AB-4477-AE5F-9CB34B54C9C1}" destId="{700D77CC-58B9-4138-BF64-B800A2E99021}" srcOrd="1" destOrd="0" presId="urn:microsoft.com/office/officeart/2005/8/layout/target3"/>
    <dgm:cxn modelId="{DAA47C73-6908-4DBC-923E-3E6F908ED16B}" type="presOf" srcId="{503D2B49-43B2-4471-8F15-6480E3DFD4F3}" destId="{5735FEAE-3169-442B-979C-284F69BA21FE}" srcOrd="0" destOrd="0" presId="urn:microsoft.com/office/officeart/2005/8/layout/target3"/>
    <dgm:cxn modelId="{38EA6B2F-C5FD-4B77-9F25-A2539FA5B987}" type="presOf" srcId="{E498CCDF-BD74-47AF-8BF7-9CDD50356511}" destId="{5844D9BB-AEFC-48C6-92A3-24EEC2895B25}" srcOrd="1" destOrd="0" presId="urn:microsoft.com/office/officeart/2005/8/layout/target3"/>
    <dgm:cxn modelId="{F46A007C-2B99-485E-ADC2-3858B25A2BAB}" type="presOf" srcId="{EA518E4F-B2AB-4477-AE5F-9CB34B54C9C1}" destId="{35E95C65-07C3-4B7D-8E8C-91E080C36892}" srcOrd="0" destOrd="0" presId="urn:microsoft.com/office/officeart/2005/8/layout/target3"/>
    <dgm:cxn modelId="{8F13386D-82B3-4060-B090-1E4E0E76E447}" type="presOf" srcId="{7D7D8BBA-2887-43D6-BD5A-0B1FE53B35CC}" destId="{959E34E5-FBA2-49B2-95CE-ACDEBA32D598}" srcOrd="0" destOrd="0" presId="urn:microsoft.com/office/officeart/2005/8/layout/target3"/>
    <dgm:cxn modelId="{7A5A5167-CBCA-45DB-B755-A625DB888E9E}" type="presOf" srcId="{10A1E9AB-8724-4DEF-AA17-798E464344BC}" destId="{7FF51618-317D-47A7-8142-38456CF69796}" srcOrd="0" destOrd="0" presId="urn:microsoft.com/office/officeart/2005/8/layout/target3"/>
    <dgm:cxn modelId="{A31531F8-760F-4E69-A50C-AB72D998E4BF}" srcId="{EA518E4F-B2AB-4477-AE5F-9CB34B54C9C1}" destId="{7D7D8BBA-2887-43D6-BD5A-0B1FE53B35CC}" srcOrd="0" destOrd="0" parTransId="{BEB78F65-0188-45E2-BD54-2D22B3E8DB39}" sibTransId="{3045215F-F210-4038-9307-C22574D94932}"/>
    <dgm:cxn modelId="{775A7D99-8411-4EC3-BE10-27AD4867A8C0}" srcId="{10A1E9AB-8724-4DEF-AA17-798E464344BC}" destId="{EA518E4F-B2AB-4477-AE5F-9CB34B54C9C1}" srcOrd="0" destOrd="0" parTransId="{A6AED317-C3E7-4458-A0EA-31D74B572D22}" sibTransId="{BF8C73A0-F728-42FB-A598-DE161385BAE0}"/>
    <dgm:cxn modelId="{3C5A205E-AAF1-4D36-98FE-E017DCA31C7D}" srcId="{10A1E9AB-8724-4DEF-AA17-798E464344BC}" destId="{E498CCDF-BD74-47AF-8BF7-9CDD50356511}" srcOrd="1" destOrd="0" parTransId="{0AB72DFA-C3BD-47D2-A750-13D632E1784D}" sibTransId="{554BA59F-508B-41E4-9D8F-B78E78FF8C14}"/>
    <dgm:cxn modelId="{25423B89-FAFC-4ABD-AAF6-883FBA9F078E}" type="presOf" srcId="{E498CCDF-BD74-47AF-8BF7-9CDD50356511}" destId="{81A12E65-EBCD-43E5-9957-D2C182B0E4B2}" srcOrd="0" destOrd="0" presId="urn:microsoft.com/office/officeart/2005/8/layout/target3"/>
    <dgm:cxn modelId="{2D03ABB7-153A-409D-BED2-F79612BF97FC}" type="presParOf" srcId="{7FF51618-317D-47A7-8142-38456CF69796}" destId="{037BF04B-98D9-44AF-A360-2B92B6ACE7A8}" srcOrd="0" destOrd="0" presId="urn:microsoft.com/office/officeart/2005/8/layout/target3"/>
    <dgm:cxn modelId="{D4DEF9F7-DF4F-493E-AD88-CC7F40E32D5D}" type="presParOf" srcId="{7FF51618-317D-47A7-8142-38456CF69796}" destId="{4CF93DED-7380-4717-B515-7EA710E4E9A9}" srcOrd="1" destOrd="0" presId="urn:microsoft.com/office/officeart/2005/8/layout/target3"/>
    <dgm:cxn modelId="{FD5B3F11-A55D-43E8-B281-3624E208817F}" type="presParOf" srcId="{7FF51618-317D-47A7-8142-38456CF69796}" destId="{35E95C65-07C3-4B7D-8E8C-91E080C36892}" srcOrd="2" destOrd="0" presId="urn:microsoft.com/office/officeart/2005/8/layout/target3"/>
    <dgm:cxn modelId="{471E810F-A47B-4CE1-920B-0D1B812EB148}" type="presParOf" srcId="{7FF51618-317D-47A7-8142-38456CF69796}" destId="{F74AB259-B12C-409A-9A8D-1F61EAE1D631}" srcOrd="3" destOrd="0" presId="urn:microsoft.com/office/officeart/2005/8/layout/target3"/>
    <dgm:cxn modelId="{DC872D57-E87C-49A6-A4FC-DDB24E97DA30}" type="presParOf" srcId="{7FF51618-317D-47A7-8142-38456CF69796}" destId="{AAC1F279-D8BE-432C-995E-5E150285F73E}" srcOrd="4" destOrd="0" presId="urn:microsoft.com/office/officeart/2005/8/layout/target3"/>
    <dgm:cxn modelId="{56365C57-3B52-431F-ACEB-E3539A47FE37}" type="presParOf" srcId="{7FF51618-317D-47A7-8142-38456CF69796}" destId="{81A12E65-EBCD-43E5-9957-D2C182B0E4B2}" srcOrd="5" destOrd="0" presId="urn:microsoft.com/office/officeart/2005/8/layout/target3"/>
    <dgm:cxn modelId="{FAB49E53-FB4D-48A9-94E9-0B2A107157B0}" type="presParOf" srcId="{7FF51618-317D-47A7-8142-38456CF69796}" destId="{700D77CC-58B9-4138-BF64-B800A2E99021}" srcOrd="6" destOrd="0" presId="urn:microsoft.com/office/officeart/2005/8/layout/target3"/>
    <dgm:cxn modelId="{332CF95E-A71D-4495-9B4A-51D148644BA1}" type="presParOf" srcId="{7FF51618-317D-47A7-8142-38456CF69796}" destId="{959E34E5-FBA2-49B2-95CE-ACDEBA32D598}" srcOrd="7" destOrd="0" presId="urn:microsoft.com/office/officeart/2005/8/layout/target3"/>
    <dgm:cxn modelId="{83D383C8-1A5B-4EE9-873F-226AA0014AC5}" type="presParOf" srcId="{7FF51618-317D-47A7-8142-38456CF69796}" destId="{5844D9BB-AEFC-48C6-92A3-24EEC2895B25}" srcOrd="8" destOrd="0" presId="urn:microsoft.com/office/officeart/2005/8/layout/target3"/>
    <dgm:cxn modelId="{A9B71639-4E4A-45EA-A7AD-DC5444EC8F05}" type="presParOf" srcId="{7FF51618-317D-47A7-8142-38456CF69796}" destId="{5735FEAE-3169-442B-979C-284F69BA21FE}" srcOrd="9" destOrd="0" presId="urn:microsoft.com/office/officeart/2005/8/layout/targe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FAB2559-C2FF-4619-86CD-984DDE64E4FF}" type="doc">
      <dgm:prSet loTypeId="urn:microsoft.com/office/officeart/2005/8/layout/radial4" loCatId="relationship" qsTypeId="urn:microsoft.com/office/officeart/2005/8/quickstyle/simple2" qsCatId="simple" csTypeId="urn:microsoft.com/office/officeart/2005/8/colors/accent2_5" csCatId="accent2" phldr="1"/>
      <dgm:spPr/>
      <dgm:t>
        <a:bodyPr/>
        <a:lstStyle/>
        <a:p>
          <a:endParaRPr lang="zh-CN" altLang="en-US"/>
        </a:p>
      </dgm:t>
    </dgm:pt>
    <dgm:pt modelId="{9DA48F21-A436-4508-B89D-9465A4A70FB4}">
      <dgm:prSet phldrT="[文本]" custT="1"/>
      <dgm:spPr/>
      <dgm:t>
        <a:bodyPr/>
        <a:lstStyle/>
        <a:p>
          <a:r>
            <a:rPr lang="zh-CN" altLang="en-US" sz="3600" b="1" dirty="0" smtClean="0">
              <a:latin typeface="黑体" panose="02010609060101010101" pitchFamily="49" charset="-122"/>
              <a:ea typeface="黑体" panose="02010609060101010101" pitchFamily="49" charset="-122"/>
            </a:rPr>
            <a:t>劳动力供给</a:t>
          </a:r>
          <a:endParaRPr lang="zh-CN" altLang="en-US" sz="3600" b="1" dirty="0">
            <a:latin typeface="黑体" panose="02010609060101010101" pitchFamily="49" charset="-122"/>
            <a:ea typeface="黑体" panose="02010609060101010101" pitchFamily="49" charset="-122"/>
          </a:endParaRPr>
        </a:p>
      </dgm:t>
    </dgm:pt>
    <dgm:pt modelId="{3F107F09-1CD4-4987-822D-EF8307F3850C}" cxnId="{1489D2B4-B6D4-4988-962D-4115478EBA44}" type="parTrans">
      <dgm:prSet/>
      <dgm:spPr/>
      <dgm:t>
        <a:bodyPr/>
        <a:lstStyle/>
        <a:p>
          <a:endParaRPr lang="zh-CN" altLang="en-US"/>
        </a:p>
      </dgm:t>
    </dgm:pt>
    <dgm:pt modelId="{6513DA2B-1317-467D-9FBE-A47CACD0FD6C}" cxnId="{1489D2B4-B6D4-4988-962D-4115478EBA44}" type="sibTrans">
      <dgm:prSet/>
      <dgm:spPr/>
      <dgm:t>
        <a:bodyPr/>
        <a:lstStyle/>
        <a:p>
          <a:endParaRPr lang="zh-CN" altLang="en-US"/>
        </a:p>
      </dgm:t>
    </dgm:pt>
    <dgm:pt modelId="{03F5BCAA-13D9-412D-980A-6310EAD97243}">
      <dgm:prSet phldrT="[文本]" custT="1"/>
      <dgm:spPr/>
      <dgm:t>
        <a:bodyPr/>
        <a:lstStyle/>
        <a:p>
          <a:r>
            <a:rPr lang="zh-CN" altLang="en-US" sz="2800" dirty="0" smtClean="0"/>
            <a:t>劳动力参与率</a:t>
          </a:r>
          <a:endParaRPr lang="zh-CN" altLang="en-US" sz="2800" dirty="0"/>
        </a:p>
      </dgm:t>
    </dgm:pt>
    <dgm:pt modelId="{3C975C28-A77A-40E1-851C-FF3AF300965F}" cxnId="{325E38CF-9ECC-49CA-AD66-A81B0382F698}" type="parTrans">
      <dgm:prSet/>
      <dgm:spPr/>
      <dgm:t>
        <a:bodyPr/>
        <a:lstStyle/>
        <a:p>
          <a:endParaRPr lang="zh-CN" altLang="en-US"/>
        </a:p>
      </dgm:t>
    </dgm:pt>
    <dgm:pt modelId="{D8C010FB-2B54-44F6-ABFA-235E61547341}" cxnId="{325E38CF-9ECC-49CA-AD66-A81B0382F698}" type="sibTrans">
      <dgm:prSet/>
      <dgm:spPr/>
      <dgm:t>
        <a:bodyPr/>
        <a:lstStyle/>
        <a:p>
          <a:endParaRPr lang="zh-CN" altLang="en-US"/>
        </a:p>
      </dgm:t>
    </dgm:pt>
    <dgm:pt modelId="{0220A34D-3BC8-436D-84EB-828923ECF34B}">
      <dgm:prSet phldrT="[文本]" custT="1"/>
      <dgm:spPr/>
      <dgm:t>
        <a:bodyPr/>
        <a:lstStyle/>
        <a:p>
          <a:r>
            <a:rPr lang="zh-CN" altLang="en-US" sz="2800" dirty="0" smtClean="0"/>
            <a:t>人们愿意提供的工作小时数</a:t>
          </a:r>
          <a:endParaRPr lang="zh-CN" altLang="en-US" sz="2800" dirty="0"/>
        </a:p>
      </dgm:t>
    </dgm:pt>
    <dgm:pt modelId="{D94263D6-534A-44D9-878F-6E5D7EF41431}" cxnId="{EFAB35CC-2E9B-49A2-9A65-EE68533DD8A7}" type="parTrans">
      <dgm:prSet/>
      <dgm:spPr/>
      <dgm:t>
        <a:bodyPr/>
        <a:lstStyle/>
        <a:p>
          <a:endParaRPr lang="zh-CN" altLang="en-US"/>
        </a:p>
      </dgm:t>
    </dgm:pt>
    <dgm:pt modelId="{73F084A3-2BCA-4FB5-B8D9-4038371967F8}" cxnId="{EFAB35CC-2E9B-49A2-9A65-EE68533DD8A7}" type="sibTrans">
      <dgm:prSet/>
      <dgm:spPr/>
      <dgm:t>
        <a:bodyPr/>
        <a:lstStyle/>
        <a:p>
          <a:endParaRPr lang="zh-CN" altLang="en-US"/>
        </a:p>
      </dgm:t>
    </dgm:pt>
    <dgm:pt modelId="{6450ABF8-35A8-4CD1-9DB4-186FB848423B}">
      <dgm:prSet phldrT="[文本]" custT="1"/>
      <dgm:spPr/>
      <dgm:t>
        <a:bodyPr/>
        <a:lstStyle/>
        <a:p>
          <a:r>
            <a:rPr lang="zh-CN" altLang="en-US" sz="2800" dirty="0" smtClean="0"/>
            <a:t>员工受过的教育训练及其技能水平</a:t>
          </a:r>
          <a:endParaRPr lang="zh-CN" altLang="en-US" sz="2800" dirty="0"/>
        </a:p>
      </dgm:t>
    </dgm:pt>
    <dgm:pt modelId="{86EEC740-BF26-4DD0-BDB8-A6AE4339757F}" cxnId="{BF571126-CD8E-4F50-B4CB-DDADFB3AF7BE}" type="parTrans">
      <dgm:prSet/>
      <dgm:spPr/>
      <dgm:t>
        <a:bodyPr/>
        <a:lstStyle/>
        <a:p>
          <a:endParaRPr lang="zh-CN" altLang="en-US"/>
        </a:p>
      </dgm:t>
    </dgm:pt>
    <dgm:pt modelId="{018F3456-19CF-41E3-86B7-269C766A30DE}" cxnId="{BF571126-CD8E-4F50-B4CB-DDADFB3AF7BE}" type="sibTrans">
      <dgm:prSet/>
      <dgm:spPr/>
      <dgm:t>
        <a:bodyPr/>
        <a:lstStyle/>
        <a:p>
          <a:endParaRPr lang="zh-CN" altLang="en-US"/>
        </a:p>
      </dgm:t>
    </dgm:pt>
    <dgm:pt modelId="{FA09C633-1BBF-4638-98B4-28371F0B85A8}">
      <dgm:prSet phldrT="[文本]" custT="1"/>
      <dgm:spPr/>
      <dgm:t>
        <a:bodyPr/>
        <a:lstStyle/>
        <a:p>
          <a:r>
            <a:rPr lang="zh-CN" altLang="en-US" sz="2800" dirty="0" smtClean="0"/>
            <a:t>员工在工作过程中实际努力水平</a:t>
          </a:r>
          <a:endParaRPr lang="zh-CN" altLang="en-US" sz="2800" dirty="0"/>
        </a:p>
      </dgm:t>
    </dgm:pt>
    <dgm:pt modelId="{65744781-009D-40C7-92A1-B0C843F5391E}" cxnId="{6A9D70C2-8456-4FD7-B403-36475B2DD7F9}" type="parTrans">
      <dgm:prSet/>
      <dgm:spPr/>
      <dgm:t>
        <a:bodyPr/>
        <a:lstStyle/>
        <a:p>
          <a:endParaRPr lang="zh-CN" altLang="en-US"/>
        </a:p>
      </dgm:t>
    </dgm:pt>
    <dgm:pt modelId="{54343B87-D79E-45A0-93AE-8138FCEF0CBA}" cxnId="{6A9D70C2-8456-4FD7-B403-36475B2DD7F9}" type="sibTrans">
      <dgm:prSet/>
      <dgm:spPr/>
      <dgm:t>
        <a:bodyPr/>
        <a:lstStyle/>
        <a:p>
          <a:endParaRPr lang="zh-CN" altLang="en-US"/>
        </a:p>
      </dgm:t>
    </dgm:pt>
    <dgm:pt modelId="{F4E39F27-F503-41E2-AE04-23A8B2E6B783}" type="pres">
      <dgm:prSet presAssocID="{DFAB2559-C2FF-4619-86CD-984DDE64E4FF}" presName="cycle" presStyleCnt="0">
        <dgm:presLayoutVars>
          <dgm:chMax val="1"/>
          <dgm:dir/>
          <dgm:animLvl val="ctr"/>
          <dgm:resizeHandles val="exact"/>
        </dgm:presLayoutVars>
      </dgm:prSet>
      <dgm:spPr/>
      <dgm:t>
        <a:bodyPr/>
        <a:lstStyle/>
        <a:p>
          <a:endParaRPr lang="zh-CN" altLang="en-US"/>
        </a:p>
      </dgm:t>
    </dgm:pt>
    <dgm:pt modelId="{E2C560BB-1824-4416-81D8-96711AA880A8}" type="pres">
      <dgm:prSet presAssocID="{9DA48F21-A436-4508-B89D-9465A4A70FB4}" presName="centerShape" presStyleLbl="node0" presStyleIdx="0" presStyleCnt="1"/>
      <dgm:spPr/>
      <dgm:t>
        <a:bodyPr/>
        <a:lstStyle/>
        <a:p>
          <a:endParaRPr lang="zh-CN" altLang="en-US"/>
        </a:p>
      </dgm:t>
    </dgm:pt>
    <dgm:pt modelId="{2E170995-1771-4BCC-892E-1E6036B66AD6}" type="pres">
      <dgm:prSet presAssocID="{3C975C28-A77A-40E1-851C-FF3AF300965F}" presName="parTrans" presStyleLbl="bgSibTrans2D1" presStyleIdx="0" presStyleCnt="4"/>
      <dgm:spPr/>
      <dgm:t>
        <a:bodyPr/>
        <a:lstStyle/>
        <a:p>
          <a:endParaRPr lang="zh-CN" altLang="en-US"/>
        </a:p>
      </dgm:t>
    </dgm:pt>
    <dgm:pt modelId="{3779E305-CA8A-4C61-BAB3-6B5632959060}" type="pres">
      <dgm:prSet presAssocID="{03F5BCAA-13D9-412D-980A-6310EAD97243}" presName="node" presStyleLbl="node1" presStyleIdx="0" presStyleCnt="4">
        <dgm:presLayoutVars>
          <dgm:bulletEnabled val="1"/>
        </dgm:presLayoutVars>
      </dgm:prSet>
      <dgm:spPr/>
      <dgm:t>
        <a:bodyPr/>
        <a:lstStyle/>
        <a:p>
          <a:endParaRPr lang="zh-CN" altLang="en-US"/>
        </a:p>
      </dgm:t>
    </dgm:pt>
    <dgm:pt modelId="{6C36AA7D-3DF0-47AB-9A05-B0CCF20AD930}" type="pres">
      <dgm:prSet presAssocID="{D94263D6-534A-44D9-878F-6E5D7EF41431}" presName="parTrans" presStyleLbl="bgSibTrans2D1" presStyleIdx="1" presStyleCnt="4"/>
      <dgm:spPr/>
      <dgm:t>
        <a:bodyPr/>
        <a:lstStyle/>
        <a:p>
          <a:endParaRPr lang="zh-CN" altLang="en-US"/>
        </a:p>
      </dgm:t>
    </dgm:pt>
    <dgm:pt modelId="{3924B07D-074E-4B55-AEB8-E32E3464600F}" type="pres">
      <dgm:prSet presAssocID="{0220A34D-3BC8-436D-84EB-828923ECF34B}" presName="node" presStyleLbl="node1" presStyleIdx="1" presStyleCnt="4">
        <dgm:presLayoutVars>
          <dgm:bulletEnabled val="1"/>
        </dgm:presLayoutVars>
      </dgm:prSet>
      <dgm:spPr/>
      <dgm:t>
        <a:bodyPr/>
        <a:lstStyle/>
        <a:p>
          <a:endParaRPr lang="zh-CN" altLang="en-US"/>
        </a:p>
      </dgm:t>
    </dgm:pt>
    <dgm:pt modelId="{12DE2692-E40D-4288-AD99-94C37D9D563E}" type="pres">
      <dgm:prSet presAssocID="{86EEC740-BF26-4DD0-BDB8-A6AE4339757F}" presName="parTrans" presStyleLbl="bgSibTrans2D1" presStyleIdx="2" presStyleCnt="4"/>
      <dgm:spPr/>
      <dgm:t>
        <a:bodyPr/>
        <a:lstStyle/>
        <a:p>
          <a:endParaRPr lang="zh-CN" altLang="en-US"/>
        </a:p>
      </dgm:t>
    </dgm:pt>
    <dgm:pt modelId="{36DA6F10-C948-4D30-A075-1D7004559B04}" type="pres">
      <dgm:prSet presAssocID="{6450ABF8-35A8-4CD1-9DB4-186FB848423B}" presName="node" presStyleLbl="node1" presStyleIdx="2" presStyleCnt="4">
        <dgm:presLayoutVars>
          <dgm:bulletEnabled val="1"/>
        </dgm:presLayoutVars>
      </dgm:prSet>
      <dgm:spPr/>
      <dgm:t>
        <a:bodyPr/>
        <a:lstStyle/>
        <a:p>
          <a:endParaRPr lang="zh-CN" altLang="en-US"/>
        </a:p>
      </dgm:t>
    </dgm:pt>
    <dgm:pt modelId="{2D1EADE4-16EF-43EF-8E42-6FD6D202649E}" type="pres">
      <dgm:prSet presAssocID="{65744781-009D-40C7-92A1-B0C843F5391E}" presName="parTrans" presStyleLbl="bgSibTrans2D1" presStyleIdx="3" presStyleCnt="4"/>
      <dgm:spPr/>
      <dgm:t>
        <a:bodyPr/>
        <a:lstStyle/>
        <a:p>
          <a:endParaRPr lang="zh-CN" altLang="en-US"/>
        </a:p>
      </dgm:t>
    </dgm:pt>
    <dgm:pt modelId="{3418EC01-1E81-45C9-AA3D-2384FF365890}" type="pres">
      <dgm:prSet presAssocID="{FA09C633-1BBF-4638-98B4-28371F0B85A8}" presName="node" presStyleLbl="node1" presStyleIdx="3" presStyleCnt="4">
        <dgm:presLayoutVars>
          <dgm:bulletEnabled val="1"/>
        </dgm:presLayoutVars>
      </dgm:prSet>
      <dgm:spPr/>
      <dgm:t>
        <a:bodyPr/>
        <a:lstStyle/>
        <a:p>
          <a:endParaRPr lang="zh-CN" altLang="en-US"/>
        </a:p>
      </dgm:t>
    </dgm:pt>
  </dgm:ptLst>
  <dgm:cxnLst>
    <dgm:cxn modelId="{5859F784-5006-489A-AF53-64E487883CE4}" type="presOf" srcId="{86EEC740-BF26-4DD0-BDB8-A6AE4339757F}" destId="{12DE2692-E40D-4288-AD99-94C37D9D563E}" srcOrd="0" destOrd="0" presId="urn:microsoft.com/office/officeart/2005/8/layout/radial4"/>
    <dgm:cxn modelId="{BF571126-CD8E-4F50-B4CB-DDADFB3AF7BE}" srcId="{9DA48F21-A436-4508-B89D-9465A4A70FB4}" destId="{6450ABF8-35A8-4CD1-9DB4-186FB848423B}" srcOrd="2" destOrd="0" parTransId="{86EEC740-BF26-4DD0-BDB8-A6AE4339757F}" sibTransId="{018F3456-19CF-41E3-86B7-269C766A30DE}"/>
    <dgm:cxn modelId="{D94BE3C5-9822-4D5D-BD49-84A89D200A9B}" type="presOf" srcId="{FA09C633-1BBF-4638-98B4-28371F0B85A8}" destId="{3418EC01-1E81-45C9-AA3D-2384FF365890}" srcOrd="0" destOrd="0" presId="urn:microsoft.com/office/officeart/2005/8/layout/radial4"/>
    <dgm:cxn modelId="{EFAB35CC-2E9B-49A2-9A65-EE68533DD8A7}" srcId="{9DA48F21-A436-4508-B89D-9465A4A70FB4}" destId="{0220A34D-3BC8-436D-84EB-828923ECF34B}" srcOrd="1" destOrd="0" parTransId="{D94263D6-534A-44D9-878F-6E5D7EF41431}" sibTransId="{73F084A3-2BCA-4FB5-B8D9-4038371967F8}"/>
    <dgm:cxn modelId="{1489D2B4-B6D4-4988-962D-4115478EBA44}" srcId="{DFAB2559-C2FF-4619-86CD-984DDE64E4FF}" destId="{9DA48F21-A436-4508-B89D-9465A4A70FB4}" srcOrd="0" destOrd="0" parTransId="{3F107F09-1CD4-4987-822D-EF8307F3850C}" sibTransId="{6513DA2B-1317-467D-9FBE-A47CACD0FD6C}"/>
    <dgm:cxn modelId="{51C44694-F890-4F70-95D7-3CB575C07C7C}" type="presOf" srcId="{6450ABF8-35A8-4CD1-9DB4-186FB848423B}" destId="{36DA6F10-C948-4D30-A075-1D7004559B04}" srcOrd="0" destOrd="0" presId="urn:microsoft.com/office/officeart/2005/8/layout/radial4"/>
    <dgm:cxn modelId="{8D52C548-76B7-438B-99FF-547351D06FF6}" type="presOf" srcId="{9DA48F21-A436-4508-B89D-9465A4A70FB4}" destId="{E2C560BB-1824-4416-81D8-96711AA880A8}" srcOrd="0" destOrd="0" presId="urn:microsoft.com/office/officeart/2005/8/layout/radial4"/>
    <dgm:cxn modelId="{C990C919-C570-4F50-9DD4-97B2A9178F4E}" type="presOf" srcId="{03F5BCAA-13D9-412D-980A-6310EAD97243}" destId="{3779E305-CA8A-4C61-BAB3-6B5632959060}" srcOrd="0" destOrd="0" presId="urn:microsoft.com/office/officeart/2005/8/layout/radial4"/>
    <dgm:cxn modelId="{95FA0E74-2D82-4D95-99DB-5B1A9DA1EE43}" type="presOf" srcId="{65744781-009D-40C7-92A1-B0C843F5391E}" destId="{2D1EADE4-16EF-43EF-8E42-6FD6D202649E}" srcOrd="0" destOrd="0" presId="urn:microsoft.com/office/officeart/2005/8/layout/radial4"/>
    <dgm:cxn modelId="{92228FEE-42AD-48FF-A2D6-1F5243DD11BF}" type="presOf" srcId="{D94263D6-534A-44D9-878F-6E5D7EF41431}" destId="{6C36AA7D-3DF0-47AB-9A05-B0CCF20AD930}" srcOrd="0" destOrd="0" presId="urn:microsoft.com/office/officeart/2005/8/layout/radial4"/>
    <dgm:cxn modelId="{5DD0261C-F6C4-4930-B9DD-38DAE5E464F4}" type="presOf" srcId="{3C975C28-A77A-40E1-851C-FF3AF300965F}" destId="{2E170995-1771-4BCC-892E-1E6036B66AD6}" srcOrd="0" destOrd="0" presId="urn:microsoft.com/office/officeart/2005/8/layout/radial4"/>
    <dgm:cxn modelId="{325E38CF-9ECC-49CA-AD66-A81B0382F698}" srcId="{9DA48F21-A436-4508-B89D-9465A4A70FB4}" destId="{03F5BCAA-13D9-412D-980A-6310EAD97243}" srcOrd="0" destOrd="0" parTransId="{3C975C28-A77A-40E1-851C-FF3AF300965F}" sibTransId="{D8C010FB-2B54-44F6-ABFA-235E61547341}"/>
    <dgm:cxn modelId="{824D320F-1922-4092-B00A-DE7A43E1F373}" type="presOf" srcId="{0220A34D-3BC8-436D-84EB-828923ECF34B}" destId="{3924B07D-074E-4B55-AEB8-E32E3464600F}" srcOrd="0" destOrd="0" presId="urn:microsoft.com/office/officeart/2005/8/layout/radial4"/>
    <dgm:cxn modelId="{6A9D70C2-8456-4FD7-B403-36475B2DD7F9}" srcId="{9DA48F21-A436-4508-B89D-9465A4A70FB4}" destId="{FA09C633-1BBF-4638-98B4-28371F0B85A8}" srcOrd="3" destOrd="0" parTransId="{65744781-009D-40C7-92A1-B0C843F5391E}" sibTransId="{54343B87-D79E-45A0-93AE-8138FCEF0CBA}"/>
    <dgm:cxn modelId="{95417C66-833A-4A8E-83BD-A6F8677AACB9}" type="presOf" srcId="{DFAB2559-C2FF-4619-86CD-984DDE64E4FF}" destId="{F4E39F27-F503-41E2-AE04-23A8B2E6B783}" srcOrd="0" destOrd="0" presId="urn:microsoft.com/office/officeart/2005/8/layout/radial4"/>
    <dgm:cxn modelId="{F2F062AC-1764-499A-BFA9-0A571B91D343}" type="presParOf" srcId="{F4E39F27-F503-41E2-AE04-23A8B2E6B783}" destId="{E2C560BB-1824-4416-81D8-96711AA880A8}" srcOrd="0" destOrd="0" presId="urn:microsoft.com/office/officeart/2005/8/layout/radial4"/>
    <dgm:cxn modelId="{734F6E53-0FB3-4DD4-998F-6A01D0299666}" type="presParOf" srcId="{F4E39F27-F503-41E2-AE04-23A8B2E6B783}" destId="{2E170995-1771-4BCC-892E-1E6036B66AD6}" srcOrd="1" destOrd="0" presId="urn:microsoft.com/office/officeart/2005/8/layout/radial4"/>
    <dgm:cxn modelId="{08E8F027-371C-446E-BD72-BDECD651E880}" type="presParOf" srcId="{F4E39F27-F503-41E2-AE04-23A8B2E6B783}" destId="{3779E305-CA8A-4C61-BAB3-6B5632959060}" srcOrd="2" destOrd="0" presId="urn:microsoft.com/office/officeart/2005/8/layout/radial4"/>
    <dgm:cxn modelId="{E17CEF2B-1C60-436F-AE5A-70A4B727F5B2}" type="presParOf" srcId="{F4E39F27-F503-41E2-AE04-23A8B2E6B783}" destId="{6C36AA7D-3DF0-47AB-9A05-B0CCF20AD930}" srcOrd="3" destOrd="0" presId="urn:microsoft.com/office/officeart/2005/8/layout/radial4"/>
    <dgm:cxn modelId="{47BE843F-3015-476B-8995-265BD3758635}" type="presParOf" srcId="{F4E39F27-F503-41E2-AE04-23A8B2E6B783}" destId="{3924B07D-074E-4B55-AEB8-E32E3464600F}" srcOrd="4" destOrd="0" presId="urn:microsoft.com/office/officeart/2005/8/layout/radial4"/>
    <dgm:cxn modelId="{198D765B-F786-468F-BC43-8EE342522D32}" type="presParOf" srcId="{F4E39F27-F503-41E2-AE04-23A8B2E6B783}" destId="{12DE2692-E40D-4288-AD99-94C37D9D563E}" srcOrd="5" destOrd="0" presId="urn:microsoft.com/office/officeart/2005/8/layout/radial4"/>
    <dgm:cxn modelId="{06C1E419-2441-46E3-9BAB-8D6F72B5AB98}" type="presParOf" srcId="{F4E39F27-F503-41E2-AE04-23A8B2E6B783}" destId="{36DA6F10-C948-4D30-A075-1D7004559B04}" srcOrd="6" destOrd="0" presId="urn:microsoft.com/office/officeart/2005/8/layout/radial4"/>
    <dgm:cxn modelId="{2FBF3FB9-D2A4-42E1-9B67-F4601DDE5FDF}" type="presParOf" srcId="{F4E39F27-F503-41E2-AE04-23A8B2E6B783}" destId="{2D1EADE4-16EF-43EF-8E42-6FD6D202649E}" srcOrd="7" destOrd="0" presId="urn:microsoft.com/office/officeart/2005/8/layout/radial4"/>
    <dgm:cxn modelId="{6AC05512-6F0E-434A-B971-87BA377C6AB5}" type="presParOf" srcId="{F4E39F27-F503-41E2-AE04-23A8B2E6B783}" destId="{3418EC01-1E81-45C9-AA3D-2384FF365890}" srcOrd="8" destOrd="0" presId="urn:microsoft.com/office/officeart/2005/8/layout/radial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47B0B55-1936-4E04-990F-F47E018C0437}" type="doc">
      <dgm:prSet loTypeId="urn:microsoft.com/office/officeart/2008/layout/HorizontalMultiLevelHierarchy" loCatId="hierarchy" qsTypeId="urn:microsoft.com/office/officeart/2005/8/quickstyle/simple2" qsCatId="simple" csTypeId="urn:microsoft.com/office/officeart/2005/8/colors/accent6_5" csCatId="accent6" phldr="1"/>
      <dgm:spPr/>
      <dgm:t>
        <a:bodyPr/>
        <a:lstStyle/>
        <a:p>
          <a:endParaRPr lang="zh-CN" altLang="en-US"/>
        </a:p>
      </dgm:t>
    </dgm:pt>
    <dgm:pt modelId="{A8510C1E-7C53-46BD-BB83-68133D2AF29B}">
      <dgm:prSet phldrT="[文本]" custT="1"/>
      <dgm:spPr/>
      <dgm:t>
        <a:bodyPr/>
        <a:lstStyle/>
        <a:p>
          <a:r>
            <a:rPr lang="zh-CN" altLang="en-US" sz="4800" dirty="0" smtClean="0">
              <a:latin typeface="黑体" panose="02010609060101010101" pitchFamily="49" charset="-122"/>
              <a:ea typeface="黑体" panose="02010609060101010101" pitchFamily="49" charset="-122"/>
            </a:rPr>
            <a:t>薪酬调查</a:t>
          </a:r>
          <a:endParaRPr lang="zh-CN" altLang="en-US" sz="4800" dirty="0">
            <a:latin typeface="黑体" panose="02010609060101010101" pitchFamily="49" charset="-122"/>
            <a:ea typeface="黑体" panose="02010609060101010101" pitchFamily="49" charset="-122"/>
          </a:endParaRPr>
        </a:p>
      </dgm:t>
    </dgm:pt>
    <dgm:pt modelId="{C6062986-5B0E-470B-B950-182BFAC34CB1}" cxnId="{69E07550-5A6E-4976-8161-D565A4FD2D6D}" type="parTrans">
      <dgm:prSet/>
      <dgm:spPr/>
      <dgm:t>
        <a:bodyPr/>
        <a:lstStyle/>
        <a:p>
          <a:endParaRPr lang="zh-CN" altLang="en-US"/>
        </a:p>
      </dgm:t>
    </dgm:pt>
    <dgm:pt modelId="{459D8880-E5CB-467F-BAE8-2ADEEBCC926E}" cxnId="{69E07550-5A6E-4976-8161-D565A4FD2D6D}" type="sibTrans">
      <dgm:prSet/>
      <dgm:spPr/>
      <dgm:t>
        <a:bodyPr/>
        <a:lstStyle/>
        <a:p>
          <a:endParaRPr lang="zh-CN" altLang="en-US"/>
        </a:p>
      </dgm:t>
    </dgm:pt>
    <dgm:pt modelId="{84A50ABC-6E3E-48A6-BEE7-2A42035035AE}">
      <dgm:prSet phldrT="[文本]"/>
      <dgm:spPr/>
      <dgm:t>
        <a:bodyPr/>
        <a:lstStyle/>
        <a:p>
          <a:r>
            <a:rPr lang="zh-CN" dirty="0" smtClean="0"/>
            <a:t>商业性薪酬调查</a:t>
          </a:r>
          <a:r>
            <a:rPr lang="zh-CN" altLang="en-US" dirty="0" smtClean="0"/>
            <a:t>：</a:t>
          </a:r>
          <a:r>
            <a:rPr lang="zh-CN" dirty="0" smtClean="0"/>
            <a:t>咨询公司</a:t>
          </a:r>
          <a:endParaRPr lang="zh-CN" altLang="en-US" dirty="0"/>
        </a:p>
      </dgm:t>
    </dgm:pt>
    <dgm:pt modelId="{E5664FA3-2EA3-40E0-AC36-E8A11162BC9E}" cxnId="{B8D990B8-9E0A-483E-BA34-1B15FA69651F}" type="parTrans">
      <dgm:prSet/>
      <dgm:spPr/>
      <dgm:t>
        <a:bodyPr/>
        <a:lstStyle/>
        <a:p>
          <a:endParaRPr lang="zh-CN" altLang="en-US"/>
        </a:p>
      </dgm:t>
    </dgm:pt>
    <dgm:pt modelId="{CCDE3CB5-B9DA-42D0-BE2B-E1D4E53B3F84}" cxnId="{B8D990B8-9E0A-483E-BA34-1B15FA69651F}" type="sibTrans">
      <dgm:prSet/>
      <dgm:spPr/>
      <dgm:t>
        <a:bodyPr/>
        <a:lstStyle/>
        <a:p>
          <a:endParaRPr lang="zh-CN" altLang="en-US"/>
        </a:p>
      </dgm:t>
    </dgm:pt>
    <dgm:pt modelId="{22F1DB7B-DFEA-4274-9EB6-88D0B348CEFF}">
      <dgm:prSet phldrT="[文本]"/>
      <dgm:spPr/>
      <dgm:t>
        <a:bodyPr/>
        <a:lstStyle/>
        <a:p>
          <a:r>
            <a:rPr lang="zh-CN" dirty="0" smtClean="0"/>
            <a:t>专业性薪酬调查</a:t>
          </a:r>
          <a:r>
            <a:rPr lang="zh-CN" altLang="en-US" dirty="0" smtClean="0"/>
            <a:t>：</a:t>
          </a:r>
          <a:r>
            <a:rPr lang="zh-CN" dirty="0" smtClean="0"/>
            <a:t>专业协会</a:t>
          </a:r>
          <a:endParaRPr lang="zh-CN" altLang="en-US" dirty="0"/>
        </a:p>
      </dgm:t>
    </dgm:pt>
    <dgm:pt modelId="{B684B859-020D-4D64-A424-D87BE6F2D08F}" cxnId="{BC3B2285-9B9C-4BE4-9E96-2E7C65D49D9C}" type="parTrans">
      <dgm:prSet/>
      <dgm:spPr/>
      <dgm:t>
        <a:bodyPr/>
        <a:lstStyle/>
        <a:p>
          <a:endParaRPr lang="zh-CN" altLang="en-US"/>
        </a:p>
      </dgm:t>
    </dgm:pt>
    <dgm:pt modelId="{859D956A-A9FD-4495-A563-0902BE4C83E0}" cxnId="{BC3B2285-9B9C-4BE4-9E96-2E7C65D49D9C}" type="sibTrans">
      <dgm:prSet/>
      <dgm:spPr/>
      <dgm:t>
        <a:bodyPr/>
        <a:lstStyle/>
        <a:p>
          <a:endParaRPr lang="zh-CN" altLang="en-US"/>
        </a:p>
      </dgm:t>
    </dgm:pt>
    <dgm:pt modelId="{C00456DC-5125-4983-8768-9C714A97A21B}">
      <dgm:prSet phldrT="[文本]"/>
      <dgm:spPr/>
      <dgm:t>
        <a:bodyPr/>
        <a:lstStyle/>
        <a:p>
          <a:r>
            <a:rPr lang="zh-CN" dirty="0" smtClean="0"/>
            <a:t>政府薪酬调查</a:t>
          </a:r>
          <a:r>
            <a:rPr lang="zh-CN" altLang="en-US" dirty="0" smtClean="0"/>
            <a:t>：</a:t>
          </a:r>
          <a:r>
            <a:rPr lang="zh-CN" dirty="0" smtClean="0"/>
            <a:t>国家劳工、统计等部门</a:t>
          </a:r>
          <a:endParaRPr lang="zh-CN" altLang="en-US" dirty="0"/>
        </a:p>
      </dgm:t>
    </dgm:pt>
    <dgm:pt modelId="{10951DE3-3937-4CFC-AB86-5490A223F208}" cxnId="{D6BE0923-45A7-47E1-B99F-66BD26B1D39B}" type="parTrans">
      <dgm:prSet/>
      <dgm:spPr/>
      <dgm:t>
        <a:bodyPr/>
        <a:lstStyle/>
        <a:p>
          <a:endParaRPr lang="zh-CN" altLang="en-US"/>
        </a:p>
      </dgm:t>
    </dgm:pt>
    <dgm:pt modelId="{0E9CB982-9EF0-4759-B9B9-175B4C4F3BE7}" cxnId="{D6BE0923-45A7-47E1-B99F-66BD26B1D39B}" type="sibTrans">
      <dgm:prSet/>
      <dgm:spPr/>
      <dgm:t>
        <a:bodyPr/>
        <a:lstStyle/>
        <a:p>
          <a:endParaRPr lang="zh-CN" altLang="en-US"/>
        </a:p>
      </dgm:t>
    </dgm:pt>
    <dgm:pt modelId="{18396F05-63AF-4B00-840A-44DC925C8A57}" type="pres">
      <dgm:prSet presAssocID="{347B0B55-1936-4E04-990F-F47E018C0437}" presName="Name0" presStyleCnt="0">
        <dgm:presLayoutVars>
          <dgm:chPref val="1"/>
          <dgm:dir/>
          <dgm:animOne val="branch"/>
          <dgm:animLvl val="lvl"/>
          <dgm:resizeHandles val="exact"/>
        </dgm:presLayoutVars>
      </dgm:prSet>
      <dgm:spPr/>
      <dgm:t>
        <a:bodyPr/>
        <a:lstStyle/>
        <a:p>
          <a:endParaRPr lang="zh-CN" altLang="en-US"/>
        </a:p>
      </dgm:t>
    </dgm:pt>
    <dgm:pt modelId="{7CD2E467-7B25-4269-8EF4-27B32B395C67}" type="pres">
      <dgm:prSet presAssocID="{A8510C1E-7C53-46BD-BB83-68133D2AF29B}" presName="root1" presStyleCnt="0"/>
      <dgm:spPr/>
    </dgm:pt>
    <dgm:pt modelId="{B31742D6-F9BB-4B39-A292-83FBE4389FDA}" type="pres">
      <dgm:prSet presAssocID="{A8510C1E-7C53-46BD-BB83-68133D2AF29B}" presName="LevelOneTextNode" presStyleLbl="node0" presStyleIdx="0" presStyleCnt="1">
        <dgm:presLayoutVars>
          <dgm:chPref val="3"/>
        </dgm:presLayoutVars>
      </dgm:prSet>
      <dgm:spPr/>
      <dgm:t>
        <a:bodyPr/>
        <a:lstStyle/>
        <a:p>
          <a:endParaRPr lang="zh-CN" altLang="en-US"/>
        </a:p>
      </dgm:t>
    </dgm:pt>
    <dgm:pt modelId="{92943C16-D4BB-4C86-A648-C134953ECB8C}" type="pres">
      <dgm:prSet presAssocID="{A8510C1E-7C53-46BD-BB83-68133D2AF29B}" presName="level2hierChild" presStyleCnt="0"/>
      <dgm:spPr/>
    </dgm:pt>
    <dgm:pt modelId="{8D902965-1B41-4A5A-806E-EA2E90E25047}" type="pres">
      <dgm:prSet presAssocID="{E5664FA3-2EA3-40E0-AC36-E8A11162BC9E}" presName="conn2-1" presStyleLbl="parChTrans1D2" presStyleIdx="0" presStyleCnt="3"/>
      <dgm:spPr/>
      <dgm:t>
        <a:bodyPr/>
        <a:lstStyle/>
        <a:p>
          <a:endParaRPr lang="zh-CN" altLang="en-US"/>
        </a:p>
      </dgm:t>
    </dgm:pt>
    <dgm:pt modelId="{6BA9CA6D-A6F5-45D0-91AF-09E475A560FA}" type="pres">
      <dgm:prSet presAssocID="{E5664FA3-2EA3-40E0-AC36-E8A11162BC9E}" presName="connTx" presStyleLbl="parChTrans1D2" presStyleIdx="0" presStyleCnt="3"/>
      <dgm:spPr/>
      <dgm:t>
        <a:bodyPr/>
        <a:lstStyle/>
        <a:p>
          <a:endParaRPr lang="zh-CN" altLang="en-US"/>
        </a:p>
      </dgm:t>
    </dgm:pt>
    <dgm:pt modelId="{6EE47AB2-A862-48D3-B159-F026E55FC98B}" type="pres">
      <dgm:prSet presAssocID="{84A50ABC-6E3E-48A6-BEE7-2A42035035AE}" presName="root2" presStyleCnt="0"/>
      <dgm:spPr/>
    </dgm:pt>
    <dgm:pt modelId="{23DA2531-B2BC-424A-9887-EF7E713AAEC7}" type="pres">
      <dgm:prSet presAssocID="{84A50ABC-6E3E-48A6-BEE7-2A42035035AE}" presName="LevelTwoTextNode" presStyleLbl="node2" presStyleIdx="0" presStyleCnt="3" custScaleX="215251">
        <dgm:presLayoutVars>
          <dgm:chPref val="3"/>
        </dgm:presLayoutVars>
      </dgm:prSet>
      <dgm:spPr/>
      <dgm:t>
        <a:bodyPr/>
        <a:lstStyle/>
        <a:p>
          <a:endParaRPr lang="zh-CN" altLang="en-US"/>
        </a:p>
      </dgm:t>
    </dgm:pt>
    <dgm:pt modelId="{38B2944D-7655-4A5E-8921-16B6F85E5E0F}" type="pres">
      <dgm:prSet presAssocID="{84A50ABC-6E3E-48A6-BEE7-2A42035035AE}" presName="level3hierChild" presStyleCnt="0"/>
      <dgm:spPr/>
    </dgm:pt>
    <dgm:pt modelId="{21465783-B6D9-47DE-8059-9D9C75A9A98A}" type="pres">
      <dgm:prSet presAssocID="{B684B859-020D-4D64-A424-D87BE6F2D08F}" presName="conn2-1" presStyleLbl="parChTrans1D2" presStyleIdx="1" presStyleCnt="3"/>
      <dgm:spPr/>
      <dgm:t>
        <a:bodyPr/>
        <a:lstStyle/>
        <a:p>
          <a:endParaRPr lang="zh-CN" altLang="en-US"/>
        </a:p>
      </dgm:t>
    </dgm:pt>
    <dgm:pt modelId="{649924F6-E2C2-487F-87FD-C3236C3B1666}" type="pres">
      <dgm:prSet presAssocID="{B684B859-020D-4D64-A424-D87BE6F2D08F}" presName="connTx" presStyleLbl="parChTrans1D2" presStyleIdx="1" presStyleCnt="3"/>
      <dgm:spPr/>
      <dgm:t>
        <a:bodyPr/>
        <a:lstStyle/>
        <a:p>
          <a:endParaRPr lang="zh-CN" altLang="en-US"/>
        </a:p>
      </dgm:t>
    </dgm:pt>
    <dgm:pt modelId="{DC978CB5-0DC1-45B9-9CF2-A8CB36104315}" type="pres">
      <dgm:prSet presAssocID="{22F1DB7B-DFEA-4274-9EB6-88D0B348CEFF}" presName="root2" presStyleCnt="0"/>
      <dgm:spPr/>
    </dgm:pt>
    <dgm:pt modelId="{B95ECF4B-E240-4A87-B6B3-574DACE12CD4}" type="pres">
      <dgm:prSet presAssocID="{22F1DB7B-DFEA-4274-9EB6-88D0B348CEFF}" presName="LevelTwoTextNode" presStyleLbl="node2" presStyleIdx="1" presStyleCnt="3" custScaleX="215251">
        <dgm:presLayoutVars>
          <dgm:chPref val="3"/>
        </dgm:presLayoutVars>
      </dgm:prSet>
      <dgm:spPr/>
      <dgm:t>
        <a:bodyPr/>
        <a:lstStyle/>
        <a:p>
          <a:endParaRPr lang="zh-CN" altLang="en-US"/>
        </a:p>
      </dgm:t>
    </dgm:pt>
    <dgm:pt modelId="{766552CF-EDE8-429C-B137-8C609A62F582}" type="pres">
      <dgm:prSet presAssocID="{22F1DB7B-DFEA-4274-9EB6-88D0B348CEFF}" presName="level3hierChild" presStyleCnt="0"/>
      <dgm:spPr/>
    </dgm:pt>
    <dgm:pt modelId="{112446AD-1DD2-456F-BAF3-72744A709E65}" type="pres">
      <dgm:prSet presAssocID="{10951DE3-3937-4CFC-AB86-5490A223F208}" presName="conn2-1" presStyleLbl="parChTrans1D2" presStyleIdx="2" presStyleCnt="3"/>
      <dgm:spPr/>
      <dgm:t>
        <a:bodyPr/>
        <a:lstStyle/>
        <a:p>
          <a:endParaRPr lang="zh-CN" altLang="en-US"/>
        </a:p>
      </dgm:t>
    </dgm:pt>
    <dgm:pt modelId="{12CF0005-5EC1-4CC3-B97C-B8C65B5046CD}" type="pres">
      <dgm:prSet presAssocID="{10951DE3-3937-4CFC-AB86-5490A223F208}" presName="connTx" presStyleLbl="parChTrans1D2" presStyleIdx="2" presStyleCnt="3"/>
      <dgm:spPr/>
      <dgm:t>
        <a:bodyPr/>
        <a:lstStyle/>
        <a:p>
          <a:endParaRPr lang="zh-CN" altLang="en-US"/>
        </a:p>
      </dgm:t>
    </dgm:pt>
    <dgm:pt modelId="{DF6879E8-6B8B-47C3-BD9F-2256B4E5103D}" type="pres">
      <dgm:prSet presAssocID="{C00456DC-5125-4983-8768-9C714A97A21B}" presName="root2" presStyleCnt="0"/>
      <dgm:spPr/>
    </dgm:pt>
    <dgm:pt modelId="{76F56C6E-59D2-4F07-832B-44D809F904EA}" type="pres">
      <dgm:prSet presAssocID="{C00456DC-5125-4983-8768-9C714A97A21B}" presName="LevelTwoTextNode" presStyleLbl="node2" presStyleIdx="2" presStyleCnt="3" custScaleX="215251">
        <dgm:presLayoutVars>
          <dgm:chPref val="3"/>
        </dgm:presLayoutVars>
      </dgm:prSet>
      <dgm:spPr/>
      <dgm:t>
        <a:bodyPr/>
        <a:lstStyle/>
        <a:p>
          <a:endParaRPr lang="zh-CN" altLang="en-US"/>
        </a:p>
      </dgm:t>
    </dgm:pt>
    <dgm:pt modelId="{41BB75B2-0A3A-4FF0-B439-277691C2BBCA}" type="pres">
      <dgm:prSet presAssocID="{C00456DC-5125-4983-8768-9C714A97A21B}" presName="level3hierChild" presStyleCnt="0"/>
      <dgm:spPr/>
    </dgm:pt>
  </dgm:ptLst>
  <dgm:cxnLst>
    <dgm:cxn modelId="{49FD800E-5752-4E82-9907-58D675EA71FA}" type="presOf" srcId="{B684B859-020D-4D64-A424-D87BE6F2D08F}" destId="{649924F6-E2C2-487F-87FD-C3236C3B1666}" srcOrd="1" destOrd="0" presId="urn:microsoft.com/office/officeart/2008/layout/HorizontalMultiLevelHierarchy"/>
    <dgm:cxn modelId="{60E14D04-7BC3-46B7-AC57-EC8D6D714158}" type="presOf" srcId="{10951DE3-3937-4CFC-AB86-5490A223F208}" destId="{12CF0005-5EC1-4CC3-B97C-B8C65B5046CD}" srcOrd="1" destOrd="0" presId="urn:microsoft.com/office/officeart/2008/layout/HorizontalMultiLevelHierarchy"/>
    <dgm:cxn modelId="{87621BCC-A989-4039-B274-CB499181B5B3}" type="presOf" srcId="{347B0B55-1936-4E04-990F-F47E018C0437}" destId="{18396F05-63AF-4B00-840A-44DC925C8A57}" srcOrd="0" destOrd="0" presId="urn:microsoft.com/office/officeart/2008/layout/HorizontalMultiLevelHierarchy"/>
    <dgm:cxn modelId="{7AEC47C5-625B-4AD1-A6F2-5CB5463756D6}" type="presOf" srcId="{84A50ABC-6E3E-48A6-BEE7-2A42035035AE}" destId="{23DA2531-B2BC-424A-9887-EF7E713AAEC7}" srcOrd="0" destOrd="0" presId="urn:microsoft.com/office/officeart/2008/layout/HorizontalMultiLevelHierarchy"/>
    <dgm:cxn modelId="{DD9D3F22-DD57-4A83-A6E4-99C80C75B88F}" type="presOf" srcId="{10951DE3-3937-4CFC-AB86-5490A223F208}" destId="{112446AD-1DD2-456F-BAF3-72744A709E65}" srcOrd="0" destOrd="0" presId="urn:microsoft.com/office/officeart/2008/layout/HorizontalMultiLevelHierarchy"/>
    <dgm:cxn modelId="{6E7A4229-5D2B-472D-88FB-2B97ABD0D6F1}" type="presOf" srcId="{B684B859-020D-4D64-A424-D87BE6F2D08F}" destId="{21465783-B6D9-47DE-8059-9D9C75A9A98A}" srcOrd="0" destOrd="0" presId="urn:microsoft.com/office/officeart/2008/layout/HorizontalMultiLevelHierarchy"/>
    <dgm:cxn modelId="{22726381-A523-448E-841F-B2499F2C5025}" type="presOf" srcId="{22F1DB7B-DFEA-4274-9EB6-88D0B348CEFF}" destId="{B95ECF4B-E240-4A87-B6B3-574DACE12CD4}" srcOrd="0" destOrd="0" presId="urn:microsoft.com/office/officeart/2008/layout/HorizontalMultiLevelHierarchy"/>
    <dgm:cxn modelId="{8ED89FE7-B7EA-4610-8A8A-D0CF316B68C2}" type="presOf" srcId="{E5664FA3-2EA3-40E0-AC36-E8A11162BC9E}" destId="{8D902965-1B41-4A5A-806E-EA2E90E25047}" srcOrd="0" destOrd="0" presId="urn:microsoft.com/office/officeart/2008/layout/HorizontalMultiLevelHierarchy"/>
    <dgm:cxn modelId="{B8D990B8-9E0A-483E-BA34-1B15FA69651F}" srcId="{A8510C1E-7C53-46BD-BB83-68133D2AF29B}" destId="{84A50ABC-6E3E-48A6-BEE7-2A42035035AE}" srcOrd="0" destOrd="0" parTransId="{E5664FA3-2EA3-40E0-AC36-E8A11162BC9E}" sibTransId="{CCDE3CB5-B9DA-42D0-BE2B-E1D4E53B3F84}"/>
    <dgm:cxn modelId="{47BC8A4C-6C52-4023-AA40-8BFB1F464068}" type="presOf" srcId="{A8510C1E-7C53-46BD-BB83-68133D2AF29B}" destId="{B31742D6-F9BB-4B39-A292-83FBE4389FDA}" srcOrd="0" destOrd="0" presId="urn:microsoft.com/office/officeart/2008/layout/HorizontalMultiLevelHierarchy"/>
    <dgm:cxn modelId="{BC3B2285-9B9C-4BE4-9E96-2E7C65D49D9C}" srcId="{A8510C1E-7C53-46BD-BB83-68133D2AF29B}" destId="{22F1DB7B-DFEA-4274-9EB6-88D0B348CEFF}" srcOrd="1" destOrd="0" parTransId="{B684B859-020D-4D64-A424-D87BE6F2D08F}" sibTransId="{859D956A-A9FD-4495-A563-0902BE4C83E0}"/>
    <dgm:cxn modelId="{69E07550-5A6E-4976-8161-D565A4FD2D6D}" srcId="{347B0B55-1936-4E04-990F-F47E018C0437}" destId="{A8510C1E-7C53-46BD-BB83-68133D2AF29B}" srcOrd="0" destOrd="0" parTransId="{C6062986-5B0E-470B-B950-182BFAC34CB1}" sibTransId="{459D8880-E5CB-467F-BAE8-2ADEEBCC926E}"/>
    <dgm:cxn modelId="{1F0E4804-47E3-4F75-8B87-B444F68C2FD7}" type="presOf" srcId="{C00456DC-5125-4983-8768-9C714A97A21B}" destId="{76F56C6E-59D2-4F07-832B-44D809F904EA}" srcOrd="0" destOrd="0" presId="urn:microsoft.com/office/officeart/2008/layout/HorizontalMultiLevelHierarchy"/>
    <dgm:cxn modelId="{64C026B4-D622-471E-B098-ECC6365892F4}" type="presOf" srcId="{E5664FA3-2EA3-40E0-AC36-E8A11162BC9E}" destId="{6BA9CA6D-A6F5-45D0-91AF-09E475A560FA}" srcOrd="1" destOrd="0" presId="urn:microsoft.com/office/officeart/2008/layout/HorizontalMultiLevelHierarchy"/>
    <dgm:cxn modelId="{D6BE0923-45A7-47E1-B99F-66BD26B1D39B}" srcId="{A8510C1E-7C53-46BD-BB83-68133D2AF29B}" destId="{C00456DC-5125-4983-8768-9C714A97A21B}" srcOrd="2" destOrd="0" parTransId="{10951DE3-3937-4CFC-AB86-5490A223F208}" sibTransId="{0E9CB982-9EF0-4759-B9B9-175B4C4F3BE7}"/>
    <dgm:cxn modelId="{99A2EE22-BD7C-49E4-9460-3BC68851C03C}" type="presParOf" srcId="{18396F05-63AF-4B00-840A-44DC925C8A57}" destId="{7CD2E467-7B25-4269-8EF4-27B32B395C67}" srcOrd="0" destOrd="0" presId="urn:microsoft.com/office/officeart/2008/layout/HorizontalMultiLevelHierarchy"/>
    <dgm:cxn modelId="{DB291483-53FD-4D47-A44C-C0D60995335D}" type="presParOf" srcId="{7CD2E467-7B25-4269-8EF4-27B32B395C67}" destId="{B31742D6-F9BB-4B39-A292-83FBE4389FDA}" srcOrd="0" destOrd="0" presId="urn:microsoft.com/office/officeart/2008/layout/HorizontalMultiLevelHierarchy"/>
    <dgm:cxn modelId="{CDB05ED5-3B1F-48C1-8986-AEBF71A91333}" type="presParOf" srcId="{7CD2E467-7B25-4269-8EF4-27B32B395C67}" destId="{92943C16-D4BB-4C86-A648-C134953ECB8C}" srcOrd="1" destOrd="0" presId="urn:microsoft.com/office/officeart/2008/layout/HorizontalMultiLevelHierarchy"/>
    <dgm:cxn modelId="{240F00DF-3611-47D9-A415-75585AC7E48B}" type="presParOf" srcId="{92943C16-D4BB-4C86-A648-C134953ECB8C}" destId="{8D902965-1B41-4A5A-806E-EA2E90E25047}" srcOrd="0" destOrd="0" presId="urn:microsoft.com/office/officeart/2008/layout/HorizontalMultiLevelHierarchy"/>
    <dgm:cxn modelId="{FB3B6920-3209-4CAD-97CA-E202A4FEB3D0}" type="presParOf" srcId="{8D902965-1B41-4A5A-806E-EA2E90E25047}" destId="{6BA9CA6D-A6F5-45D0-91AF-09E475A560FA}" srcOrd="0" destOrd="0" presId="urn:microsoft.com/office/officeart/2008/layout/HorizontalMultiLevelHierarchy"/>
    <dgm:cxn modelId="{AAC095A4-D9EF-4AEA-932F-8EA377D99E8A}" type="presParOf" srcId="{92943C16-D4BB-4C86-A648-C134953ECB8C}" destId="{6EE47AB2-A862-48D3-B159-F026E55FC98B}" srcOrd="1" destOrd="0" presId="urn:microsoft.com/office/officeart/2008/layout/HorizontalMultiLevelHierarchy"/>
    <dgm:cxn modelId="{0DD6E486-7445-49DB-98E3-0ED9F85D28E2}" type="presParOf" srcId="{6EE47AB2-A862-48D3-B159-F026E55FC98B}" destId="{23DA2531-B2BC-424A-9887-EF7E713AAEC7}" srcOrd="0" destOrd="0" presId="urn:microsoft.com/office/officeart/2008/layout/HorizontalMultiLevelHierarchy"/>
    <dgm:cxn modelId="{EEF728F5-16F0-41C9-A5D2-FBE8264E58D5}" type="presParOf" srcId="{6EE47AB2-A862-48D3-B159-F026E55FC98B}" destId="{38B2944D-7655-4A5E-8921-16B6F85E5E0F}" srcOrd="1" destOrd="0" presId="urn:microsoft.com/office/officeart/2008/layout/HorizontalMultiLevelHierarchy"/>
    <dgm:cxn modelId="{116A2399-C104-4A68-9679-DD9D7A884E30}" type="presParOf" srcId="{92943C16-D4BB-4C86-A648-C134953ECB8C}" destId="{21465783-B6D9-47DE-8059-9D9C75A9A98A}" srcOrd="2" destOrd="0" presId="urn:microsoft.com/office/officeart/2008/layout/HorizontalMultiLevelHierarchy"/>
    <dgm:cxn modelId="{70270B21-4FD5-4849-9E1D-1054B01B7AB5}" type="presParOf" srcId="{21465783-B6D9-47DE-8059-9D9C75A9A98A}" destId="{649924F6-E2C2-487F-87FD-C3236C3B1666}" srcOrd="0" destOrd="0" presId="urn:microsoft.com/office/officeart/2008/layout/HorizontalMultiLevelHierarchy"/>
    <dgm:cxn modelId="{D49FD953-E437-490C-9300-6CB8E7A29305}" type="presParOf" srcId="{92943C16-D4BB-4C86-A648-C134953ECB8C}" destId="{DC978CB5-0DC1-45B9-9CF2-A8CB36104315}" srcOrd="3" destOrd="0" presId="urn:microsoft.com/office/officeart/2008/layout/HorizontalMultiLevelHierarchy"/>
    <dgm:cxn modelId="{96067245-648A-4E1B-A300-0098758A94DA}" type="presParOf" srcId="{DC978CB5-0DC1-45B9-9CF2-A8CB36104315}" destId="{B95ECF4B-E240-4A87-B6B3-574DACE12CD4}" srcOrd="0" destOrd="0" presId="urn:microsoft.com/office/officeart/2008/layout/HorizontalMultiLevelHierarchy"/>
    <dgm:cxn modelId="{775764AE-F949-4509-97B3-F5FFD79162D2}" type="presParOf" srcId="{DC978CB5-0DC1-45B9-9CF2-A8CB36104315}" destId="{766552CF-EDE8-429C-B137-8C609A62F582}" srcOrd="1" destOrd="0" presId="urn:microsoft.com/office/officeart/2008/layout/HorizontalMultiLevelHierarchy"/>
    <dgm:cxn modelId="{C221696D-2765-4D03-8516-4A5A5ED4F87A}" type="presParOf" srcId="{92943C16-D4BB-4C86-A648-C134953ECB8C}" destId="{112446AD-1DD2-456F-BAF3-72744A709E65}" srcOrd="4" destOrd="0" presId="urn:microsoft.com/office/officeart/2008/layout/HorizontalMultiLevelHierarchy"/>
    <dgm:cxn modelId="{58AAB913-84C1-4928-9061-178BA5FD390C}" type="presParOf" srcId="{112446AD-1DD2-456F-BAF3-72744A709E65}" destId="{12CF0005-5EC1-4CC3-B97C-B8C65B5046CD}" srcOrd="0" destOrd="0" presId="urn:microsoft.com/office/officeart/2008/layout/HorizontalMultiLevelHierarchy"/>
    <dgm:cxn modelId="{07DF99B2-C03F-4FB9-A448-321BAE65315B}" type="presParOf" srcId="{92943C16-D4BB-4C86-A648-C134953ECB8C}" destId="{DF6879E8-6B8B-47C3-BD9F-2256B4E5103D}" srcOrd="5" destOrd="0" presId="urn:microsoft.com/office/officeart/2008/layout/HorizontalMultiLevelHierarchy"/>
    <dgm:cxn modelId="{52E2453B-0692-4B6F-B25C-7A8C224245B8}" type="presParOf" srcId="{DF6879E8-6B8B-47C3-BD9F-2256B4E5103D}" destId="{76F56C6E-59D2-4F07-832B-44D809F904EA}" srcOrd="0" destOrd="0" presId="urn:microsoft.com/office/officeart/2008/layout/HorizontalMultiLevelHierarchy"/>
    <dgm:cxn modelId="{4584723C-BCD3-4BBA-ACA2-9C58149BC464}" type="presParOf" srcId="{DF6879E8-6B8B-47C3-BD9F-2256B4E5103D}" destId="{41BB75B2-0A3A-4FF0-B439-277691C2BBCA}"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D0FC6D0-CA29-43C2-9FE7-69CCE1257BEF}" type="doc">
      <dgm:prSet loTypeId="urn:microsoft.com/office/officeart/2005/8/layout/cycle1" loCatId="cycle" qsTypeId="urn:microsoft.com/office/officeart/2005/8/quickstyle/simple2" qsCatId="simple" csTypeId="urn:microsoft.com/office/officeart/2005/8/colors/accent6_5" csCatId="accent6" phldr="1"/>
      <dgm:spPr/>
      <dgm:t>
        <a:bodyPr/>
        <a:lstStyle/>
        <a:p>
          <a:endParaRPr lang="zh-CN" altLang="en-US"/>
        </a:p>
      </dgm:t>
    </dgm:pt>
    <dgm:pt modelId="{43B16DAB-16F1-49D6-81BE-3B367CD21155}">
      <dgm:prSet phldrT="[文本]"/>
      <dgm:spPr/>
      <dgm:t>
        <a:bodyPr/>
        <a:lstStyle/>
        <a:p>
          <a:r>
            <a:rPr lang="zh-CN" dirty="0" smtClean="0"/>
            <a:t>调整薪酬水平</a:t>
          </a:r>
          <a:endParaRPr lang="zh-CN" altLang="en-US" dirty="0"/>
        </a:p>
      </dgm:t>
    </dgm:pt>
    <dgm:pt modelId="{182B9BB1-6AB9-47A1-8D0E-FF8AF05B7E43}" cxnId="{51D2771E-744C-4058-AE46-825141D06569}" type="parTrans">
      <dgm:prSet/>
      <dgm:spPr/>
      <dgm:t>
        <a:bodyPr/>
        <a:lstStyle/>
        <a:p>
          <a:endParaRPr lang="zh-CN" altLang="en-US"/>
        </a:p>
      </dgm:t>
    </dgm:pt>
    <dgm:pt modelId="{7169F7BB-A1D0-44EA-8D4D-0A1BA615284E}" cxnId="{51D2771E-744C-4058-AE46-825141D06569}" type="sibTrans">
      <dgm:prSet/>
      <dgm:spPr/>
      <dgm:t>
        <a:bodyPr/>
        <a:lstStyle/>
        <a:p>
          <a:endParaRPr lang="zh-CN" altLang="en-US"/>
        </a:p>
      </dgm:t>
    </dgm:pt>
    <dgm:pt modelId="{C54ECB1B-DB97-4810-AAE2-7090173ED446}">
      <dgm:prSet phldrT="[文本]"/>
      <dgm:spPr/>
      <dgm:t>
        <a:bodyPr/>
        <a:lstStyle/>
        <a:p>
          <a:r>
            <a:rPr lang="zh-CN" dirty="0" smtClean="0"/>
            <a:t>调整薪酬结构</a:t>
          </a:r>
          <a:endParaRPr lang="zh-CN" altLang="en-US" dirty="0"/>
        </a:p>
      </dgm:t>
    </dgm:pt>
    <dgm:pt modelId="{7931EE9D-177B-45DE-AE24-9AC4F162B17E}" cxnId="{FAFD5DAC-F193-426B-ACA7-92077E93630B}" type="parTrans">
      <dgm:prSet/>
      <dgm:spPr/>
      <dgm:t>
        <a:bodyPr/>
        <a:lstStyle/>
        <a:p>
          <a:endParaRPr lang="zh-CN" altLang="en-US"/>
        </a:p>
      </dgm:t>
    </dgm:pt>
    <dgm:pt modelId="{487001EC-708D-41BF-93A9-C8DE6AB8AACB}" cxnId="{FAFD5DAC-F193-426B-ACA7-92077E93630B}" type="sibTrans">
      <dgm:prSet/>
      <dgm:spPr/>
      <dgm:t>
        <a:bodyPr/>
        <a:lstStyle/>
        <a:p>
          <a:endParaRPr lang="zh-CN" altLang="en-US"/>
        </a:p>
      </dgm:t>
    </dgm:pt>
    <dgm:pt modelId="{4FA376D5-2BF2-4F29-BC43-61C444C0411F}">
      <dgm:prSet phldrT="[文本]"/>
      <dgm:spPr/>
      <dgm:t>
        <a:bodyPr/>
        <a:lstStyle/>
        <a:p>
          <a:r>
            <a:rPr lang="zh-CN" dirty="0" smtClean="0"/>
            <a:t>估计竞争对手的劳动力成本</a:t>
          </a:r>
          <a:endParaRPr lang="zh-CN" altLang="en-US" dirty="0"/>
        </a:p>
      </dgm:t>
    </dgm:pt>
    <dgm:pt modelId="{FE8EDD4E-BDD2-46F0-A747-E187D437DD04}" cxnId="{EA8693BC-1D93-4F07-B690-5646414BD69D}" type="parTrans">
      <dgm:prSet/>
      <dgm:spPr/>
      <dgm:t>
        <a:bodyPr/>
        <a:lstStyle/>
        <a:p>
          <a:endParaRPr lang="zh-CN" altLang="en-US"/>
        </a:p>
      </dgm:t>
    </dgm:pt>
    <dgm:pt modelId="{B9C26C84-467A-4F88-909C-C99DDBB29061}" cxnId="{EA8693BC-1D93-4F07-B690-5646414BD69D}" type="sibTrans">
      <dgm:prSet/>
      <dgm:spPr/>
      <dgm:t>
        <a:bodyPr/>
        <a:lstStyle/>
        <a:p>
          <a:endParaRPr lang="zh-CN" altLang="en-US"/>
        </a:p>
      </dgm:t>
    </dgm:pt>
    <dgm:pt modelId="{2B7BDD98-7A13-4946-869F-B49F3D1AE138}">
      <dgm:prSet phldrT="[文本]"/>
      <dgm:spPr/>
      <dgm:t>
        <a:bodyPr/>
        <a:lstStyle/>
        <a:p>
          <a:r>
            <a:rPr lang="zh-CN" dirty="0" smtClean="0"/>
            <a:t>了解其他企业薪酬管理实践的最新发展和变化趋势</a:t>
          </a:r>
          <a:endParaRPr lang="zh-CN" altLang="en-US" dirty="0"/>
        </a:p>
      </dgm:t>
    </dgm:pt>
    <dgm:pt modelId="{CC1FB31D-8CAF-4AB1-AB4F-B6589F015072}" cxnId="{9EC9A061-2894-4D38-BF3B-7F20B1DF37CF}" type="parTrans">
      <dgm:prSet/>
      <dgm:spPr/>
      <dgm:t>
        <a:bodyPr/>
        <a:lstStyle/>
        <a:p>
          <a:endParaRPr lang="zh-CN" altLang="en-US"/>
        </a:p>
      </dgm:t>
    </dgm:pt>
    <dgm:pt modelId="{8FC1EBE7-752B-47EE-9FAD-C5068C76D6AE}" cxnId="{9EC9A061-2894-4D38-BF3B-7F20B1DF37CF}" type="sibTrans">
      <dgm:prSet/>
      <dgm:spPr/>
      <dgm:t>
        <a:bodyPr/>
        <a:lstStyle/>
        <a:p>
          <a:endParaRPr lang="zh-CN" altLang="en-US"/>
        </a:p>
      </dgm:t>
    </dgm:pt>
    <dgm:pt modelId="{E3360A8B-822E-450A-A7B8-532385F34096}" type="pres">
      <dgm:prSet presAssocID="{BD0FC6D0-CA29-43C2-9FE7-69CCE1257BEF}" presName="cycle" presStyleCnt="0">
        <dgm:presLayoutVars>
          <dgm:dir/>
          <dgm:resizeHandles val="exact"/>
        </dgm:presLayoutVars>
      </dgm:prSet>
      <dgm:spPr/>
      <dgm:t>
        <a:bodyPr/>
        <a:lstStyle/>
        <a:p>
          <a:endParaRPr lang="zh-CN" altLang="en-US"/>
        </a:p>
      </dgm:t>
    </dgm:pt>
    <dgm:pt modelId="{9FC65A53-E7B3-4492-9BB5-FC9F341CF388}" type="pres">
      <dgm:prSet presAssocID="{43B16DAB-16F1-49D6-81BE-3B367CD21155}" presName="dummy" presStyleCnt="0"/>
      <dgm:spPr/>
    </dgm:pt>
    <dgm:pt modelId="{BC8A4ECE-63ED-43C3-9495-457603704F1B}" type="pres">
      <dgm:prSet presAssocID="{43B16DAB-16F1-49D6-81BE-3B367CD21155}" presName="node" presStyleLbl="revTx" presStyleIdx="0" presStyleCnt="4">
        <dgm:presLayoutVars>
          <dgm:bulletEnabled val="1"/>
        </dgm:presLayoutVars>
      </dgm:prSet>
      <dgm:spPr/>
      <dgm:t>
        <a:bodyPr/>
        <a:lstStyle/>
        <a:p>
          <a:endParaRPr lang="zh-CN" altLang="en-US"/>
        </a:p>
      </dgm:t>
    </dgm:pt>
    <dgm:pt modelId="{947E8CC5-D868-470D-8A8E-87F49554D7C3}" type="pres">
      <dgm:prSet presAssocID="{7169F7BB-A1D0-44EA-8D4D-0A1BA615284E}" presName="sibTrans" presStyleLbl="node1" presStyleIdx="0" presStyleCnt="4"/>
      <dgm:spPr/>
      <dgm:t>
        <a:bodyPr/>
        <a:lstStyle/>
        <a:p>
          <a:endParaRPr lang="zh-CN" altLang="en-US"/>
        </a:p>
      </dgm:t>
    </dgm:pt>
    <dgm:pt modelId="{990C9324-07F4-46FD-8B41-0A0EFB7427E8}" type="pres">
      <dgm:prSet presAssocID="{C54ECB1B-DB97-4810-AAE2-7090173ED446}" presName="dummy" presStyleCnt="0"/>
      <dgm:spPr/>
    </dgm:pt>
    <dgm:pt modelId="{AC5AA2B3-0A79-43F2-8266-6E9E8DB8D7DC}" type="pres">
      <dgm:prSet presAssocID="{C54ECB1B-DB97-4810-AAE2-7090173ED446}" presName="node" presStyleLbl="revTx" presStyleIdx="1" presStyleCnt="4">
        <dgm:presLayoutVars>
          <dgm:bulletEnabled val="1"/>
        </dgm:presLayoutVars>
      </dgm:prSet>
      <dgm:spPr/>
      <dgm:t>
        <a:bodyPr/>
        <a:lstStyle/>
        <a:p>
          <a:endParaRPr lang="zh-CN" altLang="en-US"/>
        </a:p>
      </dgm:t>
    </dgm:pt>
    <dgm:pt modelId="{12C4E66A-8ABF-42B1-B1C1-45E555734555}" type="pres">
      <dgm:prSet presAssocID="{487001EC-708D-41BF-93A9-C8DE6AB8AACB}" presName="sibTrans" presStyleLbl="node1" presStyleIdx="1" presStyleCnt="4"/>
      <dgm:spPr/>
      <dgm:t>
        <a:bodyPr/>
        <a:lstStyle/>
        <a:p>
          <a:endParaRPr lang="zh-CN" altLang="en-US"/>
        </a:p>
      </dgm:t>
    </dgm:pt>
    <dgm:pt modelId="{D3258BD7-AF9B-4CD3-B975-132FCB04851B}" type="pres">
      <dgm:prSet presAssocID="{4FA376D5-2BF2-4F29-BC43-61C444C0411F}" presName="dummy" presStyleCnt="0"/>
      <dgm:spPr/>
    </dgm:pt>
    <dgm:pt modelId="{E19EE164-E51B-427A-983C-FF74AFB4B779}" type="pres">
      <dgm:prSet presAssocID="{4FA376D5-2BF2-4F29-BC43-61C444C0411F}" presName="node" presStyleLbl="revTx" presStyleIdx="2" presStyleCnt="4">
        <dgm:presLayoutVars>
          <dgm:bulletEnabled val="1"/>
        </dgm:presLayoutVars>
      </dgm:prSet>
      <dgm:spPr/>
      <dgm:t>
        <a:bodyPr/>
        <a:lstStyle/>
        <a:p>
          <a:endParaRPr lang="zh-CN" altLang="en-US"/>
        </a:p>
      </dgm:t>
    </dgm:pt>
    <dgm:pt modelId="{57925C00-236D-4718-B401-0A869C808108}" type="pres">
      <dgm:prSet presAssocID="{B9C26C84-467A-4F88-909C-C99DDBB29061}" presName="sibTrans" presStyleLbl="node1" presStyleIdx="2" presStyleCnt="4"/>
      <dgm:spPr/>
      <dgm:t>
        <a:bodyPr/>
        <a:lstStyle/>
        <a:p>
          <a:endParaRPr lang="zh-CN" altLang="en-US"/>
        </a:p>
      </dgm:t>
    </dgm:pt>
    <dgm:pt modelId="{BFEBEB44-65B6-4BF4-B390-4F5F45FFFEB1}" type="pres">
      <dgm:prSet presAssocID="{2B7BDD98-7A13-4946-869F-B49F3D1AE138}" presName="dummy" presStyleCnt="0"/>
      <dgm:spPr/>
    </dgm:pt>
    <dgm:pt modelId="{21E544F9-0B9B-403B-801A-5FE4EBDD2C7F}" type="pres">
      <dgm:prSet presAssocID="{2B7BDD98-7A13-4946-869F-B49F3D1AE138}" presName="node" presStyleLbl="revTx" presStyleIdx="3" presStyleCnt="4">
        <dgm:presLayoutVars>
          <dgm:bulletEnabled val="1"/>
        </dgm:presLayoutVars>
      </dgm:prSet>
      <dgm:spPr/>
      <dgm:t>
        <a:bodyPr/>
        <a:lstStyle/>
        <a:p>
          <a:endParaRPr lang="zh-CN" altLang="en-US"/>
        </a:p>
      </dgm:t>
    </dgm:pt>
    <dgm:pt modelId="{E95508EA-296F-4DB9-AE70-95FEE50F97F9}" type="pres">
      <dgm:prSet presAssocID="{8FC1EBE7-752B-47EE-9FAD-C5068C76D6AE}" presName="sibTrans" presStyleLbl="node1" presStyleIdx="3" presStyleCnt="4"/>
      <dgm:spPr/>
      <dgm:t>
        <a:bodyPr/>
        <a:lstStyle/>
        <a:p>
          <a:endParaRPr lang="zh-CN" altLang="en-US"/>
        </a:p>
      </dgm:t>
    </dgm:pt>
  </dgm:ptLst>
  <dgm:cxnLst>
    <dgm:cxn modelId="{FAFD5DAC-F193-426B-ACA7-92077E93630B}" srcId="{BD0FC6D0-CA29-43C2-9FE7-69CCE1257BEF}" destId="{C54ECB1B-DB97-4810-AAE2-7090173ED446}" srcOrd="1" destOrd="0" parTransId="{7931EE9D-177B-45DE-AE24-9AC4F162B17E}" sibTransId="{487001EC-708D-41BF-93A9-C8DE6AB8AACB}"/>
    <dgm:cxn modelId="{51D2771E-744C-4058-AE46-825141D06569}" srcId="{BD0FC6D0-CA29-43C2-9FE7-69CCE1257BEF}" destId="{43B16DAB-16F1-49D6-81BE-3B367CD21155}" srcOrd="0" destOrd="0" parTransId="{182B9BB1-6AB9-47A1-8D0E-FF8AF05B7E43}" sibTransId="{7169F7BB-A1D0-44EA-8D4D-0A1BA615284E}"/>
    <dgm:cxn modelId="{9EC9A061-2894-4D38-BF3B-7F20B1DF37CF}" srcId="{BD0FC6D0-CA29-43C2-9FE7-69CCE1257BEF}" destId="{2B7BDD98-7A13-4946-869F-B49F3D1AE138}" srcOrd="3" destOrd="0" parTransId="{CC1FB31D-8CAF-4AB1-AB4F-B6589F015072}" sibTransId="{8FC1EBE7-752B-47EE-9FAD-C5068C76D6AE}"/>
    <dgm:cxn modelId="{726A4A06-AD98-4066-A273-557EE76B42D8}" type="presOf" srcId="{43B16DAB-16F1-49D6-81BE-3B367CD21155}" destId="{BC8A4ECE-63ED-43C3-9495-457603704F1B}" srcOrd="0" destOrd="0" presId="urn:microsoft.com/office/officeart/2005/8/layout/cycle1"/>
    <dgm:cxn modelId="{E56BB923-27B5-4B6C-820C-AD059A8F2DAF}" type="presOf" srcId="{C54ECB1B-DB97-4810-AAE2-7090173ED446}" destId="{AC5AA2B3-0A79-43F2-8266-6E9E8DB8D7DC}" srcOrd="0" destOrd="0" presId="urn:microsoft.com/office/officeart/2005/8/layout/cycle1"/>
    <dgm:cxn modelId="{13CAD6D2-E796-4D00-96AC-EAC65A88E721}" type="presOf" srcId="{4FA376D5-2BF2-4F29-BC43-61C444C0411F}" destId="{E19EE164-E51B-427A-983C-FF74AFB4B779}" srcOrd="0" destOrd="0" presId="urn:microsoft.com/office/officeart/2005/8/layout/cycle1"/>
    <dgm:cxn modelId="{EA8693BC-1D93-4F07-B690-5646414BD69D}" srcId="{BD0FC6D0-CA29-43C2-9FE7-69CCE1257BEF}" destId="{4FA376D5-2BF2-4F29-BC43-61C444C0411F}" srcOrd="2" destOrd="0" parTransId="{FE8EDD4E-BDD2-46F0-A747-E187D437DD04}" sibTransId="{B9C26C84-467A-4F88-909C-C99DDBB29061}"/>
    <dgm:cxn modelId="{6398EDA0-98BC-48F8-B54C-35D9F7FF48BA}" type="presOf" srcId="{8FC1EBE7-752B-47EE-9FAD-C5068C76D6AE}" destId="{E95508EA-296F-4DB9-AE70-95FEE50F97F9}" srcOrd="0" destOrd="0" presId="urn:microsoft.com/office/officeart/2005/8/layout/cycle1"/>
    <dgm:cxn modelId="{E3ECB19B-1A25-4267-8111-24ED98CF5816}" type="presOf" srcId="{2B7BDD98-7A13-4946-869F-B49F3D1AE138}" destId="{21E544F9-0B9B-403B-801A-5FE4EBDD2C7F}" srcOrd="0" destOrd="0" presId="urn:microsoft.com/office/officeart/2005/8/layout/cycle1"/>
    <dgm:cxn modelId="{2985B73D-78A5-4062-8104-44E906A6FC48}" type="presOf" srcId="{B9C26C84-467A-4F88-909C-C99DDBB29061}" destId="{57925C00-236D-4718-B401-0A869C808108}" srcOrd="0" destOrd="0" presId="urn:microsoft.com/office/officeart/2005/8/layout/cycle1"/>
    <dgm:cxn modelId="{65B15C88-79DC-4A8E-B5C2-916503D481E1}" type="presOf" srcId="{7169F7BB-A1D0-44EA-8D4D-0A1BA615284E}" destId="{947E8CC5-D868-470D-8A8E-87F49554D7C3}" srcOrd="0" destOrd="0" presId="urn:microsoft.com/office/officeart/2005/8/layout/cycle1"/>
    <dgm:cxn modelId="{9E15E8B4-E978-4E87-ACF3-13BDE54ABC11}" type="presOf" srcId="{487001EC-708D-41BF-93A9-C8DE6AB8AACB}" destId="{12C4E66A-8ABF-42B1-B1C1-45E555734555}" srcOrd="0" destOrd="0" presId="urn:microsoft.com/office/officeart/2005/8/layout/cycle1"/>
    <dgm:cxn modelId="{1C85099E-6200-4690-B53F-CB9F85D6D0C4}" type="presOf" srcId="{BD0FC6D0-CA29-43C2-9FE7-69CCE1257BEF}" destId="{E3360A8B-822E-450A-A7B8-532385F34096}" srcOrd="0" destOrd="0" presId="urn:microsoft.com/office/officeart/2005/8/layout/cycle1"/>
    <dgm:cxn modelId="{53BA2FCD-70A7-485D-A664-9E7568442C91}" type="presParOf" srcId="{E3360A8B-822E-450A-A7B8-532385F34096}" destId="{9FC65A53-E7B3-4492-9BB5-FC9F341CF388}" srcOrd="0" destOrd="0" presId="urn:microsoft.com/office/officeart/2005/8/layout/cycle1"/>
    <dgm:cxn modelId="{E38A9D3B-BF16-4BB1-9F5E-21B0AC9B7419}" type="presParOf" srcId="{E3360A8B-822E-450A-A7B8-532385F34096}" destId="{BC8A4ECE-63ED-43C3-9495-457603704F1B}" srcOrd="1" destOrd="0" presId="urn:microsoft.com/office/officeart/2005/8/layout/cycle1"/>
    <dgm:cxn modelId="{088EC65B-2AA5-46DA-A292-3839B0E757BB}" type="presParOf" srcId="{E3360A8B-822E-450A-A7B8-532385F34096}" destId="{947E8CC5-D868-470D-8A8E-87F49554D7C3}" srcOrd="2" destOrd="0" presId="urn:microsoft.com/office/officeart/2005/8/layout/cycle1"/>
    <dgm:cxn modelId="{9D8387A7-8A32-4A8C-8447-875CF70CBC1E}" type="presParOf" srcId="{E3360A8B-822E-450A-A7B8-532385F34096}" destId="{990C9324-07F4-46FD-8B41-0A0EFB7427E8}" srcOrd="3" destOrd="0" presId="urn:microsoft.com/office/officeart/2005/8/layout/cycle1"/>
    <dgm:cxn modelId="{8F4A6D57-C52D-4849-92ED-180756758BC8}" type="presParOf" srcId="{E3360A8B-822E-450A-A7B8-532385F34096}" destId="{AC5AA2B3-0A79-43F2-8266-6E9E8DB8D7DC}" srcOrd="4" destOrd="0" presId="urn:microsoft.com/office/officeart/2005/8/layout/cycle1"/>
    <dgm:cxn modelId="{BF60795C-3EF1-4DE5-AA96-296A5C2B87E0}" type="presParOf" srcId="{E3360A8B-822E-450A-A7B8-532385F34096}" destId="{12C4E66A-8ABF-42B1-B1C1-45E555734555}" srcOrd="5" destOrd="0" presId="urn:microsoft.com/office/officeart/2005/8/layout/cycle1"/>
    <dgm:cxn modelId="{8AD58D9F-DDA2-45DE-8948-4EA1BD101474}" type="presParOf" srcId="{E3360A8B-822E-450A-A7B8-532385F34096}" destId="{D3258BD7-AF9B-4CD3-B975-132FCB04851B}" srcOrd="6" destOrd="0" presId="urn:microsoft.com/office/officeart/2005/8/layout/cycle1"/>
    <dgm:cxn modelId="{C907DB09-52F9-431D-BE6B-8950DBA512A0}" type="presParOf" srcId="{E3360A8B-822E-450A-A7B8-532385F34096}" destId="{E19EE164-E51B-427A-983C-FF74AFB4B779}" srcOrd="7" destOrd="0" presId="urn:microsoft.com/office/officeart/2005/8/layout/cycle1"/>
    <dgm:cxn modelId="{A1425DAD-49A5-4620-8E24-ED0AFBF8F749}" type="presParOf" srcId="{E3360A8B-822E-450A-A7B8-532385F34096}" destId="{57925C00-236D-4718-B401-0A869C808108}" srcOrd="8" destOrd="0" presId="urn:microsoft.com/office/officeart/2005/8/layout/cycle1"/>
    <dgm:cxn modelId="{9978C55F-F472-4CC3-AFFF-6276B163D064}" type="presParOf" srcId="{E3360A8B-822E-450A-A7B8-532385F34096}" destId="{BFEBEB44-65B6-4BF4-B390-4F5F45FFFEB1}" srcOrd="9" destOrd="0" presId="urn:microsoft.com/office/officeart/2005/8/layout/cycle1"/>
    <dgm:cxn modelId="{7A7380AE-59F5-4076-9A81-CA693614D9F4}" type="presParOf" srcId="{E3360A8B-822E-450A-A7B8-532385F34096}" destId="{21E544F9-0B9B-403B-801A-5FE4EBDD2C7F}" srcOrd="10" destOrd="0" presId="urn:microsoft.com/office/officeart/2005/8/layout/cycle1"/>
    <dgm:cxn modelId="{004B4E47-77E9-4E3C-8AF1-0E063A7225F2}" type="presParOf" srcId="{E3360A8B-822E-450A-A7B8-532385F34096}" destId="{E95508EA-296F-4DB9-AE70-95FEE50F97F9}" srcOrd="11" destOrd="0" presId="urn:microsoft.com/office/officeart/2005/8/layout/cycle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186E912-33D7-4079-8ACC-55317CB0E064}" type="doc">
      <dgm:prSet loTypeId="urn:microsoft.com/office/officeart/2005/8/layout/cycle8" loCatId="cycle" qsTypeId="urn:microsoft.com/office/officeart/2005/8/quickstyle/simple2" qsCatId="simple" csTypeId="urn:microsoft.com/office/officeart/2005/8/colors/accent6_5" csCatId="accent6" phldr="1"/>
      <dgm:spPr/>
    </dgm:pt>
    <dgm:pt modelId="{683C50BC-3555-4A35-A03D-1085B37DC2A0}">
      <dgm:prSet phldrT="[文本]" custT="1"/>
      <dgm:spPr/>
      <dgm:t>
        <a:bodyPr/>
        <a:lstStyle/>
        <a:p>
          <a:r>
            <a:rPr lang="zh-CN" altLang="en-US" sz="2400" b="1" dirty="0" smtClean="0"/>
            <a:t>基本薪酬及其结构</a:t>
          </a:r>
          <a:endParaRPr lang="zh-CN" altLang="en-US" sz="2400" b="1" dirty="0"/>
        </a:p>
      </dgm:t>
    </dgm:pt>
    <dgm:pt modelId="{EF7FDC07-7EC3-4282-AD6F-4871D22D822D}" cxnId="{CBC10F1B-4ED7-4774-8CBE-B928742097D9}" type="parTrans">
      <dgm:prSet/>
      <dgm:spPr/>
      <dgm:t>
        <a:bodyPr/>
        <a:lstStyle/>
        <a:p>
          <a:endParaRPr lang="zh-CN" altLang="en-US"/>
        </a:p>
      </dgm:t>
    </dgm:pt>
    <dgm:pt modelId="{68832293-BD76-4712-B57C-A58EB643B508}" cxnId="{CBC10F1B-4ED7-4774-8CBE-B928742097D9}" type="sibTrans">
      <dgm:prSet/>
      <dgm:spPr/>
      <dgm:t>
        <a:bodyPr/>
        <a:lstStyle/>
        <a:p>
          <a:endParaRPr lang="zh-CN" altLang="en-US"/>
        </a:p>
      </dgm:t>
    </dgm:pt>
    <dgm:pt modelId="{586AC3F3-EB2B-4503-8C7D-5434DD2E9E7E}">
      <dgm:prSet phldrT="[文本]" custT="1"/>
      <dgm:spPr/>
      <dgm:t>
        <a:bodyPr/>
        <a:lstStyle/>
        <a:p>
          <a:r>
            <a:rPr lang="zh-CN" altLang="en-US" sz="2400" b="1" dirty="0" smtClean="0"/>
            <a:t>年度奖金和其他年度现金支付</a:t>
          </a:r>
          <a:endParaRPr lang="zh-CN" altLang="en-US" sz="2400" b="1" dirty="0"/>
        </a:p>
      </dgm:t>
    </dgm:pt>
    <dgm:pt modelId="{DD3CE3DE-3A78-4026-84EE-E049B2279B13}" cxnId="{943E251C-30C3-407F-8608-DF644D72745E}" type="parTrans">
      <dgm:prSet/>
      <dgm:spPr/>
      <dgm:t>
        <a:bodyPr/>
        <a:lstStyle/>
        <a:p>
          <a:endParaRPr lang="zh-CN" altLang="en-US"/>
        </a:p>
      </dgm:t>
    </dgm:pt>
    <dgm:pt modelId="{E1ED984C-2346-4DED-A229-29B15A494747}" cxnId="{943E251C-30C3-407F-8608-DF644D72745E}" type="sibTrans">
      <dgm:prSet/>
      <dgm:spPr/>
      <dgm:t>
        <a:bodyPr/>
        <a:lstStyle/>
        <a:p>
          <a:endParaRPr lang="zh-CN" altLang="en-US"/>
        </a:p>
      </dgm:t>
    </dgm:pt>
    <dgm:pt modelId="{560FEE6F-304C-460E-AF57-6A7360EA73D6}">
      <dgm:prSet phldrT="[文本]" custT="1"/>
      <dgm:spPr/>
      <dgm:t>
        <a:bodyPr/>
        <a:lstStyle/>
        <a:p>
          <a:r>
            <a:rPr lang="zh-CN" altLang="en-US" sz="2400" b="1" dirty="0" smtClean="0"/>
            <a:t>股票期权或虚拟股票计划等长期激励计划</a:t>
          </a:r>
          <a:endParaRPr lang="zh-CN" altLang="en-US" sz="2400" b="1" dirty="0"/>
        </a:p>
      </dgm:t>
    </dgm:pt>
    <dgm:pt modelId="{ACF2F670-FB97-4EDB-8164-5B866A2264F0}" cxnId="{9A45F081-4BEE-4AC6-8F40-077E28ED413D}" type="parTrans">
      <dgm:prSet/>
      <dgm:spPr/>
      <dgm:t>
        <a:bodyPr/>
        <a:lstStyle/>
        <a:p>
          <a:endParaRPr lang="zh-CN" altLang="en-US"/>
        </a:p>
      </dgm:t>
    </dgm:pt>
    <dgm:pt modelId="{16B0DC5E-C0F5-4DF1-BD54-8966F626C46E}" cxnId="{9A45F081-4BEE-4AC6-8F40-077E28ED413D}" type="sibTrans">
      <dgm:prSet/>
      <dgm:spPr/>
      <dgm:t>
        <a:bodyPr/>
        <a:lstStyle/>
        <a:p>
          <a:endParaRPr lang="zh-CN" altLang="en-US"/>
        </a:p>
      </dgm:t>
    </dgm:pt>
    <dgm:pt modelId="{65A5EA9D-789B-4A1E-84AB-8C25546302DA}">
      <dgm:prSet phldrT="[文本]" custT="1"/>
      <dgm:spPr/>
      <dgm:t>
        <a:bodyPr/>
        <a:lstStyle/>
        <a:p>
          <a:r>
            <a:rPr lang="zh-CN" altLang="en-US" sz="2400" b="1" dirty="0" smtClean="0"/>
            <a:t>各种补充福利计划</a:t>
          </a:r>
          <a:endParaRPr lang="zh-CN" altLang="en-US" sz="2400" b="1" dirty="0"/>
        </a:p>
      </dgm:t>
    </dgm:pt>
    <dgm:pt modelId="{5052347F-8F13-441B-9FE7-AA93A91357B7}" cxnId="{FD3764C4-3657-4F1F-AD5E-ACB0987128E4}" type="parTrans">
      <dgm:prSet/>
      <dgm:spPr/>
      <dgm:t>
        <a:bodyPr/>
        <a:lstStyle/>
        <a:p>
          <a:endParaRPr lang="zh-CN" altLang="en-US"/>
        </a:p>
      </dgm:t>
    </dgm:pt>
    <dgm:pt modelId="{B99BEB75-DB36-4760-AF01-A2920ABFF29F}" cxnId="{FD3764C4-3657-4F1F-AD5E-ACB0987128E4}" type="sibTrans">
      <dgm:prSet/>
      <dgm:spPr/>
      <dgm:t>
        <a:bodyPr/>
        <a:lstStyle/>
        <a:p>
          <a:endParaRPr lang="zh-CN" altLang="en-US"/>
        </a:p>
      </dgm:t>
    </dgm:pt>
    <dgm:pt modelId="{E3121161-172C-44A5-8CE1-2A637932CB6E}">
      <dgm:prSet phldrT="[文本]" custT="1"/>
      <dgm:spPr/>
      <dgm:t>
        <a:bodyPr/>
        <a:lstStyle/>
        <a:p>
          <a:r>
            <a:rPr lang="zh-CN" altLang="en-US" sz="2400" b="1" dirty="0" smtClean="0"/>
            <a:t>薪酬政策等方面的其他信息</a:t>
          </a:r>
          <a:endParaRPr lang="zh-CN" altLang="en-US" sz="2400" b="1" dirty="0"/>
        </a:p>
      </dgm:t>
    </dgm:pt>
    <dgm:pt modelId="{884D40CA-19CC-4E91-8CF9-B34B2FAEE16F}" cxnId="{A8ACD5DD-8636-4A3D-8523-D0D931C2E90A}" type="parTrans">
      <dgm:prSet/>
      <dgm:spPr/>
      <dgm:t>
        <a:bodyPr/>
        <a:lstStyle/>
        <a:p>
          <a:endParaRPr lang="zh-CN" altLang="en-US"/>
        </a:p>
      </dgm:t>
    </dgm:pt>
    <dgm:pt modelId="{BA6DF34E-C819-4E4B-B036-E2E9B4C44D40}" cxnId="{A8ACD5DD-8636-4A3D-8523-D0D931C2E90A}" type="sibTrans">
      <dgm:prSet/>
      <dgm:spPr/>
      <dgm:t>
        <a:bodyPr/>
        <a:lstStyle/>
        <a:p>
          <a:endParaRPr lang="zh-CN" altLang="en-US"/>
        </a:p>
      </dgm:t>
    </dgm:pt>
    <dgm:pt modelId="{6E58E8AF-FC95-4004-A556-1DEF6DBEBC01}" type="pres">
      <dgm:prSet presAssocID="{5186E912-33D7-4079-8ACC-55317CB0E064}" presName="compositeShape" presStyleCnt="0">
        <dgm:presLayoutVars>
          <dgm:chMax val="7"/>
          <dgm:dir/>
          <dgm:resizeHandles val="exact"/>
        </dgm:presLayoutVars>
      </dgm:prSet>
      <dgm:spPr/>
    </dgm:pt>
    <dgm:pt modelId="{4F632BD1-4470-44D1-BBC1-5EA8F79826C4}" type="pres">
      <dgm:prSet presAssocID="{5186E912-33D7-4079-8ACC-55317CB0E064}" presName="wedge1" presStyleLbl="node1" presStyleIdx="0" presStyleCnt="5"/>
      <dgm:spPr/>
      <dgm:t>
        <a:bodyPr/>
        <a:lstStyle/>
        <a:p>
          <a:endParaRPr lang="zh-CN" altLang="en-US"/>
        </a:p>
      </dgm:t>
    </dgm:pt>
    <dgm:pt modelId="{5AD16173-CB12-401C-9E30-D5850853348A}" type="pres">
      <dgm:prSet presAssocID="{5186E912-33D7-4079-8ACC-55317CB0E064}" presName="dummy1a" presStyleCnt="0"/>
      <dgm:spPr/>
    </dgm:pt>
    <dgm:pt modelId="{1708803E-3DDC-4567-BCDF-D86C9F1B5F6F}" type="pres">
      <dgm:prSet presAssocID="{5186E912-33D7-4079-8ACC-55317CB0E064}" presName="dummy1b" presStyleCnt="0"/>
      <dgm:spPr/>
    </dgm:pt>
    <dgm:pt modelId="{9BA0C8C9-3254-4163-8DB1-4864CDE42180}" type="pres">
      <dgm:prSet presAssocID="{5186E912-33D7-4079-8ACC-55317CB0E064}" presName="wedge1Tx" presStyleLbl="node1" presStyleIdx="0" presStyleCnt="5">
        <dgm:presLayoutVars>
          <dgm:chMax val="0"/>
          <dgm:chPref val="0"/>
          <dgm:bulletEnabled val="1"/>
        </dgm:presLayoutVars>
      </dgm:prSet>
      <dgm:spPr/>
      <dgm:t>
        <a:bodyPr/>
        <a:lstStyle/>
        <a:p>
          <a:endParaRPr lang="zh-CN" altLang="en-US"/>
        </a:p>
      </dgm:t>
    </dgm:pt>
    <dgm:pt modelId="{07002910-3DF5-43F5-8620-57F18EFBFA67}" type="pres">
      <dgm:prSet presAssocID="{5186E912-33D7-4079-8ACC-55317CB0E064}" presName="wedge2" presStyleLbl="node1" presStyleIdx="1" presStyleCnt="5"/>
      <dgm:spPr/>
      <dgm:t>
        <a:bodyPr/>
        <a:lstStyle/>
        <a:p>
          <a:endParaRPr lang="zh-CN" altLang="en-US"/>
        </a:p>
      </dgm:t>
    </dgm:pt>
    <dgm:pt modelId="{E44BA289-5905-4F44-8D34-C96289223F64}" type="pres">
      <dgm:prSet presAssocID="{5186E912-33D7-4079-8ACC-55317CB0E064}" presName="dummy2a" presStyleCnt="0"/>
      <dgm:spPr/>
    </dgm:pt>
    <dgm:pt modelId="{8AB5EF73-E902-4DA8-B0A9-3EAB4FEF0494}" type="pres">
      <dgm:prSet presAssocID="{5186E912-33D7-4079-8ACC-55317CB0E064}" presName="dummy2b" presStyleCnt="0"/>
      <dgm:spPr/>
    </dgm:pt>
    <dgm:pt modelId="{A354DC4E-9EC5-4E19-85F5-585E25A6EDAA}" type="pres">
      <dgm:prSet presAssocID="{5186E912-33D7-4079-8ACC-55317CB0E064}" presName="wedge2Tx" presStyleLbl="node1" presStyleIdx="1" presStyleCnt="5">
        <dgm:presLayoutVars>
          <dgm:chMax val="0"/>
          <dgm:chPref val="0"/>
          <dgm:bulletEnabled val="1"/>
        </dgm:presLayoutVars>
      </dgm:prSet>
      <dgm:spPr/>
      <dgm:t>
        <a:bodyPr/>
        <a:lstStyle/>
        <a:p>
          <a:endParaRPr lang="zh-CN" altLang="en-US"/>
        </a:p>
      </dgm:t>
    </dgm:pt>
    <dgm:pt modelId="{9A2E70D8-3CF9-435D-A853-CBE96EAD16CB}" type="pres">
      <dgm:prSet presAssocID="{5186E912-33D7-4079-8ACC-55317CB0E064}" presName="wedge3" presStyleLbl="node1" presStyleIdx="2" presStyleCnt="5"/>
      <dgm:spPr/>
      <dgm:t>
        <a:bodyPr/>
        <a:lstStyle/>
        <a:p>
          <a:endParaRPr lang="zh-CN" altLang="en-US"/>
        </a:p>
      </dgm:t>
    </dgm:pt>
    <dgm:pt modelId="{CF18D345-F0E5-4243-A273-4EBFF45FA106}" type="pres">
      <dgm:prSet presAssocID="{5186E912-33D7-4079-8ACC-55317CB0E064}" presName="dummy3a" presStyleCnt="0"/>
      <dgm:spPr/>
    </dgm:pt>
    <dgm:pt modelId="{200763C3-F9C0-4367-989B-AB35DDEB874A}" type="pres">
      <dgm:prSet presAssocID="{5186E912-33D7-4079-8ACC-55317CB0E064}" presName="dummy3b" presStyleCnt="0"/>
      <dgm:spPr/>
    </dgm:pt>
    <dgm:pt modelId="{AF9BCA66-2549-4ECE-88F9-AAC67E4E4A44}" type="pres">
      <dgm:prSet presAssocID="{5186E912-33D7-4079-8ACC-55317CB0E064}" presName="wedge3Tx" presStyleLbl="node1" presStyleIdx="2" presStyleCnt="5">
        <dgm:presLayoutVars>
          <dgm:chMax val="0"/>
          <dgm:chPref val="0"/>
          <dgm:bulletEnabled val="1"/>
        </dgm:presLayoutVars>
      </dgm:prSet>
      <dgm:spPr/>
      <dgm:t>
        <a:bodyPr/>
        <a:lstStyle/>
        <a:p>
          <a:endParaRPr lang="zh-CN" altLang="en-US"/>
        </a:p>
      </dgm:t>
    </dgm:pt>
    <dgm:pt modelId="{121518B1-4612-42DB-9D17-470436EF7525}" type="pres">
      <dgm:prSet presAssocID="{5186E912-33D7-4079-8ACC-55317CB0E064}" presName="wedge4" presStyleLbl="node1" presStyleIdx="3" presStyleCnt="5"/>
      <dgm:spPr/>
      <dgm:t>
        <a:bodyPr/>
        <a:lstStyle/>
        <a:p>
          <a:endParaRPr lang="zh-CN" altLang="en-US"/>
        </a:p>
      </dgm:t>
    </dgm:pt>
    <dgm:pt modelId="{3EBBA52F-7240-4058-8BFD-59C8C4EB4276}" type="pres">
      <dgm:prSet presAssocID="{5186E912-33D7-4079-8ACC-55317CB0E064}" presName="dummy4a" presStyleCnt="0"/>
      <dgm:spPr/>
    </dgm:pt>
    <dgm:pt modelId="{2A9DF53E-A262-4132-80B6-CE44218401D8}" type="pres">
      <dgm:prSet presAssocID="{5186E912-33D7-4079-8ACC-55317CB0E064}" presName="dummy4b" presStyleCnt="0"/>
      <dgm:spPr/>
    </dgm:pt>
    <dgm:pt modelId="{CB96706B-BACD-4B11-AE3A-05FD7C5FC7A4}" type="pres">
      <dgm:prSet presAssocID="{5186E912-33D7-4079-8ACC-55317CB0E064}" presName="wedge4Tx" presStyleLbl="node1" presStyleIdx="3" presStyleCnt="5">
        <dgm:presLayoutVars>
          <dgm:chMax val="0"/>
          <dgm:chPref val="0"/>
          <dgm:bulletEnabled val="1"/>
        </dgm:presLayoutVars>
      </dgm:prSet>
      <dgm:spPr/>
      <dgm:t>
        <a:bodyPr/>
        <a:lstStyle/>
        <a:p>
          <a:endParaRPr lang="zh-CN" altLang="en-US"/>
        </a:p>
      </dgm:t>
    </dgm:pt>
    <dgm:pt modelId="{B744A30D-C39F-4A6E-8B20-C7B8CAA0446A}" type="pres">
      <dgm:prSet presAssocID="{5186E912-33D7-4079-8ACC-55317CB0E064}" presName="wedge5" presStyleLbl="node1" presStyleIdx="4" presStyleCnt="5"/>
      <dgm:spPr/>
      <dgm:t>
        <a:bodyPr/>
        <a:lstStyle/>
        <a:p>
          <a:endParaRPr lang="zh-CN" altLang="en-US"/>
        </a:p>
      </dgm:t>
    </dgm:pt>
    <dgm:pt modelId="{BB27BBE3-4932-47D3-BC16-0315513A7A14}" type="pres">
      <dgm:prSet presAssocID="{5186E912-33D7-4079-8ACC-55317CB0E064}" presName="dummy5a" presStyleCnt="0"/>
      <dgm:spPr/>
    </dgm:pt>
    <dgm:pt modelId="{22516F44-E231-4DAD-AB98-4B73C78AED3E}" type="pres">
      <dgm:prSet presAssocID="{5186E912-33D7-4079-8ACC-55317CB0E064}" presName="dummy5b" presStyleCnt="0"/>
      <dgm:spPr/>
    </dgm:pt>
    <dgm:pt modelId="{9935FE2E-AF24-4D3C-BB71-8B742E2A1900}" type="pres">
      <dgm:prSet presAssocID="{5186E912-33D7-4079-8ACC-55317CB0E064}" presName="wedge5Tx" presStyleLbl="node1" presStyleIdx="4" presStyleCnt="5">
        <dgm:presLayoutVars>
          <dgm:chMax val="0"/>
          <dgm:chPref val="0"/>
          <dgm:bulletEnabled val="1"/>
        </dgm:presLayoutVars>
      </dgm:prSet>
      <dgm:spPr/>
      <dgm:t>
        <a:bodyPr/>
        <a:lstStyle/>
        <a:p>
          <a:endParaRPr lang="zh-CN" altLang="en-US"/>
        </a:p>
      </dgm:t>
    </dgm:pt>
    <dgm:pt modelId="{E0C02A2E-7FBD-43B1-9688-C4DAC0A08E5C}" type="pres">
      <dgm:prSet presAssocID="{68832293-BD76-4712-B57C-A58EB643B508}" presName="arrowWedge1" presStyleLbl="fgSibTrans2D1" presStyleIdx="0" presStyleCnt="5"/>
      <dgm:spPr/>
    </dgm:pt>
    <dgm:pt modelId="{BC6457B9-4DF1-4B15-A299-3392542EB9DD}" type="pres">
      <dgm:prSet presAssocID="{E1ED984C-2346-4DED-A229-29B15A494747}" presName="arrowWedge2" presStyleLbl="fgSibTrans2D1" presStyleIdx="1" presStyleCnt="5"/>
      <dgm:spPr/>
    </dgm:pt>
    <dgm:pt modelId="{EF593EC6-74C1-4281-8B7F-43E53376050D}" type="pres">
      <dgm:prSet presAssocID="{16B0DC5E-C0F5-4DF1-BD54-8966F626C46E}" presName="arrowWedge3" presStyleLbl="fgSibTrans2D1" presStyleIdx="2" presStyleCnt="5"/>
      <dgm:spPr/>
    </dgm:pt>
    <dgm:pt modelId="{9CBE6A6A-4168-4747-AE5E-E8CC79C99DFE}" type="pres">
      <dgm:prSet presAssocID="{B99BEB75-DB36-4760-AF01-A2920ABFF29F}" presName="arrowWedge4" presStyleLbl="fgSibTrans2D1" presStyleIdx="3" presStyleCnt="5"/>
      <dgm:spPr/>
    </dgm:pt>
    <dgm:pt modelId="{9964191A-F2AC-44B9-84F0-E60771CAB1FC}" type="pres">
      <dgm:prSet presAssocID="{BA6DF34E-C819-4E4B-B036-E2E9B4C44D40}" presName="arrowWedge5" presStyleLbl="fgSibTrans2D1" presStyleIdx="4" presStyleCnt="5"/>
      <dgm:spPr/>
    </dgm:pt>
  </dgm:ptLst>
  <dgm:cxnLst>
    <dgm:cxn modelId="{FD3764C4-3657-4F1F-AD5E-ACB0987128E4}" srcId="{5186E912-33D7-4079-8ACC-55317CB0E064}" destId="{65A5EA9D-789B-4A1E-84AB-8C25546302DA}" srcOrd="3" destOrd="0" parTransId="{5052347F-8F13-441B-9FE7-AA93A91357B7}" sibTransId="{B99BEB75-DB36-4760-AF01-A2920ABFF29F}"/>
    <dgm:cxn modelId="{798AC799-2094-46E8-B1EE-C7A581C0B31F}" type="presOf" srcId="{683C50BC-3555-4A35-A03D-1085B37DC2A0}" destId="{4F632BD1-4470-44D1-BBC1-5EA8F79826C4}" srcOrd="0" destOrd="0" presId="urn:microsoft.com/office/officeart/2005/8/layout/cycle8"/>
    <dgm:cxn modelId="{9A45F081-4BEE-4AC6-8F40-077E28ED413D}" srcId="{5186E912-33D7-4079-8ACC-55317CB0E064}" destId="{560FEE6F-304C-460E-AF57-6A7360EA73D6}" srcOrd="2" destOrd="0" parTransId="{ACF2F670-FB97-4EDB-8164-5B866A2264F0}" sibTransId="{16B0DC5E-C0F5-4DF1-BD54-8966F626C46E}"/>
    <dgm:cxn modelId="{D8408A02-E180-4205-994B-B9F3F37040E7}" type="presOf" srcId="{E3121161-172C-44A5-8CE1-2A637932CB6E}" destId="{B744A30D-C39F-4A6E-8B20-C7B8CAA0446A}" srcOrd="0" destOrd="0" presId="urn:microsoft.com/office/officeart/2005/8/layout/cycle8"/>
    <dgm:cxn modelId="{78591798-C1A2-4B03-985D-2F7C288A4DF5}" type="presOf" srcId="{560FEE6F-304C-460E-AF57-6A7360EA73D6}" destId="{AF9BCA66-2549-4ECE-88F9-AAC67E4E4A44}" srcOrd="1" destOrd="0" presId="urn:microsoft.com/office/officeart/2005/8/layout/cycle8"/>
    <dgm:cxn modelId="{CBC10F1B-4ED7-4774-8CBE-B928742097D9}" srcId="{5186E912-33D7-4079-8ACC-55317CB0E064}" destId="{683C50BC-3555-4A35-A03D-1085B37DC2A0}" srcOrd="0" destOrd="0" parTransId="{EF7FDC07-7EC3-4282-AD6F-4871D22D822D}" sibTransId="{68832293-BD76-4712-B57C-A58EB643B508}"/>
    <dgm:cxn modelId="{312CDB65-A940-4D1A-BFDC-F77D138EE8E2}" type="presOf" srcId="{586AC3F3-EB2B-4503-8C7D-5434DD2E9E7E}" destId="{A354DC4E-9EC5-4E19-85F5-585E25A6EDAA}" srcOrd="1" destOrd="0" presId="urn:microsoft.com/office/officeart/2005/8/layout/cycle8"/>
    <dgm:cxn modelId="{F7892D4D-2822-4F24-B3EE-AD4A1710C200}" type="presOf" srcId="{683C50BC-3555-4A35-A03D-1085B37DC2A0}" destId="{9BA0C8C9-3254-4163-8DB1-4864CDE42180}" srcOrd="1" destOrd="0" presId="urn:microsoft.com/office/officeart/2005/8/layout/cycle8"/>
    <dgm:cxn modelId="{A8ACD5DD-8636-4A3D-8523-D0D931C2E90A}" srcId="{5186E912-33D7-4079-8ACC-55317CB0E064}" destId="{E3121161-172C-44A5-8CE1-2A637932CB6E}" srcOrd="4" destOrd="0" parTransId="{884D40CA-19CC-4E91-8CF9-B34B2FAEE16F}" sibTransId="{BA6DF34E-C819-4E4B-B036-E2E9B4C44D40}"/>
    <dgm:cxn modelId="{6695029A-5A2A-4D3A-95C7-2F39C6B88A1A}" type="presOf" srcId="{5186E912-33D7-4079-8ACC-55317CB0E064}" destId="{6E58E8AF-FC95-4004-A556-1DEF6DBEBC01}" srcOrd="0" destOrd="0" presId="urn:microsoft.com/office/officeart/2005/8/layout/cycle8"/>
    <dgm:cxn modelId="{6ACEBEDC-5FA9-4CDB-9FC5-44F9DAC7D8CC}" type="presOf" srcId="{65A5EA9D-789B-4A1E-84AB-8C25546302DA}" destId="{CB96706B-BACD-4B11-AE3A-05FD7C5FC7A4}" srcOrd="1" destOrd="0" presId="urn:microsoft.com/office/officeart/2005/8/layout/cycle8"/>
    <dgm:cxn modelId="{6AF218AA-E484-4145-9F76-9A206EFFC6BE}" type="presOf" srcId="{65A5EA9D-789B-4A1E-84AB-8C25546302DA}" destId="{121518B1-4612-42DB-9D17-470436EF7525}" srcOrd="0" destOrd="0" presId="urn:microsoft.com/office/officeart/2005/8/layout/cycle8"/>
    <dgm:cxn modelId="{03879CFD-C344-4B0E-8A6B-D2A5FA132A4B}" type="presOf" srcId="{E3121161-172C-44A5-8CE1-2A637932CB6E}" destId="{9935FE2E-AF24-4D3C-BB71-8B742E2A1900}" srcOrd="1" destOrd="0" presId="urn:microsoft.com/office/officeart/2005/8/layout/cycle8"/>
    <dgm:cxn modelId="{943E251C-30C3-407F-8608-DF644D72745E}" srcId="{5186E912-33D7-4079-8ACC-55317CB0E064}" destId="{586AC3F3-EB2B-4503-8C7D-5434DD2E9E7E}" srcOrd="1" destOrd="0" parTransId="{DD3CE3DE-3A78-4026-84EE-E049B2279B13}" sibTransId="{E1ED984C-2346-4DED-A229-29B15A494747}"/>
    <dgm:cxn modelId="{9F053CF9-E89E-475E-A9D3-018C54961E8C}" type="presOf" srcId="{586AC3F3-EB2B-4503-8C7D-5434DD2E9E7E}" destId="{07002910-3DF5-43F5-8620-57F18EFBFA67}" srcOrd="0" destOrd="0" presId="urn:microsoft.com/office/officeart/2005/8/layout/cycle8"/>
    <dgm:cxn modelId="{7D3C4E73-CF51-43D0-8714-B1011EFF9137}" type="presOf" srcId="{560FEE6F-304C-460E-AF57-6A7360EA73D6}" destId="{9A2E70D8-3CF9-435D-A853-CBE96EAD16CB}" srcOrd="0" destOrd="0" presId="urn:microsoft.com/office/officeart/2005/8/layout/cycle8"/>
    <dgm:cxn modelId="{5F1EC7CE-B40C-40D5-AB51-0571328B4A1D}" type="presParOf" srcId="{6E58E8AF-FC95-4004-A556-1DEF6DBEBC01}" destId="{4F632BD1-4470-44D1-BBC1-5EA8F79826C4}" srcOrd="0" destOrd="0" presId="urn:microsoft.com/office/officeart/2005/8/layout/cycle8"/>
    <dgm:cxn modelId="{55D3D772-56E5-4BE0-8A26-410EB1EAB86E}" type="presParOf" srcId="{6E58E8AF-FC95-4004-A556-1DEF6DBEBC01}" destId="{5AD16173-CB12-401C-9E30-D5850853348A}" srcOrd="1" destOrd="0" presId="urn:microsoft.com/office/officeart/2005/8/layout/cycle8"/>
    <dgm:cxn modelId="{71600576-7282-4C4D-BBC8-0AAFA7F5633A}" type="presParOf" srcId="{6E58E8AF-FC95-4004-A556-1DEF6DBEBC01}" destId="{1708803E-3DDC-4567-BCDF-D86C9F1B5F6F}" srcOrd="2" destOrd="0" presId="urn:microsoft.com/office/officeart/2005/8/layout/cycle8"/>
    <dgm:cxn modelId="{64401189-4929-47F3-B41A-7C2E9AB40729}" type="presParOf" srcId="{6E58E8AF-FC95-4004-A556-1DEF6DBEBC01}" destId="{9BA0C8C9-3254-4163-8DB1-4864CDE42180}" srcOrd="3" destOrd="0" presId="urn:microsoft.com/office/officeart/2005/8/layout/cycle8"/>
    <dgm:cxn modelId="{70C2B4AE-A8E6-4F30-8B9A-0D8302D8340D}" type="presParOf" srcId="{6E58E8AF-FC95-4004-A556-1DEF6DBEBC01}" destId="{07002910-3DF5-43F5-8620-57F18EFBFA67}" srcOrd="4" destOrd="0" presId="urn:microsoft.com/office/officeart/2005/8/layout/cycle8"/>
    <dgm:cxn modelId="{5002078D-6874-47F8-AED7-D35EED7D385D}" type="presParOf" srcId="{6E58E8AF-FC95-4004-A556-1DEF6DBEBC01}" destId="{E44BA289-5905-4F44-8D34-C96289223F64}" srcOrd="5" destOrd="0" presId="urn:microsoft.com/office/officeart/2005/8/layout/cycle8"/>
    <dgm:cxn modelId="{3329B82C-3D97-4897-9A38-620BD3F63F5E}" type="presParOf" srcId="{6E58E8AF-FC95-4004-A556-1DEF6DBEBC01}" destId="{8AB5EF73-E902-4DA8-B0A9-3EAB4FEF0494}" srcOrd="6" destOrd="0" presId="urn:microsoft.com/office/officeart/2005/8/layout/cycle8"/>
    <dgm:cxn modelId="{7ABBFCA2-DE50-42BF-9D0B-9AE457F84F12}" type="presParOf" srcId="{6E58E8AF-FC95-4004-A556-1DEF6DBEBC01}" destId="{A354DC4E-9EC5-4E19-85F5-585E25A6EDAA}" srcOrd="7" destOrd="0" presId="urn:microsoft.com/office/officeart/2005/8/layout/cycle8"/>
    <dgm:cxn modelId="{4432D9D6-6614-4686-BB80-3C73C693B8DF}" type="presParOf" srcId="{6E58E8AF-FC95-4004-A556-1DEF6DBEBC01}" destId="{9A2E70D8-3CF9-435D-A853-CBE96EAD16CB}" srcOrd="8" destOrd="0" presId="urn:microsoft.com/office/officeart/2005/8/layout/cycle8"/>
    <dgm:cxn modelId="{16CFE1FE-1ADB-4F50-97C3-CBB1EADAC5E8}" type="presParOf" srcId="{6E58E8AF-FC95-4004-A556-1DEF6DBEBC01}" destId="{CF18D345-F0E5-4243-A273-4EBFF45FA106}" srcOrd="9" destOrd="0" presId="urn:microsoft.com/office/officeart/2005/8/layout/cycle8"/>
    <dgm:cxn modelId="{1588D9DA-0B65-4386-86CA-6CB03412EFB6}" type="presParOf" srcId="{6E58E8AF-FC95-4004-A556-1DEF6DBEBC01}" destId="{200763C3-F9C0-4367-989B-AB35DDEB874A}" srcOrd="10" destOrd="0" presId="urn:microsoft.com/office/officeart/2005/8/layout/cycle8"/>
    <dgm:cxn modelId="{09CD20F3-7A4E-426D-A0DE-218A7E969E8C}" type="presParOf" srcId="{6E58E8AF-FC95-4004-A556-1DEF6DBEBC01}" destId="{AF9BCA66-2549-4ECE-88F9-AAC67E4E4A44}" srcOrd="11" destOrd="0" presId="urn:microsoft.com/office/officeart/2005/8/layout/cycle8"/>
    <dgm:cxn modelId="{AAF0941D-6C0D-4DDC-95C6-75CF70FD28BD}" type="presParOf" srcId="{6E58E8AF-FC95-4004-A556-1DEF6DBEBC01}" destId="{121518B1-4612-42DB-9D17-470436EF7525}" srcOrd="12" destOrd="0" presId="urn:microsoft.com/office/officeart/2005/8/layout/cycle8"/>
    <dgm:cxn modelId="{F48EF938-6B23-468D-A3D0-7FAD1A82D438}" type="presParOf" srcId="{6E58E8AF-FC95-4004-A556-1DEF6DBEBC01}" destId="{3EBBA52F-7240-4058-8BFD-59C8C4EB4276}" srcOrd="13" destOrd="0" presId="urn:microsoft.com/office/officeart/2005/8/layout/cycle8"/>
    <dgm:cxn modelId="{AE22C5C4-6AE4-4A04-B468-81F576BF9884}" type="presParOf" srcId="{6E58E8AF-FC95-4004-A556-1DEF6DBEBC01}" destId="{2A9DF53E-A262-4132-80B6-CE44218401D8}" srcOrd="14" destOrd="0" presId="urn:microsoft.com/office/officeart/2005/8/layout/cycle8"/>
    <dgm:cxn modelId="{B48D5152-E74E-40A7-871A-D0B3512D3B64}" type="presParOf" srcId="{6E58E8AF-FC95-4004-A556-1DEF6DBEBC01}" destId="{CB96706B-BACD-4B11-AE3A-05FD7C5FC7A4}" srcOrd="15" destOrd="0" presId="urn:microsoft.com/office/officeart/2005/8/layout/cycle8"/>
    <dgm:cxn modelId="{EE57CA14-456E-4E0B-875B-2BA24F96D6EF}" type="presParOf" srcId="{6E58E8AF-FC95-4004-A556-1DEF6DBEBC01}" destId="{B744A30D-C39F-4A6E-8B20-C7B8CAA0446A}" srcOrd="16" destOrd="0" presId="urn:microsoft.com/office/officeart/2005/8/layout/cycle8"/>
    <dgm:cxn modelId="{0A9DEFF3-6459-452D-B2F4-63636C4859B5}" type="presParOf" srcId="{6E58E8AF-FC95-4004-A556-1DEF6DBEBC01}" destId="{BB27BBE3-4932-47D3-BC16-0315513A7A14}" srcOrd="17" destOrd="0" presId="urn:microsoft.com/office/officeart/2005/8/layout/cycle8"/>
    <dgm:cxn modelId="{A120EE2B-DA4C-48ED-B6A1-D1C5572CC371}" type="presParOf" srcId="{6E58E8AF-FC95-4004-A556-1DEF6DBEBC01}" destId="{22516F44-E231-4DAD-AB98-4B73C78AED3E}" srcOrd="18" destOrd="0" presId="urn:microsoft.com/office/officeart/2005/8/layout/cycle8"/>
    <dgm:cxn modelId="{C602986F-9CC8-49FB-8BE6-8D4933CBBD21}" type="presParOf" srcId="{6E58E8AF-FC95-4004-A556-1DEF6DBEBC01}" destId="{9935FE2E-AF24-4D3C-BB71-8B742E2A1900}" srcOrd="19" destOrd="0" presId="urn:microsoft.com/office/officeart/2005/8/layout/cycle8"/>
    <dgm:cxn modelId="{040A1012-0B90-4446-83CA-138930AF43D6}" type="presParOf" srcId="{6E58E8AF-FC95-4004-A556-1DEF6DBEBC01}" destId="{E0C02A2E-7FBD-43B1-9688-C4DAC0A08E5C}" srcOrd="20" destOrd="0" presId="urn:microsoft.com/office/officeart/2005/8/layout/cycle8"/>
    <dgm:cxn modelId="{67801275-C2C4-466E-ADBA-0101E4DC4832}" type="presParOf" srcId="{6E58E8AF-FC95-4004-A556-1DEF6DBEBC01}" destId="{BC6457B9-4DF1-4B15-A299-3392542EB9DD}" srcOrd="21" destOrd="0" presId="urn:microsoft.com/office/officeart/2005/8/layout/cycle8"/>
    <dgm:cxn modelId="{6D057F71-716A-4448-8A30-BD82B10002A8}" type="presParOf" srcId="{6E58E8AF-FC95-4004-A556-1DEF6DBEBC01}" destId="{EF593EC6-74C1-4281-8B7F-43E53376050D}" srcOrd="22" destOrd="0" presId="urn:microsoft.com/office/officeart/2005/8/layout/cycle8"/>
    <dgm:cxn modelId="{25697185-4F9A-41B1-8238-E4D1B76C3068}" type="presParOf" srcId="{6E58E8AF-FC95-4004-A556-1DEF6DBEBC01}" destId="{9CBE6A6A-4168-4747-AE5E-E8CC79C99DFE}" srcOrd="23" destOrd="0" presId="urn:microsoft.com/office/officeart/2005/8/layout/cycle8"/>
    <dgm:cxn modelId="{5D1DF447-4E63-4FE4-A221-0D34DF4B7A04}" type="presParOf" srcId="{6E58E8AF-FC95-4004-A556-1DEF6DBEBC01}" destId="{9964191A-F2AC-44B9-84F0-E60771CAB1FC}" srcOrd="24" destOrd="0" presId="urn:microsoft.com/office/officeart/2005/8/layout/cycle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1B6C458-ECE3-4A11-9237-826B70B945DB}" type="doc">
      <dgm:prSet loTypeId="urn:microsoft.com/office/officeart/2005/8/layout/vList2" loCatId="list" qsTypeId="urn:microsoft.com/office/officeart/2005/8/quickstyle/simple2" qsCatId="simple" csTypeId="urn:microsoft.com/office/officeart/2005/8/colors/accent6_5" csCatId="accent6" phldr="1"/>
      <dgm:spPr/>
      <dgm:t>
        <a:bodyPr/>
        <a:lstStyle/>
        <a:p>
          <a:endParaRPr lang="zh-CN" altLang="en-US"/>
        </a:p>
      </dgm:t>
    </dgm:pt>
    <dgm:pt modelId="{0D7DAED9-37A6-42DB-A246-F841620F1F79}">
      <dgm:prSet phldrT="[文本]" custT="1"/>
      <dgm:spPr/>
      <dgm:t>
        <a:bodyPr/>
        <a:lstStyle/>
        <a:p>
          <a:r>
            <a:rPr lang="zh-CN" altLang="en-US" sz="3200" dirty="0" smtClean="0">
              <a:latin typeface="黑体" panose="02010609060101010101" pitchFamily="49" charset="-122"/>
              <a:ea typeface="黑体" panose="02010609060101010101" pitchFamily="49" charset="-122"/>
            </a:rPr>
            <a:t>简单平均数或非加权平均数</a:t>
          </a:r>
          <a:endParaRPr lang="zh-CN" altLang="en-US" sz="3200" dirty="0">
            <a:latin typeface="黑体" panose="02010609060101010101" pitchFamily="49" charset="-122"/>
            <a:ea typeface="黑体" panose="02010609060101010101" pitchFamily="49" charset="-122"/>
          </a:endParaRPr>
        </a:p>
      </dgm:t>
    </dgm:pt>
    <dgm:pt modelId="{17B398D7-FD4B-4083-9A11-9944469C74E0}" cxnId="{3D0675E1-E81D-4F3D-8EA6-F84189F85EB1}" type="parTrans">
      <dgm:prSet/>
      <dgm:spPr/>
      <dgm:t>
        <a:bodyPr/>
        <a:lstStyle/>
        <a:p>
          <a:endParaRPr lang="zh-CN" altLang="en-US"/>
        </a:p>
      </dgm:t>
    </dgm:pt>
    <dgm:pt modelId="{BACE73ED-EE73-40CD-8B7D-B3F8F05EAC5D}" cxnId="{3D0675E1-E81D-4F3D-8EA6-F84189F85EB1}" type="sibTrans">
      <dgm:prSet/>
      <dgm:spPr/>
      <dgm:t>
        <a:bodyPr/>
        <a:lstStyle/>
        <a:p>
          <a:endParaRPr lang="zh-CN" altLang="en-US"/>
        </a:p>
      </dgm:t>
    </dgm:pt>
    <dgm:pt modelId="{4C91813E-653A-482C-84CB-C0E144BA1A29}">
      <dgm:prSet phldrT="[文本]" custT="1"/>
      <dgm:spPr/>
      <dgm:t>
        <a:bodyPr/>
        <a:lstStyle/>
        <a:p>
          <a:pPr>
            <a:lnSpc>
              <a:spcPct val="100000"/>
            </a:lnSpc>
          </a:pPr>
          <a:r>
            <a:rPr lang="zh-CN" altLang="en-US" sz="2400" dirty="0" smtClean="0"/>
            <a:t>一种最常见的分析方法。它不考虑在不同的企业中从事某种职位工作的员工人数之间的差异，对所有企业的薪酬数据均赋予相同的权重。</a:t>
          </a:r>
          <a:endParaRPr lang="zh-CN" altLang="en-US" sz="2400" dirty="0"/>
        </a:p>
      </dgm:t>
    </dgm:pt>
    <dgm:pt modelId="{2EAD83E4-F8C1-4519-A1A3-46698132B167}" cxnId="{877A07EC-5D9C-43D3-9DD4-E3086F0B6A42}" type="parTrans">
      <dgm:prSet/>
      <dgm:spPr/>
      <dgm:t>
        <a:bodyPr/>
        <a:lstStyle/>
        <a:p>
          <a:endParaRPr lang="zh-CN" altLang="en-US"/>
        </a:p>
      </dgm:t>
    </dgm:pt>
    <dgm:pt modelId="{6F22F317-72D6-4808-A71A-F1E50DB4D5C2}" cxnId="{877A07EC-5D9C-43D3-9DD4-E3086F0B6A42}" type="sibTrans">
      <dgm:prSet/>
      <dgm:spPr/>
      <dgm:t>
        <a:bodyPr/>
        <a:lstStyle/>
        <a:p>
          <a:endParaRPr lang="zh-CN" altLang="en-US"/>
        </a:p>
      </dgm:t>
    </dgm:pt>
    <dgm:pt modelId="{079641E5-FF3E-4472-BF74-3A6B2B617A05}">
      <dgm:prSet phldrT="[文本]" custT="1"/>
      <dgm:spPr/>
      <dgm:t>
        <a:bodyPr/>
        <a:lstStyle/>
        <a:p>
          <a:r>
            <a:rPr lang="zh-CN" altLang="en-US" sz="3200" dirty="0" smtClean="0">
              <a:latin typeface="黑体" panose="02010609060101010101" pitchFamily="49" charset="-122"/>
              <a:ea typeface="黑体" panose="02010609060101010101" pitchFamily="49" charset="-122"/>
            </a:rPr>
            <a:t>加权平均数</a:t>
          </a:r>
          <a:endParaRPr lang="zh-CN" altLang="en-US" sz="3200" dirty="0">
            <a:latin typeface="黑体" panose="02010609060101010101" pitchFamily="49" charset="-122"/>
            <a:ea typeface="黑体" panose="02010609060101010101" pitchFamily="49" charset="-122"/>
          </a:endParaRPr>
        </a:p>
      </dgm:t>
    </dgm:pt>
    <dgm:pt modelId="{F60CB016-D83A-481D-AA5F-66DB1C50666E}" cxnId="{CD1D1412-40B8-42D3-990B-89572EB95D07}" type="parTrans">
      <dgm:prSet/>
      <dgm:spPr/>
      <dgm:t>
        <a:bodyPr/>
        <a:lstStyle/>
        <a:p>
          <a:endParaRPr lang="zh-CN" altLang="en-US"/>
        </a:p>
      </dgm:t>
    </dgm:pt>
    <dgm:pt modelId="{82063681-0F63-4859-9B8A-B2B48B08E46B}" cxnId="{CD1D1412-40B8-42D3-990B-89572EB95D07}" type="sibTrans">
      <dgm:prSet/>
      <dgm:spPr/>
      <dgm:t>
        <a:bodyPr/>
        <a:lstStyle/>
        <a:p>
          <a:endParaRPr lang="zh-CN" altLang="en-US"/>
        </a:p>
      </dgm:t>
    </dgm:pt>
    <dgm:pt modelId="{84F62C04-48D7-4CD0-8F30-D958352C2AD2}">
      <dgm:prSet phldrT="[文本]" custT="1"/>
      <dgm:spPr/>
      <dgm:t>
        <a:bodyPr/>
        <a:lstStyle/>
        <a:p>
          <a:pPr>
            <a:lnSpc>
              <a:spcPct val="100000"/>
            </a:lnSpc>
          </a:pPr>
          <a:r>
            <a:rPr lang="zh-CN" sz="2400" dirty="0" smtClean="0"/>
            <a:t>在这种分析中</a:t>
          </a:r>
          <a:r>
            <a:rPr lang="en-US" sz="2400" dirty="0" smtClean="0"/>
            <a:t>,</a:t>
          </a:r>
          <a:r>
            <a:rPr lang="zh-CN" sz="2400" dirty="0" smtClean="0"/>
            <a:t>不同企业的薪酬数据将会被赋予不同的权重</a:t>
          </a:r>
          <a:r>
            <a:rPr lang="zh-CN" altLang="en-US" sz="2400" dirty="0" smtClean="0"/>
            <a:t>，</a:t>
          </a:r>
          <a:r>
            <a:rPr lang="zh-CN" sz="2400" dirty="0" smtClean="0"/>
            <a:t>而权重的大小则取决于某一个公司中在同类职位上工作的员工人数在调查总人数中所占的比重</a:t>
          </a:r>
          <a:r>
            <a:rPr lang="zh-CN" altLang="en-US" sz="2400" dirty="0" smtClean="0"/>
            <a:t>，</a:t>
          </a:r>
          <a:r>
            <a:rPr lang="zh-CN" sz="2400" dirty="0" smtClean="0"/>
            <a:t>或者调查企业认为某个被调查企业的薪酬水平对其薪酬决策的重要程度。</a:t>
          </a:r>
          <a:endParaRPr lang="zh-CN" altLang="en-US" sz="2400" dirty="0"/>
        </a:p>
      </dgm:t>
    </dgm:pt>
    <dgm:pt modelId="{4DBA3188-AA9A-4430-B7CE-1105FE82544B}" cxnId="{15A0CF6A-4562-4C1C-8C71-B9F7BC6C76B9}" type="parTrans">
      <dgm:prSet/>
      <dgm:spPr/>
      <dgm:t>
        <a:bodyPr/>
        <a:lstStyle/>
        <a:p>
          <a:endParaRPr lang="zh-CN" altLang="en-US"/>
        </a:p>
      </dgm:t>
    </dgm:pt>
    <dgm:pt modelId="{8F056A43-049F-4732-ADB9-CC8DE91B8675}" cxnId="{15A0CF6A-4562-4C1C-8C71-B9F7BC6C76B9}" type="sibTrans">
      <dgm:prSet/>
      <dgm:spPr/>
      <dgm:t>
        <a:bodyPr/>
        <a:lstStyle/>
        <a:p>
          <a:endParaRPr lang="zh-CN" altLang="en-US"/>
        </a:p>
      </dgm:t>
    </dgm:pt>
    <dgm:pt modelId="{583BEDF5-630C-4DEA-8B8F-8B081B65C437}">
      <dgm:prSet phldrT="[文本]" custT="1"/>
      <dgm:spPr/>
      <dgm:t>
        <a:bodyPr/>
        <a:lstStyle/>
        <a:p>
          <a:r>
            <a:rPr lang="zh-CN" sz="3200" dirty="0" smtClean="0">
              <a:latin typeface="黑体" panose="02010609060101010101" pitchFamily="49" charset="-122"/>
              <a:ea typeface="黑体" panose="02010609060101010101" pitchFamily="49" charset="-122"/>
            </a:rPr>
            <a:t>中值</a:t>
          </a:r>
          <a:endParaRPr lang="zh-CN" altLang="en-US" sz="3200" dirty="0">
            <a:latin typeface="黑体" panose="02010609060101010101" pitchFamily="49" charset="-122"/>
            <a:ea typeface="黑体" panose="02010609060101010101" pitchFamily="49" charset="-122"/>
          </a:endParaRPr>
        </a:p>
      </dgm:t>
    </dgm:pt>
    <dgm:pt modelId="{37281813-DDDC-4DCF-928E-3A5481B45B61}" cxnId="{A1CF9C8A-44A4-49E1-B386-169747E8CF1F}" type="parTrans">
      <dgm:prSet/>
      <dgm:spPr/>
      <dgm:t>
        <a:bodyPr/>
        <a:lstStyle/>
        <a:p>
          <a:endParaRPr lang="zh-CN" altLang="en-US"/>
        </a:p>
      </dgm:t>
    </dgm:pt>
    <dgm:pt modelId="{C41F28A5-CAF5-4DCA-9FFA-98A0D93B2BF3}" cxnId="{A1CF9C8A-44A4-49E1-B386-169747E8CF1F}" type="sibTrans">
      <dgm:prSet/>
      <dgm:spPr/>
      <dgm:t>
        <a:bodyPr/>
        <a:lstStyle/>
        <a:p>
          <a:endParaRPr lang="zh-CN" altLang="en-US"/>
        </a:p>
      </dgm:t>
    </dgm:pt>
    <dgm:pt modelId="{217615BF-C2BE-406D-BDB8-D9C019AD603A}">
      <dgm:prSet phldrT="[文本]" custT="1"/>
      <dgm:spPr/>
      <dgm:t>
        <a:bodyPr/>
        <a:lstStyle/>
        <a:p>
          <a:pPr>
            <a:lnSpc>
              <a:spcPct val="100000"/>
            </a:lnSpc>
          </a:pPr>
          <a:r>
            <a:rPr lang="zh-CN" sz="2400" dirty="0" smtClean="0"/>
            <a:t>这种做法实际上是将收集到的薪酬数据按降序或升序排列</a:t>
          </a:r>
          <a:r>
            <a:rPr lang="zh-CN" altLang="en-US" sz="2400" dirty="0" smtClean="0"/>
            <a:t>，然后取恰巧位于中间位置上的那个薪酬水平数值。</a:t>
          </a:r>
          <a:endParaRPr lang="zh-CN" altLang="en-US" sz="2400" dirty="0"/>
        </a:p>
      </dgm:t>
    </dgm:pt>
    <dgm:pt modelId="{7224F71D-70EC-4BD6-B04C-16CAF189B368}" cxnId="{C1AD3909-33EF-42ED-8685-FAA53000FEDE}" type="parTrans">
      <dgm:prSet/>
      <dgm:spPr/>
      <dgm:t>
        <a:bodyPr/>
        <a:lstStyle/>
        <a:p>
          <a:endParaRPr lang="zh-CN" altLang="en-US"/>
        </a:p>
      </dgm:t>
    </dgm:pt>
    <dgm:pt modelId="{7E4A723E-0EF4-4B79-BF14-EFB349543EC6}" cxnId="{C1AD3909-33EF-42ED-8685-FAA53000FEDE}" type="sibTrans">
      <dgm:prSet/>
      <dgm:spPr/>
      <dgm:t>
        <a:bodyPr/>
        <a:lstStyle/>
        <a:p>
          <a:endParaRPr lang="zh-CN" altLang="en-US"/>
        </a:p>
      </dgm:t>
    </dgm:pt>
    <dgm:pt modelId="{EAF5977A-ECCF-4D64-B1F3-6A2C51376DED}" type="pres">
      <dgm:prSet presAssocID="{51B6C458-ECE3-4A11-9237-826B70B945DB}" presName="linear" presStyleCnt="0">
        <dgm:presLayoutVars>
          <dgm:animLvl val="lvl"/>
          <dgm:resizeHandles val="exact"/>
        </dgm:presLayoutVars>
      </dgm:prSet>
      <dgm:spPr/>
      <dgm:t>
        <a:bodyPr/>
        <a:lstStyle/>
        <a:p>
          <a:endParaRPr lang="zh-CN" altLang="en-US"/>
        </a:p>
      </dgm:t>
    </dgm:pt>
    <dgm:pt modelId="{24CE5E60-A201-406B-99E4-9F514268E3C2}" type="pres">
      <dgm:prSet presAssocID="{0D7DAED9-37A6-42DB-A246-F841620F1F79}" presName="parentText" presStyleLbl="node1" presStyleIdx="0" presStyleCnt="3">
        <dgm:presLayoutVars>
          <dgm:chMax val="0"/>
          <dgm:bulletEnabled val="1"/>
        </dgm:presLayoutVars>
      </dgm:prSet>
      <dgm:spPr/>
      <dgm:t>
        <a:bodyPr/>
        <a:lstStyle/>
        <a:p>
          <a:endParaRPr lang="zh-CN" altLang="en-US"/>
        </a:p>
      </dgm:t>
    </dgm:pt>
    <dgm:pt modelId="{BD469ACC-8863-4CB4-ACEF-E703753E3168}" type="pres">
      <dgm:prSet presAssocID="{0D7DAED9-37A6-42DB-A246-F841620F1F79}" presName="childText" presStyleLbl="revTx" presStyleIdx="0" presStyleCnt="3">
        <dgm:presLayoutVars>
          <dgm:bulletEnabled val="1"/>
        </dgm:presLayoutVars>
      </dgm:prSet>
      <dgm:spPr/>
      <dgm:t>
        <a:bodyPr/>
        <a:lstStyle/>
        <a:p>
          <a:endParaRPr lang="zh-CN" altLang="en-US"/>
        </a:p>
      </dgm:t>
    </dgm:pt>
    <dgm:pt modelId="{276ED648-F4D7-4636-BE02-C1B9DE9AA2DF}" type="pres">
      <dgm:prSet presAssocID="{079641E5-FF3E-4472-BF74-3A6B2B617A05}" presName="parentText" presStyleLbl="node1" presStyleIdx="1" presStyleCnt="3">
        <dgm:presLayoutVars>
          <dgm:chMax val="0"/>
          <dgm:bulletEnabled val="1"/>
        </dgm:presLayoutVars>
      </dgm:prSet>
      <dgm:spPr/>
      <dgm:t>
        <a:bodyPr/>
        <a:lstStyle/>
        <a:p>
          <a:endParaRPr lang="zh-CN" altLang="en-US"/>
        </a:p>
      </dgm:t>
    </dgm:pt>
    <dgm:pt modelId="{C9C0DDFF-0045-4348-8A41-6A341B042297}" type="pres">
      <dgm:prSet presAssocID="{079641E5-FF3E-4472-BF74-3A6B2B617A05}" presName="childText" presStyleLbl="revTx" presStyleIdx="1" presStyleCnt="3">
        <dgm:presLayoutVars>
          <dgm:bulletEnabled val="1"/>
        </dgm:presLayoutVars>
      </dgm:prSet>
      <dgm:spPr/>
      <dgm:t>
        <a:bodyPr/>
        <a:lstStyle/>
        <a:p>
          <a:endParaRPr lang="zh-CN" altLang="en-US"/>
        </a:p>
      </dgm:t>
    </dgm:pt>
    <dgm:pt modelId="{CC37BDBB-CB26-440C-A51B-816EA84BFF40}" type="pres">
      <dgm:prSet presAssocID="{583BEDF5-630C-4DEA-8B8F-8B081B65C437}" presName="parentText" presStyleLbl="node1" presStyleIdx="2" presStyleCnt="3">
        <dgm:presLayoutVars>
          <dgm:chMax val="0"/>
          <dgm:bulletEnabled val="1"/>
        </dgm:presLayoutVars>
      </dgm:prSet>
      <dgm:spPr/>
      <dgm:t>
        <a:bodyPr/>
        <a:lstStyle/>
        <a:p>
          <a:endParaRPr lang="zh-CN" altLang="en-US"/>
        </a:p>
      </dgm:t>
    </dgm:pt>
    <dgm:pt modelId="{E766E841-74CC-41D1-A3EB-D552ACFAC7F3}" type="pres">
      <dgm:prSet presAssocID="{583BEDF5-630C-4DEA-8B8F-8B081B65C437}" presName="childText" presStyleLbl="revTx" presStyleIdx="2" presStyleCnt="3" custLinFactNeighborX="-567" custLinFactNeighborY="14846">
        <dgm:presLayoutVars>
          <dgm:bulletEnabled val="1"/>
        </dgm:presLayoutVars>
      </dgm:prSet>
      <dgm:spPr/>
      <dgm:t>
        <a:bodyPr/>
        <a:lstStyle/>
        <a:p>
          <a:endParaRPr lang="zh-CN" altLang="en-US"/>
        </a:p>
      </dgm:t>
    </dgm:pt>
  </dgm:ptLst>
  <dgm:cxnLst>
    <dgm:cxn modelId="{3D0675E1-E81D-4F3D-8EA6-F84189F85EB1}" srcId="{51B6C458-ECE3-4A11-9237-826B70B945DB}" destId="{0D7DAED9-37A6-42DB-A246-F841620F1F79}" srcOrd="0" destOrd="0" parTransId="{17B398D7-FD4B-4083-9A11-9944469C74E0}" sibTransId="{BACE73ED-EE73-40CD-8B7D-B3F8F05EAC5D}"/>
    <dgm:cxn modelId="{6C971D7D-8892-4BEE-B2A9-240D4F5B5196}" type="presOf" srcId="{583BEDF5-630C-4DEA-8B8F-8B081B65C437}" destId="{CC37BDBB-CB26-440C-A51B-816EA84BFF40}" srcOrd="0" destOrd="0" presId="urn:microsoft.com/office/officeart/2005/8/layout/vList2"/>
    <dgm:cxn modelId="{C1AD3909-33EF-42ED-8685-FAA53000FEDE}" srcId="{583BEDF5-630C-4DEA-8B8F-8B081B65C437}" destId="{217615BF-C2BE-406D-BDB8-D9C019AD603A}" srcOrd="0" destOrd="0" parTransId="{7224F71D-70EC-4BD6-B04C-16CAF189B368}" sibTransId="{7E4A723E-0EF4-4B79-BF14-EFB349543EC6}"/>
    <dgm:cxn modelId="{00356DEA-41E0-44FC-8D19-81CF14693E32}" type="presOf" srcId="{4C91813E-653A-482C-84CB-C0E144BA1A29}" destId="{BD469ACC-8863-4CB4-ACEF-E703753E3168}" srcOrd="0" destOrd="0" presId="urn:microsoft.com/office/officeart/2005/8/layout/vList2"/>
    <dgm:cxn modelId="{8994069C-4951-4D76-8FAA-8B9DB15D01F3}" type="presOf" srcId="{0D7DAED9-37A6-42DB-A246-F841620F1F79}" destId="{24CE5E60-A201-406B-99E4-9F514268E3C2}" srcOrd="0" destOrd="0" presId="urn:microsoft.com/office/officeart/2005/8/layout/vList2"/>
    <dgm:cxn modelId="{A1CF9C8A-44A4-49E1-B386-169747E8CF1F}" srcId="{51B6C458-ECE3-4A11-9237-826B70B945DB}" destId="{583BEDF5-630C-4DEA-8B8F-8B081B65C437}" srcOrd="2" destOrd="0" parTransId="{37281813-DDDC-4DCF-928E-3A5481B45B61}" sibTransId="{C41F28A5-CAF5-4DCA-9FFA-98A0D93B2BF3}"/>
    <dgm:cxn modelId="{515A71C0-3A25-4F87-A34A-22BFD92785E1}" type="presOf" srcId="{51B6C458-ECE3-4A11-9237-826B70B945DB}" destId="{EAF5977A-ECCF-4D64-B1F3-6A2C51376DED}" srcOrd="0" destOrd="0" presId="urn:microsoft.com/office/officeart/2005/8/layout/vList2"/>
    <dgm:cxn modelId="{CD1D1412-40B8-42D3-990B-89572EB95D07}" srcId="{51B6C458-ECE3-4A11-9237-826B70B945DB}" destId="{079641E5-FF3E-4472-BF74-3A6B2B617A05}" srcOrd="1" destOrd="0" parTransId="{F60CB016-D83A-481D-AA5F-66DB1C50666E}" sibTransId="{82063681-0F63-4859-9B8A-B2B48B08E46B}"/>
    <dgm:cxn modelId="{877A07EC-5D9C-43D3-9DD4-E3086F0B6A42}" srcId="{0D7DAED9-37A6-42DB-A246-F841620F1F79}" destId="{4C91813E-653A-482C-84CB-C0E144BA1A29}" srcOrd="0" destOrd="0" parTransId="{2EAD83E4-F8C1-4519-A1A3-46698132B167}" sibTransId="{6F22F317-72D6-4808-A71A-F1E50DB4D5C2}"/>
    <dgm:cxn modelId="{88676975-6E32-48DD-8DCC-9E284E78A389}" type="presOf" srcId="{217615BF-C2BE-406D-BDB8-D9C019AD603A}" destId="{E766E841-74CC-41D1-A3EB-D552ACFAC7F3}" srcOrd="0" destOrd="0" presId="urn:microsoft.com/office/officeart/2005/8/layout/vList2"/>
    <dgm:cxn modelId="{67F839C0-9E69-41B4-880E-7F3D6DD8F7FB}" type="presOf" srcId="{84F62C04-48D7-4CD0-8F30-D958352C2AD2}" destId="{C9C0DDFF-0045-4348-8A41-6A341B042297}" srcOrd="0" destOrd="0" presId="urn:microsoft.com/office/officeart/2005/8/layout/vList2"/>
    <dgm:cxn modelId="{097FE42A-2D06-4524-B364-9754729D0B09}" type="presOf" srcId="{079641E5-FF3E-4472-BF74-3A6B2B617A05}" destId="{276ED648-F4D7-4636-BE02-C1B9DE9AA2DF}" srcOrd="0" destOrd="0" presId="urn:microsoft.com/office/officeart/2005/8/layout/vList2"/>
    <dgm:cxn modelId="{15A0CF6A-4562-4C1C-8C71-B9F7BC6C76B9}" srcId="{079641E5-FF3E-4472-BF74-3A6B2B617A05}" destId="{84F62C04-48D7-4CD0-8F30-D958352C2AD2}" srcOrd="0" destOrd="0" parTransId="{4DBA3188-AA9A-4430-B7CE-1105FE82544B}" sibTransId="{8F056A43-049F-4732-ADB9-CC8DE91B8675}"/>
    <dgm:cxn modelId="{755148CB-D5E1-4491-92A5-391061BD150B}" type="presParOf" srcId="{EAF5977A-ECCF-4D64-B1F3-6A2C51376DED}" destId="{24CE5E60-A201-406B-99E4-9F514268E3C2}" srcOrd="0" destOrd="0" presId="urn:microsoft.com/office/officeart/2005/8/layout/vList2"/>
    <dgm:cxn modelId="{934BF0F9-5EE6-4F11-9CF3-CADD2DAAFB96}" type="presParOf" srcId="{EAF5977A-ECCF-4D64-B1F3-6A2C51376DED}" destId="{BD469ACC-8863-4CB4-ACEF-E703753E3168}" srcOrd="1" destOrd="0" presId="urn:microsoft.com/office/officeart/2005/8/layout/vList2"/>
    <dgm:cxn modelId="{F6A5B365-3E18-4919-B64D-23160DB89C33}" type="presParOf" srcId="{EAF5977A-ECCF-4D64-B1F3-6A2C51376DED}" destId="{276ED648-F4D7-4636-BE02-C1B9DE9AA2DF}" srcOrd="2" destOrd="0" presId="urn:microsoft.com/office/officeart/2005/8/layout/vList2"/>
    <dgm:cxn modelId="{D407B974-B508-4D25-AFB6-D021CF75D88F}" type="presParOf" srcId="{EAF5977A-ECCF-4D64-B1F3-6A2C51376DED}" destId="{C9C0DDFF-0045-4348-8A41-6A341B042297}" srcOrd="3" destOrd="0" presId="urn:microsoft.com/office/officeart/2005/8/layout/vList2"/>
    <dgm:cxn modelId="{80066712-8E70-448D-8792-36F7C3B4DC8A}" type="presParOf" srcId="{EAF5977A-ECCF-4D64-B1F3-6A2C51376DED}" destId="{CC37BDBB-CB26-440C-A51B-816EA84BFF40}" srcOrd="4" destOrd="0" presId="urn:microsoft.com/office/officeart/2005/8/layout/vList2"/>
    <dgm:cxn modelId="{FA69C90C-4E82-4BE1-8C5C-752AE09F3008}" type="presParOf" srcId="{EAF5977A-ECCF-4D64-B1F3-6A2C51376DED}" destId="{E766E841-74CC-41D1-A3EB-D552ACFAC7F3}" srcOrd="5"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606BCBC-B8EB-4549-A868-BE614757B447}" type="doc">
      <dgm:prSet loTypeId="urn:microsoft.com/office/officeart/2005/8/layout/chevron2" loCatId="list" qsTypeId="urn:microsoft.com/office/officeart/2005/8/quickstyle/simple2" qsCatId="simple" csTypeId="urn:microsoft.com/office/officeart/2005/8/colors/accent6_5" csCatId="accent6" phldr="1"/>
      <dgm:spPr/>
      <dgm:t>
        <a:bodyPr/>
        <a:lstStyle/>
        <a:p>
          <a:endParaRPr lang="zh-CN" altLang="en-US"/>
        </a:p>
      </dgm:t>
    </dgm:pt>
    <dgm:pt modelId="{97F73A18-F93B-4B41-A2BC-462882A03C76}">
      <dgm:prSet phldrT="[文本]"/>
      <dgm:spPr/>
      <dgm:t>
        <a:bodyPr/>
        <a:lstStyle/>
        <a:p>
          <a:r>
            <a:rPr lang="zh-CN" dirty="0" smtClean="0"/>
            <a:t>标准差</a:t>
          </a:r>
          <a:endParaRPr lang="zh-CN" altLang="en-US" dirty="0"/>
        </a:p>
      </dgm:t>
    </dgm:pt>
    <dgm:pt modelId="{2311BD49-419C-4F1B-9B55-92E60AC176DE}" cxnId="{64DDD69B-FD27-4841-ABD1-B096AAE25720}" type="parTrans">
      <dgm:prSet/>
      <dgm:spPr/>
      <dgm:t>
        <a:bodyPr/>
        <a:lstStyle/>
        <a:p>
          <a:endParaRPr lang="zh-CN" altLang="en-US"/>
        </a:p>
      </dgm:t>
    </dgm:pt>
    <dgm:pt modelId="{A55D852B-856C-4ED6-810C-7F951D6D2ECC}" cxnId="{64DDD69B-FD27-4841-ABD1-B096AAE25720}" type="sibTrans">
      <dgm:prSet/>
      <dgm:spPr/>
      <dgm:t>
        <a:bodyPr/>
        <a:lstStyle/>
        <a:p>
          <a:endParaRPr lang="zh-CN" altLang="en-US"/>
        </a:p>
      </dgm:t>
    </dgm:pt>
    <dgm:pt modelId="{9CD5E3BC-303F-4BE5-9583-C31C9FA8B3BF}">
      <dgm:prSet phldrT="[文本]"/>
      <dgm:spPr/>
      <dgm:t>
        <a:bodyPr/>
        <a:lstStyle/>
        <a:p>
          <a:r>
            <a:rPr lang="zh-CN" dirty="0" smtClean="0"/>
            <a:t>运用标准差来进行薪酬数据分析</a:t>
          </a:r>
          <a:r>
            <a:rPr lang="zh-CN" altLang="en-US" dirty="0" smtClean="0"/>
            <a:t>，</a:t>
          </a:r>
          <a:r>
            <a:rPr lang="zh-CN" dirty="0" smtClean="0"/>
            <a:t>实际上是要衡量某一个薪酬数据与该类数据的平均值之间的差别是否处于一个可以接受的范围之内。</a:t>
          </a:r>
          <a:endParaRPr lang="zh-CN" altLang="en-US" dirty="0"/>
        </a:p>
      </dgm:t>
    </dgm:pt>
    <dgm:pt modelId="{3C42B3D0-DD0E-4A76-A193-03CCA386DF82}" cxnId="{2512205B-04A7-4A09-80D9-527BA686D242}" type="parTrans">
      <dgm:prSet/>
      <dgm:spPr/>
      <dgm:t>
        <a:bodyPr/>
        <a:lstStyle/>
        <a:p>
          <a:endParaRPr lang="zh-CN" altLang="en-US"/>
        </a:p>
      </dgm:t>
    </dgm:pt>
    <dgm:pt modelId="{E9F9E3F7-90A3-4007-A600-A391F987089E}" cxnId="{2512205B-04A7-4A09-80D9-527BA686D242}" type="sibTrans">
      <dgm:prSet/>
      <dgm:spPr/>
      <dgm:t>
        <a:bodyPr/>
        <a:lstStyle/>
        <a:p>
          <a:endParaRPr lang="zh-CN" altLang="en-US"/>
        </a:p>
      </dgm:t>
    </dgm:pt>
    <dgm:pt modelId="{39DCDC75-DC97-4199-A514-632BBAE3531A}">
      <dgm:prSet phldrT="[文本]"/>
      <dgm:spPr/>
      <dgm:t>
        <a:bodyPr/>
        <a:lstStyle/>
        <a:p>
          <a:r>
            <a:rPr lang="zh-CN" dirty="0" smtClean="0"/>
            <a:t>百分位</a:t>
          </a:r>
          <a:endParaRPr lang="zh-CN" altLang="en-US" dirty="0"/>
        </a:p>
      </dgm:t>
    </dgm:pt>
    <dgm:pt modelId="{CE9CC47A-2E8E-481C-A44B-3E221A77D962}" cxnId="{9BE29DF5-4FE2-40F7-B1A5-EF92269C9D22}" type="parTrans">
      <dgm:prSet/>
      <dgm:spPr/>
      <dgm:t>
        <a:bodyPr/>
        <a:lstStyle/>
        <a:p>
          <a:endParaRPr lang="zh-CN" altLang="en-US"/>
        </a:p>
      </dgm:t>
    </dgm:pt>
    <dgm:pt modelId="{AC05B88B-1947-4200-8559-C9896323A4FD}" cxnId="{9BE29DF5-4FE2-40F7-B1A5-EF92269C9D22}" type="sibTrans">
      <dgm:prSet/>
      <dgm:spPr/>
      <dgm:t>
        <a:bodyPr/>
        <a:lstStyle/>
        <a:p>
          <a:endParaRPr lang="zh-CN" altLang="en-US"/>
        </a:p>
      </dgm:t>
    </dgm:pt>
    <dgm:pt modelId="{A7ABE022-8E8C-409D-BD37-72B0D57E941B}">
      <dgm:prSet phldrT="[文本]"/>
      <dgm:spPr/>
      <dgm:t>
        <a:bodyPr/>
        <a:lstStyle/>
        <a:p>
          <a:r>
            <a:rPr lang="zh-CN" dirty="0" smtClean="0"/>
            <a:t>百分位数所代表的是有百分之多少的公司的薪酬水平是低于位于该百分位上的公司的薪酬水平的。</a:t>
          </a:r>
          <a:endParaRPr lang="zh-CN" altLang="en-US" dirty="0"/>
        </a:p>
      </dgm:t>
    </dgm:pt>
    <dgm:pt modelId="{5802DDDB-D24B-4B07-9167-3300CC474EA7}" cxnId="{5A5AC2A1-5904-4A4D-9E14-1B8FFCBB14FA}" type="parTrans">
      <dgm:prSet/>
      <dgm:spPr/>
      <dgm:t>
        <a:bodyPr/>
        <a:lstStyle/>
        <a:p>
          <a:endParaRPr lang="zh-CN" altLang="en-US"/>
        </a:p>
      </dgm:t>
    </dgm:pt>
    <dgm:pt modelId="{4BE77B30-3325-44D7-87F7-B375D7E7A6B3}" cxnId="{5A5AC2A1-5904-4A4D-9E14-1B8FFCBB14FA}" type="sibTrans">
      <dgm:prSet/>
      <dgm:spPr/>
      <dgm:t>
        <a:bodyPr/>
        <a:lstStyle/>
        <a:p>
          <a:endParaRPr lang="zh-CN" altLang="en-US"/>
        </a:p>
      </dgm:t>
    </dgm:pt>
    <dgm:pt modelId="{30305C33-C2DA-4875-B9B6-A31E770C04A4}">
      <dgm:prSet phldrT="[文本]"/>
      <dgm:spPr/>
      <dgm:t>
        <a:bodyPr/>
        <a:lstStyle/>
        <a:p>
          <a:r>
            <a:rPr lang="zh-CN" dirty="0" smtClean="0"/>
            <a:t>四分位</a:t>
          </a:r>
          <a:endParaRPr lang="zh-CN" altLang="en-US" dirty="0"/>
        </a:p>
      </dgm:t>
    </dgm:pt>
    <dgm:pt modelId="{748FA4D8-E32B-4EAA-9DB2-5215D44D31A9}" cxnId="{164B27CA-C8BC-4B4E-A561-E4179435C392}" type="parTrans">
      <dgm:prSet/>
      <dgm:spPr/>
      <dgm:t>
        <a:bodyPr/>
        <a:lstStyle/>
        <a:p>
          <a:endParaRPr lang="zh-CN" altLang="en-US"/>
        </a:p>
      </dgm:t>
    </dgm:pt>
    <dgm:pt modelId="{EF7EC8FA-672A-4A44-8743-7BE313189DA5}" cxnId="{164B27CA-C8BC-4B4E-A561-E4179435C392}" type="sibTrans">
      <dgm:prSet/>
      <dgm:spPr/>
      <dgm:t>
        <a:bodyPr/>
        <a:lstStyle/>
        <a:p>
          <a:endParaRPr lang="zh-CN" altLang="en-US"/>
        </a:p>
      </dgm:t>
    </dgm:pt>
    <dgm:pt modelId="{2C5E0C4D-09CE-4800-8564-E126EDFD8CF7}">
      <dgm:prSet phldrT="[文本]"/>
      <dgm:spPr/>
      <dgm:t>
        <a:bodyPr/>
        <a:lstStyle/>
        <a:p>
          <a:r>
            <a:rPr lang="zh-CN" dirty="0" smtClean="0"/>
            <a:t>四分位分析与百分位分析的方法是类似的</a:t>
          </a:r>
          <a:r>
            <a:rPr lang="zh-CN" altLang="en-US" dirty="0" smtClean="0"/>
            <a:t>，</a:t>
          </a:r>
          <a:r>
            <a:rPr lang="zh-CN" dirty="0" smtClean="0"/>
            <a:t>只不过在进行四分位分析时</a:t>
          </a:r>
          <a:r>
            <a:rPr lang="zh-CN" altLang="en-US" dirty="0" smtClean="0"/>
            <a:t>，</a:t>
          </a:r>
          <a:r>
            <a:rPr lang="zh-CN" dirty="0" smtClean="0"/>
            <a:t>首先将某种职位的所有薪酬调查数据从低到高排列</a:t>
          </a:r>
          <a:r>
            <a:rPr lang="zh-CN" altLang="en-US" dirty="0" smtClean="0"/>
            <a:t>，</a:t>
          </a:r>
          <a:r>
            <a:rPr lang="zh-CN" dirty="0" smtClean="0"/>
            <a:t>划分为四组</a:t>
          </a:r>
          <a:endParaRPr lang="zh-CN" altLang="en-US" dirty="0"/>
        </a:p>
      </dgm:t>
    </dgm:pt>
    <dgm:pt modelId="{FEF91FB9-8AE6-4E00-A80A-1AC0714A833B}" cxnId="{0CFAC7DB-DC64-490D-B297-DB5404E3BBD3}" type="parTrans">
      <dgm:prSet/>
      <dgm:spPr/>
      <dgm:t>
        <a:bodyPr/>
        <a:lstStyle/>
        <a:p>
          <a:endParaRPr lang="zh-CN" altLang="en-US"/>
        </a:p>
      </dgm:t>
    </dgm:pt>
    <dgm:pt modelId="{21F068CE-2D49-4496-B1E7-537D429DF4C1}" cxnId="{0CFAC7DB-DC64-490D-B297-DB5404E3BBD3}" type="sibTrans">
      <dgm:prSet/>
      <dgm:spPr/>
      <dgm:t>
        <a:bodyPr/>
        <a:lstStyle/>
        <a:p>
          <a:endParaRPr lang="zh-CN" altLang="en-US"/>
        </a:p>
      </dgm:t>
    </dgm:pt>
    <dgm:pt modelId="{5DD8F77D-66E3-4861-BA49-0228A12B7B22}">
      <dgm:prSet phldrT="[文本]"/>
      <dgm:spPr/>
      <dgm:t>
        <a:bodyPr/>
        <a:lstStyle/>
        <a:p>
          <a:r>
            <a:rPr lang="zh-CN" dirty="0" smtClean="0"/>
            <a:t>回归分析</a:t>
          </a:r>
          <a:endParaRPr lang="zh-CN" altLang="en-US" dirty="0"/>
        </a:p>
      </dgm:t>
    </dgm:pt>
    <dgm:pt modelId="{5B39FC70-4D84-4B96-A69B-DC9F26E0FE76}" cxnId="{A4B6870A-F585-4E61-93DE-5B688D58D91B}" type="parTrans">
      <dgm:prSet/>
      <dgm:spPr/>
      <dgm:t>
        <a:bodyPr/>
        <a:lstStyle/>
        <a:p>
          <a:endParaRPr lang="zh-CN" altLang="en-US"/>
        </a:p>
      </dgm:t>
    </dgm:pt>
    <dgm:pt modelId="{BF645E15-E433-493F-9B0D-2595026F800A}" cxnId="{A4B6870A-F585-4E61-93DE-5B688D58D91B}" type="sibTrans">
      <dgm:prSet/>
      <dgm:spPr/>
      <dgm:t>
        <a:bodyPr/>
        <a:lstStyle/>
        <a:p>
          <a:endParaRPr lang="zh-CN" altLang="en-US"/>
        </a:p>
      </dgm:t>
    </dgm:pt>
    <dgm:pt modelId="{0D97CA40-3D0A-4C02-892E-35BCA979D555}">
      <dgm:prSet phldrT="[文本]"/>
      <dgm:spPr/>
      <dgm:t>
        <a:bodyPr/>
        <a:lstStyle/>
        <a:p>
          <a:r>
            <a:rPr lang="zh-CN" dirty="0" smtClean="0"/>
            <a:t>可以利用回归分析来测试两个或者多个变量之间的相关关系</a:t>
          </a:r>
          <a:r>
            <a:rPr lang="zh-CN" altLang="en-US" dirty="0" smtClean="0"/>
            <a:t>，</a:t>
          </a:r>
          <a:r>
            <a:rPr lang="zh-CN" dirty="0" smtClean="0"/>
            <a:t>然后利用可以得到的其中一个变量的值</a:t>
          </a:r>
          <a:r>
            <a:rPr lang="zh-CN" altLang="en-US" dirty="0" smtClean="0"/>
            <a:t>（</a:t>
          </a:r>
          <a:r>
            <a:rPr lang="zh-CN" dirty="0" smtClean="0"/>
            <a:t>比如销售额</a:t>
          </a:r>
          <a:r>
            <a:rPr lang="zh-CN" altLang="en-US" dirty="0" smtClean="0"/>
            <a:t>）</a:t>
          </a:r>
          <a:r>
            <a:rPr lang="zh-CN" dirty="0" smtClean="0"/>
            <a:t>来预测另一个变量的值</a:t>
          </a:r>
          <a:r>
            <a:rPr lang="zh-CN" altLang="en-US" dirty="0" smtClean="0"/>
            <a:t>（</a:t>
          </a:r>
          <a:r>
            <a:rPr lang="zh-CN" dirty="0" smtClean="0"/>
            <a:t>比如销售经理的薪酬</a:t>
          </a:r>
          <a:r>
            <a:rPr lang="zh-CN" altLang="en-US" dirty="0" smtClean="0"/>
            <a:t>）。</a:t>
          </a:r>
          <a:endParaRPr lang="zh-CN" altLang="en-US" dirty="0"/>
        </a:p>
      </dgm:t>
    </dgm:pt>
    <dgm:pt modelId="{F61B0C5B-1954-453D-A239-A35A1FB562A3}" cxnId="{937DC35E-CCA3-4E41-A1E2-3F8803FC1529}" type="parTrans">
      <dgm:prSet/>
      <dgm:spPr/>
      <dgm:t>
        <a:bodyPr/>
        <a:lstStyle/>
        <a:p>
          <a:endParaRPr lang="zh-CN" altLang="en-US"/>
        </a:p>
      </dgm:t>
    </dgm:pt>
    <dgm:pt modelId="{018E5852-5A2E-446E-BEF9-C160F033A1A7}" cxnId="{937DC35E-CCA3-4E41-A1E2-3F8803FC1529}" type="sibTrans">
      <dgm:prSet/>
      <dgm:spPr/>
      <dgm:t>
        <a:bodyPr/>
        <a:lstStyle/>
        <a:p>
          <a:endParaRPr lang="zh-CN" altLang="en-US"/>
        </a:p>
      </dgm:t>
    </dgm:pt>
    <dgm:pt modelId="{359A6A7D-2447-4A59-9B55-40082ECBA147}" type="pres">
      <dgm:prSet presAssocID="{1606BCBC-B8EB-4549-A868-BE614757B447}" presName="linearFlow" presStyleCnt="0">
        <dgm:presLayoutVars>
          <dgm:dir/>
          <dgm:animLvl val="lvl"/>
          <dgm:resizeHandles val="exact"/>
        </dgm:presLayoutVars>
      </dgm:prSet>
      <dgm:spPr/>
      <dgm:t>
        <a:bodyPr/>
        <a:lstStyle/>
        <a:p>
          <a:endParaRPr lang="zh-CN" altLang="en-US"/>
        </a:p>
      </dgm:t>
    </dgm:pt>
    <dgm:pt modelId="{489FC224-0C8B-426F-B6DC-1244C80AF2FC}" type="pres">
      <dgm:prSet presAssocID="{97F73A18-F93B-4B41-A2BC-462882A03C76}" presName="composite" presStyleCnt="0"/>
      <dgm:spPr/>
    </dgm:pt>
    <dgm:pt modelId="{09D69E16-8C62-42E0-BB77-EDCAFE64B275}" type="pres">
      <dgm:prSet presAssocID="{97F73A18-F93B-4B41-A2BC-462882A03C76}" presName="parentText" presStyleLbl="alignNode1" presStyleIdx="0" presStyleCnt="4">
        <dgm:presLayoutVars>
          <dgm:chMax val="1"/>
          <dgm:bulletEnabled val="1"/>
        </dgm:presLayoutVars>
      </dgm:prSet>
      <dgm:spPr/>
      <dgm:t>
        <a:bodyPr/>
        <a:lstStyle/>
        <a:p>
          <a:endParaRPr lang="zh-CN" altLang="en-US"/>
        </a:p>
      </dgm:t>
    </dgm:pt>
    <dgm:pt modelId="{80A92640-6087-4A49-BB46-BB679775ADF1}" type="pres">
      <dgm:prSet presAssocID="{97F73A18-F93B-4B41-A2BC-462882A03C76}" presName="descendantText" presStyleLbl="alignAcc1" presStyleIdx="0" presStyleCnt="4">
        <dgm:presLayoutVars>
          <dgm:bulletEnabled val="1"/>
        </dgm:presLayoutVars>
      </dgm:prSet>
      <dgm:spPr/>
      <dgm:t>
        <a:bodyPr/>
        <a:lstStyle/>
        <a:p>
          <a:endParaRPr lang="zh-CN" altLang="en-US"/>
        </a:p>
      </dgm:t>
    </dgm:pt>
    <dgm:pt modelId="{D0A17E38-DC27-4DB6-9D1E-F9F717A62B6C}" type="pres">
      <dgm:prSet presAssocID="{A55D852B-856C-4ED6-810C-7F951D6D2ECC}" presName="sp" presStyleCnt="0"/>
      <dgm:spPr/>
    </dgm:pt>
    <dgm:pt modelId="{A54F8733-3665-479A-A609-89B758BD6DF5}" type="pres">
      <dgm:prSet presAssocID="{39DCDC75-DC97-4199-A514-632BBAE3531A}" presName="composite" presStyleCnt="0"/>
      <dgm:spPr/>
    </dgm:pt>
    <dgm:pt modelId="{7C5C9C76-C2E1-4367-A744-129288F41C26}" type="pres">
      <dgm:prSet presAssocID="{39DCDC75-DC97-4199-A514-632BBAE3531A}" presName="parentText" presStyleLbl="alignNode1" presStyleIdx="1" presStyleCnt="4">
        <dgm:presLayoutVars>
          <dgm:chMax val="1"/>
          <dgm:bulletEnabled val="1"/>
        </dgm:presLayoutVars>
      </dgm:prSet>
      <dgm:spPr/>
      <dgm:t>
        <a:bodyPr/>
        <a:lstStyle/>
        <a:p>
          <a:endParaRPr lang="zh-CN" altLang="en-US"/>
        </a:p>
      </dgm:t>
    </dgm:pt>
    <dgm:pt modelId="{514F61AF-C530-4729-917D-EE416EC3A942}" type="pres">
      <dgm:prSet presAssocID="{39DCDC75-DC97-4199-A514-632BBAE3531A}" presName="descendantText" presStyleLbl="alignAcc1" presStyleIdx="1" presStyleCnt="4">
        <dgm:presLayoutVars>
          <dgm:bulletEnabled val="1"/>
        </dgm:presLayoutVars>
      </dgm:prSet>
      <dgm:spPr/>
      <dgm:t>
        <a:bodyPr/>
        <a:lstStyle/>
        <a:p>
          <a:endParaRPr lang="zh-CN" altLang="en-US"/>
        </a:p>
      </dgm:t>
    </dgm:pt>
    <dgm:pt modelId="{A1333BF4-8394-47E5-9A18-338DABFA04A5}" type="pres">
      <dgm:prSet presAssocID="{AC05B88B-1947-4200-8559-C9896323A4FD}" presName="sp" presStyleCnt="0"/>
      <dgm:spPr/>
    </dgm:pt>
    <dgm:pt modelId="{EB2672F4-0623-4805-8AF1-28428E9F338D}" type="pres">
      <dgm:prSet presAssocID="{30305C33-C2DA-4875-B9B6-A31E770C04A4}" presName="composite" presStyleCnt="0"/>
      <dgm:spPr/>
    </dgm:pt>
    <dgm:pt modelId="{79243E1C-41E8-46EE-AD37-EB8C703AFD96}" type="pres">
      <dgm:prSet presAssocID="{30305C33-C2DA-4875-B9B6-A31E770C04A4}" presName="parentText" presStyleLbl="alignNode1" presStyleIdx="2" presStyleCnt="4">
        <dgm:presLayoutVars>
          <dgm:chMax val="1"/>
          <dgm:bulletEnabled val="1"/>
        </dgm:presLayoutVars>
      </dgm:prSet>
      <dgm:spPr/>
      <dgm:t>
        <a:bodyPr/>
        <a:lstStyle/>
        <a:p>
          <a:endParaRPr lang="zh-CN" altLang="en-US"/>
        </a:p>
      </dgm:t>
    </dgm:pt>
    <dgm:pt modelId="{549B77F3-AF24-40CA-8724-B1015B54787C}" type="pres">
      <dgm:prSet presAssocID="{30305C33-C2DA-4875-B9B6-A31E770C04A4}" presName="descendantText" presStyleLbl="alignAcc1" presStyleIdx="2" presStyleCnt="4">
        <dgm:presLayoutVars>
          <dgm:bulletEnabled val="1"/>
        </dgm:presLayoutVars>
      </dgm:prSet>
      <dgm:spPr/>
      <dgm:t>
        <a:bodyPr/>
        <a:lstStyle/>
        <a:p>
          <a:endParaRPr lang="zh-CN" altLang="en-US"/>
        </a:p>
      </dgm:t>
    </dgm:pt>
    <dgm:pt modelId="{6A6D60AA-AA96-4EA6-838E-DE73BEE826F8}" type="pres">
      <dgm:prSet presAssocID="{EF7EC8FA-672A-4A44-8743-7BE313189DA5}" presName="sp" presStyleCnt="0"/>
      <dgm:spPr/>
    </dgm:pt>
    <dgm:pt modelId="{B590257F-AE26-4EC0-954B-19B95BD96791}" type="pres">
      <dgm:prSet presAssocID="{5DD8F77D-66E3-4861-BA49-0228A12B7B22}" presName="composite" presStyleCnt="0"/>
      <dgm:spPr/>
    </dgm:pt>
    <dgm:pt modelId="{A03060A6-6E24-4150-A9B6-9FE7F6FD951D}" type="pres">
      <dgm:prSet presAssocID="{5DD8F77D-66E3-4861-BA49-0228A12B7B22}" presName="parentText" presStyleLbl="alignNode1" presStyleIdx="3" presStyleCnt="4">
        <dgm:presLayoutVars>
          <dgm:chMax val="1"/>
          <dgm:bulletEnabled val="1"/>
        </dgm:presLayoutVars>
      </dgm:prSet>
      <dgm:spPr/>
      <dgm:t>
        <a:bodyPr/>
        <a:lstStyle/>
        <a:p>
          <a:endParaRPr lang="zh-CN" altLang="en-US"/>
        </a:p>
      </dgm:t>
    </dgm:pt>
    <dgm:pt modelId="{421DC85C-F103-48CD-A20C-9167E58537A9}" type="pres">
      <dgm:prSet presAssocID="{5DD8F77D-66E3-4861-BA49-0228A12B7B22}" presName="descendantText" presStyleLbl="alignAcc1" presStyleIdx="3" presStyleCnt="4">
        <dgm:presLayoutVars>
          <dgm:bulletEnabled val="1"/>
        </dgm:presLayoutVars>
      </dgm:prSet>
      <dgm:spPr/>
      <dgm:t>
        <a:bodyPr/>
        <a:lstStyle/>
        <a:p>
          <a:endParaRPr lang="zh-CN" altLang="en-US"/>
        </a:p>
      </dgm:t>
    </dgm:pt>
  </dgm:ptLst>
  <dgm:cxnLst>
    <dgm:cxn modelId="{64DDD69B-FD27-4841-ABD1-B096AAE25720}" srcId="{1606BCBC-B8EB-4549-A868-BE614757B447}" destId="{97F73A18-F93B-4B41-A2BC-462882A03C76}" srcOrd="0" destOrd="0" parTransId="{2311BD49-419C-4F1B-9B55-92E60AC176DE}" sibTransId="{A55D852B-856C-4ED6-810C-7F951D6D2ECC}"/>
    <dgm:cxn modelId="{A4B6870A-F585-4E61-93DE-5B688D58D91B}" srcId="{1606BCBC-B8EB-4549-A868-BE614757B447}" destId="{5DD8F77D-66E3-4861-BA49-0228A12B7B22}" srcOrd="3" destOrd="0" parTransId="{5B39FC70-4D84-4B96-A69B-DC9F26E0FE76}" sibTransId="{BF645E15-E433-493F-9B0D-2595026F800A}"/>
    <dgm:cxn modelId="{937DC35E-CCA3-4E41-A1E2-3F8803FC1529}" srcId="{5DD8F77D-66E3-4861-BA49-0228A12B7B22}" destId="{0D97CA40-3D0A-4C02-892E-35BCA979D555}" srcOrd="0" destOrd="0" parTransId="{F61B0C5B-1954-453D-A239-A35A1FB562A3}" sibTransId="{018E5852-5A2E-446E-BEF9-C160F033A1A7}"/>
    <dgm:cxn modelId="{64CA7979-A785-4FF8-A989-9BB9A38D798F}" type="presOf" srcId="{5DD8F77D-66E3-4861-BA49-0228A12B7B22}" destId="{A03060A6-6E24-4150-A9B6-9FE7F6FD951D}" srcOrd="0" destOrd="0" presId="urn:microsoft.com/office/officeart/2005/8/layout/chevron2"/>
    <dgm:cxn modelId="{0CFAC7DB-DC64-490D-B297-DB5404E3BBD3}" srcId="{30305C33-C2DA-4875-B9B6-A31E770C04A4}" destId="{2C5E0C4D-09CE-4800-8564-E126EDFD8CF7}" srcOrd="0" destOrd="0" parTransId="{FEF91FB9-8AE6-4E00-A80A-1AC0714A833B}" sibTransId="{21F068CE-2D49-4496-B1E7-537D429DF4C1}"/>
    <dgm:cxn modelId="{2512205B-04A7-4A09-80D9-527BA686D242}" srcId="{97F73A18-F93B-4B41-A2BC-462882A03C76}" destId="{9CD5E3BC-303F-4BE5-9583-C31C9FA8B3BF}" srcOrd="0" destOrd="0" parTransId="{3C42B3D0-DD0E-4A76-A193-03CCA386DF82}" sibTransId="{E9F9E3F7-90A3-4007-A600-A391F987089E}"/>
    <dgm:cxn modelId="{F2A14914-496A-4AFC-A401-CF2E8EAC48C4}" type="presOf" srcId="{9CD5E3BC-303F-4BE5-9583-C31C9FA8B3BF}" destId="{80A92640-6087-4A49-BB46-BB679775ADF1}" srcOrd="0" destOrd="0" presId="urn:microsoft.com/office/officeart/2005/8/layout/chevron2"/>
    <dgm:cxn modelId="{6D7D3BBD-9B00-4650-8543-636A2977D162}" type="presOf" srcId="{97F73A18-F93B-4B41-A2BC-462882A03C76}" destId="{09D69E16-8C62-42E0-BB77-EDCAFE64B275}" srcOrd="0" destOrd="0" presId="urn:microsoft.com/office/officeart/2005/8/layout/chevron2"/>
    <dgm:cxn modelId="{3270E833-12BE-48EB-AC1D-7A6FF89AB6E5}" type="presOf" srcId="{1606BCBC-B8EB-4549-A868-BE614757B447}" destId="{359A6A7D-2447-4A59-9B55-40082ECBA147}" srcOrd="0" destOrd="0" presId="urn:microsoft.com/office/officeart/2005/8/layout/chevron2"/>
    <dgm:cxn modelId="{BB5386B5-93D1-46F5-848A-B7A99CAF17A9}" type="presOf" srcId="{39DCDC75-DC97-4199-A514-632BBAE3531A}" destId="{7C5C9C76-C2E1-4367-A744-129288F41C26}" srcOrd="0" destOrd="0" presId="urn:microsoft.com/office/officeart/2005/8/layout/chevron2"/>
    <dgm:cxn modelId="{56B7074F-3F14-4FD4-8A92-B980C80D8FC0}" type="presOf" srcId="{A7ABE022-8E8C-409D-BD37-72B0D57E941B}" destId="{514F61AF-C530-4729-917D-EE416EC3A942}" srcOrd="0" destOrd="0" presId="urn:microsoft.com/office/officeart/2005/8/layout/chevron2"/>
    <dgm:cxn modelId="{31ABFC53-E486-45F5-ADAD-B6F688265449}" type="presOf" srcId="{2C5E0C4D-09CE-4800-8564-E126EDFD8CF7}" destId="{549B77F3-AF24-40CA-8724-B1015B54787C}" srcOrd="0" destOrd="0" presId="urn:microsoft.com/office/officeart/2005/8/layout/chevron2"/>
    <dgm:cxn modelId="{DC668DEA-7529-44E1-B1FF-359F6302E179}" type="presOf" srcId="{30305C33-C2DA-4875-B9B6-A31E770C04A4}" destId="{79243E1C-41E8-46EE-AD37-EB8C703AFD96}" srcOrd="0" destOrd="0" presId="urn:microsoft.com/office/officeart/2005/8/layout/chevron2"/>
    <dgm:cxn modelId="{5A5AC2A1-5904-4A4D-9E14-1B8FFCBB14FA}" srcId="{39DCDC75-DC97-4199-A514-632BBAE3531A}" destId="{A7ABE022-8E8C-409D-BD37-72B0D57E941B}" srcOrd="0" destOrd="0" parTransId="{5802DDDB-D24B-4B07-9167-3300CC474EA7}" sibTransId="{4BE77B30-3325-44D7-87F7-B375D7E7A6B3}"/>
    <dgm:cxn modelId="{164B27CA-C8BC-4B4E-A561-E4179435C392}" srcId="{1606BCBC-B8EB-4549-A868-BE614757B447}" destId="{30305C33-C2DA-4875-B9B6-A31E770C04A4}" srcOrd="2" destOrd="0" parTransId="{748FA4D8-E32B-4EAA-9DB2-5215D44D31A9}" sibTransId="{EF7EC8FA-672A-4A44-8743-7BE313189DA5}"/>
    <dgm:cxn modelId="{8FBBD222-2C75-4821-B476-303FB472E8FE}" type="presOf" srcId="{0D97CA40-3D0A-4C02-892E-35BCA979D555}" destId="{421DC85C-F103-48CD-A20C-9167E58537A9}" srcOrd="0" destOrd="0" presId="urn:microsoft.com/office/officeart/2005/8/layout/chevron2"/>
    <dgm:cxn modelId="{9BE29DF5-4FE2-40F7-B1A5-EF92269C9D22}" srcId="{1606BCBC-B8EB-4549-A868-BE614757B447}" destId="{39DCDC75-DC97-4199-A514-632BBAE3531A}" srcOrd="1" destOrd="0" parTransId="{CE9CC47A-2E8E-481C-A44B-3E221A77D962}" sibTransId="{AC05B88B-1947-4200-8559-C9896323A4FD}"/>
    <dgm:cxn modelId="{3EFCCCB4-9D88-40ED-BDEF-F5888E0D2D07}" type="presParOf" srcId="{359A6A7D-2447-4A59-9B55-40082ECBA147}" destId="{489FC224-0C8B-426F-B6DC-1244C80AF2FC}" srcOrd="0" destOrd="0" presId="urn:microsoft.com/office/officeart/2005/8/layout/chevron2"/>
    <dgm:cxn modelId="{7C0DC79D-3E2F-4C12-AB45-F69EA1E9B241}" type="presParOf" srcId="{489FC224-0C8B-426F-B6DC-1244C80AF2FC}" destId="{09D69E16-8C62-42E0-BB77-EDCAFE64B275}" srcOrd="0" destOrd="0" presId="urn:microsoft.com/office/officeart/2005/8/layout/chevron2"/>
    <dgm:cxn modelId="{45EFAD71-79EE-4A26-AA31-5238E9AAC7E5}" type="presParOf" srcId="{489FC224-0C8B-426F-B6DC-1244C80AF2FC}" destId="{80A92640-6087-4A49-BB46-BB679775ADF1}" srcOrd="1" destOrd="0" presId="urn:microsoft.com/office/officeart/2005/8/layout/chevron2"/>
    <dgm:cxn modelId="{8492A794-B780-46A8-92F3-6CD23D606875}" type="presParOf" srcId="{359A6A7D-2447-4A59-9B55-40082ECBA147}" destId="{D0A17E38-DC27-4DB6-9D1E-F9F717A62B6C}" srcOrd="1" destOrd="0" presId="urn:microsoft.com/office/officeart/2005/8/layout/chevron2"/>
    <dgm:cxn modelId="{BB402B22-1244-4DD5-A18D-A493DB467653}" type="presParOf" srcId="{359A6A7D-2447-4A59-9B55-40082ECBA147}" destId="{A54F8733-3665-479A-A609-89B758BD6DF5}" srcOrd="2" destOrd="0" presId="urn:microsoft.com/office/officeart/2005/8/layout/chevron2"/>
    <dgm:cxn modelId="{DDC4C8F8-D3F7-4D02-887C-19105BE72A59}" type="presParOf" srcId="{A54F8733-3665-479A-A609-89B758BD6DF5}" destId="{7C5C9C76-C2E1-4367-A744-129288F41C26}" srcOrd="0" destOrd="0" presId="urn:microsoft.com/office/officeart/2005/8/layout/chevron2"/>
    <dgm:cxn modelId="{D85A0F99-B3F5-4D89-9A2D-3A63DD742168}" type="presParOf" srcId="{A54F8733-3665-479A-A609-89B758BD6DF5}" destId="{514F61AF-C530-4729-917D-EE416EC3A942}" srcOrd="1" destOrd="0" presId="urn:microsoft.com/office/officeart/2005/8/layout/chevron2"/>
    <dgm:cxn modelId="{6D1D0FEF-E9AB-4E2B-B486-56D29BBD7759}" type="presParOf" srcId="{359A6A7D-2447-4A59-9B55-40082ECBA147}" destId="{A1333BF4-8394-47E5-9A18-338DABFA04A5}" srcOrd="3" destOrd="0" presId="urn:microsoft.com/office/officeart/2005/8/layout/chevron2"/>
    <dgm:cxn modelId="{9FA24199-D74C-4076-8876-991D0D9F9083}" type="presParOf" srcId="{359A6A7D-2447-4A59-9B55-40082ECBA147}" destId="{EB2672F4-0623-4805-8AF1-28428E9F338D}" srcOrd="4" destOrd="0" presId="urn:microsoft.com/office/officeart/2005/8/layout/chevron2"/>
    <dgm:cxn modelId="{28615AF5-EB67-4BBD-A7A5-3F5531677108}" type="presParOf" srcId="{EB2672F4-0623-4805-8AF1-28428E9F338D}" destId="{79243E1C-41E8-46EE-AD37-EB8C703AFD96}" srcOrd="0" destOrd="0" presId="urn:microsoft.com/office/officeart/2005/8/layout/chevron2"/>
    <dgm:cxn modelId="{8D7F0C5C-70E8-4FAC-89F8-E98B95EBD9C4}" type="presParOf" srcId="{EB2672F4-0623-4805-8AF1-28428E9F338D}" destId="{549B77F3-AF24-40CA-8724-B1015B54787C}" srcOrd="1" destOrd="0" presId="urn:microsoft.com/office/officeart/2005/8/layout/chevron2"/>
    <dgm:cxn modelId="{FCEEDBAA-FA3B-40B8-81E0-4BA678E88A52}" type="presParOf" srcId="{359A6A7D-2447-4A59-9B55-40082ECBA147}" destId="{6A6D60AA-AA96-4EA6-838E-DE73BEE826F8}" srcOrd="5" destOrd="0" presId="urn:microsoft.com/office/officeart/2005/8/layout/chevron2"/>
    <dgm:cxn modelId="{7CC1CF47-8775-4B88-AD9D-662E2CB6E8CC}" type="presParOf" srcId="{359A6A7D-2447-4A59-9B55-40082ECBA147}" destId="{B590257F-AE26-4EC0-954B-19B95BD96791}" srcOrd="6" destOrd="0" presId="urn:microsoft.com/office/officeart/2005/8/layout/chevron2"/>
    <dgm:cxn modelId="{C2149F2F-749C-40A3-AEFE-AAA09D37E50E}" type="presParOf" srcId="{B590257F-AE26-4EC0-954B-19B95BD96791}" destId="{A03060A6-6E24-4150-A9B6-9FE7F6FD951D}" srcOrd="0" destOrd="0" presId="urn:microsoft.com/office/officeart/2005/8/layout/chevron2"/>
    <dgm:cxn modelId="{47A89C54-E950-4072-AB27-3CBD8BEADCD8}" type="presParOf" srcId="{B590257F-AE26-4EC0-954B-19B95BD96791}" destId="{421DC85C-F103-48CD-A20C-9167E58537A9}"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7A9CB96-27AB-45C2-A7F9-146BC4F28059}" type="doc">
      <dgm:prSet loTypeId="urn:microsoft.com/office/officeart/2005/8/layout/orgChart1" loCatId="hierarchy" qsTypeId="urn:microsoft.com/office/officeart/2005/8/quickstyle/simple1" qsCatId="simple" csTypeId="urn:microsoft.com/office/officeart/2005/8/colors/accent1_2" csCatId="accent1" phldr="1"/>
      <dgm:spPr/>
    </dgm:pt>
    <dgm:pt modelId="{E8D07189-E95F-4C45-941C-2B596CF1789E}">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法定社会保险</a:t>
          </a: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D5B14E80-F1AC-4071-9883-3F0E3C83B556}" cxnId="{ABEA8653-CC4E-4A8C-AF09-BF672C935DDD}" type="parTrans">
      <dgm:prSet/>
      <dgm:spPr/>
      <dgm:t>
        <a:bodyPr/>
        <a:lstStyle/>
        <a:p>
          <a:endParaRPr lang="zh-CN" altLang="en-US"/>
        </a:p>
      </dgm:t>
    </dgm:pt>
    <dgm:pt modelId="{5F286E7B-6360-42CE-AFA7-E1678457E196}" cxnId="{ABEA8653-CC4E-4A8C-AF09-BF672C935DDD}" type="sibTrans">
      <dgm:prSet/>
      <dgm:spPr/>
      <dgm:t>
        <a:bodyPr/>
        <a:lstStyle/>
        <a:p>
          <a:endParaRPr lang="zh-CN" altLang="en-US"/>
        </a:p>
      </dgm:t>
    </dgm:pt>
    <dgm:pt modelId="{2CE9456B-7B24-4198-A052-B9E9C06EA66F}">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养老保险</a:t>
          </a: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AE888E15-CCD7-4A26-8F80-4A37CAD6DF38}" cxnId="{B33D233C-7CCD-4727-9D91-3167947DA5B6}" type="parTrans">
      <dgm:prSet/>
      <dgm:spPr/>
      <dgm:t>
        <a:bodyPr/>
        <a:lstStyle/>
        <a:p>
          <a:endParaRPr lang="zh-CN" altLang="en-US"/>
        </a:p>
      </dgm:t>
    </dgm:pt>
    <dgm:pt modelId="{84DD03AA-22B1-4B37-AADA-FB9DA6AC78E9}" cxnId="{B33D233C-7CCD-4727-9D91-3167947DA5B6}" type="sibTrans">
      <dgm:prSet/>
      <dgm:spPr/>
      <dgm:t>
        <a:bodyPr/>
        <a:lstStyle/>
        <a:p>
          <a:endParaRPr lang="zh-CN" altLang="en-US"/>
        </a:p>
      </dgm:t>
    </dgm:pt>
    <dgm:pt modelId="{B27A8B87-2FBF-495A-BDC7-F89DE9A1304E}">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失业保险</a:t>
          </a: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B501FF12-4DBB-4CB7-85FE-256489B7DFE9}" cxnId="{509B1377-733F-46F9-932A-0C093FFE73C7}" type="parTrans">
      <dgm:prSet/>
      <dgm:spPr/>
      <dgm:t>
        <a:bodyPr/>
        <a:lstStyle/>
        <a:p>
          <a:endParaRPr lang="zh-CN" altLang="en-US"/>
        </a:p>
      </dgm:t>
    </dgm:pt>
    <dgm:pt modelId="{BFB52637-745F-4432-AEA3-C4E4FB37FB09}" cxnId="{509B1377-733F-46F9-932A-0C093FFE73C7}" type="sibTrans">
      <dgm:prSet/>
      <dgm:spPr/>
      <dgm:t>
        <a:bodyPr/>
        <a:lstStyle/>
        <a:p>
          <a:endParaRPr lang="zh-CN" altLang="en-US"/>
        </a:p>
      </dgm:t>
    </dgm:pt>
    <dgm:pt modelId="{A6FBD41D-2F8F-4BB7-8692-523FA05ED297}">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医疗保险</a:t>
          </a: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086BA01B-ED03-4A30-8B27-A80333F6E284}" cxnId="{3D3F9AC1-CF98-42CD-85B5-8FBA8079C84D}" type="parTrans">
      <dgm:prSet/>
      <dgm:spPr/>
      <dgm:t>
        <a:bodyPr/>
        <a:lstStyle/>
        <a:p>
          <a:endParaRPr lang="zh-CN" altLang="en-US"/>
        </a:p>
      </dgm:t>
    </dgm:pt>
    <dgm:pt modelId="{EFF62F0B-1647-4D23-B153-A0B6F31E7E69}" cxnId="{3D3F9AC1-CF98-42CD-85B5-8FBA8079C84D}" type="sibTrans">
      <dgm:prSet/>
      <dgm:spPr/>
      <dgm:t>
        <a:bodyPr/>
        <a:lstStyle/>
        <a:p>
          <a:endParaRPr lang="zh-CN" altLang="en-US"/>
        </a:p>
      </dgm:t>
    </dgm:pt>
    <dgm:pt modelId="{6CF5AC91-2BA3-43F0-A396-5F0BB116E760}">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工伤保险</a:t>
          </a: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98C4EB14-DB77-40D7-A4B8-A5642A9290B9}" cxnId="{56995B67-9DA1-4931-AF72-85A4A916155C}" type="parTrans">
      <dgm:prSet/>
      <dgm:spPr/>
      <dgm:t>
        <a:bodyPr/>
        <a:lstStyle/>
        <a:p>
          <a:endParaRPr lang="zh-CN" altLang="en-US"/>
        </a:p>
      </dgm:t>
    </dgm:pt>
    <dgm:pt modelId="{4B2DCE27-11C4-4D8B-B6E8-EA3BFC28E6E0}" cxnId="{56995B67-9DA1-4931-AF72-85A4A916155C}" type="sibTrans">
      <dgm:prSet/>
      <dgm:spPr/>
      <dgm:t>
        <a:bodyPr/>
        <a:lstStyle/>
        <a:p>
          <a:endParaRPr lang="zh-CN" altLang="en-US"/>
        </a:p>
      </dgm:t>
    </dgm:pt>
    <dgm:pt modelId="{377CBF6F-DB27-449A-9DEB-617773882C5C}">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生育保险</a:t>
          </a: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88387E13-684B-4C85-ADFA-FC76CCB2E94F}" cxnId="{76925BAD-7868-45D5-86AF-16CDE624C9EB}" type="parTrans">
      <dgm:prSet/>
      <dgm:spPr/>
      <dgm:t>
        <a:bodyPr/>
        <a:lstStyle/>
        <a:p>
          <a:endParaRPr lang="zh-CN" altLang="en-US"/>
        </a:p>
      </dgm:t>
    </dgm:pt>
    <dgm:pt modelId="{A3B04B64-4162-4958-A006-F858F0A41CB0}" cxnId="{76925BAD-7868-45D5-86AF-16CDE624C9EB}" type="sibTrans">
      <dgm:prSet/>
      <dgm:spPr/>
      <dgm:t>
        <a:bodyPr/>
        <a:lstStyle/>
        <a:p>
          <a:endParaRPr lang="zh-CN" altLang="en-US"/>
        </a:p>
      </dgm:t>
    </dgm:pt>
    <dgm:pt modelId="{0F9D3CAC-7335-4BF7-A0C5-C944DD66553E}" type="pres">
      <dgm:prSet presAssocID="{77A9CB96-27AB-45C2-A7F9-146BC4F28059}" presName="hierChild1" presStyleCnt="0">
        <dgm:presLayoutVars>
          <dgm:orgChart val="1"/>
          <dgm:chPref val="1"/>
          <dgm:dir/>
          <dgm:animOne val="branch"/>
          <dgm:animLvl val="lvl"/>
          <dgm:resizeHandles/>
        </dgm:presLayoutVars>
      </dgm:prSet>
      <dgm:spPr/>
    </dgm:pt>
    <dgm:pt modelId="{F1738444-12FE-44C9-BA28-8430D2F07379}" type="pres">
      <dgm:prSet presAssocID="{E8D07189-E95F-4C45-941C-2B596CF1789E}" presName="hierRoot1" presStyleCnt="0">
        <dgm:presLayoutVars>
          <dgm:hierBranch/>
        </dgm:presLayoutVars>
      </dgm:prSet>
      <dgm:spPr/>
    </dgm:pt>
    <dgm:pt modelId="{024F580B-6615-4750-94C6-C6E71EBA4797}" type="pres">
      <dgm:prSet presAssocID="{E8D07189-E95F-4C45-941C-2B596CF1789E}" presName="rootComposite1" presStyleCnt="0"/>
      <dgm:spPr/>
    </dgm:pt>
    <dgm:pt modelId="{53ABDEA5-9011-468E-ACAD-3358FD2220A6}" type="pres">
      <dgm:prSet presAssocID="{E8D07189-E95F-4C45-941C-2B596CF1789E}" presName="rootText1" presStyleLbl="node0" presStyleIdx="0" presStyleCnt="1" custScaleX="185946">
        <dgm:presLayoutVars>
          <dgm:chPref val="3"/>
        </dgm:presLayoutVars>
      </dgm:prSet>
      <dgm:spPr/>
      <dgm:t>
        <a:bodyPr/>
        <a:lstStyle/>
        <a:p>
          <a:endParaRPr lang="zh-CN" altLang="en-US"/>
        </a:p>
      </dgm:t>
    </dgm:pt>
    <dgm:pt modelId="{0E1F6232-1BAA-4377-B1B9-5CF4F613D322}" type="pres">
      <dgm:prSet presAssocID="{E8D07189-E95F-4C45-941C-2B596CF1789E}" presName="rootConnector1" presStyleLbl="node1" presStyleIdx="0" presStyleCnt="0"/>
      <dgm:spPr/>
      <dgm:t>
        <a:bodyPr/>
        <a:lstStyle/>
        <a:p>
          <a:endParaRPr lang="zh-CN" altLang="en-US"/>
        </a:p>
      </dgm:t>
    </dgm:pt>
    <dgm:pt modelId="{AE864CBE-2FBC-43DC-8F6B-3C2022FAB8C9}" type="pres">
      <dgm:prSet presAssocID="{E8D07189-E95F-4C45-941C-2B596CF1789E}" presName="hierChild2" presStyleCnt="0"/>
      <dgm:spPr/>
    </dgm:pt>
    <dgm:pt modelId="{E3A64320-1794-40DB-85F0-1D1C4C57B05D}" type="pres">
      <dgm:prSet presAssocID="{AE888E15-CCD7-4A26-8F80-4A37CAD6DF38}" presName="Name35" presStyleLbl="parChTrans1D2" presStyleIdx="0" presStyleCnt="5"/>
      <dgm:spPr/>
      <dgm:t>
        <a:bodyPr/>
        <a:lstStyle/>
        <a:p>
          <a:endParaRPr lang="zh-CN" altLang="en-US"/>
        </a:p>
      </dgm:t>
    </dgm:pt>
    <dgm:pt modelId="{C89FEFD8-7531-4A2F-ADE8-7DC33BF1F94D}" type="pres">
      <dgm:prSet presAssocID="{2CE9456B-7B24-4198-A052-B9E9C06EA66F}" presName="hierRoot2" presStyleCnt="0">
        <dgm:presLayoutVars>
          <dgm:hierBranch/>
        </dgm:presLayoutVars>
      </dgm:prSet>
      <dgm:spPr/>
    </dgm:pt>
    <dgm:pt modelId="{E429EE01-4FF2-49F7-9C25-4053D42F2596}" type="pres">
      <dgm:prSet presAssocID="{2CE9456B-7B24-4198-A052-B9E9C06EA66F}" presName="rootComposite" presStyleCnt="0"/>
      <dgm:spPr/>
    </dgm:pt>
    <dgm:pt modelId="{838C0D0C-F967-42A5-A2A9-275F56DA8CCB}" type="pres">
      <dgm:prSet presAssocID="{2CE9456B-7B24-4198-A052-B9E9C06EA66F}" presName="rootText" presStyleLbl="node2" presStyleIdx="0" presStyleCnt="5">
        <dgm:presLayoutVars>
          <dgm:chPref val="3"/>
        </dgm:presLayoutVars>
      </dgm:prSet>
      <dgm:spPr/>
      <dgm:t>
        <a:bodyPr/>
        <a:lstStyle/>
        <a:p>
          <a:endParaRPr lang="zh-CN" altLang="en-US"/>
        </a:p>
      </dgm:t>
    </dgm:pt>
    <dgm:pt modelId="{034F13F9-0030-4E70-A4F8-ADB452F4F387}" type="pres">
      <dgm:prSet presAssocID="{2CE9456B-7B24-4198-A052-B9E9C06EA66F}" presName="rootConnector" presStyleLbl="node2" presStyleIdx="0" presStyleCnt="5"/>
      <dgm:spPr/>
      <dgm:t>
        <a:bodyPr/>
        <a:lstStyle/>
        <a:p>
          <a:endParaRPr lang="zh-CN" altLang="en-US"/>
        </a:p>
      </dgm:t>
    </dgm:pt>
    <dgm:pt modelId="{EFA7E6F4-8782-44A9-8F39-1B8439395770}" type="pres">
      <dgm:prSet presAssocID="{2CE9456B-7B24-4198-A052-B9E9C06EA66F}" presName="hierChild4" presStyleCnt="0"/>
      <dgm:spPr/>
    </dgm:pt>
    <dgm:pt modelId="{F5732458-A7BF-47BB-A18C-21B2DDC1C9E9}" type="pres">
      <dgm:prSet presAssocID="{2CE9456B-7B24-4198-A052-B9E9C06EA66F}" presName="hierChild5" presStyleCnt="0"/>
      <dgm:spPr/>
    </dgm:pt>
    <dgm:pt modelId="{59753D50-13B5-450B-A0C7-E0F6541FC199}" type="pres">
      <dgm:prSet presAssocID="{B501FF12-4DBB-4CB7-85FE-256489B7DFE9}" presName="Name35" presStyleLbl="parChTrans1D2" presStyleIdx="1" presStyleCnt="5"/>
      <dgm:spPr/>
      <dgm:t>
        <a:bodyPr/>
        <a:lstStyle/>
        <a:p>
          <a:endParaRPr lang="zh-CN" altLang="en-US"/>
        </a:p>
      </dgm:t>
    </dgm:pt>
    <dgm:pt modelId="{3D8AA482-2303-4C46-85D1-30FC3D59B460}" type="pres">
      <dgm:prSet presAssocID="{B27A8B87-2FBF-495A-BDC7-F89DE9A1304E}" presName="hierRoot2" presStyleCnt="0">
        <dgm:presLayoutVars>
          <dgm:hierBranch/>
        </dgm:presLayoutVars>
      </dgm:prSet>
      <dgm:spPr/>
    </dgm:pt>
    <dgm:pt modelId="{827C7A20-A8C0-46C6-8A49-0FCAE00971AC}" type="pres">
      <dgm:prSet presAssocID="{B27A8B87-2FBF-495A-BDC7-F89DE9A1304E}" presName="rootComposite" presStyleCnt="0"/>
      <dgm:spPr/>
    </dgm:pt>
    <dgm:pt modelId="{501B4934-02D6-4344-9386-97DCB0318BC8}" type="pres">
      <dgm:prSet presAssocID="{B27A8B87-2FBF-495A-BDC7-F89DE9A1304E}" presName="rootText" presStyleLbl="node2" presStyleIdx="1" presStyleCnt="5">
        <dgm:presLayoutVars>
          <dgm:chPref val="3"/>
        </dgm:presLayoutVars>
      </dgm:prSet>
      <dgm:spPr/>
      <dgm:t>
        <a:bodyPr/>
        <a:lstStyle/>
        <a:p>
          <a:endParaRPr lang="zh-CN" altLang="en-US"/>
        </a:p>
      </dgm:t>
    </dgm:pt>
    <dgm:pt modelId="{9A056A16-EEEC-46E3-8FD3-5AD906F2773D}" type="pres">
      <dgm:prSet presAssocID="{B27A8B87-2FBF-495A-BDC7-F89DE9A1304E}" presName="rootConnector" presStyleLbl="node2" presStyleIdx="1" presStyleCnt="5"/>
      <dgm:spPr/>
      <dgm:t>
        <a:bodyPr/>
        <a:lstStyle/>
        <a:p>
          <a:endParaRPr lang="zh-CN" altLang="en-US"/>
        </a:p>
      </dgm:t>
    </dgm:pt>
    <dgm:pt modelId="{902ED17E-6B48-4253-AAF7-BD811D23CD56}" type="pres">
      <dgm:prSet presAssocID="{B27A8B87-2FBF-495A-BDC7-F89DE9A1304E}" presName="hierChild4" presStyleCnt="0"/>
      <dgm:spPr/>
    </dgm:pt>
    <dgm:pt modelId="{5C1986E8-1066-4BFF-B4DE-543972EF4B3C}" type="pres">
      <dgm:prSet presAssocID="{B27A8B87-2FBF-495A-BDC7-F89DE9A1304E}" presName="hierChild5" presStyleCnt="0"/>
      <dgm:spPr/>
    </dgm:pt>
    <dgm:pt modelId="{F3D7C2D8-2515-4388-AE33-B01F0FC8714E}" type="pres">
      <dgm:prSet presAssocID="{086BA01B-ED03-4A30-8B27-A80333F6E284}" presName="Name35" presStyleLbl="parChTrans1D2" presStyleIdx="2" presStyleCnt="5"/>
      <dgm:spPr/>
      <dgm:t>
        <a:bodyPr/>
        <a:lstStyle/>
        <a:p>
          <a:endParaRPr lang="zh-CN" altLang="en-US"/>
        </a:p>
      </dgm:t>
    </dgm:pt>
    <dgm:pt modelId="{04F4CF22-3E7D-4626-A072-55417F450511}" type="pres">
      <dgm:prSet presAssocID="{A6FBD41D-2F8F-4BB7-8692-523FA05ED297}" presName="hierRoot2" presStyleCnt="0">
        <dgm:presLayoutVars>
          <dgm:hierBranch/>
        </dgm:presLayoutVars>
      </dgm:prSet>
      <dgm:spPr/>
    </dgm:pt>
    <dgm:pt modelId="{C6A2DB14-8DC2-44FE-924F-E5E662A63437}" type="pres">
      <dgm:prSet presAssocID="{A6FBD41D-2F8F-4BB7-8692-523FA05ED297}" presName="rootComposite" presStyleCnt="0"/>
      <dgm:spPr/>
    </dgm:pt>
    <dgm:pt modelId="{CE563273-4ACA-4193-B453-B54DE706EF46}" type="pres">
      <dgm:prSet presAssocID="{A6FBD41D-2F8F-4BB7-8692-523FA05ED297}" presName="rootText" presStyleLbl="node2" presStyleIdx="2" presStyleCnt="5">
        <dgm:presLayoutVars>
          <dgm:chPref val="3"/>
        </dgm:presLayoutVars>
      </dgm:prSet>
      <dgm:spPr/>
      <dgm:t>
        <a:bodyPr/>
        <a:lstStyle/>
        <a:p>
          <a:endParaRPr lang="zh-CN" altLang="en-US"/>
        </a:p>
      </dgm:t>
    </dgm:pt>
    <dgm:pt modelId="{1431D58E-254D-4B37-9F8E-849828CA2398}" type="pres">
      <dgm:prSet presAssocID="{A6FBD41D-2F8F-4BB7-8692-523FA05ED297}" presName="rootConnector" presStyleLbl="node2" presStyleIdx="2" presStyleCnt="5"/>
      <dgm:spPr/>
      <dgm:t>
        <a:bodyPr/>
        <a:lstStyle/>
        <a:p>
          <a:endParaRPr lang="zh-CN" altLang="en-US"/>
        </a:p>
      </dgm:t>
    </dgm:pt>
    <dgm:pt modelId="{D42C5F45-0F97-4C43-9A37-EC916CD6C992}" type="pres">
      <dgm:prSet presAssocID="{A6FBD41D-2F8F-4BB7-8692-523FA05ED297}" presName="hierChild4" presStyleCnt="0"/>
      <dgm:spPr/>
    </dgm:pt>
    <dgm:pt modelId="{712C70EB-86E7-4A81-B208-D1804B02399F}" type="pres">
      <dgm:prSet presAssocID="{A6FBD41D-2F8F-4BB7-8692-523FA05ED297}" presName="hierChild5" presStyleCnt="0"/>
      <dgm:spPr/>
    </dgm:pt>
    <dgm:pt modelId="{A1BAA6EB-B022-4DFD-9420-8B8FC981D8DC}" type="pres">
      <dgm:prSet presAssocID="{98C4EB14-DB77-40D7-A4B8-A5642A9290B9}" presName="Name35" presStyleLbl="parChTrans1D2" presStyleIdx="3" presStyleCnt="5"/>
      <dgm:spPr/>
      <dgm:t>
        <a:bodyPr/>
        <a:lstStyle/>
        <a:p>
          <a:endParaRPr lang="zh-CN" altLang="en-US"/>
        </a:p>
      </dgm:t>
    </dgm:pt>
    <dgm:pt modelId="{9DA75432-A946-4503-BB2E-FE9D7AC93208}" type="pres">
      <dgm:prSet presAssocID="{6CF5AC91-2BA3-43F0-A396-5F0BB116E760}" presName="hierRoot2" presStyleCnt="0">
        <dgm:presLayoutVars>
          <dgm:hierBranch/>
        </dgm:presLayoutVars>
      </dgm:prSet>
      <dgm:spPr/>
    </dgm:pt>
    <dgm:pt modelId="{E72F8258-0C3D-40C0-A95D-6C380374DE24}" type="pres">
      <dgm:prSet presAssocID="{6CF5AC91-2BA3-43F0-A396-5F0BB116E760}" presName="rootComposite" presStyleCnt="0"/>
      <dgm:spPr/>
    </dgm:pt>
    <dgm:pt modelId="{395A9B18-4997-4BB0-A1A3-6A8B092B5B12}" type="pres">
      <dgm:prSet presAssocID="{6CF5AC91-2BA3-43F0-A396-5F0BB116E760}" presName="rootText" presStyleLbl="node2" presStyleIdx="3" presStyleCnt="5">
        <dgm:presLayoutVars>
          <dgm:chPref val="3"/>
        </dgm:presLayoutVars>
      </dgm:prSet>
      <dgm:spPr/>
      <dgm:t>
        <a:bodyPr/>
        <a:lstStyle/>
        <a:p>
          <a:endParaRPr lang="zh-CN" altLang="en-US"/>
        </a:p>
      </dgm:t>
    </dgm:pt>
    <dgm:pt modelId="{75047D62-4DAA-4690-9B3E-CB12BDE52127}" type="pres">
      <dgm:prSet presAssocID="{6CF5AC91-2BA3-43F0-A396-5F0BB116E760}" presName="rootConnector" presStyleLbl="node2" presStyleIdx="3" presStyleCnt="5"/>
      <dgm:spPr/>
      <dgm:t>
        <a:bodyPr/>
        <a:lstStyle/>
        <a:p>
          <a:endParaRPr lang="zh-CN" altLang="en-US"/>
        </a:p>
      </dgm:t>
    </dgm:pt>
    <dgm:pt modelId="{4E54100B-8795-4A81-8E3B-A80E60FFBA62}" type="pres">
      <dgm:prSet presAssocID="{6CF5AC91-2BA3-43F0-A396-5F0BB116E760}" presName="hierChild4" presStyleCnt="0"/>
      <dgm:spPr/>
    </dgm:pt>
    <dgm:pt modelId="{D25CB3AF-26B0-4697-82B5-AC59DA1E6383}" type="pres">
      <dgm:prSet presAssocID="{6CF5AC91-2BA3-43F0-A396-5F0BB116E760}" presName="hierChild5" presStyleCnt="0"/>
      <dgm:spPr/>
    </dgm:pt>
    <dgm:pt modelId="{20132F3A-4C84-49A6-B227-D799F27902AA}" type="pres">
      <dgm:prSet presAssocID="{88387E13-684B-4C85-ADFA-FC76CCB2E94F}" presName="Name35" presStyleLbl="parChTrans1D2" presStyleIdx="4" presStyleCnt="5"/>
      <dgm:spPr/>
      <dgm:t>
        <a:bodyPr/>
        <a:lstStyle/>
        <a:p>
          <a:endParaRPr lang="zh-CN" altLang="en-US"/>
        </a:p>
      </dgm:t>
    </dgm:pt>
    <dgm:pt modelId="{7293F5CF-CEE6-411F-83EE-0173F35E1E47}" type="pres">
      <dgm:prSet presAssocID="{377CBF6F-DB27-449A-9DEB-617773882C5C}" presName="hierRoot2" presStyleCnt="0">
        <dgm:presLayoutVars>
          <dgm:hierBranch/>
        </dgm:presLayoutVars>
      </dgm:prSet>
      <dgm:spPr/>
    </dgm:pt>
    <dgm:pt modelId="{1A2B1A58-EB81-45DC-B2D8-190492570CA1}" type="pres">
      <dgm:prSet presAssocID="{377CBF6F-DB27-449A-9DEB-617773882C5C}" presName="rootComposite" presStyleCnt="0"/>
      <dgm:spPr/>
    </dgm:pt>
    <dgm:pt modelId="{0C54166C-7BA9-4ED8-8947-40DD0A1D62E4}" type="pres">
      <dgm:prSet presAssocID="{377CBF6F-DB27-449A-9DEB-617773882C5C}" presName="rootText" presStyleLbl="node2" presStyleIdx="4" presStyleCnt="5">
        <dgm:presLayoutVars>
          <dgm:chPref val="3"/>
        </dgm:presLayoutVars>
      </dgm:prSet>
      <dgm:spPr/>
      <dgm:t>
        <a:bodyPr/>
        <a:lstStyle/>
        <a:p>
          <a:endParaRPr lang="zh-CN" altLang="en-US"/>
        </a:p>
      </dgm:t>
    </dgm:pt>
    <dgm:pt modelId="{6AB76D7A-5904-44FE-99C6-C91B2D3E15AF}" type="pres">
      <dgm:prSet presAssocID="{377CBF6F-DB27-449A-9DEB-617773882C5C}" presName="rootConnector" presStyleLbl="node2" presStyleIdx="4" presStyleCnt="5"/>
      <dgm:spPr/>
      <dgm:t>
        <a:bodyPr/>
        <a:lstStyle/>
        <a:p>
          <a:endParaRPr lang="zh-CN" altLang="en-US"/>
        </a:p>
      </dgm:t>
    </dgm:pt>
    <dgm:pt modelId="{CDF6A148-5E7A-4907-991B-61CC6A247929}" type="pres">
      <dgm:prSet presAssocID="{377CBF6F-DB27-449A-9DEB-617773882C5C}" presName="hierChild4" presStyleCnt="0"/>
      <dgm:spPr/>
    </dgm:pt>
    <dgm:pt modelId="{5CC1B9CE-13B9-4EBF-B947-7C2BFBC818DD}" type="pres">
      <dgm:prSet presAssocID="{377CBF6F-DB27-449A-9DEB-617773882C5C}" presName="hierChild5" presStyleCnt="0"/>
      <dgm:spPr/>
    </dgm:pt>
    <dgm:pt modelId="{EE2494C3-72D8-45F9-948E-6C9A681CF865}" type="pres">
      <dgm:prSet presAssocID="{E8D07189-E95F-4C45-941C-2B596CF1789E}" presName="hierChild3" presStyleCnt="0"/>
      <dgm:spPr/>
    </dgm:pt>
  </dgm:ptLst>
  <dgm:cxnLst>
    <dgm:cxn modelId="{5D5354DB-FA71-441F-8C66-1C99AAFB6B3B}" type="presOf" srcId="{E8D07189-E95F-4C45-941C-2B596CF1789E}" destId="{0E1F6232-1BAA-4377-B1B9-5CF4F613D322}" srcOrd="1" destOrd="0" presId="urn:microsoft.com/office/officeart/2005/8/layout/orgChart1"/>
    <dgm:cxn modelId="{BF444307-F242-42C1-B991-82940D266B0D}" type="presOf" srcId="{B501FF12-4DBB-4CB7-85FE-256489B7DFE9}" destId="{59753D50-13B5-450B-A0C7-E0F6541FC199}" srcOrd="0" destOrd="0" presId="urn:microsoft.com/office/officeart/2005/8/layout/orgChart1"/>
    <dgm:cxn modelId="{6828FAD3-E1C2-461A-81CE-3607638F4C06}" type="presOf" srcId="{2CE9456B-7B24-4198-A052-B9E9C06EA66F}" destId="{838C0D0C-F967-42A5-A2A9-275F56DA8CCB}" srcOrd="0" destOrd="0" presId="urn:microsoft.com/office/officeart/2005/8/layout/orgChart1"/>
    <dgm:cxn modelId="{41A6F758-E102-4A79-A481-58BD6A74E204}" type="presOf" srcId="{98C4EB14-DB77-40D7-A4B8-A5642A9290B9}" destId="{A1BAA6EB-B022-4DFD-9420-8B8FC981D8DC}" srcOrd="0" destOrd="0" presId="urn:microsoft.com/office/officeart/2005/8/layout/orgChart1"/>
    <dgm:cxn modelId="{1373E68B-5D1D-44AC-968D-007582FB4487}" type="presOf" srcId="{77A9CB96-27AB-45C2-A7F9-146BC4F28059}" destId="{0F9D3CAC-7335-4BF7-A0C5-C944DD66553E}" srcOrd="0" destOrd="0" presId="urn:microsoft.com/office/officeart/2005/8/layout/orgChart1"/>
    <dgm:cxn modelId="{72E90A9A-CFE0-4A9D-A490-F6FE71A8C614}" type="presOf" srcId="{6CF5AC91-2BA3-43F0-A396-5F0BB116E760}" destId="{75047D62-4DAA-4690-9B3E-CB12BDE52127}" srcOrd="1" destOrd="0" presId="urn:microsoft.com/office/officeart/2005/8/layout/orgChart1"/>
    <dgm:cxn modelId="{AB1FC65E-5466-458E-AC9C-868CCA978E27}" type="presOf" srcId="{E8D07189-E95F-4C45-941C-2B596CF1789E}" destId="{53ABDEA5-9011-468E-ACAD-3358FD2220A6}" srcOrd="0" destOrd="0" presId="urn:microsoft.com/office/officeart/2005/8/layout/orgChart1"/>
    <dgm:cxn modelId="{0181016E-4A3D-4DF1-9AB0-BFDEF3CD26E0}" type="presOf" srcId="{377CBF6F-DB27-449A-9DEB-617773882C5C}" destId="{6AB76D7A-5904-44FE-99C6-C91B2D3E15AF}" srcOrd="1" destOrd="0" presId="urn:microsoft.com/office/officeart/2005/8/layout/orgChart1"/>
    <dgm:cxn modelId="{59B983F1-98C5-4262-B135-3A451A754E76}" type="presOf" srcId="{B27A8B87-2FBF-495A-BDC7-F89DE9A1304E}" destId="{9A056A16-EEEC-46E3-8FD3-5AD906F2773D}" srcOrd="1" destOrd="0" presId="urn:microsoft.com/office/officeart/2005/8/layout/orgChart1"/>
    <dgm:cxn modelId="{5F10DC43-6D59-46ED-9F26-26339687C5DA}" type="presOf" srcId="{88387E13-684B-4C85-ADFA-FC76CCB2E94F}" destId="{20132F3A-4C84-49A6-B227-D799F27902AA}" srcOrd="0" destOrd="0" presId="urn:microsoft.com/office/officeart/2005/8/layout/orgChart1"/>
    <dgm:cxn modelId="{9CCD0FF2-5450-4CE8-8DF7-56870AE4FC4E}" type="presOf" srcId="{A6FBD41D-2F8F-4BB7-8692-523FA05ED297}" destId="{1431D58E-254D-4B37-9F8E-849828CA2398}" srcOrd="1" destOrd="0" presId="urn:microsoft.com/office/officeart/2005/8/layout/orgChart1"/>
    <dgm:cxn modelId="{76925BAD-7868-45D5-86AF-16CDE624C9EB}" srcId="{E8D07189-E95F-4C45-941C-2B596CF1789E}" destId="{377CBF6F-DB27-449A-9DEB-617773882C5C}" srcOrd="4" destOrd="0" parTransId="{88387E13-684B-4C85-ADFA-FC76CCB2E94F}" sibTransId="{A3B04B64-4162-4958-A006-F858F0A41CB0}"/>
    <dgm:cxn modelId="{B33D233C-7CCD-4727-9D91-3167947DA5B6}" srcId="{E8D07189-E95F-4C45-941C-2B596CF1789E}" destId="{2CE9456B-7B24-4198-A052-B9E9C06EA66F}" srcOrd="0" destOrd="0" parTransId="{AE888E15-CCD7-4A26-8F80-4A37CAD6DF38}" sibTransId="{84DD03AA-22B1-4B37-AADA-FB9DA6AC78E9}"/>
    <dgm:cxn modelId="{9AA9675E-4E48-4E8E-9E21-819B1BDC18B4}" type="presOf" srcId="{B27A8B87-2FBF-495A-BDC7-F89DE9A1304E}" destId="{501B4934-02D6-4344-9386-97DCB0318BC8}" srcOrd="0" destOrd="0" presId="urn:microsoft.com/office/officeart/2005/8/layout/orgChart1"/>
    <dgm:cxn modelId="{1630ACAC-949A-4F4B-B632-60F376915C28}" type="presOf" srcId="{2CE9456B-7B24-4198-A052-B9E9C06EA66F}" destId="{034F13F9-0030-4E70-A4F8-ADB452F4F387}" srcOrd="1" destOrd="0" presId="urn:microsoft.com/office/officeart/2005/8/layout/orgChart1"/>
    <dgm:cxn modelId="{ABEA8653-CC4E-4A8C-AF09-BF672C935DDD}" srcId="{77A9CB96-27AB-45C2-A7F9-146BC4F28059}" destId="{E8D07189-E95F-4C45-941C-2B596CF1789E}" srcOrd="0" destOrd="0" parTransId="{D5B14E80-F1AC-4071-9883-3F0E3C83B556}" sibTransId="{5F286E7B-6360-42CE-AFA7-E1678457E196}"/>
    <dgm:cxn modelId="{FAD506C3-290C-41AA-BB9C-155C0FE57F37}" type="presOf" srcId="{377CBF6F-DB27-449A-9DEB-617773882C5C}" destId="{0C54166C-7BA9-4ED8-8947-40DD0A1D62E4}" srcOrd="0" destOrd="0" presId="urn:microsoft.com/office/officeart/2005/8/layout/orgChart1"/>
    <dgm:cxn modelId="{B2E4EA3E-5449-4EDD-A5DE-AA607A32F030}" type="presOf" srcId="{A6FBD41D-2F8F-4BB7-8692-523FA05ED297}" destId="{CE563273-4ACA-4193-B453-B54DE706EF46}" srcOrd="0" destOrd="0" presId="urn:microsoft.com/office/officeart/2005/8/layout/orgChart1"/>
    <dgm:cxn modelId="{509B1377-733F-46F9-932A-0C093FFE73C7}" srcId="{E8D07189-E95F-4C45-941C-2B596CF1789E}" destId="{B27A8B87-2FBF-495A-BDC7-F89DE9A1304E}" srcOrd="1" destOrd="0" parTransId="{B501FF12-4DBB-4CB7-85FE-256489B7DFE9}" sibTransId="{BFB52637-745F-4432-AEA3-C4E4FB37FB09}"/>
    <dgm:cxn modelId="{3D3F9AC1-CF98-42CD-85B5-8FBA8079C84D}" srcId="{E8D07189-E95F-4C45-941C-2B596CF1789E}" destId="{A6FBD41D-2F8F-4BB7-8692-523FA05ED297}" srcOrd="2" destOrd="0" parTransId="{086BA01B-ED03-4A30-8B27-A80333F6E284}" sibTransId="{EFF62F0B-1647-4D23-B153-A0B6F31E7E69}"/>
    <dgm:cxn modelId="{8CA4FAB9-7558-4E11-ABA0-73455E729833}" type="presOf" srcId="{086BA01B-ED03-4A30-8B27-A80333F6E284}" destId="{F3D7C2D8-2515-4388-AE33-B01F0FC8714E}" srcOrd="0" destOrd="0" presId="urn:microsoft.com/office/officeart/2005/8/layout/orgChart1"/>
    <dgm:cxn modelId="{0B1BA1D7-8F3D-4AA6-BCB1-B5703AAC9A27}" type="presOf" srcId="{6CF5AC91-2BA3-43F0-A396-5F0BB116E760}" destId="{395A9B18-4997-4BB0-A1A3-6A8B092B5B12}" srcOrd="0" destOrd="0" presId="urn:microsoft.com/office/officeart/2005/8/layout/orgChart1"/>
    <dgm:cxn modelId="{A506D02C-C310-4C24-998B-714DAFA683E2}" type="presOf" srcId="{AE888E15-CCD7-4A26-8F80-4A37CAD6DF38}" destId="{E3A64320-1794-40DB-85F0-1D1C4C57B05D}" srcOrd="0" destOrd="0" presId="urn:microsoft.com/office/officeart/2005/8/layout/orgChart1"/>
    <dgm:cxn modelId="{56995B67-9DA1-4931-AF72-85A4A916155C}" srcId="{E8D07189-E95F-4C45-941C-2B596CF1789E}" destId="{6CF5AC91-2BA3-43F0-A396-5F0BB116E760}" srcOrd="3" destOrd="0" parTransId="{98C4EB14-DB77-40D7-A4B8-A5642A9290B9}" sibTransId="{4B2DCE27-11C4-4D8B-B6E8-EA3BFC28E6E0}"/>
    <dgm:cxn modelId="{5A0C785C-2B7B-4C68-93A4-3D9DE1EBECFE}" type="presParOf" srcId="{0F9D3CAC-7335-4BF7-A0C5-C944DD66553E}" destId="{F1738444-12FE-44C9-BA28-8430D2F07379}" srcOrd="0" destOrd="0" presId="urn:microsoft.com/office/officeart/2005/8/layout/orgChart1"/>
    <dgm:cxn modelId="{B1FAD717-FAA9-4059-9E11-301F5139F3AA}" type="presParOf" srcId="{F1738444-12FE-44C9-BA28-8430D2F07379}" destId="{024F580B-6615-4750-94C6-C6E71EBA4797}" srcOrd="0" destOrd="0" presId="urn:microsoft.com/office/officeart/2005/8/layout/orgChart1"/>
    <dgm:cxn modelId="{075DB89E-71B6-4014-9800-5DD450388FF9}" type="presParOf" srcId="{024F580B-6615-4750-94C6-C6E71EBA4797}" destId="{53ABDEA5-9011-468E-ACAD-3358FD2220A6}" srcOrd="0" destOrd="0" presId="urn:microsoft.com/office/officeart/2005/8/layout/orgChart1"/>
    <dgm:cxn modelId="{3CE5C44E-2BF8-4ACD-AC38-C2893E068A5B}" type="presParOf" srcId="{024F580B-6615-4750-94C6-C6E71EBA4797}" destId="{0E1F6232-1BAA-4377-B1B9-5CF4F613D322}" srcOrd="1" destOrd="0" presId="urn:microsoft.com/office/officeart/2005/8/layout/orgChart1"/>
    <dgm:cxn modelId="{AB9BC7A3-3E5E-4EFE-BF81-4147CD34FD64}" type="presParOf" srcId="{F1738444-12FE-44C9-BA28-8430D2F07379}" destId="{AE864CBE-2FBC-43DC-8F6B-3C2022FAB8C9}" srcOrd="1" destOrd="0" presId="urn:microsoft.com/office/officeart/2005/8/layout/orgChart1"/>
    <dgm:cxn modelId="{31444CBA-1FA1-4815-AD66-DBCE2B3ED385}" type="presParOf" srcId="{AE864CBE-2FBC-43DC-8F6B-3C2022FAB8C9}" destId="{E3A64320-1794-40DB-85F0-1D1C4C57B05D}" srcOrd="0" destOrd="0" presId="urn:microsoft.com/office/officeart/2005/8/layout/orgChart1"/>
    <dgm:cxn modelId="{9D86F417-92AA-49AA-97D4-F217C1E9FB5A}" type="presParOf" srcId="{AE864CBE-2FBC-43DC-8F6B-3C2022FAB8C9}" destId="{C89FEFD8-7531-4A2F-ADE8-7DC33BF1F94D}" srcOrd="1" destOrd="0" presId="urn:microsoft.com/office/officeart/2005/8/layout/orgChart1"/>
    <dgm:cxn modelId="{547C57D2-9BE1-4979-970C-747BE666ACA4}" type="presParOf" srcId="{C89FEFD8-7531-4A2F-ADE8-7DC33BF1F94D}" destId="{E429EE01-4FF2-49F7-9C25-4053D42F2596}" srcOrd="0" destOrd="0" presId="urn:microsoft.com/office/officeart/2005/8/layout/orgChart1"/>
    <dgm:cxn modelId="{D5FBA27A-EFFF-4FF7-B08E-92BD84736DD7}" type="presParOf" srcId="{E429EE01-4FF2-49F7-9C25-4053D42F2596}" destId="{838C0D0C-F967-42A5-A2A9-275F56DA8CCB}" srcOrd="0" destOrd="0" presId="urn:microsoft.com/office/officeart/2005/8/layout/orgChart1"/>
    <dgm:cxn modelId="{73EE2380-FF0A-4638-87BF-1D21F2F9ECCD}" type="presParOf" srcId="{E429EE01-4FF2-49F7-9C25-4053D42F2596}" destId="{034F13F9-0030-4E70-A4F8-ADB452F4F387}" srcOrd="1" destOrd="0" presId="urn:microsoft.com/office/officeart/2005/8/layout/orgChart1"/>
    <dgm:cxn modelId="{D13DF4A5-AC1B-4D6C-9DF0-A949A05D6A5F}" type="presParOf" srcId="{C89FEFD8-7531-4A2F-ADE8-7DC33BF1F94D}" destId="{EFA7E6F4-8782-44A9-8F39-1B8439395770}" srcOrd="1" destOrd="0" presId="urn:microsoft.com/office/officeart/2005/8/layout/orgChart1"/>
    <dgm:cxn modelId="{8F1D71F2-46F9-4890-8A2A-1B2B0F607C25}" type="presParOf" srcId="{C89FEFD8-7531-4A2F-ADE8-7DC33BF1F94D}" destId="{F5732458-A7BF-47BB-A18C-21B2DDC1C9E9}" srcOrd="2" destOrd="0" presId="urn:microsoft.com/office/officeart/2005/8/layout/orgChart1"/>
    <dgm:cxn modelId="{44ED56B6-93E2-4E58-AF2C-786AAA64B945}" type="presParOf" srcId="{AE864CBE-2FBC-43DC-8F6B-3C2022FAB8C9}" destId="{59753D50-13B5-450B-A0C7-E0F6541FC199}" srcOrd="2" destOrd="0" presId="urn:microsoft.com/office/officeart/2005/8/layout/orgChart1"/>
    <dgm:cxn modelId="{2DB89F44-2564-4CE1-B1FB-BA7BE764F16B}" type="presParOf" srcId="{AE864CBE-2FBC-43DC-8F6B-3C2022FAB8C9}" destId="{3D8AA482-2303-4C46-85D1-30FC3D59B460}" srcOrd="3" destOrd="0" presId="urn:microsoft.com/office/officeart/2005/8/layout/orgChart1"/>
    <dgm:cxn modelId="{E2308E5A-4C48-4F45-B57C-F9E2EB7865D8}" type="presParOf" srcId="{3D8AA482-2303-4C46-85D1-30FC3D59B460}" destId="{827C7A20-A8C0-46C6-8A49-0FCAE00971AC}" srcOrd="0" destOrd="0" presId="urn:microsoft.com/office/officeart/2005/8/layout/orgChart1"/>
    <dgm:cxn modelId="{71266A94-61FC-4A84-84B5-FBB081D21C8B}" type="presParOf" srcId="{827C7A20-A8C0-46C6-8A49-0FCAE00971AC}" destId="{501B4934-02D6-4344-9386-97DCB0318BC8}" srcOrd="0" destOrd="0" presId="urn:microsoft.com/office/officeart/2005/8/layout/orgChart1"/>
    <dgm:cxn modelId="{D42BD82B-DC98-4FD8-9048-6EBBB0D0839E}" type="presParOf" srcId="{827C7A20-A8C0-46C6-8A49-0FCAE00971AC}" destId="{9A056A16-EEEC-46E3-8FD3-5AD906F2773D}" srcOrd="1" destOrd="0" presId="urn:microsoft.com/office/officeart/2005/8/layout/orgChart1"/>
    <dgm:cxn modelId="{EAC57D19-CF8E-4FA9-A13C-4DC5655D662D}" type="presParOf" srcId="{3D8AA482-2303-4C46-85D1-30FC3D59B460}" destId="{902ED17E-6B48-4253-AAF7-BD811D23CD56}" srcOrd="1" destOrd="0" presId="urn:microsoft.com/office/officeart/2005/8/layout/orgChart1"/>
    <dgm:cxn modelId="{FBE886C8-59F6-4565-A0DD-6C8D904A3F52}" type="presParOf" srcId="{3D8AA482-2303-4C46-85D1-30FC3D59B460}" destId="{5C1986E8-1066-4BFF-B4DE-543972EF4B3C}" srcOrd="2" destOrd="0" presId="urn:microsoft.com/office/officeart/2005/8/layout/orgChart1"/>
    <dgm:cxn modelId="{42C85E1C-6F8B-44F1-8495-DB948715D804}" type="presParOf" srcId="{AE864CBE-2FBC-43DC-8F6B-3C2022FAB8C9}" destId="{F3D7C2D8-2515-4388-AE33-B01F0FC8714E}" srcOrd="4" destOrd="0" presId="urn:microsoft.com/office/officeart/2005/8/layout/orgChart1"/>
    <dgm:cxn modelId="{7173FA3D-7095-4A0F-9DA0-B32DB4EB636C}" type="presParOf" srcId="{AE864CBE-2FBC-43DC-8F6B-3C2022FAB8C9}" destId="{04F4CF22-3E7D-4626-A072-55417F450511}" srcOrd="5" destOrd="0" presId="urn:microsoft.com/office/officeart/2005/8/layout/orgChart1"/>
    <dgm:cxn modelId="{B8BB63F5-7EDF-4D80-8EFD-6BCC7366124C}" type="presParOf" srcId="{04F4CF22-3E7D-4626-A072-55417F450511}" destId="{C6A2DB14-8DC2-44FE-924F-E5E662A63437}" srcOrd="0" destOrd="0" presId="urn:microsoft.com/office/officeart/2005/8/layout/orgChart1"/>
    <dgm:cxn modelId="{8E852D5E-1A28-44C2-8AD6-7C994D9E8F2F}" type="presParOf" srcId="{C6A2DB14-8DC2-44FE-924F-E5E662A63437}" destId="{CE563273-4ACA-4193-B453-B54DE706EF46}" srcOrd="0" destOrd="0" presId="urn:microsoft.com/office/officeart/2005/8/layout/orgChart1"/>
    <dgm:cxn modelId="{AF1883E8-531B-46EF-802E-558A13D33F8E}" type="presParOf" srcId="{C6A2DB14-8DC2-44FE-924F-E5E662A63437}" destId="{1431D58E-254D-4B37-9F8E-849828CA2398}" srcOrd="1" destOrd="0" presId="urn:microsoft.com/office/officeart/2005/8/layout/orgChart1"/>
    <dgm:cxn modelId="{B09D2243-7055-46A6-A932-7635C6CA1AC7}" type="presParOf" srcId="{04F4CF22-3E7D-4626-A072-55417F450511}" destId="{D42C5F45-0F97-4C43-9A37-EC916CD6C992}" srcOrd="1" destOrd="0" presId="urn:microsoft.com/office/officeart/2005/8/layout/orgChart1"/>
    <dgm:cxn modelId="{E492BB54-C36E-43D0-A336-E32600DE4308}" type="presParOf" srcId="{04F4CF22-3E7D-4626-A072-55417F450511}" destId="{712C70EB-86E7-4A81-B208-D1804B02399F}" srcOrd="2" destOrd="0" presId="urn:microsoft.com/office/officeart/2005/8/layout/orgChart1"/>
    <dgm:cxn modelId="{98F5B4C7-B32F-41CE-B755-977797A63A17}" type="presParOf" srcId="{AE864CBE-2FBC-43DC-8F6B-3C2022FAB8C9}" destId="{A1BAA6EB-B022-4DFD-9420-8B8FC981D8DC}" srcOrd="6" destOrd="0" presId="urn:microsoft.com/office/officeart/2005/8/layout/orgChart1"/>
    <dgm:cxn modelId="{F20D2914-E4BF-4DB6-8BFA-A799E2128098}" type="presParOf" srcId="{AE864CBE-2FBC-43DC-8F6B-3C2022FAB8C9}" destId="{9DA75432-A946-4503-BB2E-FE9D7AC93208}" srcOrd="7" destOrd="0" presId="urn:microsoft.com/office/officeart/2005/8/layout/orgChart1"/>
    <dgm:cxn modelId="{30EEEA7C-FD57-43CF-8B82-ADC65A5B7F9D}" type="presParOf" srcId="{9DA75432-A946-4503-BB2E-FE9D7AC93208}" destId="{E72F8258-0C3D-40C0-A95D-6C380374DE24}" srcOrd="0" destOrd="0" presId="urn:microsoft.com/office/officeart/2005/8/layout/orgChart1"/>
    <dgm:cxn modelId="{1EE817B5-3909-403A-B714-7D3D374F4715}" type="presParOf" srcId="{E72F8258-0C3D-40C0-A95D-6C380374DE24}" destId="{395A9B18-4997-4BB0-A1A3-6A8B092B5B12}" srcOrd="0" destOrd="0" presId="urn:microsoft.com/office/officeart/2005/8/layout/orgChart1"/>
    <dgm:cxn modelId="{2F9F26CA-07C4-4328-B6C3-20CDA39F3506}" type="presParOf" srcId="{E72F8258-0C3D-40C0-A95D-6C380374DE24}" destId="{75047D62-4DAA-4690-9B3E-CB12BDE52127}" srcOrd="1" destOrd="0" presId="urn:microsoft.com/office/officeart/2005/8/layout/orgChart1"/>
    <dgm:cxn modelId="{4AFC30F2-516C-4D35-B1C8-CBE86CFFEFF6}" type="presParOf" srcId="{9DA75432-A946-4503-BB2E-FE9D7AC93208}" destId="{4E54100B-8795-4A81-8E3B-A80E60FFBA62}" srcOrd="1" destOrd="0" presId="urn:microsoft.com/office/officeart/2005/8/layout/orgChart1"/>
    <dgm:cxn modelId="{21F75150-7D93-436A-A759-67C33EFBB0BA}" type="presParOf" srcId="{9DA75432-A946-4503-BB2E-FE9D7AC93208}" destId="{D25CB3AF-26B0-4697-82B5-AC59DA1E6383}" srcOrd="2" destOrd="0" presId="urn:microsoft.com/office/officeart/2005/8/layout/orgChart1"/>
    <dgm:cxn modelId="{EC7A3B21-9932-4A75-8B77-BFF882B248D5}" type="presParOf" srcId="{AE864CBE-2FBC-43DC-8F6B-3C2022FAB8C9}" destId="{20132F3A-4C84-49A6-B227-D799F27902AA}" srcOrd="8" destOrd="0" presId="urn:microsoft.com/office/officeart/2005/8/layout/orgChart1"/>
    <dgm:cxn modelId="{E942EF35-F3BA-4872-A1C0-0FC935A89C23}" type="presParOf" srcId="{AE864CBE-2FBC-43DC-8F6B-3C2022FAB8C9}" destId="{7293F5CF-CEE6-411F-83EE-0173F35E1E47}" srcOrd="9" destOrd="0" presId="urn:microsoft.com/office/officeart/2005/8/layout/orgChart1"/>
    <dgm:cxn modelId="{8BF3F8AF-AC41-4B7A-9503-E72A00546CE8}" type="presParOf" srcId="{7293F5CF-CEE6-411F-83EE-0173F35E1E47}" destId="{1A2B1A58-EB81-45DC-B2D8-190492570CA1}" srcOrd="0" destOrd="0" presId="urn:microsoft.com/office/officeart/2005/8/layout/orgChart1"/>
    <dgm:cxn modelId="{C1EEC3CD-2530-4EE2-90FA-F8F66334BBFD}" type="presParOf" srcId="{1A2B1A58-EB81-45DC-B2D8-190492570CA1}" destId="{0C54166C-7BA9-4ED8-8947-40DD0A1D62E4}" srcOrd="0" destOrd="0" presId="urn:microsoft.com/office/officeart/2005/8/layout/orgChart1"/>
    <dgm:cxn modelId="{04398A65-0B81-4D7B-9AA4-6A9D5E9BDB8B}" type="presParOf" srcId="{1A2B1A58-EB81-45DC-B2D8-190492570CA1}" destId="{6AB76D7A-5904-44FE-99C6-C91B2D3E15AF}" srcOrd="1" destOrd="0" presId="urn:microsoft.com/office/officeart/2005/8/layout/orgChart1"/>
    <dgm:cxn modelId="{7B67CCE0-8632-4A51-81A4-731B8FE7F90B}" type="presParOf" srcId="{7293F5CF-CEE6-411F-83EE-0173F35E1E47}" destId="{CDF6A148-5E7A-4907-991B-61CC6A247929}" srcOrd="1" destOrd="0" presId="urn:microsoft.com/office/officeart/2005/8/layout/orgChart1"/>
    <dgm:cxn modelId="{18C85591-6BDC-4CBA-9DA0-8F8F75FCB6C9}" type="presParOf" srcId="{7293F5CF-CEE6-411F-83EE-0173F35E1E47}" destId="{5CC1B9CE-13B9-4EBF-B947-7C2BFBC818DD}" srcOrd="2" destOrd="0" presId="urn:microsoft.com/office/officeart/2005/8/layout/orgChart1"/>
    <dgm:cxn modelId="{3C1E9309-3379-48A6-BBC8-595978788A7E}" type="presParOf" srcId="{F1738444-12FE-44C9-BA28-8430D2F07379}" destId="{EE2494C3-72D8-45F9-948E-6C9A681CF865}"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C192D4-E4DA-4667-AA3C-5B5651E75345}" type="doc">
      <dgm:prSet loTypeId="urn:microsoft.com/office/officeart/2005/8/layout/vList2" loCatId="list" qsTypeId="urn:microsoft.com/office/officeart/2005/8/quickstyle/simple1" qsCatId="simple" csTypeId="urn:microsoft.com/office/officeart/2005/8/colors/accent6_5" csCatId="accent6" phldr="1"/>
      <dgm:spPr/>
      <dgm:t>
        <a:bodyPr/>
        <a:lstStyle/>
        <a:p>
          <a:endParaRPr lang="zh-CN" altLang="en-US"/>
        </a:p>
      </dgm:t>
    </dgm:pt>
    <dgm:pt modelId="{6BAC30B8-564D-404D-9566-34F02E96B1D6}">
      <dgm:prSet phldrT="[文本]"/>
      <dgm:spPr/>
      <dgm:t>
        <a:bodyPr/>
        <a:lstStyle/>
        <a:p>
          <a:r>
            <a:rPr lang="zh-CN" altLang="en-US" b="1" dirty="0" smtClean="0"/>
            <a:t>员工方面</a:t>
          </a:r>
          <a:endParaRPr lang="zh-CN" altLang="en-US" b="1" dirty="0"/>
        </a:p>
      </dgm:t>
    </dgm:pt>
    <dgm:pt modelId="{2E96D690-7C42-47E2-927A-3B185B254850}" cxnId="{85A18595-D102-4638-A9D1-FDFE46B4A308}" type="parTrans">
      <dgm:prSet/>
      <dgm:spPr/>
      <dgm:t>
        <a:bodyPr/>
        <a:lstStyle/>
        <a:p>
          <a:endParaRPr lang="zh-CN" altLang="en-US"/>
        </a:p>
      </dgm:t>
    </dgm:pt>
    <dgm:pt modelId="{97CFA663-1246-4D83-9DE7-59A2C75AE73F}" cxnId="{85A18595-D102-4638-A9D1-FDFE46B4A308}" type="sibTrans">
      <dgm:prSet/>
      <dgm:spPr/>
      <dgm:t>
        <a:bodyPr/>
        <a:lstStyle/>
        <a:p>
          <a:endParaRPr lang="zh-CN" altLang="en-US"/>
        </a:p>
      </dgm:t>
    </dgm:pt>
    <dgm:pt modelId="{15EE45D0-CC4A-4798-B0DC-750F120CEF24}">
      <dgm:prSet phldrT="[文本]"/>
      <dgm:spPr/>
      <dgm:t>
        <a:bodyPr/>
        <a:lstStyle/>
        <a:p>
          <a:r>
            <a:rPr lang="zh-CN" altLang="en-US" dirty="0" smtClean="0"/>
            <a:t>经济保障功能</a:t>
          </a:r>
          <a:endParaRPr lang="zh-CN" altLang="en-US" dirty="0"/>
        </a:p>
      </dgm:t>
    </dgm:pt>
    <dgm:pt modelId="{C58E04C9-6685-441C-8F06-471C3A25E275}" cxnId="{98985BE1-3F21-4AA7-93B2-4B1BCC56298A}" type="parTrans">
      <dgm:prSet/>
      <dgm:spPr/>
      <dgm:t>
        <a:bodyPr/>
        <a:lstStyle/>
        <a:p>
          <a:endParaRPr lang="zh-CN" altLang="en-US"/>
        </a:p>
      </dgm:t>
    </dgm:pt>
    <dgm:pt modelId="{AB2EADDA-B704-48C8-B2E7-AB75AC31EDC3}" cxnId="{98985BE1-3F21-4AA7-93B2-4B1BCC56298A}" type="sibTrans">
      <dgm:prSet/>
      <dgm:spPr/>
      <dgm:t>
        <a:bodyPr/>
        <a:lstStyle/>
        <a:p>
          <a:endParaRPr lang="zh-CN" altLang="en-US"/>
        </a:p>
      </dgm:t>
    </dgm:pt>
    <dgm:pt modelId="{50B30FD2-1DD2-4885-BF26-7C3BA1E8FFA4}">
      <dgm:prSet phldrT="[文本]"/>
      <dgm:spPr/>
      <dgm:t>
        <a:bodyPr/>
        <a:lstStyle/>
        <a:p>
          <a:r>
            <a:rPr lang="zh-CN" altLang="en-US" b="1" dirty="0" smtClean="0"/>
            <a:t>企业方面</a:t>
          </a:r>
          <a:endParaRPr lang="zh-CN" altLang="en-US" b="1" dirty="0"/>
        </a:p>
      </dgm:t>
    </dgm:pt>
    <dgm:pt modelId="{634F760B-3342-4931-857F-CBDFB2A32090}" cxnId="{6983A414-16FC-4AE0-8161-1D4DFCFA6D43}" type="parTrans">
      <dgm:prSet/>
      <dgm:spPr/>
      <dgm:t>
        <a:bodyPr/>
        <a:lstStyle/>
        <a:p>
          <a:endParaRPr lang="zh-CN" altLang="en-US"/>
        </a:p>
      </dgm:t>
    </dgm:pt>
    <dgm:pt modelId="{E2351DB6-EB64-46AD-ACCE-83041D8BBF3B}" cxnId="{6983A414-16FC-4AE0-8161-1D4DFCFA6D43}" type="sibTrans">
      <dgm:prSet/>
      <dgm:spPr/>
      <dgm:t>
        <a:bodyPr/>
        <a:lstStyle/>
        <a:p>
          <a:endParaRPr lang="zh-CN" altLang="en-US"/>
        </a:p>
      </dgm:t>
    </dgm:pt>
    <dgm:pt modelId="{F40553F9-8C7B-423B-99A3-3516224CCC0A}">
      <dgm:prSet phldrT="[文本]"/>
      <dgm:spPr/>
      <dgm:t>
        <a:bodyPr/>
        <a:lstStyle/>
        <a:p>
          <a:r>
            <a:rPr lang="zh-CN" altLang="en-US" dirty="0" smtClean="0"/>
            <a:t>实现战略，改善绩效</a:t>
          </a:r>
          <a:endParaRPr lang="zh-CN" altLang="en-US" dirty="0"/>
        </a:p>
      </dgm:t>
    </dgm:pt>
    <dgm:pt modelId="{1FA528AB-292D-47DD-80B2-0D2D5B5BB61F}" cxnId="{292184D5-6B7B-46F8-9AB1-A503F7D9B428}" type="parTrans">
      <dgm:prSet/>
      <dgm:spPr/>
      <dgm:t>
        <a:bodyPr/>
        <a:lstStyle/>
        <a:p>
          <a:endParaRPr lang="zh-CN" altLang="en-US"/>
        </a:p>
      </dgm:t>
    </dgm:pt>
    <dgm:pt modelId="{050675E6-FCD4-42B2-9766-3EB0A656F5CD}" cxnId="{292184D5-6B7B-46F8-9AB1-A503F7D9B428}" type="sibTrans">
      <dgm:prSet/>
      <dgm:spPr/>
      <dgm:t>
        <a:bodyPr/>
        <a:lstStyle/>
        <a:p>
          <a:endParaRPr lang="zh-CN" altLang="en-US"/>
        </a:p>
      </dgm:t>
    </dgm:pt>
    <dgm:pt modelId="{CDF8C71B-5DD2-4376-9F06-9350642362B7}">
      <dgm:prSet phldrT="[文本]"/>
      <dgm:spPr/>
      <dgm:t>
        <a:bodyPr/>
        <a:lstStyle/>
        <a:p>
          <a:r>
            <a:rPr lang="zh-CN" altLang="en-US" b="1" dirty="0" smtClean="0"/>
            <a:t>社会方面</a:t>
          </a:r>
          <a:endParaRPr lang="zh-CN" altLang="en-US" b="1" dirty="0"/>
        </a:p>
      </dgm:t>
    </dgm:pt>
    <dgm:pt modelId="{45B35B65-4925-4269-8316-446F8E89E53A}" cxnId="{ACDDAEE5-425B-400F-B7CC-E5C135B96B5E}" type="parTrans">
      <dgm:prSet/>
      <dgm:spPr/>
      <dgm:t>
        <a:bodyPr/>
        <a:lstStyle/>
        <a:p>
          <a:endParaRPr lang="zh-CN" altLang="en-US"/>
        </a:p>
      </dgm:t>
    </dgm:pt>
    <dgm:pt modelId="{4AE232C3-5D01-4F6F-AE63-95F97E5B91E9}" cxnId="{ACDDAEE5-425B-400F-B7CC-E5C135B96B5E}" type="sibTrans">
      <dgm:prSet/>
      <dgm:spPr/>
      <dgm:t>
        <a:bodyPr/>
        <a:lstStyle/>
        <a:p>
          <a:endParaRPr lang="zh-CN" altLang="en-US"/>
        </a:p>
      </dgm:t>
    </dgm:pt>
    <dgm:pt modelId="{1935568B-2D98-49C4-8C0A-F884469A77B0}">
      <dgm:prSet phldrT="[文本]"/>
      <dgm:spPr/>
      <dgm:t>
        <a:bodyPr/>
        <a:lstStyle/>
        <a:p>
          <a:r>
            <a:rPr lang="zh-CN" altLang="en-US" dirty="0" smtClean="0"/>
            <a:t>激励功能</a:t>
          </a:r>
          <a:endParaRPr lang="zh-CN" altLang="en-US" dirty="0"/>
        </a:p>
      </dgm:t>
    </dgm:pt>
    <dgm:pt modelId="{15B1D27E-4BA0-43E7-A76D-D4CACA629BC4}" cxnId="{AD25F5D7-DA68-43A9-BA3F-F4D1EEF3DD99}" type="parTrans">
      <dgm:prSet/>
      <dgm:spPr/>
      <dgm:t>
        <a:bodyPr/>
        <a:lstStyle/>
        <a:p>
          <a:endParaRPr lang="zh-CN" altLang="en-US"/>
        </a:p>
      </dgm:t>
    </dgm:pt>
    <dgm:pt modelId="{207F62AB-4A75-44C6-9E70-7CB2E6E7F040}" cxnId="{AD25F5D7-DA68-43A9-BA3F-F4D1EEF3DD99}" type="sibTrans">
      <dgm:prSet/>
      <dgm:spPr/>
      <dgm:t>
        <a:bodyPr/>
        <a:lstStyle/>
        <a:p>
          <a:endParaRPr lang="zh-CN" altLang="en-US"/>
        </a:p>
      </dgm:t>
    </dgm:pt>
    <dgm:pt modelId="{29D5F1BC-B820-4F42-958F-AA4B1BD1B016}">
      <dgm:prSet phldrT="[文本]"/>
      <dgm:spPr/>
      <dgm:t>
        <a:bodyPr/>
        <a:lstStyle/>
        <a:p>
          <a:r>
            <a:rPr lang="zh-CN" altLang="en-US" dirty="0" smtClean="0"/>
            <a:t>塑造和强化企业文化</a:t>
          </a:r>
          <a:endParaRPr lang="zh-CN" altLang="en-US" dirty="0"/>
        </a:p>
      </dgm:t>
    </dgm:pt>
    <dgm:pt modelId="{DCF865B1-90DA-46A9-9B60-69F6D0CCC123}" cxnId="{A46DAC4D-91CD-455A-AE53-70E3C724070A}" type="parTrans">
      <dgm:prSet/>
      <dgm:spPr/>
      <dgm:t>
        <a:bodyPr/>
        <a:lstStyle/>
        <a:p>
          <a:endParaRPr lang="zh-CN" altLang="en-US"/>
        </a:p>
      </dgm:t>
    </dgm:pt>
    <dgm:pt modelId="{79D215B6-8A70-47C3-B564-CDEDE7D4734E}" cxnId="{A46DAC4D-91CD-455A-AE53-70E3C724070A}" type="sibTrans">
      <dgm:prSet/>
      <dgm:spPr/>
      <dgm:t>
        <a:bodyPr/>
        <a:lstStyle/>
        <a:p>
          <a:endParaRPr lang="zh-CN" altLang="en-US"/>
        </a:p>
      </dgm:t>
    </dgm:pt>
    <dgm:pt modelId="{8968CD81-BB63-468E-BB2F-67071B03B752}">
      <dgm:prSet phldrT="[文本]"/>
      <dgm:spPr/>
      <dgm:t>
        <a:bodyPr/>
        <a:lstStyle/>
        <a:p>
          <a:r>
            <a:rPr lang="zh-CN" altLang="en-US" dirty="0" smtClean="0"/>
            <a:t>支持企业变革</a:t>
          </a:r>
          <a:endParaRPr lang="zh-CN" altLang="en-US" dirty="0"/>
        </a:p>
      </dgm:t>
    </dgm:pt>
    <dgm:pt modelId="{1010C557-C551-42B6-A44A-6448145C01D9}" cxnId="{32BAC1B0-7724-4389-83FE-908245CCB70E}" type="parTrans">
      <dgm:prSet/>
      <dgm:spPr/>
      <dgm:t>
        <a:bodyPr/>
        <a:lstStyle/>
        <a:p>
          <a:endParaRPr lang="zh-CN" altLang="en-US"/>
        </a:p>
      </dgm:t>
    </dgm:pt>
    <dgm:pt modelId="{2B3BA0A3-0FA8-454D-BC00-064901FB3922}" cxnId="{32BAC1B0-7724-4389-83FE-908245CCB70E}" type="sibTrans">
      <dgm:prSet/>
      <dgm:spPr/>
      <dgm:t>
        <a:bodyPr/>
        <a:lstStyle/>
        <a:p>
          <a:endParaRPr lang="zh-CN" altLang="en-US"/>
        </a:p>
      </dgm:t>
    </dgm:pt>
    <dgm:pt modelId="{1F9860AA-3B65-4F27-817B-5BB30A87E51C}">
      <dgm:prSet phldrT="[文本]"/>
      <dgm:spPr/>
      <dgm:t>
        <a:bodyPr/>
        <a:lstStyle/>
        <a:p>
          <a:r>
            <a:rPr lang="zh-CN" altLang="en-US" smtClean="0"/>
            <a:t>控制经营成本</a:t>
          </a:r>
          <a:endParaRPr lang="zh-CN" altLang="en-US" dirty="0"/>
        </a:p>
      </dgm:t>
    </dgm:pt>
    <dgm:pt modelId="{7C560D93-3CBD-465C-8605-C06B9B629A5E}" cxnId="{DB9CBFB5-2121-4520-A788-EEDD4F3B1467}" type="parTrans">
      <dgm:prSet/>
      <dgm:spPr/>
      <dgm:t>
        <a:bodyPr/>
        <a:lstStyle/>
        <a:p>
          <a:endParaRPr lang="zh-CN" altLang="en-US"/>
        </a:p>
      </dgm:t>
    </dgm:pt>
    <dgm:pt modelId="{1F5B47C3-729D-4EEF-91AA-709679820A5A}" cxnId="{DB9CBFB5-2121-4520-A788-EEDD4F3B1467}" type="sibTrans">
      <dgm:prSet/>
      <dgm:spPr/>
      <dgm:t>
        <a:bodyPr/>
        <a:lstStyle/>
        <a:p>
          <a:endParaRPr lang="zh-CN" altLang="en-US"/>
        </a:p>
      </dgm:t>
    </dgm:pt>
    <dgm:pt modelId="{3EF0D3AF-197F-44DE-9386-32338B8BE77D}">
      <dgm:prSet phldrT="[文本]"/>
      <dgm:spPr/>
      <dgm:t>
        <a:bodyPr/>
        <a:lstStyle/>
        <a:p>
          <a:r>
            <a:rPr lang="zh-CN" altLang="en-US" dirty="0" smtClean="0"/>
            <a:t>社会信号功能</a:t>
          </a:r>
          <a:endParaRPr lang="zh-CN" altLang="en-US" dirty="0"/>
        </a:p>
      </dgm:t>
    </dgm:pt>
    <dgm:pt modelId="{649D91C7-3CA5-47BA-813F-58B5782563AA}" cxnId="{75995F4F-CB2C-4CF1-BDE2-E01BC41DC394}" type="parTrans">
      <dgm:prSet/>
      <dgm:spPr/>
      <dgm:t>
        <a:bodyPr/>
        <a:lstStyle/>
        <a:p>
          <a:endParaRPr lang="zh-CN" altLang="en-US"/>
        </a:p>
      </dgm:t>
    </dgm:pt>
    <dgm:pt modelId="{28511B09-0710-4330-8B77-1EB13A3F857D}" cxnId="{75995F4F-CB2C-4CF1-BDE2-E01BC41DC394}" type="sibTrans">
      <dgm:prSet/>
      <dgm:spPr/>
      <dgm:t>
        <a:bodyPr/>
        <a:lstStyle/>
        <a:p>
          <a:endParaRPr lang="zh-CN" altLang="en-US"/>
        </a:p>
      </dgm:t>
    </dgm:pt>
    <dgm:pt modelId="{51250775-F1FC-4F04-A7E1-D0AF3C3CD951}" type="pres">
      <dgm:prSet presAssocID="{18C192D4-E4DA-4667-AA3C-5B5651E75345}" presName="linear" presStyleCnt="0">
        <dgm:presLayoutVars>
          <dgm:animLvl val="lvl"/>
          <dgm:resizeHandles val="exact"/>
        </dgm:presLayoutVars>
      </dgm:prSet>
      <dgm:spPr/>
      <dgm:t>
        <a:bodyPr/>
        <a:lstStyle/>
        <a:p>
          <a:endParaRPr lang="zh-CN" altLang="en-US"/>
        </a:p>
      </dgm:t>
    </dgm:pt>
    <dgm:pt modelId="{3B4C2C6E-8230-4637-840E-2750F9E75969}" type="pres">
      <dgm:prSet presAssocID="{6BAC30B8-564D-404D-9566-34F02E96B1D6}" presName="parentText" presStyleLbl="node1" presStyleIdx="0" presStyleCnt="3" custLinFactNeighborX="3835" custLinFactNeighborY="-1972">
        <dgm:presLayoutVars>
          <dgm:chMax val="0"/>
          <dgm:bulletEnabled val="1"/>
        </dgm:presLayoutVars>
      </dgm:prSet>
      <dgm:spPr/>
      <dgm:t>
        <a:bodyPr/>
        <a:lstStyle/>
        <a:p>
          <a:endParaRPr lang="zh-CN" altLang="en-US"/>
        </a:p>
      </dgm:t>
    </dgm:pt>
    <dgm:pt modelId="{0E51F9F4-EE45-4610-ADE6-319E88E79CDA}" type="pres">
      <dgm:prSet presAssocID="{6BAC30B8-564D-404D-9566-34F02E96B1D6}" presName="childText" presStyleLbl="revTx" presStyleIdx="0" presStyleCnt="2">
        <dgm:presLayoutVars>
          <dgm:bulletEnabled val="1"/>
        </dgm:presLayoutVars>
      </dgm:prSet>
      <dgm:spPr/>
      <dgm:t>
        <a:bodyPr/>
        <a:lstStyle/>
        <a:p>
          <a:endParaRPr lang="zh-CN" altLang="en-US"/>
        </a:p>
      </dgm:t>
    </dgm:pt>
    <dgm:pt modelId="{9F3D2DAB-27A0-4430-98CA-05B73DF946F2}" type="pres">
      <dgm:prSet presAssocID="{50B30FD2-1DD2-4885-BF26-7C3BA1E8FFA4}" presName="parentText" presStyleLbl="node1" presStyleIdx="1" presStyleCnt="3">
        <dgm:presLayoutVars>
          <dgm:chMax val="0"/>
          <dgm:bulletEnabled val="1"/>
        </dgm:presLayoutVars>
      </dgm:prSet>
      <dgm:spPr/>
      <dgm:t>
        <a:bodyPr/>
        <a:lstStyle/>
        <a:p>
          <a:endParaRPr lang="zh-CN" altLang="en-US"/>
        </a:p>
      </dgm:t>
    </dgm:pt>
    <dgm:pt modelId="{2F707006-4482-4AD8-BE47-A23E6E300792}" type="pres">
      <dgm:prSet presAssocID="{50B30FD2-1DD2-4885-BF26-7C3BA1E8FFA4}" presName="childText" presStyleLbl="revTx" presStyleIdx="1" presStyleCnt="2">
        <dgm:presLayoutVars>
          <dgm:bulletEnabled val="1"/>
        </dgm:presLayoutVars>
      </dgm:prSet>
      <dgm:spPr/>
      <dgm:t>
        <a:bodyPr/>
        <a:lstStyle/>
        <a:p>
          <a:endParaRPr lang="zh-CN" altLang="en-US"/>
        </a:p>
      </dgm:t>
    </dgm:pt>
    <dgm:pt modelId="{565E6FF7-AC84-4A86-877D-CB18D4BA5239}" type="pres">
      <dgm:prSet presAssocID="{CDF8C71B-5DD2-4376-9F06-9350642362B7}" presName="parentText" presStyleLbl="node1" presStyleIdx="2" presStyleCnt="3">
        <dgm:presLayoutVars>
          <dgm:chMax val="0"/>
          <dgm:bulletEnabled val="1"/>
        </dgm:presLayoutVars>
      </dgm:prSet>
      <dgm:spPr/>
      <dgm:t>
        <a:bodyPr/>
        <a:lstStyle/>
        <a:p>
          <a:endParaRPr lang="zh-CN" altLang="en-US"/>
        </a:p>
      </dgm:t>
    </dgm:pt>
  </dgm:ptLst>
  <dgm:cxnLst>
    <dgm:cxn modelId="{75995F4F-CB2C-4CF1-BDE2-E01BC41DC394}" srcId="{6BAC30B8-564D-404D-9566-34F02E96B1D6}" destId="{3EF0D3AF-197F-44DE-9386-32338B8BE77D}" srcOrd="2" destOrd="0" parTransId="{649D91C7-3CA5-47BA-813F-58B5782563AA}" sibTransId="{28511B09-0710-4330-8B77-1EB13A3F857D}"/>
    <dgm:cxn modelId="{ACDDAEE5-425B-400F-B7CC-E5C135B96B5E}" srcId="{18C192D4-E4DA-4667-AA3C-5B5651E75345}" destId="{CDF8C71B-5DD2-4376-9F06-9350642362B7}" srcOrd="2" destOrd="0" parTransId="{45B35B65-4925-4269-8316-446F8E89E53A}" sibTransId="{4AE232C3-5D01-4F6F-AE63-95F97E5B91E9}"/>
    <dgm:cxn modelId="{88160925-0FBC-4E9A-9B35-9F2491A634C5}" type="presOf" srcId="{CDF8C71B-5DD2-4376-9F06-9350642362B7}" destId="{565E6FF7-AC84-4A86-877D-CB18D4BA5239}" srcOrd="0" destOrd="0" presId="urn:microsoft.com/office/officeart/2005/8/layout/vList2"/>
    <dgm:cxn modelId="{D5FE12C0-88FA-4A9C-A092-A71DD7CEC059}" type="presOf" srcId="{6BAC30B8-564D-404D-9566-34F02E96B1D6}" destId="{3B4C2C6E-8230-4637-840E-2750F9E75969}" srcOrd="0" destOrd="0" presId="urn:microsoft.com/office/officeart/2005/8/layout/vList2"/>
    <dgm:cxn modelId="{CB3D9E3A-2342-4276-95FE-CC8E31814B83}" type="presOf" srcId="{15EE45D0-CC4A-4798-B0DC-750F120CEF24}" destId="{0E51F9F4-EE45-4610-ADE6-319E88E79CDA}" srcOrd="0" destOrd="0" presId="urn:microsoft.com/office/officeart/2005/8/layout/vList2"/>
    <dgm:cxn modelId="{32BAC1B0-7724-4389-83FE-908245CCB70E}" srcId="{50B30FD2-1DD2-4885-BF26-7C3BA1E8FFA4}" destId="{8968CD81-BB63-468E-BB2F-67071B03B752}" srcOrd="2" destOrd="0" parTransId="{1010C557-C551-42B6-A44A-6448145C01D9}" sibTransId="{2B3BA0A3-0FA8-454D-BC00-064901FB3922}"/>
    <dgm:cxn modelId="{0B1B37B2-4999-4DA1-AC2A-6DA81E544D20}" type="presOf" srcId="{18C192D4-E4DA-4667-AA3C-5B5651E75345}" destId="{51250775-F1FC-4F04-A7E1-D0AF3C3CD951}" srcOrd="0" destOrd="0" presId="urn:microsoft.com/office/officeart/2005/8/layout/vList2"/>
    <dgm:cxn modelId="{98DDB9F1-C851-4257-80EB-6141428F28A0}" type="presOf" srcId="{F40553F9-8C7B-423B-99A3-3516224CCC0A}" destId="{2F707006-4482-4AD8-BE47-A23E6E300792}" srcOrd="0" destOrd="0" presId="urn:microsoft.com/office/officeart/2005/8/layout/vList2"/>
    <dgm:cxn modelId="{292184D5-6B7B-46F8-9AB1-A503F7D9B428}" srcId="{50B30FD2-1DD2-4885-BF26-7C3BA1E8FFA4}" destId="{F40553F9-8C7B-423B-99A3-3516224CCC0A}" srcOrd="0" destOrd="0" parTransId="{1FA528AB-292D-47DD-80B2-0D2D5B5BB61F}" sibTransId="{050675E6-FCD4-42B2-9766-3EB0A656F5CD}"/>
    <dgm:cxn modelId="{98985BE1-3F21-4AA7-93B2-4B1BCC56298A}" srcId="{6BAC30B8-564D-404D-9566-34F02E96B1D6}" destId="{15EE45D0-CC4A-4798-B0DC-750F120CEF24}" srcOrd="0" destOrd="0" parTransId="{C58E04C9-6685-441C-8F06-471C3A25E275}" sibTransId="{AB2EADDA-B704-48C8-B2E7-AB75AC31EDC3}"/>
    <dgm:cxn modelId="{E2149FE0-E366-4646-869A-E984BD7FC80C}" type="presOf" srcId="{29D5F1BC-B820-4F42-958F-AA4B1BD1B016}" destId="{2F707006-4482-4AD8-BE47-A23E6E300792}" srcOrd="0" destOrd="1" presId="urn:microsoft.com/office/officeart/2005/8/layout/vList2"/>
    <dgm:cxn modelId="{4C5C8D18-2B21-494C-8A56-AD17A3383107}" type="presOf" srcId="{50B30FD2-1DD2-4885-BF26-7C3BA1E8FFA4}" destId="{9F3D2DAB-27A0-4430-98CA-05B73DF946F2}" srcOrd="0" destOrd="0" presId="urn:microsoft.com/office/officeart/2005/8/layout/vList2"/>
    <dgm:cxn modelId="{854A4DDC-FC8F-41A3-96DC-F21D23428628}" type="presOf" srcId="{1F9860AA-3B65-4F27-817B-5BB30A87E51C}" destId="{2F707006-4482-4AD8-BE47-A23E6E300792}" srcOrd="0" destOrd="3" presId="urn:microsoft.com/office/officeart/2005/8/layout/vList2"/>
    <dgm:cxn modelId="{6983A414-16FC-4AE0-8161-1D4DFCFA6D43}" srcId="{18C192D4-E4DA-4667-AA3C-5B5651E75345}" destId="{50B30FD2-1DD2-4885-BF26-7C3BA1E8FFA4}" srcOrd="1" destOrd="0" parTransId="{634F760B-3342-4931-857F-CBDFB2A32090}" sibTransId="{E2351DB6-EB64-46AD-ACCE-83041D8BBF3B}"/>
    <dgm:cxn modelId="{980A9FC8-64C4-49A0-AD3A-E5812DA1C499}" type="presOf" srcId="{8968CD81-BB63-468E-BB2F-67071B03B752}" destId="{2F707006-4482-4AD8-BE47-A23E6E300792}" srcOrd="0" destOrd="2" presId="urn:microsoft.com/office/officeart/2005/8/layout/vList2"/>
    <dgm:cxn modelId="{AC123167-1EB6-4812-8A36-2A1DE3283687}" type="presOf" srcId="{1935568B-2D98-49C4-8C0A-F884469A77B0}" destId="{0E51F9F4-EE45-4610-ADE6-319E88E79CDA}" srcOrd="0" destOrd="1" presId="urn:microsoft.com/office/officeart/2005/8/layout/vList2"/>
    <dgm:cxn modelId="{AD25F5D7-DA68-43A9-BA3F-F4D1EEF3DD99}" srcId="{6BAC30B8-564D-404D-9566-34F02E96B1D6}" destId="{1935568B-2D98-49C4-8C0A-F884469A77B0}" srcOrd="1" destOrd="0" parTransId="{15B1D27E-4BA0-43E7-A76D-D4CACA629BC4}" sibTransId="{207F62AB-4A75-44C6-9E70-7CB2E6E7F040}"/>
    <dgm:cxn modelId="{DB9CBFB5-2121-4520-A788-EEDD4F3B1467}" srcId="{50B30FD2-1DD2-4885-BF26-7C3BA1E8FFA4}" destId="{1F9860AA-3B65-4F27-817B-5BB30A87E51C}" srcOrd="3" destOrd="0" parTransId="{7C560D93-3CBD-465C-8605-C06B9B629A5E}" sibTransId="{1F5B47C3-729D-4EEF-91AA-709679820A5A}"/>
    <dgm:cxn modelId="{169010F6-B4AB-446F-8B3C-AB1D4C1CA469}" type="presOf" srcId="{3EF0D3AF-197F-44DE-9386-32338B8BE77D}" destId="{0E51F9F4-EE45-4610-ADE6-319E88E79CDA}" srcOrd="0" destOrd="2" presId="urn:microsoft.com/office/officeart/2005/8/layout/vList2"/>
    <dgm:cxn modelId="{A46DAC4D-91CD-455A-AE53-70E3C724070A}" srcId="{50B30FD2-1DD2-4885-BF26-7C3BA1E8FFA4}" destId="{29D5F1BC-B820-4F42-958F-AA4B1BD1B016}" srcOrd="1" destOrd="0" parTransId="{DCF865B1-90DA-46A9-9B60-69F6D0CCC123}" sibTransId="{79D215B6-8A70-47C3-B564-CDEDE7D4734E}"/>
    <dgm:cxn modelId="{85A18595-D102-4638-A9D1-FDFE46B4A308}" srcId="{18C192D4-E4DA-4667-AA3C-5B5651E75345}" destId="{6BAC30B8-564D-404D-9566-34F02E96B1D6}" srcOrd="0" destOrd="0" parTransId="{2E96D690-7C42-47E2-927A-3B185B254850}" sibTransId="{97CFA663-1246-4D83-9DE7-59A2C75AE73F}"/>
    <dgm:cxn modelId="{0F855C94-AFF4-41E5-B9E7-106C40FB3467}" type="presParOf" srcId="{51250775-F1FC-4F04-A7E1-D0AF3C3CD951}" destId="{3B4C2C6E-8230-4637-840E-2750F9E75969}" srcOrd="0" destOrd="0" presId="urn:microsoft.com/office/officeart/2005/8/layout/vList2"/>
    <dgm:cxn modelId="{491762E8-A40C-42CA-B31A-9C96585C408E}" type="presParOf" srcId="{51250775-F1FC-4F04-A7E1-D0AF3C3CD951}" destId="{0E51F9F4-EE45-4610-ADE6-319E88E79CDA}" srcOrd="1" destOrd="0" presId="urn:microsoft.com/office/officeart/2005/8/layout/vList2"/>
    <dgm:cxn modelId="{FA665053-2C09-42E1-9100-04BCF83C26CD}" type="presParOf" srcId="{51250775-F1FC-4F04-A7E1-D0AF3C3CD951}" destId="{9F3D2DAB-27A0-4430-98CA-05B73DF946F2}" srcOrd="2" destOrd="0" presId="urn:microsoft.com/office/officeart/2005/8/layout/vList2"/>
    <dgm:cxn modelId="{11EACEC9-199E-499D-A917-A318F6FD627F}" type="presParOf" srcId="{51250775-F1FC-4F04-A7E1-D0AF3C3CD951}" destId="{2F707006-4482-4AD8-BE47-A23E6E300792}" srcOrd="3" destOrd="0" presId="urn:microsoft.com/office/officeart/2005/8/layout/vList2"/>
    <dgm:cxn modelId="{6648170D-8EB8-4FB3-9F23-B869A9BC1D13}" type="presParOf" srcId="{51250775-F1FC-4F04-A7E1-D0AF3C3CD951}" destId="{565E6FF7-AC84-4A86-877D-CB18D4BA5239}" srcOrd="4"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A2FE73A-BED9-4B1D-A034-79881C71C160}" type="doc">
      <dgm:prSet loTypeId="urn:microsoft.com/office/officeart/2005/8/layout/orgChart1" loCatId="hierarchy" qsTypeId="urn:microsoft.com/office/officeart/2005/8/quickstyle/simple1" qsCatId="simple" csTypeId="urn:microsoft.com/office/officeart/2005/8/colors/accent1_2" csCatId="accent1" phldr="1"/>
      <dgm:spPr/>
    </dgm:pt>
    <dgm:pt modelId="{373BDC94-58F9-4F23-B267-E3BB0D7269B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法定假期</a:t>
          </a:r>
          <a:endParaRPr kumimoji="0"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A6FD0246-D216-4B4B-9E20-13E4AB954B64}" cxnId="{D0ED871C-FBCB-41BC-9A41-F8E27B49DCE4}" type="parTrans">
      <dgm:prSet/>
      <dgm:spPr/>
      <dgm:t>
        <a:bodyPr/>
        <a:lstStyle/>
        <a:p>
          <a:endParaRPr lang="zh-CN" altLang="en-US"/>
        </a:p>
      </dgm:t>
    </dgm:pt>
    <dgm:pt modelId="{1E83FDD7-2A35-49D2-AF0A-D80C9A39EACC}" cxnId="{D0ED871C-FBCB-41BC-9A41-F8E27B49DCE4}" type="sibTrans">
      <dgm:prSet/>
      <dgm:spPr/>
      <dgm:t>
        <a:bodyPr/>
        <a:lstStyle/>
        <a:p>
          <a:endParaRPr lang="zh-CN" altLang="en-US"/>
        </a:p>
      </dgm:t>
    </dgm:pt>
    <dgm:pt modelId="{364011F5-860B-41EC-B367-3CF52AFBDA1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法定节假日</a:t>
          </a:r>
          <a:endParaRPr kumimoji="0" lang="zh-CN" altLang="en-US" sz="16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A941682D-EF2C-4DEC-A206-E9AD2D537725}" cxnId="{F248006B-D69F-4835-9308-799F96588A2D}" type="parTrans">
      <dgm:prSet/>
      <dgm:spPr/>
      <dgm:t>
        <a:bodyPr/>
        <a:lstStyle/>
        <a:p>
          <a:endParaRPr lang="zh-CN" altLang="en-US"/>
        </a:p>
      </dgm:t>
    </dgm:pt>
    <dgm:pt modelId="{DDF1D9F2-8422-4AAE-AB33-BCE67B5DA8F9}" cxnId="{F248006B-D69F-4835-9308-799F96588A2D}" type="sibTrans">
      <dgm:prSet/>
      <dgm:spPr/>
      <dgm:t>
        <a:bodyPr/>
        <a:lstStyle/>
        <a:p>
          <a:endParaRPr lang="zh-CN" altLang="en-US"/>
        </a:p>
      </dgm:t>
    </dgm:pt>
    <dgm:pt modelId="{F661B98D-E9BF-4E4F-98FE-5E823EE3E40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带薪年休假</a:t>
          </a:r>
          <a:endParaRPr kumimoji="0" lang="zh-CN" altLang="en-US" sz="16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B7DC15AE-5950-4D37-A092-8164D4AABC4C}" cxnId="{965C3D17-41D9-4867-A9D4-39391775812F}" type="parTrans">
      <dgm:prSet/>
      <dgm:spPr/>
      <dgm:t>
        <a:bodyPr/>
        <a:lstStyle/>
        <a:p>
          <a:endParaRPr lang="zh-CN" altLang="en-US"/>
        </a:p>
      </dgm:t>
    </dgm:pt>
    <dgm:pt modelId="{0D90282E-97E5-494C-B717-86657B1E05FC}" cxnId="{965C3D17-41D9-4867-A9D4-39391775812F}" type="sibTrans">
      <dgm:prSet/>
      <dgm:spPr/>
      <dgm:t>
        <a:bodyPr/>
        <a:lstStyle/>
        <a:p>
          <a:endParaRPr lang="zh-CN" altLang="en-US"/>
        </a:p>
      </dgm:t>
    </dgm:pt>
    <dgm:pt modelId="{6445EDD2-DAC0-4FC2-B4AD-09B0EDC4D95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其他假期</a:t>
          </a:r>
          <a:endParaRPr kumimoji="0" lang="zh-CN" altLang="en-US" sz="16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A0DD462A-1FDE-42E7-9FE1-A505CF3A66FB}" cxnId="{C48D9B0E-F0CF-4101-AE31-8B5C34980D99}" type="parTrans">
      <dgm:prSet/>
      <dgm:spPr/>
      <dgm:t>
        <a:bodyPr/>
        <a:lstStyle/>
        <a:p>
          <a:endParaRPr lang="zh-CN" altLang="en-US"/>
        </a:p>
      </dgm:t>
    </dgm:pt>
    <dgm:pt modelId="{A57D9946-3C95-4459-B9C4-2C54C5BA6168}" cxnId="{C48D9B0E-F0CF-4101-AE31-8B5C34980D99}" type="sibTrans">
      <dgm:prSet/>
      <dgm:spPr/>
      <dgm:t>
        <a:bodyPr/>
        <a:lstStyle/>
        <a:p>
          <a:endParaRPr lang="zh-CN" altLang="en-US"/>
        </a:p>
      </dgm:t>
    </dgm:pt>
    <dgm:pt modelId="{9C526FF0-2A79-4021-83F1-E3BB4D5DFAED}">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探亲假</a:t>
          </a: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97EE9D14-C786-41BB-A0A5-900513BCF71C}" cxnId="{D91F9A70-670F-4D76-BDFD-B160D60CADD6}" type="parTrans">
      <dgm:prSet/>
      <dgm:spPr/>
      <dgm:t>
        <a:bodyPr/>
        <a:lstStyle/>
        <a:p>
          <a:endParaRPr lang="zh-CN" altLang="en-US"/>
        </a:p>
      </dgm:t>
    </dgm:pt>
    <dgm:pt modelId="{8808C21C-9084-4915-8194-2B21DA3EDD5F}" cxnId="{D91F9A70-670F-4D76-BDFD-B160D60CADD6}" type="sibTrans">
      <dgm:prSet/>
      <dgm:spPr/>
      <dgm:t>
        <a:bodyPr/>
        <a:lstStyle/>
        <a:p>
          <a:endParaRPr lang="zh-CN" altLang="en-US"/>
        </a:p>
      </dgm:t>
    </dgm:pt>
    <dgm:pt modelId="{0563895B-9F99-4F2D-A6B5-D92B879682D9}">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婚丧假</a:t>
          </a:r>
          <a:endParaRPr kumimoji="0" lang="zh-CN" altLang="en-US"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B029F5C0-D83B-4D31-9A55-B15987579BD1}" cxnId="{2774437D-BE06-4033-B43B-4F5A69044336}" type="parTrans">
      <dgm:prSet/>
      <dgm:spPr/>
      <dgm:t>
        <a:bodyPr/>
        <a:lstStyle/>
        <a:p>
          <a:endParaRPr lang="zh-CN" altLang="en-US"/>
        </a:p>
      </dgm:t>
    </dgm:pt>
    <dgm:pt modelId="{0D041767-4FC8-4FCD-A25E-9C3BF1BC441C}" cxnId="{2774437D-BE06-4033-B43B-4F5A69044336}" type="sibTrans">
      <dgm:prSet/>
      <dgm:spPr/>
      <dgm:t>
        <a:bodyPr/>
        <a:lstStyle/>
        <a:p>
          <a:endParaRPr lang="zh-CN" altLang="en-US"/>
        </a:p>
      </dgm:t>
    </dgm:pt>
    <dgm:pt modelId="{ABD10680-BB65-4A18-8D0F-08B417860A52}">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产假及配偶</a:t>
          </a: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生育假</a:t>
          </a:r>
          <a:endParaRPr kumimoji="0" lang="zh-CN" altLang="en-US"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1D67B72C-9209-4373-BA27-FEE2209D1CB4}" cxnId="{CA8E2050-78DE-4E01-8332-FB6583A66E2C}" type="parTrans">
      <dgm:prSet/>
      <dgm:spPr/>
      <dgm:t>
        <a:bodyPr/>
        <a:lstStyle/>
        <a:p>
          <a:endParaRPr lang="zh-CN" altLang="en-US"/>
        </a:p>
      </dgm:t>
    </dgm:pt>
    <dgm:pt modelId="{2F7B43CE-5F6A-4055-9C78-24D4F7CB2A27}" cxnId="{CA8E2050-78DE-4E01-8332-FB6583A66E2C}" type="sibTrans">
      <dgm:prSet/>
      <dgm:spPr/>
      <dgm:t>
        <a:bodyPr/>
        <a:lstStyle/>
        <a:p>
          <a:endParaRPr lang="zh-CN" altLang="en-US"/>
        </a:p>
      </dgm:t>
    </dgm:pt>
    <dgm:pt modelId="{31F71D79-1CEF-4941-8C54-3669527D136F}">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其他法定休假等</a:t>
          </a:r>
          <a:endParaRPr kumimoji="0" lang="zh-CN" altLang="en-US"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DBD245FE-357F-4965-905F-B39B1B11DE35}" cxnId="{A1E35070-18CD-4CF3-AC1D-10DB2D64C298}" type="parTrans">
      <dgm:prSet/>
      <dgm:spPr/>
      <dgm:t>
        <a:bodyPr/>
        <a:lstStyle/>
        <a:p>
          <a:endParaRPr lang="zh-CN" altLang="en-US"/>
        </a:p>
      </dgm:t>
    </dgm:pt>
    <dgm:pt modelId="{EF82DC5D-0E34-4F45-A6E9-7294A3B71F59}" cxnId="{A1E35070-18CD-4CF3-AC1D-10DB2D64C298}" type="sibTrans">
      <dgm:prSet/>
      <dgm:spPr/>
      <dgm:t>
        <a:bodyPr/>
        <a:lstStyle/>
        <a:p>
          <a:endParaRPr lang="zh-CN" altLang="en-US"/>
        </a:p>
      </dgm:t>
    </dgm:pt>
    <dgm:pt modelId="{A1060865-6A57-4E45-B6F1-9DD3E36E8E0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公休假日</a:t>
          </a:r>
        </a:p>
      </dgm:t>
    </dgm:pt>
    <dgm:pt modelId="{FFADC8B5-3303-4D8E-A96E-D7299B23652F}" cxnId="{15614ED9-7DD1-4977-BAA0-77ED621C3060}" type="parTrans">
      <dgm:prSet/>
      <dgm:spPr/>
      <dgm:t>
        <a:bodyPr/>
        <a:lstStyle/>
        <a:p>
          <a:endParaRPr lang="zh-CN" altLang="en-US"/>
        </a:p>
      </dgm:t>
    </dgm:pt>
    <dgm:pt modelId="{C4C217B9-C7CC-4ADE-B159-F96E523B9839}" cxnId="{15614ED9-7DD1-4977-BAA0-77ED621C3060}" type="sibTrans">
      <dgm:prSet/>
      <dgm:spPr/>
      <dgm:t>
        <a:bodyPr/>
        <a:lstStyle/>
        <a:p>
          <a:endParaRPr lang="zh-CN" altLang="en-US"/>
        </a:p>
      </dgm:t>
    </dgm:pt>
    <dgm:pt modelId="{DD3FD74E-9664-4DF8-86C2-7C3A335520CD}" type="pres">
      <dgm:prSet presAssocID="{8A2FE73A-BED9-4B1D-A034-79881C71C160}" presName="hierChild1" presStyleCnt="0">
        <dgm:presLayoutVars>
          <dgm:orgChart val="1"/>
          <dgm:chPref val="1"/>
          <dgm:dir/>
          <dgm:animOne val="branch"/>
          <dgm:animLvl val="lvl"/>
          <dgm:resizeHandles/>
        </dgm:presLayoutVars>
      </dgm:prSet>
      <dgm:spPr/>
    </dgm:pt>
    <dgm:pt modelId="{DEFF4FBF-92A8-47D3-8DBE-03E5FA86E349}" type="pres">
      <dgm:prSet presAssocID="{373BDC94-58F9-4F23-B267-E3BB0D7269B1}" presName="hierRoot1" presStyleCnt="0">
        <dgm:presLayoutVars>
          <dgm:hierBranch/>
        </dgm:presLayoutVars>
      </dgm:prSet>
      <dgm:spPr/>
    </dgm:pt>
    <dgm:pt modelId="{26A312C9-6E02-46CE-8C28-F98AE6A15306}" type="pres">
      <dgm:prSet presAssocID="{373BDC94-58F9-4F23-B267-E3BB0D7269B1}" presName="rootComposite1" presStyleCnt="0"/>
      <dgm:spPr/>
    </dgm:pt>
    <dgm:pt modelId="{A0B67F44-7C09-40A1-A19D-866608730554}" type="pres">
      <dgm:prSet presAssocID="{373BDC94-58F9-4F23-B267-E3BB0D7269B1}" presName="rootText1" presStyleLbl="node0" presStyleIdx="0" presStyleCnt="1">
        <dgm:presLayoutVars>
          <dgm:chPref val="3"/>
        </dgm:presLayoutVars>
      </dgm:prSet>
      <dgm:spPr/>
      <dgm:t>
        <a:bodyPr/>
        <a:lstStyle/>
        <a:p>
          <a:endParaRPr lang="zh-CN" altLang="en-US"/>
        </a:p>
      </dgm:t>
    </dgm:pt>
    <dgm:pt modelId="{9249AB8D-0FA6-42BC-8A1C-FD61A3F8EEE1}" type="pres">
      <dgm:prSet presAssocID="{373BDC94-58F9-4F23-B267-E3BB0D7269B1}" presName="rootConnector1" presStyleLbl="node1" presStyleIdx="0" presStyleCnt="0"/>
      <dgm:spPr/>
      <dgm:t>
        <a:bodyPr/>
        <a:lstStyle/>
        <a:p>
          <a:endParaRPr lang="zh-CN" altLang="en-US"/>
        </a:p>
      </dgm:t>
    </dgm:pt>
    <dgm:pt modelId="{8313AB8A-98D4-46BA-B1AF-FC6FED63D22C}" type="pres">
      <dgm:prSet presAssocID="{373BDC94-58F9-4F23-B267-E3BB0D7269B1}" presName="hierChild2" presStyleCnt="0"/>
      <dgm:spPr/>
    </dgm:pt>
    <dgm:pt modelId="{6979928F-E95C-4B28-9C8F-D8445B30B460}" type="pres">
      <dgm:prSet presAssocID="{FFADC8B5-3303-4D8E-A96E-D7299B23652F}" presName="Name35" presStyleLbl="parChTrans1D2" presStyleIdx="0" presStyleCnt="4"/>
      <dgm:spPr/>
      <dgm:t>
        <a:bodyPr/>
        <a:lstStyle/>
        <a:p>
          <a:endParaRPr lang="zh-CN" altLang="en-US"/>
        </a:p>
      </dgm:t>
    </dgm:pt>
    <dgm:pt modelId="{42256942-8C4B-42A0-8C97-07480166E881}" type="pres">
      <dgm:prSet presAssocID="{A1060865-6A57-4E45-B6F1-9DD3E36E8E0F}" presName="hierRoot2" presStyleCnt="0">
        <dgm:presLayoutVars>
          <dgm:hierBranch val="init"/>
        </dgm:presLayoutVars>
      </dgm:prSet>
      <dgm:spPr/>
    </dgm:pt>
    <dgm:pt modelId="{31F79027-52D2-4CF8-A474-19E9CC539EB9}" type="pres">
      <dgm:prSet presAssocID="{A1060865-6A57-4E45-B6F1-9DD3E36E8E0F}" presName="rootComposite" presStyleCnt="0"/>
      <dgm:spPr/>
    </dgm:pt>
    <dgm:pt modelId="{47859659-096E-49E0-A896-452AD6F026DE}" type="pres">
      <dgm:prSet presAssocID="{A1060865-6A57-4E45-B6F1-9DD3E36E8E0F}" presName="rootText" presStyleLbl="node2" presStyleIdx="0" presStyleCnt="4">
        <dgm:presLayoutVars>
          <dgm:chPref val="3"/>
        </dgm:presLayoutVars>
      </dgm:prSet>
      <dgm:spPr/>
      <dgm:t>
        <a:bodyPr/>
        <a:lstStyle/>
        <a:p>
          <a:endParaRPr lang="zh-CN" altLang="en-US"/>
        </a:p>
      </dgm:t>
    </dgm:pt>
    <dgm:pt modelId="{5E320ADB-A9E3-4179-A25C-7F2FD03642B2}" type="pres">
      <dgm:prSet presAssocID="{A1060865-6A57-4E45-B6F1-9DD3E36E8E0F}" presName="rootConnector" presStyleLbl="node2" presStyleIdx="0" presStyleCnt="4"/>
      <dgm:spPr/>
      <dgm:t>
        <a:bodyPr/>
        <a:lstStyle/>
        <a:p>
          <a:endParaRPr lang="zh-CN" altLang="en-US"/>
        </a:p>
      </dgm:t>
    </dgm:pt>
    <dgm:pt modelId="{596630CD-8A16-4228-98F0-6D70DCEC1E54}" type="pres">
      <dgm:prSet presAssocID="{A1060865-6A57-4E45-B6F1-9DD3E36E8E0F}" presName="hierChild4" presStyleCnt="0"/>
      <dgm:spPr/>
    </dgm:pt>
    <dgm:pt modelId="{3377E397-CD94-45DD-B272-68E0E4AE7DDA}" type="pres">
      <dgm:prSet presAssocID="{A1060865-6A57-4E45-B6F1-9DD3E36E8E0F}" presName="hierChild5" presStyleCnt="0"/>
      <dgm:spPr/>
    </dgm:pt>
    <dgm:pt modelId="{778E8FCD-72AC-46DE-A9ED-522C14770A0C}" type="pres">
      <dgm:prSet presAssocID="{A941682D-EF2C-4DEC-A206-E9AD2D537725}" presName="Name35" presStyleLbl="parChTrans1D2" presStyleIdx="1" presStyleCnt="4"/>
      <dgm:spPr/>
      <dgm:t>
        <a:bodyPr/>
        <a:lstStyle/>
        <a:p>
          <a:endParaRPr lang="zh-CN" altLang="en-US"/>
        </a:p>
      </dgm:t>
    </dgm:pt>
    <dgm:pt modelId="{7C0A6128-6424-4A69-8839-56D5008B6805}" type="pres">
      <dgm:prSet presAssocID="{364011F5-860B-41EC-B367-3CF52AFBDA14}" presName="hierRoot2" presStyleCnt="0">
        <dgm:presLayoutVars>
          <dgm:hierBranch/>
        </dgm:presLayoutVars>
      </dgm:prSet>
      <dgm:spPr/>
    </dgm:pt>
    <dgm:pt modelId="{3A63A986-C880-4FD4-A7A8-82823A620F79}" type="pres">
      <dgm:prSet presAssocID="{364011F5-860B-41EC-B367-3CF52AFBDA14}" presName="rootComposite" presStyleCnt="0"/>
      <dgm:spPr/>
    </dgm:pt>
    <dgm:pt modelId="{A24E7FEE-7C0A-4986-BD35-608AD961C897}" type="pres">
      <dgm:prSet presAssocID="{364011F5-860B-41EC-B367-3CF52AFBDA14}" presName="rootText" presStyleLbl="node2" presStyleIdx="1" presStyleCnt="4">
        <dgm:presLayoutVars>
          <dgm:chPref val="3"/>
        </dgm:presLayoutVars>
      </dgm:prSet>
      <dgm:spPr/>
      <dgm:t>
        <a:bodyPr/>
        <a:lstStyle/>
        <a:p>
          <a:endParaRPr lang="zh-CN" altLang="en-US"/>
        </a:p>
      </dgm:t>
    </dgm:pt>
    <dgm:pt modelId="{CA410E83-51D4-46C4-A391-57F7D101A532}" type="pres">
      <dgm:prSet presAssocID="{364011F5-860B-41EC-B367-3CF52AFBDA14}" presName="rootConnector" presStyleLbl="node2" presStyleIdx="1" presStyleCnt="4"/>
      <dgm:spPr/>
      <dgm:t>
        <a:bodyPr/>
        <a:lstStyle/>
        <a:p>
          <a:endParaRPr lang="zh-CN" altLang="en-US"/>
        </a:p>
      </dgm:t>
    </dgm:pt>
    <dgm:pt modelId="{5F879D6C-928C-4C4C-9034-0ED64DFAA815}" type="pres">
      <dgm:prSet presAssocID="{364011F5-860B-41EC-B367-3CF52AFBDA14}" presName="hierChild4" presStyleCnt="0"/>
      <dgm:spPr/>
    </dgm:pt>
    <dgm:pt modelId="{73A0BFE9-E86C-4BFE-B097-833C908323C1}" type="pres">
      <dgm:prSet presAssocID="{364011F5-860B-41EC-B367-3CF52AFBDA14}" presName="hierChild5" presStyleCnt="0"/>
      <dgm:spPr/>
    </dgm:pt>
    <dgm:pt modelId="{31ECC7E7-C5C3-4ED3-994A-AE1505DED854}" type="pres">
      <dgm:prSet presAssocID="{B7DC15AE-5950-4D37-A092-8164D4AABC4C}" presName="Name35" presStyleLbl="parChTrans1D2" presStyleIdx="2" presStyleCnt="4"/>
      <dgm:spPr/>
      <dgm:t>
        <a:bodyPr/>
        <a:lstStyle/>
        <a:p>
          <a:endParaRPr lang="zh-CN" altLang="en-US"/>
        </a:p>
      </dgm:t>
    </dgm:pt>
    <dgm:pt modelId="{A2FD06E2-C286-42CD-A894-98CFFBEF3EF8}" type="pres">
      <dgm:prSet presAssocID="{F661B98D-E9BF-4E4F-98FE-5E823EE3E40A}" presName="hierRoot2" presStyleCnt="0">
        <dgm:presLayoutVars>
          <dgm:hierBranch/>
        </dgm:presLayoutVars>
      </dgm:prSet>
      <dgm:spPr/>
    </dgm:pt>
    <dgm:pt modelId="{2C9567CF-0FD0-4C73-8C43-7A54EB97B20A}" type="pres">
      <dgm:prSet presAssocID="{F661B98D-E9BF-4E4F-98FE-5E823EE3E40A}" presName="rootComposite" presStyleCnt="0"/>
      <dgm:spPr/>
    </dgm:pt>
    <dgm:pt modelId="{CC225344-7E37-4E27-978B-4B12FBB747F3}" type="pres">
      <dgm:prSet presAssocID="{F661B98D-E9BF-4E4F-98FE-5E823EE3E40A}" presName="rootText" presStyleLbl="node2" presStyleIdx="2" presStyleCnt="4">
        <dgm:presLayoutVars>
          <dgm:chPref val="3"/>
        </dgm:presLayoutVars>
      </dgm:prSet>
      <dgm:spPr/>
      <dgm:t>
        <a:bodyPr/>
        <a:lstStyle/>
        <a:p>
          <a:endParaRPr lang="zh-CN" altLang="en-US"/>
        </a:p>
      </dgm:t>
    </dgm:pt>
    <dgm:pt modelId="{4A460C0F-6310-4278-AC1E-E00A66E3D05B}" type="pres">
      <dgm:prSet presAssocID="{F661B98D-E9BF-4E4F-98FE-5E823EE3E40A}" presName="rootConnector" presStyleLbl="node2" presStyleIdx="2" presStyleCnt="4"/>
      <dgm:spPr/>
      <dgm:t>
        <a:bodyPr/>
        <a:lstStyle/>
        <a:p>
          <a:endParaRPr lang="zh-CN" altLang="en-US"/>
        </a:p>
      </dgm:t>
    </dgm:pt>
    <dgm:pt modelId="{305A7058-6C36-4B7C-8DF6-595C5753A34F}" type="pres">
      <dgm:prSet presAssocID="{F661B98D-E9BF-4E4F-98FE-5E823EE3E40A}" presName="hierChild4" presStyleCnt="0"/>
      <dgm:spPr/>
    </dgm:pt>
    <dgm:pt modelId="{2621E6CD-B1F3-40F8-9912-A3EF20934397}" type="pres">
      <dgm:prSet presAssocID="{F661B98D-E9BF-4E4F-98FE-5E823EE3E40A}" presName="hierChild5" presStyleCnt="0"/>
      <dgm:spPr/>
    </dgm:pt>
    <dgm:pt modelId="{41CC70C3-3D5B-4E40-B02E-4212DE80EC8E}" type="pres">
      <dgm:prSet presAssocID="{A0DD462A-1FDE-42E7-9FE1-A505CF3A66FB}" presName="Name35" presStyleLbl="parChTrans1D2" presStyleIdx="3" presStyleCnt="4"/>
      <dgm:spPr/>
      <dgm:t>
        <a:bodyPr/>
        <a:lstStyle/>
        <a:p>
          <a:endParaRPr lang="zh-CN" altLang="en-US"/>
        </a:p>
      </dgm:t>
    </dgm:pt>
    <dgm:pt modelId="{F3D101DE-0348-4A09-AD53-CACF0BBFFC07}" type="pres">
      <dgm:prSet presAssocID="{6445EDD2-DAC0-4FC2-B4AD-09B0EDC4D958}" presName="hierRoot2" presStyleCnt="0">
        <dgm:presLayoutVars>
          <dgm:hierBranch/>
        </dgm:presLayoutVars>
      </dgm:prSet>
      <dgm:spPr/>
    </dgm:pt>
    <dgm:pt modelId="{00DDD1B1-093E-47FD-913C-24297A291336}" type="pres">
      <dgm:prSet presAssocID="{6445EDD2-DAC0-4FC2-B4AD-09B0EDC4D958}" presName="rootComposite" presStyleCnt="0"/>
      <dgm:spPr/>
    </dgm:pt>
    <dgm:pt modelId="{90654B92-0FC9-4DC5-B2B5-29B38812CA7A}" type="pres">
      <dgm:prSet presAssocID="{6445EDD2-DAC0-4FC2-B4AD-09B0EDC4D958}" presName="rootText" presStyleLbl="node2" presStyleIdx="3" presStyleCnt="4">
        <dgm:presLayoutVars>
          <dgm:chPref val="3"/>
        </dgm:presLayoutVars>
      </dgm:prSet>
      <dgm:spPr/>
      <dgm:t>
        <a:bodyPr/>
        <a:lstStyle/>
        <a:p>
          <a:endParaRPr lang="zh-CN" altLang="en-US"/>
        </a:p>
      </dgm:t>
    </dgm:pt>
    <dgm:pt modelId="{1E58B1F7-9992-41D5-8923-A7466BE54EDD}" type="pres">
      <dgm:prSet presAssocID="{6445EDD2-DAC0-4FC2-B4AD-09B0EDC4D958}" presName="rootConnector" presStyleLbl="node2" presStyleIdx="3" presStyleCnt="4"/>
      <dgm:spPr/>
      <dgm:t>
        <a:bodyPr/>
        <a:lstStyle/>
        <a:p>
          <a:endParaRPr lang="zh-CN" altLang="en-US"/>
        </a:p>
      </dgm:t>
    </dgm:pt>
    <dgm:pt modelId="{28B1AEAC-566F-4F23-B785-94F0266FF37C}" type="pres">
      <dgm:prSet presAssocID="{6445EDD2-DAC0-4FC2-B4AD-09B0EDC4D958}" presName="hierChild4" presStyleCnt="0"/>
      <dgm:spPr/>
    </dgm:pt>
    <dgm:pt modelId="{28B90F78-B8BA-4DBC-8EC4-0DB9E4D1CF46}" type="pres">
      <dgm:prSet presAssocID="{97EE9D14-C786-41BB-A0A5-900513BCF71C}" presName="Name35" presStyleLbl="parChTrans1D3" presStyleIdx="0" presStyleCnt="4"/>
      <dgm:spPr/>
      <dgm:t>
        <a:bodyPr/>
        <a:lstStyle/>
        <a:p>
          <a:endParaRPr lang="zh-CN" altLang="en-US"/>
        </a:p>
      </dgm:t>
    </dgm:pt>
    <dgm:pt modelId="{AF7EB31A-F122-41F9-8A27-A47FE8E4EE81}" type="pres">
      <dgm:prSet presAssocID="{9C526FF0-2A79-4021-83F1-E3BB4D5DFAED}" presName="hierRoot2" presStyleCnt="0">
        <dgm:presLayoutVars>
          <dgm:hierBranch val="r"/>
        </dgm:presLayoutVars>
      </dgm:prSet>
      <dgm:spPr/>
    </dgm:pt>
    <dgm:pt modelId="{B401F96F-3AF5-45BD-AE7B-5AD9B440DACC}" type="pres">
      <dgm:prSet presAssocID="{9C526FF0-2A79-4021-83F1-E3BB4D5DFAED}" presName="rootComposite" presStyleCnt="0"/>
      <dgm:spPr/>
    </dgm:pt>
    <dgm:pt modelId="{74A40C0B-729E-4A0C-BA6C-8076DD5A07CB}" type="pres">
      <dgm:prSet presAssocID="{9C526FF0-2A79-4021-83F1-E3BB4D5DFAED}" presName="rootText" presStyleLbl="node3" presStyleIdx="0" presStyleCnt="4">
        <dgm:presLayoutVars>
          <dgm:chPref val="3"/>
        </dgm:presLayoutVars>
      </dgm:prSet>
      <dgm:spPr/>
      <dgm:t>
        <a:bodyPr/>
        <a:lstStyle/>
        <a:p>
          <a:endParaRPr lang="zh-CN" altLang="en-US"/>
        </a:p>
      </dgm:t>
    </dgm:pt>
    <dgm:pt modelId="{1ADB0241-E893-4919-A1A5-84EFBD4FD0EE}" type="pres">
      <dgm:prSet presAssocID="{9C526FF0-2A79-4021-83F1-E3BB4D5DFAED}" presName="rootConnector" presStyleLbl="node3" presStyleIdx="0" presStyleCnt="4"/>
      <dgm:spPr/>
      <dgm:t>
        <a:bodyPr/>
        <a:lstStyle/>
        <a:p>
          <a:endParaRPr lang="zh-CN" altLang="en-US"/>
        </a:p>
      </dgm:t>
    </dgm:pt>
    <dgm:pt modelId="{75489BF8-68F6-4E79-A215-20CFA5DDD5BB}" type="pres">
      <dgm:prSet presAssocID="{9C526FF0-2A79-4021-83F1-E3BB4D5DFAED}" presName="hierChild4" presStyleCnt="0"/>
      <dgm:spPr/>
    </dgm:pt>
    <dgm:pt modelId="{495AA6E5-102B-43AB-8FB3-34AB684D1D80}" type="pres">
      <dgm:prSet presAssocID="{9C526FF0-2A79-4021-83F1-E3BB4D5DFAED}" presName="hierChild5" presStyleCnt="0"/>
      <dgm:spPr/>
    </dgm:pt>
    <dgm:pt modelId="{5D9BCDE2-481F-49CA-87CF-53E56D9F5FE5}" type="pres">
      <dgm:prSet presAssocID="{B029F5C0-D83B-4D31-9A55-B15987579BD1}" presName="Name35" presStyleLbl="parChTrans1D3" presStyleIdx="1" presStyleCnt="4"/>
      <dgm:spPr/>
      <dgm:t>
        <a:bodyPr/>
        <a:lstStyle/>
        <a:p>
          <a:endParaRPr lang="zh-CN" altLang="en-US"/>
        </a:p>
      </dgm:t>
    </dgm:pt>
    <dgm:pt modelId="{93366C79-40A9-4C4C-AA29-B0F8E7DD5A1A}" type="pres">
      <dgm:prSet presAssocID="{0563895B-9F99-4F2D-A6B5-D92B879682D9}" presName="hierRoot2" presStyleCnt="0">
        <dgm:presLayoutVars>
          <dgm:hierBranch val="r"/>
        </dgm:presLayoutVars>
      </dgm:prSet>
      <dgm:spPr/>
    </dgm:pt>
    <dgm:pt modelId="{C52C31EB-9D7B-4D5F-BEA1-223D40E295DA}" type="pres">
      <dgm:prSet presAssocID="{0563895B-9F99-4F2D-A6B5-D92B879682D9}" presName="rootComposite" presStyleCnt="0"/>
      <dgm:spPr/>
    </dgm:pt>
    <dgm:pt modelId="{7DB6213E-24DB-4D9A-B445-4A6DFF44797D}" type="pres">
      <dgm:prSet presAssocID="{0563895B-9F99-4F2D-A6B5-D92B879682D9}" presName="rootText" presStyleLbl="node3" presStyleIdx="1" presStyleCnt="4">
        <dgm:presLayoutVars>
          <dgm:chPref val="3"/>
        </dgm:presLayoutVars>
      </dgm:prSet>
      <dgm:spPr/>
      <dgm:t>
        <a:bodyPr/>
        <a:lstStyle/>
        <a:p>
          <a:endParaRPr lang="zh-CN" altLang="en-US"/>
        </a:p>
      </dgm:t>
    </dgm:pt>
    <dgm:pt modelId="{C029CBC1-03C3-49FF-BCA8-F1020A964FA9}" type="pres">
      <dgm:prSet presAssocID="{0563895B-9F99-4F2D-A6B5-D92B879682D9}" presName="rootConnector" presStyleLbl="node3" presStyleIdx="1" presStyleCnt="4"/>
      <dgm:spPr/>
      <dgm:t>
        <a:bodyPr/>
        <a:lstStyle/>
        <a:p>
          <a:endParaRPr lang="zh-CN" altLang="en-US"/>
        </a:p>
      </dgm:t>
    </dgm:pt>
    <dgm:pt modelId="{95993DB1-F8BF-4940-8ED9-D47C1A6D0291}" type="pres">
      <dgm:prSet presAssocID="{0563895B-9F99-4F2D-A6B5-D92B879682D9}" presName="hierChild4" presStyleCnt="0"/>
      <dgm:spPr/>
    </dgm:pt>
    <dgm:pt modelId="{018B1F94-A399-4A5B-8B3A-0F4CDDBE3EE5}" type="pres">
      <dgm:prSet presAssocID="{0563895B-9F99-4F2D-A6B5-D92B879682D9}" presName="hierChild5" presStyleCnt="0"/>
      <dgm:spPr/>
    </dgm:pt>
    <dgm:pt modelId="{5B56A5A8-42E2-4A9A-BB2C-1C83C5F17B36}" type="pres">
      <dgm:prSet presAssocID="{1D67B72C-9209-4373-BA27-FEE2209D1CB4}" presName="Name35" presStyleLbl="parChTrans1D3" presStyleIdx="2" presStyleCnt="4"/>
      <dgm:spPr/>
      <dgm:t>
        <a:bodyPr/>
        <a:lstStyle/>
        <a:p>
          <a:endParaRPr lang="zh-CN" altLang="en-US"/>
        </a:p>
      </dgm:t>
    </dgm:pt>
    <dgm:pt modelId="{01A0C39D-489D-4660-8BF6-B675A0CF9775}" type="pres">
      <dgm:prSet presAssocID="{ABD10680-BB65-4A18-8D0F-08B417860A52}" presName="hierRoot2" presStyleCnt="0">
        <dgm:presLayoutVars>
          <dgm:hierBranch val="r"/>
        </dgm:presLayoutVars>
      </dgm:prSet>
      <dgm:spPr/>
    </dgm:pt>
    <dgm:pt modelId="{2BC4A416-6604-4FC9-94D4-D712ECFAFB00}" type="pres">
      <dgm:prSet presAssocID="{ABD10680-BB65-4A18-8D0F-08B417860A52}" presName="rootComposite" presStyleCnt="0"/>
      <dgm:spPr/>
    </dgm:pt>
    <dgm:pt modelId="{2FC54814-81A8-4946-8D50-13F2F3FCA340}" type="pres">
      <dgm:prSet presAssocID="{ABD10680-BB65-4A18-8D0F-08B417860A52}" presName="rootText" presStyleLbl="node3" presStyleIdx="2" presStyleCnt="4">
        <dgm:presLayoutVars>
          <dgm:chPref val="3"/>
        </dgm:presLayoutVars>
      </dgm:prSet>
      <dgm:spPr/>
      <dgm:t>
        <a:bodyPr/>
        <a:lstStyle/>
        <a:p>
          <a:endParaRPr lang="zh-CN" altLang="en-US"/>
        </a:p>
      </dgm:t>
    </dgm:pt>
    <dgm:pt modelId="{4D092557-1F9D-4B20-85FF-CF950188DB3D}" type="pres">
      <dgm:prSet presAssocID="{ABD10680-BB65-4A18-8D0F-08B417860A52}" presName="rootConnector" presStyleLbl="node3" presStyleIdx="2" presStyleCnt="4"/>
      <dgm:spPr/>
      <dgm:t>
        <a:bodyPr/>
        <a:lstStyle/>
        <a:p>
          <a:endParaRPr lang="zh-CN" altLang="en-US"/>
        </a:p>
      </dgm:t>
    </dgm:pt>
    <dgm:pt modelId="{A26A77E6-177F-496F-9DA0-810435BCACDD}" type="pres">
      <dgm:prSet presAssocID="{ABD10680-BB65-4A18-8D0F-08B417860A52}" presName="hierChild4" presStyleCnt="0"/>
      <dgm:spPr/>
    </dgm:pt>
    <dgm:pt modelId="{DDF100A9-96DC-4E29-8A35-814DBD82F8D9}" type="pres">
      <dgm:prSet presAssocID="{ABD10680-BB65-4A18-8D0F-08B417860A52}" presName="hierChild5" presStyleCnt="0"/>
      <dgm:spPr/>
    </dgm:pt>
    <dgm:pt modelId="{F75DFD11-1BF1-4035-8F2C-39E303FB36B6}" type="pres">
      <dgm:prSet presAssocID="{DBD245FE-357F-4965-905F-B39B1B11DE35}" presName="Name35" presStyleLbl="parChTrans1D3" presStyleIdx="3" presStyleCnt="4"/>
      <dgm:spPr/>
      <dgm:t>
        <a:bodyPr/>
        <a:lstStyle/>
        <a:p>
          <a:endParaRPr lang="zh-CN" altLang="en-US"/>
        </a:p>
      </dgm:t>
    </dgm:pt>
    <dgm:pt modelId="{04337CDA-1040-443A-B22F-3DA269C43DA2}" type="pres">
      <dgm:prSet presAssocID="{31F71D79-1CEF-4941-8C54-3669527D136F}" presName="hierRoot2" presStyleCnt="0">
        <dgm:presLayoutVars>
          <dgm:hierBranch val="r"/>
        </dgm:presLayoutVars>
      </dgm:prSet>
      <dgm:spPr/>
    </dgm:pt>
    <dgm:pt modelId="{E409ABAA-3B6A-4202-B4BD-F4B8B7AB0277}" type="pres">
      <dgm:prSet presAssocID="{31F71D79-1CEF-4941-8C54-3669527D136F}" presName="rootComposite" presStyleCnt="0"/>
      <dgm:spPr/>
    </dgm:pt>
    <dgm:pt modelId="{325CD73C-45D5-4F46-9DA8-877FD9D68F83}" type="pres">
      <dgm:prSet presAssocID="{31F71D79-1CEF-4941-8C54-3669527D136F}" presName="rootText" presStyleLbl="node3" presStyleIdx="3" presStyleCnt="4">
        <dgm:presLayoutVars>
          <dgm:chPref val="3"/>
        </dgm:presLayoutVars>
      </dgm:prSet>
      <dgm:spPr/>
      <dgm:t>
        <a:bodyPr/>
        <a:lstStyle/>
        <a:p>
          <a:endParaRPr lang="zh-CN" altLang="en-US"/>
        </a:p>
      </dgm:t>
    </dgm:pt>
    <dgm:pt modelId="{34EA1F7D-3E8A-4ADD-973E-F9D43131C7C9}" type="pres">
      <dgm:prSet presAssocID="{31F71D79-1CEF-4941-8C54-3669527D136F}" presName="rootConnector" presStyleLbl="node3" presStyleIdx="3" presStyleCnt="4"/>
      <dgm:spPr/>
      <dgm:t>
        <a:bodyPr/>
        <a:lstStyle/>
        <a:p>
          <a:endParaRPr lang="zh-CN" altLang="en-US"/>
        </a:p>
      </dgm:t>
    </dgm:pt>
    <dgm:pt modelId="{C6DD0004-6FB0-446E-B904-2326632CD5FF}" type="pres">
      <dgm:prSet presAssocID="{31F71D79-1CEF-4941-8C54-3669527D136F}" presName="hierChild4" presStyleCnt="0"/>
      <dgm:spPr/>
    </dgm:pt>
    <dgm:pt modelId="{121094C3-E863-492B-9E34-0397E6344C53}" type="pres">
      <dgm:prSet presAssocID="{31F71D79-1CEF-4941-8C54-3669527D136F}" presName="hierChild5" presStyleCnt="0"/>
      <dgm:spPr/>
    </dgm:pt>
    <dgm:pt modelId="{B3677355-6F27-45D3-A826-B8F27BFCB88C}" type="pres">
      <dgm:prSet presAssocID="{6445EDD2-DAC0-4FC2-B4AD-09B0EDC4D958}" presName="hierChild5" presStyleCnt="0"/>
      <dgm:spPr/>
    </dgm:pt>
    <dgm:pt modelId="{8B08B62E-6B3E-4277-8B71-B69BA40A7721}" type="pres">
      <dgm:prSet presAssocID="{373BDC94-58F9-4F23-B267-E3BB0D7269B1}" presName="hierChild3" presStyleCnt="0"/>
      <dgm:spPr/>
    </dgm:pt>
  </dgm:ptLst>
  <dgm:cxnLst>
    <dgm:cxn modelId="{2BC84350-7C3E-4528-B6F7-D6FD03DAC657}" type="presOf" srcId="{364011F5-860B-41EC-B367-3CF52AFBDA14}" destId="{CA410E83-51D4-46C4-A391-57F7D101A532}" srcOrd="1" destOrd="0" presId="urn:microsoft.com/office/officeart/2005/8/layout/orgChart1"/>
    <dgm:cxn modelId="{3F94BB63-B8C7-41FE-AA43-139E9EAB8558}" type="presOf" srcId="{373BDC94-58F9-4F23-B267-E3BB0D7269B1}" destId="{9249AB8D-0FA6-42BC-8A1C-FD61A3F8EEE1}" srcOrd="1" destOrd="0" presId="urn:microsoft.com/office/officeart/2005/8/layout/orgChart1"/>
    <dgm:cxn modelId="{2774437D-BE06-4033-B43B-4F5A69044336}" srcId="{6445EDD2-DAC0-4FC2-B4AD-09B0EDC4D958}" destId="{0563895B-9F99-4F2D-A6B5-D92B879682D9}" srcOrd="1" destOrd="0" parTransId="{B029F5C0-D83B-4D31-9A55-B15987579BD1}" sibTransId="{0D041767-4FC8-4FCD-A25E-9C3BF1BC441C}"/>
    <dgm:cxn modelId="{99AE01EE-5BD4-460C-9B57-B8CA5D75BF38}" type="presOf" srcId="{A941682D-EF2C-4DEC-A206-E9AD2D537725}" destId="{778E8FCD-72AC-46DE-A9ED-522C14770A0C}" srcOrd="0" destOrd="0" presId="urn:microsoft.com/office/officeart/2005/8/layout/orgChart1"/>
    <dgm:cxn modelId="{7A9CDB67-6E54-4699-849D-41FFB029157A}" type="presOf" srcId="{31F71D79-1CEF-4941-8C54-3669527D136F}" destId="{34EA1F7D-3E8A-4ADD-973E-F9D43131C7C9}" srcOrd="1" destOrd="0" presId="urn:microsoft.com/office/officeart/2005/8/layout/orgChart1"/>
    <dgm:cxn modelId="{8C72B56D-07B1-4C24-9E10-D38DC5957595}" type="presOf" srcId="{F661B98D-E9BF-4E4F-98FE-5E823EE3E40A}" destId="{4A460C0F-6310-4278-AC1E-E00A66E3D05B}" srcOrd="1" destOrd="0" presId="urn:microsoft.com/office/officeart/2005/8/layout/orgChart1"/>
    <dgm:cxn modelId="{D91F9A70-670F-4D76-BDFD-B160D60CADD6}" srcId="{6445EDD2-DAC0-4FC2-B4AD-09B0EDC4D958}" destId="{9C526FF0-2A79-4021-83F1-E3BB4D5DFAED}" srcOrd="0" destOrd="0" parTransId="{97EE9D14-C786-41BB-A0A5-900513BCF71C}" sibTransId="{8808C21C-9084-4915-8194-2B21DA3EDD5F}"/>
    <dgm:cxn modelId="{6F1FF678-7FDB-4058-BC61-67D02A17C71D}" type="presOf" srcId="{6445EDD2-DAC0-4FC2-B4AD-09B0EDC4D958}" destId="{90654B92-0FC9-4DC5-B2B5-29B38812CA7A}" srcOrd="0" destOrd="0" presId="urn:microsoft.com/office/officeart/2005/8/layout/orgChart1"/>
    <dgm:cxn modelId="{D0ED871C-FBCB-41BC-9A41-F8E27B49DCE4}" srcId="{8A2FE73A-BED9-4B1D-A034-79881C71C160}" destId="{373BDC94-58F9-4F23-B267-E3BB0D7269B1}" srcOrd="0" destOrd="0" parTransId="{A6FD0246-D216-4B4B-9E20-13E4AB954B64}" sibTransId="{1E83FDD7-2A35-49D2-AF0A-D80C9A39EACC}"/>
    <dgm:cxn modelId="{14967502-A15C-414C-BC77-F2D66E5243FB}" type="presOf" srcId="{B7DC15AE-5950-4D37-A092-8164D4AABC4C}" destId="{31ECC7E7-C5C3-4ED3-994A-AE1505DED854}" srcOrd="0" destOrd="0" presId="urn:microsoft.com/office/officeart/2005/8/layout/orgChart1"/>
    <dgm:cxn modelId="{7DFDE253-6955-4B93-B973-566D1B1756ED}" type="presOf" srcId="{FFADC8B5-3303-4D8E-A96E-D7299B23652F}" destId="{6979928F-E95C-4B28-9C8F-D8445B30B460}" srcOrd="0" destOrd="0" presId="urn:microsoft.com/office/officeart/2005/8/layout/orgChart1"/>
    <dgm:cxn modelId="{57FDEC8D-C355-42A8-966C-D973D9157351}" type="presOf" srcId="{F661B98D-E9BF-4E4F-98FE-5E823EE3E40A}" destId="{CC225344-7E37-4E27-978B-4B12FBB747F3}" srcOrd="0" destOrd="0" presId="urn:microsoft.com/office/officeart/2005/8/layout/orgChart1"/>
    <dgm:cxn modelId="{FA23AA38-4557-4825-8E0B-F5497EB6E0E3}" type="presOf" srcId="{31F71D79-1CEF-4941-8C54-3669527D136F}" destId="{325CD73C-45D5-4F46-9DA8-877FD9D68F83}" srcOrd="0" destOrd="0" presId="urn:microsoft.com/office/officeart/2005/8/layout/orgChart1"/>
    <dgm:cxn modelId="{4C3A0D6D-CCC2-4AF6-8B24-803A7F2AC305}" type="presOf" srcId="{ABD10680-BB65-4A18-8D0F-08B417860A52}" destId="{4D092557-1F9D-4B20-85FF-CF950188DB3D}" srcOrd="1" destOrd="0" presId="urn:microsoft.com/office/officeart/2005/8/layout/orgChart1"/>
    <dgm:cxn modelId="{3C8DE0B2-E21B-49F6-9F6B-ECB862685D67}" type="presOf" srcId="{364011F5-860B-41EC-B367-3CF52AFBDA14}" destId="{A24E7FEE-7C0A-4986-BD35-608AD961C897}" srcOrd="0" destOrd="0" presId="urn:microsoft.com/office/officeart/2005/8/layout/orgChart1"/>
    <dgm:cxn modelId="{15614ED9-7DD1-4977-BAA0-77ED621C3060}" srcId="{373BDC94-58F9-4F23-B267-E3BB0D7269B1}" destId="{A1060865-6A57-4E45-B6F1-9DD3E36E8E0F}" srcOrd="0" destOrd="0" parTransId="{FFADC8B5-3303-4D8E-A96E-D7299B23652F}" sibTransId="{C4C217B9-C7CC-4ADE-B159-F96E523B9839}"/>
    <dgm:cxn modelId="{15EE40B4-D685-48E8-9B34-BC6FFEC64975}" type="presOf" srcId="{0563895B-9F99-4F2D-A6B5-D92B879682D9}" destId="{C029CBC1-03C3-49FF-BCA8-F1020A964FA9}" srcOrd="1" destOrd="0" presId="urn:microsoft.com/office/officeart/2005/8/layout/orgChart1"/>
    <dgm:cxn modelId="{965C3D17-41D9-4867-A9D4-39391775812F}" srcId="{373BDC94-58F9-4F23-B267-E3BB0D7269B1}" destId="{F661B98D-E9BF-4E4F-98FE-5E823EE3E40A}" srcOrd="2" destOrd="0" parTransId="{B7DC15AE-5950-4D37-A092-8164D4AABC4C}" sibTransId="{0D90282E-97E5-494C-B717-86657B1E05FC}"/>
    <dgm:cxn modelId="{06A88DF8-23A4-43D8-A611-B045070BF371}" type="presOf" srcId="{373BDC94-58F9-4F23-B267-E3BB0D7269B1}" destId="{A0B67F44-7C09-40A1-A19D-866608730554}" srcOrd="0" destOrd="0" presId="urn:microsoft.com/office/officeart/2005/8/layout/orgChart1"/>
    <dgm:cxn modelId="{102AFAFC-3EDF-4EB6-A11B-21DBEAAC7CA9}" type="presOf" srcId="{97EE9D14-C786-41BB-A0A5-900513BCF71C}" destId="{28B90F78-B8BA-4DBC-8EC4-0DB9E4D1CF46}" srcOrd="0" destOrd="0" presId="urn:microsoft.com/office/officeart/2005/8/layout/orgChart1"/>
    <dgm:cxn modelId="{5C0582D7-ED01-4F38-82C1-1BF20A692F75}" type="presOf" srcId="{ABD10680-BB65-4A18-8D0F-08B417860A52}" destId="{2FC54814-81A8-4946-8D50-13F2F3FCA340}" srcOrd="0" destOrd="0" presId="urn:microsoft.com/office/officeart/2005/8/layout/orgChart1"/>
    <dgm:cxn modelId="{C48D9B0E-F0CF-4101-AE31-8B5C34980D99}" srcId="{373BDC94-58F9-4F23-B267-E3BB0D7269B1}" destId="{6445EDD2-DAC0-4FC2-B4AD-09B0EDC4D958}" srcOrd="3" destOrd="0" parTransId="{A0DD462A-1FDE-42E7-9FE1-A505CF3A66FB}" sibTransId="{A57D9946-3C95-4459-B9C4-2C54C5BA6168}"/>
    <dgm:cxn modelId="{91DD6686-FF30-425F-9DFF-EE377A3C57AB}" type="presOf" srcId="{B029F5C0-D83B-4D31-9A55-B15987579BD1}" destId="{5D9BCDE2-481F-49CA-87CF-53E56D9F5FE5}" srcOrd="0" destOrd="0" presId="urn:microsoft.com/office/officeart/2005/8/layout/orgChart1"/>
    <dgm:cxn modelId="{CA8E2050-78DE-4E01-8332-FB6583A66E2C}" srcId="{6445EDD2-DAC0-4FC2-B4AD-09B0EDC4D958}" destId="{ABD10680-BB65-4A18-8D0F-08B417860A52}" srcOrd="2" destOrd="0" parTransId="{1D67B72C-9209-4373-BA27-FEE2209D1CB4}" sibTransId="{2F7B43CE-5F6A-4055-9C78-24D4F7CB2A27}"/>
    <dgm:cxn modelId="{A1E35070-18CD-4CF3-AC1D-10DB2D64C298}" srcId="{6445EDD2-DAC0-4FC2-B4AD-09B0EDC4D958}" destId="{31F71D79-1CEF-4941-8C54-3669527D136F}" srcOrd="3" destOrd="0" parTransId="{DBD245FE-357F-4965-905F-B39B1B11DE35}" sibTransId="{EF82DC5D-0E34-4F45-A6E9-7294A3B71F59}"/>
    <dgm:cxn modelId="{4988D34A-C39B-4673-909B-FC9CDE2A0183}" type="presOf" srcId="{A1060865-6A57-4E45-B6F1-9DD3E36E8E0F}" destId="{5E320ADB-A9E3-4179-A25C-7F2FD03642B2}" srcOrd="1" destOrd="0" presId="urn:microsoft.com/office/officeart/2005/8/layout/orgChart1"/>
    <dgm:cxn modelId="{AF41D98E-BBC6-4AA8-B783-26D9A178075D}" type="presOf" srcId="{DBD245FE-357F-4965-905F-B39B1B11DE35}" destId="{F75DFD11-1BF1-4035-8F2C-39E303FB36B6}" srcOrd="0" destOrd="0" presId="urn:microsoft.com/office/officeart/2005/8/layout/orgChart1"/>
    <dgm:cxn modelId="{2E4BBB11-07C9-4D58-81EA-7A3C028C14BE}" type="presOf" srcId="{9C526FF0-2A79-4021-83F1-E3BB4D5DFAED}" destId="{74A40C0B-729E-4A0C-BA6C-8076DD5A07CB}" srcOrd="0" destOrd="0" presId="urn:microsoft.com/office/officeart/2005/8/layout/orgChart1"/>
    <dgm:cxn modelId="{F248006B-D69F-4835-9308-799F96588A2D}" srcId="{373BDC94-58F9-4F23-B267-E3BB0D7269B1}" destId="{364011F5-860B-41EC-B367-3CF52AFBDA14}" srcOrd="1" destOrd="0" parTransId="{A941682D-EF2C-4DEC-A206-E9AD2D537725}" sibTransId="{DDF1D9F2-8422-4AAE-AB33-BCE67B5DA8F9}"/>
    <dgm:cxn modelId="{3571750E-CBFD-49B0-A86C-070562E5DA36}" type="presOf" srcId="{8A2FE73A-BED9-4B1D-A034-79881C71C160}" destId="{DD3FD74E-9664-4DF8-86C2-7C3A335520CD}" srcOrd="0" destOrd="0" presId="urn:microsoft.com/office/officeart/2005/8/layout/orgChart1"/>
    <dgm:cxn modelId="{6A9A542C-2A5B-40EB-BBB8-B55318028A21}" type="presOf" srcId="{A1060865-6A57-4E45-B6F1-9DD3E36E8E0F}" destId="{47859659-096E-49E0-A896-452AD6F026DE}" srcOrd="0" destOrd="0" presId="urn:microsoft.com/office/officeart/2005/8/layout/orgChart1"/>
    <dgm:cxn modelId="{DCB0CE8F-FD23-4937-BF50-5351186D9876}" type="presOf" srcId="{6445EDD2-DAC0-4FC2-B4AD-09B0EDC4D958}" destId="{1E58B1F7-9992-41D5-8923-A7466BE54EDD}" srcOrd="1" destOrd="0" presId="urn:microsoft.com/office/officeart/2005/8/layout/orgChart1"/>
    <dgm:cxn modelId="{B3498F5C-9912-4ED7-93A2-4BED4F70D718}" type="presOf" srcId="{0563895B-9F99-4F2D-A6B5-D92B879682D9}" destId="{7DB6213E-24DB-4D9A-B445-4A6DFF44797D}" srcOrd="0" destOrd="0" presId="urn:microsoft.com/office/officeart/2005/8/layout/orgChart1"/>
    <dgm:cxn modelId="{FA028EB9-4F4A-4F45-9A39-13C4588B42BB}" type="presOf" srcId="{A0DD462A-1FDE-42E7-9FE1-A505CF3A66FB}" destId="{41CC70C3-3D5B-4E40-B02E-4212DE80EC8E}" srcOrd="0" destOrd="0" presId="urn:microsoft.com/office/officeart/2005/8/layout/orgChart1"/>
    <dgm:cxn modelId="{F183114A-3782-4299-A72E-F605738DCE5F}" type="presOf" srcId="{9C526FF0-2A79-4021-83F1-E3BB4D5DFAED}" destId="{1ADB0241-E893-4919-A1A5-84EFBD4FD0EE}" srcOrd="1" destOrd="0" presId="urn:microsoft.com/office/officeart/2005/8/layout/orgChart1"/>
    <dgm:cxn modelId="{857CD2D0-BF2B-4DD5-BC19-88BE4C03D579}" type="presOf" srcId="{1D67B72C-9209-4373-BA27-FEE2209D1CB4}" destId="{5B56A5A8-42E2-4A9A-BB2C-1C83C5F17B36}" srcOrd="0" destOrd="0" presId="urn:microsoft.com/office/officeart/2005/8/layout/orgChart1"/>
    <dgm:cxn modelId="{B223D757-D350-4012-96FA-02F97FE92116}" type="presParOf" srcId="{DD3FD74E-9664-4DF8-86C2-7C3A335520CD}" destId="{DEFF4FBF-92A8-47D3-8DBE-03E5FA86E349}" srcOrd="0" destOrd="0" presId="urn:microsoft.com/office/officeart/2005/8/layout/orgChart1"/>
    <dgm:cxn modelId="{A3FB7595-9A20-44D7-BB91-8652B9D284AB}" type="presParOf" srcId="{DEFF4FBF-92A8-47D3-8DBE-03E5FA86E349}" destId="{26A312C9-6E02-46CE-8C28-F98AE6A15306}" srcOrd="0" destOrd="0" presId="urn:microsoft.com/office/officeart/2005/8/layout/orgChart1"/>
    <dgm:cxn modelId="{8577D3F9-5A82-4DED-AEB1-F0112F43A152}" type="presParOf" srcId="{26A312C9-6E02-46CE-8C28-F98AE6A15306}" destId="{A0B67F44-7C09-40A1-A19D-866608730554}" srcOrd="0" destOrd="0" presId="urn:microsoft.com/office/officeart/2005/8/layout/orgChart1"/>
    <dgm:cxn modelId="{A1AA3F18-C9F3-40E3-8D0D-1957EFAA53C7}" type="presParOf" srcId="{26A312C9-6E02-46CE-8C28-F98AE6A15306}" destId="{9249AB8D-0FA6-42BC-8A1C-FD61A3F8EEE1}" srcOrd="1" destOrd="0" presId="urn:microsoft.com/office/officeart/2005/8/layout/orgChart1"/>
    <dgm:cxn modelId="{BC692DB9-D5A5-40DA-A6A3-200C77FB20A9}" type="presParOf" srcId="{DEFF4FBF-92A8-47D3-8DBE-03E5FA86E349}" destId="{8313AB8A-98D4-46BA-B1AF-FC6FED63D22C}" srcOrd="1" destOrd="0" presId="urn:microsoft.com/office/officeart/2005/8/layout/orgChart1"/>
    <dgm:cxn modelId="{39FB46BD-E08B-469C-AF91-F7D6B9BA2456}" type="presParOf" srcId="{8313AB8A-98D4-46BA-B1AF-FC6FED63D22C}" destId="{6979928F-E95C-4B28-9C8F-D8445B30B460}" srcOrd="0" destOrd="0" presId="urn:microsoft.com/office/officeart/2005/8/layout/orgChart1"/>
    <dgm:cxn modelId="{F58DD32F-2379-4317-86AD-2AABAC03B0A1}" type="presParOf" srcId="{8313AB8A-98D4-46BA-B1AF-FC6FED63D22C}" destId="{42256942-8C4B-42A0-8C97-07480166E881}" srcOrd="1" destOrd="0" presId="urn:microsoft.com/office/officeart/2005/8/layout/orgChart1"/>
    <dgm:cxn modelId="{1C08573F-40D6-4600-8B40-6DFE0D9FAE17}" type="presParOf" srcId="{42256942-8C4B-42A0-8C97-07480166E881}" destId="{31F79027-52D2-4CF8-A474-19E9CC539EB9}" srcOrd="0" destOrd="0" presId="urn:microsoft.com/office/officeart/2005/8/layout/orgChart1"/>
    <dgm:cxn modelId="{82768050-C3CA-46BB-B393-C5C42DEE35DD}" type="presParOf" srcId="{31F79027-52D2-4CF8-A474-19E9CC539EB9}" destId="{47859659-096E-49E0-A896-452AD6F026DE}" srcOrd="0" destOrd="0" presId="urn:microsoft.com/office/officeart/2005/8/layout/orgChart1"/>
    <dgm:cxn modelId="{637BD756-825A-4A03-A95D-AE94CE25410F}" type="presParOf" srcId="{31F79027-52D2-4CF8-A474-19E9CC539EB9}" destId="{5E320ADB-A9E3-4179-A25C-7F2FD03642B2}" srcOrd="1" destOrd="0" presId="urn:microsoft.com/office/officeart/2005/8/layout/orgChart1"/>
    <dgm:cxn modelId="{524CD8C1-3077-45C5-86C2-10CE8AC7264E}" type="presParOf" srcId="{42256942-8C4B-42A0-8C97-07480166E881}" destId="{596630CD-8A16-4228-98F0-6D70DCEC1E54}" srcOrd="1" destOrd="0" presId="urn:microsoft.com/office/officeart/2005/8/layout/orgChart1"/>
    <dgm:cxn modelId="{195D88B7-5223-43D5-8E51-10FBCBFE4805}" type="presParOf" srcId="{42256942-8C4B-42A0-8C97-07480166E881}" destId="{3377E397-CD94-45DD-B272-68E0E4AE7DDA}" srcOrd="2" destOrd="0" presId="urn:microsoft.com/office/officeart/2005/8/layout/orgChart1"/>
    <dgm:cxn modelId="{015283F6-111C-4B28-B776-5DD2D2470DA4}" type="presParOf" srcId="{8313AB8A-98D4-46BA-B1AF-FC6FED63D22C}" destId="{778E8FCD-72AC-46DE-A9ED-522C14770A0C}" srcOrd="2" destOrd="0" presId="urn:microsoft.com/office/officeart/2005/8/layout/orgChart1"/>
    <dgm:cxn modelId="{8727892D-661E-4903-90D9-D0D08B14BFED}" type="presParOf" srcId="{8313AB8A-98D4-46BA-B1AF-FC6FED63D22C}" destId="{7C0A6128-6424-4A69-8839-56D5008B6805}" srcOrd="3" destOrd="0" presId="urn:microsoft.com/office/officeart/2005/8/layout/orgChart1"/>
    <dgm:cxn modelId="{1696A181-E2F0-4133-83B4-B7A5ECA8525B}" type="presParOf" srcId="{7C0A6128-6424-4A69-8839-56D5008B6805}" destId="{3A63A986-C880-4FD4-A7A8-82823A620F79}" srcOrd="0" destOrd="0" presId="urn:microsoft.com/office/officeart/2005/8/layout/orgChart1"/>
    <dgm:cxn modelId="{BA4AFFA7-B72D-44BB-9275-F67C5240A125}" type="presParOf" srcId="{3A63A986-C880-4FD4-A7A8-82823A620F79}" destId="{A24E7FEE-7C0A-4986-BD35-608AD961C897}" srcOrd="0" destOrd="0" presId="urn:microsoft.com/office/officeart/2005/8/layout/orgChart1"/>
    <dgm:cxn modelId="{3862AC0B-638B-4E92-AD93-81378154945C}" type="presParOf" srcId="{3A63A986-C880-4FD4-A7A8-82823A620F79}" destId="{CA410E83-51D4-46C4-A391-57F7D101A532}" srcOrd="1" destOrd="0" presId="urn:microsoft.com/office/officeart/2005/8/layout/orgChart1"/>
    <dgm:cxn modelId="{40521E8C-64F6-40CD-9F30-3C0BFDA4D36B}" type="presParOf" srcId="{7C0A6128-6424-4A69-8839-56D5008B6805}" destId="{5F879D6C-928C-4C4C-9034-0ED64DFAA815}" srcOrd="1" destOrd="0" presId="urn:microsoft.com/office/officeart/2005/8/layout/orgChart1"/>
    <dgm:cxn modelId="{309B50C8-1BB9-4755-A5D3-FF1BBEEA3EFF}" type="presParOf" srcId="{7C0A6128-6424-4A69-8839-56D5008B6805}" destId="{73A0BFE9-E86C-4BFE-B097-833C908323C1}" srcOrd="2" destOrd="0" presId="urn:microsoft.com/office/officeart/2005/8/layout/orgChart1"/>
    <dgm:cxn modelId="{BFD5D0F5-FCFE-4B71-AEAE-B94C06AEE726}" type="presParOf" srcId="{8313AB8A-98D4-46BA-B1AF-FC6FED63D22C}" destId="{31ECC7E7-C5C3-4ED3-994A-AE1505DED854}" srcOrd="4" destOrd="0" presId="urn:microsoft.com/office/officeart/2005/8/layout/orgChart1"/>
    <dgm:cxn modelId="{9F84B908-DA09-43DE-9583-97B1BC7310AF}" type="presParOf" srcId="{8313AB8A-98D4-46BA-B1AF-FC6FED63D22C}" destId="{A2FD06E2-C286-42CD-A894-98CFFBEF3EF8}" srcOrd="5" destOrd="0" presId="urn:microsoft.com/office/officeart/2005/8/layout/orgChart1"/>
    <dgm:cxn modelId="{25B6F62B-3BA2-4D3B-B2A5-50C06C60C816}" type="presParOf" srcId="{A2FD06E2-C286-42CD-A894-98CFFBEF3EF8}" destId="{2C9567CF-0FD0-4C73-8C43-7A54EB97B20A}" srcOrd="0" destOrd="0" presId="urn:microsoft.com/office/officeart/2005/8/layout/orgChart1"/>
    <dgm:cxn modelId="{C145518E-8D2B-4F79-B90D-421FBA048B66}" type="presParOf" srcId="{2C9567CF-0FD0-4C73-8C43-7A54EB97B20A}" destId="{CC225344-7E37-4E27-978B-4B12FBB747F3}" srcOrd="0" destOrd="0" presId="urn:microsoft.com/office/officeart/2005/8/layout/orgChart1"/>
    <dgm:cxn modelId="{1979F209-30C6-4CC6-B178-8467B5F1EA1C}" type="presParOf" srcId="{2C9567CF-0FD0-4C73-8C43-7A54EB97B20A}" destId="{4A460C0F-6310-4278-AC1E-E00A66E3D05B}" srcOrd="1" destOrd="0" presId="urn:microsoft.com/office/officeart/2005/8/layout/orgChart1"/>
    <dgm:cxn modelId="{70911D7A-BB1E-451D-B30A-AD40C18D6CB9}" type="presParOf" srcId="{A2FD06E2-C286-42CD-A894-98CFFBEF3EF8}" destId="{305A7058-6C36-4B7C-8DF6-595C5753A34F}" srcOrd="1" destOrd="0" presId="urn:microsoft.com/office/officeart/2005/8/layout/orgChart1"/>
    <dgm:cxn modelId="{00D71DB0-CAEC-4CC9-BA5F-547270AB7B9C}" type="presParOf" srcId="{A2FD06E2-C286-42CD-A894-98CFFBEF3EF8}" destId="{2621E6CD-B1F3-40F8-9912-A3EF20934397}" srcOrd="2" destOrd="0" presId="urn:microsoft.com/office/officeart/2005/8/layout/orgChart1"/>
    <dgm:cxn modelId="{E397D8DC-5672-4F6A-8638-90C0D3E715BB}" type="presParOf" srcId="{8313AB8A-98D4-46BA-B1AF-FC6FED63D22C}" destId="{41CC70C3-3D5B-4E40-B02E-4212DE80EC8E}" srcOrd="6" destOrd="0" presId="urn:microsoft.com/office/officeart/2005/8/layout/orgChart1"/>
    <dgm:cxn modelId="{9E10201E-3730-49D2-9C9C-AA9975F476BC}" type="presParOf" srcId="{8313AB8A-98D4-46BA-B1AF-FC6FED63D22C}" destId="{F3D101DE-0348-4A09-AD53-CACF0BBFFC07}" srcOrd="7" destOrd="0" presId="urn:microsoft.com/office/officeart/2005/8/layout/orgChart1"/>
    <dgm:cxn modelId="{579FECDC-2699-4F42-875E-9B93513217AB}" type="presParOf" srcId="{F3D101DE-0348-4A09-AD53-CACF0BBFFC07}" destId="{00DDD1B1-093E-47FD-913C-24297A291336}" srcOrd="0" destOrd="0" presId="urn:microsoft.com/office/officeart/2005/8/layout/orgChart1"/>
    <dgm:cxn modelId="{26032890-2762-47B9-B085-291D5C937F2E}" type="presParOf" srcId="{00DDD1B1-093E-47FD-913C-24297A291336}" destId="{90654B92-0FC9-4DC5-B2B5-29B38812CA7A}" srcOrd="0" destOrd="0" presId="urn:microsoft.com/office/officeart/2005/8/layout/orgChart1"/>
    <dgm:cxn modelId="{DE3F506B-4BC5-4F9C-AE15-667D8D7EEC28}" type="presParOf" srcId="{00DDD1B1-093E-47FD-913C-24297A291336}" destId="{1E58B1F7-9992-41D5-8923-A7466BE54EDD}" srcOrd="1" destOrd="0" presId="urn:microsoft.com/office/officeart/2005/8/layout/orgChart1"/>
    <dgm:cxn modelId="{47EE299D-54BD-4F14-A661-7ABA1D6CA28C}" type="presParOf" srcId="{F3D101DE-0348-4A09-AD53-CACF0BBFFC07}" destId="{28B1AEAC-566F-4F23-B785-94F0266FF37C}" srcOrd="1" destOrd="0" presId="urn:microsoft.com/office/officeart/2005/8/layout/orgChart1"/>
    <dgm:cxn modelId="{D66EA44D-DCC1-437A-B372-8E8DAB9E3A92}" type="presParOf" srcId="{28B1AEAC-566F-4F23-B785-94F0266FF37C}" destId="{28B90F78-B8BA-4DBC-8EC4-0DB9E4D1CF46}" srcOrd="0" destOrd="0" presId="urn:microsoft.com/office/officeart/2005/8/layout/orgChart1"/>
    <dgm:cxn modelId="{AE79E09A-51F6-4300-86E8-CDEDC3AC02C6}" type="presParOf" srcId="{28B1AEAC-566F-4F23-B785-94F0266FF37C}" destId="{AF7EB31A-F122-41F9-8A27-A47FE8E4EE81}" srcOrd="1" destOrd="0" presId="urn:microsoft.com/office/officeart/2005/8/layout/orgChart1"/>
    <dgm:cxn modelId="{0828D6B9-391D-4B82-BCCB-6B11038BBCBD}" type="presParOf" srcId="{AF7EB31A-F122-41F9-8A27-A47FE8E4EE81}" destId="{B401F96F-3AF5-45BD-AE7B-5AD9B440DACC}" srcOrd="0" destOrd="0" presId="urn:microsoft.com/office/officeart/2005/8/layout/orgChart1"/>
    <dgm:cxn modelId="{6F1ED5A5-8AE4-4E99-B215-6A61983621F9}" type="presParOf" srcId="{B401F96F-3AF5-45BD-AE7B-5AD9B440DACC}" destId="{74A40C0B-729E-4A0C-BA6C-8076DD5A07CB}" srcOrd="0" destOrd="0" presId="urn:microsoft.com/office/officeart/2005/8/layout/orgChart1"/>
    <dgm:cxn modelId="{A27F1294-0E72-4BAE-AA0F-405807AEE3F5}" type="presParOf" srcId="{B401F96F-3AF5-45BD-AE7B-5AD9B440DACC}" destId="{1ADB0241-E893-4919-A1A5-84EFBD4FD0EE}" srcOrd="1" destOrd="0" presId="urn:microsoft.com/office/officeart/2005/8/layout/orgChart1"/>
    <dgm:cxn modelId="{323DE14A-86D5-4D68-A054-236A8D5099E7}" type="presParOf" srcId="{AF7EB31A-F122-41F9-8A27-A47FE8E4EE81}" destId="{75489BF8-68F6-4E79-A215-20CFA5DDD5BB}" srcOrd="1" destOrd="0" presId="urn:microsoft.com/office/officeart/2005/8/layout/orgChart1"/>
    <dgm:cxn modelId="{F2C3DD2E-E331-43EA-8B26-DE35B9DF5959}" type="presParOf" srcId="{AF7EB31A-F122-41F9-8A27-A47FE8E4EE81}" destId="{495AA6E5-102B-43AB-8FB3-34AB684D1D80}" srcOrd="2" destOrd="0" presId="urn:microsoft.com/office/officeart/2005/8/layout/orgChart1"/>
    <dgm:cxn modelId="{630A284A-339F-4D6C-A0ED-AF554800DD4C}" type="presParOf" srcId="{28B1AEAC-566F-4F23-B785-94F0266FF37C}" destId="{5D9BCDE2-481F-49CA-87CF-53E56D9F5FE5}" srcOrd="2" destOrd="0" presId="urn:microsoft.com/office/officeart/2005/8/layout/orgChart1"/>
    <dgm:cxn modelId="{9E3875A1-ADBA-46AD-9136-D558332154DB}" type="presParOf" srcId="{28B1AEAC-566F-4F23-B785-94F0266FF37C}" destId="{93366C79-40A9-4C4C-AA29-B0F8E7DD5A1A}" srcOrd="3" destOrd="0" presId="urn:microsoft.com/office/officeart/2005/8/layout/orgChart1"/>
    <dgm:cxn modelId="{8FF046F4-DE08-4713-9DE8-8E4C240ED642}" type="presParOf" srcId="{93366C79-40A9-4C4C-AA29-B0F8E7DD5A1A}" destId="{C52C31EB-9D7B-4D5F-BEA1-223D40E295DA}" srcOrd="0" destOrd="0" presId="urn:microsoft.com/office/officeart/2005/8/layout/orgChart1"/>
    <dgm:cxn modelId="{B1AAFB3E-0750-47B1-8EFD-50E5738F4CF0}" type="presParOf" srcId="{C52C31EB-9D7B-4D5F-BEA1-223D40E295DA}" destId="{7DB6213E-24DB-4D9A-B445-4A6DFF44797D}" srcOrd="0" destOrd="0" presId="urn:microsoft.com/office/officeart/2005/8/layout/orgChart1"/>
    <dgm:cxn modelId="{14020E88-43A5-4D0F-B6F1-160E123086FE}" type="presParOf" srcId="{C52C31EB-9D7B-4D5F-BEA1-223D40E295DA}" destId="{C029CBC1-03C3-49FF-BCA8-F1020A964FA9}" srcOrd="1" destOrd="0" presId="urn:microsoft.com/office/officeart/2005/8/layout/orgChart1"/>
    <dgm:cxn modelId="{D974B8CB-7259-442D-B37F-5F259893404D}" type="presParOf" srcId="{93366C79-40A9-4C4C-AA29-B0F8E7DD5A1A}" destId="{95993DB1-F8BF-4940-8ED9-D47C1A6D0291}" srcOrd="1" destOrd="0" presId="urn:microsoft.com/office/officeart/2005/8/layout/orgChart1"/>
    <dgm:cxn modelId="{E755A0E5-AC4E-4750-BDC2-AD94814F0F2B}" type="presParOf" srcId="{93366C79-40A9-4C4C-AA29-B0F8E7DD5A1A}" destId="{018B1F94-A399-4A5B-8B3A-0F4CDDBE3EE5}" srcOrd="2" destOrd="0" presId="urn:microsoft.com/office/officeart/2005/8/layout/orgChart1"/>
    <dgm:cxn modelId="{72813319-3C4F-4615-974D-D93AD50A76A5}" type="presParOf" srcId="{28B1AEAC-566F-4F23-B785-94F0266FF37C}" destId="{5B56A5A8-42E2-4A9A-BB2C-1C83C5F17B36}" srcOrd="4" destOrd="0" presId="urn:microsoft.com/office/officeart/2005/8/layout/orgChart1"/>
    <dgm:cxn modelId="{0B83F291-9D56-433B-8AFC-0EF0498A4B7E}" type="presParOf" srcId="{28B1AEAC-566F-4F23-B785-94F0266FF37C}" destId="{01A0C39D-489D-4660-8BF6-B675A0CF9775}" srcOrd="5" destOrd="0" presId="urn:microsoft.com/office/officeart/2005/8/layout/orgChart1"/>
    <dgm:cxn modelId="{044EF7D1-E072-44E4-AC8A-992769195F1E}" type="presParOf" srcId="{01A0C39D-489D-4660-8BF6-B675A0CF9775}" destId="{2BC4A416-6604-4FC9-94D4-D712ECFAFB00}" srcOrd="0" destOrd="0" presId="urn:microsoft.com/office/officeart/2005/8/layout/orgChart1"/>
    <dgm:cxn modelId="{2F9FCDBB-659D-4A65-BDF4-9C30AB7C2618}" type="presParOf" srcId="{2BC4A416-6604-4FC9-94D4-D712ECFAFB00}" destId="{2FC54814-81A8-4946-8D50-13F2F3FCA340}" srcOrd="0" destOrd="0" presId="urn:microsoft.com/office/officeart/2005/8/layout/orgChart1"/>
    <dgm:cxn modelId="{1809A6C7-D61F-4ACA-AC45-DE9F70955370}" type="presParOf" srcId="{2BC4A416-6604-4FC9-94D4-D712ECFAFB00}" destId="{4D092557-1F9D-4B20-85FF-CF950188DB3D}" srcOrd="1" destOrd="0" presId="urn:microsoft.com/office/officeart/2005/8/layout/orgChart1"/>
    <dgm:cxn modelId="{330E301B-FFF7-4EFC-B2B0-3E0408604716}" type="presParOf" srcId="{01A0C39D-489D-4660-8BF6-B675A0CF9775}" destId="{A26A77E6-177F-496F-9DA0-810435BCACDD}" srcOrd="1" destOrd="0" presId="urn:microsoft.com/office/officeart/2005/8/layout/orgChart1"/>
    <dgm:cxn modelId="{9C014576-4BA3-422C-9240-909F148D12F1}" type="presParOf" srcId="{01A0C39D-489D-4660-8BF6-B675A0CF9775}" destId="{DDF100A9-96DC-4E29-8A35-814DBD82F8D9}" srcOrd="2" destOrd="0" presId="urn:microsoft.com/office/officeart/2005/8/layout/orgChart1"/>
    <dgm:cxn modelId="{A17EB641-16BC-4D04-9918-55AAE578CF3B}" type="presParOf" srcId="{28B1AEAC-566F-4F23-B785-94F0266FF37C}" destId="{F75DFD11-1BF1-4035-8F2C-39E303FB36B6}" srcOrd="6" destOrd="0" presId="urn:microsoft.com/office/officeart/2005/8/layout/orgChart1"/>
    <dgm:cxn modelId="{0297813F-5C59-4D90-8A22-0B14892EC2AF}" type="presParOf" srcId="{28B1AEAC-566F-4F23-B785-94F0266FF37C}" destId="{04337CDA-1040-443A-B22F-3DA269C43DA2}" srcOrd="7" destOrd="0" presId="urn:microsoft.com/office/officeart/2005/8/layout/orgChart1"/>
    <dgm:cxn modelId="{36D24804-D34D-4BAD-B689-19309FC0678B}" type="presParOf" srcId="{04337CDA-1040-443A-B22F-3DA269C43DA2}" destId="{E409ABAA-3B6A-4202-B4BD-F4B8B7AB0277}" srcOrd="0" destOrd="0" presId="urn:microsoft.com/office/officeart/2005/8/layout/orgChart1"/>
    <dgm:cxn modelId="{86006AD0-3B38-41E2-9FF4-E68F1B469146}" type="presParOf" srcId="{E409ABAA-3B6A-4202-B4BD-F4B8B7AB0277}" destId="{325CD73C-45D5-4F46-9DA8-877FD9D68F83}" srcOrd="0" destOrd="0" presId="urn:microsoft.com/office/officeart/2005/8/layout/orgChart1"/>
    <dgm:cxn modelId="{078F1812-98D8-47BA-B941-E0E163262045}" type="presParOf" srcId="{E409ABAA-3B6A-4202-B4BD-F4B8B7AB0277}" destId="{34EA1F7D-3E8A-4ADD-973E-F9D43131C7C9}" srcOrd="1" destOrd="0" presId="urn:microsoft.com/office/officeart/2005/8/layout/orgChart1"/>
    <dgm:cxn modelId="{6BD9237F-FC1D-4AA0-8554-3E69EB073B8D}" type="presParOf" srcId="{04337CDA-1040-443A-B22F-3DA269C43DA2}" destId="{C6DD0004-6FB0-446E-B904-2326632CD5FF}" srcOrd="1" destOrd="0" presId="urn:microsoft.com/office/officeart/2005/8/layout/orgChart1"/>
    <dgm:cxn modelId="{AFF58BA5-FAC3-4DDD-8AD4-96C3487F8E53}" type="presParOf" srcId="{04337CDA-1040-443A-B22F-3DA269C43DA2}" destId="{121094C3-E863-492B-9E34-0397E6344C53}" srcOrd="2" destOrd="0" presId="urn:microsoft.com/office/officeart/2005/8/layout/orgChart1"/>
    <dgm:cxn modelId="{758B48DE-BC63-412E-9BD6-B027888835D6}" type="presParOf" srcId="{F3D101DE-0348-4A09-AD53-CACF0BBFFC07}" destId="{B3677355-6F27-45D3-A826-B8F27BFCB88C}" srcOrd="2" destOrd="0" presId="urn:microsoft.com/office/officeart/2005/8/layout/orgChart1"/>
    <dgm:cxn modelId="{82CE0A66-2899-4504-840B-4B93279FB0A4}" type="presParOf" srcId="{DEFF4FBF-92A8-47D3-8DBE-03E5FA86E349}" destId="{8B08B62E-6B3E-4277-8B71-B69BA40A7721}"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F7EDEB3-B74B-48AE-8AAF-B2F302279210}" type="doc">
      <dgm:prSet loTypeId="urn:microsoft.com/office/officeart/2005/8/layout/orgChart1" loCatId="hierarchy" qsTypeId="urn:microsoft.com/office/officeart/2005/8/quickstyle/simple1" qsCatId="simple" csTypeId="urn:microsoft.com/office/officeart/2005/8/colors/accent1_2" csCatId="accent1" phldr="1"/>
      <dgm:spPr/>
    </dgm:pt>
    <dgm:pt modelId="{D8F17C30-8188-4185-AE7F-EEE546182428}">
      <dgm:prSet/>
      <dgm:spPr/>
      <dgm:t>
        <a:bodyPr/>
        <a:lstStyle/>
        <a:p>
          <a:pPr marL="457200" marR="0" lvl="1" indent="0" algn="ctr" defTabSz="914400" rtl="0" eaLnBrk="1" fontAlgn="base" latinLnBrk="0" hangingPunct="1">
            <a:lnSpc>
              <a:spcPct val="100000"/>
            </a:lnSpc>
            <a:spcBef>
              <a:spcPct val="0"/>
            </a:spcBef>
            <a:spcAft>
              <a:spcPct val="0"/>
            </a:spcAft>
            <a:buClrTx/>
            <a:buSzTx/>
            <a:buFontTx/>
            <a:buNone/>
          </a:pPr>
          <a:endParaRPr kumimoji="0" lang="en-US" altLang="zh-CN"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457200" marR="0" lvl="1" indent="0" algn="ctr" defTabSz="914400" rtl="0" eaLnBrk="1" fontAlgn="base" latinLnBrk="0" hangingPunct="1">
            <a:lnSpc>
              <a:spcPct val="100000"/>
            </a:lnSpc>
            <a:spcBef>
              <a:spcPct val="0"/>
            </a:spcBef>
            <a:spcAft>
              <a:spcPct val="0"/>
            </a:spcAft>
            <a:buClrTx/>
            <a:buSzTx/>
            <a:buFontTx/>
            <a:buNone/>
          </a:pPr>
          <a:endParaRPr kumimoji="0" lang="en-US" altLang="zh-CN"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457200" marR="0" lvl="1"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企业补充保险</a:t>
          </a: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FB8ED2A6-2239-47B8-A995-8FC97307F02A}" cxnId="{6A827AB4-6401-4F65-9DD7-48B52B9EA7CC}" type="parTrans">
      <dgm:prSet/>
      <dgm:spPr/>
      <dgm:t>
        <a:bodyPr/>
        <a:lstStyle/>
        <a:p>
          <a:endParaRPr lang="zh-CN" altLang="en-US"/>
        </a:p>
      </dgm:t>
    </dgm:pt>
    <dgm:pt modelId="{DAC367CD-67D8-496A-B477-04F823C14139}" cxnId="{6A827AB4-6401-4F65-9DD7-48B52B9EA7CC}" type="sibTrans">
      <dgm:prSet/>
      <dgm:spPr/>
      <dgm:t>
        <a:bodyPr/>
        <a:lstStyle/>
        <a:p>
          <a:endParaRPr lang="zh-CN" altLang="en-US"/>
        </a:p>
      </dgm:t>
    </dgm:pt>
    <dgm:pt modelId="{85B583BC-BDA9-4E8F-90B3-A9063D8B366E}">
      <dgm:prSet/>
      <dgm:spPr/>
      <dgm:t>
        <a:bodyPr/>
        <a:lstStyle/>
        <a:p>
          <a:pPr marL="457200" marR="0" lvl="1" indent="0" algn="ctr" defTabSz="914400" rtl="0" eaLnBrk="1" fontAlgn="base" latinLnBrk="0" hangingPunct="1">
            <a:lnSpc>
              <a:spcPct val="100000"/>
            </a:lnSpc>
            <a:spcBef>
              <a:spcPct val="0"/>
            </a:spcBef>
            <a:spcAft>
              <a:spcPct val="0"/>
            </a:spcAft>
            <a:buClrTx/>
            <a:buSzTx/>
            <a:buFontTx/>
            <a:buNone/>
          </a:pPr>
          <a:endParaRPr kumimoji="0" lang="en-US" altLang="zh-CN"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457200" marR="0" lvl="1" indent="0" algn="ctr" defTabSz="914400" rtl="0" eaLnBrk="1" fontAlgn="base" latinLnBrk="0" hangingPunct="1">
            <a:lnSpc>
              <a:spcPct val="100000"/>
            </a:lnSpc>
            <a:spcBef>
              <a:spcPct val="0"/>
            </a:spcBef>
            <a:spcAft>
              <a:spcPct val="0"/>
            </a:spcAft>
            <a:buClrTx/>
            <a:buSzTx/>
            <a:buFontTx/>
            <a:buNone/>
          </a:pPr>
          <a:endParaRPr kumimoji="0" lang="en-US" altLang="zh-CN"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457200" marR="0" lvl="1"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企业补充</a:t>
          </a:r>
        </a:p>
        <a:p>
          <a:pPr marL="457200" marR="0" lvl="1"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养老金计划</a:t>
          </a:r>
          <a:endParaRPr kumimoji="0" lang="zh-CN" altLang="en-US"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FCEDAA89-7F7E-4467-B8A2-C8A2F0700385}" cxnId="{3F819E6F-1DBA-4BFD-923E-77647C10EFAE}" type="parTrans">
      <dgm:prSet/>
      <dgm:spPr/>
      <dgm:t>
        <a:bodyPr/>
        <a:lstStyle/>
        <a:p>
          <a:endParaRPr lang="zh-CN" altLang="en-US"/>
        </a:p>
      </dgm:t>
    </dgm:pt>
    <dgm:pt modelId="{ABDFAFC5-E56A-4771-9506-C754526800DD}" cxnId="{3F819E6F-1DBA-4BFD-923E-77647C10EFAE}" type="sibTrans">
      <dgm:prSet/>
      <dgm:spPr/>
      <dgm:t>
        <a:bodyPr/>
        <a:lstStyle/>
        <a:p>
          <a:endParaRPr lang="zh-CN" altLang="en-US"/>
        </a:p>
      </dgm:t>
    </dgm:pt>
    <dgm:pt modelId="{D333EF7C-0EAB-4F7E-8961-145934E554D2}">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团体人寿保险计划</a:t>
          </a:r>
          <a:endParaRPr kumimoji="0" lang="zh-CN" altLang="en-US"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FC29BFC7-02C5-442B-BD53-EB4B707CFEE0}" cxnId="{2E7563E6-168E-4889-9EC0-2152FFC7E68A}" type="parTrans">
      <dgm:prSet/>
      <dgm:spPr/>
      <dgm:t>
        <a:bodyPr/>
        <a:lstStyle/>
        <a:p>
          <a:endParaRPr lang="zh-CN" altLang="en-US"/>
        </a:p>
      </dgm:t>
    </dgm:pt>
    <dgm:pt modelId="{5276FD68-E464-47F6-BD77-A6E7E6951BF7}" cxnId="{2E7563E6-168E-4889-9EC0-2152FFC7E68A}" type="sibTrans">
      <dgm:prSet/>
      <dgm:spPr/>
      <dgm:t>
        <a:bodyPr/>
        <a:lstStyle/>
        <a:p>
          <a:endParaRPr lang="zh-CN" altLang="en-US"/>
        </a:p>
      </dgm:t>
    </dgm:pt>
    <dgm:pt modelId="{94241A1B-B3B4-46B0-8572-F0D37BCDC835}">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健康医疗保险计划</a:t>
          </a: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25CDA5D2-59D5-4199-B3E9-C40814CD65D7}" cxnId="{E963BC38-45DB-464F-BC33-600E481C66E7}" type="parTrans">
      <dgm:prSet/>
      <dgm:spPr/>
      <dgm:t>
        <a:bodyPr/>
        <a:lstStyle/>
        <a:p>
          <a:endParaRPr lang="zh-CN" altLang="en-US"/>
        </a:p>
      </dgm:t>
    </dgm:pt>
    <dgm:pt modelId="{375D4404-DE09-468B-88AC-B2B3BE7A2747}" cxnId="{E963BC38-45DB-464F-BC33-600E481C66E7}" type="sibTrans">
      <dgm:prSet/>
      <dgm:spPr/>
      <dgm:t>
        <a:bodyPr/>
        <a:lstStyle/>
        <a:p>
          <a:endParaRPr lang="zh-CN" altLang="en-US"/>
        </a:p>
      </dgm:t>
    </dgm:pt>
    <dgm:pt modelId="{7EA0641D-145E-4BE0-A04A-26C0AB8585DB}" type="pres">
      <dgm:prSet presAssocID="{0F7EDEB3-B74B-48AE-8AAF-B2F302279210}" presName="hierChild1" presStyleCnt="0">
        <dgm:presLayoutVars>
          <dgm:orgChart val="1"/>
          <dgm:chPref val="1"/>
          <dgm:dir/>
          <dgm:animOne val="branch"/>
          <dgm:animLvl val="lvl"/>
          <dgm:resizeHandles/>
        </dgm:presLayoutVars>
      </dgm:prSet>
      <dgm:spPr/>
    </dgm:pt>
    <dgm:pt modelId="{5E726A39-1392-40DE-806F-9E780C2DD36C}" type="pres">
      <dgm:prSet presAssocID="{D8F17C30-8188-4185-AE7F-EEE546182428}" presName="hierRoot1" presStyleCnt="0">
        <dgm:presLayoutVars>
          <dgm:hierBranch/>
        </dgm:presLayoutVars>
      </dgm:prSet>
      <dgm:spPr/>
    </dgm:pt>
    <dgm:pt modelId="{0C8F40E5-840C-4FAE-9943-D371D25582F5}" type="pres">
      <dgm:prSet presAssocID="{D8F17C30-8188-4185-AE7F-EEE546182428}" presName="rootComposite1" presStyleCnt="0"/>
      <dgm:spPr/>
    </dgm:pt>
    <dgm:pt modelId="{9176F853-4BCA-4493-B567-AD318353041C}" type="pres">
      <dgm:prSet presAssocID="{D8F17C30-8188-4185-AE7F-EEE546182428}" presName="rootText1" presStyleLbl="node0" presStyleIdx="0" presStyleCnt="1">
        <dgm:presLayoutVars>
          <dgm:chPref val="3"/>
        </dgm:presLayoutVars>
      </dgm:prSet>
      <dgm:spPr/>
      <dgm:t>
        <a:bodyPr/>
        <a:lstStyle/>
        <a:p>
          <a:endParaRPr lang="zh-CN" altLang="en-US"/>
        </a:p>
      </dgm:t>
    </dgm:pt>
    <dgm:pt modelId="{C42ADCE0-5879-4E2F-AC19-3C605583A08D}" type="pres">
      <dgm:prSet presAssocID="{D8F17C30-8188-4185-AE7F-EEE546182428}" presName="rootConnector1" presStyleLbl="node1" presStyleIdx="0" presStyleCnt="0"/>
      <dgm:spPr/>
      <dgm:t>
        <a:bodyPr/>
        <a:lstStyle/>
        <a:p>
          <a:endParaRPr lang="zh-CN" altLang="en-US"/>
        </a:p>
      </dgm:t>
    </dgm:pt>
    <dgm:pt modelId="{E9ADD931-F431-44B0-BCE7-337CD1404920}" type="pres">
      <dgm:prSet presAssocID="{D8F17C30-8188-4185-AE7F-EEE546182428}" presName="hierChild2" presStyleCnt="0"/>
      <dgm:spPr/>
    </dgm:pt>
    <dgm:pt modelId="{B33CCF18-9CDE-4B9A-8E95-E17A94084879}" type="pres">
      <dgm:prSet presAssocID="{FCEDAA89-7F7E-4467-B8A2-C8A2F0700385}" presName="Name35" presStyleLbl="parChTrans1D2" presStyleIdx="0" presStyleCnt="3"/>
      <dgm:spPr/>
      <dgm:t>
        <a:bodyPr/>
        <a:lstStyle/>
        <a:p>
          <a:endParaRPr lang="zh-CN" altLang="en-US"/>
        </a:p>
      </dgm:t>
    </dgm:pt>
    <dgm:pt modelId="{503959A8-47CD-402D-9CD3-425F45DDAD13}" type="pres">
      <dgm:prSet presAssocID="{85B583BC-BDA9-4E8F-90B3-A9063D8B366E}" presName="hierRoot2" presStyleCnt="0">
        <dgm:presLayoutVars>
          <dgm:hierBranch/>
        </dgm:presLayoutVars>
      </dgm:prSet>
      <dgm:spPr/>
    </dgm:pt>
    <dgm:pt modelId="{86D9A770-58DA-484A-9469-7A7405C186F6}" type="pres">
      <dgm:prSet presAssocID="{85B583BC-BDA9-4E8F-90B3-A9063D8B366E}" presName="rootComposite" presStyleCnt="0"/>
      <dgm:spPr/>
    </dgm:pt>
    <dgm:pt modelId="{90D287F1-8596-4C89-995B-0B0A0B8415F4}" type="pres">
      <dgm:prSet presAssocID="{85B583BC-BDA9-4E8F-90B3-A9063D8B366E}" presName="rootText" presStyleLbl="node2" presStyleIdx="0" presStyleCnt="3">
        <dgm:presLayoutVars>
          <dgm:chPref val="3"/>
        </dgm:presLayoutVars>
      </dgm:prSet>
      <dgm:spPr/>
      <dgm:t>
        <a:bodyPr/>
        <a:lstStyle/>
        <a:p>
          <a:endParaRPr lang="zh-CN" altLang="en-US"/>
        </a:p>
      </dgm:t>
    </dgm:pt>
    <dgm:pt modelId="{24392DDC-90E8-4AAC-84BA-D7FFB14B91E8}" type="pres">
      <dgm:prSet presAssocID="{85B583BC-BDA9-4E8F-90B3-A9063D8B366E}" presName="rootConnector" presStyleLbl="node2" presStyleIdx="0" presStyleCnt="3"/>
      <dgm:spPr/>
      <dgm:t>
        <a:bodyPr/>
        <a:lstStyle/>
        <a:p>
          <a:endParaRPr lang="zh-CN" altLang="en-US"/>
        </a:p>
      </dgm:t>
    </dgm:pt>
    <dgm:pt modelId="{DD024EFA-9D74-4E6A-B3C7-617B8309F8A3}" type="pres">
      <dgm:prSet presAssocID="{85B583BC-BDA9-4E8F-90B3-A9063D8B366E}" presName="hierChild4" presStyleCnt="0"/>
      <dgm:spPr/>
    </dgm:pt>
    <dgm:pt modelId="{42619045-2304-4262-AC06-B4C50708F13F}" type="pres">
      <dgm:prSet presAssocID="{85B583BC-BDA9-4E8F-90B3-A9063D8B366E}" presName="hierChild5" presStyleCnt="0"/>
      <dgm:spPr/>
    </dgm:pt>
    <dgm:pt modelId="{A3B03871-7AF8-465A-8EA5-C497BF672A38}" type="pres">
      <dgm:prSet presAssocID="{FC29BFC7-02C5-442B-BD53-EB4B707CFEE0}" presName="Name35" presStyleLbl="parChTrans1D2" presStyleIdx="1" presStyleCnt="3"/>
      <dgm:spPr/>
      <dgm:t>
        <a:bodyPr/>
        <a:lstStyle/>
        <a:p>
          <a:endParaRPr lang="zh-CN" altLang="en-US"/>
        </a:p>
      </dgm:t>
    </dgm:pt>
    <dgm:pt modelId="{1891E4FC-5FFB-4F3E-95B4-C3150726F383}" type="pres">
      <dgm:prSet presAssocID="{D333EF7C-0EAB-4F7E-8961-145934E554D2}" presName="hierRoot2" presStyleCnt="0">
        <dgm:presLayoutVars>
          <dgm:hierBranch/>
        </dgm:presLayoutVars>
      </dgm:prSet>
      <dgm:spPr/>
    </dgm:pt>
    <dgm:pt modelId="{36FA4FFB-B174-4911-9512-84AD672EE21A}" type="pres">
      <dgm:prSet presAssocID="{D333EF7C-0EAB-4F7E-8961-145934E554D2}" presName="rootComposite" presStyleCnt="0"/>
      <dgm:spPr/>
    </dgm:pt>
    <dgm:pt modelId="{BFC91E1E-40C5-4BF8-96BB-F6AEE0969F5A}" type="pres">
      <dgm:prSet presAssocID="{D333EF7C-0EAB-4F7E-8961-145934E554D2}" presName="rootText" presStyleLbl="node2" presStyleIdx="1" presStyleCnt="3">
        <dgm:presLayoutVars>
          <dgm:chPref val="3"/>
        </dgm:presLayoutVars>
      </dgm:prSet>
      <dgm:spPr/>
      <dgm:t>
        <a:bodyPr/>
        <a:lstStyle/>
        <a:p>
          <a:endParaRPr lang="zh-CN" altLang="en-US"/>
        </a:p>
      </dgm:t>
    </dgm:pt>
    <dgm:pt modelId="{73157A30-7638-402C-8A10-9554EA24372F}" type="pres">
      <dgm:prSet presAssocID="{D333EF7C-0EAB-4F7E-8961-145934E554D2}" presName="rootConnector" presStyleLbl="node2" presStyleIdx="1" presStyleCnt="3"/>
      <dgm:spPr/>
      <dgm:t>
        <a:bodyPr/>
        <a:lstStyle/>
        <a:p>
          <a:endParaRPr lang="zh-CN" altLang="en-US"/>
        </a:p>
      </dgm:t>
    </dgm:pt>
    <dgm:pt modelId="{6E5A3ADB-99E8-42AC-8800-A372C9057418}" type="pres">
      <dgm:prSet presAssocID="{D333EF7C-0EAB-4F7E-8961-145934E554D2}" presName="hierChild4" presStyleCnt="0"/>
      <dgm:spPr/>
    </dgm:pt>
    <dgm:pt modelId="{1F2DADAE-3367-4131-AC88-A48B53F72480}" type="pres">
      <dgm:prSet presAssocID="{D333EF7C-0EAB-4F7E-8961-145934E554D2}" presName="hierChild5" presStyleCnt="0"/>
      <dgm:spPr/>
    </dgm:pt>
    <dgm:pt modelId="{EAD57508-14AF-4E7F-913D-FBEBD679634F}" type="pres">
      <dgm:prSet presAssocID="{25CDA5D2-59D5-4199-B3E9-C40814CD65D7}" presName="Name35" presStyleLbl="parChTrans1D2" presStyleIdx="2" presStyleCnt="3"/>
      <dgm:spPr/>
      <dgm:t>
        <a:bodyPr/>
        <a:lstStyle/>
        <a:p>
          <a:endParaRPr lang="zh-CN" altLang="en-US"/>
        </a:p>
      </dgm:t>
    </dgm:pt>
    <dgm:pt modelId="{2464C8B7-5F14-4164-BF98-3AC5D4727AE8}" type="pres">
      <dgm:prSet presAssocID="{94241A1B-B3B4-46B0-8572-F0D37BCDC835}" presName="hierRoot2" presStyleCnt="0">
        <dgm:presLayoutVars>
          <dgm:hierBranch/>
        </dgm:presLayoutVars>
      </dgm:prSet>
      <dgm:spPr/>
    </dgm:pt>
    <dgm:pt modelId="{A1D8D160-0B77-4EDA-985A-8BF7EEB7B5DA}" type="pres">
      <dgm:prSet presAssocID="{94241A1B-B3B4-46B0-8572-F0D37BCDC835}" presName="rootComposite" presStyleCnt="0"/>
      <dgm:spPr/>
    </dgm:pt>
    <dgm:pt modelId="{2C9EA346-95B1-44F4-84E1-49A640719F55}" type="pres">
      <dgm:prSet presAssocID="{94241A1B-B3B4-46B0-8572-F0D37BCDC835}" presName="rootText" presStyleLbl="node2" presStyleIdx="2" presStyleCnt="3">
        <dgm:presLayoutVars>
          <dgm:chPref val="3"/>
        </dgm:presLayoutVars>
      </dgm:prSet>
      <dgm:spPr/>
      <dgm:t>
        <a:bodyPr/>
        <a:lstStyle/>
        <a:p>
          <a:endParaRPr lang="zh-CN" altLang="en-US"/>
        </a:p>
      </dgm:t>
    </dgm:pt>
    <dgm:pt modelId="{B201C320-CBE7-45C4-8899-728F57C06889}" type="pres">
      <dgm:prSet presAssocID="{94241A1B-B3B4-46B0-8572-F0D37BCDC835}" presName="rootConnector" presStyleLbl="node2" presStyleIdx="2" presStyleCnt="3"/>
      <dgm:spPr/>
      <dgm:t>
        <a:bodyPr/>
        <a:lstStyle/>
        <a:p>
          <a:endParaRPr lang="zh-CN" altLang="en-US"/>
        </a:p>
      </dgm:t>
    </dgm:pt>
    <dgm:pt modelId="{1091B8D1-EA5E-49F0-AC3A-EA205937169A}" type="pres">
      <dgm:prSet presAssocID="{94241A1B-B3B4-46B0-8572-F0D37BCDC835}" presName="hierChild4" presStyleCnt="0"/>
      <dgm:spPr/>
    </dgm:pt>
    <dgm:pt modelId="{0F2097A0-F3D2-4C79-8754-7607FAE88B33}" type="pres">
      <dgm:prSet presAssocID="{94241A1B-B3B4-46B0-8572-F0D37BCDC835}" presName="hierChild5" presStyleCnt="0"/>
      <dgm:spPr/>
    </dgm:pt>
    <dgm:pt modelId="{D0A32809-8A2A-433B-B52A-6246DE845D04}" type="pres">
      <dgm:prSet presAssocID="{D8F17C30-8188-4185-AE7F-EEE546182428}" presName="hierChild3" presStyleCnt="0"/>
      <dgm:spPr/>
    </dgm:pt>
  </dgm:ptLst>
  <dgm:cxnLst>
    <dgm:cxn modelId="{9FBB270F-F5C9-4EAE-8FAA-F10B0A19CB0E}" type="presOf" srcId="{D8F17C30-8188-4185-AE7F-EEE546182428}" destId="{C42ADCE0-5879-4E2F-AC19-3C605583A08D}" srcOrd="1" destOrd="0" presId="urn:microsoft.com/office/officeart/2005/8/layout/orgChart1"/>
    <dgm:cxn modelId="{ECAF681F-3AD3-47C8-B470-65AD9FECCBC2}" type="presOf" srcId="{0F7EDEB3-B74B-48AE-8AAF-B2F302279210}" destId="{7EA0641D-145E-4BE0-A04A-26C0AB8585DB}" srcOrd="0" destOrd="0" presId="urn:microsoft.com/office/officeart/2005/8/layout/orgChart1"/>
    <dgm:cxn modelId="{2E7563E6-168E-4889-9EC0-2152FFC7E68A}" srcId="{D8F17C30-8188-4185-AE7F-EEE546182428}" destId="{D333EF7C-0EAB-4F7E-8961-145934E554D2}" srcOrd="1" destOrd="0" parTransId="{FC29BFC7-02C5-442B-BD53-EB4B707CFEE0}" sibTransId="{5276FD68-E464-47F6-BD77-A6E7E6951BF7}"/>
    <dgm:cxn modelId="{DDC1B793-2E81-4CBB-A817-B79493DCA528}" type="presOf" srcId="{25CDA5D2-59D5-4199-B3E9-C40814CD65D7}" destId="{EAD57508-14AF-4E7F-913D-FBEBD679634F}" srcOrd="0" destOrd="0" presId="urn:microsoft.com/office/officeart/2005/8/layout/orgChart1"/>
    <dgm:cxn modelId="{173D5F0D-9B11-4712-89BF-5CF9EF83C0AE}" type="presOf" srcId="{94241A1B-B3B4-46B0-8572-F0D37BCDC835}" destId="{2C9EA346-95B1-44F4-84E1-49A640719F55}" srcOrd="0" destOrd="0" presId="urn:microsoft.com/office/officeart/2005/8/layout/orgChart1"/>
    <dgm:cxn modelId="{3F819E6F-1DBA-4BFD-923E-77647C10EFAE}" srcId="{D8F17C30-8188-4185-AE7F-EEE546182428}" destId="{85B583BC-BDA9-4E8F-90B3-A9063D8B366E}" srcOrd="0" destOrd="0" parTransId="{FCEDAA89-7F7E-4467-B8A2-C8A2F0700385}" sibTransId="{ABDFAFC5-E56A-4771-9506-C754526800DD}"/>
    <dgm:cxn modelId="{107FAA2A-824B-42E2-8366-C1938063729D}" type="presOf" srcId="{FC29BFC7-02C5-442B-BD53-EB4B707CFEE0}" destId="{A3B03871-7AF8-465A-8EA5-C497BF672A38}" srcOrd="0" destOrd="0" presId="urn:microsoft.com/office/officeart/2005/8/layout/orgChart1"/>
    <dgm:cxn modelId="{6A827AB4-6401-4F65-9DD7-48B52B9EA7CC}" srcId="{0F7EDEB3-B74B-48AE-8AAF-B2F302279210}" destId="{D8F17C30-8188-4185-AE7F-EEE546182428}" srcOrd="0" destOrd="0" parTransId="{FB8ED2A6-2239-47B8-A995-8FC97307F02A}" sibTransId="{DAC367CD-67D8-496A-B477-04F823C14139}"/>
    <dgm:cxn modelId="{E963BC38-45DB-464F-BC33-600E481C66E7}" srcId="{D8F17C30-8188-4185-AE7F-EEE546182428}" destId="{94241A1B-B3B4-46B0-8572-F0D37BCDC835}" srcOrd="2" destOrd="0" parTransId="{25CDA5D2-59D5-4199-B3E9-C40814CD65D7}" sibTransId="{375D4404-DE09-468B-88AC-B2B3BE7A2747}"/>
    <dgm:cxn modelId="{675280D6-9E21-485D-9CA9-F10346D4BB7C}" type="presOf" srcId="{94241A1B-B3B4-46B0-8572-F0D37BCDC835}" destId="{B201C320-CBE7-45C4-8899-728F57C06889}" srcOrd="1" destOrd="0" presId="urn:microsoft.com/office/officeart/2005/8/layout/orgChart1"/>
    <dgm:cxn modelId="{B705AC59-75D9-4FA7-A050-A28B0511E998}" type="presOf" srcId="{D8F17C30-8188-4185-AE7F-EEE546182428}" destId="{9176F853-4BCA-4493-B567-AD318353041C}" srcOrd="0" destOrd="0" presId="urn:microsoft.com/office/officeart/2005/8/layout/orgChart1"/>
    <dgm:cxn modelId="{82EA279B-57BD-431F-B5D3-0AEA9AC8762A}" type="presOf" srcId="{FCEDAA89-7F7E-4467-B8A2-C8A2F0700385}" destId="{B33CCF18-9CDE-4B9A-8E95-E17A94084879}" srcOrd="0" destOrd="0" presId="urn:microsoft.com/office/officeart/2005/8/layout/orgChart1"/>
    <dgm:cxn modelId="{B5FC9B48-3FAB-4A96-B0CE-F81DE9A7DC3C}" type="presOf" srcId="{85B583BC-BDA9-4E8F-90B3-A9063D8B366E}" destId="{90D287F1-8596-4C89-995B-0B0A0B8415F4}" srcOrd="0" destOrd="0" presId="urn:microsoft.com/office/officeart/2005/8/layout/orgChart1"/>
    <dgm:cxn modelId="{6BD22806-E482-4DAE-B7F9-FDFC27BA55DE}" type="presOf" srcId="{85B583BC-BDA9-4E8F-90B3-A9063D8B366E}" destId="{24392DDC-90E8-4AAC-84BA-D7FFB14B91E8}" srcOrd="1" destOrd="0" presId="urn:microsoft.com/office/officeart/2005/8/layout/orgChart1"/>
    <dgm:cxn modelId="{9F93CEF8-5EA9-4291-A5B3-40182010592F}" type="presOf" srcId="{D333EF7C-0EAB-4F7E-8961-145934E554D2}" destId="{73157A30-7638-402C-8A10-9554EA24372F}" srcOrd="1" destOrd="0" presId="urn:microsoft.com/office/officeart/2005/8/layout/orgChart1"/>
    <dgm:cxn modelId="{1A4080B7-2CA2-4CDD-8A55-6B56FBD6F64B}" type="presOf" srcId="{D333EF7C-0EAB-4F7E-8961-145934E554D2}" destId="{BFC91E1E-40C5-4BF8-96BB-F6AEE0969F5A}" srcOrd="0" destOrd="0" presId="urn:microsoft.com/office/officeart/2005/8/layout/orgChart1"/>
    <dgm:cxn modelId="{39B5198D-1594-4B9E-8FB1-102465F450DE}" type="presParOf" srcId="{7EA0641D-145E-4BE0-A04A-26C0AB8585DB}" destId="{5E726A39-1392-40DE-806F-9E780C2DD36C}" srcOrd="0" destOrd="0" presId="urn:microsoft.com/office/officeart/2005/8/layout/orgChart1"/>
    <dgm:cxn modelId="{BFA764F9-8EC3-43E0-B3E1-92CD7BE935CE}" type="presParOf" srcId="{5E726A39-1392-40DE-806F-9E780C2DD36C}" destId="{0C8F40E5-840C-4FAE-9943-D371D25582F5}" srcOrd="0" destOrd="0" presId="urn:microsoft.com/office/officeart/2005/8/layout/orgChart1"/>
    <dgm:cxn modelId="{19ACB9EF-98C9-4659-9F14-650C4BEC149A}" type="presParOf" srcId="{0C8F40E5-840C-4FAE-9943-D371D25582F5}" destId="{9176F853-4BCA-4493-B567-AD318353041C}" srcOrd="0" destOrd="0" presId="urn:microsoft.com/office/officeart/2005/8/layout/orgChart1"/>
    <dgm:cxn modelId="{0467C796-DC21-4102-A93E-F6212646621F}" type="presParOf" srcId="{0C8F40E5-840C-4FAE-9943-D371D25582F5}" destId="{C42ADCE0-5879-4E2F-AC19-3C605583A08D}" srcOrd="1" destOrd="0" presId="urn:microsoft.com/office/officeart/2005/8/layout/orgChart1"/>
    <dgm:cxn modelId="{C05B9B79-67C8-446A-AAAA-D4092D48E7E9}" type="presParOf" srcId="{5E726A39-1392-40DE-806F-9E780C2DD36C}" destId="{E9ADD931-F431-44B0-BCE7-337CD1404920}" srcOrd="1" destOrd="0" presId="urn:microsoft.com/office/officeart/2005/8/layout/orgChart1"/>
    <dgm:cxn modelId="{7ABB6706-671B-462A-837A-026EA8852E19}" type="presParOf" srcId="{E9ADD931-F431-44B0-BCE7-337CD1404920}" destId="{B33CCF18-9CDE-4B9A-8E95-E17A94084879}" srcOrd="0" destOrd="0" presId="urn:microsoft.com/office/officeart/2005/8/layout/orgChart1"/>
    <dgm:cxn modelId="{820082B6-280B-4F1E-A80F-BD11A553BF95}" type="presParOf" srcId="{E9ADD931-F431-44B0-BCE7-337CD1404920}" destId="{503959A8-47CD-402D-9CD3-425F45DDAD13}" srcOrd="1" destOrd="0" presId="urn:microsoft.com/office/officeart/2005/8/layout/orgChart1"/>
    <dgm:cxn modelId="{8C8A58BE-601F-46AF-8816-2A5AC44A85D0}" type="presParOf" srcId="{503959A8-47CD-402D-9CD3-425F45DDAD13}" destId="{86D9A770-58DA-484A-9469-7A7405C186F6}" srcOrd="0" destOrd="0" presId="urn:microsoft.com/office/officeart/2005/8/layout/orgChart1"/>
    <dgm:cxn modelId="{A7D32567-C703-4522-A2B0-4C6025A3973A}" type="presParOf" srcId="{86D9A770-58DA-484A-9469-7A7405C186F6}" destId="{90D287F1-8596-4C89-995B-0B0A0B8415F4}" srcOrd="0" destOrd="0" presId="urn:microsoft.com/office/officeart/2005/8/layout/orgChart1"/>
    <dgm:cxn modelId="{78D8C1A2-A137-4A59-93CB-47F23B75F16A}" type="presParOf" srcId="{86D9A770-58DA-484A-9469-7A7405C186F6}" destId="{24392DDC-90E8-4AAC-84BA-D7FFB14B91E8}" srcOrd="1" destOrd="0" presId="urn:microsoft.com/office/officeart/2005/8/layout/orgChart1"/>
    <dgm:cxn modelId="{427A4A84-507A-4781-8492-79F6194B51B4}" type="presParOf" srcId="{503959A8-47CD-402D-9CD3-425F45DDAD13}" destId="{DD024EFA-9D74-4E6A-B3C7-617B8309F8A3}" srcOrd="1" destOrd="0" presId="urn:microsoft.com/office/officeart/2005/8/layout/orgChart1"/>
    <dgm:cxn modelId="{34C087A6-7499-4498-AD20-DE756578DF78}" type="presParOf" srcId="{503959A8-47CD-402D-9CD3-425F45DDAD13}" destId="{42619045-2304-4262-AC06-B4C50708F13F}" srcOrd="2" destOrd="0" presId="urn:microsoft.com/office/officeart/2005/8/layout/orgChart1"/>
    <dgm:cxn modelId="{FA907971-5D84-4DA0-851A-F1A4E1B9AAC4}" type="presParOf" srcId="{E9ADD931-F431-44B0-BCE7-337CD1404920}" destId="{A3B03871-7AF8-465A-8EA5-C497BF672A38}" srcOrd="2" destOrd="0" presId="urn:microsoft.com/office/officeart/2005/8/layout/orgChart1"/>
    <dgm:cxn modelId="{1BA9C6C5-2747-447E-BEBC-7FF0CA8C6B82}" type="presParOf" srcId="{E9ADD931-F431-44B0-BCE7-337CD1404920}" destId="{1891E4FC-5FFB-4F3E-95B4-C3150726F383}" srcOrd="3" destOrd="0" presId="urn:microsoft.com/office/officeart/2005/8/layout/orgChart1"/>
    <dgm:cxn modelId="{85DF16B2-CDDB-41AF-AE08-332D161FD7A2}" type="presParOf" srcId="{1891E4FC-5FFB-4F3E-95B4-C3150726F383}" destId="{36FA4FFB-B174-4911-9512-84AD672EE21A}" srcOrd="0" destOrd="0" presId="urn:microsoft.com/office/officeart/2005/8/layout/orgChart1"/>
    <dgm:cxn modelId="{59B131D6-9E86-47F1-BB52-DD954D403202}" type="presParOf" srcId="{36FA4FFB-B174-4911-9512-84AD672EE21A}" destId="{BFC91E1E-40C5-4BF8-96BB-F6AEE0969F5A}" srcOrd="0" destOrd="0" presId="urn:microsoft.com/office/officeart/2005/8/layout/orgChart1"/>
    <dgm:cxn modelId="{332A44F3-ACB0-4970-81F4-B549419B6E8C}" type="presParOf" srcId="{36FA4FFB-B174-4911-9512-84AD672EE21A}" destId="{73157A30-7638-402C-8A10-9554EA24372F}" srcOrd="1" destOrd="0" presId="urn:microsoft.com/office/officeart/2005/8/layout/orgChart1"/>
    <dgm:cxn modelId="{34CC38A0-784B-4DA1-BE2F-40F742573933}" type="presParOf" srcId="{1891E4FC-5FFB-4F3E-95B4-C3150726F383}" destId="{6E5A3ADB-99E8-42AC-8800-A372C9057418}" srcOrd="1" destOrd="0" presId="urn:microsoft.com/office/officeart/2005/8/layout/orgChart1"/>
    <dgm:cxn modelId="{3CBAE70F-59BA-41C3-930C-9D3E4930EE8D}" type="presParOf" srcId="{1891E4FC-5FFB-4F3E-95B4-C3150726F383}" destId="{1F2DADAE-3367-4131-AC88-A48B53F72480}" srcOrd="2" destOrd="0" presId="urn:microsoft.com/office/officeart/2005/8/layout/orgChart1"/>
    <dgm:cxn modelId="{102D1744-ED32-4C87-8E8E-27357C6F3265}" type="presParOf" srcId="{E9ADD931-F431-44B0-BCE7-337CD1404920}" destId="{EAD57508-14AF-4E7F-913D-FBEBD679634F}" srcOrd="4" destOrd="0" presId="urn:microsoft.com/office/officeart/2005/8/layout/orgChart1"/>
    <dgm:cxn modelId="{B7B5C116-6746-4202-8D2A-3D997AC54F0D}" type="presParOf" srcId="{E9ADD931-F431-44B0-BCE7-337CD1404920}" destId="{2464C8B7-5F14-4164-BF98-3AC5D4727AE8}" srcOrd="5" destOrd="0" presId="urn:microsoft.com/office/officeart/2005/8/layout/orgChart1"/>
    <dgm:cxn modelId="{BDB1C4FF-55F2-47C1-A2E9-C9CE9D05C33B}" type="presParOf" srcId="{2464C8B7-5F14-4164-BF98-3AC5D4727AE8}" destId="{A1D8D160-0B77-4EDA-985A-8BF7EEB7B5DA}" srcOrd="0" destOrd="0" presId="urn:microsoft.com/office/officeart/2005/8/layout/orgChart1"/>
    <dgm:cxn modelId="{803903AA-DEB3-4F99-9E05-998096CBD3EB}" type="presParOf" srcId="{A1D8D160-0B77-4EDA-985A-8BF7EEB7B5DA}" destId="{2C9EA346-95B1-44F4-84E1-49A640719F55}" srcOrd="0" destOrd="0" presId="urn:microsoft.com/office/officeart/2005/8/layout/orgChart1"/>
    <dgm:cxn modelId="{19EEEF61-65E7-4BF2-BFF8-066D5E9A745F}" type="presParOf" srcId="{A1D8D160-0B77-4EDA-985A-8BF7EEB7B5DA}" destId="{B201C320-CBE7-45C4-8899-728F57C06889}" srcOrd="1" destOrd="0" presId="urn:microsoft.com/office/officeart/2005/8/layout/orgChart1"/>
    <dgm:cxn modelId="{DBF672AE-0B09-4B1D-A913-F4C04001429B}" type="presParOf" srcId="{2464C8B7-5F14-4164-BF98-3AC5D4727AE8}" destId="{1091B8D1-EA5E-49F0-AC3A-EA205937169A}" srcOrd="1" destOrd="0" presId="urn:microsoft.com/office/officeart/2005/8/layout/orgChart1"/>
    <dgm:cxn modelId="{90EFF838-C372-478C-86BC-DCB71C1019F5}" type="presParOf" srcId="{2464C8B7-5F14-4164-BF98-3AC5D4727AE8}" destId="{0F2097A0-F3D2-4C79-8754-7607FAE88B33}" srcOrd="2" destOrd="0" presId="urn:microsoft.com/office/officeart/2005/8/layout/orgChart1"/>
    <dgm:cxn modelId="{101E223D-CA6A-40FB-AEEE-DB027840A001}" type="presParOf" srcId="{5E726A39-1392-40DE-806F-9E780C2DD36C}" destId="{D0A32809-8A2A-433B-B52A-6246DE845D04}"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EFC9663-44FF-4D19-9022-E5A3C538B820}" type="doc">
      <dgm:prSet loTypeId="urn:microsoft.com/office/officeart/2005/8/layout/orgChart1" loCatId="hierarchy" qsTypeId="urn:microsoft.com/office/officeart/2005/8/quickstyle/simple1" qsCatId="simple" csTypeId="urn:microsoft.com/office/officeart/2005/8/colors/accent1_2" csCatId="accent1" phldr="1"/>
      <dgm:spPr/>
    </dgm:pt>
    <dgm:pt modelId="{055E99A9-34FB-47A1-83CC-D3137FA4C822}">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员工服务福利</a:t>
          </a:r>
          <a:endParaRPr kumimoji="0" lang="zh-CN" altLang="en-US"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1B2D7B02-63E4-405F-B8B9-6781CC746221}" cxnId="{7E55E846-815E-4C9D-8616-6BDEC8D1D8D6}" type="parTrans">
      <dgm:prSet/>
      <dgm:spPr/>
    </dgm:pt>
    <dgm:pt modelId="{C956B702-2785-4D89-A45D-2EF16A656732}" cxnId="{7E55E846-815E-4C9D-8616-6BDEC8D1D8D6}" type="sibTrans">
      <dgm:prSet/>
      <dgm:spPr/>
    </dgm:pt>
    <dgm:pt modelId="{7C34DD55-CC78-498F-A1CF-9F15F4CF6F76}">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员工援助计划</a:t>
          </a:r>
          <a:endParaRPr kumimoji="0" lang="zh-CN" altLang="en-US"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BF8DFBDF-3E54-4E71-8963-80A633367551}" cxnId="{F1720D22-1E0B-46F2-97C0-6234CC000417}" type="parTrans">
      <dgm:prSet/>
      <dgm:spPr/>
    </dgm:pt>
    <dgm:pt modelId="{F68FF469-EB0F-4B73-930C-ED17D9612364}" cxnId="{F1720D22-1E0B-46F2-97C0-6234CC000417}" type="sibTrans">
      <dgm:prSet/>
      <dgm:spPr/>
    </dgm:pt>
    <dgm:pt modelId="{F243732F-FCFD-4067-8531-FFDA70ABAECE}">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咨询服务</a:t>
          </a:r>
          <a:endParaRPr kumimoji="0" lang="zh-CN" altLang="en-US"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2EFE93B8-A47E-4133-B91D-F014328D4D0C}" cxnId="{B57A2058-D50B-4C54-8559-E8ADB932D36D}" type="parTrans">
      <dgm:prSet/>
      <dgm:spPr/>
    </dgm:pt>
    <dgm:pt modelId="{717F7F23-0948-43E5-83CD-9A57D14417C9}" cxnId="{B57A2058-D50B-4C54-8559-E8ADB932D36D}" type="sibTrans">
      <dgm:prSet/>
      <dgm:spPr/>
    </dgm:pt>
    <dgm:pt modelId="{AEA82DF7-E525-46A0-80B3-A6DF0A36EEED}">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儿童看护帮助</a:t>
          </a:r>
          <a:endParaRPr kumimoji="0" lang="zh-CN" altLang="en-US"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37F8984F-55C9-4141-98BC-1672185A6EAF}" cxnId="{F839E2F0-5938-4778-9380-B931361D4DFA}" type="parTrans">
      <dgm:prSet/>
      <dgm:spPr/>
    </dgm:pt>
    <dgm:pt modelId="{5B60B189-A200-4000-B0B4-9F63E810C631}" cxnId="{F839E2F0-5938-4778-9380-B931361D4DFA}" type="sibTrans">
      <dgm:prSet/>
      <dgm:spPr/>
    </dgm:pt>
    <dgm:pt modelId="{068AE825-A677-47E1-88D6-8D03924D9C08}">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老人护理服务</a:t>
          </a:r>
          <a:endParaRPr kumimoji="0" lang="zh-CN" altLang="en-US"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84FCB779-1483-4F02-B460-897963F71E8A}" cxnId="{0EEE093F-4956-4D84-B0A5-491C231945A3}" type="parTrans">
      <dgm:prSet/>
      <dgm:spPr/>
    </dgm:pt>
    <dgm:pt modelId="{16BFC207-34EA-452B-8366-D92EA597B741}" cxnId="{0EEE093F-4956-4D84-B0A5-491C231945A3}" type="sibTrans">
      <dgm:prSet/>
      <dgm:spPr/>
    </dgm:pt>
    <dgm:pt modelId="{1AB520E2-DFCD-47CA-9936-3B1D6DD13739}">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饮食服务</a:t>
          </a:r>
          <a:endParaRPr kumimoji="0" lang="zh-CN" altLang="en-US"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endParaRPr>
        </a:p>
      </dgm:t>
    </dgm:pt>
    <dgm:pt modelId="{CE997D3D-23B6-4289-AB88-A6AB0B961A49}" cxnId="{0FFC24EE-83E9-425C-AA25-E7B21481291B}" type="parTrans">
      <dgm:prSet/>
      <dgm:spPr/>
    </dgm:pt>
    <dgm:pt modelId="{82901446-0138-4C09-B104-50205FFBD571}" cxnId="{0FFC24EE-83E9-425C-AA25-E7B21481291B}" type="sibTrans">
      <dgm:prSet/>
      <dgm:spPr/>
    </dgm:pt>
    <dgm:pt modelId="{B6F95830-4D5F-429A-89EA-A062A7E3FEDE}">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宋体" panose="02010600030101010101" pitchFamily="2" charset="-122"/>
            </a:rPr>
            <a:t>教育援助计划</a:t>
          </a:r>
        </a:p>
      </dgm:t>
    </dgm:pt>
    <dgm:pt modelId="{BD504FB4-3C17-48F3-96E2-7DEEA75973AE}" cxnId="{9E10EAA2-2D48-47CA-8870-FD31F2705942}" type="parTrans">
      <dgm:prSet/>
      <dgm:spPr/>
    </dgm:pt>
    <dgm:pt modelId="{227BCA83-6D91-4CBB-B6E2-2CE9F0FC62D4}" cxnId="{9E10EAA2-2D48-47CA-8870-FD31F2705942}" type="sibTrans">
      <dgm:prSet/>
      <dgm:spPr/>
    </dgm:pt>
    <dgm:pt modelId="{DA5A6B2C-2EFC-4CF6-BCAE-AB848D02BA61}" type="pres">
      <dgm:prSet presAssocID="{5EFC9663-44FF-4D19-9022-E5A3C538B820}" presName="hierChild1" presStyleCnt="0">
        <dgm:presLayoutVars>
          <dgm:orgChart val="1"/>
          <dgm:chPref val="1"/>
          <dgm:dir/>
          <dgm:animOne val="branch"/>
          <dgm:animLvl val="lvl"/>
          <dgm:resizeHandles/>
        </dgm:presLayoutVars>
      </dgm:prSet>
      <dgm:spPr/>
    </dgm:pt>
    <dgm:pt modelId="{8CC5B061-2429-489A-A22B-5BFE3A3B4424}" type="pres">
      <dgm:prSet presAssocID="{055E99A9-34FB-47A1-83CC-D3137FA4C822}" presName="hierRoot1" presStyleCnt="0">
        <dgm:presLayoutVars>
          <dgm:hierBranch/>
        </dgm:presLayoutVars>
      </dgm:prSet>
      <dgm:spPr/>
    </dgm:pt>
    <dgm:pt modelId="{EC2670E5-F004-4913-A290-200F3E79ABF2}" type="pres">
      <dgm:prSet presAssocID="{055E99A9-34FB-47A1-83CC-D3137FA4C822}" presName="rootComposite1" presStyleCnt="0"/>
      <dgm:spPr/>
    </dgm:pt>
    <dgm:pt modelId="{82C9284D-4611-4EB8-AD1B-C076AC112A15}" type="pres">
      <dgm:prSet presAssocID="{055E99A9-34FB-47A1-83CC-D3137FA4C822}" presName="rootText1" presStyleLbl="node0" presStyleIdx="0" presStyleCnt="1">
        <dgm:presLayoutVars>
          <dgm:chPref val="3"/>
        </dgm:presLayoutVars>
      </dgm:prSet>
      <dgm:spPr/>
      <dgm:t>
        <a:bodyPr/>
        <a:lstStyle/>
        <a:p>
          <a:endParaRPr lang="zh-CN" altLang="en-US"/>
        </a:p>
      </dgm:t>
    </dgm:pt>
    <dgm:pt modelId="{F9913853-90FA-43FF-BDA4-D7F78E7BAEFB}" type="pres">
      <dgm:prSet presAssocID="{055E99A9-34FB-47A1-83CC-D3137FA4C822}" presName="rootConnector1" presStyleLbl="node1" presStyleIdx="0" presStyleCnt="0"/>
      <dgm:spPr/>
      <dgm:t>
        <a:bodyPr/>
        <a:lstStyle/>
        <a:p>
          <a:endParaRPr lang="zh-CN" altLang="en-US"/>
        </a:p>
      </dgm:t>
    </dgm:pt>
    <dgm:pt modelId="{0CAE5A89-8AC1-4BC8-B196-E9E91BDB3556}" type="pres">
      <dgm:prSet presAssocID="{055E99A9-34FB-47A1-83CC-D3137FA4C822}" presName="hierChild2" presStyleCnt="0"/>
      <dgm:spPr/>
    </dgm:pt>
    <dgm:pt modelId="{77E8F71F-1EA2-44B7-9180-96005AA4FF8E}" type="pres">
      <dgm:prSet presAssocID="{BF8DFBDF-3E54-4E71-8963-80A633367551}" presName="Name35" presStyleLbl="parChTrans1D2" presStyleIdx="0" presStyleCnt="6"/>
      <dgm:spPr/>
    </dgm:pt>
    <dgm:pt modelId="{03A31350-F5C9-449F-B673-5C3330DA9ED5}" type="pres">
      <dgm:prSet presAssocID="{7C34DD55-CC78-498F-A1CF-9F15F4CF6F76}" presName="hierRoot2" presStyleCnt="0">
        <dgm:presLayoutVars>
          <dgm:hierBranch/>
        </dgm:presLayoutVars>
      </dgm:prSet>
      <dgm:spPr/>
    </dgm:pt>
    <dgm:pt modelId="{A48A7A4E-4CD4-4143-88A2-FAC3F45267DD}" type="pres">
      <dgm:prSet presAssocID="{7C34DD55-CC78-498F-A1CF-9F15F4CF6F76}" presName="rootComposite" presStyleCnt="0"/>
      <dgm:spPr/>
    </dgm:pt>
    <dgm:pt modelId="{EF97EC50-91B4-4BAD-9409-C4558E4065B0}" type="pres">
      <dgm:prSet presAssocID="{7C34DD55-CC78-498F-A1CF-9F15F4CF6F76}" presName="rootText" presStyleLbl="node2" presStyleIdx="0" presStyleCnt="6">
        <dgm:presLayoutVars>
          <dgm:chPref val="3"/>
        </dgm:presLayoutVars>
      </dgm:prSet>
      <dgm:spPr/>
      <dgm:t>
        <a:bodyPr/>
        <a:lstStyle/>
        <a:p>
          <a:endParaRPr lang="zh-CN" altLang="en-US"/>
        </a:p>
      </dgm:t>
    </dgm:pt>
    <dgm:pt modelId="{BB217C49-D6BA-4E74-9D8F-9F9A6597F445}" type="pres">
      <dgm:prSet presAssocID="{7C34DD55-CC78-498F-A1CF-9F15F4CF6F76}" presName="rootConnector" presStyleLbl="node2" presStyleIdx="0" presStyleCnt="6"/>
      <dgm:spPr/>
      <dgm:t>
        <a:bodyPr/>
        <a:lstStyle/>
        <a:p>
          <a:endParaRPr lang="zh-CN" altLang="en-US"/>
        </a:p>
      </dgm:t>
    </dgm:pt>
    <dgm:pt modelId="{541949D4-9EB2-463A-B662-C5B199047C02}" type="pres">
      <dgm:prSet presAssocID="{7C34DD55-CC78-498F-A1CF-9F15F4CF6F76}" presName="hierChild4" presStyleCnt="0"/>
      <dgm:spPr/>
    </dgm:pt>
    <dgm:pt modelId="{C316392D-DB80-4A4C-A8AA-FE34DB2AD5F2}" type="pres">
      <dgm:prSet presAssocID="{7C34DD55-CC78-498F-A1CF-9F15F4CF6F76}" presName="hierChild5" presStyleCnt="0"/>
      <dgm:spPr/>
    </dgm:pt>
    <dgm:pt modelId="{455CBEBA-007B-4BFC-9456-93F9974458FD}" type="pres">
      <dgm:prSet presAssocID="{2EFE93B8-A47E-4133-B91D-F014328D4D0C}" presName="Name35" presStyleLbl="parChTrans1D2" presStyleIdx="1" presStyleCnt="6"/>
      <dgm:spPr/>
    </dgm:pt>
    <dgm:pt modelId="{6D8E14D8-4A6F-4E9A-9194-BF394AA9ED3D}" type="pres">
      <dgm:prSet presAssocID="{F243732F-FCFD-4067-8531-FFDA70ABAECE}" presName="hierRoot2" presStyleCnt="0">
        <dgm:presLayoutVars>
          <dgm:hierBranch/>
        </dgm:presLayoutVars>
      </dgm:prSet>
      <dgm:spPr/>
    </dgm:pt>
    <dgm:pt modelId="{61DCCACE-E076-4840-8705-C9570EACCDCE}" type="pres">
      <dgm:prSet presAssocID="{F243732F-FCFD-4067-8531-FFDA70ABAECE}" presName="rootComposite" presStyleCnt="0"/>
      <dgm:spPr/>
    </dgm:pt>
    <dgm:pt modelId="{51F193C3-9460-4507-B1AA-C113C67648CE}" type="pres">
      <dgm:prSet presAssocID="{F243732F-FCFD-4067-8531-FFDA70ABAECE}" presName="rootText" presStyleLbl="node2" presStyleIdx="1" presStyleCnt="6">
        <dgm:presLayoutVars>
          <dgm:chPref val="3"/>
        </dgm:presLayoutVars>
      </dgm:prSet>
      <dgm:spPr/>
      <dgm:t>
        <a:bodyPr/>
        <a:lstStyle/>
        <a:p>
          <a:endParaRPr lang="zh-CN" altLang="en-US"/>
        </a:p>
      </dgm:t>
    </dgm:pt>
    <dgm:pt modelId="{F42F9108-8F3A-4ACE-8992-A056B8E8A98C}" type="pres">
      <dgm:prSet presAssocID="{F243732F-FCFD-4067-8531-FFDA70ABAECE}" presName="rootConnector" presStyleLbl="node2" presStyleIdx="1" presStyleCnt="6"/>
      <dgm:spPr/>
      <dgm:t>
        <a:bodyPr/>
        <a:lstStyle/>
        <a:p>
          <a:endParaRPr lang="zh-CN" altLang="en-US"/>
        </a:p>
      </dgm:t>
    </dgm:pt>
    <dgm:pt modelId="{9519F299-06C4-4FB1-B2A5-8D3D798E49C7}" type="pres">
      <dgm:prSet presAssocID="{F243732F-FCFD-4067-8531-FFDA70ABAECE}" presName="hierChild4" presStyleCnt="0"/>
      <dgm:spPr/>
    </dgm:pt>
    <dgm:pt modelId="{E6159E54-E0A3-413D-836C-41EE5AED96A0}" type="pres">
      <dgm:prSet presAssocID="{F243732F-FCFD-4067-8531-FFDA70ABAECE}" presName="hierChild5" presStyleCnt="0"/>
      <dgm:spPr/>
    </dgm:pt>
    <dgm:pt modelId="{8C82FB9A-35E5-4080-B428-1DFB06C71951}" type="pres">
      <dgm:prSet presAssocID="{BD504FB4-3C17-48F3-96E2-7DEEA75973AE}" presName="Name35" presStyleLbl="parChTrans1D2" presStyleIdx="2" presStyleCnt="6"/>
      <dgm:spPr/>
    </dgm:pt>
    <dgm:pt modelId="{7D247CB8-34B1-4E64-B9B3-50C8D014C1CF}" type="pres">
      <dgm:prSet presAssocID="{B6F95830-4D5F-429A-89EA-A062A7E3FEDE}" presName="hierRoot2" presStyleCnt="0">
        <dgm:presLayoutVars>
          <dgm:hierBranch val="init"/>
        </dgm:presLayoutVars>
      </dgm:prSet>
      <dgm:spPr/>
    </dgm:pt>
    <dgm:pt modelId="{9F3EDE6E-1366-44E8-A0F3-966DC99232BE}" type="pres">
      <dgm:prSet presAssocID="{B6F95830-4D5F-429A-89EA-A062A7E3FEDE}" presName="rootComposite" presStyleCnt="0"/>
      <dgm:spPr/>
    </dgm:pt>
    <dgm:pt modelId="{E040DF2D-4021-400F-AFC6-6A4E1A41C9E9}" type="pres">
      <dgm:prSet presAssocID="{B6F95830-4D5F-429A-89EA-A062A7E3FEDE}" presName="rootText" presStyleLbl="node2" presStyleIdx="2" presStyleCnt="6">
        <dgm:presLayoutVars>
          <dgm:chPref val="3"/>
        </dgm:presLayoutVars>
      </dgm:prSet>
      <dgm:spPr/>
      <dgm:t>
        <a:bodyPr/>
        <a:lstStyle/>
        <a:p>
          <a:endParaRPr lang="zh-CN" altLang="en-US"/>
        </a:p>
      </dgm:t>
    </dgm:pt>
    <dgm:pt modelId="{54FB0761-0E30-49B7-9050-01D498A5B0D7}" type="pres">
      <dgm:prSet presAssocID="{B6F95830-4D5F-429A-89EA-A062A7E3FEDE}" presName="rootConnector" presStyleLbl="node2" presStyleIdx="2" presStyleCnt="6"/>
      <dgm:spPr/>
      <dgm:t>
        <a:bodyPr/>
        <a:lstStyle/>
        <a:p>
          <a:endParaRPr lang="zh-CN" altLang="en-US"/>
        </a:p>
      </dgm:t>
    </dgm:pt>
    <dgm:pt modelId="{B525EC9A-76A7-444C-8474-F9D83228AA1F}" type="pres">
      <dgm:prSet presAssocID="{B6F95830-4D5F-429A-89EA-A062A7E3FEDE}" presName="hierChild4" presStyleCnt="0"/>
      <dgm:spPr/>
    </dgm:pt>
    <dgm:pt modelId="{6C290B16-8018-43A3-BCC9-D0C6F313905F}" type="pres">
      <dgm:prSet presAssocID="{B6F95830-4D5F-429A-89EA-A062A7E3FEDE}" presName="hierChild5" presStyleCnt="0"/>
      <dgm:spPr/>
    </dgm:pt>
    <dgm:pt modelId="{A3E1C7AE-9C12-43C1-80ED-737BC75B3E3E}" type="pres">
      <dgm:prSet presAssocID="{37F8984F-55C9-4141-98BC-1672185A6EAF}" presName="Name35" presStyleLbl="parChTrans1D2" presStyleIdx="3" presStyleCnt="6"/>
      <dgm:spPr/>
    </dgm:pt>
    <dgm:pt modelId="{9455DDB4-4890-4357-9F5E-A3D369AC82B1}" type="pres">
      <dgm:prSet presAssocID="{AEA82DF7-E525-46A0-80B3-A6DF0A36EEED}" presName="hierRoot2" presStyleCnt="0">
        <dgm:presLayoutVars>
          <dgm:hierBranch/>
        </dgm:presLayoutVars>
      </dgm:prSet>
      <dgm:spPr/>
    </dgm:pt>
    <dgm:pt modelId="{4F5DDBE3-C3FD-4607-8F32-27BF13E9AFA4}" type="pres">
      <dgm:prSet presAssocID="{AEA82DF7-E525-46A0-80B3-A6DF0A36EEED}" presName="rootComposite" presStyleCnt="0"/>
      <dgm:spPr/>
    </dgm:pt>
    <dgm:pt modelId="{B93BA9B5-83F2-4540-B7BF-DEE1BEBBD0DF}" type="pres">
      <dgm:prSet presAssocID="{AEA82DF7-E525-46A0-80B3-A6DF0A36EEED}" presName="rootText" presStyleLbl="node2" presStyleIdx="3" presStyleCnt="6">
        <dgm:presLayoutVars>
          <dgm:chPref val="3"/>
        </dgm:presLayoutVars>
      </dgm:prSet>
      <dgm:spPr/>
      <dgm:t>
        <a:bodyPr/>
        <a:lstStyle/>
        <a:p>
          <a:endParaRPr lang="zh-CN" altLang="en-US"/>
        </a:p>
      </dgm:t>
    </dgm:pt>
    <dgm:pt modelId="{69BA1B44-E3C4-4F42-B717-96B74F9CBA83}" type="pres">
      <dgm:prSet presAssocID="{AEA82DF7-E525-46A0-80B3-A6DF0A36EEED}" presName="rootConnector" presStyleLbl="node2" presStyleIdx="3" presStyleCnt="6"/>
      <dgm:spPr/>
      <dgm:t>
        <a:bodyPr/>
        <a:lstStyle/>
        <a:p>
          <a:endParaRPr lang="zh-CN" altLang="en-US"/>
        </a:p>
      </dgm:t>
    </dgm:pt>
    <dgm:pt modelId="{DFF0A877-8325-4092-B3C0-942579F3590F}" type="pres">
      <dgm:prSet presAssocID="{AEA82DF7-E525-46A0-80B3-A6DF0A36EEED}" presName="hierChild4" presStyleCnt="0"/>
      <dgm:spPr/>
    </dgm:pt>
    <dgm:pt modelId="{469BD500-3EC7-410B-BD6E-19BDD6A2E0A2}" type="pres">
      <dgm:prSet presAssocID="{AEA82DF7-E525-46A0-80B3-A6DF0A36EEED}" presName="hierChild5" presStyleCnt="0"/>
      <dgm:spPr/>
    </dgm:pt>
    <dgm:pt modelId="{B5699C56-753F-471F-BF40-9D0A0872E35C}" type="pres">
      <dgm:prSet presAssocID="{84FCB779-1483-4F02-B460-897963F71E8A}" presName="Name35" presStyleLbl="parChTrans1D2" presStyleIdx="4" presStyleCnt="6"/>
      <dgm:spPr/>
    </dgm:pt>
    <dgm:pt modelId="{4F580716-4E79-4876-8111-D0C7ADA42029}" type="pres">
      <dgm:prSet presAssocID="{068AE825-A677-47E1-88D6-8D03924D9C08}" presName="hierRoot2" presStyleCnt="0">
        <dgm:presLayoutVars>
          <dgm:hierBranch/>
        </dgm:presLayoutVars>
      </dgm:prSet>
      <dgm:spPr/>
    </dgm:pt>
    <dgm:pt modelId="{5BEFA2EA-AFA4-4FE0-B4B6-2DFBD72B3628}" type="pres">
      <dgm:prSet presAssocID="{068AE825-A677-47E1-88D6-8D03924D9C08}" presName="rootComposite" presStyleCnt="0"/>
      <dgm:spPr/>
    </dgm:pt>
    <dgm:pt modelId="{BEE7AF5A-4F43-41C4-B90B-4BE2116EF1D3}" type="pres">
      <dgm:prSet presAssocID="{068AE825-A677-47E1-88D6-8D03924D9C08}" presName="rootText" presStyleLbl="node2" presStyleIdx="4" presStyleCnt="6">
        <dgm:presLayoutVars>
          <dgm:chPref val="3"/>
        </dgm:presLayoutVars>
      </dgm:prSet>
      <dgm:spPr/>
      <dgm:t>
        <a:bodyPr/>
        <a:lstStyle/>
        <a:p>
          <a:endParaRPr lang="zh-CN" altLang="en-US"/>
        </a:p>
      </dgm:t>
    </dgm:pt>
    <dgm:pt modelId="{19E5EE0D-CF51-44D9-8C05-BE00DF20E287}" type="pres">
      <dgm:prSet presAssocID="{068AE825-A677-47E1-88D6-8D03924D9C08}" presName="rootConnector" presStyleLbl="node2" presStyleIdx="4" presStyleCnt="6"/>
      <dgm:spPr/>
      <dgm:t>
        <a:bodyPr/>
        <a:lstStyle/>
        <a:p>
          <a:endParaRPr lang="zh-CN" altLang="en-US"/>
        </a:p>
      </dgm:t>
    </dgm:pt>
    <dgm:pt modelId="{95352260-715F-4A02-81CE-CF01B5BF7D6B}" type="pres">
      <dgm:prSet presAssocID="{068AE825-A677-47E1-88D6-8D03924D9C08}" presName="hierChild4" presStyleCnt="0"/>
      <dgm:spPr/>
    </dgm:pt>
    <dgm:pt modelId="{B743D3DD-304E-4083-AC73-ACCC41FC64A6}" type="pres">
      <dgm:prSet presAssocID="{068AE825-A677-47E1-88D6-8D03924D9C08}" presName="hierChild5" presStyleCnt="0"/>
      <dgm:spPr/>
    </dgm:pt>
    <dgm:pt modelId="{FEFB6AA5-12FB-45DB-BAD3-3D07E169FE46}" type="pres">
      <dgm:prSet presAssocID="{CE997D3D-23B6-4289-AB88-A6AB0B961A49}" presName="Name35" presStyleLbl="parChTrans1D2" presStyleIdx="5" presStyleCnt="6"/>
      <dgm:spPr/>
    </dgm:pt>
    <dgm:pt modelId="{A754BBC9-9F6A-4AB9-A417-FF0525C887DE}" type="pres">
      <dgm:prSet presAssocID="{1AB520E2-DFCD-47CA-9936-3B1D6DD13739}" presName="hierRoot2" presStyleCnt="0">
        <dgm:presLayoutVars>
          <dgm:hierBranch/>
        </dgm:presLayoutVars>
      </dgm:prSet>
      <dgm:spPr/>
    </dgm:pt>
    <dgm:pt modelId="{6145BFB6-1E04-4276-B8A4-4E4FE0913F79}" type="pres">
      <dgm:prSet presAssocID="{1AB520E2-DFCD-47CA-9936-3B1D6DD13739}" presName="rootComposite" presStyleCnt="0"/>
      <dgm:spPr/>
    </dgm:pt>
    <dgm:pt modelId="{8CDC94C1-B178-47A2-9CC2-260CE6B605CA}" type="pres">
      <dgm:prSet presAssocID="{1AB520E2-DFCD-47CA-9936-3B1D6DD13739}" presName="rootText" presStyleLbl="node2" presStyleIdx="5" presStyleCnt="6">
        <dgm:presLayoutVars>
          <dgm:chPref val="3"/>
        </dgm:presLayoutVars>
      </dgm:prSet>
      <dgm:spPr/>
      <dgm:t>
        <a:bodyPr/>
        <a:lstStyle/>
        <a:p>
          <a:endParaRPr lang="zh-CN" altLang="en-US"/>
        </a:p>
      </dgm:t>
    </dgm:pt>
    <dgm:pt modelId="{1EFF697F-4B73-4253-A013-F7786A3F2883}" type="pres">
      <dgm:prSet presAssocID="{1AB520E2-DFCD-47CA-9936-3B1D6DD13739}" presName="rootConnector" presStyleLbl="node2" presStyleIdx="5" presStyleCnt="6"/>
      <dgm:spPr/>
      <dgm:t>
        <a:bodyPr/>
        <a:lstStyle/>
        <a:p>
          <a:endParaRPr lang="zh-CN" altLang="en-US"/>
        </a:p>
      </dgm:t>
    </dgm:pt>
    <dgm:pt modelId="{0B565E9D-76F3-4F9D-AA07-DA313535726A}" type="pres">
      <dgm:prSet presAssocID="{1AB520E2-DFCD-47CA-9936-3B1D6DD13739}" presName="hierChild4" presStyleCnt="0"/>
      <dgm:spPr/>
    </dgm:pt>
    <dgm:pt modelId="{61AB3606-D4A8-4A7C-A4BD-5BFB8256DA3C}" type="pres">
      <dgm:prSet presAssocID="{1AB520E2-DFCD-47CA-9936-3B1D6DD13739}" presName="hierChild5" presStyleCnt="0"/>
      <dgm:spPr/>
    </dgm:pt>
    <dgm:pt modelId="{647A2E70-7A9C-4556-A30D-643EB10455B2}" type="pres">
      <dgm:prSet presAssocID="{055E99A9-34FB-47A1-83CC-D3137FA4C822}" presName="hierChild3" presStyleCnt="0"/>
      <dgm:spPr/>
    </dgm:pt>
  </dgm:ptLst>
  <dgm:cxnLst>
    <dgm:cxn modelId="{A45D2913-724E-41FB-B7BA-05DCF0BAF523}" type="presOf" srcId="{1AB520E2-DFCD-47CA-9936-3B1D6DD13739}" destId="{8CDC94C1-B178-47A2-9CC2-260CE6B605CA}" srcOrd="0" destOrd="0" presId="urn:microsoft.com/office/officeart/2005/8/layout/orgChart1"/>
    <dgm:cxn modelId="{0E10A098-0C8B-4C3B-9930-B7A3A94CBCCC}" type="presOf" srcId="{068AE825-A677-47E1-88D6-8D03924D9C08}" destId="{BEE7AF5A-4F43-41C4-B90B-4BE2116EF1D3}" srcOrd="0" destOrd="0" presId="urn:microsoft.com/office/officeart/2005/8/layout/orgChart1"/>
    <dgm:cxn modelId="{0EEE093F-4956-4D84-B0A5-491C231945A3}" srcId="{055E99A9-34FB-47A1-83CC-D3137FA4C822}" destId="{068AE825-A677-47E1-88D6-8D03924D9C08}" srcOrd="4" destOrd="0" parTransId="{84FCB779-1483-4F02-B460-897963F71E8A}" sibTransId="{16BFC207-34EA-452B-8366-D92EA597B741}"/>
    <dgm:cxn modelId="{CA93FDBD-4D74-4446-86C1-A7B75511BDA9}" type="presOf" srcId="{84FCB779-1483-4F02-B460-897963F71E8A}" destId="{B5699C56-753F-471F-BF40-9D0A0872E35C}" srcOrd="0" destOrd="0" presId="urn:microsoft.com/office/officeart/2005/8/layout/orgChart1"/>
    <dgm:cxn modelId="{352BF784-29FD-417D-B271-1F92C372CD26}" type="presOf" srcId="{B6F95830-4D5F-429A-89EA-A062A7E3FEDE}" destId="{54FB0761-0E30-49B7-9050-01D498A5B0D7}" srcOrd="1" destOrd="0" presId="urn:microsoft.com/office/officeart/2005/8/layout/orgChart1"/>
    <dgm:cxn modelId="{86A349C8-836D-4C51-B94C-6171660880B6}" type="presOf" srcId="{BF8DFBDF-3E54-4E71-8963-80A633367551}" destId="{77E8F71F-1EA2-44B7-9180-96005AA4FF8E}" srcOrd="0" destOrd="0" presId="urn:microsoft.com/office/officeart/2005/8/layout/orgChart1"/>
    <dgm:cxn modelId="{5723CE0B-4B81-4BBB-9E07-F6BC9CB34C28}" type="presOf" srcId="{055E99A9-34FB-47A1-83CC-D3137FA4C822}" destId="{F9913853-90FA-43FF-BDA4-D7F78E7BAEFB}" srcOrd="1" destOrd="0" presId="urn:microsoft.com/office/officeart/2005/8/layout/orgChart1"/>
    <dgm:cxn modelId="{B57A2058-D50B-4C54-8559-E8ADB932D36D}" srcId="{055E99A9-34FB-47A1-83CC-D3137FA4C822}" destId="{F243732F-FCFD-4067-8531-FFDA70ABAECE}" srcOrd="1" destOrd="0" parTransId="{2EFE93B8-A47E-4133-B91D-F014328D4D0C}" sibTransId="{717F7F23-0948-43E5-83CD-9A57D14417C9}"/>
    <dgm:cxn modelId="{AC64E804-D09D-4991-A224-54D6E5067E4E}" type="presOf" srcId="{5EFC9663-44FF-4D19-9022-E5A3C538B820}" destId="{DA5A6B2C-2EFC-4CF6-BCAE-AB848D02BA61}" srcOrd="0" destOrd="0" presId="urn:microsoft.com/office/officeart/2005/8/layout/orgChart1"/>
    <dgm:cxn modelId="{1C6517B1-30A7-4A52-AD3C-358C8BC500E1}" type="presOf" srcId="{CE997D3D-23B6-4289-AB88-A6AB0B961A49}" destId="{FEFB6AA5-12FB-45DB-BAD3-3D07E169FE46}" srcOrd="0" destOrd="0" presId="urn:microsoft.com/office/officeart/2005/8/layout/orgChart1"/>
    <dgm:cxn modelId="{3FC2ECB4-1C91-4592-9DCB-4AD07074D03E}" type="presOf" srcId="{1AB520E2-DFCD-47CA-9936-3B1D6DD13739}" destId="{1EFF697F-4B73-4253-A013-F7786A3F2883}" srcOrd="1" destOrd="0" presId="urn:microsoft.com/office/officeart/2005/8/layout/orgChart1"/>
    <dgm:cxn modelId="{9E10EAA2-2D48-47CA-8870-FD31F2705942}" srcId="{055E99A9-34FB-47A1-83CC-D3137FA4C822}" destId="{B6F95830-4D5F-429A-89EA-A062A7E3FEDE}" srcOrd="2" destOrd="0" parTransId="{BD504FB4-3C17-48F3-96E2-7DEEA75973AE}" sibTransId="{227BCA83-6D91-4CBB-B6E2-2CE9F0FC62D4}"/>
    <dgm:cxn modelId="{C6206D0D-52B7-4657-8E15-38045C8A92A3}" type="presOf" srcId="{37F8984F-55C9-4141-98BC-1672185A6EAF}" destId="{A3E1C7AE-9C12-43C1-80ED-737BC75B3E3E}" srcOrd="0" destOrd="0" presId="urn:microsoft.com/office/officeart/2005/8/layout/orgChart1"/>
    <dgm:cxn modelId="{D4C813CE-E947-484F-B051-6FBDDF1C224D}" type="presOf" srcId="{2EFE93B8-A47E-4133-B91D-F014328D4D0C}" destId="{455CBEBA-007B-4BFC-9456-93F9974458FD}" srcOrd="0" destOrd="0" presId="urn:microsoft.com/office/officeart/2005/8/layout/orgChart1"/>
    <dgm:cxn modelId="{EA6C2B0C-9CDB-412C-979B-0D511AE12396}" type="presOf" srcId="{7C34DD55-CC78-498F-A1CF-9F15F4CF6F76}" destId="{BB217C49-D6BA-4E74-9D8F-9F9A6597F445}" srcOrd="1" destOrd="0" presId="urn:microsoft.com/office/officeart/2005/8/layout/orgChart1"/>
    <dgm:cxn modelId="{0FFC24EE-83E9-425C-AA25-E7B21481291B}" srcId="{055E99A9-34FB-47A1-83CC-D3137FA4C822}" destId="{1AB520E2-DFCD-47CA-9936-3B1D6DD13739}" srcOrd="5" destOrd="0" parTransId="{CE997D3D-23B6-4289-AB88-A6AB0B961A49}" sibTransId="{82901446-0138-4C09-B104-50205FFBD571}"/>
    <dgm:cxn modelId="{3B8B9D56-670A-4FC4-8A02-E48747870F8F}" type="presOf" srcId="{7C34DD55-CC78-498F-A1CF-9F15F4CF6F76}" destId="{EF97EC50-91B4-4BAD-9409-C4558E4065B0}" srcOrd="0" destOrd="0" presId="urn:microsoft.com/office/officeart/2005/8/layout/orgChart1"/>
    <dgm:cxn modelId="{2EA98B52-F639-44E2-B30D-DC771B509600}" type="presOf" srcId="{055E99A9-34FB-47A1-83CC-D3137FA4C822}" destId="{82C9284D-4611-4EB8-AD1B-C076AC112A15}" srcOrd="0" destOrd="0" presId="urn:microsoft.com/office/officeart/2005/8/layout/orgChart1"/>
    <dgm:cxn modelId="{1D2F351A-E12D-467A-8115-E6A7BF841350}" type="presOf" srcId="{F243732F-FCFD-4067-8531-FFDA70ABAECE}" destId="{F42F9108-8F3A-4ACE-8992-A056B8E8A98C}" srcOrd="1" destOrd="0" presId="urn:microsoft.com/office/officeart/2005/8/layout/orgChart1"/>
    <dgm:cxn modelId="{86C36F86-2569-461A-895E-7314F7A33E0B}" type="presOf" srcId="{068AE825-A677-47E1-88D6-8D03924D9C08}" destId="{19E5EE0D-CF51-44D9-8C05-BE00DF20E287}" srcOrd="1" destOrd="0" presId="urn:microsoft.com/office/officeart/2005/8/layout/orgChart1"/>
    <dgm:cxn modelId="{6944A9EA-FAD2-4249-90FD-85900E6C57D7}" type="presOf" srcId="{BD504FB4-3C17-48F3-96E2-7DEEA75973AE}" destId="{8C82FB9A-35E5-4080-B428-1DFB06C71951}" srcOrd="0" destOrd="0" presId="urn:microsoft.com/office/officeart/2005/8/layout/orgChart1"/>
    <dgm:cxn modelId="{7E55E846-815E-4C9D-8616-6BDEC8D1D8D6}" srcId="{5EFC9663-44FF-4D19-9022-E5A3C538B820}" destId="{055E99A9-34FB-47A1-83CC-D3137FA4C822}" srcOrd="0" destOrd="0" parTransId="{1B2D7B02-63E4-405F-B8B9-6781CC746221}" sibTransId="{C956B702-2785-4D89-A45D-2EF16A656732}"/>
    <dgm:cxn modelId="{F1720D22-1E0B-46F2-97C0-6234CC000417}" srcId="{055E99A9-34FB-47A1-83CC-D3137FA4C822}" destId="{7C34DD55-CC78-498F-A1CF-9F15F4CF6F76}" srcOrd="0" destOrd="0" parTransId="{BF8DFBDF-3E54-4E71-8963-80A633367551}" sibTransId="{F68FF469-EB0F-4B73-930C-ED17D9612364}"/>
    <dgm:cxn modelId="{8C2BDF76-F6BA-4F5F-85BF-490EE3C3BC27}" type="presOf" srcId="{F243732F-FCFD-4067-8531-FFDA70ABAECE}" destId="{51F193C3-9460-4507-B1AA-C113C67648CE}" srcOrd="0" destOrd="0" presId="urn:microsoft.com/office/officeart/2005/8/layout/orgChart1"/>
    <dgm:cxn modelId="{49DBC9D5-87CD-46D9-A146-37E4A41AA949}" type="presOf" srcId="{AEA82DF7-E525-46A0-80B3-A6DF0A36EEED}" destId="{69BA1B44-E3C4-4F42-B717-96B74F9CBA83}" srcOrd="1" destOrd="0" presId="urn:microsoft.com/office/officeart/2005/8/layout/orgChart1"/>
    <dgm:cxn modelId="{1E37B792-3AA0-4B28-A571-2948F8424199}" type="presOf" srcId="{B6F95830-4D5F-429A-89EA-A062A7E3FEDE}" destId="{E040DF2D-4021-400F-AFC6-6A4E1A41C9E9}" srcOrd="0" destOrd="0" presId="urn:microsoft.com/office/officeart/2005/8/layout/orgChart1"/>
    <dgm:cxn modelId="{1F817FBC-1970-4AD9-AB50-F5099AB8424F}" type="presOf" srcId="{AEA82DF7-E525-46A0-80B3-A6DF0A36EEED}" destId="{B93BA9B5-83F2-4540-B7BF-DEE1BEBBD0DF}" srcOrd="0" destOrd="0" presId="urn:microsoft.com/office/officeart/2005/8/layout/orgChart1"/>
    <dgm:cxn modelId="{F839E2F0-5938-4778-9380-B931361D4DFA}" srcId="{055E99A9-34FB-47A1-83CC-D3137FA4C822}" destId="{AEA82DF7-E525-46A0-80B3-A6DF0A36EEED}" srcOrd="3" destOrd="0" parTransId="{37F8984F-55C9-4141-98BC-1672185A6EAF}" sibTransId="{5B60B189-A200-4000-B0B4-9F63E810C631}"/>
    <dgm:cxn modelId="{E3588156-1811-48A6-A4D3-A9503DD7186E}" type="presParOf" srcId="{DA5A6B2C-2EFC-4CF6-BCAE-AB848D02BA61}" destId="{8CC5B061-2429-489A-A22B-5BFE3A3B4424}" srcOrd="0" destOrd="0" presId="urn:microsoft.com/office/officeart/2005/8/layout/orgChart1"/>
    <dgm:cxn modelId="{B4B1177B-2F43-4AB2-8593-A0CC65649B79}" type="presParOf" srcId="{8CC5B061-2429-489A-A22B-5BFE3A3B4424}" destId="{EC2670E5-F004-4913-A290-200F3E79ABF2}" srcOrd="0" destOrd="0" presId="urn:microsoft.com/office/officeart/2005/8/layout/orgChart1"/>
    <dgm:cxn modelId="{FC9A3C39-0DE0-407C-A171-489A3FC3ACD1}" type="presParOf" srcId="{EC2670E5-F004-4913-A290-200F3E79ABF2}" destId="{82C9284D-4611-4EB8-AD1B-C076AC112A15}" srcOrd="0" destOrd="0" presId="urn:microsoft.com/office/officeart/2005/8/layout/orgChart1"/>
    <dgm:cxn modelId="{9CEE308E-C1C2-4D7B-9EFA-CCB3CF70D108}" type="presParOf" srcId="{EC2670E5-F004-4913-A290-200F3E79ABF2}" destId="{F9913853-90FA-43FF-BDA4-D7F78E7BAEFB}" srcOrd="1" destOrd="0" presId="urn:microsoft.com/office/officeart/2005/8/layout/orgChart1"/>
    <dgm:cxn modelId="{7B2FE11A-6935-4BAB-A445-2BE308F2EFEF}" type="presParOf" srcId="{8CC5B061-2429-489A-A22B-5BFE3A3B4424}" destId="{0CAE5A89-8AC1-4BC8-B196-E9E91BDB3556}" srcOrd="1" destOrd="0" presId="urn:microsoft.com/office/officeart/2005/8/layout/orgChart1"/>
    <dgm:cxn modelId="{85E4B821-7C31-4623-966E-F7998ECC8DD1}" type="presParOf" srcId="{0CAE5A89-8AC1-4BC8-B196-E9E91BDB3556}" destId="{77E8F71F-1EA2-44B7-9180-96005AA4FF8E}" srcOrd="0" destOrd="0" presId="urn:microsoft.com/office/officeart/2005/8/layout/orgChart1"/>
    <dgm:cxn modelId="{AB98AD30-BBB4-4481-AF11-66BE178BD6F8}" type="presParOf" srcId="{0CAE5A89-8AC1-4BC8-B196-E9E91BDB3556}" destId="{03A31350-F5C9-449F-B673-5C3330DA9ED5}" srcOrd="1" destOrd="0" presId="urn:microsoft.com/office/officeart/2005/8/layout/orgChart1"/>
    <dgm:cxn modelId="{63567FEB-9F34-4046-8D4B-B39F521ADCA9}" type="presParOf" srcId="{03A31350-F5C9-449F-B673-5C3330DA9ED5}" destId="{A48A7A4E-4CD4-4143-88A2-FAC3F45267DD}" srcOrd="0" destOrd="0" presId="urn:microsoft.com/office/officeart/2005/8/layout/orgChart1"/>
    <dgm:cxn modelId="{31B5FBF9-9A59-43B3-A0AE-3FEDD08ADA0B}" type="presParOf" srcId="{A48A7A4E-4CD4-4143-88A2-FAC3F45267DD}" destId="{EF97EC50-91B4-4BAD-9409-C4558E4065B0}" srcOrd="0" destOrd="0" presId="urn:microsoft.com/office/officeart/2005/8/layout/orgChart1"/>
    <dgm:cxn modelId="{ED2FE90C-BE64-4AA3-94A3-82E2C4D632F8}" type="presParOf" srcId="{A48A7A4E-4CD4-4143-88A2-FAC3F45267DD}" destId="{BB217C49-D6BA-4E74-9D8F-9F9A6597F445}" srcOrd="1" destOrd="0" presId="urn:microsoft.com/office/officeart/2005/8/layout/orgChart1"/>
    <dgm:cxn modelId="{496BD359-CA74-426C-93A3-30264944AE86}" type="presParOf" srcId="{03A31350-F5C9-449F-B673-5C3330DA9ED5}" destId="{541949D4-9EB2-463A-B662-C5B199047C02}" srcOrd="1" destOrd="0" presId="urn:microsoft.com/office/officeart/2005/8/layout/orgChart1"/>
    <dgm:cxn modelId="{1DFBB4F5-B7C2-48F6-80D5-096240B51902}" type="presParOf" srcId="{03A31350-F5C9-449F-B673-5C3330DA9ED5}" destId="{C316392D-DB80-4A4C-A8AA-FE34DB2AD5F2}" srcOrd="2" destOrd="0" presId="urn:microsoft.com/office/officeart/2005/8/layout/orgChart1"/>
    <dgm:cxn modelId="{F1F0F301-A1D8-4279-8FED-051861F6A19F}" type="presParOf" srcId="{0CAE5A89-8AC1-4BC8-B196-E9E91BDB3556}" destId="{455CBEBA-007B-4BFC-9456-93F9974458FD}" srcOrd="2" destOrd="0" presId="urn:microsoft.com/office/officeart/2005/8/layout/orgChart1"/>
    <dgm:cxn modelId="{C35C2077-828C-4D6C-A0CC-63D44B922B62}" type="presParOf" srcId="{0CAE5A89-8AC1-4BC8-B196-E9E91BDB3556}" destId="{6D8E14D8-4A6F-4E9A-9194-BF394AA9ED3D}" srcOrd="3" destOrd="0" presId="urn:microsoft.com/office/officeart/2005/8/layout/orgChart1"/>
    <dgm:cxn modelId="{CE9170D9-42DE-4719-ACD4-AC9975CDA603}" type="presParOf" srcId="{6D8E14D8-4A6F-4E9A-9194-BF394AA9ED3D}" destId="{61DCCACE-E076-4840-8705-C9570EACCDCE}" srcOrd="0" destOrd="0" presId="urn:microsoft.com/office/officeart/2005/8/layout/orgChart1"/>
    <dgm:cxn modelId="{A0EE77E0-D3BE-41E2-AFB5-FBCFBAA0E9E9}" type="presParOf" srcId="{61DCCACE-E076-4840-8705-C9570EACCDCE}" destId="{51F193C3-9460-4507-B1AA-C113C67648CE}" srcOrd="0" destOrd="0" presId="urn:microsoft.com/office/officeart/2005/8/layout/orgChart1"/>
    <dgm:cxn modelId="{ECED0AAE-7614-44B4-AA57-E7BB68072C67}" type="presParOf" srcId="{61DCCACE-E076-4840-8705-C9570EACCDCE}" destId="{F42F9108-8F3A-4ACE-8992-A056B8E8A98C}" srcOrd="1" destOrd="0" presId="urn:microsoft.com/office/officeart/2005/8/layout/orgChart1"/>
    <dgm:cxn modelId="{8BD85981-50E0-4253-90D7-846B54DBECAF}" type="presParOf" srcId="{6D8E14D8-4A6F-4E9A-9194-BF394AA9ED3D}" destId="{9519F299-06C4-4FB1-B2A5-8D3D798E49C7}" srcOrd="1" destOrd="0" presId="urn:microsoft.com/office/officeart/2005/8/layout/orgChart1"/>
    <dgm:cxn modelId="{3BB10F60-2418-4B6C-9750-905469C0BE17}" type="presParOf" srcId="{6D8E14D8-4A6F-4E9A-9194-BF394AA9ED3D}" destId="{E6159E54-E0A3-413D-836C-41EE5AED96A0}" srcOrd="2" destOrd="0" presId="urn:microsoft.com/office/officeart/2005/8/layout/orgChart1"/>
    <dgm:cxn modelId="{8AAAD86A-4C2A-4E7F-9E58-CC4B0F8441D0}" type="presParOf" srcId="{0CAE5A89-8AC1-4BC8-B196-E9E91BDB3556}" destId="{8C82FB9A-35E5-4080-B428-1DFB06C71951}" srcOrd="4" destOrd="0" presId="urn:microsoft.com/office/officeart/2005/8/layout/orgChart1"/>
    <dgm:cxn modelId="{7D1893D7-D858-4AC0-92AF-A9AAA0C3FB2E}" type="presParOf" srcId="{0CAE5A89-8AC1-4BC8-B196-E9E91BDB3556}" destId="{7D247CB8-34B1-4E64-B9B3-50C8D014C1CF}" srcOrd="5" destOrd="0" presId="urn:microsoft.com/office/officeart/2005/8/layout/orgChart1"/>
    <dgm:cxn modelId="{BA1F6989-531F-4F2F-B257-83AA574C5D64}" type="presParOf" srcId="{7D247CB8-34B1-4E64-B9B3-50C8D014C1CF}" destId="{9F3EDE6E-1366-44E8-A0F3-966DC99232BE}" srcOrd="0" destOrd="0" presId="urn:microsoft.com/office/officeart/2005/8/layout/orgChart1"/>
    <dgm:cxn modelId="{D8E013B7-5C0B-4102-8F25-D2C3049C323E}" type="presParOf" srcId="{9F3EDE6E-1366-44E8-A0F3-966DC99232BE}" destId="{E040DF2D-4021-400F-AFC6-6A4E1A41C9E9}" srcOrd="0" destOrd="0" presId="urn:microsoft.com/office/officeart/2005/8/layout/orgChart1"/>
    <dgm:cxn modelId="{B3A432E0-91FE-45D5-BEA8-94BA6BB92A0B}" type="presParOf" srcId="{9F3EDE6E-1366-44E8-A0F3-966DC99232BE}" destId="{54FB0761-0E30-49B7-9050-01D498A5B0D7}" srcOrd="1" destOrd="0" presId="urn:microsoft.com/office/officeart/2005/8/layout/orgChart1"/>
    <dgm:cxn modelId="{C8F6CA1B-41D5-422F-B27F-4D9ACBD74A00}" type="presParOf" srcId="{7D247CB8-34B1-4E64-B9B3-50C8D014C1CF}" destId="{B525EC9A-76A7-444C-8474-F9D83228AA1F}" srcOrd="1" destOrd="0" presId="urn:microsoft.com/office/officeart/2005/8/layout/orgChart1"/>
    <dgm:cxn modelId="{7A3E0B9B-B140-438B-B316-9ACFB89782F1}" type="presParOf" srcId="{7D247CB8-34B1-4E64-B9B3-50C8D014C1CF}" destId="{6C290B16-8018-43A3-BCC9-D0C6F313905F}" srcOrd="2" destOrd="0" presId="urn:microsoft.com/office/officeart/2005/8/layout/orgChart1"/>
    <dgm:cxn modelId="{5CEC5164-0295-446E-8E9E-CAFE6EB175F2}" type="presParOf" srcId="{0CAE5A89-8AC1-4BC8-B196-E9E91BDB3556}" destId="{A3E1C7AE-9C12-43C1-80ED-737BC75B3E3E}" srcOrd="6" destOrd="0" presId="urn:microsoft.com/office/officeart/2005/8/layout/orgChart1"/>
    <dgm:cxn modelId="{D27E5EB5-A070-46A7-9997-9BF1529A60D6}" type="presParOf" srcId="{0CAE5A89-8AC1-4BC8-B196-E9E91BDB3556}" destId="{9455DDB4-4890-4357-9F5E-A3D369AC82B1}" srcOrd="7" destOrd="0" presId="urn:microsoft.com/office/officeart/2005/8/layout/orgChart1"/>
    <dgm:cxn modelId="{3C59E6F2-97D3-40A3-94E2-D20BF01DE4FD}" type="presParOf" srcId="{9455DDB4-4890-4357-9F5E-A3D369AC82B1}" destId="{4F5DDBE3-C3FD-4607-8F32-27BF13E9AFA4}" srcOrd="0" destOrd="0" presId="urn:microsoft.com/office/officeart/2005/8/layout/orgChart1"/>
    <dgm:cxn modelId="{CB367F23-0802-4E4E-9794-DDFDADF0C263}" type="presParOf" srcId="{4F5DDBE3-C3FD-4607-8F32-27BF13E9AFA4}" destId="{B93BA9B5-83F2-4540-B7BF-DEE1BEBBD0DF}" srcOrd="0" destOrd="0" presId="urn:microsoft.com/office/officeart/2005/8/layout/orgChart1"/>
    <dgm:cxn modelId="{43DA3C17-9F49-4E8B-833A-B514942E5122}" type="presParOf" srcId="{4F5DDBE3-C3FD-4607-8F32-27BF13E9AFA4}" destId="{69BA1B44-E3C4-4F42-B717-96B74F9CBA83}" srcOrd="1" destOrd="0" presId="urn:microsoft.com/office/officeart/2005/8/layout/orgChart1"/>
    <dgm:cxn modelId="{1C68EB54-B2C7-4EEE-B10D-73766F19EF18}" type="presParOf" srcId="{9455DDB4-4890-4357-9F5E-A3D369AC82B1}" destId="{DFF0A877-8325-4092-B3C0-942579F3590F}" srcOrd="1" destOrd="0" presId="urn:microsoft.com/office/officeart/2005/8/layout/orgChart1"/>
    <dgm:cxn modelId="{C5D8EB07-64AB-4070-9737-6BF1D80B256A}" type="presParOf" srcId="{9455DDB4-4890-4357-9F5E-A3D369AC82B1}" destId="{469BD500-3EC7-410B-BD6E-19BDD6A2E0A2}" srcOrd="2" destOrd="0" presId="urn:microsoft.com/office/officeart/2005/8/layout/orgChart1"/>
    <dgm:cxn modelId="{8978A23D-E632-4EF6-AB24-4C8F9AADBA13}" type="presParOf" srcId="{0CAE5A89-8AC1-4BC8-B196-E9E91BDB3556}" destId="{B5699C56-753F-471F-BF40-9D0A0872E35C}" srcOrd="8" destOrd="0" presId="urn:microsoft.com/office/officeart/2005/8/layout/orgChart1"/>
    <dgm:cxn modelId="{72EFCD5C-5F1B-4ED0-8A2D-A57BD5BA071A}" type="presParOf" srcId="{0CAE5A89-8AC1-4BC8-B196-E9E91BDB3556}" destId="{4F580716-4E79-4876-8111-D0C7ADA42029}" srcOrd="9" destOrd="0" presId="urn:microsoft.com/office/officeart/2005/8/layout/orgChart1"/>
    <dgm:cxn modelId="{12997531-EF4C-485E-8A0E-DEA781826BEA}" type="presParOf" srcId="{4F580716-4E79-4876-8111-D0C7ADA42029}" destId="{5BEFA2EA-AFA4-4FE0-B4B6-2DFBD72B3628}" srcOrd="0" destOrd="0" presId="urn:microsoft.com/office/officeart/2005/8/layout/orgChart1"/>
    <dgm:cxn modelId="{7BB507D9-013A-4877-968D-46573FE762A1}" type="presParOf" srcId="{5BEFA2EA-AFA4-4FE0-B4B6-2DFBD72B3628}" destId="{BEE7AF5A-4F43-41C4-B90B-4BE2116EF1D3}" srcOrd="0" destOrd="0" presId="urn:microsoft.com/office/officeart/2005/8/layout/orgChart1"/>
    <dgm:cxn modelId="{CA56F5B8-DE70-45DD-89B5-426258A08953}" type="presParOf" srcId="{5BEFA2EA-AFA4-4FE0-B4B6-2DFBD72B3628}" destId="{19E5EE0D-CF51-44D9-8C05-BE00DF20E287}" srcOrd="1" destOrd="0" presId="urn:microsoft.com/office/officeart/2005/8/layout/orgChart1"/>
    <dgm:cxn modelId="{EFFFC1F2-960B-43F4-90C7-CF79D46524B3}" type="presParOf" srcId="{4F580716-4E79-4876-8111-D0C7ADA42029}" destId="{95352260-715F-4A02-81CE-CF01B5BF7D6B}" srcOrd="1" destOrd="0" presId="urn:microsoft.com/office/officeart/2005/8/layout/orgChart1"/>
    <dgm:cxn modelId="{BCB9C060-4634-4480-B97C-60C29FC9E28D}" type="presParOf" srcId="{4F580716-4E79-4876-8111-D0C7ADA42029}" destId="{B743D3DD-304E-4083-AC73-ACCC41FC64A6}" srcOrd="2" destOrd="0" presId="urn:microsoft.com/office/officeart/2005/8/layout/orgChart1"/>
    <dgm:cxn modelId="{02859A36-B850-4AB0-9C53-8C50CF9A14F6}" type="presParOf" srcId="{0CAE5A89-8AC1-4BC8-B196-E9E91BDB3556}" destId="{FEFB6AA5-12FB-45DB-BAD3-3D07E169FE46}" srcOrd="10" destOrd="0" presId="urn:microsoft.com/office/officeart/2005/8/layout/orgChart1"/>
    <dgm:cxn modelId="{9A50F794-58D7-4583-9C12-CA91AADCAF32}" type="presParOf" srcId="{0CAE5A89-8AC1-4BC8-B196-E9E91BDB3556}" destId="{A754BBC9-9F6A-4AB9-A417-FF0525C887DE}" srcOrd="11" destOrd="0" presId="urn:microsoft.com/office/officeart/2005/8/layout/orgChart1"/>
    <dgm:cxn modelId="{862B5E0A-63BC-4B6B-BDFD-9096BCA0E299}" type="presParOf" srcId="{A754BBC9-9F6A-4AB9-A417-FF0525C887DE}" destId="{6145BFB6-1E04-4276-B8A4-4E4FE0913F79}" srcOrd="0" destOrd="0" presId="urn:microsoft.com/office/officeart/2005/8/layout/orgChart1"/>
    <dgm:cxn modelId="{A33F5C9E-813C-45FB-BAE9-A7C743A6F394}" type="presParOf" srcId="{6145BFB6-1E04-4276-B8A4-4E4FE0913F79}" destId="{8CDC94C1-B178-47A2-9CC2-260CE6B605CA}" srcOrd="0" destOrd="0" presId="urn:microsoft.com/office/officeart/2005/8/layout/orgChart1"/>
    <dgm:cxn modelId="{B49D053B-AA2A-478F-85C1-C9BDF3F079F3}" type="presParOf" srcId="{6145BFB6-1E04-4276-B8A4-4E4FE0913F79}" destId="{1EFF697F-4B73-4253-A013-F7786A3F2883}" srcOrd="1" destOrd="0" presId="urn:microsoft.com/office/officeart/2005/8/layout/orgChart1"/>
    <dgm:cxn modelId="{A0E3C6DB-8A0E-4AC8-A200-4DB79B4B6FB1}" type="presParOf" srcId="{A754BBC9-9F6A-4AB9-A417-FF0525C887DE}" destId="{0B565E9D-76F3-4F9D-AA07-DA313535726A}" srcOrd="1" destOrd="0" presId="urn:microsoft.com/office/officeart/2005/8/layout/orgChart1"/>
    <dgm:cxn modelId="{D1733D78-ED55-424C-8E1B-16FADCEDAE88}" type="presParOf" srcId="{A754BBC9-9F6A-4AB9-A417-FF0525C887DE}" destId="{61AB3606-D4A8-4A7C-A4BD-5BFB8256DA3C}" srcOrd="2" destOrd="0" presId="urn:microsoft.com/office/officeart/2005/8/layout/orgChart1"/>
    <dgm:cxn modelId="{BBB178A4-02FE-460F-B8DF-A77FA26562E7}" type="presParOf" srcId="{8CC5B061-2429-489A-A22B-5BFE3A3B4424}" destId="{647A2E70-7A9C-4556-A30D-643EB10455B2}"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1CD5130-0D5F-4910-824A-325E69180B02}"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zh-CN" altLang="en-US"/>
        </a:p>
      </dgm:t>
    </dgm:pt>
    <dgm:pt modelId="{D15FC661-8A48-4F6D-9327-226606931439}">
      <dgm:prSet phldrT="[文本]" custT="1"/>
      <dgm:spPr/>
      <dgm:t>
        <a:bodyPr/>
        <a:lstStyle/>
        <a:p>
          <a:r>
            <a:rPr lang="zh-CN" altLang="en-US" sz="2400" b="1" dirty="0" smtClean="0"/>
            <a:t>高层管理人员</a:t>
          </a:r>
          <a:endParaRPr lang="zh-CN" altLang="en-US" sz="2400" b="1" dirty="0"/>
        </a:p>
      </dgm:t>
    </dgm:pt>
    <dgm:pt modelId="{0EA38A5A-302D-4FC2-9172-102E941CFCD1}" cxnId="{4E4C0E2E-23B7-43D5-93AB-A905389BB3B1}" type="parTrans">
      <dgm:prSet/>
      <dgm:spPr/>
      <dgm:t>
        <a:bodyPr/>
        <a:lstStyle/>
        <a:p>
          <a:endParaRPr lang="zh-CN" altLang="en-US"/>
        </a:p>
      </dgm:t>
    </dgm:pt>
    <dgm:pt modelId="{DFC9EF27-02DB-4324-BDA3-755A20320003}" cxnId="{4E4C0E2E-23B7-43D5-93AB-A905389BB3B1}" type="sibTrans">
      <dgm:prSet/>
      <dgm:spPr/>
      <dgm:t>
        <a:bodyPr/>
        <a:lstStyle/>
        <a:p>
          <a:endParaRPr lang="zh-CN" altLang="en-US"/>
        </a:p>
      </dgm:t>
    </dgm:pt>
    <dgm:pt modelId="{9B2CBA6E-639A-42C9-8B45-AD101F2F1D35}">
      <dgm:prSet phldrT="[文本]" custT="1"/>
      <dgm:spPr/>
      <dgm:t>
        <a:bodyPr/>
        <a:lstStyle/>
        <a:p>
          <a:r>
            <a:rPr lang="zh-CN" altLang="en-US" sz="2400" b="1" dirty="0" smtClean="0"/>
            <a:t>基层管理人员</a:t>
          </a:r>
          <a:endParaRPr lang="zh-CN" altLang="en-US" sz="2400" b="1" dirty="0"/>
        </a:p>
      </dgm:t>
    </dgm:pt>
    <dgm:pt modelId="{A29E0857-E954-4F83-BBC8-11B4B1DCC840}" cxnId="{A4F9B2DC-5350-404F-B06F-0B85E5401672}" type="parTrans">
      <dgm:prSet/>
      <dgm:spPr/>
      <dgm:t>
        <a:bodyPr/>
        <a:lstStyle/>
        <a:p>
          <a:endParaRPr lang="zh-CN" altLang="en-US"/>
        </a:p>
      </dgm:t>
    </dgm:pt>
    <dgm:pt modelId="{45DB8D13-2C03-4818-A08D-DAF6E111AA84}" cxnId="{A4F9B2DC-5350-404F-B06F-0B85E5401672}" type="sibTrans">
      <dgm:prSet/>
      <dgm:spPr/>
      <dgm:t>
        <a:bodyPr/>
        <a:lstStyle/>
        <a:p>
          <a:endParaRPr lang="zh-CN" altLang="en-US"/>
        </a:p>
      </dgm:t>
    </dgm:pt>
    <dgm:pt modelId="{5C1CC98F-63E6-44D4-B46D-8A6C60438881}">
      <dgm:prSet phldrT="[文本]"/>
      <dgm:spPr/>
      <dgm:t>
        <a:bodyPr/>
        <a:lstStyle/>
        <a:p>
          <a:r>
            <a:rPr lang="zh-CN" dirty="0" smtClean="0"/>
            <a:t>位于组织层级结构的最高层</a:t>
          </a:r>
          <a:r>
            <a:rPr lang="en-US" dirty="0" smtClean="0"/>
            <a:t>,</a:t>
          </a:r>
          <a:r>
            <a:rPr lang="zh-CN" dirty="0" smtClean="0"/>
            <a:t>往往只占员工总数的不到</a:t>
          </a:r>
          <a:r>
            <a:rPr lang="en-US" dirty="0" smtClean="0"/>
            <a:t>1%</a:t>
          </a:r>
          <a:r>
            <a:rPr lang="zh-CN" altLang="en-US" dirty="0" smtClean="0"/>
            <a:t>。</a:t>
          </a:r>
          <a:r>
            <a:rPr lang="zh-CN" dirty="0" smtClean="0"/>
            <a:t>他们的主要使命在于密切关注企业的外部经营环境</a:t>
          </a:r>
          <a:r>
            <a:rPr lang="zh-CN" altLang="en-US" dirty="0" smtClean="0"/>
            <a:t>，</a:t>
          </a:r>
          <a:r>
            <a:rPr lang="zh-CN" dirty="0" smtClean="0"/>
            <a:t>为确保组织高效运转制定总体上的战略目标</a:t>
          </a:r>
          <a:r>
            <a:rPr lang="zh-CN" altLang="en-US" dirty="0" smtClean="0"/>
            <a:t>，</a:t>
          </a:r>
          <a:r>
            <a:rPr lang="zh-CN" dirty="0" smtClean="0"/>
            <a:t>同时为组织的成长和发展获取各种必要的外部资源。</a:t>
          </a:r>
          <a:endParaRPr lang="zh-CN" altLang="en-US" dirty="0"/>
        </a:p>
      </dgm:t>
    </dgm:pt>
    <dgm:pt modelId="{5B4025A3-44A9-4042-92B6-14AD453E1123}" cxnId="{3FC1EAFC-9085-4B42-AAD2-CF259156B536}" type="parTrans">
      <dgm:prSet/>
      <dgm:spPr/>
      <dgm:t>
        <a:bodyPr/>
        <a:lstStyle/>
        <a:p>
          <a:endParaRPr lang="zh-CN" altLang="en-US"/>
        </a:p>
      </dgm:t>
    </dgm:pt>
    <dgm:pt modelId="{CAA5B1F5-F5AE-49AA-BBFB-B064EA0FA1C2}" cxnId="{3FC1EAFC-9085-4B42-AAD2-CF259156B536}" type="sibTrans">
      <dgm:prSet/>
      <dgm:spPr/>
      <dgm:t>
        <a:bodyPr/>
        <a:lstStyle/>
        <a:p>
          <a:endParaRPr lang="zh-CN" altLang="en-US"/>
        </a:p>
      </dgm:t>
    </dgm:pt>
    <dgm:pt modelId="{8A5845AF-140C-4A06-A0C7-DDAA045552C6}">
      <dgm:prSet phldrT="[文本]"/>
      <dgm:spPr/>
      <dgm:t>
        <a:bodyPr/>
        <a:lstStyle/>
        <a:p>
          <a:r>
            <a:rPr lang="zh-CN" dirty="0" smtClean="0"/>
            <a:t>又称为一线管理人员</a:t>
          </a:r>
          <a:r>
            <a:rPr lang="zh-CN" altLang="en-US" dirty="0" smtClean="0"/>
            <a:t>，</a:t>
          </a:r>
          <a:r>
            <a:rPr lang="zh-CN" dirty="0" smtClean="0"/>
            <a:t>在组织的层级结构中与高层管理人员处于遥遥相对的另一端。基层管理人员的工作重心更多地集中于企业内部</a:t>
          </a:r>
          <a:r>
            <a:rPr lang="zh-CN" altLang="en-US" dirty="0" smtClean="0"/>
            <a:t>，</a:t>
          </a:r>
          <a:r>
            <a:rPr lang="zh-CN" dirty="0" smtClean="0"/>
            <a:t>尤其是带领一些员工完成某些具体的工作任务</a:t>
          </a:r>
          <a:r>
            <a:rPr lang="zh-CN" altLang="en-US" dirty="0" smtClean="0"/>
            <a:t>，</a:t>
          </a:r>
          <a:r>
            <a:rPr lang="zh-CN" dirty="0" smtClean="0"/>
            <a:t>他们主要负责对一线员工的工作进行监督</a:t>
          </a:r>
          <a:r>
            <a:rPr lang="zh-CN" altLang="en-US" dirty="0" smtClean="0"/>
            <a:t>，</a:t>
          </a:r>
          <a:r>
            <a:rPr lang="zh-CN" dirty="0" smtClean="0"/>
            <a:t>并对他们提供直接的指导和帮助基层管理人员的工作更侧重于短期任务</a:t>
          </a:r>
          <a:r>
            <a:rPr lang="zh-CN" altLang="en-US" dirty="0" smtClean="0"/>
            <a:t>，</a:t>
          </a:r>
          <a:r>
            <a:rPr lang="zh-CN" dirty="0" smtClean="0"/>
            <a:t>对其绩效考核与评价主要基于一些短期的绩效指标</a:t>
          </a:r>
          <a:r>
            <a:rPr lang="zh-CN" altLang="en-US" dirty="0" smtClean="0"/>
            <a:t>，</a:t>
          </a:r>
          <a:r>
            <a:rPr lang="zh-CN" dirty="0" smtClean="0"/>
            <a:t>但是基层管理人员往往有着较为广阔的晋升空间。</a:t>
          </a:r>
          <a:endParaRPr lang="zh-CN" altLang="en-US" dirty="0"/>
        </a:p>
      </dgm:t>
    </dgm:pt>
    <dgm:pt modelId="{223908F1-2778-4C59-9380-D2D57703DC4A}" cxnId="{939EA90A-0D82-4E4D-B40F-89972B8AC2FD}" type="parTrans">
      <dgm:prSet/>
      <dgm:spPr/>
      <dgm:t>
        <a:bodyPr/>
        <a:lstStyle/>
        <a:p>
          <a:endParaRPr lang="zh-CN" altLang="en-US"/>
        </a:p>
      </dgm:t>
    </dgm:pt>
    <dgm:pt modelId="{13ABFCEC-665D-45CF-843F-DDFEC295DE98}" cxnId="{939EA90A-0D82-4E4D-B40F-89972B8AC2FD}" type="sibTrans">
      <dgm:prSet/>
      <dgm:spPr/>
      <dgm:t>
        <a:bodyPr/>
        <a:lstStyle/>
        <a:p>
          <a:endParaRPr lang="zh-CN" altLang="en-US"/>
        </a:p>
      </dgm:t>
    </dgm:pt>
    <dgm:pt modelId="{451C033C-9A04-4733-9DDC-1920C554A19B}">
      <dgm:prSet phldrT="[文本]" custT="1"/>
      <dgm:spPr/>
      <dgm:t>
        <a:bodyPr/>
        <a:lstStyle/>
        <a:p>
          <a:r>
            <a:rPr lang="zh-CN" altLang="en-US" sz="2400" b="1" dirty="0" smtClean="0"/>
            <a:t>中层管理人员</a:t>
          </a:r>
          <a:endParaRPr lang="zh-CN" altLang="en-US" sz="2400" b="1" dirty="0"/>
        </a:p>
      </dgm:t>
    </dgm:pt>
    <dgm:pt modelId="{A2E3BF5F-31DE-4444-A6EB-F4DE067D5B82}" cxnId="{45583141-D6F3-406F-BC2B-3A1C315B0120}" type="parTrans">
      <dgm:prSet/>
      <dgm:spPr/>
      <dgm:t>
        <a:bodyPr/>
        <a:lstStyle/>
        <a:p>
          <a:endParaRPr lang="zh-CN" altLang="en-US"/>
        </a:p>
      </dgm:t>
    </dgm:pt>
    <dgm:pt modelId="{B68BAEFD-9656-4EDB-857D-1A16C18C5469}" cxnId="{45583141-D6F3-406F-BC2B-3A1C315B0120}" type="sibTrans">
      <dgm:prSet/>
      <dgm:spPr/>
      <dgm:t>
        <a:bodyPr/>
        <a:lstStyle/>
        <a:p>
          <a:endParaRPr lang="zh-CN" altLang="en-US"/>
        </a:p>
      </dgm:t>
    </dgm:pt>
    <dgm:pt modelId="{5949546B-7865-4838-B767-BD76F6BC7A39}">
      <dgm:prSet phldrT="[文本]"/>
      <dgm:spPr/>
      <dgm:t>
        <a:bodyPr/>
        <a:lstStyle/>
        <a:p>
          <a:r>
            <a:rPr lang="zh-CN" dirty="0" smtClean="0"/>
            <a:t>中层管理人员在组织中的位置恰好介于高层管理人员和基层管理人员之间</a:t>
          </a:r>
          <a:r>
            <a:rPr lang="zh-CN" altLang="en-US" dirty="0" smtClean="0"/>
            <a:t>，</a:t>
          </a:r>
          <a:r>
            <a:rPr lang="zh-CN" dirty="0" smtClean="0"/>
            <a:t>因而在很大程度上扮演了二者之间的信息传递者的角色。</a:t>
          </a:r>
          <a:endParaRPr lang="zh-CN" altLang="en-US" dirty="0"/>
        </a:p>
      </dgm:t>
    </dgm:pt>
    <dgm:pt modelId="{2AFE0D95-550C-4F41-833B-60AF81D6AB92}" cxnId="{1256707C-3D34-4AC0-8E59-F31C4563120B}" type="parTrans">
      <dgm:prSet/>
      <dgm:spPr/>
      <dgm:t>
        <a:bodyPr/>
        <a:lstStyle/>
        <a:p>
          <a:endParaRPr lang="zh-CN" altLang="en-US"/>
        </a:p>
      </dgm:t>
    </dgm:pt>
    <dgm:pt modelId="{C460B306-B40D-4811-9A42-8AFEE2357B93}" cxnId="{1256707C-3D34-4AC0-8E59-F31C4563120B}" type="sibTrans">
      <dgm:prSet/>
      <dgm:spPr/>
      <dgm:t>
        <a:bodyPr/>
        <a:lstStyle/>
        <a:p>
          <a:endParaRPr lang="zh-CN" altLang="en-US"/>
        </a:p>
      </dgm:t>
    </dgm:pt>
    <dgm:pt modelId="{3601282F-B49B-4B07-9DC0-21E205430A95}" type="pres">
      <dgm:prSet presAssocID="{71CD5130-0D5F-4910-824A-325E69180B02}" presName="linear" presStyleCnt="0">
        <dgm:presLayoutVars>
          <dgm:dir/>
          <dgm:animLvl val="lvl"/>
          <dgm:resizeHandles val="exact"/>
        </dgm:presLayoutVars>
      </dgm:prSet>
      <dgm:spPr/>
      <dgm:t>
        <a:bodyPr/>
        <a:lstStyle/>
        <a:p>
          <a:endParaRPr lang="zh-CN" altLang="en-US"/>
        </a:p>
      </dgm:t>
    </dgm:pt>
    <dgm:pt modelId="{591CB010-4B60-4486-9BEC-6E3A9EE86810}" type="pres">
      <dgm:prSet presAssocID="{D15FC661-8A48-4F6D-9327-226606931439}" presName="parentLin" presStyleCnt="0"/>
      <dgm:spPr/>
    </dgm:pt>
    <dgm:pt modelId="{80CFF4A3-9F95-4D3C-B645-260B02F09E2A}" type="pres">
      <dgm:prSet presAssocID="{D15FC661-8A48-4F6D-9327-226606931439}" presName="parentLeftMargin" presStyleLbl="node1" presStyleIdx="0" presStyleCnt="3"/>
      <dgm:spPr/>
      <dgm:t>
        <a:bodyPr/>
        <a:lstStyle/>
        <a:p>
          <a:endParaRPr lang="zh-CN" altLang="en-US"/>
        </a:p>
      </dgm:t>
    </dgm:pt>
    <dgm:pt modelId="{530EF5CA-B9FF-4DC4-B9A1-FA7FBC0F8DFD}" type="pres">
      <dgm:prSet presAssocID="{D15FC661-8A48-4F6D-9327-226606931439}" presName="parentText" presStyleLbl="node1" presStyleIdx="0" presStyleCnt="3">
        <dgm:presLayoutVars>
          <dgm:chMax val="0"/>
          <dgm:bulletEnabled val="1"/>
        </dgm:presLayoutVars>
      </dgm:prSet>
      <dgm:spPr/>
      <dgm:t>
        <a:bodyPr/>
        <a:lstStyle/>
        <a:p>
          <a:endParaRPr lang="zh-CN" altLang="en-US"/>
        </a:p>
      </dgm:t>
    </dgm:pt>
    <dgm:pt modelId="{AED75D6F-44F9-4BA0-BF7F-B97AA6D5801C}" type="pres">
      <dgm:prSet presAssocID="{D15FC661-8A48-4F6D-9327-226606931439}" presName="negativeSpace" presStyleCnt="0"/>
      <dgm:spPr/>
    </dgm:pt>
    <dgm:pt modelId="{A6010800-8F9E-49A4-BA67-D0AB6C764B0A}" type="pres">
      <dgm:prSet presAssocID="{D15FC661-8A48-4F6D-9327-226606931439}" presName="childText" presStyleLbl="conFgAcc1" presStyleIdx="0" presStyleCnt="3">
        <dgm:presLayoutVars>
          <dgm:bulletEnabled val="1"/>
        </dgm:presLayoutVars>
      </dgm:prSet>
      <dgm:spPr/>
      <dgm:t>
        <a:bodyPr/>
        <a:lstStyle/>
        <a:p>
          <a:endParaRPr lang="zh-CN" altLang="en-US"/>
        </a:p>
      </dgm:t>
    </dgm:pt>
    <dgm:pt modelId="{48A3E63E-3A28-40CF-BFF5-91E319007A24}" type="pres">
      <dgm:prSet presAssocID="{DFC9EF27-02DB-4324-BDA3-755A20320003}" presName="spaceBetweenRectangles" presStyleCnt="0"/>
      <dgm:spPr/>
    </dgm:pt>
    <dgm:pt modelId="{2259463F-BB3E-4176-AF2B-AFA758601CBC}" type="pres">
      <dgm:prSet presAssocID="{451C033C-9A04-4733-9DDC-1920C554A19B}" presName="parentLin" presStyleCnt="0"/>
      <dgm:spPr/>
    </dgm:pt>
    <dgm:pt modelId="{B491ABBE-5599-4112-A0D7-B94F0E405B03}" type="pres">
      <dgm:prSet presAssocID="{451C033C-9A04-4733-9DDC-1920C554A19B}" presName="parentLeftMargin" presStyleLbl="node1" presStyleIdx="0" presStyleCnt="3"/>
      <dgm:spPr/>
      <dgm:t>
        <a:bodyPr/>
        <a:lstStyle/>
        <a:p>
          <a:endParaRPr lang="zh-CN" altLang="en-US"/>
        </a:p>
      </dgm:t>
    </dgm:pt>
    <dgm:pt modelId="{08CAC420-0F79-4816-A56B-EC3A219DF762}" type="pres">
      <dgm:prSet presAssocID="{451C033C-9A04-4733-9DDC-1920C554A19B}" presName="parentText" presStyleLbl="node1" presStyleIdx="1" presStyleCnt="3">
        <dgm:presLayoutVars>
          <dgm:chMax val="0"/>
          <dgm:bulletEnabled val="1"/>
        </dgm:presLayoutVars>
      </dgm:prSet>
      <dgm:spPr/>
      <dgm:t>
        <a:bodyPr/>
        <a:lstStyle/>
        <a:p>
          <a:endParaRPr lang="zh-CN" altLang="en-US"/>
        </a:p>
      </dgm:t>
    </dgm:pt>
    <dgm:pt modelId="{944C0C39-7569-42E5-BBF2-6E6650452978}" type="pres">
      <dgm:prSet presAssocID="{451C033C-9A04-4733-9DDC-1920C554A19B}" presName="negativeSpace" presStyleCnt="0"/>
      <dgm:spPr/>
    </dgm:pt>
    <dgm:pt modelId="{566AFC91-B385-4D60-917F-A99DBE50196C}" type="pres">
      <dgm:prSet presAssocID="{451C033C-9A04-4733-9DDC-1920C554A19B}" presName="childText" presStyleLbl="conFgAcc1" presStyleIdx="1" presStyleCnt="3">
        <dgm:presLayoutVars>
          <dgm:bulletEnabled val="1"/>
        </dgm:presLayoutVars>
      </dgm:prSet>
      <dgm:spPr/>
      <dgm:t>
        <a:bodyPr/>
        <a:lstStyle/>
        <a:p>
          <a:endParaRPr lang="zh-CN" altLang="en-US"/>
        </a:p>
      </dgm:t>
    </dgm:pt>
    <dgm:pt modelId="{13F658FC-BEFE-4A98-BE17-DD40E1842764}" type="pres">
      <dgm:prSet presAssocID="{B68BAEFD-9656-4EDB-857D-1A16C18C5469}" presName="spaceBetweenRectangles" presStyleCnt="0"/>
      <dgm:spPr/>
    </dgm:pt>
    <dgm:pt modelId="{DE27493E-5518-4987-9C0D-B516756F4135}" type="pres">
      <dgm:prSet presAssocID="{9B2CBA6E-639A-42C9-8B45-AD101F2F1D35}" presName="parentLin" presStyleCnt="0"/>
      <dgm:spPr/>
    </dgm:pt>
    <dgm:pt modelId="{1027C09F-70AD-4312-A410-2E3E32596187}" type="pres">
      <dgm:prSet presAssocID="{9B2CBA6E-639A-42C9-8B45-AD101F2F1D35}" presName="parentLeftMargin" presStyleLbl="node1" presStyleIdx="1" presStyleCnt="3"/>
      <dgm:spPr/>
      <dgm:t>
        <a:bodyPr/>
        <a:lstStyle/>
        <a:p>
          <a:endParaRPr lang="zh-CN" altLang="en-US"/>
        </a:p>
      </dgm:t>
    </dgm:pt>
    <dgm:pt modelId="{B4C61C5D-B131-457E-BF34-C5FE6017AD52}" type="pres">
      <dgm:prSet presAssocID="{9B2CBA6E-639A-42C9-8B45-AD101F2F1D35}" presName="parentText" presStyleLbl="node1" presStyleIdx="2" presStyleCnt="3">
        <dgm:presLayoutVars>
          <dgm:chMax val="0"/>
          <dgm:bulletEnabled val="1"/>
        </dgm:presLayoutVars>
      </dgm:prSet>
      <dgm:spPr/>
      <dgm:t>
        <a:bodyPr/>
        <a:lstStyle/>
        <a:p>
          <a:endParaRPr lang="zh-CN" altLang="en-US"/>
        </a:p>
      </dgm:t>
    </dgm:pt>
    <dgm:pt modelId="{9F0FEA13-C416-48F2-BDB4-8C9134612DB5}" type="pres">
      <dgm:prSet presAssocID="{9B2CBA6E-639A-42C9-8B45-AD101F2F1D35}" presName="negativeSpace" presStyleCnt="0"/>
      <dgm:spPr/>
    </dgm:pt>
    <dgm:pt modelId="{095502AE-14DB-4D5E-B443-E9F9522CD3C5}" type="pres">
      <dgm:prSet presAssocID="{9B2CBA6E-639A-42C9-8B45-AD101F2F1D35}" presName="childText" presStyleLbl="conFgAcc1" presStyleIdx="2" presStyleCnt="3">
        <dgm:presLayoutVars>
          <dgm:bulletEnabled val="1"/>
        </dgm:presLayoutVars>
      </dgm:prSet>
      <dgm:spPr/>
      <dgm:t>
        <a:bodyPr/>
        <a:lstStyle/>
        <a:p>
          <a:endParaRPr lang="zh-CN" altLang="en-US"/>
        </a:p>
      </dgm:t>
    </dgm:pt>
  </dgm:ptLst>
  <dgm:cxnLst>
    <dgm:cxn modelId="{45583141-D6F3-406F-BC2B-3A1C315B0120}" srcId="{71CD5130-0D5F-4910-824A-325E69180B02}" destId="{451C033C-9A04-4733-9DDC-1920C554A19B}" srcOrd="1" destOrd="0" parTransId="{A2E3BF5F-31DE-4444-A6EB-F4DE067D5B82}" sibTransId="{B68BAEFD-9656-4EDB-857D-1A16C18C5469}"/>
    <dgm:cxn modelId="{A4F9B2DC-5350-404F-B06F-0B85E5401672}" srcId="{71CD5130-0D5F-4910-824A-325E69180B02}" destId="{9B2CBA6E-639A-42C9-8B45-AD101F2F1D35}" srcOrd="2" destOrd="0" parTransId="{A29E0857-E954-4F83-BBC8-11B4B1DCC840}" sibTransId="{45DB8D13-2C03-4818-A08D-DAF6E111AA84}"/>
    <dgm:cxn modelId="{1256707C-3D34-4AC0-8E59-F31C4563120B}" srcId="{451C033C-9A04-4733-9DDC-1920C554A19B}" destId="{5949546B-7865-4838-B767-BD76F6BC7A39}" srcOrd="0" destOrd="0" parTransId="{2AFE0D95-550C-4F41-833B-60AF81D6AB92}" sibTransId="{C460B306-B40D-4811-9A42-8AFEE2357B93}"/>
    <dgm:cxn modelId="{8F338233-8C57-4B20-A409-2DC7C8FAF1DE}" type="presOf" srcId="{9B2CBA6E-639A-42C9-8B45-AD101F2F1D35}" destId="{1027C09F-70AD-4312-A410-2E3E32596187}" srcOrd="0" destOrd="0" presId="urn:microsoft.com/office/officeart/2005/8/layout/list1"/>
    <dgm:cxn modelId="{939EA90A-0D82-4E4D-B40F-89972B8AC2FD}" srcId="{9B2CBA6E-639A-42C9-8B45-AD101F2F1D35}" destId="{8A5845AF-140C-4A06-A0C7-DDAA045552C6}" srcOrd="0" destOrd="0" parTransId="{223908F1-2778-4C59-9380-D2D57703DC4A}" sibTransId="{13ABFCEC-665D-45CF-843F-DDFEC295DE98}"/>
    <dgm:cxn modelId="{EBC33084-F16B-4D79-99CB-34D8D4C297CD}" type="presOf" srcId="{D15FC661-8A48-4F6D-9327-226606931439}" destId="{80CFF4A3-9F95-4D3C-B645-260B02F09E2A}" srcOrd="0" destOrd="0" presId="urn:microsoft.com/office/officeart/2005/8/layout/list1"/>
    <dgm:cxn modelId="{1D164D8F-D487-497D-B382-C43A2017A476}" type="presOf" srcId="{5C1CC98F-63E6-44D4-B46D-8A6C60438881}" destId="{A6010800-8F9E-49A4-BA67-D0AB6C764B0A}" srcOrd="0" destOrd="0" presId="urn:microsoft.com/office/officeart/2005/8/layout/list1"/>
    <dgm:cxn modelId="{4E4C0E2E-23B7-43D5-93AB-A905389BB3B1}" srcId="{71CD5130-0D5F-4910-824A-325E69180B02}" destId="{D15FC661-8A48-4F6D-9327-226606931439}" srcOrd="0" destOrd="0" parTransId="{0EA38A5A-302D-4FC2-9172-102E941CFCD1}" sibTransId="{DFC9EF27-02DB-4324-BDA3-755A20320003}"/>
    <dgm:cxn modelId="{3FC1EAFC-9085-4B42-AAD2-CF259156B536}" srcId="{D15FC661-8A48-4F6D-9327-226606931439}" destId="{5C1CC98F-63E6-44D4-B46D-8A6C60438881}" srcOrd="0" destOrd="0" parTransId="{5B4025A3-44A9-4042-92B6-14AD453E1123}" sibTransId="{CAA5B1F5-F5AE-49AA-BBFB-B064EA0FA1C2}"/>
    <dgm:cxn modelId="{6FCCF2E7-5C9C-4A4D-B98E-17E3CC5B3333}" type="presOf" srcId="{5949546B-7865-4838-B767-BD76F6BC7A39}" destId="{566AFC91-B385-4D60-917F-A99DBE50196C}" srcOrd="0" destOrd="0" presId="urn:microsoft.com/office/officeart/2005/8/layout/list1"/>
    <dgm:cxn modelId="{9DE0650C-AB5B-44F7-BD74-80FB56C3294E}" type="presOf" srcId="{8A5845AF-140C-4A06-A0C7-DDAA045552C6}" destId="{095502AE-14DB-4D5E-B443-E9F9522CD3C5}" srcOrd="0" destOrd="0" presId="urn:microsoft.com/office/officeart/2005/8/layout/list1"/>
    <dgm:cxn modelId="{107DFFD9-482C-4345-B6AB-95994A5091DF}" type="presOf" srcId="{9B2CBA6E-639A-42C9-8B45-AD101F2F1D35}" destId="{B4C61C5D-B131-457E-BF34-C5FE6017AD52}" srcOrd="1" destOrd="0" presId="urn:microsoft.com/office/officeart/2005/8/layout/list1"/>
    <dgm:cxn modelId="{659955BA-D928-4198-87E2-091A06DE7994}" type="presOf" srcId="{71CD5130-0D5F-4910-824A-325E69180B02}" destId="{3601282F-B49B-4B07-9DC0-21E205430A95}" srcOrd="0" destOrd="0" presId="urn:microsoft.com/office/officeart/2005/8/layout/list1"/>
    <dgm:cxn modelId="{2E472D9B-952E-4C21-8870-6E87A7733985}" type="presOf" srcId="{451C033C-9A04-4733-9DDC-1920C554A19B}" destId="{B491ABBE-5599-4112-A0D7-B94F0E405B03}" srcOrd="0" destOrd="0" presId="urn:microsoft.com/office/officeart/2005/8/layout/list1"/>
    <dgm:cxn modelId="{E6A53FB2-B7A2-4911-855D-F02B2917B3C0}" type="presOf" srcId="{451C033C-9A04-4733-9DDC-1920C554A19B}" destId="{08CAC420-0F79-4816-A56B-EC3A219DF762}" srcOrd="1" destOrd="0" presId="urn:microsoft.com/office/officeart/2005/8/layout/list1"/>
    <dgm:cxn modelId="{BF6C1804-76BF-4F77-9EAC-9B5C3CAF1043}" type="presOf" srcId="{D15FC661-8A48-4F6D-9327-226606931439}" destId="{530EF5CA-B9FF-4DC4-B9A1-FA7FBC0F8DFD}" srcOrd="1" destOrd="0" presId="urn:microsoft.com/office/officeart/2005/8/layout/list1"/>
    <dgm:cxn modelId="{7FC4B7D0-5631-4E44-98C5-809F6D0E4449}" type="presParOf" srcId="{3601282F-B49B-4B07-9DC0-21E205430A95}" destId="{591CB010-4B60-4486-9BEC-6E3A9EE86810}" srcOrd="0" destOrd="0" presId="urn:microsoft.com/office/officeart/2005/8/layout/list1"/>
    <dgm:cxn modelId="{ADB89A4F-763F-4789-84D6-CCE580684226}" type="presParOf" srcId="{591CB010-4B60-4486-9BEC-6E3A9EE86810}" destId="{80CFF4A3-9F95-4D3C-B645-260B02F09E2A}" srcOrd="0" destOrd="0" presId="urn:microsoft.com/office/officeart/2005/8/layout/list1"/>
    <dgm:cxn modelId="{8D1E24E3-9375-4F16-B988-A933FF464544}" type="presParOf" srcId="{591CB010-4B60-4486-9BEC-6E3A9EE86810}" destId="{530EF5CA-B9FF-4DC4-B9A1-FA7FBC0F8DFD}" srcOrd="1" destOrd="0" presId="urn:microsoft.com/office/officeart/2005/8/layout/list1"/>
    <dgm:cxn modelId="{BF92B69E-6D4C-4329-9204-5694CDE526A1}" type="presParOf" srcId="{3601282F-B49B-4B07-9DC0-21E205430A95}" destId="{AED75D6F-44F9-4BA0-BF7F-B97AA6D5801C}" srcOrd="1" destOrd="0" presId="urn:microsoft.com/office/officeart/2005/8/layout/list1"/>
    <dgm:cxn modelId="{04B3109C-AC7E-4822-8919-3923B1714A61}" type="presParOf" srcId="{3601282F-B49B-4B07-9DC0-21E205430A95}" destId="{A6010800-8F9E-49A4-BA67-D0AB6C764B0A}" srcOrd="2" destOrd="0" presId="urn:microsoft.com/office/officeart/2005/8/layout/list1"/>
    <dgm:cxn modelId="{4F93BE74-D269-4944-A500-C83358DCCC78}" type="presParOf" srcId="{3601282F-B49B-4B07-9DC0-21E205430A95}" destId="{48A3E63E-3A28-40CF-BFF5-91E319007A24}" srcOrd="3" destOrd="0" presId="urn:microsoft.com/office/officeart/2005/8/layout/list1"/>
    <dgm:cxn modelId="{6CC31A33-6620-4AA0-9B7A-EB775538C949}" type="presParOf" srcId="{3601282F-B49B-4B07-9DC0-21E205430A95}" destId="{2259463F-BB3E-4176-AF2B-AFA758601CBC}" srcOrd="4" destOrd="0" presId="urn:microsoft.com/office/officeart/2005/8/layout/list1"/>
    <dgm:cxn modelId="{200BEDE0-EECD-4031-9853-30DEFEE7FFC7}" type="presParOf" srcId="{2259463F-BB3E-4176-AF2B-AFA758601CBC}" destId="{B491ABBE-5599-4112-A0D7-B94F0E405B03}" srcOrd="0" destOrd="0" presId="urn:microsoft.com/office/officeart/2005/8/layout/list1"/>
    <dgm:cxn modelId="{B95E98D8-734E-4E95-8E93-7770C2F0C9CC}" type="presParOf" srcId="{2259463F-BB3E-4176-AF2B-AFA758601CBC}" destId="{08CAC420-0F79-4816-A56B-EC3A219DF762}" srcOrd="1" destOrd="0" presId="urn:microsoft.com/office/officeart/2005/8/layout/list1"/>
    <dgm:cxn modelId="{D7BDF2EB-8104-406B-B3AD-CC1D8CC45954}" type="presParOf" srcId="{3601282F-B49B-4B07-9DC0-21E205430A95}" destId="{944C0C39-7569-42E5-BBF2-6E6650452978}" srcOrd="5" destOrd="0" presId="urn:microsoft.com/office/officeart/2005/8/layout/list1"/>
    <dgm:cxn modelId="{FBCB7C83-8774-4E35-8C28-6FF5F6328B95}" type="presParOf" srcId="{3601282F-B49B-4B07-9DC0-21E205430A95}" destId="{566AFC91-B385-4D60-917F-A99DBE50196C}" srcOrd="6" destOrd="0" presId="urn:microsoft.com/office/officeart/2005/8/layout/list1"/>
    <dgm:cxn modelId="{6C1A11E5-A65F-41F0-A5FB-2C536F062A7E}" type="presParOf" srcId="{3601282F-B49B-4B07-9DC0-21E205430A95}" destId="{13F658FC-BEFE-4A98-BE17-DD40E1842764}" srcOrd="7" destOrd="0" presId="urn:microsoft.com/office/officeart/2005/8/layout/list1"/>
    <dgm:cxn modelId="{50CCC969-DE10-479A-9317-801909B81B13}" type="presParOf" srcId="{3601282F-B49B-4B07-9DC0-21E205430A95}" destId="{DE27493E-5518-4987-9C0D-B516756F4135}" srcOrd="8" destOrd="0" presId="urn:microsoft.com/office/officeart/2005/8/layout/list1"/>
    <dgm:cxn modelId="{641839DA-4586-463D-B440-F75E78544235}" type="presParOf" srcId="{DE27493E-5518-4987-9C0D-B516756F4135}" destId="{1027C09F-70AD-4312-A410-2E3E32596187}" srcOrd="0" destOrd="0" presId="urn:microsoft.com/office/officeart/2005/8/layout/list1"/>
    <dgm:cxn modelId="{4C28EEF8-A872-4D19-919A-36FCB7F66190}" type="presParOf" srcId="{DE27493E-5518-4987-9C0D-B516756F4135}" destId="{B4C61C5D-B131-457E-BF34-C5FE6017AD52}" srcOrd="1" destOrd="0" presId="urn:microsoft.com/office/officeart/2005/8/layout/list1"/>
    <dgm:cxn modelId="{3A750DE7-5341-4028-806D-D372D01144AA}" type="presParOf" srcId="{3601282F-B49B-4B07-9DC0-21E205430A95}" destId="{9F0FEA13-C416-48F2-BDB4-8C9134612DB5}" srcOrd="9" destOrd="0" presId="urn:microsoft.com/office/officeart/2005/8/layout/list1"/>
    <dgm:cxn modelId="{2AC835DA-299A-4A8A-B782-BA22FCEAABCE}" type="presParOf" srcId="{3601282F-B49B-4B07-9DC0-21E205430A95}" destId="{095502AE-14DB-4D5E-B443-E9F9522CD3C5}" srcOrd="10"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74DBDD-3CCC-431C-8FD2-0E07C5C33B62}" type="doc">
      <dgm:prSet loTypeId="urn:microsoft.com/office/officeart/2005/8/layout/radial5" loCatId="relationship" qsTypeId="urn:microsoft.com/office/officeart/2005/8/quickstyle/simple2" qsCatId="simple" csTypeId="urn:microsoft.com/office/officeart/2005/8/colors/accent6_5" csCatId="accent6" phldr="1"/>
      <dgm:spPr/>
      <dgm:t>
        <a:bodyPr/>
        <a:lstStyle/>
        <a:p>
          <a:endParaRPr lang="zh-CN" altLang="en-US"/>
        </a:p>
      </dgm:t>
    </dgm:pt>
    <dgm:pt modelId="{73FE2E50-AFCD-41F1-B39C-D2BA2C8F36C5}">
      <dgm:prSet phldrT="[文本]"/>
      <dgm:spPr/>
      <dgm:t>
        <a:bodyPr/>
        <a:lstStyle/>
        <a:p>
          <a:r>
            <a:rPr lang="zh-CN" altLang="en-US" dirty="0" smtClean="0"/>
            <a:t>薪酬管理</a:t>
          </a:r>
          <a:endParaRPr lang="zh-CN" altLang="en-US" dirty="0"/>
        </a:p>
      </dgm:t>
    </dgm:pt>
    <dgm:pt modelId="{8943E81B-7D47-426A-BFAD-E0F891977F8E}" cxnId="{00A05E2B-E400-4D8D-BA01-8A7BE3A47A7E}" type="parTrans">
      <dgm:prSet/>
      <dgm:spPr/>
      <dgm:t>
        <a:bodyPr/>
        <a:lstStyle/>
        <a:p>
          <a:endParaRPr lang="zh-CN" altLang="en-US"/>
        </a:p>
      </dgm:t>
    </dgm:pt>
    <dgm:pt modelId="{1BC4BD6C-6FAD-40ED-B587-439B03BF6349}" cxnId="{00A05E2B-E400-4D8D-BA01-8A7BE3A47A7E}" type="sibTrans">
      <dgm:prSet/>
      <dgm:spPr/>
      <dgm:t>
        <a:bodyPr/>
        <a:lstStyle/>
        <a:p>
          <a:endParaRPr lang="zh-CN" altLang="en-US"/>
        </a:p>
      </dgm:t>
    </dgm:pt>
    <dgm:pt modelId="{40F99275-665E-4553-A39A-222E56734506}">
      <dgm:prSet phldrT="[文本]" custT="1"/>
      <dgm:spPr/>
      <dgm:t>
        <a:bodyPr/>
        <a:lstStyle/>
        <a:p>
          <a:r>
            <a:rPr lang="zh-CN" altLang="en-US" sz="2800" dirty="0" smtClean="0"/>
            <a:t>职位</a:t>
          </a:r>
          <a:endParaRPr lang="en-US" altLang="zh-CN" sz="2800" dirty="0" smtClean="0"/>
        </a:p>
        <a:p>
          <a:r>
            <a:rPr lang="zh-CN" altLang="en-US" sz="2800" dirty="0" smtClean="0"/>
            <a:t>设计</a:t>
          </a:r>
          <a:endParaRPr lang="zh-CN" altLang="en-US" sz="2800" dirty="0"/>
        </a:p>
      </dgm:t>
    </dgm:pt>
    <dgm:pt modelId="{6ECF9C82-6351-4B13-9CCF-9D604581049E}" cxnId="{CAB4D90B-0EE4-4C8E-8624-43B9CBE86271}" type="parTrans">
      <dgm:prSet/>
      <dgm:spPr/>
      <dgm:t>
        <a:bodyPr/>
        <a:lstStyle/>
        <a:p>
          <a:endParaRPr lang="zh-CN" altLang="en-US"/>
        </a:p>
      </dgm:t>
    </dgm:pt>
    <dgm:pt modelId="{0E4785C1-70E2-48DC-B12A-0164EC4D7A41}" cxnId="{CAB4D90B-0EE4-4C8E-8624-43B9CBE86271}" type="sibTrans">
      <dgm:prSet/>
      <dgm:spPr/>
      <dgm:t>
        <a:bodyPr/>
        <a:lstStyle/>
        <a:p>
          <a:endParaRPr lang="zh-CN" altLang="en-US"/>
        </a:p>
      </dgm:t>
    </dgm:pt>
    <dgm:pt modelId="{D9366383-4448-44B7-B1BC-600221CF7149}">
      <dgm:prSet phldrT="[文本]" custT="1"/>
      <dgm:spPr/>
      <dgm:t>
        <a:bodyPr/>
        <a:lstStyle/>
        <a:p>
          <a:r>
            <a:rPr lang="zh-CN" altLang="en-US" sz="2800" dirty="0" smtClean="0"/>
            <a:t>员工的招募与甄选</a:t>
          </a:r>
          <a:endParaRPr lang="zh-CN" altLang="en-US" sz="2800" dirty="0"/>
        </a:p>
      </dgm:t>
    </dgm:pt>
    <dgm:pt modelId="{38FA0649-1400-46A2-87BD-9E06C4CD0EAB}" cxnId="{25041CE0-1AB4-403C-AFCB-3956BA529CE6}" type="parTrans">
      <dgm:prSet/>
      <dgm:spPr/>
      <dgm:t>
        <a:bodyPr/>
        <a:lstStyle/>
        <a:p>
          <a:endParaRPr lang="zh-CN" altLang="en-US"/>
        </a:p>
      </dgm:t>
    </dgm:pt>
    <dgm:pt modelId="{857F0DD1-559F-4F37-BC20-CE4ABC781DF5}" cxnId="{25041CE0-1AB4-403C-AFCB-3956BA529CE6}" type="sibTrans">
      <dgm:prSet/>
      <dgm:spPr/>
      <dgm:t>
        <a:bodyPr/>
        <a:lstStyle/>
        <a:p>
          <a:endParaRPr lang="zh-CN" altLang="en-US"/>
        </a:p>
      </dgm:t>
    </dgm:pt>
    <dgm:pt modelId="{7F005AF7-59FA-43DF-8A51-A72C08A33A63}">
      <dgm:prSet phldrT="[文本]" custT="1"/>
      <dgm:spPr/>
      <dgm:t>
        <a:bodyPr/>
        <a:lstStyle/>
        <a:p>
          <a:r>
            <a:rPr lang="zh-CN" altLang="en-US" sz="2800" dirty="0" smtClean="0"/>
            <a:t>培训</a:t>
          </a:r>
          <a:endParaRPr lang="en-US" altLang="zh-CN" sz="2800" dirty="0" smtClean="0"/>
        </a:p>
        <a:p>
          <a:r>
            <a:rPr lang="zh-CN" altLang="en-US" sz="2800" dirty="0" smtClean="0"/>
            <a:t>开发</a:t>
          </a:r>
          <a:endParaRPr lang="zh-CN" altLang="en-US" sz="2800" dirty="0"/>
        </a:p>
      </dgm:t>
    </dgm:pt>
    <dgm:pt modelId="{F9E557C9-736D-40FA-810D-EF011209CAFC}" cxnId="{A6277291-6BA4-4ED0-AB99-BC88009100DC}" type="parTrans">
      <dgm:prSet/>
      <dgm:spPr/>
      <dgm:t>
        <a:bodyPr/>
        <a:lstStyle/>
        <a:p>
          <a:endParaRPr lang="zh-CN" altLang="en-US"/>
        </a:p>
      </dgm:t>
    </dgm:pt>
    <dgm:pt modelId="{6AFEBA28-BE70-47A9-825D-28060637AF7A}" cxnId="{A6277291-6BA4-4ED0-AB99-BC88009100DC}" type="sibTrans">
      <dgm:prSet/>
      <dgm:spPr/>
      <dgm:t>
        <a:bodyPr/>
        <a:lstStyle/>
        <a:p>
          <a:endParaRPr lang="zh-CN" altLang="en-US"/>
        </a:p>
      </dgm:t>
    </dgm:pt>
    <dgm:pt modelId="{901FECBD-F837-4FB6-873A-2A1A77E99882}">
      <dgm:prSet phldrT="[文本]" custT="1"/>
      <dgm:spPr/>
      <dgm:t>
        <a:bodyPr/>
        <a:lstStyle/>
        <a:p>
          <a:r>
            <a:rPr lang="zh-CN" altLang="en-US" sz="2800" dirty="0" smtClean="0"/>
            <a:t>绩效</a:t>
          </a:r>
          <a:endParaRPr lang="en-US" altLang="zh-CN" sz="2800" dirty="0" smtClean="0"/>
        </a:p>
        <a:p>
          <a:r>
            <a:rPr lang="zh-CN" altLang="en-US" sz="2800" dirty="0" smtClean="0"/>
            <a:t>管理</a:t>
          </a:r>
          <a:endParaRPr lang="zh-CN" altLang="en-US" sz="2800" dirty="0"/>
        </a:p>
      </dgm:t>
    </dgm:pt>
    <dgm:pt modelId="{A25A6B7E-D259-405E-8533-FC7137B2B5D5}" cxnId="{FADC6898-398A-4669-9061-239E1B1B76C7}" type="parTrans">
      <dgm:prSet/>
      <dgm:spPr/>
      <dgm:t>
        <a:bodyPr/>
        <a:lstStyle/>
        <a:p>
          <a:endParaRPr lang="zh-CN" altLang="en-US"/>
        </a:p>
      </dgm:t>
    </dgm:pt>
    <dgm:pt modelId="{01C93820-D48E-4C9D-8593-28B56A74C6C0}" cxnId="{FADC6898-398A-4669-9061-239E1B1B76C7}" type="sibTrans">
      <dgm:prSet/>
      <dgm:spPr/>
      <dgm:t>
        <a:bodyPr/>
        <a:lstStyle/>
        <a:p>
          <a:endParaRPr lang="zh-CN" altLang="en-US"/>
        </a:p>
      </dgm:t>
    </dgm:pt>
    <dgm:pt modelId="{3147A4B5-2B6B-4FDB-8667-4BE537996F3A}">
      <dgm:prSet phldrT="[文本]" custT="1"/>
      <dgm:spPr/>
      <dgm:t>
        <a:bodyPr/>
        <a:lstStyle/>
        <a:p>
          <a:r>
            <a:rPr lang="zh-CN" altLang="en-US" sz="2800" dirty="0" smtClean="0"/>
            <a:t>胜任能力模型</a:t>
          </a:r>
          <a:endParaRPr lang="zh-CN" altLang="en-US" sz="2800" dirty="0"/>
        </a:p>
      </dgm:t>
    </dgm:pt>
    <dgm:pt modelId="{200C7F09-4CA5-4967-8566-7FDAEFF372F8}" cxnId="{2C6D7D33-FB69-4B69-953E-FA68DEECA87A}" type="parTrans">
      <dgm:prSet/>
      <dgm:spPr/>
      <dgm:t>
        <a:bodyPr/>
        <a:lstStyle/>
        <a:p>
          <a:endParaRPr lang="zh-CN" altLang="en-US"/>
        </a:p>
      </dgm:t>
    </dgm:pt>
    <dgm:pt modelId="{8D0286B9-74C6-4BDB-8C5E-5596F99F63CB}" cxnId="{2C6D7D33-FB69-4B69-953E-FA68DEECA87A}" type="sibTrans">
      <dgm:prSet/>
      <dgm:spPr/>
      <dgm:t>
        <a:bodyPr/>
        <a:lstStyle/>
        <a:p>
          <a:endParaRPr lang="zh-CN" altLang="en-US"/>
        </a:p>
      </dgm:t>
    </dgm:pt>
    <dgm:pt modelId="{1BBFBA03-C111-4E69-BFBF-529E40F0A337}">
      <dgm:prSet phldrT="[文本]" custT="1"/>
      <dgm:spPr/>
      <dgm:t>
        <a:bodyPr/>
        <a:lstStyle/>
        <a:p>
          <a:r>
            <a:rPr lang="zh-CN" altLang="en-US" sz="2800" dirty="0" smtClean="0"/>
            <a:t>员工关系管理</a:t>
          </a:r>
          <a:endParaRPr lang="zh-CN" altLang="en-US" sz="2800" dirty="0"/>
        </a:p>
      </dgm:t>
    </dgm:pt>
    <dgm:pt modelId="{5D631FBA-A14B-4303-A3C5-D5A6C6AE2A50}" cxnId="{F428C094-E39B-4A55-87B5-74FDEDAA6F7B}" type="parTrans">
      <dgm:prSet/>
      <dgm:spPr/>
      <dgm:t>
        <a:bodyPr/>
        <a:lstStyle/>
        <a:p>
          <a:endParaRPr lang="zh-CN" altLang="en-US"/>
        </a:p>
      </dgm:t>
    </dgm:pt>
    <dgm:pt modelId="{6CEDC261-F9A8-4A15-923C-87C1EC26C0CD}" cxnId="{F428C094-E39B-4A55-87B5-74FDEDAA6F7B}" type="sibTrans">
      <dgm:prSet/>
      <dgm:spPr/>
      <dgm:t>
        <a:bodyPr/>
        <a:lstStyle/>
        <a:p>
          <a:endParaRPr lang="zh-CN" altLang="en-US"/>
        </a:p>
      </dgm:t>
    </dgm:pt>
    <dgm:pt modelId="{F7AB4DB4-8BB7-42B6-B7D0-866164F37F5E}" type="pres">
      <dgm:prSet presAssocID="{7474DBDD-3CCC-431C-8FD2-0E07C5C33B62}" presName="Name0" presStyleCnt="0">
        <dgm:presLayoutVars>
          <dgm:chMax val="1"/>
          <dgm:dir/>
          <dgm:animLvl val="ctr"/>
          <dgm:resizeHandles val="exact"/>
        </dgm:presLayoutVars>
      </dgm:prSet>
      <dgm:spPr/>
      <dgm:t>
        <a:bodyPr/>
        <a:lstStyle/>
        <a:p>
          <a:endParaRPr lang="zh-CN" altLang="en-US"/>
        </a:p>
      </dgm:t>
    </dgm:pt>
    <dgm:pt modelId="{FE3248B6-E423-4EA1-A431-CA5A1300E2B3}" type="pres">
      <dgm:prSet presAssocID="{73FE2E50-AFCD-41F1-B39C-D2BA2C8F36C5}" presName="centerShape" presStyleLbl="node0" presStyleIdx="0" presStyleCnt="1"/>
      <dgm:spPr/>
      <dgm:t>
        <a:bodyPr/>
        <a:lstStyle/>
        <a:p>
          <a:endParaRPr lang="zh-CN" altLang="en-US"/>
        </a:p>
      </dgm:t>
    </dgm:pt>
    <dgm:pt modelId="{B434449E-705E-48B0-B355-56DDD77BD342}" type="pres">
      <dgm:prSet presAssocID="{6ECF9C82-6351-4B13-9CCF-9D604581049E}" presName="parTrans" presStyleLbl="sibTrans2D1" presStyleIdx="0" presStyleCnt="6"/>
      <dgm:spPr/>
      <dgm:t>
        <a:bodyPr/>
        <a:lstStyle/>
        <a:p>
          <a:endParaRPr lang="zh-CN" altLang="en-US"/>
        </a:p>
      </dgm:t>
    </dgm:pt>
    <dgm:pt modelId="{C5DACFB4-8A62-4BED-B224-68B29E7D40C0}" type="pres">
      <dgm:prSet presAssocID="{6ECF9C82-6351-4B13-9CCF-9D604581049E}" presName="connectorText" presStyleLbl="sibTrans2D1" presStyleIdx="0" presStyleCnt="6"/>
      <dgm:spPr/>
      <dgm:t>
        <a:bodyPr/>
        <a:lstStyle/>
        <a:p>
          <a:endParaRPr lang="zh-CN" altLang="en-US"/>
        </a:p>
      </dgm:t>
    </dgm:pt>
    <dgm:pt modelId="{4F24B244-5D87-4C38-ABE1-982F5D4E7A2A}" type="pres">
      <dgm:prSet presAssocID="{40F99275-665E-4553-A39A-222E56734506}" presName="node" presStyleLbl="node1" presStyleIdx="0" presStyleCnt="6">
        <dgm:presLayoutVars>
          <dgm:bulletEnabled val="1"/>
        </dgm:presLayoutVars>
      </dgm:prSet>
      <dgm:spPr/>
      <dgm:t>
        <a:bodyPr/>
        <a:lstStyle/>
        <a:p>
          <a:endParaRPr lang="zh-CN" altLang="en-US"/>
        </a:p>
      </dgm:t>
    </dgm:pt>
    <dgm:pt modelId="{7DF8F090-84BF-478F-AF01-7945341FFECC}" type="pres">
      <dgm:prSet presAssocID="{38FA0649-1400-46A2-87BD-9E06C4CD0EAB}" presName="parTrans" presStyleLbl="sibTrans2D1" presStyleIdx="1" presStyleCnt="6"/>
      <dgm:spPr/>
      <dgm:t>
        <a:bodyPr/>
        <a:lstStyle/>
        <a:p>
          <a:endParaRPr lang="zh-CN" altLang="en-US"/>
        </a:p>
      </dgm:t>
    </dgm:pt>
    <dgm:pt modelId="{482943C1-5761-49CC-83B0-54A7090EECCB}" type="pres">
      <dgm:prSet presAssocID="{38FA0649-1400-46A2-87BD-9E06C4CD0EAB}" presName="connectorText" presStyleLbl="sibTrans2D1" presStyleIdx="1" presStyleCnt="6"/>
      <dgm:spPr/>
      <dgm:t>
        <a:bodyPr/>
        <a:lstStyle/>
        <a:p>
          <a:endParaRPr lang="zh-CN" altLang="en-US"/>
        </a:p>
      </dgm:t>
    </dgm:pt>
    <dgm:pt modelId="{FF2B5BBE-36BE-455F-8580-78E3270E9F00}" type="pres">
      <dgm:prSet presAssocID="{D9366383-4448-44B7-B1BC-600221CF7149}" presName="node" presStyleLbl="node1" presStyleIdx="1" presStyleCnt="6">
        <dgm:presLayoutVars>
          <dgm:bulletEnabled val="1"/>
        </dgm:presLayoutVars>
      </dgm:prSet>
      <dgm:spPr/>
      <dgm:t>
        <a:bodyPr/>
        <a:lstStyle/>
        <a:p>
          <a:endParaRPr lang="zh-CN" altLang="en-US"/>
        </a:p>
      </dgm:t>
    </dgm:pt>
    <dgm:pt modelId="{923122EB-EB6E-4BB7-9270-C2EBB6D9DBEB}" type="pres">
      <dgm:prSet presAssocID="{F9E557C9-736D-40FA-810D-EF011209CAFC}" presName="parTrans" presStyleLbl="sibTrans2D1" presStyleIdx="2" presStyleCnt="6"/>
      <dgm:spPr/>
      <dgm:t>
        <a:bodyPr/>
        <a:lstStyle/>
        <a:p>
          <a:endParaRPr lang="zh-CN" altLang="en-US"/>
        </a:p>
      </dgm:t>
    </dgm:pt>
    <dgm:pt modelId="{477646AB-1C8F-48D5-9AC3-BBAE3D5FDDC2}" type="pres">
      <dgm:prSet presAssocID="{F9E557C9-736D-40FA-810D-EF011209CAFC}" presName="connectorText" presStyleLbl="sibTrans2D1" presStyleIdx="2" presStyleCnt="6"/>
      <dgm:spPr/>
      <dgm:t>
        <a:bodyPr/>
        <a:lstStyle/>
        <a:p>
          <a:endParaRPr lang="zh-CN" altLang="en-US"/>
        </a:p>
      </dgm:t>
    </dgm:pt>
    <dgm:pt modelId="{0D285240-4D47-4B29-9E25-BAE59E398224}" type="pres">
      <dgm:prSet presAssocID="{7F005AF7-59FA-43DF-8A51-A72C08A33A63}" presName="node" presStyleLbl="node1" presStyleIdx="2" presStyleCnt="6">
        <dgm:presLayoutVars>
          <dgm:bulletEnabled val="1"/>
        </dgm:presLayoutVars>
      </dgm:prSet>
      <dgm:spPr/>
      <dgm:t>
        <a:bodyPr/>
        <a:lstStyle/>
        <a:p>
          <a:endParaRPr lang="zh-CN" altLang="en-US"/>
        </a:p>
      </dgm:t>
    </dgm:pt>
    <dgm:pt modelId="{C4169594-7D34-472C-85A7-E3BE5D9003AF}" type="pres">
      <dgm:prSet presAssocID="{A25A6B7E-D259-405E-8533-FC7137B2B5D5}" presName="parTrans" presStyleLbl="sibTrans2D1" presStyleIdx="3" presStyleCnt="6"/>
      <dgm:spPr/>
      <dgm:t>
        <a:bodyPr/>
        <a:lstStyle/>
        <a:p>
          <a:endParaRPr lang="zh-CN" altLang="en-US"/>
        </a:p>
      </dgm:t>
    </dgm:pt>
    <dgm:pt modelId="{3D1C6569-1A6A-44AB-8E0E-47B9593C7F62}" type="pres">
      <dgm:prSet presAssocID="{A25A6B7E-D259-405E-8533-FC7137B2B5D5}" presName="connectorText" presStyleLbl="sibTrans2D1" presStyleIdx="3" presStyleCnt="6"/>
      <dgm:spPr/>
      <dgm:t>
        <a:bodyPr/>
        <a:lstStyle/>
        <a:p>
          <a:endParaRPr lang="zh-CN" altLang="en-US"/>
        </a:p>
      </dgm:t>
    </dgm:pt>
    <dgm:pt modelId="{9D2B3B50-944A-42D3-BC2D-AA6A7AFADCC7}" type="pres">
      <dgm:prSet presAssocID="{901FECBD-F837-4FB6-873A-2A1A77E99882}" presName="node" presStyleLbl="node1" presStyleIdx="3" presStyleCnt="6">
        <dgm:presLayoutVars>
          <dgm:bulletEnabled val="1"/>
        </dgm:presLayoutVars>
      </dgm:prSet>
      <dgm:spPr/>
      <dgm:t>
        <a:bodyPr/>
        <a:lstStyle/>
        <a:p>
          <a:endParaRPr lang="zh-CN" altLang="en-US"/>
        </a:p>
      </dgm:t>
    </dgm:pt>
    <dgm:pt modelId="{97931F5A-489C-4656-B600-B55866EF411D}" type="pres">
      <dgm:prSet presAssocID="{200C7F09-4CA5-4967-8566-7FDAEFF372F8}" presName="parTrans" presStyleLbl="sibTrans2D1" presStyleIdx="4" presStyleCnt="6"/>
      <dgm:spPr/>
      <dgm:t>
        <a:bodyPr/>
        <a:lstStyle/>
        <a:p>
          <a:endParaRPr lang="zh-CN" altLang="en-US"/>
        </a:p>
      </dgm:t>
    </dgm:pt>
    <dgm:pt modelId="{0B351470-8742-4382-A21B-6FC551D8BE77}" type="pres">
      <dgm:prSet presAssocID="{200C7F09-4CA5-4967-8566-7FDAEFF372F8}" presName="connectorText" presStyleLbl="sibTrans2D1" presStyleIdx="4" presStyleCnt="6"/>
      <dgm:spPr/>
      <dgm:t>
        <a:bodyPr/>
        <a:lstStyle/>
        <a:p>
          <a:endParaRPr lang="zh-CN" altLang="en-US"/>
        </a:p>
      </dgm:t>
    </dgm:pt>
    <dgm:pt modelId="{7AB03F42-4354-4483-94B7-1FEA928E0AB5}" type="pres">
      <dgm:prSet presAssocID="{3147A4B5-2B6B-4FDB-8667-4BE537996F3A}" presName="node" presStyleLbl="node1" presStyleIdx="4" presStyleCnt="6">
        <dgm:presLayoutVars>
          <dgm:bulletEnabled val="1"/>
        </dgm:presLayoutVars>
      </dgm:prSet>
      <dgm:spPr/>
      <dgm:t>
        <a:bodyPr/>
        <a:lstStyle/>
        <a:p>
          <a:endParaRPr lang="zh-CN" altLang="en-US"/>
        </a:p>
      </dgm:t>
    </dgm:pt>
    <dgm:pt modelId="{84D39EDD-D1AB-4BE3-815B-149089AAE1EC}" type="pres">
      <dgm:prSet presAssocID="{5D631FBA-A14B-4303-A3C5-D5A6C6AE2A50}" presName="parTrans" presStyleLbl="sibTrans2D1" presStyleIdx="5" presStyleCnt="6"/>
      <dgm:spPr/>
      <dgm:t>
        <a:bodyPr/>
        <a:lstStyle/>
        <a:p>
          <a:endParaRPr lang="zh-CN" altLang="en-US"/>
        </a:p>
      </dgm:t>
    </dgm:pt>
    <dgm:pt modelId="{17B10391-4274-46EE-A5D6-62393FD6D902}" type="pres">
      <dgm:prSet presAssocID="{5D631FBA-A14B-4303-A3C5-D5A6C6AE2A50}" presName="connectorText" presStyleLbl="sibTrans2D1" presStyleIdx="5" presStyleCnt="6"/>
      <dgm:spPr/>
      <dgm:t>
        <a:bodyPr/>
        <a:lstStyle/>
        <a:p>
          <a:endParaRPr lang="zh-CN" altLang="en-US"/>
        </a:p>
      </dgm:t>
    </dgm:pt>
    <dgm:pt modelId="{FEE6A2C7-14D8-48EB-92DA-887305B22AFF}" type="pres">
      <dgm:prSet presAssocID="{1BBFBA03-C111-4E69-BFBF-529E40F0A337}" presName="node" presStyleLbl="node1" presStyleIdx="5" presStyleCnt="6">
        <dgm:presLayoutVars>
          <dgm:bulletEnabled val="1"/>
        </dgm:presLayoutVars>
      </dgm:prSet>
      <dgm:spPr/>
      <dgm:t>
        <a:bodyPr/>
        <a:lstStyle/>
        <a:p>
          <a:endParaRPr lang="zh-CN" altLang="en-US"/>
        </a:p>
      </dgm:t>
    </dgm:pt>
  </dgm:ptLst>
  <dgm:cxnLst>
    <dgm:cxn modelId="{4F1C2355-FC37-4EC4-882F-84A09260D910}" type="presOf" srcId="{7F005AF7-59FA-43DF-8A51-A72C08A33A63}" destId="{0D285240-4D47-4B29-9E25-BAE59E398224}" srcOrd="0" destOrd="0" presId="urn:microsoft.com/office/officeart/2005/8/layout/radial5"/>
    <dgm:cxn modelId="{8AF6EDB1-5FA6-469D-A472-DCC07E1D4A66}" type="presOf" srcId="{38FA0649-1400-46A2-87BD-9E06C4CD0EAB}" destId="{7DF8F090-84BF-478F-AF01-7945341FFECC}" srcOrd="0" destOrd="0" presId="urn:microsoft.com/office/officeart/2005/8/layout/radial5"/>
    <dgm:cxn modelId="{FDEA65FC-A911-4F55-9EFA-B8DDCD18FDF4}" type="presOf" srcId="{73FE2E50-AFCD-41F1-B39C-D2BA2C8F36C5}" destId="{FE3248B6-E423-4EA1-A431-CA5A1300E2B3}" srcOrd="0" destOrd="0" presId="urn:microsoft.com/office/officeart/2005/8/layout/radial5"/>
    <dgm:cxn modelId="{641E8850-3D14-42A0-8F92-3E3C02B9D718}" type="presOf" srcId="{6ECF9C82-6351-4B13-9CCF-9D604581049E}" destId="{B434449E-705E-48B0-B355-56DDD77BD342}" srcOrd="0" destOrd="0" presId="urn:microsoft.com/office/officeart/2005/8/layout/radial5"/>
    <dgm:cxn modelId="{1768BFDD-8C5E-4709-9FE5-0802438F2F5C}" type="presOf" srcId="{200C7F09-4CA5-4967-8566-7FDAEFF372F8}" destId="{97931F5A-489C-4656-B600-B55866EF411D}" srcOrd="0" destOrd="0" presId="urn:microsoft.com/office/officeart/2005/8/layout/radial5"/>
    <dgm:cxn modelId="{CC9239EF-0A1C-433A-A072-329DD3FBCB62}" type="presOf" srcId="{F9E557C9-736D-40FA-810D-EF011209CAFC}" destId="{923122EB-EB6E-4BB7-9270-C2EBB6D9DBEB}" srcOrd="0" destOrd="0" presId="urn:microsoft.com/office/officeart/2005/8/layout/radial5"/>
    <dgm:cxn modelId="{02E47402-13B4-4B53-B944-91B7A60713A1}" type="presOf" srcId="{D9366383-4448-44B7-B1BC-600221CF7149}" destId="{FF2B5BBE-36BE-455F-8580-78E3270E9F00}" srcOrd="0" destOrd="0" presId="urn:microsoft.com/office/officeart/2005/8/layout/radial5"/>
    <dgm:cxn modelId="{2C6D7D33-FB69-4B69-953E-FA68DEECA87A}" srcId="{73FE2E50-AFCD-41F1-B39C-D2BA2C8F36C5}" destId="{3147A4B5-2B6B-4FDB-8667-4BE537996F3A}" srcOrd="4" destOrd="0" parTransId="{200C7F09-4CA5-4967-8566-7FDAEFF372F8}" sibTransId="{8D0286B9-74C6-4BDB-8C5E-5596F99F63CB}"/>
    <dgm:cxn modelId="{00A05E2B-E400-4D8D-BA01-8A7BE3A47A7E}" srcId="{7474DBDD-3CCC-431C-8FD2-0E07C5C33B62}" destId="{73FE2E50-AFCD-41F1-B39C-D2BA2C8F36C5}" srcOrd="0" destOrd="0" parTransId="{8943E81B-7D47-426A-BFAD-E0F891977F8E}" sibTransId="{1BC4BD6C-6FAD-40ED-B587-439B03BF6349}"/>
    <dgm:cxn modelId="{25041CE0-1AB4-403C-AFCB-3956BA529CE6}" srcId="{73FE2E50-AFCD-41F1-B39C-D2BA2C8F36C5}" destId="{D9366383-4448-44B7-B1BC-600221CF7149}" srcOrd="1" destOrd="0" parTransId="{38FA0649-1400-46A2-87BD-9E06C4CD0EAB}" sibTransId="{857F0DD1-559F-4F37-BC20-CE4ABC781DF5}"/>
    <dgm:cxn modelId="{B83C77F9-3899-4325-A5C9-73F00240EDF0}" type="presOf" srcId="{5D631FBA-A14B-4303-A3C5-D5A6C6AE2A50}" destId="{84D39EDD-D1AB-4BE3-815B-149089AAE1EC}" srcOrd="0" destOrd="0" presId="urn:microsoft.com/office/officeart/2005/8/layout/radial5"/>
    <dgm:cxn modelId="{874AD220-4DA8-4230-B889-4C7EDAF4E184}" type="presOf" srcId="{6ECF9C82-6351-4B13-9CCF-9D604581049E}" destId="{C5DACFB4-8A62-4BED-B224-68B29E7D40C0}" srcOrd="1" destOrd="0" presId="urn:microsoft.com/office/officeart/2005/8/layout/radial5"/>
    <dgm:cxn modelId="{F428C094-E39B-4A55-87B5-74FDEDAA6F7B}" srcId="{73FE2E50-AFCD-41F1-B39C-D2BA2C8F36C5}" destId="{1BBFBA03-C111-4E69-BFBF-529E40F0A337}" srcOrd="5" destOrd="0" parTransId="{5D631FBA-A14B-4303-A3C5-D5A6C6AE2A50}" sibTransId="{6CEDC261-F9A8-4A15-923C-87C1EC26C0CD}"/>
    <dgm:cxn modelId="{476AC5B0-A64F-4723-B817-669FEAD96F32}" type="presOf" srcId="{3147A4B5-2B6B-4FDB-8667-4BE537996F3A}" destId="{7AB03F42-4354-4483-94B7-1FEA928E0AB5}" srcOrd="0" destOrd="0" presId="urn:microsoft.com/office/officeart/2005/8/layout/radial5"/>
    <dgm:cxn modelId="{4D83D90E-743E-4903-A755-4A236617EA77}" type="presOf" srcId="{40F99275-665E-4553-A39A-222E56734506}" destId="{4F24B244-5D87-4C38-ABE1-982F5D4E7A2A}" srcOrd="0" destOrd="0" presId="urn:microsoft.com/office/officeart/2005/8/layout/radial5"/>
    <dgm:cxn modelId="{F496870A-EF30-4BD7-8E65-E01E31B0836B}" type="presOf" srcId="{200C7F09-4CA5-4967-8566-7FDAEFF372F8}" destId="{0B351470-8742-4382-A21B-6FC551D8BE77}" srcOrd="1" destOrd="0" presId="urn:microsoft.com/office/officeart/2005/8/layout/radial5"/>
    <dgm:cxn modelId="{FADC6898-398A-4669-9061-239E1B1B76C7}" srcId="{73FE2E50-AFCD-41F1-B39C-D2BA2C8F36C5}" destId="{901FECBD-F837-4FB6-873A-2A1A77E99882}" srcOrd="3" destOrd="0" parTransId="{A25A6B7E-D259-405E-8533-FC7137B2B5D5}" sibTransId="{01C93820-D48E-4C9D-8593-28B56A74C6C0}"/>
    <dgm:cxn modelId="{99BEECA3-7A4E-4AEF-9B1F-99380D13849C}" type="presOf" srcId="{901FECBD-F837-4FB6-873A-2A1A77E99882}" destId="{9D2B3B50-944A-42D3-BC2D-AA6A7AFADCC7}" srcOrd="0" destOrd="0" presId="urn:microsoft.com/office/officeart/2005/8/layout/radial5"/>
    <dgm:cxn modelId="{D0939757-EE2F-4731-A29D-7BDCA598F66D}" type="presOf" srcId="{5D631FBA-A14B-4303-A3C5-D5A6C6AE2A50}" destId="{17B10391-4274-46EE-A5D6-62393FD6D902}" srcOrd="1" destOrd="0" presId="urn:microsoft.com/office/officeart/2005/8/layout/radial5"/>
    <dgm:cxn modelId="{8B4F13BD-9812-4329-871C-4BA8C75E60DC}" type="presOf" srcId="{1BBFBA03-C111-4E69-BFBF-529E40F0A337}" destId="{FEE6A2C7-14D8-48EB-92DA-887305B22AFF}" srcOrd="0" destOrd="0" presId="urn:microsoft.com/office/officeart/2005/8/layout/radial5"/>
    <dgm:cxn modelId="{C995C384-8824-4733-8E78-69B9093F068B}" type="presOf" srcId="{F9E557C9-736D-40FA-810D-EF011209CAFC}" destId="{477646AB-1C8F-48D5-9AC3-BBAE3D5FDDC2}" srcOrd="1" destOrd="0" presId="urn:microsoft.com/office/officeart/2005/8/layout/radial5"/>
    <dgm:cxn modelId="{A9033E09-4B8B-4914-AD70-B8659D3732E7}" type="presOf" srcId="{A25A6B7E-D259-405E-8533-FC7137B2B5D5}" destId="{3D1C6569-1A6A-44AB-8E0E-47B9593C7F62}" srcOrd="1" destOrd="0" presId="urn:microsoft.com/office/officeart/2005/8/layout/radial5"/>
    <dgm:cxn modelId="{2247DB78-3F1F-45FA-BDA7-3A4F7AA28F31}" type="presOf" srcId="{38FA0649-1400-46A2-87BD-9E06C4CD0EAB}" destId="{482943C1-5761-49CC-83B0-54A7090EECCB}" srcOrd="1" destOrd="0" presId="urn:microsoft.com/office/officeart/2005/8/layout/radial5"/>
    <dgm:cxn modelId="{0D41FD29-08E9-4A81-B108-1CAE5B18ACBF}" type="presOf" srcId="{7474DBDD-3CCC-431C-8FD2-0E07C5C33B62}" destId="{F7AB4DB4-8BB7-42B6-B7D0-866164F37F5E}" srcOrd="0" destOrd="0" presId="urn:microsoft.com/office/officeart/2005/8/layout/radial5"/>
    <dgm:cxn modelId="{CAB4D90B-0EE4-4C8E-8624-43B9CBE86271}" srcId="{73FE2E50-AFCD-41F1-B39C-D2BA2C8F36C5}" destId="{40F99275-665E-4553-A39A-222E56734506}" srcOrd="0" destOrd="0" parTransId="{6ECF9C82-6351-4B13-9CCF-9D604581049E}" sibTransId="{0E4785C1-70E2-48DC-B12A-0164EC4D7A41}"/>
    <dgm:cxn modelId="{398E28A8-1489-4DD7-ACDF-0476338A8010}" type="presOf" srcId="{A25A6B7E-D259-405E-8533-FC7137B2B5D5}" destId="{C4169594-7D34-472C-85A7-E3BE5D9003AF}" srcOrd="0" destOrd="0" presId="urn:microsoft.com/office/officeart/2005/8/layout/radial5"/>
    <dgm:cxn modelId="{A6277291-6BA4-4ED0-AB99-BC88009100DC}" srcId="{73FE2E50-AFCD-41F1-B39C-D2BA2C8F36C5}" destId="{7F005AF7-59FA-43DF-8A51-A72C08A33A63}" srcOrd="2" destOrd="0" parTransId="{F9E557C9-736D-40FA-810D-EF011209CAFC}" sibTransId="{6AFEBA28-BE70-47A9-825D-28060637AF7A}"/>
    <dgm:cxn modelId="{DB696047-AE35-440D-AFB2-506C4DF610A4}" type="presParOf" srcId="{F7AB4DB4-8BB7-42B6-B7D0-866164F37F5E}" destId="{FE3248B6-E423-4EA1-A431-CA5A1300E2B3}" srcOrd="0" destOrd="0" presId="urn:microsoft.com/office/officeart/2005/8/layout/radial5"/>
    <dgm:cxn modelId="{98B318E2-6ED9-4B0C-A166-A09CE615AB91}" type="presParOf" srcId="{F7AB4DB4-8BB7-42B6-B7D0-866164F37F5E}" destId="{B434449E-705E-48B0-B355-56DDD77BD342}" srcOrd="1" destOrd="0" presId="urn:microsoft.com/office/officeart/2005/8/layout/radial5"/>
    <dgm:cxn modelId="{B2D55335-EAA5-45A2-B03C-C848113534F7}" type="presParOf" srcId="{B434449E-705E-48B0-B355-56DDD77BD342}" destId="{C5DACFB4-8A62-4BED-B224-68B29E7D40C0}" srcOrd="0" destOrd="0" presId="urn:microsoft.com/office/officeart/2005/8/layout/radial5"/>
    <dgm:cxn modelId="{B50E9929-9A57-4406-B430-88821B28D189}" type="presParOf" srcId="{F7AB4DB4-8BB7-42B6-B7D0-866164F37F5E}" destId="{4F24B244-5D87-4C38-ABE1-982F5D4E7A2A}" srcOrd="2" destOrd="0" presId="urn:microsoft.com/office/officeart/2005/8/layout/radial5"/>
    <dgm:cxn modelId="{1EC46B1F-A4AB-45AD-96FC-9F0394954CC9}" type="presParOf" srcId="{F7AB4DB4-8BB7-42B6-B7D0-866164F37F5E}" destId="{7DF8F090-84BF-478F-AF01-7945341FFECC}" srcOrd="3" destOrd="0" presId="urn:microsoft.com/office/officeart/2005/8/layout/radial5"/>
    <dgm:cxn modelId="{F64123C9-F1AF-448F-81D4-17BE1D350677}" type="presParOf" srcId="{7DF8F090-84BF-478F-AF01-7945341FFECC}" destId="{482943C1-5761-49CC-83B0-54A7090EECCB}" srcOrd="0" destOrd="0" presId="urn:microsoft.com/office/officeart/2005/8/layout/radial5"/>
    <dgm:cxn modelId="{AD35B613-4DD3-4D70-9DE4-DB9315DE3B99}" type="presParOf" srcId="{F7AB4DB4-8BB7-42B6-B7D0-866164F37F5E}" destId="{FF2B5BBE-36BE-455F-8580-78E3270E9F00}" srcOrd="4" destOrd="0" presId="urn:microsoft.com/office/officeart/2005/8/layout/radial5"/>
    <dgm:cxn modelId="{3EC65038-E562-4572-BF7B-E390E8765736}" type="presParOf" srcId="{F7AB4DB4-8BB7-42B6-B7D0-866164F37F5E}" destId="{923122EB-EB6E-4BB7-9270-C2EBB6D9DBEB}" srcOrd="5" destOrd="0" presId="urn:microsoft.com/office/officeart/2005/8/layout/radial5"/>
    <dgm:cxn modelId="{6FDE6157-A5BF-407A-AFC5-AFD94BA2D0D7}" type="presParOf" srcId="{923122EB-EB6E-4BB7-9270-C2EBB6D9DBEB}" destId="{477646AB-1C8F-48D5-9AC3-BBAE3D5FDDC2}" srcOrd="0" destOrd="0" presId="urn:microsoft.com/office/officeart/2005/8/layout/radial5"/>
    <dgm:cxn modelId="{61949890-19B0-437C-84D0-25C934AFE8A2}" type="presParOf" srcId="{F7AB4DB4-8BB7-42B6-B7D0-866164F37F5E}" destId="{0D285240-4D47-4B29-9E25-BAE59E398224}" srcOrd="6" destOrd="0" presId="urn:microsoft.com/office/officeart/2005/8/layout/radial5"/>
    <dgm:cxn modelId="{9AA26CE9-7FE5-4968-80C8-E7901AC9D806}" type="presParOf" srcId="{F7AB4DB4-8BB7-42B6-B7D0-866164F37F5E}" destId="{C4169594-7D34-472C-85A7-E3BE5D9003AF}" srcOrd="7" destOrd="0" presId="urn:microsoft.com/office/officeart/2005/8/layout/radial5"/>
    <dgm:cxn modelId="{30511F20-9A06-4C39-BF7E-039769EE8D9F}" type="presParOf" srcId="{C4169594-7D34-472C-85A7-E3BE5D9003AF}" destId="{3D1C6569-1A6A-44AB-8E0E-47B9593C7F62}" srcOrd="0" destOrd="0" presId="urn:microsoft.com/office/officeart/2005/8/layout/radial5"/>
    <dgm:cxn modelId="{F031E116-2FDA-46D0-B6D2-987A3278D28D}" type="presParOf" srcId="{F7AB4DB4-8BB7-42B6-B7D0-866164F37F5E}" destId="{9D2B3B50-944A-42D3-BC2D-AA6A7AFADCC7}" srcOrd="8" destOrd="0" presId="urn:microsoft.com/office/officeart/2005/8/layout/radial5"/>
    <dgm:cxn modelId="{BD6DFDD1-323E-4247-931E-502A3433A4AA}" type="presParOf" srcId="{F7AB4DB4-8BB7-42B6-B7D0-866164F37F5E}" destId="{97931F5A-489C-4656-B600-B55866EF411D}" srcOrd="9" destOrd="0" presId="urn:microsoft.com/office/officeart/2005/8/layout/radial5"/>
    <dgm:cxn modelId="{67A670B0-B224-4AC2-907C-5D942E8A89E1}" type="presParOf" srcId="{97931F5A-489C-4656-B600-B55866EF411D}" destId="{0B351470-8742-4382-A21B-6FC551D8BE77}" srcOrd="0" destOrd="0" presId="urn:microsoft.com/office/officeart/2005/8/layout/radial5"/>
    <dgm:cxn modelId="{561FE382-A037-4B2B-8ED1-C4B3B4854D8A}" type="presParOf" srcId="{F7AB4DB4-8BB7-42B6-B7D0-866164F37F5E}" destId="{7AB03F42-4354-4483-94B7-1FEA928E0AB5}" srcOrd="10" destOrd="0" presId="urn:microsoft.com/office/officeart/2005/8/layout/radial5"/>
    <dgm:cxn modelId="{22975210-2311-4D3C-870A-1F1413EC6513}" type="presParOf" srcId="{F7AB4DB4-8BB7-42B6-B7D0-866164F37F5E}" destId="{84D39EDD-D1AB-4BE3-815B-149089AAE1EC}" srcOrd="11" destOrd="0" presId="urn:microsoft.com/office/officeart/2005/8/layout/radial5"/>
    <dgm:cxn modelId="{574890EE-8B6C-448A-B790-8CF8E5F6921A}" type="presParOf" srcId="{84D39EDD-D1AB-4BE3-815B-149089AAE1EC}" destId="{17B10391-4274-46EE-A5D6-62393FD6D902}" srcOrd="0" destOrd="0" presId="urn:microsoft.com/office/officeart/2005/8/layout/radial5"/>
    <dgm:cxn modelId="{BE55C36C-D718-4862-82CC-EFA8D8E4CD96}" type="presParOf" srcId="{F7AB4DB4-8BB7-42B6-B7D0-866164F37F5E}" destId="{FEE6A2C7-14D8-48EB-92DA-887305B22AFF}" srcOrd="12"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B1005D-C0DD-499B-8415-196CD57E1FF6}" type="doc">
      <dgm:prSet loTypeId="urn:microsoft.com/office/officeart/2005/8/layout/arrow2" loCatId="process" qsTypeId="urn:microsoft.com/office/officeart/2005/8/quickstyle/simple2" qsCatId="simple" csTypeId="urn:microsoft.com/office/officeart/2005/8/colors/accent6_4" csCatId="accent6" phldr="1"/>
      <dgm:spPr/>
    </dgm:pt>
    <dgm:pt modelId="{AB1BD365-37D8-41DE-A08E-FB64007568CC}">
      <dgm:prSet phldrT="[文本]" custT="1"/>
      <dgm:spPr/>
      <dgm:t>
        <a:bodyPr/>
        <a:lstStyle/>
        <a:p>
          <a:r>
            <a:rPr lang="en-US" altLang="zh-CN" sz="2200" dirty="0" smtClean="0"/>
            <a:t>1</a:t>
          </a:r>
          <a:r>
            <a:rPr lang="zh-CN" altLang="en-US" sz="2200" dirty="0" smtClean="0"/>
            <a:t>、使薪酬战略和薪酬体系与企业的使命、战略及价值观紧密联系在一起</a:t>
          </a:r>
          <a:endParaRPr lang="zh-CN" altLang="en-US" sz="2200" dirty="0"/>
        </a:p>
      </dgm:t>
    </dgm:pt>
    <dgm:pt modelId="{EBD7595B-605C-4BA0-A2FD-7192DE36942C}" cxnId="{8BD26704-2914-4C27-BCD4-3CCA7CA7594F}" type="parTrans">
      <dgm:prSet/>
      <dgm:spPr/>
      <dgm:t>
        <a:bodyPr/>
        <a:lstStyle/>
        <a:p>
          <a:endParaRPr lang="zh-CN" altLang="en-US"/>
        </a:p>
      </dgm:t>
    </dgm:pt>
    <dgm:pt modelId="{9F3DC10F-8D66-4F52-8361-C90086337F18}" cxnId="{8BD26704-2914-4C27-BCD4-3CCA7CA7594F}" type="sibTrans">
      <dgm:prSet/>
      <dgm:spPr/>
      <dgm:t>
        <a:bodyPr/>
        <a:lstStyle/>
        <a:p>
          <a:endParaRPr lang="zh-CN" altLang="en-US"/>
        </a:p>
      </dgm:t>
    </dgm:pt>
    <dgm:pt modelId="{F8882F68-CBEF-41AD-99B2-E3B4ECA7211C}">
      <dgm:prSet phldrT="[文本]" custT="1"/>
      <dgm:spPr/>
      <dgm:t>
        <a:bodyPr/>
        <a:lstStyle/>
        <a:p>
          <a:r>
            <a:rPr lang="en-US" altLang="zh-CN" sz="2200" dirty="0" smtClean="0"/>
            <a:t>2</a:t>
          </a:r>
          <a:r>
            <a:rPr lang="zh-CN" altLang="en-US" sz="2200" dirty="0" smtClean="0"/>
            <a:t>、确保组织的薪酬体系和薪酬管理政策简单实用</a:t>
          </a:r>
          <a:endParaRPr lang="zh-CN" altLang="en-US" sz="2200" dirty="0"/>
        </a:p>
      </dgm:t>
    </dgm:pt>
    <dgm:pt modelId="{E0350EC5-F237-44F8-9567-C8D678C50F94}" cxnId="{62C32D71-A2F1-4AEF-A1F9-DA3274042F97}" type="parTrans">
      <dgm:prSet/>
      <dgm:spPr/>
      <dgm:t>
        <a:bodyPr/>
        <a:lstStyle/>
        <a:p>
          <a:endParaRPr lang="zh-CN" altLang="en-US"/>
        </a:p>
      </dgm:t>
    </dgm:pt>
    <dgm:pt modelId="{A63F4C79-B264-4183-A527-7EF5BDF52637}" cxnId="{62C32D71-A2F1-4AEF-A1F9-DA3274042F97}" type="sibTrans">
      <dgm:prSet/>
      <dgm:spPr/>
      <dgm:t>
        <a:bodyPr/>
        <a:lstStyle/>
        <a:p>
          <a:endParaRPr lang="zh-CN" altLang="en-US"/>
        </a:p>
      </dgm:t>
    </dgm:pt>
    <dgm:pt modelId="{07418FF4-5BBA-4C64-826F-7A49685C5C0D}">
      <dgm:prSet phldrT="[文本]" custT="1"/>
      <dgm:spPr/>
      <dgm:t>
        <a:bodyPr/>
        <a:lstStyle/>
        <a:p>
          <a:r>
            <a:rPr lang="en-US" altLang="zh-CN" sz="2200" dirty="0" smtClean="0"/>
            <a:t>3</a:t>
          </a:r>
          <a:r>
            <a:rPr lang="zh-CN" altLang="en-US" sz="2200" dirty="0" smtClean="0"/>
            <a:t>、降低事务性活动在薪酬中的比重，实现日常薪酬管理活动的自动化</a:t>
          </a:r>
          <a:endParaRPr lang="zh-CN" altLang="en-US" sz="2200" dirty="0"/>
        </a:p>
      </dgm:t>
    </dgm:pt>
    <dgm:pt modelId="{C0BCA72F-20AC-4481-9BD6-2738EB4FDA04}" cxnId="{2E7BA7E9-B3F4-4395-83D1-A8EF5F0C0673}" type="parTrans">
      <dgm:prSet/>
      <dgm:spPr/>
      <dgm:t>
        <a:bodyPr/>
        <a:lstStyle/>
        <a:p>
          <a:endParaRPr lang="zh-CN" altLang="en-US"/>
        </a:p>
      </dgm:t>
    </dgm:pt>
    <dgm:pt modelId="{07DD64F3-556F-4330-8249-73FA95E7F5FF}" cxnId="{2E7BA7E9-B3F4-4395-83D1-A8EF5F0C0673}" type="sibTrans">
      <dgm:prSet/>
      <dgm:spPr/>
      <dgm:t>
        <a:bodyPr/>
        <a:lstStyle/>
        <a:p>
          <a:endParaRPr lang="zh-CN" altLang="en-US"/>
        </a:p>
      </dgm:t>
    </dgm:pt>
    <dgm:pt modelId="{E5860D83-9768-403E-8BC3-6C4B0A5DB37B}">
      <dgm:prSet phldrT="[文本]" custT="1"/>
      <dgm:spPr/>
      <dgm:t>
        <a:bodyPr/>
        <a:lstStyle/>
        <a:p>
          <a:r>
            <a:rPr lang="en-US" altLang="zh-CN" sz="2200" dirty="0" smtClean="0"/>
            <a:t>4</a:t>
          </a:r>
          <a:r>
            <a:rPr lang="zh-CN" altLang="en-US" sz="2200" dirty="0" smtClean="0"/>
            <a:t>、积极承担人力资源管理的新角色</a:t>
          </a:r>
          <a:endParaRPr lang="zh-CN" altLang="en-US" sz="2200" dirty="0"/>
        </a:p>
      </dgm:t>
    </dgm:pt>
    <dgm:pt modelId="{C3C41B03-6422-4C7B-A6DD-42EA7A711602}" cxnId="{03CD3644-7A7C-47C0-ADB3-B5A4BF741B51}" type="parTrans">
      <dgm:prSet/>
      <dgm:spPr/>
      <dgm:t>
        <a:bodyPr/>
        <a:lstStyle/>
        <a:p>
          <a:endParaRPr lang="zh-CN" altLang="en-US"/>
        </a:p>
      </dgm:t>
    </dgm:pt>
    <dgm:pt modelId="{B4C3D627-161A-4AB8-85A2-870E0F615A99}" cxnId="{03CD3644-7A7C-47C0-ADB3-B5A4BF741B51}" type="sibTrans">
      <dgm:prSet/>
      <dgm:spPr/>
      <dgm:t>
        <a:bodyPr/>
        <a:lstStyle/>
        <a:p>
          <a:endParaRPr lang="zh-CN" altLang="en-US"/>
        </a:p>
      </dgm:t>
    </dgm:pt>
    <dgm:pt modelId="{965B1F7F-BC0C-4C5C-BE47-D45830E69323}" type="pres">
      <dgm:prSet presAssocID="{62B1005D-C0DD-499B-8415-196CD57E1FF6}" presName="arrowDiagram" presStyleCnt="0">
        <dgm:presLayoutVars>
          <dgm:chMax val="5"/>
          <dgm:dir/>
          <dgm:resizeHandles val="exact"/>
        </dgm:presLayoutVars>
      </dgm:prSet>
      <dgm:spPr/>
    </dgm:pt>
    <dgm:pt modelId="{CE968475-B383-4E9A-8A01-E51A9C1FA345}" type="pres">
      <dgm:prSet presAssocID="{62B1005D-C0DD-499B-8415-196CD57E1FF6}" presName="arrow" presStyleLbl="bgShp" presStyleIdx="0" presStyleCnt="1"/>
      <dgm:spPr/>
    </dgm:pt>
    <dgm:pt modelId="{82CCF33B-01DE-40DA-A70A-80867C4BDF8D}" type="pres">
      <dgm:prSet presAssocID="{62B1005D-C0DD-499B-8415-196CD57E1FF6}" presName="arrowDiagram4" presStyleCnt="0"/>
      <dgm:spPr/>
    </dgm:pt>
    <dgm:pt modelId="{A6C23103-4319-4A19-B5D9-4CAE4DD385F0}" type="pres">
      <dgm:prSet presAssocID="{AB1BD365-37D8-41DE-A08E-FB64007568CC}" presName="bullet4a" presStyleLbl="node1" presStyleIdx="0" presStyleCnt="4"/>
      <dgm:spPr/>
    </dgm:pt>
    <dgm:pt modelId="{3F2A9DB6-450A-4F59-A21A-9AA8693A5049}" type="pres">
      <dgm:prSet presAssocID="{AB1BD365-37D8-41DE-A08E-FB64007568CC}" presName="textBox4a" presStyleLbl="revTx" presStyleIdx="0" presStyleCnt="4" custScaleX="145113">
        <dgm:presLayoutVars>
          <dgm:bulletEnabled val="1"/>
        </dgm:presLayoutVars>
      </dgm:prSet>
      <dgm:spPr/>
      <dgm:t>
        <a:bodyPr/>
        <a:lstStyle/>
        <a:p>
          <a:endParaRPr lang="zh-CN" altLang="en-US"/>
        </a:p>
      </dgm:t>
    </dgm:pt>
    <dgm:pt modelId="{7D7CDC1F-76EF-4E9E-BE53-4A64D7E37916}" type="pres">
      <dgm:prSet presAssocID="{F8882F68-CBEF-41AD-99B2-E3B4ECA7211C}" presName="bullet4b" presStyleLbl="node1" presStyleIdx="1" presStyleCnt="4"/>
      <dgm:spPr/>
    </dgm:pt>
    <dgm:pt modelId="{5031E643-331D-4DEC-85BC-AC971BF0ED14}" type="pres">
      <dgm:prSet presAssocID="{F8882F68-CBEF-41AD-99B2-E3B4ECA7211C}" presName="textBox4b" presStyleLbl="revTx" presStyleIdx="1" presStyleCnt="4" custScaleX="95510">
        <dgm:presLayoutVars>
          <dgm:bulletEnabled val="1"/>
        </dgm:presLayoutVars>
      </dgm:prSet>
      <dgm:spPr/>
      <dgm:t>
        <a:bodyPr/>
        <a:lstStyle/>
        <a:p>
          <a:endParaRPr lang="zh-CN" altLang="en-US"/>
        </a:p>
      </dgm:t>
    </dgm:pt>
    <dgm:pt modelId="{761436EF-4F31-493C-B88B-69FB4D8B05B6}" type="pres">
      <dgm:prSet presAssocID="{07418FF4-5BBA-4C64-826F-7A49685C5C0D}" presName="bullet4c" presStyleLbl="node1" presStyleIdx="2" presStyleCnt="4"/>
      <dgm:spPr/>
    </dgm:pt>
    <dgm:pt modelId="{94DB2D8D-F706-4A31-955C-62DD9DDF49D8}" type="pres">
      <dgm:prSet presAssocID="{07418FF4-5BBA-4C64-826F-7A49685C5C0D}" presName="textBox4c" presStyleLbl="revTx" presStyleIdx="2" presStyleCnt="4" custScaleX="108844">
        <dgm:presLayoutVars>
          <dgm:bulletEnabled val="1"/>
        </dgm:presLayoutVars>
      </dgm:prSet>
      <dgm:spPr/>
      <dgm:t>
        <a:bodyPr/>
        <a:lstStyle/>
        <a:p>
          <a:endParaRPr lang="zh-CN" altLang="en-US"/>
        </a:p>
      </dgm:t>
    </dgm:pt>
    <dgm:pt modelId="{899400D2-1958-4EFC-8CC1-CCCEC57A6510}" type="pres">
      <dgm:prSet presAssocID="{E5860D83-9768-403E-8BC3-6C4B0A5DB37B}" presName="bullet4d" presStyleLbl="node1" presStyleIdx="3" presStyleCnt="4"/>
      <dgm:spPr/>
    </dgm:pt>
    <dgm:pt modelId="{1D357F5B-3D96-47FA-AC32-3E890DC5971B}" type="pres">
      <dgm:prSet presAssocID="{E5860D83-9768-403E-8BC3-6C4B0A5DB37B}" presName="textBox4d" presStyleLbl="revTx" presStyleIdx="3" presStyleCnt="4" custScaleX="157143" custLinFactNeighborX="21089" custLinFactNeighborY="10161">
        <dgm:presLayoutVars>
          <dgm:bulletEnabled val="1"/>
        </dgm:presLayoutVars>
      </dgm:prSet>
      <dgm:spPr/>
      <dgm:t>
        <a:bodyPr/>
        <a:lstStyle/>
        <a:p>
          <a:endParaRPr lang="zh-CN" altLang="en-US"/>
        </a:p>
      </dgm:t>
    </dgm:pt>
  </dgm:ptLst>
  <dgm:cxnLst>
    <dgm:cxn modelId="{2E7BA7E9-B3F4-4395-83D1-A8EF5F0C0673}" srcId="{62B1005D-C0DD-499B-8415-196CD57E1FF6}" destId="{07418FF4-5BBA-4C64-826F-7A49685C5C0D}" srcOrd="2" destOrd="0" parTransId="{C0BCA72F-20AC-4481-9BD6-2738EB4FDA04}" sibTransId="{07DD64F3-556F-4330-8249-73FA95E7F5FF}"/>
    <dgm:cxn modelId="{FE1BE705-B96F-43E5-B192-770219BFC885}" type="presOf" srcId="{AB1BD365-37D8-41DE-A08E-FB64007568CC}" destId="{3F2A9DB6-450A-4F59-A21A-9AA8693A5049}" srcOrd="0" destOrd="0" presId="urn:microsoft.com/office/officeart/2005/8/layout/arrow2"/>
    <dgm:cxn modelId="{62C32D71-A2F1-4AEF-A1F9-DA3274042F97}" srcId="{62B1005D-C0DD-499B-8415-196CD57E1FF6}" destId="{F8882F68-CBEF-41AD-99B2-E3B4ECA7211C}" srcOrd="1" destOrd="0" parTransId="{E0350EC5-F237-44F8-9567-C8D678C50F94}" sibTransId="{A63F4C79-B264-4183-A527-7EF5BDF52637}"/>
    <dgm:cxn modelId="{D5F87572-752F-4474-B7B3-532261A88098}" type="presOf" srcId="{E5860D83-9768-403E-8BC3-6C4B0A5DB37B}" destId="{1D357F5B-3D96-47FA-AC32-3E890DC5971B}" srcOrd="0" destOrd="0" presId="urn:microsoft.com/office/officeart/2005/8/layout/arrow2"/>
    <dgm:cxn modelId="{DFE10B09-C46C-435C-8312-38C856BC9FA4}" type="presOf" srcId="{62B1005D-C0DD-499B-8415-196CD57E1FF6}" destId="{965B1F7F-BC0C-4C5C-BE47-D45830E69323}" srcOrd="0" destOrd="0" presId="urn:microsoft.com/office/officeart/2005/8/layout/arrow2"/>
    <dgm:cxn modelId="{03CD3644-7A7C-47C0-ADB3-B5A4BF741B51}" srcId="{62B1005D-C0DD-499B-8415-196CD57E1FF6}" destId="{E5860D83-9768-403E-8BC3-6C4B0A5DB37B}" srcOrd="3" destOrd="0" parTransId="{C3C41B03-6422-4C7B-A6DD-42EA7A711602}" sibTransId="{B4C3D627-161A-4AB8-85A2-870E0F615A99}"/>
    <dgm:cxn modelId="{3A9725CB-3CF7-4369-989C-48010E3D9D1F}" type="presOf" srcId="{F8882F68-CBEF-41AD-99B2-E3B4ECA7211C}" destId="{5031E643-331D-4DEC-85BC-AC971BF0ED14}" srcOrd="0" destOrd="0" presId="urn:microsoft.com/office/officeart/2005/8/layout/arrow2"/>
    <dgm:cxn modelId="{FFB7C2F4-C21C-41DC-A259-5740175C8049}" type="presOf" srcId="{07418FF4-5BBA-4C64-826F-7A49685C5C0D}" destId="{94DB2D8D-F706-4A31-955C-62DD9DDF49D8}" srcOrd="0" destOrd="0" presId="urn:microsoft.com/office/officeart/2005/8/layout/arrow2"/>
    <dgm:cxn modelId="{8BD26704-2914-4C27-BCD4-3CCA7CA7594F}" srcId="{62B1005D-C0DD-499B-8415-196CD57E1FF6}" destId="{AB1BD365-37D8-41DE-A08E-FB64007568CC}" srcOrd="0" destOrd="0" parTransId="{EBD7595B-605C-4BA0-A2FD-7192DE36942C}" sibTransId="{9F3DC10F-8D66-4F52-8361-C90086337F18}"/>
    <dgm:cxn modelId="{906777A4-CBA0-4C10-8A39-540C75E6A5AC}" type="presParOf" srcId="{965B1F7F-BC0C-4C5C-BE47-D45830E69323}" destId="{CE968475-B383-4E9A-8A01-E51A9C1FA345}" srcOrd="0" destOrd="0" presId="urn:microsoft.com/office/officeart/2005/8/layout/arrow2"/>
    <dgm:cxn modelId="{48CB834D-C870-4198-BDD0-70C13A94E8C6}" type="presParOf" srcId="{965B1F7F-BC0C-4C5C-BE47-D45830E69323}" destId="{82CCF33B-01DE-40DA-A70A-80867C4BDF8D}" srcOrd="1" destOrd="0" presId="urn:microsoft.com/office/officeart/2005/8/layout/arrow2"/>
    <dgm:cxn modelId="{3B750825-5D41-4EC8-8CDD-B6E261A5168F}" type="presParOf" srcId="{82CCF33B-01DE-40DA-A70A-80867C4BDF8D}" destId="{A6C23103-4319-4A19-B5D9-4CAE4DD385F0}" srcOrd="0" destOrd="0" presId="urn:microsoft.com/office/officeart/2005/8/layout/arrow2"/>
    <dgm:cxn modelId="{30A600DB-953D-4C5F-823F-EA8024C87742}" type="presParOf" srcId="{82CCF33B-01DE-40DA-A70A-80867C4BDF8D}" destId="{3F2A9DB6-450A-4F59-A21A-9AA8693A5049}" srcOrd="1" destOrd="0" presId="urn:microsoft.com/office/officeart/2005/8/layout/arrow2"/>
    <dgm:cxn modelId="{2D0B1F57-7536-4B82-BC92-4D47E224FFFA}" type="presParOf" srcId="{82CCF33B-01DE-40DA-A70A-80867C4BDF8D}" destId="{7D7CDC1F-76EF-4E9E-BE53-4A64D7E37916}" srcOrd="2" destOrd="0" presId="urn:microsoft.com/office/officeart/2005/8/layout/arrow2"/>
    <dgm:cxn modelId="{15257187-6A70-447E-AD4B-69B55FDE6A91}" type="presParOf" srcId="{82CCF33B-01DE-40DA-A70A-80867C4BDF8D}" destId="{5031E643-331D-4DEC-85BC-AC971BF0ED14}" srcOrd="3" destOrd="0" presId="urn:microsoft.com/office/officeart/2005/8/layout/arrow2"/>
    <dgm:cxn modelId="{7E5D339A-4DEF-4D34-AF27-0F9DE1A44D94}" type="presParOf" srcId="{82CCF33B-01DE-40DA-A70A-80867C4BDF8D}" destId="{761436EF-4F31-493C-B88B-69FB4D8B05B6}" srcOrd="4" destOrd="0" presId="urn:microsoft.com/office/officeart/2005/8/layout/arrow2"/>
    <dgm:cxn modelId="{4D3479B2-3D03-4200-9AB6-E7EEF3653B5E}" type="presParOf" srcId="{82CCF33B-01DE-40DA-A70A-80867C4BDF8D}" destId="{94DB2D8D-F706-4A31-955C-62DD9DDF49D8}" srcOrd="5" destOrd="0" presId="urn:microsoft.com/office/officeart/2005/8/layout/arrow2"/>
    <dgm:cxn modelId="{25876E71-7524-4EDE-921F-D1422231B66A}" type="presParOf" srcId="{82CCF33B-01DE-40DA-A70A-80867C4BDF8D}" destId="{899400D2-1958-4EFC-8CC1-CCCEC57A6510}" srcOrd="6" destOrd="0" presId="urn:microsoft.com/office/officeart/2005/8/layout/arrow2"/>
    <dgm:cxn modelId="{390DCB4F-888C-4C99-8363-55E5A041B37C}" type="presParOf" srcId="{82CCF33B-01DE-40DA-A70A-80867C4BDF8D}" destId="{1D357F5B-3D96-47FA-AC32-3E890DC5971B}" srcOrd="7" destOrd="0" presId="urn:microsoft.com/office/officeart/2005/8/layout/arrow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006953-05ED-46A0-AD14-BED8B305CA70}" type="doc">
      <dgm:prSet loTypeId="urn:microsoft.com/office/officeart/2005/8/layout/hList1" loCatId="list" qsTypeId="urn:microsoft.com/office/officeart/2005/8/quickstyle/simple2" qsCatId="simple" csTypeId="urn:microsoft.com/office/officeart/2005/8/colors/accent6_5" csCatId="accent6" phldr="1"/>
      <dgm:spPr/>
      <dgm:t>
        <a:bodyPr/>
        <a:lstStyle/>
        <a:p>
          <a:endParaRPr lang="zh-CN" altLang="en-US"/>
        </a:p>
      </dgm:t>
    </dgm:pt>
    <dgm:pt modelId="{3FCA465C-7024-4692-8F62-33F4CA48E9F0}">
      <dgm:prSet phldrT="[文本]" custT="1"/>
      <dgm:spPr/>
      <dgm:t>
        <a:bodyPr/>
        <a:lstStyle/>
        <a:p>
          <a:r>
            <a:rPr lang="zh-CN" altLang="en-US" sz="3200" dirty="0" smtClean="0"/>
            <a:t>成长战略</a:t>
          </a:r>
          <a:endParaRPr lang="zh-CN" altLang="en-US" sz="3200" dirty="0"/>
        </a:p>
      </dgm:t>
    </dgm:pt>
    <dgm:pt modelId="{BCAACF65-1A9A-44D3-9810-30E7B16AB7B6}" cxnId="{D8C6E5A1-7256-4862-A429-CDB5042797F9}" type="parTrans">
      <dgm:prSet/>
      <dgm:spPr/>
      <dgm:t>
        <a:bodyPr/>
        <a:lstStyle/>
        <a:p>
          <a:endParaRPr lang="zh-CN" altLang="en-US"/>
        </a:p>
      </dgm:t>
    </dgm:pt>
    <dgm:pt modelId="{F4AB236D-C91E-4585-A0AD-C2082AE4D95D}" cxnId="{D8C6E5A1-7256-4862-A429-CDB5042797F9}" type="sibTrans">
      <dgm:prSet/>
      <dgm:spPr/>
      <dgm:t>
        <a:bodyPr/>
        <a:lstStyle/>
        <a:p>
          <a:endParaRPr lang="zh-CN" altLang="en-US"/>
        </a:p>
      </dgm:t>
    </dgm:pt>
    <dgm:pt modelId="{FFAB4C0D-BFC1-4DCC-B2A8-7ACC55B162EB}">
      <dgm:prSet phldrT="[文本]" custT="1"/>
      <dgm:spPr/>
      <dgm:t>
        <a:bodyPr/>
        <a:lstStyle/>
        <a:p>
          <a:r>
            <a:rPr lang="zh-CN" altLang="en-US" sz="2000" b="1" dirty="0" smtClean="0"/>
            <a:t>关注市场、产品开发创新以及合并等内容</a:t>
          </a:r>
          <a:endParaRPr lang="zh-CN" altLang="en-US" sz="2000" b="1" dirty="0"/>
        </a:p>
      </dgm:t>
    </dgm:pt>
    <dgm:pt modelId="{D7251AD9-F113-4536-B053-F6A99E27CF8D}" cxnId="{2DD7B7DE-ACF7-4EA5-9C8F-454D790056BC}" type="parTrans">
      <dgm:prSet/>
      <dgm:spPr/>
      <dgm:t>
        <a:bodyPr/>
        <a:lstStyle/>
        <a:p>
          <a:endParaRPr lang="zh-CN" altLang="en-US"/>
        </a:p>
      </dgm:t>
    </dgm:pt>
    <dgm:pt modelId="{85720191-9D6F-4B64-A77C-86DB975374C7}" cxnId="{2DD7B7DE-ACF7-4EA5-9C8F-454D790056BC}" type="sibTrans">
      <dgm:prSet/>
      <dgm:spPr/>
      <dgm:t>
        <a:bodyPr/>
        <a:lstStyle/>
        <a:p>
          <a:endParaRPr lang="zh-CN" altLang="en-US"/>
        </a:p>
      </dgm:t>
    </dgm:pt>
    <dgm:pt modelId="{4E54508A-D739-4CE1-923A-4247CBE3D1DE}">
      <dgm:prSet phldrT="[文本]" custT="1"/>
      <dgm:spPr/>
      <dgm:t>
        <a:bodyPr/>
        <a:lstStyle/>
        <a:p>
          <a:r>
            <a:rPr lang="zh-CN" altLang="en-US" sz="2000" dirty="0" smtClean="0"/>
            <a:t>风险较高，企业和员工共同承担</a:t>
          </a:r>
          <a:endParaRPr lang="zh-CN" altLang="en-US" sz="2000" dirty="0"/>
        </a:p>
      </dgm:t>
    </dgm:pt>
    <dgm:pt modelId="{4FEB298B-B877-4BDB-82B2-ABE8E598210A}" cxnId="{B31BD46B-4E24-4F3E-B124-099C6FB25D36}" type="parTrans">
      <dgm:prSet/>
      <dgm:spPr/>
      <dgm:t>
        <a:bodyPr/>
        <a:lstStyle/>
        <a:p>
          <a:endParaRPr lang="zh-CN" altLang="en-US"/>
        </a:p>
      </dgm:t>
    </dgm:pt>
    <dgm:pt modelId="{07E9C2A1-4DBE-4F5E-B67C-07D0F7FAD2C2}" cxnId="{B31BD46B-4E24-4F3E-B124-099C6FB25D36}" type="sibTrans">
      <dgm:prSet/>
      <dgm:spPr/>
      <dgm:t>
        <a:bodyPr/>
        <a:lstStyle/>
        <a:p>
          <a:endParaRPr lang="zh-CN" altLang="en-US"/>
        </a:p>
      </dgm:t>
    </dgm:pt>
    <dgm:pt modelId="{314EEC52-5C3B-46F5-85BD-F41420CB807F}">
      <dgm:prSet phldrT="[文本]" custT="1"/>
      <dgm:spPr/>
      <dgm:t>
        <a:bodyPr/>
        <a:lstStyle/>
        <a:p>
          <a:r>
            <a:rPr lang="zh-CN" altLang="en-US" sz="2000" dirty="0" smtClean="0"/>
            <a:t>短期较低的固定薪酬</a:t>
          </a:r>
          <a:endParaRPr lang="zh-CN" altLang="en-US" sz="2000" dirty="0"/>
        </a:p>
      </dgm:t>
    </dgm:pt>
    <dgm:pt modelId="{1D8B9B25-6E18-46BF-B6A5-743E4C03F135}" cxnId="{C0824E2D-DBC9-4F23-BAE9-AB702D86AFCC}" type="parTrans">
      <dgm:prSet/>
      <dgm:spPr/>
      <dgm:t>
        <a:bodyPr/>
        <a:lstStyle/>
        <a:p>
          <a:endParaRPr lang="zh-CN" altLang="en-US"/>
        </a:p>
      </dgm:t>
    </dgm:pt>
    <dgm:pt modelId="{D50F3CA7-E59D-49BF-9464-278106309D32}" cxnId="{C0824E2D-DBC9-4F23-BAE9-AB702D86AFCC}" type="sibTrans">
      <dgm:prSet/>
      <dgm:spPr/>
      <dgm:t>
        <a:bodyPr/>
        <a:lstStyle/>
        <a:p>
          <a:endParaRPr lang="zh-CN" altLang="en-US"/>
        </a:p>
      </dgm:t>
    </dgm:pt>
    <dgm:pt modelId="{A4A0F64D-4AD4-4B2D-8BBC-C62BBC8697C3}">
      <dgm:prSet phldrT="[文本]" custT="1"/>
      <dgm:spPr/>
      <dgm:t>
        <a:bodyPr/>
        <a:lstStyle/>
        <a:p>
          <a:r>
            <a:rPr lang="zh-CN" altLang="en-US" sz="3200" dirty="0" smtClean="0"/>
            <a:t>稳定战略</a:t>
          </a:r>
          <a:endParaRPr lang="zh-CN" altLang="en-US" sz="3200" dirty="0"/>
        </a:p>
      </dgm:t>
    </dgm:pt>
    <dgm:pt modelId="{69D859D7-AE37-42B5-8775-86394AD6E64A}" cxnId="{771C0B67-5F04-40A4-AE98-63B5E95F910B}" type="parTrans">
      <dgm:prSet/>
      <dgm:spPr/>
      <dgm:t>
        <a:bodyPr/>
        <a:lstStyle/>
        <a:p>
          <a:endParaRPr lang="zh-CN" altLang="en-US"/>
        </a:p>
      </dgm:t>
    </dgm:pt>
    <dgm:pt modelId="{DCD2A3A2-EAD8-460F-AEF8-D6F7A0C04A58}" cxnId="{771C0B67-5F04-40A4-AE98-63B5E95F910B}" type="sibTrans">
      <dgm:prSet/>
      <dgm:spPr/>
      <dgm:t>
        <a:bodyPr/>
        <a:lstStyle/>
        <a:p>
          <a:endParaRPr lang="zh-CN" altLang="en-US"/>
        </a:p>
      </dgm:t>
    </dgm:pt>
    <dgm:pt modelId="{5ADAD134-7DE7-49B7-8EB4-4B7BB90718E4}">
      <dgm:prSet phldrT="[文本]" custT="1"/>
      <dgm:spPr/>
      <dgm:t>
        <a:bodyPr/>
        <a:lstStyle/>
        <a:p>
          <a:r>
            <a:rPr lang="zh-CN" altLang="en-US" sz="2000" b="1" dirty="0" smtClean="0"/>
            <a:t>强调市场份额或运营成本</a:t>
          </a:r>
          <a:endParaRPr lang="zh-CN" altLang="en-US" sz="2000" b="1" dirty="0"/>
        </a:p>
      </dgm:t>
    </dgm:pt>
    <dgm:pt modelId="{C1918CCA-0D64-4752-84DB-93296576A70B}" cxnId="{4EA822D1-B70F-4BB8-9B06-CAF83EC4EBA4}" type="parTrans">
      <dgm:prSet/>
      <dgm:spPr/>
      <dgm:t>
        <a:bodyPr/>
        <a:lstStyle/>
        <a:p>
          <a:endParaRPr lang="zh-CN" altLang="en-US"/>
        </a:p>
      </dgm:t>
    </dgm:pt>
    <dgm:pt modelId="{82856AEA-3217-4C81-86BD-0525E57D5043}" cxnId="{4EA822D1-B70F-4BB8-9B06-CAF83EC4EBA4}" type="sibTrans">
      <dgm:prSet/>
      <dgm:spPr/>
      <dgm:t>
        <a:bodyPr/>
        <a:lstStyle/>
        <a:p>
          <a:endParaRPr lang="zh-CN" altLang="en-US"/>
        </a:p>
      </dgm:t>
    </dgm:pt>
    <dgm:pt modelId="{C71CA6FC-B936-4A61-8B96-EFF7EE89C38C}">
      <dgm:prSet phldrT="[文本]" custT="1"/>
      <dgm:spPr/>
      <dgm:t>
        <a:bodyPr/>
        <a:lstStyle/>
        <a:p>
          <a:r>
            <a:rPr lang="zh-CN" altLang="en-US" sz="2000" dirty="0" smtClean="0"/>
            <a:t>风险较低，不强调企业与员工的风险共担</a:t>
          </a:r>
          <a:endParaRPr lang="zh-CN" altLang="en-US" sz="2000" dirty="0"/>
        </a:p>
      </dgm:t>
    </dgm:pt>
    <dgm:pt modelId="{65275930-D9B4-40F7-ADAC-C1920ADC9804}" cxnId="{E976189C-5D60-4D68-B208-E4C0D44D2286}" type="parTrans">
      <dgm:prSet/>
      <dgm:spPr/>
      <dgm:t>
        <a:bodyPr/>
        <a:lstStyle/>
        <a:p>
          <a:endParaRPr lang="zh-CN" altLang="en-US"/>
        </a:p>
      </dgm:t>
    </dgm:pt>
    <dgm:pt modelId="{EC526BB2-47F5-458F-A621-160F52264775}" cxnId="{E976189C-5D60-4D68-B208-E4C0D44D2286}" type="sibTrans">
      <dgm:prSet/>
      <dgm:spPr/>
      <dgm:t>
        <a:bodyPr/>
        <a:lstStyle/>
        <a:p>
          <a:endParaRPr lang="zh-CN" altLang="en-US"/>
        </a:p>
      </dgm:t>
    </dgm:pt>
    <dgm:pt modelId="{09EE3FEC-5D19-4AF0-9ECC-34F972425851}">
      <dgm:prSet phldrT="[文本]" custT="1"/>
      <dgm:spPr/>
      <dgm:t>
        <a:bodyPr/>
        <a:lstStyle/>
        <a:p>
          <a:r>
            <a:rPr lang="zh-CN" altLang="en-US" sz="2000" dirty="0" smtClean="0"/>
            <a:t>稳定的基本薪酬</a:t>
          </a:r>
          <a:endParaRPr lang="zh-CN" altLang="en-US" sz="2000" dirty="0"/>
        </a:p>
      </dgm:t>
    </dgm:pt>
    <dgm:pt modelId="{59C80AB1-B464-4A42-926F-6DA7A5A10CAA}" cxnId="{EA85AE2C-BD39-416C-B2CB-B979C5983CEF}" type="parTrans">
      <dgm:prSet/>
      <dgm:spPr/>
      <dgm:t>
        <a:bodyPr/>
        <a:lstStyle/>
        <a:p>
          <a:endParaRPr lang="zh-CN" altLang="en-US"/>
        </a:p>
      </dgm:t>
    </dgm:pt>
    <dgm:pt modelId="{8F824CAF-260F-4401-85BA-91A24E3990D1}" cxnId="{EA85AE2C-BD39-416C-B2CB-B979C5983CEF}" type="sibTrans">
      <dgm:prSet/>
      <dgm:spPr/>
      <dgm:t>
        <a:bodyPr/>
        <a:lstStyle/>
        <a:p>
          <a:endParaRPr lang="zh-CN" altLang="en-US"/>
        </a:p>
      </dgm:t>
    </dgm:pt>
    <dgm:pt modelId="{791F963A-560D-440A-99D4-1353A3F8DB2B}">
      <dgm:prSet phldrT="[文本]" custT="1"/>
      <dgm:spPr/>
      <dgm:t>
        <a:bodyPr/>
        <a:lstStyle/>
        <a:p>
          <a:r>
            <a:rPr lang="zh-CN" altLang="en-US" sz="3200" dirty="0" smtClean="0"/>
            <a:t>收缩战略</a:t>
          </a:r>
          <a:endParaRPr lang="zh-CN" altLang="en-US" sz="3200" dirty="0"/>
        </a:p>
      </dgm:t>
    </dgm:pt>
    <dgm:pt modelId="{507F3484-0633-428A-A67E-86C957ADC271}" cxnId="{055942A3-7EAA-452D-84B7-70A303DD22AB}" type="parTrans">
      <dgm:prSet/>
      <dgm:spPr/>
      <dgm:t>
        <a:bodyPr/>
        <a:lstStyle/>
        <a:p>
          <a:endParaRPr lang="zh-CN" altLang="en-US"/>
        </a:p>
      </dgm:t>
    </dgm:pt>
    <dgm:pt modelId="{4320BAE7-050E-4359-A991-9AD33B2801EF}" cxnId="{055942A3-7EAA-452D-84B7-70A303DD22AB}" type="sibTrans">
      <dgm:prSet/>
      <dgm:spPr/>
      <dgm:t>
        <a:bodyPr/>
        <a:lstStyle/>
        <a:p>
          <a:endParaRPr lang="zh-CN" altLang="en-US"/>
        </a:p>
      </dgm:t>
    </dgm:pt>
    <dgm:pt modelId="{5A7CA8FF-2B9E-4195-BBAA-6DC6CE534C5C}">
      <dgm:prSet phldrT="[文本]" custT="1"/>
      <dgm:spPr/>
      <dgm:t>
        <a:bodyPr/>
        <a:lstStyle/>
        <a:p>
          <a:r>
            <a:rPr lang="zh-CN" altLang="en-US" sz="2000" dirty="0" smtClean="0"/>
            <a:t>奖金或股权计划，关注长期回报</a:t>
          </a:r>
          <a:endParaRPr lang="zh-CN" altLang="en-US" sz="2000" dirty="0"/>
        </a:p>
      </dgm:t>
    </dgm:pt>
    <dgm:pt modelId="{DD795CA2-958A-42CC-84A6-3DE67682C5B4}" cxnId="{4F94318A-12BE-4ED2-9D28-54AE31872186}" type="parTrans">
      <dgm:prSet/>
      <dgm:spPr/>
      <dgm:t>
        <a:bodyPr/>
        <a:lstStyle/>
        <a:p>
          <a:endParaRPr lang="zh-CN" altLang="en-US"/>
        </a:p>
      </dgm:t>
    </dgm:pt>
    <dgm:pt modelId="{97D5E5B3-3A4B-43E3-973A-763AA7BD03E4}" cxnId="{4F94318A-12BE-4ED2-9D28-54AE31872186}" type="sibTrans">
      <dgm:prSet/>
      <dgm:spPr/>
      <dgm:t>
        <a:bodyPr/>
        <a:lstStyle/>
        <a:p>
          <a:endParaRPr lang="zh-CN" altLang="en-US"/>
        </a:p>
      </dgm:t>
    </dgm:pt>
    <dgm:pt modelId="{2F311BD4-B44F-4390-A2DA-33AF55D5DB9A}">
      <dgm:prSet phldrT="[文本]" custT="1"/>
      <dgm:spPr/>
      <dgm:t>
        <a:bodyPr/>
        <a:lstStyle/>
        <a:p>
          <a:r>
            <a:rPr lang="zh-CN" altLang="en-US" sz="2000" dirty="0" smtClean="0"/>
            <a:t>薪酬确定的基础主要是员工所拥有的技能</a:t>
          </a:r>
          <a:endParaRPr lang="zh-CN" altLang="en-US" sz="2000" dirty="0"/>
        </a:p>
      </dgm:t>
    </dgm:pt>
    <dgm:pt modelId="{495199B9-69BA-462B-AAE4-AFE042FC456C}" cxnId="{52C566E9-0A58-4A43-BDCA-C3899A8A6331}" type="parTrans">
      <dgm:prSet/>
      <dgm:spPr/>
      <dgm:t>
        <a:bodyPr/>
        <a:lstStyle/>
        <a:p>
          <a:endParaRPr lang="zh-CN" altLang="en-US"/>
        </a:p>
      </dgm:t>
    </dgm:pt>
    <dgm:pt modelId="{5F7EFD82-ADB0-4468-B4E0-2F62E7DAB68C}" cxnId="{52C566E9-0A58-4A43-BDCA-C3899A8A6331}" type="sibTrans">
      <dgm:prSet/>
      <dgm:spPr/>
      <dgm:t>
        <a:bodyPr/>
        <a:lstStyle/>
        <a:p>
          <a:endParaRPr lang="zh-CN" altLang="en-US"/>
        </a:p>
      </dgm:t>
    </dgm:pt>
    <dgm:pt modelId="{CE2EDDBF-A403-42C1-B26A-879DA241D4C8}">
      <dgm:prSet phldrT="[文本]" custT="1"/>
      <dgm:spPr/>
      <dgm:t>
        <a:bodyPr/>
        <a:lstStyle/>
        <a:p>
          <a:r>
            <a:rPr lang="zh-CN" altLang="en-US" sz="2000" dirty="0" smtClean="0"/>
            <a:t>薪酬管理方面注重分权，灵活度高</a:t>
          </a:r>
          <a:endParaRPr lang="zh-CN" altLang="en-US" sz="2000" dirty="0"/>
        </a:p>
      </dgm:t>
    </dgm:pt>
    <dgm:pt modelId="{7C5FDBC1-ACF2-43D8-9A79-F6D35C84876C}" cxnId="{579670B0-58FA-44EB-82AC-CCAF6E1D726E}" type="parTrans">
      <dgm:prSet/>
      <dgm:spPr/>
      <dgm:t>
        <a:bodyPr/>
        <a:lstStyle/>
        <a:p>
          <a:endParaRPr lang="zh-CN" altLang="en-US"/>
        </a:p>
      </dgm:t>
    </dgm:pt>
    <dgm:pt modelId="{08E62102-1793-451E-8AFB-5519033D85B9}" cxnId="{579670B0-58FA-44EB-82AC-CCAF6E1D726E}" type="sibTrans">
      <dgm:prSet/>
      <dgm:spPr/>
      <dgm:t>
        <a:bodyPr/>
        <a:lstStyle/>
        <a:p>
          <a:endParaRPr lang="zh-CN" altLang="en-US"/>
        </a:p>
      </dgm:t>
    </dgm:pt>
    <dgm:pt modelId="{BC99EB3F-202F-465D-BF2C-03FEBC1CFA47}">
      <dgm:prSet phldrT="[文本]" custT="1"/>
      <dgm:spPr/>
      <dgm:t>
        <a:bodyPr/>
        <a:lstStyle/>
        <a:p>
          <a:r>
            <a:rPr lang="zh-CN" altLang="en-US" sz="2000" dirty="0" smtClean="0"/>
            <a:t>稳定的福利制度</a:t>
          </a:r>
          <a:endParaRPr lang="zh-CN" altLang="en-US" sz="2000" dirty="0"/>
        </a:p>
      </dgm:t>
    </dgm:pt>
    <dgm:pt modelId="{7C9C1AED-397F-44E9-B336-1F9EABA955A5}" cxnId="{EA02A395-37B7-446A-9E7E-5BE9AE67C829}" type="parTrans">
      <dgm:prSet/>
      <dgm:spPr/>
      <dgm:t>
        <a:bodyPr/>
        <a:lstStyle/>
        <a:p>
          <a:endParaRPr lang="zh-CN" altLang="en-US"/>
        </a:p>
      </dgm:t>
    </dgm:pt>
    <dgm:pt modelId="{BB42F054-E16E-4964-B6C8-8A3D506DA90E}" cxnId="{EA02A395-37B7-446A-9E7E-5BE9AE67C829}" type="sibTrans">
      <dgm:prSet/>
      <dgm:spPr/>
      <dgm:t>
        <a:bodyPr/>
        <a:lstStyle/>
        <a:p>
          <a:endParaRPr lang="zh-CN" altLang="en-US"/>
        </a:p>
      </dgm:t>
    </dgm:pt>
    <dgm:pt modelId="{D2AC7C65-07FB-47D4-8235-5F3B254EB5E6}">
      <dgm:prSet phldrT="[文本]" custT="1"/>
      <dgm:spPr/>
      <dgm:t>
        <a:bodyPr/>
        <a:lstStyle/>
        <a:p>
          <a:r>
            <a:rPr lang="zh-CN" sz="2000" dirty="0" smtClean="0"/>
            <a:t>薪酬的内部一致性、薪酬管理的连续性以及标准化</a:t>
          </a:r>
          <a:r>
            <a:rPr lang="zh-CN" altLang="en-US" sz="2000" dirty="0" smtClean="0"/>
            <a:t>要求高，</a:t>
          </a:r>
          <a:r>
            <a:rPr lang="zh-CN" sz="2000" dirty="0" smtClean="0"/>
            <a:t>薪酬决策的集中度较高</a:t>
          </a:r>
          <a:endParaRPr lang="zh-CN" altLang="en-US" sz="2000" dirty="0"/>
        </a:p>
      </dgm:t>
    </dgm:pt>
    <dgm:pt modelId="{71E36ECC-C85B-426D-A224-F2824FEED02F}" cxnId="{85861408-B3E8-4D38-93AE-A513AC21B7D3}" type="parTrans">
      <dgm:prSet/>
      <dgm:spPr/>
      <dgm:t>
        <a:bodyPr/>
        <a:lstStyle/>
        <a:p>
          <a:endParaRPr lang="zh-CN" altLang="en-US"/>
        </a:p>
      </dgm:t>
    </dgm:pt>
    <dgm:pt modelId="{435D1697-E1E6-4150-A62D-67A7CCEC4073}" cxnId="{85861408-B3E8-4D38-93AE-A513AC21B7D3}" type="sibTrans">
      <dgm:prSet/>
      <dgm:spPr/>
      <dgm:t>
        <a:bodyPr/>
        <a:lstStyle/>
        <a:p>
          <a:endParaRPr lang="zh-CN" altLang="en-US"/>
        </a:p>
      </dgm:t>
    </dgm:pt>
    <dgm:pt modelId="{F83B852C-ADBE-4F20-A860-58568204B929}">
      <dgm:prSet phldrT="[文本]" custT="1"/>
      <dgm:spPr/>
      <dgm:t>
        <a:bodyPr/>
        <a:lstStyle/>
        <a:p>
          <a:r>
            <a:rPr lang="zh-CN" sz="2000" dirty="0" smtClean="0"/>
            <a:t>薪酬的确定基础主要是员工所从事的工作本身</a:t>
          </a:r>
          <a:endParaRPr lang="zh-CN" altLang="en-US" sz="2000" dirty="0"/>
        </a:p>
      </dgm:t>
    </dgm:pt>
    <dgm:pt modelId="{5D0D4FE2-9FB3-474C-A109-5496F0B3C91F}" cxnId="{686E8CC0-CF8D-4C05-A51E-4893915353F6}" type="parTrans">
      <dgm:prSet/>
      <dgm:spPr/>
      <dgm:t>
        <a:bodyPr/>
        <a:lstStyle/>
        <a:p>
          <a:endParaRPr lang="zh-CN" altLang="en-US"/>
        </a:p>
      </dgm:t>
    </dgm:pt>
    <dgm:pt modelId="{8AC98997-E775-4B9C-99C7-000B0B60513A}" cxnId="{686E8CC0-CF8D-4C05-A51E-4893915353F6}" type="sibTrans">
      <dgm:prSet/>
      <dgm:spPr/>
      <dgm:t>
        <a:bodyPr/>
        <a:lstStyle/>
        <a:p>
          <a:endParaRPr lang="zh-CN" altLang="en-US"/>
        </a:p>
      </dgm:t>
    </dgm:pt>
    <dgm:pt modelId="{54CDF9A5-BC66-4D4B-9425-9BC68E137A51}">
      <dgm:prSet phldrT="[文本]" custT="1"/>
      <dgm:spPr/>
      <dgm:t>
        <a:bodyPr/>
        <a:lstStyle/>
        <a:p>
          <a:r>
            <a:rPr lang="zh-CN" altLang="en-US" sz="2000" b="1" dirty="0" smtClean="0"/>
            <a:t>由于面临严重的经济困难因而想要缩减一部分经营业务</a:t>
          </a:r>
          <a:endParaRPr lang="zh-CN" altLang="en-US" sz="2000" b="1" dirty="0"/>
        </a:p>
      </dgm:t>
    </dgm:pt>
    <dgm:pt modelId="{AC691AEA-EE95-49F4-8662-4E3712EE00F8}" cxnId="{D0260D7D-548F-4B18-98D7-5728F46D84B2}" type="parTrans">
      <dgm:prSet/>
      <dgm:spPr/>
      <dgm:t>
        <a:bodyPr/>
        <a:lstStyle/>
        <a:p>
          <a:endParaRPr lang="zh-CN" altLang="en-US"/>
        </a:p>
      </dgm:t>
    </dgm:pt>
    <dgm:pt modelId="{C554C772-5B20-471A-888B-38CDFC64E064}" cxnId="{D0260D7D-548F-4B18-98D7-5728F46D84B2}" type="sibTrans">
      <dgm:prSet/>
      <dgm:spPr/>
      <dgm:t>
        <a:bodyPr/>
        <a:lstStyle/>
        <a:p>
          <a:endParaRPr lang="zh-CN" altLang="en-US"/>
        </a:p>
      </dgm:t>
    </dgm:pt>
    <dgm:pt modelId="{37C74535-9F33-488A-A991-CF9FCCE38552}">
      <dgm:prSet phldrT="[文本]" custT="1"/>
      <dgm:spPr/>
      <dgm:t>
        <a:bodyPr/>
        <a:lstStyle/>
        <a:p>
          <a:r>
            <a:rPr lang="zh-CN" altLang="en-US" sz="2000" dirty="0" smtClean="0"/>
            <a:t>风险高，鼓励员工与企业共担</a:t>
          </a:r>
          <a:endParaRPr lang="zh-CN" altLang="en-US" sz="2000" dirty="0"/>
        </a:p>
      </dgm:t>
    </dgm:pt>
    <dgm:pt modelId="{160121C5-33E5-448A-84EC-DEEA8225008F}" cxnId="{8B931C6D-E8B3-4422-9AC6-9A37FFEB2B55}" type="parTrans">
      <dgm:prSet/>
      <dgm:spPr/>
      <dgm:t>
        <a:bodyPr/>
        <a:lstStyle/>
        <a:p>
          <a:endParaRPr lang="zh-CN" altLang="en-US"/>
        </a:p>
      </dgm:t>
    </dgm:pt>
    <dgm:pt modelId="{DCA634E6-2167-47D3-B647-E343B1AB5558}" cxnId="{8B931C6D-E8B3-4422-9AC6-9A37FFEB2B55}" type="sibTrans">
      <dgm:prSet/>
      <dgm:spPr/>
      <dgm:t>
        <a:bodyPr/>
        <a:lstStyle/>
        <a:p>
          <a:endParaRPr lang="zh-CN" altLang="en-US"/>
        </a:p>
      </dgm:t>
    </dgm:pt>
    <dgm:pt modelId="{1705DDAF-FC18-4AA5-8625-6D69747B6CD8}">
      <dgm:prSet phldrT="[文本]" custT="1"/>
      <dgm:spPr/>
      <dgm:t>
        <a:bodyPr/>
        <a:lstStyle/>
        <a:p>
          <a:r>
            <a:rPr lang="zh-CN" altLang="en-US" sz="2000" dirty="0" smtClean="0"/>
            <a:t>员工收入与企业绩效挂钩</a:t>
          </a:r>
          <a:endParaRPr lang="zh-CN" altLang="en-US" sz="2000" dirty="0"/>
        </a:p>
      </dgm:t>
    </dgm:pt>
    <dgm:pt modelId="{2683B22C-A201-4E08-87DA-364B1AD78DD4}" cxnId="{BDCB6505-2B24-4C5F-8A6E-A3BA0FC097E2}" type="parTrans">
      <dgm:prSet/>
      <dgm:spPr/>
      <dgm:t>
        <a:bodyPr/>
        <a:lstStyle/>
        <a:p>
          <a:endParaRPr lang="zh-CN" altLang="en-US"/>
        </a:p>
      </dgm:t>
    </dgm:pt>
    <dgm:pt modelId="{F5F34162-EC84-45E7-9AE3-546501B4EAD5}" cxnId="{BDCB6505-2B24-4C5F-8A6E-A3BA0FC097E2}" type="sibTrans">
      <dgm:prSet/>
      <dgm:spPr/>
      <dgm:t>
        <a:bodyPr/>
        <a:lstStyle/>
        <a:p>
          <a:endParaRPr lang="zh-CN" altLang="en-US"/>
        </a:p>
      </dgm:t>
    </dgm:pt>
    <dgm:pt modelId="{2AD22D93-FF3D-4006-B6D4-3B7BFA2CA647}">
      <dgm:prSet phldrT="[文本]" custT="1"/>
      <dgm:spPr/>
      <dgm:t>
        <a:bodyPr/>
        <a:lstStyle/>
        <a:p>
          <a:r>
            <a:rPr lang="zh-CN" sz="2000" dirty="0" smtClean="0"/>
            <a:t>力图实行员工股份所有权计划</a:t>
          </a:r>
          <a:endParaRPr lang="zh-CN" altLang="en-US" sz="2000" dirty="0"/>
        </a:p>
      </dgm:t>
    </dgm:pt>
    <dgm:pt modelId="{3DD3917C-ED83-406A-9EF0-56DB30A784DE}" cxnId="{55CE85DC-C6DE-4721-B4A4-9A1A5ADF296F}" type="parTrans">
      <dgm:prSet/>
      <dgm:spPr/>
      <dgm:t>
        <a:bodyPr/>
        <a:lstStyle/>
        <a:p>
          <a:endParaRPr lang="zh-CN" altLang="en-US"/>
        </a:p>
      </dgm:t>
    </dgm:pt>
    <dgm:pt modelId="{22C72A98-BFB4-41E8-A603-AFA2532B74CF}" cxnId="{55CE85DC-C6DE-4721-B4A4-9A1A5ADF296F}" type="sibTrans">
      <dgm:prSet/>
      <dgm:spPr/>
      <dgm:t>
        <a:bodyPr/>
        <a:lstStyle/>
        <a:p>
          <a:endParaRPr lang="zh-CN" altLang="en-US"/>
        </a:p>
      </dgm:t>
    </dgm:pt>
    <dgm:pt modelId="{DD5F94D9-6D19-4AB0-9A08-38AA3CF6DA7C}" type="pres">
      <dgm:prSet presAssocID="{5F006953-05ED-46A0-AD14-BED8B305CA70}" presName="Name0" presStyleCnt="0">
        <dgm:presLayoutVars>
          <dgm:dir/>
          <dgm:animLvl val="lvl"/>
          <dgm:resizeHandles val="exact"/>
        </dgm:presLayoutVars>
      </dgm:prSet>
      <dgm:spPr/>
      <dgm:t>
        <a:bodyPr/>
        <a:lstStyle/>
        <a:p>
          <a:endParaRPr lang="zh-CN" altLang="en-US"/>
        </a:p>
      </dgm:t>
    </dgm:pt>
    <dgm:pt modelId="{5BACF57F-15C9-451F-9B84-D4DBE6E9E643}" type="pres">
      <dgm:prSet presAssocID="{3FCA465C-7024-4692-8F62-33F4CA48E9F0}" presName="composite" presStyleCnt="0"/>
      <dgm:spPr/>
    </dgm:pt>
    <dgm:pt modelId="{D1D27F54-2380-47C7-B20A-B8AF03EEA358}" type="pres">
      <dgm:prSet presAssocID="{3FCA465C-7024-4692-8F62-33F4CA48E9F0}" presName="parTx" presStyleLbl="alignNode1" presStyleIdx="0" presStyleCnt="3" custLinFactNeighborX="-103" custLinFactNeighborY="-1179">
        <dgm:presLayoutVars>
          <dgm:chMax val="0"/>
          <dgm:chPref val="0"/>
          <dgm:bulletEnabled val="1"/>
        </dgm:presLayoutVars>
      </dgm:prSet>
      <dgm:spPr/>
      <dgm:t>
        <a:bodyPr/>
        <a:lstStyle/>
        <a:p>
          <a:endParaRPr lang="zh-CN" altLang="en-US"/>
        </a:p>
      </dgm:t>
    </dgm:pt>
    <dgm:pt modelId="{81F75AEB-449D-4002-A7F9-ECAE4EDC176D}" type="pres">
      <dgm:prSet presAssocID="{3FCA465C-7024-4692-8F62-33F4CA48E9F0}" presName="desTx" presStyleLbl="alignAccFollowNode1" presStyleIdx="0" presStyleCnt="3">
        <dgm:presLayoutVars>
          <dgm:bulletEnabled val="1"/>
        </dgm:presLayoutVars>
      </dgm:prSet>
      <dgm:spPr/>
      <dgm:t>
        <a:bodyPr/>
        <a:lstStyle/>
        <a:p>
          <a:endParaRPr lang="zh-CN" altLang="en-US"/>
        </a:p>
      </dgm:t>
    </dgm:pt>
    <dgm:pt modelId="{EB9B3696-6BE9-4A55-BE46-AB76A836F00C}" type="pres">
      <dgm:prSet presAssocID="{F4AB236D-C91E-4585-A0AD-C2082AE4D95D}" presName="space" presStyleCnt="0"/>
      <dgm:spPr/>
    </dgm:pt>
    <dgm:pt modelId="{4FE3C281-4DB0-433E-AC9C-743D02C32E06}" type="pres">
      <dgm:prSet presAssocID="{A4A0F64D-4AD4-4B2D-8BBC-C62BBC8697C3}" presName="composite" presStyleCnt="0"/>
      <dgm:spPr/>
    </dgm:pt>
    <dgm:pt modelId="{B4CBEA22-D172-4394-B0C3-41ADFC861C2B}" type="pres">
      <dgm:prSet presAssocID="{A4A0F64D-4AD4-4B2D-8BBC-C62BBC8697C3}" presName="parTx" presStyleLbl="alignNode1" presStyleIdx="1" presStyleCnt="3" custLinFactNeighborY="-1043">
        <dgm:presLayoutVars>
          <dgm:chMax val="0"/>
          <dgm:chPref val="0"/>
          <dgm:bulletEnabled val="1"/>
        </dgm:presLayoutVars>
      </dgm:prSet>
      <dgm:spPr/>
      <dgm:t>
        <a:bodyPr/>
        <a:lstStyle/>
        <a:p>
          <a:endParaRPr lang="zh-CN" altLang="en-US"/>
        </a:p>
      </dgm:t>
    </dgm:pt>
    <dgm:pt modelId="{C74B7BFD-CCCD-4AE6-AC77-68CE319326DD}" type="pres">
      <dgm:prSet presAssocID="{A4A0F64D-4AD4-4B2D-8BBC-C62BBC8697C3}" presName="desTx" presStyleLbl="alignAccFollowNode1" presStyleIdx="1" presStyleCnt="3">
        <dgm:presLayoutVars>
          <dgm:bulletEnabled val="1"/>
        </dgm:presLayoutVars>
      </dgm:prSet>
      <dgm:spPr/>
      <dgm:t>
        <a:bodyPr/>
        <a:lstStyle/>
        <a:p>
          <a:endParaRPr lang="zh-CN" altLang="en-US"/>
        </a:p>
      </dgm:t>
    </dgm:pt>
    <dgm:pt modelId="{31101FFB-2DB9-428D-A504-4F56E5F89997}" type="pres">
      <dgm:prSet presAssocID="{DCD2A3A2-EAD8-460F-AEF8-D6F7A0C04A58}" presName="space" presStyleCnt="0"/>
      <dgm:spPr/>
    </dgm:pt>
    <dgm:pt modelId="{222642E2-4BDB-40D2-B746-62287006D1BE}" type="pres">
      <dgm:prSet presAssocID="{791F963A-560D-440A-99D4-1353A3F8DB2B}" presName="composite" presStyleCnt="0"/>
      <dgm:spPr/>
    </dgm:pt>
    <dgm:pt modelId="{83BBE46F-A622-4BA5-B607-5D020C1ADEE4}" type="pres">
      <dgm:prSet presAssocID="{791F963A-560D-440A-99D4-1353A3F8DB2B}" presName="parTx" presStyleLbl="alignNode1" presStyleIdx="2" presStyleCnt="3">
        <dgm:presLayoutVars>
          <dgm:chMax val="0"/>
          <dgm:chPref val="0"/>
          <dgm:bulletEnabled val="1"/>
        </dgm:presLayoutVars>
      </dgm:prSet>
      <dgm:spPr/>
      <dgm:t>
        <a:bodyPr/>
        <a:lstStyle/>
        <a:p>
          <a:endParaRPr lang="zh-CN" altLang="en-US"/>
        </a:p>
      </dgm:t>
    </dgm:pt>
    <dgm:pt modelId="{B093C19D-5D70-4E38-8FDA-AE15D7833211}" type="pres">
      <dgm:prSet presAssocID="{791F963A-560D-440A-99D4-1353A3F8DB2B}" presName="desTx" presStyleLbl="alignAccFollowNode1" presStyleIdx="2" presStyleCnt="3">
        <dgm:presLayoutVars>
          <dgm:bulletEnabled val="1"/>
        </dgm:presLayoutVars>
      </dgm:prSet>
      <dgm:spPr/>
      <dgm:t>
        <a:bodyPr/>
        <a:lstStyle/>
        <a:p>
          <a:endParaRPr lang="zh-CN" altLang="en-US"/>
        </a:p>
      </dgm:t>
    </dgm:pt>
  </dgm:ptLst>
  <dgm:cxnLst>
    <dgm:cxn modelId="{E976189C-5D60-4D68-B208-E4C0D44D2286}" srcId="{A4A0F64D-4AD4-4B2D-8BBC-C62BBC8697C3}" destId="{C71CA6FC-B936-4A61-8B96-EFF7EE89C38C}" srcOrd="1" destOrd="0" parTransId="{65275930-D9B4-40F7-ADAC-C1920ADC9804}" sibTransId="{EC526BB2-47F5-458F-A621-160F52264775}"/>
    <dgm:cxn modelId="{448E749C-F345-4734-89E0-8DA9C69F319A}" type="presOf" srcId="{37C74535-9F33-488A-A991-CF9FCCE38552}" destId="{B093C19D-5D70-4E38-8FDA-AE15D7833211}" srcOrd="0" destOrd="1" presId="urn:microsoft.com/office/officeart/2005/8/layout/hList1"/>
    <dgm:cxn modelId="{BCF4456F-B54F-478D-9090-0BDCCD844071}" type="presOf" srcId="{2F311BD4-B44F-4390-A2DA-33AF55D5DB9A}" destId="{81F75AEB-449D-4002-A7F9-ECAE4EDC176D}" srcOrd="0" destOrd="5" presId="urn:microsoft.com/office/officeart/2005/8/layout/hList1"/>
    <dgm:cxn modelId="{66BA1219-53E8-4086-ACD6-4CB639479704}" type="presOf" srcId="{54CDF9A5-BC66-4D4B-9425-9BC68E137A51}" destId="{B093C19D-5D70-4E38-8FDA-AE15D7833211}" srcOrd="0" destOrd="0" presId="urn:microsoft.com/office/officeart/2005/8/layout/hList1"/>
    <dgm:cxn modelId="{2DD7B7DE-ACF7-4EA5-9C8F-454D790056BC}" srcId="{3FCA465C-7024-4692-8F62-33F4CA48E9F0}" destId="{FFAB4C0D-BFC1-4DCC-B2A8-7ACC55B162EB}" srcOrd="0" destOrd="0" parTransId="{D7251AD9-F113-4536-B053-F6A99E27CF8D}" sibTransId="{85720191-9D6F-4B64-A77C-86DB975374C7}"/>
    <dgm:cxn modelId="{EA02A395-37B7-446A-9E7E-5BE9AE67C829}" srcId="{A4A0F64D-4AD4-4B2D-8BBC-C62BBC8697C3}" destId="{BC99EB3F-202F-465D-BF2C-03FEBC1CFA47}" srcOrd="3" destOrd="0" parTransId="{7C9C1AED-397F-44E9-B336-1F9EABA955A5}" sibTransId="{BB42F054-E16E-4964-B6C8-8A3D506DA90E}"/>
    <dgm:cxn modelId="{686E8CC0-CF8D-4C05-A51E-4893915353F6}" srcId="{A4A0F64D-4AD4-4B2D-8BBC-C62BBC8697C3}" destId="{F83B852C-ADBE-4F20-A860-58568204B929}" srcOrd="5" destOrd="0" parTransId="{5D0D4FE2-9FB3-474C-A109-5496F0B3C91F}" sibTransId="{8AC98997-E775-4B9C-99C7-000B0B60513A}"/>
    <dgm:cxn modelId="{04EE588F-2256-4570-B130-E78743736497}" type="presOf" srcId="{3FCA465C-7024-4692-8F62-33F4CA48E9F0}" destId="{D1D27F54-2380-47C7-B20A-B8AF03EEA358}" srcOrd="0" destOrd="0" presId="urn:microsoft.com/office/officeart/2005/8/layout/hList1"/>
    <dgm:cxn modelId="{4F94318A-12BE-4ED2-9D28-54AE31872186}" srcId="{3FCA465C-7024-4692-8F62-33F4CA48E9F0}" destId="{5A7CA8FF-2B9E-4195-BBAA-6DC6CE534C5C}" srcOrd="3" destOrd="0" parTransId="{DD795CA2-958A-42CC-84A6-3DE67682C5B4}" sibTransId="{97D5E5B3-3A4B-43E3-973A-763AA7BD03E4}"/>
    <dgm:cxn modelId="{8FFB52AA-6F09-4048-8D00-77365B976249}" type="presOf" srcId="{A4A0F64D-4AD4-4B2D-8BBC-C62BBC8697C3}" destId="{B4CBEA22-D172-4394-B0C3-41ADFC861C2B}" srcOrd="0" destOrd="0" presId="urn:microsoft.com/office/officeart/2005/8/layout/hList1"/>
    <dgm:cxn modelId="{EA85AE2C-BD39-416C-B2CB-B979C5983CEF}" srcId="{A4A0F64D-4AD4-4B2D-8BBC-C62BBC8697C3}" destId="{09EE3FEC-5D19-4AF0-9ECC-34F972425851}" srcOrd="2" destOrd="0" parTransId="{59C80AB1-B464-4A42-926F-6DA7A5A10CAA}" sibTransId="{8F824CAF-260F-4401-85BA-91A24E3990D1}"/>
    <dgm:cxn modelId="{85861408-B3E8-4D38-93AE-A513AC21B7D3}" srcId="{A4A0F64D-4AD4-4B2D-8BBC-C62BBC8697C3}" destId="{D2AC7C65-07FB-47D4-8235-5F3B254EB5E6}" srcOrd="4" destOrd="0" parTransId="{71E36ECC-C85B-426D-A224-F2824FEED02F}" sibTransId="{435D1697-E1E6-4150-A62D-67A7CCEC4073}"/>
    <dgm:cxn modelId="{4EA822D1-B70F-4BB8-9B06-CAF83EC4EBA4}" srcId="{A4A0F64D-4AD4-4B2D-8BBC-C62BBC8697C3}" destId="{5ADAD134-7DE7-49B7-8EB4-4B7BB90718E4}" srcOrd="0" destOrd="0" parTransId="{C1918CCA-0D64-4752-84DB-93296576A70B}" sibTransId="{82856AEA-3217-4C81-86BD-0525E57D5043}"/>
    <dgm:cxn modelId="{E6C44779-4E79-46C8-9EC0-86C9A3757432}" type="presOf" srcId="{5ADAD134-7DE7-49B7-8EB4-4B7BB90718E4}" destId="{C74B7BFD-CCCD-4AE6-AC77-68CE319326DD}" srcOrd="0" destOrd="0" presId="urn:microsoft.com/office/officeart/2005/8/layout/hList1"/>
    <dgm:cxn modelId="{3F2142E7-1781-460F-999B-59821C8C2D56}" type="presOf" srcId="{791F963A-560D-440A-99D4-1353A3F8DB2B}" destId="{83BBE46F-A622-4BA5-B607-5D020C1ADEE4}" srcOrd="0" destOrd="0" presId="urn:microsoft.com/office/officeart/2005/8/layout/hList1"/>
    <dgm:cxn modelId="{4250CC66-85E5-4BCC-BE90-9B17DE16C186}" type="presOf" srcId="{09EE3FEC-5D19-4AF0-9ECC-34F972425851}" destId="{C74B7BFD-CCCD-4AE6-AC77-68CE319326DD}" srcOrd="0" destOrd="2" presId="urn:microsoft.com/office/officeart/2005/8/layout/hList1"/>
    <dgm:cxn modelId="{8B931C6D-E8B3-4422-9AC6-9A37FFEB2B55}" srcId="{791F963A-560D-440A-99D4-1353A3F8DB2B}" destId="{37C74535-9F33-488A-A991-CF9FCCE38552}" srcOrd="1" destOrd="0" parTransId="{160121C5-33E5-448A-84EC-DEEA8225008F}" sibTransId="{DCA634E6-2167-47D3-B647-E343B1AB5558}"/>
    <dgm:cxn modelId="{C0824E2D-DBC9-4F23-BAE9-AB702D86AFCC}" srcId="{3FCA465C-7024-4692-8F62-33F4CA48E9F0}" destId="{314EEC52-5C3B-46F5-85BD-F41420CB807F}" srcOrd="2" destOrd="0" parTransId="{1D8B9B25-6E18-46BF-B6A5-743E4C03F135}" sibTransId="{D50F3CA7-E59D-49BF-9464-278106309D32}"/>
    <dgm:cxn modelId="{50F27016-1774-4FF2-B0C4-C7BD244F98AE}" type="presOf" srcId="{F83B852C-ADBE-4F20-A860-58568204B929}" destId="{C74B7BFD-CCCD-4AE6-AC77-68CE319326DD}" srcOrd="0" destOrd="5" presId="urn:microsoft.com/office/officeart/2005/8/layout/hList1"/>
    <dgm:cxn modelId="{055942A3-7EAA-452D-84B7-70A303DD22AB}" srcId="{5F006953-05ED-46A0-AD14-BED8B305CA70}" destId="{791F963A-560D-440A-99D4-1353A3F8DB2B}" srcOrd="2" destOrd="0" parTransId="{507F3484-0633-428A-A67E-86C957ADC271}" sibTransId="{4320BAE7-050E-4359-A991-9AD33B2801EF}"/>
    <dgm:cxn modelId="{F39390E7-7DA7-4F7E-B531-19717236D13D}" type="presOf" srcId="{2AD22D93-FF3D-4006-B6D4-3B7BFA2CA647}" destId="{B093C19D-5D70-4E38-8FDA-AE15D7833211}" srcOrd="0" destOrd="3" presId="urn:microsoft.com/office/officeart/2005/8/layout/hList1"/>
    <dgm:cxn modelId="{579670B0-58FA-44EB-82AC-CCAF6E1D726E}" srcId="{3FCA465C-7024-4692-8F62-33F4CA48E9F0}" destId="{CE2EDDBF-A403-42C1-B26A-879DA241D4C8}" srcOrd="4" destOrd="0" parTransId="{7C5FDBC1-ACF2-43D8-9A79-F6D35C84876C}" sibTransId="{08E62102-1793-451E-8AFB-5519033D85B9}"/>
    <dgm:cxn modelId="{2D703AA9-2FF4-4282-AC58-49962554149C}" type="presOf" srcId="{4E54508A-D739-4CE1-923A-4247CBE3D1DE}" destId="{81F75AEB-449D-4002-A7F9-ECAE4EDC176D}" srcOrd="0" destOrd="1" presId="urn:microsoft.com/office/officeart/2005/8/layout/hList1"/>
    <dgm:cxn modelId="{D0260D7D-548F-4B18-98D7-5728F46D84B2}" srcId="{791F963A-560D-440A-99D4-1353A3F8DB2B}" destId="{54CDF9A5-BC66-4D4B-9425-9BC68E137A51}" srcOrd="0" destOrd="0" parTransId="{AC691AEA-EE95-49F4-8662-4E3712EE00F8}" sibTransId="{C554C772-5B20-471A-888B-38CDFC64E064}"/>
    <dgm:cxn modelId="{C5E7A617-8260-4AEF-A8D3-D5862DCFADB0}" type="presOf" srcId="{5A7CA8FF-2B9E-4195-BBAA-6DC6CE534C5C}" destId="{81F75AEB-449D-4002-A7F9-ECAE4EDC176D}" srcOrd="0" destOrd="3" presId="urn:microsoft.com/office/officeart/2005/8/layout/hList1"/>
    <dgm:cxn modelId="{F2337475-ADAD-41A3-9BBB-24BA6730B52D}" type="presOf" srcId="{CE2EDDBF-A403-42C1-B26A-879DA241D4C8}" destId="{81F75AEB-449D-4002-A7F9-ECAE4EDC176D}" srcOrd="0" destOrd="4" presId="urn:microsoft.com/office/officeart/2005/8/layout/hList1"/>
    <dgm:cxn modelId="{EC0E8612-459F-49CF-B848-57A4AFE63BDA}" type="presOf" srcId="{C71CA6FC-B936-4A61-8B96-EFF7EE89C38C}" destId="{C74B7BFD-CCCD-4AE6-AC77-68CE319326DD}" srcOrd="0" destOrd="1" presId="urn:microsoft.com/office/officeart/2005/8/layout/hList1"/>
    <dgm:cxn modelId="{9B9B8D05-0096-438B-85B4-B65AEF005CD5}" type="presOf" srcId="{314EEC52-5C3B-46F5-85BD-F41420CB807F}" destId="{81F75AEB-449D-4002-A7F9-ECAE4EDC176D}" srcOrd="0" destOrd="2" presId="urn:microsoft.com/office/officeart/2005/8/layout/hList1"/>
    <dgm:cxn modelId="{4FFB7593-B8DD-4C32-AB1C-919E99E8609B}" type="presOf" srcId="{D2AC7C65-07FB-47D4-8235-5F3B254EB5E6}" destId="{C74B7BFD-CCCD-4AE6-AC77-68CE319326DD}" srcOrd="0" destOrd="4" presId="urn:microsoft.com/office/officeart/2005/8/layout/hList1"/>
    <dgm:cxn modelId="{BDCB6505-2B24-4C5F-8A6E-A3BA0FC097E2}" srcId="{791F963A-560D-440A-99D4-1353A3F8DB2B}" destId="{1705DDAF-FC18-4AA5-8625-6D69747B6CD8}" srcOrd="2" destOrd="0" parTransId="{2683B22C-A201-4E08-87DA-364B1AD78DD4}" sibTransId="{F5F34162-EC84-45E7-9AE3-546501B4EAD5}"/>
    <dgm:cxn modelId="{1D797D30-945E-41BD-91F5-85EDE5F48092}" type="presOf" srcId="{5F006953-05ED-46A0-AD14-BED8B305CA70}" destId="{DD5F94D9-6D19-4AB0-9A08-38AA3CF6DA7C}" srcOrd="0" destOrd="0" presId="urn:microsoft.com/office/officeart/2005/8/layout/hList1"/>
    <dgm:cxn modelId="{52C566E9-0A58-4A43-BDCA-C3899A8A6331}" srcId="{3FCA465C-7024-4692-8F62-33F4CA48E9F0}" destId="{2F311BD4-B44F-4390-A2DA-33AF55D5DB9A}" srcOrd="5" destOrd="0" parTransId="{495199B9-69BA-462B-AAE4-AFE042FC456C}" sibTransId="{5F7EFD82-ADB0-4468-B4E0-2F62E7DAB68C}"/>
    <dgm:cxn modelId="{F1BDDA21-1551-4E86-8623-42F368B2294E}" type="presOf" srcId="{1705DDAF-FC18-4AA5-8625-6D69747B6CD8}" destId="{B093C19D-5D70-4E38-8FDA-AE15D7833211}" srcOrd="0" destOrd="2" presId="urn:microsoft.com/office/officeart/2005/8/layout/hList1"/>
    <dgm:cxn modelId="{55CE85DC-C6DE-4721-B4A4-9A1A5ADF296F}" srcId="{791F963A-560D-440A-99D4-1353A3F8DB2B}" destId="{2AD22D93-FF3D-4006-B6D4-3B7BFA2CA647}" srcOrd="3" destOrd="0" parTransId="{3DD3917C-ED83-406A-9EF0-56DB30A784DE}" sibTransId="{22C72A98-BFB4-41E8-A603-AFA2532B74CF}"/>
    <dgm:cxn modelId="{D8C6E5A1-7256-4862-A429-CDB5042797F9}" srcId="{5F006953-05ED-46A0-AD14-BED8B305CA70}" destId="{3FCA465C-7024-4692-8F62-33F4CA48E9F0}" srcOrd="0" destOrd="0" parTransId="{BCAACF65-1A9A-44D3-9810-30E7B16AB7B6}" sibTransId="{F4AB236D-C91E-4585-A0AD-C2082AE4D95D}"/>
    <dgm:cxn modelId="{9A69C05C-D753-436A-84B1-26BD2C84B659}" type="presOf" srcId="{FFAB4C0D-BFC1-4DCC-B2A8-7ACC55B162EB}" destId="{81F75AEB-449D-4002-A7F9-ECAE4EDC176D}" srcOrd="0" destOrd="0" presId="urn:microsoft.com/office/officeart/2005/8/layout/hList1"/>
    <dgm:cxn modelId="{771C0B67-5F04-40A4-AE98-63B5E95F910B}" srcId="{5F006953-05ED-46A0-AD14-BED8B305CA70}" destId="{A4A0F64D-4AD4-4B2D-8BBC-C62BBC8697C3}" srcOrd="1" destOrd="0" parTransId="{69D859D7-AE37-42B5-8775-86394AD6E64A}" sibTransId="{DCD2A3A2-EAD8-460F-AEF8-D6F7A0C04A58}"/>
    <dgm:cxn modelId="{B31BD46B-4E24-4F3E-B124-099C6FB25D36}" srcId="{3FCA465C-7024-4692-8F62-33F4CA48E9F0}" destId="{4E54508A-D739-4CE1-923A-4247CBE3D1DE}" srcOrd="1" destOrd="0" parTransId="{4FEB298B-B877-4BDB-82B2-ABE8E598210A}" sibTransId="{07E9C2A1-4DBE-4F5E-B67C-07D0F7FAD2C2}"/>
    <dgm:cxn modelId="{DBF05A1A-BFEA-4AC7-878B-468477C47C99}" type="presOf" srcId="{BC99EB3F-202F-465D-BF2C-03FEBC1CFA47}" destId="{C74B7BFD-CCCD-4AE6-AC77-68CE319326DD}" srcOrd="0" destOrd="3" presId="urn:microsoft.com/office/officeart/2005/8/layout/hList1"/>
    <dgm:cxn modelId="{7C144E10-3694-455C-9265-C7D0B4113BD9}" type="presParOf" srcId="{DD5F94D9-6D19-4AB0-9A08-38AA3CF6DA7C}" destId="{5BACF57F-15C9-451F-9B84-D4DBE6E9E643}" srcOrd="0" destOrd="0" presId="urn:microsoft.com/office/officeart/2005/8/layout/hList1"/>
    <dgm:cxn modelId="{940C0AAC-560C-4CD6-A08A-EE76DEA158AC}" type="presParOf" srcId="{5BACF57F-15C9-451F-9B84-D4DBE6E9E643}" destId="{D1D27F54-2380-47C7-B20A-B8AF03EEA358}" srcOrd="0" destOrd="0" presId="urn:microsoft.com/office/officeart/2005/8/layout/hList1"/>
    <dgm:cxn modelId="{A9CF126A-7182-42CE-9371-E1347920D038}" type="presParOf" srcId="{5BACF57F-15C9-451F-9B84-D4DBE6E9E643}" destId="{81F75AEB-449D-4002-A7F9-ECAE4EDC176D}" srcOrd="1" destOrd="0" presId="urn:microsoft.com/office/officeart/2005/8/layout/hList1"/>
    <dgm:cxn modelId="{B606F7C0-4390-4B35-A251-1302E4C9094D}" type="presParOf" srcId="{DD5F94D9-6D19-4AB0-9A08-38AA3CF6DA7C}" destId="{EB9B3696-6BE9-4A55-BE46-AB76A836F00C}" srcOrd="1" destOrd="0" presId="urn:microsoft.com/office/officeart/2005/8/layout/hList1"/>
    <dgm:cxn modelId="{C3C913B8-3C09-478B-80CC-A9018992FB9C}" type="presParOf" srcId="{DD5F94D9-6D19-4AB0-9A08-38AA3CF6DA7C}" destId="{4FE3C281-4DB0-433E-AC9C-743D02C32E06}" srcOrd="2" destOrd="0" presId="urn:microsoft.com/office/officeart/2005/8/layout/hList1"/>
    <dgm:cxn modelId="{68D50A07-4FF6-44BE-88A3-F5AA11C81593}" type="presParOf" srcId="{4FE3C281-4DB0-433E-AC9C-743D02C32E06}" destId="{B4CBEA22-D172-4394-B0C3-41ADFC861C2B}" srcOrd="0" destOrd="0" presId="urn:microsoft.com/office/officeart/2005/8/layout/hList1"/>
    <dgm:cxn modelId="{302AAA87-E46A-499D-9FB0-1211F7247666}" type="presParOf" srcId="{4FE3C281-4DB0-433E-AC9C-743D02C32E06}" destId="{C74B7BFD-CCCD-4AE6-AC77-68CE319326DD}" srcOrd="1" destOrd="0" presId="urn:microsoft.com/office/officeart/2005/8/layout/hList1"/>
    <dgm:cxn modelId="{03AFFD82-AA8C-4FF4-BE95-FAACC8F171CA}" type="presParOf" srcId="{DD5F94D9-6D19-4AB0-9A08-38AA3CF6DA7C}" destId="{31101FFB-2DB9-428D-A504-4F56E5F89997}" srcOrd="3" destOrd="0" presId="urn:microsoft.com/office/officeart/2005/8/layout/hList1"/>
    <dgm:cxn modelId="{98CF2A92-76FF-4E9F-81A2-3CB313C2E4D5}" type="presParOf" srcId="{DD5F94D9-6D19-4AB0-9A08-38AA3CF6DA7C}" destId="{222642E2-4BDB-40D2-B746-62287006D1BE}" srcOrd="4" destOrd="0" presId="urn:microsoft.com/office/officeart/2005/8/layout/hList1"/>
    <dgm:cxn modelId="{C16F5A49-5B93-4100-9226-311568CD7503}" type="presParOf" srcId="{222642E2-4BDB-40D2-B746-62287006D1BE}" destId="{83BBE46F-A622-4BA5-B607-5D020C1ADEE4}" srcOrd="0" destOrd="0" presId="urn:microsoft.com/office/officeart/2005/8/layout/hList1"/>
    <dgm:cxn modelId="{C5BBBB15-C191-44A5-92DB-389CAAED12BA}" type="presParOf" srcId="{222642E2-4BDB-40D2-B746-62287006D1BE}" destId="{B093C19D-5D70-4E38-8FDA-AE15D7833211}"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53E15E-E880-49A3-A6F2-CA0470943E2B}" type="doc">
      <dgm:prSet loTypeId="urn:microsoft.com/office/officeart/2008/layout/VerticalAccentList" loCatId="list" qsTypeId="urn:microsoft.com/office/officeart/2005/8/quickstyle/simple2" qsCatId="simple" csTypeId="urn:microsoft.com/office/officeart/2005/8/colors/accent2_5" csCatId="accent2" phldr="1"/>
      <dgm:spPr/>
      <dgm:t>
        <a:bodyPr/>
        <a:lstStyle/>
        <a:p>
          <a:endParaRPr lang="zh-CN" altLang="en-US"/>
        </a:p>
      </dgm:t>
    </dgm:pt>
    <dgm:pt modelId="{83C2D0F4-2CF3-4DB8-A7A8-93A83456D96F}">
      <dgm:prSet phldrT="[文本]" custT="1"/>
      <dgm:spPr/>
      <dgm:t>
        <a:bodyPr/>
        <a:lstStyle/>
        <a:p>
          <a:r>
            <a:rPr lang="zh-CN" altLang="en-US" sz="2800" b="1" dirty="0" smtClean="0">
              <a:latin typeface="+mn-ea"/>
              <a:ea typeface="+mn-ea"/>
            </a:rPr>
            <a:t>企业特征</a:t>
          </a:r>
          <a:endParaRPr lang="zh-CN" altLang="en-US" sz="2800" b="1" dirty="0">
            <a:latin typeface="+mn-ea"/>
            <a:ea typeface="+mn-ea"/>
          </a:endParaRPr>
        </a:p>
      </dgm:t>
    </dgm:pt>
    <dgm:pt modelId="{A384BB64-D523-430C-A576-8F8C5661C810}" cxnId="{5ED289DB-5DA3-438C-805A-5F2A0B39A310}" type="parTrans">
      <dgm:prSet/>
      <dgm:spPr/>
      <dgm:t>
        <a:bodyPr/>
        <a:lstStyle/>
        <a:p>
          <a:endParaRPr lang="zh-CN" altLang="en-US"/>
        </a:p>
      </dgm:t>
    </dgm:pt>
    <dgm:pt modelId="{44987384-7403-46E8-B678-D3CE47B1F883}" cxnId="{5ED289DB-5DA3-438C-805A-5F2A0B39A310}" type="sibTrans">
      <dgm:prSet/>
      <dgm:spPr/>
      <dgm:t>
        <a:bodyPr/>
        <a:lstStyle/>
        <a:p>
          <a:endParaRPr lang="zh-CN" altLang="en-US"/>
        </a:p>
      </dgm:t>
    </dgm:pt>
    <dgm:pt modelId="{680698F8-4E1C-41E8-8EA4-81FBD951C545}">
      <dgm:prSet phldrT="[文本]" custT="1"/>
      <dgm:spPr/>
      <dgm:t>
        <a:bodyPr/>
        <a:lstStyle/>
        <a:p>
          <a:r>
            <a:rPr lang="zh-CN" altLang="en-US" sz="2800" b="1" dirty="0" smtClean="0"/>
            <a:t>企业薪酬战略</a:t>
          </a:r>
          <a:endParaRPr lang="zh-CN" altLang="en-US" sz="2800" b="1" dirty="0"/>
        </a:p>
      </dgm:t>
    </dgm:pt>
    <dgm:pt modelId="{9BF0C52C-81EE-4186-B4A4-B4B58550209E}" cxnId="{D2FE467A-1362-4ECB-8472-84B34B50F051}" type="parTrans">
      <dgm:prSet/>
      <dgm:spPr/>
      <dgm:t>
        <a:bodyPr/>
        <a:lstStyle/>
        <a:p>
          <a:endParaRPr lang="zh-CN" altLang="en-US"/>
        </a:p>
      </dgm:t>
    </dgm:pt>
    <dgm:pt modelId="{EAA69EBF-89F2-40C9-962D-166E6F6E9B70}" cxnId="{D2FE467A-1362-4ECB-8472-84B34B50F051}" type="sibTrans">
      <dgm:prSet/>
      <dgm:spPr/>
      <dgm:t>
        <a:bodyPr/>
        <a:lstStyle/>
        <a:p>
          <a:endParaRPr lang="zh-CN" altLang="en-US"/>
        </a:p>
      </dgm:t>
    </dgm:pt>
    <dgm:pt modelId="{99DA25E7-087C-4AD2-B550-487B609B1195}">
      <dgm:prSet phldrT="[文本]" custT="1"/>
      <dgm:spPr/>
      <dgm:t>
        <a:bodyPr/>
        <a:lstStyle/>
        <a:p>
          <a:r>
            <a:rPr lang="zh-CN" altLang="en-US" sz="2400" dirty="0" smtClean="0"/>
            <a:t>资源匮乏</a:t>
          </a:r>
          <a:endParaRPr lang="zh-CN" altLang="en-US" sz="2400" dirty="0"/>
        </a:p>
      </dgm:t>
    </dgm:pt>
    <dgm:pt modelId="{B2296F93-D105-4513-BC8E-EA6C34DC919E}" cxnId="{F74C6946-132C-49A8-94E7-572BF77C62FF}" type="parTrans">
      <dgm:prSet/>
      <dgm:spPr/>
      <dgm:t>
        <a:bodyPr/>
        <a:lstStyle/>
        <a:p>
          <a:endParaRPr lang="zh-CN" altLang="en-US"/>
        </a:p>
      </dgm:t>
    </dgm:pt>
    <dgm:pt modelId="{98DDF6AD-1BDA-421D-8280-84B0CB046F1E}" cxnId="{F74C6946-132C-49A8-94E7-572BF77C62FF}" type="sibTrans">
      <dgm:prSet/>
      <dgm:spPr/>
      <dgm:t>
        <a:bodyPr/>
        <a:lstStyle/>
        <a:p>
          <a:endParaRPr lang="zh-CN" altLang="en-US"/>
        </a:p>
      </dgm:t>
    </dgm:pt>
    <dgm:pt modelId="{58882DAF-D676-4FC1-90E3-2873C4027786}">
      <dgm:prSet phldrT="[文本]" custT="1"/>
      <dgm:spPr/>
      <dgm:t>
        <a:bodyPr/>
        <a:lstStyle/>
        <a:p>
          <a:r>
            <a:rPr lang="zh-CN" altLang="en-US" sz="2400" dirty="0" smtClean="0"/>
            <a:t>企业人员数量少</a:t>
          </a:r>
          <a:endParaRPr lang="zh-CN" altLang="en-US" sz="2400" dirty="0"/>
        </a:p>
      </dgm:t>
    </dgm:pt>
    <dgm:pt modelId="{DDAC139F-6CAB-4114-80E2-3F2EDD203E40}" cxnId="{66F7EA55-EEB4-42D2-9FA9-5D7242ACA1B0}" type="parTrans">
      <dgm:prSet/>
      <dgm:spPr/>
      <dgm:t>
        <a:bodyPr/>
        <a:lstStyle/>
        <a:p>
          <a:endParaRPr lang="zh-CN" altLang="en-US"/>
        </a:p>
      </dgm:t>
    </dgm:pt>
    <dgm:pt modelId="{A4494773-F8CB-478E-B14C-E9CFFF856D42}" cxnId="{66F7EA55-EEB4-42D2-9FA9-5D7242ACA1B0}" type="sibTrans">
      <dgm:prSet/>
      <dgm:spPr/>
      <dgm:t>
        <a:bodyPr/>
        <a:lstStyle/>
        <a:p>
          <a:endParaRPr lang="zh-CN" altLang="en-US"/>
        </a:p>
      </dgm:t>
    </dgm:pt>
    <dgm:pt modelId="{0B5185E0-5365-45FB-9C7A-190043BEC7BD}">
      <dgm:prSet phldrT="[文本]" custT="1"/>
      <dgm:spPr/>
      <dgm:t>
        <a:bodyPr/>
        <a:lstStyle/>
        <a:p>
          <a:r>
            <a:rPr lang="zh-CN" altLang="en-US" sz="2400" dirty="0" smtClean="0"/>
            <a:t>人力资源管理比较随意</a:t>
          </a:r>
          <a:endParaRPr lang="zh-CN" altLang="en-US" sz="2400" dirty="0"/>
        </a:p>
      </dgm:t>
    </dgm:pt>
    <dgm:pt modelId="{8BA4AC61-DC0B-4B43-9F9F-7B95DB40E27F}" cxnId="{FD1F36C3-E6F0-437A-A026-547FA8DA5323}" type="parTrans">
      <dgm:prSet/>
      <dgm:spPr/>
      <dgm:t>
        <a:bodyPr/>
        <a:lstStyle/>
        <a:p>
          <a:endParaRPr lang="zh-CN" altLang="en-US"/>
        </a:p>
      </dgm:t>
    </dgm:pt>
    <dgm:pt modelId="{AFDCC0F6-08C4-4131-A2A3-13DF3EE7B36D}" cxnId="{FD1F36C3-E6F0-437A-A026-547FA8DA5323}" type="sibTrans">
      <dgm:prSet/>
      <dgm:spPr/>
      <dgm:t>
        <a:bodyPr/>
        <a:lstStyle/>
        <a:p>
          <a:endParaRPr lang="zh-CN" altLang="en-US"/>
        </a:p>
      </dgm:t>
    </dgm:pt>
    <dgm:pt modelId="{032037C3-CFF0-45C8-BAF5-B94589CD3FCB}">
      <dgm:prSet phldrT="[文本]" custT="1"/>
      <dgm:spPr/>
      <dgm:t>
        <a:bodyPr/>
        <a:lstStyle/>
        <a:p>
          <a:r>
            <a:rPr lang="zh-CN" altLang="en-US" sz="2400" dirty="0" smtClean="0"/>
            <a:t>基本薪酬和福利水平都比较低</a:t>
          </a:r>
          <a:endParaRPr lang="zh-CN" altLang="en-US" sz="2400" dirty="0"/>
        </a:p>
      </dgm:t>
    </dgm:pt>
    <dgm:pt modelId="{B73D279E-B9E0-4822-BABC-1965723A0A66}" cxnId="{497B8C2F-60C6-4007-9ED7-9DBA408CF884}" type="parTrans">
      <dgm:prSet/>
      <dgm:spPr/>
      <dgm:t>
        <a:bodyPr/>
        <a:lstStyle/>
        <a:p>
          <a:endParaRPr lang="zh-CN" altLang="en-US"/>
        </a:p>
      </dgm:t>
    </dgm:pt>
    <dgm:pt modelId="{13DBDCF2-0DA8-487D-8AB1-28318F93BFDF}" cxnId="{497B8C2F-60C6-4007-9ED7-9DBA408CF884}" type="sibTrans">
      <dgm:prSet/>
      <dgm:spPr/>
      <dgm:t>
        <a:bodyPr/>
        <a:lstStyle/>
        <a:p>
          <a:endParaRPr lang="zh-CN" altLang="en-US"/>
        </a:p>
      </dgm:t>
    </dgm:pt>
    <dgm:pt modelId="{D8210DA7-BC14-446C-8825-5E6AB57B1B71}">
      <dgm:prSet phldrT="[文本]" custT="1"/>
      <dgm:spPr/>
      <dgm:t>
        <a:bodyPr/>
        <a:lstStyle/>
        <a:p>
          <a:r>
            <a:rPr lang="zh-CN" altLang="en-US" sz="2400" dirty="0" smtClean="0"/>
            <a:t>薪酬决策随意</a:t>
          </a:r>
          <a:endParaRPr lang="zh-CN" altLang="en-US" sz="2400" dirty="0"/>
        </a:p>
      </dgm:t>
    </dgm:pt>
    <dgm:pt modelId="{44440865-449D-42B6-9066-89AFF99928D0}" cxnId="{13C17A94-5C1A-4044-A9B8-5486F2241730}" type="parTrans">
      <dgm:prSet/>
      <dgm:spPr/>
      <dgm:t>
        <a:bodyPr/>
        <a:lstStyle/>
        <a:p>
          <a:endParaRPr lang="zh-CN" altLang="en-US"/>
        </a:p>
      </dgm:t>
    </dgm:pt>
    <dgm:pt modelId="{F3499923-8968-4728-9325-66DC7DFB7112}" cxnId="{13C17A94-5C1A-4044-A9B8-5486F2241730}" type="sibTrans">
      <dgm:prSet/>
      <dgm:spPr/>
      <dgm:t>
        <a:bodyPr/>
        <a:lstStyle/>
        <a:p>
          <a:endParaRPr lang="zh-CN" altLang="en-US"/>
        </a:p>
      </dgm:t>
    </dgm:pt>
    <dgm:pt modelId="{9E4439B7-E34E-4532-97A0-52CBB02932C4}" type="pres">
      <dgm:prSet presAssocID="{CA53E15E-E880-49A3-A6F2-CA0470943E2B}" presName="Name0" presStyleCnt="0">
        <dgm:presLayoutVars>
          <dgm:chMax/>
          <dgm:chPref/>
          <dgm:dir/>
        </dgm:presLayoutVars>
      </dgm:prSet>
      <dgm:spPr/>
      <dgm:t>
        <a:bodyPr/>
        <a:lstStyle/>
        <a:p>
          <a:endParaRPr lang="zh-CN" altLang="en-US"/>
        </a:p>
      </dgm:t>
    </dgm:pt>
    <dgm:pt modelId="{8DBCB6D5-63F5-438D-AFDC-E27B47AF66B9}" type="pres">
      <dgm:prSet presAssocID="{83C2D0F4-2CF3-4DB8-A7A8-93A83456D96F}" presName="parenttextcomposite" presStyleCnt="0"/>
      <dgm:spPr/>
    </dgm:pt>
    <dgm:pt modelId="{E24FA00A-D9F9-46C3-B2DB-21E4F3D98A26}" type="pres">
      <dgm:prSet presAssocID="{83C2D0F4-2CF3-4DB8-A7A8-93A83456D96F}" presName="parenttext" presStyleLbl="revTx" presStyleIdx="0" presStyleCnt="2">
        <dgm:presLayoutVars>
          <dgm:chMax/>
          <dgm:chPref val="2"/>
          <dgm:bulletEnabled val="1"/>
        </dgm:presLayoutVars>
      </dgm:prSet>
      <dgm:spPr/>
      <dgm:t>
        <a:bodyPr/>
        <a:lstStyle/>
        <a:p>
          <a:endParaRPr lang="zh-CN" altLang="en-US"/>
        </a:p>
      </dgm:t>
    </dgm:pt>
    <dgm:pt modelId="{9FC6B468-454D-4F7C-B0CA-EEDA35B8FA83}" type="pres">
      <dgm:prSet presAssocID="{83C2D0F4-2CF3-4DB8-A7A8-93A83456D96F}" presName="composite" presStyleCnt="0"/>
      <dgm:spPr/>
    </dgm:pt>
    <dgm:pt modelId="{DBDD878C-FEA6-44C1-8065-0DB388DECC20}" type="pres">
      <dgm:prSet presAssocID="{83C2D0F4-2CF3-4DB8-A7A8-93A83456D96F}" presName="chevron1" presStyleLbl="alignNode1" presStyleIdx="0" presStyleCnt="14"/>
      <dgm:spPr/>
    </dgm:pt>
    <dgm:pt modelId="{C932A327-A975-41B8-BD72-687DC1B4B714}" type="pres">
      <dgm:prSet presAssocID="{83C2D0F4-2CF3-4DB8-A7A8-93A83456D96F}" presName="chevron2" presStyleLbl="alignNode1" presStyleIdx="1" presStyleCnt="14"/>
      <dgm:spPr/>
    </dgm:pt>
    <dgm:pt modelId="{0C775605-7FC6-4CD2-8964-060FDFF727B3}" type="pres">
      <dgm:prSet presAssocID="{83C2D0F4-2CF3-4DB8-A7A8-93A83456D96F}" presName="chevron3" presStyleLbl="alignNode1" presStyleIdx="2" presStyleCnt="14"/>
      <dgm:spPr/>
    </dgm:pt>
    <dgm:pt modelId="{25F9551E-B9E2-406E-A19C-DE0232E2603E}" type="pres">
      <dgm:prSet presAssocID="{83C2D0F4-2CF3-4DB8-A7A8-93A83456D96F}" presName="chevron4" presStyleLbl="alignNode1" presStyleIdx="3" presStyleCnt="14"/>
      <dgm:spPr/>
    </dgm:pt>
    <dgm:pt modelId="{B55EE1C5-5214-4771-B9B3-2C9DC7F2DDB0}" type="pres">
      <dgm:prSet presAssocID="{83C2D0F4-2CF3-4DB8-A7A8-93A83456D96F}" presName="chevron5" presStyleLbl="alignNode1" presStyleIdx="4" presStyleCnt="14"/>
      <dgm:spPr/>
    </dgm:pt>
    <dgm:pt modelId="{87718471-37B8-4333-A0E5-1B6C619F5822}" type="pres">
      <dgm:prSet presAssocID="{83C2D0F4-2CF3-4DB8-A7A8-93A83456D96F}" presName="chevron6" presStyleLbl="alignNode1" presStyleIdx="5" presStyleCnt="14"/>
      <dgm:spPr/>
    </dgm:pt>
    <dgm:pt modelId="{310B40F3-688E-4366-93CC-5AD825BDEE52}" type="pres">
      <dgm:prSet presAssocID="{83C2D0F4-2CF3-4DB8-A7A8-93A83456D96F}" presName="chevron7" presStyleLbl="alignNode1" presStyleIdx="6" presStyleCnt="14"/>
      <dgm:spPr/>
    </dgm:pt>
    <dgm:pt modelId="{F23210F9-51DF-4D52-BCC0-9DF4FA1A1AE8}" type="pres">
      <dgm:prSet presAssocID="{83C2D0F4-2CF3-4DB8-A7A8-93A83456D96F}" presName="childtext" presStyleLbl="solidFgAcc1" presStyleIdx="0" presStyleCnt="2">
        <dgm:presLayoutVars>
          <dgm:chMax/>
          <dgm:chPref val="0"/>
          <dgm:bulletEnabled val="1"/>
        </dgm:presLayoutVars>
      </dgm:prSet>
      <dgm:spPr/>
      <dgm:t>
        <a:bodyPr/>
        <a:lstStyle/>
        <a:p>
          <a:endParaRPr lang="zh-CN" altLang="en-US"/>
        </a:p>
      </dgm:t>
    </dgm:pt>
    <dgm:pt modelId="{EBBBE7AE-81FC-4BC6-84DD-8A589DFFE91C}" type="pres">
      <dgm:prSet presAssocID="{44987384-7403-46E8-B678-D3CE47B1F883}" presName="sibTrans" presStyleCnt="0"/>
      <dgm:spPr/>
    </dgm:pt>
    <dgm:pt modelId="{EB182FE3-B041-4997-93E3-661C06F4E11D}" type="pres">
      <dgm:prSet presAssocID="{680698F8-4E1C-41E8-8EA4-81FBD951C545}" presName="parenttextcomposite" presStyleCnt="0"/>
      <dgm:spPr/>
    </dgm:pt>
    <dgm:pt modelId="{3E781A56-6646-4A61-A0BA-65EC809C458B}" type="pres">
      <dgm:prSet presAssocID="{680698F8-4E1C-41E8-8EA4-81FBD951C545}" presName="parenttext" presStyleLbl="revTx" presStyleIdx="1" presStyleCnt="2">
        <dgm:presLayoutVars>
          <dgm:chMax/>
          <dgm:chPref val="2"/>
          <dgm:bulletEnabled val="1"/>
        </dgm:presLayoutVars>
      </dgm:prSet>
      <dgm:spPr/>
      <dgm:t>
        <a:bodyPr/>
        <a:lstStyle/>
        <a:p>
          <a:endParaRPr lang="zh-CN" altLang="en-US"/>
        </a:p>
      </dgm:t>
    </dgm:pt>
    <dgm:pt modelId="{8D7AB0B3-0AA5-47C2-ACFD-7684897EB0EC}" type="pres">
      <dgm:prSet presAssocID="{680698F8-4E1C-41E8-8EA4-81FBD951C545}" presName="composite" presStyleCnt="0"/>
      <dgm:spPr/>
    </dgm:pt>
    <dgm:pt modelId="{4C5B8344-A0DA-4BF9-B1AC-364829BF64E2}" type="pres">
      <dgm:prSet presAssocID="{680698F8-4E1C-41E8-8EA4-81FBD951C545}" presName="chevron1" presStyleLbl="alignNode1" presStyleIdx="7" presStyleCnt="14"/>
      <dgm:spPr/>
    </dgm:pt>
    <dgm:pt modelId="{6DD4D9D8-0574-431C-9688-28CA5F19D3DF}" type="pres">
      <dgm:prSet presAssocID="{680698F8-4E1C-41E8-8EA4-81FBD951C545}" presName="chevron2" presStyleLbl="alignNode1" presStyleIdx="8" presStyleCnt="14"/>
      <dgm:spPr/>
    </dgm:pt>
    <dgm:pt modelId="{B7E4521E-7D56-4E78-A2C2-1152D69971DB}" type="pres">
      <dgm:prSet presAssocID="{680698F8-4E1C-41E8-8EA4-81FBD951C545}" presName="chevron3" presStyleLbl="alignNode1" presStyleIdx="9" presStyleCnt="14"/>
      <dgm:spPr/>
    </dgm:pt>
    <dgm:pt modelId="{8EBD9B02-0A69-4500-90FA-077A99BBB35C}" type="pres">
      <dgm:prSet presAssocID="{680698F8-4E1C-41E8-8EA4-81FBD951C545}" presName="chevron4" presStyleLbl="alignNode1" presStyleIdx="10" presStyleCnt="14"/>
      <dgm:spPr/>
    </dgm:pt>
    <dgm:pt modelId="{890D110E-B0DE-43B8-B38A-8ABB4A7491A3}" type="pres">
      <dgm:prSet presAssocID="{680698F8-4E1C-41E8-8EA4-81FBD951C545}" presName="chevron5" presStyleLbl="alignNode1" presStyleIdx="11" presStyleCnt="14"/>
      <dgm:spPr/>
    </dgm:pt>
    <dgm:pt modelId="{4E939B06-576C-4B4A-AC33-45E06E73BD7C}" type="pres">
      <dgm:prSet presAssocID="{680698F8-4E1C-41E8-8EA4-81FBD951C545}" presName="chevron6" presStyleLbl="alignNode1" presStyleIdx="12" presStyleCnt="14"/>
      <dgm:spPr/>
    </dgm:pt>
    <dgm:pt modelId="{B69B7663-0CC6-46F1-AA4B-9B809413FD40}" type="pres">
      <dgm:prSet presAssocID="{680698F8-4E1C-41E8-8EA4-81FBD951C545}" presName="chevron7" presStyleLbl="alignNode1" presStyleIdx="13" presStyleCnt="14"/>
      <dgm:spPr/>
    </dgm:pt>
    <dgm:pt modelId="{6E35D201-C9E0-46DD-8CA9-6E31CBF39EA3}" type="pres">
      <dgm:prSet presAssocID="{680698F8-4E1C-41E8-8EA4-81FBD951C545}" presName="childtext" presStyleLbl="solidFgAcc1" presStyleIdx="1" presStyleCnt="2">
        <dgm:presLayoutVars>
          <dgm:chMax/>
          <dgm:chPref val="0"/>
          <dgm:bulletEnabled val="1"/>
        </dgm:presLayoutVars>
      </dgm:prSet>
      <dgm:spPr/>
      <dgm:t>
        <a:bodyPr/>
        <a:lstStyle/>
        <a:p>
          <a:endParaRPr lang="zh-CN" altLang="en-US"/>
        </a:p>
      </dgm:t>
    </dgm:pt>
  </dgm:ptLst>
  <dgm:cxnLst>
    <dgm:cxn modelId="{3AFCF271-C0EB-4C7C-9B07-135019387322}" type="presOf" srcId="{83C2D0F4-2CF3-4DB8-A7A8-93A83456D96F}" destId="{E24FA00A-D9F9-46C3-B2DB-21E4F3D98A26}" srcOrd="0" destOrd="0" presId="urn:microsoft.com/office/officeart/2008/layout/VerticalAccentList"/>
    <dgm:cxn modelId="{F74C6946-132C-49A8-94E7-572BF77C62FF}" srcId="{83C2D0F4-2CF3-4DB8-A7A8-93A83456D96F}" destId="{99DA25E7-087C-4AD2-B550-487B609B1195}" srcOrd="0" destOrd="0" parTransId="{B2296F93-D105-4513-BC8E-EA6C34DC919E}" sibTransId="{98DDF6AD-1BDA-421D-8280-84B0CB046F1E}"/>
    <dgm:cxn modelId="{683A54E6-3E12-4124-9F03-11CC12CEDBE7}" type="presOf" srcId="{CA53E15E-E880-49A3-A6F2-CA0470943E2B}" destId="{9E4439B7-E34E-4532-97A0-52CBB02932C4}" srcOrd="0" destOrd="0" presId="urn:microsoft.com/office/officeart/2008/layout/VerticalAccentList"/>
    <dgm:cxn modelId="{FD1F36C3-E6F0-437A-A026-547FA8DA5323}" srcId="{83C2D0F4-2CF3-4DB8-A7A8-93A83456D96F}" destId="{0B5185E0-5365-45FB-9C7A-190043BEC7BD}" srcOrd="2" destOrd="0" parTransId="{8BA4AC61-DC0B-4B43-9F9F-7B95DB40E27F}" sibTransId="{AFDCC0F6-08C4-4131-A2A3-13DF3EE7B36D}"/>
    <dgm:cxn modelId="{94D24190-8A54-4954-92B0-9155326938C7}" type="presOf" srcId="{032037C3-CFF0-45C8-BAF5-B94589CD3FCB}" destId="{6E35D201-C9E0-46DD-8CA9-6E31CBF39EA3}" srcOrd="0" destOrd="0" presId="urn:microsoft.com/office/officeart/2008/layout/VerticalAccentList"/>
    <dgm:cxn modelId="{C56DEB5E-62E1-4226-82C0-323FAF536571}" type="presOf" srcId="{99DA25E7-087C-4AD2-B550-487B609B1195}" destId="{F23210F9-51DF-4D52-BCC0-9DF4FA1A1AE8}" srcOrd="0" destOrd="0" presId="urn:microsoft.com/office/officeart/2008/layout/VerticalAccentList"/>
    <dgm:cxn modelId="{66F7EA55-EEB4-42D2-9FA9-5D7242ACA1B0}" srcId="{83C2D0F4-2CF3-4DB8-A7A8-93A83456D96F}" destId="{58882DAF-D676-4FC1-90E3-2873C4027786}" srcOrd="1" destOrd="0" parTransId="{DDAC139F-6CAB-4114-80E2-3F2EDD203E40}" sibTransId="{A4494773-F8CB-478E-B14C-E9CFFF856D42}"/>
    <dgm:cxn modelId="{2C52D10B-0454-43C4-9DF5-AC5FA71D1046}" type="presOf" srcId="{D8210DA7-BC14-446C-8825-5E6AB57B1B71}" destId="{6E35D201-C9E0-46DD-8CA9-6E31CBF39EA3}" srcOrd="0" destOrd="1" presId="urn:microsoft.com/office/officeart/2008/layout/VerticalAccentList"/>
    <dgm:cxn modelId="{12428F94-CFFA-4978-84BB-5DADB946C3DE}" type="presOf" srcId="{680698F8-4E1C-41E8-8EA4-81FBD951C545}" destId="{3E781A56-6646-4A61-A0BA-65EC809C458B}" srcOrd="0" destOrd="0" presId="urn:microsoft.com/office/officeart/2008/layout/VerticalAccentList"/>
    <dgm:cxn modelId="{13C17A94-5C1A-4044-A9B8-5486F2241730}" srcId="{680698F8-4E1C-41E8-8EA4-81FBD951C545}" destId="{D8210DA7-BC14-446C-8825-5E6AB57B1B71}" srcOrd="1" destOrd="0" parTransId="{44440865-449D-42B6-9066-89AFF99928D0}" sibTransId="{F3499923-8968-4728-9325-66DC7DFB7112}"/>
    <dgm:cxn modelId="{D2FE467A-1362-4ECB-8472-84B34B50F051}" srcId="{CA53E15E-E880-49A3-A6F2-CA0470943E2B}" destId="{680698F8-4E1C-41E8-8EA4-81FBD951C545}" srcOrd="1" destOrd="0" parTransId="{9BF0C52C-81EE-4186-B4A4-B4B58550209E}" sibTransId="{EAA69EBF-89F2-40C9-962D-166E6F6E9B70}"/>
    <dgm:cxn modelId="{645588CD-57A6-4630-BA3A-078CDF373CD7}" type="presOf" srcId="{58882DAF-D676-4FC1-90E3-2873C4027786}" destId="{F23210F9-51DF-4D52-BCC0-9DF4FA1A1AE8}" srcOrd="0" destOrd="1" presId="urn:microsoft.com/office/officeart/2008/layout/VerticalAccentList"/>
    <dgm:cxn modelId="{5ED289DB-5DA3-438C-805A-5F2A0B39A310}" srcId="{CA53E15E-E880-49A3-A6F2-CA0470943E2B}" destId="{83C2D0F4-2CF3-4DB8-A7A8-93A83456D96F}" srcOrd="0" destOrd="0" parTransId="{A384BB64-D523-430C-A576-8F8C5661C810}" sibTransId="{44987384-7403-46E8-B678-D3CE47B1F883}"/>
    <dgm:cxn modelId="{497B8C2F-60C6-4007-9ED7-9DBA408CF884}" srcId="{680698F8-4E1C-41E8-8EA4-81FBD951C545}" destId="{032037C3-CFF0-45C8-BAF5-B94589CD3FCB}" srcOrd="0" destOrd="0" parTransId="{B73D279E-B9E0-4822-BABC-1965723A0A66}" sibTransId="{13DBDCF2-0DA8-487D-8AB1-28318F93BFDF}"/>
    <dgm:cxn modelId="{DA3B5506-218B-4261-9C87-A8B9F9B02A71}" type="presOf" srcId="{0B5185E0-5365-45FB-9C7A-190043BEC7BD}" destId="{F23210F9-51DF-4D52-BCC0-9DF4FA1A1AE8}" srcOrd="0" destOrd="2" presId="urn:microsoft.com/office/officeart/2008/layout/VerticalAccentList"/>
    <dgm:cxn modelId="{99701A87-48C8-4766-A104-1AF4981C4C46}" type="presParOf" srcId="{9E4439B7-E34E-4532-97A0-52CBB02932C4}" destId="{8DBCB6D5-63F5-438D-AFDC-E27B47AF66B9}" srcOrd="0" destOrd="0" presId="urn:microsoft.com/office/officeart/2008/layout/VerticalAccentList"/>
    <dgm:cxn modelId="{B173641D-B807-49E8-99CD-B0160B247C85}" type="presParOf" srcId="{8DBCB6D5-63F5-438D-AFDC-E27B47AF66B9}" destId="{E24FA00A-D9F9-46C3-B2DB-21E4F3D98A26}" srcOrd="0" destOrd="0" presId="urn:microsoft.com/office/officeart/2008/layout/VerticalAccentList"/>
    <dgm:cxn modelId="{3261FC86-EF67-4265-A1A1-03659B40F8B8}" type="presParOf" srcId="{9E4439B7-E34E-4532-97A0-52CBB02932C4}" destId="{9FC6B468-454D-4F7C-B0CA-EEDA35B8FA83}" srcOrd="1" destOrd="0" presId="urn:microsoft.com/office/officeart/2008/layout/VerticalAccentList"/>
    <dgm:cxn modelId="{AAD9EA07-9486-4637-938C-169E06E7F663}" type="presParOf" srcId="{9FC6B468-454D-4F7C-B0CA-EEDA35B8FA83}" destId="{DBDD878C-FEA6-44C1-8065-0DB388DECC20}" srcOrd="0" destOrd="0" presId="urn:microsoft.com/office/officeart/2008/layout/VerticalAccentList"/>
    <dgm:cxn modelId="{281A0701-29A5-40F2-89BC-7658D307D0FD}" type="presParOf" srcId="{9FC6B468-454D-4F7C-B0CA-EEDA35B8FA83}" destId="{C932A327-A975-41B8-BD72-687DC1B4B714}" srcOrd="1" destOrd="0" presId="urn:microsoft.com/office/officeart/2008/layout/VerticalAccentList"/>
    <dgm:cxn modelId="{81A24766-74EF-4992-AF7B-59B91805551C}" type="presParOf" srcId="{9FC6B468-454D-4F7C-B0CA-EEDA35B8FA83}" destId="{0C775605-7FC6-4CD2-8964-060FDFF727B3}" srcOrd="2" destOrd="0" presId="urn:microsoft.com/office/officeart/2008/layout/VerticalAccentList"/>
    <dgm:cxn modelId="{3ED208D7-149E-4DC6-8060-7EF166C9A0D6}" type="presParOf" srcId="{9FC6B468-454D-4F7C-B0CA-EEDA35B8FA83}" destId="{25F9551E-B9E2-406E-A19C-DE0232E2603E}" srcOrd="3" destOrd="0" presId="urn:microsoft.com/office/officeart/2008/layout/VerticalAccentList"/>
    <dgm:cxn modelId="{D9F0DE70-54CF-43F0-B0E3-3A4BB4B6C758}" type="presParOf" srcId="{9FC6B468-454D-4F7C-B0CA-EEDA35B8FA83}" destId="{B55EE1C5-5214-4771-B9B3-2C9DC7F2DDB0}" srcOrd="4" destOrd="0" presId="urn:microsoft.com/office/officeart/2008/layout/VerticalAccentList"/>
    <dgm:cxn modelId="{F9DAB99D-DE5B-4440-8B05-B08E8EF7590E}" type="presParOf" srcId="{9FC6B468-454D-4F7C-B0CA-EEDA35B8FA83}" destId="{87718471-37B8-4333-A0E5-1B6C619F5822}" srcOrd="5" destOrd="0" presId="urn:microsoft.com/office/officeart/2008/layout/VerticalAccentList"/>
    <dgm:cxn modelId="{A1ED4F3B-19F1-4847-B6CB-760BC6DD0552}" type="presParOf" srcId="{9FC6B468-454D-4F7C-B0CA-EEDA35B8FA83}" destId="{310B40F3-688E-4366-93CC-5AD825BDEE52}" srcOrd="6" destOrd="0" presId="urn:microsoft.com/office/officeart/2008/layout/VerticalAccentList"/>
    <dgm:cxn modelId="{C8707D48-D71D-438E-8037-AC1091C9398F}" type="presParOf" srcId="{9FC6B468-454D-4F7C-B0CA-EEDA35B8FA83}" destId="{F23210F9-51DF-4D52-BCC0-9DF4FA1A1AE8}" srcOrd="7" destOrd="0" presId="urn:microsoft.com/office/officeart/2008/layout/VerticalAccentList"/>
    <dgm:cxn modelId="{B62DA4EE-7959-4596-A144-129F045FCF94}" type="presParOf" srcId="{9E4439B7-E34E-4532-97A0-52CBB02932C4}" destId="{EBBBE7AE-81FC-4BC6-84DD-8A589DFFE91C}" srcOrd="2" destOrd="0" presId="urn:microsoft.com/office/officeart/2008/layout/VerticalAccentList"/>
    <dgm:cxn modelId="{60655E3D-EC0A-4268-9C00-E1F3C11C30BC}" type="presParOf" srcId="{9E4439B7-E34E-4532-97A0-52CBB02932C4}" destId="{EB182FE3-B041-4997-93E3-661C06F4E11D}" srcOrd="3" destOrd="0" presId="urn:microsoft.com/office/officeart/2008/layout/VerticalAccentList"/>
    <dgm:cxn modelId="{041894B4-6EE4-49CD-B70F-58B7EF94E570}" type="presParOf" srcId="{EB182FE3-B041-4997-93E3-661C06F4E11D}" destId="{3E781A56-6646-4A61-A0BA-65EC809C458B}" srcOrd="0" destOrd="0" presId="urn:microsoft.com/office/officeart/2008/layout/VerticalAccentList"/>
    <dgm:cxn modelId="{8746684A-E62A-439B-96FC-84FED11C874B}" type="presParOf" srcId="{9E4439B7-E34E-4532-97A0-52CBB02932C4}" destId="{8D7AB0B3-0AA5-47C2-ACFD-7684897EB0EC}" srcOrd="4" destOrd="0" presId="urn:microsoft.com/office/officeart/2008/layout/VerticalAccentList"/>
    <dgm:cxn modelId="{60F0AE33-11A1-419B-A335-47F786E32D34}" type="presParOf" srcId="{8D7AB0B3-0AA5-47C2-ACFD-7684897EB0EC}" destId="{4C5B8344-A0DA-4BF9-B1AC-364829BF64E2}" srcOrd="0" destOrd="0" presId="urn:microsoft.com/office/officeart/2008/layout/VerticalAccentList"/>
    <dgm:cxn modelId="{47A7CD2A-6D49-4C32-A527-61894E88F4BF}" type="presParOf" srcId="{8D7AB0B3-0AA5-47C2-ACFD-7684897EB0EC}" destId="{6DD4D9D8-0574-431C-9688-28CA5F19D3DF}" srcOrd="1" destOrd="0" presId="urn:microsoft.com/office/officeart/2008/layout/VerticalAccentList"/>
    <dgm:cxn modelId="{EEE90945-BA92-4E3B-9A1A-FAB3C5166528}" type="presParOf" srcId="{8D7AB0B3-0AA5-47C2-ACFD-7684897EB0EC}" destId="{B7E4521E-7D56-4E78-A2C2-1152D69971DB}" srcOrd="2" destOrd="0" presId="urn:microsoft.com/office/officeart/2008/layout/VerticalAccentList"/>
    <dgm:cxn modelId="{53FCFCBD-9DB4-46FC-8E10-A7FBAE823E60}" type="presParOf" srcId="{8D7AB0B3-0AA5-47C2-ACFD-7684897EB0EC}" destId="{8EBD9B02-0A69-4500-90FA-077A99BBB35C}" srcOrd="3" destOrd="0" presId="urn:microsoft.com/office/officeart/2008/layout/VerticalAccentList"/>
    <dgm:cxn modelId="{B1B87DDD-AB63-44B1-9664-8D006FD6B7F3}" type="presParOf" srcId="{8D7AB0B3-0AA5-47C2-ACFD-7684897EB0EC}" destId="{890D110E-B0DE-43B8-B38A-8ABB4A7491A3}" srcOrd="4" destOrd="0" presId="urn:microsoft.com/office/officeart/2008/layout/VerticalAccentList"/>
    <dgm:cxn modelId="{16C4F7D8-E6AB-467F-A459-07489753DCD4}" type="presParOf" srcId="{8D7AB0B3-0AA5-47C2-ACFD-7684897EB0EC}" destId="{4E939B06-576C-4B4A-AC33-45E06E73BD7C}" srcOrd="5" destOrd="0" presId="urn:microsoft.com/office/officeart/2008/layout/VerticalAccentList"/>
    <dgm:cxn modelId="{3027F157-D965-4E26-B55E-4192DF103EAD}" type="presParOf" srcId="{8D7AB0B3-0AA5-47C2-ACFD-7684897EB0EC}" destId="{B69B7663-0CC6-46F1-AA4B-9B809413FD40}" srcOrd="6" destOrd="0" presId="urn:microsoft.com/office/officeart/2008/layout/VerticalAccentList"/>
    <dgm:cxn modelId="{96D4EAC1-43FB-4726-B9E6-825C5314D0E3}" type="presParOf" srcId="{8D7AB0B3-0AA5-47C2-ACFD-7684897EB0EC}" destId="{6E35D201-C9E0-46DD-8CA9-6E31CBF39EA3}" srcOrd="7" destOrd="0" presId="urn:microsoft.com/office/officeart/2008/layout/VerticalAccent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53E15E-E880-49A3-A6F2-CA0470943E2B}" type="doc">
      <dgm:prSet loTypeId="urn:microsoft.com/office/officeart/2008/layout/VerticalAccentList" loCatId="list" qsTypeId="urn:microsoft.com/office/officeart/2005/8/quickstyle/simple2" qsCatId="simple" csTypeId="urn:microsoft.com/office/officeart/2005/8/colors/accent2_5" csCatId="accent2" phldr="1"/>
      <dgm:spPr/>
      <dgm:t>
        <a:bodyPr/>
        <a:lstStyle/>
        <a:p>
          <a:endParaRPr lang="zh-CN" altLang="en-US"/>
        </a:p>
      </dgm:t>
    </dgm:pt>
    <dgm:pt modelId="{83C2D0F4-2CF3-4DB8-A7A8-93A83456D96F}">
      <dgm:prSet phldrT="[文本]" custT="1"/>
      <dgm:spPr/>
      <dgm:t>
        <a:bodyPr/>
        <a:lstStyle/>
        <a:p>
          <a:r>
            <a:rPr lang="zh-CN" altLang="en-US" sz="2800" b="1" dirty="0" smtClean="0">
              <a:latin typeface="+mn-ea"/>
              <a:ea typeface="+mn-ea"/>
            </a:rPr>
            <a:t>企业特征</a:t>
          </a:r>
          <a:endParaRPr lang="zh-CN" altLang="en-US" sz="2800" b="1" dirty="0">
            <a:latin typeface="+mn-ea"/>
            <a:ea typeface="+mn-ea"/>
          </a:endParaRPr>
        </a:p>
      </dgm:t>
    </dgm:pt>
    <dgm:pt modelId="{A384BB64-D523-430C-A576-8F8C5661C810}" cxnId="{5ED289DB-5DA3-438C-805A-5F2A0B39A310}" type="parTrans">
      <dgm:prSet/>
      <dgm:spPr/>
      <dgm:t>
        <a:bodyPr/>
        <a:lstStyle/>
        <a:p>
          <a:endParaRPr lang="zh-CN" altLang="en-US"/>
        </a:p>
      </dgm:t>
    </dgm:pt>
    <dgm:pt modelId="{44987384-7403-46E8-B678-D3CE47B1F883}" cxnId="{5ED289DB-5DA3-438C-805A-5F2A0B39A310}" type="sibTrans">
      <dgm:prSet/>
      <dgm:spPr/>
      <dgm:t>
        <a:bodyPr/>
        <a:lstStyle/>
        <a:p>
          <a:endParaRPr lang="zh-CN" altLang="en-US"/>
        </a:p>
      </dgm:t>
    </dgm:pt>
    <dgm:pt modelId="{680698F8-4E1C-41E8-8EA4-81FBD951C545}">
      <dgm:prSet phldrT="[文本]" custT="1"/>
      <dgm:spPr/>
      <dgm:t>
        <a:bodyPr/>
        <a:lstStyle/>
        <a:p>
          <a:r>
            <a:rPr lang="zh-CN" altLang="en-US" sz="2800" b="1" dirty="0" smtClean="0"/>
            <a:t>企业薪酬战略</a:t>
          </a:r>
          <a:endParaRPr lang="zh-CN" altLang="en-US" sz="2800" b="1" dirty="0"/>
        </a:p>
      </dgm:t>
    </dgm:pt>
    <dgm:pt modelId="{9BF0C52C-81EE-4186-B4A4-B4B58550209E}" cxnId="{D2FE467A-1362-4ECB-8472-84B34B50F051}" type="parTrans">
      <dgm:prSet/>
      <dgm:spPr/>
      <dgm:t>
        <a:bodyPr/>
        <a:lstStyle/>
        <a:p>
          <a:endParaRPr lang="zh-CN" altLang="en-US"/>
        </a:p>
      </dgm:t>
    </dgm:pt>
    <dgm:pt modelId="{EAA69EBF-89F2-40C9-962D-166E6F6E9B70}" cxnId="{D2FE467A-1362-4ECB-8472-84B34B50F051}" type="sibTrans">
      <dgm:prSet/>
      <dgm:spPr/>
      <dgm:t>
        <a:bodyPr/>
        <a:lstStyle/>
        <a:p>
          <a:endParaRPr lang="zh-CN" altLang="en-US"/>
        </a:p>
      </dgm:t>
    </dgm:pt>
    <dgm:pt modelId="{99DA25E7-087C-4AD2-B550-487B609B1195}">
      <dgm:prSet phldrT="[文本]" custT="1"/>
      <dgm:spPr/>
      <dgm:t>
        <a:bodyPr/>
        <a:lstStyle/>
        <a:p>
          <a:r>
            <a:rPr lang="zh-CN" altLang="en-US" sz="2400" dirty="0" smtClean="0"/>
            <a:t>产品或市场方面去的初步成功</a:t>
          </a:r>
          <a:endParaRPr lang="zh-CN" altLang="en-US" sz="2400" dirty="0"/>
        </a:p>
      </dgm:t>
    </dgm:pt>
    <dgm:pt modelId="{B2296F93-D105-4513-BC8E-EA6C34DC919E}" cxnId="{F74C6946-132C-49A8-94E7-572BF77C62FF}" type="parTrans">
      <dgm:prSet/>
      <dgm:spPr/>
      <dgm:t>
        <a:bodyPr/>
        <a:lstStyle/>
        <a:p>
          <a:endParaRPr lang="zh-CN" altLang="en-US"/>
        </a:p>
      </dgm:t>
    </dgm:pt>
    <dgm:pt modelId="{98DDF6AD-1BDA-421D-8280-84B0CB046F1E}" cxnId="{F74C6946-132C-49A8-94E7-572BF77C62FF}" type="sibTrans">
      <dgm:prSet/>
      <dgm:spPr/>
      <dgm:t>
        <a:bodyPr/>
        <a:lstStyle/>
        <a:p>
          <a:endParaRPr lang="zh-CN" altLang="en-US"/>
        </a:p>
      </dgm:t>
    </dgm:pt>
    <dgm:pt modelId="{58882DAF-D676-4FC1-90E3-2873C4027786}">
      <dgm:prSet phldrT="[文本]" custT="1"/>
      <dgm:spPr/>
      <dgm:t>
        <a:bodyPr/>
        <a:lstStyle/>
        <a:p>
          <a:r>
            <a:rPr lang="zh-CN" altLang="en-US" sz="2400" dirty="0" smtClean="0"/>
            <a:t>企业人员数量上升</a:t>
          </a:r>
          <a:endParaRPr lang="zh-CN" altLang="en-US" sz="2400" dirty="0"/>
        </a:p>
      </dgm:t>
    </dgm:pt>
    <dgm:pt modelId="{DDAC139F-6CAB-4114-80E2-3F2EDD203E40}" cxnId="{66F7EA55-EEB4-42D2-9FA9-5D7242ACA1B0}" type="parTrans">
      <dgm:prSet/>
      <dgm:spPr/>
      <dgm:t>
        <a:bodyPr/>
        <a:lstStyle/>
        <a:p>
          <a:endParaRPr lang="zh-CN" altLang="en-US"/>
        </a:p>
      </dgm:t>
    </dgm:pt>
    <dgm:pt modelId="{A4494773-F8CB-478E-B14C-E9CFFF856D42}" cxnId="{66F7EA55-EEB4-42D2-9FA9-5D7242ACA1B0}" type="sibTrans">
      <dgm:prSet/>
      <dgm:spPr/>
      <dgm:t>
        <a:bodyPr/>
        <a:lstStyle/>
        <a:p>
          <a:endParaRPr lang="zh-CN" altLang="en-US"/>
        </a:p>
      </dgm:t>
    </dgm:pt>
    <dgm:pt modelId="{0B5185E0-5365-45FB-9C7A-190043BEC7BD}">
      <dgm:prSet phldrT="[文本]" custT="1"/>
      <dgm:spPr/>
      <dgm:t>
        <a:bodyPr/>
        <a:lstStyle/>
        <a:p>
          <a:r>
            <a:rPr lang="zh-CN" altLang="en-US" sz="2400" dirty="0" smtClean="0"/>
            <a:t>人力资源管理开始步入正轨</a:t>
          </a:r>
          <a:endParaRPr lang="zh-CN" altLang="en-US" sz="2400" dirty="0"/>
        </a:p>
      </dgm:t>
    </dgm:pt>
    <dgm:pt modelId="{8BA4AC61-DC0B-4B43-9F9F-7B95DB40E27F}" cxnId="{FD1F36C3-E6F0-437A-A026-547FA8DA5323}" type="parTrans">
      <dgm:prSet/>
      <dgm:spPr/>
      <dgm:t>
        <a:bodyPr/>
        <a:lstStyle/>
        <a:p>
          <a:endParaRPr lang="zh-CN" altLang="en-US"/>
        </a:p>
      </dgm:t>
    </dgm:pt>
    <dgm:pt modelId="{AFDCC0F6-08C4-4131-A2A3-13DF3EE7B36D}" cxnId="{FD1F36C3-E6F0-437A-A026-547FA8DA5323}" type="sibTrans">
      <dgm:prSet/>
      <dgm:spPr/>
      <dgm:t>
        <a:bodyPr/>
        <a:lstStyle/>
        <a:p>
          <a:endParaRPr lang="zh-CN" altLang="en-US"/>
        </a:p>
      </dgm:t>
    </dgm:pt>
    <dgm:pt modelId="{D8210DA7-BC14-446C-8825-5E6AB57B1B71}">
      <dgm:prSet phldrT="[文本]" custT="1"/>
      <dgm:spPr/>
      <dgm:t>
        <a:bodyPr/>
        <a:lstStyle/>
        <a:p>
          <a:r>
            <a:rPr lang="zh-CN" altLang="en-US" sz="2400" dirty="0" smtClean="0"/>
            <a:t>适当提高基本薪酬与福利</a:t>
          </a:r>
          <a:endParaRPr lang="zh-CN" altLang="en-US" sz="2400" dirty="0"/>
        </a:p>
      </dgm:t>
    </dgm:pt>
    <dgm:pt modelId="{44440865-449D-42B6-9066-89AFF99928D0}" cxnId="{13C17A94-5C1A-4044-A9B8-5486F2241730}" type="parTrans">
      <dgm:prSet/>
      <dgm:spPr/>
      <dgm:t>
        <a:bodyPr/>
        <a:lstStyle/>
        <a:p>
          <a:endParaRPr lang="zh-CN" altLang="en-US"/>
        </a:p>
      </dgm:t>
    </dgm:pt>
    <dgm:pt modelId="{F3499923-8968-4728-9325-66DC7DFB7112}" cxnId="{13C17A94-5C1A-4044-A9B8-5486F2241730}" type="sibTrans">
      <dgm:prSet/>
      <dgm:spPr/>
      <dgm:t>
        <a:bodyPr/>
        <a:lstStyle/>
        <a:p>
          <a:endParaRPr lang="zh-CN" altLang="en-US"/>
        </a:p>
      </dgm:t>
    </dgm:pt>
    <dgm:pt modelId="{68A3763C-2540-4C03-B2E4-8C5EE1E154FA}">
      <dgm:prSet phldrT="[文本]" custT="1"/>
      <dgm:spPr/>
      <dgm:t>
        <a:bodyPr/>
        <a:lstStyle/>
        <a:p>
          <a:r>
            <a:rPr lang="zh-CN" altLang="en-US" sz="2400" smtClean="0"/>
            <a:t>薪</a:t>
          </a:r>
          <a:r>
            <a:rPr lang="zh-CN" altLang="en-US" sz="2400" dirty="0" smtClean="0"/>
            <a:t>酬体系开始层次分明，也更加复杂</a:t>
          </a:r>
          <a:endParaRPr lang="zh-CN" altLang="en-US" sz="2400" dirty="0"/>
        </a:p>
      </dgm:t>
    </dgm:pt>
    <dgm:pt modelId="{4904677F-F70E-458F-96A3-5F73CC42DC0A}" cxnId="{C0C2CCDC-4787-47A4-9F97-D2ADFD2375EE}" type="parTrans">
      <dgm:prSet/>
      <dgm:spPr/>
      <dgm:t>
        <a:bodyPr/>
        <a:lstStyle/>
        <a:p>
          <a:endParaRPr lang="zh-CN" altLang="en-US"/>
        </a:p>
      </dgm:t>
    </dgm:pt>
    <dgm:pt modelId="{85152437-33D4-4AC1-B2EE-FC03F1D04DFF}" cxnId="{C0C2CCDC-4787-47A4-9F97-D2ADFD2375EE}" type="sibTrans">
      <dgm:prSet/>
      <dgm:spPr/>
      <dgm:t>
        <a:bodyPr/>
        <a:lstStyle/>
        <a:p>
          <a:endParaRPr lang="zh-CN" altLang="en-US"/>
        </a:p>
      </dgm:t>
    </dgm:pt>
    <dgm:pt modelId="{9E4439B7-E34E-4532-97A0-52CBB02932C4}" type="pres">
      <dgm:prSet presAssocID="{CA53E15E-E880-49A3-A6F2-CA0470943E2B}" presName="Name0" presStyleCnt="0">
        <dgm:presLayoutVars>
          <dgm:chMax/>
          <dgm:chPref/>
          <dgm:dir/>
        </dgm:presLayoutVars>
      </dgm:prSet>
      <dgm:spPr/>
      <dgm:t>
        <a:bodyPr/>
        <a:lstStyle/>
        <a:p>
          <a:endParaRPr lang="zh-CN" altLang="en-US"/>
        </a:p>
      </dgm:t>
    </dgm:pt>
    <dgm:pt modelId="{8DBCB6D5-63F5-438D-AFDC-E27B47AF66B9}" type="pres">
      <dgm:prSet presAssocID="{83C2D0F4-2CF3-4DB8-A7A8-93A83456D96F}" presName="parenttextcomposite" presStyleCnt="0"/>
      <dgm:spPr/>
    </dgm:pt>
    <dgm:pt modelId="{E24FA00A-D9F9-46C3-B2DB-21E4F3D98A26}" type="pres">
      <dgm:prSet presAssocID="{83C2D0F4-2CF3-4DB8-A7A8-93A83456D96F}" presName="parenttext" presStyleLbl="revTx" presStyleIdx="0" presStyleCnt="2">
        <dgm:presLayoutVars>
          <dgm:chMax/>
          <dgm:chPref val="2"/>
          <dgm:bulletEnabled val="1"/>
        </dgm:presLayoutVars>
      </dgm:prSet>
      <dgm:spPr/>
      <dgm:t>
        <a:bodyPr/>
        <a:lstStyle/>
        <a:p>
          <a:endParaRPr lang="zh-CN" altLang="en-US"/>
        </a:p>
      </dgm:t>
    </dgm:pt>
    <dgm:pt modelId="{9FC6B468-454D-4F7C-B0CA-EEDA35B8FA83}" type="pres">
      <dgm:prSet presAssocID="{83C2D0F4-2CF3-4DB8-A7A8-93A83456D96F}" presName="composite" presStyleCnt="0"/>
      <dgm:spPr/>
    </dgm:pt>
    <dgm:pt modelId="{DBDD878C-FEA6-44C1-8065-0DB388DECC20}" type="pres">
      <dgm:prSet presAssocID="{83C2D0F4-2CF3-4DB8-A7A8-93A83456D96F}" presName="chevron1" presStyleLbl="alignNode1" presStyleIdx="0" presStyleCnt="14"/>
      <dgm:spPr/>
    </dgm:pt>
    <dgm:pt modelId="{C932A327-A975-41B8-BD72-687DC1B4B714}" type="pres">
      <dgm:prSet presAssocID="{83C2D0F4-2CF3-4DB8-A7A8-93A83456D96F}" presName="chevron2" presStyleLbl="alignNode1" presStyleIdx="1" presStyleCnt="14"/>
      <dgm:spPr/>
    </dgm:pt>
    <dgm:pt modelId="{0C775605-7FC6-4CD2-8964-060FDFF727B3}" type="pres">
      <dgm:prSet presAssocID="{83C2D0F4-2CF3-4DB8-A7A8-93A83456D96F}" presName="chevron3" presStyleLbl="alignNode1" presStyleIdx="2" presStyleCnt="14"/>
      <dgm:spPr/>
    </dgm:pt>
    <dgm:pt modelId="{25F9551E-B9E2-406E-A19C-DE0232E2603E}" type="pres">
      <dgm:prSet presAssocID="{83C2D0F4-2CF3-4DB8-A7A8-93A83456D96F}" presName="chevron4" presStyleLbl="alignNode1" presStyleIdx="3" presStyleCnt="14"/>
      <dgm:spPr/>
    </dgm:pt>
    <dgm:pt modelId="{B55EE1C5-5214-4771-B9B3-2C9DC7F2DDB0}" type="pres">
      <dgm:prSet presAssocID="{83C2D0F4-2CF3-4DB8-A7A8-93A83456D96F}" presName="chevron5" presStyleLbl="alignNode1" presStyleIdx="4" presStyleCnt="14"/>
      <dgm:spPr/>
    </dgm:pt>
    <dgm:pt modelId="{87718471-37B8-4333-A0E5-1B6C619F5822}" type="pres">
      <dgm:prSet presAssocID="{83C2D0F4-2CF3-4DB8-A7A8-93A83456D96F}" presName="chevron6" presStyleLbl="alignNode1" presStyleIdx="5" presStyleCnt="14"/>
      <dgm:spPr/>
    </dgm:pt>
    <dgm:pt modelId="{310B40F3-688E-4366-93CC-5AD825BDEE52}" type="pres">
      <dgm:prSet presAssocID="{83C2D0F4-2CF3-4DB8-A7A8-93A83456D96F}" presName="chevron7" presStyleLbl="alignNode1" presStyleIdx="6" presStyleCnt="14"/>
      <dgm:spPr/>
    </dgm:pt>
    <dgm:pt modelId="{F23210F9-51DF-4D52-BCC0-9DF4FA1A1AE8}" type="pres">
      <dgm:prSet presAssocID="{83C2D0F4-2CF3-4DB8-A7A8-93A83456D96F}" presName="childtext" presStyleLbl="solidFgAcc1" presStyleIdx="0" presStyleCnt="2">
        <dgm:presLayoutVars>
          <dgm:chMax/>
          <dgm:chPref val="0"/>
          <dgm:bulletEnabled val="1"/>
        </dgm:presLayoutVars>
      </dgm:prSet>
      <dgm:spPr/>
      <dgm:t>
        <a:bodyPr/>
        <a:lstStyle/>
        <a:p>
          <a:endParaRPr lang="zh-CN" altLang="en-US"/>
        </a:p>
      </dgm:t>
    </dgm:pt>
    <dgm:pt modelId="{EBBBE7AE-81FC-4BC6-84DD-8A589DFFE91C}" type="pres">
      <dgm:prSet presAssocID="{44987384-7403-46E8-B678-D3CE47B1F883}" presName="sibTrans" presStyleCnt="0"/>
      <dgm:spPr/>
    </dgm:pt>
    <dgm:pt modelId="{EB182FE3-B041-4997-93E3-661C06F4E11D}" type="pres">
      <dgm:prSet presAssocID="{680698F8-4E1C-41E8-8EA4-81FBD951C545}" presName="parenttextcomposite" presStyleCnt="0"/>
      <dgm:spPr/>
    </dgm:pt>
    <dgm:pt modelId="{3E781A56-6646-4A61-A0BA-65EC809C458B}" type="pres">
      <dgm:prSet presAssocID="{680698F8-4E1C-41E8-8EA4-81FBD951C545}" presName="parenttext" presStyleLbl="revTx" presStyleIdx="1" presStyleCnt="2">
        <dgm:presLayoutVars>
          <dgm:chMax/>
          <dgm:chPref val="2"/>
          <dgm:bulletEnabled val="1"/>
        </dgm:presLayoutVars>
      </dgm:prSet>
      <dgm:spPr/>
      <dgm:t>
        <a:bodyPr/>
        <a:lstStyle/>
        <a:p>
          <a:endParaRPr lang="zh-CN" altLang="en-US"/>
        </a:p>
      </dgm:t>
    </dgm:pt>
    <dgm:pt modelId="{8D7AB0B3-0AA5-47C2-ACFD-7684897EB0EC}" type="pres">
      <dgm:prSet presAssocID="{680698F8-4E1C-41E8-8EA4-81FBD951C545}" presName="composite" presStyleCnt="0"/>
      <dgm:spPr/>
    </dgm:pt>
    <dgm:pt modelId="{4C5B8344-A0DA-4BF9-B1AC-364829BF64E2}" type="pres">
      <dgm:prSet presAssocID="{680698F8-4E1C-41E8-8EA4-81FBD951C545}" presName="chevron1" presStyleLbl="alignNode1" presStyleIdx="7" presStyleCnt="14"/>
      <dgm:spPr/>
    </dgm:pt>
    <dgm:pt modelId="{6DD4D9D8-0574-431C-9688-28CA5F19D3DF}" type="pres">
      <dgm:prSet presAssocID="{680698F8-4E1C-41E8-8EA4-81FBD951C545}" presName="chevron2" presStyleLbl="alignNode1" presStyleIdx="8" presStyleCnt="14"/>
      <dgm:spPr/>
    </dgm:pt>
    <dgm:pt modelId="{B7E4521E-7D56-4E78-A2C2-1152D69971DB}" type="pres">
      <dgm:prSet presAssocID="{680698F8-4E1C-41E8-8EA4-81FBD951C545}" presName="chevron3" presStyleLbl="alignNode1" presStyleIdx="9" presStyleCnt="14"/>
      <dgm:spPr/>
    </dgm:pt>
    <dgm:pt modelId="{8EBD9B02-0A69-4500-90FA-077A99BBB35C}" type="pres">
      <dgm:prSet presAssocID="{680698F8-4E1C-41E8-8EA4-81FBD951C545}" presName="chevron4" presStyleLbl="alignNode1" presStyleIdx="10" presStyleCnt="14"/>
      <dgm:spPr/>
    </dgm:pt>
    <dgm:pt modelId="{890D110E-B0DE-43B8-B38A-8ABB4A7491A3}" type="pres">
      <dgm:prSet presAssocID="{680698F8-4E1C-41E8-8EA4-81FBD951C545}" presName="chevron5" presStyleLbl="alignNode1" presStyleIdx="11" presStyleCnt="14"/>
      <dgm:spPr/>
    </dgm:pt>
    <dgm:pt modelId="{4E939B06-576C-4B4A-AC33-45E06E73BD7C}" type="pres">
      <dgm:prSet presAssocID="{680698F8-4E1C-41E8-8EA4-81FBD951C545}" presName="chevron6" presStyleLbl="alignNode1" presStyleIdx="12" presStyleCnt="14"/>
      <dgm:spPr/>
    </dgm:pt>
    <dgm:pt modelId="{B69B7663-0CC6-46F1-AA4B-9B809413FD40}" type="pres">
      <dgm:prSet presAssocID="{680698F8-4E1C-41E8-8EA4-81FBD951C545}" presName="chevron7" presStyleLbl="alignNode1" presStyleIdx="13" presStyleCnt="14"/>
      <dgm:spPr/>
    </dgm:pt>
    <dgm:pt modelId="{6E35D201-C9E0-46DD-8CA9-6E31CBF39EA3}" type="pres">
      <dgm:prSet presAssocID="{680698F8-4E1C-41E8-8EA4-81FBD951C545}" presName="childtext" presStyleLbl="solidFgAcc1" presStyleIdx="1" presStyleCnt="2">
        <dgm:presLayoutVars>
          <dgm:chMax/>
          <dgm:chPref val="0"/>
          <dgm:bulletEnabled val="1"/>
        </dgm:presLayoutVars>
      </dgm:prSet>
      <dgm:spPr/>
      <dgm:t>
        <a:bodyPr/>
        <a:lstStyle/>
        <a:p>
          <a:endParaRPr lang="zh-CN" altLang="en-US"/>
        </a:p>
      </dgm:t>
    </dgm:pt>
  </dgm:ptLst>
  <dgm:cxnLst>
    <dgm:cxn modelId="{F74C6946-132C-49A8-94E7-572BF77C62FF}" srcId="{83C2D0F4-2CF3-4DB8-A7A8-93A83456D96F}" destId="{99DA25E7-087C-4AD2-B550-487B609B1195}" srcOrd="0" destOrd="0" parTransId="{B2296F93-D105-4513-BC8E-EA6C34DC919E}" sibTransId="{98DDF6AD-1BDA-421D-8280-84B0CB046F1E}"/>
    <dgm:cxn modelId="{0CF7A386-43B8-421A-8EDB-485B6F5E74F8}" type="presOf" srcId="{D8210DA7-BC14-446C-8825-5E6AB57B1B71}" destId="{6E35D201-C9E0-46DD-8CA9-6E31CBF39EA3}" srcOrd="0" destOrd="0" presId="urn:microsoft.com/office/officeart/2008/layout/VerticalAccentList"/>
    <dgm:cxn modelId="{C0C2CCDC-4787-47A4-9F97-D2ADFD2375EE}" srcId="{680698F8-4E1C-41E8-8EA4-81FBD951C545}" destId="{68A3763C-2540-4C03-B2E4-8C5EE1E154FA}" srcOrd="1" destOrd="0" parTransId="{4904677F-F70E-458F-96A3-5F73CC42DC0A}" sibTransId="{85152437-33D4-4AC1-B2EE-FC03F1D04DFF}"/>
    <dgm:cxn modelId="{FD1F36C3-E6F0-437A-A026-547FA8DA5323}" srcId="{83C2D0F4-2CF3-4DB8-A7A8-93A83456D96F}" destId="{0B5185E0-5365-45FB-9C7A-190043BEC7BD}" srcOrd="2" destOrd="0" parTransId="{8BA4AC61-DC0B-4B43-9F9F-7B95DB40E27F}" sibTransId="{AFDCC0F6-08C4-4131-A2A3-13DF3EE7B36D}"/>
    <dgm:cxn modelId="{828422DB-8C26-4A94-8547-366B647546BE}" type="presOf" srcId="{83C2D0F4-2CF3-4DB8-A7A8-93A83456D96F}" destId="{E24FA00A-D9F9-46C3-B2DB-21E4F3D98A26}" srcOrd="0" destOrd="0" presId="urn:microsoft.com/office/officeart/2008/layout/VerticalAccentList"/>
    <dgm:cxn modelId="{66F7EA55-EEB4-42D2-9FA9-5D7242ACA1B0}" srcId="{83C2D0F4-2CF3-4DB8-A7A8-93A83456D96F}" destId="{58882DAF-D676-4FC1-90E3-2873C4027786}" srcOrd="1" destOrd="0" parTransId="{DDAC139F-6CAB-4114-80E2-3F2EDD203E40}" sibTransId="{A4494773-F8CB-478E-B14C-E9CFFF856D42}"/>
    <dgm:cxn modelId="{13C17A94-5C1A-4044-A9B8-5486F2241730}" srcId="{680698F8-4E1C-41E8-8EA4-81FBD951C545}" destId="{D8210DA7-BC14-446C-8825-5E6AB57B1B71}" srcOrd="0" destOrd="0" parTransId="{44440865-449D-42B6-9066-89AFF99928D0}" sibTransId="{F3499923-8968-4728-9325-66DC7DFB7112}"/>
    <dgm:cxn modelId="{D2FE467A-1362-4ECB-8472-84B34B50F051}" srcId="{CA53E15E-E880-49A3-A6F2-CA0470943E2B}" destId="{680698F8-4E1C-41E8-8EA4-81FBD951C545}" srcOrd="1" destOrd="0" parTransId="{9BF0C52C-81EE-4186-B4A4-B4B58550209E}" sibTransId="{EAA69EBF-89F2-40C9-962D-166E6F6E9B70}"/>
    <dgm:cxn modelId="{5ED289DB-5DA3-438C-805A-5F2A0B39A310}" srcId="{CA53E15E-E880-49A3-A6F2-CA0470943E2B}" destId="{83C2D0F4-2CF3-4DB8-A7A8-93A83456D96F}" srcOrd="0" destOrd="0" parTransId="{A384BB64-D523-430C-A576-8F8C5661C810}" sibTransId="{44987384-7403-46E8-B678-D3CE47B1F883}"/>
    <dgm:cxn modelId="{AD19565A-ED62-4139-935A-28483549E7AE}" type="presOf" srcId="{68A3763C-2540-4C03-B2E4-8C5EE1E154FA}" destId="{6E35D201-C9E0-46DD-8CA9-6E31CBF39EA3}" srcOrd="0" destOrd="1" presId="urn:microsoft.com/office/officeart/2008/layout/VerticalAccentList"/>
    <dgm:cxn modelId="{6B416FDB-F209-46D6-8D3F-C253946CECC7}" type="presOf" srcId="{CA53E15E-E880-49A3-A6F2-CA0470943E2B}" destId="{9E4439B7-E34E-4532-97A0-52CBB02932C4}" srcOrd="0" destOrd="0" presId="urn:microsoft.com/office/officeart/2008/layout/VerticalAccentList"/>
    <dgm:cxn modelId="{808B319E-2831-4F66-A86A-08A94F886E96}" type="presOf" srcId="{99DA25E7-087C-4AD2-B550-487B609B1195}" destId="{F23210F9-51DF-4D52-BCC0-9DF4FA1A1AE8}" srcOrd="0" destOrd="0" presId="urn:microsoft.com/office/officeart/2008/layout/VerticalAccentList"/>
    <dgm:cxn modelId="{D3DC5411-7901-4D06-97A9-8B3F2E817789}" type="presOf" srcId="{58882DAF-D676-4FC1-90E3-2873C4027786}" destId="{F23210F9-51DF-4D52-BCC0-9DF4FA1A1AE8}" srcOrd="0" destOrd="1" presId="urn:microsoft.com/office/officeart/2008/layout/VerticalAccentList"/>
    <dgm:cxn modelId="{82890BB0-873C-4EC2-BC7B-A1ADB14D32F1}" type="presOf" srcId="{680698F8-4E1C-41E8-8EA4-81FBD951C545}" destId="{3E781A56-6646-4A61-A0BA-65EC809C458B}" srcOrd="0" destOrd="0" presId="urn:microsoft.com/office/officeart/2008/layout/VerticalAccentList"/>
    <dgm:cxn modelId="{87A6E6AE-4F39-4217-824D-8F686A95A63E}" type="presOf" srcId="{0B5185E0-5365-45FB-9C7A-190043BEC7BD}" destId="{F23210F9-51DF-4D52-BCC0-9DF4FA1A1AE8}" srcOrd="0" destOrd="2" presId="urn:microsoft.com/office/officeart/2008/layout/VerticalAccentList"/>
    <dgm:cxn modelId="{72970906-7DD1-4F84-A11A-DAC22410D41A}" type="presParOf" srcId="{9E4439B7-E34E-4532-97A0-52CBB02932C4}" destId="{8DBCB6D5-63F5-438D-AFDC-E27B47AF66B9}" srcOrd="0" destOrd="0" presId="urn:microsoft.com/office/officeart/2008/layout/VerticalAccentList"/>
    <dgm:cxn modelId="{23D1FC6C-7618-4D85-82C0-8BECF2FEA800}" type="presParOf" srcId="{8DBCB6D5-63F5-438D-AFDC-E27B47AF66B9}" destId="{E24FA00A-D9F9-46C3-B2DB-21E4F3D98A26}" srcOrd="0" destOrd="0" presId="urn:microsoft.com/office/officeart/2008/layout/VerticalAccentList"/>
    <dgm:cxn modelId="{B9879D68-D6DA-44C3-A304-3537B1C1F0A2}" type="presParOf" srcId="{9E4439B7-E34E-4532-97A0-52CBB02932C4}" destId="{9FC6B468-454D-4F7C-B0CA-EEDA35B8FA83}" srcOrd="1" destOrd="0" presId="urn:microsoft.com/office/officeart/2008/layout/VerticalAccentList"/>
    <dgm:cxn modelId="{4C0D503E-BBD9-4803-833F-409D3FFF572E}" type="presParOf" srcId="{9FC6B468-454D-4F7C-B0CA-EEDA35B8FA83}" destId="{DBDD878C-FEA6-44C1-8065-0DB388DECC20}" srcOrd="0" destOrd="0" presId="urn:microsoft.com/office/officeart/2008/layout/VerticalAccentList"/>
    <dgm:cxn modelId="{FD79F596-0E4E-4F85-8547-B87AFFEFE847}" type="presParOf" srcId="{9FC6B468-454D-4F7C-B0CA-EEDA35B8FA83}" destId="{C932A327-A975-41B8-BD72-687DC1B4B714}" srcOrd="1" destOrd="0" presId="urn:microsoft.com/office/officeart/2008/layout/VerticalAccentList"/>
    <dgm:cxn modelId="{F2EC4213-32A9-47EE-A131-352A405DA665}" type="presParOf" srcId="{9FC6B468-454D-4F7C-B0CA-EEDA35B8FA83}" destId="{0C775605-7FC6-4CD2-8964-060FDFF727B3}" srcOrd="2" destOrd="0" presId="urn:microsoft.com/office/officeart/2008/layout/VerticalAccentList"/>
    <dgm:cxn modelId="{83C3A9EF-215A-41A9-BE15-F23D24E1D9B0}" type="presParOf" srcId="{9FC6B468-454D-4F7C-B0CA-EEDA35B8FA83}" destId="{25F9551E-B9E2-406E-A19C-DE0232E2603E}" srcOrd="3" destOrd="0" presId="urn:microsoft.com/office/officeart/2008/layout/VerticalAccentList"/>
    <dgm:cxn modelId="{84A4AEAA-A334-435C-9B1D-01412CD38766}" type="presParOf" srcId="{9FC6B468-454D-4F7C-B0CA-EEDA35B8FA83}" destId="{B55EE1C5-5214-4771-B9B3-2C9DC7F2DDB0}" srcOrd="4" destOrd="0" presId="urn:microsoft.com/office/officeart/2008/layout/VerticalAccentList"/>
    <dgm:cxn modelId="{4D53AC91-9C7A-4725-895C-D74CA60DB1C4}" type="presParOf" srcId="{9FC6B468-454D-4F7C-B0CA-EEDA35B8FA83}" destId="{87718471-37B8-4333-A0E5-1B6C619F5822}" srcOrd="5" destOrd="0" presId="urn:microsoft.com/office/officeart/2008/layout/VerticalAccentList"/>
    <dgm:cxn modelId="{A9569396-ED71-4385-9E0E-613CC6E1F203}" type="presParOf" srcId="{9FC6B468-454D-4F7C-B0CA-EEDA35B8FA83}" destId="{310B40F3-688E-4366-93CC-5AD825BDEE52}" srcOrd="6" destOrd="0" presId="urn:microsoft.com/office/officeart/2008/layout/VerticalAccentList"/>
    <dgm:cxn modelId="{7C8408DA-8771-42E2-A5B9-1E7BE4037FAD}" type="presParOf" srcId="{9FC6B468-454D-4F7C-B0CA-EEDA35B8FA83}" destId="{F23210F9-51DF-4D52-BCC0-9DF4FA1A1AE8}" srcOrd="7" destOrd="0" presId="urn:microsoft.com/office/officeart/2008/layout/VerticalAccentList"/>
    <dgm:cxn modelId="{C9B77F96-CC52-431A-924C-DA9217F47868}" type="presParOf" srcId="{9E4439B7-E34E-4532-97A0-52CBB02932C4}" destId="{EBBBE7AE-81FC-4BC6-84DD-8A589DFFE91C}" srcOrd="2" destOrd="0" presId="urn:microsoft.com/office/officeart/2008/layout/VerticalAccentList"/>
    <dgm:cxn modelId="{0BB04583-C493-492B-8DB8-6B4DCF746F82}" type="presParOf" srcId="{9E4439B7-E34E-4532-97A0-52CBB02932C4}" destId="{EB182FE3-B041-4997-93E3-661C06F4E11D}" srcOrd="3" destOrd="0" presId="urn:microsoft.com/office/officeart/2008/layout/VerticalAccentList"/>
    <dgm:cxn modelId="{497DC1B4-2E72-44E5-BC03-3F530AAF8083}" type="presParOf" srcId="{EB182FE3-B041-4997-93E3-661C06F4E11D}" destId="{3E781A56-6646-4A61-A0BA-65EC809C458B}" srcOrd="0" destOrd="0" presId="urn:microsoft.com/office/officeart/2008/layout/VerticalAccentList"/>
    <dgm:cxn modelId="{0A7AF513-A655-4820-B8A7-35318EC76E9E}" type="presParOf" srcId="{9E4439B7-E34E-4532-97A0-52CBB02932C4}" destId="{8D7AB0B3-0AA5-47C2-ACFD-7684897EB0EC}" srcOrd="4" destOrd="0" presId="urn:microsoft.com/office/officeart/2008/layout/VerticalAccentList"/>
    <dgm:cxn modelId="{3432101F-9E21-4436-8015-55693B894184}" type="presParOf" srcId="{8D7AB0B3-0AA5-47C2-ACFD-7684897EB0EC}" destId="{4C5B8344-A0DA-4BF9-B1AC-364829BF64E2}" srcOrd="0" destOrd="0" presId="urn:microsoft.com/office/officeart/2008/layout/VerticalAccentList"/>
    <dgm:cxn modelId="{F3A884A2-58A9-44B1-97CD-5DA0F576AB91}" type="presParOf" srcId="{8D7AB0B3-0AA5-47C2-ACFD-7684897EB0EC}" destId="{6DD4D9D8-0574-431C-9688-28CA5F19D3DF}" srcOrd="1" destOrd="0" presId="urn:microsoft.com/office/officeart/2008/layout/VerticalAccentList"/>
    <dgm:cxn modelId="{DCD12F87-FD8D-4082-B177-EE2E9EB2F057}" type="presParOf" srcId="{8D7AB0B3-0AA5-47C2-ACFD-7684897EB0EC}" destId="{B7E4521E-7D56-4E78-A2C2-1152D69971DB}" srcOrd="2" destOrd="0" presId="urn:microsoft.com/office/officeart/2008/layout/VerticalAccentList"/>
    <dgm:cxn modelId="{BF3DA1C9-5A72-4A12-8413-D0A9FD3D5ED1}" type="presParOf" srcId="{8D7AB0B3-0AA5-47C2-ACFD-7684897EB0EC}" destId="{8EBD9B02-0A69-4500-90FA-077A99BBB35C}" srcOrd="3" destOrd="0" presId="urn:microsoft.com/office/officeart/2008/layout/VerticalAccentList"/>
    <dgm:cxn modelId="{1261CBE2-74D2-4E43-80E2-0B2F463289C6}" type="presParOf" srcId="{8D7AB0B3-0AA5-47C2-ACFD-7684897EB0EC}" destId="{890D110E-B0DE-43B8-B38A-8ABB4A7491A3}" srcOrd="4" destOrd="0" presId="urn:microsoft.com/office/officeart/2008/layout/VerticalAccentList"/>
    <dgm:cxn modelId="{ACC9258B-1277-40ED-9607-59E7A22089B2}" type="presParOf" srcId="{8D7AB0B3-0AA5-47C2-ACFD-7684897EB0EC}" destId="{4E939B06-576C-4B4A-AC33-45E06E73BD7C}" srcOrd="5" destOrd="0" presId="urn:microsoft.com/office/officeart/2008/layout/VerticalAccentList"/>
    <dgm:cxn modelId="{BADF91A7-FBCE-444F-B0C9-C01FCBE049C9}" type="presParOf" srcId="{8D7AB0B3-0AA5-47C2-ACFD-7684897EB0EC}" destId="{B69B7663-0CC6-46F1-AA4B-9B809413FD40}" srcOrd="6" destOrd="0" presId="urn:microsoft.com/office/officeart/2008/layout/VerticalAccentList"/>
    <dgm:cxn modelId="{5E394141-C25D-4D99-9028-F31068976764}" type="presParOf" srcId="{8D7AB0B3-0AA5-47C2-ACFD-7684897EB0EC}" destId="{6E35D201-C9E0-46DD-8CA9-6E31CBF39EA3}" srcOrd="7" destOrd="0" presId="urn:microsoft.com/office/officeart/2008/layout/VerticalAccent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53E15E-E880-49A3-A6F2-CA0470943E2B}" type="doc">
      <dgm:prSet loTypeId="urn:microsoft.com/office/officeart/2008/layout/VerticalAccentList" loCatId="list" qsTypeId="urn:microsoft.com/office/officeart/2005/8/quickstyle/simple2" qsCatId="simple" csTypeId="urn:microsoft.com/office/officeart/2005/8/colors/accent2_5" csCatId="accent2" phldr="1"/>
      <dgm:spPr/>
      <dgm:t>
        <a:bodyPr/>
        <a:lstStyle/>
        <a:p>
          <a:endParaRPr lang="zh-CN" altLang="en-US"/>
        </a:p>
      </dgm:t>
    </dgm:pt>
    <dgm:pt modelId="{83C2D0F4-2CF3-4DB8-A7A8-93A83456D96F}">
      <dgm:prSet phldrT="[文本]" custT="1"/>
      <dgm:spPr/>
      <dgm:t>
        <a:bodyPr/>
        <a:lstStyle/>
        <a:p>
          <a:r>
            <a:rPr lang="zh-CN" altLang="en-US" sz="2800" b="1" dirty="0" smtClean="0">
              <a:latin typeface="+mn-ea"/>
              <a:ea typeface="+mn-ea"/>
            </a:rPr>
            <a:t>企业特征</a:t>
          </a:r>
          <a:endParaRPr lang="zh-CN" altLang="en-US" sz="2800" b="1" dirty="0">
            <a:latin typeface="+mn-ea"/>
            <a:ea typeface="+mn-ea"/>
          </a:endParaRPr>
        </a:p>
      </dgm:t>
    </dgm:pt>
    <dgm:pt modelId="{A384BB64-D523-430C-A576-8F8C5661C810}" cxnId="{5ED289DB-5DA3-438C-805A-5F2A0B39A310}" type="parTrans">
      <dgm:prSet/>
      <dgm:spPr/>
      <dgm:t>
        <a:bodyPr/>
        <a:lstStyle/>
        <a:p>
          <a:endParaRPr lang="zh-CN" altLang="en-US"/>
        </a:p>
      </dgm:t>
    </dgm:pt>
    <dgm:pt modelId="{44987384-7403-46E8-B678-D3CE47B1F883}" cxnId="{5ED289DB-5DA3-438C-805A-5F2A0B39A310}" type="sibTrans">
      <dgm:prSet/>
      <dgm:spPr/>
      <dgm:t>
        <a:bodyPr/>
        <a:lstStyle/>
        <a:p>
          <a:endParaRPr lang="zh-CN" altLang="en-US"/>
        </a:p>
      </dgm:t>
    </dgm:pt>
    <dgm:pt modelId="{680698F8-4E1C-41E8-8EA4-81FBD951C545}">
      <dgm:prSet phldrT="[文本]" custT="1"/>
      <dgm:spPr/>
      <dgm:t>
        <a:bodyPr/>
        <a:lstStyle/>
        <a:p>
          <a:r>
            <a:rPr lang="zh-CN" altLang="en-US" sz="2800" b="1" dirty="0" smtClean="0"/>
            <a:t>企业薪酬战略</a:t>
          </a:r>
          <a:endParaRPr lang="zh-CN" altLang="en-US" sz="2800" b="1" dirty="0"/>
        </a:p>
      </dgm:t>
    </dgm:pt>
    <dgm:pt modelId="{9BF0C52C-81EE-4186-B4A4-B4B58550209E}" cxnId="{D2FE467A-1362-4ECB-8472-84B34B50F051}" type="parTrans">
      <dgm:prSet/>
      <dgm:spPr/>
      <dgm:t>
        <a:bodyPr/>
        <a:lstStyle/>
        <a:p>
          <a:endParaRPr lang="zh-CN" altLang="en-US"/>
        </a:p>
      </dgm:t>
    </dgm:pt>
    <dgm:pt modelId="{EAA69EBF-89F2-40C9-962D-166E6F6E9B70}" cxnId="{D2FE467A-1362-4ECB-8472-84B34B50F051}" type="sibTrans">
      <dgm:prSet/>
      <dgm:spPr/>
      <dgm:t>
        <a:bodyPr/>
        <a:lstStyle/>
        <a:p>
          <a:endParaRPr lang="zh-CN" altLang="en-US"/>
        </a:p>
      </dgm:t>
    </dgm:pt>
    <dgm:pt modelId="{99DA25E7-087C-4AD2-B550-487B609B1195}">
      <dgm:prSet phldrT="[文本]" custT="1"/>
      <dgm:spPr/>
      <dgm:t>
        <a:bodyPr/>
        <a:lstStyle/>
        <a:p>
          <a:r>
            <a:rPr lang="zh-CN" altLang="en-US" sz="2400" dirty="0" smtClean="0"/>
            <a:t>市场地位逐渐稳定，由进攻者转为防御者</a:t>
          </a:r>
          <a:endParaRPr lang="zh-CN" altLang="en-US" sz="2400" dirty="0"/>
        </a:p>
      </dgm:t>
    </dgm:pt>
    <dgm:pt modelId="{B2296F93-D105-4513-BC8E-EA6C34DC919E}" cxnId="{F74C6946-132C-49A8-94E7-572BF77C62FF}" type="parTrans">
      <dgm:prSet/>
      <dgm:spPr/>
      <dgm:t>
        <a:bodyPr/>
        <a:lstStyle/>
        <a:p>
          <a:endParaRPr lang="zh-CN" altLang="en-US"/>
        </a:p>
      </dgm:t>
    </dgm:pt>
    <dgm:pt modelId="{98DDF6AD-1BDA-421D-8280-84B0CB046F1E}" cxnId="{F74C6946-132C-49A8-94E7-572BF77C62FF}" type="sibTrans">
      <dgm:prSet/>
      <dgm:spPr/>
      <dgm:t>
        <a:bodyPr/>
        <a:lstStyle/>
        <a:p>
          <a:endParaRPr lang="zh-CN" altLang="en-US"/>
        </a:p>
      </dgm:t>
    </dgm:pt>
    <dgm:pt modelId="{58882DAF-D676-4FC1-90E3-2873C4027786}">
      <dgm:prSet phldrT="[文本]" custT="1"/>
      <dgm:spPr/>
      <dgm:t>
        <a:bodyPr/>
        <a:lstStyle/>
        <a:p>
          <a:r>
            <a:rPr lang="zh-CN" altLang="en-US" sz="2400" dirty="0" smtClean="0"/>
            <a:t>人员膨胀速度加快，官僚特征日渐明显</a:t>
          </a:r>
          <a:endParaRPr lang="zh-CN" altLang="en-US" sz="2400" dirty="0"/>
        </a:p>
      </dgm:t>
    </dgm:pt>
    <dgm:pt modelId="{DDAC139F-6CAB-4114-80E2-3F2EDD203E40}" cxnId="{66F7EA55-EEB4-42D2-9FA9-5D7242ACA1B0}" type="parTrans">
      <dgm:prSet/>
      <dgm:spPr/>
      <dgm:t>
        <a:bodyPr/>
        <a:lstStyle/>
        <a:p>
          <a:endParaRPr lang="zh-CN" altLang="en-US"/>
        </a:p>
      </dgm:t>
    </dgm:pt>
    <dgm:pt modelId="{A4494773-F8CB-478E-B14C-E9CFFF856D42}" cxnId="{66F7EA55-EEB4-42D2-9FA9-5D7242ACA1B0}" type="sibTrans">
      <dgm:prSet/>
      <dgm:spPr/>
      <dgm:t>
        <a:bodyPr/>
        <a:lstStyle/>
        <a:p>
          <a:endParaRPr lang="zh-CN" altLang="en-US"/>
        </a:p>
      </dgm:t>
    </dgm:pt>
    <dgm:pt modelId="{0B5185E0-5365-45FB-9C7A-190043BEC7BD}">
      <dgm:prSet phldrT="[文本]" custT="1"/>
      <dgm:spPr/>
      <dgm:t>
        <a:bodyPr/>
        <a:lstStyle/>
        <a:p>
          <a:r>
            <a:rPr lang="zh-CN" altLang="en-US" sz="2400" dirty="0" smtClean="0"/>
            <a:t>人力资源管理体系变得完整且规范</a:t>
          </a:r>
          <a:endParaRPr lang="zh-CN" altLang="en-US" sz="2400" dirty="0"/>
        </a:p>
      </dgm:t>
    </dgm:pt>
    <dgm:pt modelId="{8BA4AC61-DC0B-4B43-9F9F-7B95DB40E27F}" cxnId="{FD1F36C3-E6F0-437A-A026-547FA8DA5323}" type="parTrans">
      <dgm:prSet/>
      <dgm:spPr/>
      <dgm:t>
        <a:bodyPr/>
        <a:lstStyle/>
        <a:p>
          <a:endParaRPr lang="zh-CN" altLang="en-US"/>
        </a:p>
      </dgm:t>
    </dgm:pt>
    <dgm:pt modelId="{AFDCC0F6-08C4-4131-A2A3-13DF3EE7B36D}" cxnId="{FD1F36C3-E6F0-437A-A026-547FA8DA5323}" type="sibTrans">
      <dgm:prSet/>
      <dgm:spPr/>
      <dgm:t>
        <a:bodyPr/>
        <a:lstStyle/>
        <a:p>
          <a:endParaRPr lang="zh-CN" altLang="en-US"/>
        </a:p>
      </dgm:t>
    </dgm:pt>
    <dgm:pt modelId="{032037C3-CFF0-45C8-BAF5-B94589CD3FCB}">
      <dgm:prSet phldrT="[文本]" custT="1"/>
      <dgm:spPr/>
      <dgm:t>
        <a:bodyPr/>
        <a:lstStyle/>
        <a:p>
          <a:r>
            <a:rPr lang="zh-CN" altLang="en-US" sz="2400" dirty="0" smtClean="0"/>
            <a:t>基本薪酬和福利待遇明显具有市场竞争力</a:t>
          </a:r>
          <a:endParaRPr lang="zh-CN" altLang="en-US" sz="2400" dirty="0"/>
        </a:p>
      </dgm:t>
    </dgm:pt>
    <dgm:pt modelId="{B73D279E-B9E0-4822-BABC-1965723A0A66}" cxnId="{497B8C2F-60C6-4007-9ED7-9DBA408CF884}" type="parTrans">
      <dgm:prSet/>
      <dgm:spPr/>
      <dgm:t>
        <a:bodyPr/>
        <a:lstStyle/>
        <a:p>
          <a:endParaRPr lang="zh-CN" altLang="en-US"/>
        </a:p>
      </dgm:t>
    </dgm:pt>
    <dgm:pt modelId="{13DBDCF2-0DA8-487D-8AB1-28318F93BFDF}" cxnId="{497B8C2F-60C6-4007-9ED7-9DBA408CF884}" type="sibTrans">
      <dgm:prSet/>
      <dgm:spPr/>
      <dgm:t>
        <a:bodyPr/>
        <a:lstStyle/>
        <a:p>
          <a:endParaRPr lang="zh-CN" altLang="en-US"/>
        </a:p>
      </dgm:t>
    </dgm:pt>
    <dgm:pt modelId="{D8210DA7-BC14-446C-8825-5E6AB57B1B71}">
      <dgm:prSet phldrT="[文本]" custT="1"/>
      <dgm:spPr/>
      <dgm:t>
        <a:bodyPr/>
        <a:lstStyle/>
        <a:p>
          <a:r>
            <a:rPr lang="zh-CN" altLang="en-US" sz="2400" dirty="0" smtClean="0"/>
            <a:t>重视短期激励与非经济性报酬</a:t>
          </a:r>
          <a:endParaRPr lang="zh-CN" altLang="en-US" sz="2400" dirty="0"/>
        </a:p>
      </dgm:t>
    </dgm:pt>
    <dgm:pt modelId="{44440865-449D-42B6-9066-89AFF99928D0}" cxnId="{13C17A94-5C1A-4044-A9B8-5486F2241730}" type="parTrans">
      <dgm:prSet/>
      <dgm:spPr/>
      <dgm:t>
        <a:bodyPr/>
        <a:lstStyle/>
        <a:p>
          <a:endParaRPr lang="zh-CN" altLang="en-US"/>
        </a:p>
      </dgm:t>
    </dgm:pt>
    <dgm:pt modelId="{F3499923-8968-4728-9325-66DC7DFB7112}" cxnId="{13C17A94-5C1A-4044-A9B8-5486F2241730}" type="sibTrans">
      <dgm:prSet/>
      <dgm:spPr/>
      <dgm:t>
        <a:bodyPr/>
        <a:lstStyle/>
        <a:p>
          <a:endParaRPr lang="zh-CN" altLang="en-US"/>
        </a:p>
      </dgm:t>
    </dgm:pt>
    <dgm:pt modelId="{9E4439B7-E34E-4532-97A0-52CBB02932C4}" type="pres">
      <dgm:prSet presAssocID="{CA53E15E-E880-49A3-A6F2-CA0470943E2B}" presName="Name0" presStyleCnt="0">
        <dgm:presLayoutVars>
          <dgm:chMax/>
          <dgm:chPref/>
          <dgm:dir/>
        </dgm:presLayoutVars>
      </dgm:prSet>
      <dgm:spPr/>
      <dgm:t>
        <a:bodyPr/>
        <a:lstStyle/>
        <a:p>
          <a:endParaRPr lang="zh-CN" altLang="en-US"/>
        </a:p>
      </dgm:t>
    </dgm:pt>
    <dgm:pt modelId="{8DBCB6D5-63F5-438D-AFDC-E27B47AF66B9}" type="pres">
      <dgm:prSet presAssocID="{83C2D0F4-2CF3-4DB8-A7A8-93A83456D96F}" presName="parenttextcomposite" presStyleCnt="0"/>
      <dgm:spPr/>
    </dgm:pt>
    <dgm:pt modelId="{E24FA00A-D9F9-46C3-B2DB-21E4F3D98A26}" type="pres">
      <dgm:prSet presAssocID="{83C2D0F4-2CF3-4DB8-A7A8-93A83456D96F}" presName="parenttext" presStyleLbl="revTx" presStyleIdx="0" presStyleCnt="2">
        <dgm:presLayoutVars>
          <dgm:chMax/>
          <dgm:chPref val="2"/>
          <dgm:bulletEnabled val="1"/>
        </dgm:presLayoutVars>
      </dgm:prSet>
      <dgm:spPr/>
      <dgm:t>
        <a:bodyPr/>
        <a:lstStyle/>
        <a:p>
          <a:endParaRPr lang="zh-CN" altLang="en-US"/>
        </a:p>
      </dgm:t>
    </dgm:pt>
    <dgm:pt modelId="{9FC6B468-454D-4F7C-B0CA-EEDA35B8FA83}" type="pres">
      <dgm:prSet presAssocID="{83C2D0F4-2CF3-4DB8-A7A8-93A83456D96F}" presName="composite" presStyleCnt="0"/>
      <dgm:spPr/>
    </dgm:pt>
    <dgm:pt modelId="{DBDD878C-FEA6-44C1-8065-0DB388DECC20}" type="pres">
      <dgm:prSet presAssocID="{83C2D0F4-2CF3-4DB8-A7A8-93A83456D96F}" presName="chevron1" presStyleLbl="alignNode1" presStyleIdx="0" presStyleCnt="14"/>
      <dgm:spPr/>
    </dgm:pt>
    <dgm:pt modelId="{C932A327-A975-41B8-BD72-687DC1B4B714}" type="pres">
      <dgm:prSet presAssocID="{83C2D0F4-2CF3-4DB8-A7A8-93A83456D96F}" presName="chevron2" presStyleLbl="alignNode1" presStyleIdx="1" presStyleCnt="14"/>
      <dgm:spPr/>
    </dgm:pt>
    <dgm:pt modelId="{0C775605-7FC6-4CD2-8964-060FDFF727B3}" type="pres">
      <dgm:prSet presAssocID="{83C2D0F4-2CF3-4DB8-A7A8-93A83456D96F}" presName="chevron3" presStyleLbl="alignNode1" presStyleIdx="2" presStyleCnt="14"/>
      <dgm:spPr/>
    </dgm:pt>
    <dgm:pt modelId="{25F9551E-B9E2-406E-A19C-DE0232E2603E}" type="pres">
      <dgm:prSet presAssocID="{83C2D0F4-2CF3-4DB8-A7A8-93A83456D96F}" presName="chevron4" presStyleLbl="alignNode1" presStyleIdx="3" presStyleCnt="14"/>
      <dgm:spPr/>
    </dgm:pt>
    <dgm:pt modelId="{B55EE1C5-5214-4771-B9B3-2C9DC7F2DDB0}" type="pres">
      <dgm:prSet presAssocID="{83C2D0F4-2CF3-4DB8-A7A8-93A83456D96F}" presName="chevron5" presStyleLbl="alignNode1" presStyleIdx="4" presStyleCnt="14"/>
      <dgm:spPr/>
    </dgm:pt>
    <dgm:pt modelId="{87718471-37B8-4333-A0E5-1B6C619F5822}" type="pres">
      <dgm:prSet presAssocID="{83C2D0F4-2CF3-4DB8-A7A8-93A83456D96F}" presName="chevron6" presStyleLbl="alignNode1" presStyleIdx="5" presStyleCnt="14"/>
      <dgm:spPr/>
    </dgm:pt>
    <dgm:pt modelId="{310B40F3-688E-4366-93CC-5AD825BDEE52}" type="pres">
      <dgm:prSet presAssocID="{83C2D0F4-2CF3-4DB8-A7A8-93A83456D96F}" presName="chevron7" presStyleLbl="alignNode1" presStyleIdx="6" presStyleCnt="14"/>
      <dgm:spPr/>
    </dgm:pt>
    <dgm:pt modelId="{F23210F9-51DF-4D52-BCC0-9DF4FA1A1AE8}" type="pres">
      <dgm:prSet presAssocID="{83C2D0F4-2CF3-4DB8-A7A8-93A83456D96F}" presName="childtext" presStyleLbl="solidFgAcc1" presStyleIdx="0" presStyleCnt="2">
        <dgm:presLayoutVars>
          <dgm:chMax/>
          <dgm:chPref val="0"/>
          <dgm:bulletEnabled val="1"/>
        </dgm:presLayoutVars>
      </dgm:prSet>
      <dgm:spPr/>
      <dgm:t>
        <a:bodyPr/>
        <a:lstStyle/>
        <a:p>
          <a:endParaRPr lang="zh-CN" altLang="en-US"/>
        </a:p>
      </dgm:t>
    </dgm:pt>
    <dgm:pt modelId="{EBBBE7AE-81FC-4BC6-84DD-8A589DFFE91C}" type="pres">
      <dgm:prSet presAssocID="{44987384-7403-46E8-B678-D3CE47B1F883}" presName="sibTrans" presStyleCnt="0"/>
      <dgm:spPr/>
    </dgm:pt>
    <dgm:pt modelId="{EB182FE3-B041-4997-93E3-661C06F4E11D}" type="pres">
      <dgm:prSet presAssocID="{680698F8-4E1C-41E8-8EA4-81FBD951C545}" presName="parenttextcomposite" presStyleCnt="0"/>
      <dgm:spPr/>
    </dgm:pt>
    <dgm:pt modelId="{3E781A56-6646-4A61-A0BA-65EC809C458B}" type="pres">
      <dgm:prSet presAssocID="{680698F8-4E1C-41E8-8EA4-81FBD951C545}" presName="parenttext" presStyleLbl="revTx" presStyleIdx="1" presStyleCnt="2">
        <dgm:presLayoutVars>
          <dgm:chMax/>
          <dgm:chPref val="2"/>
          <dgm:bulletEnabled val="1"/>
        </dgm:presLayoutVars>
      </dgm:prSet>
      <dgm:spPr/>
      <dgm:t>
        <a:bodyPr/>
        <a:lstStyle/>
        <a:p>
          <a:endParaRPr lang="zh-CN" altLang="en-US"/>
        </a:p>
      </dgm:t>
    </dgm:pt>
    <dgm:pt modelId="{8D7AB0B3-0AA5-47C2-ACFD-7684897EB0EC}" type="pres">
      <dgm:prSet presAssocID="{680698F8-4E1C-41E8-8EA4-81FBD951C545}" presName="composite" presStyleCnt="0"/>
      <dgm:spPr/>
    </dgm:pt>
    <dgm:pt modelId="{4C5B8344-A0DA-4BF9-B1AC-364829BF64E2}" type="pres">
      <dgm:prSet presAssocID="{680698F8-4E1C-41E8-8EA4-81FBD951C545}" presName="chevron1" presStyleLbl="alignNode1" presStyleIdx="7" presStyleCnt="14"/>
      <dgm:spPr/>
    </dgm:pt>
    <dgm:pt modelId="{6DD4D9D8-0574-431C-9688-28CA5F19D3DF}" type="pres">
      <dgm:prSet presAssocID="{680698F8-4E1C-41E8-8EA4-81FBD951C545}" presName="chevron2" presStyleLbl="alignNode1" presStyleIdx="8" presStyleCnt="14"/>
      <dgm:spPr/>
    </dgm:pt>
    <dgm:pt modelId="{B7E4521E-7D56-4E78-A2C2-1152D69971DB}" type="pres">
      <dgm:prSet presAssocID="{680698F8-4E1C-41E8-8EA4-81FBD951C545}" presName="chevron3" presStyleLbl="alignNode1" presStyleIdx="9" presStyleCnt="14"/>
      <dgm:spPr/>
    </dgm:pt>
    <dgm:pt modelId="{8EBD9B02-0A69-4500-90FA-077A99BBB35C}" type="pres">
      <dgm:prSet presAssocID="{680698F8-4E1C-41E8-8EA4-81FBD951C545}" presName="chevron4" presStyleLbl="alignNode1" presStyleIdx="10" presStyleCnt="14"/>
      <dgm:spPr/>
    </dgm:pt>
    <dgm:pt modelId="{890D110E-B0DE-43B8-B38A-8ABB4A7491A3}" type="pres">
      <dgm:prSet presAssocID="{680698F8-4E1C-41E8-8EA4-81FBD951C545}" presName="chevron5" presStyleLbl="alignNode1" presStyleIdx="11" presStyleCnt="14"/>
      <dgm:spPr/>
    </dgm:pt>
    <dgm:pt modelId="{4E939B06-576C-4B4A-AC33-45E06E73BD7C}" type="pres">
      <dgm:prSet presAssocID="{680698F8-4E1C-41E8-8EA4-81FBD951C545}" presName="chevron6" presStyleLbl="alignNode1" presStyleIdx="12" presStyleCnt="14"/>
      <dgm:spPr/>
    </dgm:pt>
    <dgm:pt modelId="{B69B7663-0CC6-46F1-AA4B-9B809413FD40}" type="pres">
      <dgm:prSet presAssocID="{680698F8-4E1C-41E8-8EA4-81FBD951C545}" presName="chevron7" presStyleLbl="alignNode1" presStyleIdx="13" presStyleCnt="14"/>
      <dgm:spPr/>
    </dgm:pt>
    <dgm:pt modelId="{6E35D201-C9E0-46DD-8CA9-6E31CBF39EA3}" type="pres">
      <dgm:prSet presAssocID="{680698F8-4E1C-41E8-8EA4-81FBD951C545}" presName="childtext" presStyleLbl="solidFgAcc1" presStyleIdx="1" presStyleCnt="2">
        <dgm:presLayoutVars>
          <dgm:chMax/>
          <dgm:chPref val="0"/>
          <dgm:bulletEnabled val="1"/>
        </dgm:presLayoutVars>
      </dgm:prSet>
      <dgm:spPr/>
      <dgm:t>
        <a:bodyPr/>
        <a:lstStyle/>
        <a:p>
          <a:endParaRPr lang="zh-CN" altLang="en-US"/>
        </a:p>
      </dgm:t>
    </dgm:pt>
  </dgm:ptLst>
  <dgm:cxnLst>
    <dgm:cxn modelId="{F74C6946-132C-49A8-94E7-572BF77C62FF}" srcId="{83C2D0F4-2CF3-4DB8-A7A8-93A83456D96F}" destId="{99DA25E7-087C-4AD2-B550-487B609B1195}" srcOrd="0" destOrd="0" parTransId="{B2296F93-D105-4513-BC8E-EA6C34DC919E}" sibTransId="{98DDF6AD-1BDA-421D-8280-84B0CB046F1E}"/>
    <dgm:cxn modelId="{2080C899-A168-4F08-AC3D-C0C97F44CEA0}" type="presOf" srcId="{032037C3-CFF0-45C8-BAF5-B94589CD3FCB}" destId="{6E35D201-C9E0-46DD-8CA9-6E31CBF39EA3}" srcOrd="0" destOrd="0" presId="urn:microsoft.com/office/officeart/2008/layout/VerticalAccentList"/>
    <dgm:cxn modelId="{A3AA5FC4-5CA9-473A-9AE9-A5CEACBBAA64}" type="presOf" srcId="{D8210DA7-BC14-446C-8825-5E6AB57B1B71}" destId="{6E35D201-C9E0-46DD-8CA9-6E31CBF39EA3}" srcOrd="0" destOrd="1" presId="urn:microsoft.com/office/officeart/2008/layout/VerticalAccentList"/>
    <dgm:cxn modelId="{A2612AFE-7F73-45A2-8454-3FF14C72CA01}" type="presOf" srcId="{CA53E15E-E880-49A3-A6F2-CA0470943E2B}" destId="{9E4439B7-E34E-4532-97A0-52CBB02932C4}" srcOrd="0" destOrd="0" presId="urn:microsoft.com/office/officeart/2008/layout/VerticalAccentList"/>
    <dgm:cxn modelId="{FD1F36C3-E6F0-437A-A026-547FA8DA5323}" srcId="{83C2D0F4-2CF3-4DB8-A7A8-93A83456D96F}" destId="{0B5185E0-5365-45FB-9C7A-190043BEC7BD}" srcOrd="2" destOrd="0" parTransId="{8BA4AC61-DC0B-4B43-9F9F-7B95DB40E27F}" sibTransId="{AFDCC0F6-08C4-4131-A2A3-13DF3EE7B36D}"/>
    <dgm:cxn modelId="{4B7CDAE1-0F6E-4F67-8DEB-B6F12CC3AE89}" type="presOf" srcId="{0B5185E0-5365-45FB-9C7A-190043BEC7BD}" destId="{F23210F9-51DF-4D52-BCC0-9DF4FA1A1AE8}" srcOrd="0" destOrd="2" presId="urn:microsoft.com/office/officeart/2008/layout/VerticalAccentList"/>
    <dgm:cxn modelId="{66F7EA55-EEB4-42D2-9FA9-5D7242ACA1B0}" srcId="{83C2D0F4-2CF3-4DB8-A7A8-93A83456D96F}" destId="{58882DAF-D676-4FC1-90E3-2873C4027786}" srcOrd="1" destOrd="0" parTransId="{DDAC139F-6CAB-4114-80E2-3F2EDD203E40}" sibTransId="{A4494773-F8CB-478E-B14C-E9CFFF856D42}"/>
    <dgm:cxn modelId="{8BD1281B-1376-49A2-A7E5-2A5DB09FD47B}" type="presOf" srcId="{83C2D0F4-2CF3-4DB8-A7A8-93A83456D96F}" destId="{E24FA00A-D9F9-46C3-B2DB-21E4F3D98A26}" srcOrd="0" destOrd="0" presId="urn:microsoft.com/office/officeart/2008/layout/VerticalAccentList"/>
    <dgm:cxn modelId="{3D459F94-A0EA-4C63-B2D9-9A0AA208E620}" type="presOf" srcId="{58882DAF-D676-4FC1-90E3-2873C4027786}" destId="{F23210F9-51DF-4D52-BCC0-9DF4FA1A1AE8}" srcOrd="0" destOrd="1" presId="urn:microsoft.com/office/officeart/2008/layout/VerticalAccentList"/>
    <dgm:cxn modelId="{13C17A94-5C1A-4044-A9B8-5486F2241730}" srcId="{680698F8-4E1C-41E8-8EA4-81FBD951C545}" destId="{D8210DA7-BC14-446C-8825-5E6AB57B1B71}" srcOrd="1" destOrd="0" parTransId="{44440865-449D-42B6-9066-89AFF99928D0}" sibTransId="{F3499923-8968-4728-9325-66DC7DFB7112}"/>
    <dgm:cxn modelId="{D2FE467A-1362-4ECB-8472-84B34B50F051}" srcId="{CA53E15E-E880-49A3-A6F2-CA0470943E2B}" destId="{680698F8-4E1C-41E8-8EA4-81FBD951C545}" srcOrd="1" destOrd="0" parTransId="{9BF0C52C-81EE-4186-B4A4-B4B58550209E}" sibTransId="{EAA69EBF-89F2-40C9-962D-166E6F6E9B70}"/>
    <dgm:cxn modelId="{5ED289DB-5DA3-438C-805A-5F2A0B39A310}" srcId="{CA53E15E-E880-49A3-A6F2-CA0470943E2B}" destId="{83C2D0F4-2CF3-4DB8-A7A8-93A83456D96F}" srcOrd="0" destOrd="0" parTransId="{A384BB64-D523-430C-A576-8F8C5661C810}" sibTransId="{44987384-7403-46E8-B678-D3CE47B1F883}"/>
    <dgm:cxn modelId="{497B8C2F-60C6-4007-9ED7-9DBA408CF884}" srcId="{680698F8-4E1C-41E8-8EA4-81FBD951C545}" destId="{032037C3-CFF0-45C8-BAF5-B94589CD3FCB}" srcOrd="0" destOrd="0" parTransId="{B73D279E-B9E0-4822-BABC-1965723A0A66}" sibTransId="{13DBDCF2-0DA8-487D-8AB1-28318F93BFDF}"/>
    <dgm:cxn modelId="{4433B387-61C2-45FD-AAAA-09F454143405}" type="presOf" srcId="{680698F8-4E1C-41E8-8EA4-81FBD951C545}" destId="{3E781A56-6646-4A61-A0BA-65EC809C458B}" srcOrd="0" destOrd="0" presId="urn:microsoft.com/office/officeart/2008/layout/VerticalAccentList"/>
    <dgm:cxn modelId="{E9DCE7CF-7526-4D34-B4D0-1275D2B973AA}" type="presOf" srcId="{99DA25E7-087C-4AD2-B550-487B609B1195}" destId="{F23210F9-51DF-4D52-BCC0-9DF4FA1A1AE8}" srcOrd="0" destOrd="0" presId="urn:microsoft.com/office/officeart/2008/layout/VerticalAccentList"/>
    <dgm:cxn modelId="{64E46034-2568-4742-91DD-D61E2DE83224}" type="presParOf" srcId="{9E4439B7-E34E-4532-97A0-52CBB02932C4}" destId="{8DBCB6D5-63F5-438D-AFDC-E27B47AF66B9}" srcOrd="0" destOrd="0" presId="urn:microsoft.com/office/officeart/2008/layout/VerticalAccentList"/>
    <dgm:cxn modelId="{22D055F8-7C9D-48C9-9E81-8A221C5FB654}" type="presParOf" srcId="{8DBCB6D5-63F5-438D-AFDC-E27B47AF66B9}" destId="{E24FA00A-D9F9-46C3-B2DB-21E4F3D98A26}" srcOrd="0" destOrd="0" presId="urn:microsoft.com/office/officeart/2008/layout/VerticalAccentList"/>
    <dgm:cxn modelId="{D383376B-38D1-400D-ACE0-F47C23EB9DBF}" type="presParOf" srcId="{9E4439B7-E34E-4532-97A0-52CBB02932C4}" destId="{9FC6B468-454D-4F7C-B0CA-EEDA35B8FA83}" srcOrd="1" destOrd="0" presId="urn:microsoft.com/office/officeart/2008/layout/VerticalAccentList"/>
    <dgm:cxn modelId="{C53B81AD-913A-4611-A172-38F5B70E16F6}" type="presParOf" srcId="{9FC6B468-454D-4F7C-B0CA-EEDA35B8FA83}" destId="{DBDD878C-FEA6-44C1-8065-0DB388DECC20}" srcOrd="0" destOrd="0" presId="urn:microsoft.com/office/officeart/2008/layout/VerticalAccentList"/>
    <dgm:cxn modelId="{42B86EDE-85AC-449F-968A-5CC9E8188125}" type="presParOf" srcId="{9FC6B468-454D-4F7C-B0CA-EEDA35B8FA83}" destId="{C932A327-A975-41B8-BD72-687DC1B4B714}" srcOrd="1" destOrd="0" presId="urn:microsoft.com/office/officeart/2008/layout/VerticalAccentList"/>
    <dgm:cxn modelId="{F369758E-BC9D-437D-83CD-EC8307A2F428}" type="presParOf" srcId="{9FC6B468-454D-4F7C-B0CA-EEDA35B8FA83}" destId="{0C775605-7FC6-4CD2-8964-060FDFF727B3}" srcOrd="2" destOrd="0" presId="urn:microsoft.com/office/officeart/2008/layout/VerticalAccentList"/>
    <dgm:cxn modelId="{91384421-8F1A-418F-B61D-53FAF88B074D}" type="presParOf" srcId="{9FC6B468-454D-4F7C-B0CA-EEDA35B8FA83}" destId="{25F9551E-B9E2-406E-A19C-DE0232E2603E}" srcOrd="3" destOrd="0" presId="urn:microsoft.com/office/officeart/2008/layout/VerticalAccentList"/>
    <dgm:cxn modelId="{8267CED7-3BEC-4155-9801-84E38A57FA76}" type="presParOf" srcId="{9FC6B468-454D-4F7C-B0CA-EEDA35B8FA83}" destId="{B55EE1C5-5214-4771-B9B3-2C9DC7F2DDB0}" srcOrd="4" destOrd="0" presId="urn:microsoft.com/office/officeart/2008/layout/VerticalAccentList"/>
    <dgm:cxn modelId="{F67FF964-3722-4F39-BF2A-DF4E20228BDC}" type="presParOf" srcId="{9FC6B468-454D-4F7C-B0CA-EEDA35B8FA83}" destId="{87718471-37B8-4333-A0E5-1B6C619F5822}" srcOrd="5" destOrd="0" presId="urn:microsoft.com/office/officeart/2008/layout/VerticalAccentList"/>
    <dgm:cxn modelId="{C52D4FD5-05D3-4FC0-B669-8BA71E4A4A5D}" type="presParOf" srcId="{9FC6B468-454D-4F7C-B0CA-EEDA35B8FA83}" destId="{310B40F3-688E-4366-93CC-5AD825BDEE52}" srcOrd="6" destOrd="0" presId="urn:microsoft.com/office/officeart/2008/layout/VerticalAccentList"/>
    <dgm:cxn modelId="{29A1A2A6-720D-470B-A7F9-98409E6FBF80}" type="presParOf" srcId="{9FC6B468-454D-4F7C-B0CA-EEDA35B8FA83}" destId="{F23210F9-51DF-4D52-BCC0-9DF4FA1A1AE8}" srcOrd="7" destOrd="0" presId="urn:microsoft.com/office/officeart/2008/layout/VerticalAccentList"/>
    <dgm:cxn modelId="{E9D5F6A2-A9EB-446D-8CB6-33F0CA437B7F}" type="presParOf" srcId="{9E4439B7-E34E-4532-97A0-52CBB02932C4}" destId="{EBBBE7AE-81FC-4BC6-84DD-8A589DFFE91C}" srcOrd="2" destOrd="0" presId="urn:microsoft.com/office/officeart/2008/layout/VerticalAccentList"/>
    <dgm:cxn modelId="{0C60EA3F-3965-4509-9DAF-3F5AFBAC800E}" type="presParOf" srcId="{9E4439B7-E34E-4532-97A0-52CBB02932C4}" destId="{EB182FE3-B041-4997-93E3-661C06F4E11D}" srcOrd="3" destOrd="0" presId="urn:microsoft.com/office/officeart/2008/layout/VerticalAccentList"/>
    <dgm:cxn modelId="{65C0F81B-F6FE-4695-8973-2F1B34D41905}" type="presParOf" srcId="{EB182FE3-B041-4997-93E3-661C06F4E11D}" destId="{3E781A56-6646-4A61-A0BA-65EC809C458B}" srcOrd="0" destOrd="0" presId="urn:microsoft.com/office/officeart/2008/layout/VerticalAccentList"/>
    <dgm:cxn modelId="{EA4A7443-F24A-4E62-96E0-98C6CA22334A}" type="presParOf" srcId="{9E4439B7-E34E-4532-97A0-52CBB02932C4}" destId="{8D7AB0B3-0AA5-47C2-ACFD-7684897EB0EC}" srcOrd="4" destOrd="0" presId="urn:microsoft.com/office/officeart/2008/layout/VerticalAccentList"/>
    <dgm:cxn modelId="{B9A8B04F-1F9B-48DA-877F-54C04E1776CE}" type="presParOf" srcId="{8D7AB0B3-0AA5-47C2-ACFD-7684897EB0EC}" destId="{4C5B8344-A0DA-4BF9-B1AC-364829BF64E2}" srcOrd="0" destOrd="0" presId="urn:microsoft.com/office/officeart/2008/layout/VerticalAccentList"/>
    <dgm:cxn modelId="{A033134B-A03E-4597-9FF6-21A6E4BF1099}" type="presParOf" srcId="{8D7AB0B3-0AA5-47C2-ACFD-7684897EB0EC}" destId="{6DD4D9D8-0574-431C-9688-28CA5F19D3DF}" srcOrd="1" destOrd="0" presId="urn:microsoft.com/office/officeart/2008/layout/VerticalAccentList"/>
    <dgm:cxn modelId="{9E5555E6-70D5-45E3-866A-895D4472265E}" type="presParOf" srcId="{8D7AB0B3-0AA5-47C2-ACFD-7684897EB0EC}" destId="{B7E4521E-7D56-4E78-A2C2-1152D69971DB}" srcOrd="2" destOrd="0" presId="urn:microsoft.com/office/officeart/2008/layout/VerticalAccentList"/>
    <dgm:cxn modelId="{187A9CC7-2D62-41ED-9923-34AEBFEB4BEA}" type="presParOf" srcId="{8D7AB0B3-0AA5-47C2-ACFD-7684897EB0EC}" destId="{8EBD9B02-0A69-4500-90FA-077A99BBB35C}" srcOrd="3" destOrd="0" presId="urn:microsoft.com/office/officeart/2008/layout/VerticalAccentList"/>
    <dgm:cxn modelId="{C2995D52-DB25-468B-980C-E867DF865345}" type="presParOf" srcId="{8D7AB0B3-0AA5-47C2-ACFD-7684897EB0EC}" destId="{890D110E-B0DE-43B8-B38A-8ABB4A7491A3}" srcOrd="4" destOrd="0" presId="urn:microsoft.com/office/officeart/2008/layout/VerticalAccentList"/>
    <dgm:cxn modelId="{CF7EC006-B27D-452E-A20A-690C901105D5}" type="presParOf" srcId="{8D7AB0B3-0AA5-47C2-ACFD-7684897EB0EC}" destId="{4E939B06-576C-4B4A-AC33-45E06E73BD7C}" srcOrd="5" destOrd="0" presId="urn:microsoft.com/office/officeart/2008/layout/VerticalAccentList"/>
    <dgm:cxn modelId="{EA87BF1A-24BA-4B3B-8DB1-39AA1FEDA767}" type="presParOf" srcId="{8D7AB0B3-0AA5-47C2-ACFD-7684897EB0EC}" destId="{B69B7663-0CC6-46F1-AA4B-9B809413FD40}" srcOrd="6" destOrd="0" presId="urn:microsoft.com/office/officeart/2008/layout/VerticalAccentList"/>
    <dgm:cxn modelId="{5DC27039-8C53-4143-ACA4-5B463D278A58}" type="presParOf" srcId="{8D7AB0B3-0AA5-47C2-ACFD-7684897EB0EC}" destId="{6E35D201-C9E0-46DD-8CA9-6E31CBF39EA3}" srcOrd="7" destOrd="0" presId="urn:microsoft.com/office/officeart/2008/layout/VerticalAccent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046305" cy="5042531"/>
        <a:chOff x="0" y="0"/>
        <a:chExt cx="9046305" cy="5042531"/>
      </a:xfrm>
    </dsp:grpSpPr>
    <dsp:sp modelId="{B2C59E2E-9DA9-4344-939F-CAEE29CDD6F0}">
      <dsp:nvSpPr>
        <dsp:cNvPr id="5" name="任意多边形 4"/>
        <dsp:cNvSpPr/>
      </dsp:nvSpPr>
      <dsp:spPr bwMode="white">
        <a:xfrm>
          <a:off x="1322559" y="2243528"/>
          <a:ext cx="3200593" cy="555475"/>
        </a:xfrm>
        <a:custGeom>
          <a:avLst/>
          <a:gdLst/>
          <a:ahLst/>
          <a:cxnLst/>
          <a:pathLst>
            <a:path w="5040" h="875">
              <a:moveTo>
                <a:pt x="5040" y="0"/>
              </a:moveTo>
              <a:lnTo>
                <a:pt x="5040" y="437"/>
              </a:lnTo>
              <a:lnTo>
                <a:pt x="0" y="437"/>
              </a:lnTo>
              <a:lnTo>
                <a:pt x="0" y="875"/>
              </a:lnTo>
            </a:path>
          </a:pathLst>
        </a:custGeom>
      </dsp:spPr>
      <dsp:style>
        <a:lnRef idx="2">
          <a:schemeClr val="accent6">
            <a:tint val="90000"/>
          </a:schemeClr>
        </a:lnRef>
        <a:fillRef idx="0">
          <a:schemeClr val="accent6">
            <a:tint val="90000"/>
          </a:schemeClr>
        </a:fillRef>
        <a:effectRef idx="0">
          <a:scrgbClr r="0" g="0" b="0"/>
        </a:effectRef>
        <a:fontRef idx="minor"/>
      </dsp:style>
      <dsp:txXfrm>
        <a:off x="1322559" y="2243528"/>
        <a:ext cx="3200593" cy="555475"/>
      </dsp:txXfrm>
    </dsp:sp>
    <dsp:sp modelId="{2DA916B2-3B4E-43ED-9969-7A5AD6C34CCE}">
      <dsp:nvSpPr>
        <dsp:cNvPr id="8" name="任意多边形 7"/>
        <dsp:cNvSpPr/>
      </dsp:nvSpPr>
      <dsp:spPr bwMode="white">
        <a:xfrm>
          <a:off x="4523152" y="2243528"/>
          <a:ext cx="0" cy="555475"/>
        </a:xfrm>
        <a:custGeom>
          <a:avLst/>
          <a:gdLst/>
          <a:ahLst/>
          <a:cxnLst/>
          <a:pathLst>
            <a:path h="875">
              <a:moveTo>
                <a:pt x="0" y="0"/>
              </a:moveTo>
              <a:lnTo>
                <a:pt x="0" y="875"/>
              </a:lnTo>
            </a:path>
          </a:pathLst>
        </a:custGeom>
      </dsp:spPr>
      <dsp:style>
        <a:lnRef idx="2">
          <a:schemeClr val="accent6">
            <a:tint val="90000"/>
          </a:schemeClr>
        </a:lnRef>
        <a:fillRef idx="0">
          <a:schemeClr val="accent6">
            <a:tint val="90000"/>
          </a:schemeClr>
        </a:fillRef>
        <a:effectRef idx="0">
          <a:scrgbClr r="0" g="0" b="0"/>
        </a:effectRef>
        <a:fontRef idx="minor"/>
      </dsp:style>
      <dsp:txXfrm>
        <a:off x="4523152" y="2243528"/>
        <a:ext cx="0" cy="555475"/>
      </dsp:txXfrm>
    </dsp:sp>
    <dsp:sp modelId="{BE795276-4DB8-40F0-86B9-CAD24D5BA8C7}">
      <dsp:nvSpPr>
        <dsp:cNvPr id="11" name="任意多边形 10"/>
        <dsp:cNvSpPr/>
      </dsp:nvSpPr>
      <dsp:spPr bwMode="white">
        <a:xfrm>
          <a:off x="4523152" y="2243528"/>
          <a:ext cx="3200593" cy="555475"/>
        </a:xfrm>
        <a:custGeom>
          <a:avLst/>
          <a:gdLst/>
          <a:ahLst/>
          <a:cxnLst/>
          <a:pathLst>
            <a:path w="5040" h="875">
              <a:moveTo>
                <a:pt x="0" y="0"/>
              </a:moveTo>
              <a:lnTo>
                <a:pt x="0" y="437"/>
              </a:lnTo>
              <a:lnTo>
                <a:pt x="5040" y="437"/>
              </a:lnTo>
              <a:lnTo>
                <a:pt x="5040" y="875"/>
              </a:lnTo>
            </a:path>
          </a:pathLst>
        </a:custGeom>
      </dsp:spPr>
      <dsp:style>
        <a:lnRef idx="2">
          <a:schemeClr val="accent6">
            <a:tint val="90000"/>
          </a:schemeClr>
        </a:lnRef>
        <a:fillRef idx="0">
          <a:schemeClr val="accent6">
            <a:tint val="90000"/>
          </a:schemeClr>
        </a:fillRef>
        <a:effectRef idx="0">
          <a:scrgbClr r="0" g="0" b="0"/>
        </a:effectRef>
        <a:fontRef idx="minor"/>
      </dsp:style>
      <dsp:txXfrm>
        <a:off x="4523152" y="2243528"/>
        <a:ext cx="3200593" cy="555475"/>
      </dsp:txXfrm>
    </dsp:sp>
    <dsp:sp modelId="{3BEE4FFD-7073-4317-A7C7-24D2A83985C2}">
      <dsp:nvSpPr>
        <dsp:cNvPr id="3" name="矩形 2"/>
        <dsp:cNvSpPr/>
      </dsp:nvSpPr>
      <dsp:spPr bwMode="white">
        <a:xfrm>
          <a:off x="3200593" y="920969"/>
          <a:ext cx="2645118" cy="1322559"/>
        </a:xfrm>
        <a:prstGeom prst="rect">
          <a:avLst/>
        </a:prstGeom>
      </dsp:spPr>
      <dsp:style>
        <a:lnRef idx="2">
          <a:schemeClr val="lt1"/>
        </a:lnRef>
        <a:fillRef idx="1">
          <a:schemeClr val="accent6">
            <a:alpha val="80000"/>
            <a:hueOff val="0"/>
            <a:satOff val="0"/>
            <a:lumOff val="0"/>
            <a:alpha val="80000"/>
          </a:schemeClr>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1270000" marR="0" lvl="0" indent="-1270000" algn="ctr" defTabSz="1044575" rtl="0" eaLnBrk="1" fontAlgn="base" latinLnBrk="0" hangingPunct="1">
            <a:lnSpc>
              <a:spcPct val="100000"/>
            </a:lnSpc>
            <a:spcBef>
              <a:spcPct val="0"/>
            </a:spcBef>
            <a:spcAft>
              <a:spcPct val="35000"/>
            </a:spcAft>
            <a:buClrTx/>
            <a:buSzTx/>
            <a:buFontTx/>
            <a:buNone/>
          </a:pPr>
          <a:r>
            <a:rPr kumimoji="1" lang="zh-CN" altLang="en-US" sz="3200" b="1" i="0" u="none" strike="noStrike" cap="none" normalizeH="0" baseline="0" smtClean="0">
              <a:effectLst/>
              <a:latin typeface="Times New Roman" panose="02020603050405020304" pitchFamily="18" charset="0"/>
              <a:ea typeface="宋体" panose="02010600030101010101" pitchFamily="2" charset="-122"/>
            </a:rPr>
            <a:t>总薪酬</a:t>
          </a:r>
          <a:endParaRPr kumimoji="1" lang="zh-CN" altLang="en-US" sz="3200" b="1" i="0" u="none" strike="noStrike" cap="none" normalizeH="0" baseline="0" dirty="0" smtClean="0">
            <a:effectLst/>
            <a:latin typeface="Times New Roman" panose="02020603050405020304" pitchFamily="18" charset="0"/>
            <a:ea typeface="宋体" panose="02010600030101010101" pitchFamily="2" charset="-122"/>
          </a:endParaRPr>
        </a:p>
      </dsp:txBody>
      <dsp:txXfrm>
        <a:off x="3200593" y="920969"/>
        <a:ext cx="2645118" cy="1322559"/>
      </dsp:txXfrm>
    </dsp:sp>
    <dsp:sp modelId="{7E6DDA7E-E103-41C9-9247-0F17D9C2794A}">
      <dsp:nvSpPr>
        <dsp:cNvPr id="6" name="矩形 5"/>
        <dsp:cNvSpPr/>
      </dsp:nvSpPr>
      <dsp:spPr bwMode="white">
        <a:xfrm>
          <a:off x="0" y="2799003"/>
          <a:ext cx="2645118" cy="1322559"/>
        </a:xfrm>
        <a:prstGeom prst="rect">
          <a:avLst/>
        </a:prstGeom>
      </dsp:spPr>
      <dsp:style>
        <a:lnRef idx="2">
          <a:schemeClr val="lt1"/>
        </a:lnRef>
        <a:fillRef idx="1">
          <a:schemeClr val="accent6">
            <a:alpha val="70000"/>
            <a:hueOff val="0"/>
            <a:satOff val="0"/>
            <a:lumOff val="0"/>
            <a:alpha val="70196"/>
          </a:schemeClr>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1270000" marR="0" lvl="0" indent="-1270000" algn="ctr" defTabSz="1044575" rtl="0" eaLnBrk="1" fontAlgn="base" latinLnBrk="0" hangingPunct="1">
            <a:lnSpc>
              <a:spcPct val="100000"/>
            </a:lnSpc>
            <a:spcBef>
              <a:spcPct val="0"/>
            </a:spcBef>
            <a:spcAft>
              <a:spcPct val="35000"/>
            </a:spcAft>
            <a:buClrTx/>
            <a:buSzTx/>
            <a:buFontTx/>
            <a:buNone/>
          </a:pPr>
          <a:r>
            <a:rPr kumimoji="1" lang="zh-CN" altLang="en-US" sz="3200" b="1" i="0" u="none" strike="noStrike" cap="none" normalizeH="0" baseline="0" smtClean="0">
              <a:effectLst/>
              <a:latin typeface="Times New Roman" panose="02020603050405020304" pitchFamily="18" charset="0"/>
              <a:ea typeface="宋体" panose="02010600030101010101" pitchFamily="2" charset="-122"/>
            </a:rPr>
            <a:t>基本薪酬</a:t>
          </a:r>
          <a:endParaRPr kumimoji="1" lang="zh-CN" altLang="en-US" sz="3200" b="1" i="0" u="none" strike="noStrike" cap="none" normalizeH="0" baseline="0" dirty="0" smtClean="0">
            <a:effectLst/>
            <a:latin typeface="Times New Roman" panose="02020603050405020304" pitchFamily="18" charset="0"/>
            <a:ea typeface="宋体" panose="02010600030101010101" pitchFamily="2" charset="-122"/>
          </a:endParaRPr>
        </a:p>
      </dsp:txBody>
      <dsp:txXfrm>
        <a:off x="0" y="2799003"/>
        <a:ext cx="2645118" cy="1322559"/>
      </dsp:txXfrm>
    </dsp:sp>
    <dsp:sp modelId="{3C11E9A4-CD39-4372-B14F-EEA2EC6FA668}">
      <dsp:nvSpPr>
        <dsp:cNvPr id="9" name="矩形 8"/>
        <dsp:cNvSpPr/>
      </dsp:nvSpPr>
      <dsp:spPr bwMode="white">
        <a:xfrm>
          <a:off x="3200593" y="2799003"/>
          <a:ext cx="2645118" cy="1322559"/>
        </a:xfrm>
        <a:prstGeom prst="rect">
          <a:avLst/>
        </a:prstGeom>
      </dsp:spPr>
      <dsp:style>
        <a:lnRef idx="2">
          <a:schemeClr val="lt1"/>
        </a:lnRef>
        <a:fillRef idx="1">
          <a:schemeClr val="accent6">
            <a:alpha val="70000"/>
            <a:hueOff val="0"/>
            <a:satOff val="0"/>
            <a:lumOff val="0"/>
            <a:alpha val="70196"/>
          </a:schemeClr>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1270000" marR="0" lvl="0" indent="-1270000" algn="ctr" defTabSz="1044575" rtl="0" eaLnBrk="1" fontAlgn="base" latinLnBrk="0" hangingPunct="1">
            <a:lnSpc>
              <a:spcPct val="100000"/>
            </a:lnSpc>
            <a:spcBef>
              <a:spcPct val="0"/>
            </a:spcBef>
            <a:spcAft>
              <a:spcPct val="35000"/>
            </a:spcAft>
            <a:buClrTx/>
            <a:buSzTx/>
            <a:buFontTx/>
            <a:buNone/>
          </a:pPr>
          <a:r>
            <a:rPr kumimoji="1" lang="zh-CN" altLang="en-US" sz="3200" b="1" i="0" u="none" strike="noStrike" cap="none" normalizeH="0" baseline="0" smtClean="0">
              <a:effectLst/>
              <a:latin typeface="Times New Roman" panose="02020603050405020304" pitchFamily="18" charset="0"/>
              <a:ea typeface="宋体" panose="02010600030101010101" pitchFamily="2" charset="-122"/>
            </a:rPr>
            <a:t>可变薪酬</a:t>
          </a:r>
          <a:endParaRPr kumimoji="1" lang="zh-CN" altLang="en-US" sz="3200" b="1" i="0" u="none" strike="noStrike" cap="none" normalizeH="0" baseline="0" dirty="0" smtClean="0">
            <a:effectLst/>
            <a:latin typeface="Times New Roman" panose="02020603050405020304" pitchFamily="18" charset="0"/>
            <a:ea typeface="宋体" panose="02010600030101010101" pitchFamily="2" charset="-122"/>
          </a:endParaRPr>
        </a:p>
      </dsp:txBody>
      <dsp:txXfrm>
        <a:off x="3200593" y="2799003"/>
        <a:ext cx="2645118" cy="1322559"/>
      </dsp:txXfrm>
    </dsp:sp>
    <dsp:sp modelId="{82B5E0DC-85CA-4A37-B5EF-E8E41D7A27B6}">
      <dsp:nvSpPr>
        <dsp:cNvPr id="12" name="矩形 11"/>
        <dsp:cNvSpPr/>
      </dsp:nvSpPr>
      <dsp:spPr bwMode="white">
        <a:xfrm>
          <a:off x="6401187" y="2799003"/>
          <a:ext cx="2645118" cy="1322559"/>
        </a:xfrm>
        <a:prstGeom prst="rect">
          <a:avLst/>
        </a:prstGeom>
      </dsp:spPr>
      <dsp:style>
        <a:lnRef idx="2">
          <a:schemeClr val="lt1"/>
        </a:lnRef>
        <a:fillRef idx="1">
          <a:schemeClr val="accent6">
            <a:alpha val="70000"/>
            <a:hueOff val="0"/>
            <a:satOff val="0"/>
            <a:lumOff val="0"/>
            <a:alpha val="70196"/>
          </a:schemeClr>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1270000" marR="0" lvl="0" indent="-1270000" algn="ctr" defTabSz="1044575" rtl="0" eaLnBrk="1" fontAlgn="base" latinLnBrk="0" hangingPunct="1">
            <a:lnSpc>
              <a:spcPct val="100000"/>
            </a:lnSpc>
            <a:spcBef>
              <a:spcPct val="0"/>
            </a:spcBef>
            <a:spcAft>
              <a:spcPct val="35000"/>
            </a:spcAft>
            <a:buClrTx/>
            <a:buSzTx/>
            <a:buFontTx/>
            <a:buNone/>
          </a:pPr>
          <a:r>
            <a:rPr kumimoji="1" lang="zh-CN" altLang="en-US" sz="3200" b="1" i="0" u="none" strike="noStrike" cap="none" normalizeH="0" baseline="0" smtClean="0">
              <a:effectLst/>
              <a:latin typeface="Times New Roman" panose="02020603050405020304" pitchFamily="18" charset="0"/>
              <a:ea typeface="宋体" panose="02010600030101010101" pitchFamily="2" charset="-122"/>
            </a:rPr>
            <a:t>间接薪酬</a:t>
          </a:r>
          <a:endParaRPr kumimoji="1" lang="zh-CN" altLang="en-US" sz="3200" b="1" i="0" u="none" strike="noStrike" cap="none" normalizeH="0" baseline="0" dirty="0" smtClean="0">
            <a:effectLst/>
            <a:latin typeface="Times New Roman" panose="02020603050405020304" pitchFamily="18" charset="0"/>
            <a:ea typeface="宋体" panose="02010600030101010101" pitchFamily="2" charset="-122"/>
          </a:endParaRPr>
        </a:p>
      </dsp:txBody>
      <dsp:txXfrm>
        <a:off x="6401187" y="2799003"/>
        <a:ext cx="2645118" cy="1322559"/>
      </dsp:txXfrm>
    </dsp:sp>
    <dsp:sp modelId="{B3BD0285-5B9B-415F-9827-968173588847}">
      <dsp:nvSpPr>
        <dsp:cNvPr id="4" name="矩形 3" hidden="1"/>
        <dsp:cNvSpPr/>
      </dsp:nvSpPr>
      <dsp:spPr>
        <a:xfrm>
          <a:off x="5316688" y="920969"/>
          <a:ext cx="529024" cy="1322559"/>
        </a:xfrm>
        <a:prstGeom prst="rect">
          <a:avLst/>
        </a:prstGeom>
      </dsp:spPr>
      <dsp:txXfrm>
        <a:off x="5316688" y="920969"/>
        <a:ext cx="529024" cy="1322559"/>
      </dsp:txXfrm>
    </dsp:sp>
    <dsp:sp modelId="{E16B5FA1-7ABC-41E3-89CF-2C1959648F1C}">
      <dsp:nvSpPr>
        <dsp:cNvPr id="7" name="矩形 6" hidden="1"/>
        <dsp:cNvSpPr/>
      </dsp:nvSpPr>
      <dsp:spPr>
        <a:xfrm>
          <a:off x="2116095" y="2799003"/>
          <a:ext cx="529024" cy="1322559"/>
        </a:xfrm>
        <a:prstGeom prst="rect">
          <a:avLst/>
        </a:prstGeom>
      </dsp:spPr>
      <dsp:txXfrm>
        <a:off x="2116095" y="2799003"/>
        <a:ext cx="529024" cy="1322559"/>
      </dsp:txXfrm>
    </dsp:sp>
    <dsp:sp modelId="{57919AB0-FBAB-457A-BD9C-1E451CCCA373}">
      <dsp:nvSpPr>
        <dsp:cNvPr id="10" name="矩形 9" hidden="1"/>
        <dsp:cNvSpPr/>
      </dsp:nvSpPr>
      <dsp:spPr>
        <a:xfrm>
          <a:off x="5316688" y="2799003"/>
          <a:ext cx="529024" cy="1322559"/>
        </a:xfrm>
        <a:prstGeom prst="rect">
          <a:avLst/>
        </a:prstGeom>
      </dsp:spPr>
      <dsp:txXfrm>
        <a:off x="5316688" y="2799003"/>
        <a:ext cx="529024" cy="1322559"/>
      </dsp:txXfrm>
    </dsp:sp>
    <dsp:sp modelId="{CE4E5045-D437-4B41-B818-8C027F2E7D46}">
      <dsp:nvSpPr>
        <dsp:cNvPr id="13" name="矩形 12" hidden="1"/>
        <dsp:cNvSpPr/>
      </dsp:nvSpPr>
      <dsp:spPr>
        <a:xfrm>
          <a:off x="8517281" y="2799003"/>
          <a:ext cx="529024" cy="1322559"/>
        </a:xfrm>
        <a:prstGeom prst="rect">
          <a:avLst/>
        </a:prstGeom>
      </dsp:spPr>
      <dsp:txXfrm>
        <a:off x="8517281" y="2799003"/>
        <a:ext cx="529024" cy="13225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370802" cy="6480801"/>
        <a:chOff x="0" y="0"/>
        <a:chExt cx="10370802" cy="6480801"/>
      </a:xfrm>
    </dsp:grpSpPr>
    <dsp:sp modelId="{E24FA00A-D9F9-46C3-B2DB-21E4F3D98A26}">
      <dsp:nvSpPr>
        <dsp:cNvPr id="3" name="矩形 2"/>
        <dsp:cNvSpPr/>
      </dsp:nvSpPr>
      <dsp:spPr bwMode="white">
        <a:xfrm>
          <a:off x="0" y="598605"/>
          <a:ext cx="9333722" cy="84852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6680" tIns="106680" rIns="106680" bIns="106680" anchor="b"/>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800" b="1" dirty="0" smtClean="0">
              <a:solidFill>
                <a:schemeClr val="tx1"/>
              </a:solidFill>
              <a:latin typeface="+mn-ea"/>
              <a:ea typeface="+mn-ea"/>
            </a:rPr>
            <a:t>企业特征</a:t>
          </a:r>
          <a:endParaRPr lang="zh-CN" altLang="en-US" sz="2800" b="1" dirty="0">
            <a:solidFill>
              <a:schemeClr val="tx1"/>
            </a:solidFill>
            <a:latin typeface="+mn-ea"/>
            <a:ea typeface="+mn-ea"/>
          </a:endParaRPr>
        </a:p>
      </dsp:txBody>
      <dsp:txXfrm>
        <a:off x="0" y="598605"/>
        <a:ext cx="9333722" cy="848520"/>
      </dsp:txXfrm>
    </dsp:sp>
    <dsp:sp modelId="{DBDD878C-FEA6-44C1-8065-0DB388DECC20}">
      <dsp:nvSpPr>
        <dsp:cNvPr id="4" name="燕尾形 3"/>
        <dsp:cNvSpPr/>
      </dsp:nvSpPr>
      <dsp:spPr bwMode="white">
        <a:xfrm>
          <a:off x="156081" y="1447125"/>
          <a:ext cx="2184091" cy="1728467"/>
        </a:xfrm>
        <a:prstGeom prst="chevron">
          <a:avLst>
            <a:gd name="adj" fmla="val 70610"/>
          </a:avLst>
        </a:prstGeom>
      </dsp:spPr>
      <dsp:style>
        <a:lnRef idx="2">
          <a:schemeClr val="accent2">
            <a:alpha val="90000"/>
            <a:hueOff val="0"/>
            <a:satOff val="0"/>
            <a:lumOff val="0"/>
            <a:alpha val="90196"/>
          </a:schemeClr>
        </a:lnRef>
        <a:fillRef idx="1">
          <a:schemeClr val="accent2">
            <a:alpha val="90000"/>
            <a:hueOff val="0"/>
            <a:satOff val="0"/>
            <a:lumOff val="0"/>
            <a:alpha val="90196"/>
          </a:schemeClr>
        </a:fillRef>
        <a:effectRef idx="1">
          <a:scrgbClr r="0" g="0" b="0"/>
        </a:effectRef>
        <a:fontRef idx="minor">
          <a:schemeClr val="lt1"/>
        </a:fontRef>
      </dsp:style>
      <dsp:txXfrm>
        <a:off x="156081" y="1447125"/>
        <a:ext cx="2184091" cy="1728467"/>
      </dsp:txXfrm>
    </dsp:sp>
    <dsp:sp modelId="{C932A327-A975-41B8-BD72-687DC1B4B714}">
      <dsp:nvSpPr>
        <dsp:cNvPr id="5" name="燕尾形 4"/>
        <dsp:cNvSpPr/>
      </dsp:nvSpPr>
      <dsp:spPr bwMode="white">
        <a:xfrm>
          <a:off x="1467987" y="1447125"/>
          <a:ext cx="2184091" cy="1728467"/>
        </a:xfrm>
        <a:prstGeom prst="chevron">
          <a:avLst>
            <a:gd name="adj" fmla="val 70610"/>
          </a:avLst>
        </a:prstGeom>
      </dsp:spPr>
      <dsp:style>
        <a:lnRef idx="2">
          <a:schemeClr val="accent2">
            <a:alpha val="90000"/>
            <a:hueOff val="0"/>
            <a:satOff val="0"/>
            <a:lumOff val="0"/>
            <a:alpha val="87119"/>
          </a:schemeClr>
        </a:lnRef>
        <a:fillRef idx="1">
          <a:schemeClr val="accent2">
            <a:alpha val="90000"/>
            <a:hueOff val="0"/>
            <a:satOff val="0"/>
            <a:lumOff val="0"/>
            <a:alpha val="87119"/>
          </a:schemeClr>
        </a:fillRef>
        <a:effectRef idx="1">
          <a:scrgbClr r="0" g="0" b="0"/>
        </a:effectRef>
        <a:fontRef idx="minor">
          <a:schemeClr val="lt1"/>
        </a:fontRef>
      </dsp:style>
      <dsp:txXfrm>
        <a:off x="1467987" y="1447125"/>
        <a:ext cx="2184091" cy="1728467"/>
      </dsp:txXfrm>
    </dsp:sp>
    <dsp:sp modelId="{0C775605-7FC6-4CD2-8964-060FDFF727B3}">
      <dsp:nvSpPr>
        <dsp:cNvPr id="6" name="燕尾形 5"/>
        <dsp:cNvSpPr/>
      </dsp:nvSpPr>
      <dsp:spPr bwMode="white">
        <a:xfrm>
          <a:off x="2780931" y="1447125"/>
          <a:ext cx="2184091" cy="1728467"/>
        </a:xfrm>
        <a:prstGeom prst="chevron">
          <a:avLst>
            <a:gd name="adj" fmla="val 70610"/>
          </a:avLst>
        </a:prstGeom>
      </dsp:spPr>
      <dsp:style>
        <a:lnRef idx="2">
          <a:schemeClr val="accent2">
            <a:alpha val="90000"/>
            <a:hueOff val="0"/>
            <a:satOff val="0"/>
            <a:lumOff val="0"/>
            <a:alpha val="84042"/>
          </a:schemeClr>
        </a:lnRef>
        <a:fillRef idx="1">
          <a:schemeClr val="accent2">
            <a:alpha val="90000"/>
            <a:hueOff val="0"/>
            <a:satOff val="0"/>
            <a:lumOff val="0"/>
            <a:alpha val="84042"/>
          </a:schemeClr>
        </a:fillRef>
        <a:effectRef idx="1">
          <a:scrgbClr r="0" g="0" b="0"/>
        </a:effectRef>
        <a:fontRef idx="minor">
          <a:schemeClr val="lt1"/>
        </a:fontRef>
      </dsp:style>
      <dsp:txXfrm>
        <a:off x="2780931" y="1447125"/>
        <a:ext cx="2184091" cy="1728467"/>
      </dsp:txXfrm>
    </dsp:sp>
    <dsp:sp modelId="{25F9551E-B9E2-406E-A19C-DE0232E2603E}">
      <dsp:nvSpPr>
        <dsp:cNvPr id="7" name="燕尾形 6"/>
        <dsp:cNvSpPr/>
      </dsp:nvSpPr>
      <dsp:spPr bwMode="white">
        <a:xfrm>
          <a:off x="4092837" y="1447125"/>
          <a:ext cx="2184091" cy="1728467"/>
        </a:xfrm>
        <a:prstGeom prst="chevron">
          <a:avLst>
            <a:gd name="adj" fmla="val 70610"/>
          </a:avLst>
        </a:prstGeom>
      </dsp:spPr>
      <dsp:style>
        <a:lnRef idx="2">
          <a:schemeClr val="accent2">
            <a:alpha val="90000"/>
            <a:hueOff val="0"/>
            <a:satOff val="0"/>
            <a:lumOff val="0"/>
            <a:alpha val="80965"/>
          </a:schemeClr>
        </a:lnRef>
        <a:fillRef idx="1">
          <a:schemeClr val="accent2">
            <a:alpha val="90000"/>
            <a:hueOff val="0"/>
            <a:satOff val="0"/>
            <a:lumOff val="0"/>
            <a:alpha val="80965"/>
          </a:schemeClr>
        </a:fillRef>
        <a:effectRef idx="1">
          <a:scrgbClr r="0" g="0" b="0"/>
        </a:effectRef>
        <a:fontRef idx="minor">
          <a:schemeClr val="lt1"/>
        </a:fontRef>
      </dsp:style>
      <dsp:txXfrm>
        <a:off x="4092837" y="1447125"/>
        <a:ext cx="2184091" cy="1728467"/>
      </dsp:txXfrm>
    </dsp:sp>
    <dsp:sp modelId="{B55EE1C5-5214-4771-B9B3-2C9DC7F2DDB0}">
      <dsp:nvSpPr>
        <dsp:cNvPr id="8" name="燕尾形 7"/>
        <dsp:cNvSpPr/>
      </dsp:nvSpPr>
      <dsp:spPr bwMode="white">
        <a:xfrm>
          <a:off x="5405781" y="1447125"/>
          <a:ext cx="2184091" cy="1728467"/>
        </a:xfrm>
        <a:prstGeom prst="chevron">
          <a:avLst>
            <a:gd name="adj" fmla="val 70610"/>
          </a:avLst>
        </a:prstGeom>
      </dsp:spPr>
      <dsp:style>
        <a:lnRef idx="2">
          <a:schemeClr val="accent2">
            <a:alpha val="90000"/>
            <a:hueOff val="0"/>
            <a:satOff val="0"/>
            <a:lumOff val="0"/>
            <a:alpha val="77888"/>
          </a:schemeClr>
        </a:lnRef>
        <a:fillRef idx="1">
          <a:schemeClr val="accent2">
            <a:alpha val="90000"/>
            <a:hueOff val="0"/>
            <a:satOff val="0"/>
            <a:lumOff val="0"/>
            <a:alpha val="77888"/>
          </a:schemeClr>
        </a:fillRef>
        <a:effectRef idx="1">
          <a:scrgbClr r="0" g="0" b="0"/>
        </a:effectRef>
        <a:fontRef idx="minor">
          <a:schemeClr val="lt1"/>
        </a:fontRef>
      </dsp:style>
      <dsp:txXfrm>
        <a:off x="5405781" y="1447125"/>
        <a:ext cx="2184091" cy="1728467"/>
      </dsp:txXfrm>
    </dsp:sp>
    <dsp:sp modelId="{87718471-37B8-4333-A0E5-1B6C619F5822}">
      <dsp:nvSpPr>
        <dsp:cNvPr id="9" name="燕尾形 8"/>
        <dsp:cNvSpPr/>
      </dsp:nvSpPr>
      <dsp:spPr bwMode="white">
        <a:xfrm>
          <a:off x="6717687" y="1447125"/>
          <a:ext cx="2184091" cy="1728467"/>
        </a:xfrm>
        <a:prstGeom prst="chevron">
          <a:avLst>
            <a:gd name="adj" fmla="val 70610"/>
          </a:avLst>
        </a:prstGeom>
      </dsp:spPr>
      <dsp:style>
        <a:lnRef idx="2">
          <a:schemeClr val="accent2">
            <a:alpha val="90000"/>
            <a:hueOff val="0"/>
            <a:satOff val="0"/>
            <a:lumOff val="0"/>
            <a:alpha val="74811"/>
          </a:schemeClr>
        </a:lnRef>
        <a:fillRef idx="1">
          <a:schemeClr val="accent2">
            <a:alpha val="90000"/>
            <a:hueOff val="0"/>
            <a:satOff val="0"/>
            <a:lumOff val="0"/>
            <a:alpha val="74811"/>
          </a:schemeClr>
        </a:fillRef>
        <a:effectRef idx="1">
          <a:scrgbClr r="0" g="0" b="0"/>
        </a:effectRef>
        <a:fontRef idx="minor">
          <a:schemeClr val="lt1"/>
        </a:fontRef>
      </dsp:style>
      <dsp:txXfrm>
        <a:off x="6717687" y="1447125"/>
        <a:ext cx="2184091" cy="1728467"/>
      </dsp:txXfrm>
    </dsp:sp>
    <dsp:sp modelId="{310B40F3-688E-4366-93CC-5AD825BDEE52}">
      <dsp:nvSpPr>
        <dsp:cNvPr id="10" name="燕尾形 9"/>
        <dsp:cNvSpPr/>
      </dsp:nvSpPr>
      <dsp:spPr bwMode="white">
        <a:xfrm>
          <a:off x="8030631" y="1447125"/>
          <a:ext cx="2184091" cy="1728467"/>
        </a:xfrm>
        <a:prstGeom prst="chevron">
          <a:avLst>
            <a:gd name="adj" fmla="val 70610"/>
          </a:avLst>
        </a:prstGeom>
      </dsp:spPr>
      <dsp:style>
        <a:lnRef idx="2">
          <a:schemeClr val="accent2">
            <a:alpha val="90000"/>
            <a:hueOff val="0"/>
            <a:satOff val="0"/>
            <a:lumOff val="0"/>
            <a:alpha val="71735"/>
          </a:schemeClr>
        </a:lnRef>
        <a:fillRef idx="1">
          <a:schemeClr val="accent2">
            <a:alpha val="90000"/>
            <a:hueOff val="0"/>
            <a:satOff val="0"/>
            <a:lumOff val="0"/>
            <a:alpha val="71735"/>
          </a:schemeClr>
        </a:fillRef>
        <a:effectRef idx="1">
          <a:scrgbClr r="0" g="0" b="0"/>
        </a:effectRef>
        <a:fontRef idx="minor">
          <a:schemeClr val="lt1"/>
        </a:fontRef>
      </dsp:style>
      <dsp:txXfrm>
        <a:off x="8030631" y="1447125"/>
        <a:ext cx="2184091" cy="1728467"/>
      </dsp:txXfrm>
    </dsp:sp>
    <dsp:sp modelId="{F23210F9-51DF-4D52-BCC0-9DF4FA1A1AE8}">
      <dsp:nvSpPr>
        <dsp:cNvPr id="11" name="矩形 10"/>
        <dsp:cNvSpPr/>
      </dsp:nvSpPr>
      <dsp:spPr bwMode="white">
        <a:xfrm>
          <a:off x="156081" y="1619972"/>
          <a:ext cx="9455060" cy="1382774"/>
        </a:xfrm>
        <a:prstGeom prst="rect">
          <a:avLst/>
        </a:prstGeom>
      </dsp:spPr>
      <dsp:style>
        <a:lnRef idx="2">
          <a:schemeClr val="accent2">
            <a:alpha val="90000"/>
            <a:hueOff val="0"/>
            <a:satOff val="0"/>
            <a:lumOff val="0"/>
            <a:alpha val="90196"/>
          </a:schemeClr>
        </a:lnRef>
        <a:fillRef idx="1">
          <a:schemeClr val="lt1"/>
        </a:fillRef>
        <a:effectRef idx="0">
          <a:scrgbClr r="0" g="0" b="0"/>
        </a:effectRef>
        <a:fontRef idx="minor"/>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smtClean="0">
              <a:solidFill>
                <a:schemeClr val="dk1"/>
              </a:solidFill>
            </a:rPr>
            <a:t>企业前景黯淡</a:t>
          </a:r>
          <a:endParaRPr lang="zh-CN" altLang="en-US" sz="2400" dirty="0">
            <a:solidFill>
              <a:schemeClr val="dk1"/>
            </a:solidFill>
          </a:endParaRPr>
        </a:p>
        <a:p>
          <a:pPr lvl="0">
            <a:lnSpc>
              <a:spcPct val="100000"/>
            </a:lnSpc>
            <a:spcBef>
              <a:spcPct val="0"/>
            </a:spcBef>
            <a:spcAft>
              <a:spcPct val="35000"/>
            </a:spcAft>
          </a:pPr>
          <a:r>
            <a:rPr lang="zh-CN" altLang="en-US" sz="2400" dirty="0" smtClean="0">
              <a:solidFill>
                <a:schemeClr val="dk1"/>
              </a:solidFill>
            </a:rPr>
            <a:t>高度结构化，官僚主义日益严重</a:t>
          </a:r>
          <a:endParaRPr lang="zh-CN" altLang="en-US" sz="2400" dirty="0">
            <a:solidFill>
              <a:schemeClr val="dk1"/>
            </a:solidFill>
          </a:endParaRPr>
        </a:p>
        <a:p>
          <a:pPr lvl="0">
            <a:lnSpc>
              <a:spcPct val="100000"/>
            </a:lnSpc>
            <a:spcBef>
              <a:spcPct val="0"/>
            </a:spcBef>
            <a:spcAft>
              <a:spcPct val="35000"/>
            </a:spcAft>
          </a:pPr>
          <a:r>
            <a:rPr lang="zh-CN" altLang="en-US" sz="2400" dirty="0" smtClean="0">
              <a:solidFill>
                <a:schemeClr val="dk1"/>
              </a:solidFill>
            </a:rPr>
            <a:t>人力资源管理更多关注过程而不是结果</a:t>
          </a:r>
          <a:endParaRPr lang="zh-CN" altLang="en-US" sz="2400" dirty="0">
            <a:solidFill>
              <a:schemeClr val="dk1"/>
            </a:solidFill>
          </a:endParaRPr>
        </a:p>
      </dsp:txBody>
      <dsp:txXfrm>
        <a:off x="156081" y="1619972"/>
        <a:ext cx="9455060" cy="1382774"/>
      </dsp:txXfrm>
    </dsp:sp>
    <dsp:sp modelId="{3E781A56-6646-4A61-A0BA-65EC809C458B}">
      <dsp:nvSpPr>
        <dsp:cNvPr id="12" name="矩形 11"/>
        <dsp:cNvSpPr/>
      </dsp:nvSpPr>
      <dsp:spPr bwMode="white">
        <a:xfrm>
          <a:off x="0" y="3305209"/>
          <a:ext cx="9333722" cy="84852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6680" tIns="106680" rIns="106680" bIns="106680" anchor="b"/>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800" b="1" dirty="0" smtClean="0">
              <a:solidFill>
                <a:schemeClr val="tx1"/>
              </a:solidFill>
            </a:rPr>
            <a:t>企业薪酬战略</a:t>
          </a:r>
          <a:endParaRPr lang="zh-CN" altLang="en-US" sz="2800" b="1" dirty="0">
            <a:solidFill>
              <a:schemeClr val="tx1"/>
            </a:solidFill>
          </a:endParaRPr>
        </a:p>
      </dsp:txBody>
      <dsp:txXfrm>
        <a:off x="0" y="3305209"/>
        <a:ext cx="9333722" cy="848520"/>
      </dsp:txXfrm>
    </dsp:sp>
    <dsp:sp modelId="{4C5B8344-A0DA-4BF9-B1AC-364829BF64E2}">
      <dsp:nvSpPr>
        <dsp:cNvPr id="13" name="燕尾形 12"/>
        <dsp:cNvSpPr/>
      </dsp:nvSpPr>
      <dsp:spPr bwMode="white">
        <a:xfrm>
          <a:off x="156081" y="4153729"/>
          <a:ext cx="2184091" cy="1728467"/>
        </a:xfrm>
        <a:prstGeom prst="chevron">
          <a:avLst>
            <a:gd name="adj" fmla="val 70610"/>
          </a:avLst>
        </a:prstGeom>
      </dsp:spPr>
      <dsp:style>
        <a:lnRef idx="2">
          <a:schemeClr val="accent2">
            <a:alpha val="90000"/>
            <a:hueOff val="0"/>
            <a:satOff val="0"/>
            <a:lumOff val="0"/>
            <a:alpha val="68658"/>
          </a:schemeClr>
        </a:lnRef>
        <a:fillRef idx="1">
          <a:schemeClr val="accent2">
            <a:alpha val="90000"/>
            <a:hueOff val="0"/>
            <a:satOff val="0"/>
            <a:lumOff val="0"/>
            <a:alpha val="68658"/>
          </a:schemeClr>
        </a:fillRef>
        <a:effectRef idx="1">
          <a:scrgbClr r="0" g="0" b="0"/>
        </a:effectRef>
        <a:fontRef idx="minor">
          <a:schemeClr val="lt1"/>
        </a:fontRef>
      </dsp:style>
      <dsp:txXfrm>
        <a:off x="156081" y="4153729"/>
        <a:ext cx="2184091" cy="1728467"/>
      </dsp:txXfrm>
    </dsp:sp>
    <dsp:sp modelId="{6DD4D9D8-0574-431C-9688-28CA5F19D3DF}">
      <dsp:nvSpPr>
        <dsp:cNvPr id="14" name="燕尾形 13"/>
        <dsp:cNvSpPr/>
      </dsp:nvSpPr>
      <dsp:spPr bwMode="white">
        <a:xfrm>
          <a:off x="1467987" y="4153729"/>
          <a:ext cx="2184091" cy="1728467"/>
        </a:xfrm>
        <a:prstGeom prst="chevron">
          <a:avLst>
            <a:gd name="adj" fmla="val 70610"/>
          </a:avLst>
        </a:prstGeom>
      </dsp:spPr>
      <dsp:style>
        <a:lnRef idx="2">
          <a:schemeClr val="accent2">
            <a:alpha val="90000"/>
            <a:hueOff val="0"/>
            <a:satOff val="0"/>
            <a:lumOff val="0"/>
            <a:alpha val="65581"/>
          </a:schemeClr>
        </a:lnRef>
        <a:fillRef idx="1">
          <a:schemeClr val="accent2">
            <a:alpha val="90000"/>
            <a:hueOff val="0"/>
            <a:satOff val="0"/>
            <a:lumOff val="0"/>
            <a:alpha val="65581"/>
          </a:schemeClr>
        </a:fillRef>
        <a:effectRef idx="1">
          <a:scrgbClr r="0" g="0" b="0"/>
        </a:effectRef>
        <a:fontRef idx="minor">
          <a:schemeClr val="lt1"/>
        </a:fontRef>
      </dsp:style>
      <dsp:txXfrm>
        <a:off x="1467987" y="4153729"/>
        <a:ext cx="2184091" cy="1728467"/>
      </dsp:txXfrm>
    </dsp:sp>
    <dsp:sp modelId="{B7E4521E-7D56-4E78-A2C2-1152D69971DB}">
      <dsp:nvSpPr>
        <dsp:cNvPr id="15" name="燕尾形 14"/>
        <dsp:cNvSpPr/>
      </dsp:nvSpPr>
      <dsp:spPr bwMode="white">
        <a:xfrm>
          <a:off x="2780931" y="4153729"/>
          <a:ext cx="2184091" cy="1728467"/>
        </a:xfrm>
        <a:prstGeom prst="chevron">
          <a:avLst>
            <a:gd name="adj" fmla="val 70610"/>
          </a:avLst>
        </a:prstGeom>
      </dsp:spPr>
      <dsp:style>
        <a:lnRef idx="2">
          <a:schemeClr val="accent2">
            <a:alpha val="90000"/>
            <a:hueOff val="0"/>
            <a:satOff val="0"/>
            <a:lumOff val="0"/>
            <a:alpha val="62504"/>
          </a:schemeClr>
        </a:lnRef>
        <a:fillRef idx="1">
          <a:schemeClr val="accent2">
            <a:alpha val="90000"/>
            <a:hueOff val="0"/>
            <a:satOff val="0"/>
            <a:lumOff val="0"/>
            <a:alpha val="62504"/>
          </a:schemeClr>
        </a:fillRef>
        <a:effectRef idx="1">
          <a:scrgbClr r="0" g="0" b="0"/>
        </a:effectRef>
        <a:fontRef idx="minor">
          <a:schemeClr val="lt1"/>
        </a:fontRef>
      </dsp:style>
      <dsp:txXfrm>
        <a:off x="2780931" y="4153729"/>
        <a:ext cx="2184091" cy="1728467"/>
      </dsp:txXfrm>
    </dsp:sp>
    <dsp:sp modelId="{8EBD9B02-0A69-4500-90FA-077A99BBB35C}">
      <dsp:nvSpPr>
        <dsp:cNvPr id="16" name="燕尾形 15"/>
        <dsp:cNvSpPr/>
      </dsp:nvSpPr>
      <dsp:spPr bwMode="white">
        <a:xfrm>
          <a:off x="4092837" y="4153729"/>
          <a:ext cx="2184091" cy="1728467"/>
        </a:xfrm>
        <a:prstGeom prst="chevron">
          <a:avLst>
            <a:gd name="adj" fmla="val 70610"/>
          </a:avLst>
        </a:prstGeom>
      </dsp:spPr>
      <dsp:style>
        <a:lnRef idx="2">
          <a:schemeClr val="accent2">
            <a:alpha val="90000"/>
            <a:hueOff val="0"/>
            <a:satOff val="0"/>
            <a:lumOff val="0"/>
            <a:alpha val="59427"/>
          </a:schemeClr>
        </a:lnRef>
        <a:fillRef idx="1">
          <a:schemeClr val="accent2">
            <a:alpha val="90000"/>
            <a:hueOff val="0"/>
            <a:satOff val="0"/>
            <a:lumOff val="0"/>
            <a:alpha val="59427"/>
          </a:schemeClr>
        </a:fillRef>
        <a:effectRef idx="1">
          <a:scrgbClr r="0" g="0" b="0"/>
        </a:effectRef>
        <a:fontRef idx="minor">
          <a:schemeClr val="lt1"/>
        </a:fontRef>
      </dsp:style>
      <dsp:txXfrm>
        <a:off x="4092837" y="4153729"/>
        <a:ext cx="2184091" cy="1728467"/>
      </dsp:txXfrm>
    </dsp:sp>
    <dsp:sp modelId="{890D110E-B0DE-43B8-B38A-8ABB4A7491A3}">
      <dsp:nvSpPr>
        <dsp:cNvPr id="17" name="燕尾形 16"/>
        <dsp:cNvSpPr/>
      </dsp:nvSpPr>
      <dsp:spPr bwMode="white">
        <a:xfrm>
          <a:off x="5405781" y="4153729"/>
          <a:ext cx="2184091" cy="1728467"/>
        </a:xfrm>
        <a:prstGeom prst="chevron">
          <a:avLst>
            <a:gd name="adj" fmla="val 70610"/>
          </a:avLst>
        </a:prstGeom>
      </dsp:spPr>
      <dsp:style>
        <a:lnRef idx="2">
          <a:schemeClr val="accent2">
            <a:alpha val="90000"/>
            <a:hueOff val="0"/>
            <a:satOff val="0"/>
            <a:lumOff val="0"/>
            <a:alpha val="56350"/>
          </a:schemeClr>
        </a:lnRef>
        <a:fillRef idx="1">
          <a:schemeClr val="accent2">
            <a:alpha val="90000"/>
            <a:hueOff val="0"/>
            <a:satOff val="0"/>
            <a:lumOff val="0"/>
            <a:alpha val="56350"/>
          </a:schemeClr>
        </a:fillRef>
        <a:effectRef idx="1">
          <a:scrgbClr r="0" g="0" b="0"/>
        </a:effectRef>
        <a:fontRef idx="minor">
          <a:schemeClr val="lt1"/>
        </a:fontRef>
      </dsp:style>
      <dsp:txXfrm>
        <a:off x="5405781" y="4153729"/>
        <a:ext cx="2184091" cy="1728467"/>
      </dsp:txXfrm>
    </dsp:sp>
    <dsp:sp modelId="{4E939B06-576C-4B4A-AC33-45E06E73BD7C}">
      <dsp:nvSpPr>
        <dsp:cNvPr id="18" name="燕尾形 17"/>
        <dsp:cNvSpPr/>
      </dsp:nvSpPr>
      <dsp:spPr bwMode="white">
        <a:xfrm>
          <a:off x="6717687" y="4153729"/>
          <a:ext cx="2184091" cy="1728467"/>
        </a:xfrm>
        <a:prstGeom prst="chevron">
          <a:avLst>
            <a:gd name="adj" fmla="val 70610"/>
          </a:avLst>
        </a:prstGeom>
      </dsp:spPr>
      <dsp:style>
        <a:lnRef idx="2">
          <a:schemeClr val="accent2">
            <a:alpha val="90000"/>
            <a:hueOff val="0"/>
            <a:satOff val="0"/>
            <a:lumOff val="0"/>
            <a:alpha val="53273"/>
          </a:schemeClr>
        </a:lnRef>
        <a:fillRef idx="1">
          <a:schemeClr val="accent2">
            <a:alpha val="90000"/>
            <a:hueOff val="0"/>
            <a:satOff val="0"/>
            <a:lumOff val="0"/>
            <a:alpha val="53273"/>
          </a:schemeClr>
        </a:fillRef>
        <a:effectRef idx="1">
          <a:scrgbClr r="0" g="0" b="0"/>
        </a:effectRef>
        <a:fontRef idx="minor">
          <a:schemeClr val="lt1"/>
        </a:fontRef>
      </dsp:style>
      <dsp:txXfrm>
        <a:off x="6717687" y="4153729"/>
        <a:ext cx="2184091" cy="1728467"/>
      </dsp:txXfrm>
    </dsp:sp>
    <dsp:sp modelId="{B69B7663-0CC6-46F1-AA4B-9B809413FD40}">
      <dsp:nvSpPr>
        <dsp:cNvPr id="19" name="燕尾形 18"/>
        <dsp:cNvSpPr/>
      </dsp:nvSpPr>
      <dsp:spPr bwMode="white">
        <a:xfrm>
          <a:off x="8030631" y="4153729"/>
          <a:ext cx="2184091" cy="1728467"/>
        </a:xfrm>
        <a:prstGeom prst="chevron">
          <a:avLst>
            <a:gd name="adj" fmla="val 70610"/>
          </a:avLst>
        </a:prstGeom>
      </dsp:spPr>
      <dsp:style>
        <a:lnRef idx="2">
          <a:schemeClr val="accent2">
            <a:alpha val="90000"/>
            <a:hueOff val="0"/>
            <a:satOff val="0"/>
            <a:lumOff val="0"/>
            <a:alpha val="50196"/>
          </a:schemeClr>
        </a:lnRef>
        <a:fillRef idx="1">
          <a:schemeClr val="accent2">
            <a:alpha val="90000"/>
            <a:hueOff val="0"/>
            <a:satOff val="0"/>
            <a:lumOff val="0"/>
            <a:alpha val="50196"/>
          </a:schemeClr>
        </a:fillRef>
        <a:effectRef idx="1">
          <a:scrgbClr r="0" g="0" b="0"/>
        </a:effectRef>
        <a:fontRef idx="minor">
          <a:schemeClr val="lt1"/>
        </a:fontRef>
      </dsp:style>
      <dsp:txXfrm>
        <a:off x="8030631" y="4153729"/>
        <a:ext cx="2184091" cy="1728467"/>
      </dsp:txXfrm>
    </dsp:sp>
    <dsp:sp modelId="{6E35D201-C9E0-46DD-8CA9-6E31CBF39EA3}">
      <dsp:nvSpPr>
        <dsp:cNvPr id="20" name="矩形 19"/>
        <dsp:cNvSpPr/>
      </dsp:nvSpPr>
      <dsp:spPr bwMode="white">
        <a:xfrm>
          <a:off x="156081" y="4326575"/>
          <a:ext cx="9455060" cy="1382774"/>
        </a:xfrm>
        <a:prstGeom prst="rect">
          <a:avLst/>
        </a:prstGeom>
      </dsp:spPr>
      <dsp:style>
        <a:lnRef idx="2">
          <a:schemeClr val="accent2">
            <a:alpha val="90000"/>
            <a:hueOff val="0"/>
            <a:satOff val="0"/>
            <a:lumOff val="0"/>
            <a:alpha val="50196"/>
          </a:schemeClr>
        </a:lnRef>
        <a:fillRef idx="1">
          <a:schemeClr val="lt1"/>
        </a:fillRef>
        <a:effectRef idx="0">
          <a:scrgbClr r="0" g="0" b="0"/>
        </a:effectRef>
        <a:fontRef idx="minor"/>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smtClean="0">
              <a:solidFill>
                <a:schemeClr val="dk1"/>
              </a:solidFill>
            </a:rPr>
            <a:t>进入新的创业期或倒闭</a:t>
          </a:r>
          <a:endParaRPr lang="zh-CN" altLang="en-US" sz="2400" dirty="0">
            <a:solidFill>
              <a:schemeClr val="dk1"/>
            </a:solidFill>
          </a:endParaRPr>
        </a:p>
        <a:p>
          <a:pPr lvl="0">
            <a:lnSpc>
              <a:spcPct val="100000"/>
            </a:lnSpc>
            <a:spcBef>
              <a:spcPct val="0"/>
            </a:spcBef>
            <a:spcAft>
              <a:spcPct val="35000"/>
            </a:spcAft>
          </a:pPr>
          <a:r>
            <a:rPr lang="zh-CN" altLang="en-US" sz="2400" dirty="0" smtClean="0">
              <a:solidFill>
                <a:schemeClr val="dk1"/>
              </a:solidFill>
            </a:rPr>
            <a:t>基本薪酬和福利较高的情况会维持一段时间</a:t>
          </a:r>
          <a:endParaRPr lang="zh-CN" altLang="en-US" sz="2400" dirty="0">
            <a:solidFill>
              <a:schemeClr val="dk1"/>
            </a:solidFill>
          </a:endParaRPr>
        </a:p>
      </dsp:txBody>
      <dsp:txXfrm>
        <a:off x="156081" y="4326575"/>
        <a:ext cx="9455060" cy="13827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480801" cy="6480801"/>
        <a:chOff x="0" y="0"/>
        <a:chExt cx="6480801" cy="6480801"/>
      </a:xfrm>
    </dsp:grpSpPr>
    <dsp:sp modelId="{24985D72-7551-460F-BB23-E8E9BCC3D3B8}">
      <dsp:nvSpPr>
        <dsp:cNvPr id="3" name="饼形 2"/>
        <dsp:cNvSpPr/>
      </dsp:nvSpPr>
      <dsp:spPr bwMode="white">
        <a:xfrm>
          <a:off x="1311932" y="409085"/>
          <a:ext cx="5443873" cy="5443873"/>
        </a:xfrm>
        <a:prstGeom prst="pie">
          <a:avLst>
            <a:gd name="adj1" fmla="val 16200000"/>
            <a:gd name="adj2" fmla="val 0"/>
          </a:avLst>
        </a:prstGeom>
      </dsp:spPr>
      <dsp:style>
        <a:lnRef idx="3">
          <a:schemeClr val="lt1"/>
        </a:lnRef>
        <a:fillRef idx="1">
          <a:schemeClr val="accent6">
            <a:alpha val="90000"/>
            <a:hueOff val="0"/>
            <a:satOff val="0"/>
            <a:lumOff val="0"/>
            <a:alpha val="90196"/>
          </a:schemeClr>
        </a:fillRef>
        <a:effectRef idx="1">
          <a:scrgbClr r="0" g="0" b="0"/>
        </a:effectRef>
        <a:fontRef idx="minor">
          <a:schemeClr val="lt1"/>
        </a:fontRef>
      </dsp:style>
      <dsp:txBody>
        <a:bodyPr lIns="46990" tIns="46990" rIns="46990" bIns="4699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dirty="0" smtClean="0"/>
            <a:t>基本薪酬</a:t>
          </a:r>
          <a:endParaRPr lang="zh-CN" altLang="en-US" dirty="0"/>
        </a:p>
      </dsp:txBody>
      <dsp:txXfrm>
        <a:off x="1311932" y="409085"/>
        <a:ext cx="5443873" cy="5443873"/>
      </dsp:txXfrm>
    </dsp:sp>
    <dsp:sp modelId="{6DDD0AC3-092A-4504-A41D-32C411DA1961}">
      <dsp:nvSpPr>
        <dsp:cNvPr id="4" name="饼形 3"/>
        <dsp:cNvSpPr/>
      </dsp:nvSpPr>
      <dsp:spPr bwMode="white">
        <a:xfrm>
          <a:off x="1311932" y="591843"/>
          <a:ext cx="5443873" cy="5443873"/>
        </a:xfrm>
        <a:prstGeom prst="pie">
          <a:avLst>
            <a:gd name="adj1" fmla="val 0"/>
            <a:gd name="adj2" fmla="val 5400000"/>
          </a:avLst>
        </a:prstGeom>
      </dsp:spPr>
      <dsp:style>
        <a:lnRef idx="3">
          <a:schemeClr val="lt1"/>
        </a:lnRef>
        <a:fillRef idx="1">
          <a:schemeClr val="accent6">
            <a:alpha val="90000"/>
            <a:hueOff val="0"/>
            <a:satOff val="0"/>
            <a:lumOff val="0"/>
            <a:alpha val="76863"/>
          </a:schemeClr>
        </a:fillRef>
        <a:effectRef idx="1">
          <a:scrgbClr r="0" g="0" b="0"/>
        </a:effectRef>
        <a:fontRef idx="minor">
          <a:schemeClr val="lt1"/>
        </a:fontRef>
      </dsp:style>
      <dsp:txBody>
        <a:bodyPr lIns="46990" tIns="46990" rIns="46990" bIns="4699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dirty="0" smtClean="0"/>
            <a:t>加薪</a:t>
          </a:r>
          <a:endParaRPr lang="zh-CN" altLang="en-US" dirty="0"/>
        </a:p>
      </dsp:txBody>
      <dsp:txXfrm>
        <a:off x="1311932" y="591843"/>
        <a:ext cx="5443873" cy="5443873"/>
      </dsp:txXfrm>
    </dsp:sp>
    <dsp:sp modelId="{C03231C3-F1DF-4C2C-8170-C736BE63DA6C}">
      <dsp:nvSpPr>
        <dsp:cNvPr id="5" name="饼形 4"/>
        <dsp:cNvSpPr/>
      </dsp:nvSpPr>
      <dsp:spPr bwMode="white">
        <a:xfrm>
          <a:off x="1129174" y="591843"/>
          <a:ext cx="5443873" cy="5443873"/>
        </a:xfrm>
        <a:prstGeom prst="pie">
          <a:avLst>
            <a:gd name="adj1" fmla="val 5400000"/>
            <a:gd name="adj2" fmla="val 10800000"/>
          </a:avLst>
        </a:prstGeom>
      </dsp:spPr>
      <dsp:style>
        <a:lnRef idx="3">
          <a:schemeClr val="lt1"/>
        </a:lnRef>
        <a:fillRef idx="1">
          <a:schemeClr val="accent6">
            <a:alpha val="90000"/>
            <a:hueOff val="0"/>
            <a:satOff val="0"/>
            <a:lumOff val="0"/>
            <a:alpha val="63529"/>
          </a:schemeClr>
        </a:fillRef>
        <a:effectRef idx="1">
          <a:scrgbClr r="0" g="0" b="0"/>
        </a:effectRef>
        <a:fontRef idx="minor">
          <a:schemeClr val="lt1"/>
        </a:fontRef>
      </dsp:style>
      <dsp:txBody>
        <a:bodyPr lIns="46990" tIns="46990" rIns="46990" bIns="4699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dirty="0" smtClean="0"/>
            <a:t>可变薪酬：奖金</a:t>
          </a:r>
          <a:endParaRPr lang="zh-CN" altLang="en-US" dirty="0"/>
        </a:p>
      </dsp:txBody>
      <dsp:txXfrm>
        <a:off x="1129174" y="591843"/>
        <a:ext cx="5443873" cy="5443873"/>
      </dsp:txXfrm>
    </dsp:sp>
    <dsp:sp modelId="{1945B5C6-01B5-4E52-88F6-22AC0B8B2AE2}">
      <dsp:nvSpPr>
        <dsp:cNvPr id="6" name="饼形 5"/>
        <dsp:cNvSpPr/>
      </dsp:nvSpPr>
      <dsp:spPr bwMode="white">
        <a:xfrm>
          <a:off x="1129174" y="409085"/>
          <a:ext cx="5443873" cy="5443873"/>
        </a:xfrm>
        <a:prstGeom prst="pie">
          <a:avLst>
            <a:gd name="adj1" fmla="val 10800000"/>
            <a:gd name="adj2" fmla="val 16200000"/>
          </a:avLst>
        </a:prstGeom>
      </dsp:spPr>
      <dsp:style>
        <a:lnRef idx="3">
          <a:schemeClr val="lt1"/>
        </a:lnRef>
        <a:fillRef idx="1">
          <a:schemeClr val="accent6">
            <a:alpha val="90000"/>
            <a:hueOff val="0"/>
            <a:satOff val="0"/>
            <a:lumOff val="0"/>
            <a:alpha val="50196"/>
          </a:schemeClr>
        </a:fillRef>
        <a:effectRef idx="1">
          <a:scrgbClr r="0" g="0" b="0"/>
        </a:effectRef>
        <a:fontRef idx="minor">
          <a:schemeClr val="lt1"/>
        </a:fontRef>
      </dsp:style>
      <dsp:txBody>
        <a:bodyPr lIns="46990" tIns="46990" rIns="46990" bIns="4699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dirty="0" smtClean="0"/>
            <a:t>福利</a:t>
          </a:r>
          <a:endParaRPr lang="zh-CN" altLang="en-US" dirty="0"/>
        </a:p>
      </dsp:txBody>
      <dsp:txXfrm>
        <a:off x="1129174" y="409085"/>
        <a:ext cx="5443873" cy="5443873"/>
      </dsp:txXfrm>
    </dsp:sp>
    <dsp:sp modelId="{D6BEE3CC-D249-4EAA-A9BB-22E3E6F08BDD}">
      <dsp:nvSpPr>
        <dsp:cNvPr id="7" name="环形箭头 6"/>
        <dsp:cNvSpPr/>
      </dsp:nvSpPr>
      <dsp:spPr bwMode="white">
        <a:xfrm>
          <a:off x="1012519" y="109672"/>
          <a:ext cx="6042699" cy="6042699"/>
        </a:xfrm>
        <a:prstGeom prst="circularArrow">
          <a:avLst>
            <a:gd name="adj1" fmla="val 5000"/>
            <a:gd name="adj2" fmla="val 360000"/>
            <a:gd name="adj3" fmla="val -360000"/>
            <a:gd name="adj4" fmla="val 16199999"/>
            <a:gd name="adj5" fmla="val 5500"/>
          </a:avLst>
        </a:prstGeom>
      </dsp:spPr>
      <dsp:style>
        <a:lnRef idx="0">
          <a:schemeClr val="accent6">
            <a:shade val="90000"/>
            <a:hueOff val="0"/>
            <a:satOff val="0"/>
            <a:lumOff val="0"/>
            <a:alpha val="100000"/>
          </a:schemeClr>
        </a:lnRef>
        <a:fillRef idx="1">
          <a:schemeClr val="accent6">
            <a:shade val="90000"/>
            <a:hueOff val="0"/>
            <a:satOff val="0"/>
            <a:lumOff val="0"/>
            <a:alpha val="100000"/>
          </a:schemeClr>
        </a:fillRef>
        <a:effectRef idx="1">
          <a:scrgbClr r="0" g="0" b="0"/>
        </a:effectRef>
        <a:fontRef idx="minor">
          <a:schemeClr val="lt1"/>
        </a:fontRef>
      </dsp:style>
      <dsp:txXfrm>
        <a:off x="1012519" y="109672"/>
        <a:ext cx="6042699" cy="6042699"/>
      </dsp:txXfrm>
    </dsp:sp>
    <dsp:sp modelId="{09510513-1961-4B27-9A82-65DE9A6CA649}">
      <dsp:nvSpPr>
        <dsp:cNvPr id="8" name="环形箭头 7"/>
        <dsp:cNvSpPr/>
      </dsp:nvSpPr>
      <dsp:spPr bwMode="white">
        <a:xfrm>
          <a:off x="1012519" y="292430"/>
          <a:ext cx="6042699" cy="6042699"/>
        </a:xfrm>
        <a:prstGeom prst="circularArrow">
          <a:avLst>
            <a:gd name="adj1" fmla="val 5000"/>
            <a:gd name="adj2" fmla="val 360000"/>
            <a:gd name="adj3" fmla="val 5040000"/>
            <a:gd name="adj4" fmla="val 0"/>
            <a:gd name="adj5" fmla="val 5500"/>
          </a:avLst>
        </a:prstGeom>
      </dsp:spPr>
      <dsp:style>
        <a:lnRef idx="0">
          <a:schemeClr val="accent6">
            <a:shade val="90000"/>
            <a:hueOff val="0"/>
            <a:satOff val="-8757"/>
            <a:lumOff val="12810"/>
            <a:alpha val="100000"/>
          </a:schemeClr>
        </a:lnRef>
        <a:fillRef idx="1">
          <a:schemeClr val="accent6">
            <a:shade val="90000"/>
            <a:hueOff val="0"/>
            <a:satOff val="-8757"/>
            <a:lumOff val="12810"/>
            <a:alpha val="100000"/>
          </a:schemeClr>
        </a:fillRef>
        <a:effectRef idx="1">
          <a:scrgbClr r="0" g="0" b="0"/>
        </a:effectRef>
        <a:fontRef idx="minor">
          <a:schemeClr val="lt1"/>
        </a:fontRef>
      </dsp:style>
      <dsp:txXfrm>
        <a:off x="1012519" y="292430"/>
        <a:ext cx="6042699" cy="6042699"/>
      </dsp:txXfrm>
    </dsp:sp>
    <dsp:sp modelId="{F1EBC260-D425-4CEC-8F81-440C495A8F48}">
      <dsp:nvSpPr>
        <dsp:cNvPr id="9" name="环形箭头 8"/>
        <dsp:cNvSpPr/>
      </dsp:nvSpPr>
      <dsp:spPr bwMode="white">
        <a:xfrm>
          <a:off x="829761" y="292430"/>
          <a:ext cx="6042699" cy="6042699"/>
        </a:xfrm>
        <a:prstGeom prst="circularArrow">
          <a:avLst>
            <a:gd name="adj1" fmla="val 5000"/>
            <a:gd name="adj2" fmla="val 360000"/>
            <a:gd name="adj3" fmla="val 10440000"/>
            <a:gd name="adj4" fmla="val 5400000"/>
            <a:gd name="adj5" fmla="val 5500"/>
          </a:avLst>
        </a:prstGeom>
      </dsp:spPr>
      <dsp:style>
        <a:lnRef idx="0">
          <a:schemeClr val="accent6">
            <a:shade val="90000"/>
            <a:hueOff val="0"/>
            <a:satOff val="-17515"/>
            <a:lumOff val="25621"/>
            <a:alpha val="100000"/>
          </a:schemeClr>
        </a:lnRef>
        <a:fillRef idx="1">
          <a:schemeClr val="accent6">
            <a:shade val="90000"/>
            <a:hueOff val="0"/>
            <a:satOff val="-17515"/>
            <a:lumOff val="25621"/>
            <a:alpha val="100000"/>
          </a:schemeClr>
        </a:fillRef>
        <a:effectRef idx="1">
          <a:scrgbClr r="0" g="0" b="0"/>
        </a:effectRef>
        <a:fontRef idx="minor">
          <a:schemeClr val="lt1"/>
        </a:fontRef>
      </dsp:style>
      <dsp:txXfrm>
        <a:off x="829761" y="292430"/>
        <a:ext cx="6042699" cy="6042699"/>
      </dsp:txXfrm>
    </dsp:sp>
    <dsp:sp modelId="{EB69A1EA-E6AF-4BDB-A1AA-DE05CAE11AC0}">
      <dsp:nvSpPr>
        <dsp:cNvPr id="10" name="环形箭头 9"/>
        <dsp:cNvSpPr/>
      </dsp:nvSpPr>
      <dsp:spPr bwMode="white">
        <a:xfrm>
          <a:off x="829761" y="109672"/>
          <a:ext cx="6042699" cy="6042699"/>
        </a:xfrm>
        <a:prstGeom prst="circularArrow">
          <a:avLst>
            <a:gd name="adj1" fmla="val 5000"/>
            <a:gd name="adj2" fmla="val 360000"/>
            <a:gd name="adj3" fmla="val 15840000"/>
            <a:gd name="adj4" fmla="val 10800000"/>
            <a:gd name="adj5" fmla="val 5500"/>
          </a:avLst>
        </a:prstGeom>
      </dsp:spPr>
      <dsp:style>
        <a:lnRef idx="0">
          <a:schemeClr val="accent6">
            <a:shade val="90000"/>
            <a:hueOff val="0"/>
            <a:satOff val="-26274"/>
            <a:lumOff val="38431"/>
            <a:alpha val="100000"/>
          </a:schemeClr>
        </a:lnRef>
        <a:fillRef idx="1">
          <a:schemeClr val="accent6">
            <a:shade val="90000"/>
            <a:hueOff val="0"/>
            <a:satOff val="-26274"/>
            <a:lumOff val="38431"/>
            <a:alpha val="100000"/>
          </a:schemeClr>
        </a:fillRef>
        <a:effectRef idx="1">
          <a:scrgbClr r="0" g="0" b="0"/>
        </a:effectRef>
        <a:fontRef idx="minor">
          <a:schemeClr val="lt1"/>
        </a:fontRef>
      </dsp:style>
      <dsp:txXfrm>
        <a:off x="829761" y="109672"/>
        <a:ext cx="6042699" cy="60426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361157" cy="5760712"/>
        <a:chOff x="0" y="0"/>
        <a:chExt cx="9361157" cy="5760712"/>
      </a:xfrm>
    </dsp:grpSpPr>
    <dsp:sp modelId="{9434FFE4-DCA9-49ED-8647-B672235E401F}">
      <dsp:nvSpPr>
        <dsp:cNvPr id="3" name="矩形 2"/>
        <dsp:cNvSpPr/>
      </dsp:nvSpPr>
      <dsp:spPr bwMode="white">
        <a:xfrm>
          <a:off x="0" y="4948429"/>
          <a:ext cx="9361157" cy="812283"/>
        </a:xfrm>
        <a:prstGeom prst="rect">
          <a:avLst/>
        </a:prstGeom>
      </dsp:spPr>
      <dsp:style>
        <a:lnRef idx="2">
          <a:schemeClr val="lt1"/>
        </a:lnRef>
        <a:fillRef idx="1">
          <a:schemeClr val="accent6">
            <a:alpha val="90000"/>
            <a:hueOff val="0"/>
            <a:satOff val="0"/>
            <a:lumOff val="0"/>
            <a:alpha val="90196"/>
          </a:schemeClr>
        </a:fillRef>
        <a:effectRef idx="0">
          <a:scrgbClr r="0" g="0" b="0"/>
        </a:effectRef>
        <a:fontRef idx="minor">
          <a:schemeClr val="lt1"/>
        </a:fontRef>
      </dsp:style>
      <dsp:txBody>
        <a:bodyPr lIns="199136" tIns="199136" rIns="199136" bIns="1991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latin typeface="黑体" panose="02010609060101010101" pitchFamily="49" charset="-122"/>
              <a:ea typeface="黑体" panose="02010609060101010101" pitchFamily="49" charset="-122"/>
            </a:rPr>
            <a:t>开发和职业发展机会</a:t>
          </a:r>
          <a:endParaRPr lang="zh-CN" altLang="en-US" sz="2800" dirty="0">
            <a:latin typeface="黑体" panose="02010609060101010101" pitchFamily="49" charset="-122"/>
            <a:ea typeface="黑体" panose="02010609060101010101" pitchFamily="49" charset="-122"/>
          </a:endParaRPr>
        </a:p>
      </dsp:txBody>
      <dsp:txXfrm>
        <a:off x="0" y="4948429"/>
        <a:ext cx="9361157" cy="812283"/>
      </dsp:txXfrm>
    </dsp:sp>
    <dsp:sp modelId="{D17F6A36-F17F-4823-A50D-5316F932EBFA}">
      <dsp:nvSpPr>
        <dsp:cNvPr id="4" name="上箭头标注 3"/>
        <dsp:cNvSpPr/>
      </dsp:nvSpPr>
      <dsp:spPr bwMode="white">
        <a:xfrm rot="10800000">
          <a:off x="0" y="3711322"/>
          <a:ext cx="9361157" cy="1249291"/>
        </a:xfrm>
        <a:prstGeom prst="upArrowCallout">
          <a:avLst/>
        </a:prstGeom>
      </dsp:spPr>
      <dsp:style>
        <a:lnRef idx="2">
          <a:schemeClr val="lt1"/>
        </a:lnRef>
        <a:fillRef idx="1">
          <a:schemeClr val="accent6">
            <a:alpha val="90000"/>
            <a:hueOff val="0"/>
            <a:satOff val="0"/>
            <a:lumOff val="0"/>
            <a:alpha val="80196"/>
          </a:schemeClr>
        </a:fillRef>
        <a:effectRef idx="0">
          <a:scrgbClr r="0" g="0" b="0"/>
        </a:effectRef>
        <a:fontRef idx="minor">
          <a:schemeClr val="lt1"/>
        </a:fontRef>
      </dsp:style>
      <dsp:txBody>
        <a:bodyPr lIns="199136" tIns="199136" rIns="199136" bIns="1991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latin typeface="黑体" panose="02010609060101010101" pitchFamily="49" charset="-122"/>
              <a:ea typeface="黑体" panose="02010609060101010101" pitchFamily="49" charset="-122"/>
            </a:rPr>
            <a:t>绩效管理与赏识和认可</a:t>
          </a:r>
          <a:endParaRPr lang="zh-CN" altLang="en-US" sz="2800" dirty="0">
            <a:latin typeface="黑体" panose="02010609060101010101" pitchFamily="49" charset="-122"/>
            <a:ea typeface="黑体" panose="02010609060101010101" pitchFamily="49" charset="-122"/>
          </a:endParaRPr>
        </a:p>
      </dsp:txBody>
      <dsp:txXfrm rot="10800000">
        <a:off x="0" y="3711322"/>
        <a:ext cx="9361157" cy="1249291"/>
      </dsp:txXfrm>
    </dsp:sp>
    <dsp:sp modelId="{338F34A7-2D89-4654-9DFD-E579FD7B7184}">
      <dsp:nvSpPr>
        <dsp:cNvPr id="5" name="矩形 4"/>
        <dsp:cNvSpPr/>
      </dsp:nvSpPr>
      <dsp:spPr bwMode="white">
        <a:xfrm>
          <a:off x="0" y="4149823"/>
          <a:ext cx="4680579" cy="373538"/>
        </a:xfrm>
        <a:prstGeom prst="rect">
          <a:avLst/>
        </a:prstGeom>
      </dsp:spPr>
      <dsp:style>
        <a:lnRef idx="2">
          <a:schemeClr val="accent6">
            <a:alpha val="90000"/>
            <a:tint val="40000"/>
          </a:schemeClr>
        </a:lnRef>
        <a:fillRef idx="1">
          <a:schemeClr val="accent6">
            <a:alpha val="90000"/>
            <a:tint val="40000"/>
            <a:hueOff val="0"/>
            <a:satOff val="0"/>
            <a:lumOff val="0"/>
            <a:alpha val="90196"/>
          </a:schemeClr>
        </a:fillRef>
        <a:effectRef idx="0">
          <a:scrgbClr r="0" g="0" b="0"/>
        </a:effectRef>
        <a:fontRef idx="minor"/>
      </dsp:style>
      <dsp:txBody>
        <a:bodyPr lIns="149352" tIns="26670" rIns="149352" bIns="2667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dirty="0" smtClean="0">
              <a:solidFill>
                <a:schemeClr val="dk1"/>
              </a:solidFill>
            </a:rPr>
            <a:t>绩效管理</a:t>
          </a:r>
          <a:endParaRPr lang="zh-CN" altLang="en-US" dirty="0">
            <a:solidFill>
              <a:schemeClr val="dk1"/>
            </a:solidFill>
          </a:endParaRPr>
        </a:p>
      </dsp:txBody>
      <dsp:txXfrm>
        <a:off x="0" y="4149823"/>
        <a:ext cx="4680579" cy="373538"/>
      </dsp:txXfrm>
    </dsp:sp>
    <dsp:sp modelId="{A619EFA2-19E0-4F97-A55D-49014F33A558}">
      <dsp:nvSpPr>
        <dsp:cNvPr id="6" name="矩形 5"/>
        <dsp:cNvSpPr/>
      </dsp:nvSpPr>
      <dsp:spPr bwMode="white">
        <a:xfrm>
          <a:off x="4680579" y="4149823"/>
          <a:ext cx="4680579" cy="373538"/>
        </a:xfrm>
        <a:prstGeom prst="rect">
          <a:avLst/>
        </a:prstGeom>
      </dsp:spPr>
      <dsp:style>
        <a:lnRef idx="2">
          <a:schemeClr val="accent6">
            <a:alpha val="90000"/>
            <a:tint val="40000"/>
          </a:schemeClr>
        </a:lnRef>
        <a:fillRef idx="1">
          <a:schemeClr val="accent6">
            <a:alpha val="90000"/>
            <a:tint val="40000"/>
            <a:hueOff val="0"/>
            <a:satOff val="0"/>
            <a:lumOff val="0"/>
            <a:alpha val="85196"/>
          </a:schemeClr>
        </a:fillRef>
        <a:effectRef idx="0">
          <a:scrgbClr r="0" g="0" b="0"/>
        </a:effectRef>
        <a:fontRef idx="minor"/>
      </dsp:style>
      <dsp:txBody>
        <a:bodyPr lIns="149352" tIns="26670" rIns="149352" bIns="2667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dirty="0" smtClean="0">
              <a:solidFill>
                <a:schemeClr val="dk1"/>
              </a:solidFill>
            </a:rPr>
            <a:t>赏识和认可</a:t>
          </a:r>
          <a:endParaRPr lang="zh-CN" altLang="en-US" dirty="0">
            <a:solidFill>
              <a:schemeClr val="dk1"/>
            </a:solidFill>
          </a:endParaRPr>
        </a:p>
      </dsp:txBody>
      <dsp:txXfrm>
        <a:off x="4680579" y="4149823"/>
        <a:ext cx="4680579" cy="373538"/>
      </dsp:txXfrm>
    </dsp:sp>
    <dsp:sp modelId="{37787006-D4CC-49A4-A374-7E8705E66025}">
      <dsp:nvSpPr>
        <dsp:cNvPr id="7" name="上箭头标注 6"/>
        <dsp:cNvSpPr/>
      </dsp:nvSpPr>
      <dsp:spPr bwMode="white">
        <a:xfrm rot="10800000">
          <a:off x="0" y="2474214"/>
          <a:ext cx="9361157" cy="1249291"/>
        </a:xfrm>
        <a:prstGeom prst="upArrowCallout">
          <a:avLst/>
        </a:prstGeom>
      </dsp:spPr>
      <dsp:style>
        <a:lnRef idx="2">
          <a:schemeClr val="lt1"/>
        </a:lnRef>
        <a:fillRef idx="1">
          <a:schemeClr val="accent6">
            <a:alpha val="90000"/>
            <a:hueOff val="0"/>
            <a:satOff val="0"/>
            <a:lumOff val="0"/>
            <a:alpha val="70196"/>
          </a:schemeClr>
        </a:fillRef>
        <a:effectRef idx="0">
          <a:scrgbClr r="0" g="0" b="0"/>
        </a:effectRef>
        <a:fontRef idx="minor">
          <a:schemeClr val="lt1"/>
        </a:fontRef>
      </dsp:style>
      <dsp:txBody>
        <a:bodyPr rot="10800000" lIns="199136" tIns="199136" rIns="199136" bIns="1991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latin typeface="黑体" panose="02010609060101010101" pitchFamily="49" charset="-122"/>
              <a:ea typeface="黑体" panose="02010609060101010101" pitchFamily="49" charset="-122"/>
            </a:rPr>
            <a:t>工作和生活的平衡</a:t>
          </a:r>
          <a:endParaRPr lang="zh-CN" altLang="en-US" sz="2800" dirty="0">
            <a:latin typeface="黑体" panose="02010609060101010101" pitchFamily="49" charset="-122"/>
            <a:ea typeface="黑体" panose="02010609060101010101" pitchFamily="49" charset="-122"/>
          </a:endParaRPr>
        </a:p>
      </dsp:txBody>
      <dsp:txXfrm rot="10800000">
        <a:off x="0" y="2474214"/>
        <a:ext cx="9361157" cy="1249291"/>
      </dsp:txXfrm>
    </dsp:sp>
    <dsp:sp modelId="{524EA967-C0C8-4F6B-9935-10541936AA86}">
      <dsp:nvSpPr>
        <dsp:cNvPr id="8" name="上箭头标注 7"/>
        <dsp:cNvSpPr/>
      </dsp:nvSpPr>
      <dsp:spPr bwMode="white">
        <a:xfrm rot="10800000">
          <a:off x="0" y="1237107"/>
          <a:ext cx="9361157" cy="1249291"/>
        </a:xfrm>
        <a:prstGeom prst="upArrowCallout">
          <a:avLst/>
        </a:prstGeom>
      </dsp:spPr>
      <dsp:style>
        <a:lnRef idx="2">
          <a:schemeClr val="lt1"/>
        </a:lnRef>
        <a:fillRef idx="1">
          <a:schemeClr val="accent6">
            <a:alpha val="90000"/>
            <a:hueOff val="0"/>
            <a:satOff val="0"/>
            <a:lumOff val="0"/>
            <a:alpha val="60196"/>
          </a:schemeClr>
        </a:fillRef>
        <a:effectRef idx="0">
          <a:scrgbClr r="0" g="0" b="0"/>
        </a:effectRef>
        <a:fontRef idx="minor">
          <a:schemeClr val="lt1"/>
        </a:fontRef>
      </dsp:style>
      <dsp:txBody>
        <a:bodyPr lIns="199136" tIns="199136" rIns="199136" bIns="1991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latin typeface="黑体" panose="02010609060101010101" pitchFamily="49" charset="-122"/>
              <a:ea typeface="黑体" panose="02010609060101010101" pitchFamily="49" charset="-122"/>
            </a:rPr>
            <a:t>福利</a:t>
          </a:r>
          <a:endParaRPr lang="zh-CN" altLang="en-US" sz="2800" dirty="0">
            <a:latin typeface="黑体" panose="02010609060101010101" pitchFamily="49" charset="-122"/>
            <a:ea typeface="黑体" panose="02010609060101010101" pitchFamily="49" charset="-122"/>
          </a:endParaRPr>
        </a:p>
      </dsp:txBody>
      <dsp:txXfrm rot="10800000">
        <a:off x="0" y="1237107"/>
        <a:ext cx="9361157" cy="1249291"/>
      </dsp:txXfrm>
    </dsp:sp>
    <dsp:sp modelId="{A85A0DA9-E5C1-4587-989C-579E5A6D3CB0}">
      <dsp:nvSpPr>
        <dsp:cNvPr id="9" name="矩形 8"/>
        <dsp:cNvSpPr/>
      </dsp:nvSpPr>
      <dsp:spPr bwMode="white">
        <a:xfrm>
          <a:off x="0" y="1675609"/>
          <a:ext cx="3120386" cy="373538"/>
        </a:xfrm>
        <a:prstGeom prst="rect">
          <a:avLst/>
        </a:prstGeom>
      </dsp:spPr>
      <dsp:style>
        <a:lnRef idx="2">
          <a:schemeClr val="accent6">
            <a:alpha val="90000"/>
            <a:tint val="40000"/>
          </a:schemeClr>
        </a:lnRef>
        <a:fillRef idx="1">
          <a:schemeClr val="accent6">
            <a:alpha val="90000"/>
            <a:tint val="40000"/>
            <a:hueOff val="0"/>
            <a:satOff val="0"/>
            <a:lumOff val="0"/>
            <a:alpha val="80196"/>
          </a:schemeClr>
        </a:fillRef>
        <a:effectRef idx="0">
          <a:scrgbClr r="0" g="0" b="0"/>
        </a:effectRef>
        <a:fontRef idx="minor"/>
      </dsp:style>
      <dsp:txBody>
        <a:bodyPr lIns="149352" tIns="26670" rIns="149352" bIns="2667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dirty="0" smtClean="0">
              <a:solidFill>
                <a:schemeClr val="dk1"/>
              </a:solidFill>
            </a:rPr>
            <a:t>社会保险</a:t>
          </a:r>
          <a:endParaRPr lang="zh-CN" altLang="en-US" dirty="0">
            <a:solidFill>
              <a:schemeClr val="dk1"/>
            </a:solidFill>
          </a:endParaRPr>
        </a:p>
      </dsp:txBody>
      <dsp:txXfrm>
        <a:off x="0" y="1675609"/>
        <a:ext cx="3120386" cy="373538"/>
      </dsp:txXfrm>
    </dsp:sp>
    <dsp:sp modelId="{D889C59D-006E-457A-BD25-E82500FE8859}">
      <dsp:nvSpPr>
        <dsp:cNvPr id="10" name="矩形 9"/>
        <dsp:cNvSpPr/>
      </dsp:nvSpPr>
      <dsp:spPr bwMode="white">
        <a:xfrm>
          <a:off x="3120386" y="1675609"/>
          <a:ext cx="3120386" cy="373538"/>
        </a:xfrm>
        <a:prstGeom prst="rect">
          <a:avLst/>
        </a:prstGeom>
      </dsp:spPr>
      <dsp:style>
        <a:lnRef idx="2">
          <a:schemeClr val="accent6">
            <a:alpha val="90000"/>
            <a:tint val="40000"/>
          </a:schemeClr>
        </a:lnRef>
        <a:fillRef idx="1">
          <a:schemeClr val="accent6">
            <a:alpha val="90000"/>
            <a:tint val="40000"/>
            <a:hueOff val="0"/>
            <a:satOff val="0"/>
            <a:lumOff val="0"/>
            <a:alpha val="75196"/>
          </a:schemeClr>
        </a:fillRef>
        <a:effectRef idx="0">
          <a:scrgbClr r="0" g="0" b="0"/>
        </a:effectRef>
        <a:fontRef idx="minor"/>
      </dsp:style>
      <dsp:txBody>
        <a:bodyPr lIns="149352" tIns="26670" rIns="149352" bIns="2667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dirty="0" smtClean="0">
              <a:solidFill>
                <a:schemeClr val="dk1"/>
              </a:solidFill>
            </a:rPr>
            <a:t>集体保险</a:t>
          </a:r>
          <a:endParaRPr lang="zh-CN" altLang="en-US" dirty="0">
            <a:solidFill>
              <a:schemeClr val="dk1"/>
            </a:solidFill>
          </a:endParaRPr>
        </a:p>
      </dsp:txBody>
      <dsp:txXfrm>
        <a:off x="3120386" y="1675609"/>
        <a:ext cx="3120386" cy="373538"/>
      </dsp:txXfrm>
    </dsp:sp>
    <dsp:sp modelId="{E505EB75-6C8B-4BED-8FB6-5DBBB06C6F97}">
      <dsp:nvSpPr>
        <dsp:cNvPr id="11" name="矩形 10"/>
        <dsp:cNvSpPr/>
      </dsp:nvSpPr>
      <dsp:spPr bwMode="white">
        <a:xfrm>
          <a:off x="6240771" y="1675609"/>
          <a:ext cx="3120386" cy="373538"/>
        </a:xfrm>
        <a:prstGeom prst="rect">
          <a:avLst/>
        </a:prstGeom>
      </dsp:spPr>
      <dsp:style>
        <a:lnRef idx="2">
          <a:schemeClr val="accent6">
            <a:alpha val="90000"/>
            <a:tint val="40000"/>
          </a:schemeClr>
        </a:lnRef>
        <a:fillRef idx="1">
          <a:schemeClr val="accent6">
            <a:alpha val="90000"/>
            <a:tint val="40000"/>
            <a:hueOff val="0"/>
            <a:satOff val="0"/>
            <a:lumOff val="0"/>
            <a:alpha val="70196"/>
          </a:schemeClr>
        </a:fillRef>
        <a:effectRef idx="0">
          <a:scrgbClr r="0" g="0" b="0"/>
        </a:effectRef>
        <a:fontRef idx="minor"/>
      </dsp:style>
      <dsp:txBody>
        <a:bodyPr lIns="149352" tIns="26670" rIns="149352" bIns="2667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dirty="0" smtClean="0">
              <a:solidFill>
                <a:schemeClr val="dk1"/>
              </a:solidFill>
            </a:rPr>
            <a:t>带薪非工作时间</a:t>
          </a:r>
          <a:endParaRPr lang="zh-CN" altLang="en-US" dirty="0">
            <a:solidFill>
              <a:schemeClr val="dk1"/>
            </a:solidFill>
          </a:endParaRPr>
        </a:p>
      </dsp:txBody>
      <dsp:txXfrm>
        <a:off x="6240771" y="1675609"/>
        <a:ext cx="3120386" cy="373538"/>
      </dsp:txXfrm>
    </dsp:sp>
    <dsp:sp modelId="{2936BEA5-D6C6-49A1-A240-9B3F650C8B82}">
      <dsp:nvSpPr>
        <dsp:cNvPr id="12" name="上箭头标注 11"/>
        <dsp:cNvSpPr/>
      </dsp:nvSpPr>
      <dsp:spPr bwMode="white">
        <a:xfrm rot="10800000">
          <a:off x="0" y="0"/>
          <a:ext cx="9361157" cy="1249291"/>
        </a:xfrm>
        <a:prstGeom prst="upArrowCallout">
          <a:avLst/>
        </a:prstGeom>
      </dsp:spPr>
      <dsp:style>
        <a:lnRef idx="2">
          <a:schemeClr val="lt1"/>
        </a:lnRef>
        <a:fillRef idx="1">
          <a:schemeClr val="accent6">
            <a:alpha val="90000"/>
            <a:hueOff val="0"/>
            <a:satOff val="0"/>
            <a:lumOff val="0"/>
            <a:alpha val="50196"/>
          </a:schemeClr>
        </a:fillRef>
        <a:effectRef idx="0">
          <a:scrgbClr r="0" g="0" b="0"/>
        </a:effectRef>
        <a:fontRef idx="minor">
          <a:schemeClr val="lt1"/>
        </a:fontRef>
      </dsp:style>
      <dsp:txBody>
        <a:bodyPr lIns="199136" tIns="199136" rIns="199136" bIns="1991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latin typeface="黑体" panose="02010609060101010101" pitchFamily="49" charset="-122"/>
              <a:ea typeface="黑体" panose="02010609060101010101" pitchFamily="49" charset="-122"/>
            </a:rPr>
            <a:t>薪酬</a:t>
          </a:r>
          <a:endParaRPr lang="zh-CN" altLang="en-US" sz="2800" dirty="0">
            <a:latin typeface="黑体" panose="02010609060101010101" pitchFamily="49" charset="-122"/>
            <a:ea typeface="黑体" panose="02010609060101010101" pitchFamily="49" charset="-122"/>
          </a:endParaRPr>
        </a:p>
      </dsp:txBody>
      <dsp:txXfrm rot="10800000">
        <a:off x="0" y="0"/>
        <a:ext cx="9361157" cy="1249291"/>
      </dsp:txXfrm>
    </dsp:sp>
    <dsp:sp modelId="{06EFC32C-6C51-4A07-9BF1-25618BFAABEE}">
      <dsp:nvSpPr>
        <dsp:cNvPr id="13" name="矩形 12"/>
        <dsp:cNvSpPr/>
      </dsp:nvSpPr>
      <dsp:spPr bwMode="white">
        <a:xfrm>
          <a:off x="0" y="438501"/>
          <a:ext cx="2340289" cy="373538"/>
        </a:xfrm>
        <a:prstGeom prst="rect">
          <a:avLst/>
        </a:prstGeom>
      </dsp:spPr>
      <dsp:style>
        <a:lnRef idx="2">
          <a:schemeClr val="accent6">
            <a:alpha val="90000"/>
            <a:tint val="40000"/>
          </a:schemeClr>
        </a:lnRef>
        <a:fillRef idx="1">
          <a:schemeClr val="accent6">
            <a:alpha val="90000"/>
            <a:tint val="40000"/>
            <a:hueOff val="0"/>
            <a:satOff val="0"/>
            <a:lumOff val="0"/>
            <a:alpha val="65196"/>
          </a:schemeClr>
        </a:fillRef>
        <a:effectRef idx="0">
          <a:scrgbClr r="0" g="0" b="0"/>
        </a:effectRef>
        <a:fontRef idx="minor"/>
      </dsp:style>
      <dsp:txBody>
        <a:bodyPr lIns="149352" tIns="26670" rIns="149352" bIns="2667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dirty="0" smtClean="0">
              <a:solidFill>
                <a:schemeClr val="dk1"/>
              </a:solidFill>
            </a:rPr>
            <a:t>固定薪酬</a:t>
          </a:r>
          <a:endParaRPr lang="zh-CN" altLang="en-US" dirty="0">
            <a:solidFill>
              <a:schemeClr val="dk1"/>
            </a:solidFill>
          </a:endParaRPr>
        </a:p>
      </dsp:txBody>
      <dsp:txXfrm>
        <a:off x="0" y="438501"/>
        <a:ext cx="2340289" cy="373538"/>
      </dsp:txXfrm>
    </dsp:sp>
    <dsp:sp modelId="{43118188-7977-4393-B46F-1D21B0E67AF9}">
      <dsp:nvSpPr>
        <dsp:cNvPr id="14" name="矩形 13"/>
        <dsp:cNvSpPr/>
      </dsp:nvSpPr>
      <dsp:spPr bwMode="white">
        <a:xfrm>
          <a:off x="2340289" y="438501"/>
          <a:ext cx="2340289" cy="373538"/>
        </a:xfrm>
        <a:prstGeom prst="rect">
          <a:avLst/>
        </a:prstGeom>
      </dsp:spPr>
      <dsp:style>
        <a:lnRef idx="2">
          <a:schemeClr val="accent6">
            <a:alpha val="90000"/>
            <a:tint val="40000"/>
          </a:schemeClr>
        </a:lnRef>
        <a:fillRef idx="1">
          <a:schemeClr val="accent6">
            <a:alpha val="90000"/>
            <a:tint val="40000"/>
            <a:hueOff val="0"/>
            <a:satOff val="0"/>
            <a:lumOff val="0"/>
            <a:alpha val="60196"/>
          </a:schemeClr>
        </a:fillRef>
        <a:effectRef idx="0">
          <a:scrgbClr r="0" g="0" b="0"/>
        </a:effectRef>
        <a:fontRef idx="minor"/>
      </dsp:style>
      <dsp:txBody>
        <a:bodyPr lIns="149352" tIns="26670" rIns="149352" bIns="2667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dirty="0" smtClean="0">
              <a:solidFill>
                <a:schemeClr val="dk1"/>
              </a:solidFill>
            </a:rPr>
            <a:t>浮动薪酬</a:t>
          </a:r>
          <a:endParaRPr lang="zh-CN" altLang="en-US" dirty="0">
            <a:solidFill>
              <a:schemeClr val="dk1"/>
            </a:solidFill>
          </a:endParaRPr>
        </a:p>
      </dsp:txBody>
      <dsp:txXfrm>
        <a:off x="2340289" y="438501"/>
        <a:ext cx="2340289" cy="373538"/>
      </dsp:txXfrm>
    </dsp:sp>
    <dsp:sp modelId="{B9B22D5E-C437-4085-BF65-D60277DC4A06}">
      <dsp:nvSpPr>
        <dsp:cNvPr id="15" name="矩形 14"/>
        <dsp:cNvSpPr/>
      </dsp:nvSpPr>
      <dsp:spPr bwMode="white">
        <a:xfrm>
          <a:off x="4680579" y="438501"/>
          <a:ext cx="2340289" cy="373538"/>
        </a:xfrm>
        <a:prstGeom prst="rect">
          <a:avLst/>
        </a:prstGeom>
      </dsp:spPr>
      <dsp:style>
        <a:lnRef idx="2">
          <a:schemeClr val="accent6">
            <a:alpha val="90000"/>
            <a:tint val="40000"/>
          </a:schemeClr>
        </a:lnRef>
        <a:fillRef idx="1">
          <a:schemeClr val="accent6">
            <a:alpha val="90000"/>
            <a:tint val="40000"/>
            <a:hueOff val="0"/>
            <a:satOff val="0"/>
            <a:lumOff val="0"/>
            <a:alpha val="55196"/>
          </a:schemeClr>
        </a:fillRef>
        <a:effectRef idx="0">
          <a:scrgbClr r="0" g="0" b="0"/>
        </a:effectRef>
        <a:fontRef idx="minor"/>
      </dsp:style>
      <dsp:txBody>
        <a:bodyPr lIns="149352" tIns="26670" rIns="149352" bIns="2667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dirty="0" smtClean="0">
              <a:solidFill>
                <a:schemeClr val="dk1"/>
              </a:solidFill>
            </a:rPr>
            <a:t>短期奖励薪酬</a:t>
          </a:r>
          <a:endParaRPr lang="zh-CN" altLang="en-US" dirty="0">
            <a:solidFill>
              <a:schemeClr val="dk1"/>
            </a:solidFill>
          </a:endParaRPr>
        </a:p>
      </dsp:txBody>
      <dsp:txXfrm>
        <a:off x="4680579" y="438501"/>
        <a:ext cx="2340289" cy="373538"/>
      </dsp:txXfrm>
    </dsp:sp>
    <dsp:sp modelId="{520C007A-64E0-41E6-A066-331DF460BB29}">
      <dsp:nvSpPr>
        <dsp:cNvPr id="16" name="矩形 15"/>
        <dsp:cNvSpPr/>
      </dsp:nvSpPr>
      <dsp:spPr bwMode="white">
        <a:xfrm>
          <a:off x="7020868" y="438501"/>
          <a:ext cx="2340289" cy="373538"/>
        </a:xfrm>
        <a:prstGeom prst="rect">
          <a:avLst/>
        </a:prstGeom>
      </dsp:spPr>
      <dsp:style>
        <a:lnRef idx="2">
          <a:schemeClr val="accent6">
            <a:alpha val="90000"/>
            <a:tint val="40000"/>
          </a:schemeClr>
        </a:lnRef>
        <a:fillRef idx="1">
          <a:schemeClr val="accent6">
            <a:alpha val="90000"/>
            <a:tint val="40000"/>
            <a:hueOff val="0"/>
            <a:satOff val="0"/>
            <a:lumOff val="0"/>
            <a:alpha val="50196"/>
          </a:schemeClr>
        </a:fillRef>
        <a:effectRef idx="0">
          <a:scrgbClr r="0" g="0" b="0"/>
        </a:effectRef>
        <a:fontRef idx="minor"/>
      </dsp:style>
      <dsp:txBody>
        <a:bodyPr lIns="149352" tIns="26670" rIns="149352" bIns="2667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dirty="0" smtClean="0">
              <a:solidFill>
                <a:schemeClr val="dk1"/>
              </a:solidFill>
            </a:rPr>
            <a:t>长期奖励薪酬</a:t>
          </a:r>
          <a:endParaRPr lang="zh-CN" altLang="en-US" dirty="0">
            <a:solidFill>
              <a:schemeClr val="dk1"/>
            </a:solidFill>
          </a:endParaRPr>
        </a:p>
      </dsp:txBody>
      <dsp:txXfrm>
        <a:off x="7020868" y="438501"/>
        <a:ext cx="2340289" cy="3735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081246" cy="5971112"/>
        <a:chOff x="0" y="0"/>
        <a:chExt cx="10081246" cy="5971112"/>
      </a:xfrm>
    </dsp:grpSpPr>
    <dsp:sp modelId="{579A7307-6F09-4F7F-83FD-FFA808D185AC}">
      <dsp:nvSpPr>
        <dsp:cNvPr id="4" name="同侧圆角矩形 3"/>
        <dsp:cNvSpPr/>
      </dsp:nvSpPr>
      <dsp:spPr bwMode="white">
        <a:xfrm rot="5400000">
          <a:off x="5530811" y="-3255471"/>
          <a:ext cx="1151058" cy="7949764"/>
        </a:xfrm>
        <a:prstGeom prst="round2SameRect">
          <a:avLst/>
        </a:prstGeom>
      </dsp:spPr>
      <dsp:style>
        <a:lnRef idx="2">
          <a:schemeClr val="accent6">
            <a:alpha val="90000"/>
            <a:tint val="40000"/>
          </a:schemeClr>
        </a:lnRef>
        <a:fillRef idx="1">
          <a:schemeClr val="accent6">
            <a:alpha val="90000"/>
            <a:tint val="40000"/>
          </a:schemeClr>
        </a:fillRef>
        <a:effectRef idx="0">
          <a:scrgbClr r="0" g="0" b="0"/>
        </a:effectRef>
        <a:fontRef idx="minor"/>
      </dsp:style>
      <dsp:txBody>
        <a:bodyPr rot="-5400000" lIns="76200" tIns="38100" rIns="76200" bIns="381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000" dirty="0" smtClean="0">
              <a:solidFill>
                <a:schemeClr val="dk1"/>
              </a:solidFill>
            </a:rPr>
            <a:t>基本薪酬：取决于正式职位评级计划</a:t>
          </a:r>
          <a:endParaRPr lang="zh-CN" altLang="en-US" sz="2000" dirty="0">
            <a:solidFill>
              <a:schemeClr val="dk1"/>
            </a:solidFill>
          </a:endParaRPr>
        </a:p>
        <a:p>
          <a:pPr marL="228600" lvl="1" indent="-228600">
            <a:lnSpc>
              <a:spcPct val="100000"/>
            </a:lnSpc>
            <a:spcBef>
              <a:spcPct val="0"/>
            </a:spcBef>
            <a:spcAft>
              <a:spcPct val="15000"/>
            </a:spcAft>
            <a:buChar char="•"/>
          </a:pPr>
          <a:r>
            <a:rPr lang="zh-CN" altLang="en-US" sz="2000" dirty="0" smtClean="0">
              <a:solidFill>
                <a:schemeClr val="dk1"/>
              </a:solidFill>
            </a:rPr>
            <a:t>奖励薪酬：高度结构化的正式绩效管理制度</a:t>
          </a:r>
          <a:endParaRPr lang="zh-CN" altLang="en-US" sz="2000" dirty="0">
            <a:solidFill>
              <a:schemeClr val="dk1"/>
            </a:solidFill>
          </a:endParaRPr>
        </a:p>
        <a:p>
          <a:pPr marL="228600" lvl="1" indent="-228600">
            <a:lnSpc>
              <a:spcPct val="100000"/>
            </a:lnSpc>
            <a:spcBef>
              <a:spcPct val="0"/>
            </a:spcBef>
            <a:spcAft>
              <a:spcPct val="15000"/>
            </a:spcAft>
            <a:buChar char="•"/>
          </a:pPr>
          <a:r>
            <a:rPr lang="zh-CN" altLang="en-US" sz="2000" dirty="0" smtClean="0">
              <a:solidFill>
                <a:schemeClr val="dk1"/>
              </a:solidFill>
            </a:rPr>
            <a:t>福利：比较慷慨</a:t>
          </a:r>
          <a:endParaRPr lang="zh-CN" altLang="en-US" sz="2000" dirty="0">
            <a:solidFill>
              <a:schemeClr val="dk1"/>
            </a:solidFill>
          </a:endParaRPr>
        </a:p>
      </dsp:txBody>
      <dsp:txXfrm rot="5400000">
        <a:off x="5530811" y="-3255471"/>
        <a:ext cx="1151058" cy="7949764"/>
      </dsp:txXfrm>
    </dsp:sp>
    <dsp:sp modelId="{86B6054A-F971-4F1A-9E0E-7A52DB4DD9F2}">
      <dsp:nvSpPr>
        <dsp:cNvPr id="3" name="圆角矩形 2"/>
        <dsp:cNvSpPr/>
      </dsp:nvSpPr>
      <dsp:spPr bwMode="white">
        <a:xfrm>
          <a:off x="0" y="0"/>
          <a:ext cx="2131458" cy="1438822"/>
        </a:xfrm>
        <a:prstGeom prst="roundRect">
          <a:avLst/>
        </a:prstGeom>
      </dsp:spPr>
      <dsp:style>
        <a:lnRef idx="2">
          <a:schemeClr val="lt1"/>
        </a:lnRef>
        <a:fillRef idx="1">
          <a:schemeClr val="accent6">
            <a:alpha val="90000"/>
            <a:hueOff val="0"/>
            <a:satOff val="0"/>
            <a:lumOff val="0"/>
            <a:alpha val="90196"/>
          </a:schemeClr>
        </a:fillRef>
        <a:effectRef idx="0">
          <a:scrgbClr r="0" g="0" b="0"/>
        </a:effectRef>
        <a:fontRef idx="minor">
          <a:schemeClr val="lt1"/>
        </a:fontRef>
      </dsp:style>
      <dsp:txBody>
        <a:bodyPr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latin typeface="黑体" panose="02010609060101010101" pitchFamily="49" charset="-122"/>
              <a:ea typeface="黑体" panose="02010609060101010101" pitchFamily="49" charset="-122"/>
            </a:rPr>
            <a:t>官僚文化</a:t>
          </a:r>
          <a:endParaRPr lang="zh-CN" altLang="en-US" sz="3200" dirty="0">
            <a:latin typeface="黑体" panose="02010609060101010101" pitchFamily="49" charset="-122"/>
            <a:ea typeface="黑体" panose="02010609060101010101" pitchFamily="49" charset="-122"/>
          </a:endParaRPr>
        </a:p>
      </dsp:txBody>
      <dsp:txXfrm>
        <a:off x="0" y="0"/>
        <a:ext cx="2131458" cy="1438822"/>
      </dsp:txXfrm>
    </dsp:sp>
    <dsp:sp modelId="{58DC2AC2-0D37-4CD2-A568-F531E93B631E}">
      <dsp:nvSpPr>
        <dsp:cNvPr id="6" name="同侧圆角矩形 5"/>
        <dsp:cNvSpPr/>
      </dsp:nvSpPr>
      <dsp:spPr bwMode="white">
        <a:xfrm rot="5400000">
          <a:off x="5501753" y="-1773790"/>
          <a:ext cx="1151058" cy="8007929"/>
        </a:xfrm>
        <a:prstGeom prst="round2SameRect">
          <a:avLst/>
        </a:prstGeom>
      </dsp:spPr>
      <dsp:style>
        <a:lnRef idx="2">
          <a:schemeClr val="accent6">
            <a:alpha val="90000"/>
            <a:tint val="40000"/>
          </a:schemeClr>
        </a:lnRef>
        <a:fillRef idx="1">
          <a:schemeClr val="accent6">
            <a:alpha val="90000"/>
            <a:tint val="40000"/>
          </a:schemeClr>
        </a:fillRef>
        <a:effectRef idx="0">
          <a:scrgbClr r="0" g="0" b="0"/>
        </a:effectRef>
        <a:fontRef idx="minor"/>
      </dsp:style>
      <dsp:txBody>
        <a:bodyPr rot="-5400000" lIns="76200" tIns="38100" rIns="76200" bIns="381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000" dirty="0" smtClean="0">
              <a:solidFill>
                <a:schemeClr val="dk1"/>
              </a:solidFill>
              <a:latin typeface="+mn-ea"/>
              <a:ea typeface="+mn-ea"/>
            </a:rPr>
            <a:t>基本薪酬：</a:t>
          </a:r>
          <a:r>
            <a:rPr lang="zh-CN" sz="2000" dirty="0" smtClean="0">
              <a:solidFill>
                <a:schemeClr val="dk1"/>
              </a:solidFill>
              <a:latin typeface="+mn-ea"/>
              <a:ea typeface="+mn-ea"/>
            </a:rPr>
            <a:t>重视组织的内部薪酬关系</a:t>
          </a:r>
          <a:endParaRPr lang="zh-CN" altLang="en-US" sz="2000" dirty="0">
            <a:solidFill>
              <a:schemeClr val="dk1"/>
            </a:solidFill>
            <a:latin typeface="+mn-ea"/>
            <a:ea typeface="+mn-ea"/>
          </a:endParaRPr>
        </a:p>
        <a:p>
          <a:pPr marL="228600" lvl="1" indent="-228600">
            <a:lnSpc>
              <a:spcPct val="100000"/>
            </a:lnSpc>
            <a:spcBef>
              <a:spcPct val="0"/>
            </a:spcBef>
            <a:spcAft>
              <a:spcPct val="15000"/>
            </a:spcAft>
            <a:buChar char="•"/>
          </a:pPr>
          <a:r>
            <a:rPr lang="zh-CN" altLang="en-US" sz="2000" dirty="0" smtClean="0">
              <a:solidFill>
                <a:schemeClr val="dk1"/>
              </a:solidFill>
              <a:latin typeface="+mn-ea"/>
              <a:ea typeface="+mn-ea"/>
            </a:rPr>
            <a:t>奖励薪酬：</a:t>
          </a:r>
          <a:r>
            <a:rPr lang="zh-CN" sz="2000" dirty="0" smtClean="0">
              <a:solidFill>
                <a:schemeClr val="dk1"/>
              </a:solidFill>
              <a:latin typeface="+mn-ea"/>
              <a:ea typeface="+mn-ea"/>
            </a:rPr>
            <a:t>采取对团队管理具有重要支持作用的团队奖励制度</a:t>
          </a:r>
          <a:endParaRPr lang="zh-CN" altLang="en-US" sz="2000" dirty="0">
            <a:solidFill>
              <a:schemeClr val="dk1"/>
            </a:solidFill>
            <a:latin typeface="+mn-ea"/>
            <a:ea typeface="+mn-ea"/>
          </a:endParaRPr>
        </a:p>
        <a:p>
          <a:pPr marL="228600" lvl="1" indent="-228600">
            <a:lnSpc>
              <a:spcPct val="100000"/>
            </a:lnSpc>
            <a:spcBef>
              <a:spcPct val="0"/>
            </a:spcBef>
            <a:spcAft>
              <a:spcPct val="15000"/>
            </a:spcAft>
            <a:buChar char="•"/>
          </a:pPr>
          <a:r>
            <a:rPr lang="zh-CN" altLang="en-US" sz="2000" dirty="0" smtClean="0">
              <a:solidFill>
                <a:schemeClr val="dk1"/>
              </a:solidFill>
              <a:latin typeface="+mn-ea"/>
              <a:ea typeface="+mn-ea"/>
            </a:rPr>
            <a:t>福利：</a:t>
          </a:r>
          <a:r>
            <a:rPr lang="zh-CN" sz="2000" dirty="0" smtClean="0">
              <a:solidFill>
                <a:schemeClr val="dk1"/>
              </a:solidFill>
            </a:rPr>
            <a:t>提供有竞争力的福利，同时避免将任何员工排除在外</a:t>
          </a:r>
          <a:endParaRPr lang="zh-CN" altLang="en-US" sz="2000" dirty="0">
            <a:solidFill>
              <a:schemeClr val="dk1"/>
            </a:solidFill>
            <a:latin typeface="+mn-ea"/>
            <a:ea typeface="+mn-ea"/>
          </a:endParaRPr>
        </a:p>
      </dsp:txBody>
      <dsp:txXfrm rot="5400000">
        <a:off x="5501753" y="-1773790"/>
        <a:ext cx="1151058" cy="8007929"/>
      </dsp:txXfrm>
    </dsp:sp>
    <dsp:sp modelId="{D81CC709-B0EB-45B3-BA0A-E88E8C784867}">
      <dsp:nvSpPr>
        <dsp:cNvPr id="5" name="圆角矩形 4"/>
        <dsp:cNvSpPr/>
      </dsp:nvSpPr>
      <dsp:spPr bwMode="white">
        <a:xfrm>
          <a:off x="0" y="1510763"/>
          <a:ext cx="2073317" cy="1438822"/>
        </a:xfrm>
        <a:prstGeom prst="roundRect">
          <a:avLst/>
        </a:prstGeom>
      </dsp:spPr>
      <dsp:style>
        <a:lnRef idx="2">
          <a:schemeClr val="lt1"/>
        </a:lnRef>
        <a:fillRef idx="1">
          <a:schemeClr val="accent6">
            <a:alpha val="90000"/>
            <a:hueOff val="0"/>
            <a:satOff val="0"/>
            <a:lumOff val="0"/>
            <a:alpha val="76863"/>
          </a:schemeClr>
        </a:fillRef>
        <a:effectRef idx="0">
          <a:scrgbClr r="0" g="0" b="0"/>
        </a:effectRef>
        <a:fontRef idx="minor">
          <a:schemeClr val="lt1"/>
        </a:fontRef>
      </dsp:style>
      <dsp:txBody>
        <a:bodyPr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latin typeface="黑体" panose="02010609060101010101" pitchFamily="49" charset="-122"/>
              <a:ea typeface="黑体" panose="02010609060101010101" pitchFamily="49" charset="-122"/>
            </a:rPr>
            <a:t>部落文化</a:t>
          </a:r>
          <a:endParaRPr lang="zh-CN" altLang="en-US" sz="3200" dirty="0">
            <a:latin typeface="黑体" panose="02010609060101010101" pitchFamily="49" charset="-122"/>
            <a:ea typeface="黑体" panose="02010609060101010101" pitchFamily="49" charset="-122"/>
          </a:endParaRPr>
        </a:p>
      </dsp:txBody>
      <dsp:txXfrm>
        <a:off x="0" y="1510763"/>
        <a:ext cx="2073317" cy="1438822"/>
      </dsp:txXfrm>
    </dsp:sp>
    <dsp:sp modelId="{3EBB4501-A393-4F09-9B88-1AB639CD2776}">
      <dsp:nvSpPr>
        <dsp:cNvPr id="8" name="同侧圆角矩形 7"/>
        <dsp:cNvSpPr/>
      </dsp:nvSpPr>
      <dsp:spPr bwMode="white">
        <a:xfrm rot="5400000">
          <a:off x="5501753" y="-263027"/>
          <a:ext cx="1151058" cy="8007929"/>
        </a:xfrm>
        <a:prstGeom prst="round2SameRect">
          <a:avLst/>
        </a:prstGeom>
      </dsp:spPr>
      <dsp:style>
        <a:lnRef idx="2">
          <a:schemeClr val="accent6">
            <a:alpha val="90000"/>
            <a:tint val="40000"/>
          </a:schemeClr>
        </a:lnRef>
        <a:fillRef idx="1">
          <a:schemeClr val="accent6">
            <a:alpha val="90000"/>
            <a:tint val="40000"/>
          </a:schemeClr>
        </a:fillRef>
        <a:effectRef idx="0">
          <a:scrgbClr r="0" g="0" b="0"/>
        </a:effectRef>
        <a:fontRef idx="minor"/>
      </dsp:style>
      <dsp:txBody>
        <a:bodyPr rot="-5400000" lIns="76200" tIns="38100" rIns="76200" bIns="381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000" dirty="0" smtClean="0">
              <a:solidFill>
                <a:schemeClr val="dk1"/>
              </a:solidFill>
            </a:rPr>
            <a:t>基本薪酬：更愿意采用职位薪酬体系</a:t>
          </a:r>
          <a:endParaRPr lang="zh-CN" altLang="en-US" sz="2000" dirty="0">
            <a:solidFill>
              <a:schemeClr val="dk1"/>
            </a:solidFill>
          </a:endParaRPr>
        </a:p>
        <a:p>
          <a:pPr marL="228600" lvl="1" indent="-228600">
            <a:lnSpc>
              <a:spcPct val="100000"/>
            </a:lnSpc>
            <a:spcBef>
              <a:spcPct val="0"/>
            </a:spcBef>
            <a:spcAft>
              <a:spcPct val="15000"/>
            </a:spcAft>
            <a:buChar char="•"/>
          </a:pPr>
          <a:r>
            <a:rPr lang="zh-CN" altLang="en-US" sz="2000" dirty="0" smtClean="0">
              <a:solidFill>
                <a:schemeClr val="dk1"/>
              </a:solidFill>
            </a:rPr>
            <a:t>奖励薪酬：严格、与公司的盈利水平挂钩</a:t>
          </a:r>
          <a:endParaRPr lang="zh-CN" altLang="en-US" sz="2000" dirty="0">
            <a:solidFill>
              <a:schemeClr val="dk1"/>
            </a:solidFill>
          </a:endParaRPr>
        </a:p>
        <a:p>
          <a:pPr marL="228600" lvl="1" indent="-228600">
            <a:lnSpc>
              <a:spcPct val="100000"/>
            </a:lnSpc>
            <a:spcBef>
              <a:spcPct val="0"/>
            </a:spcBef>
            <a:spcAft>
              <a:spcPct val="15000"/>
            </a:spcAft>
            <a:buChar char="•"/>
          </a:pPr>
          <a:r>
            <a:rPr lang="zh-CN" altLang="en-US" sz="2000" dirty="0" smtClean="0">
              <a:solidFill>
                <a:schemeClr val="dk1"/>
              </a:solidFill>
            </a:rPr>
            <a:t>福利：自助餐式的福利计划</a:t>
          </a:r>
          <a:endParaRPr lang="zh-CN" altLang="en-US" sz="2000" dirty="0">
            <a:solidFill>
              <a:schemeClr val="dk1"/>
            </a:solidFill>
          </a:endParaRPr>
        </a:p>
      </dsp:txBody>
      <dsp:txXfrm rot="5400000">
        <a:off x="5501753" y="-263027"/>
        <a:ext cx="1151058" cy="8007929"/>
      </dsp:txXfrm>
    </dsp:sp>
    <dsp:sp modelId="{2F715C38-27A0-4404-965D-3A553E449CBA}">
      <dsp:nvSpPr>
        <dsp:cNvPr id="7" name="圆角矩形 6"/>
        <dsp:cNvSpPr/>
      </dsp:nvSpPr>
      <dsp:spPr bwMode="white">
        <a:xfrm>
          <a:off x="0" y="3021527"/>
          <a:ext cx="2073317" cy="1438822"/>
        </a:xfrm>
        <a:prstGeom prst="roundRect">
          <a:avLst/>
        </a:prstGeom>
      </dsp:spPr>
      <dsp:style>
        <a:lnRef idx="2">
          <a:schemeClr val="lt1"/>
        </a:lnRef>
        <a:fillRef idx="1">
          <a:schemeClr val="accent6">
            <a:alpha val="90000"/>
            <a:hueOff val="0"/>
            <a:satOff val="0"/>
            <a:lumOff val="0"/>
            <a:alpha val="63529"/>
          </a:schemeClr>
        </a:fillRef>
        <a:effectRef idx="0">
          <a:scrgbClr r="0" g="0" b="0"/>
        </a:effectRef>
        <a:fontRef idx="minor">
          <a:schemeClr val="lt1"/>
        </a:fontRef>
      </dsp:style>
      <dsp:txBody>
        <a:bodyPr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latin typeface="黑体" panose="02010609060101010101" pitchFamily="49" charset="-122"/>
              <a:ea typeface="黑体" panose="02010609060101010101" pitchFamily="49" charset="-122"/>
            </a:rPr>
            <a:t>市场文化</a:t>
          </a:r>
          <a:endParaRPr lang="zh-CN" altLang="en-US" sz="3200" dirty="0">
            <a:latin typeface="黑体" panose="02010609060101010101" pitchFamily="49" charset="-122"/>
            <a:ea typeface="黑体" panose="02010609060101010101" pitchFamily="49" charset="-122"/>
          </a:endParaRPr>
        </a:p>
      </dsp:txBody>
      <dsp:txXfrm>
        <a:off x="0" y="3021527"/>
        <a:ext cx="2073317" cy="1438822"/>
      </dsp:txXfrm>
    </dsp:sp>
    <dsp:sp modelId="{71985CA7-3379-4218-8B16-E237FC95328C}">
      <dsp:nvSpPr>
        <dsp:cNvPr id="10" name="同侧圆角矩形 9"/>
        <dsp:cNvSpPr/>
      </dsp:nvSpPr>
      <dsp:spPr bwMode="white">
        <a:xfrm rot="5400000">
          <a:off x="5501753" y="1247736"/>
          <a:ext cx="1151058" cy="8007929"/>
        </a:xfrm>
        <a:prstGeom prst="round2SameRect">
          <a:avLst/>
        </a:prstGeom>
      </dsp:spPr>
      <dsp:style>
        <a:lnRef idx="2">
          <a:schemeClr val="accent6">
            <a:alpha val="90000"/>
            <a:tint val="40000"/>
          </a:schemeClr>
        </a:lnRef>
        <a:fillRef idx="1">
          <a:schemeClr val="accent6">
            <a:alpha val="90000"/>
            <a:tint val="40000"/>
          </a:schemeClr>
        </a:fillRef>
        <a:effectRef idx="0">
          <a:scrgbClr r="0" g="0" b="0"/>
        </a:effectRef>
        <a:fontRef idx="minor"/>
      </dsp:style>
      <dsp:txBody>
        <a:bodyPr rot="-5400000" lIns="76200" tIns="38100" rIns="76200" bIns="3810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000" dirty="0" smtClean="0">
              <a:solidFill>
                <a:schemeClr val="dk1"/>
              </a:solidFill>
              <a:latin typeface="+mn-ea"/>
              <a:ea typeface="+mn-ea"/>
            </a:rPr>
            <a:t>基本薪酬：</a:t>
          </a:r>
          <a:r>
            <a:rPr lang="zh-CN" sz="2000" dirty="0" smtClean="0">
              <a:solidFill>
                <a:schemeClr val="dk1"/>
              </a:solidFill>
              <a:latin typeface="+mn-ea"/>
              <a:ea typeface="+mn-ea"/>
            </a:rPr>
            <a:t>针对创造和创新的能力付酬</a:t>
          </a:r>
          <a:endParaRPr lang="zh-CN" altLang="en-US" sz="2000" dirty="0">
            <a:solidFill>
              <a:schemeClr val="dk1"/>
            </a:solidFill>
            <a:latin typeface="+mn-ea"/>
            <a:ea typeface="+mn-ea"/>
          </a:endParaRPr>
        </a:p>
        <a:p>
          <a:pPr marL="228600" lvl="1" indent="-228600">
            <a:lnSpc>
              <a:spcPct val="100000"/>
            </a:lnSpc>
            <a:spcBef>
              <a:spcPct val="0"/>
            </a:spcBef>
            <a:spcAft>
              <a:spcPct val="15000"/>
            </a:spcAft>
            <a:buChar char="•"/>
          </a:pPr>
          <a:r>
            <a:rPr lang="zh-CN" altLang="en-US" sz="2000" dirty="0" smtClean="0">
              <a:solidFill>
                <a:schemeClr val="dk1"/>
              </a:solidFill>
              <a:latin typeface="+mn-ea"/>
              <a:ea typeface="+mn-ea"/>
            </a:rPr>
            <a:t>奖励薪酬：为创新提供奖金</a:t>
          </a:r>
          <a:endParaRPr lang="zh-CN" altLang="en-US" sz="2000" dirty="0">
            <a:solidFill>
              <a:schemeClr val="dk1"/>
            </a:solidFill>
            <a:latin typeface="+mn-ea"/>
            <a:ea typeface="+mn-ea"/>
          </a:endParaRPr>
        </a:p>
        <a:p>
          <a:pPr marL="228600" lvl="1" indent="-228600">
            <a:lnSpc>
              <a:spcPct val="100000"/>
            </a:lnSpc>
            <a:spcBef>
              <a:spcPct val="0"/>
            </a:spcBef>
            <a:spcAft>
              <a:spcPct val="15000"/>
            </a:spcAft>
            <a:buChar char="•"/>
          </a:pPr>
          <a:r>
            <a:rPr lang="zh-CN" altLang="en-US" sz="2000" dirty="0" smtClean="0">
              <a:solidFill>
                <a:schemeClr val="dk1"/>
              </a:solidFill>
              <a:latin typeface="+mn-ea"/>
              <a:ea typeface="+mn-ea"/>
            </a:rPr>
            <a:t>福利：福利方面的创新者</a:t>
          </a:r>
          <a:endParaRPr lang="zh-CN" altLang="en-US" sz="2000" dirty="0">
            <a:solidFill>
              <a:schemeClr val="dk1"/>
            </a:solidFill>
            <a:latin typeface="+mn-ea"/>
            <a:ea typeface="+mn-ea"/>
          </a:endParaRPr>
        </a:p>
      </dsp:txBody>
      <dsp:txXfrm rot="5400000">
        <a:off x="5501753" y="1247736"/>
        <a:ext cx="1151058" cy="8007929"/>
      </dsp:txXfrm>
    </dsp:sp>
    <dsp:sp modelId="{4BB99B44-7BBA-4C85-8CD7-97E978FF6147}">
      <dsp:nvSpPr>
        <dsp:cNvPr id="9" name="圆角矩形 8"/>
        <dsp:cNvSpPr/>
      </dsp:nvSpPr>
      <dsp:spPr bwMode="white">
        <a:xfrm>
          <a:off x="0" y="4532290"/>
          <a:ext cx="2073317" cy="1438822"/>
        </a:xfrm>
        <a:prstGeom prst="roundRect">
          <a:avLst/>
        </a:prstGeom>
      </dsp:spPr>
      <dsp:style>
        <a:lnRef idx="2">
          <a:schemeClr val="lt1"/>
        </a:lnRef>
        <a:fillRef idx="1">
          <a:schemeClr val="accent6">
            <a:alpha val="90000"/>
            <a:hueOff val="0"/>
            <a:satOff val="0"/>
            <a:lumOff val="0"/>
            <a:alpha val="50196"/>
          </a:schemeClr>
        </a:fillRef>
        <a:effectRef idx="0">
          <a:scrgbClr r="0" g="0" b="0"/>
        </a:effectRef>
        <a:fontRef idx="minor">
          <a:schemeClr val="lt1"/>
        </a:fontRef>
      </dsp:style>
      <dsp:txBody>
        <a:bodyPr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latin typeface="黑体" panose="02010609060101010101" pitchFamily="49" charset="-122"/>
              <a:ea typeface="黑体" panose="02010609060101010101" pitchFamily="49" charset="-122"/>
            </a:rPr>
            <a:t>活力文化</a:t>
          </a:r>
          <a:endParaRPr lang="zh-CN" altLang="en-US" sz="3200" dirty="0">
            <a:latin typeface="黑体" panose="02010609060101010101" pitchFamily="49" charset="-122"/>
            <a:ea typeface="黑体" panose="02010609060101010101" pitchFamily="49" charset="-122"/>
          </a:endParaRPr>
        </a:p>
      </dsp:txBody>
      <dsp:txXfrm>
        <a:off x="0" y="4532290"/>
        <a:ext cx="2073317" cy="14388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081246" cy="5760712"/>
        <a:chOff x="0" y="0"/>
        <a:chExt cx="10081246" cy="5760712"/>
      </a:xfrm>
    </dsp:grpSpPr>
    <dsp:sp modelId="{34016A8E-DB2E-4A5C-8BE7-525326023482}">
      <dsp:nvSpPr>
        <dsp:cNvPr id="3" name="右箭头 2"/>
        <dsp:cNvSpPr/>
      </dsp:nvSpPr>
      <dsp:spPr bwMode="white">
        <a:xfrm>
          <a:off x="756093" y="0"/>
          <a:ext cx="8569059" cy="5760712"/>
        </a:xfrm>
        <a:prstGeom prst="rightArrow">
          <a:avLst/>
        </a:prstGeom>
      </dsp:spPr>
      <dsp:style>
        <a:lnRef idx="0">
          <a:schemeClr val="dk1"/>
        </a:lnRef>
        <a:fillRef idx="1">
          <a:schemeClr val="accent6">
            <a:tint val="40000"/>
          </a:schemeClr>
        </a:fillRef>
        <a:effectRef idx="0">
          <a:scrgbClr r="0" g="0" b="0"/>
        </a:effectRef>
        <a:fontRef idx="minor"/>
      </dsp:style>
      <dsp:txXfrm>
        <a:off x="756093" y="0"/>
        <a:ext cx="8569059" cy="5760712"/>
      </dsp:txXfrm>
    </dsp:sp>
    <dsp:sp modelId="{8D185BE3-07E1-4008-A00B-D0D90F021759}">
      <dsp:nvSpPr>
        <dsp:cNvPr id="4" name="圆角矩形 3"/>
        <dsp:cNvSpPr/>
      </dsp:nvSpPr>
      <dsp:spPr bwMode="white">
        <a:xfrm>
          <a:off x="0" y="1728214"/>
          <a:ext cx="1475304" cy="2304285"/>
        </a:xfrm>
        <a:prstGeom prst="roundRect">
          <a:avLst/>
        </a:prstGeom>
      </dsp:spPr>
      <dsp:style>
        <a:lnRef idx="3">
          <a:schemeClr val="lt1"/>
        </a:lnRef>
        <a:fillRef idx="1">
          <a:schemeClr val="accent6">
            <a:alpha val="90000"/>
            <a:hueOff val="0"/>
            <a:satOff val="0"/>
            <a:lumOff val="0"/>
            <a:alpha val="90196"/>
          </a:schemeClr>
        </a:fillRef>
        <a:effectRef idx="1">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t>挑选典型职位</a:t>
          </a:r>
          <a:endParaRPr lang="zh-CN" altLang="en-US" sz="2800" dirty="0"/>
        </a:p>
      </dsp:txBody>
      <dsp:txXfrm>
        <a:off x="0" y="1728214"/>
        <a:ext cx="1475304" cy="2304285"/>
      </dsp:txXfrm>
    </dsp:sp>
    <dsp:sp modelId="{6A6903E7-747D-4BB9-A9A0-927B407CCF31}">
      <dsp:nvSpPr>
        <dsp:cNvPr id="5" name="圆角矩形 4"/>
        <dsp:cNvSpPr/>
      </dsp:nvSpPr>
      <dsp:spPr bwMode="white">
        <a:xfrm>
          <a:off x="1721188" y="1728214"/>
          <a:ext cx="1475304" cy="2304285"/>
        </a:xfrm>
        <a:prstGeom prst="roundRect">
          <a:avLst/>
        </a:prstGeom>
      </dsp:spPr>
      <dsp:style>
        <a:lnRef idx="3">
          <a:schemeClr val="lt1"/>
        </a:lnRef>
        <a:fillRef idx="1">
          <a:schemeClr val="accent6">
            <a:alpha val="90000"/>
            <a:hueOff val="0"/>
            <a:satOff val="0"/>
            <a:lumOff val="0"/>
            <a:alpha val="82196"/>
          </a:schemeClr>
        </a:fillRef>
        <a:effectRef idx="1">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t>确定职位评价方法</a:t>
          </a:r>
          <a:endParaRPr lang="zh-CN" altLang="en-US" sz="2800" dirty="0"/>
        </a:p>
      </dsp:txBody>
      <dsp:txXfrm>
        <a:off x="1721188" y="1728214"/>
        <a:ext cx="1475304" cy="2304285"/>
      </dsp:txXfrm>
    </dsp:sp>
    <dsp:sp modelId="{17D86135-CB0D-4272-9365-0A32105867E8}">
      <dsp:nvSpPr>
        <dsp:cNvPr id="6" name="圆角矩形 5"/>
        <dsp:cNvSpPr/>
      </dsp:nvSpPr>
      <dsp:spPr bwMode="white">
        <a:xfrm>
          <a:off x="3442377" y="1728214"/>
          <a:ext cx="1475304" cy="2304285"/>
        </a:xfrm>
        <a:prstGeom prst="roundRect">
          <a:avLst/>
        </a:prstGeom>
      </dsp:spPr>
      <dsp:style>
        <a:lnRef idx="3">
          <a:schemeClr val="lt1"/>
        </a:lnRef>
        <a:fillRef idx="1">
          <a:schemeClr val="accent6">
            <a:alpha val="90000"/>
            <a:hueOff val="0"/>
            <a:satOff val="0"/>
            <a:lumOff val="0"/>
            <a:alpha val="74196"/>
          </a:schemeClr>
        </a:fillRef>
        <a:effectRef idx="1">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t>建立职位评价委员会</a:t>
          </a:r>
          <a:endParaRPr lang="zh-CN" altLang="en-US" sz="2800" dirty="0"/>
        </a:p>
      </dsp:txBody>
      <dsp:txXfrm>
        <a:off x="3442377" y="1728214"/>
        <a:ext cx="1475304" cy="2304285"/>
      </dsp:txXfrm>
    </dsp:sp>
    <dsp:sp modelId="{97E8110B-70BF-48C9-97EF-0C49EE4FBD7E}">
      <dsp:nvSpPr>
        <dsp:cNvPr id="7" name="圆角矩形 6"/>
        <dsp:cNvSpPr/>
      </dsp:nvSpPr>
      <dsp:spPr bwMode="white">
        <a:xfrm>
          <a:off x="5163565" y="1728214"/>
          <a:ext cx="1475304" cy="2304285"/>
        </a:xfrm>
        <a:prstGeom prst="roundRect">
          <a:avLst/>
        </a:prstGeom>
      </dsp:spPr>
      <dsp:style>
        <a:lnRef idx="3">
          <a:schemeClr val="lt1"/>
        </a:lnRef>
        <a:fillRef idx="1">
          <a:schemeClr val="accent6">
            <a:alpha val="90000"/>
            <a:hueOff val="0"/>
            <a:satOff val="0"/>
            <a:lumOff val="0"/>
            <a:alpha val="66196"/>
          </a:schemeClr>
        </a:fillRef>
        <a:effectRef idx="1">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t>对职位评价人员进行培训</a:t>
          </a:r>
          <a:endParaRPr lang="zh-CN" altLang="en-US" sz="2800" dirty="0"/>
        </a:p>
      </dsp:txBody>
      <dsp:txXfrm>
        <a:off x="5163565" y="1728214"/>
        <a:ext cx="1475304" cy="2304285"/>
      </dsp:txXfrm>
    </dsp:sp>
    <dsp:sp modelId="{F4C6A0B2-3DF8-420F-B114-5277162B3D7E}">
      <dsp:nvSpPr>
        <dsp:cNvPr id="8" name="圆角矩形 7"/>
        <dsp:cNvSpPr/>
      </dsp:nvSpPr>
      <dsp:spPr bwMode="white">
        <a:xfrm>
          <a:off x="6884753" y="1728214"/>
          <a:ext cx="1475304" cy="2304285"/>
        </a:xfrm>
        <a:prstGeom prst="roundRect">
          <a:avLst/>
        </a:prstGeom>
      </dsp:spPr>
      <dsp:style>
        <a:lnRef idx="3">
          <a:schemeClr val="lt1"/>
        </a:lnRef>
        <a:fillRef idx="1">
          <a:schemeClr val="accent6">
            <a:alpha val="90000"/>
            <a:hueOff val="0"/>
            <a:satOff val="0"/>
            <a:lumOff val="0"/>
            <a:alpha val="58196"/>
          </a:schemeClr>
        </a:fillRef>
        <a:effectRef idx="1">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t>对职位进行评价</a:t>
          </a:r>
          <a:endParaRPr lang="zh-CN" altLang="en-US" sz="2800" dirty="0"/>
        </a:p>
      </dsp:txBody>
      <dsp:txXfrm>
        <a:off x="6884753" y="1728214"/>
        <a:ext cx="1475304" cy="2304285"/>
      </dsp:txXfrm>
    </dsp:sp>
    <dsp:sp modelId="{8C2D9388-4B03-42ED-960A-59AB50C0B823}">
      <dsp:nvSpPr>
        <dsp:cNvPr id="9" name="圆角矩形 8"/>
        <dsp:cNvSpPr/>
      </dsp:nvSpPr>
      <dsp:spPr bwMode="white">
        <a:xfrm>
          <a:off x="8605942" y="1728214"/>
          <a:ext cx="1475304" cy="2304285"/>
        </a:xfrm>
        <a:prstGeom prst="roundRect">
          <a:avLst/>
        </a:prstGeom>
      </dsp:spPr>
      <dsp:style>
        <a:lnRef idx="3">
          <a:schemeClr val="lt1"/>
        </a:lnRef>
        <a:fillRef idx="1">
          <a:schemeClr val="accent6">
            <a:alpha val="90000"/>
            <a:hueOff val="0"/>
            <a:satOff val="0"/>
            <a:lumOff val="0"/>
            <a:alpha val="50196"/>
          </a:schemeClr>
        </a:fillRef>
        <a:effectRef idx="1">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800" dirty="0" smtClean="0"/>
            <a:t>与员工交流</a:t>
          </a:r>
          <a:r>
            <a:rPr lang="en-US" sz="2800" dirty="0" smtClean="0"/>
            <a:t>,</a:t>
          </a:r>
          <a:r>
            <a:rPr lang="zh-CN" sz="2800" dirty="0" smtClean="0"/>
            <a:t>建立申诉机制</a:t>
          </a:r>
          <a:endParaRPr lang="zh-CN" altLang="en-US" sz="2800" dirty="0"/>
        </a:p>
      </dsp:txBody>
      <dsp:txXfrm>
        <a:off x="8605942" y="1728214"/>
        <a:ext cx="1475304" cy="23042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081246" cy="5760712"/>
        <a:chOff x="0" y="0"/>
        <a:chExt cx="10081246" cy="5760712"/>
      </a:xfrm>
    </dsp:grpSpPr>
    <dsp:sp modelId="{DEECF37E-9BEE-4C33-A33F-F6E33A777DD5}">
      <dsp:nvSpPr>
        <dsp:cNvPr id="3" name="L 形 2"/>
        <dsp:cNvSpPr/>
      </dsp:nvSpPr>
      <dsp:spPr bwMode="white">
        <a:xfrm rot="5400000">
          <a:off x="465848" y="2651455"/>
          <a:ext cx="1403204" cy="2334900"/>
        </a:xfrm>
        <a:prstGeom prst="corner">
          <a:avLst>
            <a:gd name="adj1" fmla="val 16120"/>
            <a:gd name="adj2" fmla="val 16110"/>
          </a:avLst>
        </a:prstGeom>
      </dsp:spPr>
      <dsp:style>
        <a:lnRef idx="2">
          <a:schemeClr val="accent6">
            <a:alpha val="90000"/>
            <a:hueOff val="0"/>
            <a:satOff val="0"/>
            <a:lumOff val="0"/>
            <a:alpha val="90196"/>
          </a:schemeClr>
        </a:lnRef>
        <a:fillRef idx="1">
          <a:schemeClr val="accent6">
            <a:alpha val="90000"/>
            <a:hueOff val="0"/>
            <a:satOff val="0"/>
            <a:lumOff val="0"/>
            <a:alpha val="90196"/>
          </a:schemeClr>
        </a:fillRef>
        <a:effectRef idx="1">
          <a:scrgbClr r="0" g="0" b="0"/>
        </a:effectRef>
        <a:fontRef idx="minor">
          <a:schemeClr val="lt1"/>
        </a:fontRef>
      </dsp:style>
      <dsp:txXfrm rot="5400000">
        <a:off x="465848" y="2651455"/>
        <a:ext cx="1403204" cy="2334900"/>
      </dsp:txXfrm>
    </dsp:sp>
    <dsp:sp modelId="{5133DAE4-3C80-49D8-911B-21FCDB2835BE}">
      <dsp:nvSpPr>
        <dsp:cNvPr id="4" name="矩形 3"/>
        <dsp:cNvSpPr/>
      </dsp:nvSpPr>
      <dsp:spPr bwMode="white">
        <a:xfrm>
          <a:off x="231618" y="3349087"/>
          <a:ext cx="2107961" cy="184775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1439" tIns="91439" rIns="91439" bIns="91439"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sz="2400" dirty="0" smtClean="0">
              <a:solidFill>
                <a:schemeClr val="tx1"/>
              </a:solidFill>
            </a:rPr>
            <a:t>获取职位信息</a:t>
          </a:r>
          <a:endParaRPr lang="zh-CN" altLang="en-US" sz="2400" dirty="0">
            <a:solidFill>
              <a:schemeClr val="tx1"/>
            </a:solidFill>
          </a:endParaRPr>
        </a:p>
      </dsp:txBody>
      <dsp:txXfrm>
        <a:off x="231618" y="3349087"/>
        <a:ext cx="2107961" cy="1847751"/>
      </dsp:txXfrm>
    </dsp:sp>
    <dsp:sp modelId="{9DFD0249-0039-4831-B517-CFEE2B8B5203}">
      <dsp:nvSpPr>
        <dsp:cNvPr id="5" name="等腰三角形 4"/>
        <dsp:cNvSpPr/>
      </dsp:nvSpPr>
      <dsp:spPr bwMode="white">
        <a:xfrm>
          <a:off x="1941851" y="2479557"/>
          <a:ext cx="397728" cy="397728"/>
        </a:xfrm>
        <a:prstGeom prst="triangle">
          <a:avLst>
            <a:gd name="adj" fmla="val 100000"/>
          </a:avLst>
        </a:prstGeom>
      </dsp:spPr>
      <dsp:style>
        <a:lnRef idx="2">
          <a:schemeClr val="accent6">
            <a:alpha val="90000"/>
            <a:hueOff val="0"/>
            <a:satOff val="0"/>
            <a:lumOff val="0"/>
            <a:alpha val="83529"/>
          </a:schemeClr>
        </a:lnRef>
        <a:fillRef idx="1">
          <a:schemeClr val="accent6">
            <a:alpha val="90000"/>
            <a:hueOff val="0"/>
            <a:satOff val="0"/>
            <a:lumOff val="0"/>
            <a:alpha val="83529"/>
          </a:schemeClr>
        </a:fillRef>
        <a:effectRef idx="1">
          <a:scrgbClr r="0" g="0" b="0"/>
        </a:effectRef>
        <a:fontRef idx="minor">
          <a:schemeClr val="lt1"/>
        </a:fontRef>
      </dsp:style>
      <dsp:txXfrm>
        <a:off x="1941851" y="2479557"/>
        <a:ext cx="397728" cy="397728"/>
      </dsp:txXfrm>
    </dsp:sp>
    <dsp:sp modelId="{C9838DC6-1E7C-4080-AA3E-9A8C139432EB}">
      <dsp:nvSpPr>
        <dsp:cNvPr id="6" name="L 形 5"/>
        <dsp:cNvSpPr/>
      </dsp:nvSpPr>
      <dsp:spPr bwMode="white">
        <a:xfrm rot="5400000">
          <a:off x="3046404" y="2012894"/>
          <a:ext cx="1403204" cy="2334900"/>
        </a:xfrm>
        <a:prstGeom prst="corner">
          <a:avLst>
            <a:gd name="adj1" fmla="val 16120"/>
            <a:gd name="adj2" fmla="val 16110"/>
          </a:avLst>
        </a:prstGeom>
      </dsp:spPr>
      <dsp:style>
        <a:lnRef idx="2">
          <a:schemeClr val="accent6">
            <a:alpha val="90000"/>
            <a:hueOff val="0"/>
            <a:satOff val="0"/>
            <a:lumOff val="0"/>
            <a:alpha val="76863"/>
          </a:schemeClr>
        </a:lnRef>
        <a:fillRef idx="1">
          <a:schemeClr val="accent6">
            <a:alpha val="90000"/>
            <a:hueOff val="0"/>
            <a:satOff val="0"/>
            <a:lumOff val="0"/>
            <a:alpha val="76863"/>
          </a:schemeClr>
        </a:fillRef>
        <a:effectRef idx="1">
          <a:scrgbClr r="0" g="0" b="0"/>
        </a:effectRef>
        <a:fontRef idx="minor">
          <a:schemeClr val="lt1"/>
        </a:fontRef>
      </dsp:style>
      <dsp:txXfrm rot="5400000">
        <a:off x="3046404" y="2012894"/>
        <a:ext cx="1403204" cy="2334900"/>
      </dsp:txXfrm>
    </dsp:sp>
    <dsp:sp modelId="{3E83CCF0-B041-47CD-B1BE-FAC8B0F566E9}">
      <dsp:nvSpPr>
        <dsp:cNvPr id="7" name="矩形 6"/>
        <dsp:cNvSpPr/>
      </dsp:nvSpPr>
      <dsp:spPr bwMode="white">
        <a:xfrm>
          <a:off x="2812174" y="2710526"/>
          <a:ext cx="2107961" cy="184775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1439" tIns="91439" rIns="91439" bIns="91439"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sz="2400" dirty="0" smtClean="0">
              <a:solidFill>
                <a:schemeClr val="tx1"/>
              </a:solidFill>
            </a:rPr>
            <a:t>选择报酬要素并对职位进行分类</a:t>
          </a:r>
          <a:endParaRPr lang="zh-CN" altLang="en-US" sz="2400" dirty="0">
            <a:solidFill>
              <a:schemeClr val="tx1"/>
            </a:solidFill>
          </a:endParaRPr>
        </a:p>
      </dsp:txBody>
      <dsp:txXfrm>
        <a:off x="2812174" y="2710526"/>
        <a:ext cx="2107961" cy="1847751"/>
      </dsp:txXfrm>
    </dsp:sp>
    <dsp:sp modelId="{CE5192E2-7F1B-4AF2-AF3C-DFE0C9272B4C}">
      <dsp:nvSpPr>
        <dsp:cNvPr id="8" name="等腰三角形 7"/>
        <dsp:cNvSpPr/>
      </dsp:nvSpPr>
      <dsp:spPr bwMode="white">
        <a:xfrm>
          <a:off x="4522406" y="1840996"/>
          <a:ext cx="397728" cy="397728"/>
        </a:xfrm>
        <a:prstGeom prst="triangle">
          <a:avLst>
            <a:gd name="adj" fmla="val 100000"/>
          </a:avLst>
        </a:prstGeom>
      </dsp:spPr>
      <dsp:style>
        <a:lnRef idx="2">
          <a:schemeClr val="accent6">
            <a:alpha val="90000"/>
            <a:hueOff val="0"/>
            <a:satOff val="0"/>
            <a:lumOff val="0"/>
            <a:alpha val="70196"/>
          </a:schemeClr>
        </a:lnRef>
        <a:fillRef idx="1">
          <a:schemeClr val="accent6">
            <a:alpha val="90000"/>
            <a:hueOff val="0"/>
            <a:satOff val="0"/>
            <a:lumOff val="0"/>
            <a:alpha val="70196"/>
          </a:schemeClr>
        </a:fillRef>
        <a:effectRef idx="1">
          <a:scrgbClr r="0" g="0" b="0"/>
        </a:effectRef>
        <a:fontRef idx="minor">
          <a:schemeClr val="lt1"/>
        </a:fontRef>
      </dsp:style>
      <dsp:txXfrm>
        <a:off x="4522406" y="1840996"/>
        <a:ext cx="397728" cy="397728"/>
      </dsp:txXfrm>
    </dsp:sp>
    <dsp:sp modelId="{983B4D81-7D6E-4927-923D-BAB9834F5E49}">
      <dsp:nvSpPr>
        <dsp:cNvPr id="9" name="L 形 8"/>
        <dsp:cNvSpPr/>
      </dsp:nvSpPr>
      <dsp:spPr bwMode="white">
        <a:xfrm rot="5400000">
          <a:off x="5626959" y="1374333"/>
          <a:ext cx="1403204" cy="2334900"/>
        </a:xfrm>
        <a:prstGeom prst="corner">
          <a:avLst>
            <a:gd name="adj1" fmla="val 16120"/>
            <a:gd name="adj2" fmla="val 16110"/>
          </a:avLst>
        </a:prstGeom>
      </dsp:spPr>
      <dsp:style>
        <a:lnRef idx="2">
          <a:schemeClr val="accent6">
            <a:alpha val="90000"/>
            <a:hueOff val="0"/>
            <a:satOff val="0"/>
            <a:lumOff val="0"/>
            <a:alpha val="63529"/>
          </a:schemeClr>
        </a:lnRef>
        <a:fillRef idx="1">
          <a:schemeClr val="accent6">
            <a:alpha val="90000"/>
            <a:hueOff val="0"/>
            <a:satOff val="0"/>
            <a:lumOff val="0"/>
            <a:alpha val="63529"/>
          </a:schemeClr>
        </a:fillRef>
        <a:effectRef idx="1">
          <a:scrgbClr r="0" g="0" b="0"/>
        </a:effectRef>
        <a:fontRef idx="minor">
          <a:schemeClr val="lt1"/>
        </a:fontRef>
      </dsp:style>
      <dsp:txXfrm rot="5400000">
        <a:off x="5626959" y="1374333"/>
        <a:ext cx="1403204" cy="2334900"/>
      </dsp:txXfrm>
    </dsp:sp>
    <dsp:sp modelId="{7E93EFCE-234F-46A5-9C33-20C6421831B0}">
      <dsp:nvSpPr>
        <dsp:cNvPr id="10" name="矩形 9"/>
        <dsp:cNvSpPr/>
      </dsp:nvSpPr>
      <dsp:spPr bwMode="white">
        <a:xfrm>
          <a:off x="5392730" y="2071965"/>
          <a:ext cx="2107961" cy="184775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1439" tIns="91439" rIns="91439" bIns="91439"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sz="2400" dirty="0" smtClean="0">
              <a:solidFill>
                <a:schemeClr val="tx1"/>
              </a:solidFill>
            </a:rPr>
            <a:t>对职位进行排序</a:t>
          </a:r>
          <a:endParaRPr lang="zh-CN" altLang="en-US" sz="2400" dirty="0">
            <a:solidFill>
              <a:schemeClr val="tx1"/>
            </a:solidFill>
          </a:endParaRPr>
        </a:p>
      </dsp:txBody>
      <dsp:txXfrm>
        <a:off x="5392730" y="2071965"/>
        <a:ext cx="2107961" cy="1847751"/>
      </dsp:txXfrm>
    </dsp:sp>
    <dsp:sp modelId="{E46ED1BC-A9CF-44D1-85B8-8130CE48832C}">
      <dsp:nvSpPr>
        <dsp:cNvPr id="11" name="等腰三角形 10"/>
        <dsp:cNvSpPr/>
      </dsp:nvSpPr>
      <dsp:spPr bwMode="white">
        <a:xfrm>
          <a:off x="7102962" y="1202435"/>
          <a:ext cx="397728" cy="397728"/>
        </a:xfrm>
        <a:prstGeom prst="triangle">
          <a:avLst>
            <a:gd name="adj" fmla="val 100000"/>
          </a:avLst>
        </a:prstGeom>
      </dsp:spPr>
      <dsp:style>
        <a:lnRef idx="2">
          <a:schemeClr val="accent6">
            <a:alpha val="90000"/>
            <a:hueOff val="0"/>
            <a:satOff val="0"/>
            <a:lumOff val="0"/>
            <a:alpha val="56863"/>
          </a:schemeClr>
        </a:lnRef>
        <a:fillRef idx="1">
          <a:schemeClr val="accent6">
            <a:alpha val="90000"/>
            <a:hueOff val="0"/>
            <a:satOff val="0"/>
            <a:lumOff val="0"/>
            <a:alpha val="56863"/>
          </a:schemeClr>
        </a:fillRef>
        <a:effectRef idx="1">
          <a:scrgbClr r="0" g="0" b="0"/>
        </a:effectRef>
        <a:fontRef idx="minor">
          <a:schemeClr val="lt1"/>
        </a:fontRef>
      </dsp:style>
      <dsp:txXfrm>
        <a:off x="7102962" y="1202435"/>
        <a:ext cx="397728" cy="397728"/>
      </dsp:txXfrm>
    </dsp:sp>
    <dsp:sp modelId="{41A88201-9B9B-46FD-B88F-557C5351CAA5}">
      <dsp:nvSpPr>
        <dsp:cNvPr id="12" name="L 形 11"/>
        <dsp:cNvSpPr/>
      </dsp:nvSpPr>
      <dsp:spPr bwMode="white">
        <a:xfrm rot="5400000">
          <a:off x="8207515" y="735772"/>
          <a:ext cx="1403204" cy="2334900"/>
        </a:xfrm>
        <a:prstGeom prst="corner">
          <a:avLst>
            <a:gd name="adj1" fmla="val 16120"/>
            <a:gd name="adj2" fmla="val 16110"/>
          </a:avLst>
        </a:prstGeom>
      </dsp:spPr>
      <dsp:style>
        <a:lnRef idx="2">
          <a:schemeClr val="accent6">
            <a:alpha val="90000"/>
            <a:hueOff val="0"/>
            <a:satOff val="0"/>
            <a:lumOff val="0"/>
            <a:alpha val="50196"/>
          </a:schemeClr>
        </a:lnRef>
        <a:fillRef idx="1">
          <a:schemeClr val="accent6">
            <a:alpha val="90000"/>
            <a:hueOff val="0"/>
            <a:satOff val="0"/>
            <a:lumOff val="0"/>
            <a:alpha val="50196"/>
          </a:schemeClr>
        </a:fillRef>
        <a:effectRef idx="1">
          <a:scrgbClr r="0" g="0" b="0"/>
        </a:effectRef>
        <a:fontRef idx="minor">
          <a:schemeClr val="lt1"/>
        </a:fontRef>
      </dsp:style>
      <dsp:txXfrm rot="5400000">
        <a:off x="8207515" y="735772"/>
        <a:ext cx="1403204" cy="2334900"/>
      </dsp:txXfrm>
    </dsp:sp>
    <dsp:sp modelId="{045C38B0-8168-40E3-9F51-127F81B1ADBE}">
      <dsp:nvSpPr>
        <dsp:cNvPr id="13" name="矩形 12"/>
        <dsp:cNvSpPr/>
      </dsp:nvSpPr>
      <dsp:spPr bwMode="white">
        <a:xfrm>
          <a:off x="7973285" y="1433404"/>
          <a:ext cx="2107961" cy="184775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1439" tIns="91439" rIns="91439" bIns="91439"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sz="2400" dirty="0" smtClean="0">
              <a:solidFill>
                <a:schemeClr val="tx1"/>
              </a:solidFill>
            </a:rPr>
            <a:t>综合排序结果</a:t>
          </a:r>
          <a:endParaRPr lang="zh-CN" altLang="en-US" sz="2400" dirty="0">
            <a:solidFill>
              <a:schemeClr val="tx1"/>
            </a:solidFill>
          </a:endParaRPr>
        </a:p>
      </dsp:txBody>
      <dsp:txXfrm>
        <a:off x="7973285" y="1433404"/>
        <a:ext cx="2107961" cy="1847751"/>
      </dsp:txXfrm>
    </dsp:sp>
  </dsp:spTree>
</dsp:drawing>
</file>

<file path=ppt/diagrams/drawing1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969356" cy="6604000"/>
        <a:chOff x="0" y="0"/>
        <a:chExt cx="5969356" cy="6604000"/>
      </a:xfrm>
    </dsp:grpSpPr>
    <dsp:sp modelId="{0C36B942-A23F-457A-88EA-773432640793}">
      <dsp:nvSpPr>
        <dsp:cNvPr id="3" name="环形箭头 2"/>
        <dsp:cNvSpPr/>
      </dsp:nvSpPr>
      <dsp:spPr bwMode="white">
        <a:xfrm>
          <a:off x="2452538" y="0"/>
          <a:ext cx="3178682" cy="3179166"/>
        </a:xfrm>
        <a:prstGeom prst="circularArrow">
          <a:avLst>
            <a:gd name="adj1" fmla="val 10980"/>
            <a:gd name="adj2" fmla="val 1142322"/>
            <a:gd name="adj3" fmla="val 4500000"/>
            <a:gd name="adj4" fmla="val 10800000"/>
            <a:gd name="adj5" fmla="val 12500"/>
          </a:avLst>
        </a:prstGeom>
      </dsp:spPr>
      <dsp:style>
        <a:lnRef idx="3">
          <a:schemeClr val="lt1"/>
        </a:lnRef>
        <a:fillRef idx="1">
          <a:schemeClr val="accent6">
            <a:alpha val="90000"/>
            <a:hueOff val="0"/>
            <a:satOff val="0"/>
            <a:lumOff val="0"/>
            <a:alpha val="90196"/>
          </a:schemeClr>
        </a:fillRef>
        <a:effectRef idx="1">
          <a:scrgbClr r="0" g="0" b="0"/>
        </a:effectRef>
        <a:fontRef idx="minor">
          <a:schemeClr val="lt1"/>
        </a:fontRef>
      </dsp:style>
      <dsp:txXfrm>
        <a:off x="2452538" y="0"/>
        <a:ext cx="3178682" cy="3179166"/>
      </dsp:txXfrm>
    </dsp:sp>
    <dsp:sp modelId="{FD5F36C5-4728-44CA-8887-B2D4181F737B}">
      <dsp:nvSpPr>
        <dsp:cNvPr id="4" name="矩形 3"/>
        <dsp:cNvSpPr/>
      </dsp:nvSpPr>
      <dsp:spPr bwMode="white">
        <a:xfrm>
          <a:off x="3155131" y="1147775"/>
          <a:ext cx="1766332" cy="88295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smtClean="0">
              <a:solidFill>
                <a:schemeClr val="tx1"/>
              </a:solidFill>
            </a:rPr>
            <a:t>确定合适的职位等级数量</a:t>
          </a:r>
          <a:endParaRPr lang="zh-CN" altLang="en-US" sz="2400" dirty="0">
            <a:solidFill>
              <a:schemeClr val="tx1"/>
            </a:solidFill>
          </a:endParaRPr>
        </a:p>
      </dsp:txBody>
      <dsp:txXfrm>
        <a:off x="3155131" y="1147775"/>
        <a:ext cx="1766332" cy="882955"/>
      </dsp:txXfrm>
    </dsp:sp>
    <dsp:sp modelId="{6CECF962-278D-4017-A687-3221602EE90F}">
      <dsp:nvSpPr>
        <dsp:cNvPr id="5" name="形状 4"/>
        <dsp:cNvSpPr/>
      </dsp:nvSpPr>
      <dsp:spPr bwMode="white">
        <a:xfrm>
          <a:off x="1569670" y="1826666"/>
          <a:ext cx="3178682" cy="3179166"/>
        </a:xfrm>
        <a:prstGeom prst="leftCircularArrow">
          <a:avLst>
            <a:gd name="adj1" fmla="val 10980"/>
            <a:gd name="adj2" fmla="val 1142322"/>
            <a:gd name="adj3" fmla="val 6300000"/>
            <a:gd name="adj4" fmla="val 18900000"/>
            <a:gd name="adj5" fmla="val 12500"/>
          </a:avLst>
        </a:prstGeom>
      </dsp:spPr>
      <dsp:style>
        <a:lnRef idx="3">
          <a:schemeClr val="lt1"/>
        </a:lnRef>
        <a:fillRef idx="1">
          <a:schemeClr val="accent6">
            <a:alpha val="90000"/>
            <a:hueOff val="0"/>
            <a:satOff val="0"/>
            <a:lumOff val="0"/>
            <a:alpha val="70196"/>
          </a:schemeClr>
        </a:fillRef>
        <a:effectRef idx="1">
          <a:scrgbClr r="0" g="0" b="0"/>
        </a:effectRef>
        <a:fontRef idx="minor">
          <a:schemeClr val="lt1"/>
        </a:fontRef>
      </dsp:style>
      <dsp:txXfrm>
        <a:off x="1569670" y="1826666"/>
        <a:ext cx="3178682" cy="3179166"/>
      </dsp:txXfrm>
    </dsp:sp>
    <dsp:sp modelId="{721B5393-CC79-4B21-86E4-33ED8393D31C}">
      <dsp:nvSpPr>
        <dsp:cNvPr id="6" name="矩形 5"/>
        <dsp:cNvSpPr/>
      </dsp:nvSpPr>
      <dsp:spPr bwMode="white">
        <a:xfrm>
          <a:off x="2275845" y="2985008"/>
          <a:ext cx="1766332" cy="88295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smtClean="0">
              <a:solidFill>
                <a:schemeClr val="tx1"/>
              </a:solidFill>
            </a:rPr>
            <a:t>编写每一职位等级的定义</a:t>
          </a:r>
          <a:endParaRPr lang="zh-CN" altLang="en-US" sz="2400" dirty="0">
            <a:solidFill>
              <a:schemeClr val="tx1"/>
            </a:solidFill>
          </a:endParaRPr>
        </a:p>
      </dsp:txBody>
      <dsp:txXfrm>
        <a:off x="2275845" y="2985008"/>
        <a:ext cx="1766332" cy="882955"/>
      </dsp:txXfrm>
    </dsp:sp>
    <dsp:sp modelId="{F46B10DE-46A7-4088-BAC0-E1D149BE23F3}">
      <dsp:nvSpPr>
        <dsp:cNvPr id="7" name="空心弧 6"/>
        <dsp:cNvSpPr/>
      </dsp:nvSpPr>
      <dsp:spPr bwMode="white">
        <a:xfrm>
          <a:off x="2678776" y="3871925"/>
          <a:ext cx="2730980" cy="2732075"/>
        </a:xfrm>
        <a:prstGeom prst="blockArc">
          <a:avLst>
            <a:gd name="adj1" fmla="val 13500000"/>
            <a:gd name="adj2" fmla="val 10800000"/>
            <a:gd name="adj3" fmla="val 12740"/>
          </a:avLst>
        </a:prstGeom>
      </dsp:spPr>
      <dsp:style>
        <a:lnRef idx="3">
          <a:schemeClr val="lt1"/>
        </a:lnRef>
        <a:fillRef idx="1">
          <a:schemeClr val="accent6">
            <a:alpha val="90000"/>
            <a:hueOff val="0"/>
            <a:satOff val="0"/>
            <a:lumOff val="0"/>
            <a:alpha val="50196"/>
          </a:schemeClr>
        </a:fillRef>
        <a:effectRef idx="1">
          <a:scrgbClr r="0" g="0" b="0"/>
        </a:effectRef>
        <a:fontRef idx="minor">
          <a:schemeClr val="lt1"/>
        </a:fontRef>
      </dsp:style>
      <dsp:txXfrm>
        <a:off x="2678776" y="3871925"/>
        <a:ext cx="2730980" cy="2732075"/>
      </dsp:txXfrm>
    </dsp:sp>
    <dsp:sp modelId="{27D81E37-40FE-47C0-B22F-6376462FD4EB}">
      <dsp:nvSpPr>
        <dsp:cNvPr id="8" name="矩形 7"/>
        <dsp:cNvSpPr/>
      </dsp:nvSpPr>
      <dsp:spPr bwMode="white">
        <a:xfrm>
          <a:off x="3159310" y="4824882"/>
          <a:ext cx="1766332" cy="88295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smtClean="0">
              <a:solidFill>
                <a:schemeClr val="tx1"/>
              </a:solidFill>
            </a:rPr>
            <a:t>根据职位等级定义对职位进行等级分类</a:t>
          </a:r>
          <a:endParaRPr lang="zh-CN" altLang="en-US" sz="2400" dirty="0">
            <a:solidFill>
              <a:schemeClr val="tx1"/>
            </a:solidFill>
          </a:endParaRPr>
        </a:p>
      </dsp:txBody>
      <dsp:txXfrm>
        <a:off x="3159310" y="4824882"/>
        <a:ext cx="1766332" cy="8829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596623" cy="6394445"/>
        <a:chOff x="0" y="0"/>
        <a:chExt cx="8596623" cy="6394445"/>
      </a:xfrm>
    </dsp:grpSpPr>
    <dsp:sp modelId="{211E4D61-F7B8-4877-BBF7-D458374DBB04}">
      <dsp:nvSpPr>
        <dsp:cNvPr id="3" name="圆角矩形 2"/>
        <dsp:cNvSpPr/>
      </dsp:nvSpPr>
      <dsp:spPr bwMode="white">
        <a:xfrm>
          <a:off x="1351617" y="3501"/>
          <a:ext cx="2457677" cy="1474606"/>
        </a:xfrm>
        <a:prstGeom prst="roundRect">
          <a:avLst>
            <a:gd name="adj" fmla="val 10000"/>
          </a:avLst>
        </a:prstGeom>
      </dsp:spPr>
      <dsp:style>
        <a:lnRef idx="3">
          <a:schemeClr val="lt1"/>
        </a:lnRef>
        <a:fillRef idx="1">
          <a:schemeClr val="accent6"/>
        </a:fillRef>
        <a:effectRef idx="1">
          <a:scrgbClr r="0" g="0" b="0"/>
        </a:effectRef>
        <a:fontRef idx="minor">
          <a:schemeClr val="lt1"/>
        </a:fontRef>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200" b="1" dirty="0" smtClean="0"/>
            <a:t>选取合适的报酬要素</a:t>
          </a:r>
          <a:endParaRPr lang="zh-CN" altLang="en-US" sz="2200" b="1" dirty="0"/>
        </a:p>
      </dsp:txBody>
      <dsp:txXfrm>
        <a:off x="1351617" y="3501"/>
        <a:ext cx="2457677" cy="1474606"/>
      </dsp:txXfrm>
    </dsp:sp>
    <dsp:sp modelId="{A2FA7C9B-CA17-4FE8-B8D3-D8017306FC8B}">
      <dsp:nvSpPr>
        <dsp:cNvPr id="4" name="右箭头 3"/>
        <dsp:cNvSpPr/>
      </dsp:nvSpPr>
      <dsp:spPr bwMode="white">
        <a:xfrm>
          <a:off x="4040316" y="436053"/>
          <a:ext cx="521028" cy="609504"/>
        </a:xfrm>
        <a:prstGeom prst="rightArrow">
          <a:avLst>
            <a:gd name="adj1" fmla="val 60000"/>
            <a:gd name="adj2" fmla="val 50000"/>
          </a:avLst>
        </a:prstGeom>
      </dsp:spPr>
      <dsp:style>
        <a:lnRef idx="0">
          <a:schemeClr val="accent6">
            <a:tint val="60000"/>
          </a:schemeClr>
        </a:lnRef>
        <a:fillRef idx="1">
          <a:schemeClr val="accent6">
            <a:tint val="60000"/>
          </a:schemeClr>
        </a:fillRef>
        <a:effectRef idx="1">
          <a:scrgbClr r="0" g="0" b="0"/>
        </a:effectRef>
        <a:fontRef idx="minor">
          <a:schemeClr val="lt1"/>
        </a:fontRef>
      </dsp:style>
      <dsp:txBody>
        <a:bodyPr lIns="0" tIns="0" rIns="0" bIns="0" anchor="ctr"/>
        <a:lstStyle>
          <a:lvl1pPr algn="ctr">
            <a:defRPr sz="23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endParaRPr lang="zh-CN" altLang="en-US"/>
        </a:p>
      </dsp:txBody>
      <dsp:txXfrm>
        <a:off x="4040316" y="436053"/>
        <a:ext cx="521028" cy="609504"/>
      </dsp:txXfrm>
    </dsp:sp>
    <dsp:sp modelId="{5814A49B-6780-490D-B8E8-64FD232474B5}">
      <dsp:nvSpPr>
        <dsp:cNvPr id="5" name="圆角矩形 4"/>
        <dsp:cNvSpPr/>
      </dsp:nvSpPr>
      <dsp:spPr bwMode="white">
        <a:xfrm>
          <a:off x="4792365" y="3501"/>
          <a:ext cx="2457677" cy="1474606"/>
        </a:xfrm>
        <a:prstGeom prst="roundRect">
          <a:avLst>
            <a:gd name="adj" fmla="val 10000"/>
          </a:avLst>
        </a:prstGeom>
      </dsp:spPr>
      <dsp:style>
        <a:lnRef idx="3">
          <a:schemeClr val="lt1"/>
        </a:lnRef>
        <a:fillRef idx="1">
          <a:schemeClr val="accent6"/>
        </a:fillRef>
        <a:effectRef idx="1">
          <a:scrgbClr r="0" g="0" b="0"/>
        </a:effectRef>
        <a:fontRef idx="minor">
          <a:schemeClr val="lt1"/>
        </a:fontRef>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200" b="1" dirty="0" smtClean="0"/>
            <a:t>对每一种报酬要素的各种不同程度、水平或层次加以界定</a:t>
          </a:r>
          <a:r>
            <a:rPr lang="zh-CN" altLang="en-US" sz="2200" b="1" dirty="0" smtClean="0"/>
            <a:t>；</a:t>
          </a:r>
          <a:endParaRPr lang="zh-CN" altLang="en-US" sz="2200" b="1" dirty="0"/>
        </a:p>
      </dsp:txBody>
      <dsp:txXfrm>
        <a:off x="4792365" y="3501"/>
        <a:ext cx="2457677" cy="1474606"/>
      </dsp:txXfrm>
    </dsp:sp>
    <dsp:sp modelId="{C3F6E146-F7D3-485D-9004-A41D8C8C4A20}">
      <dsp:nvSpPr>
        <dsp:cNvPr id="6" name="右箭头 5"/>
        <dsp:cNvSpPr/>
      </dsp:nvSpPr>
      <dsp:spPr bwMode="white">
        <a:xfrm rot="5407049">
          <a:off x="5758505" y="1664262"/>
          <a:ext cx="520361" cy="609504"/>
        </a:xfrm>
        <a:prstGeom prst="rightArrow">
          <a:avLst>
            <a:gd name="adj1" fmla="val 60000"/>
            <a:gd name="adj2" fmla="val 50000"/>
          </a:avLst>
        </a:prstGeom>
      </dsp:spPr>
      <dsp:style>
        <a:lnRef idx="0">
          <a:schemeClr val="accent6">
            <a:tint val="60000"/>
          </a:schemeClr>
        </a:lnRef>
        <a:fillRef idx="1">
          <a:schemeClr val="accent6">
            <a:tint val="60000"/>
          </a:schemeClr>
        </a:fillRef>
        <a:effectRef idx="1">
          <a:scrgbClr r="0" g="0" b="0"/>
        </a:effectRef>
        <a:fontRef idx="minor">
          <a:schemeClr val="lt1"/>
        </a:fontRef>
      </dsp:style>
      <dsp:txBody>
        <a:bodyPr rot="-5400000" lIns="0" tIns="0" rIns="0" bIns="0" anchor="ctr"/>
        <a:lstStyle>
          <a:lvl1pPr algn="ctr">
            <a:defRPr sz="23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endParaRPr lang="zh-CN" altLang="en-US"/>
        </a:p>
      </dsp:txBody>
      <dsp:txXfrm rot="5407049">
        <a:off x="5758505" y="1664262"/>
        <a:ext cx="520361" cy="609504"/>
      </dsp:txXfrm>
    </dsp:sp>
    <dsp:sp modelId="{12C47D56-C45F-452D-BDE1-2857563446E3}">
      <dsp:nvSpPr>
        <dsp:cNvPr id="7" name="圆角矩形 6"/>
        <dsp:cNvSpPr/>
      </dsp:nvSpPr>
      <dsp:spPr bwMode="white">
        <a:xfrm>
          <a:off x="4787328" y="2459919"/>
          <a:ext cx="2457677" cy="1474606"/>
        </a:xfrm>
        <a:prstGeom prst="roundRect">
          <a:avLst>
            <a:gd name="adj" fmla="val 10000"/>
          </a:avLst>
        </a:prstGeom>
      </dsp:spPr>
      <dsp:style>
        <a:lnRef idx="3">
          <a:schemeClr val="lt1"/>
        </a:lnRef>
        <a:fillRef idx="1">
          <a:schemeClr val="accent6"/>
        </a:fillRef>
        <a:effectRef idx="1">
          <a:scrgbClr r="0" g="0" b="0"/>
        </a:effectRef>
        <a:fontRef idx="minor">
          <a:schemeClr val="lt1"/>
        </a:fontRef>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200" b="1" dirty="0" smtClean="0"/>
            <a:t>确定不同报酬要素在职位评价体系中所占的权重或者相对价值</a:t>
          </a:r>
          <a:endParaRPr lang="zh-CN" altLang="en-US" sz="2200" b="1" dirty="0"/>
        </a:p>
      </dsp:txBody>
      <dsp:txXfrm>
        <a:off x="4787328" y="2459919"/>
        <a:ext cx="2457677" cy="1474606"/>
      </dsp:txXfrm>
    </dsp:sp>
    <dsp:sp modelId="{DBDB40F7-6A05-447E-A793-895E4A6A23B1}">
      <dsp:nvSpPr>
        <dsp:cNvPr id="8" name="右箭头 7"/>
        <dsp:cNvSpPr/>
      </dsp:nvSpPr>
      <dsp:spPr bwMode="white">
        <a:xfrm rot="10800000">
          <a:off x="4035279" y="2892471"/>
          <a:ext cx="521028" cy="609504"/>
        </a:xfrm>
        <a:prstGeom prst="rightArrow">
          <a:avLst>
            <a:gd name="adj1" fmla="val 60000"/>
            <a:gd name="adj2" fmla="val 50000"/>
          </a:avLst>
        </a:prstGeom>
      </dsp:spPr>
      <dsp:style>
        <a:lnRef idx="0">
          <a:schemeClr val="accent6">
            <a:tint val="60000"/>
          </a:schemeClr>
        </a:lnRef>
        <a:fillRef idx="1">
          <a:schemeClr val="accent6">
            <a:tint val="60000"/>
          </a:schemeClr>
        </a:fillRef>
        <a:effectRef idx="1">
          <a:scrgbClr r="0" g="0" b="0"/>
        </a:effectRef>
        <a:fontRef idx="minor">
          <a:schemeClr val="lt1"/>
        </a:fontRef>
      </dsp:style>
      <dsp:txBody>
        <a:bodyPr rot="10800000" lIns="0" tIns="0" rIns="0" bIns="0" anchor="ctr"/>
        <a:lstStyle>
          <a:lvl1pPr algn="ctr">
            <a:defRPr sz="23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endParaRPr lang="zh-CN" altLang="en-US"/>
        </a:p>
      </dsp:txBody>
      <dsp:txXfrm rot="10800000">
        <a:off x="4035279" y="2892471"/>
        <a:ext cx="521028" cy="609504"/>
      </dsp:txXfrm>
    </dsp:sp>
    <dsp:sp modelId="{15C537B0-2E90-4DD0-A64D-E5EBF2654D99}">
      <dsp:nvSpPr>
        <dsp:cNvPr id="9" name="圆角矩形 8"/>
        <dsp:cNvSpPr/>
      </dsp:nvSpPr>
      <dsp:spPr bwMode="white">
        <a:xfrm>
          <a:off x="1346580" y="2459919"/>
          <a:ext cx="2457677" cy="1474606"/>
        </a:xfrm>
        <a:prstGeom prst="roundRect">
          <a:avLst>
            <a:gd name="adj" fmla="val 10000"/>
          </a:avLst>
        </a:prstGeom>
      </dsp:spPr>
      <dsp:style>
        <a:lnRef idx="3">
          <a:schemeClr val="lt1"/>
        </a:lnRef>
        <a:fillRef idx="1">
          <a:schemeClr val="accent6"/>
        </a:fillRef>
        <a:effectRef idx="1">
          <a:scrgbClr r="0" g="0" b="0"/>
        </a:effectRef>
        <a:fontRef idx="minor">
          <a:schemeClr val="lt1"/>
        </a:fontRef>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200" b="1" dirty="0" smtClean="0"/>
            <a:t>确定每一种报酬要素的不同等级所对应的点值</a:t>
          </a:r>
          <a:endParaRPr lang="zh-CN" altLang="en-US" sz="2200" b="1" dirty="0"/>
        </a:p>
      </dsp:txBody>
      <dsp:txXfrm>
        <a:off x="1346580" y="2459919"/>
        <a:ext cx="2457677" cy="1474606"/>
      </dsp:txXfrm>
    </dsp:sp>
    <dsp:sp modelId="{07D665AD-B9D2-4B43-85D1-5D7C24FD4863}">
      <dsp:nvSpPr>
        <dsp:cNvPr id="10" name="右箭头 9"/>
        <dsp:cNvSpPr/>
      </dsp:nvSpPr>
      <dsp:spPr bwMode="white">
        <a:xfrm rot="5392950">
          <a:off x="2317757" y="4120679"/>
          <a:ext cx="520361" cy="609504"/>
        </a:xfrm>
        <a:prstGeom prst="rightArrow">
          <a:avLst>
            <a:gd name="adj1" fmla="val 60000"/>
            <a:gd name="adj2" fmla="val 50000"/>
          </a:avLst>
        </a:prstGeom>
      </dsp:spPr>
      <dsp:style>
        <a:lnRef idx="0">
          <a:schemeClr val="accent6">
            <a:tint val="60000"/>
          </a:schemeClr>
        </a:lnRef>
        <a:fillRef idx="1">
          <a:schemeClr val="accent6">
            <a:tint val="60000"/>
          </a:schemeClr>
        </a:fillRef>
        <a:effectRef idx="1">
          <a:scrgbClr r="0" g="0" b="0"/>
        </a:effectRef>
        <a:fontRef idx="minor">
          <a:schemeClr val="lt1"/>
        </a:fontRef>
      </dsp:style>
      <dsp:txBody>
        <a:bodyPr rot="-5400000" lIns="0" tIns="0" rIns="0" bIns="0" anchor="ctr"/>
        <a:lstStyle>
          <a:lvl1pPr algn="ctr">
            <a:defRPr sz="23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endParaRPr lang="zh-CN" altLang="en-US"/>
        </a:p>
      </dsp:txBody>
      <dsp:txXfrm rot="5392950">
        <a:off x="2317757" y="4120679"/>
        <a:ext cx="520361" cy="609504"/>
      </dsp:txXfrm>
    </dsp:sp>
    <dsp:sp modelId="{0AF96FEA-A99E-49B0-8496-E4D9CABACD2E}">
      <dsp:nvSpPr>
        <dsp:cNvPr id="11" name="圆角矩形 10"/>
        <dsp:cNvSpPr/>
      </dsp:nvSpPr>
      <dsp:spPr bwMode="white">
        <a:xfrm>
          <a:off x="1351617" y="4916337"/>
          <a:ext cx="2457677" cy="1474606"/>
        </a:xfrm>
        <a:prstGeom prst="roundRect">
          <a:avLst>
            <a:gd name="adj" fmla="val 10000"/>
          </a:avLst>
        </a:prstGeom>
      </dsp:spPr>
      <dsp:style>
        <a:lnRef idx="3">
          <a:schemeClr val="lt1"/>
        </a:lnRef>
        <a:fillRef idx="1">
          <a:schemeClr val="accent6"/>
        </a:fillRef>
        <a:effectRef idx="1">
          <a:scrgbClr r="0" g="0" b="0"/>
        </a:effectRef>
        <a:fontRef idx="minor">
          <a:schemeClr val="lt1"/>
        </a:fontRef>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200" b="1" dirty="0" smtClean="0"/>
            <a:t>运用这些报酬要素来分析和评价每一个职位</a:t>
          </a:r>
          <a:endParaRPr lang="zh-CN" altLang="en-US" sz="2200" b="1" dirty="0"/>
        </a:p>
      </dsp:txBody>
      <dsp:txXfrm>
        <a:off x="1351617" y="4916337"/>
        <a:ext cx="2457677" cy="1474606"/>
      </dsp:txXfrm>
    </dsp:sp>
    <dsp:sp modelId="{105D2DEC-D3D0-4739-BE82-0B8FEB7D910B}">
      <dsp:nvSpPr>
        <dsp:cNvPr id="12" name="右箭头 11"/>
        <dsp:cNvSpPr/>
      </dsp:nvSpPr>
      <dsp:spPr bwMode="white">
        <a:xfrm>
          <a:off x="4040316" y="5348888"/>
          <a:ext cx="521028" cy="609504"/>
        </a:xfrm>
        <a:prstGeom prst="rightArrow">
          <a:avLst>
            <a:gd name="adj1" fmla="val 60000"/>
            <a:gd name="adj2" fmla="val 50000"/>
          </a:avLst>
        </a:prstGeom>
      </dsp:spPr>
      <dsp:style>
        <a:lnRef idx="0">
          <a:schemeClr val="accent6">
            <a:tint val="60000"/>
          </a:schemeClr>
        </a:lnRef>
        <a:fillRef idx="1">
          <a:schemeClr val="accent6">
            <a:tint val="60000"/>
          </a:schemeClr>
        </a:fillRef>
        <a:effectRef idx="1">
          <a:scrgbClr r="0" g="0" b="0"/>
        </a:effectRef>
        <a:fontRef idx="minor">
          <a:schemeClr val="lt1"/>
        </a:fontRef>
      </dsp:style>
      <dsp:txBody>
        <a:bodyPr lIns="0" tIns="0" rIns="0" bIns="0" anchor="ctr"/>
        <a:lstStyle>
          <a:lvl1pPr algn="ctr">
            <a:defRPr sz="23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endParaRPr lang="zh-CN" altLang="en-US"/>
        </a:p>
      </dsp:txBody>
      <dsp:txXfrm>
        <a:off x="4040316" y="5348888"/>
        <a:ext cx="521028" cy="609504"/>
      </dsp:txXfrm>
    </dsp:sp>
    <dsp:sp modelId="{F24BDC95-EEE7-40E1-B70E-2C3C322EDF1C}">
      <dsp:nvSpPr>
        <dsp:cNvPr id="13" name="圆角矩形 12"/>
        <dsp:cNvSpPr/>
      </dsp:nvSpPr>
      <dsp:spPr bwMode="white">
        <a:xfrm>
          <a:off x="4792365" y="4916337"/>
          <a:ext cx="2457677" cy="1474606"/>
        </a:xfrm>
        <a:prstGeom prst="roundRect">
          <a:avLst>
            <a:gd name="adj" fmla="val 10000"/>
          </a:avLst>
        </a:prstGeom>
      </dsp:spPr>
      <dsp:style>
        <a:lnRef idx="3">
          <a:schemeClr val="lt1"/>
        </a:lnRef>
        <a:fillRef idx="1">
          <a:schemeClr val="accent6"/>
        </a:fillRef>
        <a:effectRef idx="1">
          <a:scrgbClr r="0" g="0" b="0"/>
        </a:effectRef>
        <a:fontRef idx="minor">
          <a:schemeClr val="lt1"/>
        </a:fontRef>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200" b="1" dirty="0" smtClean="0"/>
            <a:t>将所有被评价职位根据点数高低进行排序</a:t>
          </a:r>
          <a:r>
            <a:rPr lang="zh-CN" altLang="en-US" sz="2200" b="1" dirty="0" smtClean="0"/>
            <a:t>，</a:t>
          </a:r>
          <a:r>
            <a:rPr lang="zh-CN" sz="2200" b="1" dirty="0" smtClean="0"/>
            <a:t>建立职位等级结构</a:t>
          </a:r>
          <a:endParaRPr lang="zh-CN" altLang="en-US" sz="2200" b="1" dirty="0"/>
        </a:p>
      </dsp:txBody>
      <dsp:txXfrm>
        <a:off x="4792365" y="4916337"/>
        <a:ext cx="2457677" cy="1474606"/>
      </dsp:txXfrm>
    </dsp:sp>
  </dsp:spTree>
</dsp:drawing>
</file>

<file path=ppt/diagrams/drawing1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374623" cy="5760712"/>
        <a:chOff x="0" y="0"/>
        <a:chExt cx="10374623" cy="5760712"/>
      </a:xfrm>
    </dsp:grpSpPr>
    <dsp:sp modelId="{90387E09-1B44-4AAE-B1C5-FBFC66CA0217}">
      <dsp:nvSpPr>
        <dsp:cNvPr id="3" name="直角上箭头 2"/>
        <dsp:cNvSpPr/>
      </dsp:nvSpPr>
      <dsp:spPr bwMode="white">
        <a:xfrm rot="5400000">
          <a:off x="1786787" y="1210712"/>
          <a:ext cx="1027432" cy="1169695"/>
        </a:xfrm>
        <a:prstGeom prst="bentUpArrow">
          <a:avLst>
            <a:gd name="adj1" fmla="val 32840"/>
            <a:gd name="adj2" fmla="val 25000"/>
            <a:gd name="adj3" fmla="val 35780"/>
          </a:avLst>
        </a:prstGeom>
      </dsp:spPr>
      <dsp:style>
        <a:lnRef idx="3">
          <a:schemeClr val="lt1"/>
        </a:lnRef>
        <a:fillRef idx="1">
          <a:schemeClr val="accent2">
            <a:tint val="50000"/>
            <a:hueOff val="0"/>
            <a:satOff val="0"/>
            <a:lumOff val="0"/>
            <a:alpha val="100000"/>
          </a:schemeClr>
        </a:fillRef>
        <a:effectRef idx="1">
          <a:scrgbClr r="0" g="0" b="0"/>
        </a:effectRef>
        <a:fontRef idx="minor"/>
      </dsp:style>
      <dsp:txXfrm rot="5400000">
        <a:off x="1786787" y="1210712"/>
        <a:ext cx="1027432" cy="1169695"/>
      </dsp:txXfrm>
    </dsp:sp>
    <dsp:sp modelId="{C5AAD4BA-42F2-470D-92D0-AB220E04819A}">
      <dsp:nvSpPr>
        <dsp:cNvPr id="4" name="圆角矩形 3"/>
        <dsp:cNvSpPr/>
      </dsp:nvSpPr>
      <dsp:spPr bwMode="white">
        <a:xfrm>
          <a:off x="785303" y="0"/>
          <a:ext cx="1729590" cy="1210657"/>
        </a:xfrm>
        <a:prstGeom prst="roundRect">
          <a:avLst>
            <a:gd name="adj" fmla="val 16670"/>
          </a:avLst>
        </a:prstGeom>
      </dsp:spPr>
      <dsp:style>
        <a:lnRef idx="3">
          <a:schemeClr val="lt1"/>
        </a:lnRef>
        <a:fillRef idx="1">
          <a:schemeClr val="accent2">
            <a:alpha val="90000"/>
            <a:hueOff val="0"/>
            <a:satOff val="0"/>
            <a:lumOff val="0"/>
            <a:alpha val="90196"/>
          </a:schemeClr>
        </a:fillRef>
        <a:effectRef idx="1">
          <a:scrgbClr r="0" g="0" b="0"/>
        </a:effectRef>
        <a:fontRef idx="minor">
          <a:schemeClr val="lt1"/>
        </a:fontRef>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200" dirty="0" smtClean="0"/>
            <a:t>责任</a:t>
          </a:r>
          <a:r>
            <a:rPr lang="en-US" sz="2200" dirty="0" smtClean="0"/>
            <a:t>(responsibility)</a:t>
          </a:r>
          <a:endParaRPr lang="zh-CN" altLang="en-US" sz="2200" dirty="0"/>
        </a:p>
      </dsp:txBody>
      <dsp:txXfrm>
        <a:off x="785303" y="0"/>
        <a:ext cx="1729590" cy="1210657"/>
      </dsp:txXfrm>
    </dsp:sp>
    <dsp:sp modelId="{2A8C4307-2B3F-4143-886F-E5D0A2C19D3D}">
      <dsp:nvSpPr>
        <dsp:cNvPr id="5" name="矩形 4"/>
        <dsp:cNvSpPr/>
      </dsp:nvSpPr>
      <dsp:spPr bwMode="white">
        <a:xfrm>
          <a:off x="3769422" y="122313"/>
          <a:ext cx="1257939" cy="9785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83820" tIns="83820" rIns="83820" bIns="838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228600" lvl="1" indent="-228600">
            <a:lnSpc>
              <a:spcPct val="100000"/>
            </a:lnSpc>
            <a:spcBef>
              <a:spcPct val="0"/>
            </a:spcBef>
            <a:spcAft>
              <a:spcPct val="15000"/>
            </a:spcAft>
            <a:buChar char="•"/>
          </a:pPr>
          <a:r>
            <a:rPr lang="zh-CN" altLang="en-US" sz="2200" dirty="0" smtClean="0">
              <a:solidFill>
                <a:schemeClr val="tx1"/>
              </a:solidFill>
            </a:rPr>
            <a:t>组织对于员工按照预期要求完成工作的依赖程度</a:t>
          </a:r>
          <a:endParaRPr lang="zh-CN" altLang="en-US" sz="2200" dirty="0">
            <a:solidFill>
              <a:schemeClr val="tx1"/>
            </a:solidFill>
          </a:endParaRPr>
        </a:p>
      </dsp:txBody>
      <dsp:txXfrm>
        <a:off x="3769422" y="122313"/>
        <a:ext cx="1257939" cy="978506"/>
      </dsp:txXfrm>
    </dsp:sp>
    <dsp:sp modelId="{A6EC52AE-630C-4F57-926A-D59D20D15CFD}">
      <dsp:nvSpPr>
        <dsp:cNvPr id="6" name="直角上箭头 5"/>
        <dsp:cNvSpPr/>
      </dsp:nvSpPr>
      <dsp:spPr bwMode="white">
        <a:xfrm rot="5400000">
          <a:off x="3247384" y="2727397"/>
          <a:ext cx="1027432" cy="1169695"/>
        </a:xfrm>
        <a:prstGeom prst="bentUpArrow">
          <a:avLst>
            <a:gd name="adj1" fmla="val 32840"/>
            <a:gd name="adj2" fmla="val 25000"/>
            <a:gd name="adj3" fmla="val 35780"/>
          </a:avLst>
        </a:prstGeom>
      </dsp:spPr>
      <dsp:style>
        <a:lnRef idx="3">
          <a:schemeClr val="lt1"/>
        </a:lnRef>
        <a:fillRef idx="1">
          <a:schemeClr val="accent2">
            <a:tint val="50000"/>
            <a:hueOff val="0"/>
            <a:satOff val="-979"/>
            <a:lumOff val="5490"/>
            <a:alpha val="100000"/>
          </a:schemeClr>
        </a:fillRef>
        <a:effectRef idx="1">
          <a:scrgbClr r="0" g="0" b="0"/>
        </a:effectRef>
        <a:fontRef idx="minor"/>
      </dsp:style>
      <dsp:txXfrm rot="5400000">
        <a:off x="3247384" y="2727397"/>
        <a:ext cx="1027432" cy="1169695"/>
      </dsp:txXfrm>
    </dsp:sp>
    <dsp:sp modelId="{06B03D3A-7D5E-4659-9DEA-48A8B2EEE2AA}">
      <dsp:nvSpPr>
        <dsp:cNvPr id="7" name="圆角矩形 6"/>
        <dsp:cNvSpPr/>
      </dsp:nvSpPr>
      <dsp:spPr bwMode="white">
        <a:xfrm>
          <a:off x="2963248" y="1516685"/>
          <a:ext cx="1729590" cy="1210657"/>
        </a:xfrm>
        <a:prstGeom prst="roundRect">
          <a:avLst>
            <a:gd name="adj" fmla="val 16670"/>
          </a:avLst>
        </a:prstGeom>
      </dsp:spPr>
      <dsp:style>
        <a:lnRef idx="3">
          <a:schemeClr val="lt1"/>
        </a:lnRef>
        <a:fillRef idx="1">
          <a:schemeClr val="accent2">
            <a:alpha val="90000"/>
            <a:hueOff val="0"/>
            <a:satOff val="0"/>
            <a:lumOff val="0"/>
            <a:alpha val="76863"/>
          </a:schemeClr>
        </a:fillRef>
        <a:effectRef idx="1">
          <a:scrgbClr r="0" g="0" b="0"/>
        </a:effectRef>
        <a:fontRef idx="minor">
          <a:schemeClr val="lt1"/>
        </a:fontRef>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200" dirty="0" smtClean="0"/>
            <a:t>技能</a:t>
          </a:r>
          <a:r>
            <a:rPr lang="en-US" sz="2200" dirty="0" smtClean="0"/>
            <a:t>(skill)</a:t>
          </a:r>
          <a:endParaRPr lang="zh-CN" altLang="en-US" sz="2200" dirty="0"/>
        </a:p>
      </dsp:txBody>
      <dsp:txXfrm>
        <a:off x="2963248" y="1516685"/>
        <a:ext cx="1729590" cy="1210657"/>
      </dsp:txXfrm>
    </dsp:sp>
    <dsp:sp modelId="{7ED6A372-D483-4030-AFF6-70867AA7C006}">
      <dsp:nvSpPr>
        <dsp:cNvPr id="8" name="矩形 7"/>
        <dsp:cNvSpPr/>
      </dsp:nvSpPr>
      <dsp:spPr bwMode="white">
        <a:xfrm>
          <a:off x="5155165" y="1638998"/>
          <a:ext cx="1257939" cy="9785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83820" tIns="83820" rIns="83820" bIns="838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228600" lvl="1" indent="-228600">
            <a:lnSpc>
              <a:spcPct val="100000"/>
            </a:lnSpc>
            <a:spcBef>
              <a:spcPct val="0"/>
            </a:spcBef>
            <a:spcAft>
              <a:spcPct val="15000"/>
            </a:spcAft>
            <a:buChar char="•"/>
          </a:pPr>
          <a:r>
            <a:rPr lang="zh-CN" altLang="en-US" sz="2200" dirty="0" smtClean="0">
              <a:solidFill>
                <a:schemeClr val="tx1"/>
              </a:solidFill>
            </a:rPr>
            <a:t>某种职位的工作所需具备的经验、培训、能力以及教育水平等</a:t>
          </a:r>
          <a:endParaRPr lang="zh-CN" altLang="en-US" sz="2200" dirty="0">
            <a:solidFill>
              <a:schemeClr val="tx1"/>
            </a:solidFill>
          </a:endParaRPr>
        </a:p>
      </dsp:txBody>
      <dsp:txXfrm>
        <a:off x="5155165" y="1638998"/>
        <a:ext cx="1257939" cy="978506"/>
      </dsp:txXfrm>
    </dsp:sp>
    <dsp:sp modelId="{C525A4B3-64DB-429D-B70F-D42342F0FFEA}">
      <dsp:nvSpPr>
        <dsp:cNvPr id="9" name="直角上箭头 8"/>
        <dsp:cNvSpPr/>
      </dsp:nvSpPr>
      <dsp:spPr bwMode="white">
        <a:xfrm rot="5400000">
          <a:off x="4707981" y="4244082"/>
          <a:ext cx="1027432" cy="1169695"/>
        </a:xfrm>
        <a:prstGeom prst="bentUpArrow">
          <a:avLst>
            <a:gd name="adj1" fmla="val 32840"/>
            <a:gd name="adj2" fmla="val 25000"/>
            <a:gd name="adj3" fmla="val 35780"/>
          </a:avLst>
        </a:prstGeom>
      </dsp:spPr>
      <dsp:style>
        <a:lnRef idx="3">
          <a:schemeClr val="lt1"/>
        </a:lnRef>
        <a:fillRef idx="1">
          <a:schemeClr val="accent2">
            <a:tint val="50000"/>
            <a:hueOff val="0"/>
            <a:satOff val="-1960"/>
            <a:lumOff val="10980"/>
            <a:alpha val="100000"/>
          </a:schemeClr>
        </a:fillRef>
        <a:effectRef idx="1">
          <a:scrgbClr r="0" g="0" b="0"/>
        </a:effectRef>
        <a:fontRef idx="minor"/>
      </dsp:style>
      <dsp:txXfrm rot="5400000">
        <a:off x="4707981" y="4244082"/>
        <a:ext cx="1027432" cy="1169695"/>
      </dsp:txXfrm>
    </dsp:sp>
    <dsp:sp modelId="{8D025D6F-32D0-4B95-BD71-7E9CDFAB1F6D}">
      <dsp:nvSpPr>
        <dsp:cNvPr id="10" name="圆角矩形 9"/>
        <dsp:cNvSpPr/>
      </dsp:nvSpPr>
      <dsp:spPr bwMode="white">
        <a:xfrm>
          <a:off x="4307167" y="3086191"/>
          <a:ext cx="1729590" cy="1210657"/>
        </a:xfrm>
        <a:prstGeom prst="roundRect">
          <a:avLst>
            <a:gd name="adj" fmla="val 16670"/>
          </a:avLst>
        </a:prstGeom>
      </dsp:spPr>
      <dsp:style>
        <a:lnRef idx="3">
          <a:schemeClr val="lt1"/>
        </a:lnRef>
        <a:fillRef idx="1">
          <a:schemeClr val="accent2">
            <a:alpha val="90000"/>
            <a:hueOff val="0"/>
            <a:satOff val="0"/>
            <a:lumOff val="0"/>
            <a:alpha val="63529"/>
          </a:schemeClr>
        </a:fillRef>
        <a:effectRef idx="1">
          <a:scrgbClr r="0" g="0" b="0"/>
        </a:effectRef>
        <a:fontRef idx="minor">
          <a:schemeClr val="lt1"/>
        </a:fontRef>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200" dirty="0" smtClean="0"/>
            <a:t>努力</a:t>
          </a:r>
          <a:r>
            <a:rPr lang="en-US" sz="2200" dirty="0" smtClean="0"/>
            <a:t>(effort)</a:t>
          </a:r>
          <a:endParaRPr lang="zh-CN" altLang="en-US" sz="2200" dirty="0"/>
        </a:p>
      </dsp:txBody>
      <dsp:txXfrm>
        <a:off x="4307167" y="3086191"/>
        <a:ext cx="1729590" cy="1210657"/>
      </dsp:txXfrm>
    </dsp:sp>
    <dsp:sp modelId="{319D7AF2-7552-49C6-8ADC-B12916D94D5F}">
      <dsp:nvSpPr>
        <dsp:cNvPr id="11" name="矩形 10"/>
        <dsp:cNvSpPr/>
      </dsp:nvSpPr>
      <dsp:spPr bwMode="white">
        <a:xfrm>
          <a:off x="6393867" y="3155683"/>
          <a:ext cx="1257939" cy="9785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83820" tIns="83820" rIns="83820" bIns="838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228600" lvl="1" indent="-228600">
            <a:lnSpc>
              <a:spcPct val="100000"/>
            </a:lnSpc>
            <a:spcBef>
              <a:spcPct val="0"/>
            </a:spcBef>
            <a:spcAft>
              <a:spcPct val="15000"/>
            </a:spcAft>
            <a:buChar char="•"/>
          </a:pPr>
          <a:r>
            <a:rPr lang="zh-CN" altLang="en-US" sz="2200" dirty="0" smtClean="0">
              <a:solidFill>
                <a:schemeClr val="tx1"/>
              </a:solidFill>
            </a:rPr>
            <a:t>为完成某种职位上的工作所需发挥的体力或者脑力程度所进行的衡量</a:t>
          </a:r>
          <a:endParaRPr lang="zh-CN" altLang="en-US" sz="2200" dirty="0">
            <a:solidFill>
              <a:schemeClr val="tx1"/>
            </a:solidFill>
          </a:endParaRPr>
        </a:p>
      </dsp:txBody>
      <dsp:txXfrm>
        <a:off x="6393867" y="3155683"/>
        <a:ext cx="1257939" cy="978506"/>
      </dsp:txXfrm>
    </dsp:sp>
    <dsp:sp modelId="{70222657-6D2D-4875-8A66-D81856DF05C0}">
      <dsp:nvSpPr>
        <dsp:cNvPr id="12" name="圆角矩形 11"/>
        <dsp:cNvSpPr/>
      </dsp:nvSpPr>
      <dsp:spPr bwMode="white">
        <a:xfrm>
          <a:off x="5169810" y="4550055"/>
          <a:ext cx="1729590" cy="1210657"/>
        </a:xfrm>
        <a:prstGeom prst="roundRect">
          <a:avLst>
            <a:gd name="adj" fmla="val 16670"/>
          </a:avLst>
        </a:prstGeom>
      </dsp:spPr>
      <dsp:style>
        <a:lnRef idx="3">
          <a:schemeClr val="lt1"/>
        </a:lnRef>
        <a:fillRef idx="1">
          <a:schemeClr val="accent2">
            <a:alpha val="90000"/>
            <a:hueOff val="0"/>
            <a:satOff val="0"/>
            <a:lumOff val="0"/>
            <a:alpha val="50196"/>
          </a:schemeClr>
        </a:fillRef>
        <a:effectRef idx="1">
          <a:scrgbClr r="0" g="0" b="0"/>
        </a:effectRef>
        <a:fontRef idx="minor">
          <a:schemeClr val="lt1"/>
        </a:fontRef>
      </dsp:style>
      <dsp:txBody>
        <a:bodyPr lIns="83820" tIns="83820" rIns="8382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200" dirty="0" smtClean="0"/>
            <a:t>工作条件</a:t>
          </a:r>
          <a:r>
            <a:rPr lang="en-US" sz="2200" dirty="0" smtClean="0"/>
            <a:t>(working condition)</a:t>
          </a:r>
          <a:endParaRPr lang="zh-CN" altLang="en-US" sz="2200" dirty="0"/>
        </a:p>
      </dsp:txBody>
      <dsp:txXfrm>
        <a:off x="5169810" y="4550055"/>
        <a:ext cx="1729590" cy="1210657"/>
      </dsp:txXfrm>
    </dsp:sp>
    <dsp:sp modelId="{999BED83-9655-4548-88E7-4BF79541B50C}">
      <dsp:nvSpPr>
        <dsp:cNvPr id="13" name="矩形 12"/>
        <dsp:cNvSpPr/>
      </dsp:nvSpPr>
      <dsp:spPr bwMode="white">
        <a:xfrm>
          <a:off x="7936235" y="4672368"/>
          <a:ext cx="1257939" cy="97850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83820" tIns="83820" rIns="83820" bIns="838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228600" lvl="1" indent="-228600">
            <a:lnSpc>
              <a:spcPct val="100000"/>
            </a:lnSpc>
            <a:spcBef>
              <a:spcPct val="0"/>
            </a:spcBef>
            <a:spcAft>
              <a:spcPct val="15000"/>
            </a:spcAft>
            <a:buChar char="•"/>
          </a:pPr>
          <a:r>
            <a:rPr lang="zh-CN" altLang="en-US" sz="2200" dirty="0" smtClean="0">
              <a:solidFill>
                <a:schemeClr val="tx1"/>
              </a:solidFill>
            </a:rPr>
            <a:t>指职位上的人所从事工作的伤害性以及工作的物理环境</a:t>
          </a:r>
          <a:endParaRPr lang="zh-CN" altLang="en-US" sz="2200" dirty="0">
            <a:solidFill>
              <a:schemeClr val="tx1"/>
            </a:solidFill>
          </a:endParaRPr>
        </a:p>
      </dsp:txBody>
      <dsp:txXfrm>
        <a:off x="7936235" y="4672368"/>
        <a:ext cx="1257939" cy="978506"/>
      </dsp:txXfrm>
    </dsp:sp>
  </dsp:spTree>
</dsp:drawing>
</file>

<file path=ppt/diagrams/drawing1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081245" cy="6394445"/>
        <a:chOff x="0" y="0"/>
        <a:chExt cx="10081245" cy="6394445"/>
      </a:xfrm>
    </dsp:grpSpPr>
    <dsp:sp modelId="{E7AD21FB-31B6-4A59-BA59-BF65908158FA}">
      <dsp:nvSpPr>
        <dsp:cNvPr id="4" name="圆角矩形 3"/>
        <dsp:cNvSpPr/>
      </dsp:nvSpPr>
      <dsp:spPr bwMode="white">
        <a:xfrm>
          <a:off x="0" y="2357893"/>
          <a:ext cx="2035255" cy="1678660"/>
        </a:xfrm>
        <a:prstGeom prst="roundRect">
          <a:avLst>
            <a:gd name="adj" fmla="val 10000"/>
          </a:avLst>
        </a:prstGeom>
      </dsp:spPr>
      <dsp:style>
        <a:lnRef idx="2">
          <a:schemeClr val="accent6">
            <a:alpha val="90000"/>
            <a:hueOff val="0"/>
            <a:satOff val="0"/>
            <a:lumOff val="0"/>
            <a:alpha val="90196"/>
          </a:schemeClr>
        </a:lnRef>
        <a:fillRef idx="1">
          <a:schemeClr val="lt1">
            <a:alpha val="90000"/>
          </a:schemeClr>
        </a:fillRef>
        <a:effectRef idx="0">
          <a:scrgbClr r="0" g="0" b="0"/>
        </a:effectRef>
        <a:fontRef idx="minor"/>
      </dsp:style>
      <dsp:txBody>
        <a:bodyPr lIns="41910" tIns="41910" rIns="41910" bIns="41910" anchor="t"/>
        <a:lstStyle>
          <a:lvl1pPr algn="l">
            <a:defRPr sz="22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15000"/>
            </a:spcAft>
            <a:buChar char="•"/>
          </a:pPr>
          <a:r>
            <a:rPr lang="zh-CN" dirty="0" smtClean="0">
              <a:solidFill>
                <a:schemeClr val="dk1"/>
              </a:solidFill>
            </a:rPr>
            <a:t>影响</a:t>
          </a:r>
          <a:endParaRPr lang="zh-CN" altLang="en-US" dirty="0">
            <a:solidFill>
              <a:schemeClr val="dk1"/>
            </a:solidFill>
          </a:endParaRPr>
        </a:p>
        <a:p>
          <a:pPr lvl="1">
            <a:lnSpc>
              <a:spcPct val="100000"/>
            </a:lnSpc>
            <a:spcBef>
              <a:spcPct val="0"/>
            </a:spcBef>
            <a:spcAft>
              <a:spcPct val="15000"/>
            </a:spcAft>
            <a:buChar char="•"/>
          </a:pPr>
          <a:r>
            <a:rPr lang="zh-CN" dirty="0" smtClean="0">
              <a:solidFill>
                <a:schemeClr val="dk1"/>
              </a:solidFill>
            </a:rPr>
            <a:t>贡献</a:t>
          </a:r>
          <a:endParaRPr lang="zh-CN" altLang="en-US" dirty="0">
            <a:solidFill>
              <a:schemeClr val="dk1"/>
            </a:solidFill>
          </a:endParaRPr>
        </a:p>
        <a:p>
          <a:pPr lvl="1">
            <a:lnSpc>
              <a:spcPct val="100000"/>
            </a:lnSpc>
            <a:spcBef>
              <a:spcPct val="0"/>
            </a:spcBef>
            <a:spcAft>
              <a:spcPct val="15000"/>
            </a:spcAft>
            <a:buChar char="•"/>
          </a:pPr>
          <a:r>
            <a:rPr lang="zh-CN" dirty="0" smtClean="0">
              <a:solidFill>
                <a:schemeClr val="dk1"/>
              </a:solidFill>
            </a:rPr>
            <a:t>组织类型</a:t>
          </a:r>
          <a:endParaRPr lang="zh-CN" altLang="en-US" dirty="0">
            <a:solidFill>
              <a:schemeClr val="dk1"/>
            </a:solidFill>
          </a:endParaRPr>
        </a:p>
      </dsp:txBody>
      <dsp:txXfrm>
        <a:off x="0" y="2357893"/>
        <a:ext cx="2035255" cy="1678660"/>
      </dsp:txXfrm>
    </dsp:sp>
    <dsp:sp modelId="{FB901260-08B5-41C2-8F41-15A177918113}">
      <dsp:nvSpPr>
        <dsp:cNvPr id="6" name="形状 5"/>
        <dsp:cNvSpPr/>
      </dsp:nvSpPr>
      <dsp:spPr bwMode="white">
        <a:xfrm>
          <a:off x="1131549" y="2798484"/>
          <a:ext cx="2262009" cy="2262009"/>
        </a:xfrm>
        <a:prstGeom prst="leftCircularArrow">
          <a:avLst>
            <a:gd name="adj1" fmla="val 5000"/>
            <a:gd name="adj2" fmla="val -360000"/>
            <a:gd name="adj3" fmla="val 2275117"/>
            <a:gd name="adj4" fmla="val 9164095"/>
            <a:gd name="adj5" fmla="val 5500"/>
          </a:avLst>
        </a:prstGeom>
      </dsp:spPr>
      <dsp:style>
        <a:lnRef idx="0">
          <a:schemeClr val="accent6">
            <a:shade val="90000"/>
            <a:hueOff val="0"/>
            <a:satOff val="0"/>
            <a:lumOff val="0"/>
            <a:alpha val="100000"/>
          </a:schemeClr>
        </a:lnRef>
        <a:fillRef idx="1">
          <a:schemeClr val="accent6">
            <a:shade val="90000"/>
            <a:hueOff val="0"/>
            <a:satOff val="0"/>
            <a:lumOff val="0"/>
            <a:alpha val="100000"/>
          </a:schemeClr>
        </a:fillRef>
        <a:effectRef idx="1">
          <a:scrgbClr r="0" g="0" b="0"/>
        </a:effectRef>
        <a:fontRef idx="minor">
          <a:schemeClr val="lt1"/>
        </a:fontRef>
      </dsp:style>
      <dsp:txXfrm>
        <a:off x="1131549" y="2798484"/>
        <a:ext cx="2262009" cy="2262009"/>
      </dsp:txXfrm>
    </dsp:sp>
    <dsp:sp modelId="{C35CC10E-C8CC-4452-8017-0505873A7561}">
      <dsp:nvSpPr>
        <dsp:cNvPr id="5" name="圆角矩形 4"/>
        <dsp:cNvSpPr/>
      </dsp:nvSpPr>
      <dsp:spPr bwMode="white">
        <a:xfrm>
          <a:off x="452279" y="3676840"/>
          <a:ext cx="1809116" cy="719426"/>
        </a:xfrm>
        <a:prstGeom prst="roundRect">
          <a:avLst>
            <a:gd name="adj" fmla="val 10000"/>
          </a:avLst>
        </a:prstGeom>
      </dsp:spPr>
      <dsp:style>
        <a:lnRef idx="3">
          <a:schemeClr val="lt1"/>
        </a:lnRef>
        <a:fillRef idx="1">
          <a:schemeClr val="accent6">
            <a:alpha val="90000"/>
            <a:hueOff val="0"/>
            <a:satOff val="0"/>
            <a:lumOff val="0"/>
            <a:alpha val="90196"/>
          </a:schemeClr>
        </a:fillRef>
        <a:effectRef idx="1">
          <a:scrgbClr r="0" g="0" b="0"/>
        </a:effectRef>
        <a:fontRef idx="minor">
          <a:schemeClr val="lt1"/>
        </a:fontRef>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smtClean="0">
              <a:latin typeface="+mn-lt"/>
              <a:ea typeface="+mn-ea"/>
            </a:rPr>
            <a:t>影响</a:t>
          </a:r>
          <a:r>
            <a:rPr lang="en-US" sz="2000" b="1" dirty="0" smtClean="0">
              <a:latin typeface="+mn-lt"/>
              <a:ea typeface="+mn-ea"/>
            </a:rPr>
            <a:t>impact</a:t>
          </a:r>
          <a:endParaRPr lang="zh-CN" altLang="en-US" sz="2000" b="1" dirty="0">
            <a:latin typeface="+mn-lt"/>
            <a:ea typeface="+mn-ea"/>
          </a:endParaRPr>
        </a:p>
      </dsp:txBody>
      <dsp:txXfrm>
        <a:off x="452279" y="3676840"/>
        <a:ext cx="1809116" cy="719426"/>
      </dsp:txXfrm>
    </dsp:sp>
    <dsp:sp modelId="{701EDCD6-2350-477C-B74B-C34CD257A15E}">
      <dsp:nvSpPr>
        <dsp:cNvPr id="8" name="圆角矩形 7"/>
        <dsp:cNvSpPr/>
      </dsp:nvSpPr>
      <dsp:spPr bwMode="white">
        <a:xfrm>
          <a:off x="2516161" y="2307533"/>
          <a:ext cx="2157370" cy="1779379"/>
        </a:xfrm>
        <a:prstGeom prst="roundRect">
          <a:avLst>
            <a:gd name="adj" fmla="val 10000"/>
          </a:avLst>
        </a:prstGeom>
      </dsp:spPr>
      <dsp:style>
        <a:lnRef idx="2">
          <a:schemeClr val="accent6">
            <a:alpha val="90000"/>
            <a:hueOff val="0"/>
            <a:satOff val="0"/>
            <a:lumOff val="0"/>
            <a:alpha val="76863"/>
          </a:schemeClr>
        </a:lnRef>
        <a:fillRef idx="1">
          <a:schemeClr val="lt1">
            <a:alpha val="90000"/>
          </a:schemeClr>
        </a:fillRef>
        <a:effectRef idx="0">
          <a:scrgbClr r="0" g="0" b="0"/>
        </a:effectRef>
        <a:fontRef idx="minor"/>
      </dsp:style>
      <dsp:txBody>
        <a:bodyPr lIns="41910" tIns="41910" rIns="41910" bIns="41910" anchor="t"/>
        <a:lstStyle>
          <a:lvl1pPr algn="l">
            <a:defRPr sz="22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15000"/>
            </a:spcAft>
            <a:buChar char="•"/>
          </a:pPr>
          <a:r>
            <a:rPr lang="zh-CN" dirty="0" smtClean="0">
              <a:solidFill>
                <a:schemeClr val="dk1"/>
              </a:solidFill>
            </a:rPr>
            <a:t>沟通目的</a:t>
          </a:r>
          <a:endParaRPr lang="zh-CN" altLang="en-US" dirty="0">
            <a:solidFill>
              <a:schemeClr val="dk1"/>
            </a:solidFill>
          </a:endParaRPr>
        </a:p>
        <a:p>
          <a:pPr lvl="1">
            <a:lnSpc>
              <a:spcPct val="100000"/>
            </a:lnSpc>
            <a:spcBef>
              <a:spcPct val="0"/>
            </a:spcBef>
            <a:spcAft>
              <a:spcPct val="15000"/>
            </a:spcAft>
            <a:buChar char="•"/>
          </a:pPr>
          <a:r>
            <a:rPr lang="zh-CN" dirty="0" smtClean="0">
              <a:solidFill>
                <a:schemeClr val="dk1"/>
              </a:solidFill>
            </a:rPr>
            <a:t>沟通框架</a:t>
          </a:r>
          <a:endParaRPr lang="zh-CN" altLang="en-US" dirty="0">
            <a:solidFill>
              <a:schemeClr val="dk1"/>
            </a:solidFill>
          </a:endParaRPr>
        </a:p>
      </dsp:txBody>
      <dsp:txXfrm>
        <a:off x="2516161" y="2307533"/>
        <a:ext cx="2157370" cy="1779379"/>
      </dsp:txXfrm>
    </dsp:sp>
    <dsp:sp modelId="{B1385C39-568C-4B33-8C8F-5BAE739DFFCF}">
      <dsp:nvSpPr>
        <dsp:cNvPr id="10" name="环形箭头 9"/>
        <dsp:cNvSpPr/>
      </dsp:nvSpPr>
      <dsp:spPr bwMode="white">
        <a:xfrm>
          <a:off x="3654395" y="1246972"/>
          <a:ext cx="2575563" cy="2575563"/>
        </a:xfrm>
        <a:prstGeom prst="circularArrow">
          <a:avLst>
            <a:gd name="adj1" fmla="val 5000"/>
            <a:gd name="adj2" fmla="val 360000"/>
            <a:gd name="adj3" fmla="val 19587092"/>
            <a:gd name="adj4" fmla="val 12698113"/>
            <a:gd name="adj5" fmla="val 5500"/>
          </a:avLst>
        </a:prstGeom>
      </dsp:spPr>
      <dsp:style>
        <a:lnRef idx="0">
          <a:schemeClr val="accent6">
            <a:shade val="90000"/>
            <a:hueOff val="0"/>
            <a:satOff val="-13136"/>
            <a:lumOff val="19216"/>
            <a:alpha val="100000"/>
          </a:schemeClr>
        </a:lnRef>
        <a:fillRef idx="1">
          <a:schemeClr val="accent6">
            <a:shade val="90000"/>
            <a:hueOff val="0"/>
            <a:satOff val="-13136"/>
            <a:lumOff val="19216"/>
            <a:alpha val="100000"/>
          </a:schemeClr>
        </a:fillRef>
        <a:effectRef idx="1">
          <a:scrgbClr r="0" g="0" b="0"/>
        </a:effectRef>
        <a:fontRef idx="minor">
          <a:schemeClr val="lt1"/>
        </a:fontRef>
      </dsp:style>
      <dsp:txXfrm>
        <a:off x="3654395" y="1246972"/>
        <a:ext cx="2575563" cy="2575563"/>
      </dsp:txXfrm>
    </dsp:sp>
    <dsp:sp modelId="{9EDC46B3-24CA-44FE-830F-18078A7494A3}">
      <dsp:nvSpPr>
        <dsp:cNvPr id="9" name="圆角矩形 8"/>
        <dsp:cNvSpPr/>
      </dsp:nvSpPr>
      <dsp:spPr bwMode="white">
        <a:xfrm>
          <a:off x="2995577" y="1926237"/>
          <a:ext cx="1917663" cy="762591"/>
        </a:xfrm>
        <a:prstGeom prst="roundRect">
          <a:avLst>
            <a:gd name="adj" fmla="val 10000"/>
          </a:avLst>
        </a:prstGeom>
      </dsp:spPr>
      <dsp:style>
        <a:lnRef idx="3">
          <a:schemeClr val="lt1"/>
        </a:lnRef>
        <a:fillRef idx="1">
          <a:schemeClr val="accent6">
            <a:alpha val="90000"/>
            <a:hueOff val="0"/>
            <a:satOff val="0"/>
            <a:lumOff val="0"/>
            <a:alpha val="76863"/>
          </a:schemeClr>
        </a:fillRef>
        <a:effectRef idx="1">
          <a:scrgbClr r="0" g="0" b="0"/>
        </a:effectRef>
        <a:fontRef idx="minor">
          <a:schemeClr val="lt1"/>
        </a:fontRef>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000" b="1" dirty="0" smtClean="0">
              <a:latin typeface="+mn-lt"/>
              <a:ea typeface="+mn-ea"/>
            </a:rPr>
            <a:t>沟通</a:t>
          </a:r>
          <a:r>
            <a:rPr lang="en-US" sz="2000" b="1" dirty="0" smtClean="0">
              <a:latin typeface="+mn-lt"/>
              <a:ea typeface="+mn-ea"/>
            </a:rPr>
            <a:t>communication</a:t>
          </a:r>
          <a:endParaRPr lang="zh-CN" altLang="en-US" sz="2000" b="1" dirty="0">
            <a:latin typeface="+mn-lt"/>
            <a:ea typeface="+mn-ea"/>
          </a:endParaRPr>
        </a:p>
      </dsp:txBody>
      <dsp:txXfrm>
        <a:off x="2995577" y="1926237"/>
        <a:ext cx="1917663" cy="762591"/>
      </dsp:txXfrm>
    </dsp:sp>
    <dsp:sp modelId="{61771D0D-C7C5-48C7-A19F-13AD4A797D99}">
      <dsp:nvSpPr>
        <dsp:cNvPr id="12" name="圆角矩形 11"/>
        <dsp:cNvSpPr/>
      </dsp:nvSpPr>
      <dsp:spPr bwMode="white">
        <a:xfrm>
          <a:off x="5168006" y="2357893"/>
          <a:ext cx="2035255" cy="1678660"/>
        </a:xfrm>
        <a:prstGeom prst="roundRect">
          <a:avLst>
            <a:gd name="adj" fmla="val 10000"/>
          </a:avLst>
        </a:prstGeom>
      </dsp:spPr>
      <dsp:style>
        <a:lnRef idx="2">
          <a:schemeClr val="accent6">
            <a:alpha val="90000"/>
            <a:hueOff val="0"/>
            <a:satOff val="0"/>
            <a:lumOff val="0"/>
            <a:alpha val="63529"/>
          </a:schemeClr>
        </a:lnRef>
        <a:fillRef idx="1">
          <a:schemeClr val="lt1">
            <a:alpha val="90000"/>
          </a:schemeClr>
        </a:fillRef>
        <a:effectRef idx="0">
          <a:scrgbClr r="0" g="0" b="0"/>
        </a:effectRef>
        <a:fontRef idx="minor"/>
      </dsp:style>
      <dsp:txBody>
        <a:bodyPr lIns="41910" tIns="41910" rIns="41910" bIns="41910" anchor="t"/>
        <a:lstStyle>
          <a:lvl1pPr algn="l">
            <a:defRPr sz="22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15000"/>
            </a:spcAft>
            <a:buChar char="•"/>
          </a:pPr>
          <a:r>
            <a:rPr lang="zh-CN" altLang="en-US" dirty="0" smtClean="0">
              <a:solidFill>
                <a:schemeClr val="dk1"/>
              </a:solidFill>
            </a:rPr>
            <a:t>创新</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复杂性</a:t>
          </a:r>
          <a:endParaRPr lang="zh-CN" altLang="en-US" dirty="0">
            <a:solidFill>
              <a:schemeClr val="dk1"/>
            </a:solidFill>
          </a:endParaRPr>
        </a:p>
      </dsp:txBody>
      <dsp:txXfrm>
        <a:off x="5168006" y="2357893"/>
        <a:ext cx="2035255" cy="1678660"/>
      </dsp:txXfrm>
    </dsp:sp>
    <dsp:sp modelId="{1528AF4F-1886-4007-B70E-D739AF36E600}">
      <dsp:nvSpPr>
        <dsp:cNvPr id="14" name="形状 13"/>
        <dsp:cNvSpPr/>
      </dsp:nvSpPr>
      <dsp:spPr bwMode="white">
        <a:xfrm>
          <a:off x="6299555" y="2798484"/>
          <a:ext cx="2262009" cy="2262009"/>
        </a:xfrm>
        <a:prstGeom prst="leftCircularArrow">
          <a:avLst>
            <a:gd name="adj1" fmla="val 5000"/>
            <a:gd name="adj2" fmla="val -360000"/>
            <a:gd name="adj3" fmla="val 2275117"/>
            <a:gd name="adj4" fmla="val 9164095"/>
            <a:gd name="adj5" fmla="val 5500"/>
          </a:avLst>
        </a:prstGeom>
      </dsp:spPr>
      <dsp:style>
        <a:lnRef idx="0">
          <a:schemeClr val="accent6">
            <a:shade val="90000"/>
            <a:hueOff val="0"/>
            <a:satOff val="-26274"/>
            <a:lumOff val="38431"/>
            <a:alpha val="100000"/>
          </a:schemeClr>
        </a:lnRef>
        <a:fillRef idx="1">
          <a:schemeClr val="accent6">
            <a:shade val="90000"/>
            <a:hueOff val="0"/>
            <a:satOff val="-26274"/>
            <a:lumOff val="38431"/>
            <a:alpha val="100000"/>
          </a:schemeClr>
        </a:fillRef>
        <a:effectRef idx="1">
          <a:scrgbClr r="0" g="0" b="0"/>
        </a:effectRef>
        <a:fontRef idx="minor">
          <a:schemeClr val="lt1"/>
        </a:fontRef>
      </dsp:style>
      <dsp:txXfrm>
        <a:off x="6299555" y="2798484"/>
        <a:ext cx="2262009" cy="2262009"/>
      </dsp:txXfrm>
    </dsp:sp>
    <dsp:sp modelId="{E1C63F4B-9787-4D44-B923-F3CB0D500820}">
      <dsp:nvSpPr>
        <dsp:cNvPr id="13" name="圆角矩形 12"/>
        <dsp:cNvSpPr/>
      </dsp:nvSpPr>
      <dsp:spPr bwMode="white">
        <a:xfrm>
          <a:off x="5620285" y="3676840"/>
          <a:ext cx="1809116" cy="719426"/>
        </a:xfrm>
        <a:prstGeom prst="roundRect">
          <a:avLst>
            <a:gd name="adj" fmla="val 10000"/>
          </a:avLst>
        </a:prstGeom>
      </dsp:spPr>
      <dsp:style>
        <a:lnRef idx="3">
          <a:schemeClr val="lt1"/>
        </a:lnRef>
        <a:fillRef idx="1">
          <a:schemeClr val="accent6">
            <a:alpha val="90000"/>
            <a:hueOff val="0"/>
            <a:satOff val="0"/>
            <a:lumOff val="0"/>
            <a:alpha val="63529"/>
          </a:schemeClr>
        </a:fillRef>
        <a:effectRef idx="1">
          <a:scrgbClr r="0" g="0" b="0"/>
        </a:effectRef>
        <a:fontRef idx="minor">
          <a:schemeClr val="lt1"/>
        </a:fontRef>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000" b="1" dirty="0" smtClean="0">
              <a:latin typeface="+mn-lt"/>
              <a:ea typeface="+mn-ea"/>
            </a:rPr>
            <a:t>创新</a:t>
          </a:r>
          <a:r>
            <a:rPr lang="en-US" sz="2000" b="1" dirty="0" smtClean="0">
              <a:latin typeface="+mn-lt"/>
              <a:ea typeface="+mn-ea"/>
            </a:rPr>
            <a:t>innovation</a:t>
          </a:r>
          <a:endParaRPr lang="zh-CN" altLang="en-US" sz="2000" b="1" dirty="0">
            <a:latin typeface="+mn-lt"/>
            <a:ea typeface="+mn-ea"/>
          </a:endParaRPr>
        </a:p>
      </dsp:txBody>
      <dsp:txXfrm>
        <a:off x="5620285" y="3676840"/>
        <a:ext cx="1809116" cy="719426"/>
      </dsp:txXfrm>
    </dsp:sp>
    <dsp:sp modelId="{812833F1-DECA-4E73-9DF0-02C4940BE64E}">
      <dsp:nvSpPr>
        <dsp:cNvPr id="16" name="圆角矩形 15"/>
        <dsp:cNvSpPr/>
      </dsp:nvSpPr>
      <dsp:spPr bwMode="white">
        <a:xfrm>
          <a:off x="7684167" y="2307533"/>
          <a:ext cx="2157370" cy="1779379"/>
        </a:xfrm>
        <a:prstGeom prst="roundRect">
          <a:avLst>
            <a:gd name="adj" fmla="val 10000"/>
          </a:avLst>
        </a:prstGeom>
      </dsp:spPr>
      <dsp:style>
        <a:lnRef idx="2">
          <a:schemeClr val="accent6">
            <a:alpha val="90000"/>
            <a:hueOff val="0"/>
            <a:satOff val="0"/>
            <a:lumOff val="0"/>
            <a:alpha val="50196"/>
          </a:schemeClr>
        </a:lnRef>
        <a:fillRef idx="1">
          <a:schemeClr val="lt1">
            <a:alpha val="90000"/>
          </a:schemeClr>
        </a:fillRef>
        <a:effectRef idx="0">
          <a:scrgbClr r="0" g="0" b="0"/>
        </a:effectRef>
        <a:fontRef idx="minor"/>
      </dsp:style>
      <dsp:txBody>
        <a:bodyPr lIns="41910" tIns="41910" rIns="41910" bIns="41910" anchor="t"/>
        <a:lstStyle>
          <a:lvl1pPr algn="l">
            <a:defRPr sz="22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1">
            <a:lnSpc>
              <a:spcPct val="100000"/>
            </a:lnSpc>
            <a:spcBef>
              <a:spcPct val="0"/>
            </a:spcBef>
            <a:spcAft>
              <a:spcPct val="15000"/>
            </a:spcAft>
            <a:buChar char="•"/>
          </a:pPr>
          <a:r>
            <a:rPr lang="zh-CN" altLang="en-US" dirty="0" smtClean="0">
              <a:solidFill>
                <a:schemeClr val="dk1"/>
              </a:solidFill>
            </a:rPr>
            <a:t>知识水平</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团队</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知识宽度</a:t>
          </a:r>
          <a:endParaRPr lang="zh-CN" altLang="en-US" dirty="0">
            <a:solidFill>
              <a:schemeClr val="dk1"/>
            </a:solidFill>
          </a:endParaRPr>
        </a:p>
      </dsp:txBody>
      <dsp:txXfrm>
        <a:off x="7684167" y="2307533"/>
        <a:ext cx="2157370" cy="1779379"/>
      </dsp:txXfrm>
    </dsp:sp>
    <dsp:sp modelId="{CFA86D98-507C-42D1-B351-0F61D75D3289}">
      <dsp:nvSpPr>
        <dsp:cNvPr id="17" name="圆角矩形 16"/>
        <dsp:cNvSpPr/>
      </dsp:nvSpPr>
      <dsp:spPr bwMode="white">
        <a:xfrm>
          <a:off x="8163582" y="1926237"/>
          <a:ext cx="1917663" cy="762591"/>
        </a:xfrm>
        <a:prstGeom prst="roundRect">
          <a:avLst>
            <a:gd name="adj" fmla="val 10000"/>
          </a:avLst>
        </a:prstGeom>
      </dsp:spPr>
      <dsp:style>
        <a:lnRef idx="3">
          <a:schemeClr val="lt1"/>
        </a:lnRef>
        <a:fillRef idx="1">
          <a:schemeClr val="accent6">
            <a:alpha val="90000"/>
            <a:hueOff val="0"/>
            <a:satOff val="0"/>
            <a:lumOff val="0"/>
            <a:alpha val="50196"/>
          </a:schemeClr>
        </a:fillRef>
        <a:effectRef idx="1">
          <a:scrgbClr r="0" g="0" b="0"/>
        </a:effectRef>
        <a:fontRef idx="minor">
          <a:schemeClr val="lt1"/>
        </a:fontRef>
      </dsp:style>
      <dsp:txBody>
        <a:bodyPr lIns="38100" tIns="25400" rIns="381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000" b="1" dirty="0" smtClean="0">
              <a:latin typeface="+mn-lt"/>
              <a:ea typeface="+mn-ea"/>
            </a:rPr>
            <a:t>知识</a:t>
          </a:r>
          <a:r>
            <a:rPr lang="en-US" sz="2000" b="1" dirty="0" smtClean="0">
              <a:latin typeface="+mn-lt"/>
              <a:ea typeface="+mn-ea"/>
            </a:rPr>
            <a:t>knowledge</a:t>
          </a:r>
          <a:endParaRPr lang="zh-CN" altLang="en-US" sz="2000" b="1" dirty="0">
            <a:latin typeface="+mn-lt"/>
            <a:ea typeface="+mn-ea"/>
          </a:endParaRPr>
        </a:p>
      </dsp:txBody>
      <dsp:txXfrm>
        <a:off x="8163582" y="1926237"/>
        <a:ext cx="1917663" cy="762591"/>
      </dsp:txXfrm>
    </dsp:sp>
    <dsp:sp modelId="{4F293E35-1F57-4D36-BC9C-A2A9E0974D94}">
      <dsp:nvSpPr>
        <dsp:cNvPr id="3" name="矩形 2" hidden="1"/>
        <dsp:cNvSpPr/>
      </dsp:nvSpPr>
      <dsp:spPr>
        <a:xfrm>
          <a:off x="0" y="1998180"/>
          <a:ext cx="2261395" cy="2398086"/>
        </a:xfrm>
        <a:prstGeom prst="rect">
          <a:avLst/>
        </a:prstGeom>
      </dsp:spPr>
      <dsp:txXfrm>
        <a:off x="0" y="1998180"/>
        <a:ext cx="2261395" cy="2398086"/>
      </dsp:txXfrm>
    </dsp:sp>
    <dsp:sp modelId="{1D261CF4-8C62-49E8-942D-312117267EA4}">
      <dsp:nvSpPr>
        <dsp:cNvPr id="7" name="矩形 6" hidden="1"/>
        <dsp:cNvSpPr/>
      </dsp:nvSpPr>
      <dsp:spPr>
        <a:xfrm>
          <a:off x="2516161" y="1926237"/>
          <a:ext cx="2397078" cy="2541971"/>
        </a:xfrm>
        <a:prstGeom prst="rect">
          <a:avLst/>
        </a:prstGeom>
      </dsp:spPr>
      <dsp:txXfrm>
        <a:off x="2516161" y="1926237"/>
        <a:ext cx="2397078" cy="2541971"/>
      </dsp:txXfrm>
    </dsp:sp>
    <dsp:sp modelId="{6656C102-9765-424B-B562-FA1E2D74FD8C}">
      <dsp:nvSpPr>
        <dsp:cNvPr id="11" name="矩形 10" hidden="1"/>
        <dsp:cNvSpPr/>
      </dsp:nvSpPr>
      <dsp:spPr>
        <a:xfrm>
          <a:off x="5168006" y="1998180"/>
          <a:ext cx="2261395" cy="2398086"/>
        </a:xfrm>
        <a:prstGeom prst="rect">
          <a:avLst/>
        </a:prstGeom>
      </dsp:spPr>
      <dsp:txXfrm>
        <a:off x="5168006" y="1998180"/>
        <a:ext cx="2261395" cy="2398086"/>
      </dsp:txXfrm>
    </dsp:sp>
    <dsp:sp modelId="{8419CAF0-778E-4E17-97E1-9331D275D84D}">
      <dsp:nvSpPr>
        <dsp:cNvPr id="15" name="矩形 14" hidden="1"/>
        <dsp:cNvSpPr/>
      </dsp:nvSpPr>
      <dsp:spPr>
        <a:xfrm>
          <a:off x="7684167" y="1926237"/>
          <a:ext cx="2397078" cy="2541971"/>
        </a:xfrm>
        <a:prstGeom prst="rect">
          <a:avLst/>
        </a:prstGeom>
      </dsp:spPr>
      <dsp:txXfrm>
        <a:off x="7684167" y="1926237"/>
        <a:ext cx="2397078" cy="2541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067800" cy="3627120"/>
        <a:chOff x="0" y="0"/>
        <a:chExt cx="9067800" cy="3627120"/>
      </a:xfrm>
    </dsp:grpSpPr>
    <dsp:sp modelId="{F7630C49-6143-4915-B67E-7BB2D58C2F0E}">
      <dsp:nvSpPr>
        <dsp:cNvPr id="3" name="形状 2"/>
        <dsp:cNvSpPr/>
      </dsp:nvSpPr>
      <dsp:spPr bwMode="white">
        <a:xfrm>
          <a:off x="0" y="888035"/>
          <a:ext cx="9067800" cy="3627120"/>
        </a:xfrm>
        <a:prstGeom prst="leftRightRibbon">
          <a:avLst/>
        </a:prstGeom>
      </dsp:spPr>
      <dsp:style>
        <a:lnRef idx="3">
          <a:schemeClr val="lt1"/>
        </a:lnRef>
        <a:fillRef idx="1">
          <a:schemeClr val="accent6">
            <a:alpha val="90000"/>
          </a:schemeClr>
        </a:fillRef>
        <a:effectRef idx="1">
          <a:scrgbClr r="0" g="0" b="0"/>
        </a:effectRef>
        <a:fontRef idx="minor">
          <a:schemeClr val="lt1"/>
        </a:fontRef>
      </dsp:style>
      <dsp:txXfrm>
        <a:off x="0" y="888035"/>
        <a:ext cx="9067800" cy="3627120"/>
      </dsp:txXfrm>
    </dsp:sp>
    <dsp:sp modelId="{3C1A665F-ECB6-4FCD-8FB2-3511A498450C}">
      <dsp:nvSpPr>
        <dsp:cNvPr id="4" name="矩形 3"/>
        <dsp:cNvSpPr/>
      </dsp:nvSpPr>
      <dsp:spPr bwMode="white">
        <a:xfrm>
          <a:off x="1088136" y="1608133"/>
          <a:ext cx="2992374" cy="1777289"/>
        </a:xfrm>
        <a:prstGeom prst="rect">
          <a:avLst/>
        </a:prstGeom>
        <a:noFill/>
        <a:ln>
          <a:noFill/>
        </a:ln>
      </dsp:spPr>
      <dsp:style>
        <a:lnRef idx="3">
          <a:scrgbClr r="0" g="0" b="0"/>
        </a:lnRef>
        <a:fillRef idx="1">
          <a:scrgbClr r="0" g="0" b="0"/>
        </a:fillRef>
        <a:effectRef idx="1">
          <a:scrgbClr r="0" g="0" b="0"/>
        </a:effectRef>
        <a:fontRef idx="minor">
          <a:schemeClr val="lt1"/>
        </a:fontRef>
      </dsp:style>
      <dsp:txBody>
        <a:bodyPr lIns="0" tIns="99568" rIns="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t>我国劳动部门关于人工成本的规定</a:t>
          </a:r>
          <a:endParaRPr lang="zh-CN" altLang="en-US" sz="2800" dirty="0"/>
        </a:p>
      </dsp:txBody>
      <dsp:txXfrm>
        <a:off x="1088136" y="1608133"/>
        <a:ext cx="2992374" cy="1777289"/>
      </dsp:txXfrm>
    </dsp:sp>
    <dsp:sp modelId="{3BF9F818-A55B-49DA-8F1E-CF0C8A752B38}">
      <dsp:nvSpPr>
        <dsp:cNvPr id="5" name="矩形 4"/>
        <dsp:cNvSpPr/>
      </dsp:nvSpPr>
      <dsp:spPr bwMode="white">
        <a:xfrm>
          <a:off x="4533900" y="1991122"/>
          <a:ext cx="3536442" cy="1777289"/>
        </a:xfrm>
        <a:prstGeom prst="rect">
          <a:avLst/>
        </a:prstGeom>
        <a:noFill/>
        <a:ln>
          <a:noFill/>
        </a:ln>
      </dsp:spPr>
      <dsp:style>
        <a:lnRef idx="3">
          <a:scrgbClr r="0" g="0" b="0"/>
        </a:lnRef>
        <a:fillRef idx="1">
          <a:scrgbClr r="0" g="0" b="0"/>
        </a:fillRef>
        <a:effectRef idx="1">
          <a:scrgbClr r="0" g="0" b="0"/>
        </a:effectRef>
        <a:fontRef idx="minor">
          <a:schemeClr val="lt1"/>
        </a:fontRef>
      </dsp:style>
      <dsp:txBody>
        <a:bodyPr lIns="0" tIns="99568" rIns="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en-US" altLang="zh-CN" sz="2800" dirty="0" smtClean="0"/>
        </a:p>
        <a:p>
          <a:pPr lvl="0">
            <a:lnSpc>
              <a:spcPct val="100000"/>
            </a:lnSpc>
            <a:spcBef>
              <a:spcPct val="0"/>
            </a:spcBef>
            <a:spcAft>
              <a:spcPct val="35000"/>
            </a:spcAft>
          </a:pPr>
          <a:r>
            <a:rPr lang="zh-CN" altLang="en-US" sz="2800" dirty="0" smtClean="0"/>
            <a:t>我国财政部门关于人工成本的规定</a:t>
          </a:r>
          <a:endParaRPr lang="zh-CN" altLang="en-US" sz="2800" dirty="0"/>
        </a:p>
      </dsp:txBody>
      <dsp:txXfrm>
        <a:off x="4533900" y="1991122"/>
        <a:ext cx="3536442" cy="1777289"/>
      </dsp:txXfrm>
    </dsp:sp>
  </dsp:spTree>
</dsp:drawing>
</file>

<file path=ppt/diagrams/drawing2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361157" cy="5720580"/>
        <a:chOff x="0" y="0"/>
        <a:chExt cx="9361157" cy="5720580"/>
      </a:xfrm>
    </dsp:grpSpPr>
    <dsp:sp modelId="{2ECAC119-3259-46D7-9032-8B988D30FEB6}">
      <dsp:nvSpPr>
        <dsp:cNvPr id="3" name="对角圆角矩形 2"/>
        <dsp:cNvSpPr/>
      </dsp:nvSpPr>
      <dsp:spPr bwMode="white">
        <a:xfrm>
          <a:off x="1170145" y="992565"/>
          <a:ext cx="7020868" cy="3775583"/>
        </a:xfrm>
        <a:prstGeom prst="round2DiagRect">
          <a:avLst>
            <a:gd name="adj1" fmla="val 0"/>
            <a:gd name="adj2" fmla="val 16670"/>
          </a:avLst>
        </a:prstGeom>
      </dsp:spPr>
      <dsp:style>
        <a:lnRef idx="3">
          <a:schemeClr val="lt1"/>
        </a:lnRef>
        <a:fillRef idx="1">
          <a:schemeClr val="accent6">
            <a:alpha val="90000"/>
          </a:schemeClr>
        </a:fillRef>
        <a:effectRef idx="1">
          <a:scrgbClr r="0" g="0" b="0"/>
        </a:effectRef>
        <a:fontRef idx="minor">
          <a:schemeClr val="lt1"/>
        </a:fontRef>
      </dsp:style>
      <dsp:txXfrm>
        <a:off x="1170145" y="992565"/>
        <a:ext cx="7020868" cy="3775583"/>
      </dsp:txXfrm>
    </dsp:sp>
    <dsp:sp modelId="{555D1D75-1A2F-4D78-B670-2A397CFFF221}">
      <dsp:nvSpPr>
        <dsp:cNvPr id="4" name="直接连接符 3"/>
        <dsp:cNvSpPr/>
      </dsp:nvSpPr>
      <dsp:spPr bwMode="white">
        <a:xfrm>
          <a:off x="4680579" y="1393005"/>
          <a:ext cx="936" cy="2974702"/>
        </a:xfrm>
        <a:prstGeom prst="line">
          <a:avLst/>
        </a:prstGeom>
      </dsp:spPr>
      <dsp:style>
        <a:lnRef idx="2">
          <a:schemeClr val="accent6"/>
        </a:lnRef>
        <a:fillRef idx="1">
          <a:schemeClr val="accent6"/>
        </a:fillRef>
        <a:effectRef idx="1">
          <a:scrgbClr r="0" g="0" b="0"/>
        </a:effectRef>
        <a:fontRef idx="minor"/>
      </dsp:style>
      <dsp:txXfrm>
        <a:off x="4680579" y="1393005"/>
        <a:ext cx="936" cy="2974702"/>
      </dsp:txXfrm>
    </dsp:sp>
    <dsp:sp modelId="{11373B8A-82E4-4BF1-B88A-261E7788A202}">
      <dsp:nvSpPr>
        <dsp:cNvPr id="7" name="右箭头 6"/>
        <dsp:cNvSpPr/>
      </dsp:nvSpPr>
      <dsp:spPr bwMode="white">
        <a:xfrm rot="-5400000">
          <a:off x="-1474336" y="1494402"/>
          <a:ext cx="4118818" cy="1170145"/>
        </a:xfrm>
        <a:prstGeom prst="rightArrow">
          <a:avLst>
            <a:gd name="adj1" fmla="val 49830"/>
            <a:gd name="adj2" fmla="val 60660"/>
          </a:avLst>
        </a:prstGeom>
      </dsp:spPr>
      <dsp:style>
        <a:lnRef idx="3">
          <a:schemeClr val="lt1"/>
        </a:lnRef>
        <a:fillRef idx="1">
          <a:schemeClr val="accent6">
            <a:tint val="50000"/>
            <a:hueOff val="0"/>
            <a:satOff val="0"/>
            <a:lumOff val="0"/>
            <a:alpha val="100000"/>
          </a:schemeClr>
        </a:fillRef>
        <a:effectRef idx="1">
          <a:scrgbClr r="0" g="0" b="0"/>
        </a:effectRef>
        <a:fontRef idx="minor"/>
      </dsp:style>
      <dsp:txBody>
        <a:bodyPr lIns="95250" tIns="95250" rIns="95250" bIns="95250" anchor="ctr"/>
        <a:lstStyle>
          <a:lvl1pPr algn="r">
            <a:defRPr sz="2500"/>
          </a:lvl1pPr>
          <a:lvl2pPr marL="171450" indent="-171450" algn="r">
            <a:defRPr sz="1900"/>
          </a:lvl2pPr>
          <a:lvl3pPr marL="342900" indent="-171450" algn="r">
            <a:defRPr sz="1900"/>
          </a:lvl3pPr>
          <a:lvl4pPr marL="514350" indent="-171450" algn="r">
            <a:defRPr sz="1900"/>
          </a:lvl4pPr>
          <a:lvl5pPr marL="685800" indent="-171450" algn="r">
            <a:defRPr sz="1900"/>
          </a:lvl5pPr>
          <a:lvl6pPr marL="857250" indent="-171450" algn="r">
            <a:defRPr sz="1900"/>
          </a:lvl6pPr>
          <a:lvl7pPr marL="1028700" indent="-171450" algn="r">
            <a:defRPr sz="1900"/>
          </a:lvl7pPr>
          <a:lvl8pPr marL="1200150" indent="-171450" algn="r">
            <a:defRPr sz="1900"/>
          </a:lvl8pPr>
          <a:lvl9pPr marL="1371600" indent="-171450" algn="r">
            <a:defRPr sz="1900"/>
          </a:lvl9pPr>
        </a:lstStyle>
        <a:p>
          <a:pPr lvl="0">
            <a:lnSpc>
              <a:spcPct val="100000"/>
            </a:lnSpc>
            <a:spcBef>
              <a:spcPct val="0"/>
            </a:spcBef>
            <a:spcAft>
              <a:spcPct val="35000"/>
            </a:spcAft>
          </a:pPr>
          <a:r>
            <a:rPr lang="zh-CN" altLang="en-US" b="1" dirty="0" smtClean="0">
              <a:solidFill>
                <a:schemeClr val="tx1"/>
              </a:solidFill>
            </a:rPr>
            <a:t>优点</a:t>
          </a:r>
          <a:endParaRPr lang="zh-CN" altLang="en-US" b="1" dirty="0">
            <a:solidFill>
              <a:schemeClr val="tx1"/>
            </a:solidFill>
          </a:endParaRPr>
        </a:p>
      </dsp:txBody>
      <dsp:txXfrm rot="-5400000">
        <a:off x="-1474336" y="1494402"/>
        <a:ext cx="4118818" cy="1170145"/>
      </dsp:txXfrm>
    </dsp:sp>
    <dsp:sp modelId="{29389DFE-1D37-4D3C-9862-EE1D479F05AF}">
      <dsp:nvSpPr>
        <dsp:cNvPr id="8" name="右箭头 7"/>
        <dsp:cNvSpPr/>
      </dsp:nvSpPr>
      <dsp:spPr bwMode="white">
        <a:xfrm rot="5400000">
          <a:off x="6716676" y="3096165"/>
          <a:ext cx="4118818" cy="1170145"/>
        </a:xfrm>
        <a:prstGeom prst="rightArrow">
          <a:avLst>
            <a:gd name="adj1" fmla="val 49830"/>
            <a:gd name="adj2" fmla="val 60660"/>
          </a:avLst>
        </a:prstGeom>
      </dsp:spPr>
      <dsp:style>
        <a:lnRef idx="3">
          <a:schemeClr val="lt1"/>
        </a:lnRef>
        <a:fillRef idx="1">
          <a:schemeClr val="accent6">
            <a:tint val="50000"/>
            <a:hueOff val="0"/>
            <a:satOff val="-3921"/>
            <a:lumOff val="12157"/>
            <a:alpha val="100000"/>
          </a:schemeClr>
        </a:fillRef>
        <a:effectRef idx="1">
          <a:scrgbClr r="0" g="0" b="0"/>
        </a:effectRef>
        <a:fontRef idx="minor"/>
      </dsp:style>
      <dsp:txBody>
        <a:bodyPr lIns="95250" tIns="95250" rIns="95250" bIns="95250" anchor="ctr"/>
        <a:lstStyle>
          <a:lvl1pPr algn="r">
            <a:defRPr sz="2500"/>
          </a:lvl1pPr>
          <a:lvl2pPr marL="171450" indent="-171450" algn="r">
            <a:defRPr sz="1900"/>
          </a:lvl2pPr>
          <a:lvl3pPr marL="342900" indent="-171450" algn="r">
            <a:defRPr sz="1900"/>
          </a:lvl3pPr>
          <a:lvl4pPr marL="514350" indent="-171450" algn="r">
            <a:defRPr sz="1900"/>
          </a:lvl4pPr>
          <a:lvl5pPr marL="685800" indent="-171450" algn="r">
            <a:defRPr sz="1900"/>
          </a:lvl5pPr>
          <a:lvl6pPr marL="857250" indent="-171450" algn="r">
            <a:defRPr sz="1900"/>
          </a:lvl6pPr>
          <a:lvl7pPr marL="1028700" indent="-171450" algn="r">
            <a:defRPr sz="1900"/>
          </a:lvl7pPr>
          <a:lvl8pPr marL="1200150" indent="-171450" algn="r">
            <a:defRPr sz="1900"/>
          </a:lvl8pPr>
          <a:lvl9pPr marL="1371600" indent="-171450" algn="r">
            <a:defRPr sz="1900"/>
          </a:lvl9pPr>
        </a:lstStyle>
        <a:p>
          <a:pPr lvl="0">
            <a:lnSpc>
              <a:spcPct val="100000"/>
            </a:lnSpc>
            <a:spcBef>
              <a:spcPct val="0"/>
            </a:spcBef>
            <a:spcAft>
              <a:spcPct val="35000"/>
            </a:spcAft>
          </a:pPr>
          <a:r>
            <a:rPr lang="zh-CN" altLang="en-US" b="1" dirty="0" smtClean="0">
              <a:solidFill>
                <a:schemeClr val="tx1"/>
              </a:solidFill>
            </a:rPr>
            <a:t>缺点</a:t>
          </a:r>
          <a:endParaRPr lang="zh-CN" altLang="en-US" b="1" dirty="0">
            <a:solidFill>
              <a:schemeClr val="tx1"/>
            </a:solidFill>
          </a:endParaRPr>
        </a:p>
      </dsp:txBody>
      <dsp:txXfrm rot="5400000">
        <a:off x="6716676" y="3096165"/>
        <a:ext cx="4118818" cy="1170145"/>
      </dsp:txXfrm>
    </dsp:sp>
    <dsp:sp modelId="{46361EB9-6FC6-4B68-BC03-1760A022E568}">
      <dsp:nvSpPr>
        <dsp:cNvPr id="5" name="矩形 4"/>
        <dsp:cNvSpPr/>
      </dsp:nvSpPr>
      <dsp:spPr bwMode="white">
        <a:xfrm>
          <a:off x="1404174" y="1278594"/>
          <a:ext cx="3042376" cy="3203525"/>
        </a:xfrm>
        <a:prstGeom prst="rect">
          <a:avLst/>
        </a:prstGeom>
        <a:noFill/>
        <a:ln>
          <a:noFill/>
        </a:ln>
      </dsp:spPr>
      <dsp:style>
        <a:lnRef idx="0">
          <a:scrgbClr r="0" g="0" b="0"/>
        </a:lnRef>
        <a:fillRef idx="0">
          <a:scrgbClr r="0" g="0" b="0"/>
        </a:fillRef>
        <a:effectRef idx="0">
          <a:scrgbClr r="0" g="0" b="0"/>
        </a:effectRef>
        <a:fontRef idx="minor"/>
      </dsp:style>
      <dsp:txBody>
        <a:bodyPr lIns="106680" tIns="106680" rIns="106680" bIns="1066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altLang="zh-CN" sz="2800" dirty="0" smtClean="0">
              <a:solidFill>
                <a:schemeClr val="bg1"/>
              </a:solidFill>
            </a:rPr>
            <a:t>1</a:t>
          </a:r>
          <a:r>
            <a:rPr lang="zh-CN" altLang="en-US" sz="2800" dirty="0" smtClean="0">
              <a:solidFill>
                <a:schemeClr val="bg1"/>
              </a:solidFill>
            </a:rPr>
            <a:t>、要素比较法是一种比较精确、系统、量化的职位评价方法</a:t>
          </a:r>
          <a:endParaRPr lang="zh-CN" altLang="en-US" sz="2800" dirty="0">
            <a:solidFill>
              <a:schemeClr val="bg1"/>
            </a:solidFill>
          </a:endParaRPr>
        </a:p>
        <a:p>
          <a:pPr lvl="0">
            <a:lnSpc>
              <a:spcPct val="100000"/>
            </a:lnSpc>
            <a:spcBef>
              <a:spcPct val="0"/>
            </a:spcBef>
            <a:spcAft>
              <a:spcPct val="35000"/>
            </a:spcAft>
          </a:pPr>
          <a:r>
            <a:rPr lang="en-US" altLang="zh-CN" sz="2800" dirty="0" smtClean="0">
              <a:solidFill>
                <a:schemeClr val="bg1"/>
              </a:solidFill>
            </a:rPr>
            <a:t>2</a:t>
          </a:r>
          <a:r>
            <a:rPr lang="zh-CN" altLang="en-US" sz="2800" dirty="0" smtClean="0">
              <a:solidFill>
                <a:schemeClr val="bg1"/>
              </a:solidFill>
            </a:rPr>
            <a:t>、很容易向员工解释这种职位评价方法</a:t>
          </a:r>
          <a:endParaRPr lang="zh-CN" altLang="en-US" sz="2800" dirty="0">
            <a:solidFill>
              <a:schemeClr val="bg1"/>
            </a:solidFill>
          </a:endParaRPr>
        </a:p>
      </dsp:txBody>
      <dsp:txXfrm>
        <a:off x="1404174" y="1278594"/>
        <a:ext cx="3042376" cy="3203525"/>
      </dsp:txXfrm>
    </dsp:sp>
    <dsp:sp modelId="{CBE8BE4A-15E9-4ED4-A49F-BB38954AF7E7}">
      <dsp:nvSpPr>
        <dsp:cNvPr id="6" name="矩形 5"/>
        <dsp:cNvSpPr/>
      </dsp:nvSpPr>
      <dsp:spPr bwMode="white">
        <a:xfrm>
          <a:off x="4914607" y="1278594"/>
          <a:ext cx="3042376" cy="3203525"/>
        </a:xfrm>
        <a:prstGeom prst="rect">
          <a:avLst/>
        </a:prstGeom>
        <a:noFill/>
        <a:ln>
          <a:noFill/>
        </a:ln>
      </dsp:spPr>
      <dsp:style>
        <a:lnRef idx="0">
          <a:scrgbClr r="0" g="0" b="0"/>
        </a:lnRef>
        <a:fillRef idx="0">
          <a:scrgbClr r="0" g="0" b="0"/>
        </a:fillRef>
        <a:effectRef idx="0">
          <a:scrgbClr r="0" g="0" b="0"/>
        </a:effectRef>
        <a:fontRef idx="minor"/>
      </dsp:style>
      <dsp:txBody>
        <a:bodyPr lIns="106680" tIns="106680" rIns="106680" bIns="1066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altLang="zh-CN" sz="2800" dirty="0" smtClean="0">
              <a:solidFill>
                <a:schemeClr val="bg1"/>
              </a:solidFill>
            </a:rPr>
            <a:t>1</a:t>
          </a:r>
          <a:r>
            <a:rPr lang="zh-CN" altLang="en-US" sz="2800" dirty="0" smtClean="0">
              <a:solidFill>
                <a:schemeClr val="bg1"/>
              </a:solidFill>
            </a:rPr>
            <a:t>、整个评价过程会异常复杂</a:t>
          </a:r>
          <a:endParaRPr lang="zh-CN" altLang="en-US" sz="2800" dirty="0">
            <a:solidFill>
              <a:schemeClr val="bg1"/>
            </a:solidFill>
          </a:endParaRPr>
        </a:p>
        <a:p>
          <a:pPr lvl="0">
            <a:lnSpc>
              <a:spcPct val="100000"/>
            </a:lnSpc>
            <a:spcBef>
              <a:spcPct val="0"/>
            </a:spcBef>
            <a:spcAft>
              <a:spcPct val="35000"/>
            </a:spcAft>
          </a:pPr>
          <a:r>
            <a:rPr lang="en-US" altLang="zh-CN" sz="2800" dirty="0" smtClean="0">
              <a:solidFill>
                <a:schemeClr val="bg1"/>
              </a:solidFill>
            </a:rPr>
            <a:t>2</a:t>
          </a:r>
          <a:r>
            <a:rPr lang="zh-CN" altLang="en-US" sz="2800" dirty="0" smtClean="0">
              <a:solidFill>
                <a:schemeClr val="bg1"/>
              </a:solidFill>
            </a:rPr>
            <a:t>、在不同行业和组织中所有的职位都同样使用这五个报酬要素显然并不合适</a:t>
          </a:r>
          <a:endParaRPr lang="zh-CN" altLang="en-US" sz="2800" dirty="0">
            <a:solidFill>
              <a:schemeClr val="bg1"/>
            </a:solidFill>
          </a:endParaRPr>
        </a:p>
      </dsp:txBody>
      <dsp:txXfrm>
        <a:off x="4914607" y="1278594"/>
        <a:ext cx="3042376" cy="3203525"/>
      </dsp:txXfrm>
    </dsp:sp>
  </dsp:spTree>
</dsp:drawing>
</file>

<file path=ppt/diagrams/drawing2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217139" cy="5760712"/>
        <a:chOff x="0" y="0"/>
        <a:chExt cx="9217139" cy="5760712"/>
      </a:xfrm>
    </dsp:grpSpPr>
    <dsp:sp modelId="{A1F2C086-F2E0-4773-BEA1-A8594F40AE23}">
      <dsp:nvSpPr>
        <dsp:cNvPr id="3" name="形状 2"/>
        <dsp:cNvSpPr/>
      </dsp:nvSpPr>
      <dsp:spPr bwMode="white">
        <a:xfrm>
          <a:off x="432053" y="0"/>
          <a:ext cx="9217139" cy="5760712"/>
        </a:xfrm>
        <a:prstGeom prst="swooshArrow">
          <a:avLst>
            <a:gd name="adj1" fmla="val 25000"/>
            <a:gd name="adj2" fmla="val 25000"/>
          </a:avLst>
        </a:prstGeom>
      </dsp:spPr>
      <dsp:style>
        <a:lnRef idx="0">
          <a:schemeClr val="dk1"/>
        </a:lnRef>
        <a:fillRef idx="1">
          <a:schemeClr val="accent6">
            <a:tint val="40000"/>
          </a:schemeClr>
        </a:fillRef>
        <a:effectRef idx="0">
          <a:scrgbClr r="0" g="0" b="0"/>
        </a:effectRef>
        <a:fontRef idx="minor"/>
      </dsp:style>
      <dsp:txXfrm>
        <a:off x="432053" y="0"/>
        <a:ext cx="9217139" cy="5760712"/>
      </dsp:txXfrm>
    </dsp:sp>
    <dsp:sp modelId="{969B9DB0-5EE0-4CDA-8C34-635F612561C3}">
      <dsp:nvSpPr>
        <dsp:cNvPr id="4" name="椭圆 3"/>
        <dsp:cNvSpPr/>
      </dsp:nvSpPr>
      <dsp:spPr bwMode="white">
        <a:xfrm>
          <a:off x="2575038" y="3139588"/>
          <a:ext cx="322600" cy="322600"/>
        </a:xfrm>
        <a:prstGeom prst="ellipse">
          <a:avLst/>
        </a:prstGeom>
      </dsp:spPr>
      <dsp:style>
        <a:lnRef idx="3">
          <a:schemeClr val="lt1"/>
        </a:lnRef>
        <a:fillRef idx="1">
          <a:schemeClr val="accent6">
            <a:alpha val="90000"/>
            <a:hueOff val="0"/>
            <a:satOff val="0"/>
            <a:lumOff val="0"/>
            <a:alpha val="90196"/>
          </a:schemeClr>
        </a:fillRef>
        <a:effectRef idx="1">
          <a:scrgbClr r="0" g="0" b="0"/>
        </a:effectRef>
        <a:fontRef idx="minor">
          <a:schemeClr val="lt1"/>
        </a:fontRef>
      </dsp:style>
      <dsp:txXfrm>
        <a:off x="2575038" y="3139588"/>
        <a:ext cx="322600" cy="322600"/>
      </dsp:txXfrm>
    </dsp:sp>
    <dsp:sp modelId="{6735D245-E642-479A-8FF1-F175554B96EF}">
      <dsp:nvSpPr>
        <dsp:cNvPr id="5" name="矩形 4"/>
        <dsp:cNvSpPr/>
      </dsp:nvSpPr>
      <dsp:spPr bwMode="white">
        <a:xfrm>
          <a:off x="2736338" y="3300888"/>
          <a:ext cx="2995570" cy="245982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70938" tIns="0" rIns="0" bIns="0" anchor="t"/>
        <a:lstStyle>
          <a:lvl1pPr algn="l">
            <a:defRPr sz="31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0">
            <a:lnSpc>
              <a:spcPct val="120000"/>
            </a:lnSpc>
            <a:spcBef>
              <a:spcPct val="0"/>
            </a:spcBef>
            <a:spcAft>
              <a:spcPct val="35000"/>
            </a:spcAft>
          </a:pPr>
          <a:r>
            <a:rPr lang="zh-CN" altLang="en-US" dirty="0" smtClean="0">
              <a:solidFill>
                <a:schemeClr val="tx1"/>
              </a:solidFill>
            </a:rPr>
            <a:t>外部导向性：</a:t>
          </a:r>
          <a:r>
            <a:rPr lang="zh-CN" dirty="0" smtClean="0">
              <a:solidFill>
                <a:schemeClr val="tx1"/>
              </a:solidFill>
            </a:rPr>
            <a:t>职位评价的重心从内部公平性向外部公平性转移</a:t>
          </a:r>
          <a:endParaRPr lang="zh-CN" altLang="en-US" dirty="0">
            <a:solidFill>
              <a:schemeClr val="tx1"/>
            </a:solidFill>
          </a:endParaRPr>
        </a:p>
      </dsp:txBody>
      <dsp:txXfrm>
        <a:off x="2736338" y="3300888"/>
        <a:ext cx="2995570" cy="2459824"/>
      </dsp:txXfrm>
    </dsp:sp>
    <dsp:sp modelId="{363A0C3B-BC2A-4487-9388-CFEEAE1B98F5}">
      <dsp:nvSpPr>
        <dsp:cNvPr id="6" name="椭圆 5"/>
        <dsp:cNvSpPr/>
      </dsp:nvSpPr>
      <dsp:spPr bwMode="white">
        <a:xfrm>
          <a:off x="5547565" y="1670606"/>
          <a:ext cx="553028" cy="553028"/>
        </a:xfrm>
        <a:prstGeom prst="ellipse">
          <a:avLst/>
        </a:prstGeom>
      </dsp:spPr>
      <dsp:style>
        <a:lnRef idx="3">
          <a:schemeClr val="lt1"/>
        </a:lnRef>
        <a:fillRef idx="1">
          <a:schemeClr val="accent6">
            <a:alpha val="90000"/>
            <a:hueOff val="0"/>
            <a:satOff val="0"/>
            <a:lumOff val="0"/>
            <a:alpha val="50196"/>
          </a:schemeClr>
        </a:fillRef>
        <a:effectRef idx="1">
          <a:scrgbClr r="0" g="0" b="0"/>
        </a:effectRef>
        <a:fontRef idx="minor">
          <a:schemeClr val="lt1"/>
        </a:fontRef>
      </dsp:style>
      <dsp:txXfrm>
        <a:off x="5547565" y="1670606"/>
        <a:ext cx="553028" cy="553028"/>
      </dsp:txXfrm>
    </dsp:sp>
    <dsp:sp modelId="{E2A17E6B-E1D0-4079-8587-3952F4AC9751}">
      <dsp:nvSpPr>
        <dsp:cNvPr id="7" name="矩形 6"/>
        <dsp:cNvSpPr/>
      </dsp:nvSpPr>
      <dsp:spPr bwMode="white">
        <a:xfrm>
          <a:off x="6270829" y="1803081"/>
          <a:ext cx="2995570" cy="381359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93038" tIns="0" rIns="0" bIns="0" anchor="t"/>
        <a:lstStyle>
          <a:lvl1pPr algn="l">
            <a:defRPr sz="31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0">
            <a:lnSpc>
              <a:spcPct val="120000"/>
            </a:lnSpc>
            <a:spcBef>
              <a:spcPct val="0"/>
            </a:spcBef>
            <a:spcAft>
              <a:spcPct val="35000"/>
            </a:spcAft>
          </a:pPr>
          <a:r>
            <a:rPr lang="zh-CN" dirty="0" smtClean="0">
              <a:solidFill>
                <a:schemeClr val="tx1"/>
              </a:solidFill>
            </a:rPr>
            <a:t>战略导向性</a:t>
          </a:r>
          <a:r>
            <a:rPr lang="zh-CN" altLang="en-US" dirty="0" smtClean="0">
              <a:solidFill>
                <a:schemeClr val="tx1"/>
              </a:solidFill>
            </a:rPr>
            <a:t>：</a:t>
          </a:r>
          <a:r>
            <a:rPr lang="zh-CN" dirty="0" smtClean="0">
              <a:solidFill>
                <a:schemeClr val="tx1"/>
              </a:solidFill>
            </a:rPr>
            <a:t>战略性职位评价</a:t>
          </a:r>
          <a:endParaRPr lang="zh-CN" altLang="en-US" dirty="0">
            <a:solidFill>
              <a:schemeClr val="tx1"/>
            </a:solidFill>
          </a:endParaRPr>
        </a:p>
      </dsp:txBody>
      <dsp:txXfrm>
        <a:off x="6270829" y="1803081"/>
        <a:ext cx="2995570" cy="3813591"/>
      </dsp:txXfrm>
    </dsp:sp>
  </dsp:spTree>
</dsp:drawing>
</file>

<file path=ppt/diagrams/drawing2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361157" cy="4530934"/>
        <a:chOff x="0" y="0"/>
        <a:chExt cx="9361157" cy="4530934"/>
      </a:xfrm>
    </dsp:grpSpPr>
    <dsp:sp modelId="{037BF04B-98D9-44AF-A360-2B92B6ACE7A8}">
      <dsp:nvSpPr>
        <dsp:cNvPr id="3" name="饼形 2"/>
        <dsp:cNvSpPr/>
      </dsp:nvSpPr>
      <dsp:spPr bwMode="white">
        <a:xfrm>
          <a:off x="0" y="-542880"/>
          <a:ext cx="5616694" cy="5616694"/>
        </a:xfrm>
        <a:prstGeom prst="pie">
          <a:avLst>
            <a:gd name="adj1" fmla="val 5400000"/>
            <a:gd name="adj2" fmla="val 16200000"/>
          </a:avLst>
        </a:prstGeom>
      </dsp:spPr>
      <dsp:style>
        <a:lnRef idx="3">
          <a:schemeClr val="lt1"/>
        </a:lnRef>
        <a:fillRef idx="1">
          <a:schemeClr val="accent6">
            <a:alpha val="90000"/>
            <a:hueOff val="0"/>
            <a:satOff val="0"/>
            <a:lumOff val="0"/>
            <a:alpha val="90196"/>
          </a:schemeClr>
        </a:fillRef>
        <a:effectRef idx="1">
          <a:scrgbClr r="0" g="0" b="0"/>
        </a:effectRef>
        <a:fontRef idx="minor">
          <a:schemeClr val="lt1"/>
        </a:fontRef>
      </dsp:style>
      <dsp:txXfrm>
        <a:off x="0" y="-542880"/>
        <a:ext cx="5616694" cy="5616694"/>
      </dsp:txXfrm>
    </dsp:sp>
    <dsp:sp modelId="{35E95C65-07C3-4B7D-8E8C-91E080C36892}">
      <dsp:nvSpPr>
        <dsp:cNvPr id="4" name="矩形 3"/>
        <dsp:cNvSpPr/>
      </dsp:nvSpPr>
      <dsp:spPr bwMode="white">
        <a:xfrm>
          <a:off x="2808347" y="-1085760"/>
          <a:ext cx="6552810" cy="5616694"/>
        </a:xfrm>
        <a:prstGeom prst="rect">
          <a:avLst/>
        </a:prstGeom>
      </dsp:spPr>
      <dsp:style>
        <a:lnRef idx="2">
          <a:schemeClr val="accent6">
            <a:alpha val="90000"/>
            <a:hueOff val="0"/>
            <a:satOff val="0"/>
            <a:lumOff val="0"/>
            <a:alpha val="90196"/>
          </a:schemeClr>
        </a:lnRef>
        <a:fillRef idx="1">
          <a:schemeClr val="lt1">
            <a:alpha val="90000"/>
          </a:schemeClr>
        </a:fillRef>
        <a:effectRef idx="0">
          <a:scrgbClr r="0" g="0" b="0"/>
        </a:effectRef>
        <a:fontRef idx="minor"/>
      </dsp:style>
      <dsp:txBody>
        <a:bodyPr lIns="121920" tIns="121920" rIns="121920" bIns="121920" anchor="ctr"/>
        <a:lstStyle>
          <a:lvl1pPr algn="ctr">
            <a:defRPr sz="6500"/>
          </a:lvl1pPr>
          <a:lvl2pPr marL="285750" indent="-285750" algn="ctr">
            <a:defRPr sz="6500"/>
          </a:lvl2pPr>
          <a:lvl3pPr marL="571500" indent="-285750" algn="ctr">
            <a:defRPr sz="6500"/>
          </a:lvl3pPr>
          <a:lvl4pPr marL="857250" indent="-285750" algn="ctr">
            <a:defRPr sz="6500"/>
          </a:lvl4pPr>
          <a:lvl5pPr marL="1143000" indent="-285750" algn="ctr">
            <a:defRPr sz="6500"/>
          </a:lvl5pPr>
          <a:lvl6pPr marL="1428750" indent="-285750" algn="ctr">
            <a:defRPr sz="6500"/>
          </a:lvl6pPr>
          <a:lvl7pPr marL="1714500" indent="-285750" algn="ctr">
            <a:defRPr sz="6500"/>
          </a:lvl7pPr>
          <a:lvl8pPr marL="2000250" indent="-285750" algn="ctr">
            <a:defRPr sz="6500"/>
          </a:lvl8pPr>
          <a:lvl9pPr marL="2286000" indent="-285750" algn="ctr">
            <a:defRPr sz="6500"/>
          </a:lvl9pPr>
        </a:lstStyle>
        <a:p>
          <a:pPr lvl="0">
            <a:lnSpc>
              <a:spcPct val="100000"/>
            </a:lnSpc>
            <a:spcBef>
              <a:spcPct val="0"/>
            </a:spcBef>
            <a:spcAft>
              <a:spcPct val="35000"/>
            </a:spcAft>
          </a:pPr>
          <a:r>
            <a:rPr lang="zh-CN" altLang="en-US" sz="3200" dirty="0" smtClean="0">
              <a:solidFill>
                <a:schemeClr val="dk1"/>
              </a:solidFill>
              <a:latin typeface="黑体" panose="02010609060101010101" pitchFamily="49" charset="-122"/>
              <a:ea typeface="黑体" panose="02010609060101010101" pitchFamily="49" charset="-122"/>
            </a:rPr>
            <a:t>边际成本</a:t>
          </a:r>
          <a:endParaRPr lang="zh-CN" altLang="en-US" sz="3200" dirty="0">
            <a:solidFill>
              <a:schemeClr val="dk1"/>
            </a:solidFill>
            <a:latin typeface="黑体" panose="02010609060101010101" pitchFamily="49" charset="-122"/>
            <a:ea typeface="黑体" panose="02010609060101010101" pitchFamily="49" charset="-122"/>
          </a:endParaRPr>
        </a:p>
      </dsp:txBody>
      <dsp:txXfrm>
        <a:off x="2808347" y="-1085760"/>
        <a:ext cx="6552810" cy="5616694"/>
      </dsp:txXfrm>
    </dsp:sp>
    <dsp:sp modelId="{AAC1F279-D8BE-432C-995E-5E150285F73E}">
      <dsp:nvSpPr>
        <dsp:cNvPr id="6" name="饼形 5"/>
        <dsp:cNvSpPr/>
      </dsp:nvSpPr>
      <dsp:spPr bwMode="white">
        <a:xfrm>
          <a:off x="1474382" y="2125050"/>
          <a:ext cx="2667930" cy="2667930"/>
        </a:xfrm>
        <a:prstGeom prst="pie">
          <a:avLst>
            <a:gd name="adj1" fmla="val 5400000"/>
            <a:gd name="adj2" fmla="val 16200000"/>
          </a:avLst>
        </a:prstGeom>
      </dsp:spPr>
      <dsp:style>
        <a:lnRef idx="3">
          <a:schemeClr val="lt1"/>
        </a:lnRef>
        <a:fillRef idx="1">
          <a:schemeClr val="accent6">
            <a:alpha val="90000"/>
            <a:hueOff val="0"/>
            <a:satOff val="0"/>
            <a:lumOff val="0"/>
            <a:alpha val="50196"/>
          </a:schemeClr>
        </a:fillRef>
        <a:effectRef idx="1">
          <a:scrgbClr r="0" g="0" b="0"/>
        </a:effectRef>
        <a:fontRef idx="minor">
          <a:schemeClr val="lt1"/>
        </a:fontRef>
      </dsp:style>
      <dsp:txXfrm>
        <a:off x="1474382" y="2125050"/>
        <a:ext cx="2667930" cy="2667930"/>
      </dsp:txXfrm>
    </dsp:sp>
    <dsp:sp modelId="{81A12E65-EBCD-43E5-9957-D2C182B0E4B2}">
      <dsp:nvSpPr>
        <dsp:cNvPr id="7" name="矩形 6"/>
        <dsp:cNvSpPr/>
      </dsp:nvSpPr>
      <dsp:spPr bwMode="white">
        <a:xfrm>
          <a:off x="2808347" y="2125050"/>
          <a:ext cx="6552810" cy="2667930"/>
        </a:xfrm>
        <a:prstGeom prst="rect">
          <a:avLst/>
        </a:prstGeom>
      </dsp:spPr>
      <dsp:style>
        <a:lnRef idx="2">
          <a:schemeClr val="accent6">
            <a:alpha val="90000"/>
            <a:hueOff val="0"/>
            <a:satOff val="0"/>
            <a:lumOff val="0"/>
            <a:alpha val="50196"/>
          </a:schemeClr>
        </a:lnRef>
        <a:fillRef idx="1">
          <a:schemeClr val="lt1">
            <a:alpha val="90000"/>
          </a:schemeClr>
        </a:fillRef>
        <a:effectRef idx="0">
          <a:scrgbClr r="0" g="0" b="0"/>
        </a:effectRef>
        <a:fontRef idx="minor"/>
      </dsp:style>
      <dsp:txBody>
        <a:bodyPr lIns="121920" tIns="121920" rIns="121920" bIns="121920" anchor="ctr"/>
        <a:lstStyle>
          <a:lvl1pPr algn="ctr">
            <a:defRPr sz="6500"/>
          </a:lvl1pPr>
          <a:lvl2pPr marL="285750" indent="-285750" algn="ctr">
            <a:defRPr sz="6500"/>
          </a:lvl2pPr>
          <a:lvl3pPr marL="571500" indent="-285750" algn="ctr">
            <a:defRPr sz="6500"/>
          </a:lvl3pPr>
          <a:lvl4pPr marL="857250" indent="-285750" algn="ctr">
            <a:defRPr sz="6500"/>
          </a:lvl4pPr>
          <a:lvl5pPr marL="1143000" indent="-285750" algn="ctr">
            <a:defRPr sz="6500"/>
          </a:lvl5pPr>
          <a:lvl6pPr marL="1428750" indent="-285750" algn="ctr">
            <a:defRPr sz="6500"/>
          </a:lvl6pPr>
          <a:lvl7pPr marL="1714500" indent="-285750" algn="ctr">
            <a:defRPr sz="6500"/>
          </a:lvl7pPr>
          <a:lvl8pPr marL="2000250" indent="-285750" algn="ctr">
            <a:defRPr sz="6500"/>
          </a:lvl8pPr>
          <a:lvl9pPr marL="2286000" indent="-285750" algn="ctr">
            <a:defRPr sz="6500"/>
          </a:lvl9pPr>
        </a:lstStyle>
        <a:p>
          <a:pPr lvl="0">
            <a:lnSpc>
              <a:spcPct val="100000"/>
            </a:lnSpc>
            <a:spcBef>
              <a:spcPct val="0"/>
            </a:spcBef>
            <a:spcAft>
              <a:spcPct val="35000"/>
            </a:spcAft>
          </a:pPr>
          <a:r>
            <a:rPr lang="zh-CN" altLang="en-US" sz="3200" dirty="0" smtClean="0">
              <a:solidFill>
                <a:schemeClr val="dk1"/>
              </a:solidFill>
              <a:latin typeface="黑体" panose="02010609060101010101" pitchFamily="49" charset="-122"/>
              <a:ea typeface="黑体" panose="02010609060101010101" pitchFamily="49" charset="-122"/>
            </a:rPr>
            <a:t>边际收益</a:t>
          </a:r>
          <a:endParaRPr lang="zh-CN" altLang="en-US" sz="3200" dirty="0">
            <a:solidFill>
              <a:schemeClr val="dk1"/>
            </a:solidFill>
            <a:latin typeface="黑体" panose="02010609060101010101" pitchFamily="49" charset="-122"/>
            <a:ea typeface="黑体" panose="02010609060101010101" pitchFamily="49" charset="-122"/>
          </a:endParaRPr>
        </a:p>
      </dsp:txBody>
      <dsp:txXfrm>
        <a:off x="2808347" y="2125050"/>
        <a:ext cx="6552810" cy="2667930"/>
      </dsp:txXfrm>
    </dsp:sp>
    <dsp:sp modelId="{F74AB259-B12C-409A-9A8D-1F61EAE1D631}">
      <dsp:nvSpPr>
        <dsp:cNvPr id="5" name="矩形 4" hidden="1"/>
        <dsp:cNvSpPr/>
      </dsp:nvSpPr>
      <dsp:spPr>
        <a:xfrm>
          <a:off x="0" y="4792979"/>
          <a:ext cx="9361157" cy="280835"/>
        </a:xfrm>
        <a:prstGeom prst="rect">
          <a:avLst/>
        </a:prstGeom>
      </dsp:spPr>
      <dsp:txXfrm>
        <a:off x="0" y="4792979"/>
        <a:ext cx="9361157" cy="280835"/>
      </dsp:txXfrm>
    </dsp:sp>
    <dsp:sp modelId="{959E34E5-FBA2-49B2-95CE-ACDEBA32D598}">
      <dsp:nvSpPr>
        <dsp:cNvPr id="8" name="矩形 7"/>
        <dsp:cNvSpPr/>
      </dsp:nvSpPr>
      <dsp:spPr bwMode="white">
        <a:xfrm>
          <a:off x="6084752" y="-542880"/>
          <a:ext cx="3276405" cy="2667930"/>
        </a:xfrm>
        <a:prstGeom prst="rect">
          <a:avLst/>
        </a:prstGeom>
        <a:noFill/>
        <a:ln>
          <a:noFill/>
        </a:ln>
      </dsp:spPr>
      <dsp:style>
        <a:lnRef idx="2">
          <a:scrgbClr r="0" g="0" b="0"/>
        </a:lnRef>
        <a:fillRef idx="1">
          <a:scrgbClr r="0" g="0" b="0"/>
        </a:fillRef>
        <a:effectRef idx="0">
          <a:scrgbClr r="0" g="0" b="0"/>
        </a:effectRef>
        <a:fontRef idx="minor"/>
      </dsp:style>
      <dsp:txBody>
        <a:bodyPr lIns="106680" tIns="106680" rIns="106680" bIns="1066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2800" dirty="0" smtClean="0">
              <a:solidFill>
                <a:schemeClr val="dk1"/>
              </a:solidFill>
            </a:rPr>
            <a:t>等于劳动力的市场工资率</a:t>
          </a:r>
          <a:endParaRPr lang="zh-CN" altLang="en-US" sz="2800" dirty="0">
            <a:solidFill>
              <a:schemeClr val="dk1"/>
            </a:solidFill>
          </a:endParaRPr>
        </a:p>
      </dsp:txBody>
      <dsp:txXfrm>
        <a:off x="6084752" y="-542880"/>
        <a:ext cx="3276405" cy="2667930"/>
      </dsp:txXfrm>
    </dsp:sp>
    <dsp:sp modelId="{5735FEAE-3169-442B-979C-284F69BA21FE}">
      <dsp:nvSpPr>
        <dsp:cNvPr id="9" name="矩形 8"/>
        <dsp:cNvSpPr/>
      </dsp:nvSpPr>
      <dsp:spPr bwMode="white">
        <a:xfrm>
          <a:off x="6084752" y="2125050"/>
          <a:ext cx="3276405" cy="2667930"/>
        </a:xfrm>
        <a:prstGeom prst="rect">
          <a:avLst/>
        </a:prstGeom>
        <a:noFill/>
        <a:ln>
          <a:noFill/>
        </a:ln>
      </dsp:spPr>
      <dsp:style>
        <a:lnRef idx="2">
          <a:scrgbClr r="0" g="0" b="0"/>
        </a:lnRef>
        <a:fillRef idx="1">
          <a:scrgbClr r="0" g="0" b="0"/>
        </a:fillRef>
        <a:effectRef idx="0">
          <a:scrgbClr r="0" g="0" b="0"/>
        </a:effectRef>
        <a:fontRef idx="minor"/>
      </dsp:style>
      <dsp:txBody>
        <a:bodyPr lIns="106680" tIns="106680" rIns="106680" bIns="1066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sz="2800" dirty="0" smtClean="0">
              <a:solidFill>
                <a:schemeClr val="dk1"/>
              </a:solidFill>
            </a:rPr>
            <a:t>在其他情况保持不变的情况下</a:t>
          </a:r>
          <a:r>
            <a:rPr lang="en-US" sz="2800" dirty="0" smtClean="0">
              <a:solidFill>
                <a:schemeClr val="dk1"/>
              </a:solidFill>
            </a:rPr>
            <a:t>,</a:t>
          </a:r>
          <a:r>
            <a:rPr lang="zh-CN" sz="2800" dirty="0" smtClean="0">
              <a:solidFill>
                <a:schemeClr val="dk1"/>
              </a:solidFill>
            </a:rPr>
            <a:t>增加一个单位的人力资源投入所产生的收益增</a:t>
          </a:r>
          <a:r>
            <a:rPr lang="zh-CN" altLang="en-US" sz="2800" dirty="0" smtClean="0">
              <a:solidFill>
                <a:schemeClr val="dk1"/>
              </a:solidFill>
            </a:rPr>
            <a:t>量</a:t>
          </a:r>
          <a:endParaRPr lang="zh-CN" altLang="en-US" sz="2800" dirty="0">
            <a:solidFill>
              <a:schemeClr val="dk1"/>
            </a:solidFill>
          </a:endParaRPr>
        </a:p>
      </dsp:txBody>
      <dsp:txXfrm>
        <a:off x="6084752" y="2125050"/>
        <a:ext cx="3276405" cy="2667930"/>
      </dsp:txXfrm>
    </dsp:sp>
  </dsp:spTree>
</dsp:drawing>
</file>

<file path=ppt/diagrams/drawing2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641068" cy="6480801"/>
        <a:chOff x="0" y="0"/>
        <a:chExt cx="8641068" cy="6480801"/>
      </a:xfrm>
    </dsp:grpSpPr>
    <dsp:sp modelId="{E2C560BB-1824-4416-81D8-96711AA880A8}">
      <dsp:nvSpPr>
        <dsp:cNvPr id="3" name="椭圆 2"/>
        <dsp:cNvSpPr/>
      </dsp:nvSpPr>
      <dsp:spPr bwMode="white">
        <a:xfrm>
          <a:off x="3062616" y="3297833"/>
          <a:ext cx="2515836" cy="2515836"/>
        </a:xfrm>
        <a:prstGeom prst="ellipse">
          <a:avLst/>
        </a:prstGeom>
      </dsp:spPr>
      <dsp:style>
        <a:lnRef idx="3">
          <a:schemeClr val="lt1"/>
        </a:lnRef>
        <a:fillRef idx="1">
          <a:schemeClr val="accent2">
            <a:alpha val="80000"/>
            <a:hueOff val="0"/>
            <a:satOff val="0"/>
            <a:lumOff val="0"/>
            <a:alpha val="80000"/>
          </a:schemeClr>
        </a:fillRef>
        <a:effectRef idx="1">
          <a:scrgbClr r="0" g="0" b="0"/>
        </a:effectRef>
        <a:fontRef idx="minor">
          <a:schemeClr val="lt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600" b="1" dirty="0" smtClean="0">
              <a:latin typeface="黑体" panose="02010609060101010101" pitchFamily="49" charset="-122"/>
              <a:ea typeface="黑体" panose="02010609060101010101" pitchFamily="49" charset="-122"/>
            </a:rPr>
            <a:t>劳动力供给</a:t>
          </a:r>
          <a:endParaRPr lang="zh-CN" altLang="en-US" sz="3600" b="1" dirty="0">
            <a:latin typeface="黑体" panose="02010609060101010101" pitchFamily="49" charset="-122"/>
            <a:ea typeface="黑体" panose="02010609060101010101" pitchFamily="49" charset="-122"/>
          </a:endParaRPr>
        </a:p>
      </dsp:txBody>
      <dsp:txXfrm>
        <a:off x="3062616" y="3297833"/>
        <a:ext cx="2515836" cy="2515836"/>
      </dsp:txXfrm>
    </dsp:sp>
    <dsp:sp modelId="{2E170995-1771-4BCC-892E-1E6036B66AD6}">
      <dsp:nvSpPr>
        <dsp:cNvPr id="4" name="左箭头 3"/>
        <dsp:cNvSpPr/>
      </dsp:nvSpPr>
      <dsp:spPr bwMode="white">
        <a:xfrm rot="11699999">
          <a:off x="1215716" y="3615719"/>
          <a:ext cx="1869068" cy="717013"/>
        </a:xfrm>
        <a:prstGeom prst="leftArrow">
          <a:avLst>
            <a:gd name="adj1" fmla="val 60000"/>
            <a:gd name="adj2" fmla="val 50000"/>
          </a:avLst>
        </a:prstGeom>
      </dsp:spPr>
      <dsp:style>
        <a:lnRef idx="0">
          <a:schemeClr val="accent2">
            <a:shade val="90000"/>
            <a:hueOff val="0"/>
            <a:satOff val="0"/>
            <a:lumOff val="0"/>
            <a:alpha val="100000"/>
          </a:schemeClr>
        </a:lnRef>
        <a:fillRef idx="1">
          <a:schemeClr val="accent2">
            <a:shade val="90000"/>
            <a:hueOff val="0"/>
            <a:satOff val="0"/>
            <a:lumOff val="0"/>
            <a:alpha val="100000"/>
          </a:schemeClr>
        </a:fillRef>
        <a:effectRef idx="1">
          <a:scrgbClr r="0" g="0" b="0"/>
        </a:effectRef>
        <a:fontRef idx="minor">
          <a:schemeClr val="lt1"/>
        </a:fontRef>
      </dsp:style>
      <dsp:txXfrm rot="11699999">
        <a:off x="1215716" y="3615719"/>
        <a:ext cx="1869068" cy="717013"/>
      </dsp:txXfrm>
    </dsp:sp>
    <dsp:sp modelId="{3779E305-CA8A-4C61-BAB3-6B5632959060}">
      <dsp:nvSpPr>
        <dsp:cNvPr id="5" name="圆角矩形 4"/>
        <dsp:cNvSpPr/>
      </dsp:nvSpPr>
      <dsp:spPr bwMode="white">
        <a:xfrm>
          <a:off x="0" y="2762255"/>
          <a:ext cx="2390044" cy="1912035"/>
        </a:xfrm>
        <a:prstGeom prst="roundRect">
          <a:avLst>
            <a:gd name="adj" fmla="val 10000"/>
          </a:avLst>
        </a:prstGeom>
      </dsp:spPr>
      <dsp:style>
        <a:lnRef idx="3">
          <a:schemeClr val="lt1"/>
        </a:lnRef>
        <a:fillRef idx="1">
          <a:schemeClr val="accent2">
            <a:alpha val="90000"/>
            <a:hueOff val="0"/>
            <a:satOff val="0"/>
            <a:lumOff val="0"/>
            <a:alpha val="90196"/>
          </a:schemeClr>
        </a:fillRef>
        <a:effectRef idx="1">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t>劳动力参与率</a:t>
          </a:r>
          <a:endParaRPr lang="zh-CN" altLang="en-US" sz="2800" dirty="0"/>
        </a:p>
      </dsp:txBody>
      <dsp:txXfrm>
        <a:off x="0" y="2762255"/>
        <a:ext cx="2390044" cy="1912035"/>
      </dsp:txXfrm>
    </dsp:sp>
    <dsp:sp modelId="{6C36AA7D-3DF0-47AB-9A05-B0CCF20AD930}">
      <dsp:nvSpPr>
        <dsp:cNvPr id="6" name="左箭头 5"/>
        <dsp:cNvSpPr/>
      </dsp:nvSpPr>
      <dsp:spPr bwMode="white">
        <a:xfrm rot="14699999">
          <a:off x="2436443" y="2160913"/>
          <a:ext cx="1869068" cy="717013"/>
        </a:xfrm>
        <a:prstGeom prst="leftArrow">
          <a:avLst>
            <a:gd name="adj1" fmla="val 60000"/>
            <a:gd name="adj2" fmla="val 50000"/>
          </a:avLst>
        </a:prstGeom>
      </dsp:spPr>
      <dsp:style>
        <a:lnRef idx="0">
          <a:schemeClr val="accent2">
            <a:shade val="90000"/>
            <a:hueOff val="0"/>
            <a:satOff val="-4836"/>
            <a:lumOff val="11765"/>
            <a:alpha val="100000"/>
          </a:schemeClr>
        </a:lnRef>
        <a:fillRef idx="1">
          <a:schemeClr val="accent2">
            <a:shade val="90000"/>
            <a:hueOff val="0"/>
            <a:satOff val="-4836"/>
            <a:lumOff val="11765"/>
            <a:alpha val="100000"/>
          </a:schemeClr>
        </a:fillRef>
        <a:effectRef idx="1">
          <a:scrgbClr r="0" g="0" b="0"/>
        </a:effectRef>
        <a:fontRef idx="minor">
          <a:schemeClr val="lt1"/>
        </a:fontRef>
      </dsp:style>
      <dsp:txXfrm rot="14699999">
        <a:off x="2436443" y="2160913"/>
        <a:ext cx="1869068" cy="717013"/>
      </dsp:txXfrm>
    </dsp:sp>
    <dsp:sp modelId="{3924B07D-074E-4B55-AEB8-E32E3464600F}">
      <dsp:nvSpPr>
        <dsp:cNvPr id="7" name="圆角矩形 6"/>
        <dsp:cNvSpPr/>
      </dsp:nvSpPr>
      <dsp:spPr bwMode="white">
        <a:xfrm>
          <a:off x="1758017" y="667132"/>
          <a:ext cx="2390044" cy="1912035"/>
        </a:xfrm>
        <a:prstGeom prst="roundRect">
          <a:avLst>
            <a:gd name="adj" fmla="val 10000"/>
          </a:avLst>
        </a:prstGeom>
      </dsp:spPr>
      <dsp:style>
        <a:lnRef idx="3">
          <a:schemeClr val="lt1"/>
        </a:lnRef>
        <a:fillRef idx="1">
          <a:schemeClr val="accent2">
            <a:alpha val="90000"/>
            <a:hueOff val="0"/>
            <a:satOff val="0"/>
            <a:lumOff val="0"/>
            <a:alpha val="76863"/>
          </a:schemeClr>
        </a:fillRef>
        <a:effectRef idx="1">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t>人们愿意提供的工作小时数</a:t>
          </a:r>
          <a:endParaRPr lang="zh-CN" altLang="en-US" sz="2800" dirty="0"/>
        </a:p>
      </dsp:txBody>
      <dsp:txXfrm>
        <a:off x="1758017" y="667132"/>
        <a:ext cx="2390044" cy="1912035"/>
      </dsp:txXfrm>
    </dsp:sp>
    <dsp:sp modelId="{12DE2692-E40D-4288-AD99-94C37D9D563E}">
      <dsp:nvSpPr>
        <dsp:cNvPr id="8" name="左箭头 7"/>
        <dsp:cNvSpPr/>
      </dsp:nvSpPr>
      <dsp:spPr bwMode="white">
        <a:xfrm rot="-3899999">
          <a:off x="4335557" y="2160913"/>
          <a:ext cx="1869068" cy="717013"/>
        </a:xfrm>
        <a:prstGeom prst="leftArrow">
          <a:avLst>
            <a:gd name="adj1" fmla="val 60000"/>
            <a:gd name="adj2" fmla="val 50000"/>
          </a:avLst>
        </a:prstGeom>
      </dsp:spPr>
      <dsp:style>
        <a:lnRef idx="0">
          <a:schemeClr val="accent2">
            <a:shade val="90000"/>
            <a:hueOff val="0"/>
            <a:satOff val="-9672"/>
            <a:lumOff val="23529"/>
            <a:alpha val="100000"/>
          </a:schemeClr>
        </a:lnRef>
        <a:fillRef idx="1">
          <a:schemeClr val="accent2">
            <a:shade val="90000"/>
            <a:hueOff val="0"/>
            <a:satOff val="-9672"/>
            <a:lumOff val="23529"/>
            <a:alpha val="100000"/>
          </a:schemeClr>
        </a:fillRef>
        <a:effectRef idx="1">
          <a:scrgbClr r="0" g="0" b="0"/>
        </a:effectRef>
        <a:fontRef idx="minor">
          <a:schemeClr val="lt1"/>
        </a:fontRef>
      </dsp:style>
      <dsp:txXfrm rot="-3899999">
        <a:off x="4335557" y="2160913"/>
        <a:ext cx="1869068" cy="717013"/>
      </dsp:txXfrm>
    </dsp:sp>
    <dsp:sp modelId="{36DA6F10-C948-4D30-A075-1D7004559B04}">
      <dsp:nvSpPr>
        <dsp:cNvPr id="9" name="圆角矩形 8"/>
        <dsp:cNvSpPr/>
      </dsp:nvSpPr>
      <dsp:spPr bwMode="white">
        <a:xfrm>
          <a:off x="4493007" y="667132"/>
          <a:ext cx="2390044" cy="1912035"/>
        </a:xfrm>
        <a:prstGeom prst="roundRect">
          <a:avLst>
            <a:gd name="adj" fmla="val 10000"/>
          </a:avLst>
        </a:prstGeom>
      </dsp:spPr>
      <dsp:style>
        <a:lnRef idx="3">
          <a:schemeClr val="lt1"/>
        </a:lnRef>
        <a:fillRef idx="1">
          <a:schemeClr val="accent2">
            <a:alpha val="90000"/>
            <a:hueOff val="0"/>
            <a:satOff val="0"/>
            <a:lumOff val="0"/>
            <a:alpha val="63529"/>
          </a:schemeClr>
        </a:fillRef>
        <a:effectRef idx="1">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t>员工受过的教育训练及其技能水平</a:t>
          </a:r>
          <a:endParaRPr lang="zh-CN" altLang="en-US" sz="2800" dirty="0"/>
        </a:p>
      </dsp:txBody>
      <dsp:txXfrm>
        <a:off x="4493007" y="667132"/>
        <a:ext cx="2390044" cy="1912035"/>
      </dsp:txXfrm>
    </dsp:sp>
    <dsp:sp modelId="{2D1EADE4-16EF-43EF-8E42-6FD6D202649E}">
      <dsp:nvSpPr>
        <dsp:cNvPr id="10" name="左箭头 9"/>
        <dsp:cNvSpPr/>
      </dsp:nvSpPr>
      <dsp:spPr bwMode="white">
        <a:xfrm rot="-899999">
          <a:off x="5556284" y="3615719"/>
          <a:ext cx="1869068" cy="717013"/>
        </a:xfrm>
        <a:prstGeom prst="leftArrow">
          <a:avLst>
            <a:gd name="adj1" fmla="val 60000"/>
            <a:gd name="adj2" fmla="val 50000"/>
          </a:avLst>
        </a:prstGeom>
      </dsp:spPr>
      <dsp:style>
        <a:lnRef idx="0">
          <a:schemeClr val="accent2">
            <a:shade val="90000"/>
            <a:hueOff val="0"/>
            <a:satOff val="-14509"/>
            <a:lumOff val="35294"/>
            <a:alpha val="100000"/>
          </a:schemeClr>
        </a:lnRef>
        <a:fillRef idx="1">
          <a:schemeClr val="accent2">
            <a:shade val="90000"/>
            <a:hueOff val="0"/>
            <a:satOff val="-14509"/>
            <a:lumOff val="35294"/>
            <a:alpha val="100000"/>
          </a:schemeClr>
        </a:fillRef>
        <a:effectRef idx="1">
          <a:scrgbClr r="0" g="0" b="0"/>
        </a:effectRef>
        <a:fontRef idx="minor">
          <a:schemeClr val="lt1"/>
        </a:fontRef>
      </dsp:style>
      <dsp:txXfrm rot="-899999">
        <a:off x="5556284" y="3615719"/>
        <a:ext cx="1869068" cy="717013"/>
      </dsp:txXfrm>
    </dsp:sp>
    <dsp:sp modelId="{3418EC01-1E81-45C9-AA3D-2384FF365890}">
      <dsp:nvSpPr>
        <dsp:cNvPr id="11" name="圆角矩形 10"/>
        <dsp:cNvSpPr/>
      </dsp:nvSpPr>
      <dsp:spPr bwMode="white">
        <a:xfrm>
          <a:off x="6251024" y="2762255"/>
          <a:ext cx="2390044" cy="1912035"/>
        </a:xfrm>
        <a:prstGeom prst="roundRect">
          <a:avLst>
            <a:gd name="adj" fmla="val 10000"/>
          </a:avLst>
        </a:prstGeom>
      </dsp:spPr>
      <dsp:style>
        <a:lnRef idx="3">
          <a:schemeClr val="lt1"/>
        </a:lnRef>
        <a:fillRef idx="1">
          <a:schemeClr val="accent2">
            <a:alpha val="90000"/>
            <a:hueOff val="0"/>
            <a:satOff val="0"/>
            <a:lumOff val="0"/>
            <a:alpha val="50196"/>
          </a:schemeClr>
        </a:fillRef>
        <a:effectRef idx="1">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t>员工在工作过程中实际努力水平</a:t>
          </a:r>
          <a:endParaRPr lang="zh-CN" altLang="en-US" sz="2800" dirty="0"/>
        </a:p>
      </dsp:txBody>
      <dsp:txXfrm>
        <a:off x="6251024" y="2762255"/>
        <a:ext cx="2390044" cy="1912035"/>
      </dsp:txXfrm>
    </dsp:sp>
  </dsp:spTree>
</dsp:drawing>
</file>

<file path=ppt/diagrams/drawing2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374623" cy="5040623"/>
        <a:chOff x="0" y="0"/>
        <a:chExt cx="10374623" cy="5040623"/>
      </a:xfrm>
    </dsp:grpSpPr>
    <dsp:sp modelId="{8D902965-1B41-4A5A-806E-EA2E90E25047}">
      <dsp:nvSpPr>
        <dsp:cNvPr id="4" name="任意多边形 3"/>
        <dsp:cNvSpPr/>
      </dsp:nvSpPr>
      <dsp:spPr bwMode="white">
        <a:xfrm>
          <a:off x="1971182" y="1323164"/>
          <a:ext cx="628263" cy="1197148"/>
        </a:xfrm>
        <a:custGeom>
          <a:avLst/>
          <a:gdLst/>
          <a:ahLst/>
          <a:cxnLst/>
          <a:pathLst>
            <a:path w="989" h="1885">
              <a:moveTo>
                <a:pt x="0" y="1885"/>
              </a:moveTo>
              <a:lnTo>
                <a:pt x="495" y="1885"/>
              </a:lnTo>
              <a:lnTo>
                <a:pt x="495" y="0"/>
              </a:lnTo>
              <a:lnTo>
                <a:pt x="989" y="0"/>
              </a:lnTo>
            </a:path>
          </a:pathLst>
        </a:custGeom>
      </dsp:spPr>
      <dsp:style>
        <a:lnRef idx="2">
          <a:schemeClr val="accent6">
            <a:tint val="90000"/>
          </a:schemeClr>
        </a:lnRef>
        <a:fillRef idx="0">
          <a:schemeClr val="accent6">
            <a:tint val="9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1971182" y="1323164"/>
        <a:ext cx="628263" cy="1197148"/>
      </dsp:txXfrm>
    </dsp:sp>
    <dsp:sp modelId="{21465783-B6D9-47DE-8059-9D9C75A9A98A}">
      <dsp:nvSpPr>
        <dsp:cNvPr id="6" name="任意多边形 5"/>
        <dsp:cNvSpPr/>
      </dsp:nvSpPr>
      <dsp:spPr bwMode="white">
        <a:xfrm>
          <a:off x="1971182" y="2520312"/>
          <a:ext cx="628263" cy="0"/>
        </a:xfrm>
        <a:custGeom>
          <a:avLst/>
          <a:gdLst/>
          <a:ahLst/>
          <a:cxnLst/>
          <a:pathLst>
            <a:path w="989">
              <a:moveTo>
                <a:pt x="0" y="0"/>
              </a:moveTo>
              <a:lnTo>
                <a:pt x="989" y="0"/>
              </a:lnTo>
            </a:path>
          </a:pathLst>
        </a:custGeom>
      </dsp:spPr>
      <dsp:style>
        <a:lnRef idx="2">
          <a:schemeClr val="accent6">
            <a:tint val="90000"/>
          </a:schemeClr>
        </a:lnRef>
        <a:fillRef idx="0">
          <a:schemeClr val="accent6">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971182" y="2520312"/>
        <a:ext cx="628263" cy="0"/>
      </dsp:txXfrm>
    </dsp:sp>
    <dsp:sp modelId="{112446AD-1DD2-456F-BAF3-72744A709E65}">
      <dsp:nvSpPr>
        <dsp:cNvPr id="8" name="任意多边形 7"/>
        <dsp:cNvSpPr/>
      </dsp:nvSpPr>
      <dsp:spPr bwMode="white">
        <a:xfrm>
          <a:off x="1971182" y="2520312"/>
          <a:ext cx="628263" cy="1197148"/>
        </a:xfrm>
        <a:custGeom>
          <a:avLst/>
          <a:gdLst/>
          <a:ahLst/>
          <a:cxnLst/>
          <a:pathLst>
            <a:path w="989" h="1885">
              <a:moveTo>
                <a:pt x="0" y="0"/>
              </a:moveTo>
              <a:lnTo>
                <a:pt x="495" y="0"/>
              </a:lnTo>
              <a:lnTo>
                <a:pt x="495" y="1885"/>
              </a:lnTo>
              <a:lnTo>
                <a:pt x="989" y="1885"/>
              </a:lnTo>
            </a:path>
          </a:pathLst>
        </a:custGeom>
      </dsp:spPr>
      <dsp:style>
        <a:lnRef idx="2">
          <a:schemeClr val="accent6">
            <a:tint val="90000"/>
          </a:schemeClr>
        </a:lnRef>
        <a:fillRef idx="0">
          <a:schemeClr val="accent6">
            <a:tint val="9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1971182" y="2520312"/>
        <a:ext cx="628263" cy="1197148"/>
      </dsp:txXfrm>
    </dsp:sp>
    <dsp:sp modelId="{B31742D6-F9BB-4B39-A292-83FBE4389FDA}">
      <dsp:nvSpPr>
        <dsp:cNvPr id="3" name="矩形 2"/>
        <dsp:cNvSpPr/>
      </dsp:nvSpPr>
      <dsp:spPr bwMode="white">
        <a:xfrm rot="16200000">
          <a:off x="-1027989" y="2041452"/>
          <a:ext cx="5040623" cy="957718"/>
        </a:xfrm>
        <a:prstGeom prst="rect">
          <a:avLst/>
        </a:prstGeom>
      </dsp:spPr>
      <dsp:style>
        <a:lnRef idx="3">
          <a:schemeClr val="lt1"/>
        </a:lnRef>
        <a:fillRef idx="1">
          <a:schemeClr val="accent6">
            <a:alpha val="80000"/>
            <a:hueOff val="0"/>
            <a:satOff val="0"/>
            <a:lumOff val="0"/>
            <a:alpha val="80000"/>
          </a:schemeClr>
        </a:fillRef>
        <a:effectRef idx="1">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800" dirty="0" smtClean="0">
              <a:latin typeface="黑体" panose="02010609060101010101" pitchFamily="49" charset="-122"/>
              <a:ea typeface="黑体" panose="02010609060101010101" pitchFamily="49" charset="-122"/>
            </a:rPr>
            <a:t>薪酬调查</a:t>
          </a:r>
          <a:endParaRPr lang="zh-CN" altLang="en-US" sz="4800" dirty="0">
            <a:latin typeface="黑体" panose="02010609060101010101" pitchFamily="49" charset="-122"/>
            <a:ea typeface="黑体" panose="02010609060101010101" pitchFamily="49" charset="-122"/>
          </a:endParaRPr>
        </a:p>
      </dsp:txBody>
      <dsp:txXfrm rot="16200000">
        <a:off x="-1027989" y="2041452"/>
        <a:ext cx="5040623" cy="957718"/>
      </dsp:txXfrm>
    </dsp:sp>
    <dsp:sp modelId="{23DA2531-B2BC-424A-9887-EF7E713AAEC7}">
      <dsp:nvSpPr>
        <dsp:cNvPr id="5" name="矩形 4"/>
        <dsp:cNvSpPr/>
      </dsp:nvSpPr>
      <dsp:spPr bwMode="white">
        <a:xfrm>
          <a:off x="2599445" y="844304"/>
          <a:ext cx="6761715" cy="957718"/>
        </a:xfrm>
        <a:prstGeom prst="rect">
          <a:avLst/>
        </a:prstGeom>
      </dsp:spPr>
      <dsp:style>
        <a:lnRef idx="3">
          <a:schemeClr val="lt1"/>
        </a:lnRef>
        <a:fillRef idx="1">
          <a:schemeClr val="accent6">
            <a:alpha val="70000"/>
            <a:hueOff val="0"/>
            <a:satOff val="0"/>
            <a:lumOff val="0"/>
            <a:alpha val="70196"/>
          </a:schemeClr>
        </a:fillRef>
        <a:effectRef idx="1">
          <a:scrgbClr r="0" g="0" b="0"/>
        </a:effectRef>
        <a:fontRef idx="minor">
          <a:schemeClr val="lt1"/>
        </a:fontRef>
      </dsp:style>
      <dsp:txBody>
        <a:bodyPr lIns="19685" tIns="19685" rIns="19685" bIns="19685"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dirty="0" smtClean="0"/>
            <a:t>商业性薪酬调查</a:t>
          </a:r>
          <a:r>
            <a:rPr lang="zh-CN" altLang="en-US" dirty="0" smtClean="0"/>
            <a:t>：</a:t>
          </a:r>
          <a:r>
            <a:rPr lang="zh-CN" dirty="0" smtClean="0"/>
            <a:t>咨询公司</a:t>
          </a:r>
          <a:endParaRPr lang="zh-CN" altLang="en-US" dirty="0"/>
        </a:p>
      </dsp:txBody>
      <dsp:txXfrm>
        <a:off x="2599445" y="844304"/>
        <a:ext cx="6761715" cy="957718"/>
      </dsp:txXfrm>
    </dsp:sp>
    <dsp:sp modelId="{B95ECF4B-E240-4A87-B6B3-574DACE12CD4}">
      <dsp:nvSpPr>
        <dsp:cNvPr id="7" name="矩形 6"/>
        <dsp:cNvSpPr/>
      </dsp:nvSpPr>
      <dsp:spPr bwMode="white">
        <a:xfrm>
          <a:off x="2599445" y="2041452"/>
          <a:ext cx="6761715" cy="957718"/>
        </a:xfrm>
        <a:prstGeom prst="rect">
          <a:avLst/>
        </a:prstGeom>
      </dsp:spPr>
      <dsp:style>
        <a:lnRef idx="3">
          <a:schemeClr val="lt1"/>
        </a:lnRef>
        <a:fillRef idx="1">
          <a:schemeClr val="accent6">
            <a:alpha val="70000"/>
            <a:hueOff val="0"/>
            <a:satOff val="0"/>
            <a:lumOff val="0"/>
            <a:alpha val="70196"/>
          </a:schemeClr>
        </a:fillRef>
        <a:effectRef idx="1">
          <a:scrgbClr r="0" g="0" b="0"/>
        </a:effectRef>
        <a:fontRef idx="minor">
          <a:schemeClr val="lt1"/>
        </a:fontRef>
      </dsp:style>
      <dsp:txBody>
        <a:bodyPr lIns="19685" tIns="19685" rIns="19685" bIns="19685"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dirty="0" smtClean="0"/>
            <a:t>专业性薪酬调查</a:t>
          </a:r>
          <a:r>
            <a:rPr lang="zh-CN" altLang="en-US" dirty="0" smtClean="0"/>
            <a:t>：</a:t>
          </a:r>
          <a:r>
            <a:rPr lang="zh-CN" dirty="0" smtClean="0"/>
            <a:t>专业协会</a:t>
          </a:r>
          <a:endParaRPr lang="zh-CN" altLang="en-US" dirty="0"/>
        </a:p>
      </dsp:txBody>
      <dsp:txXfrm>
        <a:off x="2599445" y="2041452"/>
        <a:ext cx="6761715" cy="957718"/>
      </dsp:txXfrm>
    </dsp:sp>
    <dsp:sp modelId="{76F56C6E-59D2-4F07-832B-44D809F904EA}">
      <dsp:nvSpPr>
        <dsp:cNvPr id="9" name="矩形 8"/>
        <dsp:cNvSpPr/>
      </dsp:nvSpPr>
      <dsp:spPr bwMode="white">
        <a:xfrm>
          <a:off x="2599445" y="3238600"/>
          <a:ext cx="6761715" cy="957718"/>
        </a:xfrm>
        <a:prstGeom prst="rect">
          <a:avLst/>
        </a:prstGeom>
      </dsp:spPr>
      <dsp:style>
        <a:lnRef idx="3">
          <a:schemeClr val="lt1"/>
        </a:lnRef>
        <a:fillRef idx="1">
          <a:schemeClr val="accent6">
            <a:alpha val="70000"/>
            <a:hueOff val="0"/>
            <a:satOff val="0"/>
            <a:lumOff val="0"/>
            <a:alpha val="70196"/>
          </a:schemeClr>
        </a:fillRef>
        <a:effectRef idx="1">
          <a:scrgbClr r="0" g="0" b="0"/>
        </a:effectRef>
        <a:fontRef idx="minor">
          <a:schemeClr val="lt1"/>
        </a:fontRef>
      </dsp:style>
      <dsp:txBody>
        <a:bodyPr lIns="19685" tIns="19685" rIns="19685" bIns="19685"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dirty="0" smtClean="0"/>
            <a:t>政府薪酬调查</a:t>
          </a:r>
          <a:r>
            <a:rPr lang="zh-CN" altLang="en-US" dirty="0" smtClean="0"/>
            <a:t>：</a:t>
          </a:r>
          <a:r>
            <a:rPr lang="zh-CN" dirty="0" smtClean="0"/>
            <a:t>国家劳工、统计等部门</a:t>
          </a:r>
          <a:endParaRPr lang="zh-CN" altLang="en-US" dirty="0"/>
        </a:p>
      </dsp:txBody>
      <dsp:txXfrm>
        <a:off x="2599445" y="3238600"/>
        <a:ext cx="6761715" cy="957718"/>
      </dsp:txXfrm>
    </dsp:sp>
  </dsp:spTree>
</dsp:drawing>
</file>

<file path=ppt/diagrams/drawing2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361157" cy="6691201"/>
        <a:chOff x="0" y="0"/>
        <a:chExt cx="9361157" cy="6691201"/>
      </a:xfrm>
    </dsp:grpSpPr>
    <dsp:sp modelId="{BC8A4ECE-63ED-43C3-9495-457603704F1B}">
      <dsp:nvSpPr>
        <dsp:cNvPr id="3" name="矩形 2"/>
        <dsp:cNvSpPr/>
      </dsp:nvSpPr>
      <dsp:spPr bwMode="white">
        <a:xfrm>
          <a:off x="5507637" y="145903"/>
          <a:ext cx="2372638" cy="237263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8100" tIns="38100" rIns="38100" bIns="38100"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r>
            <a:rPr lang="zh-CN" dirty="0" smtClean="0">
              <a:solidFill>
                <a:schemeClr val="tx1"/>
              </a:solidFill>
            </a:rPr>
            <a:t>调整薪酬水平</a:t>
          </a:r>
          <a:endParaRPr lang="zh-CN" altLang="en-US" dirty="0">
            <a:solidFill>
              <a:schemeClr val="tx1"/>
            </a:solidFill>
          </a:endParaRPr>
        </a:p>
      </dsp:txBody>
      <dsp:txXfrm>
        <a:off x="5507637" y="145903"/>
        <a:ext cx="2372638" cy="2372638"/>
      </dsp:txXfrm>
    </dsp:sp>
    <dsp:sp modelId="{947E8CC5-D868-470D-8A8E-87F49554D7C3}">
      <dsp:nvSpPr>
        <dsp:cNvPr id="4" name="环形箭头 3"/>
        <dsp:cNvSpPr/>
      </dsp:nvSpPr>
      <dsp:spPr bwMode="white">
        <a:xfrm>
          <a:off x="1520024" y="185046"/>
          <a:ext cx="6321109" cy="6321109"/>
        </a:xfrm>
        <a:prstGeom prst="circularArrow">
          <a:avLst>
            <a:gd name="adj1" fmla="val 5000"/>
            <a:gd name="adj2" fmla="val 360000"/>
            <a:gd name="adj3" fmla="val 653153"/>
            <a:gd name="adj4" fmla="val 20586846"/>
            <a:gd name="adj5" fmla="val 5500"/>
          </a:avLst>
        </a:prstGeom>
      </dsp:spPr>
      <dsp:style>
        <a:lnRef idx="3">
          <a:schemeClr val="lt1"/>
        </a:lnRef>
        <a:fillRef idx="1">
          <a:schemeClr val="accent6">
            <a:alpha val="90000"/>
            <a:hueOff val="0"/>
            <a:satOff val="0"/>
            <a:lumOff val="0"/>
            <a:alpha val="90196"/>
          </a:schemeClr>
        </a:fillRef>
        <a:effectRef idx="1">
          <a:scrgbClr r="0" g="0" b="0"/>
        </a:effectRef>
        <a:fontRef idx="minor">
          <a:schemeClr val="lt1"/>
        </a:fontRef>
      </dsp:style>
      <dsp:txXfrm>
        <a:off x="1520024" y="185046"/>
        <a:ext cx="6321109" cy="6321109"/>
      </dsp:txXfrm>
    </dsp:sp>
    <dsp:sp modelId="{AC5AA2B3-0A79-43F2-8266-6E9E8DB8D7DC}">
      <dsp:nvSpPr>
        <dsp:cNvPr id="5" name="矩形 4"/>
        <dsp:cNvSpPr/>
      </dsp:nvSpPr>
      <dsp:spPr bwMode="white">
        <a:xfrm>
          <a:off x="5507637" y="4172659"/>
          <a:ext cx="2372638" cy="237263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8100" tIns="38100" rIns="38100" bIns="38100"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r>
            <a:rPr lang="zh-CN" dirty="0" smtClean="0">
              <a:solidFill>
                <a:schemeClr val="tx1"/>
              </a:solidFill>
            </a:rPr>
            <a:t>调整薪酬结构</a:t>
          </a:r>
          <a:endParaRPr lang="zh-CN" altLang="en-US" dirty="0">
            <a:solidFill>
              <a:schemeClr val="tx1"/>
            </a:solidFill>
          </a:endParaRPr>
        </a:p>
      </dsp:txBody>
      <dsp:txXfrm>
        <a:off x="5507637" y="4172659"/>
        <a:ext cx="2372638" cy="2372638"/>
      </dsp:txXfrm>
    </dsp:sp>
    <dsp:sp modelId="{12C4E66A-8ABF-42B1-B1C1-45E555734555}">
      <dsp:nvSpPr>
        <dsp:cNvPr id="6" name="环形箭头 5"/>
        <dsp:cNvSpPr/>
      </dsp:nvSpPr>
      <dsp:spPr bwMode="white">
        <a:xfrm>
          <a:off x="1520024" y="185046"/>
          <a:ext cx="6321109" cy="6321109"/>
        </a:xfrm>
        <a:prstGeom prst="circularArrow">
          <a:avLst>
            <a:gd name="adj1" fmla="val 5000"/>
            <a:gd name="adj2" fmla="val 360000"/>
            <a:gd name="adj3" fmla="val 6053153"/>
            <a:gd name="adj4" fmla="val 4386846"/>
            <a:gd name="adj5" fmla="val 5500"/>
          </a:avLst>
        </a:prstGeom>
      </dsp:spPr>
      <dsp:style>
        <a:lnRef idx="3">
          <a:schemeClr val="lt1"/>
        </a:lnRef>
        <a:fillRef idx="1">
          <a:schemeClr val="accent6">
            <a:alpha val="90000"/>
            <a:hueOff val="0"/>
            <a:satOff val="0"/>
            <a:lumOff val="0"/>
            <a:alpha val="76863"/>
          </a:schemeClr>
        </a:fillRef>
        <a:effectRef idx="1">
          <a:scrgbClr r="0" g="0" b="0"/>
        </a:effectRef>
        <a:fontRef idx="minor">
          <a:schemeClr val="lt1"/>
        </a:fontRef>
      </dsp:style>
      <dsp:txXfrm>
        <a:off x="1520024" y="185046"/>
        <a:ext cx="6321109" cy="6321109"/>
      </dsp:txXfrm>
    </dsp:sp>
    <dsp:sp modelId="{E19EE164-E51B-427A-983C-FF74AFB4B779}">
      <dsp:nvSpPr>
        <dsp:cNvPr id="7" name="矩形 6"/>
        <dsp:cNvSpPr/>
      </dsp:nvSpPr>
      <dsp:spPr bwMode="white">
        <a:xfrm>
          <a:off x="1480881" y="4172659"/>
          <a:ext cx="2372638" cy="237263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8100" tIns="38100" rIns="38100" bIns="38100"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r>
            <a:rPr lang="zh-CN" dirty="0" smtClean="0">
              <a:solidFill>
                <a:schemeClr val="tx1"/>
              </a:solidFill>
            </a:rPr>
            <a:t>估计竞争对手的劳动力成本</a:t>
          </a:r>
          <a:endParaRPr lang="zh-CN" altLang="en-US" dirty="0">
            <a:solidFill>
              <a:schemeClr val="tx1"/>
            </a:solidFill>
          </a:endParaRPr>
        </a:p>
      </dsp:txBody>
      <dsp:txXfrm>
        <a:off x="1480881" y="4172659"/>
        <a:ext cx="2372638" cy="2372638"/>
      </dsp:txXfrm>
    </dsp:sp>
    <dsp:sp modelId="{57925C00-236D-4718-B401-0A869C808108}">
      <dsp:nvSpPr>
        <dsp:cNvPr id="8" name="环形箭头 7"/>
        <dsp:cNvSpPr/>
      </dsp:nvSpPr>
      <dsp:spPr bwMode="white">
        <a:xfrm>
          <a:off x="1520024" y="185046"/>
          <a:ext cx="6321109" cy="6321109"/>
        </a:xfrm>
        <a:prstGeom prst="circularArrow">
          <a:avLst>
            <a:gd name="adj1" fmla="val 5000"/>
            <a:gd name="adj2" fmla="val 360000"/>
            <a:gd name="adj3" fmla="val 11453153"/>
            <a:gd name="adj4" fmla="val 9786846"/>
            <a:gd name="adj5" fmla="val 5500"/>
          </a:avLst>
        </a:prstGeom>
      </dsp:spPr>
      <dsp:style>
        <a:lnRef idx="3">
          <a:schemeClr val="lt1"/>
        </a:lnRef>
        <a:fillRef idx="1">
          <a:schemeClr val="accent6">
            <a:alpha val="90000"/>
            <a:hueOff val="0"/>
            <a:satOff val="0"/>
            <a:lumOff val="0"/>
            <a:alpha val="63529"/>
          </a:schemeClr>
        </a:fillRef>
        <a:effectRef idx="1">
          <a:scrgbClr r="0" g="0" b="0"/>
        </a:effectRef>
        <a:fontRef idx="minor">
          <a:schemeClr val="lt1"/>
        </a:fontRef>
      </dsp:style>
      <dsp:txXfrm>
        <a:off x="1520024" y="185046"/>
        <a:ext cx="6321109" cy="6321109"/>
      </dsp:txXfrm>
    </dsp:sp>
    <dsp:sp modelId="{21E544F9-0B9B-403B-801A-5FE4EBDD2C7F}">
      <dsp:nvSpPr>
        <dsp:cNvPr id="9" name="矩形 8"/>
        <dsp:cNvSpPr/>
      </dsp:nvSpPr>
      <dsp:spPr bwMode="white">
        <a:xfrm>
          <a:off x="1480881" y="145903"/>
          <a:ext cx="2372638" cy="237263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8100" tIns="38100" rIns="38100" bIns="38100"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r>
            <a:rPr lang="zh-CN" dirty="0" smtClean="0">
              <a:solidFill>
                <a:schemeClr val="tx1"/>
              </a:solidFill>
            </a:rPr>
            <a:t>了解其他企业薪酬管理实践的最新发展和变化趋势</a:t>
          </a:r>
          <a:endParaRPr lang="zh-CN" altLang="en-US" dirty="0">
            <a:solidFill>
              <a:schemeClr val="tx1"/>
            </a:solidFill>
          </a:endParaRPr>
        </a:p>
      </dsp:txBody>
      <dsp:txXfrm>
        <a:off x="1480881" y="145903"/>
        <a:ext cx="2372638" cy="2372638"/>
      </dsp:txXfrm>
    </dsp:sp>
    <dsp:sp modelId="{E95508EA-296F-4DB9-AE70-95FEE50F97F9}">
      <dsp:nvSpPr>
        <dsp:cNvPr id="10" name="环形箭头 9"/>
        <dsp:cNvSpPr/>
      </dsp:nvSpPr>
      <dsp:spPr bwMode="white">
        <a:xfrm>
          <a:off x="1520024" y="185046"/>
          <a:ext cx="6321109" cy="6321109"/>
        </a:xfrm>
        <a:prstGeom prst="circularArrow">
          <a:avLst>
            <a:gd name="adj1" fmla="val 5000"/>
            <a:gd name="adj2" fmla="val 360000"/>
            <a:gd name="adj3" fmla="val 16853153"/>
            <a:gd name="adj4" fmla="val 15186846"/>
            <a:gd name="adj5" fmla="val 5500"/>
          </a:avLst>
        </a:prstGeom>
      </dsp:spPr>
      <dsp:style>
        <a:lnRef idx="3">
          <a:schemeClr val="lt1"/>
        </a:lnRef>
        <a:fillRef idx="1">
          <a:schemeClr val="accent6">
            <a:alpha val="90000"/>
            <a:hueOff val="0"/>
            <a:satOff val="0"/>
            <a:lumOff val="0"/>
            <a:alpha val="50196"/>
          </a:schemeClr>
        </a:fillRef>
        <a:effectRef idx="1">
          <a:scrgbClr r="0" g="0" b="0"/>
        </a:effectRef>
        <a:fontRef idx="minor">
          <a:schemeClr val="lt1"/>
        </a:fontRef>
      </dsp:style>
      <dsp:txXfrm>
        <a:off x="1520024" y="185046"/>
        <a:ext cx="6321109" cy="6321109"/>
      </dsp:txXfrm>
    </dsp:sp>
  </dsp:spTree>
</dsp:drawing>
</file>

<file path=ppt/diagrams/drawing2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690356" cy="6690356"/>
        <a:chOff x="0" y="0"/>
        <a:chExt cx="6690356" cy="6690356"/>
      </a:xfrm>
    </dsp:grpSpPr>
    <dsp:sp modelId="{4F632BD1-4470-44D1-BBC1-5EA8F79826C4}">
      <dsp:nvSpPr>
        <dsp:cNvPr id="3" name="饼形 2"/>
        <dsp:cNvSpPr/>
      </dsp:nvSpPr>
      <dsp:spPr bwMode="white">
        <a:xfrm>
          <a:off x="1949575" y="414133"/>
          <a:ext cx="5619899" cy="5619899"/>
        </a:xfrm>
        <a:prstGeom prst="pie">
          <a:avLst>
            <a:gd name="adj1" fmla="val 16200000"/>
            <a:gd name="adj2" fmla="val 20520000"/>
          </a:avLst>
        </a:prstGeom>
      </dsp:spPr>
      <dsp:style>
        <a:lnRef idx="3">
          <a:schemeClr val="lt1"/>
        </a:lnRef>
        <a:fillRef idx="1">
          <a:schemeClr val="accent6">
            <a:alpha val="90000"/>
            <a:hueOff val="0"/>
            <a:satOff val="0"/>
            <a:lumOff val="0"/>
            <a:alpha val="90196"/>
          </a:schemeClr>
        </a:fillRef>
        <a:effectRef idx="1">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t>基本薪酬及其结构</a:t>
          </a:r>
          <a:endParaRPr lang="zh-CN" altLang="en-US" sz="2400" b="1" dirty="0"/>
        </a:p>
      </dsp:txBody>
      <dsp:txXfrm>
        <a:off x="1949575" y="414133"/>
        <a:ext cx="5619899" cy="5619899"/>
      </dsp:txXfrm>
    </dsp:sp>
    <dsp:sp modelId="{07002910-3DF5-43F5-8620-57F18EFBFA67}">
      <dsp:nvSpPr>
        <dsp:cNvPr id="4" name="饼形 3"/>
        <dsp:cNvSpPr/>
      </dsp:nvSpPr>
      <dsp:spPr bwMode="white">
        <a:xfrm>
          <a:off x="1997746" y="563997"/>
          <a:ext cx="5619899" cy="5619899"/>
        </a:xfrm>
        <a:prstGeom prst="pie">
          <a:avLst>
            <a:gd name="adj1" fmla="val 20520000"/>
            <a:gd name="adj2" fmla="val 3240000"/>
          </a:avLst>
        </a:prstGeom>
      </dsp:spPr>
      <dsp:style>
        <a:lnRef idx="3">
          <a:schemeClr val="lt1"/>
        </a:lnRef>
        <a:fillRef idx="1">
          <a:schemeClr val="accent6">
            <a:alpha val="90000"/>
            <a:hueOff val="0"/>
            <a:satOff val="0"/>
            <a:lumOff val="0"/>
            <a:alpha val="80196"/>
          </a:schemeClr>
        </a:fillRef>
        <a:effectRef idx="1">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t>年度奖金和其他年度现金支付</a:t>
          </a:r>
          <a:endParaRPr lang="zh-CN" altLang="en-US" sz="2400" b="1" dirty="0"/>
        </a:p>
      </dsp:txBody>
      <dsp:txXfrm>
        <a:off x="1997746" y="563997"/>
        <a:ext cx="5619899" cy="5619899"/>
      </dsp:txXfrm>
    </dsp:sp>
    <dsp:sp modelId="{9A2E70D8-3CF9-435D-A853-CBE96EAD16CB}">
      <dsp:nvSpPr>
        <dsp:cNvPr id="5" name="饼形 4"/>
        <dsp:cNvSpPr/>
      </dsp:nvSpPr>
      <dsp:spPr bwMode="white">
        <a:xfrm>
          <a:off x="1870629" y="656324"/>
          <a:ext cx="5619899" cy="5619899"/>
        </a:xfrm>
        <a:prstGeom prst="pie">
          <a:avLst>
            <a:gd name="adj1" fmla="val 3240000"/>
            <a:gd name="adj2" fmla="val 7560000"/>
          </a:avLst>
        </a:prstGeom>
      </dsp:spPr>
      <dsp:style>
        <a:lnRef idx="3">
          <a:schemeClr val="lt1"/>
        </a:lnRef>
        <a:fillRef idx="1">
          <a:schemeClr val="accent6">
            <a:alpha val="90000"/>
            <a:hueOff val="0"/>
            <a:satOff val="0"/>
            <a:lumOff val="0"/>
            <a:alpha val="70196"/>
          </a:schemeClr>
        </a:fillRef>
        <a:effectRef idx="1">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t>股票期权或虚拟股票计划等长期激励计划</a:t>
          </a:r>
          <a:endParaRPr lang="zh-CN" altLang="en-US" sz="2400" b="1" dirty="0"/>
        </a:p>
      </dsp:txBody>
      <dsp:txXfrm>
        <a:off x="1870629" y="656324"/>
        <a:ext cx="5619899" cy="5619899"/>
      </dsp:txXfrm>
    </dsp:sp>
    <dsp:sp modelId="{121518B1-4612-42DB-9D17-470436EF7525}">
      <dsp:nvSpPr>
        <dsp:cNvPr id="6" name="饼形 5"/>
        <dsp:cNvSpPr/>
      </dsp:nvSpPr>
      <dsp:spPr bwMode="white">
        <a:xfrm>
          <a:off x="1743512" y="563997"/>
          <a:ext cx="5619899" cy="5619899"/>
        </a:xfrm>
        <a:prstGeom prst="pie">
          <a:avLst>
            <a:gd name="adj1" fmla="val 7560000"/>
            <a:gd name="adj2" fmla="val 11880000"/>
          </a:avLst>
        </a:prstGeom>
      </dsp:spPr>
      <dsp:style>
        <a:lnRef idx="3">
          <a:schemeClr val="lt1"/>
        </a:lnRef>
        <a:fillRef idx="1">
          <a:schemeClr val="accent6">
            <a:alpha val="90000"/>
            <a:hueOff val="0"/>
            <a:satOff val="0"/>
            <a:lumOff val="0"/>
            <a:alpha val="60196"/>
          </a:schemeClr>
        </a:fillRef>
        <a:effectRef idx="1">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t>各种补充福利计划</a:t>
          </a:r>
          <a:endParaRPr lang="zh-CN" altLang="en-US" sz="2400" b="1" dirty="0"/>
        </a:p>
      </dsp:txBody>
      <dsp:txXfrm>
        <a:off x="1743512" y="563997"/>
        <a:ext cx="5619899" cy="5619899"/>
      </dsp:txXfrm>
    </dsp:sp>
    <dsp:sp modelId="{B744A30D-C39F-4A6E-8B20-C7B8CAA0446A}">
      <dsp:nvSpPr>
        <dsp:cNvPr id="7" name="饼形 6"/>
        <dsp:cNvSpPr/>
      </dsp:nvSpPr>
      <dsp:spPr bwMode="white">
        <a:xfrm>
          <a:off x="1791683" y="414133"/>
          <a:ext cx="5619899" cy="5619899"/>
        </a:xfrm>
        <a:prstGeom prst="pie">
          <a:avLst>
            <a:gd name="adj1" fmla="val 11880000"/>
            <a:gd name="adj2" fmla="val 16200000"/>
          </a:avLst>
        </a:prstGeom>
      </dsp:spPr>
      <dsp:style>
        <a:lnRef idx="3">
          <a:schemeClr val="lt1"/>
        </a:lnRef>
        <a:fillRef idx="1">
          <a:schemeClr val="accent6">
            <a:alpha val="90000"/>
            <a:hueOff val="0"/>
            <a:satOff val="0"/>
            <a:lumOff val="0"/>
            <a:alpha val="50196"/>
          </a:schemeClr>
        </a:fillRef>
        <a:effectRef idx="1">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t>薪酬政策等方面的其他信息</a:t>
          </a:r>
          <a:endParaRPr lang="zh-CN" altLang="en-US" sz="2400" b="1" dirty="0"/>
        </a:p>
      </dsp:txBody>
      <dsp:txXfrm>
        <a:off x="1791683" y="414133"/>
        <a:ext cx="5619899" cy="5619899"/>
      </dsp:txXfrm>
    </dsp:sp>
    <dsp:sp modelId="{E0C02A2E-7FBD-43B1-9688-C4DAC0A08E5C}">
      <dsp:nvSpPr>
        <dsp:cNvPr id="8" name="环形箭头 7"/>
        <dsp:cNvSpPr/>
      </dsp:nvSpPr>
      <dsp:spPr bwMode="white">
        <a:xfrm>
          <a:off x="1640216" y="105039"/>
          <a:ext cx="6238088" cy="6238088"/>
        </a:xfrm>
        <a:prstGeom prst="circularArrow">
          <a:avLst>
            <a:gd name="adj1" fmla="val 5000"/>
            <a:gd name="adj2" fmla="val 360000"/>
            <a:gd name="adj3" fmla="val 20159889"/>
            <a:gd name="adj4" fmla="val 16200323"/>
            <a:gd name="adj5" fmla="val 5500"/>
          </a:avLst>
        </a:prstGeom>
      </dsp:spPr>
      <dsp:style>
        <a:lnRef idx="0">
          <a:schemeClr val="accent6">
            <a:shade val="90000"/>
            <a:hueOff val="0"/>
            <a:satOff val="0"/>
            <a:lumOff val="0"/>
            <a:alpha val="100000"/>
          </a:schemeClr>
        </a:lnRef>
        <a:fillRef idx="1">
          <a:schemeClr val="accent6">
            <a:shade val="90000"/>
            <a:hueOff val="0"/>
            <a:satOff val="0"/>
            <a:lumOff val="0"/>
            <a:alpha val="100000"/>
          </a:schemeClr>
        </a:fillRef>
        <a:effectRef idx="1">
          <a:scrgbClr r="0" g="0" b="0"/>
        </a:effectRef>
        <a:fontRef idx="minor">
          <a:schemeClr val="lt1"/>
        </a:fontRef>
      </dsp:style>
      <dsp:txXfrm>
        <a:off x="1640216" y="105039"/>
        <a:ext cx="6238088" cy="6238088"/>
      </dsp:txXfrm>
    </dsp:sp>
    <dsp:sp modelId="{BC6457B9-4DF1-4B15-A299-3392542EB9DD}">
      <dsp:nvSpPr>
        <dsp:cNvPr id="9" name="环形箭头 8"/>
        <dsp:cNvSpPr/>
      </dsp:nvSpPr>
      <dsp:spPr bwMode="white">
        <a:xfrm>
          <a:off x="1689040" y="254853"/>
          <a:ext cx="6238088" cy="6238088"/>
        </a:xfrm>
        <a:prstGeom prst="circularArrow">
          <a:avLst>
            <a:gd name="adj1" fmla="val 5000"/>
            <a:gd name="adj2" fmla="val 360000"/>
            <a:gd name="adj3" fmla="val 2880281"/>
            <a:gd name="adj4" fmla="val 20519952"/>
            <a:gd name="adj5" fmla="val 5500"/>
          </a:avLst>
        </a:prstGeom>
      </dsp:spPr>
      <dsp:style>
        <a:lnRef idx="0">
          <a:schemeClr val="accent6">
            <a:shade val="90000"/>
            <a:hueOff val="0"/>
            <a:satOff val="-6568"/>
            <a:lumOff val="9608"/>
            <a:alpha val="100000"/>
          </a:schemeClr>
        </a:lnRef>
        <a:fillRef idx="1">
          <a:schemeClr val="accent6">
            <a:shade val="90000"/>
            <a:hueOff val="0"/>
            <a:satOff val="-6568"/>
            <a:lumOff val="9608"/>
            <a:alpha val="100000"/>
          </a:schemeClr>
        </a:fillRef>
        <a:effectRef idx="1">
          <a:scrgbClr r="0" g="0" b="0"/>
        </a:effectRef>
        <a:fontRef idx="minor">
          <a:schemeClr val="lt1"/>
        </a:fontRef>
      </dsp:style>
      <dsp:txXfrm>
        <a:off x="1689040" y="254853"/>
        <a:ext cx="6238088" cy="6238088"/>
      </dsp:txXfrm>
    </dsp:sp>
    <dsp:sp modelId="{EF593EC6-74C1-4281-8B7F-43E53376050D}">
      <dsp:nvSpPr>
        <dsp:cNvPr id="10" name="环形箭头 9"/>
        <dsp:cNvSpPr/>
      </dsp:nvSpPr>
      <dsp:spPr bwMode="white">
        <a:xfrm>
          <a:off x="1561535" y="347462"/>
          <a:ext cx="6238088" cy="6238088"/>
        </a:xfrm>
        <a:prstGeom prst="circularArrow">
          <a:avLst>
            <a:gd name="adj1" fmla="val 5000"/>
            <a:gd name="adj2" fmla="val 360000"/>
            <a:gd name="adj3" fmla="val 7200305"/>
            <a:gd name="adj4" fmla="val 3239694"/>
            <a:gd name="adj5" fmla="val 5500"/>
          </a:avLst>
        </a:prstGeom>
      </dsp:spPr>
      <dsp:style>
        <a:lnRef idx="0">
          <a:schemeClr val="accent6">
            <a:shade val="90000"/>
            <a:hueOff val="0"/>
            <a:satOff val="-13136"/>
            <a:lumOff val="19216"/>
            <a:alpha val="100000"/>
          </a:schemeClr>
        </a:lnRef>
        <a:fillRef idx="1">
          <a:schemeClr val="accent6">
            <a:shade val="90000"/>
            <a:hueOff val="0"/>
            <a:satOff val="-13136"/>
            <a:lumOff val="19216"/>
            <a:alpha val="100000"/>
          </a:schemeClr>
        </a:fillRef>
        <a:effectRef idx="1">
          <a:scrgbClr r="0" g="0" b="0"/>
        </a:effectRef>
        <a:fontRef idx="minor">
          <a:schemeClr val="lt1"/>
        </a:fontRef>
      </dsp:style>
      <dsp:txXfrm>
        <a:off x="1561535" y="347462"/>
        <a:ext cx="6238088" cy="6238088"/>
      </dsp:txXfrm>
    </dsp:sp>
    <dsp:sp modelId="{9CBE6A6A-4168-4747-AE5E-E8CC79C99DFE}">
      <dsp:nvSpPr>
        <dsp:cNvPr id="11" name="环形箭头 10"/>
        <dsp:cNvSpPr/>
      </dsp:nvSpPr>
      <dsp:spPr bwMode="white">
        <a:xfrm>
          <a:off x="1434029" y="254853"/>
          <a:ext cx="6238088" cy="6238088"/>
        </a:xfrm>
        <a:prstGeom prst="circularArrow">
          <a:avLst>
            <a:gd name="adj1" fmla="val 5000"/>
            <a:gd name="adj2" fmla="val 360000"/>
            <a:gd name="adj3" fmla="val 11520047"/>
            <a:gd name="adj4" fmla="val 7559718"/>
            <a:gd name="adj5" fmla="val 5500"/>
          </a:avLst>
        </a:prstGeom>
      </dsp:spPr>
      <dsp:style>
        <a:lnRef idx="0">
          <a:schemeClr val="accent6">
            <a:shade val="90000"/>
            <a:hueOff val="0"/>
            <a:satOff val="-19705"/>
            <a:lumOff val="28824"/>
            <a:alpha val="100000"/>
          </a:schemeClr>
        </a:lnRef>
        <a:fillRef idx="1">
          <a:schemeClr val="accent6">
            <a:shade val="90000"/>
            <a:hueOff val="0"/>
            <a:satOff val="-19705"/>
            <a:lumOff val="28824"/>
            <a:alpha val="100000"/>
          </a:schemeClr>
        </a:fillRef>
        <a:effectRef idx="1">
          <a:scrgbClr r="0" g="0" b="0"/>
        </a:effectRef>
        <a:fontRef idx="minor">
          <a:schemeClr val="lt1"/>
        </a:fontRef>
      </dsp:style>
      <dsp:txXfrm>
        <a:off x="1434029" y="254853"/>
        <a:ext cx="6238088" cy="6238088"/>
      </dsp:txXfrm>
    </dsp:sp>
    <dsp:sp modelId="{9964191A-F2AC-44B9-84F0-E60771CAB1FC}">
      <dsp:nvSpPr>
        <dsp:cNvPr id="12" name="环形箭头 11"/>
        <dsp:cNvSpPr/>
      </dsp:nvSpPr>
      <dsp:spPr bwMode="white">
        <a:xfrm>
          <a:off x="1482853" y="105039"/>
          <a:ext cx="6238088" cy="6238088"/>
        </a:xfrm>
        <a:prstGeom prst="circularArrow">
          <a:avLst>
            <a:gd name="adj1" fmla="val 5000"/>
            <a:gd name="adj2" fmla="val 360000"/>
            <a:gd name="adj3" fmla="val 15839676"/>
            <a:gd name="adj4" fmla="val 11880110"/>
            <a:gd name="adj5" fmla="val 5500"/>
          </a:avLst>
        </a:prstGeom>
      </dsp:spPr>
      <dsp:style>
        <a:lnRef idx="0">
          <a:schemeClr val="accent6">
            <a:shade val="90000"/>
            <a:hueOff val="0"/>
            <a:satOff val="-26274"/>
            <a:lumOff val="38431"/>
            <a:alpha val="100000"/>
          </a:schemeClr>
        </a:lnRef>
        <a:fillRef idx="1">
          <a:schemeClr val="accent6">
            <a:shade val="90000"/>
            <a:hueOff val="0"/>
            <a:satOff val="-26274"/>
            <a:lumOff val="38431"/>
            <a:alpha val="100000"/>
          </a:schemeClr>
        </a:fillRef>
        <a:effectRef idx="1">
          <a:scrgbClr r="0" g="0" b="0"/>
        </a:effectRef>
        <a:fontRef idx="minor">
          <a:schemeClr val="lt1"/>
        </a:fontRef>
      </dsp:style>
      <dsp:txXfrm>
        <a:off x="1482853" y="105039"/>
        <a:ext cx="6238088" cy="6238088"/>
      </dsp:txXfrm>
    </dsp:sp>
  </dsp:spTree>
</dsp:drawing>
</file>

<file path=ppt/diagrams/drawing2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081246" cy="6419845"/>
        <a:chOff x="0" y="0"/>
        <a:chExt cx="10081246" cy="6419845"/>
      </a:xfrm>
    </dsp:grpSpPr>
    <dsp:sp modelId="{24CE5E60-A201-406B-99E4-9F514268E3C2}">
      <dsp:nvSpPr>
        <dsp:cNvPr id="3" name="圆角矩形 2"/>
        <dsp:cNvSpPr/>
      </dsp:nvSpPr>
      <dsp:spPr bwMode="white">
        <a:xfrm>
          <a:off x="0" y="37045"/>
          <a:ext cx="10081246" cy="1010880"/>
        </a:xfrm>
        <a:prstGeom prst="roundRect">
          <a:avLst/>
        </a:prstGeom>
      </dsp:spPr>
      <dsp:style>
        <a:lnRef idx="3">
          <a:schemeClr val="lt1"/>
        </a:lnRef>
        <a:fillRef idx="1">
          <a:schemeClr val="accent6">
            <a:alpha val="90000"/>
            <a:hueOff val="0"/>
            <a:satOff val="0"/>
            <a:lumOff val="0"/>
            <a:alpha val="90196"/>
          </a:schemeClr>
        </a:fillRef>
        <a:effectRef idx="1">
          <a:scrgbClr r="0" g="0" b="0"/>
        </a:effectRef>
        <a:fontRef idx="minor">
          <a:schemeClr val="lt1"/>
        </a:fontRef>
      </dsp:style>
      <dsp:txBody>
        <a:bodyPr lIns="121920" tIns="121920" rIns="121920" bIns="121920" anchor="ctr"/>
        <a:lstStyle>
          <a:lvl1pPr algn="l">
            <a:defRPr sz="54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pPr lvl="0">
            <a:lnSpc>
              <a:spcPct val="100000"/>
            </a:lnSpc>
            <a:spcBef>
              <a:spcPct val="0"/>
            </a:spcBef>
            <a:spcAft>
              <a:spcPct val="35000"/>
            </a:spcAft>
          </a:pPr>
          <a:r>
            <a:rPr lang="zh-CN" altLang="en-US" sz="3200" dirty="0" smtClean="0">
              <a:latin typeface="黑体" panose="02010609060101010101" pitchFamily="49" charset="-122"/>
              <a:ea typeface="黑体" panose="02010609060101010101" pitchFamily="49" charset="-122"/>
            </a:rPr>
            <a:t>简单平均数或非加权平均数</a:t>
          </a:r>
          <a:endParaRPr lang="zh-CN" altLang="en-US" sz="3200" dirty="0">
            <a:latin typeface="黑体" panose="02010609060101010101" pitchFamily="49" charset="-122"/>
            <a:ea typeface="黑体" panose="02010609060101010101" pitchFamily="49" charset="-122"/>
          </a:endParaRPr>
        </a:p>
      </dsp:txBody>
      <dsp:txXfrm>
        <a:off x="0" y="37045"/>
        <a:ext cx="10081246" cy="1010880"/>
      </dsp:txXfrm>
    </dsp:sp>
    <dsp:sp modelId="{BD469ACC-8863-4CB4-ACEF-E703753E3168}">
      <dsp:nvSpPr>
        <dsp:cNvPr id="4" name="矩形 3"/>
        <dsp:cNvSpPr/>
      </dsp:nvSpPr>
      <dsp:spPr bwMode="white">
        <a:xfrm>
          <a:off x="0" y="1047925"/>
          <a:ext cx="10081246" cy="89424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20079" tIns="30480" rIns="170688" bIns="30480" anchor="t"/>
        <a:lstStyle>
          <a:lvl1pPr algn="l">
            <a:defRPr sz="54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pPr marL="228600" lvl="1" indent="-228600">
            <a:lnSpc>
              <a:spcPct val="100000"/>
            </a:lnSpc>
            <a:spcBef>
              <a:spcPct val="0"/>
            </a:spcBef>
            <a:spcAft>
              <a:spcPct val="20000"/>
            </a:spcAft>
            <a:buChar char="•"/>
          </a:pPr>
          <a:r>
            <a:rPr lang="zh-CN" altLang="en-US" sz="2400" dirty="0" smtClean="0">
              <a:solidFill>
                <a:schemeClr val="tx1"/>
              </a:solidFill>
            </a:rPr>
            <a:t>一种最常见的分析方法。它不考虑在不同的企业中从事某种职位工作的员工人数之间的差异，对所有企业的薪酬数据均赋予相同的权重。</a:t>
          </a:r>
          <a:endParaRPr lang="zh-CN" altLang="en-US" sz="2400" dirty="0">
            <a:solidFill>
              <a:schemeClr val="tx1"/>
            </a:solidFill>
          </a:endParaRPr>
        </a:p>
      </dsp:txBody>
      <dsp:txXfrm>
        <a:off x="0" y="1047925"/>
        <a:ext cx="10081246" cy="894240"/>
      </dsp:txXfrm>
    </dsp:sp>
    <dsp:sp modelId="{276ED648-F4D7-4636-BE02-C1B9DE9AA2DF}">
      <dsp:nvSpPr>
        <dsp:cNvPr id="5" name="圆角矩形 4"/>
        <dsp:cNvSpPr/>
      </dsp:nvSpPr>
      <dsp:spPr bwMode="white">
        <a:xfrm>
          <a:off x="0" y="1942165"/>
          <a:ext cx="10081246" cy="1010880"/>
        </a:xfrm>
        <a:prstGeom prst="roundRect">
          <a:avLst/>
        </a:prstGeom>
      </dsp:spPr>
      <dsp:style>
        <a:lnRef idx="3">
          <a:schemeClr val="lt1"/>
        </a:lnRef>
        <a:fillRef idx="1">
          <a:schemeClr val="accent6">
            <a:alpha val="90000"/>
            <a:hueOff val="0"/>
            <a:satOff val="0"/>
            <a:lumOff val="0"/>
            <a:alpha val="70196"/>
          </a:schemeClr>
        </a:fillRef>
        <a:effectRef idx="1">
          <a:scrgbClr r="0" g="0" b="0"/>
        </a:effectRef>
        <a:fontRef idx="minor">
          <a:schemeClr val="lt1"/>
        </a:fontRef>
      </dsp:style>
      <dsp:txBody>
        <a:bodyPr lIns="121920" tIns="121920" rIns="121920" bIns="121920" anchor="ctr"/>
        <a:lstStyle>
          <a:lvl1pPr algn="l">
            <a:defRPr sz="54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pPr lvl="0">
            <a:lnSpc>
              <a:spcPct val="100000"/>
            </a:lnSpc>
            <a:spcBef>
              <a:spcPct val="0"/>
            </a:spcBef>
            <a:spcAft>
              <a:spcPct val="35000"/>
            </a:spcAft>
          </a:pPr>
          <a:r>
            <a:rPr lang="zh-CN" altLang="en-US" sz="3200" dirty="0" smtClean="0">
              <a:latin typeface="黑体" panose="02010609060101010101" pitchFamily="49" charset="-122"/>
              <a:ea typeface="黑体" panose="02010609060101010101" pitchFamily="49" charset="-122"/>
            </a:rPr>
            <a:t>加权平均数</a:t>
          </a:r>
          <a:endParaRPr lang="zh-CN" altLang="en-US" sz="3200" dirty="0">
            <a:latin typeface="黑体" panose="02010609060101010101" pitchFamily="49" charset="-122"/>
            <a:ea typeface="黑体" panose="02010609060101010101" pitchFamily="49" charset="-122"/>
          </a:endParaRPr>
        </a:p>
      </dsp:txBody>
      <dsp:txXfrm>
        <a:off x="0" y="1942165"/>
        <a:ext cx="10081246" cy="1010880"/>
      </dsp:txXfrm>
    </dsp:sp>
    <dsp:sp modelId="{C9C0DDFF-0045-4348-8A41-6A341B042297}">
      <dsp:nvSpPr>
        <dsp:cNvPr id="6" name="矩形 5"/>
        <dsp:cNvSpPr/>
      </dsp:nvSpPr>
      <dsp:spPr bwMode="white">
        <a:xfrm>
          <a:off x="0" y="2953045"/>
          <a:ext cx="10081246" cy="152463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20079" tIns="30480" rIns="170688" bIns="30480" anchor="t"/>
        <a:lstStyle>
          <a:lvl1pPr algn="l">
            <a:defRPr sz="54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pPr marL="228600" lvl="1" indent="-228600">
            <a:lnSpc>
              <a:spcPct val="100000"/>
            </a:lnSpc>
            <a:spcBef>
              <a:spcPct val="0"/>
            </a:spcBef>
            <a:spcAft>
              <a:spcPct val="20000"/>
            </a:spcAft>
            <a:buChar char="•"/>
          </a:pPr>
          <a:r>
            <a:rPr lang="zh-CN" sz="2400" dirty="0" smtClean="0">
              <a:solidFill>
                <a:schemeClr val="tx1"/>
              </a:solidFill>
            </a:rPr>
            <a:t>在这种分析中</a:t>
          </a:r>
          <a:r>
            <a:rPr lang="en-US" sz="2400" dirty="0" smtClean="0">
              <a:solidFill>
                <a:schemeClr val="tx1"/>
              </a:solidFill>
            </a:rPr>
            <a:t>,</a:t>
          </a:r>
          <a:r>
            <a:rPr lang="zh-CN" sz="2400" dirty="0" smtClean="0">
              <a:solidFill>
                <a:schemeClr val="tx1"/>
              </a:solidFill>
            </a:rPr>
            <a:t>不同企业的薪酬数据将会被赋予不同的权重</a:t>
          </a:r>
          <a:r>
            <a:rPr lang="zh-CN" altLang="en-US" sz="2400" dirty="0" smtClean="0">
              <a:solidFill>
                <a:schemeClr val="tx1"/>
              </a:solidFill>
            </a:rPr>
            <a:t>，</a:t>
          </a:r>
          <a:r>
            <a:rPr lang="zh-CN" sz="2400" dirty="0" smtClean="0">
              <a:solidFill>
                <a:schemeClr val="tx1"/>
              </a:solidFill>
            </a:rPr>
            <a:t>而权重的大小则取决于某一个公司中在同类职位上工作的员工人数在调查总人数中所占的比重</a:t>
          </a:r>
          <a:r>
            <a:rPr lang="zh-CN" altLang="en-US" sz="2400" dirty="0" smtClean="0">
              <a:solidFill>
                <a:schemeClr val="tx1"/>
              </a:solidFill>
            </a:rPr>
            <a:t>，</a:t>
          </a:r>
          <a:r>
            <a:rPr lang="zh-CN" sz="2400" dirty="0" smtClean="0">
              <a:solidFill>
                <a:schemeClr val="tx1"/>
              </a:solidFill>
            </a:rPr>
            <a:t>或者调查企业认为某个被调查企业的薪酬水平对其薪酬决策的重要程度。</a:t>
          </a:r>
          <a:endParaRPr lang="zh-CN" altLang="en-US" sz="2400" dirty="0">
            <a:solidFill>
              <a:schemeClr val="tx1"/>
            </a:solidFill>
          </a:endParaRPr>
        </a:p>
      </dsp:txBody>
      <dsp:txXfrm>
        <a:off x="0" y="2953045"/>
        <a:ext cx="10081246" cy="1524635"/>
      </dsp:txXfrm>
    </dsp:sp>
    <dsp:sp modelId="{CC37BDBB-CB26-440C-A51B-816EA84BFF40}">
      <dsp:nvSpPr>
        <dsp:cNvPr id="7" name="圆角矩形 6"/>
        <dsp:cNvSpPr/>
      </dsp:nvSpPr>
      <dsp:spPr bwMode="white">
        <a:xfrm>
          <a:off x="0" y="4477680"/>
          <a:ext cx="10081246" cy="1010880"/>
        </a:xfrm>
        <a:prstGeom prst="roundRect">
          <a:avLst/>
        </a:prstGeom>
      </dsp:spPr>
      <dsp:style>
        <a:lnRef idx="3">
          <a:schemeClr val="lt1"/>
        </a:lnRef>
        <a:fillRef idx="1">
          <a:schemeClr val="accent6">
            <a:alpha val="90000"/>
            <a:hueOff val="0"/>
            <a:satOff val="0"/>
            <a:lumOff val="0"/>
            <a:alpha val="50196"/>
          </a:schemeClr>
        </a:fillRef>
        <a:effectRef idx="1">
          <a:scrgbClr r="0" g="0" b="0"/>
        </a:effectRef>
        <a:fontRef idx="minor">
          <a:schemeClr val="lt1"/>
        </a:fontRef>
      </dsp:style>
      <dsp:txBody>
        <a:bodyPr lIns="121920" tIns="121920" rIns="121920" bIns="121920" anchor="ctr"/>
        <a:lstStyle>
          <a:lvl1pPr algn="l">
            <a:defRPr sz="54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pPr lvl="0">
            <a:lnSpc>
              <a:spcPct val="100000"/>
            </a:lnSpc>
            <a:spcBef>
              <a:spcPct val="0"/>
            </a:spcBef>
            <a:spcAft>
              <a:spcPct val="35000"/>
            </a:spcAft>
          </a:pPr>
          <a:r>
            <a:rPr lang="zh-CN" sz="3200" dirty="0" smtClean="0">
              <a:latin typeface="黑体" panose="02010609060101010101" pitchFamily="49" charset="-122"/>
              <a:ea typeface="黑体" panose="02010609060101010101" pitchFamily="49" charset="-122"/>
            </a:rPr>
            <a:t>中值</a:t>
          </a:r>
          <a:endParaRPr lang="zh-CN" altLang="en-US" sz="3200" dirty="0">
            <a:latin typeface="黑体" panose="02010609060101010101" pitchFamily="49" charset="-122"/>
            <a:ea typeface="黑体" panose="02010609060101010101" pitchFamily="49" charset="-122"/>
          </a:endParaRPr>
        </a:p>
      </dsp:txBody>
      <dsp:txXfrm>
        <a:off x="0" y="4477680"/>
        <a:ext cx="10081246" cy="1010880"/>
      </dsp:txXfrm>
    </dsp:sp>
    <dsp:sp modelId="{E766E841-74CC-41D1-A3EB-D552ACFAC7F3}">
      <dsp:nvSpPr>
        <dsp:cNvPr id="8" name="矩形 7"/>
        <dsp:cNvSpPr/>
      </dsp:nvSpPr>
      <dsp:spPr bwMode="white">
        <a:xfrm>
          <a:off x="0" y="5525605"/>
          <a:ext cx="10081246" cy="89424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20079" tIns="30480" rIns="170688" bIns="30480" anchor="t"/>
        <a:lstStyle>
          <a:lvl1pPr algn="l">
            <a:defRPr sz="54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pPr marL="228600" lvl="1" indent="-228600">
            <a:lnSpc>
              <a:spcPct val="100000"/>
            </a:lnSpc>
            <a:spcBef>
              <a:spcPct val="0"/>
            </a:spcBef>
            <a:spcAft>
              <a:spcPct val="20000"/>
            </a:spcAft>
            <a:buChar char="•"/>
          </a:pPr>
          <a:r>
            <a:rPr lang="zh-CN" sz="2400" dirty="0" smtClean="0">
              <a:solidFill>
                <a:schemeClr val="tx1"/>
              </a:solidFill>
            </a:rPr>
            <a:t>这种做法实际上是将收集到的薪酬数据按降序或升序排列</a:t>
          </a:r>
          <a:r>
            <a:rPr lang="zh-CN" altLang="en-US" sz="2400" dirty="0" smtClean="0">
              <a:solidFill>
                <a:schemeClr val="tx1"/>
              </a:solidFill>
            </a:rPr>
            <a:t>，然后取恰巧位于中间位置上的那个薪酬水平数值。</a:t>
          </a:r>
          <a:endParaRPr lang="zh-CN" altLang="en-US" sz="2400" dirty="0">
            <a:solidFill>
              <a:schemeClr val="tx1"/>
            </a:solidFill>
          </a:endParaRPr>
        </a:p>
      </dsp:txBody>
      <dsp:txXfrm>
        <a:off x="0" y="5525605"/>
        <a:ext cx="10081246" cy="894240"/>
      </dsp:txXfrm>
    </dsp:sp>
  </dsp:spTree>
</dsp:drawing>
</file>

<file path=ppt/diagrams/drawing2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668000" cy="6419845"/>
        <a:chOff x="0" y="0"/>
        <a:chExt cx="10668000" cy="6419845"/>
      </a:xfrm>
    </dsp:grpSpPr>
    <dsp:sp modelId="{09D69E16-8C62-42E0-BB77-EDCAFE64B275}">
      <dsp:nvSpPr>
        <dsp:cNvPr id="3" name="燕尾形 2"/>
        <dsp:cNvSpPr/>
      </dsp:nvSpPr>
      <dsp:spPr bwMode="white">
        <a:xfrm rot="5400000">
          <a:off x="-256816" y="256816"/>
          <a:ext cx="1712107" cy="1198475"/>
        </a:xfrm>
        <a:prstGeom prst="chevron">
          <a:avLst/>
        </a:prstGeom>
      </dsp:spPr>
      <dsp:style>
        <a:lnRef idx="2">
          <a:schemeClr val="accent6">
            <a:alpha val="90000"/>
            <a:hueOff val="0"/>
            <a:satOff val="0"/>
            <a:lumOff val="0"/>
            <a:alpha val="90196"/>
          </a:schemeClr>
        </a:lnRef>
        <a:fillRef idx="1">
          <a:schemeClr val="accent6">
            <a:alpha val="90000"/>
            <a:hueOff val="0"/>
            <a:satOff val="0"/>
            <a:lumOff val="0"/>
            <a:alpha val="90196"/>
          </a:schemeClr>
        </a:fillRef>
        <a:effectRef idx="1">
          <a:scrgbClr r="0" g="0" b="0"/>
        </a:effectRef>
        <a:fontRef idx="minor">
          <a:schemeClr val="lt1"/>
        </a:fontRef>
      </dsp:style>
      <dsp:txBody>
        <a:bodyPr rot="-5400000"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dirty="0" smtClean="0"/>
            <a:t>标准差</a:t>
          </a:r>
          <a:endParaRPr lang="zh-CN" altLang="en-US" dirty="0"/>
        </a:p>
      </dsp:txBody>
      <dsp:txXfrm rot="5400000">
        <a:off x="-256816" y="256816"/>
        <a:ext cx="1712107" cy="1198475"/>
      </dsp:txXfrm>
    </dsp:sp>
    <dsp:sp modelId="{80A92640-6087-4A49-BB46-BB679775ADF1}">
      <dsp:nvSpPr>
        <dsp:cNvPr id="4" name="同侧圆角矩形 3"/>
        <dsp:cNvSpPr/>
      </dsp:nvSpPr>
      <dsp:spPr bwMode="white">
        <a:xfrm rot="5400000">
          <a:off x="5376803" y="-4178328"/>
          <a:ext cx="1112869" cy="9469525"/>
        </a:xfrm>
        <a:prstGeom prst="round2SameRect">
          <a:avLst/>
        </a:prstGeom>
      </dsp:spPr>
      <dsp:style>
        <a:lnRef idx="2">
          <a:schemeClr val="accent6">
            <a:alpha val="90000"/>
            <a:hueOff val="0"/>
            <a:satOff val="0"/>
            <a:lumOff val="0"/>
            <a:alpha val="90196"/>
          </a:schemeClr>
        </a:lnRef>
        <a:fillRef idx="1">
          <a:schemeClr val="lt1">
            <a:alpha val="90000"/>
          </a:schemeClr>
        </a:fillRef>
        <a:effectRef idx="0">
          <a:scrgbClr r="0" g="0" b="0"/>
        </a:effectRef>
        <a:fontRef idx="minor"/>
      </dsp:style>
      <dsp:txBody>
        <a:bodyPr rot="-5400000" lIns="149352" tIns="13335" rIns="13335" bIns="1333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zh-CN" dirty="0" smtClean="0">
              <a:solidFill>
                <a:schemeClr val="dk1"/>
              </a:solidFill>
            </a:rPr>
            <a:t>运用标准差来进行薪酬数据分析</a:t>
          </a:r>
          <a:r>
            <a:rPr lang="zh-CN" altLang="en-US" dirty="0" smtClean="0">
              <a:solidFill>
                <a:schemeClr val="dk1"/>
              </a:solidFill>
            </a:rPr>
            <a:t>，</a:t>
          </a:r>
          <a:r>
            <a:rPr lang="zh-CN" dirty="0" smtClean="0">
              <a:solidFill>
                <a:schemeClr val="dk1"/>
              </a:solidFill>
            </a:rPr>
            <a:t>实际上是要衡量某一个薪酬数据与该类数据的平均值之间的差别是否处于一个可以接受的范围之内。</a:t>
          </a:r>
          <a:endParaRPr lang="zh-CN" altLang="en-US" dirty="0">
            <a:solidFill>
              <a:schemeClr val="dk1"/>
            </a:solidFill>
          </a:endParaRPr>
        </a:p>
      </dsp:txBody>
      <dsp:txXfrm rot="5400000">
        <a:off x="5376803" y="-4178328"/>
        <a:ext cx="1112869" cy="9469525"/>
      </dsp:txXfrm>
    </dsp:sp>
    <dsp:sp modelId="{7C5C9C76-C2E1-4367-A744-129288F41C26}">
      <dsp:nvSpPr>
        <dsp:cNvPr id="5" name="燕尾形 4"/>
        <dsp:cNvSpPr/>
      </dsp:nvSpPr>
      <dsp:spPr bwMode="white">
        <a:xfrm rot="5400000">
          <a:off x="-256816" y="1826062"/>
          <a:ext cx="1712107" cy="1198475"/>
        </a:xfrm>
        <a:prstGeom prst="chevron">
          <a:avLst/>
        </a:prstGeom>
      </dsp:spPr>
      <dsp:style>
        <a:lnRef idx="2">
          <a:schemeClr val="accent6">
            <a:alpha val="90000"/>
            <a:hueOff val="0"/>
            <a:satOff val="0"/>
            <a:lumOff val="0"/>
            <a:alpha val="76863"/>
          </a:schemeClr>
        </a:lnRef>
        <a:fillRef idx="1">
          <a:schemeClr val="accent6">
            <a:alpha val="90000"/>
            <a:hueOff val="0"/>
            <a:satOff val="0"/>
            <a:lumOff val="0"/>
            <a:alpha val="76863"/>
          </a:schemeClr>
        </a:fillRef>
        <a:effectRef idx="1">
          <a:scrgbClr r="0" g="0" b="0"/>
        </a:effectRef>
        <a:fontRef idx="minor">
          <a:schemeClr val="lt1"/>
        </a:fontRef>
      </dsp:style>
      <dsp:txBody>
        <a:bodyPr rot="-5400000"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dirty="0" smtClean="0"/>
            <a:t>百分位</a:t>
          </a:r>
          <a:endParaRPr lang="zh-CN" altLang="en-US" dirty="0"/>
        </a:p>
      </dsp:txBody>
      <dsp:txXfrm rot="5400000">
        <a:off x="-256816" y="1826062"/>
        <a:ext cx="1712107" cy="1198475"/>
      </dsp:txXfrm>
    </dsp:sp>
    <dsp:sp modelId="{514F61AF-C530-4729-917D-EE416EC3A942}">
      <dsp:nvSpPr>
        <dsp:cNvPr id="6" name="同侧圆角矩形 5"/>
        <dsp:cNvSpPr/>
      </dsp:nvSpPr>
      <dsp:spPr bwMode="white">
        <a:xfrm rot="5400000">
          <a:off x="5376803" y="-2609082"/>
          <a:ext cx="1112869" cy="9469525"/>
        </a:xfrm>
        <a:prstGeom prst="round2SameRect">
          <a:avLst/>
        </a:prstGeom>
      </dsp:spPr>
      <dsp:style>
        <a:lnRef idx="2">
          <a:schemeClr val="accent6">
            <a:alpha val="90000"/>
            <a:hueOff val="0"/>
            <a:satOff val="0"/>
            <a:lumOff val="0"/>
            <a:alpha val="76863"/>
          </a:schemeClr>
        </a:lnRef>
        <a:fillRef idx="1">
          <a:schemeClr val="lt1">
            <a:alpha val="90000"/>
          </a:schemeClr>
        </a:fillRef>
        <a:effectRef idx="0">
          <a:scrgbClr r="0" g="0" b="0"/>
        </a:effectRef>
        <a:fontRef idx="minor"/>
      </dsp:style>
      <dsp:txBody>
        <a:bodyPr rot="-5400000" lIns="149352" tIns="13335" rIns="13335" bIns="1333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zh-CN" dirty="0" smtClean="0">
              <a:solidFill>
                <a:schemeClr val="dk1"/>
              </a:solidFill>
            </a:rPr>
            <a:t>百分位数所代表的是有百分之多少的公司的薪酬水平是低于位于该百分位上的公司的薪酬水平的。</a:t>
          </a:r>
          <a:endParaRPr lang="zh-CN" altLang="en-US" dirty="0">
            <a:solidFill>
              <a:schemeClr val="dk1"/>
            </a:solidFill>
          </a:endParaRPr>
        </a:p>
      </dsp:txBody>
      <dsp:txXfrm rot="5400000">
        <a:off x="5376803" y="-2609082"/>
        <a:ext cx="1112869" cy="9469525"/>
      </dsp:txXfrm>
    </dsp:sp>
    <dsp:sp modelId="{79243E1C-41E8-46EE-AD37-EB8C703AFD96}">
      <dsp:nvSpPr>
        <dsp:cNvPr id="7" name="燕尾形 6"/>
        <dsp:cNvSpPr/>
      </dsp:nvSpPr>
      <dsp:spPr bwMode="white">
        <a:xfrm rot="5400000">
          <a:off x="-256816" y="3395308"/>
          <a:ext cx="1712107" cy="1198475"/>
        </a:xfrm>
        <a:prstGeom prst="chevron">
          <a:avLst/>
        </a:prstGeom>
      </dsp:spPr>
      <dsp:style>
        <a:lnRef idx="2">
          <a:schemeClr val="accent6">
            <a:alpha val="90000"/>
            <a:hueOff val="0"/>
            <a:satOff val="0"/>
            <a:lumOff val="0"/>
            <a:alpha val="63529"/>
          </a:schemeClr>
        </a:lnRef>
        <a:fillRef idx="1">
          <a:schemeClr val="accent6">
            <a:alpha val="90000"/>
            <a:hueOff val="0"/>
            <a:satOff val="0"/>
            <a:lumOff val="0"/>
            <a:alpha val="63529"/>
          </a:schemeClr>
        </a:fillRef>
        <a:effectRef idx="1">
          <a:scrgbClr r="0" g="0" b="0"/>
        </a:effectRef>
        <a:fontRef idx="minor">
          <a:schemeClr val="lt1"/>
        </a:fontRef>
      </dsp:style>
      <dsp:txBody>
        <a:bodyPr rot="-5400000"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dirty="0" smtClean="0"/>
            <a:t>四分位</a:t>
          </a:r>
          <a:endParaRPr lang="zh-CN" altLang="en-US" dirty="0"/>
        </a:p>
      </dsp:txBody>
      <dsp:txXfrm rot="5400000">
        <a:off x="-256816" y="3395308"/>
        <a:ext cx="1712107" cy="1198475"/>
      </dsp:txXfrm>
    </dsp:sp>
    <dsp:sp modelId="{549B77F3-AF24-40CA-8724-B1015B54787C}">
      <dsp:nvSpPr>
        <dsp:cNvPr id="8" name="同侧圆角矩形 7"/>
        <dsp:cNvSpPr/>
      </dsp:nvSpPr>
      <dsp:spPr bwMode="white">
        <a:xfrm rot="5400000">
          <a:off x="5376803" y="-1039836"/>
          <a:ext cx="1112869" cy="9469525"/>
        </a:xfrm>
        <a:prstGeom prst="round2SameRect">
          <a:avLst/>
        </a:prstGeom>
      </dsp:spPr>
      <dsp:style>
        <a:lnRef idx="2">
          <a:schemeClr val="accent6">
            <a:alpha val="90000"/>
            <a:hueOff val="0"/>
            <a:satOff val="0"/>
            <a:lumOff val="0"/>
            <a:alpha val="63529"/>
          </a:schemeClr>
        </a:lnRef>
        <a:fillRef idx="1">
          <a:schemeClr val="lt1">
            <a:alpha val="90000"/>
          </a:schemeClr>
        </a:fillRef>
        <a:effectRef idx="0">
          <a:scrgbClr r="0" g="0" b="0"/>
        </a:effectRef>
        <a:fontRef idx="minor"/>
      </dsp:style>
      <dsp:txBody>
        <a:bodyPr rot="-5400000" lIns="149352" tIns="13335" rIns="13335" bIns="1333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zh-CN" dirty="0" smtClean="0">
              <a:solidFill>
                <a:schemeClr val="dk1"/>
              </a:solidFill>
            </a:rPr>
            <a:t>四分位分析与百分位分析的方法是类似的</a:t>
          </a:r>
          <a:r>
            <a:rPr lang="zh-CN" altLang="en-US" dirty="0" smtClean="0">
              <a:solidFill>
                <a:schemeClr val="dk1"/>
              </a:solidFill>
            </a:rPr>
            <a:t>，</a:t>
          </a:r>
          <a:r>
            <a:rPr lang="zh-CN" dirty="0" smtClean="0">
              <a:solidFill>
                <a:schemeClr val="dk1"/>
              </a:solidFill>
            </a:rPr>
            <a:t>只不过在进行四分位分析时</a:t>
          </a:r>
          <a:r>
            <a:rPr lang="zh-CN" altLang="en-US" dirty="0" smtClean="0">
              <a:solidFill>
                <a:schemeClr val="dk1"/>
              </a:solidFill>
            </a:rPr>
            <a:t>，</a:t>
          </a:r>
          <a:r>
            <a:rPr lang="zh-CN" dirty="0" smtClean="0">
              <a:solidFill>
                <a:schemeClr val="dk1"/>
              </a:solidFill>
            </a:rPr>
            <a:t>首先将某种职位的所有薪酬调查数据从低到高排列</a:t>
          </a:r>
          <a:r>
            <a:rPr lang="zh-CN" altLang="en-US" dirty="0" smtClean="0">
              <a:solidFill>
                <a:schemeClr val="dk1"/>
              </a:solidFill>
            </a:rPr>
            <a:t>，</a:t>
          </a:r>
          <a:r>
            <a:rPr lang="zh-CN" dirty="0" smtClean="0">
              <a:solidFill>
                <a:schemeClr val="dk1"/>
              </a:solidFill>
            </a:rPr>
            <a:t>划分为四组</a:t>
          </a:r>
          <a:endParaRPr lang="zh-CN" altLang="en-US" dirty="0">
            <a:solidFill>
              <a:schemeClr val="dk1"/>
            </a:solidFill>
          </a:endParaRPr>
        </a:p>
      </dsp:txBody>
      <dsp:txXfrm rot="5400000">
        <a:off x="5376803" y="-1039836"/>
        <a:ext cx="1112869" cy="9469525"/>
      </dsp:txXfrm>
    </dsp:sp>
    <dsp:sp modelId="{A03060A6-6E24-4150-A9B6-9FE7F6FD951D}">
      <dsp:nvSpPr>
        <dsp:cNvPr id="9" name="燕尾形 8"/>
        <dsp:cNvSpPr/>
      </dsp:nvSpPr>
      <dsp:spPr bwMode="white">
        <a:xfrm rot="5400000">
          <a:off x="-256816" y="4964554"/>
          <a:ext cx="1712107" cy="1198475"/>
        </a:xfrm>
        <a:prstGeom prst="chevron">
          <a:avLst/>
        </a:prstGeom>
      </dsp:spPr>
      <dsp:style>
        <a:lnRef idx="2">
          <a:schemeClr val="accent6">
            <a:alpha val="90000"/>
            <a:hueOff val="0"/>
            <a:satOff val="0"/>
            <a:lumOff val="0"/>
            <a:alpha val="50196"/>
          </a:schemeClr>
        </a:lnRef>
        <a:fillRef idx="1">
          <a:schemeClr val="accent6">
            <a:alpha val="90000"/>
            <a:hueOff val="0"/>
            <a:satOff val="0"/>
            <a:lumOff val="0"/>
            <a:alpha val="50196"/>
          </a:schemeClr>
        </a:fillRef>
        <a:effectRef idx="1">
          <a:scrgbClr r="0" g="0" b="0"/>
        </a:effectRef>
        <a:fontRef idx="minor">
          <a:schemeClr val="lt1"/>
        </a:fontRef>
      </dsp:style>
      <dsp:txBody>
        <a:bodyPr rot="-5400000"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dirty="0" smtClean="0"/>
            <a:t>回归分析</a:t>
          </a:r>
          <a:endParaRPr lang="zh-CN" altLang="en-US" dirty="0"/>
        </a:p>
      </dsp:txBody>
      <dsp:txXfrm rot="5400000">
        <a:off x="-256816" y="4964554"/>
        <a:ext cx="1712107" cy="1198475"/>
      </dsp:txXfrm>
    </dsp:sp>
    <dsp:sp modelId="{421DC85C-F103-48CD-A20C-9167E58537A9}">
      <dsp:nvSpPr>
        <dsp:cNvPr id="10" name="同侧圆角矩形 9"/>
        <dsp:cNvSpPr/>
      </dsp:nvSpPr>
      <dsp:spPr bwMode="white">
        <a:xfrm rot="5400000">
          <a:off x="5376803" y="529410"/>
          <a:ext cx="1112869" cy="9469525"/>
        </a:xfrm>
        <a:prstGeom prst="round2SameRect">
          <a:avLst/>
        </a:prstGeom>
      </dsp:spPr>
      <dsp:style>
        <a:lnRef idx="2">
          <a:schemeClr val="accent6">
            <a:alpha val="90000"/>
            <a:hueOff val="0"/>
            <a:satOff val="0"/>
            <a:lumOff val="0"/>
            <a:alpha val="50196"/>
          </a:schemeClr>
        </a:lnRef>
        <a:fillRef idx="1">
          <a:schemeClr val="lt1">
            <a:alpha val="90000"/>
          </a:schemeClr>
        </a:fillRef>
        <a:effectRef idx="0">
          <a:scrgbClr r="0" g="0" b="0"/>
        </a:effectRef>
        <a:fontRef idx="minor"/>
      </dsp:style>
      <dsp:txBody>
        <a:bodyPr rot="-5400000" lIns="149352" tIns="13335" rIns="13335" bIns="13335" anchor="ctr"/>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zh-CN" dirty="0" smtClean="0">
              <a:solidFill>
                <a:schemeClr val="dk1"/>
              </a:solidFill>
            </a:rPr>
            <a:t>可以利用回归分析来测试两个或者多个变量之间的相关关系</a:t>
          </a:r>
          <a:r>
            <a:rPr lang="zh-CN" altLang="en-US" dirty="0" smtClean="0">
              <a:solidFill>
                <a:schemeClr val="dk1"/>
              </a:solidFill>
            </a:rPr>
            <a:t>，</a:t>
          </a:r>
          <a:r>
            <a:rPr lang="zh-CN" dirty="0" smtClean="0">
              <a:solidFill>
                <a:schemeClr val="dk1"/>
              </a:solidFill>
            </a:rPr>
            <a:t>然后利用可以得到的其中一个变量的值</a:t>
          </a:r>
          <a:r>
            <a:rPr lang="zh-CN" altLang="en-US" dirty="0" smtClean="0">
              <a:solidFill>
                <a:schemeClr val="dk1"/>
              </a:solidFill>
            </a:rPr>
            <a:t>（</a:t>
          </a:r>
          <a:r>
            <a:rPr lang="zh-CN" dirty="0" smtClean="0">
              <a:solidFill>
                <a:schemeClr val="dk1"/>
              </a:solidFill>
            </a:rPr>
            <a:t>比如销售额</a:t>
          </a:r>
          <a:r>
            <a:rPr lang="zh-CN" altLang="en-US" dirty="0" smtClean="0">
              <a:solidFill>
                <a:schemeClr val="dk1"/>
              </a:solidFill>
            </a:rPr>
            <a:t>）</a:t>
          </a:r>
          <a:r>
            <a:rPr lang="zh-CN" dirty="0" smtClean="0">
              <a:solidFill>
                <a:schemeClr val="dk1"/>
              </a:solidFill>
            </a:rPr>
            <a:t>来预测另一个变量的值</a:t>
          </a:r>
          <a:r>
            <a:rPr lang="zh-CN" altLang="en-US" dirty="0" smtClean="0">
              <a:solidFill>
                <a:schemeClr val="dk1"/>
              </a:solidFill>
            </a:rPr>
            <a:t>（</a:t>
          </a:r>
          <a:r>
            <a:rPr lang="zh-CN" dirty="0" smtClean="0">
              <a:solidFill>
                <a:schemeClr val="dk1"/>
              </a:solidFill>
            </a:rPr>
            <a:t>比如销售经理的薪酬</a:t>
          </a:r>
          <a:r>
            <a:rPr lang="zh-CN" altLang="en-US" dirty="0" smtClean="0">
              <a:solidFill>
                <a:schemeClr val="dk1"/>
              </a:solidFill>
            </a:rPr>
            <a:t>）。</a:t>
          </a:r>
          <a:endParaRPr lang="zh-CN" altLang="en-US" dirty="0">
            <a:solidFill>
              <a:schemeClr val="dk1"/>
            </a:solidFill>
          </a:endParaRPr>
        </a:p>
      </dsp:txBody>
      <dsp:txXfrm rot="5400000">
        <a:off x="5376803" y="529410"/>
        <a:ext cx="1112869" cy="9469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001907" cy="5040623"/>
        <a:chOff x="0" y="0"/>
        <a:chExt cx="9001907" cy="5040623"/>
      </a:xfrm>
    </dsp:grpSpPr>
    <dsp:sp modelId="{3B4C2C6E-8230-4637-840E-2750F9E75969}">
      <dsp:nvSpPr>
        <dsp:cNvPr id="3" name="圆角矩形 2"/>
        <dsp:cNvSpPr/>
      </dsp:nvSpPr>
      <dsp:spPr bwMode="white">
        <a:xfrm>
          <a:off x="0" y="75468"/>
          <a:ext cx="9001907" cy="709930"/>
        </a:xfrm>
        <a:prstGeom prst="roundRect">
          <a:avLst/>
        </a:prstGeom>
      </dsp:spPr>
      <dsp:style>
        <a:lnRef idx="2">
          <a:schemeClr val="lt1"/>
        </a:lnRef>
        <a:fillRef idx="1">
          <a:schemeClr val="accent6">
            <a:alpha val="90000"/>
            <a:hueOff val="0"/>
            <a:satOff val="0"/>
            <a:lumOff val="0"/>
            <a:alpha val="90196"/>
          </a:schemeClr>
        </a:fillRef>
        <a:effectRef idx="0">
          <a:scrgbClr r="0" g="0" b="0"/>
        </a:effectRef>
        <a:fontRef idx="minor">
          <a:schemeClr val="lt1"/>
        </a:fontRef>
      </dsp:style>
      <dsp:txBody>
        <a:bodyPr lIns="106680" tIns="106680" rIns="106680" bIns="106680" anchor="ctr"/>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0">
            <a:lnSpc>
              <a:spcPct val="100000"/>
            </a:lnSpc>
            <a:spcBef>
              <a:spcPct val="0"/>
            </a:spcBef>
            <a:spcAft>
              <a:spcPct val="35000"/>
            </a:spcAft>
          </a:pPr>
          <a:r>
            <a:rPr lang="zh-CN" altLang="en-US" b="1" dirty="0" smtClean="0"/>
            <a:t>员工方面</a:t>
          </a:r>
          <a:endParaRPr lang="zh-CN" altLang="en-US" b="1" dirty="0"/>
        </a:p>
      </dsp:txBody>
      <dsp:txXfrm>
        <a:off x="0" y="75468"/>
        <a:ext cx="9001907" cy="709930"/>
      </dsp:txXfrm>
    </dsp:sp>
    <dsp:sp modelId="{0E51F9F4-EE45-4610-ADE6-319E88E79CDA}">
      <dsp:nvSpPr>
        <dsp:cNvPr id="4" name="矩形 3"/>
        <dsp:cNvSpPr/>
      </dsp:nvSpPr>
      <dsp:spPr bwMode="white">
        <a:xfrm>
          <a:off x="0" y="808352"/>
          <a:ext cx="9001907" cy="116395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85810" tIns="35560" rIns="199136" bIns="35560" anchor="t"/>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20000"/>
            </a:spcAft>
            <a:buChar char="•"/>
          </a:pPr>
          <a:r>
            <a:rPr lang="zh-CN" altLang="en-US" dirty="0" smtClean="0">
              <a:solidFill>
                <a:schemeClr val="tx1"/>
              </a:solidFill>
            </a:rPr>
            <a:t>经济保障功能</a:t>
          </a:r>
          <a:endParaRPr lang="zh-CN" altLang="en-US" dirty="0">
            <a:solidFill>
              <a:schemeClr val="tx1"/>
            </a:solidFill>
          </a:endParaRPr>
        </a:p>
        <a:p>
          <a:pPr lvl="1">
            <a:lnSpc>
              <a:spcPct val="100000"/>
            </a:lnSpc>
            <a:spcBef>
              <a:spcPct val="0"/>
            </a:spcBef>
            <a:spcAft>
              <a:spcPct val="20000"/>
            </a:spcAft>
            <a:buChar char="•"/>
          </a:pPr>
          <a:r>
            <a:rPr lang="zh-CN" altLang="en-US" dirty="0" smtClean="0">
              <a:solidFill>
                <a:schemeClr val="tx1"/>
              </a:solidFill>
            </a:rPr>
            <a:t>激励功能</a:t>
          </a:r>
          <a:endParaRPr lang="zh-CN" altLang="en-US" dirty="0">
            <a:solidFill>
              <a:schemeClr val="tx1"/>
            </a:solidFill>
          </a:endParaRPr>
        </a:p>
        <a:p>
          <a:pPr lvl="1">
            <a:lnSpc>
              <a:spcPct val="100000"/>
            </a:lnSpc>
            <a:spcBef>
              <a:spcPct val="0"/>
            </a:spcBef>
            <a:spcAft>
              <a:spcPct val="20000"/>
            </a:spcAft>
            <a:buChar char="•"/>
          </a:pPr>
          <a:r>
            <a:rPr lang="zh-CN" altLang="en-US" dirty="0" smtClean="0">
              <a:solidFill>
                <a:schemeClr val="tx1"/>
              </a:solidFill>
            </a:rPr>
            <a:t>社会信号功能</a:t>
          </a:r>
          <a:endParaRPr lang="zh-CN" altLang="en-US" dirty="0">
            <a:solidFill>
              <a:schemeClr val="tx1"/>
            </a:solidFill>
          </a:endParaRPr>
        </a:p>
      </dsp:txBody>
      <dsp:txXfrm>
        <a:off x="0" y="808352"/>
        <a:ext cx="9001907" cy="1163955"/>
      </dsp:txXfrm>
    </dsp:sp>
    <dsp:sp modelId="{9F3D2DAB-27A0-4430-98CA-05B73DF946F2}">
      <dsp:nvSpPr>
        <dsp:cNvPr id="5" name="圆角矩形 4"/>
        <dsp:cNvSpPr/>
      </dsp:nvSpPr>
      <dsp:spPr bwMode="white">
        <a:xfrm>
          <a:off x="0" y="1972307"/>
          <a:ext cx="9001907" cy="709930"/>
        </a:xfrm>
        <a:prstGeom prst="roundRect">
          <a:avLst/>
        </a:prstGeom>
      </dsp:spPr>
      <dsp:style>
        <a:lnRef idx="2">
          <a:schemeClr val="lt1"/>
        </a:lnRef>
        <a:fillRef idx="1">
          <a:schemeClr val="accent6">
            <a:alpha val="90000"/>
            <a:hueOff val="0"/>
            <a:satOff val="0"/>
            <a:lumOff val="0"/>
            <a:alpha val="70196"/>
          </a:schemeClr>
        </a:fillRef>
        <a:effectRef idx="0">
          <a:scrgbClr r="0" g="0" b="0"/>
        </a:effectRef>
        <a:fontRef idx="minor">
          <a:schemeClr val="lt1"/>
        </a:fontRef>
      </dsp:style>
      <dsp:txBody>
        <a:bodyPr lIns="106680" tIns="106680" rIns="106680" bIns="106680" anchor="ctr"/>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0">
            <a:lnSpc>
              <a:spcPct val="100000"/>
            </a:lnSpc>
            <a:spcBef>
              <a:spcPct val="0"/>
            </a:spcBef>
            <a:spcAft>
              <a:spcPct val="35000"/>
            </a:spcAft>
          </a:pPr>
          <a:r>
            <a:rPr lang="zh-CN" altLang="en-US" b="1" dirty="0" smtClean="0"/>
            <a:t>企业方面</a:t>
          </a:r>
          <a:endParaRPr lang="zh-CN" altLang="en-US" b="1" dirty="0"/>
        </a:p>
      </dsp:txBody>
      <dsp:txXfrm>
        <a:off x="0" y="1972307"/>
        <a:ext cx="9001907" cy="709930"/>
      </dsp:txXfrm>
    </dsp:sp>
    <dsp:sp modelId="{2F707006-4482-4AD8-BE47-A23E6E300792}">
      <dsp:nvSpPr>
        <dsp:cNvPr id="6" name="矩形 5"/>
        <dsp:cNvSpPr/>
      </dsp:nvSpPr>
      <dsp:spPr bwMode="white">
        <a:xfrm>
          <a:off x="0" y="2682237"/>
          <a:ext cx="9001907" cy="155003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85810" tIns="35560" rIns="199136" bIns="35560" anchor="t"/>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20000"/>
            </a:spcAft>
            <a:buChar char="•"/>
          </a:pPr>
          <a:r>
            <a:rPr lang="zh-CN" altLang="en-US" dirty="0" smtClean="0">
              <a:solidFill>
                <a:schemeClr val="tx1"/>
              </a:solidFill>
            </a:rPr>
            <a:t>实现战略，改善绩效</a:t>
          </a:r>
          <a:endParaRPr lang="zh-CN" altLang="en-US" dirty="0">
            <a:solidFill>
              <a:schemeClr val="tx1"/>
            </a:solidFill>
          </a:endParaRPr>
        </a:p>
        <a:p>
          <a:pPr lvl="1">
            <a:lnSpc>
              <a:spcPct val="100000"/>
            </a:lnSpc>
            <a:spcBef>
              <a:spcPct val="0"/>
            </a:spcBef>
            <a:spcAft>
              <a:spcPct val="20000"/>
            </a:spcAft>
            <a:buChar char="•"/>
          </a:pPr>
          <a:r>
            <a:rPr lang="zh-CN" altLang="en-US" dirty="0" smtClean="0">
              <a:solidFill>
                <a:schemeClr val="tx1"/>
              </a:solidFill>
            </a:rPr>
            <a:t>塑造和强化企业文化</a:t>
          </a:r>
          <a:endParaRPr lang="zh-CN" altLang="en-US" dirty="0">
            <a:solidFill>
              <a:schemeClr val="tx1"/>
            </a:solidFill>
          </a:endParaRPr>
        </a:p>
        <a:p>
          <a:pPr lvl="1">
            <a:lnSpc>
              <a:spcPct val="100000"/>
            </a:lnSpc>
            <a:spcBef>
              <a:spcPct val="0"/>
            </a:spcBef>
            <a:spcAft>
              <a:spcPct val="20000"/>
            </a:spcAft>
            <a:buChar char="•"/>
          </a:pPr>
          <a:r>
            <a:rPr lang="zh-CN" altLang="en-US" dirty="0" smtClean="0">
              <a:solidFill>
                <a:schemeClr val="tx1"/>
              </a:solidFill>
            </a:rPr>
            <a:t>支持企业变革</a:t>
          </a:r>
          <a:endParaRPr lang="zh-CN" altLang="en-US" dirty="0">
            <a:solidFill>
              <a:schemeClr val="tx1"/>
            </a:solidFill>
          </a:endParaRPr>
        </a:p>
        <a:p>
          <a:pPr lvl="1">
            <a:lnSpc>
              <a:spcPct val="100000"/>
            </a:lnSpc>
            <a:spcBef>
              <a:spcPct val="0"/>
            </a:spcBef>
            <a:spcAft>
              <a:spcPct val="20000"/>
            </a:spcAft>
            <a:buChar char="•"/>
          </a:pPr>
          <a:r>
            <a:rPr lang="zh-CN" altLang="en-US" smtClean="0">
              <a:solidFill>
                <a:schemeClr val="tx1"/>
              </a:solidFill>
            </a:rPr>
            <a:t>控制经营成本</a:t>
          </a:r>
          <a:endParaRPr lang="zh-CN" altLang="en-US" dirty="0">
            <a:solidFill>
              <a:schemeClr val="tx1"/>
            </a:solidFill>
          </a:endParaRPr>
        </a:p>
      </dsp:txBody>
      <dsp:txXfrm>
        <a:off x="0" y="2682237"/>
        <a:ext cx="9001907" cy="1550035"/>
      </dsp:txXfrm>
    </dsp:sp>
    <dsp:sp modelId="{565E6FF7-AC84-4A86-877D-CB18D4BA5239}">
      <dsp:nvSpPr>
        <dsp:cNvPr id="7" name="圆角矩形 6"/>
        <dsp:cNvSpPr/>
      </dsp:nvSpPr>
      <dsp:spPr bwMode="white">
        <a:xfrm>
          <a:off x="0" y="4232272"/>
          <a:ext cx="9001907" cy="709930"/>
        </a:xfrm>
        <a:prstGeom prst="roundRect">
          <a:avLst/>
        </a:prstGeom>
      </dsp:spPr>
      <dsp:style>
        <a:lnRef idx="2">
          <a:schemeClr val="lt1"/>
        </a:lnRef>
        <a:fillRef idx="1">
          <a:schemeClr val="accent6">
            <a:alpha val="90000"/>
            <a:hueOff val="0"/>
            <a:satOff val="0"/>
            <a:lumOff val="0"/>
            <a:alpha val="50196"/>
          </a:schemeClr>
        </a:fillRef>
        <a:effectRef idx="0">
          <a:scrgbClr r="0" g="0" b="0"/>
        </a:effectRef>
        <a:fontRef idx="minor">
          <a:schemeClr val="lt1"/>
        </a:fontRef>
      </dsp:style>
      <dsp:txBody>
        <a:bodyPr lIns="106680" tIns="106680" rIns="106680" bIns="106680" anchor="ctr"/>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0">
            <a:lnSpc>
              <a:spcPct val="100000"/>
            </a:lnSpc>
            <a:spcBef>
              <a:spcPct val="0"/>
            </a:spcBef>
            <a:spcAft>
              <a:spcPct val="35000"/>
            </a:spcAft>
          </a:pPr>
          <a:r>
            <a:rPr lang="zh-CN" altLang="en-US" b="1" dirty="0" smtClean="0"/>
            <a:t>社会方面</a:t>
          </a:r>
          <a:endParaRPr lang="zh-CN" altLang="en-US" b="1" dirty="0"/>
        </a:p>
      </dsp:txBody>
      <dsp:txXfrm>
        <a:off x="0" y="4232272"/>
        <a:ext cx="9001907" cy="709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361157" cy="6480801"/>
        <a:chOff x="0" y="0"/>
        <a:chExt cx="9361157" cy="6480801"/>
      </a:xfrm>
    </dsp:grpSpPr>
    <dsp:sp modelId="{FE3248B6-E423-4EA1-A431-CA5A1300E2B3}">
      <dsp:nvSpPr>
        <dsp:cNvPr id="3" name="椭圆 2"/>
        <dsp:cNvSpPr/>
      </dsp:nvSpPr>
      <dsp:spPr bwMode="white">
        <a:xfrm>
          <a:off x="3827842" y="2387664"/>
          <a:ext cx="1705474" cy="1705474"/>
        </a:xfrm>
        <a:prstGeom prst="ellipse">
          <a:avLst/>
        </a:prstGeom>
      </dsp:spPr>
      <dsp:style>
        <a:lnRef idx="3">
          <a:schemeClr val="lt1"/>
        </a:lnRef>
        <a:fillRef idx="1">
          <a:schemeClr val="accent6">
            <a:alpha val="80000"/>
            <a:hueOff val="0"/>
            <a:satOff val="0"/>
            <a:lumOff val="0"/>
            <a:alpha val="80000"/>
          </a:schemeClr>
        </a:fillRef>
        <a:effectRef idx="1">
          <a:scrgbClr r="0" g="0" b="0"/>
        </a:effectRef>
        <a:fontRef idx="minor">
          <a:schemeClr val="lt1"/>
        </a:fontRef>
      </dsp:style>
      <dsp:txBody>
        <a:bodyPr lIns="45720" tIns="45720" rIns="45720" bIns="4572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dirty="0" smtClean="0"/>
            <a:t>薪酬管理</a:t>
          </a:r>
          <a:endParaRPr lang="zh-CN" altLang="en-US" dirty="0"/>
        </a:p>
      </dsp:txBody>
      <dsp:txXfrm>
        <a:off x="3827842" y="2387664"/>
        <a:ext cx="1705474" cy="1705474"/>
      </dsp:txXfrm>
    </dsp:sp>
    <dsp:sp modelId="{B434449E-705E-48B0-B355-56DDD77BD342}">
      <dsp:nvSpPr>
        <dsp:cNvPr id="4" name="右箭头 3"/>
        <dsp:cNvSpPr/>
      </dsp:nvSpPr>
      <dsp:spPr bwMode="white">
        <a:xfrm rot="16199999">
          <a:off x="4499798" y="1756638"/>
          <a:ext cx="361560" cy="579861"/>
        </a:xfrm>
        <a:prstGeom prst="rightArrow">
          <a:avLst>
            <a:gd name="adj1" fmla="val 60000"/>
            <a:gd name="adj2" fmla="val 50000"/>
          </a:avLst>
        </a:prstGeom>
      </dsp:spPr>
      <dsp:style>
        <a:lnRef idx="0">
          <a:schemeClr val="accent6">
            <a:shade val="90000"/>
            <a:hueOff val="0"/>
            <a:satOff val="0"/>
            <a:lumOff val="0"/>
            <a:alpha val="100000"/>
          </a:schemeClr>
        </a:lnRef>
        <a:fillRef idx="1">
          <a:schemeClr val="accent6">
            <a:shade val="90000"/>
            <a:hueOff val="0"/>
            <a:satOff val="0"/>
            <a:lumOff val="0"/>
            <a:alpha val="100000"/>
          </a:schemeClr>
        </a:fillRef>
        <a:effectRef idx="1">
          <a:scrgbClr r="0" g="0" b="0"/>
        </a:effectRef>
        <a:fontRef idx="minor">
          <a:schemeClr val="lt1"/>
        </a:fontRef>
      </dsp:style>
      <dsp:txBody>
        <a:bodyPr lIns="0" tIns="0" rIns="0" bIns="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zh-CN" altLang="en-US"/>
        </a:p>
      </dsp:txBody>
      <dsp:txXfrm rot="16199999">
        <a:off x="4499798" y="1756638"/>
        <a:ext cx="361560" cy="579861"/>
      </dsp:txXfrm>
    </dsp:sp>
    <dsp:sp modelId="{4F24B244-5D87-4C38-ABE1-982F5D4E7A2A}">
      <dsp:nvSpPr>
        <dsp:cNvPr id="5" name="椭圆 4"/>
        <dsp:cNvSpPr/>
      </dsp:nvSpPr>
      <dsp:spPr bwMode="white">
        <a:xfrm>
          <a:off x="3827842" y="0"/>
          <a:ext cx="1705474" cy="1705474"/>
        </a:xfrm>
        <a:prstGeom prst="ellipse">
          <a:avLst/>
        </a:prstGeom>
      </dsp:spPr>
      <dsp:style>
        <a:lnRef idx="3">
          <a:schemeClr val="lt1"/>
        </a:lnRef>
        <a:fillRef idx="1">
          <a:schemeClr val="accent6">
            <a:alpha val="90000"/>
            <a:hueOff val="0"/>
            <a:satOff val="0"/>
            <a:lumOff val="0"/>
            <a:alpha val="90196"/>
          </a:schemeClr>
        </a:fillRef>
        <a:effectRef idx="1">
          <a:scrgbClr r="0" g="0" b="0"/>
        </a:effectRef>
        <a:fontRef idx="minor">
          <a:schemeClr val="lt1"/>
        </a:fontRef>
      </dsp:style>
      <dsp:txBody>
        <a:bodyPr lIns="35560" tIns="35560" rIns="35560" bIns="355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sz="2800" dirty="0" smtClean="0"/>
            <a:t>职位</a:t>
          </a:r>
          <a:endParaRPr lang="en-US" altLang="zh-CN" sz="2800" dirty="0" smtClean="0"/>
        </a:p>
        <a:p>
          <a:pPr lvl="0">
            <a:lnSpc>
              <a:spcPct val="100000"/>
            </a:lnSpc>
            <a:spcBef>
              <a:spcPct val="0"/>
            </a:spcBef>
            <a:spcAft>
              <a:spcPct val="35000"/>
            </a:spcAft>
          </a:pPr>
          <a:r>
            <a:rPr lang="zh-CN" altLang="en-US" sz="2800" dirty="0" smtClean="0"/>
            <a:t>设计</a:t>
          </a:r>
          <a:endParaRPr lang="zh-CN" altLang="en-US" sz="2800" dirty="0"/>
        </a:p>
      </dsp:txBody>
      <dsp:txXfrm>
        <a:off x="3827842" y="0"/>
        <a:ext cx="1705474" cy="1705474"/>
      </dsp:txXfrm>
    </dsp:sp>
    <dsp:sp modelId="{7DF8F090-84BF-478F-AF01-7945341FFECC}">
      <dsp:nvSpPr>
        <dsp:cNvPr id="6" name="右箭头 5"/>
        <dsp:cNvSpPr/>
      </dsp:nvSpPr>
      <dsp:spPr bwMode="white">
        <a:xfrm rot="-1799999">
          <a:off x="5533687" y="2353554"/>
          <a:ext cx="361560" cy="579861"/>
        </a:xfrm>
        <a:prstGeom prst="rightArrow">
          <a:avLst>
            <a:gd name="adj1" fmla="val 60000"/>
            <a:gd name="adj2" fmla="val 50000"/>
          </a:avLst>
        </a:prstGeom>
      </dsp:spPr>
      <dsp:style>
        <a:lnRef idx="0">
          <a:schemeClr val="accent6">
            <a:shade val="90000"/>
            <a:hueOff val="0"/>
            <a:satOff val="-5254"/>
            <a:lumOff val="7686"/>
            <a:alpha val="100000"/>
          </a:schemeClr>
        </a:lnRef>
        <a:fillRef idx="1">
          <a:schemeClr val="accent6">
            <a:shade val="90000"/>
            <a:hueOff val="0"/>
            <a:satOff val="-5254"/>
            <a:lumOff val="7686"/>
            <a:alpha val="100000"/>
          </a:schemeClr>
        </a:fillRef>
        <a:effectRef idx="1">
          <a:scrgbClr r="0" g="0" b="0"/>
        </a:effectRef>
        <a:fontRef idx="minor">
          <a:schemeClr val="lt1"/>
        </a:fontRef>
      </dsp:style>
      <dsp:txBody>
        <a:bodyPr lIns="0" tIns="0" rIns="0" bIns="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zh-CN" altLang="en-US"/>
        </a:p>
      </dsp:txBody>
      <dsp:txXfrm rot="-1799999">
        <a:off x="5533687" y="2353554"/>
        <a:ext cx="361560" cy="579861"/>
      </dsp:txXfrm>
    </dsp:sp>
    <dsp:sp modelId="{FF2B5BBE-36BE-455F-8580-78E3270E9F00}">
      <dsp:nvSpPr>
        <dsp:cNvPr id="7" name="椭圆 6"/>
        <dsp:cNvSpPr/>
      </dsp:nvSpPr>
      <dsp:spPr bwMode="white">
        <a:xfrm>
          <a:off x="5895619" y="1193832"/>
          <a:ext cx="1705474" cy="1705474"/>
        </a:xfrm>
        <a:prstGeom prst="ellipse">
          <a:avLst/>
        </a:prstGeom>
      </dsp:spPr>
      <dsp:style>
        <a:lnRef idx="3">
          <a:schemeClr val="lt1"/>
        </a:lnRef>
        <a:fillRef idx="1">
          <a:schemeClr val="accent6">
            <a:alpha val="90000"/>
            <a:hueOff val="0"/>
            <a:satOff val="0"/>
            <a:lumOff val="0"/>
            <a:alpha val="82196"/>
          </a:schemeClr>
        </a:fillRef>
        <a:effectRef idx="1">
          <a:scrgbClr r="0" g="0" b="0"/>
        </a:effectRef>
        <a:fontRef idx="minor">
          <a:schemeClr val="lt1"/>
        </a:fontRef>
      </dsp:style>
      <dsp:txBody>
        <a:bodyPr lIns="35560" tIns="35560" rIns="35560" bIns="355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sz="2800" dirty="0" smtClean="0"/>
            <a:t>员工的招募与甄选</a:t>
          </a:r>
          <a:endParaRPr lang="zh-CN" altLang="en-US" sz="2800" dirty="0"/>
        </a:p>
      </dsp:txBody>
      <dsp:txXfrm>
        <a:off x="5895619" y="1193832"/>
        <a:ext cx="1705474" cy="1705474"/>
      </dsp:txXfrm>
    </dsp:sp>
    <dsp:sp modelId="{923122EB-EB6E-4BB7-9270-C2EBB6D9DBEB}">
      <dsp:nvSpPr>
        <dsp:cNvPr id="8" name="右箭头 7"/>
        <dsp:cNvSpPr/>
      </dsp:nvSpPr>
      <dsp:spPr bwMode="white">
        <a:xfrm rot="1799999">
          <a:off x="5533687" y="3547386"/>
          <a:ext cx="361560" cy="579861"/>
        </a:xfrm>
        <a:prstGeom prst="rightArrow">
          <a:avLst>
            <a:gd name="adj1" fmla="val 60000"/>
            <a:gd name="adj2" fmla="val 50000"/>
          </a:avLst>
        </a:prstGeom>
      </dsp:spPr>
      <dsp:style>
        <a:lnRef idx="0">
          <a:schemeClr val="accent6">
            <a:shade val="90000"/>
            <a:hueOff val="0"/>
            <a:satOff val="-10509"/>
            <a:lumOff val="15373"/>
            <a:alpha val="100000"/>
          </a:schemeClr>
        </a:lnRef>
        <a:fillRef idx="1">
          <a:schemeClr val="accent6">
            <a:shade val="90000"/>
            <a:hueOff val="0"/>
            <a:satOff val="-10509"/>
            <a:lumOff val="15373"/>
            <a:alpha val="100000"/>
          </a:schemeClr>
        </a:fillRef>
        <a:effectRef idx="1">
          <a:scrgbClr r="0" g="0" b="0"/>
        </a:effectRef>
        <a:fontRef idx="minor">
          <a:schemeClr val="lt1"/>
        </a:fontRef>
      </dsp:style>
      <dsp:txBody>
        <a:bodyPr lIns="0" tIns="0" rIns="0" bIns="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zh-CN" altLang="en-US"/>
        </a:p>
      </dsp:txBody>
      <dsp:txXfrm rot="1799999">
        <a:off x="5533687" y="3547386"/>
        <a:ext cx="361560" cy="579861"/>
      </dsp:txXfrm>
    </dsp:sp>
    <dsp:sp modelId="{0D285240-4D47-4B29-9E25-BAE59E398224}">
      <dsp:nvSpPr>
        <dsp:cNvPr id="9" name="椭圆 8"/>
        <dsp:cNvSpPr/>
      </dsp:nvSpPr>
      <dsp:spPr bwMode="white">
        <a:xfrm>
          <a:off x="5895619" y="3581495"/>
          <a:ext cx="1705474" cy="1705474"/>
        </a:xfrm>
        <a:prstGeom prst="ellipse">
          <a:avLst/>
        </a:prstGeom>
      </dsp:spPr>
      <dsp:style>
        <a:lnRef idx="3">
          <a:schemeClr val="lt1"/>
        </a:lnRef>
        <a:fillRef idx="1">
          <a:schemeClr val="accent6">
            <a:alpha val="90000"/>
            <a:hueOff val="0"/>
            <a:satOff val="0"/>
            <a:lumOff val="0"/>
            <a:alpha val="74196"/>
          </a:schemeClr>
        </a:fillRef>
        <a:effectRef idx="1">
          <a:scrgbClr r="0" g="0" b="0"/>
        </a:effectRef>
        <a:fontRef idx="minor">
          <a:schemeClr val="lt1"/>
        </a:fontRef>
      </dsp:style>
      <dsp:txBody>
        <a:bodyPr lIns="35560" tIns="35560" rIns="35560" bIns="355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sz="2800" dirty="0" smtClean="0"/>
            <a:t>培训</a:t>
          </a:r>
          <a:endParaRPr lang="en-US" altLang="zh-CN" sz="2800" dirty="0" smtClean="0"/>
        </a:p>
        <a:p>
          <a:pPr lvl="0">
            <a:lnSpc>
              <a:spcPct val="100000"/>
            </a:lnSpc>
            <a:spcBef>
              <a:spcPct val="0"/>
            </a:spcBef>
            <a:spcAft>
              <a:spcPct val="35000"/>
            </a:spcAft>
          </a:pPr>
          <a:r>
            <a:rPr lang="zh-CN" altLang="en-US" sz="2800" dirty="0" smtClean="0"/>
            <a:t>开发</a:t>
          </a:r>
          <a:endParaRPr lang="zh-CN" altLang="en-US" sz="2800" dirty="0"/>
        </a:p>
      </dsp:txBody>
      <dsp:txXfrm>
        <a:off x="5895619" y="3581495"/>
        <a:ext cx="1705474" cy="1705474"/>
      </dsp:txXfrm>
    </dsp:sp>
    <dsp:sp modelId="{C4169594-7D34-472C-85A7-E3BE5D9003AF}">
      <dsp:nvSpPr>
        <dsp:cNvPr id="10" name="右箭头 9"/>
        <dsp:cNvSpPr/>
      </dsp:nvSpPr>
      <dsp:spPr bwMode="white">
        <a:xfrm rot="5400000">
          <a:off x="4499798" y="4144302"/>
          <a:ext cx="361560" cy="579861"/>
        </a:xfrm>
        <a:prstGeom prst="rightArrow">
          <a:avLst>
            <a:gd name="adj1" fmla="val 60000"/>
            <a:gd name="adj2" fmla="val 50000"/>
          </a:avLst>
        </a:prstGeom>
      </dsp:spPr>
      <dsp:style>
        <a:lnRef idx="0">
          <a:schemeClr val="accent6">
            <a:shade val="90000"/>
            <a:hueOff val="0"/>
            <a:satOff val="-15764"/>
            <a:lumOff val="23059"/>
            <a:alpha val="100000"/>
          </a:schemeClr>
        </a:lnRef>
        <a:fillRef idx="1">
          <a:schemeClr val="accent6">
            <a:shade val="90000"/>
            <a:hueOff val="0"/>
            <a:satOff val="-15764"/>
            <a:lumOff val="23059"/>
            <a:alpha val="100000"/>
          </a:schemeClr>
        </a:fillRef>
        <a:effectRef idx="1">
          <a:scrgbClr r="0" g="0" b="0"/>
        </a:effectRef>
        <a:fontRef idx="minor">
          <a:schemeClr val="lt1"/>
        </a:fontRef>
      </dsp:style>
      <dsp:txBody>
        <a:bodyPr rot="10800000" lIns="0" tIns="0" rIns="0" bIns="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zh-CN" altLang="en-US"/>
        </a:p>
      </dsp:txBody>
      <dsp:txXfrm rot="5400000">
        <a:off x="4499798" y="4144302"/>
        <a:ext cx="361560" cy="579861"/>
      </dsp:txXfrm>
    </dsp:sp>
    <dsp:sp modelId="{9D2B3B50-944A-42D3-BC2D-AA6A7AFADCC7}">
      <dsp:nvSpPr>
        <dsp:cNvPr id="11" name="椭圆 10"/>
        <dsp:cNvSpPr/>
      </dsp:nvSpPr>
      <dsp:spPr bwMode="white">
        <a:xfrm>
          <a:off x="3827842" y="4775327"/>
          <a:ext cx="1705474" cy="1705474"/>
        </a:xfrm>
        <a:prstGeom prst="ellipse">
          <a:avLst/>
        </a:prstGeom>
      </dsp:spPr>
      <dsp:style>
        <a:lnRef idx="3">
          <a:schemeClr val="lt1"/>
        </a:lnRef>
        <a:fillRef idx="1">
          <a:schemeClr val="accent6">
            <a:alpha val="90000"/>
            <a:hueOff val="0"/>
            <a:satOff val="0"/>
            <a:lumOff val="0"/>
            <a:alpha val="66196"/>
          </a:schemeClr>
        </a:fillRef>
        <a:effectRef idx="1">
          <a:scrgbClr r="0" g="0" b="0"/>
        </a:effectRef>
        <a:fontRef idx="minor">
          <a:schemeClr val="lt1"/>
        </a:fontRef>
      </dsp:style>
      <dsp:txBody>
        <a:bodyPr lIns="35560" tIns="35560" rIns="35560" bIns="355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sz="2800" dirty="0" smtClean="0"/>
            <a:t>绩效</a:t>
          </a:r>
          <a:endParaRPr lang="en-US" altLang="zh-CN" sz="2800" dirty="0" smtClean="0"/>
        </a:p>
        <a:p>
          <a:pPr lvl="0">
            <a:lnSpc>
              <a:spcPct val="100000"/>
            </a:lnSpc>
            <a:spcBef>
              <a:spcPct val="0"/>
            </a:spcBef>
            <a:spcAft>
              <a:spcPct val="35000"/>
            </a:spcAft>
          </a:pPr>
          <a:r>
            <a:rPr lang="zh-CN" altLang="en-US" sz="2800" dirty="0" smtClean="0"/>
            <a:t>管理</a:t>
          </a:r>
          <a:endParaRPr lang="zh-CN" altLang="en-US" sz="2800" dirty="0"/>
        </a:p>
      </dsp:txBody>
      <dsp:txXfrm>
        <a:off x="3827842" y="4775327"/>
        <a:ext cx="1705474" cy="1705474"/>
      </dsp:txXfrm>
    </dsp:sp>
    <dsp:sp modelId="{97931F5A-489C-4656-B600-B55866EF411D}">
      <dsp:nvSpPr>
        <dsp:cNvPr id="12" name="右箭头 11"/>
        <dsp:cNvSpPr/>
      </dsp:nvSpPr>
      <dsp:spPr bwMode="white">
        <a:xfrm rot="9000000">
          <a:off x="3465910" y="3547386"/>
          <a:ext cx="361560" cy="579861"/>
        </a:xfrm>
        <a:prstGeom prst="rightArrow">
          <a:avLst>
            <a:gd name="adj1" fmla="val 60000"/>
            <a:gd name="adj2" fmla="val 50000"/>
          </a:avLst>
        </a:prstGeom>
      </dsp:spPr>
      <dsp:style>
        <a:lnRef idx="0">
          <a:schemeClr val="accent6">
            <a:shade val="90000"/>
            <a:hueOff val="0"/>
            <a:satOff val="-21019"/>
            <a:lumOff val="30745"/>
            <a:alpha val="100000"/>
          </a:schemeClr>
        </a:lnRef>
        <a:fillRef idx="1">
          <a:schemeClr val="accent6">
            <a:shade val="90000"/>
            <a:hueOff val="0"/>
            <a:satOff val="-21019"/>
            <a:lumOff val="30745"/>
            <a:alpha val="100000"/>
          </a:schemeClr>
        </a:fillRef>
        <a:effectRef idx="1">
          <a:scrgbClr r="0" g="0" b="0"/>
        </a:effectRef>
        <a:fontRef idx="minor">
          <a:schemeClr val="lt1"/>
        </a:fontRef>
      </dsp:style>
      <dsp:txBody>
        <a:bodyPr rot="10800000" lIns="0" tIns="0" rIns="0" bIns="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zh-CN" altLang="en-US"/>
        </a:p>
      </dsp:txBody>
      <dsp:txXfrm rot="9000000">
        <a:off x="3465910" y="3547386"/>
        <a:ext cx="361560" cy="579861"/>
      </dsp:txXfrm>
    </dsp:sp>
    <dsp:sp modelId="{7AB03F42-4354-4483-94B7-1FEA928E0AB5}">
      <dsp:nvSpPr>
        <dsp:cNvPr id="13" name="椭圆 12"/>
        <dsp:cNvSpPr/>
      </dsp:nvSpPr>
      <dsp:spPr bwMode="white">
        <a:xfrm>
          <a:off x="1760064" y="3581495"/>
          <a:ext cx="1705474" cy="1705474"/>
        </a:xfrm>
        <a:prstGeom prst="ellipse">
          <a:avLst/>
        </a:prstGeom>
      </dsp:spPr>
      <dsp:style>
        <a:lnRef idx="3">
          <a:schemeClr val="lt1"/>
        </a:lnRef>
        <a:fillRef idx="1">
          <a:schemeClr val="accent6">
            <a:alpha val="90000"/>
            <a:hueOff val="0"/>
            <a:satOff val="0"/>
            <a:lumOff val="0"/>
            <a:alpha val="58196"/>
          </a:schemeClr>
        </a:fillRef>
        <a:effectRef idx="1">
          <a:scrgbClr r="0" g="0" b="0"/>
        </a:effectRef>
        <a:fontRef idx="minor">
          <a:schemeClr val="lt1"/>
        </a:fontRef>
      </dsp:style>
      <dsp:txBody>
        <a:bodyPr lIns="35560" tIns="35560" rIns="35560" bIns="355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sz="2800" dirty="0" smtClean="0"/>
            <a:t>胜任能力模型</a:t>
          </a:r>
          <a:endParaRPr lang="zh-CN" altLang="en-US" sz="2800" dirty="0"/>
        </a:p>
      </dsp:txBody>
      <dsp:txXfrm>
        <a:off x="1760064" y="3581495"/>
        <a:ext cx="1705474" cy="1705474"/>
      </dsp:txXfrm>
    </dsp:sp>
    <dsp:sp modelId="{84D39EDD-D1AB-4BE3-815B-149089AAE1EC}">
      <dsp:nvSpPr>
        <dsp:cNvPr id="14" name="右箭头 13"/>
        <dsp:cNvSpPr/>
      </dsp:nvSpPr>
      <dsp:spPr bwMode="white">
        <a:xfrm rot="12600000">
          <a:off x="3465910" y="2353554"/>
          <a:ext cx="361560" cy="579861"/>
        </a:xfrm>
        <a:prstGeom prst="rightArrow">
          <a:avLst>
            <a:gd name="adj1" fmla="val 60000"/>
            <a:gd name="adj2" fmla="val 50000"/>
          </a:avLst>
        </a:prstGeom>
      </dsp:spPr>
      <dsp:style>
        <a:lnRef idx="0">
          <a:schemeClr val="accent6">
            <a:shade val="90000"/>
            <a:hueOff val="0"/>
            <a:satOff val="-26274"/>
            <a:lumOff val="38431"/>
            <a:alpha val="100000"/>
          </a:schemeClr>
        </a:lnRef>
        <a:fillRef idx="1">
          <a:schemeClr val="accent6">
            <a:shade val="90000"/>
            <a:hueOff val="0"/>
            <a:satOff val="-26274"/>
            <a:lumOff val="38431"/>
            <a:alpha val="100000"/>
          </a:schemeClr>
        </a:fillRef>
        <a:effectRef idx="1">
          <a:scrgbClr r="0" g="0" b="0"/>
        </a:effectRef>
        <a:fontRef idx="minor">
          <a:schemeClr val="lt1"/>
        </a:fontRef>
      </dsp:style>
      <dsp:txBody>
        <a:bodyPr rot="10800000" lIns="0" tIns="0" rIns="0" bIns="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zh-CN" altLang="en-US"/>
        </a:p>
      </dsp:txBody>
      <dsp:txXfrm rot="12600000">
        <a:off x="3465910" y="2353554"/>
        <a:ext cx="361560" cy="579861"/>
      </dsp:txXfrm>
    </dsp:sp>
    <dsp:sp modelId="{FEE6A2C7-14D8-48EB-92DA-887305B22AFF}">
      <dsp:nvSpPr>
        <dsp:cNvPr id="15" name="椭圆 14"/>
        <dsp:cNvSpPr/>
      </dsp:nvSpPr>
      <dsp:spPr bwMode="white">
        <a:xfrm>
          <a:off x="1760064" y="1193832"/>
          <a:ext cx="1705474" cy="1705474"/>
        </a:xfrm>
        <a:prstGeom prst="ellipse">
          <a:avLst/>
        </a:prstGeom>
      </dsp:spPr>
      <dsp:style>
        <a:lnRef idx="3">
          <a:schemeClr val="lt1"/>
        </a:lnRef>
        <a:fillRef idx="1">
          <a:schemeClr val="accent6">
            <a:alpha val="90000"/>
            <a:hueOff val="0"/>
            <a:satOff val="0"/>
            <a:lumOff val="0"/>
            <a:alpha val="50196"/>
          </a:schemeClr>
        </a:fillRef>
        <a:effectRef idx="1">
          <a:scrgbClr r="0" g="0" b="0"/>
        </a:effectRef>
        <a:fontRef idx="minor">
          <a:schemeClr val="lt1"/>
        </a:fontRef>
      </dsp:style>
      <dsp:txBody>
        <a:bodyPr lIns="35560" tIns="35560" rIns="35560" bIns="355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sz="2800" dirty="0" smtClean="0"/>
            <a:t>员工关系管理</a:t>
          </a:r>
          <a:endParaRPr lang="zh-CN" altLang="en-US" sz="2800" dirty="0"/>
        </a:p>
      </dsp:txBody>
      <dsp:txXfrm>
        <a:off x="1760064" y="1193832"/>
        <a:ext cx="1705474" cy="1705474"/>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081246" cy="6300779"/>
        <a:chOff x="0" y="0"/>
        <a:chExt cx="10081246" cy="6300779"/>
      </a:xfrm>
    </dsp:grpSpPr>
    <dsp:sp modelId="{CE968475-B383-4E9A-8A01-E51A9C1FA345}">
      <dsp:nvSpPr>
        <dsp:cNvPr id="3" name="形状 2"/>
        <dsp:cNvSpPr/>
      </dsp:nvSpPr>
      <dsp:spPr bwMode="white">
        <a:xfrm>
          <a:off x="0" y="90011"/>
          <a:ext cx="10081246" cy="6300779"/>
        </a:xfrm>
        <a:prstGeom prst="swooshArrow">
          <a:avLst>
            <a:gd name="adj1" fmla="val 25000"/>
            <a:gd name="adj2" fmla="val 25000"/>
          </a:avLst>
        </a:prstGeom>
      </dsp:spPr>
      <dsp:style>
        <a:lnRef idx="0">
          <a:schemeClr val="dk1"/>
        </a:lnRef>
        <a:fillRef idx="1">
          <a:schemeClr val="accent6">
            <a:tint val="55000"/>
          </a:schemeClr>
        </a:fillRef>
        <a:effectRef idx="0">
          <a:scrgbClr r="0" g="0" b="0"/>
        </a:effectRef>
        <a:fontRef idx="minor"/>
      </dsp:style>
      <dsp:txXfrm>
        <a:off x="0" y="90011"/>
        <a:ext cx="10081246" cy="6300779"/>
      </dsp:txXfrm>
    </dsp:sp>
    <dsp:sp modelId="{A6C23103-4319-4A19-B5D9-4CAE4DD385F0}">
      <dsp:nvSpPr>
        <dsp:cNvPr id="4" name="椭圆 3"/>
        <dsp:cNvSpPr/>
      </dsp:nvSpPr>
      <dsp:spPr bwMode="white">
        <a:xfrm>
          <a:off x="993003" y="4775270"/>
          <a:ext cx="231869" cy="231869"/>
        </a:xfrm>
        <a:prstGeom prst="ellipse">
          <a:avLst/>
        </a:prstGeom>
      </dsp:spPr>
      <dsp:style>
        <a:lnRef idx="3">
          <a:schemeClr val="lt1"/>
        </a:lnRef>
        <a:fillRef idx="1">
          <a:schemeClr val="accent6">
            <a:shade val="50000"/>
            <a:hueOff val="0"/>
            <a:satOff val="0"/>
            <a:lumOff val="0"/>
            <a:alpha val="100000"/>
          </a:schemeClr>
        </a:fillRef>
        <a:effectRef idx="1">
          <a:scrgbClr r="0" g="0" b="0"/>
        </a:effectRef>
        <a:fontRef idx="minor">
          <a:schemeClr val="lt1"/>
        </a:fontRef>
      </dsp:style>
      <dsp:txXfrm>
        <a:off x="993003" y="4775270"/>
        <a:ext cx="231869" cy="231869"/>
      </dsp:txXfrm>
    </dsp:sp>
    <dsp:sp modelId="{3F2A9DB6-450A-4F59-A21A-9AA8693A5049}">
      <dsp:nvSpPr>
        <dsp:cNvPr id="5" name="矩形 4"/>
        <dsp:cNvSpPr/>
      </dsp:nvSpPr>
      <dsp:spPr bwMode="white">
        <a:xfrm>
          <a:off x="1108937" y="4891205"/>
          <a:ext cx="1723893" cy="149958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2862" tIns="0" rIns="0" bIns="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altLang="zh-CN" sz="2200" dirty="0" smtClean="0">
              <a:solidFill>
                <a:schemeClr val="tx1"/>
              </a:solidFill>
            </a:rPr>
            <a:t>1</a:t>
          </a:r>
          <a:r>
            <a:rPr lang="zh-CN" altLang="en-US" sz="2200" dirty="0" smtClean="0">
              <a:solidFill>
                <a:schemeClr val="tx1"/>
              </a:solidFill>
            </a:rPr>
            <a:t>、使薪酬战略和薪酬体系与企业的使命、战略及价值观紧密联系在一起</a:t>
          </a:r>
          <a:endParaRPr lang="zh-CN" altLang="en-US" sz="2200" dirty="0">
            <a:solidFill>
              <a:schemeClr val="tx1"/>
            </a:solidFill>
          </a:endParaRPr>
        </a:p>
      </dsp:txBody>
      <dsp:txXfrm>
        <a:off x="1108937" y="4891205"/>
        <a:ext cx="1723893" cy="1499585"/>
      </dsp:txXfrm>
    </dsp:sp>
    <dsp:sp modelId="{7D7CDC1F-76EF-4E9E-BE53-4A64D7E37916}">
      <dsp:nvSpPr>
        <dsp:cNvPr id="6" name="椭圆 5"/>
        <dsp:cNvSpPr/>
      </dsp:nvSpPr>
      <dsp:spPr bwMode="white">
        <a:xfrm>
          <a:off x="2631205" y="3309709"/>
          <a:ext cx="403250" cy="403250"/>
        </a:xfrm>
        <a:prstGeom prst="ellipse">
          <a:avLst/>
        </a:prstGeom>
      </dsp:spPr>
      <dsp:style>
        <a:lnRef idx="3">
          <a:schemeClr val="lt1"/>
        </a:lnRef>
        <a:fillRef idx="1">
          <a:schemeClr val="accent6">
            <a:shade val="50000"/>
            <a:hueOff val="0"/>
            <a:satOff val="-13921"/>
            <a:lumOff val="23333"/>
            <a:alpha val="100000"/>
          </a:schemeClr>
        </a:fillRef>
        <a:effectRef idx="1">
          <a:scrgbClr r="0" g="0" b="0"/>
        </a:effectRef>
        <a:fontRef idx="minor">
          <a:schemeClr val="lt1"/>
        </a:fontRef>
      </dsp:style>
      <dsp:txXfrm>
        <a:off x="2631205" y="3309709"/>
        <a:ext cx="403250" cy="403250"/>
      </dsp:txXfrm>
    </dsp:sp>
    <dsp:sp modelId="{5031E643-331D-4DEC-85BC-AC971BF0ED14}">
      <dsp:nvSpPr>
        <dsp:cNvPr id="7" name="矩形 6"/>
        <dsp:cNvSpPr/>
      </dsp:nvSpPr>
      <dsp:spPr bwMode="white">
        <a:xfrm>
          <a:off x="2832830" y="3511334"/>
          <a:ext cx="2117062" cy="287945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13673" tIns="0" rIns="0" bIns="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altLang="zh-CN" sz="2200" dirty="0" smtClean="0">
              <a:solidFill>
                <a:schemeClr val="tx1"/>
              </a:solidFill>
            </a:rPr>
            <a:t>2</a:t>
          </a:r>
          <a:r>
            <a:rPr lang="zh-CN" altLang="en-US" sz="2200" dirty="0" smtClean="0">
              <a:solidFill>
                <a:schemeClr val="tx1"/>
              </a:solidFill>
            </a:rPr>
            <a:t>、确保组织的薪酬体系和薪酬管理政策简单实用</a:t>
          </a:r>
          <a:endParaRPr lang="zh-CN" altLang="en-US" sz="2200" dirty="0">
            <a:solidFill>
              <a:schemeClr val="tx1"/>
            </a:solidFill>
          </a:endParaRPr>
        </a:p>
      </dsp:txBody>
      <dsp:txXfrm>
        <a:off x="2832830" y="3511334"/>
        <a:ext cx="2117062" cy="2879456"/>
      </dsp:txXfrm>
    </dsp:sp>
    <dsp:sp modelId="{761436EF-4F31-493C-B88B-69FB4D8B05B6}">
      <dsp:nvSpPr>
        <dsp:cNvPr id="8" name="椭圆 7"/>
        <dsp:cNvSpPr/>
      </dsp:nvSpPr>
      <dsp:spPr bwMode="white">
        <a:xfrm>
          <a:off x="4723064" y="2229756"/>
          <a:ext cx="534306" cy="534306"/>
        </a:xfrm>
        <a:prstGeom prst="ellipse">
          <a:avLst/>
        </a:prstGeom>
      </dsp:spPr>
      <dsp:style>
        <a:lnRef idx="3">
          <a:schemeClr val="lt1"/>
        </a:lnRef>
        <a:fillRef idx="1">
          <a:schemeClr val="accent6">
            <a:shade val="50000"/>
            <a:hueOff val="0"/>
            <a:satOff val="-27842"/>
            <a:lumOff val="46667"/>
            <a:alpha val="100000"/>
          </a:schemeClr>
        </a:fillRef>
        <a:effectRef idx="1">
          <a:scrgbClr r="0" g="0" b="0"/>
        </a:effectRef>
        <a:fontRef idx="minor">
          <a:schemeClr val="lt1"/>
        </a:fontRef>
      </dsp:style>
      <dsp:txXfrm>
        <a:off x="4723064" y="2229756"/>
        <a:ext cx="534306" cy="534306"/>
      </dsp:txXfrm>
    </dsp:sp>
    <dsp:sp modelId="{94DB2D8D-F706-4A31-955C-62DD9DDF49D8}">
      <dsp:nvSpPr>
        <dsp:cNvPr id="9" name="矩形 8"/>
        <dsp:cNvSpPr/>
      </dsp:nvSpPr>
      <dsp:spPr bwMode="white">
        <a:xfrm>
          <a:off x="4990217" y="2496909"/>
          <a:ext cx="2117062" cy="389388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83117" tIns="0" rIns="0" bIns="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altLang="zh-CN" sz="2200" dirty="0" smtClean="0">
              <a:solidFill>
                <a:schemeClr val="tx1"/>
              </a:solidFill>
            </a:rPr>
            <a:t>3</a:t>
          </a:r>
          <a:r>
            <a:rPr lang="zh-CN" altLang="en-US" sz="2200" dirty="0" smtClean="0">
              <a:solidFill>
                <a:schemeClr val="tx1"/>
              </a:solidFill>
            </a:rPr>
            <a:t>、降低事务性活动在薪酬中的比重，实现日常薪酬管理活动的自动化</a:t>
          </a:r>
          <a:endParaRPr lang="zh-CN" altLang="en-US" sz="2200" dirty="0">
            <a:solidFill>
              <a:schemeClr val="tx1"/>
            </a:solidFill>
          </a:endParaRPr>
        </a:p>
      </dsp:txBody>
      <dsp:txXfrm>
        <a:off x="4990217" y="2496909"/>
        <a:ext cx="2117062" cy="3893881"/>
      </dsp:txXfrm>
    </dsp:sp>
    <dsp:sp modelId="{899400D2-1958-4EFC-8CC1-CCCEC57A6510}">
      <dsp:nvSpPr>
        <dsp:cNvPr id="10" name="椭圆 9"/>
        <dsp:cNvSpPr/>
      </dsp:nvSpPr>
      <dsp:spPr bwMode="white">
        <a:xfrm>
          <a:off x="7001425" y="1515247"/>
          <a:ext cx="715768" cy="715768"/>
        </a:xfrm>
        <a:prstGeom prst="ellipse">
          <a:avLst/>
        </a:prstGeom>
      </dsp:spPr>
      <dsp:style>
        <a:lnRef idx="3">
          <a:schemeClr val="lt1"/>
        </a:lnRef>
        <a:fillRef idx="1">
          <a:schemeClr val="accent6">
            <a:tint val="55000"/>
            <a:hueOff val="0"/>
            <a:satOff val="13922"/>
            <a:lumOff val="-23332"/>
            <a:alpha val="100000"/>
          </a:schemeClr>
        </a:fillRef>
        <a:effectRef idx="1">
          <a:scrgbClr r="0" g="0" b="0"/>
        </a:effectRef>
        <a:fontRef idx="minor">
          <a:schemeClr val="lt1"/>
        </a:fontRef>
      </dsp:style>
      <dsp:txXfrm>
        <a:off x="7001425" y="1515247"/>
        <a:ext cx="715768" cy="715768"/>
      </dsp:txXfrm>
    </dsp:sp>
    <dsp:sp modelId="{1D357F5B-3D96-47FA-AC32-3E890DC5971B}">
      <dsp:nvSpPr>
        <dsp:cNvPr id="11" name="矩形 10"/>
        <dsp:cNvSpPr/>
      </dsp:nvSpPr>
      <dsp:spPr bwMode="white">
        <a:xfrm>
          <a:off x="7643425" y="1963143"/>
          <a:ext cx="2117062" cy="451765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79270" tIns="0" rIns="0" bIns="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altLang="zh-CN" sz="2200" dirty="0" smtClean="0">
              <a:solidFill>
                <a:schemeClr val="tx1"/>
              </a:solidFill>
            </a:rPr>
            <a:t>4</a:t>
          </a:r>
          <a:r>
            <a:rPr lang="zh-CN" altLang="en-US" sz="2200" dirty="0" smtClean="0">
              <a:solidFill>
                <a:schemeClr val="tx1"/>
              </a:solidFill>
            </a:rPr>
            <a:t>、积极承担人力资源管理的新角色</a:t>
          </a:r>
          <a:endParaRPr lang="zh-CN" altLang="en-US" sz="2200" dirty="0">
            <a:solidFill>
              <a:schemeClr val="tx1"/>
            </a:solidFill>
          </a:endParaRPr>
        </a:p>
      </dsp:txBody>
      <dsp:txXfrm>
        <a:off x="7643425" y="1963143"/>
        <a:ext cx="2117062" cy="4517658"/>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081245" cy="6480801"/>
        <a:chOff x="0" y="0"/>
        <a:chExt cx="10081245" cy="6480801"/>
      </a:xfrm>
    </dsp:grpSpPr>
    <dsp:sp modelId="{D1D27F54-2380-47C7-B20A-B8AF03EEA358}">
      <dsp:nvSpPr>
        <dsp:cNvPr id="3" name="矩形 2"/>
        <dsp:cNvSpPr/>
      </dsp:nvSpPr>
      <dsp:spPr bwMode="white">
        <a:xfrm>
          <a:off x="0" y="1183796"/>
          <a:ext cx="3073550" cy="1229420"/>
        </a:xfrm>
        <a:prstGeom prst="rect">
          <a:avLst/>
        </a:prstGeom>
      </dsp:spPr>
      <dsp:style>
        <a:lnRef idx="2">
          <a:schemeClr val="accent6">
            <a:alpha val="90000"/>
            <a:hueOff val="0"/>
            <a:satOff val="0"/>
            <a:lumOff val="0"/>
            <a:alpha val="90196"/>
          </a:schemeClr>
        </a:lnRef>
        <a:fillRef idx="1">
          <a:schemeClr val="accent6">
            <a:alpha val="90000"/>
            <a:hueOff val="0"/>
            <a:satOff val="0"/>
            <a:lumOff val="0"/>
            <a:alpha val="90196"/>
          </a:schemeClr>
        </a:fillRef>
        <a:effectRef idx="1">
          <a:scrgbClr r="0" g="0" b="0"/>
        </a:effectRef>
        <a:fontRef idx="minor">
          <a:schemeClr val="lt1"/>
        </a:fontRef>
      </dsp:style>
      <dsp:txBody>
        <a:bodyPr lIns="227584" tIns="130048" rIns="227584" bIns="13004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t>成长战略</a:t>
          </a:r>
          <a:endParaRPr lang="zh-CN" altLang="en-US" sz="3200" dirty="0"/>
        </a:p>
      </dsp:txBody>
      <dsp:txXfrm>
        <a:off x="0" y="1183796"/>
        <a:ext cx="3073550" cy="1229420"/>
      </dsp:txXfrm>
    </dsp:sp>
    <dsp:sp modelId="{81F75AEB-449D-4002-A7F9-ECAE4EDC176D}">
      <dsp:nvSpPr>
        <dsp:cNvPr id="4" name="矩形 3"/>
        <dsp:cNvSpPr/>
      </dsp:nvSpPr>
      <dsp:spPr bwMode="white">
        <a:xfrm>
          <a:off x="0" y="2427711"/>
          <a:ext cx="3073550" cy="2854800"/>
        </a:xfrm>
        <a:prstGeom prst="rect">
          <a:avLst/>
        </a:prstGeom>
      </dsp:spPr>
      <dsp:style>
        <a:lnRef idx="2">
          <a:schemeClr val="accent6">
            <a:alpha val="90000"/>
            <a:tint val="40000"/>
          </a:schemeClr>
        </a:lnRef>
        <a:fillRef idx="1">
          <a:schemeClr val="accent6">
            <a:alpha val="90000"/>
            <a:tint val="40000"/>
          </a:schemeClr>
        </a:fillRef>
        <a:effectRef idx="0">
          <a:scrgbClr r="0" g="0" b="0"/>
        </a:effectRef>
        <a:fontRef idx="minor"/>
      </dsp:style>
      <dsp:txBody>
        <a:bodyPr lIns="106680" tIns="106680" rIns="142240" bIns="16002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000" b="1" dirty="0" smtClean="0">
              <a:solidFill>
                <a:schemeClr val="dk1"/>
              </a:solidFill>
            </a:rPr>
            <a:t>关注市场、产品开发创新以及合并等内容</a:t>
          </a:r>
          <a:endParaRPr lang="zh-CN" altLang="en-US" sz="2000" b="1" dirty="0">
            <a:solidFill>
              <a:schemeClr val="dk1"/>
            </a:solidFill>
          </a:endParaRPr>
        </a:p>
        <a:p>
          <a:pPr marL="228600" lvl="1" indent="-228600">
            <a:lnSpc>
              <a:spcPct val="100000"/>
            </a:lnSpc>
            <a:spcBef>
              <a:spcPct val="0"/>
            </a:spcBef>
            <a:spcAft>
              <a:spcPct val="15000"/>
            </a:spcAft>
            <a:buChar char="•"/>
          </a:pPr>
          <a:r>
            <a:rPr lang="zh-CN" altLang="en-US" sz="2000" dirty="0" smtClean="0">
              <a:solidFill>
                <a:schemeClr val="dk1"/>
              </a:solidFill>
            </a:rPr>
            <a:t>风险较高，企业和员工共同承担</a:t>
          </a:r>
          <a:endParaRPr lang="zh-CN" altLang="en-US" sz="2000" dirty="0">
            <a:solidFill>
              <a:schemeClr val="dk1"/>
            </a:solidFill>
          </a:endParaRPr>
        </a:p>
        <a:p>
          <a:pPr marL="228600" lvl="1" indent="-228600">
            <a:lnSpc>
              <a:spcPct val="100000"/>
            </a:lnSpc>
            <a:spcBef>
              <a:spcPct val="0"/>
            </a:spcBef>
            <a:spcAft>
              <a:spcPct val="15000"/>
            </a:spcAft>
            <a:buChar char="•"/>
          </a:pPr>
          <a:r>
            <a:rPr lang="zh-CN" altLang="en-US" sz="2000" dirty="0" smtClean="0">
              <a:solidFill>
                <a:schemeClr val="dk1"/>
              </a:solidFill>
            </a:rPr>
            <a:t>短期较低的固定薪酬</a:t>
          </a:r>
          <a:endParaRPr lang="zh-CN" altLang="en-US" sz="2000" dirty="0">
            <a:solidFill>
              <a:schemeClr val="dk1"/>
            </a:solidFill>
          </a:endParaRPr>
        </a:p>
        <a:p>
          <a:pPr marL="228600" lvl="1" indent="-228600">
            <a:lnSpc>
              <a:spcPct val="100000"/>
            </a:lnSpc>
            <a:spcBef>
              <a:spcPct val="0"/>
            </a:spcBef>
            <a:spcAft>
              <a:spcPct val="15000"/>
            </a:spcAft>
            <a:buChar char="•"/>
          </a:pPr>
          <a:r>
            <a:rPr lang="zh-CN" altLang="en-US" sz="2000" dirty="0" smtClean="0">
              <a:solidFill>
                <a:schemeClr val="dk1"/>
              </a:solidFill>
            </a:rPr>
            <a:t>奖金或股权计划，关注长期回报</a:t>
          </a:r>
          <a:endParaRPr lang="zh-CN" altLang="en-US" sz="2000" dirty="0">
            <a:solidFill>
              <a:schemeClr val="dk1"/>
            </a:solidFill>
          </a:endParaRPr>
        </a:p>
        <a:p>
          <a:pPr marL="228600" lvl="1" indent="-228600">
            <a:lnSpc>
              <a:spcPct val="100000"/>
            </a:lnSpc>
            <a:spcBef>
              <a:spcPct val="0"/>
            </a:spcBef>
            <a:spcAft>
              <a:spcPct val="15000"/>
            </a:spcAft>
            <a:buChar char="•"/>
          </a:pPr>
          <a:r>
            <a:rPr lang="zh-CN" altLang="en-US" sz="2000" dirty="0" smtClean="0">
              <a:solidFill>
                <a:schemeClr val="dk1"/>
              </a:solidFill>
            </a:rPr>
            <a:t>薪酬管理方面注重分权，灵活度高</a:t>
          </a:r>
          <a:endParaRPr lang="zh-CN" altLang="en-US" sz="2000" dirty="0">
            <a:solidFill>
              <a:schemeClr val="dk1"/>
            </a:solidFill>
          </a:endParaRPr>
        </a:p>
        <a:p>
          <a:pPr marL="228600" lvl="1" indent="-228600">
            <a:lnSpc>
              <a:spcPct val="100000"/>
            </a:lnSpc>
            <a:spcBef>
              <a:spcPct val="0"/>
            </a:spcBef>
            <a:spcAft>
              <a:spcPct val="15000"/>
            </a:spcAft>
            <a:buChar char="•"/>
          </a:pPr>
          <a:r>
            <a:rPr lang="zh-CN" altLang="en-US" sz="2000" dirty="0" smtClean="0">
              <a:solidFill>
                <a:schemeClr val="dk1"/>
              </a:solidFill>
            </a:rPr>
            <a:t>薪酬确定的基础主要是员工所拥有的技能</a:t>
          </a:r>
          <a:endParaRPr lang="zh-CN" altLang="en-US" sz="2000" dirty="0">
            <a:solidFill>
              <a:schemeClr val="dk1"/>
            </a:solidFill>
          </a:endParaRPr>
        </a:p>
      </dsp:txBody>
      <dsp:txXfrm>
        <a:off x="0" y="2427711"/>
        <a:ext cx="3073550" cy="2854800"/>
      </dsp:txXfrm>
    </dsp:sp>
    <dsp:sp modelId="{B4CBEA22-D172-4394-B0C3-41ADFC861C2B}">
      <dsp:nvSpPr>
        <dsp:cNvPr id="5" name="矩形 4"/>
        <dsp:cNvSpPr/>
      </dsp:nvSpPr>
      <dsp:spPr bwMode="white">
        <a:xfrm>
          <a:off x="3503847" y="1185468"/>
          <a:ext cx="3073550" cy="1229420"/>
        </a:xfrm>
        <a:prstGeom prst="rect">
          <a:avLst/>
        </a:prstGeom>
      </dsp:spPr>
      <dsp:style>
        <a:lnRef idx="2">
          <a:schemeClr val="accent6">
            <a:alpha val="90000"/>
            <a:hueOff val="0"/>
            <a:satOff val="0"/>
            <a:lumOff val="0"/>
            <a:alpha val="70196"/>
          </a:schemeClr>
        </a:lnRef>
        <a:fillRef idx="1">
          <a:schemeClr val="accent6">
            <a:alpha val="90000"/>
            <a:hueOff val="0"/>
            <a:satOff val="0"/>
            <a:lumOff val="0"/>
            <a:alpha val="70196"/>
          </a:schemeClr>
        </a:fillRef>
        <a:effectRef idx="1">
          <a:scrgbClr r="0" g="0" b="0"/>
        </a:effectRef>
        <a:fontRef idx="minor">
          <a:schemeClr val="lt1"/>
        </a:fontRef>
      </dsp:style>
      <dsp:txBody>
        <a:bodyPr lIns="227584" tIns="130048" rIns="227584" bIns="13004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t>稳定战略</a:t>
          </a:r>
          <a:endParaRPr lang="zh-CN" altLang="en-US" sz="3200" dirty="0"/>
        </a:p>
      </dsp:txBody>
      <dsp:txXfrm>
        <a:off x="3503847" y="1185468"/>
        <a:ext cx="3073550" cy="1229420"/>
      </dsp:txXfrm>
    </dsp:sp>
    <dsp:sp modelId="{C74B7BFD-CCCD-4AE6-AC77-68CE319326DD}">
      <dsp:nvSpPr>
        <dsp:cNvPr id="6" name="矩形 5"/>
        <dsp:cNvSpPr/>
      </dsp:nvSpPr>
      <dsp:spPr bwMode="white">
        <a:xfrm>
          <a:off x="3503847" y="2427711"/>
          <a:ext cx="3073550" cy="2854800"/>
        </a:xfrm>
        <a:prstGeom prst="rect">
          <a:avLst/>
        </a:prstGeom>
      </dsp:spPr>
      <dsp:style>
        <a:lnRef idx="2">
          <a:schemeClr val="accent6">
            <a:alpha val="90000"/>
            <a:tint val="40000"/>
          </a:schemeClr>
        </a:lnRef>
        <a:fillRef idx="1">
          <a:schemeClr val="accent6">
            <a:alpha val="90000"/>
            <a:tint val="40000"/>
          </a:schemeClr>
        </a:fillRef>
        <a:effectRef idx="0">
          <a:scrgbClr r="0" g="0" b="0"/>
        </a:effectRef>
        <a:fontRef idx="minor"/>
      </dsp:style>
      <dsp:txBody>
        <a:bodyPr lIns="106680" tIns="106680" rIns="142240" bIns="16002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000" b="1" dirty="0" smtClean="0">
              <a:solidFill>
                <a:schemeClr val="dk1"/>
              </a:solidFill>
            </a:rPr>
            <a:t>强调市场份额或运营成本</a:t>
          </a:r>
          <a:endParaRPr lang="zh-CN" altLang="en-US" sz="2000" b="1" dirty="0">
            <a:solidFill>
              <a:schemeClr val="dk1"/>
            </a:solidFill>
          </a:endParaRPr>
        </a:p>
        <a:p>
          <a:pPr marL="228600" lvl="1" indent="-228600">
            <a:lnSpc>
              <a:spcPct val="100000"/>
            </a:lnSpc>
            <a:spcBef>
              <a:spcPct val="0"/>
            </a:spcBef>
            <a:spcAft>
              <a:spcPct val="15000"/>
            </a:spcAft>
            <a:buChar char="•"/>
          </a:pPr>
          <a:r>
            <a:rPr lang="zh-CN" altLang="en-US" sz="2000" dirty="0" smtClean="0">
              <a:solidFill>
                <a:schemeClr val="dk1"/>
              </a:solidFill>
            </a:rPr>
            <a:t>风险较低，不强调企业与员工的风险共担</a:t>
          </a:r>
          <a:endParaRPr lang="zh-CN" altLang="en-US" sz="2000" dirty="0">
            <a:solidFill>
              <a:schemeClr val="dk1"/>
            </a:solidFill>
          </a:endParaRPr>
        </a:p>
        <a:p>
          <a:pPr marL="228600" lvl="1" indent="-228600">
            <a:lnSpc>
              <a:spcPct val="100000"/>
            </a:lnSpc>
            <a:spcBef>
              <a:spcPct val="0"/>
            </a:spcBef>
            <a:spcAft>
              <a:spcPct val="15000"/>
            </a:spcAft>
            <a:buChar char="•"/>
          </a:pPr>
          <a:r>
            <a:rPr lang="zh-CN" altLang="en-US" sz="2000" dirty="0" smtClean="0">
              <a:solidFill>
                <a:schemeClr val="dk1"/>
              </a:solidFill>
            </a:rPr>
            <a:t>稳定的基本薪酬</a:t>
          </a:r>
          <a:endParaRPr lang="zh-CN" altLang="en-US" sz="2000" dirty="0">
            <a:solidFill>
              <a:schemeClr val="dk1"/>
            </a:solidFill>
          </a:endParaRPr>
        </a:p>
        <a:p>
          <a:pPr marL="228600" lvl="1" indent="-228600">
            <a:lnSpc>
              <a:spcPct val="100000"/>
            </a:lnSpc>
            <a:spcBef>
              <a:spcPct val="0"/>
            </a:spcBef>
            <a:spcAft>
              <a:spcPct val="15000"/>
            </a:spcAft>
            <a:buChar char="•"/>
          </a:pPr>
          <a:r>
            <a:rPr lang="zh-CN" altLang="en-US" sz="2000" dirty="0" smtClean="0">
              <a:solidFill>
                <a:schemeClr val="dk1"/>
              </a:solidFill>
            </a:rPr>
            <a:t>稳定的福利制度</a:t>
          </a:r>
          <a:endParaRPr lang="zh-CN" altLang="en-US" sz="2000" dirty="0">
            <a:solidFill>
              <a:schemeClr val="dk1"/>
            </a:solidFill>
          </a:endParaRPr>
        </a:p>
        <a:p>
          <a:pPr marL="228600" lvl="1" indent="-228600">
            <a:lnSpc>
              <a:spcPct val="100000"/>
            </a:lnSpc>
            <a:spcBef>
              <a:spcPct val="0"/>
            </a:spcBef>
            <a:spcAft>
              <a:spcPct val="15000"/>
            </a:spcAft>
            <a:buChar char="•"/>
          </a:pPr>
          <a:r>
            <a:rPr lang="zh-CN" sz="2000" dirty="0" smtClean="0">
              <a:solidFill>
                <a:schemeClr val="dk1"/>
              </a:solidFill>
            </a:rPr>
            <a:t>薪酬的内部一致性、薪酬管理的连续性以及标准化</a:t>
          </a:r>
          <a:r>
            <a:rPr lang="zh-CN" altLang="en-US" sz="2000" dirty="0" smtClean="0">
              <a:solidFill>
                <a:schemeClr val="dk1"/>
              </a:solidFill>
            </a:rPr>
            <a:t>要求高，</a:t>
          </a:r>
          <a:r>
            <a:rPr lang="zh-CN" sz="2000" dirty="0" smtClean="0">
              <a:solidFill>
                <a:schemeClr val="dk1"/>
              </a:solidFill>
            </a:rPr>
            <a:t>薪酬决策的集中度较高</a:t>
          </a:r>
          <a:endParaRPr lang="zh-CN" altLang="en-US" sz="2000" dirty="0">
            <a:solidFill>
              <a:schemeClr val="dk1"/>
            </a:solidFill>
          </a:endParaRPr>
        </a:p>
        <a:p>
          <a:pPr marL="228600" lvl="1" indent="-228600">
            <a:lnSpc>
              <a:spcPct val="100000"/>
            </a:lnSpc>
            <a:spcBef>
              <a:spcPct val="0"/>
            </a:spcBef>
            <a:spcAft>
              <a:spcPct val="15000"/>
            </a:spcAft>
            <a:buChar char="•"/>
          </a:pPr>
          <a:r>
            <a:rPr lang="zh-CN" sz="2000" dirty="0" smtClean="0">
              <a:solidFill>
                <a:schemeClr val="dk1"/>
              </a:solidFill>
            </a:rPr>
            <a:t>薪酬的确定基础主要是员工所从事的工作本身</a:t>
          </a:r>
          <a:endParaRPr lang="zh-CN" altLang="en-US" sz="2000" dirty="0">
            <a:solidFill>
              <a:schemeClr val="dk1"/>
            </a:solidFill>
          </a:endParaRPr>
        </a:p>
      </dsp:txBody>
      <dsp:txXfrm>
        <a:off x="3503847" y="2427711"/>
        <a:ext cx="3073550" cy="2854800"/>
      </dsp:txXfrm>
    </dsp:sp>
    <dsp:sp modelId="{83BBE46F-A622-4BA5-B607-5D020C1ADEE4}">
      <dsp:nvSpPr>
        <dsp:cNvPr id="7" name="矩形 6"/>
        <dsp:cNvSpPr/>
      </dsp:nvSpPr>
      <dsp:spPr bwMode="white">
        <a:xfrm>
          <a:off x="7007695" y="1198290"/>
          <a:ext cx="3073550" cy="1229420"/>
        </a:xfrm>
        <a:prstGeom prst="rect">
          <a:avLst/>
        </a:prstGeom>
      </dsp:spPr>
      <dsp:style>
        <a:lnRef idx="2">
          <a:schemeClr val="accent6">
            <a:alpha val="90000"/>
            <a:hueOff val="0"/>
            <a:satOff val="0"/>
            <a:lumOff val="0"/>
            <a:alpha val="50196"/>
          </a:schemeClr>
        </a:lnRef>
        <a:fillRef idx="1">
          <a:schemeClr val="accent6">
            <a:alpha val="90000"/>
            <a:hueOff val="0"/>
            <a:satOff val="0"/>
            <a:lumOff val="0"/>
            <a:alpha val="50196"/>
          </a:schemeClr>
        </a:fillRef>
        <a:effectRef idx="1">
          <a:scrgbClr r="0" g="0" b="0"/>
        </a:effectRef>
        <a:fontRef idx="minor">
          <a:schemeClr val="lt1"/>
        </a:fontRef>
      </dsp:style>
      <dsp:txBody>
        <a:bodyPr lIns="227584" tIns="130048" rIns="227584" bIns="13004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t>收缩战略</a:t>
          </a:r>
          <a:endParaRPr lang="zh-CN" altLang="en-US" sz="3200" dirty="0"/>
        </a:p>
      </dsp:txBody>
      <dsp:txXfrm>
        <a:off x="7007695" y="1198290"/>
        <a:ext cx="3073550" cy="1229420"/>
      </dsp:txXfrm>
    </dsp:sp>
    <dsp:sp modelId="{B093C19D-5D70-4E38-8FDA-AE15D7833211}">
      <dsp:nvSpPr>
        <dsp:cNvPr id="8" name="矩形 7"/>
        <dsp:cNvSpPr/>
      </dsp:nvSpPr>
      <dsp:spPr bwMode="white">
        <a:xfrm>
          <a:off x="7007695" y="2427711"/>
          <a:ext cx="3073550" cy="2854800"/>
        </a:xfrm>
        <a:prstGeom prst="rect">
          <a:avLst/>
        </a:prstGeom>
      </dsp:spPr>
      <dsp:style>
        <a:lnRef idx="2">
          <a:schemeClr val="accent6">
            <a:alpha val="90000"/>
            <a:tint val="40000"/>
          </a:schemeClr>
        </a:lnRef>
        <a:fillRef idx="1">
          <a:schemeClr val="accent6">
            <a:alpha val="90000"/>
            <a:tint val="40000"/>
          </a:schemeClr>
        </a:fillRef>
        <a:effectRef idx="0">
          <a:scrgbClr r="0" g="0" b="0"/>
        </a:effectRef>
        <a:fontRef idx="minor"/>
      </dsp:style>
      <dsp:txBody>
        <a:bodyPr lIns="106680" tIns="106680" rIns="142240" bIns="16002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zh-CN" altLang="en-US" sz="2000" b="1" dirty="0" smtClean="0">
              <a:solidFill>
                <a:schemeClr val="dk1"/>
              </a:solidFill>
            </a:rPr>
            <a:t>由于面临严重的经济困难因而想要缩减一部分经营业务</a:t>
          </a:r>
          <a:endParaRPr lang="zh-CN" altLang="en-US" sz="2000" b="1" dirty="0">
            <a:solidFill>
              <a:schemeClr val="dk1"/>
            </a:solidFill>
          </a:endParaRPr>
        </a:p>
        <a:p>
          <a:pPr marL="228600" lvl="1" indent="-228600">
            <a:lnSpc>
              <a:spcPct val="100000"/>
            </a:lnSpc>
            <a:spcBef>
              <a:spcPct val="0"/>
            </a:spcBef>
            <a:spcAft>
              <a:spcPct val="15000"/>
            </a:spcAft>
            <a:buChar char="•"/>
          </a:pPr>
          <a:r>
            <a:rPr lang="zh-CN" altLang="en-US" sz="2000" dirty="0" smtClean="0">
              <a:solidFill>
                <a:schemeClr val="dk1"/>
              </a:solidFill>
            </a:rPr>
            <a:t>风险高，鼓励员工与企业共担</a:t>
          </a:r>
          <a:endParaRPr lang="zh-CN" altLang="en-US" sz="2000" dirty="0">
            <a:solidFill>
              <a:schemeClr val="dk1"/>
            </a:solidFill>
          </a:endParaRPr>
        </a:p>
        <a:p>
          <a:pPr marL="228600" lvl="1" indent="-228600">
            <a:lnSpc>
              <a:spcPct val="100000"/>
            </a:lnSpc>
            <a:spcBef>
              <a:spcPct val="0"/>
            </a:spcBef>
            <a:spcAft>
              <a:spcPct val="15000"/>
            </a:spcAft>
            <a:buChar char="•"/>
          </a:pPr>
          <a:r>
            <a:rPr lang="zh-CN" altLang="en-US" sz="2000" dirty="0" smtClean="0">
              <a:solidFill>
                <a:schemeClr val="dk1"/>
              </a:solidFill>
            </a:rPr>
            <a:t>员工收入与企业绩效挂钩</a:t>
          </a:r>
          <a:endParaRPr lang="zh-CN" altLang="en-US" sz="2000" dirty="0">
            <a:solidFill>
              <a:schemeClr val="dk1"/>
            </a:solidFill>
          </a:endParaRPr>
        </a:p>
        <a:p>
          <a:pPr marL="228600" lvl="1" indent="-228600">
            <a:lnSpc>
              <a:spcPct val="100000"/>
            </a:lnSpc>
            <a:spcBef>
              <a:spcPct val="0"/>
            </a:spcBef>
            <a:spcAft>
              <a:spcPct val="15000"/>
            </a:spcAft>
            <a:buChar char="•"/>
          </a:pPr>
          <a:r>
            <a:rPr lang="zh-CN" sz="2000" dirty="0" smtClean="0">
              <a:solidFill>
                <a:schemeClr val="dk1"/>
              </a:solidFill>
            </a:rPr>
            <a:t>力图实行员工股份所有权计划</a:t>
          </a:r>
          <a:endParaRPr lang="zh-CN" altLang="en-US" sz="2000" dirty="0">
            <a:solidFill>
              <a:schemeClr val="dk1"/>
            </a:solidFill>
          </a:endParaRPr>
        </a:p>
      </dsp:txBody>
      <dsp:txXfrm>
        <a:off x="7007695" y="2427711"/>
        <a:ext cx="3073550" cy="2854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370802" cy="6480801"/>
        <a:chOff x="0" y="0"/>
        <a:chExt cx="10370802" cy="6480801"/>
      </a:xfrm>
    </dsp:grpSpPr>
    <dsp:sp modelId="{E24FA00A-D9F9-46C3-B2DB-21E4F3D98A26}">
      <dsp:nvSpPr>
        <dsp:cNvPr id="3" name="矩形 2"/>
        <dsp:cNvSpPr/>
      </dsp:nvSpPr>
      <dsp:spPr bwMode="white">
        <a:xfrm>
          <a:off x="0" y="598605"/>
          <a:ext cx="9333722" cy="84852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6680" tIns="106680" rIns="106680" bIns="106680" anchor="b"/>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800" b="1" dirty="0" smtClean="0">
              <a:solidFill>
                <a:schemeClr val="tx1"/>
              </a:solidFill>
              <a:latin typeface="+mn-ea"/>
              <a:ea typeface="+mn-ea"/>
            </a:rPr>
            <a:t>企业特征</a:t>
          </a:r>
          <a:endParaRPr lang="zh-CN" altLang="en-US" sz="2800" b="1" dirty="0">
            <a:solidFill>
              <a:schemeClr val="tx1"/>
            </a:solidFill>
            <a:latin typeface="+mn-ea"/>
            <a:ea typeface="+mn-ea"/>
          </a:endParaRPr>
        </a:p>
      </dsp:txBody>
      <dsp:txXfrm>
        <a:off x="0" y="598605"/>
        <a:ext cx="9333722" cy="848520"/>
      </dsp:txXfrm>
    </dsp:sp>
    <dsp:sp modelId="{DBDD878C-FEA6-44C1-8065-0DB388DECC20}">
      <dsp:nvSpPr>
        <dsp:cNvPr id="4" name="燕尾形 3"/>
        <dsp:cNvSpPr/>
      </dsp:nvSpPr>
      <dsp:spPr bwMode="white">
        <a:xfrm>
          <a:off x="156081" y="1447125"/>
          <a:ext cx="2184091" cy="1728467"/>
        </a:xfrm>
        <a:prstGeom prst="chevron">
          <a:avLst>
            <a:gd name="adj" fmla="val 70610"/>
          </a:avLst>
        </a:prstGeom>
      </dsp:spPr>
      <dsp:style>
        <a:lnRef idx="2">
          <a:schemeClr val="accent2">
            <a:alpha val="90000"/>
            <a:hueOff val="0"/>
            <a:satOff val="0"/>
            <a:lumOff val="0"/>
            <a:alpha val="90196"/>
          </a:schemeClr>
        </a:lnRef>
        <a:fillRef idx="1">
          <a:schemeClr val="accent2">
            <a:alpha val="90000"/>
            <a:hueOff val="0"/>
            <a:satOff val="0"/>
            <a:lumOff val="0"/>
            <a:alpha val="90196"/>
          </a:schemeClr>
        </a:fillRef>
        <a:effectRef idx="1">
          <a:scrgbClr r="0" g="0" b="0"/>
        </a:effectRef>
        <a:fontRef idx="minor">
          <a:schemeClr val="lt1"/>
        </a:fontRef>
      </dsp:style>
      <dsp:txXfrm>
        <a:off x="156081" y="1447125"/>
        <a:ext cx="2184091" cy="1728467"/>
      </dsp:txXfrm>
    </dsp:sp>
    <dsp:sp modelId="{C932A327-A975-41B8-BD72-687DC1B4B714}">
      <dsp:nvSpPr>
        <dsp:cNvPr id="5" name="燕尾形 4"/>
        <dsp:cNvSpPr/>
      </dsp:nvSpPr>
      <dsp:spPr bwMode="white">
        <a:xfrm>
          <a:off x="1467987" y="1447125"/>
          <a:ext cx="2184091" cy="1728467"/>
        </a:xfrm>
        <a:prstGeom prst="chevron">
          <a:avLst>
            <a:gd name="adj" fmla="val 70610"/>
          </a:avLst>
        </a:prstGeom>
      </dsp:spPr>
      <dsp:style>
        <a:lnRef idx="2">
          <a:schemeClr val="accent2">
            <a:alpha val="90000"/>
            <a:hueOff val="0"/>
            <a:satOff val="0"/>
            <a:lumOff val="0"/>
            <a:alpha val="87119"/>
          </a:schemeClr>
        </a:lnRef>
        <a:fillRef idx="1">
          <a:schemeClr val="accent2">
            <a:alpha val="90000"/>
            <a:hueOff val="0"/>
            <a:satOff val="0"/>
            <a:lumOff val="0"/>
            <a:alpha val="87119"/>
          </a:schemeClr>
        </a:fillRef>
        <a:effectRef idx="1">
          <a:scrgbClr r="0" g="0" b="0"/>
        </a:effectRef>
        <a:fontRef idx="minor">
          <a:schemeClr val="lt1"/>
        </a:fontRef>
      </dsp:style>
      <dsp:txXfrm>
        <a:off x="1467987" y="1447125"/>
        <a:ext cx="2184091" cy="1728467"/>
      </dsp:txXfrm>
    </dsp:sp>
    <dsp:sp modelId="{0C775605-7FC6-4CD2-8964-060FDFF727B3}">
      <dsp:nvSpPr>
        <dsp:cNvPr id="6" name="燕尾形 5"/>
        <dsp:cNvSpPr/>
      </dsp:nvSpPr>
      <dsp:spPr bwMode="white">
        <a:xfrm>
          <a:off x="2780931" y="1447125"/>
          <a:ext cx="2184091" cy="1728467"/>
        </a:xfrm>
        <a:prstGeom prst="chevron">
          <a:avLst>
            <a:gd name="adj" fmla="val 70610"/>
          </a:avLst>
        </a:prstGeom>
      </dsp:spPr>
      <dsp:style>
        <a:lnRef idx="2">
          <a:schemeClr val="accent2">
            <a:alpha val="90000"/>
            <a:hueOff val="0"/>
            <a:satOff val="0"/>
            <a:lumOff val="0"/>
            <a:alpha val="84042"/>
          </a:schemeClr>
        </a:lnRef>
        <a:fillRef idx="1">
          <a:schemeClr val="accent2">
            <a:alpha val="90000"/>
            <a:hueOff val="0"/>
            <a:satOff val="0"/>
            <a:lumOff val="0"/>
            <a:alpha val="84042"/>
          </a:schemeClr>
        </a:fillRef>
        <a:effectRef idx="1">
          <a:scrgbClr r="0" g="0" b="0"/>
        </a:effectRef>
        <a:fontRef idx="minor">
          <a:schemeClr val="lt1"/>
        </a:fontRef>
      </dsp:style>
      <dsp:txXfrm>
        <a:off x="2780931" y="1447125"/>
        <a:ext cx="2184091" cy="1728467"/>
      </dsp:txXfrm>
    </dsp:sp>
    <dsp:sp modelId="{25F9551E-B9E2-406E-A19C-DE0232E2603E}">
      <dsp:nvSpPr>
        <dsp:cNvPr id="7" name="燕尾形 6"/>
        <dsp:cNvSpPr/>
      </dsp:nvSpPr>
      <dsp:spPr bwMode="white">
        <a:xfrm>
          <a:off x="4092837" y="1447125"/>
          <a:ext cx="2184091" cy="1728467"/>
        </a:xfrm>
        <a:prstGeom prst="chevron">
          <a:avLst>
            <a:gd name="adj" fmla="val 70610"/>
          </a:avLst>
        </a:prstGeom>
      </dsp:spPr>
      <dsp:style>
        <a:lnRef idx="2">
          <a:schemeClr val="accent2">
            <a:alpha val="90000"/>
            <a:hueOff val="0"/>
            <a:satOff val="0"/>
            <a:lumOff val="0"/>
            <a:alpha val="80965"/>
          </a:schemeClr>
        </a:lnRef>
        <a:fillRef idx="1">
          <a:schemeClr val="accent2">
            <a:alpha val="90000"/>
            <a:hueOff val="0"/>
            <a:satOff val="0"/>
            <a:lumOff val="0"/>
            <a:alpha val="80965"/>
          </a:schemeClr>
        </a:fillRef>
        <a:effectRef idx="1">
          <a:scrgbClr r="0" g="0" b="0"/>
        </a:effectRef>
        <a:fontRef idx="minor">
          <a:schemeClr val="lt1"/>
        </a:fontRef>
      </dsp:style>
      <dsp:txXfrm>
        <a:off x="4092837" y="1447125"/>
        <a:ext cx="2184091" cy="1728467"/>
      </dsp:txXfrm>
    </dsp:sp>
    <dsp:sp modelId="{B55EE1C5-5214-4771-B9B3-2C9DC7F2DDB0}">
      <dsp:nvSpPr>
        <dsp:cNvPr id="8" name="燕尾形 7"/>
        <dsp:cNvSpPr/>
      </dsp:nvSpPr>
      <dsp:spPr bwMode="white">
        <a:xfrm>
          <a:off x="5405781" y="1447125"/>
          <a:ext cx="2184091" cy="1728467"/>
        </a:xfrm>
        <a:prstGeom prst="chevron">
          <a:avLst>
            <a:gd name="adj" fmla="val 70610"/>
          </a:avLst>
        </a:prstGeom>
      </dsp:spPr>
      <dsp:style>
        <a:lnRef idx="2">
          <a:schemeClr val="accent2">
            <a:alpha val="90000"/>
            <a:hueOff val="0"/>
            <a:satOff val="0"/>
            <a:lumOff val="0"/>
            <a:alpha val="77888"/>
          </a:schemeClr>
        </a:lnRef>
        <a:fillRef idx="1">
          <a:schemeClr val="accent2">
            <a:alpha val="90000"/>
            <a:hueOff val="0"/>
            <a:satOff val="0"/>
            <a:lumOff val="0"/>
            <a:alpha val="77888"/>
          </a:schemeClr>
        </a:fillRef>
        <a:effectRef idx="1">
          <a:scrgbClr r="0" g="0" b="0"/>
        </a:effectRef>
        <a:fontRef idx="minor">
          <a:schemeClr val="lt1"/>
        </a:fontRef>
      </dsp:style>
      <dsp:txXfrm>
        <a:off x="5405781" y="1447125"/>
        <a:ext cx="2184091" cy="1728467"/>
      </dsp:txXfrm>
    </dsp:sp>
    <dsp:sp modelId="{87718471-37B8-4333-A0E5-1B6C619F5822}">
      <dsp:nvSpPr>
        <dsp:cNvPr id="9" name="燕尾形 8"/>
        <dsp:cNvSpPr/>
      </dsp:nvSpPr>
      <dsp:spPr bwMode="white">
        <a:xfrm>
          <a:off x="6717687" y="1447125"/>
          <a:ext cx="2184091" cy="1728467"/>
        </a:xfrm>
        <a:prstGeom prst="chevron">
          <a:avLst>
            <a:gd name="adj" fmla="val 70610"/>
          </a:avLst>
        </a:prstGeom>
      </dsp:spPr>
      <dsp:style>
        <a:lnRef idx="2">
          <a:schemeClr val="accent2">
            <a:alpha val="90000"/>
            <a:hueOff val="0"/>
            <a:satOff val="0"/>
            <a:lumOff val="0"/>
            <a:alpha val="74811"/>
          </a:schemeClr>
        </a:lnRef>
        <a:fillRef idx="1">
          <a:schemeClr val="accent2">
            <a:alpha val="90000"/>
            <a:hueOff val="0"/>
            <a:satOff val="0"/>
            <a:lumOff val="0"/>
            <a:alpha val="74811"/>
          </a:schemeClr>
        </a:fillRef>
        <a:effectRef idx="1">
          <a:scrgbClr r="0" g="0" b="0"/>
        </a:effectRef>
        <a:fontRef idx="minor">
          <a:schemeClr val="lt1"/>
        </a:fontRef>
      </dsp:style>
      <dsp:txXfrm>
        <a:off x="6717687" y="1447125"/>
        <a:ext cx="2184091" cy="1728467"/>
      </dsp:txXfrm>
    </dsp:sp>
    <dsp:sp modelId="{310B40F3-688E-4366-93CC-5AD825BDEE52}">
      <dsp:nvSpPr>
        <dsp:cNvPr id="10" name="燕尾形 9"/>
        <dsp:cNvSpPr/>
      </dsp:nvSpPr>
      <dsp:spPr bwMode="white">
        <a:xfrm>
          <a:off x="8030631" y="1447125"/>
          <a:ext cx="2184091" cy="1728467"/>
        </a:xfrm>
        <a:prstGeom prst="chevron">
          <a:avLst>
            <a:gd name="adj" fmla="val 70610"/>
          </a:avLst>
        </a:prstGeom>
      </dsp:spPr>
      <dsp:style>
        <a:lnRef idx="2">
          <a:schemeClr val="accent2">
            <a:alpha val="90000"/>
            <a:hueOff val="0"/>
            <a:satOff val="0"/>
            <a:lumOff val="0"/>
            <a:alpha val="71735"/>
          </a:schemeClr>
        </a:lnRef>
        <a:fillRef idx="1">
          <a:schemeClr val="accent2">
            <a:alpha val="90000"/>
            <a:hueOff val="0"/>
            <a:satOff val="0"/>
            <a:lumOff val="0"/>
            <a:alpha val="71735"/>
          </a:schemeClr>
        </a:fillRef>
        <a:effectRef idx="1">
          <a:scrgbClr r="0" g="0" b="0"/>
        </a:effectRef>
        <a:fontRef idx="minor">
          <a:schemeClr val="lt1"/>
        </a:fontRef>
      </dsp:style>
      <dsp:txXfrm>
        <a:off x="8030631" y="1447125"/>
        <a:ext cx="2184091" cy="1728467"/>
      </dsp:txXfrm>
    </dsp:sp>
    <dsp:sp modelId="{F23210F9-51DF-4D52-BCC0-9DF4FA1A1AE8}">
      <dsp:nvSpPr>
        <dsp:cNvPr id="11" name="矩形 10"/>
        <dsp:cNvSpPr/>
      </dsp:nvSpPr>
      <dsp:spPr bwMode="white">
        <a:xfrm>
          <a:off x="156081" y="1619972"/>
          <a:ext cx="9455060" cy="1382774"/>
        </a:xfrm>
        <a:prstGeom prst="rect">
          <a:avLst/>
        </a:prstGeom>
      </dsp:spPr>
      <dsp:style>
        <a:lnRef idx="2">
          <a:schemeClr val="accent2">
            <a:alpha val="90000"/>
            <a:hueOff val="0"/>
            <a:satOff val="0"/>
            <a:lumOff val="0"/>
            <a:alpha val="90196"/>
          </a:schemeClr>
        </a:lnRef>
        <a:fillRef idx="1">
          <a:schemeClr val="lt1"/>
        </a:fillRef>
        <a:effectRef idx="0">
          <a:scrgbClr r="0" g="0" b="0"/>
        </a:effectRef>
        <a:fontRef idx="minor"/>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smtClean="0">
              <a:solidFill>
                <a:schemeClr val="dk1"/>
              </a:solidFill>
            </a:rPr>
            <a:t>资源匮乏</a:t>
          </a:r>
          <a:endParaRPr lang="zh-CN" altLang="en-US" sz="2400" dirty="0">
            <a:solidFill>
              <a:schemeClr val="dk1"/>
            </a:solidFill>
          </a:endParaRPr>
        </a:p>
        <a:p>
          <a:pPr lvl="0">
            <a:lnSpc>
              <a:spcPct val="100000"/>
            </a:lnSpc>
            <a:spcBef>
              <a:spcPct val="0"/>
            </a:spcBef>
            <a:spcAft>
              <a:spcPct val="35000"/>
            </a:spcAft>
          </a:pPr>
          <a:r>
            <a:rPr lang="zh-CN" altLang="en-US" sz="2400" dirty="0" smtClean="0">
              <a:solidFill>
                <a:schemeClr val="dk1"/>
              </a:solidFill>
            </a:rPr>
            <a:t>企业人员数量少</a:t>
          </a:r>
          <a:endParaRPr lang="zh-CN" altLang="en-US" sz="2400" dirty="0">
            <a:solidFill>
              <a:schemeClr val="dk1"/>
            </a:solidFill>
          </a:endParaRPr>
        </a:p>
        <a:p>
          <a:pPr lvl="0">
            <a:lnSpc>
              <a:spcPct val="100000"/>
            </a:lnSpc>
            <a:spcBef>
              <a:spcPct val="0"/>
            </a:spcBef>
            <a:spcAft>
              <a:spcPct val="35000"/>
            </a:spcAft>
          </a:pPr>
          <a:r>
            <a:rPr lang="zh-CN" altLang="en-US" sz="2400" dirty="0" smtClean="0">
              <a:solidFill>
                <a:schemeClr val="dk1"/>
              </a:solidFill>
            </a:rPr>
            <a:t>人力资源管理比较随意</a:t>
          </a:r>
          <a:endParaRPr lang="zh-CN" altLang="en-US" sz="2400" dirty="0">
            <a:solidFill>
              <a:schemeClr val="dk1"/>
            </a:solidFill>
          </a:endParaRPr>
        </a:p>
      </dsp:txBody>
      <dsp:txXfrm>
        <a:off x="156081" y="1619972"/>
        <a:ext cx="9455060" cy="1382774"/>
      </dsp:txXfrm>
    </dsp:sp>
    <dsp:sp modelId="{3E781A56-6646-4A61-A0BA-65EC809C458B}">
      <dsp:nvSpPr>
        <dsp:cNvPr id="12" name="矩形 11"/>
        <dsp:cNvSpPr/>
      </dsp:nvSpPr>
      <dsp:spPr bwMode="white">
        <a:xfrm>
          <a:off x="0" y="3305209"/>
          <a:ext cx="9333722" cy="84852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6680" tIns="106680" rIns="106680" bIns="106680" anchor="b"/>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800" b="1" dirty="0" smtClean="0">
              <a:solidFill>
                <a:schemeClr val="tx1"/>
              </a:solidFill>
            </a:rPr>
            <a:t>企业薪酬战略</a:t>
          </a:r>
          <a:endParaRPr lang="zh-CN" altLang="en-US" sz="2800" b="1" dirty="0">
            <a:solidFill>
              <a:schemeClr val="tx1"/>
            </a:solidFill>
          </a:endParaRPr>
        </a:p>
      </dsp:txBody>
      <dsp:txXfrm>
        <a:off x="0" y="3305209"/>
        <a:ext cx="9333722" cy="848520"/>
      </dsp:txXfrm>
    </dsp:sp>
    <dsp:sp modelId="{4C5B8344-A0DA-4BF9-B1AC-364829BF64E2}">
      <dsp:nvSpPr>
        <dsp:cNvPr id="13" name="燕尾形 12"/>
        <dsp:cNvSpPr/>
      </dsp:nvSpPr>
      <dsp:spPr bwMode="white">
        <a:xfrm>
          <a:off x="156081" y="4153729"/>
          <a:ext cx="2184091" cy="1728467"/>
        </a:xfrm>
        <a:prstGeom prst="chevron">
          <a:avLst>
            <a:gd name="adj" fmla="val 70610"/>
          </a:avLst>
        </a:prstGeom>
      </dsp:spPr>
      <dsp:style>
        <a:lnRef idx="2">
          <a:schemeClr val="accent2">
            <a:alpha val="90000"/>
            <a:hueOff val="0"/>
            <a:satOff val="0"/>
            <a:lumOff val="0"/>
            <a:alpha val="68658"/>
          </a:schemeClr>
        </a:lnRef>
        <a:fillRef idx="1">
          <a:schemeClr val="accent2">
            <a:alpha val="90000"/>
            <a:hueOff val="0"/>
            <a:satOff val="0"/>
            <a:lumOff val="0"/>
            <a:alpha val="68658"/>
          </a:schemeClr>
        </a:fillRef>
        <a:effectRef idx="1">
          <a:scrgbClr r="0" g="0" b="0"/>
        </a:effectRef>
        <a:fontRef idx="minor">
          <a:schemeClr val="lt1"/>
        </a:fontRef>
      </dsp:style>
      <dsp:txXfrm>
        <a:off x="156081" y="4153729"/>
        <a:ext cx="2184091" cy="1728467"/>
      </dsp:txXfrm>
    </dsp:sp>
    <dsp:sp modelId="{6DD4D9D8-0574-431C-9688-28CA5F19D3DF}">
      <dsp:nvSpPr>
        <dsp:cNvPr id="14" name="燕尾形 13"/>
        <dsp:cNvSpPr/>
      </dsp:nvSpPr>
      <dsp:spPr bwMode="white">
        <a:xfrm>
          <a:off x="1467987" y="4153729"/>
          <a:ext cx="2184091" cy="1728467"/>
        </a:xfrm>
        <a:prstGeom prst="chevron">
          <a:avLst>
            <a:gd name="adj" fmla="val 70610"/>
          </a:avLst>
        </a:prstGeom>
      </dsp:spPr>
      <dsp:style>
        <a:lnRef idx="2">
          <a:schemeClr val="accent2">
            <a:alpha val="90000"/>
            <a:hueOff val="0"/>
            <a:satOff val="0"/>
            <a:lumOff val="0"/>
            <a:alpha val="65581"/>
          </a:schemeClr>
        </a:lnRef>
        <a:fillRef idx="1">
          <a:schemeClr val="accent2">
            <a:alpha val="90000"/>
            <a:hueOff val="0"/>
            <a:satOff val="0"/>
            <a:lumOff val="0"/>
            <a:alpha val="65581"/>
          </a:schemeClr>
        </a:fillRef>
        <a:effectRef idx="1">
          <a:scrgbClr r="0" g="0" b="0"/>
        </a:effectRef>
        <a:fontRef idx="minor">
          <a:schemeClr val="lt1"/>
        </a:fontRef>
      </dsp:style>
      <dsp:txXfrm>
        <a:off x="1467987" y="4153729"/>
        <a:ext cx="2184091" cy="1728467"/>
      </dsp:txXfrm>
    </dsp:sp>
    <dsp:sp modelId="{B7E4521E-7D56-4E78-A2C2-1152D69971DB}">
      <dsp:nvSpPr>
        <dsp:cNvPr id="15" name="燕尾形 14"/>
        <dsp:cNvSpPr/>
      </dsp:nvSpPr>
      <dsp:spPr bwMode="white">
        <a:xfrm>
          <a:off x="2780931" y="4153729"/>
          <a:ext cx="2184091" cy="1728467"/>
        </a:xfrm>
        <a:prstGeom prst="chevron">
          <a:avLst>
            <a:gd name="adj" fmla="val 70610"/>
          </a:avLst>
        </a:prstGeom>
      </dsp:spPr>
      <dsp:style>
        <a:lnRef idx="2">
          <a:schemeClr val="accent2">
            <a:alpha val="90000"/>
            <a:hueOff val="0"/>
            <a:satOff val="0"/>
            <a:lumOff val="0"/>
            <a:alpha val="62504"/>
          </a:schemeClr>
        </a:lnRef>
        <a:fillRef idx="1">
          <a:schemeClr val="accent2">
            <a:alpha val="90000"/>
            <a:hueOff val="0"/>
            <a:satOff val="0"/>
            <a:lumOff val="0"/>
            <a:alpha val="62504"/>
          </a:schemeClr>
        </a:fillRef>
        <a:effectRef idx="1">
          <a:scrgbClr r="0" g="0" b="0"/>
        </a:effectRef>
        <a:fontRef idx="minor">
          <a:schemeClr val="lt1"/>
        </a:fontRef>
      </dsp:style>
      <dsp:txXfrm>
        <a:off x="2780931" y="4153729"/>
        <a:ext cx="2184091" cy="1728467"/>
      </dsp:txXfrm>
    </dsp:sp>
    <dsp:sp modelId="{8EBD9B02-0A69-4500-90FA-077A99BBB35C}">
      <dsp:nvSpPr>
        <dsp:cNvPr id="16" name="燕尾形 15"/>
        <dsp:cNvSpPr/>
      </dsp:nvSpPr>
      <dsp:spPr bwMode="white">
        <a:xfrm>
          <a:off x="4092837" y="4153729"/>
          <a:ext cx="2184091" cy="1728467"/>
        </a:xfrm>
        <a:prstGeom prst="chevron">
          <a:avLst>
            <a:gd name="adj" fmla="val 70610"/>
          </a:avLst>
        </a:prstGeom>
      </dsp:spPr>
      <dsp:style>
        <a:lnRef idx="2">
          <a:schemeClr val="accent2">
            <a:alpha val="90000"/>
            <a:hueOff val="0"/>
            <a:satOff val="0"/>
            <a:lumOff val="0"/>
            <a:alpha val="59427"/>
          </a:schemeClr>
        </a:lnRef>
        <a:fillRef idx="1">
          <a:schemeClr val="accent2">
            <a:alpha val="90000"/>
            <a:hueOff val="0"/>
            <a:satOff val="0"/>
            <a:lumOff val="0"/>
            <a:alpha val="59427"/>
          </a:schemeClr>
        </a:fillRef>
        <a:effectRef idx="1">
          <a:scrgbClr r="0" g="0" b="0"/>
        </a:effectRef>
        <a:fontRef idx="minor">
          <a:schemeClr val="lt1"/>
        </a:fontRef>
      </dsp:style>
      <dsp:txXfrm>
        <a:off x="4092837" y="4153729"/>
        <a:ext cx="2184091" cy="1728467"/>
      </dsp:txXfrm>
    </dsp:sp>
    <dsp:sp modelId="{890D110E-B0DE-43B8-B38A-8ABB4A7491A3}">
      <dsp:nvSpPr>
        <dsp:cNvPr id="17" name="燕尾形 16"/>
        <dsp:cNvSpPr/>
      </dsp:nvSpPr>
      <dsp:spPr bwMode="white">
        <a:xfrm>
          <a:off x="5405781" y="4153729"/>
          <a:ext cx="2184091" cy="1728467"/>
        </a:xfrm>
        <a:prstGeom prst="chevron">
          <a:avLst>
            <a:gd name="adj" fmla="val 70610"/>
          </a:avLst>
        </a:prstGeom>
      </dsp:spPr>
      <dsp:style>
        <a:lnRef idx="2">
          <a:schemeClr val="accent2">
            <a:alpha val="90000"/>
            <a:hueOff val="0"/>
            <a:satOff val="0"/>
            <a:lumOff val="0"/>
            <a:alpha val="56350"/>
          </a:schemeClr>
        </a:lnRef>
        <a:fillRef idx="1">
          <a:schemeClr val="accent2">
            <a:alpha val="90000"/>
            <a:hueOff val="0"/>
            <a:satOff val="0"/>
            <a:lumOff val="0"/>
            <a:alpha val="56350"/>
          </a:schemeClr>
        </a:fillRef>
        <a:effectRef idx="1">
          <a:scrgbClr r="0" g="0" b="0"/>
        </a:effectRef>
        <a:fontRef idx="minor">
          <a:schemeClr val="lt1"/>
        </a:fontRef>
      </dsp:style>
      <dsp:txXfrm>
        <a:off x="5405781" y="4153729"/>
        <a:ext cx="2184091" cy="1728467"/>
      </dsp:txXfrm>
    </dsp:sp>
    <dsp:sp modelId="{4E939B06-576C-4B4A-AC33-45E06E73BD7C}">
      <dsp:nvSpPr>
        <dsp:cNvPr id="18" name="燕尾形 17"/>
        <dsp:cNvSpPr/>
      </dsp:nvSpPr>
      <dsp:spPr bwMode="white">
        <a:xfrm>
          <a:off x="6717687" y="4153729"/>
          <a:ext cx="2184091" cy="1728467"/>
        </a:xfrm>
        <a:prstGeom prst="chevron">
          <a:avLst>
            <a:gd name="adj" fmla="val 70610"/>
          </a:avLst>
        </a:prstGeom>
      </dsp:spPr>
      <dsp:style>
        <a:lnRef idx="2">
          <a:schemeClr val="accent2">
            <a:alpha val="90000"/>
            <a:hueOff val="0"/>
            <a:satOff val="0"/>
            <a:lumOff val="0"/>
            <a:alpha val="53273"/>
          </a:schemeClr>
        </a:lnRef>
        <a:fillRef idx="1">
          <a:schemeClr val="accent2">
            <a:alpha val="90000"/>
            <a:hueOff val="0"/>
            <a:satOff val="0"/>
            <a:lumOff val="0"/>
            <a:alpha val="53273"/>
          </a:schemeClr>
        </a:fillRef>
        <a:effectRef idx="1">
          <a:scrgbClr r="0" g="0" b="0"/>
        </a:effectRef>
        <a:fontRef idx="minor">
          <a:schemeClr val="lt1"/>
        </a:fontRef>
      </dsp:style>
      <dsp:txXfrm>
        <a:off x="6717687" y="4153729"/>
        <a:ext cx="2184091" cy="1728467"/>
      </dsp:txXfrm>
    </dsp:sp>
    <dsp:sp modelId="{B69B7663-0CC6-46F1-AA4B-9B809413FD40}">
      <dsp:nvSpPr>
        <dsp:cNvPr id="19" name="燕尾形 18"/>
        <dsp:cNvSpPr/>
      </dsp:nvSpPr>
      <dsp:spPr bwMode="white">
        <a:xfrm>
          <a:off x="8030631" y="4153729"/>
          <a:ext cx="2184091" cy="1728467"/>
        </a:xfrm>
        <a:prstGeom prst="chevron">
          <a:avLst>
            <a:gd name="adj" fmla="val 70610"/>
          </a:avLst>
        </a:prstGeom>
      </dsp:spPr>
      <dsp:style>
        <a:lnRef idx="2">
          <a:schemeClr val="accent2">
            <a:alpha val="90000"/>
            <a:hueOff val="0"/>
            <a:satOff val="0"/>
            <a:lumOff val="0"/>
            <a:alpha val="50196"/>
          </a:schemeClr>
        </a:lnRef>
        <a:fillRef idx="1">
          <a:schemeClr val="accent2">
            <a:alpha val="90000"/>
            <a:hueOff val="0"/>
            <a:satOff val="0"/>
            <a:lumOff val="0"/>
            <a:alpha val="50196"/>
          </a:schemeClr>
        </a:fillRef>
        <a:effectRef idx="1">
          <a:scrgbClr r="0" g="0" b="0"/>
        </a:effectRef>
        <a:fontRef idx="minor">
          <a:schemeClr val="lt1"/>
        </a:fontRef>
      </dsp:style>
      <dsp:txXfrm>
        <a:off x="8030631" y="4153729"/>
        <a:ext cx="2184091" cy="1728467"/>
      </dsp:txXfrm>
    </dsp:sp>
    <dsp:sp modelId="{6E35D201-C9E0-46DD-8CA9-6E31CBF39EA3}">
      <dsp:nvSpPr>
        <dsp:cNvPr id="20" name="矩形 19"/>
        <dsp:cNvSpPr/>
      </dsp:nvSpPr>
      <dsp:spPr bwMode="white">
        <a:xfrm>
          <a:off x="156081" y="4326575"/>
          <a:ext cx="9455060" cy="1382774"/>
        </a:xfrm>
        <a:prstGeom prst="rect">
          <a:avLst/>
        </a:prstGeom>
      </dsp:spPr>
      <dsp:style>
        <a:lnRef idx="2">
          <a:schemeClr val="accent2">
            <a:alpha val="90000"/>
            <a:hueOff val="0"/>
            <a:satOff val="0"/>
            <a:lumOff val="0"/>
            <a:alpha val="50196"/>
          </a:schemeClr>
        </a:lnRef>
        <a:fillRef idx="1">
          <a:schemeClr val="lt1"/>
        </a:fillRef>
        <a:effectRef idx="0">
          <a:scrgbClr r="0" g="0" b="0"/>
        </a:effectRef>
        <a:fontRef idx="minor"/>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smtClean="0">
              <a:solidFill>
                <a:schemeClr val="dk1"/>
              </a:solidFill>
            </a:rPr>
            <a:t>基本薪酬和福利水平都比较低</a:t>
          </a:r>
          <a:endParaRPr lang="zh-CN" altLang="en-US" sz="2400" dirty="0">
            <a:solidFill>
              <a:schemeClr val="dk1"/>
            </a:solidFill>
          </a:endParaRPr>
        </a:p>
        <a:p>
          <a:pPr lvl="0">
            <a:lnSpc>
              <a:spcPct val="100000"/>
            </a:lnSpc>
            <a:spcBef>
              <a:spcPct val="0"/>
            </a:spcBef>
            <a:spcAft>
              <a:spcPct val="35000"/>
            </a:spcAft>
          </a:pPr>
          <a:r>
            <a:rPr lang="zh-CN" altLang="en-US" sz="2400" dirty="0" smtClean="0">
              <a:solidFill>
                <a:schemeClr val="dk1"/>
              </a:solidFill>
            </a:rPr>
            <a:t>薪酬决策随意</a:t>
          </a:r>
          <a:endParaRPr lang="zh-CN" altLang="en-US" sz="2400" dirty="0">
            <a:solidFill>
              <a:schemeClr val="dk1"/>
            </a:solidFill>
          </a:endParaRPr>
        </a:p>
      </dsp:txBody>
      <dsp:txXfrm>
        <a:off x="156081" y="4326575"/>
        <a:ext cx="9455060" cy="1382774"/>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370802" cy="6480801"/>
        <a:chOff x="0" y="0"/>
        <a:chExt cx="10370802" cy="6480801"/>
      </a:xfrm>
    </dsp:grpSpPr>
    <dsp:sp modelId="{E24FA00A-D9F9-46C3-B2DB-21E4F3D98A26}">
      <dsp:nvSpPr>
        <dsp:cNvPr id="3" name="矩形 2"/>
        <dsp:cNvSpPr/>
      </dsp:nvSpPr>
      <dsp:spPr bwMode="white">
        <a:xfrm>
          <a:off x="0" y="598605"/>
          <a:ext cx="9333722" cy="84852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6680" tIns="106680" rIns="106680" bIns="106680" anchor="b"/>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800" b="1" dirty="0" smtClean="0">
              <a:solidFill>
                <a:schemeClr val="tx1"/>
              </a:solidFill>
              <a:latin typeface="+mn-ea"/>
              <a:ea typeface="+mn-ea"/>
            </a:rPr>
            <a:t>企业特征</a:t>
          </a:r>
          <a:endParaRPr lang="zh-CN" altLang="en-US" sz="2800" b="1" dirty="0">
            <a:solidFill>
              <a:schemeClr val="tx1"/>
            </a:solidFill>
            <a:latin typeface="+mn-ea"/>
            <a:ea typeface="+mn-ea"/>
          </a:endParaRPr>
        </a:p>
      </dsp:txBody>
      <dsp:txXfrm>
        <a:off x="0" y="598605"/>
        <a:ext cx="9333722" cy="848520"/>
      </dsp:txXfrm>
    </dsp:sp>
    <dsp:sp modelId="{DBDD878C-FEA6-44C1-8065-0DB388DECC20}">
      <dsp:nvSpPr>
        <dsp:cNvPr id="4" name="燕尾形 3"/>
        <dsp:cNvSpPr/>
      </dsp:nvSpPr>
      <dsp:spPr bwMode="white">
        <a:xfrm>
          <a:off x="156081" y="1447125"/>
          <a:ext cx="2184091" cy="1728467"/>
        </a:xfrm>
        <a:prstGeom prst="chevron">
          <a:avLst>
            <a:gd name="adj" fmla="val 70610"/>
          </a:avLst>
        </a:prstGeom>
      </dsp:spPr>
      <dsp:style>
        <a:lnRef idx="2">
          <a:schemeClr val="accent2">
            <a:alpha val="90000"/>
            <a:hueOff val="0"/>
            <a:satOff val="0"/>
            <a:lumOff val="0"/>
            <a:alpha val="90196"/>
          </a:schemeClr>
        </a:lnRef>
        <a:fillRef idx="1">
          <a:schemeClr val="accent2">
            <a:alpha val="90000"/>
            <a:hueOff val="0"/>
            <a:satOff val="0"/>
            <a:lumOff val="0"/>
            <a:alpha val="90196"/>
          </a:schemeClr>
        </a:fillRef>
        <a:effectRef idx="1">
          <a:scrgbClr r="0" g="0" b="0"/>
        </a:effectRef>
        <a:fontRef idx="minor">
          <a:schemeClr val="lt1"/>
        </a:fontRef>
      </dsp:style>
      <dsp:txXfrm>
        <a:off x="156081" y="1447125"/>
        <a:ext cx="2184091" cy="1728467"/>
      </dsp:txXfrm>
    </dsp:sp>
    <dsp:sp modelId="{C932A327-A975-41B8-BD72-687DC1B4B714}">
      <dsp:nvSpPr>
        <dsp:cNvPr id="5" name="燕尾形 4"/>
        <dsp:cNvSpPr/>
      </dsp:nvSpPr>
      <dsp:spPr bwMode="white">
        <a:xfrm>
          <a:off x="1467987" y="1447125"/>
          <a:ext cx="2184091" cy="1728467"/>
        </a:xfrm>
        <a:prstGeom prst="chevron">
          <a:avLst>
            <a:gd name="adj" fmla="val 70610"/>
          </a:avLst>
        </a:prstGeom>
      </dsp:spPr>
      <dsp:style>
        <a:lnRef idx="2">
          <a:schemeClr val="accent2">
            <a:alpha val="90000"/>
            <a:hueOff val="0"/>
            <a:satOff val="0"/>
            <a:lumOff val="0"/>
            <a:alpha val="87119"/>
          </a:schemeClr>
        </a:lnRef>
        <a:fillRef idx="1">
          <a:schemeClr val="accent2">
            <a:alpha val="90000"/>
            <a:hueOff val="0"/>
            <a:satOff val="0"/>
            <a:lumOff val="0"/>
            <a:alpha val="87119"/>
          </a:schemeClr>
        </a:fillRef>
        <a:effectRef idx="1">
          <a:scrgbClr r="0" g="0" b="0"/>
        </a:effectRef>
        <a:fontRef idx="minor">
          <a:schemeClr val="lt1"/>
        </a:fontRef>
      </dsp:style>
      <dsp:txXfrm>
        <a:off x="1467987" y="1447125"/>
        <a:ext cx="2184091" cy="1728467"/>
      </dsp:txXfrm>
    </dsp:sp>
    <dsp:sp modelId="{0C775605-7FC6-4CD2-8964-060FDFF727B3}">
      <dsp:nvSpPr>
        <dsp:cNvPr id="6" name="燕尾形 5"/>
        <dsp:cNvSpPr/>
      </dsp:nvSpPr>
      <dsp:spPr bwMode="white">
        <a:xfrm>
          <a:off x="2780931" y="1447125"/>
          <a:ext cx="2184091" cy="1728467"/>
        </a:xfrm>
        <a:prstGeom prst="chevron">
          <a:avLst>
            <a:gd name="adj" fmla="val 70610"/>
          </a:avLst>
        </a:prstGeom>
      </dsp:spPr>
      <dsp:style>
        <a:lnRef idx="2">
          <a:schemeClr val="accent2">
            <a:alpha val="90000"/>
            <a:hueOff val="0"/>
            <a:satOff val="0"/>
            <a:lumOff val="0"/>
            <a:alpha val="84042"/>
          </a:schemeClr>
        </a:lnRef>
        <a:fillRef idx="1">
          <a:schemeClr val="accent2">
            <a:alpha val="90000"/>
            <a:hueOff val="0"/>
            <a:satOff val="0"/>
            <a:lumOff val="0"/>
            <a:alpha val="84042"/>
          </a:schemeClr>
        </a:fillRef>
        <a:effectRef idx="1">
          <a:scrgbClr r="0" g="0" b="0"/>
        </a:effectRef>
        <a:fontRef idx="minor">
          <a:schemeClr val="lt1"/>
        </a:fontRef>
      </dsp:style>
      <dsp:txXfrm>
        <a:off x="2780931" y="1447125"/>
        <a:ext cx="2184091" cy="1728467"/>
      </dsp:txXfrm>
    </dsp:sp>
    <dsp:sp modelId="{25F9551E-B9E2-406E-A19C-DE0232E2603E}">
      <dsp:nvSpPr>
        <dsp:cNvPr id="7" name="燕尾形 6"/>
        <dsp:cNvSpPr/>
      </dsp:nvSpPr>
      <dsp:spPr bwMode="white">
        <a:xfrm>
          <a:off x="4092837" y="1447125"/>
          <a:ext cx="2184091" cy="1728467"/>
        </a:xfrm>
        <a:prstGeom prst="chevron">
          <a:avLst>
            <a:gd name="adj" fmla="val 70610"/>
          </a:avLst>
        </a:prstGeom>
      </dsp:spPr>
      <dsp:style>
        <a:lnRef idx="2">
          <a:schemeClr val="accent2">
            <a:alpha val="90000"/>
            <a:hueOff val="0"/>
            <a:satOff val="0"/>
            <a:lumOff val="0"/>
            <a:alpha val="80965"/>
          </a:schemeClr>
        </a:lnRef>
        <a:fillRef idx="1">
          <a:schemeClr val="accent2">
            <a:alpha val="90000"/>
            <a:hueOff val="0"/>
            <a:satOff val="0"/>
            <a:lumOff val="0"/>
            <a:alpha val="80965"/>
          </a:schemeClr>
        </a:fillRef>
        <a:effectRef idx="1">
          <a:scrgbClr r="0" g="0" b="0"/>
        </a:effectRef>
        <a:fontRef idx="minor">
          <a:schemeClr val="lt1"/>
        </a:fontRef>
      </dsp:style>
      <dsp:txXfrm>
        <a:off x="4092837" y="1447125"/>
        <a:ext cx="2184091" cy="1728467"/>
      </dsp:txXfrm>
    </dsp:sp>
    <dsp:sp modelId="{B55EE1C5-5214-4771-B9B3-2C9DC7F2DDB0}">
      <dsp:nvSpPr>
        <dsp:cNvPr id="8" name="燕尾形 7"/>
        <dsp:cNvSpPr/>
      </dsp:nvSpPr>
      <dsp:spPr bwMode="white">
        <a:xfrm>
          <a:off x="5405781" y="1447125"/>
          <a:ext cx="2184091" cy="1728467"/>
        </a:xfrm>
        <a:prstGeom prst="chevron">
          <a:avLst>
            <a:gd name="adj" fmla="val 70610"/>
          </a:avLst>
        </a:prstGeom>
      </dsp:spPr>
      <dsp:style>
        <a:lnRef idx="2">
          <a:schemeClr val="accent2">
            <a:alpha val="90000"/>
            <a:hueOff val="0"/>
            <a:satOff val="0"/>
            <a:lumOff val="0"/>
            <a:alpha val="77888"/>
          </a:schemeClr>
        </a:lnRef>
        <a:fillRef idx="1">
          <a:schemeClr val="accent2">
            <a:alpha val="90000"/>
            <a:hueOff val="0"/>
            <a:satOff val="0"/>
            <a:lumOff val="0"/>
            <a:alpha val="77888"/>
          </a:schemeClr>
        </a:fillRef>
        <a:effectRef idx="1">
          <a:scrgbClr r="0" g="0" b="0"/>
        </a:effectRef>
        <a:fontRef idx="minor">
          <a:schemeClr val="lt1"/>
        </a:fontRef>
      </dsp:style>
      <dsp:txXfrm>
        <a:off x="5405781" y="1447125"/>
        <a:ext cx="2184091" cy="1728467"/>
      </dsp:txXfrm>
    </dsp:sp>
    <dsp:sp modelId="{87718471-37B8-4333-A0E5-1B6C619F5822}">
      <dsp:nvSpPr>
        <dsp:cNvPr id="9" name="燕尾形 8"/>
        <dsp:cNvSpPr/>
      </dsp:nvSpPr>
      <dsp:spPr bwMode="white">
        <a:xfrm>
          <a:off x="6717687" y="1447125"/>
          <a:ext cx="2184091" cy="1728467"/>
        </a:xfrm>
        <a:prstGeom prst="chevron">
          <a:avLst>
            <a:gd name="adj" fmla="val 70610"/>
          </a:avLst>
        </a:prstGeom>
      </dsp:spPr>
      <dsp:style>
        <a:lnRef idx="2">
          <a:schemeClr val="accent2">
            <a:alpha val="90000"/>
            <a:hueOff val="0"/>
            <a:satOff val="0"/>
            <a:lumOff val="0"/>
            <a:alpha val="74811"/>
          </a:schemeClr>
        </a:lnRef>
        <a:fillRef idx="1">
          <a:schemeClr val="accent2">
            <a:alpha val="90000"/>
            <a:hueOff val="0"/>
            <a:satOff val="0"/>
            <a:lumOff val="0"/>
            <a:alpha val="74811"/>
          </a:schemeClr>
        </a:fillRef>
        <a:effectRef idx="1">
          <a:scrgbClr r="0" g="0" b="0"/>
        </a:effectRef>
        <a:fontRef idx="minor">
          <a:schemeClr val="lt1"/>
        </a:fontRef>
      </dsp:style>
      <dsp:txXfrm>
        <a:off x="6717687" y="1447125"/>
        <a:ext cx="2184091" cy="1728467"/>
      </dsp:txXfrm>
    </dsp:sp>
    <dsp:sp modelId="{310B40F3-688E-4366-93CC-5AD825BDEE52}">
      <dsp:nvSpPr>
        <dsp:cNvPr id="10" name="燕尾形 9"/>
        <dsp:cNvSpPr/>
      </dsp:nvSpPr>
      <dsp:spPr bwMode="white">
        <a:xfrm>
          <a:off x="8030631" y="1447125"/>
          <a:ext cx="2184091" cy="1728467"/>
        </a:xfrm>
        <a:prstGeom prst="chevron">
          <a:avLst>
            <a:gd name="adj" fmla="val 70610"/>
          </a:avLst>
        </a:prstGeom>
      </dsp:spPr>
      <dsp:style>
        <a:lnRef idx="2">
          <a:schemeClr val="accent2">
            <a:alpha val="90000"/>
            <a:hueOff val="0"/>
            <a:satOff val="0"/>
            <a:lumOff val="0"/>
            <a:alpha val="71735"/>
          </a:schemeClr>
        </a:lnRef>
        <a:fillRef idx="1">
          <a:schemeClr val="accent2">
            <a:alpha val="90000"/>
            <a:hueOff val="0"/>
            <a:satOff val="0"/>
            <a:lumOff val="0"/>
            <a:alpha val="71735"/>
          </a:schemeClr>
        </a:fillRef>
        <a:effectRef idx="1">
          <a:scrgbClr r="0" g="0" b="0"/>
        </a:effectRef>
        <a:fontRef idx="minor">
          <a:schemeClr val="lt1"/>
        </a:fontRef>
      </dsp:style>
      <dsp:txXfrm>
        <a:off x="8030631" y="1447125"/>
        <a:ext cx="2184091" cy="1728467"/>
      </dsp:txXfrm>
    </dsp:sp>
    <dsp:sp modelId="{F23210F9-51DF-4D52-BCC0-9DF4FA1A1AE8}">
      <dsp:nvSpPr>
        <dsp:cNvPr id="11" name="矩形 10"/>
        <dsp:cNvSpPr/>
      </dsp:nvSpPr>
      <dsp:spPr bwMode="white">
        <a:xfrm>
          <a:off x="156081" y="1619972"/>
          <a:ext cx="9455060" cy="1382774"/>
        </a:xfrm>
        <a:prstGeom prst="rect">
          <a:avLst/>
        </a:prstGeom>
      </dsp:spPr>
      <dsp:style>
        <a:lnRef idx="2">
          <a:schemeClr val="accent2">
            <a:alpha val="90000"/>
            <a:hueOff val="0"/>
            <a:satOff val="0"/>
            <a:lumOff val="0"/>
            <a:alpha val="90196"/>
          </a:schemeClr>
        </a:lnRef>
        <a:fillRef idx="1">
          <a:schemeClr val="lt1"/>
        </a:fillRef>
        <a:effectRef idx="0">
          <a:scrgbClr r="0" g="0" b="0"/>
        </a:effectRef>
        <a:fontRef idx="minor"/>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smtClean="0">
              <a:solidFill>
                <a:schemeClr val="dk1"/>
              </a:solidFill>
            </a:rPr>
            <a:t>产品或市场方面去的初步成功</a:t>
          </a:r>
          <a:endParaRPr lang="zh-CN" altLang="en-US" sz="2400" dirty="0">
            <a:solidFill>
              <a:schemeClr val="dk1"/>
            </a:solidFill>
          </a:endParaRPr>
        </a:p>
        <a:p>
          <a:pPr lvl="0">
            <a:lnSpc>
              <a:spcPct val="100000"/>
            </a:lnSpc>
            <a:spcBef>
              <a:spcPct val="0"/>
            </a:spcBef>
            <a:spcAft>
              <a:spcPct val="35000"/>
            </a:spcAft>
          </a:pPr>
          <a:r>
            <a:rPr lang="zh-CN" altLang="en-US" sz="2400" dirty="0" smtClean="0">
              <a:solidFill>
                <a:schemeClr val="dk1"/>
              </a:solidFill>
            </a:rPr>
            <a:t>企业人员数量上升</a:t>
          </a:r>
          <a:endParaRPr lang="zh-CN" altLang="en-US" sz="2400" dirty="0">
            <a:solidFill>
              <a:schemeClr val="dk1"/>
            </a:solidFill>
          </a:endParaRPr>
        </a:p>
        <a:p>
          <a:pPr lvl="0">
            <a:lnSpc>
              <a:spcPct val="100000"/>
            </a:lnSpc>
            <a:spcBef>
              <a:spcPct val="0"/>
            </a:spcBef>
            <a:spcAft>
              <a:spcPct val="35000"/>
            </a:spcAft>
          </a:pPr>
          <a:r>
            <a:rPr lang="zh-CN" altLang="en-US" sz="2400" dirty="0" smtClean="0">
              <a:solidFill>
                <a:schemeClr val="dk1"/>
              </a:solidFill>
            </a:rPr>
            <a:t>人力资源管理开始步入正轨</a:t>
          </a:r>
          <a:endParaRPr lang="zh-CN" altLang="en-US" sz="2400" dirty="0">
            <a:solidFill>
              <a:schemeClr val="dk1"/>
            </a:solidFill>
          </a:endParaRPr>
        </a:p>
      </dsp:txBody>
      <dsp:txXfrm>
        <a:off x="156081" y="1619972"/>
        <a:ext cx="9455060" cy="1382774"/>
      </dsp:txXfrm>
    </dsp:sp>
    <dsp:sp modelId="{3E781A56-6646-4A61-A0BA-65EC809C458B}">
      <dsp:nvSpPr>
        <dsp:cNvPr id="12" name="矩形 11"/>
        <dsp:cNvSpPr/>
      </dsp:nvSpPr>
      <dsp:spPr bwMode="white">
        <a:xfrm>
          <a:off x="0" y="3305209"/>
          <a:ext cx="9333722" cy="84852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6680" tIns="106680" rIns="106680" bIns="106680" anchor="b"/>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800" b="1" dirty="0" smtClean="0">
              <a:solidFill>
                <a:schemeClr val="tx1"/>
              </a:solidFill>
            </a:rPr>
            <a:t>企业薪酬战略</a:t>
          </a:r>
          <a:endParaRPr lang="zh-CN" altLang="en-US" sz="2800" b="1" dirty="0">
            <a:solidFill>
              <a:schemeClr val="tx1"/>
            </a:solidFill>
          </a:endParaRPr>
        </a:p>
      </dsp:txBody>
      <dsp:txXfrm>
        <a:off x="0" y="3305209"/>
        <a:ext cx="9333722" cy="848520"/>
      </dsp:txXfrm>
    </dsp:sp>
    <dsp:sp modelId="{4C5B8344-A0DA-4BF9-B1AC-364829BF64E2}">
      <dsp:nvSpPr>
        <dsp:cNvPr id="13" name="燕尾形 12"/>
        <dsp:cNvSpPr/>
      </dsp:nvSpPr>
      <dsp:spPr bwMode="white">
        <a:xfrm>
          <a:off x="156081" y="4153729"/>
          <a:ext cx="2184091" cy="1728467"/>
        </a:xfrm>
        <a:prstGeom prst="chevron">
          <a:avLst>
            <a:gd name="adj" fmla="val 70610"/>
          </a:avLst>
        </a:prstGeom>
      </dsp:spPr>
      <dsp:style>
        <a:lnRef idx="2">
          <a:schemeClr val="accent2">
            <a:alpha val="90000"/>
            <a:hueOff val="0"/>
            <a:satOff val="0"/>
            <a:lumOff val="0"/>
            <a:alpha val="68658"/>
          </a:schemeClr>
        </a:lnRef>
        <a:fillRef idx="1">
          <a:schemeClr val="accent2">
            <a:alpha val="90000"/>
            <a:hueOff val="0"/>
            <a:satOff val="0"/>
            <a:lumOff val="0"/>
            <a:alpha val="68658"/>
          </a:schemeClr>
        </a:fillRef>
        <a:effectRef idx="1">
          <a:scrgbClr r="0" g="0" b="0"/>
        </a:effectRef>
        <a:fontRef idx="minor">
          <a:schemeClr val="lt1"/>
        </a:fontRef>
      </dsp:style>
      <dsp:txXfrm>
        <a:off x="156081" y="4153729"/>
        <a:ext cx="2184091" cy="1728467"/>
      </dsp:txXfrm>
    </dsp:sp>
    <dsp:sp modelId="{6DD4D9D8-0574-431C-9688-28CA5F19D3DF}">
      <dsp:nvSpPr>
        <dsp:cNvPr id="14" name="燕尾形 13"/>
        <dsp:cNvSpPr/>
      </dsp:nvSpPr>
      <dsp:spPr bwMode="white">
        <a:xfrm>
          <a:off x="1467987" y="4153729"/>
          <a:ext cx="2184091" cy="1728467"/>
        </a:xfrm>
        <a:prstGeom prst="chevron">
          <a:avLst>
            <a:gd name="adj" fmla="val 70610"/>
          </a:avLst>
        </a:prstGeom>
      </dsp:spPr>
      <dsp:style>
        <a:lnRef idx="2">
          <a:schemeClr val="accent2">
            <a:alpha val="90000"/>
            <a:hueOff val="0"/>
            <a:satOff val="0"/>
            <a:lumOff val="0"/>
            <a:alpha val="65581"/>
          </a:schemeClr>
        </a:lnRef>
        <a:fillRef idx="1">
          <a:schemeClr val="accent2">
            <a:alpha val="90000"/>
            <a:hueOff val="0"/>
            <a:satOff val="0"/>
            <a:lumOff val="0"/>
            <a:alpha val="65581"/>
          </a:schemeClr>
        </a:fillRef>
        <a:effectRef idx="1">
          <a:scrgbClr r="0" g="0" b="0"/>
        </a:effectRef>
        <a:fontRef idx="minor">
          <a:schemeClr val="lt1"/>
        </a:fontRef>
      </dsp:style>
      <dsp:txXfrm>
        <a:off x="1467987" y="4153729"/>
        <a:ext cx="2184091" cy="1728467"/>
      </dsp:txXfrm>
    </dsp:sp>
    <dsp:sp modelId="{B7E4521E-7D56-4E78-A2C2-1152D69971DB}">
      <dsp:nvSpPr>
        <dsp:cNvPr id="15" name="燕尾形 14"/>
        <dsp:cNvSpPr/>
      </dsp:nvSpPr>
      <dsp:spPr bwMode="white">
        <a:xfrm>
          <a:off x="2780931" y="4153729"/>
          <a:ext cx="2184091" cy="1728467"/>
        </a:xfrm>
        <a:prstGeom prst="chevron">
          <a:avLst>
            <a:gd name="adj" fmla="val 70610"/>
          </a:avLst>
        </a:prstGeom>
      </dsp:spPr>
      <dsp:style>
        <a:lnRef idx="2">
          <a:schemeClr val="accent2">
            <a:alpha val="90000"/>
            <a:hueOff val="0"/>
            <a:satOff val="0"/>
            <a:lumOff val="0"/>
            <a:alpha val="62504"/>
          </a:schemeClr>
        </a:lnRef>
        <a:fillRef idx="1">
          <a:schemeClr val="accent2">
            <a:alpha val="90000"/>
            <a:hueOff val="0"/>
            <a:satOff val="0"/>
            <a:lumOff val="0"/>
            <a:alpha val="62504"/>
          </a:schemeClr>
        </a:fillRef>
        <a:effectRef idx="1">
          <a:scrgbClr r="0" g="0" b="0"/>
        </a:effectRef>
        <a:fontRef idx="minor">
          <a:schemeClr val="lt1"/>
        </a:fontRef>
      </dsp:style>
      <dsp:txXfrm>
        <a:off x="2780931" y="4153729"/>
        <a:ext cx="2184091" cy="1728467"/>
      </dsp:txXfrm>
    </dsp:sp>
    <dsp:sp modelId="{8EBD9B02-0A69-4500-90FA-077A99BBB35C}">
      <dsp:nvSpPr>
        <dsp:cNvPr id="16" name="燕尾形 15"/>
        <dsp:cNvSpPr/>
      </dsp:nvSpPr>
      <dsp:spPr bwMode="white">
        <a:xfrm>
          <a:off x="4092837" y="4153729"/>
          <a:ext cx="2184091" cy="1728467"/>
        </a:xfrm>
        <a:prstGeom prst="chevron">
          <a:avLst>
            <a:gd name="adj" fmla="val 70610"/>
          </a:avLst>
        </a:prstGeom>
      </dsp:spPr>
      <dsp:style>
        <a:lnRef idx="2">
          <a:schemeClr val="accent2">
            <a:alpha val="90000"/>
            <a:hueOff val="0"/>
            <a:satOff val="0"/>
            <a:lumOff val="0"/>
            <a:alpha val="59427"/>
          </a:schemeClr>
        </a:lnRef>
        <a:fillRef idx="1">
          <a:schemeClr val="accent2">
            <a:alpha val="90000"/>
            <a:hueOff val="0"/>
            <a:satOff val="0"/>
            <a:lumOff val="0"/>
            <a:alpha val="59427"/>
          </a:schemeClr>
        </a:fillRef>
        <a:effectRef idx="1">
          <a:scrgbClr r="0" g="0" b="0"/>
        </a:effectRef>
        <a:fontRef idx="minor">
          <a:schemeClr val="lt1"/>
        </a:fontRef>
      </dsp:style>
      <dsp:txXfrm>
        <a:off x="4092837" y="4153729"/>
        <a:ext cx="2184091" cy="1728467"/>
      </dsp:txXfrm>
    </dsp:sp>
    <dsp:sp modelId="{890D110E-B0DE-43B8-B38A-8ABB4A7491A3}">
      <dsp:nvSpPr>
        <dsp:cNvPr id="17" name="燕尾形 16"/>
        <dsp:cNvSpPr/>
      </dsp:nvSpPr>
      <dsp:spPr bwMode="white">
        <a:xfrm>
          <a:off x="5405781" y="4153729"/>
          <a:ext cx="2184091" cy="1728467"/>
        </a:xfrm>
        <a:prstGeom prst="chevron">
          <a:avLst>
            <a:gd name="adj" fmla="val 70610"/>
          </a:avLst>
        </a:prstGeom>
      </dsp:spPr>
      <dsp:style>
        <a:lnRef idx="2">
          <a:schemeClr val="accent2">
            <a:alpha val="90000"/>
            <a:hueOff val="0"/>
            <a:satOff val="0"/>
            <a:lumOff val="0"/>
            <a:alpha val="56350"/>
          </a:schemeClr>
        </a:lnRef>
        <a:fillRef idx="1">
          <a:schemeClr val="accent2">
            <a:alpha val="90000"/>
            <a:hueOff val="0"/>
            <a:satOff val="0"/>
            <a:lumOff val="0"/>
            <a:alpha val="56350"/>
          </a:schemeClr>
        </a:fillRef>
        <a:effectRef idx="1">
          <a:scrgbClr r="0" g="0" b="0"/>
        </a:effectRef>
        <a:fontRef idx="minor">
          <a:schemeClr val="lt1"/>
        </a:fontRef>
      </dsp:style>
      <dsp:txXfrm>
        <a:off x="5405781" y="4153729"/>
        <a:ext cx="2184091" cy="1728467"/>
      </dsp:txXfrm>
    </dsp:sp>
    <dsp:sp modelId="{4E939B06-576C-4B4A-AC33-45E06E73BD7C}">
      <dsp:nvSpPr>
        <dsp:cNvPr id="18" name="燕尾形 17"/>
        <dsp:cNvSpPr/>
      </dsp:nvSpPr>
      <dsp:spPr bwMode="white">
        <a:xfrm>
          <a:off x="6717687" y="4153729"/>
          <a:ext cx="2184091" cy="1728467"/>
        </a:xfrm>
        <a:prstGeom prst="chevron">
          <a:avLst>
            <a:gd name="adj" fmla="val 70610"/>
          </a:avLst>
        </a:prstGeom>
      </dsp:spPr>
      <dsp:style>
        <a:lnRef idx="2">
          <a:schemeClr val="accent2">
            <a:alpha val="90000"/>
            <a:hueOff val="0"/>
            <a:satOff val="0"/>
            <a:lumOff val="0"/>
            <a:alpha val="53273"/>
          </a:schemeClr>
        </a:lnRef>
        <a:fillRef idx="1">
          <a:schemeClr val="accent2">
            <a:alpha val="90000"/>
            <a:hueOff val="0"/>
            <a:satOff val="0"/>
            <a:lumOff val="0"/>
            <a:alpha val="53273"/>
          </a:schemeClr>
        </a:fillRef>
        <a:effectRef idx="1">
          <a:scrgbClr r="0" g="0" b="0"/>
        </a:effectRef>
        <a:fontRef idx="minor">
          <a:schemeClr val="lt1"/>
        </a:fontRef>
      </dsp:style>
      <dsp:txXfrm>
        <a:off x="6717687" y="4153729"/>
        <a:ext cx="2184091" cy="1728467"/>
      </dsp:txXfrm>
    </dsp:sp>
    <dsp:sp modelId="{B69B7663-0CC6-46F1-AA4B-9B809413FD40}">
      <dsp:nvSpPr>
        <dsp:cNvPr id="19" name="燕尾形 18"/>
        <dsp:cNvSpPr/>
      </dsp:nvSpPr>
      <dsp:spPr bwMode="white">
        <a:xfrm>
          <a:off x="8030631" y="4153729"/>
          <a:ext cx="2184091" cy="1728467"/>
        </a:xfrm>
        <a:prstGeom prst="chevron">
          <a:avLst>
            <a:gd name="adj" fmla="val 70610"/>
          </a:avLst>
        </a:prstGeom>
      </dsp:spPr>
      <dsp:style>
        <a:lnRef idx="2">
          <a:schemeClr val="accent2">
            <a:alpha val="90000"/>
            <a:hueOff val="0"/>
            <a:satOff val="0"/>
            <a:lumOff val="0"/>
            <a:alpha val="50196"/>
          </a:schemeClr>
        </a:lnRef>
        <a:fillRef idx="1">
          <a:schemeClr val="accent2">
            <a:alpha val="90000"/>
            <a:hueOff val="0"/>
            <a:satOff val="0"/>
            <a:lumOff val="0"/>
            <a:alpha val="50196"/>
          </a:schemeClr>
        </a:fillRef>
        <a:effectRef idx="1">
          <a:scrgbClr r="0" g="0" b="0"/>
        </a:effectRef>
        <a:fontRef idx="minor">
          <a:schemeClr val="lt1"/>
        </a:fontRef>
      </dsp:style>
      <dsp:txXfrm>
        <a:off x="8030631" y="4153729"/>
        <a:ext cx="2184091" cy="1728467"/>
      </dsp:txXfrm>
    </dsp:sp>
    <dsp:sp modelId="{6E35D201-C9E0-46DD-8CA9-6E31CBF39EA3}">
      <dsp:nvSpPr>
        <dsp:cNvPr id="20" name="矩形 19"/>
        <dsp:cNvSpPr/>
      </dsp:nvSpPr>
      <dsp:spPr bwMode="white">
        <a:xfrm>
          <a:off x="156081" y="4326575"/>
          <a:ext cx="9455060" cy="1382774"/>
        </a:xfrm>
        <a:prstGeom prst="rect">
          <a:avLst/>
        </a:prstGeom>
      </dsp:spPr>
      <dsp:style>
        <a:lnRef idx="2">
          <a:schemeClr val="accent2">
            <a:alpha val="90000"/>
            <a:hueOff val="0"/>
            <a:satOff val="0"/>
            <a:lumOff val="0"/>
            <a:alpha val="50196"/>
          </a:schemeClr>
        </a:lnRef>
        <a:fillRef idx="1">
          <a:schemeClr val="lt1"/>
        </a:fillRef>
        <a:effectRef idx="0">
          <a:scrgbClr r="0" g="0" b="0"/>
        </a:effectRef>
        <a:fontRef idx="minor"/>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smtClean="0">
              <a:solidFill>
                <a:schemeClr val="dk1"/>
              </a:solidFill>
            </a:rPr>
            <a:t>适当提高基本薪酬与福利</a:t>
          </a:r>
          <a:endParaRPr lang="zh-CN" altLang="en-US" sz="2400" dirty="0">
            <a:solidFill>
              <a:schemeClr val="dk1"/>
            </a:solidFill>
          </a:endParaRPr>
        </a:p>
        <a:p>
          <a:pPr lvl="0">
            <a:lnSpc>
              <a:spcPct val="100000"/>
            </a:lnSpc>
            <a:spcBef>
              <a:spcPct val="0"/>
            </a:spcBef>
            <a:spcAft>
              <a:spcPct val="35000"/>
            </a:spcAft>
          </a:pPr>
          <a:r>
            <a:rPr lang="zh-CN" altLang="en-US" sz="2400" smtClean="0">
              <a:solidFill>
                <a:schemeClr val="dk1"/>
              </a:solidFill>
            </a:rPr>
            <a:t>薪</a:t>
          </a:r>
          <a:r>
            <a:rPr lang="zh-CN" altLang="en-US" sz="2400" dirty="0" smtClean="0">
              <a:solidFill>
                <a:schemeClr val="dk1"/>
              </a:solidFill>
            </a:rPr>
            <a:t>酬体系开始层次分明，也更加复杂</a:t>
          </a:r>
          <a:endParaRPr lang="zh-CN" altLang="en-US" sz="2400" dirty="0">
            <a:solidFill>
              <a:schemeClr val="dk1"/>
            </a:solidFill>
          </a:endParaRPr>
        </a:p>
      </dsp:txBody>
      <dsp:txXfrm>
        <a:off x="156081" y="4326575"/>
        <a:ext cx="9455060" cy="1382774"/>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370802" cy="6480801"/>
        <a:chOff x="0" y="0"/>
        <a:chExt cx="10370802" cy="6480801"/>
      </a:xfrm>
    </dsp:grpSpPr>
    <dsp:sp modelId="{E24FA00A-D9F9-46C3-B2DB-21E4F3D98A26}">
      <dsp:nvSpPr>
        <dsp:cNvPr id="3" name="矩形 2"/>
        <dsp:cNvSpPr/>
      </dsp:nvSpPr>
      <dsp:spPr bwMode="white">
        <a:xfrm>
          <a:off x="0" y="598605"/>
          <a:ext cx="9333722" cy="84852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6680" tIns="106680" rIns="106680" bIns="106680" anchor="b"/>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800" b="1" dirty="0" smtClean="0">
              <a:solidFill>
                <a:schemeClr val="tx1"/>
              </a:solidFill>
              <a:latin typeface="+mn-ea"/>
              <a:ea typeface="+mn-ea"/>
            </a:rPr>
            <a:t>企业特征</a:t>
          </a:r>
          <a:endParaRPr lang="zh-CN" altLang="en-US" sz="2800" b="1" dirty="0">
            <a:solidFill>
              <a:schemeClr val="tx1"/>
            </a:solidFill>
            <a:latin typeface="+mn-ea"/>
            <a:ea typeface="+mn-ea"/>
          </a:endParaRPr>
        </a:p>
      </dsp:txBody>
      <dsp:txXfrm>
        <a:off x="0" y="598605"/>
        <a:ext cx="9333722" cy="848520"/>
      </dsp:txXfrm>
    </dsp:sp>
    <dsp:sp modelId="{DBDD878C-FEA6-44C1-8065-0DB388DECC20}">
      <dsp:nvSpPr>
        <dsp:cNvPr id="4" name="燕尾形 3"/>
        <dsp:cNvSpPr/>
      </dsp:nvSpPr>
      <dsp:spPr bwMode="white">
        <a:xfrm>
          <a:off x="156081" y="1447125"/>
          <a:ext cx="2184091" cy="1728467"/>
        </a:xfrm>
        <a:prstGeom prst="chevron">
          <a:avLst>
            <a:gd name="adj" fmla="val 70610"/>
          </a:avLst>
        </a:prstGeom>
      </dsp:spPr>
      <dsp:style>
        <a:lnRef idx="2">
          <a:schemeClr val="accent2">
            <a:alpha val="90000"/>
            <a:hueOff val="0"/>
            <a:satOff val="0"/>
            <a:lumOff val="0"/>
            <a:alpha val="90196"/>
          </a:schemeClr>
        </a:lnRef>
        <a:fillRef idx="1">
          <a:schemeClr val="accent2">
            <a:alpha val="90000"/>
            <a:hueOff val="0"/>
            <a:satOff val="0"/>
            <a:lumOff val="0"/>
            <a:alpha val="90196"/>
          </a:schemeClr>
        </a:fillRef>
        <a:effectRef idx="1">
          <a:scrgbClr r="0" g="0" b="0"/>
        </a:effectRef>
        <a:fontRef idx="minor">
          <a:schemeClr val="lt1"/>
        </a:fontRef>
      </dsp:style>
      <dsp:txXfrm>
        <a:off x="156081" y="1447125"/>
        <a:ext cx="2184091" cy="1728467"/>
      </dsp:txXfrm>
    </dsp:sp>
    <dsp:sp modelId="{C932A327-A975-41B8-BD72-687DC1B4B714}">
      <dsp:nvSpPr>
        <dsp:cNvPr id="5" name="燕尾形 4"/>
        <dsp:cNvSpPr/>
      </dsp:nvSpPr>
      <dsp:spPr bwMode="white">
        <a:xfrm>
          <a:off x="1467987" y="1447125"/>
          <a:ext cx="2184091" cy="1728467"/>
        </a:xfrm>
        <a:prstGeom prst="chevron">
          <a:avLst>
            <a:gd name="adj" fmla="val 70610"/>
          </a:avLst>
        </a:prstGeom>
      </dsp:spPr>
      <dsp:style>
        <a:lnRef idx="2">
          <a:schemeClr val="accent2">
            <a:alpha val="90000"/>
            <a:hueOff val="0"/>
            <a:satOff val="0"/>
            <a:lumOff val="0"/>
            <a:alpha val="87119"/>
          </a:schemeClr>
        </a:lnRef>
        <a:fillRef idx="1">
          <a:schemeClr val="accent2">
            <a:alpha val="90000"/>
            <a:hueOff val="0"/>
            <a:satOff val="0"/>
            <a:lumOff val="0"/>
            <a:alpha val="87119"/>
          </a:schemeClr>
        </a:fillRef>
        <a:effectRef idx="1">
          <a:scrgbClr r="0" g="0" b="0"/>
        </a:effectRef>
        <a:fontRef idx="minor">
          <a:schemeClr val="lt1"/>
        </a:fontRef>
      </dsp:style>
      <dsp:txXfrm>
        <a:off x="1467987" y="1447125"/>
        <a:ext cx="2184091" cy="1728467"/>
      </dsp:txXfrm>
    </dsp:sp>
    <dsp:sp modelId="{0C775605-7FC6-4CD2-8964-060FDFF727B3}">
      <dsp:nvSpPr>
        <dsp:cNvPr id="6" name="燕尾形 5"/>
        <dsp:cNvSpPr/>
      </dsp:nvSpPr>
      <dsp:spPr bwMode="white">
        <a:xfrm>
          <a:off x="2780931" y="1447125"/>
          <a:ext cx="2184091" cy="1728467"/>
        </a:xfrm>
        <a:prstGeom prst="chevron">
          <a:avLst>
            <a:gd name="adj" fmla="val 70610"/>
          </a:avLst>
        </a:prstGeom>
      </dsp:spPr>
      <dsp:style>
        <a:lnRef idx="2">
          <a:schemeClr val="accent2">
            <a:alpha val="90000"/>
            <a:hueOff val="0"/>
            <a:satOff val="0"/>
            <a:lumOff val="0"/>
            <a:alpha val="84042"/>
          </a:schemeClr>
        </a:lnRef>
        <a:fillRef idx="1">
          <a:schemeClr val="accent2">
            <a:alpha val="90000"/>
            <a:hueOff val="0"/>
            <a:satOff val="0"/>
            <a:lumOff val="0"/>
            <a:alpha val="84042"/>
          </a:schemeClr>
        </a:fillRef>
        <a:effectRef idx="1">
          <a:scrgbClr r="0" g="0" b="0"/>
        </a:effectRef>
        <a:fontRef idx="minor">
          <a:schemeClr val="lt1"/>
        </a:fontRef>
      </dsp:style>
      <dsp:txXfrm>
        <a:off x="2780931" y="1447125"/>
        <a:ext cx="2184091" cy="1728467"/>
      </dsp:txXfrm>
    </dsp:sp>
    <dsp:sp modelId="{25F9551E-B9E2-406E-A19C-DE0232E2603E}">
      <dsp:nvSpPr>
        <dsp:cNvPr id="7" name="燕尾形 6"/>
        <dsp:cNvSpPr/>
      </dsp:nvSpPr>
      <dsp:spPr bwMode="white">
        <a:xfrm>
          <a:off x="4092837" y="1447125"/>
          <a:ext cx="2184091" cy="1728467"/>
        </a:xfrm>
        <a:prstGeom prst="chevron">
          <a:avLst>
            <a:gd name="adj" fmla="val 70610"/>
          </a:avLst>
        </a:prstGeom>
      </dsp:spPr>
      <dsp:style>
        <a:lnRef idx="2">
          <a:schemeClr val="accent2">
            <a:alpha val="90000"/>
            <a:hueOff val="0"/>
            <a:satOff val="0"/>
            <a:lumOff val="0"/>
            <a:alpha val="80965"/>
          </a:schemeClr>
        </a:lnRef>
        <a:fillRef idx="1">
          <a:schemeClr val="accent2">
            <a:alpha val="90000"/>
            <a:hueOff val="0"/>
            <a:satOff val="0"/>
            <a:lumOff val="0"/>
            <a:alpha val="80965"/>
          </a:schemeClr>
        </a:fillRef>
        <a:effectRef idx="1">
          <a:scrgbClr r="0" g="0" b="0"/>
        </a:effectRef>
        <a:fontRef idx="minor">
          <a:schemeClr val="lt1"/>
        </a:fontRef>
      </dsp:style>
      <dsp:txXfrm>
        <a:off x="4092837" y="1447125"/>
        <a:ext cx="2184091" cy="1728467"/>
      </dsp:txXfrm>
    </dsp:sp>
    <dsp:sp modelId="{B55EE1C5-5214-4771-B9B3-2C9DC7F2DDB0}">
      <dsp:nvSpPr>
        <dsp:cNvPr id="8" name="燕尾形 7"/>
        <dsp:cNvSpPr/>
      </dsp:nvSpPr>
      <dsp:spPr bwMode="white">
        <a:xfrm>
          <a:off x="5405781" y="1447125"/>
          <a:ext cx="2184091" cy="1728467"/>
        </a:xfrm>
        <a:prstGeom prst="chevron">
          <a:avLst>
            <a:gd name="adj" fmla="val 70610"/>
          </a:avLst>
        </a:prstGeom>
      </dsp:spPr>
      <dsp:style>
        <a:lnRef idx="2">
          <a:schemeClr val="accent2">
            <a:alpha val="90000"/>
            <a:hueOff val="0"/>
            <a:satOff val="0"/>
            <a:lumOff val="0"/>
            <a:alpha val="77888"/>
          </a:schemeClr>
        </a:lnRef>
        <a:fillRef idx="1">
          <a:schemeClr val="accent2">
            <a:alpha val="90000"/>
            <a:hueOff val="0"/>
            <a:satOff val="0"/>
            <a:lumOff val="0"/>
            <a:alpha val="77888"/>
          </a:schemeClr>
        </a:fillRef>
        <a:effectRef idx="1">
          <a:scrgbClr r="0" g="0" b="0"/>
        </a:effectRef>
        <a:fontRef idx="minor">
          <a:schemeClr val="lt1"/>
        </a:fontRef>
      </dsp:style>
      <dsp:txXfrm>
        <a:off x="5405781" y="1447125"/>
        <a:ext cx="2184091" cy="1728467"/>
      </dsp:txXfrm>
    </dsp:sp>
    <dsp:sp modelId="{87718471-37B8-4333-A0E5-1B6C619F5822}">
      <dsp:nvSpPr>
        <dsp:cNvPr id="9" name="燕尾形 8"/>
        <dsp:cNvSpPr/>
      </dsp:nvSpPr>
      <dsp:spPr bwMode="white">
        <a:xfrm>
          <a:off x="6717687" y="1447125"/>
          <a:ext cx="2184091" cy="1728467"/>
        </a:xfrm>
        <a:prstGeom prst="chevron">
          <a:avLst>
            <a:gd name="adj" fmla="val 70610"/>
          </a:avLst>
        </a:prstGeom>
      </dsp:spPr>
      <dsp:style>
        <a:lnRef idx="2">
          <a:schemeClr val="accent2">
            <a:alpha val="90000"/>
            <a:hueOff val="0"/>
            <a:satOff val="0"/>
            <a:lumOff val="0"/>
            <a:alpha val="74811"/>
          </a:schemeClr>
        </a:lnRef>
        <a:fillRef idx="1">
          <a:schemeClr val="accent2">
            <a:alpha val="90000"/>
            <a:hueOff val="0"/>
            <a:satOff val="0"/>
            <a:lumOff val="0"/>
            <a:alpha val="74811"/>
          </a:schemeClr>
        </a:fillRef>
        <a:effectRef idx="1">
          <a:scrgbClr r="0" g="0" b="0"/>
        </a:effectRef>
        <a:fontRef idx="minor">
          <a:schemeClr val="lt1"/>
        </a:fontRef>
      </dsp:style>
      <dsp:txXfrm>
        <a:off x="6717687" y="1447125"/>
        <a:ext cx="2184091" cy="1728467"/>
      </dsp:txXfrm>
    </dsp:sp>
    <dsp:sp modelId="{310B40F3-688E-4366-93CC-5AD825BDEE52}">
      <dsp:nvSpPr>
        <dsp:cNvPr id="10" name="燕尾形 9"/>
        <dsp:cNvSpPr/>
      </dsp:nvSpPr>
      <dsp:spPr bwMode="white">
        <a:xfrm>
          <a:off x="8030631" y="1447125"/>
          <a:ext cx="2184091" cy="1728467"/>
        </a:xfrm>
        <a:prstGeom prst="chevron">
          <a:avLst>
            <a:gd name="adj" fmla="val 70610"/>
          </a:avLst>
        </a:prstGeom>
      </dsp:spPr>
      <dsp:style>
        <a:lnRef idx="2">
          <a:schemeClr val="accent2">
            <a:alpha val="90000"/>
            <a:hueOff val="0"/>
            <a:satOff val="0"/>
            <a:lumOff val="0"/>
            <a:alpha val="71735"/>
          </a:schemeClr>
        </a:lnRef>
        <a:fillRef idx="1">
          <a:schemeClr val="accent2">
            <a:alpha val="90000"/>
            <a:hueOff val="0"/>
            <a:satOff val="0"/>
            <a:lumOff val="0"/>
            <a:alpha val="71735"/>
          </a:schemeClr>
        </a:fillRef>
        <a:effectRef idx="1">
          <a:scrgbClr r="0" g="0" b="0"/>
        </a:effectRef>
        <a:fontRef idx="minor">
          <a:schemeClr val="lt1"/>
        </a:fontRef>
      </dsp:style>
      <dsp:txXfrm>
        <a:off x="8030631" y="1447125"/>
        <a:ext cx="2184091" cy="1728467"/>
      </dsp:txXfrm>
    </dsp:sp>
    <dsp:sp modelId="{F23210F9-51DF-4D52-BCC0-9DF4FA1A1AE8}">
      <dsp:nvSpPr>
        <dsp:cNvPr id="11" name="矩形 10"/>
        <dsp:cNvSpPr/>
      </dsp:nvSpPr>
      <dsp:spPr bwMode="white">
        <a:xfrm>
          <a:off x="156081" y="1619972"/>
          <a:ext cx="9455060" cy="1382774"/>
        </a:xfrm>
        <a:prstGeom prst="rect">
          <a:avLst/>
        </a:prstGeom>
      </dsp:spPr>
      <dsp:style>
        <a:lnRef idx="2">
          <a:schemeClr val="accent2">
            <a:alpha val="90000"/>
            <a:hueOff val="0"/>
            <a:satOff val="0"/>
            <a:lumOff val="0"/>
            <a:alpha val="90196"/>
          </a:schemeClr>
        </a:lnRef>
        <a:fillRef idx="1">
          <a:schemeClr val="lt1"/>
        </a:fillRef>
        <a:effectRef idx="0">
          <a:scrgbClr r="0" g="0" b="0"/>
        </a:effectRef>
        <a:fontRef idx="minor"/>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smtClean="0">
              <a:solidFill>
                <a:schemeClr val="dk1"/>
              </a:solidFill>
            </a:rPr>
            <a:t>市场地位逐渐稳定，由进攻者转为防御者</a:t>
          </a:r>
          <a:endParaRPr lang="zh-CN" altLang="en-US" sz="2400" dirty="0">
            <a:solidFill>
              <a:schemeClr val="dk1"/>
            </a:solidFill>
          </a:endParaRPr>
        </a:p>
        <a:p>
          <a:pPr lvl="0">
            <a:lnSpc>
              <a:spcPct val="100000"/>
            </a:lnSpc>
            <a:spcBef>
              <a:spcPct val="0"/>
            </a:spcBef>
            <a:spcAft>
              <a:spcPct val="35000"/>
            </a:spcAft>
          </a:pPr>
          <a:r>
            <a:rPr lang="zh-CN" altLang="en-US" sz="2400" dirty="0" smtClean="0">
              <a:solidFill>
                <a:schemeClr val="dk1"/>
              </a:solidFill>
            </a:rPr>
            <a:t>人员膨胀速度加快，官僚特征日渐明显</a:t>
          </a:r>
          <a:endParaRPr lang="zh-CN" altLang="en-US" sz="2400" dirty="0">
            <a:solidFill>
              <a:schemeClr val="dk1"/>
            </a:solidFill>
          </a:endParaRPr>
        </a:p>
        <a:p>
          <a:pPr lvl="0">
            <a:lnSpc>
              <a:spcPct val="100000"/>
            </a:lnSpc>
            <a:spcBef>
              <a:spcPct val="0"/>
            </a:spcBef>
            <a:spcAft>
              <a:spcPct val="35000"/>
            </a:spcAft>
          </a:pPr>
          <a:r>
            <a:rPr lang="zh-CN" altLang="en-US" sz="2400" dirty="0" smtClean="0">
              <a:solidFill>
                <a:schemeClr val="dk1"/>
              </a:solidFill>
            </a:rPr>
            <a:t>人力资源管理体系变得完整且规范</a:t>
          </a:r>
          <a:endParaRPr lang="zh-CN" altLang="en-US" sz="2400" dirty="0">
            <a:solidFill>
              <a:schemeClr val="dk1"/>
            </a:solidFill>
          </a:endParaRPr>
        </a:p>
      </dsp:txBody>
      <dsp:txXfrm>
        <a:off x="156081" y="1619972"/>
        <a:ext cx="9455060" cy="1382774"/>
      </dsp:txXfrm>
    </dsp:sp>
    <dsp:sp modelId="{3E781A56-6646-4A61-A0BA-65EC809C458B}">
      <dsp:nvSpPr>
        <dsp:cNvPr id="12" name="矩形 11"/>
        <dsp:cNvSpPr/>
      </dsp:nvSpPr>
      <dsp:spPr bwMode="white">
        <a:xfrm>
          <a:off x="0" y="3305209"/>
          <a:ext cx="9333722" cy="84852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6680" tIns="106680" rIns="106680" bIns="106680" anchor="b"/>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800" b="1" dirty="0" smtClean="0">
              <a:solidFill>
                <a:schemeClr val="tx1"/>
              </a:solidFill>
            </a:rPr>
            <a:t>企业薪酬战略</a:t>
          </a:r>
          <a:endParaRPr lang="zh-CN" altLang="en-US" sz="2800" b="1" dirty="0">
            <a:solidFill>
              <a:schemeClr val="tx1"/>
            </a:solidFill>
          </a:endParaRPr>
        </a:p>
      </dsp:txBody>
      <dsp:txXfrm>
        <a:off x="0" y="3305209"/>
        <a:ext cx="9333722" cy="848520"/>
      </dsp:txXfrm>
    </dsp:sp>
    <dsp:sp modelId="{4C5B8344-A0DA-4BF9-B1AC-364829BF64E2}">
      <dsp:nvSpPr>
        <dsp:cNvPr id="13" name="燕尾形 12"/>
        <dsp:cNvSpPr/>
      </dsp:nvSpPr>
      <dsp:spPr bwMode="white">
        <a:xfrm>
          <a:off x="156081" y="4153729"/>
          <a:ext cx="2184091" cy="1728467"/>
        </a:xfrm>
        <a:prstGeom prst="chevron">
          <a:avLst>
            <a:gd name="adj" fmla="val 70610"/>
          </a:avLst>
        </a:prstGeom>
      </dsp:spPr>
      <dsp:style>
        <a:lnRef idx="2">
          <a:schemeClr val="accent2">
            <a:alpha val="90000"/>
            <a:hueOff val="0"/>
            <a:satOff val="0"/>
            <a:lumOff val="0"/>
            <a:alpha val="68658"/>
          </a:schemeClr>
        </a:lnRef>
        <a:fillRef idx="1">
          <a:schemeClr val="accent2">
            <a:alpha val="90000"/>
            <a:hueOff val="0"/>
            <a:satOff val="0"/>
            <a:lumOff val="0"/>
            <a:alpha val="68658"/>
          </a:schemeClr>
        </a:fillRef>
        <a:effectRef idx="1">
          <a:scrgbClr r="0" g="0" b="0"/>
        </a:effectRef>
        <a:fontRef idx="minor">
          <a:schemeClr val="lt1"/>
        </a:fontRef>
      </dsp:style>
      <dsp:txXfrm>
        <a:off x="156081" y="4153729"/>
        <a:ext cx="2184091" cy="1728467"/>
      </dsp:txXfrm>
    </dsp:sp>
    <dsp:sp modelId="{6DD4D9D8-0574-431C-9688-28CA5F19D3DF}">
      <dsp:nvSpPr>
        <dsp:cNvPr id="14" name="燕尾形 13"/>
        <dsp:cNvSpPr/>
      </dsp:nvSpPr>
      <dsp:spPr bwMode="white">
        <a:xfrm>
          <a:off x="1467987" y="4153729"/>
          <a:ext cx="2184091" cy="1728467"/>
        </a:xfrm>
        <a:prstGeom prst="chevron">
          <a:avLst>
            <a:gd name="adj" fmla="val 70610"/>
          </a:avLst>
        </a:prstGeom>
      </dsp:spPr>
      <dsp:style>
        <a:lnRef idx="2">
          <a:schemeClr val="accent2">
            <a:alpha val="90000"/>
            <a:hueOff val="0"/>
            <a:satOff val="0"/>
            <a:lumOff val="0"/>
            <a:alpha val="65581"/>
          </a:schemeClr>
        </a:lnRef>
        <a:fillRef idx="1">
          <a:schemeClr val="accent2">
            <a:alpha val="90000"/>
            <a:hueOff val="0"/>
            <a:satOff val="0"/>
            <a:lumOff val="0"/>
            <a:alpha val="65581"/>
          </a:schemeClr>
        </a:fillRef>
        <a:effectRef idx="1">
          <a:scrgbClr r="0" g="0" b="0"/>
        </a:effectRef>
        <a:fontRef idx="minor">
          <a:schemeClr val="lt1"/>
        </a:fontRef>
      </dsp:style>
      <dsp:txXfrm>
        <a:off x="1467987" y="4153729"/>
        <a:ext cx="2184091" cy="1728467"/>
      </dsp:txXfrm>
    </dsp:sp>
    <dsp:sp modelId="{B7E4521E-7D56-4E78-A2C2-1152D69971DB}">
      <dsp:nvSpPr>
        <dsp:cNvPr id="15" name="燕尾形 14"/>
        <dsp:cNvSpPr/>
      </dsp:nvSpPr>
      <dsp:spPr bwMode="white">
        <a:xfrm>
          <a:off x="2780931" y="4153729"/>
          <a:ext cx="2184091" cy="1728467"/>
        </a:xfrm>
        <a:prstGeom prst="chevron">
          <a:avLst>
            <a:gd name="adj" fmla="val 70610"/>
          </a:avLst>
        </a:prstGeom>
      </dsp:spPr>
      <dsp:style>
        <a:lnRef idx="2">
          <a:schemeClr val="accent2">
            <a:alpha val="90000"/>
            <a:hueOff val="0"/>
            <a:satOff val="0"/>
            <a:lumOff val="0"/>
            <a:alpha val="62504"/>
          </a:schemeClr>
        </a:lnRef>
        <a:fillRef idx="1">
          <a:schemeClr val="accent2">
            <a:alpha val="90000"/>
            <a:hueOff val="0"/>
            <a:satOff val="0"/>
            <a:lumOff val="0"/>
            <a:alpha val="62504"/>
          </a:schemeClr>
        </a:fillRef>
        <a:effectRef idx="1">
          <a:scrgbClr r="0" g="0" b="0"/>
        </a:effectRef>
        <a:fontRef idx="minor">
          <a:schemeClr val="lt1"/>
        </a:fontRef>
      </dsp:style>
      <dsp:txXfrm>
        <a:off x="2780931" y="4153729"/>
        <a:ext cx="2184091" cy="1728467"/>
      </dsp:txXfrm>
    </dsp:sp>
    <dsp:sp modelId="{8EBD9B02-0A69-4500-90FA-077A99BBB35C}">
      <dsp:nvSpPr>
        <dsp:cNvPr id="16" name="燕尾形 15"/>
        <dsp:cNvSpPr/>
      </dsp:nvSpPr>
      <dsp:spPr bwMode="white">
        <a:xfrm>
          <a:off x="4092837" y="4153729"/>
          <a:ext cx="2184091" cy="1728467"/>
        </a:xfrm>
        <a:prstGeom prst="chevron">
          <a:avLst>
            <a:gd name="adj" fmla="val 70610"/>
          </a:avLst>
        </a:prstGeom>
      </dsp:spPr>
      <dsp:style>
        <a:lnRef idx="2">
          <a:schemeClr val="accent2">
            <a:alpha val="90000"/>
            <a:hueOff val="0"/>
            <a:satOff val="0"/>
            <a:lumOff val="0"/>
            <a:alpha val="59427"/>
          </a:schemeClr>
        </a:lnRef>
        <a:fillRef idx="1">
          <a:schemeClr val="accent2">
            <a:alpha val="90000"/>
            <a:hueOff val="0"/>
            <a:satOff val="0"/>
            <a:lumOff val="0"/>
            <a:alpha val="59427"/>
          </a:schemeClr>
        </a:fillRef>
        <a:effectRef idx="1">
          <a:scrgbClr r="0" g="0" b="0"/>
        </a:effectRef>
        <a:fontRef idx="minor">
          <a:schemeClr val="lt1"/>
        </a:fontRef>
      </dsp:style>
      <dsp:txXfrm>
        <a:off x="4092837" y="4153729"/>
        <a:ext cx="2184091" cy="1728467"/>
      </dsp:txXfrm>
    </dsp:sp>
    <dsp:sp modelId="{890D110E-B0DE-43B8-B38A-8ABB4A7491A3}">
      <dsp:nvSpPr>
        <dsp:cNvPr id="17" name="燕尾形 16"/>
        <dsp:cNvSpPr/>
      </dsp:nvSpPr>
      <dsp:spPr bwMode="white">
        <a:xfrm>
          <a:off x="5405781" y="4153729"/>
          <a:ext cx="2184091" cy="1728467"/>
        </a:xfrm>
        <a:prstGeom prst="chevron">
          <a:avLst>
            <a:gd name="adj" fmla="val 70610"/>
          </a:avLst>
        </a:prstGeom>
      </dsp:spPr>
      <dsp:style>
        <a:lnRef idx="2">
          <a:schemeClr val="accent2">
            <a:alpha val="90000"/>
            <a:hueOff val="0"/>
            <a:satOff val="0"/>
            <a:lumOff val="0"/>
            <a:alpha val="56350"/>
          </a:schemeClr>
        </a:lnRef>
        <a:fillRef idx="1">
          <a:schemeClr val="accent2">
            <a:alpha val="90000"/>
            <a:hueOff val="0"/>
            <a:satOff val="0"/>
            <a:lumOff val="0"/>
            <a:alpha val="56350"/>
          </a:schemeClr>
        </a:fillRef>
        <a:effectRef idx="1">
          <a:scrgbClr r="0" g="0" b="0"/>
        </a:effectRef>
        <a:fontRef idx="minor">
          <a:schemeClr val="lt1"/>
        </a:fontRef>
      </dsp:style>
      <dsp:txXfrm>
        <a:off x="5405781" y="4153729"/>
        <a:ext cx="2184091" cy="1728467"/>
      </dsp:txXfrm>
    </dsp:sp>
    <dsp:sp modelId="{4E939B06-576C-4B4A-AC33-45E06E73BD7C}">
      <dsp:nvSpPr>
        <dsp:cNvPr id="18" name="燕尾形 17"/>
        <dsp:cNvSpPr/>
      </dsp:nvSpPr>
      <dsp:spPr bwMode="white">
        <a:xfrm>
          <a:off x="6717687" y="4153729"/>
          <a:ext cx="2184091" cy="1728467"/>
        </a:xfrm>
        <a:prstGeom prst="chevron">
          <a:avLst>
            <a:gd name="adj" fmla="val 70610"/>
          </a:avLst>
        </a:prstGeom>
      </dsp:spPr>
      <dsp:style>
        <a:lnRef idx="2">
          <a:schemeClr val="accent2">
            <a:alpha val="90000"/>
            <a:hueOff val="0"/>
            <a:satOff val="0"/>
            <a:lumOff val="0"/>
            <a:alpha val="53273"/>
          </a:schemeClr>
        </a:lnRef>
        <a:fillRef idx="1">
          <a:schemeClr val="accent2">
            <a:alpha val="90000"/>
            <a:hueOff val="0"/>
            <a:satOff val="0"/>
            <a:lumOff val="0"/>
            <a:alpha val="53273"/>
          </a:schemeClr>
        </a:fillRef>
        <a:effectRef idx="1">
          <a:scrgbClr r="0" g="0" b="0"/>
        </a:effectRef>
        <a:fontRef idx="minor">
          <a:schemeClr val="lt1"/>
        </a:fontRef>
      </dsp:style>
      <dsp:txXfrm>
        <a:off x="6717687" y="4153729"/>
        <a:ext cx="2184091" cy="1728467"/>
      </dsp:txXfrm>
    </dsp:sp>
    <dsp:sp modelId="{B69B7663-0CC6-46F1-AA4B-9B809413FD40}">
      <dsp:nvSpPr>
        <dsp:cNvPr id="19" name="燕尾形 18"/>
        <dsp:cNvSpPr/>
      </dsp:nvSpPr>
      <dsp:spPr bwMode="white">
        <a:xfrm>
          <a:off x="8030631" y="4153729"/>
          <a:ext cx="2184091" cy="1728467"/>
        </a:xfrm>
        <a:prstGeom prst="chevron">
          <a:avLst>
            <a:gd name="adj" fmla="val 70610"/>
          </a:avLst>
        </a:prstGeom>
      </dsp:spPr>
      <dsp:style>
        <a:lnRef idx="2">
          <a:schemeClr val="accent2">
            <a:alpha val="90000"/>
            <a:hueOff val="0"/>
            <a:satOff val="0"/>
            <a:lumOff val="0"/>
            <a:alpha val="50196"/>
          </a:schemeClr>
        </a:lnRef>
        <a:fillRef idx="1">
          <a:schemeClr val="accent2">
            <a:alpha val="90000"/>
            <a:hueOff val="0"/>
            <a:satOff val="0"/>
            <a:lumOff val="0"/>
            <a:alpha val="50196"/>
          </a:schemeClr>
        </a:fillRef>
        <a:effectRef idx="1">
          <a:scrgbClr r="0" g="0" b="0"/>
        </a:effectRef>
        <a:fontRef idx="minor">
          <a:schemeClr val="lt1"/>
        </a:fontRef>
      </dsp:style>
      <dsp:txXfrm>
        <a:off x="8030631" y="4153729"/>
        <a:ext cx="2184091" cy="1728467"/>
      </dsp:txXfrm>
    </dsp:sp>
    <dsp:sp modelId="{6E35D201-C9E0-46DD-8CA9-6E31CBF39EA3}">
      <dsp:nvSpPr>
        <dsp:cNvPr id="20" name="矩形 19"/>
        <dsp:cNvSpPr/>
      </dsp:nvSpPr>
      <dsp:spPr bwMode="white">
        <a:xfrm>
          <a:off x="156081" y="4326575"/>
          <a:ext cx="9455060" cy="1382774"/>
        </a:xfrm>
        <a:prstGeom prst="rect">
          <a:avLst/>
        </a:prstGeom>
      </dsp:spPr>
      <dsp:style>
        <a:lnRef idx="2">
          <a:schemeClr val="accent2">
            <a:alpha val="90000"/>
            <a:hueOff val="0"/>
            <a:satOff val="0"/>
            <a:lumOff val="0"/>
            <a:alpha val="50196"/>
          </a:schemeClr>
        </a:lnRef>
        <a:fillRef idx="1">
          <a:schemeClr val="lt1"/>
        </a:fillRef>
        <a:effectRef idx="0">
          <a:scrgbClr r="0" g="0" b="0"/>
        </a:effectRef>
        <a:fontRef idx="minor"/>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smtClean="0">
              <a:solidFill>
                <a:schemeClr val="dk1"/>
              </a:solidFill>
            </a:rPr>
            <a:t>基本薪酬和福利待遇明显具有市场竞争力</a:t>
          </a:r>
          <a:endParaRPr lang="zh-CN" altLang="en-US" sz="2400" dirty="0">
            <a:solidFill>
              <a:schemeClr val="dk1"/>
            </a:solidFill>
          </a:endParaRPr>
        </a:p>
        <a:p>
          <a:pPr lvl="0">
            <a:lnSpc>
              <a:spcPct val="100000"/>
            </a:lnSpc>
            <a:spcBef>
              <a:spcPct val="0"/>
            </a:spcBef>
            <a:spcAft>
              <a:spcPct val="35000"/>
            </a:spcAft>
          </a:pPr>
          <a:r>
            <a:rPr lang="zh-CN" altLang="en-US" sz="2400" dirty="0" smtClean="0">
              <a:solidFill>
                <a:schemeClr val="dk1"/>
              </a:solidFill>
            </a:rPr>
            <a:t>重视短期激励与非经济性报酬</a:t>
          </a:r>
          <a:endParaRPr lang="zh-CN" altLang="en-US" sz="2400" dirty="0">
            <a:solidFill>
              <a:schemeClr val="dk1"/>
            </a:solidFill>
          </a:endParaRPr>
        </a:p>
      </dsp:txBody>
      <dsp:txXfrm>
        <a:off x="156081" y="4326575"/>
        <a:ext cx="9455060" cy="13827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type="chevron" r:blip="" rot="180">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type="chevron" r:blip="" rot="180">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type="chevron" r:blip="" rot="180">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type="chevron" r:blip="" rot="180">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type="chevron" r:blip="" rot="180">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type="chevron" r:blip="" rot="180">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type="chevron" r:blip="" rot="180">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type="upArrowCallout" r:blip="" rot="180">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type="upArrowCallout" r:blip="" rot="180">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type="bentUpArrow" r:blip="" rot="90">
                    <dgm:adjLst>
                      <dgm:adj idx="1" val="0.3284"/>
                      <dgm:adj idx="2" val="0.25"/>
                      <dgm:adj idx="3" val="0.3578"/>
                    </dgm:adjLst>
                  </dgm:shape>
                </dgm:if>
                <dgm:else name="Name13">
                  <dgm:shape xmlns:r="http://schemas.openxmlformats.org/officeDocument/2006/relationships" type="bentArrow" r:blip="" rot="180">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ar" val="2.5"/>
      <dgm:param type="vertAlign" val="mid"/>
      <dgm:param type="horzAlign" val="ctr"/>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0.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autoTxRot" val="grav"/>
                <dgm:param type="parTxLTRAlign" val="r"/>
                <dgm:param type="shpTxLTRAlignCh" val="r"/>
                <dgm:param type="txAnchorVertCh" val="mid"/>
              </dgm:alg>
            </dgm:if>
            <dgm:else name="Name26">
              <dgm:alg type="tx">
                <dgm:param type="autoTxRot" val="grav"/>
                <dgm:param type="parTxLTRAlign" val="l"/>
                <dgm:param type="shpTxLTRAlignCh" val="r"/>
                <dgm:param type="txAnchorVertCh" val="mid"/>
              </dgm:alg>
            </dgm:else>
          </dgm:choose>
          <dgm:choose name="Name27">
            <dgm:if name="Name28" func="var" arg="dir" op="equ" val="norm">
              <dgm:shape xmlns:r="http://schemas.openxmlformats.org/officeDocument/2006/relationships" type="rightArrow" r:blip="" rot="-90" hideGeom="1">
                <dgm:adjLst>
                  <dgm:adj idx="1" val="0.4983"/>
                  <dgm:adj idx="2" val="0.6066"/>
                </dgm:adjLst>
              </dgm:shape>
            </dgm:if>
            <dgm:else name="Name29">
              <dgm:shape xmlns:r="http://schemas.openxmlformats.org/officeDocument/2006/relationships" type="leftArrow" r:blip="" rot="90"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type="rightArrow" r:blip="" rot="-90">
                <dgm:adjLst>
                  <dgm:adj idx="1" val="0.4983"/>
                  <dgm:adj idx="2" val="0.6066"/>
                </dgm:adjLst>
              </dgm:shape>
            </dgm:if>
            <dgm:else name="Name32">
              <dgm:shape xmlns:r="http://schemas.openxmlformats.org/officeDocument/2006/relationships" type="leftArrow" r:blip="" rot="90">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autoTxRot" val="grav"/>
                    <dgm:param type="parTxLTRAlign" val="r"/>
                    <dgm:param type="shpTxLTRAlignCh" val="r"/>
                    <dgm:param type="txAnchorVertCh" val="mid"/>
                  </dgm:alg>
                </dgm:if>
                <dgm:else name="Name37">
                  <dgm:alg type="tx">
                    <dgm:param type="autoTxRot" val="grav"/>
                    <dgm:param type="parTxLTRAlign" val="l"/>
                    <dgm:param type="shpTxLTRAlignCh" val="r"/>
                    <dgm:param type="txAnchorVertCh" val="mid"/>
                  </dgm:alg>
                </dgm:else>
              </dgm:choose>
              <dgm:choose name="Name38">
                <dgm:if name="Name39" func="var" arg="dir" op="equ" val="norm">
                  <dgm:shape xmlns:r="http://schemas.openxmlformats.org/officeDocument/2006/relationships" type="rightArrow" r:blip="" rot="90" hideGeom="1">
                    <dgm:adjLst>
                      <dgm:adj idx="1" val="0.4983"/>
                      <dgm:adj idx="2" val="0.6066"/>
                    </dgm:adjLst>
                  </dgm:shape>
                </dgm:if>
                <dgm:else name="Name40">
                  <dgm:shape xmlns:r="http://schemas.openxmlformats.org/officeDocument/2006/relationships" type="leftArrow" r:blip="" rot="-90"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type="rightArrow" r:blip="" rot="90">
                    <dgm:adjLst>
                      <dgm:adj idx="1" val="0.4983"/>
                      <dgm:adj idx="2" val="0.6066"/>
                    </dgm:adjLst>
                  </dgm:shape>
                </dgm:if>
                <dgm:else name="Name43">
                  <dgm:shape xmlns:r="http://schemas.openxmlformats.org/officeDocument/2006/relationships" type="leftArrow" r:blip="" rot="-90">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parTxLTRAlign" val="r"/>
                    <dgm:param type="parTxRTLAlign" val="r"/>
                    <dgm:param type="txAnchorVert" val="t"/>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parTxLTRAlign" val="l"/>
                            <dgm:param type="parTxRTLAlign" val="r"/>
                            <dgm:param type="txAnchorVert" val="t"/>
                          </dgm:alg>
                        </dgm:if>
                        <dgm:else name="Name15">
                          <dgm:alg type="tx">
                            <dgm:param type="parTxLTRAlign" val="l"/>
                            <dgm:param type="parTxRTLAlign" val="l"/>
                            <dgm:param type="txAnchorVert" val="t"/>
                          </dgm:alg>
                        </dgm:else>
                      </dgm:choose>
                    </dgm:if>
                    <dgm:else name="Name16">
                      <dgm:choose name="Name17">
                        <dgm:if name="Name18" axis="root des" ptType="all node" func="maxDepth" op="gt" val="1">
                          <dgm:alg type="tx">
                            <dgm:param type="parTxLTRAlign" val="l"/>
                            <dgm:param type="parTxRTLAlign" val="r"/>
                            <dgm:param type="txAnchorVertCh" val="b"/>
                            <dgm:param type="txAnchorVert" val="b"/>
                          </dgm:alg>
                        </dgm:if>
                        <dgm:else name="Name1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parTxLTRAlign" val="l"/>
                            <dgm:param type="parTxRTLAlign" val="r"/>
                            <dgm:param type="txAnchorVert" val="t"/>
                          </dgm:alg>
                        </dgm:if>
                        <dgm:else name="Name28">
                          <dgm:alg type="tx">
                            <dgm:param type="parTxLTRAlign" val="l"/>
                            <dgm:param type="parTxRTLAlign" val="l"/>
                            <dgm:param type="txAnchorVert" val="t"/>
                          </dgm:alg>
                        </dgm:else>
                      </dgm:choose>
                    </dgm:if>
                    <dgm:else name="Name29">
                      <dgm:choose name="Name30">
                        <dgm:if name="Name31" axis="root des" ptType="all node" func="maxDepth" op="gt" val="1">
                          <dgm:alg type="tx">
                            <dgm:param type="parTxLTRAlign" val="l"/>
                            <dgm:param type="parTxRTLAlign" val="r"/>
                            <dgm:param type="txAnchorVertCh" val="b"/>
                            <dgm:param type="txAnchorVert" val="b"/>
                          </dgm:alg>
                        </dgm:if>
                        <dgm:else name="Name3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parTxLTRAlign" val="l"/>
                            <dgm:param type="parTxRTLAlign" val="r"/>
                            <dgm:param type="txAnchorVert" val="t"/>
                          </dgm:alg>
                        </dgm:if>
                        <dgm:else name="Name45">
                          <dgm:alg type="tx">
                            <dgm:param type="parTxLTRAlign" val="l"/>
                            <dgm:param type="parTxRTLAlign" val="l"/>
                            <dgm:param type="txAnchorVert" val="t"/>
                          </dgm:alg>
                        </dgm:else>
                      </dgm:choose>
                    </dgm:if>
                    <dgm:else name="Name46">
                      <dgm:choose name="Name47">
                        <dgm:if name="Name48" axis="root des" ptType="all node" func="maxDepth" op="gt" val="1">
                          <dgm:alg type="tx">
                            <dgm:param type="parTxLTRAlign" val="l"/>
                            <dgm:param type="parTxRTLAlign" val="r"/>
                            <dgm:param type="txAnchorVertCh" val="b"/>
                            <dgm:param type="txAnchorVert" val="b"/>
                          </dgm:alg>
                        </dgm:if>
                        <dgm:else name="Name4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parTxLTRAlign" val="l"/>
                            <dgm:param type="parTxRTLAlign" val="r"/>
                            <dgm:param type="txAnchorVert" val="t"/>
                          </dgm:alg>
                        </dgm:if>
                        <dgm:else name="Name58">
                          <dgm:alg type="tx">
                            <dgm:param type="parTxLTRAlign" val="l"/>
                            <dgm:param type="parTxRTLAlign" val="l"/>
                            <dgm:param type="txAnchorVert" val="t"/>
                          </dgm:alg>
                        </dgm:else>
                      </dgm:choose>
                    </dgm:if>
                    <dgm:else name="Name59">
                      <dgm:choose name="Name60">
                        <dgm:if name="Name61" axis="root des" ptType="all node" func="maxDepth" op="gt" val="1">
                          <dgm:alg type="tx">
                            <dgm:param type="parTxLTRAlign" val="l"/>
                            <dgm:param type="parTxRTLAlign" val="r"/>
                            <dgm:param type="txAnchorVertCh" val="b"/>
                            <dgm:param type="txAnchorVert" val="b"/>
                          </dgm:alg>
                        </dgm:if>
                        <dgm:else name="Name6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parTxLTRAlign" val="l"/>
                            <dgm:param type="parTxRTLAlign" val="r"/>
                            <dgm:param type="txAnchorVert" val="t"/>
                          </dgm:alg>
                        </dgm:if>
                        <dgm:else name="Name71">
                          <dgm:alg type="tx">
                            <dgm:param type="parTxLTRAlign" val="l"/>
                            <dgm:param type="parTxRTLAlign" val="l"/>
                            <dgm:param type="txAnchorVert" val="t"/>
                          </dgm:alg>
                        </dgm:else>
                      </dgm:choose>
                    </dgm:if>
                    <dgm:else name="Name72">
                      <dgm:choose name="Name73">
                        <dgm:if name="Name74" axis="root des" ptType="all node" func="maxDepth" op="gt" val="1">
                          <dgm:alg type="tx">
                            <dgm:param type="parTxLTRAlign" val="l"/>
                            <dgm:param type="parTxRTLAlign" val="r"/>
                            <dgm:param type="txAnchorVertCh" val="b"/>
                            <dgm:param type="txAnchorVert" val="b"/>
                          </dgm:alg>
                        </dgm:if>
                        <dgm:else name="Name7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param type="txAnchorVert" val="t"/>
                          </dgm:alg>
                        </dgm:if>
                        <dgm:else name="Name88">
                          <dgm:alg type="tx">
                            <dgm:param type="parTxLTRAlign" val="l"/>
                            <dgm:param type="parTxRTLAlign" val="l"/>
                            <dgm:param type="txAnchorVert" val="t"/>
                          </dgm:alg>
                        </dgm:else>
                      </dgm:choose>
                    </dgm:if>
                    <dgm:else name="Name89">
                      <dgm:choose name="Name90">
                        <dgm:if name="Name91" axis="root des" ptType="all node" func="maxDepth" op="gt" val="1">
                          <dgm:alg type="tx">
                            <dgm:param type="parTxLTRAlign" val="l"/>
                            <dgm:param type="parTxRTLAlign" val="r"/>
                            <dgm:param type="txAnchorVertCh" val="b"/>
                            <dgm:param type="txAnchorVert" val="b"/>
                          </dgm:alg>
                        </dgm:if>
                        <dgm:else name="Name9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parTxLTRAlign" val="l"/>
                            <dgm:param type="parTxRTLAlign" val="r"/>
                            <dgm:param type="txAnchorVert" val="t"/>
                          </dgm:alg>
                        </dgm:if>
                        <dgm:else name="Name101">
                          <dgm:alg type="tx">
                            <dgm:param type="parTxLTRAlign" val="l"/>
                            <dgm:param type="parTxRTLAlign" val="l"/>
                            <dgm:param type="txAnchorVert" val="t"/>
                          </dgm:alg>
                        </dgm:else>
                      </dgm:choose>
                    </dgm:if>
                    <dgm:else name="Name102">
                      <dgm:choose name="Name103">
                        <dgm:if name="Name104" axis="root des" ptType="all node" func="maxDepth" op="gt" val="1">
                          <dgm:alg type="tx">
                            <dgm:param type="parTxLTRAlign" val="l"/>
                            <dgm:param type="parTxRTLAlign" val="r"/>
                            <dgm:param type="txAnchorVertCh" val="b"/>
                            <dgm:param type="txAnchorVert" val="b"/>
                          </dgm:alg>
                        </dgm:if>
                        <dgm:else name="Name10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parTxLTRAlign" val="l"/>
                            <dgm:param type="parTxRTLAlign" val="r"/>
                            <dgm:param type="txAnchorVert" val="t"/>
                          </dgm:alg>
                        </dgm:if>
                        <dgm:else name="Name114">
                          <dgm:alg type="tx">
                            <dgm:param type="parTxLTRAlign" val="l"/>
                            <dgm:param type="parTxRTLAlign" val="l"/>
                            <dgm:param type="txAnchorVert" val="t"/>
                          </dgm:alg>
                        </dgm:else>
                      </dgm:choose>
                    </dgm:if>
                    <dgm:else name="Name115">
                      <dgm:choose name="Name116">
                        <dgm:if name="Name117" axis="root des" ptType="all node" func="maxDepth" op="gt" val="1">
                          <dgm:alg type="tx">
                            <dgm:param type="parTxLTRAlign" val="l"/>
                            <dgm:param type="parTxRTLAlign" val="r"/>
                            <dgm:param type="txAnchorVertCh" val="b"/>
                            <dgm:param type="txAnchorVert" val="b"/>
                          </dgm:alg>
                        </dgm:if>
                        <dgm:else name="Name11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parTxLTRAlign" val="l"/>
                            <dgm:param type="parTxRTLAlign" val="r"/>
                            <dgm:param type="txAnchorVert" val="t"/>
                          </dgm:alg>
                        </dgm:if>
                        <dgm:else name="Name127">
                          <dgm:alg type="tx">
                            <dgm:param type="parTxLTRAlign" val="l"/>
                            <dgm:param type="parTxRTLAlign" val="l"/>
                            <dgm:param type="txAnchorVert" val="t"/>
                          </dgm:alg>
                        </dgm:else>
                      </dgm:choose>
                    </dgm:if>
                    <dgm:else name="Name128">
                      <dgm:choose name="Name129">
                        <dgm:if name="Name130" axis="root des" ptType="all node" func="maxDepth" op="gt" val="1">
                          <dgm:alg type="tx">
                            <dgm:param type="parTxLTRAlign" val="l"/>
                            <dgm:param type="parTxRTLAlign" val="r"/>
                            <dgm:param type="txAnchorVertCh" val="b"/>
                            <dgm:param type="txAnchorVert" val="b"/>
                          </dgm:alg>
                        </dgm:if>
                        <dgm:else name="Name13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parTxLTRAlign" val="l"/>
                            <dgm:param type="parTxRTLAlign" val="r"/>
                            <dgm:param type="txAnchorVert" val="t"/>
                          </dgm:alg>
                        </dgm:if>
                        <dgm:else name="Name144">
                          <dgm:alg type="tx">
                            <dgm:param type="parTxLTRAlign" val="l"/>
                            <dgm:param type="parTxRTLAlign" val="l"/>
                            <dgm:param type="txAnchorVert" val="t"/>
                          </dgm:alg>
                        </dgm:else>
                      </dgm:choose>
                    </dgm:if>
                    <dgm:else name="Name145">
                      <dgm:choose name="Name146">
                        <dgm:if name="Name147" axis="root des" ptType="all node" func="maxDepth" op="gt" val="1">
                          <dgm:alg type="tx">
                            <dgm:param type="parTxLTRAlign" val="l"/>
                            <dgm:param type="parTxRTLAlign" val="r"/>
                            <dgm:param type="txAnchorVertCh" val="b"/>
                            <dgm:param type="txAnchorVert" val="b"/>
                          </dgm:alg>
                        </dgm:if>
                        <dgm:else name="Name14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parTxLTRAlign" val="l"/>
                            <dgm:param type="parTxRTLAlign" val="r"/>
                            <dgm:param type="txAnchorVert" val="t"/>
                          </dgm:alg>
                        </dgm:if>
                        <dgm:else name="Name157">
                          <dgm:alg type="tx">
                            <dgm:param type="parTxLTRAlign" val="l"/>
                            <dgm:param type="parTxRTLAlign" val="l"/>
                            <dgm:param type="txAnchorVert" val="t"/>
                          </dgm:alg>
                        </dgm:else>
                      </dgm:choose>
                    </dgm:if>
                    <dgm:else name="Name158">
                      <dgm:choose name="Name159">
                        <dgm:if name="Name160" axis="root des" ptType="all node" func="maxDepth" op="gt" val="1">
                          <dgm:alg type="tx">
                            <dgm:param type="parTxLTRAlign" val="l"/>
                            <dgm:param type="parTxRTLAlign" val="r"/>
                            <dgm:param type="txAnchorVertCh" val="b"/>
                            <dgm:param type="txAnchorVert" val="b"/>
                          </dgm:alg>
                        </dgm:if>
                        <dgm:else name="Name16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parTxLTRAlign" val="l"/>
                            <dgm:param type="parTxRTLAlign" val="r"/>
                            <dgm:param type="txAnchorVert" val="t"/>
                          </dgm:alg>
                        </dgm:if>
                        <dgm:else name="Name170">
                          <dgm:alg type="tx">
                            <dgm:param type="parTxLTRAlign" val="l"/>
                            <dgm:param type="parTxRTLAlign" val="l"/>
                            <dgm:param type="txAnchorVert" val="t"/>
                          </dgm:alg>
                        </dgm:else>
                      </dgm:choose>
                    </dgm:if>
                    <dgm:else name="Name171">
                      <dgm:choose name="Name172">
                        <dgm:if name="Name173" axis="root des" ptType="all node" func="maxDepth" op="gt" val="1">
                          <dgm:alg type="tx">
                            <dgm:param type="parTxLTRAlign" val="l"/>
                            <dgm:param type="parTxRTLAlign" val="r"/>
                            <dgm:param type="txAnchorVertCh" val="b"/>
                            <dgm:param type="txAnchorVert" val="b"/>
                          </dgm:alg>
                        </dgm:if>
                        <dgm:else name="Name174">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parTxLTRAlign" val="l"/>
                            <dgm:param type="parTxRTLAlign" val="r"/>
                            <dgm:param type="txAnchorVert" val="t"/>
                          </dgm:alg>
                        </dgm:if>
                        <dgm:else name="Name183">
                          <dgm:alg type="tx">
                            <dgm:param type="parTxLTRAlign" val="l"/>
                            <dgm:param type="parTxRTLAlign" val="l"/>
                            <dgm:param type="txAnchorVert" val="t"/>
                          </dgm:alg>
                        </dgm:else>
                      </dgm:choose>
                    </dgm:if>
                    <dgm:else name="Name184">
                      <dgm:choose name="Name185">
                        <dgm:if name="Name186" axis="root des" ptType="all node" func="maxDepth" op="gt" val="1">
                          <dgm:alg type="tx">
                            <dgm:param type="parTxLTRAlign" val="l"/>
                            <dgm:param type="parTxRTLAlign" val="r"/>
                            <dgm:param type="txAnchorVertCh" val="b"/>
                            <dgm:param type="txAnchorVert" val="b"/>
                          </dgm:alg>
                        </dgm:if>
                        <dgm:else name="Name187">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parTxLTRAlign" val="l"/>
                            <dgm:param type="parTxRTLAlign" val="r"/>
                            <dgm:param type="txAnchorVert" val="t"/>
                          </dgm:alg>
                        </dgm:if>
                        <dgm:else name="Name196">
                          <dgm:alg type="tx">
                            <dgm:param type="parTxLTRAlign" val="l"/>
                            <dgm:param type="parTxRTLAlign" val="l"/>
                            <dgm:param type="txAnchorVert" val="t"/>
                          </dgm:alg>
                        </dgm:else>
                      </dgm:choose>
                    </dgm:if>
                    <dgm:else name="Name197">
                      <dgm:choose name="Name198">
                        <dgm:if name="Name199" axis="root des" ptType="all node" func="maxDepth" op="gt" val="1">
                          <dgm:alg type="tx">
                            <dgm:param type="parTxLTRAlign" val="l"/>
                            <dgm:param type="parTxRTLAlign" val="r"/>
                            <dgm:param type="txAnchorVertCh" val="b"/>
                            <dgm:param type="txAnchorVert" val="b"/>
                          </dgm:alg>
                        </dgm:if>
                        <dgm:else name="Name200">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parTxLTRAlign" val="r"/>
                    <dgm:param type="parTxRTLAlign" val="r"/>
                    <dgm:param type="txAnchorVert" val="t"/>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parTxLTRAlign" val="l"/>
                            <dgm:param type="parTxRTLAlign" val="r"/>
                            <dgm:param type="txAnchorVert" val="t"/>
                          </dgm:alg>
                        </dgm:if>
                        <dgm:else name="Name15">
                          <dgm:alg type="tx">
                            <dgm:param type="parTxLTRAlign" val="l"/>
                            <dgm:param type="parTxRTLAlign" val="l"/>
                            <dgm:param type="txAnchorVert" val="t"/>
                          </dgm:alg>
                        </dgm:else>
                      </dgm:choose>
                    </dgm:if>
                    <dgm:else name="Name16">
                      <dgm:choose name="Name17">
                        <dgm:if name="Name18" axis="root des" ptType="all node" func="maxDepth" op="gt" val="1">
                          <dgm:alg type="tx">
                            <dgm:param type="parTxLTRAlign" val="l"/>
                            <dgm:param type="parTxRTLAlign" val="r"/>
                            <dgm:param type="txAnchorVertCh" val="b"/>
                            <dgm:param type="txAnchorVert" val="b"/>
                          </dgm:alg>
                        </dgm:if>
                        <dgm:else name="Name1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parTxLTRAlign" val="l"/>
                            <dgm:param type="parTxRTLAlign" val="r"/>
                            <dgm:param type="txAnchorVert" val="t"/>
                          </dgm:alg>
                        </dgm:if>
                        <dgm:else name="Name28">
                          <dgm:alg type="tx">
                            <dgm:param type="parTxLTRAlign" val="l"/>
                            <dgm:param type="parTxRTLAlign" val="l"/>
                            <dgm:param type="txAnchorVert" val="t"/>
                          </dgm:alg>
                        </dgm:else>
                      </dgm:choose>
                    </dgm:if>
                    <dgm:else name="Name29">
                      <dgm:choose name="Name30">
                        <dgm:if name="Name31" axis="root des" ptType="all node" func="maxDepth" op="gt" val="1">
                          <dgm:alg type="tx">
                            <dgm:param type="parTxLTRAlign" val="l"/>
                            <dgm:param type="parTxRTLAlign" val="r"/>
                            <dgm:param type="txAnchorVertCh" val="b"/>
                            <dgm:param type="txAnchorVert" val="b"/>
                          </dgm:alg>
                        </dgm:if>
                        <dgm:else name="Name3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parTxLTRAlign" val="l"/>
                            <dgm:param type="parTxRTLAlign" val="r"/>
                            <dgm:param type="txAnchorVert" val="t"/>
                          </dgm:alg>
                        </dgm:if>
                        <dgm:else name="Name45">
                          <dgm:alg type="tx">
                            <dgm:param type="parTxLTRAlign" val="l"/>
                            <dgm:param type="parTxRTLAlign" val="l"/>
                            <dgm:param type="txAnchorVert" val="t"/>
                          </dgm:alg>
                        </dgm:else>
                      </dgm:choose>
                    </dgm:if>
                    <dgm:else name="Name46">
                      <dgm:choose name="Name47">
                        <dgm:if name="Name48" axis="root des" ptType="all node" func="maxDepth" op="gt" val="1">
                          <dgm:alg type="tx">
                            <dgm:param type="parTxLTRAlign" val="l"/>
                            <dgm:param type="parTxRTLAlign" val="r"/>
                            <dgm:param type="txAnchorVertCh" val="b"/>
                            <dgm:param type="txAnchorVert" val="b"/>
                          </dgm:alg>
                        </dgm:if>
                        <dgm:else name="Name4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parTxLTRAlign" val="l"/>
                            <dgm:param type="parTxRTLAlign" val="r"/>
                            <dgm:param type="txAnchorVert" val="t"/>
                          </dgm:alg>
                        </dgm:if>
                        <dgm:else name="Name58">
                          <dgm:alg type="tx">
                            <dgm:param type="parTxLTRAlign" val="l"/>
                            <dgm:param type="parTxRTLAlign" val="l"/>
                            <dgm:param type="txAnchorVert" val="t"/>
                          </dgm:alg>
                        </dgm:else>
                      </dgm:choose>
                    </dgm:if>
                    <dgm:else name="Name59">
                      <dgm:choose name="Name60">
                        <dgm:if name="Name61" axis="root des" ptType="all node" func="maxDepth" op="gt" val="1">
                          <dgm:alg type="tx">
                            <dgm:param type="parTxLTRAlign" val="l"/>
                            <dgm:param type="parTxRTLAlign" val="r"/>
                            <dgm:param type="txAnchorVertCh" val="b"/>
                            <dgm:param type="txAnchorVert" val="b"/>
                          </dgm:alg>
                        </dgm:if>
                        <dgm:else name="Name6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parTxLTRAlign" val="l"/>
                            <dgm:param type="parTxRTLAlign" val="r"/>
                            <dgm:param type="txAnchorVert" val="t"/>
                          </dgm:alg>
                        </dgm:if>
                        <dgm:else name="Name71">
                          <dgm:alg type="tx">
                            <dgm:param type="parTxLTRAlign" val="l"/>
                            <dgm:param type="parTxRTLAlign" val="l"/>
                            <dgm:param type="txAnchorVert" val="t"/>
                          </dgm:alg>
                        </dgm:else>
                      </dgm:choose>
                    </dgm:if>
                    <dgm:else name="Name72">
                      <dgm:choose name="Name73">
                        <dgm:if name="Name74" axis="root des" ptType="all node" func="maxDepth" op="gt" val="1">
                          <dgm:alg type="tx">
                            <dgm:param type="parTxLTRAlign" val="l"/>
                            <dgm:param type="parTxRTLAlign" val="r"/>
                            <dgm:param type="txAnchorVertCh" val="b"/>
                            <dgm:param type="txAnchorVert" val="b"/>
                          </dgm:alg>
                        </dgm:if>
                        <dgm:else name="Name7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param type="txAnchorVert" val="t"/>
                          </dgm:alg>
                        </dgm:if>
                        <dgm:else name="Name88">
                          <dgm:alg type="tx">
                            <dgm:param type="parTxLTRAlign" val="l"/>
                            <dgm:param type="parTxRTLAlign" val="l"/>
                            <dgm:param type="txAnchorVert" val="t"/>
                          </dgm:alg>
                        </dgm:else>
                      </dgm:choose>
                    </dgm:if>
                    <dgm:else name="Name89">
                      <dgm:choose name="Name90">
                        <dgm:if name="Name91" axis="root des" ptType="all node" func="maxDepth" op="gt" val="1">
                          <dgm:alg type="tx">
                            <dgm:param type="parTxLTRAlign" val="l"/>
                            <dgm:param type="parTxRTLAlign" val="r"/>
                            <dgm:param type="txAnchorVertCh" val="b"/>
                            <dgm:param type="txAnchorVert" val="b"/>
                          </dgm:alg>
                        </dgm:if>
                        <dgm:else name="Name9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parTxLTRAlign" val="l"/>
                            <dgm:param type="parTxRTLAlign" val="r"/>
                            <dgm:param type="txAnchorVert" val="t"/>
                          </dgm:alg>
                        </dgm:if>
                        <dgm:else name="Name101">
                          <dgm:alg type="tx">
                            <dgm:param type="parTxLTRAlign" val="l"/>
                            <dgm:param type="parTxRTLAlign" val="l"/>
                            <dgm:param type="txAnchorVert" val="t"/>
                          </dgm:alg>
                        </dgm:else>
                      </dgm:choose>
                    </dgm:if>
                    <dgm:else name="Name102">
                      <dgm:choose name="Name103">
                        <dgm:if name="Name104" axis="root des" ptType="all node" func="maxDepth" op="gt" val="1">
                          <dgm:alg type="tx">
                            <dgm:param type="parTxLTRAlign" val="l"/>
                            <dgm:param type="parTxRTLAlign" val="r"/>
                            <dgm:param type="txAnchorVertCh" val="b"/>
                            <dgm:param type="txAnchorVert" val="b"/>
                          </dgm:alg>
                        </dgm:if>
                        <dgm:else name="Name10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parTxLTRAlign" val="l"/>
                            <dgm:param type="parTxRTLAlign" val="r"/>
                            <dgm:param type="txAnchorVert" val="t"/>
                          </dgm:alg>
                        </dgm:if>
                        <dgm:else name="Name114">
                          <dgm:alg type="tx">
                            <dgm:param type="parTxLTRAlign" val="l"/>
                            <dgm:param type="parTxRTLAlign" val="l"/>
                            <dgm:param type="txAnchorVert" val="t"/>
                          </dgm:alg>
                        </dgm:else>
                      </dgm:choose>
                    </dgm:if>
                    <dgm:else name="Name115">
                      <dgm:choose name="Name116">
                        <dgm:if name="Name117" axis="root des" ptType="all node" func="maxDepth" op="gt" val="1">
                          <dgm:alg type="tx">
                            <dgm:param type="parTxLTRAlign" val="l"/>
                            <dgm:param type="parTxRTLAlign" val="r"/>
                            <dgm:param type="txAnchorVertCh" val="b"/>
                            <dgm:param type="txAnchorVert" val="b"/>
                          </dgm:alg>
                        </dgm:if>
                        <dgm:else name="Name11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parTxLTRAlign" val="l"/>
                            <dgm:param type="parTxRTLAlign" val="r"/>
                            <dgm:param type="txAnchorVert" val="t"/>
                          </dgm:alg>
                        </dgm:if>
                        <dgm:else name="Name127">
                          <dgm:alg type="tx">
                            <dgm:param type="parTxLTRAlign" val="l"/>
                            <dgm:param type="parTxRTLAlign" val="l"/>
                            <dgm:param type="txAnchorVert" val="t"/>
                          </dgm:alg>
                        </dgm:else>
                      </dgm:choose>
                    </dgm:if>
                    <dgm:else name="Name128">
                      <dgm:choose name="Name129">
                        <dgm:if name="Name130" axis="root des" ptType="all node" func="maxDepth" op="gt" val="1">
                          <dgm:alg type="tx">
                            <dgm:param type="parTxLTRAlign" val="l"/>
                            <dgm:param type="parTxRTLAlign" val="r"/>
                            <dgm:param type="txAnchorVertCh" val="b"/>
                            <dgm:param type="txAnchorVert" val="b"/>
                          </dgm:alg>
                        </dgm:if>
                        <dgm:else name="Name13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parTxLTRAlign" val="l"/>
                            <dgm:param type="parTxRTLAlign" val="r"/>
                            <dgm:param type="txAnchorVert" val="t"/>
                          </dgm:alg>
                        </dgm:if>
                        <dgm:else name="Name144">
                          <dgm:alg type="tx">
                            <dgm:param type="parTxLTRAlign" val="l"/>
                            <dgm:param type="parTxRTLAlign" val="l"/>
                            <dgm:param type="txAnchorVert" val="t"/>
                          </dgm:alg>
                        </dgm:else>
                      </dgm:choose>
                    </dgm:if>
                    <dgm:else name="Name145">
                      <dgm:choose name="Name146">
                        <dgm:if name="Name147" axis="root des" ptType="all node" func="maxDepth" op="gt" val="1">
                          <dgm:alg type="tx">
                            <dgm:param type="parTxLTRAlign" val="l"/>
                            <dgm:param type="parTxRTLAlign" val="r"/>
                            <dgm:param type="txAnchorVertCh" val="b"/>
                            <dgm:param type="txAnchorVert" val="b"/>
                          </dgm:alg>
                        </dgm:if>
                        <dgm:else name="Name14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parTxLTRAlign" val="l"/>
                            <dgm:param type="parTxRTLAlign" val="r"/>
                            <dgm:param type="txAnchorVert" val="t"/>
                          </dgm:alg>
                        </dgm:if>
                        <dgm:else name="Name157">
                          <dgm:alg type="tx">
                            <dgm:param type="parTxLTRAlign" val="l"/>
                            <dgm:param type="parTxRTLAlign" val="l"/>
                            <dgm:param type="txAnchorVert" val="t"/>
                          </dgm:alg>
                        </dgm:else>
                      </dgm:choose>
                    </dgm:if>
                    <dgm:else name="Name158">
                      <dgm:choose name="Name159">
                        <dgm:if name="Name160" axis="root des" ptType="all node" func="maxDepth" op="gt" val="1">
                          <dgm:alg type="tx">
                            <dgm:param type="parTxLTRAlign" val="l"/>
                            <dgm:param type="parTxRTLAlign" val="r"/>
                            <dgm:param type="txAnchorVertCh" val="b"/>
                            <dgm:param type="txAnchorVert" val="b"/>
                          </dgm:alg>
                        </dgm:if>
                        <dgm:else name="Name16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parTxLTRAlign" val="l"/>
                            <dgm:param type="parTxRTLAlign" val="r"/>
                            <dgm:param type="txAnchorVert" val="t"/>
                          </dgm:alg>
                        </dgm:if>
                        <dgm:else name="Name170">
                          <dgm:alg type="tx">
                            <dgm:param type="parTxLTRAlign" val="l"/>
                            <dgm:param type="parTxRTLAlign" val="l"/>
                            <dgm:param type="txAnchorVert" val="t"/>
                          </dgm:alg>
                        </dgm:else>
                      </dgm:choose>
                    </dgm:if>
                    <dgm:else name="Name171">
                      <dgm:choose name="Name172">
                        <dgm:if name="Name173" axis="root des" ptType="all node" func="maxDepth" op="gt" val="1">
                          <dgm:alg type="tx">
                            <dgm:param type="parTxLTRAlign" val="l"/>
                            <dgm:param type="parTxRTLAlign" val="r"/>
                            <dgm:param type="txAnchorVertCh" val="b"/>
                            <dgm:param type="txAnchorVert" val="b"/>
                          </dgm:alg>
                        </dgm:if>
                        <dgm:else name="Name174">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parTxLTRAlign" val="l"/>
                            <dgm:param type="parTxRTLAlign" val="r"/>
                            <dgm:param type="txAnchorVert" val="t"/>
                          </dgm:alg>
                        </dgm:if>
                        <dgm:else name="Name183">
                          <dgm:alg type="tx">
                            <dgm:param type="parTxLTRAlign" val="l"/>
                            <dgm:param type="parTxRTLAlign" val="l"/>
                            <dgm:param type="txAnchorVert" val="t"/>
                          </dgm:alg>
                        </dgm:else>
                      </dgm:choose>
                    </dgm:if>
                    <dgm:else name="Name184">
                      <dgm:choose name="Name185">
                        <dgm:if name="Name186" axis="root des" ptType="all node" func="maxDepth" op="gt" val="1">
                          <dgm:alg type="tx">
                            <dgm:param type="parTxLTRAlign" val="l"/>
                            <dgm:param type="parTxRTLAlign" val="r"/>
                            <dgm:param type="txAnchorVertCh" val="b"/>
                            <dgm:param type="txAnchorVert" val="b"/>
                          </dgm:alg>
                        </dgm:if>
                        <dgm:else name="Name187">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parTxLTRAlign" val="l"/>
                            <dgm:param type="parTxRTLAlign" val="r"/>
                            <dgm:param type="txAnchorVert" val="t"/>
                          </dgm:alg>
                        </dgm:if>
                        <dgm:else name="Name196">
                          <dgm:alg type="tx">
                            <dgm:param type="parTxLTRAlign" val="l"/>
                            <dgm:param type="parTxRTLAlign" val="l"/>
                            <dgm:param type="txAnchorVert" val="t"/>
                          </dgm:alg>
                        </dgm:else>
                      </dgm:choose>
                    </dgm:if>
                    <dgm:else name="Name197">
                      <dgm:choose name="Name198">
                        <dgm:if name="Name199" axis="root des" ptType="all node" func="maxDepth" op="gt" val="1">
                          <dgm:alg type="tx">
                            <dgm:param type="parTxLTRAlign" val="l"/>
                            <dgm:param type="parTxRTLAlign" val="r"/>
                            <dgm:param type="txAnchorVertCh" val="b"/>
                            <dgm:param type="txAnchorVert" val="b"/>
                          </dgm:alg>
                        </dgm:if>
                        <dgm:else name="Name200">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type="chevron" r:blip="" rot="180">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type="chevron" r:blip="" rot="180">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type="chevron" r:blip="" rot="180">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type="chevron" r:blip="" rot="180">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type="chevron" r:blip="" rot="180">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type="chevron" r:blip="" rot="180">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type="chevron" r:blip="" rot="180">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type="chevron" r:blip="" rot="180">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type="chevron" r:blip="" rot="180">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type="chevron" r:blip="" rot="180">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type="chevron" r:blip="" rot="180">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type="chevron" r:blip="" rot="180">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type="chevron" r:blip="" rot="180">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type="chevron" r:blip="" rot="180">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type="chevron" r:blip="" rot="180">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type="chevron" r:blip="" rot="180">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type="chevron" r:blip="" rot="180">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type="chevron" r:blip="" rot="180">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type="chevron" r:blip="" rot="180">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type="chevron" r:blip="" rot="180">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type="chevron" r:blip="" rot="180">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9.vml.rels><?xml version="1.0" encoding="UTF-8" standalone="yes"?>
<Relationships xmlns="http://schemas.openxmlformats.org/package/2006/relationships"><Relationship Id="rId5" Type="http://schemas.openxmlformats.org/officeDocument/2006/relationships/image" Target="../media/image22.wmf"/><Relationship Id="rId4" Type="http://schemas.openxmlformats.org/officeDocument/2006/relationships/image" Target="../media/image21.wmf"/><Relationship Id="rId3" Type="http://schemas.openxmlformats.org/officeDocument/2006/relationships/image" Target="../media/image20.wmf"/><Relationship Id="rId2" Type="http://schemas.openxmlformats.org/officeDocument/2006/relationships/image" Target="../media/image58.emf"/><Relationship Id="rId1" Type="http://schemas.openxmlformats.org/officeDocument/2006/relationships/image" Target="../media/image5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7.vml.rels><?xml version="1.0" encoding="UTF-8" standalone="yes"?>
<Relationships xmlns="http://schemas.openxmlformats.org/package/2006/relationships"><Relationship Id="rId5" Type="http://schemas.openxmlformats.org/officeDocument/2006/relationships/image" Target="../media/image22.wmf"/><Relationship Id="rId4" Type="http://schemas.openxmlformats.org/officeDocument/2006/relationships/image" Target="../media/image21.wmf"/><Relationship Id="rId3" Type="http://schemas.openxmlformats.org/officeDocument/2006/relationships/image" Target="../media/image20.wmf"/><Relationship Id="rId2" Type="http://schemas.openxmlformats.org/officeDocument/2006/relationships/image" Target="../media/image66.emf"/><Relationship Id="rId1" Type="http://schemas.openxmlformats.org/officeDocument/2006/relationships/image" Target="../media/image6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5" Type="http://schemas.openxmlformats.org/officeDocument/2006/relationships/image" Target="../media/image22.wmf"/><Relationship Id="rId4" Type="http://schemas.openxmlformats.org/officeDocument/2006/relationships/image" Target="../media/image21.wmf"/><Relationship Id="rId3" Type="http://schemas.openxmlformats.org/officeDocument/2006/relationships/image" Target="../media/image20.wmf"/><Relationship Id="rId2" Type="http://schemas.openxmlformats.org/officeDocument/2006/relationships/image" Target="../media/image19.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b="0">
                <a:ea typeface="幼圆" pitchFamily="49" charset="-122"/>
              </a:defRPr>
            </a:lvl1pPr>
          </a:lstStyle>
          <a:p>
            <a:pPr>
              <a:defRPr/>
            </a:pPr>
            <a:endParaRPr lang="en-US" altLang="zh-CN"/>
          </a:p>
        </p:txBody>
      </p:sp>
      <p:sp>
        <p:nvSpPr>
          <p:cNvPr id="256003"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b="0">
                <a:ea typeface="幼圆" pitchFamily="49" charset="-122"/>
              </a:defRPr>
            </a:lvl1pPr>
          </a:lstStyle>
          <a:p>
            <a:pPr>
              <a:defRPr/>
            </a:pPr>
            <a:endParaRPr lang="en-US" altLang="zh-CN"/>
          </a:p>
        </p:txBody>
      </p:sp>
      <p:sp>
        <p:nvSpPr>
          <p:cNvPr id="360452" name="Rectangle 4"/>
          <p:cNvSpPr>
            <a:spLocks noGrp="1" noRot="1" noChangeAspect="1" noChangeArrowheads="1" noTextEdit="1"/>
          </p:cNvSpPr>
          <p:nvPr>
            <p:ph type="sldImg" idx="2"/>
          </p:nvPr>
        </p:nvSpPr>
        <p:spPr bwMode="auto">
          <a:xfrm>
            <a:off x="1028700" y="685800"/>
            <a:ext cx="4800600" cy="3429000"/>
          </a:xfrm>
          <a:prstGeom prst="rect">
            <a:avLst/>
          </a:prstGeom>
          <a:noFill/>
          <a:ln w="9525">
            <a:solidFill>
              <a:srgbClr val="000000"/>
            </a:solidFill>
            <a:miter lim="800000"/>
          </a:ln>
        </p:spPr>
      </p:sp>
      <p:sp>
        <p:nvSpPr>
          <p:cNvPr id="256005"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256006"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b="0">
                <a:ea typeface="幼圆" pitchFamily="49" charset="-122"/>
              </a:defRPr>
            </a:lvl1pPr>
          </a:lstStyle>
          <a:p>
            <a:pPr>
              <a:defRPr/>
            </a:pPr>
            <a:endParaRPr lang="en-US" altLang="zh-CN"/>
          </a:p>
        </p:txBody>
      </p:sp>
      <p:sp>
        <p:nvSpPr>
          <p:cNvPr id="256007"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b="0">
                <a:ea typeface="幼圆" pitchFamily="49" charset="-122"/>
              </a:defRPr>
            </a:lvl1pPr>
          </a:lstStyle>
          <a:p>
            <a:pPr>
              <a:defRPr/>
            </a:pPr>
            <a:fld id="{5BA676D7-6BC4-4212-854A-9BD9B28C0192}"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7.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1.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3.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4.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5.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6.xml"/></Relationships>
</file>

<file path=ppt/notesSlides/_rels/notesSlide1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9.xml"/></Relationships>
</file>

<file path=ppt/notesSlides/_rels/notesSlide1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0.xml"/></Relationships>
</file>

<file path=ppt/notesSlides/_rels/notesSlide1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1.xml"/></Relationships>
</file>

<file path=ppt/notesSlides/_rels/notesSlide1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2.xml"/></Relationships>
</file>

<file path=ppt/notesSlides/_rels/notesSlide1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3.xml"/></Relationships>
</file>

<file path=ppt/notesSlides/_rels/notesSlide1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7.xml"/></Relationships>
</file>

<file path=ppt/notesSlides/_rels/notesSlide1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8.xml"/></Relationships>
</file>

<file path=ppt/notesSlides/_rels/notesSlide1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9.xml"/></Relationships>
</file>

<file path=ppt/notesSlides/_rels/notesSlide1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0.xml"/></Relationships>
</file>

<file path=ppt/notesSlides/_rels/notesSlide1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1.xml"/></Relationships>
</file>

<file path=ppt/notesSlides/_rels/notesSlide1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2.xml"/></Relationships>
</file>

<file path=ppt/notesSlides/_rels/notesSlide1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3.xml"/></Relationships>
</file>

<file path=ppt/notesSlides/_rels/notesSlide1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4.xml"/></Relationships>
</file>

<file path=ppt/notesSlides/_rels/notesSlide1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5.xml"/></Relationships>
</file>

<file path=ppt/notesSlides/_rels/notesSlide1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7.xml"/></Relationships>
</file>

<file path=ppt/notesSlides/_rels/notesSlide1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8.xml"/></Relationships>
</file>

<file path=ppt/notesSlides/_rels/notesSlide1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9.xml"/></Relationships>
</file>

<file path=ppt/notesSlides/_rels/notesSlide1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0.xml"/></Relationships>
</file>

<file path=ppt/notesSlides/_rels/notesSlide1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1.xml"/></Relationships>
</file>

<file path=ppt/notesSlides/_rels/notesSlide1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2.xml"/></Relationships>
</file>

<file path=ppt/notesSlides/_rels/notesSlide1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3.xml"/></Relationships>
</file>

<file path=ppt/notesSlides/_rels/notesSlide1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4.xml"/></Relationships>
</file>

<file path=ppt/notesSlides/_rels/notesSlide1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5.xml"/></Relationships>
</file>

<file path=ppt/notesSlides/_rels/notesSlide1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7.xml"/></Relationships>
</file>

<file path=ppt/notesSlides/_rels/notesSlide1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8.xml"/></Relationships>
</file>

<file path=ppt/notesSlides/_rels/notesSlide1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9.xml"/></Relationships>
</file>

<file path=ppt/notesSlides/_rels/notesSlide1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0.xml"/></Relationships>
</file>

<file path=ppt/notesSlides/_rels/notesSlide1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1.xml"/></Relationships>
</file>

<file path=ppt/notesSlides/_rels/notesSlide1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2.xml"/></Relationships>
</file>

<file path=ppt/notesSlides/_rels/notesSlide1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3.xml"/></Relationships>
</file>

<file path=ppt/notesSlides/_rels/notesSlide1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4.xml"/></Relationships>
</file>

<file path=ppt/notesSlides/_rels/notesSlide1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5.xml"/></Relationships>
</file>

<file path=ppt/notesSlides/_rels/notesSlide1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7.xml"/></Relationships>
</file>

<file path=ppt/notesSlides/_rels/notesSlide1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8.xml"/></Relationships>
</file>

<file path=ppt/notesSlides/_rels/notesSlide1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9.xml"/></Relationships>
</file>

<file path=ppt/notesSlides/_rels/notesSlide1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0.xml"/></Relationships>
</file>

<file path=ppt/notesSlides/_rels/notesSlide1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1.xml"/></Relationships>
</file>

<file path=ppt/notesSlides/_rels/notesSlide1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2.xml"/></Relationships>
</file>

<file path=ppt/notesSlides/_rels/notesSlide1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3.xml"/></Relationships>
</file>

<file path=ppt/notesSlides/_rels/notesSlide1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4.xml"/></Relationships>
</file>

<file path=ppt/notesSlides/_rels/notesSlide1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5.xml"/></Relationships>
</file>

<file path=ppt/notesSlides/_rels/notesSlide1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7.xml"/></Relationships>
</file>

<file path=ppt/notesSlides/_rels/notesSlide1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8.xml"/></Relationships>
</file>

<file path=ppt/notesSlides/_rels/notesSlide1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9.xml"/></Relationships>
</file>

<file path=ppt/notesSlides/_rels/notesSlide1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0.xml"/></Relationships>
</file>

<file path=ppt/notesSlides/_rels/notesSlide1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1.xml"/></Relationships>
</file>

<file path=ppt/notesSlides/_rels/notesSlide1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2.xml"/></Relationships>
</file>

<file path=ppt/notesSlides/_rels/notesSlide1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3.xml"/></Relationships>
</file>

<file path=ppt/notesSlides/_rels/notesSlide1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4.xml"/></Relationships>
</file>

<file path=ppt/notesSlides/_rels/notesSlide1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5.xml"/></Relationships>
</file>

<file path=ppt/notesSlides/_rels/notesSlide1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7.xml"/></Relationships>
</file>

<file path=ppt/notesSlides/_rels/notesSlide1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8.xml"/></Relationships>
</file>

<file path=ppt/notesSlides/_rels/notesSlide1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9.xml"/></Relationships>
</file>

<file path=ppt/notesSlides/_rels/notesSlide1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0.xml"/></Relationships>
</file>

<file path=ppt/notesSlides/_rels/notesSlide1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1.xml"/></Relationships>
</file>

<file path=ppt/notesSlides/_rels/notesSlide1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2.xml"/></Relationships>
</file>

<file path=ppt/notesSlides/_rels/notesSlide1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3.xml"/></Relationships>
</file>

<file path=ppt/notesSlides/_rels/notesSlide1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4.xml"/></Relationships>
</file>

<file path=ppt/notesSlides/_rels/notesSlide1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5.xml"/></Relationships>
</file>

<file path=ppt/notesSlides/_rels/notesSlide1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7.xml"/></Relationships>
</file>

<file path=ppt/notesSlides/_rels/notesSlide2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8.xml"/></Relationships>
</file>

<file path=ppt/notesSlides/_rels/notesSlide2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9.xml"/></Relationships>
</file>

<file path=ppt/notesSlides/_rels/notesSlide2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0.xml"/></Relationships>
</file>

<file path=ppt/notesSlides/_rels/notesSlide2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1.xml"/></Relationships>
</file>

<file path=ppt/notesSlides/_rels/notesSlide2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2.xml"/></Relationships>
</file>

<file path=ppt/notesSlides/_rels/notesSlide2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3.xml"/></Relationships>
</file>

<file path=ppt/notesSlides/_rels/notesSlide2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4.xml"/></Relationships>
</file>

<file path=ppt/notesSlides/_rels/notesSlide2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5.xml"/></Relationships>
</file>

<file path=ppt/notesSlides/_rels/notesSlide2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7.xml"/></Relationships>
</file>

<file path=ppt/notesSlides/_rels/notesSlide2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8.xml"/></Relationships>
</file>

<file path=ppt/notesSlides/_rels/notesSlide2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9.xml"/></Relationships>
</file>

<file path=ppt/notesSlides/_rels/notesSlide2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0.xml"/></Relationships>
</file>

<file path=ppt/notesSlides/_rels/notesSlide2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1.xml"/></Relationships>
</file>

<file path=ppt/notesSlides/_rels/notesSlide2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2.xml"/></Relationships>
</file>

<file path=ppt/notesSlides/_rels/notesSlide2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3.xml"/></Relationships>
</file>

<file path=ppt/notesSlides/_rels/notesSlide2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4.xml"/></Relationships>
</file>

<file path=ppt/notesSlides/_rels/notesSlide2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5.xml"/></Relationships>
</file>

<file path=ppt/notesSlides/_rels/notesSlide2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7.xml"/></Relationships>
</file>

<file path=ppt/notesSlides/_rels/notesSlide2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8.xml"/></Relationships>
</file>

<file path=ppt/notesSlides/_rels/notesSlide2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9.xml"/></Relationships>
</file>

<file path=ppt/notesSlides/_rels/notesSlide2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0.xml"/></Relationships>
</file>

<file path=ppt/notesSlides/_rels/notesSlide2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1.xml"/></Relationships>
</file>

<file path=ppt/notesSlides/_rels/notesSlide2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2.xml"/></Relationships>
</file>

<file path=ppt/notesSlides/_rels/notesSlide2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3.xml"/></Relationships>
</file>

<file path=ppt/notesSlides/_rels/notesSlide2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4.xml"/></Relationships>
</file>

<file path=ppt/notesSlides/_rels/notesSlide2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5.xml"/></Relationships>
</file>

<file path=ppt/notesSlides/_rels/notesSlide2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7.xml"/></Relationships>
</file>

<file path=ppt/notesSlides/_rels/notesSlide2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8.xml"/></Relationships>
</file>

<file path=ppt/notesSlides/_rels/notesSlide2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9.xml"/></Relationships>
</file>

<file path=ppt/notesSlides/_rels/notesSlide2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0.xml"/></Relationships>
</file>

<file path=ppt/notesSlides/_rels/notesSlide2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1.xml"/></Relationships>
</file>

<file path=ppt/notesSlides/_rels/notesSlide2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2.xml"/></Relationships>
</file>

<file path=ppt/notesSlides/_rels/notesSlide2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3.xml"/></Relationships>
</file>

<file path=ppt/notesSlides/_rels/notesSlide2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6.xml"/></Relationships>
</file>

<file path=ppt/notesSlides/_rels/notesSlide2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6.xml"/></Relationships>
</file>

<file path=ppt/notesSlides/_rels/notesSlide2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8.xml"/></Relationships>
</file>

<file path=ppt/notesSlides/_rels/notesSlide2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9.xml"/></Relationships>
</file>

<file path=ppt/notesSlides/_rels/notesSlide2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0.xml"/></Relationships>
</file>

<file path=ppt/notesSlides/_rels/notesSlide2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1.xml"/></Relationships>
</file>

<file path=ppt/notesSlides/_rels/notesSlide2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3.xml"/></Relationships>
</file>

<file path=ppt/notesSlides/_rels/notesSlide2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4.xml"/></Relationships>
</file>

<file path=ppt/notesSlides/_rels/notesSlide2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5.xml"/></Relationships>
</file>

<file path=ppt/notesSlides/_rels/notesSlide2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6.xml"/></Relationships>
</file>

<file path=ppt/notesSlides/_rels/notesSlide2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7.xml"/></Relationships>
</file>

<file path=ppt/notesSlides/_rels/notesSlide2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9.xml"/></Relationships>
</file>

<file path=ppt/notesSlides/_rels/notesSlide2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0.xml"/></Relationships>
</file>

<file path=ppt/notesSlides/_rels/notesSlide2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p>
            <a:fld id="{101C9211-0776-4936-9AD1-3407C967ADD9}" type="slidenum">
              <a:rPr lang="en-US" altLang="zh-CN" smtClean="0"/>
            </a:fld>
            <a:endParaRPr lang="en-US" altLang="zh-CN" smtClean="0"/>
          </a:p>
        </p:txBody>
      </p:sp>
      <p:sp>
        <p:nvSpPr>
          <p:cNvPr id="361475" name="Rectangle 2"/>
          <p:cNvSpPr>
            <a:spLocks noGrp="1" noRot="1" noChangeAspect="1" noChangeArrowheads="1" noTextEdit="1"/>
          </p:cNvSpPr>
          <p:nvPr>
            <p:ph type="sldImg"/>
          </p:nvPr>
        </p:nvSpPr>
        <p:spPr/>
      </p:sp>
      <p:sp>
        <p:nvSpPr>
          <p:cNvPr id="36147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fld id="{738BDBD1-2BF8-4655-9029-C7EE933B31F4}" type="slidenum">
              <a:rPr lang="en-US" altLang="zh-CN" smtClean="0"/>
            </a:fld>
            <a:endParaRPr lang="en-US" altLang="zh-CN" smtClean="0"/>
          </a:p>
        </p:txBody>
      </p:sp>
      <p:sp>
        <p:nvSpPr>
          <p:cNvPr id="371715" name="Rectangle 2"/>
          <p:cNvSpPr>
            <a:spLocks noGrp="1" noRot="1" noChangeAspect="1" noChangeArrowheads="1" noTextEdit="1"/>
          </p:cNvSpPr>
          <p:nvPr>
            <p:ph type="sldImg"/>
          </p:nvPr>
        </p:nvSpPr>
        <p:spPr/>
      </p:sp>
      <p:sp>
        <p:nvSpPr>
          <p:cNvPr id="37171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7"/>
          <p:cNvSpPr>
            <a:spLocks noGrp="1" noChangeArrowheads="1"/>
          </p:cNvSpPr>
          <p:nvPr>
            <p:ph type="sldNum" sz="quarter" idx="5"/>
          </p:nvPr>
        </p:nvSpPr>
        <p:spPr>
          <a:noFill/>
        </p:spPr>
        <p:txBody>
          <a:bodyPr/>
          <a:lstStyle/>
          <a:p>
            <a:fld id="{C229484D-76F2-41D1-89E8-5EC85DB42FE2}" type="slidenum">
              <a:rPr lang="en-US" altLang="zh-CN" smtClean="0"/>
            </a:fld>
            <a:endParaRPr lang="en-US" altLang="zh-CN" smtClean="0"/>
          </a:p>
        </p:txBody>
      </p:sp>
      <p:sp>
        <p:nvSpPr>
          <p:cNvPr id="476163" name="Rectangle 2"/>
          <p:cNvSpPr>
            <a:spLocks noGrp="1" noRot="1" noChangeAspect="1" noChangeArrowheads="1" noTextEdit="1"/>
          </p:cNvSpPr>
          <p:nvPr>
            <p:ph type="sldImg"/>
          </p:nvPr>
        </p:nvSpPr>
        <p:spPr/>
      </p:sp>
      <p:sp>
        <p:nvSpPr>
          <p:cNvPr id="47616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80E1C082-864C-4E88-9FC6-D7195C8CE732}" type="slidenum">
              <a:rPr lang="en-US" altLang="zh-CN" smtClean="0"/>
            </a:fld>
            <a:endParaRPr lang="en-US" altLang="zh-CN" smtClean="0"/>
          </a:p>
        </p:txBody>
      </p:sp>
      <p:sp>
        <p:nvSpPr>
          <p:cNvPr id="477187" name="Rectangle 2"/>
          <p:cNvSpPr>
            <a:spLocks noGrp="1" noRot="1" noChangeAspect="1" noChangeArrowheads="1" noTextEdit="1"/>
          </p:cNvSpPr>
          <p:nvPr>
            <p:ph type="sldImg"/>
          </p:nvPr>
        </p:nvSpPr>
        <p:spPr/>
      </p:sp>
      <p:sp>
        <p:nvSpPr>
          <p:cNvPr id="47718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p:cNvSpPr>
            <a:spLocks noGrp="1" noChangeArrowheads="1"/>
          </p:cNvSpPr>
          <p:nvPr>
            <p:ph type="sldNum" sz="quarter" idx="5"/>
          </p:nvPr>
        </p:nvSpPr>
        <p:spPr>
          <a:noFill/>
        </p:spPr>
        <p:txBody>
          <a:bodyPr/>
          <a:lstStyle/>
          <a:p>
            <a:fld id="{31180C61-49A9-47DE-BB3F-B214457E06FB}" type="slidenum">
              <a:rPr lang="en-US" altLang="zh-CN" smtClean="0"/>
            </a:fld>
            <a:endParaRPr lang="en-US" altLang="zh-CN" smtClean="0"/>
          </a:p>
        </p:txBody>
      </p:sp>
      <p:sp>
        <p:nvSpPr>
          <p:cNvPr id="480259" name="Rectangle 2"/>
          <p:cNvSpPr>
            <a:spLocks noGrp="1" noRot="1" noChangeAspect="1" noChangeArrowheads="1" noTextEdit="1"/>
          </p:cNvSpPr>
          <p:nvPr>
            <p:ph type="sldImg"/>
          </p:nvPr>
        </p:nvSpPr>
        <p:spPr/>
      </p:sp>
      <p:sp>
        <p:nvSpPr>
          <p:cNvPr id="48026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p:cNvSpPr>
            <a:spLocks noGrp="1" noChangeArrowheads="1"/>
          </p:cNvSpPr>
          <p:nvPr>
            <p:ph type="sldNum" sz="quarter" idx="5"/>
          </p:nvPr>
        </p:nvSpPr>
        <p:spPr>
          <a:noFill/>
        </p:spPr>
        <p:txBody>
          <a:bodyPr/>
          <a:lstStyle/>
          <a:p>
            <a:fld id="{14B78D6D-00B6-401A-9383-C07C74D8ED9C}" type="slidenum">
              <a:rPr lang="en-US" altLang="zh-CN" smtClean="0"/>
            </a:fld>
            <a:endParaRPr lang="en-US" altLang="zh-CN" smtClean="0"/>
          </a:p>
        </p:txBody>
      </p:sp>
      <p:sp>
        <p:nvSpPr>
          <p:cNvPr id="482307" name="Rectangle 2"/>
          <p:cNvSpPr>
            <a:spLocks noGrp="1" noRot="1" noChangeAspect="1" noChangeArrowheads="1" noTextEdit="1"/>
          </p:cNvSpPr>
          <p:nvPr>
            <p:ph type="sldImg"/>
          </p:nvPr>
        </p:nvSpPr>
        <p:spPr/>
      </p:sp>
      <p:sp>
        <p:nvSpPr>
          <p:cNvPr id="48230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p:spPr>
        <p:txBody>
          <a:bodyPr/>
          <a:lstStyle/>
          <a:p>
            <a:fld id="{6E674576-A5D7-449A-BDD6-A749801BF40A}" type="slidenum">
              <a:rPr lang="en-US" altLang="zh-CN" smtClean="0"/>
            </a:fld>
            <a:endParaRPr lang="en-US" altLang="zh-CN" smtClean="0"/>
          </a:p>
        </p:txBody>
      </p:sp>
      <p:sp>
        <p:nvSpPr>
          <p:cNvPr id="481283" name="Rectangle 2"/>
          <p:cNvSpPr>
            <a:spLocks noGrp="1" noRot="1" noChangeAspect="1" noChangeArrowheads="1" noTextEdit="1"/>
          </p:cNvSpPr>
          <p:nvPr>
            <p:ph type="sldImg"/>
          </p:nvPr>
        </p:nvSpPr>
        <p:spPr/>
      </p:sp>
      <p:sp>
        <p:nvSpPr>
          <p:cNvPr id="48128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noFill/>
        </p:spPr>
        <p:txBody>
          <a:bodyPr/>
          <a:lstStyle/>
          <a:p>
            <a:fld id="{0CEFCA42-C6CD-46B6-B3DE-22F6DECCF03B}" type="slidenum">
              <a:rPr lang="en-US" altLang="zh-CN" smtClean="0"/>
            </a:fld>
            <a:endParaRPr lang="en-US" altLang="zh-CN" smtClean="0"/>
          </a:p>
        </p:txBody>
      </p:sp>
      <p:sp>
        <p:nvSpPr>
          <p:cNvPr id="478211" name="Rectangle 2"/>
          <p:cNvSpPr>
            <a:spLocks noGrp="1" noRot="1" noChangeAspect="1" noChangeArrowheads="1" noTextEdit="1"/>
          </p:cNvSpPr>
          <p:nvPr>
            <p:ph type="sldImg"/>
          </p:nvPr>
        </p:nvSpPr>
        <p:spPr/>
      </p:sp>
      <p:sp>
        <p:nvSpPr>
          <p:cNvPr id="47821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p:spPr>
        <p:txBody>
          <a:bodyPr/>
          <a:lstStyle/>
          <a:p>
            <a:fld id="{EDC81E7D-3C7E-48D6-BC45-82CC130F40F1}" type="slidenum">
              <a:rPr lang="en-US" altLang="zh-CN" smtClean="0"/>
            </a:fld>
            <a:endParaRPr lang="en-US" altLang="zh-CN" smtClean="0"/>
          </a:p>
        </p:txBody>
      </p:sp>
      <p:sp>
        <p:nvSpPr>
          <p:cNvPr id="483331" name="Rectangle 2"/>
          <p:cNvSpPr>
            <a:spLocks noGrp="1" noRot="1" noChangeAspect="1" noChangeArrowheads="1" noTextEdit="1"/>
          </p:cNvSpPr>
          <p:nvPr>
            <p:ph type="sldImg"/>
          </p:nvPr>
        </p:nvSpPr>
        <p:spPr/>
      </p:sp>
      <p:sp>
        <p:nvSpPr>
          <p:cNvPr id="48333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noFill/>
        </p:spPr>
        <p:txBody>
          <a:bodyPr/>
          <a:lstStyle/>
          <a:p>
            <a:fld id="{318AE439-20C0-486F-B16D-369BF0ADE8AA}" type="slidenum">
              <a:rPr lang="en-US" altLang="zh-CN" smtClean="0"/>
            </a:fld>
            <a:endParaRPr lang="en-US" altLang="zh-CN" smtClean="0"/>
          </a:p>
        </p:txBody>
      </p:sp>
      <p:sp>
        <p:nvSpPr>
          <p:cNvPr id="484355" name="Rectangle 2"/>
          <p:cNvSpPr>
            <a:spLocks noGrp="1" noRot="1" noChangeAspect="1" noChangeArrowheads="1" noTextEdit="1"/>
          </p:cNvSpPr>
          <p:nvPr>
            <p:ph type="sldImg"/>
          </p:nvPr>
        </p:nvSpPr>
        <p:spPr/>
      </p:sp>
      <p:sp>
        <p:nvSpPr>
          <p:cNvPr id="48435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noFill/>
        </p:spPr>
        <p:txBody>
          <a:bodyPr/>
          <a:lstStyle/>
          <a:p>
            <a:fld id="{DE6EB6B3-7B43-4486-8DB6-72AA26C152A4}" type="slidenum">
              <a:rPr lang="en-US" altLang="zh-CN" smtClean="0"/>
            </a:fld>
            <a:endParaRPr lang="en-US" altLang="zh-CN" smtClean="0"/>
          </a:p>
        </p:txBody>
      </p:sp>
      <p:sp>
        <p:nvSpPr>
          <p:cNvPr id="486403" name="Rectangle 2"/>
          <p:cNvSpPr>
            <a:spLocks noGrp="1" noRot="1" noChangeAspect="1" noChangeArrowheads="1" noTextEdit="1"/>
          </p:cNvSpPr>
          <p:nvPr>
            <p:ph type="sldImg"/>
          </p:nvPr>
        </p:nvSpPr>
        <p:spPr/>
      </p:sp>
      <p:sp>
        <p:nvSpPr>
          <p:cNvPr id="48640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5DEA673-37DB-4683-B12B-486BE11D3163}" type="slidenum">
              <a:rPr lang="en-US" altLang="zh-CN" smtClean="0"/>
            </a:fld>
            <a:endParaRPr lang="en-US" altLang="zh-CN" smtClean="0"/>
          </a:p>
        </p:txBody>
      </p:sp>
      <p:sp>
        <p:nvSpPr>
          <p:cNvPr id="487427" name="Rectangle 2"/>
          <p:cNvSpPr>
            <a:spLocks noGrp="1" noRot="1" noChangeAspect="1" noChangeArrowheads="1" noTextEdit="1"/>
          </p:cNvSpPr>
          <p:nvPr>
            <p:ph type="sldImg"/>
          </p:nvPr>
        </p:nvSpPr>
        <p:spPr/>
      </p:sp>
      <p:sp>
        <p:nvSpPr>
          <p:cNvPr id="48742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4744BD7C-E1BC-4A9A-B4F7-9F5EB1324454}" type="slidenum">
              <a:rPr lang="en-US" altLang="zh-CN" smtClean="0"/>
            </a:fld>
            <a:endParaRPr lang="en-US" altLang="zh-CN" smtClean="0"/>
          </a:p>
        </p:txBody>
      </p:sp>
      <p:sp>
        <p:nvSpPr>
          <p:cNvPr id="372739" name="Rectangle 2"/>
          <p:cNvSpPr>
            <a:spLocks noGrp="1" noRot="1" noChangeAspect="1" noChangeArrowheads="1" noTextEdit="1"/>
          </p:cNvSpPr>
          <p:nvPr>
            <p:ph type="sldImg"/>
          </p:nvPr>
        </p:nvSpPr>
        <p:spPr/>
      </p:sp>
      <p:sp>
        <p:nvSpPr>
          <p:cNvPr id="37274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7"/>
          <p:cNvSpPr>
            <a:spLocks noGrp="1" noChangeArrowheads="1"/>
          </p:cNvSpPr>
          <p:nvPr>
            <p:ph type="sldNum" sz="quarter" idx="5"/>
          </p:nvPr>
        </p:nvSpPr>
        <p:spPr>
          <a:noFill/>
        </p:spPr>
        <p:txBody>
          <a:bodyPr/>
          <a:lstStyle/>
          <a:p>
            <a:fld id="{64D2747A-E1ED-4606-A782-02F51AE5E64F}" type="slidenum">
              <a:rPr lang="en-US" altLang="zh-CN" smtClean="0"/>
            </a:fld>
            <a:endParaRPr lang="en-US" altLang="zh-CN" smtClean="0"/>
          </a:p>
        </p:txBody>
      </p:sp>
      <p:sp>
        <p:nvSpPr>
          <p:cNvPr id="488451" name="Rectangle 2"/>
          <p:cNvSpPr>
            <a:spLocks noGrp="1" noRot="1" noChangeAspect="1" noChangeArrowheads="1" noTextEdit="1"/>
          </p:cNvSpPr>
          <p:nvPr>
            <p:ph type="sldImg"/>
          </p:nvPr>
        </p:nvSpPr>
        <p:spPr/>
      </p:sp>
      <p:sp>
        <p:nvSpPr>
          <p:cNvPr id="48845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noFill/>
        </p:spPr>
        <p:txBody>
          <a:bodyPr/>
          <a:lstStyle/>
          <a:p>
            <a:fld id="{0BB4B95E-2701-402B-B6D6-5C7E2C870C84}" type="slidenum">
              <a:rPr lang="en-US" altLang="zh-CN" smtClean="0"/>
            </a:fld>
            <a:endParaRPr lang="en-US" altLang="zh-CN" smtClean="0"/>
          </a:p>
        </p:txBody>
      </p:sp>
      <p:sp>
        <p:nvSpPr>
          <p:cNvPr id="489475" name="Rectangle 2"/>
          <p:cNvSpPr>
            <a:spLocks noGrp="1" noRot="1" noChangeAspect="1" noChangeArrowheads="1" noTextEdit="1"/>
          </p:cNvSpPr>
          <p:nvPr>
            <p:ph type="sldImg"/>
          </p:nvPr>
        </p:nvSpPr>
        <p:spPr/>
      </p:sp>
      <p:sp>
        <p:nvSpPr>
          <p:cNvPr id="48947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noFill/>
        </p:spPr>
        <p:txBody>
          <a:bodyPr/>
          <a:lstStyle/>
          <a:p>
            <a:fld id="{49270068-A9CE-4923-A6A3-B75EFC808B1F}" type="slidenum">
              <a:rPr lang="en-US" altLang="zh-CN" smtClean="0"/>
            </a:fld>
            <a:endParaRPr lang="en-US" altLang="zh-CN" smtClean="0"/>
          </a:p>
        </p:txBody>
      </p:sp>
      <p:sp>
        <p:nvSpPr>
          <p:cNvPr id="490499" name="Rectangle 2"/>
          <p:cNvSpPr>
            <a:spLocks noGrp="1" noRot="1" noChangeAspect="1" noChangeArrowheads="1" noTextEdit="1"/>
          </p:cNvSpPr>
          <p:nvPr>
            <p:ph type="sldImg"/>
          </p:nvPr>
        </p:nvSpPr>
        <p:spPr/>
      </p:sp>
      <p:sp>
        <p:nvSpPr>
          <p:cNvPr id="49050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p:spPr>
        <p:txBody>
          <a:bodyPr/>
          <a:lstStyle/>
          <a:p>
            <a:fld id="{B990B4FD-3C08-4A14-A320-128D8C6C0541}" type="slidenum">
              <a:rPr lang="en-US" altLang="zh-CN" smtClean="0"/>
            </a:fld>
            <a:endParaRPr lang="en-US" altLang="zh-CN" smtClean="0"/>
          </a:p>
        </p:txBody>
      </p:sp>
      <p:sp>
        <p:nvSpPr>
          <p:cNvPr id="491523" name="Rectangle 2"/>
          <p:cNvSpPr>
            <a:spLocks noGrp="1" noRot="1" noChangeAspect="1" noChangeArrowheads="1" noTextEdit="1"/>
          </p:cNvSpPr>
          <p:nvPr>
            <p:ph type="sldImg"/>
          </p:nvPr>
        </p:nvSpPr>
        <p:spPr/>
      </p:sp>
      <p:sp>
        <p:nvSpPr>
          <p:cNvPr id="49152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7"/>
          <p:cNvSpPr>
            <a:spLocks noGrp="1" noChangeArrowheads="1"/>
          </p:cNvSpPr>
          <p:nvPr>
            <p:ph type="sldNum" sz="quarter" idx="5"/>
          </p:nvPr>
        </p:nvSpPr>
        <p:spPr>
          <a:noFill/>
        </p:spPr>
        <p:txBody>
          <a:bodyPr/>
          <a:lstStyle/>
          <a:p>
            <a:fld id="{85251E72-C3F5-4C2C-85F3-92A9990A28A6}" type="slidenum">
              <a:rPr lang="en-US" altLang="zh-CN" smtClean="0"/>
            </a:fld>
            <a:endParaRPr lang="en-US" altLang="zh-CN" smtClean="0"/>
          </a:p>
        </p:txBody>
      </p:sp>
      <p:sp>
        <p:nvSpPr>
          <p:cNvPr id="498691" name="Rectangle 2"/>
          <p:cNvSpPr>
            <a:spLocks noGrp="1" noRot="1" noChangeAspect="1" noChangeArrowheads="1" noTextEdit="1"/>
          </p:cNvSpPr>
          <p:nvPr>
            <p:ph type="sldImg"/>
          </p:nvPr>
        </p:nvSpPr>
        <p:spPr/>
      </p:sp>
      <p:sp>
        <p:nvSpPr>
          <p:cNvPr id="49869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p:spPr>
        <p:txBody>
          <a:bodyPr/>
          <a:lstStyle/>
          <a:p>
            <a:fld id="{ADBE2B8A-CE2A-41B2-BE36-0FABE982662C}" type="slidenum">
              <a:rPr lang="en-US" altLang="zh-CN" smtClean="0"/>
            </a:fld>
            <a:endParaRPr lang="en-US" altLang="zh-CN" smtClean="0"/>
          </a:p>
        </p:txBody>
      </p:sp>
      <p:sp>
        <p:nvSpPr>
          <p:cNvPr id="499715" name="Rectangle 2"/>
          <p:cNvSpPr>
            <a:spLocks noGrp="1" noRot="1" noChangeAspect="1" noChangeArrowheads="1" noTextEdit="1"/>
          </p:cNvSpPr>
          <p:nvPr>
            <p:ph type="sldImg"/>
          </p:nvPr>
        </p:nvSpPr>
        <p:spPr/>
      </p:sp>
      <p:sp>
        <p:nvSpPr>
          <p:cNvPr id="49971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noFill/>
        </p:spPr>
        <p:txBody>
          <a:bodyPr/>
          <a:lstStyle/>
          <a:p>
            <a:fld id="{781847C4-09D1-4B7E-A81A-FB6C8F7BD1A1}" type="slidenum">
              <a:rPr lang="en-US" altLang="zh-CN" smtClean="0"/>
            </a:fld>
            <a:endParaRPr lang="en-US" altLang="zh-CN" smtClean="0"/>
          </a:p>
        </p:txBody>
      </p:sp>
      <p:sp>
        <p:nvSpPr>
          <p:cNvPr id="500739" name="Rectangle 2"/>
          <p:cNvSpPr>
            <a:spLocks noGrp="1" noRot="1" noChangeAspect="1" noChangeArrowheads="1" noTextEdit="1"/>
          </p:cNvSpPr>
          <p:nvPr>
            <p:ph type="sldImg"/>
          </p:nvPr>
        </p:nvSpPr>
        <p:spPr/>
      </p:sp>
      <p:sp>
        <p:nvSpPr>
          <p:cNvPr id="50074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E44ACD73-E12C-46AD-8292-D7C3959BFA09}" type="slidenum">
              <a:rPr lang="en-US" altLang="zh-CN" smtClean="0"/>
            </a:fld>
            <a:endParaRPr lang="en-US" altLang="zh-CN" smtClean="0"/>
          </a:p>
        </p:txBody>
      </p:sp>
      <p:sp>
        <p:nvSpPr>
          <p:cNvPr id="501763" name="Rectangle 2"/>
          <p:cNvSpPr>
            <a:spLocks noGrp="1" noRot="1" noChangeAspect="1" noChangeArrowheads="1" noTextEdit="1"/>
          </p:cNvSpPr>
          <p:nvPr>
            <p:ph type="sldImg"/>
          </p:nvPr>
        </p:nvSpPr>
        <p:spPr/>
      </p:sp>
      <p:sp>
        <p:nvSpPr>
          <p:cNvPr id="50176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7"/>
          <p:cNvSpPr>
            <a:spLocks noGrp="1" noChangeArrowheads="1"/>
          </p:cNvSpPr>
          <p:nvPr>
            <p:ph type="sldNum" sz="quarter" idx="5"/>
          </p:nvPr>
        </p:nvSpPr>
        <p:spPr>
          <a:noFill/>
        </p:spPr>
        <p:txBody>
          <a:bodyPr/>
          <a:lstStyle/>
          <a:p>
            <a:fld id="{C3723FF8-F99B-4A80-9853-CC3F1D0B232B}" type="slidenum">
              <a:rPr lang="en-US" altLang="zh-CN" smtClean="0"/>
            </a:fld>
            <a:endParaRPr lang="en-US" altLang="zh-CN" smtClean="0"/>
          </a:p>
        </p:txBody>
      </p:sp>
      <p:sp>
        <p:nvSpPr>
          <p:cNvPr id="502787" name="Rectangle 2"/>
          <p:cNvSpPr>
            <a:spLocks noGrp="1" noRot="1" noChangeAspect="1" noChangeArrowheads="1" noTextEdit="1"/>
          </p:cNvSpPr>
          <p:nvPr>
            <p:ph type="sldImg"/>
          </p:nvPr>
        </p:nvSpPr>
        <p:spPr/>
      </p:sp>
      <p:sp>
        <p:nvSpPr>
          <p:cNvPr id="50278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a:noFill/>
        </p:spPr>
        <p:txBody>
          <a:bodyPr/>
          <a:lstStyle/>
          <a:p>
            <a:fld id="{9D61B108-A30E-4062-8D3F-C9802752015D}" type="slidenum">
              <a:rPr lang="en-US" altLang="zh-CN" smtClean="0"/>
            </a:fld>
            <a:endParaRPr lang="en-US" altLang="zh-CN" smtClean="0"/>
          </a:p>
        </p:txBody>
      </p:sp>
      <p:sp>
        <p:nvSpPr>
          <p:cNvPr id="503811" name="Rectangle 2"/>
          <p:cNvSpPr>
            <a:spLocks noGrp="1" noRot="1" noChangeAspect="1" noChangeArrowheads="1" noTextEdit="1"/>
          </p:cNvSpPr>
          <p:nvPr>
            <p:ph type="sldImg"/>
          </p:nvPr>
        </p:nvSpPr>
        <p:spPr/>
      </p:sp>
      <p:sp>
        <p:nvSpPr>
          <p:cNvPr id="50381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062BA12D-028A-4B11-BDF5-AEF93E823643}" type="slidenum">
              <a:rPr lang="en-US" altLang="zh-CN" smtClean="0"/>
            </a:fld>
            <a:endParaRPr lang="en-US" altLang="zh-CN" smtClean="0"/>
          </a:p>
        </p:txBody>
      </p:sp>
      <p:sp>
        <p:nvSpPr>
          <p:cNvPr id="368643" name="Rectangle 2"/>
          <p:cNvSpPr>
            <a:spLocks noGrp="1" noRot="1" noChangeAspect="1" noChangeArrowheads="1" noTextEdit="1"/>
          </p:cNvSpPr>
          <p:nvPr>
            <p:ph type="sldImg"/>
          </p:nvPr>
        </p:nvSpPr>
        <p:spPr/>
      </p:sp>
      <p:sp>
        <p:nvSpPr>
          <p:cNvPr id="36864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a:noFill/>
        </p:spPr>
        <p:txBody>
          <a:bodyPr/>
          <a:lstStyle/>
          <a:p>
            <a:fld id="{5DFC8F34-9A4F-4793-95E0-1C0C66BF090F}" type="slidenum">
              <a:rPr lang="en-US" altLang="zh-CN" smtClean="0"/>
            </a:fld>
            <a:endParaRPr lang="en-US" altLang="zh-CN" smtClean="0"/>
          </a:p>
        </p:txBody>
      </p:sp>
      <p:sp>
        <p:nvSpPr>
          <p:cNvPr id="504835" name="Rectangle 2"/>
          <p:cNvSpPr>
            <a:spLocks noGrp="1" noRot="1" noChangeAspect="1" noChangeArrowheads="1" noTextEdit="1"/>
          </p:cNvSpPr>
          <p:nvPr>
            <p:ph type="sldImg"/>
          </p:nvPr>
        </p:nvSpPr>
        <p:spPr/>
      </p:sp>
      <p:sp>
        <p:nvSpPr>
          <p:cNvPr id="50483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noFill/>
        </p:spPr>
        <p:txBody>
          <a:bodyPr/>
          <a:lstStyle/>
          <a:p>
            <a:fld id="{9359AD35-FA5C-4DA7-85D2-AD6E2F7B4651}" type="slidenum">
              <a:rPr lang="en-US" altLang="zh-CN" smtClean="0"/>
            </a:fld>
            <a:endParaRPr lang="en-US" altLang="zh-CN" smtClean="0"/>
          </a:p>
        </p:txBody>
      </p:sp>
      <p:sp>
        <p:nvSpPr>
          <p:cNvPr id="505859" name="Rectangle 2"/>
          <p:cNvSpPr>
            <a:spLocks noGrp="1" noRot="1" noChangeAspect="1" noChangeArrowheads="1" noTextEdit="1"/>
          </p:cNvSpPr>
          <p:nvPr>
            <p:ph type="sldImg"/>
          </p:nvPr>
        </p:nvSpPr>
        <p:spPr/>
      </p:sp>
      <p:sp>
        <p:nvSpPr>
          <p:cNvPr id="50586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noFill/>
        </p:spPr>
        <p:txBody>
          <a:bodyPr/>
          <a:lstStyle/>
          <a:p>
            <a:fld id="{307E31E7-F041-4342-9A12-E2A868BCFB25}" type="slidenum">
              <a:rPr lang="en-US" altLang="zh-CN" smtClean="0"/>
            </a:fld>
            <a:endParaRPr lang="en-US" altLang="zh-CN" smtClean="0"/>
          </a:p>
        </p:txBody>
      </p:sp>
      <p:sp>
        <p:nvSpPr>
          <p:cNvPr id="506883" name="Rectangle 2"/>
          <p:cNvSpPr>
            <a:spLocks noGrp="1" noRot="1" noChangeAspect="1" noChangeArrowheads="1" noTextEdit="1"/>
          </p:cNvSpPr>
          <p:nvPr>
            <p:ph type="sldImg"/>
          </p:nvPr>
        </p:nvSpPr>
        <p:spPr/>
      </p:sp>
      <p:sp>
        <p:nvSpPr>
          <p:cNvPr id="50688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noFill/>
        </p:spPr>
        <p:txBody>
          <a:bodyPr/>
          <a:lstStyle/>
          <a:p>
            <a:fld id="{83BAA44D-4E43-40EA-A645-5E27D26C0A92}" type="slidenum">
              <a:rPr lang="en-US" altLang="zh-CN" smtClean="0"/>
            </a:fld>
            <a:endParaRPr lang="en-US" altLang="zh-CN" smtClean="0"/>
          </a:p>
        </p:txBody>
      </p:sp>
      <p:sp>
        <p:nvSpPr>
          <p:cNvPr id="507907" name="Rectangle 2"/>
          <p:cNvSpPr>
            <a:spLocks noGrp="1" noRot="1" noChangeAspect="1" noChangeArrowheads="1" noTextEdit="1"/>
          </p:cNvSpPr>
          <p:nvPr>
            <p:ph type="sldImg"/>
          </p:nvPr>
        </p:nvSpPr>
        <p:spPr/>
      </p:sp>
      <p:sp>
        <p:nvSpPr>
          <p:cNvPr id="50790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a:noFill/>
        </p:spPr>
        <p:txBody>
          <a:bodyPr/>
          <a:lstStyle/>
          <a:p>
            <a:fld id="{7FDCA092-88AA-4ADC-B2F5-6DCB7ABDA2B9}" type="slidenum">
              <a:rPr lang="en-US" altLang="zh-CN" smtClean="0"/>
            </a:fld>
            <a:endParaRPr lang="en-US" altLang="zh-CN" smtClean="0"/>
          </a:p>
        </p:txBody>
      </p:sp>
      <p:sp>
        <p:nvSpPr>
          <p:cNvPr id="508931" name="Rectangle 2"/>
          <p:cNvSpPr>
            <a:spLocks noGrp="1" noRot="1" noChangeAspect="1" noChangeArrowheads="1" noTextEdit="1"/>
          </p:cNvSpPr>
          <p:nvPr>
            <p:ph type="sldImg"/>
          </p:nvPr>
        </p:nvSpPr>
        <p:spPr/>
      </p:sp>
      <p:sp>
        <p:nvSpPr>
          <p:cNvPr id="50893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noFill/>
        </p:spPr>
        <p:txBody>
          <a:bodyPr/>
          <a:lstStyle/>
          <a:p>
            <a:fld id="{E6C71D26-2D8A-4469-8F77-5545FCFBF297}" type="slidenum">
              <a:rPr lang="en-US" altLang="zh-CN" smtClean="0"/>
            </a:fld>
            <a:endParaRPr lang="en-US" altLang="zh-CN" smtClean="0"/>
          </a:p>
        </p:txBody>
      </p:sp>
      <p:sp>
        <p:nvSpPr>
          <p:cNvPr id="509955" name="Rectangle 2"/>
          <p:cNvSpPr>
            <a:spLocks noGrp="1" noRot="1" noChangeAspect="1" noChangeArrowheads="1" noTextEdit="1"/>
          </p:cNvSpPr>
          <p:nvPr>
            <p:ph type="sldImg"/>
          </p:nvPr>
        </p:nvSpPr>
        <p:spPr/>
      </p:sp>
      <p:sp>
        <p:nvSpPr>
          <p:cNvPr id="50995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7"/>
          <p:cNvSpPr>
            <a:spLocks noGrp="1" noChangeArrowheads="1"/>
          </p:cNvSpPr>
          <p:nvPr>
            <p:ph type="sldNum" sz="quarter" idx="5"/>
          </p:nvPr>
        </p:nvSpPr>
        <p:spPr>
          <a:noFill/>
        </p:spPr>
        <p:txBody>
          <a:bodyPr/>
          <a:lstStyle/>
          <a:p>
            <a:fld id="{D5FC10E2-A84F-4EA9-9E2A-EC7ED1444D7B}" type="slidenum">
              <a:rPr lang="en-US" altLang="zh-CN" smtClean="0"/>
            </a:fld>
            <a:endParaRPr lang="en-US" altLang="zh-CN" smtClean="0"/>
          </a:p>
        </p:txBody>
      </p:sp>
      <p:sp>
        <p:nvSpPr>
          <p:cNvPr id="510979" name="Rectangle 2"/>
          <p:cNvSpPr>
            <a:spLocks noGrp="1" noRot="1" noChangeAspect="1" noChangeArrowheads="1" noTextEdit="1"/>
          </p:cNvSpPr>
          <p:nvPr>
            <p:ph type="sldImg"/>
          </p:nvPr>
        </p:nvSpPr>
        <p:spPr/>
      </p:sp>
      <p:sp>
        <p:nvSpPr>
          <p:cNvPr id="51098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noFill/>
        </p:spPr>
        <p:txBody>
          <a:bodyPr/>
          <a:lstStyle/>
          <a:p>
            <a:fld id="{A955549F-7E97-4DB9-B090-AE71A3EA9AAE}" type="slidenum">
              <a:rPr lang="en-US" altLang="zh-CN" smtClean="0"/>
            </a:fld>
            <a:endParaRPr lang="en-US" altLang="zh-CN" smtClean="0"/>
          </a:p>
        </p:txBody>
      </p:sp>
      <p:sp>
        <p:nvSpPr>
          <p:cNvPr id="512003" name="Rectangle 2"/>
          <p:cNvSpPr>
            <a:spLocks noGrp="1" noRot="1" noChangeAspect="1" noChangeArrowheads="1" noTextEdit="1"/>
          </p:cNvSpPr>
          <p:nvPr>
            <p:ph type="sldImg"/>
          </p:nvPr>
        </p:nvSpPr>
        <p:spPr/>
      </p:sp>
      <p:sp>
        <p:nvSpPr>
          <p:cNvPr id="51200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7"/>
          <p:cNvSpPr>
            <a:spLocks noGrp="1" noChangeArrowheads="1"/>
          </p:cNvSpPr>
          <p:nvPr>
            <p:ph type="sldNum" sz="quarter" idx="5"/>
          </p:nvPr>
        </p:nvSpPr>
        <p:spPr>
          <a:noFill/>
        </p:spPr>
        <p:txBody>
          <a:bodyPr/>
          <a:lstStyle/>
          <a:p>
            <a:fld id="{06D44856-FF24-4CA8-9ED9-381360E8504A}" type="slidenum">
              <a:rPr lang="en-US" altLang="zh-CN" smtClean="0"/>
            </a:fld>
            <a:endParaRPr lang="en-US" altLang="zh-CN" smtClean="0"/>
          </a:p>
        </p:txBody>
      </p:sp>
      <p:sp>
        <p:nvSpPr>
          <p:cNvPr id="515075" name="Rectangle 2"/>
          <p:cNvSpPr>
            <a:spLocks noGrp="1" noRot="1" noChangeAspect="1" noChangeArrowheads="1" noTextEdit="1"/>
          </p:cNvSpPr>
          <p:nvPr>
            <p:ph type="sldImg"/>
          </p:nvPr>
        </p:nvSpPr>
        <p:spPr/>
      </p:sp>
      <p:sp>
        <p:nvSpPr>
          <p:cNvPr id="51507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noFill/>
        </p:spPr>
        <p:txBody>
          <a:bodyPr/>
          <a:lstStyle/>
          <a:p>
            <a:fld id="{28CF8A3B-E6C5-45A0-849C-89049ED1BFA5}" type="slidenum">
              <a:rPr lang="en-US" altLang="zh-CN" smtClean="0"/>
            </a:fld>
            <a:endParaRPr lang="en-US" altLang="zh-CN" smtClean="0"/>
          </a:p>
        </p:txBody>
      </p:sp>
      <p:sp>
        <p:nvSpPr>
          <p:cNvPr id="516099" name="Rectangle 2"/>
          <p:cNvSpPr>
            <a:spLocks noGrp="1" noRot="1" noChangeAspect="1" noChangeArrowheads="1" noTextEdit="1"/>
          </p:cNvSpPr>
          <p:nvPr>
            <p:ph type="sldImg"/>
          </p:nvPr>
        </p:nvSpPr>
        <p:spPr/>
      </p:sp>
      <p:sp>
        <p:nvSpPr>
          <p:cNvPr id="51610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49F3F502-97CE-4980-84D0-827BA1F94CA8}" type="slidenum">
              <a:rPr lang="en-US" altLang="zh-CN" smtClean="0"/>
            </a:fld>
            <a:endParaRPr lang="en-US" altLang="zh-CN" smtClean="0"/>
          </a:p>
        </p:txBody>
      </p:sp>
      <p:sp>
        <p:nvSpPr>
          <p:cNvPr id="375811" name="Rectangle 2"/>
          <p:cNvSpPr>
            <a:spLocks noGrp="1" noRot="1" noChangeAspect="1" noChangeArrowheads="1" noTextEdit="1"/>
          </p:cNvSpPr>
          <p:nvPr>
            <p:ph type="sldImg"/>
          </p:nvPr>
        </p:nvSpPr>
        <p:spPr/>
      </p:sp>
      <p:sp>
        <p:nvSpPr>
          <p:cNvPr id="37581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a:noFill/>
        </p:spPr>
        <p:txBody>
          <a:bodyPr/>
          <a:lstStyle/>
          <a:p>
            <a:fld id="{4719F8E9-90D7-448B-A971-9A3FAD374283}" type="slidenum">
              <a:rPr lang="en-US" altLang="zh-CN" smtClean="0"/>
            </a:fld>
            <a:endParaRPr lang="en-US" altLang="zh-CN" smtClean="0"/>
          </a:p>
        </p:txBody>
      </p:sp>
      <p:sp>
        <p:nvSpPr>
          <p:cNvPr id="517123" name="Rectangle 2"/>
          <p:cNvSpPr>
            <a:spLocks noGrp="1" noRot="1" noChangeAspect="1" noChangeArrowheads="1" noTextEdit="1"/>
          </p:cNvSpPr>
          <p:nvPr>
            <p:ph type="sldImg"/>
          </p:nvPr>
        </p:nvSpPr>
        <p:spPr/>
      </p:sp>
      <p:sp>
        <p:nvSpPr>
          <p:cNvPr id="51712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noFill/>
        </p:spPr>
        <p:txBody>
          <a:bodyPr/>
          <a:lstStyle/>
          <a:p>
            <a:fld id="{ED54AB02-8B52-475F-B40B-CB370FD4238F}" type="slidenum">
              <a:rPr lang="en-US" altLang="zh-CN" smtClean="0"/>
            </a:fld>
            <a:endParaRPr lang="en-US" altLang="zh-CN" smtClean="0"/>
          </a:p>
        </p:txBody>
      </p:sp>
      <p:sp>
        <p:nvSpPr>
          <p:cNvPr id="518147" name="Rectangle 2"/>
          <p:cNvSpPr>
            <a:spLocks noGrp="1" noRot="1" noChangeAspect="1" noChangeArrowheads="1" noTextEdit="1"/>
          </p:cNvSpPr>
          <p:nvPr>
            <p:ph type="sldImg"/>
          </p:nvPr>
        </p:nvSpPr>
        <p:spPr/>
      </p:sp>
      <p:sp>
        <p:nvSpPr>
          <p:cNvPr id="51814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a:noFill/>
        </p:spPr>
        <p:txBody>
          <a:bodyPr/>
          <a:lstStyle/>
          <a:p>
            <a:fld id="{BC5E2082-85F2-4A21-B03A-B4C3ABC3F9D1}" type="slidenum">
              <a:rPr lang="en-US" altLang="zh-CN" smtClean="0"/>
            </a:fld>
            <a:endParaRPr lang="en-US" altLang="zh-CN" smtClean="0"/>
          </a:p>
        </p:txBody>
      </p:sp>
      <p:sp>
        <p:nvSpPr>
          <p:cNvPr id="519171" name="Rectangle 2"/>
          <p:cNvSpPr>
            <a:spLocks noGrp="1" noRot="1" noChangeAspect="1" noChangeArrowheads="1" noTextEdit="1"/>
          </p:cNvSpPr>
          <p:nvPr>
            <p:ph type="sldImg"/>
          </p:nvPr>
        </p:nvSpPr>
        <p:spPr/>
      </p:sp>
      <p:sp>
        <p:nvSpPr>
          <p:cNvPr id="51917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p>
            <a:fld id="{DAEA5EC0-FDA0-4B43-9D8E-DA1891BAAAA6}" type="slidenum">
              <a:rPr lang="en-US" altLang="zh-CN" smtClean="0"/>
            </a:fld>
            <a:endParaRPr lang="en-US" altLang="zh-CN" smtClean="0"/>
          </a:p>
        </p:txBody>
      </p:sp>
      <p:sp>
        <p:nvSpPr>
          <p:cNvPr id="520195" name="Rectangle 2"/>
          <p:cNvSpPr>
            <a:spLocks noGrp="1" noRot="1" noChangeAspect="1" noChangeArrowheads="1" noTextEdit="1"/>
          </p:cNvSpPr>
          <p:nvPr>
            <p:ph type="sldImg"/>
          </p:nvPr>
        </p:nvSpPr>
        <p:spPr/>
      </p:sp>
      <p:sp>
        <p:nvSpPr>
          <p:cNvPr id="52019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a:noFill/>
        </p:spPr>
        <p:txBody>
          <a:bodyPr/>
          <a:lstStyle/>
          <a:p>
            <a:fld id="{BEFD1C61-98F2-493E-AB05-5BACFFE3D986}" type="slidenum">
              <a:rPr lang="en-US" altLang="zh-CN" smtClean="0"/>
            </a:fld>
            <a:endParaRPr lang="en-US" altLang="zh-CN" smtClean="0"/>
          </a:p>
        </p:txBody>
      </p:sp>
      <p:sp>
        <p:nvSpPr>
          <p:cNvPr id="521219" name="Rectangle 2"/>
          <p:cNvSpPr>
            <a:spLocks noGrp="1" noRot="1" noChangeAspect="1" noChangeArrowheads="1" noTextEdit="1"/>
          </p:cNvSpPr>
          <p:nvPr>
            <p:ph type="sldImg"/>
          </p:nvPr>
        </p:nvSpPr>
        <p:spPr/>
      </p:sp>
      <p:sp>
        <p:nvSpPr>
          <p:cNvPr id="52122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C07ED18-120A-4FC4-BEB3-ED72D65D03D0}" type="slidenum">
              <a:rPr lang="en-US" altLang="zh-CN" smtClean="0"/>
            </a:fld>
            <a:endParaRPr lang="en-US" altLang="zh-CN" smtClean="0"/>
          </a:p>
        </p:txBody>
      </p:sp>
      <p:sp>
        <p:nvSpPr>
          <p:cNvPr id="522243" name="Rectangle 2"/>
          <p:cNvSpPr>
            <a:spLocks noGrp="1" noRot="1" noChangeAspect="1" noChangeArrowheads="1" noTextEdit="1"/>
          </p:cNvSpPr>
          <p:nvPr>
            <p:ph type="sldImg"/>
          </p:nvPr>
        </p:nvSpPr>
        <p:spPr/>
      </p:sp>
      <p:sp>
        <p:nvSpPr>
          <p:cNvPr id="52224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noFill/>
        </p:spPr>
        <p:txBody>
          <a:bodyPr/>
          <a:lstStyle/>
          <a:p>
            <a:fld id="{D34089A2-25B2-4684-AE98-DABBD02A27C4}" type="slidenum">
              <a:rPr lang="en-US" altLang="zh-CN" smtClean="0"/>
            </a:fld>
            <a:endParaRPr lang="en-US" altLang="zh-CN" smtClean="0"/>
          </a:p>
        </p:txBody>
      </p:sp>
      <p:sp>
        <p:nvSpPr>
          <p:cNvPr id="523267" name="Rectangle 2"/>
          <p:cNvSpPr>
            <a:spLocks noGrp="1" noRot="1" noChangeAspect="1" noChangeArrowheads="1" noTextEdit="1"/>
          </p:cNvSpPr>
          <p:nvPr>
            <p:ph type="sldImg"/>
          </p:nvPr>
        </p:nvSpPr>
        <p:spPr/>
      </p:sp>
      <p:sp>
        <p:nvSpPr>
          <p:cNvPr id="52326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p>
            <a:fld id="{F8A36C95-B3B8-45DD-A08A-06ADD78542D4}" type="slidenum">
              <a:rPr lang="en-US" altLang="zh-CN" smtClean="0"/>
            </a:fld>
            <a:endParaRPr lang="en-US" altLang="zh-CN" smtClean="0"/>
          </a:p>
        </p:txBody>
      </p:sp>
      <p:sp>
        <p:nvSpPr>
          <p:cNvPr id="524291" name="Rectangle 2"/>
          <p:cNvSpPr>
            <a:spLocks noGrp="1" noRot="1" noChangeAspect="1" noChangeArrowheads="1" noTextEdit="1"/>
          </p:cNvSpPr>
          <p:nvPr>
            <p:ph type="sldImg"/>
          </p:nvPr>
        </p:nvSpPr>
        <p:spPr/>
      </p:sp>
      <p:sp>
        <p:nvSpPr>
          <p:cNvPr id="52429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a:noFill/>
        </p:spPr>
        <p:txBody>
          <a:bodyPr/>
          <a:lstStyle/>
          <a:p>
            <a:fld id="{F10E1E31-247C-455F-9745-6DAC03B9354E}" type="slidenum">
              <a:rPr lang="en-US" altLang="zh-CN" smtClean="0"/>
            </a:fld>
            <a:endParaRPr lang="en-US" altLang="zh-CN" smtClean="0"/>
          </a:p>
        </p:txBody>
      </p:sp>
      <p:sp>
        <p:nvSpPr>
          <p:cNvPr id="525315" name="Rectangle 2"/>
          <p:cNvSpPr>
            <a:spLocks noGrp="1" noRot="1" noChangeAspect="1" noChangeArrowheads="1" noTextEdit="1"/>
          </p:cNvSpPr>
          <p:nvPr>
            <p:ph type="sldImg"/>
          </p:nvPr>
        </p:nvSpPr>
        <p:spPr/>
      </p:sp>
      <p:sp>
        <p:nvSpPr>
          <p:cNvPr id="52531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7"/>
          <p:cNvSpPr>
            <a:spLocks noGrp="1" noChangeArrowheads="1"/>
          </p:cNvSpPr>
          <p:nvPr>
            <p:ph type="sldNum" sz="quarter" idx="5"/>
          </p:nvPr>
        </p:nvSpPr>
        <p:spPr>
          <a:noFill/>
        </p:spPr>
        <p:txBody>
          <a:bodyPr/>
          <a:lstStyle/>
          <a:p>
            <a:fld id="{A8A78BEA-6885-401F-8322-D9C7C3FA4260}" type="slidenum">
              <a:rPr lang="en-US" altLang="zh-CN" smtClean="0"/>
            </a:fld>
            <a:endParaRPr lang="en-US" altLang="zh-CN" smtClean="0"/>
          </a:p>
        </p:txBody>
      </p:sp>
      <p:sp>
        <p:nvSpPr>
          <p:cNvPr id="526339" name="Rectangle 2"/>
          <p:cNvSpPr>
            <a:spLocks noGrp="1" noRot="1" noChangeAspect="1" noChangeArrowheads="1" noTextEdit="1"/>
          </p:cNvSpPr>
          <p:nvPr>
            <p:ph type="sldImg"/>
          </p:nvPr>
        </p:nvSpPr>
        <p:spPr/>
      </p:sp>
      <p:sp>
        <p:nvSpPr>
          <p:cNvPr id="52634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B695086C-E1DF-433B-9DAA-578B14743629}" type="slidenum">
              <a:rPr lang="en-US" altLang="zh-CN" smtClean="0"/>
            </a:fld>
            <a:endParaRPr lang="en-US" altLang="zh-CN" smtClean="0"/>
          </a:p>
        </p:txBody>
      </p:sp>
      <p:sp>
        <p:nvSpPr>
          <p:cNvPr id="376835" name="Rectangle 2"/>
          <p:cNvSpPr>
            <a:spLocks noGrp="1" noRot="1" noChangeAspect="1" noChangeArrowheads="1" noTextEdit="1"/>
          </p:cNvSpPr>
          <p:nvPr>
            <p:ph type="sldImg"/>
          </p:nvPr>
        </p:nvSpPr>
        <p:spPr/>
      </p:sp>
      <p:sp>
        <p:nvSpPr>
          <p:cNvPr id="37683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7"/>
          <p:cNvSpPr>
            <a:spLocks noGrp="1" noChangeArrowheads="1"/>
          </p:cNvSpPr>
          <p:nvPr>
            <p:ph type="sldNum" sz="quarter" idx="5"/>
          </p:nvPr>
        </p:nvSpPr>
        <p:spPr>
          <a:noFill/>
        </p:spPr>
        <p:txBody>
          <a:bodyPr/>
          <a:lstStyle/>
          <a:p>
            <a:fld id="{1DC8CC81-C7FA-431C-BAFE-36AE158CBEA6}" type="slidenum">
              <a:rPr lang="en-US" altLang="zh-CN" smtClean="0"/>
            </a:fld>
            <a:endParaRPr lang="en-US" altLang="zh-CN" smtClean="0"/>
          </a:p>
        </p:txBody>
      </p:sp>
      <p:sp>
        <p:nvSpPr>
          <p:cNvPr id="527363" name="Rectangle 2"/>
          <p:cNvSpPr>
            <a:spLocks noGrp="1" noRot="1" noChangeAspect="1" noChangeArrowheads="1" noTextEdit="1"/>
          </p:cNvSpPr>
          <p:nvPr>
            <p:ph type="sldImg"/>
          </p:nvPr>
        </p:nvSpPr>
        <p:spPr/>
      </p:sp>
      <p:sp>
        <p:nvSpPr>
          <p:cNvPr id="52736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7"/>
          <p:cNvSpPr>
            <a:spLocks noGrp="1" noChangeArrowheads="1"/>
          </p:cNvSpPr>
          <p:nvPr>
            <p:ph type="sldNum" sz="quarter" idx="5"/>
          </p:nvPr>
        </p:nvSpPr>
        <p:spPr>
          <a:noFill/>
        </p:spPr>
        <p:txBody>
          <a:bodyPr/>
          <a:lstStyle/>
          <a:p>
            <a:fld id="{1DC8CC81-C7FA-431C-BAFE-36AE158CBEA6}" type="slidenum">
              <a:rPr lang="en-US" altLang="zh-CN" smtClean="0"/>
            </a:fld>
            <a:endParaRPr lang="en-US" altLang="zh-CN" smtClean="0"/>
          </a:p>
        </p:txBody>
      </p:sp>
      <p:sp>
        <p:nvSpPr>
          <p:cNvPr id="527363" name="Rectangle 2"/>
          <p:cNvSpPr>
            <a:spLocks noGrp="1" noRot="1" noChangeAspect="1" noChangeArrowheads="1" noTextEdit="1"/>
          </p:cNvSpPr>
          <p:nvPr>
            <p:ph type="sldImg"/>
          </p:nvPr>
        </p:nvSpPr>
        <p:spPr/>
      </p:sp>
      <p:sp>
        <p:nvSpPr>
          <p:cNvPr id="52736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7"/>
          <p:cNvSpPr>
            <a:spLocks noGrp="1" noChangeArrowheads="1"/>
          </p:cNvSpPr>
          <p:nvPr>
            <p:ph type="sldNum" sz="quarter" idx="5"/>
          </p:nvPr>
        </p:nvSpPr>
        <p:spPr>
          <a:noFill/>
        </p:spPr>
        <p:txBody>
          <a:bodyPr/>
          <a:lstStyle/>
          <a:p>
            <a:fld id="{1DC8CC81-C7FA-431C-BAFE-36AE158CBEA6}" type="slidenum">
              <a:rPr lang="en-US" altLang="zh-CN" smtClean="0"/>
            </a:fld>
            <a:endParaRPr lang="en-US" altLang="zh-CN" smtClean="0"/>
          </a:p>
        </p:txBody>
      </p:sp>
      <p:sp>
        <p:nvSpPr>
          <p:cNvPr id="527363" name="Rectangle 2"/>
          <p:cNvSpPr>
            <a:spLocks noGrp="1" noRot="1" noChangeAspect="1" noChangeArrowheads="1" noTextEdit="1"/>
          </p:cNvSpPr>
          <p:nvPr>
            <p:ph type="sldImg"/>
          </p:nvPr>
        </p:nvSpPr>
        <p:spPr/>
      </p:sp>
      <p:sp>
        <p:nvSpPr>
          <p:cNvPr id="52736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a:noFill/>
        </p:spPr>
        <p:txBody>
          <a:bodyPr/>
          <a:lstStyle/>
          <a:p>
            <a:fld id="{F71FC5CE-CB4C-440F-9941-6BDE6B8E0584}" type="slidenum">
              <a:rPr lang="en-US" altLang="zh-CN" smtClean="0">
                <a:solidFill>
                  <a:prstClr val="black"/>
                </a:solidFill>
              </a:rPr>
            </a:fld>
            <a:endParaRPr lang="en-US" altLang="zh-CN" smtClean="0">
              <a:solidFill>
                <a:prstClr val="black"/>
              </a:solidFill>
            </a:endParaRPr>
          </a:p>
        </p:txBody>
      </p:sp>
      <p:sp>
        <p:nvSpPr>
          <p:cNvPr id="528387" name="Rectangle 2"/>
          <p:cNvSpPr>
            <a:spLocks noGrp="1" noRot="1" noChangeAspect="1" noChangeArrowheads="1" noTextEdit="1"/>
          </p:cNvSpPr>
          <p:nvPr>
            <p:ph type="sldImg"/>
          </p:nvPr>
        </p:nvSpPr>
        <p:spPr/>
      </p:sp>
      <p:sp>
        <p:nvSpPr>
          <p:cNvPr id="52838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noFill/>
        </p:spPr>
        <p:txBody>
          <a:bodyPr/>
          <a:lstStyle/>
          <a:p>
            <a:fld id="{20768624-AD9B-4E75-9AE2-9164DB285EF1}" type="slidenum">
              <a:rPr lang="en-US" altLang="zh-CN" smtClean="0">
                <a:solidFill>
                  <a:prstClr val="black"/>
                </a:solidFill>
              </a:rPr>
            </a:fld>
            <a:endParaRPr lang="en-US" altLang="zh-CN" smtClean="0">
              <a:solidFill>
                <a:prstClr val="black"/>
              </a:solidFill>
            </a:endParaRPr>
          </a:p>
        </p:txBody>
      </p:sp>
      <p:sp>
        <p:nvSpPr>
          <p:cNvPr id="529411" name="Rectangle 2"/>
          <p:cNvSpPr>
            <a:spLocks noGrp="1" noRot="1" noChangeAspect="1" noChangeArrowheads="1" noTextEdit="1"/>
          </p:cNvSpPr>
          <p:nvPr>
            <p:ph type="sldImg"/>
          </p:nvPr>
        </p:nvSpPr>
        <p:spPr/>
      </p:sp>
      <p:sp>
        <p:nvSpPr>
          <p:cNvPr id="52941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noFill/>
        </p:spPr>
        <p:txBody>
          <a:bodyPr/>
          <a:lstStyle/>
          <a:p>
            <a:fld id="{C4B3793D-71B1-4B7B-B4F4-8679A32055AD}" type="slidenum">
              <a:rPr lang="en-US" altLang="zh-CN" smtClean="0">
                <a:solidFill>
                  <a:prstClr val="black"/>
                </a:solidFill>
              </a:rPr>
            </a:fld>
            <a:endParaRPr lang="en-US" altLang="zh-CN" smtClean="0">
              <a:solidFill>
                <a:prstClr val="black"/>
              </a:solidFill>
            </a:endParaRPr>
          </a:p>
        </p:txBody>
      </p:sp>
      <p:sp>
        <p:nvSpPr>
          <p:cNvPr id="530435" name="Rectangle 2"/>
          <p:cNvSpPr>
            <a:spLocks noGrp="1" noRot="1" noChangeAspect="1" noChangeArrowheads="1" noTextEdit="1"/>
          </p:cNvSpPr>
          <p:nvPr>
            <p:ph type="sldImg"/>
          </p:nvPr>
        </p:nvSpPr>
        <p:spPr/>
      </p:sp>
      <p:sp>
        <p:nvSpPr>
          <p:cNvPr id="53043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5"/>
          </p:nvPr>
        </p:nvSpPr>
        <p:spPr>
          <a:noFill/>
        </p:spPr>
        <p:txBody>
          <a:bodyPr/>
          <a:lstStyle/>
          <a:p>
            <a:fld id="{2755B2D2-459A-474A-B21F-5399A7FDAD00}" type="slidenum">
              <a:rPr lang="en-US" altLang="zh-CN" smtClean="0">
                <a:solidFill>
                  <a:prstClr val="black"/>
                </a:solidFill>
              </a:rPr>
            </a:fld>
            <a:endParaRPr lang="en-US" altLang="zh-CN" smtClean="0">
              <a:solidFill>
                <a:prstClr val="black"/>
              </a:solidFill>
            </a:endParaRPr>
          </a:p>
        </p:txBody>
      </p:sp>
      <p:sp>
        <p:nvSpPr>
          <p:cNvPr id="531459" name="Rectangle 2"/>
          <p:cNvSpPr>
            <a:spLocks noGrp="1" noRot="1" noChangeAspect="1" noChangeArrowheads="1" noTextEdit="1"/>
          </p:cNvSpPr>
          <p:nvPr>
            <p:ph type="sldImg"/>
          </p:nvPr>
        </p:nvSpPr>
        <p:spPr/>
      </p:sp>
      <p:sp>
        <p:nvSpPr>
          <p:cNvPr id="53146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a:spLocks noGrp="1" noChangeArrowheads="1"/>
          </p:cNvSpPr>
          <p:nvPr>
            <p:ph type="sldNum" sz="quarter" idx="5"/>
          </p:nvPr>
        </p:nvSpPr>
        <p:spPr>
          <a:noFill/>
        </p:spPr>
        <p:txBody>
          <a:bodyPr/>
          <a:lstStyle/>
          <a:p>
            <a:fld id="{2C516206-F2BC-4931-8FF1-41AC84F75CDD}" type="slidenum">
              <a:rPr lang="en-US" altLang="zh-CN" smtClean="0">
                <a:solidFill>
                  <a:prstClr val="black"/>
                </a:solidFill>
              </a:rPr>
            </a:fld>
            <a:endParaRPr lang="en-US" altLang="zh-CN" smtClean="0">
              <a:solidFill>
                <a:prstClr val="black"/>
              </a:solidFill>
            </a:endParaRPr>
          </a:p>
        </p:txBody>
      </p:sp>
      <p:sp>
        <p:nvSpPr>
          <p:cNvPr id="532483" name="Rectangle 2"/>
          <p:cNvSpPr>
            <a:spLocks noGrp="1" noRot="1" noChangeAspect="1" noChangeArrowheads="1" noTextEdit="1"/>
          </p:cNvSpPr>
          <p:nvPr>
            <p:ph type="sldImg"/>
          </p:nvPr>
        </p:nvSpPr>
        <p:spPr/>
      </p:sp>
      <p:sp>
        <p:nvSpPr>
          <p:cNvPr id="53248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a:spLocks noGrp="1" noChangeArrowheads="1"/>
          </p:cNvSpPr>
          <p:nvPr>
            <p:ph type="sldNum" sz="quarter" idx="5"/>
          </p:nvPr>
        </p:nvSpPr>
        <p:spPr>
          <a:noFill/>
        </p:spPr>
        <p:txBody>
          <a:bodyPr/>
          <a:lstStyle/>
          <a:p>
            <a:fld id="{2C516206-F2BC-4931-8FF1-41AC84F75CDD}" type="slidenum">
              <a:rPr lang="en-US" altLang="zh-CN" smtClean="0">
                <a:solidFill>
                  <a:prstClr val="black"/>
                </a:solidFill>
              </a:rPr>
            </a:fld>
            <a:endParaRPr lang="en-US" altLang="zh-CN" smtClean="0">
              <a:solidFill>
                <a:prstClr val="black"/>
              </a:solidFill>
            </a:endParaRPr>
          </a:p>
        </p:txBody>
      </p:sp>
      <p:sp>
        <p:nvSpPr>
          <p:cNvPr id="532483" name="Rectangle 2"/>
          <p:cNvSpPr>
            <a:spLocks noGrp="1" noRot="1" noChangeAspect="1" noChangeArrowheads="1" noTextEdit="1"/>
          </p:cNvSpPr>
          <p:nvPr>
            <p:ph type="sldImg"/>
          </p:nvPr>
        </p:nvSpPr>
        <p:spPr/>
      </p:sp>
      <p:sp>
        <p:nvSpPr>
          <p:cNvPr id="53248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p:cNvSpPr>
            <a:spLocks noGrp="1" noChangeArrowheads="1"/>
          </p:cNvSpPr>
          <p:nvPr>
            <p:ph type="sldNum" sz="quarter" idx="5"/>
          </p:nvPr>
        </p:nvSpPr>
        <p:spPr>
          <a:noFill/>
        </p:spPr>
        <p:txBody>
          <a:bodyPr/>
          <a:lstStyle/>
          <a:p>
            <a:fld id="{A879A8DA-0FC8-4F20-BA8F-03E6856851F7}" type="slidenum">
              <a:rPr lang="en-US" altLang="zh-CN" smtClean="0">
                <a:solidFill>
                  <a:prstClr val="black"/>
                </a:solidFill>
              </a:rPr>
            </a:fld>
            <a:endParaRPr lang="en-US" altLang="zh-CN" smtClean="0">
              <a:solidFill>
                <a:prstClr val="black"/>
              </a:solidFill>
            </a:endParaRPr>
          </a:p>
        </p:txBody>
      </p:sp>
      <p:sp>
        <p:nvSpPr>
          <p:cNvPr id="533507" name="Rectangle 2"/>
          <p:cNvSpPr>
            <a:spLocks noGrp="1" noRot="1" noChangeAspect="1" noChangeArrowheads="1" noTextEdit="1"/>
          </p:cNvSpPr>
          <p:nvPr>
            <p:ph type="sldImg"/>
          </p:nvPr>
        </p:nvSpPr>
        <p:spPr/>
      </p:sp>
      <p:sp>
        <p:nvSpPr>
          <p:cNvPr id="53350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B695086C-E1DF-433B-9DAA-578B14743629}" type="slidenum">
              <a:rPr lang="en-US" altLang="zh-CN" smtClean="0"/>
            </a:fld>
            <a:endParaRPr lang="en-US" altLang="zh-CN" smtClean="0"/>
          </a:p>
        </p:txBody>
      </p:sp>
      <p:sp>
        <p:nvSpPr>
          <p:cNvPr id="376835" name="Rectangle 2"/>
          <p:cNvSpPr>
            <a:spLocks noGrp="1" noRot="1" noChangeAspect="1" noChangeArrowheads="1" noTextEdit="1"/>
          </p:cNvSpPr>
          <p:nvPr>
            <p:ph type="sldImg"/>
          </p:nvPr>
        </p:nvSpPr>
        <p:spPr/>
      </p:sp>
      <p:sp>
        <p:nvSpPr>
          <p:cNvPr id="37683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noFill/>
        </p:spPr>
        <p:txBody>
          <a:bodyPr/>
          <a:lstStyle/>
          <a:p>
            <a:fld id="{01A33E36-8267-4B01-9BAB-94B9400AD8B3}" type="slidenum">
              <a:rPr lang="en-US" altLang="zh-CN" smtClean="0">
                <a:solidFill>
                  <a:prstClr val="black"/>
                </a:solidFill>
              </a:rPr>
            </a:fld>
            <a:endParaRPr lang="en-US" altLang="zh-CN" smtClean="0">
              <a:solidFill>
                <a:prstClr val="black"/>
              </a:solidFill>
            </a:endParaRPr>
          </a:p>
        </p:txBody>
      </p:sp>
      <p:sp>
        <p:nvSpPr>
          <p:cNvPr id="534531" name="Rectangle 2"/>
          <p:cNvSpPr>
            <a:spLocks noGrp="1" noRot="1" noChangeAspect="1" noChangeArrowheads="1" noTextEdit="1"/>
          </p:cNvSpPr>
          <p:nvPr>
            <p:ph type="sldImg"/>
          </p:nvPr>
        </p:nvSpPr>
        <p:spPr/>
      </p:sp>
      <p:sp>
        <p:nvSpPr>
          <p:cNvPr id="53453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p:cNvSpPr>
            <a:spLocks noGrp="1" noChangeArrowheads="1"/>
          </p:cNvSpPr>
          <p:nvPr>
            <p:ph type="sldNum" sz="quarter" idx="5"/>
          </p:nvPr>
        </p:nvSpPr>
        <p:spPr>
          <a:noFill/>
        </p:spPr>
        <p:txBody>
          <a:bodyPr/>
          <a:lstStyle/>
          <a:p>
            <a:fld id="{CF041356-646C-48E7-9C87-3FCD767165B9}" type="slidenum">
              <a:rPr lang="en-US" altLang="zh-CN" smtClean="0">
                <a:solidFill>
                  <a:prstClr val="black"/>
                </a:solidFill>
              </a:rPr>
            </a:fld>
            <a:endParaRPr lang="en-US" altLang="zh-CN" smtClean="0">
              <a:solidFill>
                <a:prstClr val="black"/>
              </a:solidFill>
            </a:endParaRPr>
          </a:p>
        </p:txBody>
      </p:sp>
      <p:sp>
        <p:nvSpPr>
          <p:cNvPr id="535555" name="Rectangle 2"/>
          <p:cNvSpPr>
            <a:spLocks noGrp="1" noRot="1" noChangeAspect="1" noChangeArrowheads="1" noTextEdit="1"/>
          </p:cNvSpPr>
          <p:nvPr>
            <p:ph type="sldImg"/>
          </p:nvPr>
        </p:nvSpPr>
        <p:spPr/>
      </p:sp>
      <p:sp>
        <p:nvSpPr>
          <p:cNvPr id="53555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noFill/>
        </p:spPr>
        <p:txBody>
          <a:bodyPr/>
          <a:lstStyle/>
          <a:p>
            <a:fld id="{D6FD0BE8-6E7A-407C-86EC-547ED6CB6BF0}" type="slidenum">
              <a:rPr lang="en-US" altLang="zh-CN" smtClean="0">
                <a:solidFill>
                  <a:prstClr val="black"/>
                </a:solidFill>
              </a:rPr>
            </a:fld>
            <a:endParaRPr lang="en-US" altLang="zh-CN" smtClean="0">
              <a:solidFill>
                <a:prstClr val="black"/>
              </a:solidFill>
            </a:endParaRPr>
          </a:p>
        </p:txBody>
      </p:sp>
      <p:sp>
        <p:nvSpPr>
          <p:cNvPr id="536579" name="Rectangle 2"/>
          <p:cNvSpPr>
            <a:spLocks noGrp="1" noRot="1" noChangeAspect="1" noChangeArrowheads="1" noTextEdit="1"/>
          </p:cNvSpPr>
          <p:nvPr>
            <p:ph type="sldImg"/>
          </p:nvPr>
        </p:nvSpPr>
        <p:spPr/>
      </p:sp>
      <p:sp>
        <p:nvSpPr>
          <p:cNvPr id="53658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noFill/>
        </p:spPr>
        <p:txBody>
          <a:bodyPr/>
          <a:lstStyle/>
          <a:p>
            <a:fld id="{2EB30BB7-8475-43E4-AB21-9E20AA038BCA}" type="slidenum">
              <a:rPr lang="en-US" altLang="zh-CN" smtClean="0">
                <a:solidFill>
                  <a:prstClr val="black"/>
                </a:solidFill>
              </a:rPr>
            </a:fld>
            <a:endParaRPr lang="en-US" altLang="zh-CN" smtClean="0">
              <a:solidFill>
                <a:prstClr val="black"/>
              </a:solidFill>
            </a:endParaRPr>
          </a:p>
        </p:txBody>
      </p:sp>
      <p:sp>
        <p:nvSpPr>
          <p:cNvPr id="537603" name="Rectangle 2"/>
          <p:cNvSpPr>
            <a:spLocks noGrp="1" noRot="1" noChangeAspect="1" noChangeArrowheads="1" noTextEdit="1"/>
          </p:cNvSpPr>
          <p:nvPr>
            <p:ph type="sldImg"/>
          </p:nvPr>
        </p:nvSpPr>
        <p:spPr/>
      </p:sp>
      <p:sp>
        <p:nvSpPr>
          <p:cNvPr id="53760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8739D5E9-4058-46A1-91C4-A1CE463ACA12}" type="slidenum">
              <a:rPr lang="en-US" altLang="zh-CN" smtClean="0">
                <a:solidFill>
                  <a:prstClr val="black"/>
                </a:solidFill>
              </a:rPr>
            </a:fld>
            <a:endParaRPr lang="en-US" altLang="zh-CN" smtClean="0">
              <a:solidFill>
                <a:prstClr val="black"/>
              </a:solidFill>
            </a:endParaRPr>
          </a:p>
        </p:txBody>
      </p:sp>
      <p:sp>
        <p:nvSpPr>
          <p:cNvPr id="538627" name="Rectangle 2"/>
          <p:cNvSpPr>
            <a:spLocks noGrp="1" noRot="1" noChangeAspect="1" noChangeArrowheads="1" noTextEdit="1"/>
          </p:cNvSpPr>
          <p:nvPr>
            <p:ph type="sldImg"/>
          </p:nvPr>
        </p:nvSpPr>
        <p:spPr/>
      </p:sp>
      <p:sp>
        <p:nvSpPr>
          <p:cNvPr id="53862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7"/>
          <p:cNvSpPr>
            <a:spLocks noGrp="1" noChangeArrowheads="1"/>
          </p:cNvSpPr>
          <p:nvPr>
            <p:ph type="sldNum" sz="quarter" idx="5"/>
          </p:nvPr>
        </p:nvSpPr>
        <p:spPr>
          <a:noFill/>
        </p:spPr>
        <p:txBody>
          <a:bodyPr/>
          <a:lstStyle/>
          <a:p>
            <a:fld id="{C2AB10EA-99D4-41CE-9557-49D79ADC1B36}" type="slidenum">
              <a:rPr lang="en-US" altLang="zh-CN" smtClean="0">
                <a:solidFill>
                  <a:prstClr val="black"/>
                </a:solidFill>
              </a:rPr>
            </a:fld>
            <a:endParaRPr lang="en-US" altLang="zh-CN" smtClean="0">
              <a:solidFill>
                <a:prstClr val="black"/>
              </a:solidFill>
            </a:endParaRPr>
          </a:p>
        </p:txBody>
      </p:sp>
      <p:sp>
        <p:nvSpPr>
          <p:cNvPr id="539651" name="Rectangle 2"/>
          <p:cNvSpPr>
            <a:spLocks noGrp="1" noRot="1" noChangeAspect="1" noChangeArrowheads="1" noTextEdit="1"/>
          </p:cNvSpPr>
          <p:nvPr>
            <p:ph type="sldImg"/>
          </p:nvPr>
        </p:nvSpPr>
        <p:spPr/>
      </p:sp>
      <p:sp>
        <p:nvSpPr>
          <p:cNvPr id="53965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0200AA41-7527-4CEB-90FB-63E3E645A9CB}" type="slidenum">
              <a:rPr lang="en-US" altLang="zh-CN" smtClean="0">
                <a:solidFill>
                  <a:prstClr val="black"/>
                </a:solidFill>
              </a:rPr>
            </a:fld>
            <a:endParaRPr lang="en-US" altLang="zh-CN" smtClean="0">
              <a:solidFill>
                <a:prstClr val="black"/>
              </a:solidFill>
            </a:endParaRPr>
          </a:p>
        </p:txBody>
      </p:sp>
      <p:sp>
        <p:nvSpPr>
          <p:cNvPr id="540675" name="Rectangle 2"/>
          <p:cNvSpPr>
            <a:spLocks noGrp="1" noRot="1" noChangeAspect="1" noChangeArrowheads="1" noTextEdit="1"/>
          </p:cNvSpPr>
          <p:nvPr>
            <p:ph type="sldImg"/>
          </p:nvPr>
        </p:nvSpPr>
        <p:spPr/>
      </p:sp>
      <p:sp>
        <p:nvSpPr>
          <p:cNvPr id="54067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7"/>
          <p:cNvSpPr>
            <a:spLocks noGrp="1" noChangeArrowheads="1"/>
          </p:cNvSpPr>
          <p:nvPr>
            <p:ph type="sldNum" sz="quarter" idx="5"/>
          </p:nvPr>
        </p:nvSpPr>
        <p:spPr>
          <a:noFill/>
        </p:spPr>
        <p:txBody>
          <a:bodyPr/>
          <a:lstStyle/>
          <a:p>
            <a:fld id="{04269AD2-C07F-4913-A65D-7E503E8F542C}" type="slidenum">
              <a:rPr lang="en-US" altLang="zh-CN" smtClean="0">
                <a:solidFill>
                  <a:prstClr val="black"/>
                </a:solidFill>
              </a:rPr>
            </a:fld>
            <a:endParaRPr lang="en-US" altLang="zh-CN" smtClean="0">
              <a:solidFill>
                <a:prstClr val="black"/>
              </a:solidFill>
            </a:endParaRPr>
          </a:p>
        </p:txBody>
      </p:sp>
      <p:sp>
        <p:nvSpPr>
          <p:cNvPr id="541699" name="Rectangle 2"/>
          <p:cNvSpPr>
            <a:spLocks noGrp="1" noRot="1" noChangeAspect="1" noChangeArrowheads="1" noTextEdit="1"/>
          </p:cNvSpPr>
          <p:nvPr>
            <p:ph type="sldImg"/>
          </p:nvPr>
        </p:nvSpPr>
        <p:spPr/>
      </p:sp>
      <p:sp>
        <p:nvSpPr>
          <p:cNvPr id="54170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noFill/>
        </p:spPr>
        <p:txBody>
          <a:bodyPr/>
          <a:lstStyle/>
          <a:p>
            <a:fld id="{E699840E-D482-492A-B796-EE50DF0E3A47}" type="slidenum">
              <a:rPr lang="en-US" altLang="zh-CN" smtClean="0">
                <a:solidFill>
                  <a:prstClr val="black"/>
                </a:solidFill>
              </a:rPr>
            </a:fld>
            <a:endParaRPr lang="en-US" altLang="zh-CN" smtClean="0">
              <a:solidFill>
                <a:prstClr val="black"/>
              </a:solidFill>
            </a:endParaRPr>
          </a:p>
        </p:txBody>
      </p:sp>
      <p:sp>
        <p:nvSpPr>
          <p:cNvPr id="542723" name="Rectangle 2"/>
          <p:cNvSpPr>
            <a:spLocks noGrp="1" noRot="1" noChangeAspect="1" noChangeArrowheads="1" noTextEdit="1"/>
          </p:cNvSpPr>
          <p:nvPr>
            <p:ph type="sldImg"/>
          </p:nvPr>
        </p:nvSpPr>
        <p:spPr/>
      </p:sp>
      <p:sp>
        <p:nvSpPr>
          <p:cNvPr id="54272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7"/>
          <p:cNvSpPr>
            <a:spLocks noGrp="1" noChangeArrowheads="1"/>
          </p:cNvSpPr>
          <p:nvPr>
            <p:ph type="sldNum" sz="quarter" idx="5"/>
          </p:nvPr>
        </p:nvSpPr>
        <p:spPr>
          <a:noFill/>
        </p:spPr>
        <p:txBody>
          <a:bodyPr/>
          <a:lstStyle/>
          <a:p>
            <a:fld id="{937CD189-EA1C-4BAD-A8F1-898D04159F33}" type="slidenum">
              <a:rPr lang="en-US" altLang="zh-CN" smtClean="0">
                <a:solidFill>
                  <a:prstClr val="black"/>
                </a:solidFill>
              </a:rPr>
            </a:fld>
            <a:endParaRPr lang="en-US" altLang="zh-CN" smtClean="0">
              <a:solidFill>
                <a:prstClr val="black"/>
              </a:solidFill>
            </a:endParaRPr>
          </a:p>
        </p:txBody>
      </p:sp>
      <p:sp>
        <p:nvSpPr>
          <p:cNvPr id="543747" name="Rectangle 2"/>
          <p:cNvSpPr>
            <a:spLocks noGrp="1" noRot="1" noChangeAspect="1" noChangeArrowheads="1" noTextEdit="1"/>
          </p:cNvSpPr>
          <p:nvPr>
            <p:ph type="sldImg"/>
          </p:nvPr>
        </p:nvSpPr>
        <p:spPr/>
      </p:sp>
      <p:sp>
        <p:nvSpPr>
          <p:cNvPr id="54374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BC613DD0-BBA2-4E2C-8DD2-AF8B37A8A9DC}" type="slidenum">
              <a:rPr lang="en-US" altLang="zh-CN" smtClean="0"/>
            </a:fld>
            <a:endParaRPr lang="en-US" altLang="zh-CN" smtClean="0"/>
          </a:p>
        </p:txBody>
      </p:sp>
      <p:sp>
        <p:nvSpPr>
          <p:cNvPr id="377859" name="Rectangle 2"/>
          <p:cNvSpPr>
            <a:spLocks noGrp="1" noRot="1" noChangeAspect="1" noChangeArrowheads="1" noTextEdit="1"/>
          </p:cNvSpPr>
          <p:nvPr>
            <p:ph type="sldImg"/>
          </p:nvPr>
        </p:nvSpPr>
        <p:spPr/>
      </p:sp>
      <p:sp>
        <p:nvSpPr>
          <p:cNvPr id="37786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7"/>
          <p:cNvSpPr>
            <a:spLocks noGrp="1" noChangeArrowheads="1"/>
          </p:cNvSpPr>
          <p:nvPr>
            <p:ph type="sldNum" sz="quarter" idx="5"/>
          </p:nvPr>
        </p:nvSpPr>
        <p:spPr>
          <a:noFill/>
        </p:spPr>
        <p:txBody>
          <a:bodyPr/>
          <a:lstStyle/>
          <a:p>
            <a:fld id="{2F234AA6-47F4-4B7A-A369-70141964BA19}" type="slidenum">
              <a:rPr lang="en-US" altLang="zh-CN" smtClean="0">
                <a:solidFill>
                  <a:prstClr val="black"/>
                </a:solidFill>
              </a:rPr>
            </a:fld>
            <a:endParaRPr lang="en-US" altLang="zh-CN" smtClean="0">
              <a:solidFill>
                <a:prstClr val="black"/>
              </a:solidFill>
            </a:endParaRPr>
          </a:p>
        </p:txBody>
      </p:sp>
      <p:sp>
        <p:nvSpPr>
          <p:cNvPr id="544771" name="Rectangle 2"/>
          <p:cNvSpPr>
            <a:spLocks noGrp="1" noRot="1" noChangeAspect="1" noChangeArrowheads="1" noTextEdit="1"/>
          </p:cNvSpPr>
          <p:nvPr>
            <p:ph type="sldImg"/>
          </p:nvPr>
        </p:nvSpPr>
        <p:spPr/>
      </p:sp>
      <p:sp>
        <p:nvSpPr>
          <p:cNvPr id="54477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7"/>
          <p:cNvSpPr>
            <a:spLocks noGrp="1" noChangeArrowheads="1"/>
          </p:cNvSpPr>
          <p:nvPr>
            <p:ph type="sldNum" sz="quarter" idx="5"/>
          </p:nvPr>
        </p:nvSpPr>
        <p:spPr>
          <a:noFill/>
        </p:spPr>
        <p:txBody>
          <a:bodyPr/>
          <a:lstStyle/>
          <a:p>
            <a:fld id="{BEDFCC81-BD98-4D5A-AF35-5326C67624AA}" type="slidenum">
              <a:rPr lang="en-US" altLang="zh-CN" smtClean="0">
                <a:solidFill>
                  <a:prstClr val="black"/>
                </a:solidFill>
              </a:rPr>
            </a:fld>
            <a:endParaRPr lang="en-US" altLang="zh-CN" smtClean="0">
              <a:solidFill>
                <a:prstClr val="black"/>
              </a:solidFill>
            </a:endParaRPr>
          </a:p>
        </p:txBody>
      </p:sp>
      <p:sp>
        <p:nvSpPr>
          <p:cNvPr id="545795" name="Rectangle 2"/>
          <p:cNvSpPr>
            <a:spLocks noGrp="1" noRot="1" noChangeAspect="1" noChangeArrowheads="1" noTextEdit="1"/>
          </p:cNvSpPr>
          <p:nvPr>
            <p:ph type="sldImg"/>
          </p:nvPr>
        </p:nvSpPr>
        <p:spPr/>
      </p:sp>
      <p:sp>
        <p:nvSpPr>
          <p:cNvPr id="54579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7CBC0BBE-CE14-4480-B03E-AC7BE7E0BB89}" type="slidenum">
              <a:rPr lang="en-US" altLang="zh-CN" smtClean="0">
                <a:solidFill>
                  <a:prstClr val="black"/>
                </a:solidFill>
              </a:rPr>
            </a:fld>
            <a:endParaRPr lang="en-US" altLang="zh-CN" smtClean="0">
              <a:solidFill>
                <a:prstClr val="black"/>
              </a:solidFill>
            </a:endParaRPr>
          </a:p>
        </p:txBody>
      </p:sp>
      <p:sp>
        <p:nvSpPr>
          <p:cNvPr id="546819" name="Rectangle 2"/>
          <p:cNvSpPr>
            <a:spLocks noGrp="1" noRot="1" noChangeAspect="1" noChangeArrowheads="1" noTextEdit="1"/>
          </p:cNvSpPr>
          <p:nvPr>
            <p:ph type="sldImg"/>
          </p:nvPr>
        </p:nvSpPr>
        <p:spPr/>
      </p:sp>
      <p:sp>
        <p:nvSpPr>
          <p:cNvPr id="54682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p:cNvSpPr>
            <a:spLocks noGrp="1" noChangeArrowheads="1"/>
          </p:cNvSpPr>
          <p:nvPr>
            <p:ph type="sldNum" sz="quarter" idx="5"/>
          </p:nvPr>
        </p:nvSpPr>
        <p:spPr>
          <a:noFill/>
        </p:spPr>
        <p:txBody>
          <a:bodyPr/>
          <a:lstStyle/>
          <a:p>
            <a:fld id="{B5F0A674-E8A2-4CCE-A61D-2486442D06F0}" type="slidenum">
              <a:rPr lang="en-US" altLang="zh-CN" smtClean="0">
                <a:solidFill>
                  <a:prstClr val="black"/>
                </a:solidFill>
              </a:rPr>
            </a:fld>
            <a:endParaRPr lang="en-US" altLang="zh-CN" smtClean="0">
              <a:solidFill>
                <a:prstClr val="black"/>
              </a:solidFill>
            </a:endParaRPr>
          </a:p>
        </p:txBody>
      </p:sp>
      <p:sp>
        <p:nvSpPr>
          <p:cNvPr id="547843" name="Rectangle 2"/>
          <p:cNvSpPr>
            <a:spLocks noGrp="1" noRot="1" noChangeAspect="1" noChangeArrowheads="1" noTextEdit="1"/>
          </p:cNvSpPr>
          <p:nvPr>
            <p:ph type="sldImg"/>
          </p:nvPr>
        </p:nvSpPr>
        <p:spPr/>
      </p:sp>
      <p:sp>
        <p:nvSpPr>
          <p:cNvPr id="54784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p>
            <a:fld id="{F5585F5F-3A28-4E2D-A420-AA745B23CEA2}" type="slidenum">
              <a:rPr lang="en-US" altLang="zh-CN" smtClean="0">
                <a:solidFill>
                  <a:prstClr val="black"/>
                </a:solidFill>
              </a:rPr>
            </a:fld>
            <a:endParaRPr lang="en-US" altLang="zh-CN" smtClean="0">
              <a:solidFill>
                <a:prstClr val="black"/>
              </a:solidFill>
            </a:endParaRPr>
          </a:p>
        </p:txBody>
      </p:sp>
      <p:sp>
        <p:nvSpPr>
          <p:cNvPr id="548867" name="Rectangle 2"/>
          <p:cNvSpPr>
            <a:spLocks noGrp="1" noRot="1" noChangeAspect="1" noChangeArrowheads="1" noTextEdit="1"/>
          </p:cNvSpPr>
          <p:nvPr>
            <p:ph type="sldImg"/>
          </p:nvPr>
        </p:nvSpPr>
        <p:spPr/>
      </p:sp>
      <p:sp>
        <p:nvSpPr>
          <p:cNvPr id="54886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7"/>
          <p:cNvSpPr>
            <a:spLocks noGrp="1" noChangeArrowheads="1"/>
          </p:cNvSpPr>
          <p:nvPr>
            <p:ph type="sldNum" sz="quarter" idx="5"/>
          </p:nvPr>
        </p:nvSpPr>
        <p:spPr>
          <a:noFill/>
        </p:spPr>
        <p:txBody>
          <a:bodyPr/>
          <a:lstStyle/>
          <a:p>
            <a:fld id="{0ED8B99F-AF4C-478B-8649-D010C0526A78}" type="slidenum">
              <a:rPr lang="en-US" altLang="zh-CN" smtClean="0">
                <a:solidFill>
                  <a:prstClr val="black"/>
                </a:solidFill>
              </a:rPr>
            </a:fld>
            <a:endParaRPr lang="en-US" altLang="zh-CN" smtClean="0">
              <a:solidFill>
                <a:prstClr val="black"/>
              </a:solidFill>
            </a:endParaRPr>
          </a:p>
        </p:txBody>
      </p:sp>
      <p:sp>
        <p:nvSpPr>
          <p:cNvPr id="549891" name="Rectangle 2"/>
          <p:cNvSpPr>
            <a:spLocks noGrp="1" noRot="1" noChangeAspect="1" noChangeArrowheads="1" noTextEdit="1"/>
          </p:cNvSpPr>
          <p:nvPr>
            <p:ph type="sldImg"/>
          </p:nvPr>
        </p:nvSpPr>
        <p:spPr/>
      </p:sp>
      <p:sp>
        <p:nvSpPr>
          <p:cNvPr id="54989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a:noFill/>
        </p:spPr>
        <p:txBody>
          <a:bodyPr/>
          <a:lstStyle/>
          <a:p>
            <a:fld id="{9B3BB157-9AC3-43E8-8B55-DECB8B649E0C}" type="slidenum">
              <a:rPr lang="en-US" altLang="zh-CN" smtClean="0">
                <a:solidFill>
                  <a:prstClr val="black"/>
                </a:solidFill>
              </a:rPr>
            </a:fld>
            <a:endParaRPr lang="en-US" altLang="zh-CN" smtClean="0">
              <a:solidFill>
                <a:prstClr val="black"/>
              </a:solidFill>
            </a:endParaRPr>
          </a:p>
        </p:txBody>
      </p:sp>
      <p:sp>
        <p:nvSpPr>
          <p:cNvPr id="550915" name="Rectangle 2"/>
          <p:cNvSpPr>
            <a:spLocks noGrp="1" noRot="1" noChangeAspect="1" noChangeArrowheads="1" noTextEdit="1"/>
          </p:cNvSpPr>
          <p:nvPr>
            <p:ph type="sldImg"/>
          </p:nvPr>
        </p:nvSpPr>
        <p:spPr/>
      </p:sp>
      <p:sp>
        <p:nvSpPr>
          <p:cNvPr id="55091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7"/>
          <p:cNvSpPr>
            <a:spLocks noGrp="1" noChangeArrowheads="1"/>
          </p:cNvSpPr>
          <p:nvPr>
            <p:ph type="sldNum" sz="quarter" idx="5"/>
          </p:nvPr>
        </p:nvSpPr>
        <p:spPr>
          <a:noFill/>
        </p:spPr>
        <p:txBody>
          <a:bodyPr/>
          <a:lstStyle/>
          <a:p>
            <a:fld id="{D326F35F-0A99-47DA-814F-53CA52B551DB}" type="slidenum">
              <a:rPr lang="en-US" altLang="zh-CN" smtClean="0">
                <a:solidFill>
                  <a:prstClr val="black"/>
                </a:solidFill>
              </a:rPr>
            </a:fld>
            <a:endParaRPr lang="en-US" altLang="zh-CN" smtClean="0">
              <a:solidFill>
                <a:prstClr val="black"/>
              </a:solidFill>
            </a:endParaRPr>
          </a:p>
        </p:txBody>
      </p:sp>
      <p:sp>
        <p:nvSpPr>
          <p:cNvPr id="551939" name="Rectangle 2"/>
          <p:cNvSpPr>
            <a:spLocks noGrp="1" noRot="1" noChangeAspect="1" noChangeArrowheads="1" noTextEdit="1"/>
          </p:cNvSpPr>
          <p:nvPr>
            <p:ph type="sldImg"/>
          </p:nvPr>
        </p:nvSpPr>
        <p:spPr/>
      </p:sp>
      <p:sp>
        <p:nvSpPr>
          <p:cNvPr id="55194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p>
            <a:fld id="{AB66E891-0587-4909-8311-1DA714B1B6E2}" type="slidenum">
              <a:rPr lang="en-US" altLang="zh-CN" smtClean="0">
                <a:solidFill>
                  <a:prstClr val="black"/>
                </a:solidFill>
              </a:rPr>
            </a:fld>
            <a:endParaRPr lang="en-US" altLang="zh-CN" smtClean="0">
              <a:solidFill>
                <a:prstClr val="black"/>
              </a:solidFill>
            </a:endParaRPr>
          </a:p>
        </p:txBody>
      </p:sp>
      <p:sp>
        <p:nvSpPr>
          <p:cNvPr id="552963" name="Rectangle 2"/>
          <p:cNvSpPr>
            <a:spLocks noGrp="1" noRot="1" noChangeAspect="1" noChangeArrowheads="1" noTextEdit="1"/>
          </p:cNvSpPr>
          <p:nvPr>
            <p:ph type="sldImg"/>
          </p:nvPr>
        </p:nvSpPr>
        <p:spPr/>
      </p:sp>
      <p:sp>
        <p:nvSpPr>
          <p:cNvPr id="55296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p:cNvSpPr>
            <a:spLocks noGrp="1" noChangeArrowheads="1"/>
          </p:cNvSpPr>
          <p:nvPr>
            <p:ph type="sldNum" sz="quarter" idx="5"/>
          </p:nvPr>
        </p:nvSpPr>
        <p:spPr>
          <a:noFill/>
        </p:spPr>
        <p:txBody>
          <a:bodyPr/>
          <a:lstStyle/>
          <a:p>
            <a:fld id="{7AE0158E-DB14-49D4-A065-B57813DF3BEF}" type="slidenum">
              <a:rPr lang="en-US" altLang="zh-CN" smtClean="0">
                <a:solidFill>
                  <a:prstClr val="black"/>
                </a:solidFill>
              </a:rPr>
            </a:fld>
            <a:endParaRPr lang="en-US" altLang="zh-CN" smtClean="0">
              <a:solidFill>
                <a:prstClr val="black"/>
              </a:solidFill>
            </a:endParaRPr>
          </a:p>
        </p:txBody>
      </p:sp>
      <p:sp>
        <p:nvSpPr>
          <p:cNvPr id="553987" name="Rectangle 2"/>
          <p:cNvSpPr>
            <a:spLocks noGrp="1" noRot="1" noChangeAspect="1" noChangeArrowheads="1" noTextEdit="1"/>
          </p:cNvSpPr>
          <p:nvPr>
            <p:ph type="sldImg"/>
          </p:nvPr>
        </p:nvSpPr>
        <p:spPr/>
      </p:sp>
      <p:sp>
        <p:nvSpPr>
          <p:cNvPr id="55398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23A1D479-B5A8-4A34-8771-ECD2134E9655}" type="slidenum">
              <a:rPr lang="en-US" altLang="zh-CN" smtClean="0"/>
            </a:fld>
            <a:endParaRPr lang="en-US" altLang="zh-CN" smtClean="0"/>
          </a:p>
        </p:txBody>
      </p:sp>
      <p:sp>
        <p:nvSpPr>
          <p:cNvPr id="378883" name="Rectangle 2"/>
          <p:cNvSpPr>
            <a:spLocks noGrp="1" noRot="1" noChangeAspect="1" noChangeArrowheads="1" noTextEdit="1"/>
          </p:cNvSpPr>
          <p:nvPr>
            <p:ph type="sldImg"/>
          </p:nvPr>
        </p:nvSpPr>
        <p:spPr/>
      </p:sp>
      <p:sp>
        <p:nvSpPr>
          <p:cNvPr id="37888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fld id="{793BA4FD-1B69-46E4-BDAC-D0C5A7ACBEA2}" type="slidenum">
              <a:rPr lang="en-US" altLang="zh-CN" smtClean="0">
                <a:solidFill>
                  <a:prstClr val="black"/>
                </a:solidFill>
              </a:rPr>
            </a:fld>
            <a:endParaRPr lang="en-US" altLang="zh-CN" smtClean="0">
              <a:solidFill>
                <a:prstClr val="black"/>
              </a:solidFill>
            </a:endParaRPr>
          </a:p>
        </p:txBody>
      </p:sp>
      <p:sp>
        <p:nvSpPr>
          <p:cNvPr id="555011" name="Rectangle 2"/>
          <p:cNvSpPr>
            <a:spLocks noGrp="1" noRot="1" noChangeAspect="1" noChangeArrowheads="1" noTextEdit="1"/>
          </p:cNvSpPr>
          <p:nvPr>
            <p:ph type="sldImg"/>
          </p:nvPr>
        </p:nvSpPr>
        <p:spPr/>
      </p:sp>
      <p:sp>
        <p:nvSpPr>
          <p:cNvPr id="55501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noFill/>
        </p:spPr>
        <p:txBody>
          <a:bodyPr/>
          <a:lstStyle/>
          <a:p>
            <a:fld id="{BBCADB2F-9E2C-4BFB-956E-4D7F656303FE}" type="slidenum">
              <a:rPr lang="en-US" altLang="zh-CN" smtClean="0">
                <a:solidFill>
                  <a:prstClr val="black"/>
                </a:solidFill>
              </a:rPr>
            </a:fld>
            <a:endParaRPr lang="en-US" altLang="zh-CN" smtClean="0">
              <a:solidFill>
                <a:prstClr val="black"/>
              </a:solidFill>
            </a:endParaRPr>
          </a:p>
        </p:txBody>
      </p:sp>
      <p:sp>
        <p:nvSpPr>
          <p:cNvPr id="556035" name="Rectangle 2"/>
          <p:cNvSpPr>
            <a:spLocks noGrp="1" noRot="1" noChangeAspect="1" noChangeArrowheads="1" noTextEdit="1"/>
          </p:cNvSpPr>
          <p:nvPr>
            <p:ph type="sldImg"/>
          </p:nvPr>
        </p:nvSpPr>
        <p:spPr/>
      </p:sp>
      <p:sp>
        <p:nvSpPr>
          <p:cNvPr id="55603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7"/>
          <p:cNvSpPr>
            <a:spLocks noGrp="1" noChangeArrowheads="1"/>
          </p:cNvSpPr>
          <p:nvPr>
            <p:ph type="sldNum" sz="quarter" idx="5"/>
          </p:nvPr>
        </p:nvSpPr>
        <p:spPr>
          <a:noFill/>
        </p:spPr>
        <p:txBody>
          <a:bodyPr/>
          <a:lstStyle/>
          <a:p>
            <a:fld id="{77BA9C19-EFBD-4FCB-BB1D-7C851393E6E2}" type="slidenum">
              <a:rPr lang="en-US" altLang="zh-CN" smtClean="0">
                <a:solidFill>
                  <a:prstClr val="black"/>
                </a:solidFill>
              </a:rPr>
            </a:fld>
            <a:endParaRPr lang="en-US" altLang="zh-CN" smtClean="0">
              <a:solidFill>
                <a:prstClr val="black"/>
              </a:solidFill>
            </a:endParaRPr>
          </a:p>
        </p:txBody>
      </p:sp>
      <p:sp>
        <p:nvSpPr>
          <p:cNvPr id="557059" name="Rectangle 2"/>
          <p:cNvSpPr>
            <a:spLocks noGrp="1" noRot="1" noChangeAspect="1" noChangeArrowheads="1" noTextEdit="1"/>
          </p:cNvSpPr>
          <p:nvPr>
            <p:ph type="sldImg"/>
          </p:nvPr>
        </p:nvSpPr>
        <p:spPr/>
      </p:sp>
      <p:sp>
        <p:nvSpPr>
          <p:cNvPr id="55706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a:spLocks noGrp="1" noChangeArrowheads="1"/>
          </p:cNvSpPr>
          <p:nvPr>
            <p:ph type="sldNum" sz="quarter" idx="5"/>
          </p:nvPr>
        </p:nvSpPr>
        <p:spPr>
          <a:noFill/>
        </p:spPr>
        <p:txBody>
          <a:bodyPr/>
          <a:lstStyle/>
          <a:p>
            <a:fld id="{C06B06F8-F7AC-40F2-AF44-8E2702D5FFE6}" type="slidenum">
              <a:rPr lang="en-US" altLang="zh-CN" smtClean="0">
                <a:solidFill>
                  <a:prstClr val="black"/>
                </a:solidFill>
              </a:rPr>
            </a:fld>
            <a:endParaRPr lang="en-US" altLang="zh-CN" smtClean="0">
              <a:solidFill>
                <a:prstClr val="black"/>
              </a:solidFill>
            </a:endParaRPr>
          </a:p>
        </p:txBody>
      </p:sp>
      <p:sp>
        <p:nvSpPr>
          <p:cNvPr id="558083" name="Rectangle 2"/>
          <p:cNvSpPr>
            <a:spLocks noGrp="1" noRot="1" noChangeAspect="1" noChangeArrowheads="1" noTextEdit="1"/>
          </p:cNvSpPr>
          <p:nvPr>
            <p:ph type="sldImg"/>
          </p:nvPr>
        </p:nvSpPr>
        <p:spPr/>
      </p:sp>
      <p:sp>
        <p:nvSpPr>
          <p:cNvPr id="55808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noFill/>
        </p:spPr>
        <p:txBody>
          <a:bodyPr/>
          <a:lstStyle/>
          <a:p>
            <a:fld id="{F61BA965-B197-4EA7-97E2-DA7C0C1F27C6}" type="slidenum">
              <a:rPr lang="en-US" altLang="zh-CN" smtClean="0">
                <a:solidFill>
                  <a:prstClr val="black"/>
                </a:solidFill>
              </a:rPr>
            </a:fld>
            <a:endParaRPr lang="en-US" altLang="zh-CN" smtClean="0">
              <a:solidFill>
                <a:prstClr val="black"/>
              </a:solidFill>
            </a:endParaRPr>
          </a:p>
        </p:txBody>
      </p:sp>
      <p:sp>
        <p:nvSpPr>
          <p:cNvPr id="559107" name="Rectangle 2"/>
          <p:cNvSpPr>
            <a:spLocks noGrp="1" noRot="1" noChangeAspect="1" noChangeArrowheads="1" noTextEdit="1"/>
          </p:cNvSpPr>
          <p:nvPr>
            <p:ph type="sldImg"/>
          </p:nvPr>
        </p:nvSpPr>
        <p:spPr/>
      </p:sp>
      <p:sp>
        <p:nvSpPr>
          <p:cNvPr id="55910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noFill/>
        </p:spPr>
        <p:txBody>
          <a:bodyPr/>
          <a:lstStyle/>
          <a:p>
            <a:fld id="{FC0CB416-1AE7-45C9-B93D-7EDF94ED4E73}" type="slidenum">
              <a:rPr lang="en-US" altLang="zh-CN" smtClean="0">
                <a:solidFill>
                  <a:prstClr val="black"/>
                </a:solidFill>
              </a:rPr>
            </a:fld>
            <a:endParaRPr lang="en-US" altLang="zh-CN" smtClean="0">
              <a:solidFill>
                <a:prstClr val="black"/>
              </a:solidFill>
            </a:endParaRPr>
          </a:p>
        </p:txBody>
      </p:sp>
      <p:sp>
        <p:nvSpPr>
          <p:cNvPr id="560131" name="Rectangle 2"/>
          <p:cNvSpPr>
            <a:spLocks noGrp="1" noRot="1" noChangeAspect="1" noChangeArrowheads="1" noTextEdit="1"/>
          </p:cNvSpPr>
          <p:nvPr>
            <p:ph type="sldImg"/>
          </p:nvPr>
        </p:nvSpPr>
        <p:spPr/>
      </p:sp>
      <p:sp>
        <p:nvSpPr>
          <p:cNvPr id="56013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p:spPr>
        <p:txBody>
          <a:bodyPr/>
          <a:lstStyle/>
          <a:p>
            <a:fld id="{BB03FA7D-E499-4A57-9DB2-C57BA0A45A90}" type="slidenum">
              <a:rPr lang="en-US" altLang="zh-CN" smtClean="0">
                <a:solidFill>
                  <a:prstClr val="black"/>
                </a:solidFill>
              </a:rPr>
            </a:fld>
            <a:endParaRPr lang="en-US" altLang="zh-CN" smtClean="0">
              <a:solidFill>
                <a:prstClr val="black"/>
              </a:solidFill>
            </a:endParaRPr>
          </a:p>
        </p:txBody>
      </p:sp>
      <p:sp>
        <p:nvSpPr>
          <p:cNvPr id="561155" name="Rectangle 2"/>
          <p:cNvSpPr>
            <a:spLocks noGrp="1" noRot="1" noChangeAspect="1" noChangeArrowheads="1" noTextEdit="1"/>
          </p:cNvSpPr>
          <p:nvPr>
            <p:ph type="sldImg"/>
          </p:nvPr>
        </p:nvSpPr>
        <p:spPr/>
      </p:sp>
      <p:sp>
        <p:nvSpPr>
          <p:cNvPr id="56115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7"/>
          <p:cNvSpPr>
            <a:spLocks noGrp="1" noChangeArrowheads="1"/>
          </p:cNvSpPr>
          <p:nvPr>
            <p:ph type="sldNum" sz="quarter" idx="5"/>
          </p:nvPr>
        </p:nvSpPr>
        <p:spPr>
          <a:noFill/>
        </p:spPr>
        <p:txBody>
          <a:bodyPr/>
          <a:lstStyle/>
          <a:p>
            <a:fld id="{15F4FF6D-D7DF-45AE-BD5A-87487B6623B9}" type="slidenum">
              <a:rPr lang="en-US" altLang="zh-CN" smtClean="0">
                <a:solidFill>
                  <a:prstClr val="black"/>
                </a:solidFill>
              </a:rPr>
            </a:fld>
            <a:endParaRPr lang="en-US" altLang="zh-CN" smtClean="0">
              <a:solidFill>
                <a:prstClr val="black"/>
              </a:solidFill>
            </a:endParaRPr>
          </a:p>
        </p:txBody>
      </p:sp>
      <p:sp>
        <p:nvSpPr>
          <p:cNvPr id="562179" name="Rectangle 2"/>
          <p:cNvSpPr>
            <a:spLocks noGrp="1" noRot="1" noChangeAspect="1" noChangeArrowheads="1" noTextEdit="1"/>
          </p:cNvSpPr>
          <p:nvPr>
            <p:ph type="sldImg"/>
          </p:nvPr>
        </p:nvSpPr>
        <p:spPr/>
      </p:sp>
      <p:sp>
        <p:nvSpPr>
          <p:cNvPr id="56218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p:spPr>
        <p:txBody>
          <a:bodyPr/>
          <a:lstStyle/>
          <a:p>
            <a:fld id="{FEA0FB11-874D-4F50-A04D-4908D100D3D5}" type="slidenum">
              <a:rPr lang="en-US" altLang="zh-CN" smtClean="0">
                <a:solidFill>
                  <a:prstClr val="black"/>
                </a:solidFill>
              </a:rPr>
            </a:fld>
            <a:endParaRPr lang="en-US" altLang="zh-CN" smtClean="0">
              <a:solidFill>
                <a:prstClr val="black"/>
              </a:solidFill>
            </a:endParaRPr>
          </a:p>
        </p:txBody>
      </p:sp>
      <p:sp>
        <p:nvSpPr>
          <p:cNvPr id="563203" name="Rectangle 2"/>
          <p:cNvSpPr>
            <a:spLocks noGrp="1" noRot="1" noChangeAspect="1" noChangeArrowheads="1" noTextEdit="1"/>
          </p:cNvSpPr>
          <p:nvPr>
            <p:ph type="sldImg"/>
          </p:nvPr>
        </p:nvSpPr>
        <p:spPr/>
      </p:sp>
      <p:sp>
        <p:nvSpPr>
          <p:cNvPr id="56320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7"/>
          <p:cNvSpPr>
            <a:spLocks noGrp="1" noChangeArrowheads="1"/>
          </p:cNvSpPr>
          <p:nvPr>
            <p:ph type="sldNum" sz="quarter" idx="5"/>
          </p:nvPr>
        </p:nvSpPr>
        <p:spPr>
          <a:noFill/>
        </p:spPr>
        <p:txBody>
          <a:bodyPr/>
          <a:lstStyle/>
          <a:p>
            <a:fld id="{629A3089-7F9E-4C82-A097-2D99BEED659E}" type="slidenum">
              <a:rPr lang="en-US" altLang="zh-CN" smtClean="0">
                <a:solidFill>
                  <a:prstClr val="black"/>
                </a:solidFill>
              </a:rPr>
            </a:fld>
            <a:endParaRPr lang="en-US" altLang="zh-CN" smtClean="0">
              <a:solidFill>
                <a:prstClr val="black"/>
              </a:solidFill>
            </a:endParaRPr>
          </a:p>
        </p:txBody>
      </p:sp>
      <p:sp>
        <p:nvSpPr>
          <p:cNvPr id="564227" name="Rectangle 2"/>
          <p:cNvSpPr>
            <a:spLocks noGrp="1" noRot="1" noChangeAspect="1" noChangeArrowheads="1" noTextEdit="1"/>
          </p:cNvSpPr>
          <p:nvPr>
            <p:ph type="sldImg"/>
          </p:nvPr>
        </p:nvSpPr>
        <p:spPr/>
      </p:sp>
      <p:sp>
        <p:nvSpPr>
          <p:cNvPr id="56422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9973D7C0-3463-47AF-9E7D-704D2CB42208}" type="slidenum">
              <a:rPr lang="en-US" altLang="zh-CN" smtClean="0"/>
            </a:fld>
            <a:endParaRPr lang="en-US" altLang="zh-CN" smtClean="0"/>
          </a:p>
        </p:txBody>
      </p:sp>
      <p:sp>
        <p:nvSpPr>
          <p:cNvPr id="379907" name="Rectangle 2"/>
          <p:cNvSpPr>
            <a:spLocks noGrp="1" noRot="1" noChangeAspect="1" noChangeArrowheads="1" noTextEdit="1"/>
          </p:cNvSpPr>
          <p:nvPr>
            <p:ph type="sldImg"/>
          </p:nvPr>
        </p:nvSpPr>
        <p:spPr/>
      </p:sp>
      <p:sp>
        <p:nvSpPr>
          <p:cNvPr id="37990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1906F7A8-D849-4712-8939-DF4F68C49A97}" type="slidenum">
              <a:rPr lang="en-US" altLang="zh-CN" smtClean="0">
                <a:solidFill>
                  <a:prstClr val="black"/>
                </a:solidFill>
              </a:rPr>
            </a:fld>
            <a:endParaRPr lang="en-US" altLang="zh-CN" smtClean="0">
              <a:solidFill>
                <a:prstClr val="black"/>
              </a:solidFill>
            </a:endParaRPr>
          </a:p>
        </p:txBody>
      </p:sp>
      <p:sp>
        <p:nvSpPr>
          <p:cNvPr id="565251" name="Rectangle 2"/>
          <p:cNvSpPr>
            <a:spLocks noGrp="1" noRot="1" noChangeAspect="1" noChangeArrowheads="1" noTextEdit="1"/>
          </p:cNvSpPr>
          <p:nvPr>
            <p:ph type="sldImg"/>
          </p:nvPr>
        </p:nvSpPr>
        <p:spPr/>
      </p:sp>
      <p:sp>
        <p:nvSpPr>
          <p:cNvPr id="56525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p:cNvSpPr>
            <a:spLocks noGrp="1" noChangeArrowheads="1"/>
          </p:cNvSpPr>
          <p:nvPr>
            <p:ph type="sldNum" sz="quarter" idx="5"/>
          </p:nvPr>
        </p:nvSpPr>
        <p:spPr>
          <a:noFill/>
        </p:spPr>
        <p:txBody>
          <a:bodyPr/>
          <a:lstStyle/>
          <a:p>
            <a:fld id="{8CCE1C8A-1908-4CA7-A120-A3C9AFE67435}" type="slidenum">
              <a:rPr lang="en-US" altLang="zh-CN" smtClean="0">
                <a:solidFill>
                  <a:prstClr val="black"/>
                </a:solidFill>
              </a:rPr>
            </a:fld>
            <a:endParaRPr lang="en-US" altLang="zh-CN" smtClean="0">
              <a:solidFill>
                <a:prstClr val="black"/>
              </a:solidFill>
            </a:endParaRPr>
          </a:p>
        </p:txBody>
      </p:sp>
      <p:sp>
        <p:nvSpPr>
          <p:cNvPr id="566275" name="Rectangle 2"/>
          <p:cNvSpPr>
            <a:spLocks noGrp="1" noRot="1" noChangeAspect="1" noChangeArrowheads="1" noTextEdit="1"/>
          </p:cNvSpPr>
          <p:nvPr>
            <p:ph type="sldImg"/>
          </p:nvPr>
        </p:nvSpPr>
        <p:spPr/>
      </p:sp>
      <p:sp>
        <p:nvSpPr>
          <p:cNvPr id="56627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p:cNvSpPr>
            <a:spLocks noGrp="1" noChangeArrowheads="1"/>
          </p:cNvSpPr>
          <p:nvPr>
            <p:ph type="sldNum" sz="quarter" idx="5"/>
          </p:nvPr>
        </p:nvSpPr>
        <p:spPr>
          <a:noFill/>
        </p:spPr>
        <p:txBody>
          <a:bodyPr/>
          <a:lstStyle/>
          <a:p>
            <a:fld id="{8CCE1C8A-1908-4CA7-A120-A3C9AFE67435}" type="slidenum">
              <a:rPr lang="en-US" altLang="zh-CN" smtClean="0">
                <a:solidFill>
                  <a:prstClr val="black"/>
                </a:solidFill>
              </a:rPr>
            </a:fld>
            <a:endParaRPr lang="en-US" altLang="zh-CN" smtClean="0">
              <a:solidFill>
                <a:prstClr val="black"/>
              </a:solidFill>
            </a:endParaRPr>
          </a:p>
        </p:txBody>
      </p:sp>
      <p:sp>
        <p:nvSpPr>
          <p:cNvPr id="566275" name="Rectangle 2"/>
          <p:cNvSpPr>
            <a:spLocks noGrp="1" noRot="1" noChangeAspect="1" noChangeArrowheads="1" noTextEdit="1"/>
          </p:cNvSpPr>
          <p:nvPr>
            <p:ph type="sldImg"/>
          </p:nvPr>
        </p:nvSpPr>
        <p:spPr/>
      </p:sp>
      <p:sp>
        <p:nvSpPr>
          <p:cNvPr id="56627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p:spPr>
        <p:txBody>
          <a:bodyPr/>
          <a:lstStyle/>
          <a:p>
            <a:fld id="{50124645-2513-4FC7-95A1-21041A1755DC}" type="slidenum">
              <a:rPr lang="en-US" altLang="zh-CN" smtClean="0">
                <a:solidFill>
                  <a:prstClr val="black"/>
                </a:solidFill>
              </a:rPr>
            </a:fld>
            <a:endParaRPr lang="en-US" altLang="zh-CN" smtClean="0">
              <a:solidFill>
                <a:prstClr val="black"/>
              </a:solidFill>
            </a:endParaRPr>
          </a:p>
        </p:txBody>
      </p:sp>
      <p:sp>
        <p:nvSpPr>
          <p:cNvPr id="567299" name="Rectangle 2"/>
          <p:cNvSpPr>
            <a:spLocks noGrp="1" noRot="1" noChangeAspect="1" noChangeArrowheads="1" noTextEdit="1"/>
          </p:cNvSpPr>
          <p:nvPr>
            <p:ph type="sldImg"/>
          </p:nvPr>
        </p:nvSpPr>
        <p:spPr/>
      </p:sp>
      <p:sp>
        <p:nvSpPr>
          <p:cNvPr id="56730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noFill/>
        </p:spPr>
        <p:txBody>
          <a:bodyPr/>
          <a:lstStyle/>
          <a:p>
            <a:fld id="{64893D64-EAF5-40CC-A16C-7F8265418350}" type="slidenum">
              <a:rPr lang="en-US" altLang="zh-CN" smtClean="0">
                <a:solidFill>
                  <a:prstClr val="black"/>
                </a:solidFill>
              </a:rPr>
            </a:fld>
            <a:endParaRPr lang="en-US" altLang="zh-CN" smtClean="0">
              <a:solidFill>
                <a:prstClr val="black"/>
              </a:solidFill>
            </a:endParaRPr>
          </a:p>
        </p:txBody>
      </p:sp>
      <p:sp>
        <p:nvSpPr>
          <p:cNvPr id="568323" name="Rectangle 2"/>
          <p:cNvSpPr>
            <a:spLocks noGrp="1" noRot="1" noChangeAspect="1" noChangeArrowheads="1" noTextEdit="1"/>
          </p:cNvSpPr>
          <p:nvPr>
            <p:ph type="sldImg"/>
          </p:nvPr>
        </p:nvSpPr>
        <p:spPr/>
      </p:sp>
      <p:sp>
        <p:nvSpPr>
          <p:cNvPr id="56832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noFill/>
        </p:spPr>
        <p:txBody>
          <a:bodyPr/>
          <a:lstStyle/>
          <a:p>
            <a:fld id="{3C5D0A26-9A9C-4A41-8C08-61C58BA280B3}" type="slidenum">
              <a:rPr lang="en-US" altLang="zh-CN" smtClean="0">
                <a:solidFill>
                  <a:prstClr val="black"/>
                </a:solidFill>
              </a:rPr>
            </a:fld>
            <a:endParaRPr lang="en-US" altLang="zh-CN" smtClean="0">
              <a:solidFill>
                <a:prstClr val="black"/>
              </a:solidFill>
            </a:endParaRPr>
          </a:p>
        </p:txBody>
      </p:sp>
      <p:sp>
        <p:nvSpPr>
          <p:cNvPr id="569347" name="Rectangle 2"/>
          <p:cNvSpPr>
            <a:spLocks noGrp="1" noRot="1" noChangeAspect="1" noChangeArrowheads="1" noTextEdit="1"/>
          </p:cNvSpPr>
          <p:nvPr>
            <p:ph type="sldImg"/>
          </p:nvPr>
        </p:nvSpPr>
        <p:spPr/>
      </p:sp>
      <p:sp>
        <p:nvSpPr>
          <p:cNvPr id="56934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a:spLocks noGrp="1" noChangeArrowheads="1"/>
          </p:cNvSpPr>
          <p:nvPr>
            <p:ph type="sldNum" sz="quarter" idx="5"/>
          </p:nvPr>
        </p:nvSpPr>
        <p:spPr>
          <a:noFill/>
        </p:spPr>
        <p:txBody>
          <a:bodyPr/>
          <a:lstStyle/>
          <a:p>
            <a:fld id="{8FC0EF3D-D5D1-4F6C-8D6D-C63F6C4A5EF4}" type="slidenum">
              <a:rPr lang="en-US" altLang="zh-CN" smtClean="0">
                <a:solidFill>
                  <a:prstClr val="black"/>
                </a:solidFill>
              </a:rPr>
            </a:fld>
            <a:endParaRPr lang="en-US" altLang="zh-CN" smtClean="0">
              <a:solidFill>
                <a:prstClr val="black"/>
              </a:solidFill>
            </a:endParaRPr>
          </a:p>
        </p:txBody>
      </p:sp>
      <p:sp>
        <p:nvSpPr>
          <p:cNvPr id="570371" name="Rectangle 2"/>
          <p:cNvSpPr>
            <a:spLocks noGrp="1" noRot="1" noChangeAspect="1" noChangeArrowheads="1" noTextEdit="1"/>
          </p:cNvSpPr>
          <p:nvPr>
            <p:ph type="sldImg"/>
          </p:nvPr>
        </p:nvSpPr>
        <p:spPr/>
      </p:sp>
      <p:sp>
        <p:nvSpPr>
          <p:cNvPr id="57037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noFill/>
        </p:spPr>
        <p:txBody>
          <a:bodyPr/>
          <a:lstStyle/>
          <a:p>
            <a:fld id="{41BC6699-3F25-4F72-94ED-4BA9A236AE03}" type="slidenum">
              <a:rPr lang="en-US" altLang="zh-CN" smtClean="0">
                <a:solidFill>
                  <a:prstClr val="black"/>
                </a:solidFill>
              </a:rPr>
            </a:fld>
            <a:endParaRPr lang="en-US" altLang="zh-CN" smtClean="0">
              <a:solidFill>
                <a:prstClr val="black"/>
              </a:solidFill>
            </a:endParaRPr>
          </a:p>
        </p:txBody>
      </p:sp>
      <p:sp>
        <p:nvSpPr>
          <p:cNvPr id="571395" name="Rectangle 2"/>
          <p:cNvSpPr>
            <a:spLocks noGrp="1" noRot="1" noChangeAspect="1" noChangeArrowheads="1" noTextEdit="1"/>
          </p:cNvSpPr>
          <p:nvPr>
            <p:ph type="sldImg"/>
          </p:nvPr>
        </p:nvSpPr>
        <p:spPr/>
      </p:sp>
      <p:sp>
        <p:nvSpPr>
          <p:cNvPr id="57139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a:spLocks noGrp="1" noChangeArrowheads="1"/>
          </p:cNvSpPr>
          <p:nvPr>
            <p:ph type="sldNum" sz="quarter" idx="5"/>
          </p:nvPr>
        </p:nvSpPr>
        <p:spPr>
          <a:noFill/>
        </p:spPr>
        <p:txBody>
          <a:bodyPr/>
          <a:lstStyle/>
          <a:p>
            <a:fld id="{5F607C72-470B-4C2E-BDB5-C53DAC8CA405}" type="slidenum">
              <a:rPr lang="en-US" altLang="zh-CN" smtClean="0">
                <a:solidFill>
                  <a:prstClr val="black"/>
                </a:solidFill>
              </a:rPr>
            </a:fld>
            <a:endParaRPr lang="en-US" altLang="zh-CN" smtClean="0">
              <a:solidFill>
                <a:prstClr val="black"/>
              </a:solidFill>
            </a:endParaRPr>
          </a:p>
        </p:txBody>
      </p:sp>
      <p:sp>
        <p:nvSpPr>
          <p:cNvPr id="572419" name="Rectangle 2"/>
          <p:cNvSpPr>
            <a:spLocks noGrp="1" noRot="1" noChangeAspect="1" noChangeArrowheads="1" noTextEdit="1"/>
          </p:cNvSpPr>
          <p:nvPr>
            <p:ph type="sldImg"/>
          </p:nvPr>
        </p:nvSpPr>
        <p:spPr/>
      </p:sp>
      <p:sp>
        <p:nvSpPr>
          <p:cNvPr id="57242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p>
            <a:fld id="{C7316CC7-32CD-4B2A-86BE-D4C625C4036B}" type="slidenum">
              <a:rPr lang="en-US" altLang="zh-CN" smtClean="0">
                <a:solidFill>
                  <a:prstClr val="black"/>
                </a:solidFill>
              </a:rPr>
            </a:fld>
            <a:endParaRPr lang="en-US" altLang="zh-CN" smtClean="0">
              <a:solidFill>
                <a:prstClr val="black"/>
              </a:solidFill>
            </a:endParaRPr>
          </a:p>
        </p:txBody>
      </p:sp>
      <p:sp>
        <p:nvSpPr>
          <p:cNvPr id="573443" name="Rectangle 2"/>
          <p:cNvSpPr>
            <a:spLocks noGrp="1" noRot="1" noChangeAspect="1" noChangeArrowheads="1" noTextEdit="1"/>
          </p:cNvSpPr>
          <p:nvPr>
            <p:ph type="sldImg"/>
          </p:nvPr>
        </p:nvSpPr>
        <p:spPr/>
      </p:sp>
      <p:sp>
        <p:nvSpPr>
          <p:cNvPr id="57344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EF618601-F805-4220-8301-B8F26C6696D4}" type="slidenum">
              <a:rPr lang="en-US" altLang="zh-CN" smtClean="0"/>
            </a:fld>
            <a:endParaRPr lang="en-US" altLang="zh-CN" smtClean="0"/>
          </a:p>
        </p:txBody>
      </p:sp>
      <p:sp>
        <p:nvSpPr>
          <p:cNvPr id="380931" name="Rectangle 2"/>
          <p:cNvSpPr>
            <a:spLocks noGrp="1" noRot="1" noChangeAspect="1" noChangeArrowheads="1" noTextEdit="1"/>
          </p:cNvSpPr>
          <p:nvPr>
            <p:ph type="sldImg"/>
          </p:nvPr>
        </p:nvSpPr>
        <p:spPr/>
      </p:sp>
      <p:sp>
        <p:nvSpPr>
          <p:cNvPr id="38093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7"/>
          <p:cNvSpPr>
            <a:spLocks noGrp="1" noChangeArrowheads="1"/>
          </p:cNvSpPr>
          <p:nvPr>
            <p:ph type="sldNum" sz="quarter" idx="5"/>
          </p:nvPr>
        </p:nvSpPr>
        <p:spPr>
          <a:noFill/>
        </p:spPr>
        <p:txBody>
          <a:bodyPr/>
          <a:lstStyle/>
          <a:p>
            <a:fld id="{253E55C7-C8DF-40D1-B1A9-FF0414DBA28C}" type="slidenum">
              <a:rPr lang="en-US" altLang="zh-CN" smtClean="0">
                <a:solidFill>
                  <a:prstClr val="black"/>
                </a:solidFill>
              </a:rPr>
            </a:fld>
            <a:endParaRPr lang="en-US" altLang="zh-CN" smtClean="0">
              <a:solidFill>
                <a:prstClr val="black"/>
              </a:solidFill>
            </a:endParaRPr>
          </a:p>
        </p:txBody>
      </p:sp>
      <p:sp>
        <p:nvSpPr>
          <p:cNvPr id="574467" name="Rectangle 2"/>
          <p:cNvSpPr>
            <a:spLocks noGrp="1" noRot="1" noChangeAspect="1" noChangeArrowheads="1" noTextEdit="1"/>
          </p:cNvSpPr>
          <p:nvPr>
            <p:ph type="sldImg"/>
          </p:nvPr>
        </p:nvSpPr>
        <p:spPr/>
      </p:sp>
      <p:sp>
        <p:nvSpPr>
          <p:cNvPr id="57446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5A0655C1-17C2-412E-B834-20C5AD5D98BC}" type="slidenum">
              <a:rPr lang="en-US" altLang="zh-CN" smtClean="0">
                <a:solidFill>
                  <a:prstClr val="black"/>
                </a:solidFill>
              </a:rPr>
            </a:fld>
            <a:endParaRPr lang="en-US" altLang="zh-CN" smtClean="0">
              <a:solidFill>
                <a:prstClr val="black"/>
              </a:solidFill>
            </a:endParaRPr>
          </a:p>
        </p:txBody>
      </p:sp>
      <p:sp>
        <p:nvSpPr>
          <p:cNvPr id="575491" name="Rectangle 2"/>
          <p:cNvSpPr>
            <a:spLocks noGrp="1" noRot="1" noChangeAspect="1" noChangeArrowheads="1" noTextEdit="1"/>
          </p:cNvSpPr>
          <p:nvPr>
            <p:ph type="sldImg"/>
          </p:nvPr>
        </p:nvSpPr>
        <p:spPr/>
      </p:sp>
      <p:sp>
        <p:nvSpPr>
          <p:cNvPr id="57549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7"/>
          <p:cNvSpPr>
            <a:spLocks noGrp="1" noChangeArrowheads="1"/>
          </p:cNvSpPr>
          <p:nvPr>
            <p:ph type="sldNum" sz="quarter" idx="5"/>
          </p:nvPr>
        </p:nvSpPr>
        <p:spPr>
          <a:noFill/>
        </p:spPr>
        <p:txBody>
          <a:bodyPr/>
          <a:lstStyle/>
          <a:p>
            <a:fld id="{DD17D582-9104-4F69-AE57-F6C9BC5BCEDF}" type="slidenum">
              <a:rPr lang="en-US" altLang="zh-CN" smtClean="0">
                <a:solidFill>
                  <a:prstClr val="black"/>
                </a:solidFill>
              </a:rPr>
            </a:fld>
            <a:endParaRPr lang="en-US" altLang="zh-CN" smtClean="0">
              <a:solidFill>
                <a:prstClr val="black"/>
              </a:solidFill>
            </a:endParaRPr>
          </a:p>
        </p:txBody>
      </p:sp>
      <p:sp>
        <p:nvSpPr>
          <p:cNvPr id="576515" name="Rectangle 2"/>
          <p:cNvSpPr>
            <a:spLocks noGrp="1" noRot="1" noChangeAspect="1" noChangeArrowheads="1" noTextEdit="1"/>
          </p:cNvSpPr>
          <p:nvPr>
            <p:ph type="sldImg"/>
          </p:nvPr>
        </p:nvSpPr>
        <p:spPr/>
      </p:sp>
      <p:sp>
        <p:nvSpPr>
          <p:cNvPr id="57651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p:spPr>
        <p:txBody>
          <a:bodyPr/>
          <a:lstStyle/>
          <a:p>
            <a:fld id="{005EE31F-3B7E-418D-B7DA-24A9BFA3C85B}" type="slidenum">
              <a:rPr lang="en-US" altLang="zh-CN" smtClean="0">
                <a:solidFill>
                  <a:prstClr val="black"/>
                </a:solidFill>
              </a:rPr>
            </a:fld>
            <a:endParaRPr lang="en-US" altLang="zh-CN" smtClean="0">
              <a:solidFill>
                <a:prstClr val="black"/>
              </a:solidFill>
            </a:endParaRPr>
          </a:p>
        </p:txBody>
      </p:sp>
      <p:sp>
        <p:nvSpPr>
          <p:cNvPr id="577539" name="Rectangle 2"/>
          <p:cNvSpPr>
            <a:spLocks noGrp="1" noRot="1" noChangeAspect="1" noChangeArrowheads="1" noTextEdit="1"/>
          </p:cNvSpPr>
          <p:nvPr>
            <p:ph type="sldImg"/>
          </p:nvPr>
        </p:nvSpPr>
        <p:spPr/>
      </p:sp>
      <p:sp>
        <p:nvSpPr>
          <p:cNvPr id="57754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7"/>
          <p:cNvSpPr>
            <a:spLocks noGrp="1" noChangeArrowheads="1"/>
          </p:cNvSpPr>
          <p:nvPr>
            <p:ph type="sldNum" sz="quarter" idx="5"/>
          </p:nvPr>
        </p:nvSpPr>
        <p:spPr>
          <a:noFill/>
        </p:spPr>
        <p:txBody>
          <a:bodyPr/>
          <a:lstStyle/>
          <a:p>
            <a:fld id="{6817D9FD-B2AD-4F84-B89C-6DBF2FE7B156}" type="slidenum">
              <a:rPr lang="en-US" altLang="zh-CN" smtClean="0">
                <a:solidFill>
                  <a:prstClr val="black"/>
                </a:solidFill>
              </a:rPr>
            </a:fld>
            <a:endParaRPr lang="en-US" altLang="zh-CN" smtClean="0">
              <a:solidFill>
                <a:prstClr val="black"/>
              </a:solidFill>
            </a:endParaRPr>
          </a:p>
        </p:txBody>
      </p:sp>
      <p:sp>
        <p:nvSpPr>
          <p:cNvPr id="578563" name="Rectangle 2"/>
          <p:cNvSpPr>
            <a:spLocks noGrp="1" noRot="1" noChangeAspect="1" noChangeArrowheads="1" noTextEdit="1"/>
          </p:cNvSpPr>
          <p:nvPr>
            <p:ph type="sldImg"/>
          </p:nvPr>
        </p:nvSpPr>
        <p:spPr/>
      </p:sp>
      <p:sp>
        <p:nvSpPr>
          <p:cNvPr id="57856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p>
            <a:fld id="{791DB547-8000-4E08-A0E0-635324AC7B57}" type="slidenum">
              <a:rPr lang="en-US" altLang="zh-CN" smtClean="0">
                <a:solidFill>
                  <a:prstClr val="black"/>
                </a:solidFill>
              </a:rPr>
            </a:fld>
            <a:endParaRPr lang="en-US" altLang="zh-CN" smtClean="0">
              <a:solidFill>
                <a:prstClr val="black"/>
              </a:solidFill>
            </a:endParaRPr>
          </a:p>
        </p:txBody>
      </p:sp>
      <p:sp>
        <p:nvSpPr>
          <p:cNvPr id="579587" name="Rectangle 2"/>
          <p:cNvSpPr>
            <a:spLocks noGrp="1" noRot="1" noChangeAspect="1" noChangeArrowheads="1" noTextEdit="1"/>
          </p:cNvSpPr>
          <p:nvPr>
            <p:ph type="sldImg"/>
          </p:nvPr>
        </p:nvSpPr>
        <p:spPr/>
      </p:sp>
      <p:sp>
        <p:nvSpPr>
          <p:cNvPr id="57958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7"/>
          <p:cNvSpPr>
            <a:spLocks noGrp="1" noChangeArrowheads="1"/>
          </p:cNvSpPr>
          <p:nvPr>
            <p:ph type="sldNum" sz="quarter" idx="5"/>
          </p:nvPr>
        </p:nvSpPr>
        <p:spPr>
          <a:noFill/>
        </p:spPr>
        <p:txBody>
          <a:bodyPr/>
          <a:lstStyle/>
          <a:p>
            <a:fld id="{7C445152-FFEB-4DA6-8231-589D3D6D5E77}" type="slidenum">
              <a:rPr lang="en-US" altLang="zh-CN" smtClean="0">
                <a:solidFill>
                  <a:prstClr val="black"/>
                </a:solidFill>
              </a:rPr>
            </a:fld>
            <a:endParaRPr lang="en-US" altLang="zh-CN" smtClean="0">
              <a:solidFill>
                <a:prstClr val="black"/>
              </a:solidFill>
            </a:endParaRPr>
          </a:p>
        </p:txBody>
      </p:sp>
      <p:sp>
        <p:nvSpPr>
          <p:cNvPr id="580611" name="Rectangle 2"/>
          <p:cNvSpPr>
            <a:spLocks noGrp="1" noRot="1" noChangeAspect="1" noChangeArrowheads="1" noTextEdit="1"/>
          </p:cNvSpPr>
          <p:nvPr>
            <p:ph type="sldImg"/>
          </p:nvPr>
        </p:nvSpPr>
        <p:spPr/>
      </p:sp>
      <p:sp>
        <p:nvSpPr>
          <p:cNvPr id="58061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a:noFill/>
        </p:spPr>
        <p:txBody>
          <a:bodyPr/>
          <a:lstStyle/>
          <a:p>
            <a:fld id="{8BD92170-6B76-444A-89E5-C0C23A1C0708}" type="slidenum">
              <a:rPr lang="en-US" altLang="zh-CN" smtClean="0">
                <a:solidFill>
                  <a:prstClr val="black"/>
                </a:solidFill>
              </a:rPr>
            </a:fld>
            <a:endParaRPr lang="en-US" altLang="zh-CN" smtClean="0">
              <a:solidFill>
                <a:prstClr val="black"/>
              </a:solidFill>
            </a:endParaRPr>
          </a:p>
        </p:txBody>
      </p:sp>
      <p:sp>
        <p:nvSpPr>
          <p:cNvPr id="581635" name="Rectangle 2"/>
          <p:cNvSpPr>
            <a:spLocks noGrp="1" noRot="1" noChangeAspect="1" noChangeArrowheads="1" noTextEdit="1"/>
          </p:cNvSpPr>
          <p:nvPr>
            <p:ph type="sldImg"/>
          </p:nvPr>
        </p:nvSpPr>
        <p:spPr/>
      </p:sp>
      <p:sp>
        <p:nvSpPr>
          <p:cNvPr id="58163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a:noFill/>
        </p:spPr>
        <p:txBody>
          <a:bodyPr/>
          <a:lstStyle/>
          <a:p>
            <a:fld id="{8BD92170-6B76-444A-89E5-C0C23A1C0708}" type="slidenum">
              <a:rPr lang="en-US" altLang="zh-CN" smtClean="0">
                <a:solidFill>
                  <a:prstClr val="black"/>
                </a:solidFill>
              </a:rPr>
            </a:fld>
            <a:endParaRPr lang="en-US" altLang="zh-CN" smtClean="0">
              <a:solidFill>
                <a:prstClr val="black"/>
              </a:solidFill>
            </a:endParaRPr>
          </a:p>
        </p:txBody>
      </p:sp>
      <p:sp>
        <p:nvSpPr>
          <p:cNvPr id="581635" name="Rectangle 2"/>
          <p:cNvSpPr>
            <a:spLocks noGrp="1" noRot="1" noChangeAspect="1" noChangeArrowheads="1" noTextEdit="1"/>
          </p:cNvSpPr>
          <p:nvPr>
            <p:ph type="sldImg"/>
          </p:nvPr>
        </p:nvSpPr>
        <p:spPr/>
      </p:sp>
      <p:sp>
        <p:nvSpPr>
          <p:cNvPr id="58163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a:noFill/>
        </p:spPr>
        <p:txBody>
          <a:bodyPr/>
          <a:lstStyle/>
          <a:p>
            <a:fld id="{8BD92170-6B76-444A-89E5-C0C23A1C0708}" type="slidenum">
              <a:rPr lang="en-US" altLang="zh-CN" smtClean="0">
                <a:solidFill>
                  <a:prstClr val="black"/>
                </a:solidFill>
              </a:rPr>
            </a:fld>
            <a:endParaRPr lang="en-US" altLang="zh-CN" smtClean="0">
              <a:solidFill>
                <a:prstClr val="black"/>
              </a:solidFill>
            </a:endParaRPr>
          </a:p>
        </p:txBody>
      </p:sp>
      <p:sp>
        <p:nvSpPr>
          <p:cNvPr id="581635" name="Rectangle 2"/>
          <p:cNvSpPr>
            <a:spLocks noGrp="1" noRot="1" noChangeAspect="1" noChangeArrowheads="1" noTextEdit="1"/>
          </p:cNvSpPr>
          <p:nvPr>
            <p:ph type="sldImg"/>
          </p:nvPr>
        </p:nvSpPr>
        <p:spPr/>
      </p:sp>
      <p:sp>
        <p:nvSpPr>
          <p:cNvPr id="58163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6D665295-D8D2-42A7-AFD9-9C56553C4B67}" type="slidenum">
              <a:rPr lang="en-US" altLang="zh-CN" smtClean="0"/>
            </a:fld>
            <a:endParaRPr lang="en-US" altLang="zh-CN" smtClean="0"/>
          </a:p>
        </p:txBody>
      </p:sp>
      <p:sp>
        <p:nvSpPr>
          <p:cNvPr id="362499" name="Rectangle 2"/>
          <p:cNvSpPr>
            <a:spLocks noGrp="1" noRot="1" noChangeAspect="1" noChangeArrowheads="1" noTextEdit="1"/>
          </p:cNvSpPr>
          <p:nvPr>
            <p:ph type="sldImg"/>
          </p:nvPr>
        </p:nvSpPr>
        <p:spPr/>
      </p:sp>
      <p:sp>
        <p:nvSpPr>
          <p:cNvPr id="36250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4F6F15A6-2AD3-41AE-B410-7CA8050889C7}" type="slidenum">
              <a:rPr lang="en-US" altLang="zh-CN" smtClean="0"/>
            </a:fld>
            <a:endParaRPr lang="en-US" altLang="zh-CN" smtClean="0"/>
          </a:p>
        </p:txBody>
      </p:sp>
      <p:sp>
        <p:nvSpPr>
          <p:cNvPr id="381955" name="Rectangle 2"/>
          <p:cNvSpPr>
            <a:spLocks noGrp="1" noRot="1" noChangeAspect="1" noChangeArrowheads="1" noTextEdit="1"/>
          </p:cNvSpPr>
          <p:nvPr>
            <p:ph type="sldImg"/>
          </p:nvPr>
        </p:nvSpPr>
        <p:spPr/>
      </p:sp>
      <p:sp>
        <p:nvSpPr>
          <p:cNvPr id="38195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7"/>
          <p:cNvSpPr>
            <a:spLocks noGrp="1" noChangeArrowheads="1"/>
          </p:cNvSpPr>
          <p:nvPr>
            <p:ph type="sldNum" sz="quarter" idx="5"/>
          </p:nvPr>
        </p:nvSpPr>
        <p:spPr>
          <a:noFill/>
        </p:spPr>
        <p:txBody>
          <a:bodyPr/>
          <a:lstStyle/>
          <a:p>
            <a:fld id="{1A2BE25D-5F44-44B0-842F-F5D57018CCC5}" type="slidenum">
              <a:rPr lang="en-US" altLang="zh-CN" smtClean="0">
                <a:solidFill>
                  <a:prstClr val="black"/>
                </a:solidFill>
              </a:rPr>
            </a:fld>
            <a:endParaRPr lang="en-US" altLang="zh-CN" smtClean="0">
              <a:solidFill>
                <a:prstClr val="black"/>
              </a:solidFill>
            </a:endParaRPr>
          </a:p>
        </p:txBody>
      </p:sp>
      <p:sp>
        <p:nvSpPr>
          <p:cNvPr id="582659" name="Rectangle 2"/>
          <p:cNvSpPr>
            <a:spLocks noGrp="1" noRot="1" noChangeAspect="1" noChangeArrowheads="1" noTextEdit="1"/>
          </p:cNvSpPr>
          <p:nvPr>
            <p:ph type="sldImg"/>
          </p:nvPr>
        </p:nvSpPr>
        <p:spPr/>
      </p:sp>
      <p:sp>
        <p:nvSpPr>
          <p:cNvPr id="58266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a:noFill/>
        </p:spPr>
        <p:txBody>
          <a:bodyPr/>
          <a:lstStyle/>
          <a:p>
            <a:fld id="{1C220057-A9B6-4675-8813-97886F5FF04D}" type="slidenum">
              <a:rPr lang="en-US" altLang="zh-CN" smtClean="0">
                <a:solidFill>
                  <a:prstClr val="black"/>
                </a:solidFill>
              </a:rPr>
            </a:fld>
            <a:endParaRPr lang="en-US" altLang="zh-CN" smtClean="0">
              <a:solidFill>
                <a:prstClr val="black"/>
              </a:solidFill>
            </a:endParaRPr>
          </a:p>
        </p:txBody>
      </p:sp>
      <p:sp>
        <p:nvSpPr>
          <p:cNvPr id="583683" name="Rectangle 2"/>
          <p:cNvSpPr>
            <a:spLocks noGrp="1" noRot="1" noChangeAspect="1" noChangeArrowheads="1" noTextEdit="1"/>
          </p:cNvSpPr>
          <p:nvPr>
            <p:ph type="sldImg"/>
          </p:nvPr>
        </p:nvSpPr>
        <p:spPr/>
      </p:sp>
      <p:sp>
        <p:nvSpPr>
          <p:cNvPr id="58368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7"/>
          <p:cNvSpPr>
            <a:spLocks noGrp="1" noChangeArrowheads="1"/>
          </p:cNvSpPr>
          <p:nvPr>
            <p:ph type="sldNum" sz="quarter" idx="5"/>
          </p:nvPr>
        </p:nvSpPr>
        <p:spPr>
          <a:noFill/>
        </p:spPr>
        <p:txBody>
          <a:bodyPr/>
          <a:lstStyle/>
          <a:p>
            <a:fld id="{B42EC29D-901C-4320-8129-971AEB535867}" type="slidenum">
              <a:rPr lang="en-US" altLang="zh-CN" smtClean="0">
                <a:solidFill>
                  <a:prstClr val="black"/>
                </a:solidFill>
              </a:rPr>
            </a:fld>
            <a:endParaRPr lang="en-US" altLang="zh-CN" smtClean="0">
              <a:solidFill>
                <a:prstClr val="black"/>
              </a:solidFill>
            </a:endParaRPr>
          </a:p>
        </p:txBody>
      </p:sp>
      <p:sp>
        <p:nvSpPr>
          <p:cNvPr id="584707" name="Rectangle 2"/>
          <p:cNvSpPr>
            <a:spLocks noGrp="1" noRot="1" noChangeAspect="1" noChangeArrowheads="1" noTextEdit="1"/>
          </p:cNvSpPr>
          <p:nvPr>
            <p:ph type="sldImg"/>
          </p:nvPr>
        </p:nvSpPr>
        <p:spPr/>
      </p:sp>
      <p:sp>
        <p:nvSpPr>
          <p:cNvPr id="58470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7"/>
          <p:cNvSpPr>
            <a:spLocks noGrp="1" noChangeArrowheads="1"/>
          </p:cNvSpPr>
          <p:nvPr>
            <p:ph type="sldNum" sz="quarter" idx="5"/>
          </p:nvPr>
        </p:nvSpPr>
        <p:spPr>
          <a:noFill/>
        </p:spPr>
        <p:txBody>
          <a:bodyPr/>
          <a:lstStyle/>
          <a:p>
            <a:fld id="{10BEBB9A-8ED3-42BF-94A5-2668EC50F2F3}" type="slidenum">
              <a:rPr lang="en-US" altLang="zh-CN" smtClean="0">
                <a:solidFill>
                  <a:prstClr val="black"/>
                </a:solidFill>
              </a:rPr>
            </a:fld>
            <a:endParaRPr lang="en-US" altLang="zh-CN" smtClean="0">
              <a:solidFill>
                <a:prstClr val="black"/>
              </a:solidFill>
            </a:endParaRPr>
          </a:p>
        </p:txBody>
      </p:sp>
      <p:sp>
        <p:nvSpPr>
          <p:cNvPr id="585731" name="Rectangle 2"/>
          <p:cNvSpPr>
            <a:spLocks noGrp="1" noRot="1" noChangeAspect="1" noChangeArrowheads="1" noTextEdit="1"/>
          </p:cNvSpPr>
          <p:nvPr>
            <p:ph type="sldImg"/>
          </p:nvPr>
        </p:nvSpPr>
        <p:spPr/>
      </p:sp>
      <p:sp>
        <p:nvSpPr>
          <p:cNvPr id="58573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7"/>
          <p:cNvSpPr>
            <a:spLocks noGrp="1" noChangeArrowheads="1"/>
          </p:cNvSpPr>
          <p:nvPr>
            <p:ph type="sldNum" sz="quarter" idx="5"/>
          </p:nvPr>
        </p:nvSpPr>
        <p:spPr>
          <a:noFill/>
        </p:spPr>
        <p:txBody>
          <a:bodyPr/>
          <a:lstStyle/>
          <a:p>
            <a:fld id="{B42EC29D-901C-4320-8129-971AEB535867}" type="slidenum">
              <a:rPr lang="en-US" altLang="zh-CN" smtClean="0">
                <a:solidFill>
                  <a:prstClr val="black"/>
                </a:solidFill>
              </a:rPr>
            </a:fld>
            <a:endParaRPr lang="en-US" altLang="zh-CN" smtClean="0">
              <a:solidFill>
                <a:prstClr val="black"/>
              </a:solidFill>
            </a:endParaRPr>
          </a:p>
        </p:txBody>
      </p:sp>
      <p:sp>
        <p:nvSpPr>
          <p:cNvPr id="584707" name="Rectangle 2"/>
          <p:cNvSpPr>
            <a:spLocks noGrp="1" noRot="1" noChangeAspect="1" noChangeArrowheads="1" noTextEdit="1"/>
          </p:cNvSpPr>
          <p:nvPr>
            <p:ph type="sldImg"/>
          </p:nvPr>
        </p:nvSpPr>
        <p:spPr/>
      </p:sp>
      <p:sp>
        <p:nvSpPr>
          <p:cNvPr id="58470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7"/>
          <p:cNvSpPr>
            <a:spLocks noGrp="1" noChangeArrowheads="1"/>
          </p:cNvSpPr>
          <p:nvPr>
            <p:ph type="sldNum" sz="quarter" idx="5"/>
          </p:nvPr>
        </p:nvSpPr>
        <p:spPr>
          <a:noFill/>
        </p:spPr>
        <p:txBody>
          <a:bodyPr/>
          <a:lstStyle/>
          <a:p>
            <a:fld id="{EF007F3F-2479-411F-AC9A-EB81281401EC}" type="slidenum">
              <a:rPr lang="en-US" altLang="zh-CN" smtClean="0">
                <a:solidFill>
                  <a:prstClr val="black"/>
                </a:solidFill>
              </a:rPr>
            </a:fld>
            <a:endParaRPr lang="en-US" altLang="zh-CN" smtClean="0">
              <a:solidFill>
                <a:prstClr val="black"/>
              </a:solidFill>
            </a:endParaRPr>
          </a:p>
        </p:txBody>
      </p:sp>
      <p:sp>
        <p:nvSpPr>
          <p:cNvPr id="586755" name="Rectangle 2"/>
          <p:cNvSpPr>
            <a:spLocks noGrp="1" noRot="1" noChangeAspect="1" noChangeArrowheads="1" noTextEdit="1"/>
          </p:cNvSpPr>
          <p:nvPr>
            <p:ph type="sldImg"/>
          </p:nvPr>
        </p:nvSpPr>
        <p:spPr/>
      </p:sp>
      <p:sp>
        <p:nvSpPr>
          <p:cNvPr id="58675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7"/>
          <p:cNvSpPr>
            <a:spLocks noGrp="1" noChangeArrowheads="1"/>
          </p:cNvSpPr>
          <p:nvPr>
            <p:ph type="sldNum" sz="quarter" idx="5"/>
          </p:nvPr>
        </p:nvSpPr>
        <p:spPr>
          <a:noFill/>
        </p:spPr>
        <p:txBody>
          <a:bodyPr/>
          <a:lstStyle/>
          <a:p>
            <a:fld id="{D7ED21F6-16FD-42AB-9942-D87264F9941C}" type="slidenum">
              <a:rPr lang="en-US" altLang="zh-CN" smtClean="0">
                <a:solidFill>
                  <a:prstClr val="black"/>
                </a:solidFill>
              </a:rPr>
            </a:fld>
            <a:endParaRPr lang="en-US" altLang="zh-CN" smtClean="0">
              <a:solidFill>
                <a:prstClr val="black"/>
              </a:solidFill>
            </a:endParaRPr>
          </a:p>
        </p:txBody>
      </p:sp>
      <p:sp>
        <p:nvSpPr>
          <p:cNvPr id="587779" name="Rectangle 2"/>
          <p:cNvSpPr>
            <a:spLocks noGrp="1" noRot="1" noChangeAspect="1" noChangeArrowheads="1" noTextEdit="1"/>
          </p:cNvSpPr>
          <p:nvPr>
            <p:ph type="sldImg"/>
          </p:nvPr>
        </p:nvSpPr>
        <p:spPr/>
      </p:sp>
      <p:sp>
        <p:nvSpPr>
          <p:cNvPr id="58778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7"/>
          <p:cNvSpPr>
            <a:spLocks noGrp="1" noChangeArrowheads="1"/>
          </p:cNvSpPr>
          <p:nvPr>
            <p:ph type="sldNum" sz="quarter" idx="5"/>
          </p:nvPr>
        </p:nvSpPr>
        <p:spPr>
          <a:noFill/>
        </p:spPr>
        <p:txBody>
          <a:bodyPr/>
          <a:lstStyle/>
          <a:p>
            <a:fld id="{E559AE57-D736-4986-89BE-369868594FAB}" type="slidenum">
              <a:rPr lang="en-US" altLang="zh-CN" smtClean="0">
                <a:solidFill>
                  <a:prstClr val="black"/>
                </a:solidFill>
              </a:rPr>
            </a:fld>
            <a:endParaRPr lang="en-US" altLang="zh-CN" smtClean="0">
              <a:solidFill>
                <a:prstClr val="black"/>
              </a:solidFill>
            </a:endParaRPr>
          </a:p>
        </p:txBody>
      </p:sp>
      <p:sp>
        <p:nvSpPr>
          <p:cNvPr id="588803" name="Rectangle 2"/>
          <p:cNvSpPr>
            <a:spLocks noGrp="1" noRot="1" noChangeAspect="1" noChangeArrowheads="1" noTextEdit="1"/>
          </p:cNvSpPr>
          <p:nvPr>
            <p:ph type="sldImg"/>
          </p:nvPr>
        </p:nvSpPr>
        <p:spPr/>
      </p:sp>
      <p:sp>
        <p:nvSpPr>
          <p:cNvPr id="58880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80B6B569-2D9D-444F-96B8-64815E17CFE0}" type="slidenum">
              <a:rPr lang="en-US" altLang="zh-CN" smtClean="0">
                <a:solidFill>
                  <a:prstClr val="black"/>
                </a:solidFill>
              </a:rPr>
            </a:fld>
            <a:endParaRPr lang="en-US" altLang="zh-CN" smtClean="0">
              <a:solidFill>
                <a:prstClr val="black"/>
              </a:solidFill>
            </a:endParaRPr>
          </a:p>
        </p:txBody>
      </p:sp>
      <p:sp>
        <p:nvSpPr>
          <p:cNvPr id="589827" name="Rectangle 2"/>
          <p:cNvSpPr>
            <a:spLocks noGrp="1" noRot="1" noChangeAspect="1" noChangeArrowheads="1" noTextEdit="1"/>
          </p:cNvSpPr>
          <p:nvPr>
            <p:ph type="sldImg"/>
          </p:nvPr>
        </p:nvSpPr>
        <p:spPr/>
      </p:sp>
      <p:sp>
        <p:nvSpPr>
          <p:cNvPr id="58982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7"/>
          <p:cNvSpPr>
            <a:spLocks noGrp="1" noChangeArrowheads="1"/>
          </p:cNvSpPr>
          <p:nvPr>
            <p:ph type="sldNum" sz="quarter" idx="5"/>
          </p:nvPr>
        </p:nvSpPr>
        <p:spPr>
          <a:noFill/>
        </p:spPr>
        <p:txBody>
          <a:bodyPr/>
          <a:lstStyle/>
          <a:p>
            <a:fld id="{4EC1BBCF-ED9D-41FE-A576-990BF34B3BE8}" type="slidenum">
              <a:rPr lang="en-US" altLang="zh-CN" smtClean="0">
                <a:solidFill>
                  <a:prstClr val="black"/>
                </a:solidFill>
              </a:rPr>
            </a:fld>
            <a:endParaRPr lang="en-US" altLang="zh-CN" smtClean="0">
              <a:solidFill>
                <a:prstClr val="black"/>
              </a:solidFill>
            </a:endParaRPr>
          </a:p>
        </p:txBody>
      </p:sp>
      <p:sp>
        <p:nvSpPr>
          <p:cNvPr id="590851" name="Rectangle 2"/>
          <p:cNvSpPr>
            <a:spLocks noGrp="1" noRot="1" noChangeAspect="1" noChangeArrowheads="1" noTextEdit="1"/>
          </p:cNvSpPr>
          <p:nvPr>
            <p:ph type="sldImg"/>
          </p:nvPr>
        </p:nvSpPr>
        <p:spPr/>
      </p:sp>
      <p:sp>
        <p:nvSpPr>
          <p:cNvPr id="59085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2995E308-B006-4469-9B91-373672320421}" type="slidenum">
              <a:rPr lang="en-US" altLang="zh-CN" smtClean="0"/>
            </a:fld>
            <a:endParaRPr lang="en-US" altLang="zh-CN" smtClean="0"/>
          </a:p>
        </p:txBody>
      </p:sp>
      <p:sp>
        <p:nvSpPr>
          <p:cNvPr id="382979" name="Rectangle 2"/>
          <p:cNvSpPr>
            <a:spLocks noGrp="1" noRot="1" noChangeAspect="1" noChangeArrowheads="1" noTextEdit="1"/>
          </p:cNvSpPr>
          <p:nvPr>
            <p:ph type="sldImg"/>
          </p:nvPr>
        </p:nvSpPr>
        <p:spPr/>
      </p:sp>
      <p:sp>
        <p:nvSpPr>
          <p:cNvPr id="38298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4F01CFD1-6B68-4EDD-B8A7-0114D4659DC4}" type="slidenum">
              <a:rPr lang="en-US" altLang="zh-CN" smtClean="0">
                <a:solidFill>
                  <a:prstClr val="black"/>
                </a:solidFill>
              </a:rPr>
            </a:fld>
            <a:endParaRPr lang="en-US" altLang="zh-CN" smtClean="0">
              <a:solidFill>
                <a:prstClr val="black"/>
              </a:solidFill>
            </a:endParaRPr>
          </a:p>
        </p:txBody>
      </p:sp>
      <p:sp>
        <p:nvSpPr>
          <p:cNvPr id="591875" name="Rectangle 2"/>
          <p:cNvSpPr>
            <a:spLocks noGrp="1" noRot="1" noChangeAspect="1" noChangeArrowheads="1" noTextEdit="1"/>
          </p:cNvSpPr>
          <p:nvPr>
            <p:ph type="sldImg"/>
          </p:nvPr>
        </p:nvSpPr>
        <p:spPr/>
      </p:sp>
      <p:sp>
        <p:nvSpPr>
          <p:cNvPr id="59187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7"/>
          <p:cNvSpPr>
            <a:spLocks noGrp="1" noChangeArrowheads="1"/>
          </p:cNvSpPr>
          <p:nvPr>
            <p:ph type="sldNum" sz="quarter" idx="5"/>
          </p:nvPr>
        </p:nvSpPr>
        <p:spPr>
          <a:noFill/>
        </p:spPr>
        <p:txBody>
          <a:bodyPr/>
          <a:lstStyle/>
          <a:p>
            <a:fld id="{F307F602-759B-449B-9E8E-BEE9D131E0AA}" type="slidenum">
              <a:rPr lang="en-US" altLang="zh-CN" smtClean="0">
                <a:solidFill>
                  <a:prstClr val="black"/>
                </a:solidFill>
              </a:rPr>
            </a:fld>
            <a:endParaRPr lang="en-US" altLang="zh-CN" smtClean="0">
              <a:solidFill>
                <a:prstClr val="black"/>
              </a:solidFill>
            </a:endParaRPr>
          </a:p>
        </p:txBody>
      </p:sp>
      <p:sp>
        <p:nvSpPr>
          <p:cNvPr id="592899" name="Rectangle 2"/>
          <p:cNvSpPr>
            <a:spLocks noGrp="1" noRot="1" noChangeAspect="1" noChangeArrowheads="1" noTextEdit="1"/>
          </p:cNvSpPr>
          <p:nvPr>
            <p:ph type="sldImg"/>
          </p:nvPr>
        </p:nvSpPr>
        <p:spPr/>
      </p:sp>
      <p:sp>
        <p:nvSpPr>
          <p:cNvPr id="59290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7"/>
          <p:cNvSpPr>
            <a:spLocks noGrp="1" noChangeArrowheads="1"/>
          </p:cNvSpPr>
          <p:nvPr>
            <p:ph type="sldNum" sz="quarter" idx="5"/>
          </p:nvPr>
        </p:nvSpPr>
        <p:spPr>
          <a:noFill/>
        </p:spPr>
        <p:txBody>
          <a:bodyPr/>
          <a:lstStyle/>
          <a:p>
            <a:fld id="{39F2203E-BCF9-46AC-98D3-CD48F781C71D}" type="slidenum">
              <a:rPr lang="en-US" altLang="zh-CN" smtClean="0">
                <a:solidFill>
                  <a:prstClr val="black"/>
                </a:solidFill>
              </a:rPr>
            </a:fld>
            <a:endParaRPr lang="en-US" altLang="zh-CN" smtClean="0">
              <a:solidFill>
                <a:prstClr val="black"/>
              </a:solidFill>
            </a:endParaRPr>
          </a:p>
        </p:txBody>
      </p:sp>
      <p:sp>
        <p:nvSpPr>
          <p:cNvPr id="593923" name="Rectangle 2"/>
          <p:cNvSpPr>
            <a:spLocks noGrp="1" noRot="1" noChangeAspect="1" noChangeArrowheads="1" noTextEdit="1"/>
          </p:cNvSpPr>
          <p:nvPr>
            <p:ph type="sldImg"/>
          </p:nvPr>
        </p:nvSpPr>
        <p:spPr/>
      </p:sp>
      <p:sp>
        <p:nvSpPr>
          <p:cNvPr id="59392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7"/>
          <p:cNvSpPr>
            <a:spLocks noGrp="1" noChangeArrowheads="1"/>
          </p:cNvSpPr>
          <p:nvPr>
            <p:ph type="sldNum" sz="quarter" idx="5"/>
          </p:nvPr>
        </p:nvSpPr>
        <p:spPr>
          <a:noFill/>
        </p:spPr>
        <p:txBody>
          <a:bodyPr/>
          <a:lstStyle/>
          <a:p>
            <a:fld id="{C56BFF0B-1EB6-4B12-A6C9-12F39D9C83EC}" type="slidenum">
              <a:rPr lang="en-US" altLang="zh-CN" smtClean="0">
                <a:solidFill>
                  <a:prstClr val="black"/>
                </a:solidFill>
              </a:rPr>
            </a:fld>
            <a:endParaRPr lang="en-US" altLang="zh-CN" smtClean="0">
              <a:solidFill>
                <a:prstClr val="black"/>
              </a:solidFill>
            </a:endParaRPr>
          </a:p>
        </p:txBody>
      </p:sp>
      <p:sp>
        <p:nvSpPr>
          <p:cNvPr id="594947" name="Rectangle 2"/>
          <p:cNvSpPr>
            <a:spLocks noGrp="1" noRot="1" noChangeAspect="1" noChangeArrowheads="1" noTextEdit="1"/>
          </p:cNvSpPr>
          <p:nvPr>
            <p:ph type="sldImg"/>
          </p:nvPr>
        </p:nvSpPr>
        <p:spPr/>
      </p:sp>
      <p:sp>
        <p:nvSpPr>
          <p:cNvPr id="59494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7"/>
          <p:cNvSpPr>
            <a:spLocks noGrp="1" noChangeArrowheads="1"/>
          </p:cNvSpPr>
          <p:nvPr>
            <p:ph type="sldNum" sz="quarter" idx="5"/>
          </p:nvPr>
        </p:nvSpPr>
        <p:spPr>
          <a:noFill/>
        </p:spPr>
        <p:txBody>
          <a:bodyPr/>
          <a:lstStyle/>
          <a:p>
            <a:fld id="{DA26089B-FC2C-4E2A-8631-4CF3ED609F08}" type="slidenum">
              <a:rPr lang="en-US" altLang="zh-CN" smtClean="0">
                <a:solidFill>
                  <a:prstClr val="black"/>
                </a:solidFill>
              </a:rPr>
            </a:fld>
            <a:endParaRPr lang="en-US" altLang="zh-CN" smtClean="0">
              <a:solidFill>
                <a:prstClr val="black"/>
              </a:solidFill>
            </a:endParaRPr>
          </a:p>
        </p:txBody>
      </p:sp>
      <p:sp>
        <p:nvSpPr>
          <p:cNvPr id="595971" name="Rectangle 2"/>
          <p:cNvSpPr>
            <a:spLocks noGrp="1" noRot="1" noChangeAspect="1" noChangeArrowheads="1" noTextEdit="1"/>
          </p:cNvSpPr>
          <p:nvPr>
            <p:ph type="sldImg"/>
          </p:nvPr>
        </p:nvSpPr>
        <p:spPr/>
      </p:sp>
      <p:sp>
        <p:nvSpPr>
          <p:cNvPr id="59597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7"/>
          <p:cNvSpPr>
            <a:spLocks noGrp="1" noChangeArrowheads="1"/>
          </p:cNvSpPr>
          <p:nvPr>
            <p:ph type="sldNum" sz="quarter" idx="5"/>
          </p:nvPr>
        </p:nvSpPr>
        <p:spPr>
          <a:noFill/>
        </p:spPr>
        <p:txBody>
          <a:bodyPr/>
          <a:lstStyle/>
          <a:p>
            <a:fld id="{4E969180-DAB3-4449-B8AE-742EF970D42A}" type="slidenum">
              <a:rPr lang="en-US" altLang="zh-CN" smtClean="0">
                <a:solidFill>
                  <a:prstClr val="black"/>
                </a:solidFill>
              </a:rPr>
            </a:fld>
            <a:endParaRPr lang="en-US" altLang="zh-CN" smtClean="0">
              <a:solidFill>
                <a:prstClr val="black"/>
              </a:solidFill>
            </a:endParaRPr>
          </a:p>
        </p:txBody>
      </p:sp>
      <p:sp>
        <p:nvSpPr>
          <p:cNvPr id="596995" name="Rectangle 2"/>
          <p:cNvSpPr>
            <a:spLocks noGrp="1" noRot="1" noChangeAspect="1" noChangeArrowheads="1" noTextEdit="1"/>
          </p:cNvSpPr>
          <p:nvPr>
            <p:ph type="sldImg"/>
          </p:nvPr>
        </p:nvSpPr>
        <p:spPr/>
      </p:sp>
      <p:sp>
        <p:nvSpPr>
          <p:cNvPr id="59699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7"/>
          <p:cNvSpPr>
            <a:spLocks noGrp="1" noChangeArrowheads="1"/>
          </p:cNvSpPr>
          <p:nvPr>
            <p:ph type="sldNum" sz="quarter" idx="5"/>
          </p:nvPr>
        </p:nvSpPr>
        <p:spPr>
          <a:noFill/>
        </p:spPr>
        <p:txBody>
          <a:bodyPr/>
          <a:lstStyle/>
          <a:p>
            <a:fld id="{C56BFF0B-1EB6-4B12-A6C9-12F39D9C83EC}" type="slidenum">
              <a:rPr lang="en-US" altLang="zh-CN" smtClean="0">
                <a:solidFill>
                  <a:prstClr val="black"/>
                </a:solidFill>
              </a:rPr>
            </a:fld>
            <a:endParaRPr lang="en-US" altLang="zh-CN" smtClean="0">
              <a:solidFill>
                <a:prstClr val="black"/>
              </a:solidFill>
            </a:endParaRPr>
          </a:p>
        </p:txBody>
      </p:sp>
      <p:sp>
        <p:nvSpPr>
          <p:cNvPr id="594947" name="Rectangle 2"/>
          <p:cNvSpPr>
            <a:spLocks noGrp="1" noRot="1" noChangeAspect="1" noChangeArrowheads="1" noTextEdit="1"/>
          </p:cNvSpPr>
          <p:nvPr>
            <p:ph type="sldImg"/>
          </p:nvPr>
        </p:nvSpPr>
        <p:spPr/>
      </p:sp>
      <p:sp>
        <p:nvSpPr>
          <p:cNvPr id="59494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7"/>
          <p:cNvSpPr>
            <a:spLocks noGrp="1" noChangeArrowheads="1"/>
          </p:cNvSpPr>
          <p:nvPr>
            <p:ph type="sldNum" sz="quarter" idx="5"/>
          </p:nvPr>
        </p:nvSpPr>
        <p:spPr>
          <a:noFill/>
        </p:spPr>
        <p:txBody>
          <a:bodyPr/>
          <a:lstStyle/>
          <a:p>
            <a:fld id="{214FDC2B-0B33-4E16-AEF4-DBFBB7638806}" type="slidenum">
              <a:rPr lang="en-US" altLang="zh-CN" smtClean="0">
                <a:solidFill>
                  <a:prstClr val="black"/>
                </a:solidFill>
              </a:rPr>
            </a:fld>
            <a:endParaRPr lang="en-US" altLang="zh-CN" smtClean="0">
              <a:solidFill>
                <a:prstClr val="black"/>
              </a:solidFill>
            </a:endParaRPr>
          </a:p>
        </p:txBody>
      </p:sp>
      <p:sp>
        <p:nvSpPr>
          <p:cNvPr id="598019" name="Rectangle 2"/>
          <p:cNvSpPr>
            <a:spLocks noGrp="1" noRot="1" noChangeAspect="1" noChangeArrowheads="1" noTextEdit="1"/>
          </p:cNvSpPr>
          <p:nvPr>
            <p:ph type="sldImg"/>
          </p:nvPr>
        </p:nvSpPr>
        <p:spPr/>
      </p:sp>
      <p:sp>
        <p:nvSpPr>
          <p:cNvPr id="59802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7"/>
          <p:cNvSpPr>
            <a:spLocks noGrp="1" noChangeArrowheads="1"/>
          </p:cNvSpPr>
          <p:nvPr>
            <p:ph type="sldNum" sz="quarter" idx="5"/>
          </p:nvPr>
        </p:nvSpPr>
        <p:spPr>
          <a:noFill/>
        </p:spPr>
        <p:txBody>
          <a:bodyPr/>
          <a:lstStyle/>
          <a:p>
            <a:fld id="{EABAB3F0-7259-4CE4-997B-D683D35B4214}" type="slidenum">
              <a:rPr lang="en-US" altLang="zh-CN" smtClean="0">
                <a:solidFill>
                  <a:prstClr val="black"/>
                </a:solidFill>
              </a:rPr>
            </a:fld>
            <a:endParaRPr lang="en-US" altLang="zh-CN" smtClean="0">
              <a:solidFill>
                <a:prstClr val="black"/>
              </a:solidFill>
            </a:endParaRPr>
          </a:p>
        </p:txBody>
      </p:sp>
      <p:sp>
        <p:nvSpPr>
          <p:cNvPr id="599043" name="Rectangle 2"/>
          <p:cNvSpPr>
            <a:spLocks noGrp="1" noRot="1" noChangeAspect="1" noChangeArrowheads="1" noTextEdit="1"/>
          </p:cNvSpPr>
          <p:nvPr>
            <p:ph type="sldImg"/>
          </p:nvPr>
        </p:nvSpPr>
        <p:spPr/>
      </p:sp>
      <p:sp>
        <p:nvSpPr>
          <p:cNvPr id="59904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7"/>
          <p:cNvSpPr>
            <a:spLocks noGrp="1" noChangeArrowheads="1"/>
          </p:cNvSpPr>
          <p:nvPr>
            <p:ph type="sldNum" sz="quarter" idx="5"/>
          </p:nvPr>
        </p:nvSpPr>
        <p:spPr>
          <a:noFill/>
        </p:spPr>
        <p:txBody>
          <a:bodyPr/>
          <a:lstStyle/>
          <a:p>
            <a:fld id="{5422DEC7-C0BD-413C-A442-EE23C70762BB}" type="slidenum">
              <a:rPr lang="en-US" altLang="zh-CN" smtClean="0">
                <a:solidFill>
                  <a:prstClr val="black"/>
                </a:solidFill>
              </a:rPr>
            </a:fld>
            <a:endParaRPr lang="en-US" altLang="zh-CN" smtClean="0">
              <a:solidFill>
                <a:prstClr val="black"/>
              </a:solidFill>
            </a:endParaRPr>
          </a:p>
        </p:txBody>
      </p:sp>
      <p:sp>
        <p:nvSpPr>
          <p:cNvPr id="600067" name="Rectangle 2"/>
          <p:cNvSpPr>
            <a:spLocks noGrp="1" noRot="1" noChangeAspect="1" noChangeArrowheads="1" noTextEdit="1"/>
          </p:cNvSpPr>
          <p:nvPr>
            <p:ph type="sldImg"/>
          </p:nvPr>
        </p:nvSpPr>
        <p:spPr/>
      </p:sp>
      <p:sp>
        <p:nvSpPr>
          <p:cNvPr id="60006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F2AEEF1C-7010-4C97-82A7-497BF8FDBDFF}" type="slidenum">
              <a:rPr lang="en-US" altLang="zh-CN" smtClean="0"/>
            </a:fld>
            <a:endParaRPr lang="en-US" altLang="zh-CN" smtClean="0"/>
          </a:p>
        </p:txBody>
      </p:sp>
      <p:sp>
        <p:nvSpPr>
          <p:cNvPr id="384003" name="Rectangle 2"/>
          <p:cNvSpPr>
            <a:spLocks noGrp="1" noRot="1" noChangeAspect="1" noChangeArrowheads="1" noTextEdit="1"/>
          </p:cNvSpPr>
          <p:nvPr>
            <p:ph type="sldImg"/>
          </p:nvPr>
        </p:nvSpPr>
        <p:spPr/>
      </p:sp>
      <p:sp>
        <p:nvSpPr>
          <p:cNvPr id="38400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7"/>
          <p:cNvSpPr>
            <a:spLocks noGrp="1" noChangeArrowheads="1"/>
          </p:cNvSpPr>
          <p:nvPr>
            <p:ph type="sldNum" sz="quarter" idx="5"/>
          </p:nvPr>
        </p:nvSpPr>
        <p:spPr>
          <a:noFill/>
        </p:spPr>
        <p:txBody>
          <a:bodyPr/>
          <a:lstStyle/>
          <a:p>
            <a:fld id="{CD03F82A-0F0C-4BA4-A8E2-65CCAF1D8CFA}" type="slidenum">
              <a:rPr lang="en-US" altLang="zh-CN" smtClean="0">
                <a:solidFill>
                  <a:prstClr val="black"/>
                </a:solidFill>
              </a:rPr>
            </a:fld>
            <a:endParaRPr lang="en-US" altLang="zh-CN" smtClean="0">
              <a:solidFill>
                <a:prstClr val="black"/>
              </a:solidFill>
            </a:endParaRPr>
          </a:p>
        </p:txBody>
      </p:sp>
      <p:sp>
        <p:nvSpPr>
          <p:cNvPr id="601091" name="Rectangle 2"/>
          <p:cNvSpPr>
            <a:spLocks noGrp="1" noRot="1" noChangeAspect="1" noChangeArrowheads="1" noTextEdit="1"/>
          </p:cNvSpPr>
          <p:nvPr>
            <p:ph type="sldImg"/>
          </p:nvPr>
        </p:nvSpPr>
        <p:spPr/>
      </p:sp>
      <p:sp>
        <p:nvSpPr>
          <p:cNvPr id="60109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7"/>
          <p:cNvSpPr>
            <a:spLocks noGrp="1" noChangeArrowheads="1"/>
          </p:cNvSpPr>
          <p:nvPr>
            <p:ph type="sldNum" sz="quarter" idx="5"/>
          </p:nvPr>
        </p:nvSpPr>
        <p:spPr>
          <a:noFill/>
        </p:spPr>
        <p:txBody>
          <a:bodyPr/>
          <a:lstStyle/>
          <a:p>
            <a:fld id="{CD03F82A-0F0C-4BA4-A8E2-65CCAF1D8CFA}" type="slidenum">
              <a:rPr lang="en-US" altLang="zh-CN" smtClean="0">
                <a:solidFill>
                  <a:prstClr val="black"/>
                </a:solidFill>
              </a:rPr>
            </a:fld>
            <a:endParaRPr lang="en-US" altLang="zh-CN" smtClean="0">
              <a:solidFill>
                <a:prstClr val="black"/>
              </a:solidFill>
            </a:endParaRPr>
          </a:p>
        </p:txBody>
      </p:sp>
      <p:sp>
        <p:nvSpPr>
          <p:cNvPr id="601091" name="Rectangle 2"/>
          <p:cNvSpPr>
            <a:spLocks noGrp="1" noRot="1" noChangeAspect="1" noChangeArrowheads="1" noTextEdit="1"/>
          </p:cNvSpPr>
          <p:nvPr>
            <p:ph type="sldImg"/>
          </p:nvPr>
        </p:nvSpPr>
        <p:spPr/>
      </p:sp>
      <p:sp>
        <p:nvSpPr>
          <p:cNvPr id="60109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7"/>
          <p:cNvSpPr>
            <a:spLocks noGrp="1" noChangeArrowheads="1"/>
          </p:cNvSpPr>
          <p:nvPr>
            <p:ph type="sldNum" sz="quarter" idx="5"/>
          </p:nvPr>
        </p:nvSpPr>
        <p:spPr>
          <a:noFill/>
        </p:spPr>
        <p:txBody>
          <a:bodyPr/>
          <a:lstStyle/>
          <a:p>
            <a:fld id="{AA7786C5-7FEA-498D-8EFA-5EE6CFC6AE40}" type="slidenum">
              <a:rPr lang="en-US" altLang="zh-CN" smtClean="0">
                <a:solidFill>
                  <a:prstClr val="black"/>
                </a:solidFill>
              </a:rPr>
            </a:fld>
            <a:endParaRPr lang="en-US" altLang="zh-CN" smtClean="0">
              <a:solidFill>
                <a:prstClr val="black"/>
              </a:solidFill>
            </a:endParaRPr>
          </a:p>
        </p:txBody>
      </p:sp>
      <p:sp>
        <p:nvSpPr>
          <p:cNvPr id="602115" name="Rectangle 2"/>
          <p:cNvSpPr>
            <a:spLocks noGrp="1" noRot="1" noChangeAspect="1" noChangeArrowheads="1" noTextEdit="1"/>
          </p:cNvSpPr>
          <p:nvPr>
            <p:ph type="sldImg"/>
          </p:nvPr>
        </p:nvSpPr>
        <p:spPr/>
      </p:sp>
      <p:sp>
        <p:nvSpPr>
          <p:cNvPr id="60211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7"/>
          <p:cNvSpPr>
            <a:spLocks noGrp="1" noChangeArrowheads="1"/>
          </p:cNvSpPr>
          <p:nvPr>
            <p:ph type="sldNum" sz="quarter" idx="5"/>
          </p:nvPr>
        </p:nvSpPr>
        <p:spPr>
          <a:noFill/>
        </p:spPr>
        <p:txBody>
          <a:bodyPr/>
          <a:lstStyle/>
          <a:p>
            <a:fld id="{2A2AF50F-7E3E-4EF8-B4BF-748938848FA1}" type="slidenum">
              <a:rPr lang="en-US" altLang="zh-CN" smtClean="0">
                <a:solidFill>
                  <a:prstClr val="black"/>
                </a:solidFill>
              </a:rPr>
            </a:fld>
            <a:endParaRPr lang="en-US" altLang="zh-CN" smtClean="0">
              <a:solidFill>
                <a:prstClr val="black"/>
              </a:solidFill>
            </a:endParaRPr>
          </a:p>
        </p:txBody>
      </p:sp>
      <p:sp>
        <p:nvSpPr>
          <p:cNvPr id="603139" name="Rectangle 2"/>
          <p:cNvSpPr>
            <a:spLocks noGrp="1" noRot="1" noChangeAspect="1" noChangeArrowheads="1" noTextEdit="1"/>
          </p:cNvSpPr>
          <p:nvPr>
            <p:ph type="sldImg"/>
          </p:nvPr>
        </p:nvSpPr>
        <p:spPr/>
      </p:sp>
      <p:sp>
        <p:nvSpPr>
          <p:cNvPr id="60314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7"/>
          <p:cNvSpPr>
            <a:spLocks noGrp="1" noChangeArrowheads="1"/>
          </p:cNvSpPr>
          <p:nvPr>
            <p:ph type="sldNum" sz="quarter" idx="5"/>
          </p:nvPr>
        </p:nvSpPr>
        <p:spPr>
          <a:noFill/>
        </p:spPr>
        <p:txBody>
          <a:bodyPr/>
          <a:lstStyle/>
          <a:p>
            <a:fld id="{6C330D67-1A5D-4931-817B-0F7D8B5A1394}" type="slidenum">
              <a:rPr lang="en-US" altLang="zh-CN" smtClean="0">
                <a:solidFill>
                  <a:prstClr val="black"/>
                </a:solidFill>
              </a:rPr>
            </a:fld>
            <a:endParaRPr lang="en-US" altLang="zh-CN" smtClean="0">
              <a:solidFill>
                <a:prstClr val="black"/>
              </a:solidFill>
            </a:endParaRPr>
          </a:p>
        </p:txBody>
      </p:sp>
      <p:sp>
        <p:nvSpPr>
          <p:cNvPr id="604163" name="Rectangle 2"/>
          <p:cNvSpPr>
            <a:spLocks noGrp="1" noRot="1" noChangeAspect="1" noChangeArrowheads="1" noTextEdit="1"/>
          </p:cNvSpPr>
          <p:nvPr>
            <p:ph type="sldImg"/>
          </p:nvPr>
        </p:nvSpPr>
        <p:spPr/>
      </p:sp>
      <p:sp>
        <p:nvSpPr>
          <p:cNvPr id="60416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7"/>
          <p:cNvSpPr>
            <a:spLocks noGrp="1" noChangeArrowheads="1"/>
          </p:cNvSpPr>
          <p:nvPr>
            <p:ph type="sldNum" sz="quarter" idx="5"/>
          </p:nvPr>
        </p:nvSpPr>
        <p:spPr>
          <a:noFill/>
        </p:spPr>
        <p:txBody>
          <a:bodyPr/>
          <a:lstStyle/>
          <a:p>
            <a:fld id="{5658E275-2A7D-4E03-9C6D-887E67188FCA}" type="slidenum">
              <a:rPr lang="en-US" altLang="zh-CN" smtClean="0">
                <a:solidFill>
                  <a:prstClr val="black"/>
                </a:solidFill>
              </a:rPr>
            </a:fld>
            <a:endParaRPr lang="en-US" altLang="zh-CN" smtClean="0">
              <a:solidFill>
                <a:prstClr val="black"/>
              </a:solidFill>
            </a:endParaRPr>
          </a:p>
        </p:txBody>
      </p:sp>
      <p:sp>
        <p:nvSpPr>
          <p:cNvPr id="606211" name="Rectangle 2"/>
          <p:cNvSpPr>
            <a:spLocks noGrp="1" noRot="1" noChangeAspect="1" noChangeArrowheads="1" noTextEdit="1"/>
          </p:cNvSpPr>
          <p:nvPr>
            <p:ph type="sldImg"/>
          </p:nvPr>
        </p:nvSpPr>
        <p:spPr/>
      </p:sp>
      <p:sp>
        <p:nvSpPr>
          <p:cNvPr id="60621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7"/>
          <p:cNvSpPr>
            <a:spLocks noGrp="1" noChangeArrowheads="1"/>
          </p:cNvSpPr>
          <p:nvPr>
            <p:ph type="sldNum" sz="quarter" idx="5"/>
          </p:nvPr>
        </p:nvSpPr>
        <p:spPr>
          <a:noFill/>
        </p:spPr>
        <p:txBody>
          <a:bodyPr/>
          <a:lstStyle/>
          <a:p>
            <a:fld id="{FEA5C1B1-5F42-4A75-B025-2C00CC347D07}" type="slidenum">
              <a:rPr lang="en-US" altLang="zh-CN" smtClean="0">
                <a:solidFill>
                  <a:prstClr val="black"/>
                </a:solidFill>
              </a:rPr>
            </a:fld>
            <a:endParaRPr lang="en-US" altLang="zh-CN" smtClean="0">
              <a:solidFill>
                <a:prstClr val="black"/>
              </a:solidFill>
            </a:endParaRPr>
          </a:p>
        </p:txBody>
      </p:sp>
      <p:sp>
        <p:nvSpPr>
          <p:cNvPr id="605187" name="Rectangle 2"/>
          <p:cNvSpPr>
            <a:spLocks noGrp="1" noRot="1" noChangeAspect="1" noChangeArrowheads="1" noTextEdit="1"/>
          </p:cNvSpPr>
          <p:nvPr>
            <p:ph type="sldImg"/>
          </p:nvPr>
        </p:nvSpPr>
        <p:spPr/>
      </p:sp>
      <p:sp>
        <p:nvSpPr>
          <p:cNvPr id="60518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7"/>
          <p:cNvSpPr>
            <a:spLocks noGrp="1" noChangeArrowheads="1"/>
          </p:cNvSpPr>
          <p:nvPr>
            <p:ph type="sldNum" sz="quarter" idx="5"/>
          </p:nvPr>
        </p:nvSpPr>
        <p:spPr>
          <a:noFill/>
        </p:spPr>
        <p:txBody>
          <a:bodyPr/>
          <a:lstStyle/>
          <a:p>
            <a:fld id="{732B6D37-9214-42B5-8317-B5157A1F74AF}" type="slidenum">
              <a:rPr lang="en-US" altLang="zh-CN" smtClean="0">
                <a:solidFill>
                  <a:prstClr val="black"/>
                </a:solidFill>
              </a:rPr>
            </a:fld>
            <a:endParaRPr lang="en-US" altLang="zh-CN" smtClean="0">
              <a:solidFill>
                <a:prstClr val="black"/>
              </a:solidFill>
            </a:endParaRPr>
          </a:p>
        </p:txBody>
      </p:sp>
      <p:sp>
        <p:nvSpPr>
          <p:cNvPr id="607235" name="Rectangle 2"/>
          <p:cNvSpPr>
            <a:spLocks noGrp="1" noRot="1" noChangeAspect="1" noChangeArrowheads="1" noTextEdit="1"/>
          </p:cNvSpPr>
          <p:nvPr>
            <p:ph type="sldImg"/>
          </p:nvPr>
        </p:nvSpPr>
        <p:spPr/>
      </p:sp>
      <p:sp>
        <p:nvSpPr>
          <p:cNvPr id="60723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7"/>
          <p:cNvSpPr>
            <a:spLocks noGrp="1" noChangeArrowheads="1"/>
          </p:cNvSpPr>
          <p:nvPr>
            <p:ph type="sldNum" sz="quarter" idx="5"/>
          </p:nvPr>
        </p:nvSpPr>
        <p:spPr>
          <a:noFill/>
        </p:spPr>
        <p:txBody>
          <a:bodyPr/>
          <a:lstStyle/>
          <a:p>
            <a:fld id="{732B6D37-9214-42B5-8317-B5157A1F74AF}" type="slidenum">
              <a:rPr lang="en-US" altLang="zh-CN" smtClean="0">
                <a:solidFill>
                  <a:prstClr val="black"/>
                </a:solidFill>
              </a:rPr>
            </a:fld>
            <a:endParaRPr lang="en-US" altLang="zh-CN" smtClean="0">
              <a:solidFill>
                <a:prstClr val="black"/>
              </a:solidFill>
            </a:endParaRPr>
          </a:p>
        </p:txBody>
      </p:sp>
      <p:sp>
        <p:nvSpPr>
          <p:cNvPr id="607235" name="Rectangle 2"/>
          <p:cNvSpPr>
            <a:spLocks noGrp="1" noRot="1" noChangeAspect="1" noChangeArrowheads="1" noTextEdit="1"/>
          </p:cNvSpPr>
          <p:nvPr>
            <p:ph type="sldImg"/>
          </p:nvPr>
        </p:nvSpPr>
        <p:spPr/>
      </p:sp>
      <p:sp>
        <p:nvSpPr>
          <p:cNvPr id="60723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7"/>
          <p:cNvSpPr>
            <a:spLocks noGrp="1" noChangeArrowheads="1"/>
          </p:cNvSpPr>
          <p:nvPr>
            <p:ph type="sldNum" sz="quarter" idx="5"/>
          </p:nvPr>
        </p:nvSpPr>
        <p:spPr>
          <a:noFill/>
        </p:spPr>
        <p:txBody>
          <a:bodyPr/>
          <a:lstStyle/>
          <a:p>
            <a:fld id="{FC6CB479-8D50-477F-9714-8E12D4D99DDF}" type="slidenum">
              <a:rPr lang="en-US" altLang="zh-CN" smtClean="0">
                <a:solidFill>
                  <a:prstClr val="black"/>
                </a:solidFill>
              </a:rPr>
            </a:fld>
            <a:endParaRPr lang="en-US" altLang="zh-CN" smtClean="0">
              <a:solidFill>
                <a:prstClr val="black"/>
              </a:solidFill>
            </a:endParaRPr>
          </a:p>
        </p:txBody>
      </p:sp>
      <p:sp>
        <p:nvSpPr>
          <p:cNvPr id="608259" name="Rectangle 2"/>
          <p:cNvSpPr>
            <a:spLocks noGrp="1" noRot="1" noChangeAspect="1" noChangeArrowheads="1" noTextEdit="1"/>
          </p:cNvSpPr>
          <p:nvPr>
            <p:ph type="sldImg"/>
          </p:nvPr>
        </p:nvSpPr>
        <p:spPr/>
      </p:sp>
      <p:sp>
        <p:nvSpPr>
          <p:cNvPr id="60826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99A51C42-07A0-4157-95C5-2856A4E1594E}" type="slidenum">
              <a:rPr lang="en-US" altLang="zh-CN" smtClean="0"/>
            </a:fld>
            <a:endParaRPr lang="en-US" altLang="zh-CN" smtClean="0"/>
          </a:p>
        </p:txBody>
      </p:sp>
      <p:sp>
        <p:nvSpPr>
          <p:cNvPr id="385027" name="Rectangle 2"/>
          <p:cNvSpPr>
            <a:spLocks noGrp="1" noRot="1" noChangeAspect="1" noChangeArrowheads="1" noTextEdit="1"/>
          </p:cNvSpPr>
          <p:nvPr>
            <p:ph type="sldImg"/>
          </p:nvPr>
        </p:nvSpPr>
        <p:spPr/>
      </p:sp>
      <p:sp>
        <p:nvSpPr>
          <p:cNvPr id="38502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7"/>
          <p:cNvSpPr>
            <a:spLocks noGrp="1" noChangeArrowheads="1"/>
          </p:cNvSpPr>
          <p:nvPr>
            <p:ph type="sldNum" sz="quarter" idx="5"/>
          </p:nvPr>
        </p:nvSpPr>
        <p:spPr>
          <a:noFill/>
        </p:spPr>
        <p:txBody>
          <a:bodyPr/>
          <a:lstStyle/>
          <a:p>
            <a:fld id="{18BF6C1C-01D4-4A77-88B3-0F55FB826518}" type="slidenum">
              <a:rPr lang="en-US" altLang="zh-CN" smtClean="0">
                <a:solidFill>
                  <a:prstClr val="black"/>
                </a:solidFill>
              </a:rPr>
            </a:fld>
            <a:endParaRPr lang="en-US" altLang="zh-CN" smtClean="0">
              <a:solidFill>
                <a:prstClr val="black"/>
              </a:solidFill>
            </a:endParaRPr>
          </a:p>
        </p:txBody>
      </p:sp>
      <p:sp>
        <p:nvSpPr>
          <p:cNvPr id="609283" name="Rectangle 2"/>
          <p:cNvSpPr>
            <a:spLocks noGrp="1" noRot="1" noChangeAspect="1" noChangeArrowheads="1" noTextEdit="1"/>
          </p:cNvSpPr>
          <p:nvPr>
            <p:ph type="sldImg"/>
          </p:nvPr>
        </p:nvSpPr>
        <p:spPr/>
      </p:sp>
      <p:sp>
        <p:nvSpPr>
          <p:cNvPr id="60928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7"/>
          <p:cNvSpPr>
            <a:spLocks noGrp="1" noChangeArrowheads="1"/>
          </p:cNvSpPr>
          <p:nvPr>
            <p:ph type="sldNum" sz="quarter" idx="5"/>
          </p:nvPr>
        </p:nvSpPr>
        <p:spPr>
          <a:noFill/>
        </p:spPr>
        <p:txBody>
          <a:bodyPr/>
          <a:lstStyle/>
          <a:p>
            <a:fld id="{56913F22-732C-4AC1-AE99-A545265303A8}" type="slidenum">
              <a:rPr lang="en-US" altLang="zh-CN" smtClean="0">
                <a:solidFill>
                  <a:prstClr val="black"/>
                </a:solidFill>
              </a:rPr>
            </a:fld>
            <a:endParaRPr lang="en-US" altLang="zh-CN" smtClean="0">
              <a:solidFill>
                <a:prstClr val="black"/>
              </a:solidFill>
            </a:endParaRPr>
          </a:p>
        </p:txBody>
      </p:sp>
      <p:sp>
        <p:nvSpPr>
          <p:cNvPr id="610307" name="Rectangle 2"/>
          <p:cNvSpPr>
            <a:spLocks noGrp="1" noRot="1" noChangeAspect="1" noChangeArrowheads="1" noTextEdit="1"/>
          </p:cNvSpPr>
          <p:nvPr>
            <p:ph type="sldImg"/>
          </p:nvPr>
        </p:nvSpPr>
        <p:spPr/>
      </p:sp>
      <p:sp>
        <p:nvSpPr>
          <p:cNvPr id="61030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7"/>
          <p:cNvSpPr>
            <a:spLocks noGrp="1" noChangeArrowheads="1"/>
          </p:cNvSpPr>
          <p:nvPr>
            <p:ph type="sldNum" sz="quarter" idx="5"/>
          </p:nvPr>
        </p:nvSpPr>
        <p:spPr>
          <a:noFill/>
        </p:spPr>
        <p:txBody>
          <a:bodyPr/>
          <a:lstStyle/>
          <a:p>
            <a:fld id="{216DAEB9-5F8C-4AB3-863C-F7E53DD73477}" type="slidenum">
              <a:rPr lang="en-US" altLang="zh-CN" smtClean="0">
                <a:solidFill>
                  <a:prstClr val="black"/>
                </a:solidFill>
              </a:rPr>
            </a:fld>
            <a:endParaRPr lang="en-US" altLang="zh-CN" smtClean="0">
              <a:solidFill>
                <a:prstClr val="black"/>
              </a:solidFill>
            </a:endParaRPr>
          </a:p>
        </p:txBody>
      </p:sp>
      <p:sp>
        <p:nvSpPr>
          <p:cNvPr id="611331" name="Rectangle 2"/>
          <p:cNvSpPr>
            <a:spLocks noGrp="1" noRot="1" noChangeAspect="1" noChangeArrowheads="1" noTextEdit="1"/>
          </p:cNvSpPr>
          <p:nvPr>
            <p:ph type="sldImg"/>
          </p:nvPr>
        </p:nvSpPr>
        <p:spPr/>
      </p:sp>
      <p:sp>
        <p:nvSpPr>
          <p:cNvPr id="61133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7"/>
          <p:cNvSpPr>
            <a:spLocks noGrp="1" noChangeArrowheads="1"/>
          </p:cNvSpPr>
          <p:nvPr>
            <p:ph type="sldNum" sz="quarter" idx="5"/>
          </p:nvPr>
        </p:nvSpPr>
        <p:spPr>
          <a:noFill/>
        </p:spPr>
        <p:txBody>
          <a:bodyPr/>
          <a:lstStyle/>
          <a:p>
            <a:fld id="{216DAEB9-5F8C-4AB3-863C-F7E53DD73477}" type="slidenum">
              <a:rPr lang="en-US" altLang="zh-CN" smtClean="0">
                <a:solidFill>
                  <a:prstClr val="black"/>
                </a:solidFill>
              </a:rPr>
            </a:fld>
            <a:endParaRPr lang="en-US" altLang="zh-CN" smtClean="0">
              <a:solidFill>
                <a:prstClr val="black"/>
              </a:solidFill>
            </a:endParaRPr>
          </a:p>
        </p:txBody>
      </p:sp>
      <p:sp>
        <p:nvSpPr>
          <p:cNvPr id="611331" name="Rectangle 2"/>
          <p:cNvSpPr>
            <a:spLocks noGrp="1" noRot="1" noChangeAspect="1" noChangeArrowheads="1" noTextEdit="1"/>
          </p:cNvSpPr>
          <p:nvPr>
            <p:ph type="sldImg"/>
          </p:nvPr>
        </p:nvSpPr>
        <p:spPr/>
      </p:sp>
      <p:sp>
        <p:nvSpPr>
          <p:cNvPr id="61133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7"/>
          <p:cNvSpPr>
            <a:spLocks noGrp="1" noChangeArrowheads="1"/>
          </p:cNvSpPr>
          <p:nvPr>
            <p:ph type="sldNum" sz="quarter" idx="5"/>
          </p:nvPr>
        </p:nvSpPr>
        <p:spPr>
          <a:noFill/>
        </p:spPr>
        <p:txBody>
          <a:bodyPr/>
          <a:lstStyle/>
          <a:p>
            <a:fld id="{B1416883-32AB-40D2-82D9-3F3907AF16ED}" type="slidenum">
              <a:rPr lang="en-US" altLang="zh-CN" smtClean="0">
                <a:solidFill>
                  <a:prstClr val="black"/>
                </a:solidFill>
              </a:rPr>
            </a:fld>
            <a:endParaRPr lang="en-US" altLang="zh-CN" smtClean="0">
              <a:solidFill>
                <a:prstClr val="black"/>
              </a:solidFill>
            </a:endParaRPr>
          </a:p>
        </p:txBody>
      </p:sp>
      <p:sp>
        <p:nvSpPr>
          <p:cNvPr id="612355" name="Rectangle 2"/>
          <p:cNvSpPr>
            <a:spLocks noGrp="1" noRot="1" noChangeAspect="1" noChangeArrowheads="1" noTextEdit="1"/>
          </p:cNvSpPr>
          <p:nvPr>
            <p:ph type="sldImg"/>
          </p:nvPr>
        </p:nvSpPr>
        <p:spPr/>
      </p:sp>
      <p:sp>
        <p:nvSpPr>
          <p:cNvPr id="61235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7"/>
          <p:cNvSpPr>
            <a:spLocks noGrp="1" noChangeArrowheads="1"/>
          </p:cNvSpPr>
          <p:nvPr>
            <p:ph type="sldNum" sz="quarter" idx="5"/>
          </p:nvPr>
        </p:nvSpPr>
        <p:spPr>
          <a:noFill/>
        </p:spPr>
        <p:txBody>
          <a:bodyPr/>
          <a:lstStyle/>
          <a:p>
            <a:fld id="{B1416883-32AB-40D2-82D9-3F3907AF16ED}" type="slidenum">
              <a:rPr lang="en-US" altLang="zh-CN" smtClean="0">
                <a:solidFill>
                  <a:prstClr val="black"/>
                </a:solidFill>
              </a:rPr>
            </a:fld>
            <a:endParaRPr lang="en-US" altLang="zh-CN" smtClean="0">
              <a:solidFill>
                <a:prstClr val="black"/>
              </a:solidFill>
            </a:endParaRPr>
          </a:p>
        </p:txBody>
      </p:sp>
      <p:sp>
        <p:nvSpPr>
          <p:cNvPr id="612355" name="Rectangle 2"/>
          <p:cNvSpPr>
            <a:spLocks noGrp="1" noRot="1" noChangeAspect="1" noChangeArrowheads="1" noTextEdit="1"/>
          </p:cNvSpPr>
          <p:nvPr>
            <p:ph type="sldImg"/>
          </p:nvPr>
        </p:nvSpPr>
        <p:spPr/>
      </p:sp>
      <p:sp>
        <p:nvSpPr>
          <p:cNvPr id="61235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7"/>
          <p:cNvSpPr>
            <a:spLocks noGrp="1" noChangeArrowheads="1"/>
          </p:cNvSpPr>
          <p:nvPr>
            <p:ph type="sldNum" sz="quarter" idx="5"/>
          </p:nvPr>
        </p:nvSpPr>
        <p:spPr>
          <a:noFill/>
        </p:spPr>
        <p:txBody>
          <a:bodyPr/>
          <a:lstStyle/>
          <a:p>
            <a:fld id="{3DDC4CE1-07A0-45AB-9C52-4140ABC245F1}" type="slidenum">
              <a:rPr lang="en-US" altLang="zh-CN" smtClean="0">
                <a:solidFill>
                  <a:prstClr val="black"/>
                </a:solidFill>
              </a:rPr>
            </a:fld>
            <a:endParaRPr lang="en-US" altLang="zh-CN" smtClean="0">
              <a:solidFill>
                <a:prstClr val="black"/>
              </a:solidFill>
            </a:endParaRPr>
          </a:p>
        </p:txBody>
      </p:sp>
      <p:sp>
        <p:nvSpPr>
          <p:cNvPr id="613379" name="Rectangle 2"/>
          <p:cNvSpPr>
            <a:spLocks noGrp="1" noRot="1" noChangeAspect="1" noChangeArrowheads="1" noTextEdit="1"/>
          </p:cNvSpPr>
          <p:nvPr>
            <p:ph type="sldImg"/>
          </p:nvPr>
        </p:nvSpPr>
        <p:spPr/>
      </p:sp>
      <p:sp>
        <p:nvSpPr>
          <p:cNvPr id="61338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BA676D7-6BC4-4212-854A-9BD9B28C0192}" type="slidenum">
              <a:rPr lang="en-US" altLang="zh-CN" smtClean="0">
                <a:solidFill>
                  <a:prstClr val="black"/>
                </a:solidFill>
              </a:rPr>
            </a:fld>
            <a:endParaRPr lang="en-US" altLang="zh-CN">
              <a:solidFill>
                <a:prstClr val="black"/>
              </a:solidFill>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7"/>
          <p:cNvSpPr>
            <a:spLocks noGrp="1" noChangeArrowheads="1"/>
          </p:cNvSpPr>
          <p:nvPr>
            <p:ph type="sldNum" sz="quarter" idx="5"/>
          </p:nvPr>
        </p:nvSpPr>
        <p:spPr>
          <a:noFill/>
        </p:spPr>
        <p:txBody>
          <a:bodyPr/>
          <a:lstStyle/>
          <a:p>
            <a:fld id="{94963F6C-768D-4F03-BFCA-3AEDDEBB2854}" type="slidenum">
              <a:rPr lang="en-US" altLang="zh-CN" smtClean="0">
                <a:solidFill>
                  <a:prstClr val="black"/>
                </a:solidFill>
              </a:rPr>
            </a:fld>
            <a:endParaRPr lang="en-US" altLang="zh-CN" smtClean="0">
              <a:solidFill>
                <a:prstClr val="black"/>
              </a:solidFill>
            </a:endParaRPr>
          </a:p>
        </p:txBody>
      </p:sp>
      <p:sp>
        <p:nvSpPr>
          <p:cNvPr id="614403" name="Rectangle 2"/>
          <p:cNvSpPr>
            <a:spLocks noGrp="1" noRot="1" noChangeAspect="1" noChangeArrowheads="1" noTextEdit="1"/>
          </p:cNvSpPr>
          <p:nvPr>
            <p:ph type="sldImg"/>
          </p:nvPr>
        </p:nvSpPr>
        <p:spPr>
          <a:ln w="12700" cap="flat">
            <a:solidFill>
              <a:schemeClr val="tx1"/>
            </a:solidFill>
          </a:ln>
        </p:spPr>
      </p:sp>
      <p:sp>
        <p:nvSpPr>
          <p:cNvPr id="614404" name="Rectangle 3"/>
          <p:cNvSpPr>
            <a:spLocks noGrp="1" noChangeArrowheads="1"/>
          </p:cNvSpPr>
          <p:nvPr>
            <p:ph type="body" idx="1"/>
          </p:nvPr>
        </p:nvSpPr>
        <p:spPr>
          <a:noFill/>
        </p:spPr>
        <p:txBody>
          <a:bodyPr lIns="90488" tIns="44450" rIns="90488" bIns="44450"/>
          <a:lstStyle/>
          <a:p>
            <a:pPr eaLnBrk="1" hangingPunct="1"/>
            <a:endParaRPr lang="zh-CN" altLang="zh-CN" smtClean="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7"/>
          <p:cNvSpPr>
            <a:spLocks noGrp="1" noChangeArrowheads="1"/>
          </p:cNvSpPr>
          <p:nvPr>
            <p:ph type="sldNum" sz="quarter" idx="5"/>
          </p:nvPr>
        </p:nvSpPr>
        <p:spPr>
          <a:noFill/>
        </p:spPr>
        <p:txBody>
          <a:bodyPr/>
          <a:lstStyle/>
          <a:p>
            <a:fld id="{CFF1A66D-BF99-4783-8C75-C55F9EDD4B28}" type="slidenum">
              <a:rPr lang="en-US" altLang="zh-CN" smtClean="0">
                <a:solidFill>
                  <a:prstClr val="black"/>
                </a:solidFill>
              </a:rPr>
            </a:fld>
            <a:endParaRPr lang="en-US" altLang="zh-CN" smtClean="0">
              <a:solidFill>
                <a:prstClr val="black"/>
              </a:solidFill>
            </a:endParaRPr>
          </a:p>
        </p:txBody>
      </p:sp>
      <p:sp>
        <p:nvSpPr>
          <p:cNvPr id="615427" name="Rectangle 2"/>
          <p:cNvSpPr>
            <a:spLocks noGrp="1" noRot="1" noChangeAspect="1" noChangeArrowheads="1" noTextEdit="1"/>
          </p:cNvSpPr>
          <p:nvPr>
            <p:ph type="sldImg"/>
          </p:nvPr>
        </p:nvSpPr>
        <p:spPr>
          <a:ln w="12700" cap="flat">
            <a:solidFill>
              <a:schemeClr val="tx1"/>
            </a:solidFill>
          </a:ln>
        </p:spPr>
      </p:sp>
      <p:sp>
        <p:nvSpPr>
          <p:cNvPr id="615428" name="Rectangle 3"/>
          <p:cNvSpPr>
            <a:spLocks noGrp="1" noChangeArrowheads="1"/>
          </p:cNvSpPr>
          <p:nvPr>
            <p:ph type="body" idx="1"/>
          </p:nvPr>
        </p:nvSpPr>
        <p:spPr>
          <a:noFill/>
        </p:spPr>
        <p:txBody>
          <a:bodyPr lIns="90488" tIns="44450" rIns="90488" bIns="44450"/>
          <a:lstStyle/>
          <a:p>
            <a:pPr eaLnBrk="1" hangingPunct="1"/>
            <a:endParaRPr lang="zh-CN"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p:spPr>
        <p:txBody>
          <a:bodyPr/>
          <a:lstStyle/>
          <a:p>
            <a:fld id="{FFEDE9C4-7759-4AC6-A8E4-CB3C1A11B9E8}" type="slidenum">
              <a:rPr lang="en-US" altLang="zh-CN" smtClean="0"/>
            </a:fld>
            <a:endParaRPr lang="en-US" altLang="zh-CN" smtClean="0"/>
          </a:p>
        </p:txBody>
      </p:sp>
      <p:sp>
        <p:nvSpPr>
          <p:cNvPr id="386051" name="Rectangle 2"/>
          <p:cNvSpPr>
            <a:spLocks noGrp="1" noRot="1" noChangeAspect="1" noChangeArrowheads="1" noTextEdit="1"/>
          </p:cNvSpPr>
          <p:nvPr>
            <p:ph type="sldImg"/>
          </p:nvPr>
        </p:nvSpPr>
        <p:spPr/>
      </p:sp>
      <p:sp>
        <p:nvSpPr>
          <p:cNvPr id="38605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7"/>
          <p:cNvSpPr>
            <a:spLocks noGrp="1" noChangeArrowheads="1"/>
          </p:cNvSpPr>
          <p:nvPr>
            <p:ph type="sldNum" sz="quarter" idx="5"/>
          </p:nvPr>
        </p:nvSpPr>
        <p:spPr>
          <a:noFill/>
        </p:spPr>
        <p:txBody>
          <a:bodyPr/>
          <a:lstStyle/>
          <a:p>
            <a:fld id="{CFF1A66D-BF99-4783-8C75-C55F9EDD4B28}" type="slidenum">
              <a:rPr lang="en-US" altLang="zh-CN" smtClean="0">
                <a:solidFill>
                  <a:prstClr val="black"/>
                </a:solidFill>
              </a:rPr>
            </a:fld>
            <a:endParaRPr lang="en-US" altLang="zh-CN" smtClean="0">
              <a:solidFill>
                <a:prstClr val="black"/>
              </a:solidFill>
            </a:endParaRPr>
          </a:p>
        </p:txBody>
      </p:sp>
      <p:sp>
        <p:nvSpPr>
          <p:cNvPr id="615427" name="Rectangle 2"/>
          <p:cNvSpPr>
            <a:spLocks noGrp="1" noRot="1" noChangeAspect="1" noChangeArrowheads="1" noTextEdit="1"/>
          </p:cNvSpPr>
          <p:nvPr>
            <p:ph type="sldImg"/>
          </p:nvPr>
        </p:nvSpPr>
        <p:spPr>
          <a:ln w="12700" cap="flat">
            <a:solidFill>
              <a:schemeClr val="tx1"/>
            </a:solidFill>
          </a:ln>
        </p:spPr>
      </p:sp>
      <p:sp>
        <p:nvSpPr>
          <p:cNvPr id="615428" name="Rectangle 3"/>
          <p:cNvSpPr>
            <a:spLocks noGrp="1" noChangeArrowheads="1"/>
          </p:cNvSpPr>
          <p:nvPr>
            <p:ph type="body" idx="1"/>
          </p:nvPr>
        </p:nvSpPr>
        <p:spPr>
          <a:noFill/>
        </p:spPr>
        <p:txBody>
          <a:bodyPr lIns="90488" tIns="44450" rIns="90488" bIns="44450"/>
          <a:lstStyle/>
          <a:p>
            <a:pPr eaLnBrk="1" hangingPunct="1"/>
            <a:endParaRPr lang="zh-CN" altLang="zh-CN" smtClean="0"/>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7"/>
          <p:cNvSpPr>
            <a:spLocks noGrp="1" noChangeArrowheads="1"/>
          </p:cNvSpPr>
          <p:nvPr>
            <p:ph type="sldNum" sz="quarter" idx="5"/>
          </p:nvPr>
        </p:nvSpPr>
        <p:spPr>
          <a:noFill/>
        </p:spPr>
        <p:txBody>
          <a:bodyPr/>
          <a:lstStyle/>
          <a:p>
            <a:fld id="{CFF1A66D-BF99-4783-8C75-C55F9EDD4B28}" type="slidenum">
              <a:rPr lang="en-US" altLang="zh-CN" smtClean="0">
                <a:solidFill>
                  <a:prstClr val="black"/>
                </a:solidFill>
              </a:rPr>
            </a:fld>
            <a:endParaRPr lang="en-US" altLang="zh-CN" smtClean="0">
              <a:solidFill>
                <a:prstClr val="black"/>
              </a:solidFill>
            </a:endParaRPr>
          </a:p>
        </p:txBody>
      </p:sp>
      <p:sp>
        <p:nvSpPr>
          <p:cNvPr id="615427" name="Rectangle 2"/>
          <p:cNvSpPr>
            <a:spLocks noGrp="1" noRot="1" noChangeAspect="1" noChangeArrowheads="1" noTextEdit="1"/>
          </p:cNvSpPr>
          <p:nvPr>
            <p:ph type="sldImg"/>
          </p:nvPr>
        </p:nvSpPr>
        <p:spPr>
          <a:ln w="12700" cap="flat">
            <a:solidFill>
              <a:schemeClr val="tx1"/>
            </a:solidFill>
          </a:ln>
        </p:spPr>
      </p:sp>
      <p:sp>
        <p:nvSpPr>
          <p:cNvPr id="615428" name="Rectangle 3"/>
          <p:cNvSpPr>
            <a:spLocks noGrp="1" noChangeArrowheads="1"/>
          </p:cNvSpPr>
          <p:nvPr>
            <p:ph type="body" idx="1"/>
          </p:nvPr>
        </p:nvSpPr>
        <p:spPr>
          <a:noFill/>
        </p:spPr>
        <p:txBody>
          <a:bodyPr lIns="90488" tIns="44450" rIns="90488" bIns="44450"/>
          <a:lstStyle/>
          <a:p>
            <a:pPr eaLnBrk="1" hangingPunct="1"/>
            <a:endParaRPr lang="zh-CN" altLang="zh-CN" smtClean="0"/>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7"/>
          <p:cNvSpPr>
            <a:spLocks noGrp="1" noChangeArrowheads="1"/>
          </p:cNvSpPr>
          <p:nvPr>
            <p:ph type="sldNum" sz="quarter" idx="5"/>
          </p:nvPr>
        </p:nvSpPr>
        <p:spPr>
          <a:noFill/>
        </p:spPr>
        <p:txBody>
          <a:bodyPr/>
          <a:lstStyle/>
          <a:p>
            <a:fld id="{CFF1A66D-BF99-4783-8C75-C55F9EDD4B28}" type="slidenum">
              <a:rPr lang="en-US" altLang="zh-CN" smtClean="0">
                <a:solidFill>
                  <a:prstClr val="black"/>
                </a:solidFill>
              </a:rPr>
            </a:fld>
            <a:endParaRPr lang="en-US" altLang="zh-CN" smtClean="0">
              <a:solidFill>
                <a:prstClr val="black"/>
              </a:solidFill>
            </a:endParaRPr>
          </a:p>
        </p:txBody>
      </p:sp>
      <p:sp>
        <p:nvSpPr>
          <p:cNvPr id="615427" name="Rectangle 2"/>
          <p:cNvSpPr>
            <a:spLocks noGrp="1" noRot="1" noChangeAspect="1" noChangeArrowheads="1" noTextEdit="1"/>
          </p:cNvSpPr>
          <p:nvPr>
            <p:ph type="sldImg"/>
          </p:nvPr>
        </p:nvSpPr>
        <p:spPr>
          <a:ln w="12700" cap="flat">
            <a:solidFill>
              <a:schemeClr val="tx1"/>
            </a:solidFill>
          </a:ln>
        </p:spPr>
      </p:sp>
      <p:sp>
        <p:nvSpPr>
          <p:cNvPr id="615428" name="Rectangle 3"/>
          <p:cNvSpPr>
            <a:spLocks noGrp="1" noChangeArrowheads="1"/>
          </p:cNvSpPr>
          <p:nvPr>
            <p:ph type="body" idx="1"/>
          </p:nvPr>
        </p:nvSpPr>
        <p:spPr>
          <a:noFill/>
        </p:spPr>
        <p:txBody>
          <a:bodyPr lIns="90488" tIns="44450" rIns="90488" bIns="44450"/>
          <a:lstStyle/>
          <a:p>
            <a:pPr eaLnBrk="1" hangingPunct="1"/>
            <a:endParaRPr lang="zh-CN" altLang="zh-CN" smtClean="0"/>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7"/>
          <p:cNvSpPr>
            <a:spLocks noGrp="1" noChangeArrowheads="1"/>
          </p:cNvSpPr>
          <p:nvPr>
            <p:ph type="sldNum" sz="quarter" idx="5"/>
          </p:nvPr>
        </p:nvSpPr>
        <p:spPr>
          <a:noFill/>
        </p:spPr>
        <p:txBody>
          <a:bodyPr/>
          <a:lstStyle/>
          <a:p>
            <a:fld id="{CFF1A66D-BF99-4783-8C75-C55F9EDD4B28}" type="slidenum">
              <a:rPr lang="en-US" altLang="zh-CN" smtClean="0">
                <a:solidFill>
                  <a:prstClr val="black"/>
                </a:solidFill>
              </a:rPr>
            </a:fld>
            <a:endParaRPr lang="en-US" altLang="zh-CN" smtClean="0">
              <a:solidFill>
                <a:prstClr val="black"/>
              </a:solidFill>
            </a:endParaRPr>
          </a:p>
        </p:txBody>
      </p:sp>
      <p:sp>
        <p:nvSpPr>
          <p:cNvPr id="615427" name="Rectangle 2"/>
          <p:cNvSpPr>
            <a:spLocks noGrp="1" noRot="1" noChangeAspect="1" noChangeArrowheads="1" noTextEdit="1"/>
          </p:cNvSpPr>
          <p:nvPr>
            <p:ph type="sldImg"/>
          </p:nvPr>
        </p:nvSpPr>
        <p:spPr>
          <a:ln w="12700" cap="flat">
            <a:solidFill>
              <a:schemeClr val="tx1"/>
            </a:solidFill>
          </a:ln>
        </p:spPr>
      </p:sp>
      <p:sp>
        <p:nvSpPr>
          <p:cNvPr id="615428" name="Rectangle 3"/>
          <p:cNvSpPr>
            <a:spLocks noGrp="1" noChangeArrowheads="1"/>
          </p:cNvSpPr>
          <p:nvPr>
            <p:ph type="body" idx="1"/>
          </p:nvPr>
        </p:nvSpPr>
        <p:spPr>
          <a:noFill/>
        </p:spPr>
        <p:txBody>
          <a:bodyPr lIns="90488" tIns="44450" rIns="90488" bIns="44450"/>
          <a:lstStyle/>
          <a:p>
            <a:pPr eaLnBrk="1" hangingPunct="1"/>
            <a:endParaRPr lang="zh-CN" altLang="zh-CN" smtClean="0"/>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7"/>
          <p:cNvSpPr>
            <a:spLocks noGrp="1" noChangeArrowheads="1"/>
          </p:cNvSpPr>
          <p:nvPr>
            <p:ph type="sldNum" sz="quarter" idx="5"/>
          </p:nvPr>
        </p:nvSpPr>
        <p:spPr>
          <a:noFill/>
        </p:spPr>
        <p:txBody>
          <a:bodyPr/>
          <a:lstStyle/>
          <a:p>
            <a:fld id="{E4480083-45E6-4CC6-A08D-96674ADA24FA}" type="slidenum">
              <a:rPr lang="en-US" altLang="zh-CN" smtClean="0">
                <a:solidFill>
                  <a:prstClr val="black"/>
                </a:solidFill>
              </a:rPr>
            </a:fld>
            <a:endParaRPr lang="en-US" altLang="zh-CN" smtClean="0">
              <a:solidFill>
                <a:prstClr val="black"/>
              </a:solidFill>
            </a:endParaRPr>
          </a:p>
        </p:txBody>
      </p:sp>
      <p:sp>
        <p:nvSpPr>
          <p:cNvPr id="616451" name="Rectangle 2"/>
          <p:cNvSpPr>
            <a:spLocks noGrp="1" noRot="1" noChangeAspect="1" noChangeArrowheads="1" noTextEdit="1"/>
          </p:cNvSpPr>
          <p:nvPr>
            <p:ph type="sldImg"/>
          </p:nvPr>
        </p:nvSpPr>
        <p:spPr>
          <a:ln w="12700" cap="flat">
            <a:solidFill>
              <a:schemeClr val="tx1"/>
            </a:solidFill>
          </a:ln>
        </p:spPr>
      </p:sp>
      <p:sp>
        <p:nvSpPr>
          <p:cNvPr id="616452" name="Rectangle 3"/>
          <p:cNvSpPr>
            <a:spLocks noGrp="1" noChangeArrowheads="1"/>
          </p:cNvSpPr>
          <p:nvPr>
            <p:ph type="body" idx="1"/>
          </p:nvPr>
        </p:nvSpPr>
        <p:spPr>
          <a:noFill/>
        </p:spPr>
        <p:txBody>
          <a:bodyPr lIns="90488" tIns="44450" rIns="90488" bIns="44450"/>
          <a:lstStyle/>
          <a:p>
            <a:pPr eaLnBrk="1" hangingPunct="1"/>
            <a:endParaRPr lang="zh-CN" altLang="zh-CN" smtClean="0"/>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7"/>
          <p:cNvSpPr>
            <a:spLocks noGrp="1" noChangeArrowheads="1"/>
          </p:cNvSpPr>
          <p:nvPr>
            <p:ph type="sldNum" sz="quarter" idx="5"/>
          </p:nvPr>
        </p:nvSpPr>
        <p:spPr>
          <a:noFill/>
        </p:spPr>
        <p:txBody>
          <a:bodyPr/>
          <a:lstStyle/>
          <a:p>
            <a:fld id="{E4480083-45E6-4CC6-A08D-96674ADA24FA}" type="slidenum">
              <a:rPr lang="en-US" altLang="zh-CN" smtClean="0">
                <a:solidFill>
                  <a:prstClr val="black"/>
                </a:solidFill>
              </a:rPr>
            </a:fld>
            <a:endParaRPr lang="en-US" altLang="zh-CN" smtClean="0">
              <a:solidFill>
                <a:prstClr val="black"/>
              </a:solidFill>
            </a:endParaRPr>
          </a:p>
        </p:txBody>
      </p:sp>
      <p:sp>
        <p:nvSpPr>
          <p:cNvPr id="616451" name="Rectangle 2"/>
          <p:cNvSpPr>
            <a:spLocks noGrp="1" noRot="1" noChangeAspect="1" noChangeArrowheads="1" noTextEdit="1"/>
          </p:cNvSpPr>
          <p:nvPr>
            <p:ph type="sldImg"/>
          </p:nvPr>
        </p:nvSpPr>
        <p:spPr>
          <a:ln w="12700" cap="flat">
            <a:solidFill>
              <a:schemeClr val="tx1"/>
            </a:solidFill>
          </a:ln>
        </p:spPr>
      </p:sp>
      <p:sp>
        <p:nvSpPr>
          <p:cNvPr id="616452" name="Rectangle 3"/>
          <p:cNvSpPr>
            <a:spLocks noGrp="1" noChangeArrowheads="1"/>
          </p:cNvSpPr>
          <p:nvPr>
            <p:ph type="body" idx="1"/>
          </p:nvPr>
        </p:nvSpPr>
        <p:spPr>
          <a:noFill/>
        </p:spPr>
        <p:txBody>
          <a:bodyPr lIns="90488" tIns="44450" rIns="90488" bIns="44450"/>
          <a:lstStyle/>
          <a:p>
            <a:pPr eaLnBrk="1" hangingPunct="1"/>
            <a:endParaRPr lang="zh-CN" altLang="zh-CN" smtClean="0"/>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7"/>
          <p:cNvSpPr>
            <a:spLocks noGrp="1" noChangeArrowheads="1"/>
          </p:cNvSpPr>
          <p:nvPr>
            <p:ph type="sldNum" sz="quarter" idx="5"/>
          </p:nvPr>
        </p:nvSpPr>
        <p:spPr>
          <a:noFill/>
        </p:spPr>
        <p:txBody>
          <a:bodyPr/>
          <a:lstStyle/>
          <a:p>
            <a:fld id="{A7F2F91B-F48D-4614-9308-646A957C72EA}" type="slidenum">
              <a:rPr lang="en-US" altLang="zh-CN" smtClean="0">
                <a:solidFill>
                  <a:prstClr val="black"/>
                </a:solidFill>
              </a:rPr>
            </a:fld>
            <a:endParaRPr lang="en-US" altLang="zh-CN" smtClean="0">
              <a:solidFill>
                <a:prstClr val="black"/>
              </a:solidFill>
            </a:endParaRPr>
          </a:p>
        </p:txBody>
      </p:sp>
      <p:sp>
        <p:nvSpPr>
          <p:cNvPr id="617475" name="Rectangle 2"/>
          <p:cNvSpPr>
            <a:spLocks noGrp="1" noRot="1" noChangeAspect="1" noChangeArrowheads="1" noTextEdit="1"/>
          </p:cNvSpPr>
          <p:nvPr>
            <p:ph type="sldImg"/>
          </p:nvPr>
        </p:nvSpPr>
        <p:spPr>
          <a:ln w="12700" cap="flat">
            <a:solidFill>
              <a:schemeClr val="tx1"/>
            </a:solidFill>
          </a:ln>
        </p:spPr>
      </p:sp>
      <p:sp>
        <p:nvSpPr>
          <p:cNvPr id="617476" name="Rectangle 3"/>
          <p:cNvSpPr>
            <a:spLocks noGrp="1" noChangeArrowheads="1"/>
          </p:cNvSpPr>
          <p:nvPr>
            <p:ph type="body" idx="1"/>
          </p:nvPr>
        </p:nvSpPr>
        <p:spPr>
          <a:noFill/>
        </p:spPr>
        <p:txBody>
          <a:bodyPr lIns="90488" tIns="44450" rIns="90488" bIns="44450"/>
          <a:lstStyle/>
          <a:p>
            <a:pPr eaLnBrk="1" hangingPunct="1"/>
            <a:endParaRPr lang="zh-CN" altLang="zh-CN" smtClean="0"/>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p:cNvSpPr>
            <a:spLocks noGrp="1" noChangeArrowheads="1"/>
          </p:cNvSpPr>
          <p:nvPr>
            <p:ph type="sldNum" sz="quarter" idx="5"/>
          </p:nvPr>
        </p:nvSpPr>
        <p:spPr>
          <a:noFill/>
        </p:spPr>
        <p:txBody>
          <a:bodyPr/>
          <a:lstStyle/>
          <a:p>
            <a:fld id="{CCEDD77F-7FA1-48D2-9815-8A7102418F20}" type="slidenum">
              <a:rPr lang="en-US" altLang="zh-CN" smtClean="0">
                <a:solidFill>
                  <a:prstClr val="black"/>
                </a:solidFill>
              </a:rPr>
            </a:fld>
            <a:endParaRPr lang="en-US" altLang="zh-CN" smtClean="0">
              <a:solidFill>
                <a:prstClr val="black"/>
              </a:solidFill>
            </a:endParaRPr>
          </a:p>
        </p:txBody>
      </p:sp>
      <p:sp>
        <p:nvSpPr>
          <p:cNvPr id="618499" name="Rectangle 2"/>
          <p:cNvSpPr>
            <a:spLocks noGrp="1" noRot="1" noChangeAspect="1" noChangeArrowheads="1" noTextEdit="1"/>
          </p:cNvSpPr>
          <p:nvPr>
            <p:ph type="sldImg"/>
          </p:nvPr>
        </p:nvSpPr>
        <p:spPr>
          <a:ln w="12700" cap="flat">
            <a:solidFill>
              <a:schemeClr val="tx1"/>
            </a:solidFill>
          </a:ln>
        </p:spPr>
      </p:sp>
      <p:sp>
        <p:nvSpPr>
          <p:cNvPr id="618500" name="Rectangle 3"/>
          <p:cNvSpPr>
            <a:spLocks noGrp="1" noChangeArrowheads="1"/>
          </p:cNvSpPr>
          <p:nvPr>
            <p:ph type="body" idx="1"/>
          </p:nvPr>
        </p:nvSpPr>
        <p:spPr>
          <a:noFill/>
        </p:spPr>
        <p:txBody>
          <a:bodyPr lIns="90488" tIns="44450" rIns="90488" bIns="44450"/>
          <a:lstStyle/>
          <a:p>
            <a:pPr eaLnBrk="1" hangingPunct="1"/>
            <a:endParaRPr lang="zh-CN" altLang="zh-CN" smtClean="0"/>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7"/>
          <p:cNvSpPr>
            <a:spLocks noGrp="1" noChangeArrowheads="1"/>
          </p:cNvSpPr>
          <p:nvPr>
            <p:ph type="sldNum" sz="quarter" idx="5"/>
          </p:nvPr>
        </p:nvSpPr>
        <p:spPr>
          <a:noFill/>
        </p:spPr>
        <p:txBody>
          <a:bodyPr/>
          <a:lstStyle/>
          <a:p>
            <a:fld id="{D40D736F-AD68-4B81-BE1B-7B897F9AA05E}" type="slidenum">
              <a:rPr lang="en-US" altLang="zh-CN" smtClean="0">
                <a:solidFill>
                  <a:prstClr val="black"/>
                </a:solidFill>
              </a:rPr>
            </a:fld>
            <a:endParaRPr lang="en-US" altLang="zh-CN" smtClean="0">
              <a:solidFill>
                <a:prstClr val="black"/>
              </a:solidFill>
            </a:endParaRPr>
          </a:p>
        </p:txBody>
      </p:sp>
      <p:sp>
        <p:nvSpPr>
          <p:cNvPr id="619523" name="Rectangle 2"/>
          <p:cNvSpPr>
            <a:spLocks noGrp="1" noRot="1" noChangeAspect="1" noChangeArrowheads="1" noTextEdit="1"/>
          </p:cNvSpPr>
          <p:nvPr>
            <p:ph type="sldImg"/>
          </p:nvPr>
        </p:nvSpPr>
        <p:spPr>
          <a:ln w="12700" cap="flat">
            <a:solidFill>
              <a:schemeClr val="tx1"/>
            </a:solidFill>
          </a:ln>
        </p:spPr>
      </p:sp>
      <p:sp>
        <p:nvSpPr>
          <p:cNvPr id="619524" name="Rectangle 3"/>
          <p:cNvSpPr>
            <a:spLocks noGrp="1" noChangeArrowheads="1"/>
          </p:cNvSpPr>
          <p:nvPr>
            <p:ph type="body" idx="1"/>
          </p:nvPr>
        </p:nvSpPr>
        <p:spPr>
          <a:noFill/>
        </p:spPr>
        <p:txBody>
          <a:bodyPr lIns="90488" tIns="44450" rIns="90488" bIns="44450"/>
          <a:lstStyle/>
          <a:p>
            <a:pPr eaLnBrk="1" hangingPunct="1"/>
            <a:endParaRPr lang="zh-CN" altLang="zh-CN" smtClean="0"/>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p>
            <a:fld id="{EEB5D7C9-4E13-448B-B750-05BE07CFCE6D}" type="slidenum">
              <a:rPr lang="en-US" altLang="zh-CN" smtClean="0">
                <a:solidFill>
                  <a:prstClr val="black"/>
                </a:solidFill>
              </a:rPr>
            </a:fld>
            <a:endParaRPr lang="en-US" altLang="zh-CN" smtClean="0">
              <a:solidFill>
                <a:prstClr val="black"/>
              </a:solidFill>
            </a:endParaRPr>
          </a:p>
        </p:txBody>
      </p:sp>
      <p:sp>
        <p:nvSpPr>
          <p:cNvPr id="620547" name="Rectangle 2"/>
          <p:cNvSpPr>
            <a:spLocks noGrp="1" noRot="1" noChangeAspect="1" noChangeArrowheads="1" noTextEdit="1"/>
          </p:cNvSpPr>
          <p:nvPr>
            <p:ph type="sldImg"/>
          </p:nvPr>
        </p:nvSpPr>
        <p:spPr>
          <a:ln w="12700" cap="flat">
            <a:solidFill>
              <a:schemeClr val="tx1"/>
            </a:solidFill>
          </a:ln>
        </p:spPr>
      </p:sp>
      <p:sp>
        <p:nvSpPr>
          <p:cNvPr id="620548" name="Rectangle 3"/>
          <p:cNvSpPr>
            <a:spLocks noGrp="1" noChangeArrowheads="1"/>
          </p:cNvSpPr>
          <p:nvPr>
            <p:ph type="body" idx="1"/>
          </p:nvPr>
        </p:nvSpPr>
        <p:spPr>
          <a:noFill/>
        </p:spPr>
        <p:txBody>
          <a:bodyPr lIns="90488" tIns="44450" rIns="90488" bIns="44450"/>
          <a:lstStyle/>
          <a:p>
            <a:pPr eaLnBrk="1" hangingPunct="1"/>
            <a:endParaRPr lang="zh-CN"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1BDC9082-3FA2-4BCE-9767-1F8E18074D55}" type="slidenum">
              <a:rPr lang="en-US" altLang="zh-CN" smtClean="0"/>
            </a:fld>
            <a:endParaRPr lang="en-US" altLang="zh-CN" smtClean="0"/>
          </a:p>
        </p:txBody>
      </p:sp>
      <p:sp>
        <p:nvSpPr>
          <p:cNvPr id="387075" name="Rectangle 2"/>
          <p:cNvSpPr>
            <a:spLocks noGrp="1" noRot="1" noChangeAspect="1" noChangeArrowheads="1" noTextEdit="1"/>
          </p:cNvSpPr>
          <p:nvPr>
            <p:ph type="sldImg"/>
          </p:nvPr>
        </p:nvSpPr>
        <p:spPr/>
      </p:sp>
      <p:sp>
        <p:nvSpPr>
          <p:cNvPr id="38707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7"/>
          <p:cNvSpPr>
            <a:spLocks noGrp="1" noChangeArrowheads="1"/>
          </p:cNvSpPr>
          <p:nvPr>
            <p:ph type="sldNum" sz="quarter" idx="5"/>
          </p:nvPr>
        </p:nvSpPr>
        <p:spPr>
          <a:noFill/>
        </p:spPr>
        <p:txBody>
          <a:bodyPr/>
          <a:lstStyle/>
          <a:p>
            <a:fld id="{4A9DAA28-254D-4F87-867C-BA1CE73DD7B6}" type="slidenum">
              <a:rPr lang="en-US" altLang="zh-CN" smtClean="0">
                <a:solidFill>
                  <a:prstClr val="black"/>
                </a:solidFill>
              </a:rPr>
            </a:fld>
            <a:endParaRPr lang="en-US" altLang="zh-CN" smtClean="0">
              <a:solidFill>
                <a:prstClr val="black"/>
              </a:solidFill>
            </a:endParaRPr>
          </a:p>
        </p:txBody>
      </p:sp>
      <p:sp>
        <p:nvSpPr>
          <p:cNvPr id="621571" name="Rectangle 2"/>
          <p:cNvSpPr>
            <a:spLocks noGrp="1" noRot="1" noChangeAspect="1" noChangeArrowheads="1" noTextEdit="1"/>
          </p:cNvSpPr>
          <p:nvPr>
            <p:ph type="sldImg"/>
          </p:nvPr>
        </p:nvSpPr>
        <p:spPr>
          <a:ln w="12700" cap="flat">
            <a:solidFill>
              <a:schemeClr val="tx1"/>
            </a:solidFill>
          </a:ln>
        </p:spPr>
      </p:sp>
      <p:sp>
        <p:nvSpPr>
          <p:cNvPr id="621572" name="Rectangle 3"/>
          <p:cNvSpPr>
            <a:spLocks noGrp="1" noChangeArrowheads="1"/>
          </p:cNvSpPr>
          <p:nvPr>
            <p:ph type="body" idx="1"/>
          </p:nvPr>
        </p:nvSpPr>
        <p:spPr>
          <a:noFill/>
        </p:spPr>
        <p:txBody>
          <a:bodyPr lIns="90488" tIns="44450" rIns="90488" bIns="44450"/>
          <a:lstStyle/>
          <a:p>
            <a:pPr eaLnBrk="1" hangingPunct="1"/>
            <a:endParaRPr lang="zh-CN" altLang="zh-CN" smtClean="0"/>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p:cNvSpPr>
            <a:spLocks noGrp="1" noChangeArrowheads="1"/>
          </p:cNvSpPr>
          <p:nvPr>
            <p:ph type="sldNum" sz="quarter" idx="5"/>
          </p:nvPr>
        </p:nvSpPr>
        <p:spPr>
          <a:noFill/>
        </p:spPr>
        <p:txBody>
          <a:bodyPr/>
          <a:lstStyle/>
          <a:p>
            <a:fld id="{EDC53B54-AD19-4BA6-95BB-6A7704359746}" type="slidenum">
              <a:rPr lang="en-US" altLang="zh-CN" smtClean="0">
                <a:solidFill>
                  <a:prstClr val="black"/>
                </a:solidFill>
              </a:rPr>
            </a:fld>
            <a:endParaRPr lang="en-US" altLang="zh-CN" smtClean="0">
              <a:solidFill>
                <a:prstClr val="black"/>
              </a:solidFill>
            </a:endParaRPr>
          </a:p>
        </p:txBody>
      </p:sp>
      <p:sp>
        <p:nvSpPr>
          <p:cNvPr id="622595" name="Rectangle 2"/>
          <p:cNvSpPr>
            <a:spLocks noGrp="1" noRot="1" noChangeAspect="1" noChangeArrowheads="1" noTextEdit="1"/>
          </p:cNvSpPr>
          <p:nvPr>
            <p:ph type="sldImg"/>
          </p:nvPr>
        </p:nvSpPr>
        <p:spPr>
          <a:ln w="12700" cap="flat">
            <a:solidFill>
              <a:schemeClr val="tx1"/>
            </a:solidFill>
          </a:ln>
        </p:spPr>
      </p:sp>
      <p:sp>
        <p:nvSpPr>
          <p:cNvPr id="622596" name="Rectangle 3"/>
          <p:cNvSpPr>
            <a:spLocks noGrp="1" noChangeArrowheads="1"/>
          </p:cNvSpPr>
          <p:nvPr>
            <p:ph type="body" idx="1"/>
          </p:nvPr>
        </p:nvSpPr>
        <p:spPr>
          <a:noFill/>
        </p:spPr>
        <p:txBody>
          <a:bodyPr lIns="90488" tIns="44450" rIns="90488" bIns="44450"/>
          <a:lstStyle/>
          <a:p>
            <a:pPr eaLnBrk="1" hangingPunct="1"/>
            <a:endParaRPr lang="zh-CN" altLang="zh-CN" smtClean="0"/>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7"/>
          <p:cNvSpPr>
            <a:spLocks noGrp="1" noChangeArrowheads="1"/>
          </p:cNvSpPr>
          <p:nvPr>
            <p:ph type="sldNum" sz="quarter" idx="5"/>
          </p:nvPr>
        </p:nvSpPr>
        <p:spPr>
          <a:noFill/>
        </p:spPr>
        <p:txBody>
          <a:bodyPr/>
          <a:lstStyle/>
          <a:p>
            <a:fld id="{6800A35C-3BE4-4F78-8BA2-A004A015E6B4}" type="slidenum">
              <a:rPr lang="en-US" altLang="zh-CN" smtClean="0">
                <a:solidFill>
                  <a:prstClr val="black"/>
                </a:solidFill>
              </a:rPr>
            </a:fld>
            <a:endParaRPr lang="en-US" altLang="zh-CN" smtClean="0">
              <a:solidFill>
                <a:prstClr val="black"/>
              </a:solidFill>
            </a:endParaRPr>
          </a:p>
        </p:txBody>
      </p:sp>
      <p:sp>
        <p:nvSpPr>
          <p:cNvPr id="623619" name="Rectangle 2"/>
          <p:cNvSpPr>
            <a:spLocks noGrp="1" noRot="1" noChangeAspect="1" noChangeArrowheads="1" noTextEdit="1"/>
          </p:cNvSpPr>
          <p:nvPr>
            <p:ph type="sldImg"/>
          </p:nvPr>
        </p:nvSpPr>
        <p:spPr>
          <a:ln w="12700" cap="flat">
            <a:solidFill>
              <a:schemeClr val="tx1"/>
            </a:solidFill>
          </a:ln>
        </p:spPr>
      </p:sp>
      <p:sp>
        <p:nvSpPr>
          <p:cNvPr id="623620" name="Rectangle 3"/>
          <p:cNvSpPr>
            <a:spLocks noGrp="1" noChangeArrowheads="1"/>
          </p:cNvSpPr>
          <p:nvPr>
            <p:ph type="body" idx="1"/>
          </p:nvPr>
        </p:nvSpPr>
        <p:spPr>
          <a:noFill/>
        </p:spPr>
        <p:txBody>
          <a:bodyPr lIns="90488" tIns="44450" rIns="90488" bIns="44450"/>
          <a:lstStyle/>
          <a:p>
            <a:pPr eaLnBrk="1" hangingPunct="1"/>
            <a:endParaRPr lang="zh-CN"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p:spPr>
        <p:txBody>
          <a:bodyPr/>
          <a:lstStyle/>
          <a:p>
            <a:fld id="{A2AD143F-91CE-44EC-94CA-552B743D0597}" type="slidenum">
              <a:rPr lang="en-US" altLang="zh-CN" smtClean="0"/>
            </a:fld>
            <a:endParaRPr lang="en-US" altLang="zh-CN" smtClean="0"/>
          </a:p>
        </p:txBody>
      </p:sp>
      <p:sp>
        <p:nvSpPr>
          <p:cNvPr id="388099" name="Rectangle 2"/>
          <p:cNvSpPr>
            <a:spLocks noGrp="1" noRot="1" noChangeAspect="1" noChangeArrowheads="1" noTextEdit="1"/>
          </p:cNvSpPr>
          <p:nvPr>
            <p:ph type="sldImg"/>
          </p:nvPr>
        </p:nvSpPr>
        <p:spPr/>
      </p:sp>
      <p:sp>
        <p:nvSpPr>
          <p:cNvPr id="38810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7FF16D02-E8B7-49A8-98EB-C2711DA9923A}" type="slidenum">
              <a:rPr lang="en-US" altLang="zh-CN" smtClean="0"/>
            </a:fld>
            <a:endParaRPr lang="en-US" altLang="zh-CN" smtClean="0"/>
          </a:p>
        </p:txBody>
      </p:sp>
      <p:sp>
        <p:nvSpPr>
          <p:cNvPr id="389123" name="Rectangle 2"/>
          <p:cNvSpPr>
            <a:spLocks noGrp="1" noRot="1" noChangeAspect="1" noChangeArrowheads="1" noTextEdit="1"/>
          </p:cNvSpPr>
          <p:nvPr>
            <p:ph type="sldImg"/>
          </p:nvPr>
        </p:nvSpPr>
        <p:spPr/>
      </p:sp>
      <p:sp>
        <p:nvSpPr>
          <p:cNvPr id="38912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p>
            <a:fld id="{694012B3-3CEE-4FAE-B664-6DEBB8795862}" type="slidenum">
              <a:rPr lang="en-US" altLang="zh-CN" smtClean="0"/>
            </a:fld>
            <a:endParaRPr lang="en-US" altLang="zh-CN" smtClean="0"/>
          </a:p>
        </p:txBody>
      </p:sp>
      <p:sp>
        <p:nvSpPr>
          <p:cNvPr id="390147" name="Rectangle 2"/>
          <p:cNvSpPr>
            <a:spLocks noGrp="1" noRot="1" noChangeAspect="1" noChangeArrowheads="1" noTextEdit="1"/>
          </p:cNvSpPr>
          <p:nvPr>
            <p:ph type="sldImg"/>
          </p:nvPr>
        </p:nvSpPr>
        <p:spPr/>
      </p:sp>
      <p:sp>
        <p:nvSpPr>
          <p:cNvPr id="39014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2B977CA7-545C-4125-B1B6-8FF6FBF1BEA9}" type="slidenum">
              <a:rPr lang="en-US" altLang="zh-CN" smtClean="0"/>
            </a:fld>
            <a:endParaRPr lang="en-US" altLang="zh-CN" smtClean="0"/>
          </a:p>
        </p:txBody>
      </p:sp>
      <p:sp>
        <p:nvSpPr>
          <p:cNvPr id="391171" name="Rectangle 2"/>
          <p:cNvSpPr>
            <a:spLocks noGrp="1" noRot="1" noChangeAspect="1" noChangeArrowheads="1" noTextEdit="1"/>
          </p:cNvSpPr>
          <p:nvPr>
            <p:ph type="sldImg"/>
          </p:nvPr>
        </p:nvSpPr>
        <p:spPr/>
      </p:sp>
      <p:sp>
        <p:nvSpPr>
          <p:cNvPr id="39117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7C95A39B-EEC0-43FD-8D14-87881C55D8D9}" type="slidenum">
              <a:rPr lang="en-US" altLang="zh-CN" smtClean="0"/>
            </a:fld>
            <a:endParaRPr lang="en-US" altLang="zh-CN" smtClean="0"/>
          </a:p>
        </p:txBody>
      </p:sp>
      <p:sp>
        <p:nvSpPr>
          <p:cNvPr id="363523" name="Rectangle 2"/>
          <p:cNvSpPr>
            <a:spLocks noGrp="1" noRot="1" noChangeAspect="1" noChangeArrowheads="1" noTextEdit="1"/>
          </p:cNvSpPr>
          <p:nvPr>
            <p:ph type="sldImg"/>
          </p:nvPr>
        </p:nvSpPr>
        <p:spPr/>
      </p:sp>
      <p:sp>
        <p:nvSpPr>
          <p:cNvPr id="36352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p:spPr>
        <p:txBody>
          <a:bodyPr/>
          <a:lstStyle/>
          <a:p>
            <a:fld id="{83AFC1BA-484E-44B2-9964-9ACDC897CE31}" type="slidenum">
              <a:rPr lang="en-US" altLang="zh-CN" smtClean="0"/>
            </a:fld>
            <a:endParaRPr lang="en-US" altLang="zh-CN" smtClean="0"/>
          </a:p>
        </p:txBody>
      </p:sp>
      <p:sp>
        <p:nvSpPr>
          <p:cNvPr id="392195" name="Rectangle 2"/>
          <p:cNvSpPr>
            <a:spLocks noGrp="1" noRot="1" noChangeAspect="1" noChangeArrowheads="1" noTextEdit="1"/>
          </p:cNvSpPr>
          <p:nvPr>
            <p:ph type="sldImg"/>
          </p:nvPr>
        </p:nvSpPr>
        <p:spPr/>
      </p:sp>
      <p:sp>
        <p:nvSpPr>
          <p:cNvPr id="39219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9F8A6273-8B1B-4267-90ED-66064308451C}" type="slidenum">
              <a:rPr lang="en-US" altLang="zh-CN" smtClean="0"/>
            </a:fld>
            <a:endParaRPr lang="en-US" altLang="zh-CN" smtClean="0"/>
          </a:p>
        </p:txBody>
      </p:sp>
      <p:sp>
        <p:nvSpPr>
          <p:cNvPr id="393219" name="Rectangle 2"/>
          <p:cNvSpPr>
            <a:spLocks noGrp="1" noRot="1" noChangeAspect="1" noChangeArrowheads="1" noTextEdit="1"/>
          </p:cNvSpPr>
          <p:nvPr>
            <p:ph type="sldImg"/>
          </p:nvPr>
        </p:nvSpPr>
        <p:spPr/>
      </p:sp>
      <p:sp>
        <p:nvSpPr>
          <p:cNvPr id="39322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p:spPr>
        <p:txBody>
          <a:bodyPr/>
          <a:lstStyle/>
          <a:p>
            <a:fld id="{D169C081-06E2-41F0-A33F-CD5C6EDC50F2}" type="slidenum">
              <a:rPr lang="en-US" altLang="zh-CN" smtClean="0"/>
            </a:fld>
            <a:endParaRPr lang="en-US" altLang="zh-CN" smtClean="0"/>
          </a:p>
        </p:txBody>
      </p:sp>
      <p:sp>
        <p:nvSpPr>
          <p:cNvPr id="394243" name="Rectangle 2"/>
          <p:cNvSpPr>
            <a:spLocks noGrp="1" noRot="1" noChangeAspect="1" noChangeArrowheads="1" noTextEdit="1"/>
          </p:cNvSpPr>
          <p:nvPr>
            <p:ph type="sldImg"/>
          </p:nvPr>
        </p:nvSpPr>
        <p:spPr/>
      </p:sp>
      <p:sp>
        <p:nvSpPr>
          <p:cNvPr id="39424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p:spPr>
        <p:txBody>
          <a:bodyPr/>
          <a:lstStyle/>
          <a:p>
            <a:fld id="{D169C081-06E2-41F0-A33F-CD5C6EDC50F2}" type="slidenum">
              <a:rPr lang="en-US" altLang="zh-CN" smtClean="0"/>
            </a:fld>
            <a:endParaRPr lang="en-US" altLang="zh-CN" smtClean="0"/>
          </a:p>
        </p:txBody>
      </p:sp>
      <p:sp>
        <p:nvSpPr>
          <p:cNvPr id="394243" name="Rectangle 2"/>
          <p:cNvSpPr>
            <a:spLocks noGrp="1" noRot="1" noChangeAspect="1" noChangeArrowheads="1" noTextEdit="1"/>
          </p:cNvSpPr>
          <p:nvPr>
            <p:ph type="sldImg"/>
          </p:nvPr>
        </p:nvSpPr>
        <p:spPr/>
      </p:sp>
      <p:sp>
        <p:nvSpPr>
          <p:cNvPr id="39424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8E6BAD37-8AE8-4BF2-9161-795142CDE6E1}" type="slidenum">
              <a:rPr lang="en-US" altLang="zh-CN" smtClean="0"/>
            </a:fld>
            <a:endParaRPr lang="en-US" altLang="zh-CN" smtClean="0"/>
          </a:p>
        </p:txBody>
      </p:sp>
      <p:sp>
        <p:nvSpPr>
          <p:cNvPr id="395267" name="Rectangle 2"/>
          <p:cNvSpPr>
            <a:spLocks noGrp="1" noRot="1" noChangeAspect="1" noChangeArrowheads="1" noTextEdit="1"/>
          </p:cNvSpPr>
          <p:nvPr>
            <p:ph type="sldImg"/>
          </p:nvPr>
        </p:nvSpPr>
        <p:spPr/>
      </p:sp>
      <p:sp>
        <p:nvSpPr>
          <p:cNvPr id="39526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p:spPr>
        <p:txBody>
          <a:bodyPr/>
          <a:lstStyle/>
          <a:p>
            <a:fld id="{6DD16157-6BB5-42AC-81A8-63C0AA6132E5}" type="slidenum">
              <a:rPr lang="en-US" altLang="zh-CN" smtClean="0"/>
            </a:fld>
            <a:endParaRPr lang="en-US" altLang="zh-CN" smtClean="0"/>
          </a:p>
        </p:txBody>
      </p:sp>
      <p:sp>
        <p:nvSpPr>
          <p:cNvPr id="396291" name="Rectangle 2"/>
          <p:cNvSpPr>
            <a:spLocks noGrp="1" noRot="1" noChangeAspect="1" noChangeArrowheads="1" noTextEdit="1"/>
          </p:cNvSpPr>
          <p:nvPr>
            <p:ph type="sldImg"/>
          </p:nvPr>
        </p:nvSpPr>
        <p:spPr/>
      </p:sp>
      <p:sp>
        <p:nvSpPr>
          <p:cNvPr id="39629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5692F2B0-A16D-4BFD-A520-D2F584841E83}" type="slidenum">
              <a:rPr lang="en-US" altLang="zh-CN" smtClean="0"/>
            </a:fld>
            <a:endParaRPr lang="en-US" altLang="zh-CN" smtClean="0"/>
          </a:p>
        </p:txBody>
      </p:sp>
      <p:sp>
        <p:nvSpPr>
          <p:cNvPr id="397315" name="Rectangle 2"/>
          <p:cNvSpPr>
            <a:spLocks noGrp="1" noRot="1" noChangeAspect="1" noChangeArrowheads="1" noTextEdit="1"/>
          </p:cNvSpPr>
          <p:nvPr>
            <p:ph type="sldImg"/>
          </p:nvPr>
        </p:nvSpPr>
        <p:spPr/>
      </p:sp>
      <p:sp>
        <p:nvSpPr>
          <p:cNvPr id="39731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p:spPr>
        <p:txBody>
          <a:bodyPr/>
          <a:lstStyle/>
          <a:p>
            <a:fld id="{3C6B3593-0A22-4AB6-91BB-806C12F76FB1}" type="slidenum">
              <a:rPr lang="en-US" altLang="zh-CN" smtClean="0"/>
            </a:fld>
            <a:endParaRPr lang="en-US" altLang="zh-CN" smtClean="0"/>
          </a:p>
        </p:txBody>
      </p:sp>
      <p:sp>
        <p:nvSpPr>
          <p:cNvPr id="398339" name="Rectangle 2"/>
          <p:cNvSpPr>
            <a:spLocks noGrp="1" noRot="1" noChangeAspect="1" noChangeArrowheads="1" noTextEdit="1"/>
          </p:cNvSpPr>
          <p:nvPr>
            <p:ph type="sldImg"/>
          </p:nvPr>
        </p:nvSpPr>
        <p:spPr/>
      </p:sp>
      <p:sp>
        <p:nvSpPr>
          <p:cNvPr id="39834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11AEBC7B-D0C2-4385-AD76-EDBF155A52CD}" type="slidenum">
              <a:rPr lang="en-US" altLang="zh-CN" smtClean="0"/>
            </a:fld>
            <a:endParaRPr lang="en-US" altLang="zh-CN" smtClean="0"/>
          </a:p>
        </p:txBody>
      </p:sp>
      <p:sp>
        <p:nvSpPr>
          <p:cNvPr id="399363" name="Rectangle 2"/>
          <p:cNvSpPr>
            <a:spLocks noGrp="1" noRot="1" noChangeAspect="1" noChangeArrowheads="1" noTextEdit="1"/>
          </p:cNvSpPr>
          <p:nvPr>
            <p:ph type="sldImg"/>
          </p:nvPr>
        </p:nvSpPr>
        <p:spPr/>
      </p:sp>
      <p:sp>
        <p:nvSpPr>
          <p:cNvPr id="39936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p:spPr>
        <p:txBody>
          <a:bodyPr/>
          <a:lstStyle/>
          <a:p>
            <a:fld id="{45BC8D91-4E18-43E5-94D8-950EE7A36F3D}" type="slidenum">
              <a:rPr lang="en-US" altLang="zh-CN" smtClean="0"/>
            </a:fld>
            <a:endParaRPr lang="en-US" altLang="zh-CN" smtClean="0"/>
          </a:p>
        </p:txBody>
      </p:sp>
      <p:sp>
        <p:nvSpPr>
          <p:cNvPr id="400387" name="Rectangle 2"/>
          <p:cNvSpPr>
            <a:spLocks noGrp="1" noRot="1" noChangeAspect="1" noChangeArrowheads="1" noTextEdit="1"/>
          </p:cNvSpPr>
          <p:nvPr>
            <p:ph type="sldImg"/>
          </p:nvPr>
        </p:nvSpPr>
        <p:spPr/>
      </p:sp>
      <p:sp>
        <p:nvSpPr>
          <p:cNvPr id="40038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2CCB9DFC-3F1D-4F2F-A612-880BFEAA2277}" type="slidenum">
              <a:rPr lang="en-US" altLang="zh-CN" smtClean="0"/>
            </a:fld>
            <a:endParaRPr lang="en-US" altLang="zh-CN" smtClean="0"/>
          </a:p>
        </p:txBody>
      </p:sp>
      <p:sp>
        <p:nvSpPr>
          <p:cNvPr id="364547" name="Rectangle 2"/>
          <p:cNvSpPr>
            <a:spLocks noGrp="1" noRot="1" noChangeAspect="1" noChangeArrowheads="1" noTextEdit="1"/>
          </p:cNvSpPr>
          <p:nvPr>
            <p:ph type="sldImg"/>
          </p:nvPr>
        </p:nvSpPr>
        <p:spPr/>
      </p:sp>
      <p:sp>
        <p:nvSpPr>
          <p:cNvPr id="36454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34538ADA-6E82-4791-85C0-53E0EF1CDC75}" type="slidenum">
              <a:rPr lang="en-US" altLang="zh-CN" smtClean="0"/>
            </a:fld>
            <a:endParaRPr lang="en-US" altLang="zh-CN" smtClean="0"/>
          </a:p>
        </p:txBody>
      </p:sp>
      <p:sp>
        <p:nvSpPr>
          <p:cNvPr id="406531" name="Rectangle 2"/>
          <p:cNvSpPr>
            <a:spLocks noGrp="1" noRot="1" noChangeAspect="1" noChangeArrowheads="1" noTextEdit="1"/>
          </p:cNvSpPr>
          <p:nvPr>
            <p:ph type="sldImg"/>
          </p:nvPr>
        </p:nvSpPr>
        <p:spPr/>
      </p:sp>
      <p:sp>
        <p:nvSpPr>
          <p:cNvPr id="40653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8D025020-D0D9-4516-9E1D-810333458893}" type="slidenum">
              <a:rPr lang="en-US" altLang="zh-CN" smtClean="0"/>
            </a:fld>
            <a:endParaRPr lang="en-US" altLang="zh-CN" smtClean="0"/>
          </a:p>
        </p:txBody>
      </p:sp>
      <p:sp>
        <p:nvSpPr>
          <p:cNvPr id="408579" name="Rectangle 2"/>
          <p:cNvSpPr>
            <a:spLocks noGrp="1" noRot="1" noChangeAspect="1" noChangeArrowheads="1" noTextEdit="1"/>
          </p:cNvSpPr>
          <p:nvPr>
            <p:ph type="sldImg"/>
          </p:nvPr>
        </p:nvSpPr>
        <p:spPr/>
      </p:sp>
      <p:sp>
        <p:nvSpPr>
          <p:cNvPr id="40858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E3D132AD-47E7-4E6D-9261-B6CDDF752D71}" type="slidenum">
              <a:rPr lang="en-US" altLang="zh-CN" smtClean="0"/>
            </a:fld>
            <a:endParaRPr lang="en-US" altLang="zh-CN" smtClean="0"/>
          </a:p>
        </p:txBody>
      </p:sp>
      <p:sp>
        <p:nvSpPr>
          <p:cNvPr id="409603" name="Rectangle 2"/>
          <p:cNvSpPr>
            <a:spLocks noGrp="1" noRot="1" noChangeAspect="1" noChangeArrowheads="1" noTextEdit="1"/>
          </p:cNvSpPr>
          <p:nvPr>
            <p:ph type="sldImg"/>
          </p:nvPr>
        </p:nvSpPr>
        <p:spPr/>
      </p:sp>
      <p:sp>
        <p:nvSpPr>
          <p:cNvPr id="40960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A294D81F-AF5B-443C-9AF9-0843DB68B760}" type="slidenum">
              <a:rPr lang="en-US" altLang="zh-CN" smtClean="0"/>
            </a:fld>
            <a:endParaRPr lang="en-US" altLang="zh-CN" smtClean="0"/>
          </a:p>
        </p:txBody>
      </p:sp>
      <p:sp>
        <p:nvSpPr>
          <p:cNvPr id="410627" name="Rectangle 2"/>
          <p:cNvSpPr>
            <a:spLocks noGrp="1" noRot="1" noChangeAspect="1" noChangeArrowheads="1" noTextEdit="1"/>
          </p:cNvSpPr>
          <p:nvPr>
            <p:ph type="sldImg"/>
          </p:nvPr>
        </p:nvSpPr>
        <p:spPr/>
      </p:sp>
      <p:sp>
        <p:nvSpPr>
          <p:cNvPr id="41062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D1204286-7B89-43EE-A894-8B41040BC011}" type="slidenum">
              <a:rPr lang="en-US" altLang="zh-CN" smtClean="0"/>
            </a:fld>
            <a:endParaRPr lang="en-US" altLang="zh-CN" smtClean="0"/>
          </a:p>
        </p:txBody>
      </p:sp>
      <p:sp>
        <p:nvSpPr>
          <p:cNvPr id="411651" name="Rectangle 2"/>
          <p:cNvSpPr>
            <a:spLocks noGrp="1" noRot="1" noChangeAspect="1" noChangeArrowheads="1" noTextEdit="1"/>
          </p:cNvSpPr>
          <p:nvPr>
            <p:ph type="sldImg"/>
          </p:nvPr>
        </p:nvSpPr>
        <p:spPr/>
      </p:sp>
      <p:sp>
        <p:nvSpPr>
          <p:cNvPr id="41165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E3394188-5A91-4CC0-81A7-6EFFC7EE9CE7}" type="slidenum">
              <a:rPr lang="en-US" altLang="zh-CN" smtClean="0"/>
            </a:fld>
            <a:endParaRPr lang="en-US" altLang="zh-CN" smtClean="0"/>
          </a:p>
        </p:txBody>
      </p:sp>
      <p:sp>
        <p:nvSpPr>
          <p:cNvPr id="412675" name="Rectangle 2"/>
          <p:cNvSpPr>
            <a:spLocks noGrp="1" noRot="1" noChangeAspect="1" noChangeArrowheads="1" noTextEdit="1"/>
          </p:cNvSpPr>
          <p:nvPr>
            <p:ph type="sldImg"/>
          </p:nvPr>
        </p:nvSpPr>
        <p:spPr/>
      </p:sp>
      <p:sp>
        <p:nvSpPr>
          <p:cNvPr id="41267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6E162A56-FB82-4267-833F-223087C03BAE}" type="slidenum">
              <a:rPr lang="en-US" altLang="zh-CN" smtClean="0"/>
            </a:fld>
            <a:endParaRPr lang="en-US" altLang="zh-CN" smtClean="0"/>
          </a:p>
        </p:txBody>
      </p:sp>
      <p:sp>
        <p:nvSpPr>
          <p:cNvPr id="413699" name="Rectangle 2"/>
          <p:cNvSpPr>
            <a:spLocks noGrp="1" noRot="1" noChangeAspect="1" noChangeArrowheads="1" noTextEdit="1"/>
          </p:cNvSpPr>
          <p:nvPr>
            <p:ph type="sldImg"/>
          </p:nvPr>
        </p:nvSpPr>
        <p:spPr/>
      </p:sp>
      <p:sp>
        <p:nvSpPr>
          <p:cNvPr id="41370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fld id="{AE39210B-BBCE-4B6C-ACE7-1F6363B2A7C5}" type="slidenum">
              <a:rPr lang="en-US" altLang="zh-CN" smtClean="0"/>
            </a:fld>
            <a:endParaRPr lang="en-US" altLang="zh-CN" smtClean="0"/>
          </a:p>
        </p:txBody>
      </p:sp>
      <p:sp>
        <p:nvSpPr>
          <p:cNvPr id="414723" name="Rectangle 2"/>
          <p:cNvSpPr>
            <a:spLocks noGrp="1" noRot="1" noChangeAspect="1" noChangeArrowheads="1" noTextEdit="1"/>
          </p:cNvSpPr>
          <p:nvPr>
            <p:ph type="sldImg"/>
          </p:nvPr>
        </p:nvSpPr>
        <p:spPr/>
      </p:sp>
      <p:sp>
        <p:nvSpPr>
          <p:cNvPr id="41472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fld id="{AE39210B-BBCE-4B6C-ACE7-1F6363B2A7C5}" type="slidenum">
              <a:rPr lang="en-US" altLang="zh-CN" smtClean="0"/>
            </a:fld>
            <a:endParaRPr lang="en-US" altLang="zh-CN" smtClean="0"/>
          </a:p>
        </p:txBody>
      </p:sp>
      <p:sp>
        <p:nvSpPr>
          <p:cNvPr id="414723" name="Rectangle 2"/>
          <p:cNvSpPr>
            <a:spLocks noGrp="1" noRot="1" noChangeAspect="1" noChangeArrowheads="1" noTextEdit="1"/>
          </p:cNvSpPr>
          <p:nvPr>
            <p:ph type="sldImg"/>
          </p:nvPr>
        </p:nvSpPr>
        <p:spPr/>
      </p:sp>
      <p:sp>
        <p:nvSpPr>
          <p:cNvPr id="41472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F6C1665E-B54D-458B-A049-47256DEA5A78}" type="slidenum">
              <a:rPr lang="en-US" altLang="zh-CN" smtClean="0"/>
            </a:fld>
            <a:endParaRPr lang="en-US" altLang="zh-CN" smtClean="0"/>
          </a:p>
        </p:txBody>
      </p:sp>
      <p:sp>
        <p:nvSpPr>
          <p:cNvPr id="415747" name="Rectangle 2"/>
          <p:cNvSpPr>
            <a:spLocks noGrp="1" noRot="1" noChangeAspect="1" noChangeArrowheads="1" noTextEdit="1"/>
          </p:cNvSpPr>
          <p:nvPr>
            <p:ph type="sldImg"/>
          </p:nvPr>
        </p:nvSpPr>
        <p:spPr/>
      </p:sp>
      <p:sp>
        <p:nvSpPr>
          <p:cNvPr id="41574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6DC68D35-78B7-45C4-A498-65FA10D63675}" type="slidenum">
              <a:rPr lang="en-US" altLang="zh-CN" smtClean="0"/>
            </a:fld>
            <a:endParaRPr lang="en-US" altLang="zh-CN" smtClean="0"/>
          </a:p>
        </p:txBody>
      </p:sp>
      <p:sp>
        <p:nvSpPr>
          <p:cNvPr id="365571" name="Rectangle 2"/>
          <p:cNvSpPr>
            <a:spLocks noGrp="1" noRot="1" noChangeAspect="1" noChangeArrowheads="1" noTextEdit="1"/>
          </p:cNvSpPr>
          <p:nvPr>
            <p:ph type="sldImg"/>
          </p:nvPr>
        </p:nvSpPr>
        <p:spPr/>
      </p:sp>
      <p:sp>
        <p:nvSpPr>
          <p:cNvPr id="36557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p:spPr>
        <p:txBody>
          <a:bodyPr/>
          <a:lstStyle/>
          <a:p>
            <a:fld id="{7EA417C7-AD4C-486A-A5E3-3D35AFEAD467}" type="slidenum">
              <a:rPr lang="en-US" altLang="zh-CN" smtClean="0"/>
            </a:fld>
            <a:endParaRPr lang="en-US" altLang="zh-CN" smtClean="0"/>
          </a:p>
        </p:txBody>
      </p:sp>
      <p:sp>
        <p:nvSpPr>
          <p:cNvPr id="416771" name="Rectangle 2"/>
          <p:cNvSpPr>
            <a:spLocks noGrp="1" noRot="1" noChangeAspect="1" noChangeArrowheads="1" noTextEdit="1"/>
          </p:cNvSpPr>
          <p:nvPr>
            <p:ph type="sldImg"/>
          </p:nvPr>
        </p:nvSpPr>
        <p:spPr/>
      </p:sp>
      <p:sp>
        <p:nvSpPr>
          <p:cNvPr id="41677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342A46D7-004F-41EE-8078-BBE6967B4A34}" type="slidenum">
              <a:rPr lang="en-US" altLang="zh-CN" smtClean="0"/>
            </a:fld>
            <a:endParaRPr lang="en-US" altLang="zh-CN" smtClean="0"/>
          </a:p>
        </p:txBody>
      </p:sp>
      <p:sp>
        <p:nvSpPr>
          <p:cNvPr id="417795" name="Rectangle 2"/>
          <p:cNvSpPr>
            <a:spLocks noGrp="1" noRot="1" noChangeAspect="1" noChangeArrowheads="1" noTextEdit="1"/>
          </p:cNvSpPr>
          <p:nvPr>
            <p:ph type="sldImg"/>
          </p:nvPr>
        </p:nvSpPr>
        <p:spPr/>
      </p:sp>
      <p:sp>
        <p:nvSpPr>
          <p:cNvPr id="41779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fld id="{09AF8A61-4C9F-4BE7-903B-80E1924BFDBF}" type="slidenum">
              <a:rPr lang="en-US" altLang="zh-CN" smtClean="0"/>
            </a:fld>
            <a:endParaRPr lang="en-US" altLang="zh-CN" smtClean="0"/>
          </a:p>
        </p:txBody>
      </p:sp>
      <p:sp>
        <p:nvSpPr>
          <p:cNvPr id="418819" name="Rectangle 2"/>
          <p:cNvSpPr>
            <a:spLocks noGrp="1" noRot="1" noChangeAspect="1" noChangeArrowheads="1" noTextEdit="1"/>
          </p:cNvSpPr>
          <p:nvPr>
            <p:ph type="sldImg"/>
          </p:nvPr>
        </p:nvSpPr>
        <p:spPr/>
      </p:sp>
      <p:sp>
        <p:nvSpPr>
          <p:cNvPr id="41882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AEFDB3CC-5340-4C20-824F-9E0F6528D442}" type="slidenum">
              <a:rPr lang="en-US" altLang="zh-CN" smtClean="0"/>
            </a:fld>
            <a:endParaRPr lang="en-US" altLang="zh-CN" smtClean="0"/>
          </a:p>
        </p:txBody>
      </p:sp>
      <p:sp>
        <p:nvSpPr>
          <p:cNvPr id="419843" name="Rectangle 2"/>
          <p:cNvSpPr>
            <a:spLocks noGrp="1" noRot="1" noChangeAspect="1" noChangeArrowheads="1" noTextEdit="1"/>
          </p:cNvSpPr>
          <p:nvPr>
            <p:ph type="sldImg"/>
          </p:nvPr>
        </p:nvSpPr>
        <p:spPr/>
      </p:sp>
      <p:sp>
        <p:nvSpPr>
          <p:cNvPr id="41984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fld id="{4ACC23BB-1C34-4C9C-9278-B19A5E05FB78}" type="slidenum">
              <a:rPr lang="en-US" altLang="zh-CN" smtClean="0"/>
            </a:fld>
            <a:endParaRPr lang="en-US" altLang="zh-CN" smtClean="0"/>
          </a:p>
        </p:txBody>
      </p:sp>
      <p:sp>
        <p:nvSpPr>
          <p:cNvPr id="420867" name="Rectangle 2"/>
          <p:cNvSpPr>
            <a:spLocks noGrp="1" noRot="1" noChangeAspect="1" noChangeArrowheads="1" noTextEdit="1"/>
          </p:cNvSpPr>
          <p:nvPr>
            <p:ph type="sldImg"/>
          </p:nvPr>
        </p:nvSpPr>
        <p:spPr/>
      </p:sp>
      <p:sp>
        <p:nvSpPr>
          <p:cNvPr id="42086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fld id="{319FD1AB-8CF7-424E-A7C4-73334EA6BA15}" type="slidenum">
              <a:rPr lang="en-US" altLang="zh-CN" smtClean="0"/>
            </a:fld>
            <a:endParaRPr lang="en-US" altLang="zh-CN" smtClean="0"/>
          </a:p>
        </p:txBody>
      </p:sp>
      <p:sp>
        <p:nvSpPr>
          <p:cNvPr id="421891" name="Rectangle 2"/>
          <p:cNvSpPr>
            <a:spLocks noGrp="1" noRot="1" noChangeAspect="1" noChangeArrowheads="1" noTextEdit="1"/>
          </p:cNvSpPr>
          <p:nvPr>
            <p:ph type="sldImg"/>
          </p:nvPr>
        </p:nvSpPr>
        <p:spPr/>
      </p:sp>
      <p:sp>
        <p:nvSpPr>
          <p:cNvPr id="42189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9B8E437C-FDE7-4D53-AF12-1FD749562E0C}" type="slidenum">
              <a:rPr lang="en-US" altLang="zh-CN" smtClean="0"/>
            </a:fld>
            <a:endParaRPr lang="en-US" altLang="zh-CN" smtClean="0"/>
          </a:p>
        </p:txBody>
      </p:sp>
      <p:sp>
        <p:nvSpPr>
          <p:cNvPr id="422915" name="Rectangle 2"/>
          <p:cNvSpPr>
            <a:spLocks noGrp="1" noRot="1" noChangeAspect="1" noChangeArrowheads="1" noTextEdit="1"/>
          </p:cNvSpPr>
          <p:nvPr>
            <p:ph type="sldImg"/>
          </p:nvPr>
        </p:nvSpPr>
        <p:spPr/>
      </p:sp>
      <p:sp>
        <p:nvSpPr>
          <p:cNvPr id="42291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fld id="{964AB033-72A3-4612-807C-199CA90ABFD2}" type="slidenum">
              <a:rPr lang="en-US" altLang="zh-CN" smtClean="0"/>
            </a:fld>
            <a:endParaRPr lang="en-US" altLang="zh-CN" smtClean="0"/>
          </a:p>
        </p:txBody>
      </p:sp>
      <p:sp>
        <p:nvSpPr>
          <p:cNvPr id="423939" name="Rectangle 2"/>
          <p:cNvSpPr>
            <a:spLocks noGrp="1" noRot="1" noChangeAspect="1" noChangeArrowheads="1" noTextEdit="1"/>
          </p:cNvSpPr>
          <p:nvPr>
            <p:ph type="sldImg"/>
          </p:nvPr>
        </p:nvSpPr>
        <p:spPr/>
      </p:sp>
      <p:sp>
        <p:nvSpPr>
          <p:cNvPr id="42394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EFE30F86-C2A0-4301-84B9-03A1AD7961BF}" type="slidenum">
              <a:rPr lang="en-US" altLang="zh-CN" smtClean="0"/>
            </a:fld>
            <a:endParaRPr lang="en-US" altLang="zh-CN" smtClean="0"/>
          </a:p>
        </p:txBody>
      </p:sp>
      <p:sp>
        <p:nvSpPr>
          <p:cNvPr id="424963" name="Rectangle 2"/>
          <p:cNvSpPr>
            <a:spLocks noGrp="1" noRot="1" noChangeAspect="1" noChangeArrowheads="1" noTextEdit="1"/>
          </p:cNvSpPr>
          <p:nvPr>
            <p:ph type="sldImg"/>
          </p:nvPr>
        </p:nvSpPr>
        <p:spPr/>
      </p:sp>
      <p:sp>
        <p:nvSpPr>
          <p:cNvPr id="42496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p>
            <a:fld id="{E8329A9E-2649-4378-BD65-AD6909B3B51F}" type="slidenum">
              <a:rPr lang="en-US" altLang="zh-CN" smtClean="0"/>
            </a:fld>
            <a:endParaRPr lang="en-US" altLang="zh-CN" smtClean="0"/>
          </a:p>
        </p:txBody>
      </p:sp>
      <p:sp>
        <p:nvSpPr>
          <p:cNvPr id="425987" name="Rectangle 2"/>
          <p:cNvSpPr>
            <a:spLocks noGrp="1" noRot="1" noChangeAspect="1" noChangeArrowheads="1" noTextEdit="1"/>
          </p:cNvSpPr>
          <p:nvPr>
            <p:ph type="sldImg"/>
          </p:nvPr>
        </p:nvSpPr>
        <p:spPr/>
      </p:sp>
      <p:sp>
        <p:nvSpPr>
          <p:cNvPr id="42598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0F82F63A-F38A-4F06-9CAB-2946F167C0AB}" type="slidenum">
              <a:rPr lang="en-US" altLang="zh-CN" smtClean="0"/>
            </a:fld>
            <a:endParaRPr lang="en-US" altLang="zh-CN" smtClean="0"/>
          </a:p>
        </p:txBody>
      </p:sp>
      <p:sp>
        <p:nvSpPr>
          <p:cNvPr id="366595" name="Rectangle 2"/>
          <p:cNvSpPr>
            <a:spLocks noGrp="1" noRot="1" noChangeAspect="1" noChangeArrowheads="1" noTextEdit="1"/>
          </p:cNvSpPr>
          <p:nvPr>
            <p:ph type="sldImg"/>
          </p:nvPr>
        </p:nvSpPr>
        <p:spPr/>
      </p:sp>
      <p:sp>
        <p:nvSpPr>
          <p:cNvPr id="36659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B51D1348-08E9-42C3-8923-184D2BB0112E}" type="slidenum">
              <a:rPr lang="en-US" altLang="zh-CN" smtClean="0"/>
            </a:fld>
            <a:endParaRPr lang="en-US" altLang="zh-CN" smtClean="0"/>
          </a:p>
        </p:txBody>
      </p:sp>
      <p:sp>
        <p:nvSpPr>
          <p:cNvPr id="427011" name="Rectangle 2"/>
          <p:cNvSpPr>
            <a:spLocks noGrp="1" noRot="1" noChangeAspect="1" noChangeArrowheads="1" noTextEdit="1"/>
          </p:cNvSpPr>
          <p:nvPr>
            <p:ph type="sldImg"/>
          </p:nvPr>
        </p:nvSpPr>
        <p:spPr/>
      </p:sp>
      <p:sp>
        <p:nvSpPr>
          <p:cNvPr id="42701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B51D1348-08E9-42C3-8923-184D2BB0112E}" type="slidenum">
              <a:rPr lang="en-US" altLang="zh-CN" smtClean="0"/>
            </a:fld>
            <a:endParaRPr lang="en-US" altLang="zh-CN" smtClean="0"/>
          </a:p>
        </p:txBody>
      </p:sp>
      <p:sp>
        <p:nvSpPr>
          <p:cNvPr id="427011" name="Rectangle 2"/>
          <p:cNvSpPr>
            <a:spLocks noGrp="1" noRot="1" noChangeAspect="1" noChangeArrowheads="1" noTextEdit="1"/>
          </p:cNvSpPr>
          <p:nvPr>
            <p:ph type="sldImg"/>
          </p:nvPr>
        </p:nvSpPr>
        <p:spPr/>
      </p:sp>
      <p:sp>
        <p:nvSpPr>
          <p:cNvPr id="42701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6E4A4266-0BD7-4E78-A2FF-E40CA94FB08E}" type="slidenum">
              <a:rPr lang="en-US" altLang="zh-CN" smtClean="0"/>
            </a:fld>
            <a:endParaRPr lang="en-US" altLang="zh-CN" smtClean="0"/>
          </a:p>
        </p:txBody>
      </p:sp>
      <p:sp>
        <p:nvSpPr>
          <p:cNvPr id="428035" name="Rectangle 2"/>
          <p:cNvSpPr>
            <a:spLocks noGrp="1" noRot="1" noChangeAspect="1" noChangeArrowheads="1" noTextEdit="1"/>
          </p:cNvSpPr>
          <p:nvPr>
            <p:ph type="sldImg"/>
          </p:nvPr>
        </p:nvSpPr>
        <p:spPr/>
      </p:sp>
      <p:sp>
        <p:nvSpPr>
          <p:cNvPr id="42803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p>
            <a:fld id="{0CDA1812-0C45-4D13-8378-B9E22DF4E8CF}" type="slidenum">
              <a:rPr lang="en-US" altLang="zh-CN" smtClean="0"/>
            </a:fld>
            <a:endParaRPr lang="en-US" altLang="zh-CN" smtClean="0"/>
          </a:p>
        </p:txBody>
      </p:sp>
      <p:sp>
        <p:nvSpPr>
          <p:cNvPr id="429059" name="Rectangle 2"/>
          <p:cNvSpPr>
            <a:spLocks noGrp="1" noRot="1" noChangeAspect="1" noChangeArrowheads="1" noTextEdit="1"/>
          </p:cNvSpPr>
          <p:nvPr>
            <p:ph type="sldImg"/>
          </p:nvPr>
        </p:nvSpPr>
        <p:spPr/>
      </p:sp>
      <p:sp>
        <p:nvSpPr>
          <p:cNvPr id="42906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p:spPr>
        <p:txBody>
          <a:bodyPr/>
          <a:lstStyle/>
          <a:p>
            <a:fld id="{522CBF49-E3C8-4305-8D18-023A2D121E19}" type="slidenum">
              <a:rPr lang="en-US" altLang="zh-CN" smtClean="0"/>
            </a:fld>
            <a:endParaRPr lang="en-US" altLang="zh-CN" smtClean="0"/>
          </a:p>
        </p:txBody>
      </p:sp>
      <p:sp>
        <p:nvSpPr>
          <p:cNvPr id="430083" name="Rectangle 2"/>
          <p:cNvSpPr>
            <a:spLocks noGrp="1" noRot="1" noChangeAspect="1" noChangeArrowheads="1" noTextEdit="1"/>
          </p:cNvSpPr>
          <p:nvPr>
            <p:ph type="sldImg"/>
          </p:nvPr>
        </p:nvSpPr>
        <p:spPr/>
      </p:sp>
      <p:sp>
        <p:nvSpPr>
          <p:cNvPr id="43008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DF2A2251-A7AD-4B9C-B204-C2368445D070}" type="slidenum">
              <a:rPr lang="en-US" altLang="zh-CN" smtClean="0"/>
            </a:fld>
            <a:endParaRPr lang="en-US" altLang="zh-CN" smtClean="0"/>
          </a:p>
        </p:txBody>
      </p:sp>
      <p:sp>
        <p:nvSpPr>
          <p:cNvPr id="431107" name="Rectangle 2"/>
          <p:cNvSpPr>
            <a:spLocks noGrp="1" noRot="1" noChangeAspect="1" noChangeArrowheads="1" noTextEdit="1"/>
          </p:cNvSpPr>
          <p:nvPr>
            <p:ph type="sldImg"/>
          </p:nvPr>
        </p:nvSpPr>
        <p:spPr/>
      </p:sp>
      <p:sp>
        <p:nvSpPr>
          <p:cNvPr id="43110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p:spPr>
        <p:txBody>
          <a:bodyPr/>
          <a:lstStyle/>
          <a:p>
            <a:fld id="{3DF62315-CFA4-4B5C-88CA-4491BFE6685B}" type="slidenum">
              <a:rPr lang="en-US" altLang="zh-CN" smtClean="0"/>
            </a:fld>
            <a:endParaRPr lang="en-US" altLang="zh-CN" smtClean="0"/>
          </a:p>
        </p:txBody>
      </p:sp>
      <p:sp>
        <p:nvSpPr>
          <p:cNvPr id="432131" name="Rectangle 2"/>
          <p:cNvSpPr>
            <a:spLocks noGrp="1" noRot="1" noChangeAspect="1" noChangeArrowheads="1" noTextEdit="1"/>
          </p:cNvSpPr>
          <p:nvPr>
            <p:ph type="sldImg"/>
          </p:nvPr>
        </p:nvSpPr>
        <p:spPr/>
      </p:sp>
      <p:sp>
        <p:nvSpPr>
          <p:cNvPr id="43213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p:spPr>
        <p:txBody>
          <a:bodyPr/>
          <a:lstStyle/>
          <a:p>
            <a:fld id="{5FC7BF39-95CF-4AD9-BF4C-F2FDCBA5F507}" type="slidenum">
              <a:rPr lang="en-US" altLang="zh-CN" smtClean="0"/>
            </a:fld>
            <a:endParaRPr lang="en-US" altLang="zh-CN" smtClean="0"/>
          </a:p>
        </p:txBody>
      </p:sp>
      <p:sp>
        <p:nvSpPr>
          <p:cNvPr id="433155" name="Rectangle 2"/>
          <p:cNvSpPr>
            <a:spLocks noGrp="1" noRot="1" noChangeAspect="1" noChangeArrowheads="1" noTextEdit="1"/>
          </p:cNvSpPr>
          <p:nvPr>
            <p:ph type="sldImg"/>
          </p:nvPr>
        </p:nvSpPr>
        <p:spPr/>
      </p:sp>
      <p:sp>
        <p:nvSpPr>
          <p:cNvPr id="43315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p:spPr>
        <p:txBody>
          <a:bodyPr/>
          <a:lstStyle/>
          <a:p>
            <a:fld id="{92F92C20-EF55-4737-AF54-290ACE1E1004}" type="slidenum">
              <a:rPr lang="en-US" altLang="zh-CN" smtClean="0"/>
            </a:fld>
            <a:endParaRPr lang="en-US" altLang="zh-CN" smtClean="0"/>
          </a:p>
        </p:txBody>
      </p:sp>
      <p:sp>
        <p:nvSpPr>
          <p:cNvPr id="434179" name="Rectangle 2"/>
          <p:cNvSpPr>
            <a:spLocks noGrp="1" noRot="1" noChangeAspect="1" noChangeArrowheads="1" noTextEdit="1"/>
          </p:cNvSpPr>
          <p:nvPr>
            <p:ph type="sldImg"/>
          </p:nvPr>
        </p:nvSpPr>
        <p:spPr/>
      </p:sp>
      <p:sp>
        <p:nvSpPr>
          <p:cNvPr id="43418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p:spPr>
        <p:txBody>
          <a:bodyPr/>
          <a:lstStyle/>
          <a:p>
            <a:fld id="{81B5D558-49E7-4BD6-8DB3-288ED51FF0AC}" type="slidenum">
              <a:rPr lang="en-US" altLang="zh-CN" smtClean="0"/>
            </a:fld>
            <a:endParaRPr lang="en-US" altLang="zh-CN" smtClean="0"/>
          </a:p>
        </p:txBody>
      </p:sp>
      <p:sp>
        <p:nvSpPr>
          <p:cNvPr id="435203" name="Rectangle 2"/>
          <p:cNvSpPr>
            <a:spLocks noGrp="1" noRot="1" noChangeAspect="1" noChangeArrowheads="1" noTextEdit="1"/>
          </p:cNvSpPr>
          <p:nvPr>
            <p:ph type="sldImg"/>
          </p:nvPr>
        </p:nvSpPr>
        <p:spPr/>
      </p:sp>
      <p:sp>
        <p:nvSpPr>
          <p:cNvPr id="43520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81073F78-AB93-47DE-B3D1-7044CCB62F97}" type="slidenum">
              <a:rPr lang="en-US" altLang="zh-CN" smtClean="0"/>
            </a:fld>
            <a:endParaRPr lang="en-US" altLang="zh-CN" smtClean="0"/>
          </a:p>
        </p:txBody>
      </p:sp>
      <p:sp>
        <p:nvSpPr>
          <p:cNvPr id="367619" name="Rectangle 2"/>
          <p:cNvSpPr>
            <a:spLocks noGrp="1" noRot="1" noChangeAspect="1" noChangeArrowheads="1" noTextEdit="1"/>
          </p:cNvSpPr>
          <p:nvPr>
            <p:ph type="sldImg"/>
          </p:nvPr>
        </p:nvSpPr>
        <p:spPr/>
      </p:sp>
      <p:sp>
        <p:nvSpPr>
          <p:cNvPr id="36762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p:spPr>
        <p:txBody>
          <a:bodyPr/>
          <a:lstStyle/>
          <a:p>
            <a:fld id="{63ED6C15-E949-4326-9D80-F103544ECAB9}" type="slidenum">
              <a:rPr lang="en-US" altLang="zh-CN" smtClean="0"/>
            </a:fld>
            <a:endParaRPr lang="en-US" altLang="zh-CN" smtClean="0"/>
          </a:p>
        </p:txBody>
      </p:sp>
      <p:sp>
        <p:nvSpPr>
          <p:cNvPr id="436227" name="Rectangle 2"/>
          <p:cNvSpPr>
            <a:spLocks noGrp="1" noRot="1" noChangeAspect="1" noChangeArrowheads="1" noTextEdit="1"/>
          </p:cNvSpPr>
          <p:nvPr>
            <p:ph type="sldImg"/>
          </p:nvPr>
        </p:nvSpPr>
        <p:spPr/>
      </p:sp>
      <p:sp>
        <p:nvSpPr>
          <p:cNvPr id="43622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p:spPr>
        <p:txBody>
          <a:bodyPr/>
          <a:lstStyle/>
          <a:p>
            <a:fld id="{5F040B2C-F0A6-450C-B7CF-7E3A3F2FB40E}" type="slidenum">
              <a:rPr lang="en-US" altLang="zh-CN" smtClean="0"/>
            </a:fld>
            <a:endParaRPr lang="en-US" altLang="zh-CN" smtClean="0"/>
          </a:p>
        </p:txBody>
      </p:sp>
      <p:sp>
        <p:nvSpPr>
          <p:cNvPr id="437251" name="Rectangle 2"/>
          <p:cNvSpPr>
            <a:spLocks noGrp="1" noRot="1" noChangeAspect="1" noChangeArrowheads="1" noTextEdit="1"/>
          </p:cNvSpPr>
          <p:nvPr>
            <p:ph type="sldImg"/>
          </p:nvPr>
        </p:nvSpPr>
        <p:spPr/>
      </p:sp>
      <p:sp>
        <p:nvSpPr>
          <p:cNvPr id="43725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p:spPr>
        <p:txBody>
          <a:bodyPr/>
          <a:lstStyle/>
          <a:p>
            <a:fld id="{F0DD4B66-BB36-4C1A-8EC9-7E945BC26AF6}" type="slidenum">
              <a:rPr lang="en-US" altLang="zh-CN" smtClean="0"/>
            </a:fld>
            <a:endParaRPr lang="en-US" altLang="zh-CN" smtClean="0"/>
          </a:p>
        </p:txBody>
      </p:sp>
      <p:sp>
        <p:nvSpPr>
          <p:cNvPr id="438275" name="Rectangle 2"/>
          <p:cNvSpPr>
            <a:spLocks noGrp="1" noRot="1" noChangeAspect="1" noChangeArrowheads="1" noTextEdit="1"/>
          </p:cNvSpPr>
          <p:nvPr>
            <p:ph type="sldImg"/>
          </p:nvPr>
        </p:nvSpPr>
        <p:spPr/>
      </p:sp>
      <p:sp>
        <p:nvSpPr>
          <p:cNvPr id="43827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p>
            <a:fld id="{D62127AD-7EF9-4362-B16E-C8CC784737E1}" type="slidenum">
              <a:rPr lang="en-US" altLang="zh-CN" smtClean="0"/>
            </a:fld>
            <a:endParaRPr lang="en-US" altLang="zh-CN" smtClean="0"/>
          </a:p>
        </p:txBody>
      </p:sp>
      <p:sp>
        <p:nvSpPr>
          <p:cNvPr id="440323" name="Rectangle 2"/>
          <p:cNvSpPr>
            <a:spLocks noGrp="1" noRot="1" noChangeAspect="1" noChangeArrowheads="1" noTextEdit="1"/>
          </p:cNvSpPr>
          <p:nvPr>
            <p:ph type="sldImg"/>
          </p:nvPr>
        </p:nvSpPr>
        <p:spPr/>
      </p:sp>
      <p:sp>
        <p:nvSpPr>
          <p:cNvPr id="44032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p:spPr>
        <p:txBody>
          <a:bodyPr/>
          <a:lstStyle/>
          <a:p>
            <a:fld id="{A52238D4-6F6C-48EC-B18F-7E5AFF3E3348}" type="slidenum">
              <a:rPr lang="en-US" altLang="zh-CN" smtClean="0"/>
            </a:fld>
            <a:endParaRPr lang="en-US" altLang="zh-CN" smtClean="0"/>
          </a:p>
        </p:txBody>
      </p:sp>
      <p:sp>
        <p:nvSpPr>
          <p:cNvPr id="442371" name="Rectangle 2"/>
          <p:cNvSpPr>
            <a:spLocks noGrp="1" noRot="1" noChangeAspect="1" noChangeArrowheads="1" noTextEdit="1"/>
          </p:cNvSpPr>
          <p:nvPr>
            <p:ph type="sldImg"/>
          </p:nvPr>
        </p:nvSpPr>
        <p:spPr/>
      </p:sp>
      <p:sp>
        <p:nvSpPr>
          <p:cNvPr id="44237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p:spPr>
        <p:txBody>
          <a:bodyPr/>
          <a:lstStyle/>
          <a:p>
            <a:fld id="{221430A8-8FB2-4F06-9935-DFA69815400F}" type="slidenum">
              <a:rPr lang="en-US" altLang="zh-CN" smtClean="0"/>
            </a:fld>
            <a:endParaRPr lang="en-US" altLang="zh-CN" smtClean="0"/>
          </a:p>
        </p:txBody>
      </p:sp>
      <p:sp>
        <p:nvSpPr>
          <p:cNvPr id="443395" name="Rectangle 2"/>
          <p:cNvSpPr>
            <a:spLocks noGrp="1" noRot="1" noChangeAspect="1" noChangeArrowheads="1" noTextEdit="1"/>
          </p:cNvSpPr>
          <p:nvPr>
            <p:ph type="sldImg"/>
          </p:nvPr>
        </p:nvSpPr>
        <p:spPr/>
      </p:sp>
      <p:sp>
        <p:nvSpPr>
          <p:cNvPr id="44339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noFill/>
        </p:spPr>
        <p:txBody>
          <a:bodyPr/>
          <a:lstStyle/>
          <a:p>
            <a:fld id="{B8B811B0-65D9-4BDC-8CA2-37BAD3A8084C}" type="slidenum">
              <a:rPr lang="en-US" altLang="zh-CN" smtClean="0"/>
            </a:fld>
            <a:endParaRPr lang="en-US" altLang="zh-CN" smtClean="0"/>
          </a:p>
        </p:txBody>
      </p:sp>
      <p:sp>
        <p:nvSpPr>
          <p:cNvPr id="444419" name="Rectangle 2"/>
          <p:cNvSpPr>
            <a:spLocks noGrp="1" noRot="1" noChangeAspect="1" noChangeArrowheads="1" noTextEdit="1"/>
          </p:cNvSpPr>
          <p:nvPr>
            <p:ph type="sldImg"/>
          </p:nvPr>
        </p:nvSpPr>
        <p:spPr/>
      </p:sp>
      <p:sp>
        <p:nvSpPr>
          <p:cNvPr id="44442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p:spPr>
        <p:txBody>
          <a:bodyPr/>
          <a:lstStyle/>
          <a:p>
            <a:fld id="{2B942954-0A0E-49FD-94C4-B83809804A88}" type="slidenum">
              <a:rPr lang="en-US" altLang="zh-CN" smtClean="0"/>
            </a:fld>
            <a:endParaRPr lang="en-US" altLang="zh-CN" smtClean="0"/>
          </a:p>
        </p:txBody>
      </p:sp>
      <p:sp>
        <p:nvSpPr>
          <p:cNvPr id="446467" name="Rectangle 2"/>
          <p:cNvSpPr>
            <a:spLocks noGrp="1" noRot="1" noChangeAspect="1" noChangeArrowheads="1" noTextEdit="1"/>
          </p:cNvSpPr>
          <p:nvPr>
            <p:ph type="sldImg"/>
          </p:nvPr>
        </p:nvSpPr>
        <p:spPr/>
      </p:sp>
      <p:sp>
        <p:nvSpPr>
          <p:cNvPr id="44646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DF2A2251-A7AD-4B9C-B204-C2368445D070}" type="slidenum">
              <a:rPr lang="en-US" altLang="zh-CN" smtClean="0"/>
            </a:fld>
            <a:endParaRPr lang="en-US" altLang="zh-CN" smtClean="0"/>
          </a:p>
        </p:txBody>
      </p:sp>
      <p:sp>
        <p:nvSpPr>
          <p:cNvPr id="431107" name="Rectangle 2"/>
          <p:cNvSpPr>
            <a:spLocks noGrp="1" noRot="1" noChangeAspect="1" noChangeArrowheads="1" noTextEdit="1"/>
          </p:cNvSpPr>
          <p:nvPr>
            <p:ph type="sldImg"/>
          </p:nvPr>
        </p:nvSpPr>
        <p:spPr/>
      </p:sp>
      <p:sp>
        <p:nvSpPr>
          <p:cNvPr id="43110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p:spPr>
        <p:txBody>
          <a:bodyPr/>
          <a:lstStyle/>
          <a:p>
            <a:fld id="{579EEBCC-8233-49D9-A4CE-E56294F08A8B}" type="slidenum">
              <a:rPr lang="en-US" altLang="zh-CN" smtClean="0"/>
            </a:fld>
            <a:endParaRPr lang="en-US" altLang="zh-CN" smtClean="0"/>
          </a:p>
        </p:txBody>
      </p:sp>
      <p:sp>
        <p:nvSpPr>
          <p:cNvPr id="450563" name="Rectangle 2"/>
          <p:cNvSpPr>
            <a:spLocks noGrp="1" noRot="1" noChangeAspect="1" noChangeArrowheads="1" noTextEdit="1"/>
          </p:cNvSpPr>
          <p:nvPr>
            <p:ph type="sldImg"/>
          </p:nvPr>
        </p:nvSpPr>
        <p:spPr/>
      </p:sp>
      <p:sp>
        <p:nvSpPr>
          <p:cNvPr id="45056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BF3596C7-CE31-48D8-9C42-2C291DF6C943}" type="slidenum">
              <a:rPr lang="en-US" altLang="zh-CN" smtClean="0"/>
            </a:fld>
            <a:endParaRPr lang="en-US" altLang="zh-CN" smtClean="0"/>
          </a:p>
        </p:txBody>
      </p:sp>
      <p:sp>
        <p:nvSpPr>
          <p:cNvPr id="369667" name="Rectangle 2"/>
          <p:cNvSpPr>
            <a:spLocks noGrp="1" noRot="1" noChangeAspect="1" noChangeArrowheads="1" noTextEdit="1"/>
          </p:cNvSpPr>
          <p:nvPr>
            <p:ph type="sldImg"/>
          </p:nvPr>
        </p:nvSpPr>
        <p:spPr/>
      </p:sp>
      <p:sp>
        <p:nvSpPr>
          <p:cNvPr id="36966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p:spPr>
        <p:txBody>
          <a:bodyPr/>
          <a:lstStyle/>
          <a:p>
            <a:fld id="{4F2D605A-E6D0-4828-A65C-7C370EEAD53C}" type="slidenum">
              <a:rPr lang="en-US" altLang="zh-CN" smtClean="0"/>
            </a:fld>
            <a:endParaRPr lang="en-US" altLang="zh-CN" smtClean="0"/>
          </a:p>
        </p:txBody>
      </p:sp>
      <p:sp>
        <p:nvSpPr>
          <p:cNvPr id="451587" name="Rectangle 2"/>
          <p:cNvSpPr>
            <a:spLocks noGrp="1" noRot="1" noChangeAspect="1" noChangeArrowheads="1" noTextEdit="1"/>
          </p:cNvSpPr>
          <p:nvPr>
            <p:ph type="sldImg"/>
          </p:nvPr>
        </p:nvSpPr>
        <p:spPr/>
      </p:sp>
      <p:sp>
        <p:nvSpPr>
          <p:cNvPr id="45158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p:spPr>
        <p:txBody>
          <a:bodyPr/>
          <a:lstStyle/>
          <a:p>
            <a:fld id="{2CF42FCB-C4DB-4D19-8CDF-4291B4048FB7}" type="slidenum">
              <a:rPr lang="en-US" altLang="zh-CN" smtClean="0"/>
            </a:fld>
            <a:endParaRPr lang="en-US" altLang="zh-CN" smtClean="0"/>
          </a:p>
        </p:txBody>
      </p:sp>
      <p:sp>
        <p:nvSpPr>
          <p:cNvPr id="452611" name="Rectangle 2"/>
          <p:cNvSpPr>
            <a:spLocks noGrp="1" noRot="1" noChangeAspect="1" noChangeArrowheads="1" noTextEdit="1"/>
          </p:cNvSpPr>
          <p:nvPr>
            <p:ph type="sldImg"/>
          </p:nvPr>
        </p:nvSpPr>
        <p:spPr/>
      </p:sp>
      <p:sp>
        <p:nvSpPr>
          <p:cNvPr id="45261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p:spPr>
        <p:txBody>
          <a:bodyPr/>
          <a:lstStyle/>
          <a:p>
            <a:fld id="{56EE7B97-00AF-423D-AFD2-1BA3D11C6A66}" type="slidenum">
              <a:rPr lang="en-US" altLang="zh-CN" smtClean="0"/>
            </a:fld>
            <a:endParaRPr lang="en-US" altLang="zh-CN" smtClean="0"/>
          </a:p>
        </p:txBody>
      </p:sp>
      <p:sp>
        <p:nvSpPr>
          <p:cNvPr id="453635" name="Rectangle 2"/>
          <p:cNvSpPr>
            <a:spLocks noGrp="1" noRot="1" noChangeAspect="1" noChangeArrowheads="1" noTextEdit="1"/>
          </p:cNvSpPr>
          <p:nvPr>
            <p:ph type="sldImg"/>
          </p:nvPr>
        </p:nvSpPr>
        <p:spPr/>
      </p:sp>
      <p:sp>
        <p:nvSpPr>
          <p:cNvPr id="45363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p:spPr>
        <p:txBody>
          <a:bodyPr/>
          <a:lstStyle/>
          <a:p>
            <a:fld id="{47CFED84-59F1-472F-9A79-DF1F6DBF2B23}" type="slidenum">
              <a:rPr lang="en-US" altLang="zh-CN" smtClean="0"/>
            </a:fld>
            <a:endParaRPr lang="en-US" altLang="zh-CN" smtClean="0"/>
          </a:p>
        </p:txBody>
      </p:sp>
      <p:sp>
        <p:nvSpPr>
          <p:cNvPr id="455683" name="Rectangle 2"/>
          <p:cNvSpPr>
            <a:spLocks noGrp="1" noRot="1" noChangeAspect="1" noChangeArrowheads="1" noTextEdit="1"/>
          </p:cNvSpPr>
          <p:nvPr>
            <p:ph type="sldImg"/>
          </p:nvPr>
        </p:nvSpPr>
        <p:spPr/>
      </p:sp>
      <p:sp>
        <p:nvSpPr>
          <p:cNvPr id="45568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p:spPr>
        <p:txBody>
          <a:bodyPr/>
          <a:lstStyle/>
          <a:p>
            <a:fld id="{D9AAD56F-2D96-45CB-B060-53060834CB64}" type="slidenum">
              <a:rPr lang="en-US" altLang="zh-CN" smtClean="0"/>
            </a:fld>
            <a:endParaRPr lang="en-US" altLang="zh-CN" smtClean="0"/>
          </a:p>
        </p:txBody>
      </p:sp>
      <p:sp>
        <p:nvSpPr>
          <p:cNvPr id="457731" name="Rectangle 2"/>
          <p:cNvSpPr>
            <a:spLocks noGrp="1" noRot="1" noChangeAspect="1" noChangeArrowheads="1" noTextEdit="1"/>
          </p:cNvSpPr>
          <p:nvPr>
            <p:ph type="sldImg"/>
          </p:nvPr>
        </p:nvSpPr>
        <p:spPr/>
      </p:sp>
      <p:sp>
        <p:nvSpPr>
          <p:cNvPr id="45773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p:spPr>
        <p:txBody>
          <a:bodyPr/>
          <a:lstStyle/>
          <a:p>
            <a:fld id="{B1729BD6-CBC3-4009-817E-EE5518095EF0}" type="slidenum">
              <a:rPr lang="en-US" altLang="zh-CN" smtClean="0"/>
            </a:fld>
            <a:endParaRPr lang="en-US" altLang="zh-CN" smtClean="0"/>
          </a:p>
        </p:txBody>
      </p:sp>
      <p:sp>
        <p:nvSpPr>
          <p:cNvPr id="458755" name="Rectangle 2"/>
          <p:cNvSpPr>
            <a:spLocks noGrp="1" noRot="1" noChangeAspect="1" noChangeArrowheads="1" noTextEdit="1"/>
          </p:cNvSpPr>
          <p:nvPr>
            <p:ph type="sldImg"/>
          </p:nvPr>
        </p:nvSpPr>
        <p:spPr/>
      </p:sp>
      <p:sp>
        <p:nvSpPr>
          <p:cNvPr id="45875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p:spPr>
        <p:txBody>
          <a:bodyPr/>
          <a:lstStyle/>
          <a:p>
            <a:fld id="{EF9DDE39-DC31-4508-B949-0B62C9DC4B9B}" type="slidenum">
              <a:rPr lang="en-US" altLang="zh-CN" smtClean="0"/>
            </a:fld>
            <a:endParaRPr lang="en-US" altLang="zh-CN" smtClean="0"/>
          </a:p>
        </p:txBody>
      </p:sp>
      <p:sp>
        <p:nvSpPr>
          <p:cNvPr id="460803" name="Rectangle 2"/>
          <p:cNvSpPr>
            <a:spLocks noGrp="1" noRot="1" noChangeAspect="1" noChangeArrowheads="1" noTextEdit="1"/>
          </p:cNvSpPr>
          <p:nvPr>
            <p:ph type="sldImg"/>
          </p:nvPr>
        </p:nvSpPr>
        <p:spPr/>
      </p:sp>
      <p:sp>
        <p:nvSpPr>
          <p:cNvPr id="46080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p:spPr>
        <p:txBody>
          <a:bodyPr/>
          <a:lstStyle/>
          <a:p>
            <a:fld id="{867660AD-3D16-4D2D-9B2A-D7F30ECF9353}" type="slidenum">
              <a:rPr lang="en-US" altLang="zh-CN" smtClean="0"/>
            </a:fld>
            <a:endParaRPr lang="en-US" altLang="zh-CN" smtClean="0"/>
          </a:p>
        </p:txBody>
      </p:sp>
      <p:sp>
        <p:nvSpPr>
          <p:cNvPr id="461827" name="Rectangle 2"/>
          <p:cNvSpPr>
            <a:spLocks noGrp="1" noRot="1" noChangeAspect="1" noChangeArrowheads="1" noTextEdit="1"/>
          </p:cNvSpPr>
          <p:nvPr>
            <p:ph type="sldImg"/>
          </p:nvPr>
        </p:nvSpPr>
        <p:spPr/>
      </p:sp>
      <p:sp>
        <p:nvSpPr>
          <p:cNvPr id="46182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noFill/>
        </p:spPr>
        <p:txBody>
          <a:bodyPr/>
          <a:lstStyle/>
          <a:p>
            <a:fld id="{B08591F8-4938-488D-932D-6F5FAFFA031E}" type="slidenum">
              <a:rPr lang="en-US" altLang="zh-CN" smtClean="0"/>
            </a:fld>
            <a:endParaRPr lang="en-US" altLang="zh-CN" smtClean="0"/>
          </a:p>
        </p:txBody>
      </p:sp>
      <p:sp>
        <p:nvSpPr>
          <p:cNvPr id="462851" name="Rectangle 2"/>
          <p:cNvSpPr>
            <a:spLocks noGrp="1" noRot="1" noChangeAspect="1" noChangeArrowheads="1" noTextEdit="1"/>
          </p:cNvSpPr>
          <p:nvPr>
            <p:ph type="sldImg"/>
          </p:nvPr>
        </p:nvSpPr>
        <p:spPr/>
      </p:sp>
      <p:sp>
        <p:nvSpPr>
          <p:cNvPr id="46285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p:spPr>
        <p:txBody>
          <a:bodyPr/>
          <a:lstStyle/>
          <a:p>
            <a:fld id="{23C1576B-7F20-494D-B125-71A2F10B5806}" type="slidenum">
              <a:rPr lang="en-US" altLang="zh-CN" smtClean="0"/>
            </a:fld>
            <a:endParaRPr lang="en-US" altLang="zh-CN" smtClean="0"/>
          </a:p>
        </p:txBody>
      </p:sp>
      <p:sp>
        <p:nvSpPr>
          <p:cNvPr id="464899" name="Rectangle 2"/>
          <p:cNvSpPr>
            <a:spLocks noGrp="1" noRot="1" noChangeAspect="1" noChangeArrowheads="1" noTextEdit="1"/>
          </p:cNvSpPr>
          <p:nvPr>
            <p:ph type="sldImg"/>
          </p:nvPr>
        </p:nvSpPr>
        <p:spPr/>
      </p:sp>
      <p:sp>
        <p:nvSpPr>
          <p:cNvPr id="46490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450E9D28-35A1-44D0-8887-EF51EEAC443F}" type="slidenum">
              <a:rPr lang="en-US" altLang="zh-CN" smtClean="0"/>
            </a:fld>
            <a:endParaRPr lang="en-US" altLang="zh-CN" smtClean="0"/>
          </a:p>
        </p:txBody>
      </p:sp>
      <p:sp>
        <p:nvSpPr>
          <p:cNvPr id="370691" name="Rectangle 2"/>
          <p:cNvSpPr>
            <a:spLocks noGrp="1" noRot="1" noChangeAspect="1" noChangeArrowheads="1" noTextEdit="1"/>
          </p:cNvSpPr>
          <p:nvPr>
            <p:ph type="sldImg"/>
          </p:nvPr>
        </p:nvSpPr>
        <p:spPr/>
      </p:sp>
      <p:sp>
        <p:nvSpPr>
          <p:cNvPr id="37069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noFill/>
        </p:spPr>
        <p:txBody>
          <a:bodyPr/>
          <a:lstStyle/>
          <a:p>
            <a:fld id="{E056306F-DAFA-4AD5-8BF8-DBA7F7EB49B3}" type="slidenum">
              <a:rPr lang="en-US" altLang="zh-CN" smtClean="0"/>
            </a:fld>
            <a:endParaRPr lang="en-US" altLang="zh-CN" smtClean="0"/>
          </a:p>
        </p:txBody>
      </p:sp>
      <p:sp>
        <p:nvSpPr>
          <p:cNvPr id="465923" name="Rectangle 2"/>
          <p:cNvSpPr>
            <a:spLocks noGrp="1" noRot="1" noChangeAspect="1" noChangeArrowheads="1" noTextEdit="1"/>
          </p:cNvSpPr>
          <p:nvPr>
            <p:ph type="sldImg"/>
          </p:nvPr>
        </p:nvSpPr>
        <p:spPr/>
      </p:sp>
      <p:sp>
        <p:nvSpPr>
          <p:cNvPr id="46592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noFill/>
        </p:spPr>
        <p:txBody>
          <a:bodyPr/>
          <a:lstStyle/>
          <a:p>
            <a:fld id="{7A5A1DD5-1EF8-4BC4-8B3D-2BB96E6B23AE}" type="slidenum">
              <a:rPr lang="en-US" altLang="zh-CN" smtClean="0"/>
            </a:fld>
            <a:endParaRPr lang="en-US" altLang="zh-CN" smtClean="0"/>
          </a:p>
        </p:txBody>
      </p:sp>
      <p:sp>
        <p:nvSpPr>
          <p:cNvPr id="466947" name="Rectangle 2"/>
          <p:cNvSpPr>
            <a:spLocks noGrp="1" noRot="1" noChangeAspect="1" noChangeArrowheads="1" noTextEdit="1"/>
          </p:cNvSpPr>
          <p:nvPr>
            <p:ph type="sldImg"/>
          </p:nvPr>
        </p:nvSpPr>
        <p:spPr/>
      </p:sp>
      <p:sp>
        <p:nvSpPr>
          <p:cNvPr id="46694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a:noFill/>
        </p:spPr>
        <p:txBody>
          <a:bodyPr/>
          <a:lstStyle/>
          <a:p>
            <a:fld id="{0A04732D-A8C2-48A8-BF69-D76ADCCF8368}" type="slidenum">
              <a:rPr lang="en-US" altLang="zh-CN" smtClean="0"/>
            </a:fld>
            <a:endParaRPr lang="en-US" altLang="zh-CN" smtClean="0"/>
          </a:p>
        </p:txBody>
      </p:sp>
      <p:sp>
        <p:nvSpPr>
          <p:cNvPr id="467971" name="Rectangle 2"/>
          <p:cNvSpPr>
            <a:spLocks noGrp="1" noRot="1" noChangeAspect="1" noChangeArrowheads="1" noTextEdit="1"/>
          </p:cNvSpPr>
          <p:nvPr>
            <p:ph type="sldImg"/>
          </p:nvPr>
        </p:nvSpPr>
        <p:spPr/>
      </p:sp>
      <p:sp>
        <p:nvSpPr>
          <p:cNvPr id="46797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noFill/>
        </p:spPr>
        <p:txBody>
          <a:bodyPr/>
          <a:lstStyle/>
          <a:p>
            <a:fld id="{CB09503B-9E6C-4787-8295-42F36F2E4C1B}" type="slidenum">
              <a:rPr lang="en-US" altLang="zh-CN" smtClean="0"/>
            </a:fld>
            <a:endParaRPr lang="en-US" altLang="zh-CN" smtClean="0"/>
          </a:p>
        </p:txBody>
      </p:sp>
      <p:sp>
        <p:nvSpPr>
          <p:cNvPr id="468995" name="Rectangle 2"/>
          <p:cNvSpPr>
            <a:spLocks noGrp="1" noRot="1" noChangeAspect="1" noChangeArrowheads="1" noTextEdit="1"/>
          </p:cNvSpPr>
          <p:nvPr>
            <p:ph type="sldImg"/>
          </p:nvPr>
        </p:nvSpPr>
        <p:spPr/>
      </p:sp>
      <p:sp>
        <p:nvSpPr>
          <p:cNvPr id="46899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p:spPr>
        <p:txBody>
          <a:bodyPr/>
          <a:lstStyle/>
          <a:p>
            <a:fld id="{14F46BC0-0979-4BB0-B1BF-74BD3A8D7342}" type="slidenum">
              <a:rPr lang="en-US" altLang="zh-CN" smtClean="0"/>
            </a:fld>
            <a:endParaRPr lang="en-US" altLang="zh-CN" smtClean="0"/>
          </a:p>
        </p:txBody>
      </p:sp>
      <p:sp>
        <p:nvSpPr>
          <p:cNvPr id="470019" name="Rectangle 2"/>
          <p:cNvSpPr>
            <a:spLocks noGrp="1" noRot="1" noChangeAspect="1" noChangeArrowheads="1" noTextEdit="1"/>
          </p:cNvSpPr>
          <p:nvPr>
            <p:ph type="sldImg"/>
          </p:nvPr>
        </p:nvSpPr>
        <p:spPr/>
      </p:sp>
      <p:sp>
        <p:nvSpPr>
          <p:cNvPr id="47002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noFill/>
        </p:spPr>
        <p:txBody>
          <a:bodyPr/>
          <a:lstStyle/>
          <a:p>
            <a:fld id="{99D1764B-EFEB-4B58-80CD-2154972AD7E4}" type="slidenum">
              <a:rPr lang="en-US" altLang="zh-CN" smtClean="0"/>
            </a:fld>
            <a:endParaRPr lang="en-US" altLang="zh-CN" smtClean="0"/>
          </a:p>
        </p:txBody>
      </p:sp>
      <p:sp>
        <p:nvSpPr>
          <p:cNvPr id="471043" name="Rectangle 2"/>
          <p:cNvSpPr>
            <a:spLocks noGrp="1" noRot="1" noChangeAspect="1" noChangeArrowheads="1" noTextEdit="1"/>
          </p:cNvSpPr>
          <p:nvPr>
            <p:ph type="sldImg"/>
          </p:nvPr>
        </p:nvSpPr>
        <p:spPr/>
      </p:sp>
      <p:sp>
        <p:nvSpPr>
          <p:cNvPr id="47104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7"/>
          <p:cNvSpPr>
            <a:spLocks noGrp="1" noChangeArrowheads="1"/>
          </p:cNvSpPr>
          <p:nvPr>
            <p:ph type="sldNum" sz="quarter" idx="5"/>
          </p:nvPr>
        </p:nvSpPr>
        <p:spPr>
          <a:noFill/>
        </p:spPr>
        <p:txBody>
          <a:bodyPr/>
          <a:lstStyle/>
          <a:p>
            <a:fld id="{79919BE6-9D76-496A-8F69-2189A629DDC2}" type="slidenum">
              <a:rPr lang="en-US" altLang="zh-CN" smtClean="0"/>
            </a:fld>
            <a:endParaRPr lang="en-US" altLang="zh-CN" smtClean="0"/>
          </a:p>
        </p:txBody>
      </p:sp>
      <p:sp>
        <p:nvSpPr>
          <p:cNvPr id="472067" name="Rectangle 2"/>
          <p:cNvSpPr>
            <a:spLocks noGrp="1" noRot="1" noChangeAspect="1" noChangeArrowheads="1" noTextEdit="1"/>
          </p:cNvSpPr>
          <p:nvPr>
            <p:ph type="sldImg"/>
          </p:nvPr>
        </p:nvSpPr>
        <p:spPr/>
      </p:sp>
      <p:sp>
        <p:nvSpPr>
          <p:cNvPr id="472068"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noFill/>
        </p:spPr>
        <p:txBody>
          <a:bodyPr/>
          <a:lstStyle/>
          <a:p>
            <a:fld id="{02D2BE50-DD70-456A-8FA9-4081463A51FA}" type="slidenum">
              <a:rPr lang="en-US" altLang="zh-CN" smtClean="0"/>
            </a:fld>
            <a:endParaRPr lang="en-US" altLang="zh-CN" smtClean="0"/>
          </a:p>
        </p:txBody>
      </p:sp>
      <p:sp>
        <p:nvSpPr>
          <p:cNvPr id="473091" name="Rectangle 2"/>
          <p:cNvSpPr>
            <a:spLocks noGrp="1" noRot="1" noChangeAspect="1" noChangeArrowheads="1" noTextEdit="1"/>
          </p:cNvSpPr>
          <p:nvPr>
            <p:ph type="sldImg"/>
          </p:nvPr>
        </p:nvSpPr>
        <p:spPr/>
      </p:sp>
      <p:sp>
        <p:nvSpPr>
          <p:cNvPr id="47309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7"/>
          <p:cNvSpPr>
            <a:spLocks noGrp="1" noChangeArrowheads="1"/>
          </p:cNvSpPr>
          <p:nvPr>
            <p:ph type="sldNum" sz="quarter" idx="5"/>
          </p:nvPr>
        </p:nvSpPr>
        <p:spPr>
          <a:noFill/>
        </p:spPr>
        <p:txBody>
          <a:bodyPr/>
          <a:lstStyle/>
          <a:p>
            <a:fld id="{1DA4B24F-EB9D-48F8-84CF-E2DB78939D30}" type="slidenum">
              <a:rPr lang="en-US" altLang="zh-CN" smtClean="0"/>
            </a:fld>
            <a:endParaRPr lang="en-US" altLang="zh-CN" smtClean="0"/>
          </a:p>
        </p:txBody>
      </p:sp>
      <p:sp>
        <p:nvSpPr>
          <p:cNvPr id="474115" name="Rectangle 2"/>
          <p:cNvSpPr>
            <a:spLocks noGrp="1" noRot="1" noChangeAspect="1" noChangeArrowheads="1" noTextEdit="1"/>
          </p:cNvSpPr>
          <p:nvPr>
            <p:ph type="sldImg"/>
          </p:nvPr>
        </p:nvSpPr>
        <p:spPr/>
      </p:sp>
      <p:sp>
        <p:nvSpPr>
          <p:cNvPr id="47411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a:noFill/>
        </p:spPr>
        <p:txBody>
          <a:bodyPr/>
          <a:lstStyle/>
          <a:p>
            <a:fld id="{30D4914E-C009-43D2-B2A2-DDFBBC22B9D1}" type="slidenum">
              <a:rPr lang="en-US" altLang="zh-CN" smtClean="0"/>
            </a:fld>
            <a:endParaRPr lang="en-US" altLang="zh-CN" smtClean="0"/>
          </a:p>
        </p:txBody>
      </p:sp>
      <p:sp>
        <p:nvSpPr>
          <p:cNvPr id="475139" name="Rectangle 2"/>
          <p:cNvSpPr>
            <a:spLocks noGrp="1" noRot="1" noChangeAspect="1" noChangeArrowheads="1" noTextEdit="1"/>
          </p:cNvSpPr>
          <p:nvPr>
            <p:ph type="sldImg"/>
          </p:nvPr>
        </p:nvSpPr>
        <p:spPr/>
      </p:sp>
      <p:sp>
        <p:nvSpPr>
          <p:cNvPr id="47514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00100" y="2366963"/>
            <a:ext cx="9067800" cy="16335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00200" y="4318000"/>
            <a:ext cx="74676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13332E72-2CC3-4A22-841C-12856A7F3AD4}" type="slidenum">
              <a:rPr lang="en-US" altLang="zh-CN"/>
            </a:fld>
            <a:endParaRPr lang="en-US" altLang="zh-CN"/>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C7057A1-13F5-4E1C-B989-EAD504D47F18}" type="slidenum">
              <a:rPr lang="en-US" altLang="zh-CN"/>
            </a:fld>
            <a:endParaRPr lang="en-US" altLang="zh-CN"/>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600950" y="677863"/>
            <a:ext cx="22669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00100" y="677863"/>
            <a:ext cx="6648450" cy="6096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C5D679B-D1B4-4902-A18A-0F9DC4B882B6}" type="slidenum">
              <a:rPr lang="en-US" altLang="zh-CN"/>
            </a:fld>
            <a:endParaRPr lang="en-US" altLang="zh-CN"/>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800100" y="677863"/>
            <a:ext cx="9067800" cy="1270000"/>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800100" y="2201863"/>
            <a:ext cx="9067800" cy="4572000"/>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411CF12-03D4-448B-A945-21DC839D0CBE}" type="slidenum">
              <a:rPr lang="en-US" altLang="zh-CN"/>
            </a:fld>
            <a:endParaRPr lang="en-US" altLang="zh-CN"/>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800100" y="677863"/>
            <a:ext cx="9067800" cy="1270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800100" y="2201863"/>
            <a:ext cx="9067800" cy="4572000"/>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8DEA847D-3D27-4606-B5D7-84079EF03F36}" type="slidenum">
              <a:rPr lang="en-US" altLang="zh-CN"/>
            </a:fld>
            <a:endParaRPr lang="en-US" altLang="zh-CN"/>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00100" y="2366963"/>
            <a:ext cx="9067800" cy="163353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00200" y="4318000"/>
            <a:ext cx="74676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3332E72-2CC3-4A22-841C-12856A7F3AD4}" type="slidenum">
              <a:rPr lang="en-US" altLang="zh-CN">
                <a:solidFill>
                  <a:srgbClr val="000000"/>
                </a:solidFill>
              </a:rPr>
            </a:fld>
            <a:endParaRPr lang="en-US" altLang="zh-CN">
              <a:solidFill>
                <a:srgbClr val="000000"/>
              </a:solidFill>
            </a:endParaRPr>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E3448AC-35BF-4F9F-AD4F-4BD77949DC8D}" type="slidenum">
              <a:rPr lang="en-US" altLang="zh-CN">
                <a:solidFill>
                  <a:srgbClr val="000000"/>
                </a:solidFill>
              </a:rPr>
            </a:fld>
            <a:endParaRPr lang="en-US" altLang="zh-CN">
              <a:solidFill>
                <a:srgbClr val="000000"/>
              </a:solidFill>
            </a:endParaRP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42963" y="4895850"/>
            <a:ext cx="9067800" cy="15144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2963" y="3228975"/>
            <a:ext cx="90678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80C5078-6EFB-4DD3-994A-C1307CB5C4D7}" type="slidenum">
              <a:rPr lang="en-US" altLang="zh-CN">
                <a:solidFill>
                  <a:srgbClr val="000000"/>
                </a:solidFill>
              </a:rPr>
            </a:fld>
            <a:endParaRPr lang="en-US" altLang="zh-CN">
              <a:solidFill>
                <a:srgbClr val="000000"/>
              </a:solidFill>
            </a:endParaRPr>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00100" y="2201863"/>
            <a:ext cx="4457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410200" y="2201863"/>
            <a:ext cx="4457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4DCA048-5FBA-4954-94FE-01CA909EEFF3}" type="slidenum">
              <a:rPr lang="en-US" altLang="zh-CN">
                <a:solidFill>
                  <a:srgbClr val="000000"/>
                </a:solidFill>
              </a:rPr>
            </a:fld>
            <a:endParaRPr lang="en-US" altLang="zh-CN">
              <a:solidFill>
                <a:srgbClr val="000000"/>
              </a:solidFill>
            </a:endParaRPr>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9601200" cy="1270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33400" y="1704975"/>
            <a:ext cx="4713288"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33400" y="2416175"/>
            <a:ext cx="4713288"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419725" y="1704975"/>
            <a:ext cx="4714875"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419725" y="2416175"/>
            <a:ext cx="4714875"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D870B585-4B88-4334-A029-9999140FA486}" type="slidenum">
              <a:rPr lang="en-US" altLang="zh-CN">
                <a:solidFill>
                  <a:srgbClr val="000000"/>
                </a:solidFill>
              </a:rPr>
            </a:fld>
            <a:endParaRPr lang="en-US" altLang="zh-CN">
              <a:solidFill>
                <a:srgbClr val="000000"/>
              </a:solidFill>
            </a:endParaRPr>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54A26FD7-7CBC-4872-BA8D-306FD4D1385E}" type="slidenum">
              <a:rPr lang="en-US" altLang="zh-CN">
                <a:solidFill>
                  <a:srgbClr val="000000"/>
                </a:solidFill>
              </a:rPr>
            </a:fld>
            <a:endParaRPr lang="en-US" altLang="zh-CN">
              <a:solidFill>
                <a:srgbClr val="000000"/>
              </a:solidFill>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E3448AC-35BF-4F9F-AD4F-4BD77949DC8D}" type="slidenum">
              <a:rPr lang="en-US" altLang="zh-CN"/>
            </a:fld>
            <a:endParaRPr lang="en-US" altLang="zh-CN"/>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0A8C7F7-64C1-493C-86D3-261AD5E39527}" type="slidenum">
              <a:rPr lang="en-US" altLang="zh-CN">
                <a:solidFill>
                  <a:srgbClr val="000000"/>
                </a:solidFill>
              </a:rPr>
            </a:fld>
            <a:endParaRPr lang="en-US" altLang="zh-CN">
              <a:solidFill>
                <a:srgbClr val="000000"/>
              </a:solidFill>
            </a:endParaRPr>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3400" y="303213"/>
            <a:ext cx="3509963" cy="12906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170363" y="303213"/>
            <a:ext cx="5964237"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33400" y="1593850"/>
            <a:ext cx="3509963"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36190D1-CC36-43A4-8714-D4CB49CC21A2}" type="slidenum">
              <a:rPr lang="en-US" altLang="zh-CN">
                <a:solidFill>
                  <a:srgbClr val="000000"/>
                </a:solidFill>
              </a:rPr>
            </a:fld>
            <a:endParaRPr lang="en-US" altLang="zh-CN">
              <a:solidFill>
                <a:srgbClr val="000000"/>
              </a:solidFill>
            </a:endParaRPr>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90738" y="5334000"/>
            <a:ext cx="6400800" cy="6302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090738" y="681038"/>
            <a:ext cx="64008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090738" y="5964238"/>
            <a:ext cx="64008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3696D2B-0F42-4DBC-A276-C6900FAB535B}" type="slidenum">
              <a:rPr lang="en-US" altLang="zh-CN">
                <a:solidFill>
                  <a:srgbClr val="000000"/>
                </a:solidFill>
              </a:rPr>
            </a:fld>
            <a:endParaRPr lang="en-US" altLang="zh-CN">
              <a:solidFill>
                <a:srgbClr val="000000"/>
              </a:solidFill>
            </a:endParaRPr>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C7057A1-13F5-4E1C-B989-EAD504D47F18}" type="slidenum">
              <a:rPr lang="en-US" altLang="zh-CN">
                <a:solidFill>
                  <a:srgbClr val="000000"/>
                </a:solidFill>
              </a:rPr>
            </a:fld>
            <a:endParaRPr lang="en-US" altLang="zh-CN">
              <a:solidFill>
                <a:srgbClr val="000000"/>
              </a:solidFill>
            </a:endParaRPr>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600950" y="677863"/>
            <a:ext cx="22669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00100" y="677863"/>
            <a:ext cx="6648450" cy="6096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C5D679B-D1B4-4902-A18A-0F9DC4B882B6}" type="slidenum">
              <a:rPr lang="en-US" altLang="zh-CN">
                <a:solidFill>
                  <a:srgbClr val="000000"/>
                </a:solidFill>
              </a:rPr>
            </a:fld>
            <a:endParaRPr lang="en-US" altLang="zh-CN">
              <a:solidFill>
                <a:srgbClr val="000000"/>
              </a:solidFill>
            </a:endParaRPr>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800100" y="677863"/>
            <a:ext cx="9067800" cy="1270000"/>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800100" y="2201863"/>
            <a:ext cx="9067800" cy="4572000"/>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11CF12-03D4-448B-A945-21DC839D0CBE}" type="slidenum">
              <a:rPr lang="en-US" altLang="zh-CN">
                <a:solidFill>
                  <a:srgbClr val="000000"/>
                </a:solidFill>
              </a:rPr>
            </a:fld>
            <a:endParaRPr lang="en-US" altLang="zh-CN">
              <a:solidFill>
                <a:srgbClr val="000000"/>
              </a:solidFill>
            </a:endParaRPr>
          </a:p>
        </p:txBody>
      </p:sp>
    </p:spTree>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800100" y="677863"/>
            <a:ext cx="9067800" cy="1270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800100" y="2201863"/>
            <a:ext cx="9067800" cy="4572000"/>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DEA847D-3D27-4606-B5D7-84079EF03F36}" type="slidenum">
              <a:rPr lang="en-US" altLang="zh-CN">
                <a:solidFill>
                  <a:srgbClr val="000000"/>
                </a:solidFill>
              </a:rPr>
            </a:fld>
            <a:endParaRPr lang="en-US" altLang="zh-CN">
              <a:solidFill>
                <a:srgbClr val="000000"/>
              </a:solidFill>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42963" y="4895850"/>
            <a:ext cx="9067800" cy="15144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2963" y="3228975"/>
            <a:ext cx="90678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80C5078-6EFB-4DD3-994A-C1307CB5C4D7}" type="slidenum">
              <a:rPr lang="en-US" altLang="zh-CN"/>
            </a:fld>
            <a:endParaRPr lang="en-US" altLang="zh-CN"/>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00100" y="2201863"/>
            <a:ext cx="4457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410200" y="2201863"/>
            <a:ext cx="4457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44DCA048-5FBA-4954-94FE-01CA909EEFF3}" type="slidenum">
              <a:rPr lang="en-US" altLang="zh-CN"/>
            </a:fld>
            <a:endParaRPr lang="en-US" altLang="zh-CN"/>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9601200" cy="1270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33400" y="1704975"/>
            <a:ext cx="4713288"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33400" y="2416175"/>
            <a:ext cx="4713288"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419725" y="1704975"/>
            <a:ext cx="4714875"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419725" y="2416175"/>
            <a:ext cx="4714875"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D870B585-4B88-4334-A029-9999140FA486}" type="slidenum">
              <a:rPr lang="en-US" altLang="zh-CN"/>
            </a:fld>
            <a:endParaRPr lang="en-US" altLang="zh-CN"/>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54A26FD7-7CBC-4872-BA8D-306FD4D1385E}" type="slidenum">
              <a:rPr lang="en-US" altLang="zh-CN"/>
            </a:fld>
            <a:endParaRPr lang="en-US" altLang="zh-CN"/>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90A8C7F7-64C1-493C-86D3-261AD5E39527}" type="slidenum">
              <a:rPr lang="en-US" altLang="zh-CN"/>
            </a:fld>
            <a:endParaRPr lang="en-US" altLang="zh-CN"/>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3400" y="303213"/>
            <a:ext cx="3509963" cy="12906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170363" y="303213"/>
            <a:ext cx="5964237"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33400" y="1593850"/>
            <a:ext cx="3509963"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636190D1-CC36-43A4-8714-D4CB49CC21A2}" type="slidenum">
              <a:rPr lang="en-US" altLang="zh-CN"/>
            </a:fld>
            <a:endParaRPr lang="en-US" altLang="zh-CN"/>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90738" y="5334000"/>
            <a:ext cx="6400800" cy="6302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090738" y="681038"/>
            <a:ext cx="64008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090738" y="5964238"/>
            <a:ext cx="64008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03696D2B-0F42-4DBC-A276-C6900FAB535B}" type="slidenum">
              <a:rPr lang="en-US" altLang="zh-CN"/>
            </a:fld>
            <a:endParaRPr lang="en-US" altLang="zh-CN"/>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800100" y="677863"/>
            <a:ext cx="9067800" cy="1270000"/>
          </a:xfrm>
          <a:prstGeom prst="rect">
            <a:avLst/>
          </a:prstGeom>
          <a:noFill/>
          <a:ln w="9525">
            <a:noFill/>
            <a:miter lim="800000"/>
          </a:ln>
        </p:spPr>
        <p:txBody>
          <a:bodyPr vert="horz" wrap="square" lIns="104498" tIns="52249" rIns="104498" bIns="52249" numCol="1" anchor="ctr" anchorCtr="0" compatLnSpc="1"/>
          <a:lstStyle/>
          <a:p>
            <a:pPr lvl="0"/>
            <a:r>
              <a:rPr lang="zh-CN" altLang="en-US" smtClean="0"/>
              <a:t>单击此处编辑母版标题样式</a:t>
            </a:r>
            <a:endParaRPr lang="zh-CN" altLang="en-US" smtClean="0"/>
          </a:p>
        </p:txBody>
      </p:sp>
      <p:sp>
        <p:nvSpPr>
          <p:cNvPr id="46083" name="Rectangle 3"/>
          <p:cNvSpPr>
            <a:spLocks noGrp="1" noChangeArrowheads="1"/>
          </p:cNvSpPr>
          <p:nvPr>
            <p:ph type="body" idx="1"/>
          </p:nvPr>
        </p:nvSpPr>
        <p:spPr bwMode="auto">
          <a:xfrm>
            <a:off x="800100" y="2201863"/>
            <a:ext cx="9067800" cy="4572000"/>
          </a:xfrm>
          <a:prstGeom prst="rect">
            <a:avLst/>
          </a:prstGeom>
          <a:noFill/>
          <a:ln w="9525">
            <a:noFill/>
            <a:miter lim="800000"/>
          </a:ln>
        </p:spPr>
        <p:txBody>
          <a:bodyPr vert="horz" wrap="square" lIns="104498" tIns="52249" rIns="104498" bIns="52249"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Rectangle 4"/>
          <p:cNvSpPr>
            <a:spLocks noGrp="1" noChangeArrowheads="1"/>
          </p:cNvSpPr>
          <p:nvPr>
            <p:ph type="dt" sz="half" idx="2"/>
          </p:nvPr>
        </p:nvSpPr>
        <p:spPr bwMode="auto">
          <a:xfrm>
            <a:off x="800100" y="6942138"/>
            <a:ext cx="2222500" cy="508000"/>
          </a:xfrm>
          <a:prstGeom prst="rect">
            <a:avLst/>
          </a:prstGeom>
          <a:noFill/>
          <a:ln w="9525">
            <a:noFill/>
            <a:miter lim="800000"/>
          </a:ln>
          <a:effectLst/>
        </p:spPr>
        <p:txBody>
          <a:bodyPr vert="horz" wrap="square" lIns="104498" tIns="52249" rIns="104498" bIns="52249" numCol="1" anchor="t" anchorCtr="0" compatLnSpc="1"/>
          <a:lstStyle>
            <a:lvl1pPr algn="l">
              <a:defRPr sz="1600" b="0"/>
            </a:lvl1pPr>
          </a:lstStyle>
          <a:p>
            <a:pPr>
              <a:defRPr/>
            </a:pPr>
            <a:endParaRPr lang="en-US" altLang="zh-CN"/>
          </a:p>
        </p:txBody>
      </p:sp>
      <p:sp>
        <p:nvSpPr>
          <p:cNvPr id="1029" name="Rectangle 5"/>
          <p:cNvSpPr>
            <a:spLocks noGrp="1" noChangeArrowheads="1"/>
          </p:cNvSpPr>
          <p:nvPr>
            <p:ph type="ftr" sz="quarter" idx="3"/>
          </p:nvPr>
        </p:nvSpPr>
        <p:spPr bwMode="auto">
          <a:xfrm>
            <a:off x="3644900" y="6942138"/>
            <a:ext cx="3378200" cy="508000"/>
          </a:xfrm>
          <a:prstGeom prst="rect">
            <a:avLst/>
          </a:prstGeom>
          <a:noFill/>
          <a:ln w="9525">
            <a:noFill/>
            <a:miter lim="800000"/>
          </a:ln>
          <a:effectLst/>
        </p:spPr>
        <p:txBody>
          <a:bodyPr vert="horz" wrap="square" lIns="104498" tIns="52249" rIns="104498" bIns="52249" numCol="1" anchor="t" anchorCtr="0" compatLnSpc="1"/>
          <a:lstStyle>
            <a:lvl1pPr algn="ctr">
              <a:defRPr sz="1600" b="0"/>
            </a:lvl1pPr>
          </a:lstStyle>
          <a:p>
            <a:pPr>
              <a:defRPr/>
            </a:pPr>
            <a:endParaRPr lang="en-US" altLang="zh-CN"/>
          </a:p>
        </p:txBody>
      </p:sp>
      <p:sp>
        <p:nvSpPr>
          <p:cNvPr id="1030" name="Rectangle 6"/>
          <p:cNvSpPr>
            <a:spLocks noGrp="1" noChangeArrowheads="1"/>
          </p:cNvSpPr>
          <p:nvPr>
            <p:ph type="sldNum" sz="quarter" idx="4"/>
          </p:nvPr>
        </p:nvSpPr>
        <p:spPr bwMode="auto">
          <a:xfrm>
            <a:off x="7645400" y="6942138"/>
            <a:ext cx="2222500" cy="508000"/>
          </a:xfrm>
          <a:prstGeom prst="rect">
            <a:avLst/>
          </a:prstGeom>
          <a:noFill/>
          <a:ln w="9525">
            <a:noFill/>
            <a:miter lim="800000"/>
          </a:ln>
          <a:effectLst/>
        </p:spPr>
        <p:txBody>
          <a:bodyPr vert="horz" wrap="square" lIns="104498" tIns="52249" rIns="104498" bIns="52249" numCol="1" anchor="t" anchorCtr="0" compatLnSpc="1"/>
          <a:lstStyle>
            <a:lvl1pPr algn="r">
              <a:defRPr sz="1600" b="0"/>
            </a:lvl1pPr>
          </a:lstStyle>
          <a:p>
            <a:pPr>
              <a:defRPr/>
            </a:pPr>
            <a:fld id="{653AB759-7A2C-4E92-BCF2-4D8ED23AB12A}"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wipe/>
  </p:transition>
  <p:txStyles>
    <p:titleStyle>
      <a:lvl1pPr algn="ctr" defTabSz="1044575" rtl="0" eaLnBrk="0" fontAlgn="base" hangingPunct="0">
        <a:spcBef>
          <a:spcPct val="0"/>
        </a:spcBef>
        <a:spcAft>
          <a:spcPct val="0"/>
        </a:spcAft>
        <a:defRPr kumimoji="1" sz="5000">
          <a:solidFill>
            <a:schemeClr val="tx2"/>
          </a:solidFill>
          <a:latin typeface="+mj-lt"/>
          <a:ea typeface="+mj-ea"/>
          <a:cs typeface="+mj-cs"/>
        </a:defRPr>
      </a:lvl1pPr>
      <a:lvl2pPr algn="ctr" defTabSz="1044575" rtl="0" eaLnBrk="0" fontAlgn="base" hangingPunct="0">
        <a:spcBef>
          <a:spcPct val="0"/>
        </a:spcBef>
        <a:spcAft>
          <a:spcPct val="0"/>
        </a:spcAft>
        <a:defRPr kumimoji="1" sz="5000">
          <a:solidFill>
            <a:schemeClr val="tx2"/>
          </a:solidFill>
          <a:latin typeface="Times New Roman" panose="02020603050405020304" pitchFamily="18" charset="0"/>
          <a:ea typeface="宋体" panose="02010600030101010101" pitchFamily="2" charset="-122"/>
        </a:defRPr>
      </a:lvl2pPr>
      <a:lvl3pPr algn="ctr" defTabSz="1044575" rtl="0" eaLnBrk="0" fontAlgn="base" hangingPunct="0">
        <a:spcBef>
          <a:spcPct val="0"/>
        </a:spcBef>
        <a:spcAft>
          <a:spcPct val="0"/>
        </a:spcAft>
        <a:defRPr kumimoji="1" sz="5000">
          <a:solidFill>
            <a:schemeClr val="tx2"/>
          </a:solidFill>
          <a:latin typeface="Times New Roman" panose="02020603050405020304" pitchFamily="18" charset="0"/>
          <a:ea typeface="宋体" panose="02010600030101010101" pitchFamily="2" charset="-122"/>
        </a:defRPr>
      </a:lvl3pPr>
      <a:lvl4pPr algn="ctr" defTabSz="1044575" rtl="0" eaLnBrk="0" fontAlgn="base" hangingPunct="0">
        <a:spcBef>
          <a:spcPct val="0"/>
        </a:spcBef>
        <a:spcAft>
          <a:spcPct val="0"/>
        </a:spcAft>
        <a:defRPr kumimoji="1" sz="5000">
          <a:solidFill>
            <a:schemeClr val="tx2"/>
          </a:solidFill>
          <a:latin typeface="Times New Roman" panose="02020603050405020304" pitchFamily="18" charset="0"/>
          <a:ea typeface="宋体" panose="02010600030101010101" pitchFamily="2" charset="-122"/>
        </a:defRPr>
      </a:lvl4pPr>
      <a:lvl5pPr algn="ctr" defTabSz="1044575" rtl="0" eaLnBrk="0" fontAlgn="base" hangingPunct="0">
        <a:spcBef>
          <a:spcPct val="0"/>
        </a:spcBef>
        <a:spcAft>
          <a:spcPct val="0"/>
        </a:spcAft>
        <a:defRPr kumimoji="1" sz="5000">
          <a:solidFill>
            <a:schemeClr val="tx2"/>
          </a:solidFill>
          <a:latin typeface="Times New Roman" panose="02020603050405020304" pitchFamily="18" charset="0"/>
          <a:ea typeface="宋体" panose="02010600030101010101" pitchFamily="2" charset="-122"/>
        </a:defRPr>
      </a:lvl5pPr>
      <a:lvl6pPr marL="457200" algn="ctr" defTabSz="1044575" rtl="0" fontAlgn="base">
        <a:spcBef>
          <a:spcPct val="0"/>
        </a:spcBef>
        <a:spcAft>
          <a:spcPct val="0"/>
        </a:spcAft>
        <a:defRPr kumimoji="1" sz="5000">
          <a:solidFill>
            <a:schemeClr val="tx2"/>
          </a:solidFill>
          <a:latin typeface="Times New Roman" panose="02020603050405020304" pitchFamily="18" charset="0"/>
          <a:ea typeface="宋体" panose="02010600030101010101" pitchFamily="2" charset="-122"/>
        </a:defRPr>
      </a:lvl6pPr>
      <a:lvl7pPr marL="914400" algn="ctr" defTabSz="1044575" rtl="0" fontAlgn="base">
        <a:spcBef>
          <a:spcPct val="0"/>
        </a:spcBef>
        <a:spcAft>
          <a:spcPct val="0"/>
        </a:spcAft>
        <a:defRPr kumimoji="1" sz="5000">
          <a:solidFill>
            <a:schemeClr val="tx2"/>
          </a:solidFill>
          <a:latin typeface="Times New Roman" panose="02020603050405020304" pitchFamily="18" charset="0"/>
          <a:ea typeface="宋体" panose="02010600030101010101" pitchFamily="2" charset="-122"/>
        </a:defRPr>
      </a:lvl7pPr>
      <a:lvl8pPr marL="1371600" algn="ctr" defTabSz="1044575" rtl="0" fontAlgn="base">
        <a:spcBef>
          <a:spcPct val="0"/>
        </a:spcBef>
        <a:spcAft>
          <a:spcPct val="0"/>
        </a:spcAft>
        <a:defRPr kumimoji="1" sz="5000">
          <a:solidFill>
            <a:schemeClr val="tx2"/>
          </a:solidFill>
          <a:latin typeface="Times New Roman" panose="02020603050405020304" pitchFamily="18" charset="0"/>
          <a:ea typeface="宋体" panose="02010600030101010101" pitchFamily="2" charset="-122"/>
        </a:defRPr>
      </a:lvl8pPr>
      <a:lvl9pPr marL="1828800" algn="ctr" defTabSz="1044575" rtl="0" fontAlgn="base">
        <a:spcBef>
          <a:spcPct val="0"/>
        </a:spcBef>
        <a:spcAft>
          <a:spcPct val="0"/>
        </a:spcAft>
        <a:defRPr kumimoji="1" sz="5000">
          <a:solidFill>
            <a:schemeClr val="tx2"/>
          </a:solidFill>
          <a:latin typeface="Times New Roman" panose="02020603050405020304" pitchFamily="18" charset="0"/>
          <a:ea typeface="宋体" panose="02010600030101010101" pitchFamily="2" charset="-122"/>
        </a:defRPr>
      </a:lvl9pPr>
    </p:titleStyle>
    <p:bodyStyle>
      <a:lvl1pPr marL="392430" indent="-392430" algn="l" defTabSz="1044575" rtl="0" eaLnBrk="0" fontAlgn="base" hangingPunct="0">
        <a:spcBef>
          <a:spcPct val="20000"/>
        </a:spcBef>
        <a:spcAft>
          <a:spcPct val="0"/>
        </a:spcAft>
        <a:buChar char="•"/>
        <a:defRPr kumimoji="1" sz="3700">
          <a:solidFill>
            <a:schemeClr val="tx1"/>
          </a:solidFill>
          <a:latin typeface="+mn-lt"/>
          <a:ea typeface="+mn-ea"/>
          <a:cs typeface="+mn-cs"/>
        </a:defRPr>
      </a:lvl1pPr>
      <a:lvl2pPr marL="849630" indent="-327025" algn="l" defTabSz="1044575" rtl="0" eaLnBrk="0" fontAlgn="base" hangingPunct="0">
        <a:spcBef>
          <a:spcPct val="20000"/>
        </a:spcBef>
        <a:spcAft>
          <a:spcPct val="0"/>
        </a:spcAft>
        <a:buChar char="–"/>
        <a:defRPr kumimoji="1" sz="3200">
          <a:solidFill>
            <a:schemeClr val="tx1"/>
          </a:solidFill>
          <a:latin typeface="+mn-lt"/>
          <a:ea typeface="+mn-ea"/>
        </a:defRPr>
      </a:lvl2pPr>
      <a:lvl3pPr marL="1306830" indent="-262255" algn="l" defTabSz="1044575" rtl="0" eaLnBrk="0" fontAlgn="base" hangingPunct="0">
        <a:spcBef>
          <a:spcPct val="20000"/>
        </a:spcBef>
        <a:spcAft>
          <a:spcPct val="0"/>
        </a:spcAft>
        <a:buChar char="•"/>
        <a:defRPr kumimoji="1" sz="2700">
          <a:solidFill>
            <a:schemeClr val="tx1"/>
          </a:solidFill>
          <a:latin typeface="+mn-lt"/>
          <a:ea typeface="+mn-ea"/>
        </a:defRPr>
      </a:lvl3pPr>
      <a:lvl4pPr marL="1828800" indent="-262255" algn="l" defTabSz="1044575" rtl="0" eaLnBrk="0" fontAlgn="base" hangingPunct="0">
        <a:spcBef>
          <a:spcPct val="20000"/>
        </a:spcBef>
        <a:spcAft>
          <a:spcPct val="0"/>
        </a:spcAft>
        <a:buChar char="–"/>
        <a:defRPr kumimoji="1" sz="2300">
          <a:solidFill>
            <a:schemeClr val="tx1"/>
          </a:solidFill>
          <a:latin typeface="+mn-lt"/>
          <a:ea typeface="+mn-ea"/>
        </a:defRPr>
      </a:lvl4pPr>
      <a:lvl5pPr marL="2351405" indent="-260350" algn="l" defTabSz="1044575" rtl="0" eaLnBrk="0" fontAlgn="base" hangingPunct="0">
        <a:spcBef>
          <a:spcPct val="20000"/>
        </a:spcBef>
        <a:spcAft>
          <a:spcPct val="0"/>
        </a:spcAft>
        <a:buChar char="»"/>
        <a:defRPr kumimoji="1" sz="2300">
          <a:solidFill>
            <a:schemeClr val="tx1"/>
          </a:solidFill>
          <a:latin typeface="+mn-lt"/>
          <a:ea typeface="+mn-ea"/>
        </a:defRPr>
      </a:lvl5pPr>
      <a:lvl6pPr marL="2808605" indent="-260350" algn="l" defTabSz="1044575" rtl="0" fontAlgn="base">
        <a:spcBef>
          <a:spcPct val="20000"/>
        </a:spcBef>
        <a:spcAft>
          <a:spcPct val="0"/>
        </a:spcAft>
        <a:buChar char="»"/>
        <a:defRPr kumimoji="1" sz="2300">
          <a:solidFill>
            <a:schemeClr val="tx1"/>
          </a:solidFill>
          <a:latin typeface="+mn-lt"/>
          <a:ea typeface="+mn-ea"/>
        </a:defRPr>
      </a:lvl6pPr>
      <a:lvl7pPr marL="3265805" indent="-260350" algn="l" defTabSz="1044575" rtl="0" fontAlgn="base">
        <a:spcBef>
          <a:spcPct val="20000"/>
        </a:spcBef>
        <a:spcAft>
          <a:spcPct val="0"/>
        </a:spcAft>
        <a:buChar char="»"/>
        <a:defRPr kumimoji="1" sz="2300">
          <a:solidFill>
            <a:schemeClr val="tx1"/>
          </a:solidFill>
          <a:latin typeface="+mn-lt"/>
          <a:ea typeface="+mn-ea"/>
        </a:defRPr>
      </a:lvl7pPr>
      <a:lvl8pPr marL="3723005" indent="-260350" algn="l" defTabSz="1044575" rtl="0" fontAlgn="base">
        <a:spcBef>
          <a:spcPct val="20000"/>
        </a:spcBef>
        <a:spcAft>
          <a:spcPct val="0"/>
        </a:spcAft>
        <a:buChar char="»"/>
        <a:defRPr kumimoji="1" sz="2300">
          <a:solidFill>
            <a:schemeClr val="tx1"/>
          </a:solidFill>
          <a:latin typeface="+mn-lt"/>
          <a:ea typeface="+mn-ea"/>
        </a:defRPr>
      </a:lvl8pPr>
      <a:lvl9pPr marL="4180205" indent="-260350" algn="l" defTabSz="1044575" rtl="0" fontAlgn="base">
        <a:spcBef>
          <a:spcPct val="20000"/>
        </a:spcBef>
        <a:spcAft>
          <a:spcPct val="0"/>
        </a:spcAft>
        <a:buChar char="»"/>
        <a:defRPr kumimoji="1" sz="2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800100" y="677863"/>
            <a:ext cx="9067800" cy="1270000"/>
          </a:xfrm>
          <a:prstGeom prst="rect">
            <a:avLst/>
          </a:prstGeom>
          <a:noFill/>
          <a:ln w="9525">
            <a:noFill/>
            <a:miter lim="800000"/>
          </a:ln>
        </p:spPr>
        <p:txBody>
          <a:bodyPr vert="horz" wrap="square" lIns="104498" tIns="52249" rIns="104498" bIns="52249" numCol="1" anchor="ctr" anchorCtr="0" compatLnSpc="1"/>
          <a:lstStyle/>
          <a:p>
            <a:pPr lvl="0"/>
            <a:r>
              <a:rPr lang="zh-CN" altLang="en-US" smtClean="0"/>
              <a:t>单击此处编辑母版标题样式</a:t>
            </a:r>
            <a:endParaRPr lang="zh-CN" altLang="en-US" smtClean="0"/>
          </a:p>
        </p:txBody>
      </p:sp>
      <p:sp>
        <p:nvSpPr>
          <p:cNvPr id="46083" name="Rectangle 3"/>
          <p:cNvSpPr>
            <a:spLocks noGrp="1" noChangeArrowheads="1"/>
          </p:cNvSpPr>
          <p:nvPr>
            <p:ph type="body" idx="1"/>
          </p:nvPr>
        </p:nvSpPr>
        <p:spPr bwMode="auto">
          <a:xfrm>
            <a:off x="800100" y="2201863"/>
            <a:ext cx="9067800" cy="4572000"/>
          </a:xfrm>
          <a:prstGeom prst="rect">
            <a:avLst/>
          </a:prstGeom>
          <a:noFill/>
          <a:ln w="9525">
            <a:noFill/>
            <a:miter lim="800000"/>
          </a:ln>
        </p:spPr>
        <p:txBody>
          <a:bodyPr vert="horz" wrap="square" lIns="104498" tIns="52249" rIns="104498" bIns="52249"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Rectangle 4"/>
          <p:cNvSpPr>
            <a:spLocks noGrp="1" noChangeArrowheads="1"/>
          </p:cNvSpPr>
          <p:nvPr>
            <p:ph type="dt" sz="half" idx="2"/>
          </p:nvPr>
        </p:nvSpPr>
        <p:spPr bwMode="auto">
          <a:xfrm>
            <a:off x="800100" y="6942138"/>
            <a:ext cx="2222500" cy="508000"/>
          </a:xfrm>
          <a:prstGeom prst="rect">
            <a:avLst/>
          </a:prstGeom>
          <a:noFill/>
          <a:ln w="9525">
            <a:noFill/>
            <a:miter lim="800000"/>
          </a:ln>
          <a:effectLst/>
        </p:spPr>
        <p:txBody>
          <a:bodyPr vert="horz" wrap="square" lIns="104498" tIns="52249" rIns="104498" bIns="52249" numCol="1" anchor="t" anchorCtr="0" compatLnSpc="1"/>
          <a:lstStyle>
            <a:lvl1pPr algn="l">
              <a:defRPr sz="1600" b="0"/>
            </a:lvl1pPr>
          </a:lstStyle>
          <a:p>
            <a:pPr>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644900" y="6942138"/>
            <a:ext cx="3378200" cy="508000"/>
          </a:xfrm>
          <a:prstGeom prst="rect">
            <a:avLst/>
          </a:prstGeom>
          <a:noFill/>
          <a:ln w="9525">
            <a:noFill/>
            <a:miter lim="800000"/>
          </a:ln>
          <a:effectLst/>
        </p:spPr>
        <p:txBody>
          <a:bodyPr vert="horz" wrap="square" lIns="104498" tIns="52249" rIns="104498" bIns="52249" numCol="1" anchor="t" anchorCtr="0" compatLnSpc="1"/>
          <a:lstStyle>
            <a:lvl1pPr algn="ctr">
              <a:defRPr sz="1600" b="0"/>
            </a:lvl1pPr>
          </a:lstStyle>
          <a:p>
            <a:pPr>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7645400" y="6942138"/>
            <a:ext cx="2222500" cy="508000"/>
          </a:xfrm>
          <a:prstGeom prst="rect">
            <a:avLst/>
          </a:prstGeom>
          <a:noFill/>
          <a:ln w="9525">
            <a:noFill/>
            <a:miter lim="800000"/>
          </a:ln>
          <a:effectLst/>
        </p:spPr>
        <p:txBody>
          <a:bodyPr vert="horz" wrap="square" lIns="104498" tIns="52249" rIns="104498" bIns="52249" numCol="1" anchor="t" anchorCtr="0" compatLnSpc="1"/>
          <a:lstStyle>
            <a:lvl1pPr algn="r">
              <a:defRPr sz="1600" b="0"/>
            </a:lvl1pPr>
          </a:lstStyle>
          <a:p>
            <a:pPr>
              <a:defRPr/>
            </a:pPr>
            <a:fld id="{653AB759-7A2C-4E92-BCF2-4D8ED23AB12A}" type="slidenum">
              <a:rPr lang="en-US" altLang="zh-CN">
                <a:solidFill>
                  <a:srgbClr val="000000"/>
                </a:solidFill>
              </a:rPr>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spd="slow">
    <p:wipe/>
  </p:transition>
  <p:txStyles>
    <p:titleStyle>
      <a:lvl1pPr algn="ctr" defTabSz="1044575" rtl="0" eaLnBrk="0" fontAlgn="base" hangingPunct="0">
        <a:spcBef>
          <a:spcPct val="0"/>
        </a:spcBef>
        <a:spcAft>
          <a:spcPct val="0"/>
        </a:spcAft>
        <a:defRPr kumimoji="1" sz="5000">
          <a:solidFill>
            <a:schemeClr val="tx2"/>
          </a:solidFill>
          <a:latin typeface="+mj-lt"/>
          <a:ea typeface="+mj-ea"/>
          <a:cs typeface="+mj-cs"/>
        </a:defRPr>
      </a:lvl1pPr>
      <a:lvl2pPr algn="ctr" defTabSz="1044575" rtl="0" eaLnBrk="0" fontAlgn="base" hangingPunct="0">
        <a:spcBef>
          <a:spcPct val="0"/>
        </a:spcBef>
        <a:spcAft>
          <a:spcPct val="0"/>
        </a:spcAft>
        <a:defRPr kumimoji="1" sz="5000">
          <a:solidFill>
            <a:schemeClr val="tx2"/>
          </a:solidFill>
          <a:latin typeface="Times New Roman" panose="02020603050405020304" pitchFamily="18" charset="0"/>
          <a:ea typeface="宋体" panose="02010600030101010101" pitchFamily="2" charset="-122"/>
        </a:defRPr>
      </a:lvl2pPr>
      <a:lvl3pPr algn="ctr" defTabSz="1044575" rtl="0" eaLnBrk="0" fontAlgn="base" hangingPunct="0">
        <a:spcBef>
          <a:spcPct val="0"/>
        </a:spcBef>
        <a:spcAft>
          <a:spcPct val="0"/>
        </a:spcAft>
        <a:defRPr kumimoji="1" sz="5000">
          <a:solidFill>
            <a:schemeClr val="tx2"/>
          </a:solidFill>
          <a:latin typeface="Times New Roman" panose="02020603050405020304" pitchFamily="18" charset="0"/>
          <a:ea typeface="宋体" panose="02010600030101010101" pitchFamily="2" charset="-122"/>
        </a:defRPr>
      </a:lvl3pPr>
      <a:lvl4pPr algn="ctr" defTabSz="1044575" rtl="0" eaLnBrk="0" fontAlgn="base" hangingPunct="0">
        <a:spcBef>
          <a:spcPct val="0"/>
        </a:spcBef>
        <a:spcAft>
          <a:spcPct val="0"/>
        </a:spcAft>
        <a:defRPr kumimoji="1" sz="5000">
          <a:solidFill>
            <a:schemeClr val="tx2"/>
          </a:solidFill>
          <a:latin typeface="Times New Roman" panose="02020603050405020304" pitchFamily="18" charset="0"/>
          <a:ea typeface="宋体" panose="02010600030101010101" pitchFamily="2" charset="-122"/>
        </a:defRPr>
      </a:lvl4pPr>
      <a:lvl5pPr algn="ctr" defTabSz="1044575" rtl="0" eaLnBrk="0" fontAlgn="base" hangingPunct="0">
        <a:spcBef>
          <a:spcPct val="0"/>
        </a:spcBef>
        <a:spcAft>
          <a:spcPct val="0"/>
        </a:spcAft>
        <a:defRPr kumimoji="1" sz="5000">
          <a:solidFill>
            <a:schemeClr val="tx2"/>
          </a:solidFill>
          <a:latin typeface="Times New Roman" panose="02020603050405020304" pitchFamily="18" charset="0"/>
          <a:ea typeface="宋体" panose="02010600030101010101" pitchFamily="2" charset="-122"/>
        </a:defRPr>
      </a:lvl5pPr>
      <a:lvl6pPr marL="457200" algn="ctr" defTabSz="1044575" rtl="0" fontAlgn="base">
        <a:spcBef>
          <a:spcPct val="0"/>
        </a:spcBef>
        <a:spcAft>
          <a:spcPct val="0"/>
        </a:spcAft>
        <a:defRPr kumimoji="1" sz="5000">
          <a:solidFill>
            <a:schemeClr val="tx2"/>
          </a:solidFill>
          <a:latin typeface="Times New Roman" panose="02020603050405020304" pitchFamily="18" charset="0"/>
          <a:ea typeface="宋体" panose="02010600030101010101" pitchFamily="2" charset="-122"/>
        </a:defRPr>
      </a:lvl6pPr>
      <a:lvl7pPr marL="914400" algn="ctr" defTabSz="1044575" rtl="0" fontAlgn="base">
        <a:spcBef>
          <a:spcPct val="0"/>
        </a:spcBef>
        <a:spcAft>
          <a:spcPct val="0"/>
        </a:spcAft>
        <a:defRPr kumimoji="1" sz="5000">
          <a:solidFill>
            <a:schemeClr val="tx2"/>
          </a:solidFill>
          <a:latin typeface="Times New Roman" panose="02020603050405020304" pitchFamily="18" charset="0"/>
          <a:ea typeface="宋体" panose="02010600030101010101" pitchFamily="2" charset="-122"/>
        </a:defRPr>
      </a:lvl7pPr>
      <a:lvl8pPr marL="1371600" algn="ctr" defTabSz="1044575" rtl="0" fontAlgn="base">
        <a:spcBef>
          <a:spcPct val="0"/>
        </a:spcBef>
        <a:spcAft>
          <a:spcPct val="0"/>
        </a:spcAft>
        <a:defRPr kumimoji="1" sz="5000">
          <a:solidFill>
            <a:schemeClr val="tx2"/>
          </a:solidFill>
          <a:latin typeface="Times New Roman" panose="02020603050405020304" pitchFamily="18" charset="0"/>
          <a:ea typeface="宋体" panose="02010600030101010101" pitchFamily="2" charset="-122"/>
        </a:defRPr>
      </a:lvl8pPr>
      <a:lvl9pPr marL="1828800" algn="ctr" defTabSz="1044575" rtl="0" fontAlgn="base">
        <a:spcBef>
          <a:spcPct val="0"/>
        </a:spcBef>
        <a:spcAft>
          <a:spcPct val="0"/>
        </a:spcAft>
        <a:defRPr kumimoji="1" sz="5000">
          <a:solidFill>
            <a:schemeClr val="tx2"/>
          </a:solidFill>
          <a:latin typeface="Times New Roman" panose="02020603050405020304" pitchFamily="18" charset="0"/>
          <a:ea typeface="宋体" panose="02010600030101010101" pitchFamily="2" charset="-122"/>
        </a:defRPr>
      </a:lvl9pPr>
    </p:titleStyle>
    <p:bodyStyle>
      <a:lvl1pPr marL="392430" indent="-392430" algn="l" defTabSz="1044575" rtl="0" eaLnBrk="0" fontAlgn="base" hangingPunct="0">
        <a:spcBef>
          <a:spcPct val="20000"/>
        </a:spcBef>
        <a:spcAft>
          <a:spcPct val="0"/>
        </a:spcAft>
        <a:buChar char="•"/>
        <a:defRPr kumimoji="1" sz="3700">
          <a:solidFill>
            <a:schemeClr val="tx1"/>
          </a:solidFill>
          <a:latin typeface="+mn-lt"/>
          <a:ea typeface="+mn-ea"/>
          <a:cs typeface="+mn-cs"/>
        </a:defRPr>
      </a:lvl1pPr>
      <a:lvl2pPr marL="849630" indent="-327025" algn="l" defTabSz="1044575" rtl="0" eaLnBrk="0" fontAlgn="base" hangingPunct="0">
        <a:spcBef>
          <a:spcPct val="20000"/>
        </a:spcBef>
        <a:spcAft>
          <a:spcPct val="0"/>
        </a:spcAft>
        <a:buChar char="–"/>
        <a:defRPr kumimoji="1" sz="3200">
          <a:solidFill>
            <a:schemeClr val="tx1"/>
          </a:solidFill>
          <a:latin typeface="+mn-lt"/>
          <a:ea typeface="+mn-ea"/>
        </a:defRPr>
      </a:lvl2pPr>
      <a:lvl3pPr marL="1306830" indent="-262255" algn="l" defTabSz="1044575" rtl="0" eaLnBrk="0" fontAlgn="base" hangingPunct="0">
        <a:spcBef>
          <a:spcPct val="20000"/>
        </a:spcBef>
        <a:spcAft>
          <a:spcPct val="0"/>
        </a:spcAft>
        <a:buChar char="•"/>
        <a:defRPr kumimoji="1" sz="2700">
          <a:solidFill>
            <a:schemeClr val="tx1"/>
          </a:solidFill>
          <a:latin typeface="+mn-lt"/>
          <a:ea typeface="+mn-ea"/>
        </a:defRPr>
      </a:lvl3pPr>
      <a:lvl4pPr marL="1828800" indent="-262255" algn="l" defTabSz="1044575" rtl="0" eaLnBrk="0" fontAlgn="base" hangingPunct="0">
        <a:spcBef>
          <a:spcPct val="20000"/>
        </a:spcBef>
        <a:spcAft>
          <a:spcPct val="0"/>
        </a:spcAft>
        <a:buChar char="–"/>
        <a:defRPr kumimoji="1" sz="2300">
          <a:solidFill>
            <a:schemeClr val="tx1"/>
          </a:solidFill>
          <a:latin typeface="+mn-lt"/>
          <a:ea typeface="+mn-ea"/>
        </a:defRPr>
      </a:lvl4pPr>
      <a:lvl5pPr marL="2351405" indent="-260350" algn="l" defTabSz="1044575" rtl="0" eaLnBrk="0" fontAlgn="base" hangingPunct="0">
        <a:spcBef>
          <a:spcPct val="20000"/>
        </a:spcBef>
        <a:spcAft>
          <a:spcPct val="0"/>
        </a:spcAft>
        <a:buChar char="»"/>
        <a:defRPr kumimoji="1" sz="2300">
          <a:solidFill>
            <a:schemeClr val="tx1"/>
          </a:solidFill>
          <a:latin typeface="+mn-lt"/>
          <a:ea typeface="+mn-ea"/>
        </a:defRPr>
      </a:lvl5pPr>
      <a:lvl6pPr marL="2808605" indent="-260350" algn="l" defTabSz="1044575" rtl="0" fontAlgn="base">
        <a:spcBef>
          <a:spcPct val="20000"/>
        </a:spcBef>
        <a:spcAft>
          <a:spcPct val="0"/>
        </a:spcAft>
        <a:buChar char="»"/>
        <a:defRPr kumimoji="1" sz="2300">
          <a:solidFill>
            <a:schemeClr val="tx1"/>
          </a:solidFill>
          <a:latin typeface="+mn-lt"/>
          <a:ea typeface="+mn-ea"/>
        </a:defRPr>
      </a:lvl6pPr>
      <a:lvl7pPr marL="3265805" indent="-260350" algn="l" defTabSz="1044575" rtl="0" fontAlgn="base">
        <a:spcBef>
          <a:spcPct val="20000"/>
        </a:spcBef>
        <a:spcAft>
          <a:spcPct val="0"/>
        </a:spcAft>
        <a:buChar char="»"/>
        <a:defRPr kumimoji="1" sz="2300">
          <a:solidFill>
            <a:schemeClr val="tx1"/>
          </a:solidFill>
          <a:latin typeface="+mn-lt"/>
          <a:ea typeface="+mn-ea"/>
        </a:defRPr>
      </a:lvl7pPr>
      <a:lvl8pPr marL="3723005" indent="-260350" algn="l" defTabSz="1044575" rtl="0" fontAlgn="base">
        <a:spcBef>
          <a:spcPct val="20000"/>
        </a:spcBef>
        <a:spcAft>
          <a:spcPct val="0"/>
        </a:spcAft>
        <a:buChar char="»"/>
        <a:defRPr kumimoji="1" sz="2300">
          <a:solidFill>
            <a:schemeClr val="tx1"/>
          </a:solidFill>
          <a:latin typeface="+mn-lt"/>
          <a:ea typeface="+mn-ea"/>
        </a:defRPr>
      </a:lvl8pPr>
      <a:lvl9pPr marL="4180205" indent="-260350" algn="l" defTabSz="1044575" rtl="0" fontAlgn="base">
        <a:spcBef>
          <a:spcPct val="20000"/>
        </a:spcBef>
        <a:spcAft>
          <a:spcPct val="0"/>
        </a:spcAft>
        <a:buChar char="»"/>
        <a:defRPr kumimoji="1" sz="2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20.xml"/><Relationship Id="rId4" Type="http://schemas.openxmlformats.org/officeDocument/2006/relationships/diagramColors" Target="../diagrams/colors20.xml"/><Relationship Id="rId3" Type="http://schemas.openxmlformats.org/officeDocument/2006/relationships/diagramQuickStyle" Target="../diagrams/quickStyle20.xml"/><Relationship Id="rId2" Type="http://schemas.openxmlformats.org/officeDocument/2006/relationships/diagramLayout" Target="../diagrams/layout20.xml"/><Relationship Id="rId1" Type="http://schemas.openxmlformats.org/officeDocument/2006/relationships/diagramData" Target="../diagrams/data2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7" Type="http://schemas.openxmlformats.org/officeDocument/2006/relationships/notesSlide" Target="../notesSlides/notesSlide88.xml"/><Relationship Id="rId6" Type="http://schemas.openxmlformats.org/officeDocument/2006/relationships/slideLayout" Target="../slideLayouts/slideLayout6.xml"/><Relationship Id="rId5" Type="http://schemas.microsoft.com/office/2007/relationships/diagramDrawing" Target="../diagrams/drawing21.xml"/><Relationship Id="rId4" Type="http://schemas.openxmlformats.org/officeDocument/2006/relationships/diagramColors" Target="../diagrams/colors21.xml"/><Relationship Id="rId3" Type="http://schemas.openxmlformats.org/officeDocument/2006/relationships/diagramQuickStyle" Target="../diagrams/quickStyle21.xml"/><Relationship Id="rId2" Type="http://schemas.openxmlformats.org/officeDocument/2006/relationships/diagramLayout" Target="../diagrams/layout21.xml"/><Relationship Id="rId1" Type="http://schemas.openxmlformats.org/officeDocument/2006/relationships/diagramData" Target="../diagrams/data21.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image" Target="../media/image1.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5" Type="http://schemas.openxmlformats.org/officeDocument/2006/relationships/notesSlide" Target="../notesSlides/notesSlide97.xml"/><Relationship Id="rId4" Type="http://schemas.openxmlformats.org/officeDocument/2006/relationships/vmlDrawing" Target="../drawings/vmlDrawing10.vml"/><Relationship Id="rId3" Type="http://schemas.openxmlformats.org/officeDocument/2006/relationships/slideLayout" Target="../slideLayouts/slideLayout6.xml"/><Relationship Id="rId2" Type="http://schemas.openxmlformats.org/officeDocument/2006/relationships/image" Target="../media/image25.emf"/><Relationship Id="rId1" Type="http://schemas.openxmlformats.org/officeDocument/2006/relationships/oleObject" Target="../embeddings/Document1.doc"/></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4" Type="http://schemas.openxmlformats.org/officeDocument/2006/relationships/notesSlide" Target="../notesSlides/notesSlide98.xml"/><Relationship Id="rId3" Type="http://schemas.openxmlformats.org/officeDocument/2006/relationships/slideLayout" Target="../slideLayouts/slideLayout6.xml"/><Relationship Id="rId2" Type="http://schemas.openxmlformats.org/officeDocument/2006/relationships/image" Target="../media/image27.png"/><Relationship Id="rId1" Type="http://schemas.openxmlformats.org/officeDocument/2006/relationships/image" Target="../media/image26.jpe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5" Type="http://schemas.openxmlformats.org/officeDocument/2006/relationships/notesSlide" Target="../notesSlides/notesSlide101.xml"/><Relationship Id="rId4" Type="http://schemas.openxmlformats.org/officeDocument/2006/relationships/vmlDrawing" Target="../drawings/vmlDrawing11.vml"/><Relationship Id="rId3" Type="http://schemas.openxmlformats.org/officeDocument/2006/relationships/slideLayout" Target="../slideLayouts/slideLayout2.xml"/><Relationship Id="rId2" Type="http://schemas.openxmlformats.org/officeDocument/2006/relationships/image" Target="../media/image28.wmf"/><Relationship Id="rId1" Type="http://schemas.openxmlformats.org/officeDocument/2006/relationships/oleObject" Target="../embeddings/oleObject13.bin"/></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124.xml.rels><?xml version="1.0" encoding="UTF-8" standalone="yes"?>
<Relationships xmlns="http://schemas.openxmlformats.org/package/2006/relationships"><Relationship Id="rId5" Type="http://schemas.openxmlformats.org/officeDocument/2006/relationships/notesSlide" Target="../notesSlides/notesSlide107.xml"/><Relationship Id="rId4" Type="http://schemas.openxmlformats.org/officeDocument/2006/relationships/vmlDrawing" Target="../drawings/vmlDrawing12.vml"/><Relationship Id="rId3" Type="http://schemas.openxmlformats.org/officeDocument/2006/relationships/slideLayout" Target="../slideLayouts/slideLayout6.xml"/><Relationship Id="rId2" Type="http://schemas.openxmlformats.org/officeDocument/2006/relationships/image" Target="../media/image29.wmf"/><Relationship Id="rId1" Type="http://schemas.openxmlformats.org/officeDocument/2006/relationships/oleObject" Target="../embeddings/oleObject14.bin"/></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6.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5" Type="http://schemas.openxmlformats.org/officeDocument/2006/relationships/notesSlide" Target="../notesSlides/notesSlide113.xml"/><Relationship Id="rId4" Type="http://schemas.openxmlformats.org/officeDocument/2006/relationships/vmlDrawing" Target="../drawings/vmlDrawing13.vml"/><Relationship Id="rId3" Type="http://schemas.openxmlformats.org/officeDocument/2006/relationships/slideLayout" Target="../slideLayouts/slideLayout6.xml"/><Relationship Id="rId2" Type="http://schemas.openxmlformats.org/officeDocument/2006/relationships/image" Target="../media/image30.wmf"/><Relationship Id="rId1" Type="http://schemas.openxmlformats.org/officeDocument/2006/relationships/oleObject" Target="../embeddings/oleObject15.bin"/></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image" Target="../media/image1.jpe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image" Target="../media/image31.jpeg"/></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6.xml"/><Relationship Id="rId1" Type="http://schemas.openxmlformats.org/officeDocument/2006/relationships/image" Target="../media/image32.jpeg"/></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image" Target="../media/image33.jpeg"/></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22.xml"/><Relationship Id="rId4" Type="http://schemas.openxmlformats.org/officeDocument/2006/relationships/diagramColors" Target="../diagrams/colors22.xml"/><Relationship Id="rId3" Type="http://schemas.openxmlformats.org/officeDocument/2006/relationships/diagramQuickStyle" Target="../diagrams/quickStyle22.xml"/><Relationship Id="rId2" Type="http://schemas.openxmlformats.org/officeDocument/2006/relationships/diagramLayout" Target="../diagrams/layout22.xml"/><Relationship Id="rId1" Type="http://schemas.openxmlformats.org/officeDocument/2006/relationships/diagramData" Target="../diagrams/data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150.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23.xml"/><Relationship Id="rId4" Type="http://schemas.openxmlformats.org/officeDocument/2006/relationships/diagramColors" Target="../diagrams/colors23.xml"/><Relationship Id="rId3" Type="http://schemas.openxmlformats.org/officeDocument/2006/relationships/diagramQuickStyle" Target="../diagrams/quickStyle23.xml"/><Relationship Id="rId2" Type="http://schemas.openxmlformats.org/officeDocument/2006/relationships/diagramLayout" Target="../diagrams/layout23.xml"/><Relationship Id="rId1" Type="http://schemas.openxmlformats.org/officeDocument/2006/relationships/diagramData" Target="../diagrams/data2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156.xml.rels><?xml version="1.0" encoding="UTF-8" standalone="yes"?>
<Relationships xmlns="http://schemas.openxmlformats.org/package/2006/relationships"><Relationship Id="rId5" Type="http://schemas.openxmlformats.org/officeDocument/2006/relationships/notesSlide" Target="../notesSlides/notesSlide133.xml"/><Relationship Id="rId4" Type="http://schemas.openxmlformats.org/officeDocument/2006/relationships/vmlDrawing" Target="../drawings/vmlDrawing14.vml"/><Relationship Id="rId3" Type="http://schemas.openxmlformats.org/officeDocument/2006/relationships/slideLayout" Target="../slideLayouts/slideLayout6.xml"/><Relationship Id="rId2" Type="http://schemas.openxmlformats.org/officeDocument/2006/relationships/image" Target="../media/image6.wmf"/><Relationship Id="rId1" Type="http://schemas.openxmlformats.org/officeDocument/2006/relationships/oleObject" Target="../embeddings/oleObject16.bin"/></Relationships>
</file>

<file path=ppt/slides/_rels/slide15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24.xml"/><Relationship Id="rId4" Type="http://schemas.openxmlformats.org/officeDocument/2006/relationships/diagramColors" Target="../diagrams/colors24.xml"/><Relationship Id="rId3" Type="http://schemas.openxmlformats.org/officeDocument/2006/relationships/diagramQuickStyle" Target="../diagrams/quickStyle24.xml"/><Relationship Id="rId2" Type="http://schemas.openxmlformats.org/officeDocument/2006/relationships/diagramLayout" Target="../diagrams/layout24.xml"/><Relationship Id="rId1" Type="http://schemas.openxmlformats.org/officeDocument/2006/relationships/diagramData" Target="../diagrams/data24.xml"/></Relationships>
</file>

<file path=ppt/slides/_rels/slide158.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25.xml"/><Relationship Id="rId4" Type="http://schemas.openxmlformats.org/officeDocument/2006/relationships/diagramColors" Target="../diagrams/colors25.xml"/><Relationship Id="rId3" Type="http://schemas.openxmlformats.org/officeDocument/2006/relationships/diagramQuickStyle" Target="../diagrams/quickStyle25.xml"/><Relationship Id="rId2" Type="http://schemas.openxmlformats.org/officeDocument/2006/relationships/diagramLayout" Target="../diagrams/layout25.xml"/><Relationship Id="rId1" Type="http://schemas.openxmlformats.org/officeDocument/2006/relationships/diagramData" Target="../diagrams/data25.xml"/></Relationships>
</file>

<file path=ppt/slides/_rels/slide159.xml.rels><?xml version="1.0" encoding="UTF-8" standalone="yes"?>
<Relationships xmlns="http://schemas.openxmlformats.org/package/2006/relationships"><Relationship Id="rId9" Type="http://schemas.openxmlformats.org/officeDocument/2006/relationships/notesSlide" Target="../notesSlides/notesSlide134.xml"/><Relationship Id="rId8" Type="http://schemas.openxmlformats.org/officeDocument/2006/relationships/vmlDrawing" Target="../drawings/vmlDrawing15.vml"/><Relationship Id="rId7" Type="http://schemas.openxmlformats.org/officeDocument/2006/relationships/slideLayout" Target="../slideLayouts/slideLayout6.xml"/><Relationship Id="rId6" Type="http://schemas.openxmlformats.org/officeDocument/2006/relationships/image" Target="../media/image36.wmf"/><Relationship Id="rId5" Type="http://schemas.openxmlformats.org/officeDocument/2006/relationships/oleObject" Target="../embeddings/oleObject19.bin"/><Relationship Id="rId4" Type="http://schemas.openxmlformats.org/officeDocument/2006/relationships/image" Target="../media/image35.wmf"/><Relationship Id="rId3" Type="http://schemas.openxmlformats.org/officeDocument/2006/relationships/oleObject" Target="../embeddings/oleObject18.bin"/><Relationship Id="rId2" Type="http://schemas.openxmlformats.org/officeDocument/2006/relationships/image" Target="../media/image34.wmf"/><Relationship Id="rId1"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7" Type="http://schemas.openxmlformats.org/officeDocument/2006/relationships/notesSlide" Target="../notesSlides/notesSlide135.xml"/><Relationship Id="rId6" Type="http://schemas.openxmlformats.org/officeDocument/2006/relationships/slideLayout" Target="../slideLayouts/slideLayout6.xml"/><Relationship Id="rId5" Type="http://schemas.microsoft.com/office/2007/relationships/diagramDrawing" Target="../diagrams/drawing26.xml"/><Relationship Id="rId4" Type="http://schemas.openxmlformats.org/officeDocument/2006/relationships/diagramColors" Target="../diagrams/colors26.xml"/><Relationship Id="rId3" Type="http://schemas.openxmlformats.org/officeDocument/2006/relationships/diagramQuickStyle" Target="../diagrams/quickStyle26.xml"/><Relationship Id="rId2" Type="http://schemas.openxmlformats.org/officeDocument/2006/relationships/diagramLayout" Target="../diagrams/layout26.xml"/><Relationship Id="rId1" Type="http://schemas.openxmlformats.org/officeDocument/2006/relationships/diagramData" Target="../diagrams/data26.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image" Target="../media/image37.jpeg"/></Relationships>
</file>

<file path=ppt/slides/_rels/slide168.xml.rels><?xml version="1.0" encoding="UTF-8" standalone="yes"?>
<Relationships xmlns="http://schemas.openxmlformats.org/package/2006/relationships"><Relationship Id="rId7" Type="http://schemas.openxmlformats.org/officeDocument/2006/relationships/notesSlide" Target="../notesSlides/notesSlide141.xml"/><Relationship Id="rId6" Type="http://schemas.openxmlformats.org/officeDocument/2006/relationships/slideLayout" Target="../slideLayouts/slideLayout6.xml"/><Relationship Id="rId5" Type="http://schemas.microsoft.com/office/2007/relationships/diagramDrawing" Target="../diagrams/drawing27.xml"/><Relationship Id="rId4" Type="http://schemas.openxmlformats.org/officeDocument/2006/relationships/diagramColors" Target="../diagrams/colors27.xml"/><Relationship Id="rId3" Type="http://schemas.openxmlformats.org/officeDocument/2006/relationships/diagramQuickStyle" Target="../diagrams/quickStyle27.xml"/><Relationship Id="rId2" Type="http://schemas.openxmlformats.org/officeDocument/2006/relationships/diagramLayout" Target="../diagrams/layout27.xml"/><Relationship Id="rId1" Type="http://schemas.openxmlformats.org/officeDocument/2006/relationships/diagramData" Target="../diagrams/data27.xml"/></Relationships>
</file>

<file path=ppt/slides/_rels/slide169.xml.rels><?xml version="1.0" encoding="UTF-8" standalone="yes"?>
<Relationships xmlns="http://schemas.openxmlformats.org/package/2006/relationships"><Relationship Id="rId7" Type="http://schemas.openxmlformats.org/officeDocument/2006/relationships/notesSlide" Target="../notesSlides/notesSlide142.xml"/><Relationship Id="rId6" Type="http://schemas.openxmlformats.org/officeDocument/2006/relationships/slideLayout" Target="../slideLayouts/slideLayout6.xml"/><Relationship Id="rId5" Type="http://schemas.microsoft.com/office/2007/relationships/diagramDrawing" Target="../diagrams/drawing28.xml"/><Relationship Id="rId4" Type="http://schemas.openxmlformats.org/officeDocument/2006/relationships/diagramColors" Target="../diagrams/colors28.xml"/><Relationship Id="rId3" Type="http://schemas.openxmlformats.org/officeDocument/2006/relationships/diagramQuickStyle" Target="../diagrams/quickStyle28.xml"/><Relationship Id="rId2" Type="http://schemas.openxmlformats.org/officeDocument/2006/relationships/diagramLayout" Target="../diagrams/layout28.xml"/><Relationship Id="rId1" Type="http://schemas.openxmlformats.org/officeDocument/2006/relationships/diagramData" Target="../diagrams/data28.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6.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5.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5.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9.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19.xml"/><Relationship Id="rId1" Type="http://schemas.openxmlformats.org/officeDocument/2006/relationships/image" Target="../media/image38.jpeg"/></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9.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9.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9.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9.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6.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9.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9.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9.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9.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9.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9.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9.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9.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9.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9.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9.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9.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9.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6.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9.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9.xml"/></Relationships>
</file>

<file path=ppt/slides/_rels/slide201.xml.rels><?xml version="1.0" encoding="UTF-8" standalone="yes"?>
<Relationships xmlns="http://schemas.openxmlformats.org/package/2006/relationships"><Relationship Id="rId5" Type="http://schemas.openxmlformats.org/officeDocument/2006/relationships/notesSlide" Target="../notesSlides/notesSlide174.xml"/><Relationship Id="rId4" Type="http://schemas.openxmlformats.org/officeDocument/2006/relationships/vmlDrawing" Target="../drawings/vmlDrawing16.vml"/><Relationship Id="rId3" Type="http://schemas.openxmlformats.org/officeDocument/2006/relationships/slideLayout" Target="../slideLayouts/slideLayout19.xml"/><Relationship Id="rId2" Type="http://schemas.openxmlformats.org/officeDocument/2006/relationships/image" Target="../media/image39.wmf"/><Relationship Id="rId1" Type="http://schemas.openxmlformats.org/officeDocument/2006/relationships/oleObject" Target="../embeddings/Document2.doc"/></Relationships>
</file>

<file path=ppt/slides/_rels/slide202.xml.rels><?xml version="1.0" encoding="UTF-8" standalone="yes"?>
<Relationships xmlns="http://schemas.openxmlformats.org/package/2006/relationships"><Relationship Id="rId5" Type="http://schemas.openxmlformats.org/officeDocument/2006/relationships/notesSlide" Target="../notesSlides/notesSlide175.xml"/><Relationship Id="rId4" Type="http://schemas.openxmlformats.org/officeDocument/2006/relationships/vmlDrawing" Target="../drawings/vmlDrawing17.vml"/><Relationship Id="rId3" Type="http://schemas.openxmlformats.org/officeDocument/2006/relationships/slideLayout" Target="../slideLayouts/slideLayout19.xml"/><Relationship Id="rId2" Type="http://schemas.openxmlformats.org/officeDocument/2006/relationships/image" Target="../media/image40.wmf"/><Relationship Id="rId1" Type="http://schemas.openxmlformats.org/officeDocument/2006/relationships/oleObject" Target="../embeddings/Document3.doc"/></Relationships>
</file>

<file path=ppt/slides/_rels/slide203.xml.rels><?xml version="1.0" encoding="UTF-8" standalone="yes"?>
<Relationships xmlns="http://schemas.openxmlformats.org/package/2006/relationships"><Relationship Id="rId5" Type="http://schemas.openxmlformats.org/officeDocument/2006/relationships/notesSlide" Target="../notesSlides/notesSlide176.xml"/><Relationship Id="rId4" Type="http://schemas.openxmlformats.org/officeDocument/2006/relationships/vmlDrawing" Target="../drawings/vmlDrawing18.vml"/><Relationship Id="rId3" Type="http://schemas.openxmlformats.org/officeDocument/2006/relationships/slideLayout" Target="../slideLayouts/slideLayout19.xml"/><Relationship Id="rId2" Type="http://schemas.openxmlformats.org/officeDocument/2006/relationships/image" Target="../media/image41.wmf"/><Relationship Id="rId1" Type="http://schemas.openxmlformats.org/officeDocument/2006/relationships/oleObject" Target="../embeddings/Document4.doc"/></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5.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5.xml"/></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19.xml"/><Relationship Id="rId1" Type="http://schemas.openxmlformats.org/officeDocument/2006/relationships/image" Target="../media/image42.GIF"/></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image" Target="../media/image1.jpeg"/></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9.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9.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9.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9.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9.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9.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9.xml"/></Relationships>
</file>

<file path=ppt/slides/_rels/slide217.xml.rels><?xml version="1.0" encoding="UTF-8" standalone="yes"?>
<Relationships xmlns="http://schemas.openxmlformats.org/package/2006/relationships"><Relationship Id="rId5" Type="http://schemas.openxmlformats.org/officeDocument/2006/relationships/notesSlide" Target="../notesSlides/notesSlide190.xml"/><Relationship Id="rId4" Type="http://schemas.openxmlformats.org/officeDocument/2006/relationships/vmlDrawing" Target="../drawings/vmlDrawing19.vml"/><Relationship Id="rId3" Type="http://schemas.openxmlformats.org/officeDocument/2006/relationships/slideLayout" Target="../slideLayouts/slideLayout19.xml"/><Relationship Id="rId2" Type="http://schemas.openxmlformats.org/officeDocument/2006/relationships/image" Target="../media/image43.wmf"/><Relationship Id="rId1" Type="http://schemas.openxmlformats.org/officeDocument/2006/relationships/oleObject" Target="../embeddings/oleObject20.bin"/></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9.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9.xml"/></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9.xml"/></Relationships>
</file>

<file path=ppt/slides/_rels/slide223.xml.rels><?xml version="1.0" encoding="UTF-8" standalone="yes"?>
<Relationships xmlns="http://schemas.openxmlformats.org/package/2006/relationships"><Relationship Id="rId5" Type="http://schemas.openxmlformats.org/officeDocument/2006/relationships/notesSlide" Target="../notesSlides/notesSlide196.xml"/><Relationship Id="rId4" Type="http://schemas.openxmlformats.org/officeDocument/2006/relationships/vmlDrawing" Target="../drawings/vmlDrawing20.vml"/><Relationship Id="rId3" Type="http://schemas.openxmlformats.org/officeDocument/2006/relationships/slideLayout" Target="../slideLayouts/slideLayout19.xml"/><Relationship Id="rId2" Type="http://schemas.openxmlformats.org/officeDocument/2006/relationships/image" Target="../media/image44.wmf"/><Relationship Id="rId1" Type="http://schemas.openxmlformats.org/officeDocument/2006/relationships/oleObject" Target="../embeddings/oleObject21.bin"/></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26.xml"/><Relationship Id="rId1" Type="http://schemas.openxmlformats.org/officeDocument/2006/relationships/image" Target="../media/image45.GIF"/></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26.xml"/><Relationship Id="rId1" Type="http://schemas.openxmlformats.org/officeDocument/2006/relationships/image" Target="../media/image45.GIF"/></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6.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9.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6.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9.xml"/></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26.xml"/><Relationship Id="rId1" Type="http://schemas.openxmlformats.org/officeDocument/2006/relationships/image" Target="../media/image45.GIF"/></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9.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9.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9.xml"/></Relationships>
</file>

<file path=ppt/slides/_rels/slide235.xml.rels><?xml version="1.0" encoding="UTF-8" standalone="yes"?>
<Relationships xmlns="http://schemas.openxmlformats.org/package/2006/relationships"><Relationship Id="rId5" Type="http://schemas.openxmlformats.org/officeDocument/2006/relationships/notesSlide" Target="../notesSlides/notesSlide208.xml"/><Relationship Id="rId4" Type="http://schemas.openxmlformats.org/officeDocument/2006/relationships/vmlDrawing" Target="../drawings/vmlDrawing21.vml"/><Relationship Id="rId3" Type="http://schemas.openxmlformats.org/officeDocument/2006/relationships/slideLayout" Target="../slideLayouts/slideLayout19.xml"/><Relationship Id="rId2" Type="http://schemas.openxmlformats.org/officeDocument/2006/relationships/image" Target="../media/image43.wmf"/><Relationship Id="rId1" Type="http://schemas.openxmlformats.org/officeDocument/2006/relationships/oleObject" Target="../embeddings/oleObject22.bin"/></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9.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9.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9.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40.xml.rels><?xml version="1.0" encoding="UTF-8" standalone="yes"?>
<Relationships xmlns="http://schemas.openxmlformats.org/package/2006/relationships"><Relationship Id="rId5" Type="http://schemas.openxmlformats.org/officeDocument/2006/relationships/notesSlide" Target="../notesSlides/notesSlide213.xml"/><Relationship Id="rId4" Type="http://schemas.openxmlformats.org/officeDocument/2006/relationships/vmlDrawing" Target="../drawings/vmlDrawing22.vml"/><Relationship Id="rId3" Type="http://schemas.openxmlformats.org/officeDocument/2006/relationships/slideLayout" Target="../slideLayouts/slideLayout19.xml"/><Relationship Id="rId2" Type="http://schemas.openxmlformats.org/officeDocument/2006/relationships/image" Target="../media/image46.wmf"/><Relationship Id="rId1" Type="http://schemas.openxmlformats.org/officeDocument/2006/relationships/oleObject" Target="../embeddings/Document5.doc"/></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9.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9.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9.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9.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9.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9.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9.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9.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9.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9.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6.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9.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9.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9.xml"/></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19.xml"/><Relationship Id="rId1" Type="http://schemas.openxmlformats.org/officeDocument/2006/relationships/image" Target="../media/image47.png"/></Relationships>
</file>

<file path=ppt/slides/_rels/slide257.xml.rels><?xml version="1.0" encoding="UTF-8" standalone="yes"?>
<Relationships xmlns="http://schemas.openxmlformats.org/package/2006/relationships"><Relationship Id="rId4" Type="http://schemas.openxmlformats.org/officeDocument/2006/relationships/notesSlide" Target="../notesSlides/notesSlide230.xml"/><Relationship Id="rId3" Type="http://schemas.openxmlformats.org/officeDocument/2006/relationships/slideLayout" Target="../slideLayouts/slideLayout19.xml"/><Relationship Id="rId2" Type="http://schemas.openxmlformats.org/officeDocument/2006/relationships/image" Target="../media/image24.png"/><Relationship Id="rId1" Type="http://schemas.openxmlformats.org/officeDocument/2006/relationships/image" Target="../media/image48.jpeg"/></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9.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vmlDrawing" Target="../drawings/vmlDrawing3.vml"/><Relationship Id="rId4" Type="http://schemas.openxmlformats.org/officeDocument/2006/relationships/slideLayout" Target="../slideLayouts/slideLayout6.xml"/><Relationship Id="rId3" Type="http://schemas.openxmlformats.org/officeDocument/2006/relationships/image" Target="../media/image11.wmf"/><Relationship Id="rId2" Type="http://schemas.openxmlformats.org/officeDocument/2006/relationships/oleObject" Target="../embeddings/oleObject3.bin"/><Relationship Id="rId1" Type="http://schemas.openxmlformats.org/officeDocument/2006/relationships/image" Target="../media/image10.jpeg"/></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9.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5.xml"/></Relationships>
</file>

<file path=ppt/slides/_rels/slide262.xml.rels><?xml version="1.0" encoding="UTF-8" standalone="yes"?>
<Relationships xmlns="http://schemas.openxmlformats.org/package/2006/relationships"><Relationship Id="rId5" Type="http://schemas.openxmlformats.org/officeDocument/2006/relationships/notesSlide" Target="../notesSlides/notesSlide235.xml"/><Relationship Id="rId4" Type="http://schemas.openxmlformats.org/officeDocument/2006/relationships/vmlDrawing" Target="../drawings/vmlDrawing23.vml"/><Relationship Id="rId3" Type="http://schemas.openxmlformats.org/officeDocument/2006/relationships/slideLayout" Target="../slideLayouts/slideLayout15.xml"/><Relationship Id="rId2" Type="http://schemas.openxmlformats.org/officeDocument/2006/relationships/image" Target="../media/image49.emf"/><Relationship Id="rId1" Type="http://schemas.openxmlformats.org/officeDocument/2006/relationships/oleObject" Target="../embeddings/Document6.doc"/></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9.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282.xml.rels><?xml version="1.0" encoding="UTF-8" standalone="yes"?>
<Relationships xmlns="http://schemas.openxmlformats.org/package/2006/relationships"><Relationship Id="rId4" Type="http://schemas.openxmlformats.org/officeDocument/2006/relationships/vmlDrawing" Target="../drawings/vmlDrawing24.vml"/><Relationship Id="rId3" Type="http://schemas.openxmlformats.org/officeDocument/2006/relationships/slideLayout" Target="../slideLayouts/slideLayout19.xml"/><Relationship Id="rId2" Type="http://schemas.openxmlformats.org/officeDocument/2006/relationships/image" Target="../media/image50.emf"/><Relationship Id="rId1" Type="http://schemas.openxmlformats.org/officeDocument/2006/relationships/oleObject" Target="../embeddings/oleObject23.bin"/></Relationships>
</file>

<file path=ppt/slides/_rels/slide28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1.wmf"/></Relationships>
</file>

<file path=ppt/slides/_rels/slide28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2.png"/></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6.xml.rels><?xml version="1.0" encoding="UTF-8" standalone="yes"?>
<Relationships xmlns="http://schemas.openxmlformats.org/package/2006/relationships"><Relationship Id="rId4" Type="http://schemas.openxmlformats.org/officeDocument/2006/relationships/vmlDrawing" Target="../drawings/vmlDrawing25.vml"/><Relationship Id="rId3" Type="http://schemas.openxmlformats.org/officeDocument/2006/relationships/slideLayout" Target="../slideLayouts/slideLayout19.xml"/><Relationship Id="rId2" Type="http://schemas.openxmlformats.org/officeDocument/2006/relationships/image" Target="../media/image53.wmf"/><Relationship Id="rId1" Type="http://schemas.openxmlformats.org/officeDocument/2006/relationships/oleObject" Target="../embeddings/oleObject24.bin"/></Relationships>
</file>

<file path=ppt/slides/_rels/slide28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4.wmf"/></Relationships>
</file>

<file path=ppt/slides/_rels/slide28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6.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3.xml.rels><?xml version="1.0" encoding="UTF-8" standalone="yes"?>
<Relationships xmlns="http://schemas.openxmlformats.org/package/2006/relationships"><Relationship Id="rId4" Type="http://schemas.openxmlformats.org/officeDocument/2006/relationships/vmlDrawing" Target="../drawings/vmlDrawing26.vml"/><Relationship Id="rId3" Type="http://schemas.openxmlformats.org/officeDocument/2006/relationships/slideLayout" Target="../slideLayouts/slideLayout17.xml"/><Relationship Id="rId2" Type="http://schemas.openxmlformats.org/officeDocument/2006/relationships/image" Target="../media/image55.wmf"/><Relationship Id="rId1" Type="http://schemas.openxmlformats.org/officeDocument/2006/relationships/oleObject" Target="../embeddings/oleObject25.bin"/></Relationships>
</file>

<file path=ppt/slides/_rels/slide294.xml.rels><?xml version="1.0" encoding="UTF-8" standalone="yes"?>
<Relationships xmlns="http://schemas.openxmlformats.org/package/2006/relationships"><Relationship Id="rId4" Type="http://schemas.openxmlformats.org/officeDocument/2006/relationships/vmlDrawing" Target="../drawings/vmlDrawing27.vml"/><Relationship Id="rId3" Type="http://schemas.openxmlformats.org/officeDocument/2006/relationships/slideLayout" Target="../slideLayouts/slideLayout14.xml"/><Relationship Id="rId2" Type="http://schemas.openxmlformats.org/officeDocument/2006/relationships/image" Target="../media/image13.wmf"/><Relationship Id="rId1" Type="http://schemas.openxmlformats.org/officeDocument/2006/relationships/oleObject" Target="../embeddings/oleObject26.bin"/></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8.xml.rels><?xml version="1.0" encoding="UTF-8" standalone="yes"?>
<Relationships xmlns="http://schemas.openxmlformats.org/package/2006/relationships"><Relationship Id="rId6" Type="http://schemas.openxmlformats.org/officeDocument/2006/relationships/slideLayout" Target="../slideLayouts/slideLayout25.xml"/><Relationship Id="rId5" Type="http://schemas.microsoft.com/office/2007/relationships/diagramDrawing" Target="../diagrams/drawing29.xml"/><Relationship Id="rId4" Type="http://schemas.openxmlformats.org/officeDocument/2006/relationships/diagramColors" Target="../diagrams/colors29.xml"/><Relationship Id="rId3" Type="http://schemas.openxmlformats.org/officeDocument/2006/relationships/diagramQuickStyle" Target="../diagrams/quickStyle29.xml"/><Relationship Id="rId2" Type="http://schemas.openxmlformats.org/officeDocument/2006/relationships/diagramLayout" Target="../diagrams/layout29.xml"/><Relationship Id="rId1" Type="http://schemas.openxmlformats.org/officeDocument/2006/relationships/diagramData" Target="../diagrams/data29.xml"/></Relationships>
</file>

<file path=ppt/slides/_rels/slide299.xml.rels><?xml version="1.0" encoding="UTF-8" standalone="yes"?>
<Relationships xmlns="http://schemas.openxmlformats.org/package/2006/relationships"><Relationship Id="rId6" Type="http://schemas.openxmlformats.org/officeDocument/2006/relationships/slideLayout" Target="../slideLayouts/slideLayout25.xml"/><Relationship Id="rId5" Type="http://schemas.microsoft.com/office/2007/relationships/diagramDrawing" Target="../diagrams/drawing30.xml"/><Relationship Id="rId4" Type="http://schemas.openxmlformats.org/officeDocument/2006/relationships/diagramColors" Target="../diagrams/colors30.xml"/><Relationship Id="rId3" Type="http://schemas.openxmlformats.org/officeDocument/2006/relationships/diagramQuickStyle" Target="../diagrams/quickStyle30.xml"/><Relationship Id="rId2" Type="http://schemas.openxmlformats.org/officeDocument/2006/relationships/diagramLayout" Target="../diagrams/layout30.xml"/><Relationship Id="rId1" Type="http://schemas.openxmlformats.org/officeDocument/2006/relationships/diagramData" Target="../diagrams/data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6.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1.xml.rels><?xml version="1.0" encoding="UTF-8" standalone="yes"?>
<Relationships xmlns="http://schemas.openxmlformats.org/package/2006/relationships"><Relationship Id="rId6" Type="http://schemas.openxmlformats.org/officeDocument/2006/relationships/slideLayout" Target="../slideLayouts/slideLayout25.xml"/><Relationship Id="rId5" Type="http://schemas.microsoft.com/office/2007/relationships/diagramDrawing" Target="../diagrams/drawing31.xml"/><Relationship Id="rId4" Type="http://schemas.openxmlformats.org/officeDocument/2006/relationships/diagramColors" Target="../diagrams/colors31.xml"/><Relationship Id="rId3" Type="http://schemas.openxmlformats.org/officeDocument/2006/relationships/diagramQuickStyle" Target="../diagrams/quickStyle31.xml"/><Relationship Id="rId2" Type="http://schemas.openxmlformats.org/officeDocument/2006/relationships/diagramLayout" Target="../diagrams/layout31.xml"/><Relationship Id="rId1" Type="http://schemas.openxmlformats.org/officeDocument/2006/relationships/diagramData" Target="../diagrams/data31.xml"/></Relationships>
</file>

<file path=ppt/slides/_rels/slide302.xml.rels><?xml version="1.0" encoding="UTF-8" standalone="yes"?>
<Relationships xmlns="http://schemas.openxmlformats.org/package/2006/relationships"><Relationship Id="rId6" Type="http://schemas.openxmlformats.org/officeDocument/2006/relationships/slideLayout" Target="../slideLayouts/slideLayout25.xml"/><Relationship Id="rId5" Type="http://schemas.microsoft.com/office/2007/relationships/diagramDrawing" Target="../diagrams/drawing32.xml"/><Relationship Id="rId4" Type="http://schemas.openxmlformats.org/officeDocument/2006/relationships/diagramColors" Target="../diagrams/colors32.xml"/><Relationship Id="rId3" Type="http://schemas.openxmlformats.org/officeDocument/2006/relationships/diagramQuickStyle" Target="../diagrams/quickStyle32.xml"/><Relationship Id="rId2" Type="http://schemas.openxmlformats.org/officeDocument/2006/relationships/diagramLayout" Target="../diagrams/layout32.xml"/><Relationship Id="rId1" Type="http://schemas.openxmlformats.org/officeDocument/2006/relationships/diagramData" Target="../diagrams/data32.xml"/></Relationships>
</file>

<file path=ppt/slides/_rels/slide303.xml.rels><?xml version="1.0" encoding="UTF-8" standalone="yes"?>
<Relationships xmlns="http://schemas.openxmlformats.org/package/2006/relationships"><Relationship Id="rId4" Type="http://schemas.openxmlformats.org/officeDocument/2006/relationships/vmlDrawing" Target="../drawings/vmlDrawing28.vml"/><Relationship Id="rId3" Type="http://schemas.openxmlformats.org/officeDocument/2006/relationships/slideLayout" Target="../slideLayouts/slideLayout19.xml"/><Relationship Id="rId2" Type="http://schemas.openxmlformats.org/officeDocument/2006/relationships/image" Target="../media/image56.emf"/><Relationship Id="rId1" Type="http://schemas.openxmlformats.org/officeDocument/2006/relationships/oleObject" Target="../embeddings/oleObject27.bin"/></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3.xml.rels><?xml version="1.0" encoding="UTF-8" standalone="yes"?>
<Relationships xmlns="http://schemas.openxmlformats.org/package/2006/relationships"><Relationship Id="rId9" Type="http://schemas.openxmlformats.org/officeDocument/2006/relationships/oleObject" Target="../embeddings/oleObject32.bin"/><Relationship Id="rId8" Type="http://schemas.openxmlformats.org/officeDocument/2006/relationships/image" Target="../media/image21.wmf"/><Relationship Id="rId7" Type="http://schemas.openxmlformats.org/officeDocument/2006/relationships/oleObject" Target="../embeddings/oleObject31.bin"/><Relationship Id="rId6" Type="http://schemas.openxmlformats.org/officeDocument/2006/relationships/image" Target="../media/image20.wmf"/><Relationship Id="rId5" Type="http://schemas.openxmlformats.org/officeDocument/2006/relationships/oleObject" Target="../embeddings/oleObject30.bin"/><Relationship Id="rId4" Type="http://schemas.openxmlformats.org/officeDocument/2006/relationships/image" Target="../media/image58.emf"/><Relationship Id="rId3" Type="http://schemas.openxmlformats.org/officeDocument/2006/relationships/oleObject" Target="../embeddings/oleObject29.bin"/><Relationship Id="rId2" Type="http://schemas.openxmlformats.org/officeDocument/2006/relationships/image" Target="../media/image57.emf"/><Relationship Id="rId12" Type="http://schemas.openxmlformats.org/officeDocument/2006/relationships/vmlDrawing" Target="../drawings/vmlDrawing29.vml"/><Relationship Id="rId11" Type="http://schemas.openxmlformats.org/officeDocument/2006/relationships/slideLayout" Target="../slideLayouts/slideLayout19.xml"/><Relationship Id="rId10" Type="http://schemas.openxmlformats.org/officeDocument/2006/relationships/image" Target="../media/image22.wmf"/><Relationship Id="rId1" Type="http://schemas.openxmlformats.org/officeDocument/2006/relationships/oleObject" Target="../embeddings/oleObject28.bin"/></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5.xml.rels><?xml version="1.0" encoding="UTF-8" standalone="yes"?>
<Relationships xmlns="http://schemas.openxmlformats.org/package/2006/relationships"><Relationship Id="rId4" Type="http://schemas.openxmlformats.org/officeDocument/2006/relationships/vmlDrawing" Target="../drawings/vmlDrawing30.vml"/><Relationship Id="rId3" Type="http://schemas.openxmlformats.org/officeDocument/2006/relationships/slideLayout" Target="../slideLayouts/slideLayout19.xml"/><Relationship Id="rId2" Type="http://schemas.openxmlformats.org/officeDocument/2006/relationships/image" Target="../media/image59.wmf"/><Relationship Id="rId1" Type="http://schemas.openxmlformats.org/officeDocument/2006/relationships/oleObject" Target="../embeddings/oleObject33.bin"/></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334.xml.rels><?xml version="1.0" encoding="UTF-8" standalone="yes"?>
<Relationships xmlns="http://schemas.openxmlformats.org/package/2006/relationships"><Relationship Id="rId4" Type="http://schemas.openxmlformats.org/officeDocument/2006/relationships/vmlDrawing" Target="../drawings/vmlDrawing31.vml"/><Relationship Id="rId3" Type="http://schemas.openxmlformats.org/officeDocument/2006/relationships/slideLayout" Target="../slideLayouts/slideLayout19.xml"/><Relationship Id="rId2" Type="http://schemas.openxmlformats.org/officeDocument/2006/relationships/image" Target="../media/image6.wmf"/><Relationship Id="rId1" Type="http://schemas.openxmlformats.org/officeDocument/2006/relationships/oleObject" Target="../embeddings/oleObject34.bin"/></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340.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microsoft.com/office/2007/relationships/diagramDrawing" Target="../diagrams/drawing33.xml"/><Relationship Id="rId4" Type="http://schemas.openxmlformats.org/officeDocument/2006/relationships/diagramColors" Target="../diagrams/colors33.xml"/><Relationship Id="rId3" Type="http://schemas.openxmlformats.org/officeDocument/2006/relationships/diagramQuickStyle" Target="../diagrams/quickStyle33.xml"/><Relationship Id="rId2" Type="http://schemas.openxmlformats.org/officeDocument/2006/relationships/diagramLayout" Target="../diagrams/layout33.xml"/><Relationship Id="rId1" Type="http://schemas.openxmlformats.org/officeDocument/2006/relationships/diagramData" Target="../diagrams/data33.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9.xml"/></Relationships>
</file>

<file path=ppt/slides/_rels/slide34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348.xml.rels><?xml version="1.0" encoding="UTF-8" standalone="yes"?>
<Relationships xmlns="http://schemas.openxmlformats.org/package/2006/relationships"><Relationship Id="rId4" Type="http://schemas.openxmlformats.org/officeDocument/2006/relationships/vmlDrawing" Target="../drawings/vmlDrawing32.vml"/><Relationship Id="rId3" Type="http://schemas.openxmlformats.org/officeDocument/2006/relationships/slideLayout" Target="../slideLayouts/slideLayout19.xml"/><Relationship Id="rId2" Type="http://schemas.openxmlformats.org/officeDocument/2006/relationships/image" Target="../media/image60.emf"/><Relationship Id="rId1" Type="http://schemas.openxmlformats.org/officeDocument/2006/relationships/oleObject" Target="../embeddings/oleObject35.bin"/></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1.xml.rels><?xml version="1.0" encoding="UTF-8" standalone="yes"?>
<Relationships xmlns="http://schemas.openxmlformats.org/package/2006/relationships"><Relationship Id="rId4" Type="http://schemas.openxmlformats.org/officeDocument/2006/relationships/vmlDrawing" Target="../drawings/vmlDrawing33.vml"/><Relationship Id="rId3" Type="http://schemas.openxmlformats.org/officeDocument/2006/relationships/slideLayout" Target="../slideLayouts/slideLayout19.xml"/><Relationship Id="rId2" Type="http://schemas.openxmlformats.org/officeDocument/2006/relationships/image" Target="../media/image61.emf"/><Relationship Id="rId1" Type="http://schemas.openxmlformats.org/officeDocument/2006/relationships/oleObject" Target="../embeddings/oleObject36.bin"/></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5.xml.rels><?xml version="1.0" encoding="UTF-8" standalone="yes"?>
<Relationships xmlns="http://schemas.openxmlformats.org/package/2006/relationships"><Relationship Id="rId4" Type="http://schemas.openxmlformats.org/officeDocument/2006/relationships/vmlDrawing" Target="../drawings/vmlDrawing34.vml"/><Relationship Id="rId3" Type="http://schemas.openxmlformats.org/officeDocument/2006/relationships/slideLayout" Target="../slideLayouts/slideLayout19.xml"/><Relationship Id="rId2" Type="http://schemas.openxmlformats.org/officeDocument/2006/relationships/image" Target="../media/image62.emf"/><Relationship Id="rId1" Type="http://schemas.openxmlformats.org/officeDocument/2006/relationships/oleObject" Target="../embeddings/oleObject37.bin"/></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360.xml.rels><?xml version="1.0" encoding="UTF-8" standalone="yes"?>
<Relationships xmlns="http://schemas.openxmlformats.org/package/2006/relationships"><Relationship Id="rId4" Type="http://schemas.openxmlformats.org/officeDocument/2006/relationships/vmlDrawing" Target="../drawings/vmlDrawing35.vml"/><Relationship Id="rId3" Type="http://schemas.openxmlformats.org/officeDocument/2006/relationships/slideLayout" Target="../slideLayouts/slideLayout19.xml"/><Relationship Id="rId2" Type="http://schemas.openxmlformats.org/officeDocument/2006/relationships/image" Target="../media/image63.emf"/><Relationship Id="rId1" Type="http://schemas.openxmlformats.org/officeDocument/2006/relationships/oleObject" Target="../embeddings/oleObject38.bin"/></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363.xml.rels><?xml version="1.0" encoding="UTF-8" standalone="yes"?>
<Relationships xmlns="http://schemas.openxmlformats.org/package/2006/relationships"><Relationship Id="rId4" Type="http://schemas.openxmlformats.org/officeDocument/2006/relationships/vmlDrawing" Target="../drawings/vmlDrawing36.vml"/><Relationship Id="rId3" Type="http://schemas.openxmlformats.org/officeDocument/2006/relationships/slideLayout" Target="../slideLayouts/slideLayout19.xml"/><Relationship Id="rId2" Type="http://schemas.openxmlformats.org/officeDocument/2006/relationships/image" Target="../media/image64.emf"/><Relationship Id="rId1" Type="http://schemas.openxmlformats.org/officeDocument/2006/relationships/oleObject" Target="../embeddings/oleObject39.bin"/></Relationships>
</file>

<file path=ppt/slides/_rels/slide36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0.jpeg"/></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5.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5.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5.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5.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5.xml"/></Relationships>
</file>

<file path=ppt/slides/_rels/slide37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5.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5.xml"/></Relationships>
</file>

<file path=ppt/slides/_rels/slide375.xml.rels><?xml version="1.0" encoding="UTF-8" standalone="yes"?>
<Relationships xmlns="http://schemas.openxmlformats.org/package/2006/relationships"><Relationship Id="rId9" Type="http://schemas.openxmlformats.org/officeDocument/2006/relationships/oleObject" Target="../embeddings/oleObject44.bin"/><Relationship Id="rId8" Type="http://schemas.openxmlformats.org/officeDocument/2006/relationships/image" Target="../media/image21.wmf"/><Relationship Id="rId7" Type="http://schemas.openxmlformats.org/officeDocument/2006/relationships/oleObject" Target="../embeddings/oleObject43.bin"/><Relationship Id="rId6" Type="http://schemas.openxmlformats.org/officeDocument/2006/relationships/image" Target="../media/image20.wmf"/><Relationship Id="rId5" Type="http://schemas.openxmlformats.org/officeDocument/2006/relationships/oleObject" Target="../embeddings/oleObject42.bin"/><Relationship Id="rId4" Type="http://schemas.openxmlformats.org/officeDocument/2006/relationships/image" Target="../media/image66.emf"/><Relationship Id="rId3" Type="http://schemas.openxmlformats.org/officeDocument/2006/relationships/oleObject" Target="../embeddings/oleObject41.bin"/><Relationship Id="rId2" Type="http://schemas.openxmlformats.org/officeDocument/2006/relationships/image" Target="../media/image65.emf"/><Relationship Id="rId14" Type="http://schemas.openxmlformats.org/officeDocument/2006/relationships/notesSlide" Target="../notesSlides/notesSlide246.xml"/><Relationship Id="rId13" Type="http://schemas.openxmlformats.org/officeDocument/2006/relationships/vmlDrawing" Target="../drawings/vmlDrawing37.vml"/><Relationship Id="rId12" Type="http://schemas.openxmlformats.org/officeDocument/2006/relationships/slideLayout" Target="../slideLayouts/slideLayout15.xml"/><Relationship Id="rId11" Type="http://schemas.openxmlformats.org/officeDocument/2006/relationships/oleObject" Target="../embeddings/oleObject45.bin"/><Relationship Id="rId10" Type="http://schemas.openxmlformats.org/officeDocument/2006/relationships/image" Target="../media/image22.wmf"/><Relationship Id="rId1" Type="http://schemas.openxmlformats.org/officeDocument/2006/relationships/oleObject" Target="../embeddings/oleObject40.bin"/></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5.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5.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5.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5.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6.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vmlDrawing" Target="../drawings/vmlDrawing4.vml"/><Relationship Id="rId3" Type="http://schemas.openxmlformats.org/officeDocument/2006/relationships/slideLayout" Target="../slideLayouts/slideLayout1.xml"/><Relationship Id="rId2" Type="http://schemas.openxmlformats.org/officeDocument/2006/relationships/image" Target="../media/image13.wmf"/><Relationship Id="rId1"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image" Target="../media/image14.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7.png"/><Relationship Id="rId1" Type="http://schemas.openxmlformats.org/officeDocument/2006/relationships/image" Target="../media/image16.png"/></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image" Target="../media/image1.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59.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vmlDrawing" Target="../drawings/vmlDrawing5.vml"/><Relationship Id="rId3" Type="http://schemas.openxmlformats.org/officeDocument/2006/relationships/slideLayout" Target="../slideLayouts/slideLayout6.xml"/><Relationship Id="rId2" Type="http://schemas.openxmlformats.org/officeDocument/2006/relationships/image" Target="../media/image6.wmf"/><Relationship Id="rId1"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9" Type="http://schemas.openxmlformats.org/officeDocument/2006/relationships/oleObject" Target="../embeddings/oleObject10.bin"/><Relationship Id="rId8" Type="http://schemas.openxmlformats.org/officeDocument/2006/relationships/image" Target="../media/image21.wmf"/><Relationship Id="rId7" Type="http://schemas.openxmlformats.org/officeDocument/2006/relationships/oleObject" Target="../embeddings/oleObject9.bin"/><Relationship Id="rId6" Type="http://schemas.openxmlformats.org/officeDocument/2006/relationships/image" Target="../media/image20.wmf"/><Relationship Id="rId5" Type="http://schemas.openxmlformats.org/officeDocument/2006/relationships/oleObject" Target="../embeddings/oleObject8.bin"/><Relationship Id="rId4" Type="http://schemas.openxmlformats.org/officeDocument/2006/relationships/image" Target="../media/image19.emf"/><Relationship Id="rId3" Type="http://schemas.openxmlformats.org/officeDocument/2006/relationships/oleObject" Target="../embeddings/oleObject7.bin"/><Relationship Id="rId2" Type="http://schemas.openxmlformats.org/officeDocument/2006/relationships/image" Target="../media/image18.emf"/><Relationship Id="rId13" Type="http://schemas.openxmlformats.org/officeDocument/2006/relationships/notesSlide" Target="../notesSlides/notesSlide50.xml"/><Relationship Id="rId12" Type="http://schemas.openxmlformats.org/officeDocument/2006/relationships/vmlDrawing" Target="../drawings/vmlDrawing6.vml"/><Relationship Id="rId11" Type="http://schemas.openxmlformats.org/officeDocument/2006/relationships/slideLayout" Target="../slideLayouts/slideLayout6.xml"/><Relationship Id="rId10" Type="http://schemas.openxmlformats.org/officeDocument/2006/relationships/image" Target="../media/image22.wmf"/><Relationship Id="rId1" Type="http://schemas.openxmlformats.org/officeDocument/2006/relationships/oleObject" Target="../embeddings/oleObject6.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66.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vmlDrawing" Target="../drawings/vmlDrawing7.vml"/><Relationship Id="rId3" Type="http://schemas.openxmlformats.org/officeDocument/2006/relationships/slideLayout" Target="../slideLayouts/slideLayout6.xml"/><Relationship Id="rId2" Type="http://schemas.openxmlformats.org/officeDocument/2006/relationships/image" Target="../media/image6.wmf"/><Relationship Id="rId1" Type="http://schemas.openxmlformats.org/officeDocument/2006/relationships/oleObject" Target="../embeddings/oleObject11.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7" Type="http://schemas.openxmlformats.org/officeDocument/2006/relationships/notesSlide" Target="../notesSlides/notesSlide61.xml"/><Relationship Id="rId6" Type="http://schemas.openxmlformats.org/officeDocument/2006/relationships/slideLayout" Target="../slideLayouts/slideLayout6.xml"/><Relationship Id="rId5" Type="http://schemas.microsoft.com/office/2007/relationships/diagramDrawing" Target="../diagrams/drawing15.xml"/><Relationship Id="rId4" Type="http://schemas.openxmlformats.org/officeDocument/2006/relationships/diagramColors" Target="../diagrams/colors15.xml"/><Relationship Id="rId3" Type="http://schemas.openxmlformats.org/officeDocument/2006/relationships/diagramQuickStyle" Target="../diagrams/quickStyle15.xml"/><Relationship Id="rId2" Type="http://schemas.openxmlformats.org/officeDocument/2006/relationships/diagramLayout" Target="../diagrams/layout15.xml"/><Relationship Id="rId1" Type="http://schemas.openxmlformats.org/officeDocument/2006/relationships/diagramData" Target="../diagrams/data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5" Type="http://schemas.openxmlformats.org/officeDocument/2006/relationships/notesSlide" Target="../notesSlides/notesSlide63.xml"/><Relationship Id="rId4" Type="http://schemas.openxmlformats.org/officeDocument/2006/relationships/vmlDrawing" Target="../drawings/vmlDrawing8.vml"/><Relationship Id="rId3" Type="http://schemas.openxmlformats.org/officeDocument/2006/relationships/slideLayout" Target="../slideLayouts/slideLayout6.xml"/><Relationship Id="rId2" Type="http://schemas.openxmlformats.org/officeDocument/2006/relationships/image" Target="../media/image6.wmf"/><Relationship Id="rId1" Type="http://schemas.openxmlformats.org/officeDocument/2006/relationships/oleObject" Target="../embeddings/oleObject12.bin"/></Relationships>
</file>

<file path=ppt/slides/_rels/slide7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16.xml"/><Relationship Id="rId4" Type="http://schemas.openxmlformats.org/officeDocument/2006/relationships/diagramColors" Target="../diagrams/colors16.xml"/><Relationship Id="rId3" Type="http://schemas.openxmlformats.org/officeDocument/2006/relationships/diagramQuickStyle" Target="../diagrams/quickStyle16.xml"/><Relationship Id="rId2" Type="http://schemas.openxmlformats.org/officeDocument/2006/relationships/diagramLayout" Target="../diagrams/layout16.xml"/><Relationship Id="rId1" Type="http://schemas.openxmlformats.org/officeDocument/2006/relationships/diagramData" Target="../diagrams/data16.xml"/></Relationships>
</file>

<file path=ppt/slides/_rels/slide78.xml.rels><?xml version="1.0" encoding="UTF-8" standalone="yes"?>
<Relationships xmlns="http://schemas.openxmlformats.org/package/2006/relationships"><Relationship Id="rId5" Type="http://schemas.openxmlformats.org/officeDocument/2006/relationships/notesSlide" Target="../notesSlides/notesSlide64.xml"/><Relationship Id="rId4" Type="http://schemas.openxmlformats.org/officeDocument/2006/relationships/vmlDrawing" Target="../drawings/vmlDrawing9.vml"/><Relationship Id="rId3" Type="http://schemas.openxmlformats.org/officeDocument/2006/relationships/slideLayout" Target="../slideLayouts/slideLayout6.xml"/><Relationship Id="rId2" Type="http://schemas.openxmlformats.org/officeDocument/2006/relationships/image" Target="../media/image23.emf"/><Relationship Id="rId1" Type="http://schemas.openxmlformats.org/officeDocument/2006/relationships/oleObject" Target="../embeddings/Workbook1.xls"/></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vmlDrawing" Target="../drawings/vmlDrawing1.vml"/><Relationship Id="rId3" Type="http://schemas.openxmlformats.org/officeDocument/2006/relationships/slideLayout" Target="../slideLayouts/slideLayout6.xml"/><Relationship Id="rId2" Type="http://schemas.openxmlformats.org/officeDocument/2006/relationships/image" Target="../media/image6.wmf"/><Relationship Id="rId1"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7" Type="http://schemas.openxmlformats.org/officeDocument/2006/relationships/notesSlide" Target="../notesSlides/notesSlide67.xml"/><Relationship Id="rId6" Type="http://schemas.openxmlformats.org/officeDocument/2006/relationships/slideLayout" Target="../slideLayouts/slideLayout6.xml"/><Relationship Id="rId5" Type="http://schemas.microsoft.com/office/2007/relationships/diagramDrawing" Target="../diagrams/drawing17.xml"/><Relationship Id="rId4" Type="http://schemas.openxmlformats.org/officeDocument/2006/relationships/diagramColors" Target="../diagrams/colors17.xml"/><Relationship Id="rId3" Type="http://schemas.openxmlformats.org/officeDocument/2006/relationships/diagramQuickStyle" Target="../diagrams/quickStyle17.xml"/><Relationship Id="rId2" Type="http://schemas.openxmlformats.org/officeDocument/2006/relationships/diagramLayout" Target="../diagrams/layout17.xml"/><Relationship Id="rId1" Type="http://schemas.openxmlformats.org/officeDocument/2006/relationships/diagramData" Target="../diagrams/data1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7" Type="http://schemas.openxmlformats.org/officeDocument/2006/relationships/notesSlide" Target="../notesSlides/notesSlide69.xml"/><Relationship Id="rId6" Type="http://schemas.openxmlformats.org/officeDocument/2006/relationships/slideLayout" Target="../slideLayouts/slideLayout6.xml"/><Relationship Id="rId5" Type="http://schemas.microsoft.com/office/2007/relationships/diagramDrawing" Target="../diagrams/drawing18.xml"/><Relationship Id="rId4" Type="http://schemas.openxmlformats.org/officeDocument/2006/relationships/diagramColors" Target="../diagrams/colors18.xml"/><Relationship Id="rId3" Type="http://schemas.openxmlformats.org/officeDocument/2006/relationships/diagramQuickStyle" Target="../diagrams/quickStyle18.xml"/><Relationship Id="rId2" Type="http://schemas.openxmlformats.org/officeDocument/2006/relationships/diagramLayout" Target="../diagrams/layout18.xml"/><Relationship Id="rId1" Type="http://schemas.openxmlformats.org/officeDocument/2006/relationships/diagramData" Target="../diagrams/data1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image" Target="../media/image2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6.wmf"/><Relationship Id="rId1" Type="http://schemas.openxmlformats.org/officeDocument/2006/relationships/oleObject" Target="../embeddings/oleObject2.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7" Type="http://schemas.openxmlformats.org/officeDocument/2006/relationships/notesSlide" Target="../notesSlides/notesSlide83.xml"/><Relationship Id="rId6" Type="http://schemas.openxmlformats.org/officeDocument/2006/relationships/slideLayout" Target="../slideLayouts/slideLayout6.xml"/><Relationship Id="rId5" Type="http://schemas.microsoft.com/office/2007/relationships/diagramDrawing" Target="../diagrams/drawing19.xml"/><Relationship Id="rId4" Type="http://schemas.openxmlformats.org/officeDocument/2006/relationships/diagramColors" Target="../diagrams/colors19.xml"/><Relationship Id="rId3" Type="http://schemas.openxmlformats.org/officeDocument/2006/relationships/diagramQuickStyle" Target="../diagrams/quickStyle19.xml"/><Relationship Id="rId2" Type="http://schemas.openxmlformats.org/officeDocument/2006/relationships/diagramLayout" Target="../diagrams/layout19.xml"/><Relationship Id="rId1" Type="http://schemas.openxmlformats.org/officeDocument/2006/relationships/diagramData" Target="../diagrams/data1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896938" y="796925"/>
            <a:ext cx="9067800" cy="2032000"/>
          </a:xfrm>
        </p:spPr>
        <p:txBody>
          <a:bodyPr/>
          <a:lstStyle/>
          <a:p>
            <a:pPr eaLnBrk="1" hangingPunct="1">
              <a:lnSpc>
                <a:spcPct val="120000"/>
              </a:lnSpc>
              <a:defRPr/>
            </a:pPr>
            <a:r>
              <a:rPr lang="zh-CN" altLang="en-US" sz="7500" b="1" dirty="0" smtClean="0">
                <a:solidFill>
                  <a:srgbClr val="FFFF00"/>
                </a:solidFill>
                <a:effectLst>
                  <a:outerShdw blurRad="38100" dist="38100" dir="2700000" algn="tl">
                    <a:srgbClr val="000000"/>
                  </a:outerShdw>
                </a:effectLst>
                <a:latin typeface="宋体" panose="02010600030101010101" pitchFamily="2" charset="-122"/>
              </a:rPr>
              <a:t>薪酬管理</a:t>
            </a:r>
            <a:br>
              <a:rPr lang="en-US" altLang="zh-CN" sz="7500" b="1" dirty="0" smtClean="0">
                <a:solidFill>
                  <a:srgbClr val="FFFF00"/>
                </a:solidFill>
                <a:effectLst>
                  <a:outerShdw blurRad="38100" dist="38100" dir="2700000" algn="tl">
                    <a:srgbClr val="000000"/>
                  </a:outerShdw>
                </a:effectLst>
                <a:latin typeface="宋体" panose="02010600030101010101" pitchFamily="2" charset="-122"/>
              </a:rPr>
            </a:br>
            <a:r>
              <a:rPr lang="zh-CN" altLang="en-US" sz="2800" b="1" dirty="0" smtClean="0">
                <a:solidFill>
                  <a:srgbClr val="FFFF00"/>
                </a:solidFill>
                <a:effectLst>
                  <a:outerShdw blurRad="38100" dist="38100" dir="2700000" algn="tl">
                    <a:srgbClr val="000000"/>
                  </a:outerShdw>
                </a:effectLst>
                <a:latin typeface="宋体" panose="02010600030101010101" pitchFamily="2" charset="-122"/>
              </a:rPr>
              <a:t>（第四版）</a:t>
            </a:r>
            <a:endParaRPr lang="zh-CN" altLang="en-US" b="1" i="1" u="sng" dirty="0" smtClean="0">
              <a:solidFill>
                <a:srgbClr val="FFFF00"/>
              </a:solidFill>
              <a:latin typeface="宋体" panose="02010600030101010101" pitchFamily="2" charset="-122"/>
            </a:endParaRPr>
          </a:p>
        </p:txBody>
      </p:sp>
      <p:sp>
        <p:nvSpPr>
          <p:cNvPr id="3077" name="Rectangle 5"/>
          <p:cNvSpPr>
            <a:spLocks noChangeArrowheads="1"/>
          </p:cNvSpPr>
          <p:nvPr/>
        </p:nvSpPr>
        <p:spPr bwMode="auto">
          <a:xfrm>
            <a:off x="1012825" y="1649413"/>
            <a:ext cx="9067800" cy="1270000"/>
          </a:xfrm>
          <a:prstGeom prst="rect">
            <a:avLst/>
          </a:prstGeom>
          <a:noFill/>
          <a:ln w="9525">
            <a:noFill/>
            <a:miter lim="800000"/>
          </a:ln>
        </p:spPr>
        <p:txBody>
          <a:bodyPr lIns="105223" tIns="52612" rIns="105223" bIns="52612" anchor="b"/>
          <a:lstStyle/>
          <a:p>
            <a:pPr algn="ctr" defTabSz="1193800"/>
            <a:endParaRPr lang="zh-CN" altLang="zh-CN" sz="5700" b="0">
              <a:solidFill>
                <a:schemeClr val="tx2"/>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nodePh="1">
                                  <p:stCondLst>
                                    <p:cond delay="0"/>
                                  </p:stCondLst>
                                  <p:endCondLst>
                                    <p:cond evt="begin" delay="0">
                                      <p:tn val="5"/>
                                    </p:cond>
                                  </p:endCondLst>
                                  <p:childTnLst>
                                    <p:set>
                                      <p:cBhvr>
                                        <p:cTn id="6" dur="1" fill="hold">
                                          <p:stCondLst>
                                            <p:cond delay="0"/>
                                          </p:stCondLst>
                                        </p:cTn>
                                        <p:tgtEl>
                                          <p:spTgt spid="3077"/>
                                        </p:tgtEl>
                                        <p:attrNameLst>
                                          <p:attrName>style.visibility</p:attrName>
                                        </p:attrNameLst>
                                      </p:cBhvr>
                                      <p:to>
                                        <p:strVal val="visible"/>
                                      </p:to>
                                    </p:set>
                                    <p:anim calcmode="lin" valueType="num">
                                      <p:cBhvr>
                                        <p:cTn id="7" dur="500" fill="hold"/>
                                        <p:tgtEl>
                                          <p:spTgt spid="3077"/>
                                        </p:tgtEl>
                                        <p:attrNameLst>
                                          <p:attrName>ppt_w</p:attrName>
                                        </p:attrNameLst>
                                      </p:cBhvr>
                                      <p:tavLst>
                                        <p:tav tm="0">
                                          <p:val>
                                            <p:fltVal val="0"/>
                                          </p:val>
                                        </p:tav>
                                        <p:tav tm="100000">
                                          <p:val>
                                            <p:strVal val="#ppt_w"/>
                                          </p:val>
                                        </p:tav>
                                      </p:tavLst>
                                    </p:anim>
                                    <p:anim calcmode="lin" valueType="num">
                                      <p:cBhvr>
                                        <p:cTn id="8" dur="500" fill="hold"/>
                                        <p:tgtEl>
                                          <p:spTgt spid="3077"/>
                                        </p:tgtEl>
                                        <p:attrNameLst>
                                          <p:attrName>ppt_h</p:attrName>
                                        </p:attrNameLst>
                                      </p:cBhvr>
                                      <p:tavLst>
                                        <p:tav tm="0">
                                          <p:val>
                                            <p:fltVal val="0"/>
                                          </p:val>
                                        </p:tav>
                                        <p:tav tm="100000">
                                          <p:val>
                                            <p:strVal val="#ppt_h"/>
                                          </p:val>
                                        </p:tav>
                                      </p:tavLst>
                                    </p:anim>
                                    <p:anim calcmode="lin" valueType="num">
                                      <p:cBhvr>
                                        <p:cTn id="9" dur="500" fill="hold"/>
                                        <p:tgtEl>
                                          <p:spTgt spid="3077"/>
                                        </p:tgtEl>
                                        <p:attrNameLst>
                                          <p:attrName>ppt_x</p:attrName>
                                        </p:attrNameLst>
                                      </p:cBhvr>
                                      <p:tavLst>
                                        <p:tav tm="0">
                                          <p:val>
                                            <p:fltVal val="0.5"/>
                                          </p:val>
                                        </p:tav>
                                        <p:tav tm="100000">
                                          <p:val>
                                            <p:strVal val="#ppt_x"/>
                                          </p:val>
                                        </p:tav>
                                      </p:tavLst>
                                    </p:anim>
                                    <p:anim calcmode="lin" valueType="num">
                                      <p:cBhvr>
                                        <p:cTn id="10" dur="500" fill="hold"/>
                                        <p:tgtEl>
                                          <p:spTgt spid="307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10668000" cy="1143000"/>
          </a:xfrm>
          <a:solidFill>
            <a:srgbClr val="0000CC"/>
          </a:solidFill>
        </p:spPr>
        <p:txBody>
          <a:bodyPr anchor="b"/>
          <a:lstStyle/>
          <a:p>
            <a:pPr eaLnBrk="1" hangingPunct="1">
              <a:lnSpc>
                <a:spcPct val="410000"/>
              </a:lnSpc>
            </a:pPr>
            <a:r>
              <a:rPr lang="zh-CN" altLang="en-US" sz="2800" b="1" dirty="0" smtClean="0">
                <a:solidFill>
                  <a:srgbClr val="FFFFFF"/>
                </a:solidFill>
                <a:latin typeface="华文中宋" pitchFamily="2" charset="-122"/>
                <a:ea typeface="华文中宋" pitchFamily="2" charset="-122"/>
                <a:sym typeface="Symbol" panose="05050102010706020507" pitchFamily="18" charset="2"/>
              </a:rPr>
              <a:t>关于报酬与薪酬之间关系的几点结论</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sp>
        <p:nvSpPr>
          <p:cNvPr id="4" name="文本框 3"/>
          <p:cNvSpPr txBox="1"/>
          <p:nvPr/>
        </p:nvSpPr>
        <p:spPr>
          <a:xfrm>
            <a:off x="1013466" y="2369822"/>
            <a:ext cx="8641068" cy="433965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zh-CN" sz="2800" dirty="0" smtClean="0"/>
              <a:t>首先</a:t>
            </a:r>
            <a:r>
              <a:rPr lang="en-US" altLang="zh-CN" sz="2800" dirty="0"/>
              <a:t>,</a:t>
            </a:r>
            <a:r>
              <a:rPr lang="zh-CN" altLang="zh-CN" sz="2800" dirty="0"/>
              <a:t>与内在报酬相比</a:t>
            </a:r>
            <a:r>
              <a:rPr lang="en-US" altLang="zh-CN" sz="2800" dirty="0"/>
              <a:t>,</a:t>
            </a:r>
            <a:r>
              <a:rPr lang="zh-CN" altLang="zh-CN" sz="2800" dirty="0"/>
              <a:t>员工和企业都倾向于注重外在报酬</a:t>
            </a:r>
            <a:r>
              <a:rPr lang="en-US" altLang="zh-CN" sz="2800" dirty="0"/>
              <a:t>,</a:t>
            </a:r>
            <a:r>
              <a:rPr lang="zh-CN" altLang="zh-CN" sz="2800" dirty="0"/>
              <a:t>尤其是薪酬</a:t>
            </a:r>
            <a:r>
              <a:rPr lang="en-US" altLang="zh-CN" sz="2800" dirty="0"/>
              <a:t>,</a:t>
            </a:r>
            <a:endParaRPr lang="zh-CN" altLang="zh-CN" sz="2800" dirty="0"/>
          </a:p>
          <a:p>
            <a:pPr marL="342900" indent="-342900">
              <a:lnSpc>
                <a:spcPct val="150000"/>
              </a:lnSpc>
              <a:buFont typeface="Wingdings" panose="05000000000000000000" pitchFamily="2" charset="2"/>
              <a:buChar char="Ø"/>
            </a:pPr>
            <a:r>
              <a:rPr lang="zh-CN" altLang="zh-CN" sz="2800" dirty="0"/>
              <a:t>其次</a:t>
            </a:r>
            <a:r>
              <a:rPr lang="en-US" altLang="zh-CN" sz="2800" dirty="0"/>
              <a:t>,</a:t>
            </a:r>
            <a:r>
              <a:rPr lang="zh-CN" altLang="zh-CN" sz="2800" dirty="0"/>
              <a:t>员工对薪酬的抱怨并不一定是因薪酬而起。</a:t>
            </a:r>
            <a:endParaRPr lang="zh-CN" altLang="zh-CN" sz="2800" dirty="0"/>
          </a:p>
          <a:p>
            <a:pPr marL="342900" indent="-342900">
              <a:lnSpc>
                <a:spcPct val="150000"/>
              </a:lnSpc>
              <a:buFont typeface="Wingdings" panose="05000000000000000000" pitchFamily="2" charset="2"/>
              <a:buChar char="Ø"/>
            </a:pPr>
            <a:r>
              <a:rPr lang="zh-CN" altLang="zh-CN" sz="2800" dirty="0"/>
              <a:t>再次</a:t>
            </a:r>
            <a:r>
              <a:rPr lang="en-US" altLang="zh-CN" sz="2800" dirty="0"/>
              <a:t>,</a:t>
            </a:r>
            <a:r>
              <a:rPr lang="zh-CN" altLang="zh-CN" sz="2800" dirty="0"/>
              <a:t>内在报酬与企业的薪酬成本降低之间不存在必然的联系。</a:t>
            </a:r>
            <a:endParaRPr lang="zh-CN" altLang="zh-CN" sz="2800" dirty="0"/>
          </a:p>
          <a:p>
            <a:pPr marL="342900" indent="-342900">
              <a:lnSpc>
                <a:spcPct val="150000"/>
              </a:lnSpc>
              <a:buFont typeface="Wingdings" panose="05000000000000000000" pitchFamily="2" charset="2"/>
              <a:buChar char="Ø"/>
            </a:pPr>
            <a:r>
              <a:rPr lang="zh-CN" altLang="zh-CN" sz="2800" dirty="0"/>
              <a:t>最后</a:t>
            </a:r>
            <a:r>
              <a:rPr lang="en-US" altLang="zh-CN" sz="2800" dirty="0"/>
              <a:t>,</a:t>
            </a:r>
            <a:r>
              <a:rPr lang="zh-CN" altLang="zh-CN" sz="2800" dirty="0"/>
              <a:t>企业必须在外在报酬与内在报酬之间实现平衡。</a:t>
            </a:r>
            <a:endParaRPr lang="zh-CN" altLang="zh-CN" sz="2800" dirty="0"/>
          </a:p>
          <a:p>
            <a:endParaRPr lang="zh-CN" altLang="en-US" dirty="0"/>
          </a:p>
        </p:txBody>
      </p:sp>
    </p:spTree>
  </p:cSld>
  <p:clrMapOvr>
    <a:masterClrMapping/>
  </p:clrMapOvr>
  <p:transition spd="slow">
    <p:wip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0" y="0"/>
            <a:ext cx="10668000" cy="930275"/>
          </a:xfrm>
          <a:solidFill>
            <a:srgbClr val="0000CC"/>
          </a:solidFill>
        </p:spPr>
        <p:txBody>
          <a:bodyPr lIns="119420" tIns="59710" rIns="119420" bIns="59710" anchor="b"/>
          <a:lstStyle/>
          <a:p>
            <a:pPr defTabSz="1193800" eaLnBrk="1" hangingPunct="1">
              <a:lnSpc>
                <a:spcPct val="340000"/>
              </a:lnSpc>
            </a:pPr>
            <a:br>
              <a:rPr lang="en-US" altLang="zh-CN" sz="3200" b="1" dirty="0" smtClean="0">
                <a:solidFill>
                  <a:srgbClr val="FFFFFF"/>
                </a:solidFill>
                <a:latin typeface="华文中宋" pitchFamily="2" charset="-122"/>
                <a:ea typeface="华文中宋" pitchFamily="2" charset="-122"/>
              </a:rPr>
            </a:br>
            <a:br>
              <a:rPr lang="en-US" altLang="zh-CN" sz="3200" b="1" dirty="0">
                <a:solidFill>
                  <a:srgbClr val="FFFFFF"/>
                </a:solidFill>
                <a:latin typeface="华文中宋" pitchFamily="2" charset="-122"/>
                <a:ea typeface="华文中宋" pitchFamily="2" charset="-122"/>
              </a:rPr>
            </a:br>
            <a:br>
              <a:rPr lang="en-US" altLang="zh-CN" sz="3200" b="1" dirty="0" smtClean="0">
                <a:solidFill>
                  <a:srgbClr val="FFFFFF"/>
                </a:solidFill>
                <a:latin typeface="华文中宋" pitchFamily="2" charset="-122"/>
                <a:ea typeface="华文中宋" pitchFamily="2" charset="-122"/>
              </a:rPr>
            </a:br>
            <a:br>
              <a:rPr lang="en-US" altLang="zh-CN" sz="3200" b="1" dirty="0">
                <a:solidFill>
                  <a:srgbClr val="FFFFFF"/>
                </a:solidFill>
                <a:latin typeface="华文中宋" pitchFamily="2" charset="-122"/>
                <a:ea typeface="华文中宋" pitchFamily="2" charset="-122"/>
              </a:rPr>
            </a:br>
            <a:br>
              <a:rPr lang="en-US" altLang="zh-CN" sz="3200" b="1" dirty="0" smtClean="0">
                <a:solidFill>
                  <a:srgbClr val="FFFFFF"/>
                </a:solidFill>
                <a:latin typeface="华文中宋" pitchFamily="2" charset="-122"/>
                <a:ea typeface="华文中宋" pitchFamily="2" charset="-122"/>
              </a:rPr>
            </a:br>
            <a:br>
              <a:rPr lang="en-US" altLang="zh-CN" sz="3200" b="1" dirty="0">
                <a:solidFill>
                  <a:srgbClr val="FFFFFF"/>
                </a:solidFill>
                <a:latin typeface="华文中宋" pitchFamily="2" charset="-122"/>
                <a:ea typeface="华文中宋" pitchFamily="2" charset="-122"/>
              </a:rPr>
            </a:br>
            <a:r>
              <a:rPr lang="zh-CN" altLang="en-US" sz="3200" b="1" dirty="0" smtClean="0">
                <a:solidFill>
                  <a:srgbClr val="FFFFFF"/>
                </a:solidFill>
                <a:latin typeface="华文中宋" pitchFamily="2" charset="-122"/>
                <a:ea typeface="华文中宋" pitchFamily="2" charset="-122"/>
              </a:rPr>
              <a:t>美国联邦政府职评价系统的职位等级划分</a:t>
            </a:r>
            <a:r>
              <a:rPr lang="zh-CN" altLang="en-US" dirty="0" smtClean="0"/>
              <a:t> </a:t>
            </a:r>
            <a:endParaRPr lang="zh-CN" altLang="en-US" dirty="0" smtClean="0"/>
          </a:p>
        </p:txBody>
      </p:sp>
      <p:graphicFrame>
        <p:nvGraphicFramePr>
          <p:cNvPr id="892214" name="Group 310"/>
          <p:cNvGraphicFramePr>
            <a:graphicFrameLocks noGrp="1"/>
          </p:cNvGraphicFramePr>
          <p:nvPr>
            <p:ph idx="1"/>
          </p:nvPr>
        </p:nvGraphicFramePr>
        <p:xfrm>
          <a:off x="800100" y="1398588"/>
          <a:ext cx="9067800" cy="5394960"/>
        </p:xfrm>
        <a:graphic>
          <a:graphicData uri="http://schemas.openxmlformats.org/drawingml/2006/table">
            <a:tbl>
              <a:tblPr/>
              <a:tblGrid>
                <a:gridCol w="3019425"/>
                <a:gridCol w="3024188"/>
                <a:gridCol w="3024187"/>
              </a:tblGrid>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zh-CN" altLang="en-US" sz="1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职位等级</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zh-CN" altLang="en-US" sz="1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最低点值</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zh-CN" altLang="en-US" sz="1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最高点值</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190</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254</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255</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454</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455</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654</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655</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854</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855</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1104</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1105</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1354</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1355</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1604</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1605</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1854</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1855</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2104</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2105</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2354</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2355</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2754</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2755</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3154</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3155</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3604</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14</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3605</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4054</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4055</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以上</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wip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要素比较法</a:t>
            </a:r>
            <a:endParaRPr lang="zh-CN" altLang="en-US" sz="3200" b="1" smtClean="0">
              <a:solidFill>
                <a:srgbClr val="FFFFFF"/>
              </a:solidFill>
              <a:latin typeface="华文中宋" pitchFamily="2" charset="-122"/>
              <a:ea typeface="华文中宋" pitchFamily="2" charset="-122"/>
            </a:endParaRPr>
          </a:p>
        </p:txBody>
      </p:sp>
      <p:sp>
        <p:nvSpPr>
          <p:cNvPr id="139267" name="Text Box 3"/>
          <p:cNvSpPr txBox="1">
            <a:spLocks noChangeArrowheads="1"/>
          </p:cNvSpPr>
          <p:nvPr/>
        </p:nvSpPr>
        <p:spPr bwMode="auto">
          <a:xfrm>
            <a:off x="293688" y="1219200"/>
            <a:ext cx="10080625" cy="5575300"/>
          </a:xfrm>
          <a:prstGeom prst="rect">
            <a:avLst/>
          </a:prstGeom>
          <a:noFill/>
          <a:ln w="9525">
            <a:noFill/>
            <a:miter lim="800000"/>
          </a:ln>
        </p:spPr>
        <p:txBody>
          <a:bodyPr>
            <a:spAutoFit/>
          </a:bodyPr>
          <a:lstStyle/>
          <a:p>
            <a:pPr algn="l">
              <a:lnSpc>
                <a:spcPct val="180000"/>
              </a:lnSpc>
            </a:pPr>
            <a:r>
              <a:rPr lang="en-US" altLang="zh-CN" dirty="0">
                <a:latin typeface="宋体" panose="02010600030101010101" pitchFamily="2" charset="-122"/>
              </a:rPr>
              <a:t>     </a:t>
            </a:r>
            <a:r>
              <a:rPr lang="zh-CN" altLang="en-US" sz="2200" dirty="0">
                <a:solidFill>
                  <a:srgbClr val="9900CC"/>
                </a:solidFill>
                <a:latin typeface="宋体" panose="02010600030101010101" pitchFamily="2" charset="-122"/>
              </a:rPr>
              <a:t>要素比较法</a:t>
            </a:r>
            <a:r>
              <a:rPr lang="zh-CN" altLang="en-US" sz="2200" dirty="0">
                <a:latin typeface="宋体" panose="02010600030101010101" pitchFamily="2" charset="-122"/>
              </a:rPr>
              <a:t>是一种更为复杂的排序法。其操作步骤是：</a:t>
            </a:r>
            <a:endParaRPr lang="zh-CN" altLang="en-US" sz="2200" dirty="0">
              <a:latin typeface="宋体" panose="02010600030101010101" pitchFamily="2" charset="-122"/>
            </a:endParaRPr>
          </a:p>
          <a:p>
            <a:pPr lvl="1" algn="l">
              <a:lnSpc>
                <a:spcPct val="180000"/>
              </a:lnSpc>
              <a:buClr>
                <a:srgbClr val="FF3300"/>
              </a:buClr>
              <a:buFont typeface="Wingdings" panose="05000000000000000000" pitchFamily="2" charset="2"/>
              <a:buChar char="]"/>
            </a:pPr>
            <a:r>
              <a:rPr lang="zh-CN" altLang="en-US" sz="2200" dirty="0"/>
              <a:t>获取职位信息，确定报酬要素。 </a:t>
            </a:r>
            <a:endParaRPr lang="zh-CN" altLang="en-US" sz="2200" dirty="0"/>
          </a:p>
          <a:p>
            <a:pPr lvl="1" algn="l">
              <a:lnSpc>
                <a:spcPct val="180000"/>
              </a:lnSpc>
              <a:buClr>
                <a:srgbClr val="FF3300"/>
              </a:buClr>
              <a:buFont typeface="Wingdings" panose="05000000000000000000" pitchFamily="2" charset="2"/>
              <a:buChar char="]"/>
            </a:pPr>
            <a:r>
              <a:rPr lang="zh-CN" altLang="en-US" sz="2200" dirty="0"/>
              <a:t>选择典型职位。 </a:t>
            </a:r>
            <a:endParaRPr lang="zh-CN" altLang="en-US" sz="2200" dirty="0"/>
          </a:p>
          <a:p>
            <a:pPr lvl="1" algn="l">
              <a:lnSpc>
                <a:spcPct val="180000"/>
              </a:lnSpc>
              <a:buClr>
                <a:srgbClr val="FF3300"/>
              </a:buClr>
              <a:buFont typeface="Wingdings" panose="05000000000000000000" pitchFamily="2" charset="2"/>
              <a:buChar char="]"/>
            </a:pPr>
            <a:r>
              <a:rPr lang="zh-CN" altLang="en-US" sz="2200" dirty="0"/>
              <a:t>根据典型职位内部相同报酬要素的重要性对职位进行排序。 </a:t>
            </a:r>
            <a:endParaRPr lang="zh-CN" altLang="en-US" sz="2200" dirty="0"/>
          </a:p>
          <a:p>
            <a:pPr lvl="1" algn="l">
              <a:lnSpc>
                <a:spcPct val="180000"/>
              </a:lnSpc>
              <a:buClr>
                <a:srgbClr val="FF3300"/>
              </a:buClr>
              <a:buFont typeface="Wingdings" panose="05000000000000000000" pitchFamily="2" charset="2"/>
              <a:buChar char="]"/>
            </a:pPr>
            <a:r>
              <a:rPr lang="zh-CN" altLang="en-US" sz="2200" dirty="0"/>
              <a:t>将每一典型职位的薪资水平分配到其内部每一个报酬要素上去。 </a:t>
            </a:r>
            <a:endParaRPr lang="zh-CN" altLang="en-US" sz="2200" dirty="0"/>
          </a:p>
          <a:p>
            <a:pPr lvl="1" algn="l">
              <a:lnSpc>
                <a:spcPct val="180000"/>
              </a:lnSpc>
              <a:buClr>
                <a:srgbClr val="FF3300"/>
              </a:buClr>
              <a:buFont typeface="Wingdings" panose="05000000000000000000" pitchFamily="2" charset="2"/>
              <a:buChar char="]"/>
            </a:pPr>
            <a:r>
              <a:rPr lang="zh-CN" altLang="en-US" sz="2200" dirty="0"/>
              <a:t>根据每个典型职位内部每一报酬要素的价值来分别对职位进行多次排序。 </a:t>
            </a:r>
            <a:endParaRPr lang="zh-CN" altLang="en-US" sz="2200" dirty="0"/>
          </a:p>
          <a:p>
            <a:pPr lvl="1" algn="l">
              <a:lnSpc>
                <a:spcPct val="180000"/>
              </a:lnSpc>
              <a:buClr>
                <a:srgbClr val="FF3300"/>
              </a:buClr>
              <a:buFont typeface="Wingdings" panose="05000000000000000000" pitchFamily="2" charset="2"/>
              <a:buChar char="]"/>
            </a:pPr>
            <a:r>
              <a:rPr lang="zh-CN" altLang="en-US" sz="2200" dirty="0"/>
              <a:t>根据两种排序结果选出不便于利用的典型职位。 </a:t>
            </a:r>
            <a:endParaRPr lang="zh-CN" altLang="en-US" sz="2200" dirty="0"/>
          </a:p>
          <a:p>
            <a:pPr lvl="1" algn="l">
              <a:lnSpc>
                <a:spcPct val="180000"/>
              </a:lnSpc>
              <a:buClr>
                <a:srgbClr val="FF3300"/>
              </a:buClr>
              <a:buFont typeface="Wingdings" panose="05000000000000000000" pitchFamily="2" charset="2"/>
              <a:buChar char="]"/>
            </a:pPr>
            <a:r>
              <a:rPr lang="zh-CN" altLang="en-US" sz="2200" dirty="0"/>
              <a:t>建立典型职位报酬要素等级基准表。 </a:t>
            </a:r>
            <a:endParaRPr lang="zh-CN" altLang="en-US" sz="2200" dirty="0">
              <a:latin typeface="宋体" panose="02010600030101010101" pitchFamily="2" charset="-122"/>
            </a:endParaRPr>
          </a:p>
          <a:p>
            <a:pPr lvl="1" algn="l">
              <a:lnSpc>
                <a:spcPct val="180000"/>
              </a:lnSpc>
              <a:buClr>
                <a:srgbClr val="FF3300"/>
              </a:buClr>
              <a:buFont typeface="Wingdings" panose="05000000000000000000" pitchFamily="2" charset="2"/>
              <a:buChar char="]"/>
            </a:pPr>
            <a:r>
              <a:rPr lang="zh-CN" altLang="en-US" sz="2200" dirty="0"/>
              <a:t>使用典型职位报酬要素等级基准表来确定其他职位的工资。 </a:t>
            </a:r>
            <a:endParaRPr lang="zh-CN" altLang="en-US" sz="2200" dirty="0"/>
          </a:p>
        </p:txBody>
      </p:sp>
    </p:spTree>
  </p:cSld>
  <p:clrMapOvr>
    <a:masterClrMapping/>
  </p:clrMapOvr>
  <p:transition spd="slow">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dirty="0" smtClean="0">
                <a:solidFill>
                  <a:srgbClr val="FFFFFF"/>
                </a:solidFill>
                <a:latin typeface="华文中宋" pitchFamily="2" charset="-122"/>
                <a:ea typeface="华文中宋" pitchFamily="2" charset="-122"/>
              </a:rPr>
              <a:t>要素比较法的优缺点</a:t>
            </a:r>
            <a:endParaRPr lang="zh-CN" altLang="en-US" sz="3200" b="1" dirty="0" smtClean="0">
              <a:solidFill>
                <a:srgbClr val="FFFFFF"/>
              </a:solidFill>
              <a:latin typeface="华文中宋" pitchFamily="2" charset="-122"/>
              <a:ea typeface="华文中宋" pitchFamily="2" charset="-122"/>
            </a:endParaRPr>
          </a:p>
        </p:txBody>
      </p:sp>
      <p:graphicFrame>
        <p:nvGraphicFramePr>
          <p:cNvPr id="4" name="图示 3"/>
          <p:cNvGraphicFramePr/>
          <p:nvPr/>
        </p:nvGraphicFramePr>
        <p:xfrm>
          <a:off x="1013466" y="1649733"/>
          <a:ext cx="9361157" cy="57607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Line 2"/>
          <p:cNvSpPr>
            <a:spLocks noChangeShapeType="1"/>
          </p:cNvSpPr>
          <p:nvPr/>
        </p:nvSpPr>
        <p:spPr bwMode="auto">
          <a:xfrm>
            <a:off x="1066800" y="3724275"/>
            <a:ext cx="8915400" cy="0"/>
          </a:xfrm>
          <a:prstGeom prst="line">
            <a:avLst/>
          </a:prstGeom>
          <a:noFill/>
          <a:ln w="57150">
            <a:solidFill>
              <a:srgbClr val="000066"/>
            </a:solidFill>
            <a:round/>
          </a:ln>
        </p:spPr>
        <p:txBody>
          <a:bodyPr wrap="none" anchor="ctr"/>
          <a:lstStyle/>
          <a:p>
            <a:endParaRPr lang="en-US"/>
          </a:p>
        </p:txBody>
      </p:sp>
      <p:sp>
        <p:nvSpPr>
          <p:cNvPr id="140291" name="Line 3"/>
          <p:cNvSpPr>
            <a:spLocks noChangeShapeType="1"/>
          </p:cNvSpPr>
          <p:nvPr/>
        </p:nvSpPr>
        <p:spPr bwMode="auto">
          <a:xfrm>
            <a:off x="1143000" y="4257675"/>
            <a:ext cx="8915400" cy="0"/>
          </a:xfrm>
          <a:prstGeom prst="line">
            <a:avLst/>
          </a:prstGeom>
          <a:noFill/>
          <a:ln w="57150">
            <a:solidFill>
              <a:srgbClr val="000066"/>
            </a:solidFill>
            <a:round/>
          </a:ln>
        </p:spPr>
        <p:txBody>
          <a:bodyPr wrap="none" anchor="ctr"/>
          <a:lstStyle/>
          <a:p>
            <a:endParaRPr lang="en-US"/>
          </a:p>
        </p:txBody>
      </p:sp>
      <p:sp>
        <p:nvSpPr>
          <p:cNvPr id="140292" name="Line 4"/>
          <p:cNvSpPr>
            <a:spLocks noChangeShapeType="1"/>
          </p:cNvSpPr>
          <p:nvPr/>
        </p:nvSpPr>
        <p:spPr bwMode="auto">
          <a:xfrm>
            <a:off x="1066800" y="4791075"/>
            <a:ext cx="8915400" cy="0"/>
          </a:xfrm>
          <a:prstGeom prst="line">
            <a:avLst/>
          </a:prstGeom>
          <a:noFill/>
          <a:ln w="57150">
            <a:solidFill>
              <a:srgbClr val="000066"/>
            </a:solidFill>
            <a:round/>
          </a:ln>
        </p:spPr>
        <p:txBody>
          <a:bodyPr wrap="none" anchor="ctr"/>
          <a:lstStyle/>
          <a:p>
            <a:endParaRPr lang="en-US"/>
          </a:p>
        </p:txBody>
      </p:sp>
      <p:sp>
        <p:nvSpPr>
          <p:cNvPr id="140293" name="Line 5"/>
          <p:cNvSpPr>
            <a:spLocks noChangeShapeType="1"/>
          </p:cNvSpPr>
          <p:nvPr/>
        </p:nvSpPr>
        <p:spPr bwMode="auto">
          <a:xfrm>
            <a:off x="1143000" y="5324475"/>
            <a:ext cx="8915400" cy="0"/>
          </a:xfrm>
          <a:prstGeom prst="line">
            <a:avLst/>
          </a:prstGeom>
          <a:noFill/>
          <a:ln w="57150">
            <a:solidFill>
              <a:srgbClr val="000066"/>
            </a:solidFill>
            <a:round/>
          </a:ln>
        </p:spPr>
        <p:txBody>
          <a:bodyPr wrap="none" anchor="ctr"/>
          <a:lstStyle/>
          <a:p>
            <a:endParaRPr lang="en-US"/>
          </a:p>
        </p:txBody>
      </p:sp>
      <p:sp>
        <p:nvSpPr>
          <p:cNvPr id="140294" name="Line 6"/>
          <p:cNvSpPr>
            <a:spLocks noChangeShapeType="1"/>
          </p:cNvSpPr>
          <p:nvPr/>
        </p:nvSpPr>
        <p:spPr bwMode="auto">
          <a:xfrm>
            <a:off x="1143000" y="5857875"/>
            <a:ext cx="8915400" cy="0"/>
          </a:xfrm>
          <a:prstGeom prst="line">
            <a:avLst/>
          </a:prstGeom>
          <a:noFill/>
          <a:ln w="57150">
            <a:solidFill>
              <a:srgbClr val="000066"/>
            </a:solidFill>
            <a:round/>
          </a:ln>
        </p:spPr>
        <p:txBody>
          <a:bodyPr wrap="none" anchor="ctr"/>
          <a:lstStyle/>
          <a:p>
            <a:endParaRPr lang="en-US"/>
          </a:p>
        </p:txBody>
      </p:sp>
      <p:sp>
        <p:nvSpPr>
          <p:cNvPr id="140295" name="Line 7"/>
          <p:cNvSpPr>
            <a:spLocks noChangeShapeType="1"/>
          </p:cNvSpPr>
          <p:nvPr/>
        </p:nvSpPr>
        <p:spPr bwMode="auto">
          <a:xfrm>
            <a:off x="1143000" y="6391275"/>
            <a:ext cx="8915400" cy="0"/>
          </a:xfrm>
          <a:prstGeom prst="line">
            <a:avLst/>
          </a:prstGeom>
          <a:noFill/>
          <a:ln w="57150">
            <a:solidFill>
              <a:srgbClr val="000066"/>
            </a:solidFill>
            <a:round/>
          </a:ln>
        </p:spPr>
        <p:txBody>
          <a:bodyPr wrap="none" anchor="ctr"/>
          <a:lstStyle/>
          <a:p>
            <a:endParaRPr lang="en-US"/>
          </a:p>
        </p:txBody>
      </p:sp>
      <p:sp>
        <p:nvSpPr>
          <p:cNvPr id="140296" name="Line 8"/>
          <p:cNvSpPr>
            <a:spLocks noChangeShapeType="1"/>
          </p:cNvSpPr>
          <p:nvPr/>
        </p:nvSpPr>
        <p:spPr bwMode="auto">
          <a:xfrm>
            <a:off x="1143000" y="7000875"/>
            <a:ext cx="8915400" cy="0"/>
          </a:xfrm>
          <a:prstGeom prst="line">
            <a:avLst/>
          </a:prstGeom>
          <a:noFill/>
          <a:ln w="57150">
            <a:solidFill>
              <a:srgbClr val="000066"/>
            </a:solidFill>
            <a:round/>
          </a:ln>
        </p:spPr>
        <p:txBody>
          <a:bodyPr wrap="none" anchor="ctr"/>
          <a:lstStyle/>
          <a:p>
            <a:endParaRPr lang="en-US"/>
          </a:p>
        </p:txBody>
      </p:sp>
      <p:sp>
        <p:nvSpPr>
          <p:cNvPr id="140297" name="Line 9"/>
          <p:cNvSpPr>
            <a:spLocks noChangeShapeType="1"/>
          </p:cNvSpPr>
          <p:nvPr/>
        </p:nvSpPr>
        <p:spPr bwMode="auto">
          <a:xfrm>
            <a:off x="1143000" y="3190875"/>
            <a:ext cx="8915400" cy="0"/>
          </a:xfrm>
          <a:prstGeom prst="line">
            <a:avLst/>
          </a:prstGeom>
          <a:noFill/>
          <a:ln w="57150">
            <a:solidFill>
              <a:srgbClr val="000066"/>
            </a:solidFill>
            <a:round/>
          </a:ln>
        </p:spPr>
        <p:txBody>
          <a:bodyPr wrap="none" anchor="ctr"/>
          <a:lstStyle/>
          <a:p>
            <a:endParaRPr lang="en-US"/>
          </a:p>
        </p:txBody>
      </p:sp>
      <p:sp>
        <p:nvSpPr>
          <p:cNvPr id="140298" name="Line 10"/>
          <p:cNvSpPr>
            <a:spLocks noChangeShapeType="1"/>
          </p:cNvSpPr>
          <p:nvPr/>
        </p:nvSpPr>
        <p:spPr bwMode="auto">
          <a:xfrm>
            <a:off x="1219200" y="2581275"/>
            <a:ext cx="8915400" cy="0"/>
          </a:xfrm>
          <a:prstGeom prst="line">
            <a:avLst/>
          </a:prstGeom>
          <a:noFill/>
          <a:ln w="57150">
            <a:solidFill>
              <a:srgbClr val="000066"/>
            </a:solidFill>
            <a:round/>
          </a:ln>
        </p:spPr>
        <p:txBody>
          <a:bodyPr wrap="none" anchor="ctr"/>
          <a:lstStyle/>
          <a:p>
            <a:endParaRPr lang="en-US"/>
          </a:p>
        </p:txBody>
      </p:sp>
      <p:sp>
        <p:nvSpPr>
          <p:cNvPr id="140299" name="Rectangle 11"/>
          <p:cNvSpPr>
            <a:spLocks noGrp="1" noChangeArrowheads="1"/>
          </p:cNvSpPr>
          <p:nvPr>
            <p:ph type="title"/>
          </p:nvPr>
        </p:nvSpPr>
        <p:spPr>
          <a:xfrm>
            <a:off x="0" y="0"/>
            <a:ext cx="10668000" cy="990600"/>
          </a:xfrm>
          <a:solidFill>
            <a:srgbClr val="0000CC"/>
          </a:solidFill>
        </p:spPr>
        <p:txBody>
          <a:bodyPr lIns="119420" tIns="59710" rIns="119420" bIns="59710" anchor="b"/>
          <a:lstStyle/>
          <a:p>
            <a:pPr defTabSz="1193800" eaLnBrk="1" hangingPunct="1">
              <a:lnSpc>
                <a:spcPct val="320000"/>
              </a:lnSpc>
            </a:pPr>
            <a:r>
              <a:rPr lang="zh-CN" altLang="en-US" sz="3200" b="1" smtClean="0">
                <a:solidFill>
                  <a:srgbClr val="FFFFFF"/>
                </a:solidFill>
                <a:latin typeface="华文中宋" pitchFamily="2" charset="-122"/>
                <a:ea typeface="华文中宋" pitchFamily="2" charset="-122"/>
              </a:rPr>
              <a:t>三种常用职位评价方法的比较</a:t>
            </a:r>
            <a:endParaRPr lang="zh-CN" altLang="en-US" sz="3200" b="1" smtClean="0">
              <a:solidFill>
                <a:srgbClr val="FFFFFF"/>
              </a:solidFill>
              <a:latin typeface="华文中宋" pitchFamily="2" charset="-122"/>
              <a:ea typeface="华文中宋" pitchFamily="2" charset="-122"/>
            </a:endParaRPr>
          </a:p>
        </p:txBody>
      </p:sp>
      <p:sp>
        <p:nvSpPr>
          <p:cNvPr id="849932" name="Text Box 12"/>
          <p:cNvSpPr txBox="1">
            <a:spLocks noChangeArrowheads="1"/>
          </p:cNvSpPr>
          <p:nvPr/>
        </p:nvSpPr>
        <p:spPr bwMode="auto">
          <a:xfrm>
            <a:off x="1114425" y="2160588"/>
            <a:ext cx="2085975" cy="5078412"/>
          </a:xfrm>
          <a:prstGeom prst="rect">
            <a:avLst/>
          </a:prstGeom>
          <a:solidFill>
            <a:schemeClr val="accent1"/>
          </a:solidFill>
          <a:ln w="57150">
            <a:solidFill>
              <a:srgbClr val="000066"/>
            </a:solidFill>
            <a:miter lim="800000"/>
          </a:ln>
          <a:effectLst>
            <a:outerShdw dist="107763" dir="2700000" algn="ctr" rotWithShape="0">
              <a:schemeClr val="bg2"/>
            </a:outerShdw>
          </a:effectLst>
        </p:spPr>
        <p:txBody>
          <a:bodyPr>
            <a:spAutoFit/>
          </a:bodyPr>
          <a:lstStyle/>
          <a:p>
            <a:pPr algn="l" fontAlgn="ctr">
              <a:lnSpc>
                <a:spcPct val="150000"/>
              </a:lnSpc>
              <a:defRPr/>
            </a:pPr>
            <a:r>
              <a:rPr lang="zh-CN" altLang="zh-CN">
                <a:solidFill>
                  <a:srgbClr val="A50021"/>
                </a:solidFill>
                <a:latin typeface="楷体_GB2312" pitchFamily="49" charset="-122"/>
                <a:ea typeface="楷体_GB2312" pitchFamily="49" charset="-122"/>
              </a:rPr>
              <a:t>客观性</a:t>
            </a:r>
            <a:endParaRPr lang="zh-CN" altLang="zh-CN">
              <a:solidFill>
                <a:srgbClr val="A50021"/>
              </a:solidFill>
              <a:latin typeface="楷体_GB2312" pitchFamily="49" charset="-122"/>
              <a:ea typeface="楷体_GB2312" pitchFamily="49" charset="-122"/>
            </a:endParaRPr>
          </a:p>
          <a:p>
            <a:pPr algn="l" fontAlgn="ctr">
              <a:lnSpc>
                <a:spcPct val="150000"/>
              </a:lnSpc>
              <a:defRPr/>
            </a:pPr>
            <a:r>
              <a:rPr lang="zh-CN" altLang="zh-CN">
                <a:solidFill>
                  <a:srgbClr val="A50021"/>
                </a:solidFill>
                <a:latin typeface="楷体_GB2312" pitchFamily="49" charset="-122"/>
                <a:ea typeface="楷体_GB2312" pitchFamily="49" charset="-122"/>
              </a:rPr>
              <a:t>精确性</a:t>
            </a:r>
            <a:endParaRPr lang="zh-CN" altLang="zh-CN">
              <a:solidFill>
                <a:srgbClr val="A50021"/>
              </a:solidFill>
              <a:latin typeface="楷体_GB2312" pitchFamily="49" charset="-122"/>
              <a:ea typeface="楷体_GB2312" pitchFamily="49" charset="-122"/>
            </a:endParaRPr>
          </a:p>
          <a:p>
            <a:pPr algn="l" fontAlgn="ctr">
              <a:lnSpc>
                <a:spcPct val="150000"/>
              </a:lnSpc>
              <a:defRPr/>
            </a:pPr>
            <a:r>
              <a:rPr lang="zh-CN" altLang="zh-CN">
                <a:solidFill>
                  <a:srgbClr val="A50021"/>
                </a:solidFill>
                <a:latin typeface="楷体_GB2312" pitchFamily="49" charset="-122"/>
                <a:ea typeface="楷体_GB2312" pitchFamily="49" charset="-122"/>
              </a:rPr>
              <a:t>信度</a:t>
            </a:r>
            <a:endParaRPr lang="zh-CN" altLang="zh-CN">
              <a:solidFill>
                <a:srgbClr val="A50021"/>
              </a:solidFill>
              <a:latin typeface="楷体_GB2312" pitchFamily="49" charset="-122"/>
              <a:ea typeface="楷体_GB2312" pitchFamily="49" charset="-122"/>
            </a:endParaRPr>
          </a:p>
          <a:p>
            <a:pPr algn="l" fontAlgn="ctr">
              <a:lnSpc>
                <a:spcPct val="150000"/>
              </a:lnSpc>
              <a:defRPr/>
            </a:pPr>
            <a:r>
              <a:rPr lang="zh-CN" altLang="zh-CN">
                <a:solidFill>
                  <a:srgbClr val="A50021"/>
                </a:solidFill>
                <a:latin typeface="楷体_GB2312" pitchFamily="49" charset="-122"/>
                <a:ea typeface="楷体_GB2312" pitchFamily="49" charset="-122"/>
              </a:rPr>
              <a:t>辩护性</a:t>
            </a:r>
            <a:endParaRPr lang="zh-CN" altLang="zh-CN">
              <a:solidFill>
                <a:srgbClr val="A50021"/>
              </a:solidFill>
              <a:latin typeface="楷体_GB2312" pitchFamily="49" charset="-122"/>
              <a:ea typeface="楷体_GB2312" pitchFamily="49" charset="-122"/>
            </a:endParaRPr>
          </a:p>
          <a:p>
            <a:pPr algn="l" fontAlgn="ctr">
              <a:lnSpc>
                <a:spcPct val="150000"/>
              </a:lnSpc>
              <a:defRPr/>
            </a:pPr>
            <a:r>
              <a:rPr lang="zh-CN" altLang="zh-CN">
                <a:solidFill>
                  <a:srgbClr val="A50021"/>
                </a:solidFill>
                <a:latin typeface="楷体_GB2312" pitchFamily="49" charset="-122"/>
                <a:ea typeface="楷体_GB2312" pitchFamily="49" charset="-122"/>
              </a:rPr>
              <a:t>管理负担</a:t>
            </a:r>
            <a:endParaRPr lang="zh-CN" altLang="zh-CN">
              <a:solidFill>
                <a:srgbClr val="A50021"/>
              </a:solidFill>
              <a:latin typeface="楷体_GB2312" pitchFamily="49" charset="-122"/>
              <a:ea typeface="楷体_GB2312" pitchFamily="49" charset="-122"/>
            </a:endParaRPr>
          </a:p>
          <a:p>
            <a:pPr algn="l" fontAlgn="ctr">
              <a:lnSpc>
                <a:spcPct val="150000"/>
              </a:lnSpc>
              <a:defRPr/>
            </a:pPr>
            <a:r>
              <a:rPr lang="zh-CN" altLang="zh-CN">
                <a:solidFill>
                  <a:srgbClr val="A50021"/>
                </a:solidFill>
                <a:latin typeface="楷体_GB2312" pitchFamily="49" charset="-122"/>
                <a:ea typeface="楷体_GB2312" pitchFamily="49" charset="-122"/>
              </a:rPr>
              <a:t>沟通难易</a:t>
            </a:r>
            <a:endParaRPr lang="zh-CN" altLang="zh-CN">
              <a:solidFill>
                <a:srgbClr val="A50021"/>
              </a:solidFill>
              <a:latin typeface="楷体_GB2312" pitchFamily="49" charset="-122"/>
              <a:ea typeface="楷体_GB2312" pitchFamily="49" charset="-122"/>
            </a:endParaRPr>
          </a:p>
          <a:p>
            <a:pPr algn="l" fontAlgn="ctr">
              <a:lnSpc>
                <a:spcPct val="150000"/>
              </a:lnSpc>
              <a:defRPr/>
            </a:pPr>
            <a:r>
              <a:rPr lang="zh-CN" altLang="zh-CN">
                <a:solidFill>
                  <a:srgbClr val="A50021"/>
                </a:solidFill>
                <a:latin typeface="楷体_GB2312" pitchFamily="49" charset="-122"/>
                <a:ea typeface="楷体_GB2312" pitchFamily="49" charset="-122"/>
              </a:rPr>
              <a:t>操作成本</a:t>
            </a:r>
            <a:endParaRPr lang="zh-CN" altLang="zh-CN">
              <a:solidFill>
                <a:srgbClr val="A50021"/>
              </a:solidFill>
              <a:latin typeface="楷体_GB2312" pitchFamily="49" charset="-122"/>
              <a:ea typeface="楷体_GB2312" pitchFamily="49" charset="-122"/>
            </a:endParaRPr>
          </a:p>
          <a:p>
            <a:pPr algn="l" fontAlgn="ctr">
              <a:lnSpc>
                <a:spcPct val="150000"/>
              </a:lnSpc>
              <a:defRPr/>
            </a:pPr>
            <a:r>
              <a:rPr lang="zh-CN" altLang="zh-CN">
                <a:solidFill>
                  <a:srgbClr val="A50021"/>
                </a:solidFill>
                <a:latin typeface="楷体_GB2312" pitchFamily="49" charset="-122"/>
                <a:ea typeface="楷体_GB2312" pitchFamily="49" charset="-122"/>
              </a:rPr>
              <a:t>复杂性</a:t>
            </a:r>
            <a:endParaRPr lang="zh-CN" altLang="zh-CN">
              <a:solidFill>
                <a:srgbClr val="A50021"/>
              </a:solidFill>
              <a:latin typeface="楷体_GB2312" pitchFamily="49" charset="-122"/>
              <a:ea typeface="楷体_GB2312" pitchFamily="49" charset="-122"/>
            </a:endParaRPr>
          </a:p>
          <a:p>
            <a:pPr algn="l" fontAlgn="ctr">
              <a:lnSpc>
                <a:spcPct val="150000"/>
              </a:lnSpc>
              <a:defRPr/>
            </a:pPr>
            <a:r>
              <a:rPr lang="zh-CN" altLang="zh-CN">
                <a:solidFill>
                  <a:srgbClr val="A50021"/>
                </a:solidFill>
                <a:latin typeface="楷体_GB2312" pitchFamily="49" charset="-122"/>
                <a:ea typeface="楷体_GB2312" pitchFamily="49" charset="-122"/>
              </a:rPr>
              <a:t>组织适应性</a:t>
            </a:r>
            <a:endParaRPr lang="zh-CN" altLang="zh-CN">
              <a:solidFill>
                <a:srgbClr val="A50021"/>
              </a:solidFill>
              <a:latin typeface="楷体_GB2312" pitchFamily="49" charset="-122"/>
              <a:ea typeface="楷体_GB2312" pitchFamily="49" charset="-122"/>
            </a:endParaRPr>
          </a:p>
        </p:txBody>
      </p:sp>
      <p:sp>
        <p:nvSpPr>
          <p:cNvPr id="849933" name="Text Box 13"/>
          <p:cNvSpPr txBox="1">
            <a:spLocks noChangeArrowheads="1"/>
          </p:cNvSpPr>
          <p:nvPr/>
        </p:nvSpPr>
        <p:spPr bwMode="auto">
          <a:xfrm>
            <a:off x="1143000" y="1362075"/>
            <a:ext cx="2133600" cy="587375"/>
          </a:xfrm>
          <a:prstGeom prst="rect">
            <a:avLst/>
          </a:prstGeom>
          <a:solidFill>
            <a:schemeClr val="accent1"/>
          </a:solidFill>
          <a:ln w="57150">
            <a:solidFill>
              <a:srgbClr val="000066"/>
            </a:solidFill>
            <a:miter lim="800000"/>
          </a:ln>
          <a:effectLst>
            <a:outerShdw dist="107763" dir="2700000" algn="ctr" rotWithShape="0">
              <a:schemeClr val="bg2"/>
            </a:outerShdw>
          </a:effectLst>
        </p:spPr>
        <p:txBody>
          <a:bodyPr>
            <a:spAutoFit/>
          </a:bodyPr>
          <a:lstStyle/>
          <a:p>
            <a:pPr algn="ctr">
              <a:lnSpc>
                <a:spcPct val="120000"/>
              </a:lnSpc>
              <a:spcBef>
                <a:spcPct val="50000"/>
              </a:spcBef>
              <a:defRPr/>
            </a:pPr>
            <a:r>
              <a:rPr lang="zh-CN" altLang="en-US">
                <a:latin typeface="楷体_GB2312" pitchFamily="49" charset="-122"/>
                <a:ea typeface="楷体_GB2312" pitchFamily="49" charset="-122"/>
              </a:rPr>
              <a:t>衡量标准</a:t>
            </a:r>
            <a:endParaRPr lang="zh-CN" altLang="en-US">
              <a:latin typeface="楷体_GB2312" pitchFamily="49" charset="-122"/>
              <a:ea typeface="楷体_GB2312" pitchFamily="49" charset="-122"/>
            </a:endParaRPr>
          </a:p>
        </p:txBody>
      </p:sp>
      <p:sp>
        <p:nvSpPr>
          <p:cNvPr id="849934" name="Text Box 14"/>
          <p:cNvSpPr txBox="1">
            <a:spLocks noChangeArrowheads="1"/>
          </p:cNvSpPr>
          <p:nvPr/>
        </p:nvSpPr>
        <p:spPr bwMode="auto">
          <a:xfrm>
            <a:off x="3581400" y="2200275"/>
            <a:ext cx="1295400" cy="5021263"/>
          </a:xfrm>
          <a:prstGeom prst="rect">
            <a:avLst/>
          </a:prstGeom>
          <a:solidFill>
            <a:srgbClr val="66FF66"/>
          </a:solidFill>
          <a:ln w="57150">
            <a:noFill/>
            <a:miter lim="800000"/>
          </a:ln>
          <a:effectLst>
            <a:outerShdw dist="107763" dir="2700000" algn="ctr" rotWithShape="0">
              <a:schemeClr val="bg2"/>
            </a:outerShdw>
          </a:effectLst>
        </p:spPr>
        <p:txBody>
          <a:bodyPr>
            <a:spAutoFit/>
          </a:bodyPr>
          <a:lstStyle/>
          <a:p>
            <a:pPr algn="ctr" fontAlgn="ctr">
              <a:lnSpc>
                <a:spcPct val="150000"/>
              </a:lnSpc>
              <a:defRPr/>
            </a:pPr>
            <a:r>
              <a:rPr lang="zh-CN" altLang="zh-CN">
                <a:solidFill>
                  <a:srgbClr val="A50021"/>
                </a:solidFill>
                <a:latin typeface="楷体_GB2312" pitchFamily="49" charset="-122"/>
                <a:ea typeface="楷体_GB2312" pitchFamily="49" charset="-122"/>
              </a:rPr>
              <a:t>差</a:t>
            </a:r>
            <a:endParaRPr lang="zh-CN" altLang="zh-CN">
              <a:solidFill>
                <a:srgbClr val="A50021"/>
              </a:solidFill>
              <a:latin typeface="楷体_GB2312" pitchFamily="49" charset="-122"/>
              <a:ea typeface="楷体_GB2312" pitchFamily="49" charset="-122"/>
            </a:endParaRPr>
          </a:p>
          <a:p>
            <a:pPr algn="ctr" fontAlgn="ctr">
              <a:lnSpc>
                <a:spcPct val="150000"/>
              </a:lnSpc>
              <a:defRPr/>
            </a:pPr>
            <a:r>
              <a:rPr lang="zh-CN" altLang="zh-CN">
                <a:solidFill>
                  <a:srgbClr val="A50021"/>
                </a:solidFill>
                <a:latin typeface="楷体_GB2312" pitchFamily="49" charset="-122"/>
                <a:ea typeface="楷体_GB2312" pitchFamily="49" charset="-122"/>
              </a:rPr>
              <a:t>低</a:t>
            </a:r>
            <a:endParaRPr lang="zh-CN" altLang="zh-CN">
              <a:solidFill>
                <a:srgbClr val="A50021"/>
              </a:solidFill>
              <a:latin typeface="楷体_GB2312" pitchFamily="49" charset="-122"/>
              <a:ea typeface="楷体_GB2312" pitchFamily="49" charset="-122"/>
            </a:endParaRPr>
          </a:p>
          <a:p>
            <a:pPr algn="ctr" fontAlgn="ctr">
              <a:lnSpc>
                <a:spcPct val="150000"/>
              </a:lnSpc>
              <a:defRPr/>
            </a:pPr>
            <a:r>
              <a:rPr lang="zh-CN" altLang="zh-CN">
                <a:solidFill>
                  <a:srgbClr val="A50021"/>
                </a:solidFill>
                <a:latin typeface="楷体_GB2312" pitchFamily="49" charset="-122"/>
                <a:ea typeface="楷体_GB2312" pitchFamily="49" charset="-122"/>
              </a:rPr>
              <a:t>低</a:t>
            </a:r>
            <a:endParaRPr lang="zh-CN" altLang="zh-CN">
              <a:solidFill>
                <a:srgbClr val="A50021"/>
              </a:solidFill>
              <a:latin typeface="楷体_GB2312" pitchFamily="49" charset="-122"/>
              <a:ea typeface="楷体_GB2312" pitchFamily="49" charset="-122"/>
            </a:endParaRPr>
          </a:p>
          <a:p>
            <a:pPr algn="ctr" fontAlgn="ctr">
              <a:lnSpc>
                <a:spcPct val="150000"/>
              </a:lnSpc>
              <a:defRPr/>
            </a:pPr>
            <a:r>
              <a:rPr lang="zh-CN" altLang="zh-CN">
                <a:solidFill>
                  <a:srgbClr val="A50021"/>
                </a:solidFill>
                <a:latin typeface="楷体_GB2312" pitchFamily="49" charset="-122"/>
                <a:ea typeface="楷体_GB2312" pitchFamily="49" charset="-122"/>
              </a:rPr>
              <a:t>差</a:t>
            </a:r>
            <a:endParaRPr lang="zh-CN" altLang="zh-CN">
              <a:solidFill>
                <a:srgbClr val="A50021"/>
              </a:solidFill>
              <a:latin typeface="楷体_GB2312" pitchFamily="49" charset="-122"/>
              <a:ea typeface="楷体_GB2312" pitchFamily="49" charset="-122"/>
            </a:endParaRPr>
          </a:p>
          <a:p>
            <a:pPr algn="ctr" fontAlgn="ctr">
              <a:lnSpc>
                <a:spcPct val="150000"/>
              </a:lnSpc>
              <a:defRPr/>
            </a:pPr>
            <a:r>
              <a:rPr lang="zh-CN" altLang="zh-CN">
                <a:solidFill>
                  <a:srgbClr val="A50021"/>
                </a:solidFill>
                <a:latin typeface="楷体_GB2312" pitchFamily="49" charset="-122"/>
                <a:ea typeface="楷体_GB2312" pitchFamily="49" charset="-122"/>
              </a:rPr>
              <a:t>轻</a:t>
            </a:r>
            <a:endParaRPr lang="zh-CN" altLang="zh-CN">
              <a:solidFill>
                <a:srgbClr val="A50021"/>
              </a:solidFill>
              <a:latin typeface="楷体_GB2312" pitchFamily="49" charset="-122"/>
              <a:ea typeface="楷体_GB2312" pitchFamily="49" charset="-122"/>
            </a:endParaRPr>
          </a:p>
          <a:p>
            <a:pPr algn="ctr" fontAlgn="ctr">
              <a:lnSpc>
                <a:spcPct val="150000"/>
              </a:lnSpc>
              <a:defRPr/>
            </a:pPr>
            <a:r>
              <a:rPr lang="zh-CN" altLang="zh-CN">
                <a:solidFill>
                  <a:srgbClr val="A50021"/>
                </a:solidFill>
                <a:latin typeface="楷体_GB2312" pitchFamily="49" charset="-122"/>
                <a:ea typeface="楷体_GB2312" pitchFamily="49" charset="-122"/>
              </a:rPr>
              <a:t>容易</a:t>
            </a:r>
            <a:endParaRPr lang="zh-CN" altLang="zh-CN">
              <a:solidFill>
                <a:srgbClr val="A50021"/>
              </a:solidFill>
              <a:latin typeface="楷体_GB2312" pitchFamily="49" charset="-122"/>
              <a:ea typeface="楷体_GB2312" pitchFamily="49" charset="-122"/>
            </a:endParaRPr>
          </a:p>
          <a:p>
            <a:pPr algn="ctr" fontAlgn="ctr">
              <a:lnSpc>
                <a:spcPct val="150000"/>
              </a:lnSpc>
              <a:defRPr/>
            </a:pPr>
            <a:r>
              <a:rPr lang="zh-CN" altLang="zh-CN">
                <a:solidFill>
                  <a:srgbClr val="A50021"/>
                </a:solidFill>
                <a:latin typeface="楷体_GB2312" pitchFamily="49" charset="-122"/>
                <a:ea typeface="楷体_GB2312" pitchFamily="49" charset="-122"/>
              </a:rPr>
              <a:t>低</a:t>
            </a:r>
            <a:endParaRPr lang="zh-CN" altLang="zh-CN">
              <a:solidFill>
                <a:srgbClr val="A50021"/>
              </a:solidFill>
              <a:latin typeface="楷体_GB2312" pitchFamily="49" charset="-122"/>
              <a:ea typeface="楷体_GB2312" pitchFamily="49" charset="-122"/>
            </a:endParaRPr>
          </a:p>
          <a:p>
            <a:pPr algn="ctr" fontAlgn="ctr">
              <a:lnSpc>
                <a:spcPct val="150000"/>
              </a:lnSpc>
              <a:defRPr/>
            </a:pPr>
            <a:r>
              <a:rPr lang="zh-CN" altLang="zh-CN">
                <a:solidFill>
                  <a:srgbClr val="A50021"/>
                </a:solidFill>
                <a:latin typeface="楷体_GB2312" pitchFamily="49" charset="-122"/>
                <a:ea typeface="楷体_GB2312" pitchFamily="49" charset="-122"/>
              </a:rPr>
              <a:t>简单</a:t>
            </a:r>
            <a:endParaRPr lang="zh-CN" altLang="zh-CN">
              <a:solidFill>
                <a:srgbClr val="A50021"/>
              </a:solidFill>
              <a:latin typeface="楷体_GB2312" pitchFamily="49" charset="-122"/>
              <a:ea typeface="楷体_GB2312" pitchFamily="49" charset="-122"/>
            </a:endParaRPr>
          </a:p>
          <a:p>
            <a:pPr algn="ctr" fontAlgn="ctr">
              <a:lnSpc>
                <a:spcPct val="150000"/>
              </a:lnSpc>
              <a:defRPr/>
            </a:pPr>
            <a:r>
              <a:rPr lang="zh-CN" altLang="zh-CN">
                <a:solidFill>
                  <a:srgbClr val="A50021"/>
                </a:solidFill>
                <a:latin typeface="楷体_GB2312" pitchFamily="49" charset="-122"/>
                <a:ea typeface="楷体_GB2312" pitchFamily="49" charset="-122"/>
              </a:rPr>
              <a:t>强</a:t>
            </a:r>
            <a:endParaRPr lang="zh-CN" altLang="zh-CN">
              <a:solidFill>
                <a:srgbClr val="A50021"/>
              </a:solidFill>
              <a:latin typeface="楷体_GB2312" pitchFamily="49" charset="-122"/>
              <a:ea typeface="楷体_GB2312" pitchFamily="49" charset="-122"/>
            </a:endParaRPr>
          </a:p>
        </p:txBody>
      </p:sp>
      <p:sp>
        <p:nvSpPr>
          <p:cNvPr id="849935" name="Text Box 15"/>
          <p:cNvSpPr txBox="1">
            <a:spLocks noChangeArrowheads="1"/>
          </p:cNvSpPr>
          <p:nvPr/>
        </p:nvSpPr>
        <p:spPr bwMode="auto">
          <a:xfrm>
            <a:off x="3505200" y="1362075"/>
            <a:ext cx="1447800" cy="530225"/>
          </a:xfrm>
          <a:prstGeom prst="rect">
            <a:avLst/>
          </a:prstGeom>
          <a:solidFill>
            <a:srgbClr val="66FF66"/>
          </a:solidFill>
          <a:ln w="57150">
            <a:noFill/>
            <a:miter lim="800000"/>
          </a:ln>
          <a:effectLst>
            <a:outerShdw dist="107763" dir="2700000" algn="ctr" rotWithShape="0">
              <a:schemeClr val="bg2"/>
            </a:outerShdw>
          </a:effectLst>
        </p:spPr>
        <p:txBody>
          <a:bodyPr>
            <a:spAutoFit/>
          </a:bodyPr>
          <a:lstStyle/>
          <a:p>
            <a:pPr algn="ctr">
              <a:lnSpc>
                <a:spcPct val="120000"/>
              </a:lnSpc>
              <a:spcBef>
                <a:spcPct val="50000"/>
              </a:spcBef>
              <a:defRPr/>
            </a:pPr>
            <a:r>
              <a:rPr lang="zh-CN" altLang="en-US">
                <a:latin typeface="楷体_GB2312" pitchFamily="49" charset="-122"/>
                <a:ea typeface="楷体_GB2312" pitchFamily="49" charset="-122"/>
              </a:rPr>
              <a:t>排序法</a:t>
            </a:r>
            <a:endParaRPr lang="zh-CN" altLang="en-US">
              <a:solidFill>
                <a:srgbClr val="66FF66"/>
              </a:solidFill>
              <a:latin typeface="楷体_GB2312" pitchFamily="49" charset="-122"/>
              <a:ea typeface="楷体_GB2312" pitchFamily="49" charset="-122"/>
            </a:endParaRPr>
          </a:p>
        </p:txBody>
      </p:sp>
      <p:sp>
        <p:nvSpPr>
          <p:cNvPr id="849936" name="Text Box 16"/>
          <p:cNvSpPr txBox="1">
            <a:spLocks noChangeArrowheads="1"/>
          </p:cNvSpPr>
          <p:nvPr/>
        </p:nvSpPr>
        <p:spPr bwMode="auto">
          <a:xfrm>
            <a:off x="5334000" y="1362075"/>
            <a:ext cx="1447800" cy="587375"/>
          </a:xfrm>
          <a:prstGeom prst="rect">
            <a:avLst/>
          </a:prstGeom>
          <a:solidFill>
            <a:srgbClr val="A50021"/>
          </a:solidFill>
          <a:ln w="57150">
            <a:solidFill>
              <a:srgbClr val="A50021"/>
            </a:solidFill>
            <a:miter lim="800000"/>
          </a:ln>
          <a:effectLst>
            <a:outerShdw dist="107763" dir="2700000" algn="ctr" rotWithShape="0">
              <a:schemeClr val="bg2"/>
            </a:outerShdw>
          </a:effectLst>
        </p:spPr>
        <p:txBody>
          <a:bodyPr>
            <a:spAutoFit/>
          </a:bodyPr>
          <a:lstStyle/>
          <a:p>
            <a:pPr algn="ctr">
              <a:lnSpc>
                <a:spcPct val="120000"/>
              </a:lnSpc>
              <a:spcBef>
                <a:spcPct val="50000"/>
              </a:spcBef>
              <a:defRPr/>
            </a:pPr>
            <a:r>
              <a:rPr lang="zh-CN" altLang="en-US">
                <a:solidFill>
                  <a:srgbClr val="FFFF66"/>
                </a:solidFill>
                <a:latin typeface="楷体_GB2312" pitchFamily="49" charset="-122"/>
                <a:ea typeface="楷体_GB2312" pitchFamily="49" charset="-122"/>
              </a:rPr>
              <a:t>分类法</a:t>
            </a:r>
            <a:endParaRPr lang="zh-CN" altLang="en-US">
              <a:solidFill>
                <a:srgbClr val="FFFF66"/>
              </a:solidFill>
              <a:latin typeface="楷体_GB2312" pitchFamily="49" charset="-122"/>
              <a:ea typeface="楷体_GB2312" pitchFamily="49" charset="-122"/>
            </a:endParaRPr>
          </a:p>
        </p:txBody>
      </p:sp>
      <p:sp>
        <p:nvSpPr>
          <p:cNvPr id="849937" name="Text Box 17"/>
          <p:cNvSpPr txBox="1">
            <a:spLocks noChangeArrowheads="1"/>
          </p:cNvSpPr>
          <p:nvPr/>
        </p:nvSpPr>
        <p:spPr bwMode="auto">
          <a:xfrm>
            <a:off x="5410200" y="2200275"/>
            <a:ext cx="1295400" cy="5021263"/>
          </a:xfrm>
          <a:prstGeom prst="rect">
            <a:avLst/>
          </a:prstGeom>
          <a:solidFill>
            <a:srgbClr val="A50021"/>
          </a:solidFill>
          <a:ln w="57150">
            <a:noFill/>
            <a:miter lim="800000"/>
          </a:ln>
          <a:effectLst>
            <a:outerShdw dist="107763" dir="2700000" algn="ctr" rotWithShape="0">
              <a:schemeClr val="bg2"/>
            </a:outerShdw>
          </a:effectLst>
        </p:spPr>
        <p:txBody>
          <a:bodyPr>
            <a:spAutoFit/>
          </a:bodyPr>
          <a:lstStyle/>
          <a:p>
            <a:pPr algn="ctr" fontAlgn="ctr">
              <a:lnSpc>
                <a:spcPct val="150000"/>
              </a:lnSpc>
              <a:defRPr/>
            </a:pPr>
            <a:r>
              <a:rPr lang="zh-CN" altLang="zh-CN">
                <a:solidFill>
                  <a:srgbClr val="FFFF66"/>
                </a:solidFill>
                <a:latin typeface="楷体_GB2312" pitchFamily="49" charset="-122"/>
                <a:ea typeface="楷体_GB2312" pitchFamily="49" charset="-122"/>
              </a:rPr>
              <a:t>差</a:t>
            </a:r>
            <a:endParaRPr lang="zh-CN" altLang="zh-CN">
              <a:solidFill>
                <a:srgbClr val="FFFF66"/>
              </a:solidFill>
              <a:latin typeface="楷体_GB2312" pitchFamily="49" charset="-122"/>
              <a:ea typeface="楷体_GB2312" pitchFamily="49" charset="-122"/>
            </a:endParaRPr>
          </a:p>
          <a:p>
            <a:pPr algn="ctr" fontAlgn="ctr">
              <a:lnSpc>
                <a:spcPct val="150000"/>
              </a:lnSpc>
              <a:defRPr/>
            </a:pPr>
            <a:r>
              <a:rPr lang="zh-CN" altLang="zh-CN">
                <a:solidFill>
                  <a:srgbClr val="FFFF66"/>
                </a:solidFill>
                <a:latin typeface="楷体_GB2312" pitchFamily="49" charset="-122"/>
                <a:ea typeface="楷体_GB2312" pitchFamily="49" charset="-122"/>
              </a:rPr>
              <a:t>低－中</a:t>
            </a:r>
            <a:endParaRPr lang="zh-CN" altLang="zh-CN">
              <a:solidFill>
                <a:srgbClr val="FFFF66"/>
              </a:solidFill>
              <a:latin typeface="楷体_GB2312" pitchFamily="49" charset="-122"/>
              <a:ea typeface="楷体_GB2312" pitchFamily="49" charset="-122"/>
            </a:endParaRPr>
          </a:p>
          <a:p>
            <a:pPr algn="ctr" fontAlgn="ctr">
              <a:lnSpc>
                <a:spcPct val="150000"/>
              </a:lnSpc>
              <a:defRPr/>
            </a:pPr>
            <a:r>
              <a:rPr lang="zh-CN" altLang="zh-CN">
                <a:solidFill>
                  <a:srgbClr val="FFFF66"/>
                </a:solidFill>
                <a:latin typeface="楷体_GB2312" pitchFamily="49" charset="-122"/>
                <a:ea typeface="楷体_GB2312" pitchFamily="49" charset="-122"/>
              </a:rPr>
              <a:t>中等</a:t>
            </a:r>
            <a:endParaRPr lang="zh-CN" altLang="zh-CN">
              <a:solidFill>
                <a:srgbClr val="FFFF66"/>
              </a:solidFill>
              <a:latin typeface="楷体_GB2312" pitchFamily="49" charset="-122"/>
              <a:ea typeface="楷体_GB2312" pitchFamily="49" charset="-122"/>
            </a:endParaRPr>
          </a:p>
          <a:p>
            <a:pPr algn="ctr" fontAlgn="ctr">
              <a:lnSpc>
                <a:spcPct val="150000"/>
              </a:lnSpc>
              <a:defRPr/>
            </a:pPr>
            <a:r>
              <a:rPr lang="zh-CN" altLang="zh-CN">
                <a:solidFill>
                  <a:srgbClr val="FFFF66"/>
                </a:solidFill>
                <a:latin typeface="楷体_GB2312" pitchFamily="49" charset="-122"/>
                <a:ea typeface="楷体_GB2312" pitchFamily="49" charset="-122"/>
              </a:rPr>
              <a:t>差－中</a:t>
            </a:r>
            <a:endParaRPr lang="zh-CN" altLang="zh-CN">
              <a:solidFill>
                <a:srgbClr val="FFFF66"/>
              </a:solidFill>
              <a:latin typeface="楷体_GB2312" pitchFamily="49" charset="-122"/>
              <a:ea typeface="楷体_GB2312" pitchFamily="49" charset="-122"/>
            </a:endParaRPr>
          </a:p>
          <a:p>
            <a:pPr algn="ctr" fontAlgn="ctr">
              <a:lnSpc>
                <a:spcPct val="150000"/>
              </a:lnSpc>
              <a:defRPr/>
            </a:pPr>
            <a:r>
              <a:rPr lang="zh-CN" altLang="zh-CN">
                <a:solidFill>
                  <a:srgbClr val="FFFF66"/>
                </a:solidFill>
                <a:latin typeface="楷体_GB2312" pitchFamily="49" charset="-122"/>
                <a:ea typeface="楷体_GB2312" pitchFamily="49" charset="-122"/>
              </a:rPr>
              <a:t>轻</a:t>
            </a:r>
            <a:endParaRPr lang="zh-CN" altLang="zh-CN">
              <a:solidFill>
                <a:srgbClr val="FFFF66"/>
              </a:solidFill>
              <a:latin typeface="楷体_GB2312" pitchFamily="49" charset="-122"/>
              <a:ea typeface="楷体_GB2312" pitchFamily="49" charset="-122"/>
            </a:endParaRPr>
          </a:p>
          <a:p>
            <a:pPr algn="ctr" fontAlgn="ctr">
              <a:lnSpc>
                <a:spcPct val="150000"/>
              </a:lnSpc>
              <a:defRPr/>
            </a:pPr>
            <a:r>
              <a:rPr lang="zh-CN" altLang="zh-CN">
                <a:solidFill>
                  <a:srgbClr val="FFFF66"/>
                </a:solidFill>
                <a:latin typeface="楷体_GB2312" pitchFamily="49" charset="-122"/>
                <a:ea typeface="楷体_GB2312" pitchFamily="49" charset="-122"/>
              </a:rPr>
              <a:t>容易</a:t>
            </a:r>
            <a:endParaRPr lang="zh-CN" altLang="zh-CN">
              <a:solidFill>
                <a:srgbClr val="FFFF66"/>
              </a:solidFill>
              <a:latin typeface="楷体_GB2312" pitchFamily="49" charset="-122"/>
              <a:ea typeface="楷体_GB2312" pitchFamily="49" charset="-122"/>
            </a:endParaRPr>
          </a:p>
          <a:p>
            <a:pPr algn="ctr" fontAlgn="ctr">
              <a:lnSpc>
                <a:spcPct val="150000"/>
              </a:lnSpc>
              <a:defRPr/>
            </a:pPr>
            <a:r>
              <a:rPr lang="zh-CN" altLang="zh-CN">
                <a:solidFill>
                  <a:srgbClr val="FFFF66"/>
                </a:solidFill>
                <a:latin typeface="楷体_GB2312" pitchFamily="49" charset="-122"/>
                <a:ea typeface="楷体_GB2312" pitchFamily="49" charset="-122"/>
              </a:rPr>
              <a:t>低－中</a:t>
            </a:r>
            <a:endParaRPr lang="zh-CN" altLang="zh-CN">
              <a:solidFill>
                <a:srgbClr val="FFFF66"/>
              </a:solidFill>
              <a:latin typeface="楷体_GB2312" pitchFamily="49" charset="-122"/>
              <a:ea typeface="楷体_GB2312" pitchFamily="49" charset="-122"/>
            </a:endParaRPr>
          </a:p>
          <a:p>
            <a:pPr algn="ctr" fontAlgn="ctr">
              <a:lnSpc>
                <a:spcPct val="150000"/>
              </a:lnSpc>
              <a:defRPr/>
            </a:pPr>
            <a:r>
              <a:rPr lang="zh-CN" altLang="zh-CN">
                <a:solidFill>
                  <a:srgbClr val="FFFF66"/>
                </a:solidFill>
                <a:latin typeface="楷体_GB2312" pitchFamily="49" charset="-122"/>
                <a:ea typeface="楷体_GB2312" pitchFamily="49" charset="-122"/>
              </a:rPr>
              <a:t>较简单</a:t>
            </a:r>
            <a:endParaRPr lang="zh-CN" altLang="zh-CN">
              <a:solidFill>
                <a:srgbClr val="FFFF66"/>
              </a:solidFill>
              <a:latin typeface="楷体_GB2312" pitchFamily="49" charset="-122"/>
              <a:ea typeface="楷体_GB2312" pitchFamily="49" charset="-122"/>
            </a:endParaRPr>
          </a:p>
          <a:p>
            <a:pPr algn="ctr" fontAlgn="ctr">
              <a:lnSpc>
                <a:spcPct val="150000"/>
              </a:lnSpc>
              <a:defRPr/>
            </a:pPr>
            <a:r>
              <a:rPr lang="zh-CN" altLang="zh-CN">
                <a:solidFill>
                  <a:srgbClr val="FFFF66"/>
                </a:solidFill>
                <a:latin typeface="楷体_GB2312" pitchFamily="49" charset="-122"/>
                <a:ea typeface="楷体_GB2312" pitchFamily="49" charset="-122"/>
              </a:rPr>
              <a:t>强</a:t>
            </a:r>
            <a:endParaRPr lang="zh-CN" altLang="zh-CN">
              <a:solidFill>
                <a:srgbClr val="FFFF66"/>
              </a:solidFill>
              <a:latin typeface="楷体_GB2312" pitchFamily="49" charset="-122"/>
              <a:ea typeface="楷体_GB2312" pitchFamily="49" charset="-122"/>
            </a:endParaRPr>
          </a:p>
        </p:txBody>
      </p:sp>
      <p:sp>
        <p:nvSpPr>
          <p:cNvPr id="849938" name="Text Box 18"/>
          <p:cNvSpPr txBox="1">
            <a:spLocks noChangeArrowheads="1"/>
          </p:cNvSpPr>
          <p:nvPr/>
        </p:nvSpPr>
        <p:spPr bwMode="auto">
          <a:xfrm>
            <a:off x="7010400" y="1362075"/>
            <a:ext cx="3048000" cy="530225"/>
          </a:xfrm>
          <a:prstGeom prst="rect">
            <a:avLst/>
          </a:prstGeom>
          <a:solidFill>
            <a:srgbClr val="FF00FF"/>
          </a:solidFill>
          <a:ln w="57150">
            <a:noFill/>
            <a:miter lim="800000"/>
          </a:ln>
          <a:effectLst>
            <a:outerShdw dist="107763" dir="2700000" algn="ctr" rotWithShape="0">
              <a:schemeClr val="bg2"/>
            </a:outerShdw>
          </a:effectLst>
        </p:spPr>
        <p:txBody>
          <a:bodyPr>
            <a:spAutoFit/>
          </a:bodyPr>
          <a:lstStyle/>
          <a:p>
            <a:pPr algn="ctr">
              <a:lnSpc>
                <a:spcPct val="120000"/>
              </a:lnSpc>
              <a:spcBef>
                <a:spcPct val="50000"/>
              </a:spcBef>
              <a:defRPr/>
            </a:pPr>
            <a:r>
              <a:rPr lang="zh-CN" altLang="en-US">
                <a:latin typeface="楷体_GB2312" pitchFamily="49" charset="-122"/>
                <a:ea typeface="楷体_GB2312" pitchFamily="49" charset="-122"/>
              </a:rPr>
              <a:t>计点法</a:t>
            </a:r>
            <a:endParaRPr lang="zh-CN" altLang="en-US">
              <a:solidFill>
                <a:srgbClr val="66FF66"/>
              </a:solidFill>
              <a:latin typeface="楷体_GB2312" pitchFamily="49" charset="-122"/>
              <a:ea typeface="楷体_GB2312" pitchFamily="49" charset="-122"/>
            </a:endParaRPr>
          </a:p>
        </p:txBody>
      </p:sp>
      <p:sp>
        <p:nvSpPr>
          <p:cNvPr id="849939" name="Text Box 19"/>
          <p:cNvSpPr txBox="1">
            <a:spLocks noChangeArrowheads="1"/>
          </p:cNvSpPr>
          <p:nvPr/>
        </p:nvSpPr>
        <p:spPr bwMode="auto">
          <a:xfrm>
            <a:off x="7086600" y="2200275"/>
            <a:ext cx="2971800" cy="5021263"/>
          </a:xfrm>
          <a:prstGeom prst="rect">
            <a:avLst/>
          </a:prstGeom>
          <a:solidFill>
            <a:srgbClr val="FF00FF"/>
          </a:solidFill>
          <a:ln w="57150">
            <a:noFill/>
            <a:miter lim="800000"/>
          </a:ln>
          <a:effectLst>
            <a:outerShdw dist="107763" dir="2700000" algn="ctr" rotWithShape="0">
              <a:schemeClr val="bg2"/>
            </a:outerShdw>
          </a:effectLst>
        </p:spPr>
        <p:txBody>
          <a:bodyPr>
            <a:spAutoFit/>
          </a:bodyPr>
          <a:lstStyle/>
          <a:p>
            <a:pPr algn="ctr" fontAlgn="ctr">
              <a:lnSpc>
                <a:spcPct val="150000"/>
              </a:lnSpc>
              <a:defRPr/>
            </a:pPr>
            <a:r>
              <a:rPr lang="zh-CN" altLang="zh-CN">
                <a:solidFill>
                  <a:schemeClr val="tx2"/>
                </a:solidFill>
                <a:latin typeface="楷体_GB2312" pitchFamily="49" charset="-122"/>
                <a:ea typeface="楷体_GB2312" pitchFamily="49" charset="-122"/>
              </a:rPr>
              <a:t>中等</a:t>
            </a:r>
            <a:endParaRPr lang="zh-CN" altLang="zh-CN">
              <a:solidFill>
                <a:schemeClr val="tx2"/>
              </a:solidFill>
              <a:latin typeface="楷体_GB2312" pitchFamily="49" charset="-122"/>
              <a:ea typeface="楷体_GB2312" pitchFamily="49" charset="-122"/>
            </a:endParaRPr>
          </a:p>
          <a:p>
            <a:pPr algn="ctr" fontAlgn="ctr">
              <a:lnSpc>
                <a:spcPct val="150000"/>
              </a:lnSpc>
              <a:defRPr/>
            </a:pPr>
            <a:r>
              <a:rPr lang="zh-CN" altLang="zh-CN">
                <a:solidFill>
                  <a:schemeClr val="tx2"/>
                </a:solidFill>
                <a:latin typeface="楷体_GB2312" pitchFamily="49" charset="-122"/>
                <a:ea typeface="楷体_GB2312" pitchFamily="49" charset="-122"/>
              </a:rPr>
              <a:t>中－高</a:t>
            </a:r>
            <a:endParaRPr lang="zh-CN" altLang="zh-CN">
              <a:solidFill>
                <a:schemeClr val="tx2"/>
              </a:solidFill>
              <a:latin typeface="楷体_GB2312" pitchFamily="49" charset="-122"/>
              <a:ea typeface="楷体_GB2312" pitchFamily="49" charset="-122"/>
            </a:endParaRPr>
          </a:p>
          <a:p>
            <a:pPr algn="ctr" fontAlgn="ctr">
              <a:lnSpc>
                <a:spcPct val="150000"/>
              </a:lnSpc>
              <a:defRPr/>
            </a:pPr>
            <a:r>
              <a:rPr lang="zh-CN" altLang="zh-CN">
                <a:solidFill>
                  <a:schemeClr val="tx2"/>
                </a:solidFill>
                <a:latin typeface="楷体_GB2312" pitchFamily="49" charset="-122"/>
                <a:ea typeface="楷体_GB2312" pitchFamily="49" charset="-122"/>
              </a:rPr>
              <a:t>中－高</a:t>
            </a:r>
            <a:endParaRPr lang="zh-CN" altLang="zh-CN">
              <a:solidFill>
                <a:schemeClr val="tx2"/>
              </a:solidFill>
              <a:latin typeface="楷体_GB2312" pitchFamily="49" charset="-122"/>
              <a:ea typeface="楷体_GB2312" pitchFamily="49" charset="-122"/>
            </a:endParaRPr>
          </a:p>
          <a:p>
            <a:pPr algn="ctr" fontAlgn="ctr">
              <a:lnSpc>
                <a:spcPct val="150000"/>
              </a:lnSpc>
              <a:defRPr/>
            </a:pPr>
            <a:r>
              <a:rPr lang="zh-CN" altLang="zh-CN">
                <a:solidFill>
                  <a:schemeClr val="tx2"/>
                </a:solidFill>
                <a:latin typeface="楷体_GB2312" pitchFamily="49" charset="-122"/>
                <a:ea typeface="楷体_GB2312" pitchFamily="49" charset="-122"/>
              </a:rPr>
              <a:t>中－高</a:t>
            </a:r>
            <a:endParaRPr lang="zh-CN" altLang="zh-CN">
              <a:solidFill>
                <a:schemeClr val="tx2"/>
              </a:solidFill>
              <a:latin typeface="楷体_GB2312" pitchFamily="49" charset="-122"/>
              <a:ea typeface="楷体_GB2312" pitchFamily="49" charset="-122"/>
            </a:endParaRPr>
          </a:p>
          <a:p>
            <a:pPr algn="ctr" fontAlgn="ctr">
              <a:lnSpc>
                <a:spcPct val="150000"/>
              </a:lnSpc>
              <a:defRPr/>
            </a:pPr>
            <a:r>
              <a:rPr lang="zh-CN" altLang="zh-CN">
                <a:solidFill>
                  <a:schemeClr val="tx2"/>
                </a:solidFill>
                <a:latin typeface="楷体_GB2312" pitchFamily="49" charset="-122"/>
                <a:ea typeface="楷体_GB2312" pitchFamily="49" charset="-122"/>
              </a:rPr>
              <a:t>中</a:t>
            </a:r>
            <a:endParaRPr lang="zh-CN" altLang="zh-CN">
              <a:solidFill>
                <a:schemeClr val="tx2"/>
              </a:solidFill>
              <a:latin typeface="楷体_GB2312" pitchFamily="49" charset="-122"/>
              <a:ea typeface="楷体_GB2312" pitchFamily="49" charset="-122"/>
            </a:endParaRPr>
          </a:p>
          <a:p>
            <a:pPr algn="ctr" fontAlgn="ctr">
              <a:lnSpc>
                <a:spcPct val="150000"/>
              </a:lnSpc>
              <a:defRPr/>
            </a:pPr>
            <a:r>
              <a:rPr lang="zh-CN" altLang="zh-CN">
                <a:solidFill>
                  <a:schemeClr val="tx2"/>
                </a:solidFill>
                <a:latin typeface="楷体_GB2312" pitchFamily="49" charset="-122"/>
                <a:ea typeface="楷体_GB2312" pitchFamily="49" charset="-122"/>
              </a:rPr>
              <a:t>较容易(</a:t>
            </a:r>
            <a:r>
              <a:rPr lang="zh-CN" altLang="zh-CN" sz="2000">
                <a:solidFill>
                  <a:schemeClr val="tx2"/>
                </a:solidFill>
                <a:latin typeface="楷体_GB2312" pitchFamily="49" charset="-122"/>
                <a:ea typeface="楷体_GB2312" pitchFamily="49" charset="-122"/>
              </a:rPr>
              <a:t>取决于计划)</a:t>
            </a:r>
            <a:endParaRPr lang="zh-CN" altLang="zh-CN">
              <a:solidFill>
                <a:schemeClr val="tx2"/>
              </a:solidFill>
              <a:latin typeface="楷体_GB2312" pitchFamily="49" charset="-122"/>
              <a:ea typeface="楷体_GB2312" pitchFamily="49" charset="-122"/>
            </a:endParaRPr>
          </a:p>
          <a:p>
            <a:pPr algn="ctr" fontAlgn="ctr">
              <a:lnSpc>
                <a:spcPct val="150000"/>
              </a:lnSpc>
              <a:defRPr/>
            </a:pPr>
            <a:r>
              <a:rPr lang="zh-CN" altLang="zh-CN">
                <a:solidFill>
                  <a:schemeClr val="tx2"/>
                </a:solidFill>
                <a:latin typeface="楷体_GB2312" pitchFamily="49" charset="-122"/>
                <a:ea typeface="楷体_GB2312" pitchFamily="49" charset="-122"/>
              </a:rPr>
              <a:t>中－高</a:t>
            </a:r>
            <a:endParaRPr lang="zh-CN" altLang="zh-CN">
              <a:solidFill>
                <a:schemeClr val="tx2"/>
              </a:solidFill>
              <a:latin typeface="楷体_GB2312" pitchFamily="49" charset="-122"/>
              <a:ea typeface="楷体_GB2312" pitchFamily="49" charset="-122"/>
            </a:endParaRPr>
          </a:p>
          <a:p>
            <a:pPr algn="ctr" fontAlgn="ctr">
              <a:lnSpc>
                <a:spcPct val="150000"/>
              </a:lnSpc>
              <a:defRPr/>
            </a:pPr>
            <a:r>
              <a:rPr lang="zh-CN" altLang="zh-CN">
                <a:solidFill>
                  <a:schemeClr val="tx2"/>
                </a:solidFill>
                <a:latin typeface="楷体_GB2312" pitchFamily="49" charset="-122"/>
                <a:ea typeface="楷体_GB2312" pitchFamily="49" charset="-122"/>
              </a:rPr>
              <a:t>较复杂</a:t>
            </a:r>
            <a:endParaRPr lang="zh-CN" altLang="zh-CN">
              <a:solidFill>
                <a:schemeClr val="tx2"/>
              </a:solidFill>
              <a:latin typeface="楷体_GB2312" pitchFamily="49" charset="-122"/>
              <a:ea typeface="楷体_GB2312" pitchFamily="49" charset="-122"/>
            </a:endParaRPr>
          </a:p>
          <a:p>
            <a:pPr algn="ctr" fontAlgn="ctr">
              <a:lnSpc>
                <a:spcPct val="150000"/>
              </a:lnSpc>
              <a:defRPr/>
            </a:pPr>
            <a:r>
              <a:rPr lang="zh-CN" altLang="zh-CN">
                <a:solidFill>
                  <a:schemeClr val="tx2"/>
                </a:solidFill>
                <a:latin typeface="楷体_GB2312" pitchFamily="49" charset="-122"/>
                <a:ea typeface="楷体_GB2312" pitchFamily="49" charset="-122"/>
              </a:rPr>
              <a:t>强(</a:t>
            </a:r>
            <a:r>
              <a:rPr lang="zh-CN" altLang="zh-CN" sz="2000">
                <a:solidFill>
                  <a:schemeClr val="tx2"/>
                </a:solidFill>
                <a:latin typeface="楷体_GB2312" pitchFamily="49" charset="-122"/>
                <a:ea typeface="楷体_GB2312" pitchFamily="49" charset="-122"/>
              </a:rPr>
              <a:t>定制时)</a:t>
            </a:r>
            <a:endParaRPr lang="zh-CN" altLang="zh-CN" sz="2000">
              <a:solidFill>
                <a:schemeClr val="tx2"/>
              </a:solidFill>
              <a:latin typeface="楷体_GB2312" pitchFamily="49" charset="-122"/>
              <a:ea typeface="楷体_GB2312" pitchFamily="49" charset="-122"/>
            </a:endParaRPr>
          </a:p>
        </p:txBody>
      </p:sp>
    </p:spTree>
  </p:cSld>
  <p:clrMapOvr>
    <a:masterClrMapping/>
  </p:clrMapOvr>
  <p:transition spd="slow">
    <p:wip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dirty="0" smtClean="0">
                <a:solidFill>
                  <a:srgbClr val="FFFFFF"/>
                </a:solidFill>
                <a:latin typeface="华文中宋" pitchFamily="2" charset="-122"/>
                <a:ea typeface="华文中宋" pitchFamily="2" charset="-122"/>
              </a:rPr>
              <a:t>职位评价的最新发展趋势</a:t>
            </a:r>
            <a:endParaRPr lang="zh-CN" altLang="en-US" sz="3200" b="1" dirty="0" smtClean="0">
              <a:solidFill>
                <a:srgbClr val="FFFFFF"/>
              </a:solidFill>
              <a:latin typeface="华文中宋" pitchFamily="2" charset="-122"/>
              <a:ea typeface="华文中宋" pitchFamily="2" charset="-122"/>
              <a:sym typeface="Symbol" panose="05050102010706020507" pitchFamily="18" charset="2"/>
            </a:endParaRPr>
          </a:p>
        </p:txBody>
      </p:sp>
      <p:graphicFrame>
        <p:nvGraphicFramePr>
          <p:cNvPr id="2" name="图示 1"/>
          <p:cNvGraphicFramePr/>
          <p:nvPr/>
        </p:nvGraphicFramePr>
        <p:xfrm>
          <a:off x="0" y="1649733"/>
          <a:ext cx="10081245" cy="57607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tile tx="0" ty="0" sx="100000" sy="100000" flip="none" algn="tl"/>
        </a:blip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828800" y="2057400"/>
            <a:ext cx="7543800" cy="3124200"/>
          </a:xfrm>
          <a:noFill/>
        </p:spPr>
        <p:txBody>
          <a:bodyPr/>
          <a:lstStyle/>
          <a:p>
            <a:pPr eaLnBrk="1" hangingPunct="1">
              <a:lnSpc>
                <a:spcPct val="120000"/>
              </a:lnSpc>
            </a:pPr>
            <a:r>
              <a:rPr lang="zh-CN" altLang="en-US" sz="6200" b="1" dirty="0" smtClean="0">
                <a:solidFill>
                  <a:srgbClr val="FFFF66"/>
                </a:solidFill>
                <a:latin typeface="文鼎粗行楷体简" pitchFamily="18" charset="-122"/>
                <a:ea typeface="文鼎粗行楷体简" pitchFamily="18" charset="-122"/>
              </a:rPr>
              <a:t>第四章 </a:t>
            </a:r>
            <a:br>
              <a:rPr lang="zh-CN" altLang="en-US" sz="6200" b="1" dirty="0" smtClean="0">
                <a:solidFill>
                  <a:srgbClr val="FFFF66"/>
                </a:solidFill>
                <a:latin typeface="文鼎粗行楷体简" pitchFamily="18" charset="-122"/>
                <a:ea typeface="文鼎粗行楷体简" pitchFamily="18" charset="-122"/>
              </a:rPr>
            </a:br>
            <a:r>
              <a:rPr lang="zh-CN" altLang="en-US" sz="6200" b="1" dirty="0" smtClean="0">
                <a:solidFill>
                  <a:srgbClr val="FFFF66"/>
                </a:solidFill>
                <a:latin typeface="文鼎粗行楷体简" pitchFamily="18" charset="-122"/>
                <a:ea typeface="文鼎粗行楷体简" pitchFamily="18" charset="-122"/>
              </a:rPr>
              <a:t>技能及能力薪酬体系</a:t>
            </a:r>
            <a:endParaRPr lang="zh-CN" altLang="en-US" sz="6200" b="1" dirty="0" smtClean="0">
              <a:solidFill>
                <a:srgbClr val="FFFF66"/>
              </a:solidFill>
              <a:latin typeface="文鼎粗行楷体简" pitchFamily="18" charset="-122"/>
              <a:ea typeface="文鼎粗行楷体简" pitchFamily="18" charset="-122"/>
            </a:endParaRPr>
          </a:p>
        </p:txBody>
      </p:sp>
    </p:spTree>
  </p:cSld>
  <p:clrMapOvr>
    <a:masterClrMapping/>
  </p:clrMapOvr>
  <p:transition spd="slow">
    <p:wip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280000"/>
              </a:lnSpc>
            </a:pPr>
            <a:r>
              <a:rPr lang="zh-CN" altLang="en-US" sz="3200" b="1" smtClean="0">
                <a:solidFill>
                  <a:srgbClr val="FFFFFF"/>
                </a:solidFill>
                <a:latin typeface="华文中宋" pitchFamily="2" charset="-122"/>
                <a:ea typeface="华文中宋" pitchFamily="2" charset="-122"/>
              </a:rPr>
              <a:t>开篇案例</a:t>
            </a:r>
            <a:r>
              <a:rPr lang="en-US" altLang="zh-CN" sz="3200" b="1" smtClean="0">
                <a:solidFill>
                  <a:srgbClr val="FFFFFF"/>
                </a:solidFill>
                <a:ea typeface="华文中宋" pitchFamily="2" charset="-122"/>
              </a:rPr>
              <a:t>—</a:t>
            </a:r>
            <a:r>
              <a:rPr lang="zh-CN" altLang="en-US" sz="3200" b="1" smtClean="0">
                <a:solidFill>
                  <a:srgbClr val="FFFFFF"/>
                </a:solidFill>
                <a:latin typeface="华文中宋" pitchFamily="2" charset="-122"/>
                <a:ea typeface="华文中宋" pitchFamily="2" charset="-122"/>
              </a:rPr>
              <a:t>印刷企业的生产岗位及技能等级</a:t>
            </a:r>
            <a:endParaRPr lang="zh-CN" altLang="en-US" sz="3200" b="1" smtClean="0">
              <a:solidFill>
                <a:srgbClr val="FFFFFF"/>
              </a:solidFill>
              <a:latin typeface="华文中宋" pitchFamily="2" charset="-122"/>
              <a:ea typeface="华文中宋" pitchFamily="2" charset="-122"/>
            </a:endParaRPr>
          </a:p>
        </p:txBody>
      </p:sp>
      <p:sp>
        <p:nvSpPr>
          <p:cNvPr id="144387" name="Text Box 3"/>
          <p:cNvSpPr txBox="1">
            <a:spLocks noChangeArrowheads="1"/>
          </p:cNvSpPr>
          <p:nvPr/>
        </p:nvSpPr>
        <p:spPr bwMode="auto">
          <a:xfrm>
            <a:off x="796925" y="1433513"/>
            <a:ext cx="9290050" cy="6199187"/>
          </a:xfrm>
          <a:prstGeom prst="rect">
            <a:avLst/>
          </a:prstGeom>
          <a:noFill/>
          <a:ln w="9525">
            <a:noFill/>
            <a:miter lim="800000"/>
          </a:ln>
        </p:spPr>
        <p:txBody>
          <a:bodyPr lIns="104498" tIns="52249" rIns="104498" bIns="52249">
            <a:spAutoFit/>
          </a:bodyPr>
          <a:lstStyle/>
          <a:p>
            <a:pPr algn="l" defTabSz="1044575">
              <a:lnSpc>
                <a:spcPct val="150000"/>
              </a:lnSpc>
            </a:pPr>
            <a:r>
              <a:rPr lang="en-US" altLang="zh-CN">
                <a:solidFill>
                  <a:srgbClr val="000066"/>
                </a:solidFill>
                <a:latin typeface="宋体" panose="02010600030101010101" pitchFamily="2" charset="-122"/>
              </a:rPr>
              <a:t>    </a:t>
            </a:r>
            <a:r>
              <a:rPr lang="zh-CN" altLang="en-US">
                <a:solidFill>
                  <a:srgbClr val="000066"/>
                </a:solidFill>
                <a:latin typeface="宋体" panose="02010600030101010101" pitchFamily="2" charset="-122"/>
              </a:rPr>
              <a:t>目前我国的书刊印刷企业用工方式非常灵活，员工流动性很大，产生劳资纠纷的几率也较高，其根源往往在于薪酬，而决定薪酬的一大因素是岗位及技能等级。</a:t>
            </a:r>
            <a:endParaRPr lang="en-US" altLang="zh-CN">
              <a:solidFill>
                <a:srgbClr val="000066"/>
              </a:solidFill>
              <a:latin typeface="宋体" panose="02010600030101010101" pitchFamily="2" charset="-122"/>
            </a:endParaRPr>
          </a:p>
          <a:p>
            <a:pPr algn="l" defTabSz="1044575">
              <a:lnSpc>
                <a:spcPct val="150000"/>
              </a:lnSpc>
            </a:pPr>
            <a:r>
              <a:rPr lang="en-US" altLang="zh-CN">
                <a:solidFill>
                  <a:srgbClr val="000066"/>
                </a:solidFill>
                <a:latin typeface="宋体" panose="02010600030101010101" pitchFamily="2" charset="-122"/>
              </a:rPr>
              <a:t>    1</a:t>
            </a:r>
            <a:r>
              <a:rPr lang="zh-CN" altLang="en-US">
                <a:solidFill>
                  <a:srgbClr val="000066"/>
                </a:solidFill>
                <a:latin typeface="宋体" panose="02010600030101010101" pitchFamily="2" charset="-122"/>
              </a:rPr>
              <a:t>，岗位及技能等级设置的考虑因素</a:t>
            </a:r>
            <a:endParaRPr lang="en-US" altLang="zh-CN">
              <a:solidFill>
                <a:srgbClr val="000066"/>
              </a:solidFill>
              <a:latin typeface="宋体" panose="02010600030101010101" pitchFamily="2" charset="-122"/>
            </a:endParaRPr>
          </a:p>
          <a:p>
            <a:pPr algn="l" defTabSz="1044575">
              <a:lnSpc>
                <a:spcPct val="150000"/>
              </a:lnSpc>
            </a:pPr>
            <a:r>
              <a:rPr lang="en-US" altLang="zh-CN">
                <a:solidFill>
                  <a:srgbClr val="000066"/>
                </a:solidFill>
                <a:latin typeface="宋体" panose="02010600030101010101" pitchFamily="2" charset="-122"/>
              </a:rPr>
              <a:t>    </a:t>
            </a:r>
            <a:r>
              <a:rPr lang="zh-CN" altLang="en-US">
                <a:solidFill>
                  <a:srgbClr val="000066"/>
                </a:solidFill>
                <a:latin typeface="宋体" panose="02010600030101010101" pitchFamily="2" charset="-122"/>
              </a:rPr>
              <a:t>岗位设置技术的操作性强，必须符合工作量的要求，并且在岗位设置之前，需清理专业、职业、工种、岗位四者的关系。</a:t>
            </a:r>
            <a:endParaRPr lang="en-US" altLang="zh-CN">
              <a:solidFill>
                <a:srgbClr val="000066"/>
              </a:solidFill>
              <a:latin typeface="宋体" panose="02010600030101010101" pitchFamily="2" charset="-122"/>
            </a:endParaRPr>
          </a:p>
          <a:p>
            <a:pPr algn="l" defTabSz="1044575">
              <a:lnSpc>
                <a:spcPct val="150000"/>
              </a:lnSpc>
            </a:pPr>
            <a:r>
              <a:rPr lang="en-US" altLang="zh-CN">
                <a:solidFill>
                  <a:srgbClr val="000066"/>
                </a:solidFill>
                <a:latin typeface="宋体" panose="02010600030101010101" pitchFamily="2" charset="-122"/>
              </a:rPr>
              <a:t>    </a:t>
            </a:r>
            <a:r>
              <a:rPr lang="zh-CN" altLang="en-US">
                <a:solidFill>
                  <a:srgbClr val="000066"/>
                </a:solidFill>
                <a:latin typeface="宋体" panose="02010600030101010101" pitchFamily="2" charset="-122"/>
              </a:rPr>
              <a:t>岗位是工种的延伸和细化。技能等级是岗位技术高低与复杂程度的客观反映。</a:t>
            </a:r>
            <a:endParaRPr lang="en-US" altLang="zh-CN">
              <a:solidFill>
                <a:srgbClr val="000066"/>
              </a:solidFill>
              <a:latin typeface="宋体" panose="02010600030101010101" pitchFamily="2" charset="-122"/>
            </a:endParaRPr>
          </a:p>
          <a:p>
            <a:pPr algn="l" defTabSz="1044575">
              <a:lnSpc>
                <a:spcPct val="150000"/>
              </a:lnSpc>
            </a:pPr>
            <a:r>
              <a:rPr lang="en-US" altLang="zh-CN">
                <a:solidFill>
                  <a:srgbClr val="000066"/>
                </a:solidFill>
                <a:latin typeface="宋体" panose="02010600030101010101" pitchFamily="2" charset="-122"/>
              </a:rPr>
              <a:t>    2</a:t>
            </a:r>
            <a:r>
              <a:rPr lang="zh-CN" altLang="en-US">
                <a:solidFill>
                  <a:srgbClr val="000066"/>
                </a:solidFill>
                <a:latin typeface="宋体" panose="02010600030101010101" pitchFamily="2" charset="-122"/>
              </a:rPr>
              <a:t>，岗位及技能等级设置的依据</a:t>
            </a:r>
            <a:endParaRPr lang="en-US" altLang="zh-CN">
              <a:solidFill>
                <a:srgbClr val="000066"/>
              </a:solidFill>
              <a:latin typeface="宋体" panose="02010600030101010101" pitchFamily="2" charset="-122"/>
            </a:endParaRPr>
          </a:p>
          <a:p>
            <a:pPr algn="l" defTabSz="1044575">
              <a:lnSpc>
                <a:spcPct val="150000"/>
              </a:lnSpc>
            </a:pPr>
            <a:r>
              <a:rPr lang="en-US" altLang="zh-CN">
                <a:solidFill>
                  <a:srgbClr val="000066"/>
                </a:solidFill>
                <a:latin typeface="宋体" panose="02010600030101010101" pitchFamily="2" charset="-122"/>
              </a:rPr>
              <a:t>    </a:t>
            </a:r>
            <a:r>
              <a:rPr lang="zh-CN" altLang="en-US">
                <a:solidFill>
                  <a:srgbClr val="000066"/>
                </a:solidFill>
                <a:latin typeface="宋体" panose="02010600030101010101" pitchFamily="2" charset="-122"/>
              </a:rPr>
              <a:t>岗位设置依据</a:t>
            </a:r>
            <a:r>
              <a:rPr lang="en-US" altLang="zh-CN">
                <a:solidFill>
                  <a:srgbClr val="000066"/>
                </a:solidFill>
                <a:latin typeface="宋体" panose="02010600030101010101" pitchFamily="2" charset="-122"/>
              </a:rPr>
              <a:t>《</a:t>
            </a:r>
            <a:r>
              <a:rPr lang="zh-CN" altLang="en-US">
                <a:solidFill>
                  <a:srgbClr val="000066"/>
                </a:solidFill>
                <a:latin typeface="宋体" panose="02010600030101010101" pitchFamily="2" charset="-122"/>
              </a:rPr>
              <a:t>中国人民共和国职业分类大典</a:t>
            </a:r>
            <a:r>
              <a:rPr lang="en-US" altLang="zh-CN">
                <a:solidFill>
                  <a:srgbClr val="000066"/>
                </a:solidFill>
                <a:latin typeface="宋体" panose="02010600030101010101" pitchFamily="2" charset="-122"/>
              </a:rPr>
              <a:t>》</a:t>
            </a:r>
            <a:r>
              <a:rPr lang="zh-CN" altLang="en-US">
                <a:solidFill>
                  <a:srgbClr val="000066"/>
                </a:solidFill>
                <a:latin typeface="宋体" panose="02010600030101010101" pitchFamily="2" charset="-122"/>
              </a:rPr>
              <a:t>和</a:t>
            </a:r>
            <a:r>
              <a:rPr lang="en-US" altLang="zh-CN">
                <a:solidFill>
                  <a:srgbClr val="000066"/>
                </a:solidFill>
                <a:latin typeface="宋体" panose="02010600030101010101" pitchFamily="2" charset="-122"/>
              </a:rPr>
              <a:t>《</a:t>
            </a:r>
            <a:r>
              <a:rPr lang="zh-CN" altLang="en-US">
                <a:solidFill>
                  <a:srgbClr val="000066"/>
                </a:solidFill>
                <a:latin typeface="宋体" panose="02010600030101010101" pitchFamily="2" charset="-122"/>
              </a:rPr>
              <a:t>中华人民共和国工种分类目录</a:t>
            </a:r>
            <a:r>
              <a:rPr lang="en-US" altLang="zh-CN">
                <a:solidFill>
                  <a:srgbClr val="000066"/>
                </a:solidFill>
                <a:latin typeface="宋体" panose="02010600030101010101" pitchFamily="2" charset="-122"/>
              </a:rPr>
              <a:t>》</a:t>
            </a:r>
            <a:r>
              <a:rPr lang="zh-CN" altLang="en-US">
                <a:solidFill>
                  <a:srgbClr val="000066"/>
                </a:solidFill>
                <a:latin typeface="宋体" panose="02010600030101010101" pitchFamily="2" charset="-122"/>
              </a:rPr>
              <a:t>进行工作分析。</a:t>
            </a:r>
            <a:endParaRPr lang="en-US" altLang="zh-CN">
              <a:solidFill>
                <a:srgbClr val="000066"/>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280000"/>
              </a:lnSpc>
            </a:pPr>
            <a:r>
              <a:rPr lang="zh-CN" altLang="en-US" sz="3200" b="1" smtClean="0">
                <a:solidFill>
                  <a:srgbClr val="FFFFFF"/>
                </a:solidFill>
                <a:latin typeface="华文中宋" pitchFamily="2" charset="-122"/>
                <a:ea typeface="华文中宋" pitchFamily="2" charset="-122"/>
              </a:rPr>
              <a:t>开篇案例</a:t>
            </a:r>
            <a:r>
              <a:rPr lang="en-US" altLang="zh-CN" sz="3200" b="1" smtClean="0">
                <a:solidFill>
                  <a:srgbClr val="FFFFFF"/>
                </a:solidFill>
                <a:ea typeface="华文中宋" pitchFamily="2" charset="-122"/>
              </a:rPr>
              <a:t>—</a:t>
            </a:r>
            <a:r>
              <a:rPr lang="zh-CN" altLang="en-US" sz="3200" b="1" smtClean="0">
                <a:solidFill>
                  <a:srgbClr val="FFFFFF"/>
                </a:solidFill>
                <a:latin typeface="华文中宋" pitchFamily="2" charset="-122"/>
                <a:ea typeface="华文中宋" pitchFamily="2" charset="-122"/>
              </a:rPr>
              <a:t>印刷企业的生产岗位及技能等级</a:t>
            </a:r>
            <a:endParaRPr lang="zh-CN" altLang="en-US" sz="3200" b="1" smtClean="0">
              <a:solidFill>
                <a:srgbClr val="FFFFFF"/>
              </a:solidFill>
              <a:latin typeface="华文中宋" pitchFamily="2" charset="-122"/>
              <a:ea typeface="华文中宋" pitchFamily="2" charset="-122"/>
            </a:endParaRPr>
          </a:p>
        </p:txBody>
      </p:sp>
      <p:sp>
        <p:nvSpPr>
          <p:cNvPr id="146435" name="Text Box 3"/>
          <p:cNvSpPr txBox="1">
            <a:spLocks noChangeArrowheads="1"/>
          </p:cNvSpPr>
          <p:nvPr/>
        </p:nvSpPr>
        <p:spPr bwMode="auto">
          <a:xfrm>
            <a:off x="941388" y="1506538"/>
            <a:ext cx="9290050" cy="5645150"/>
          </a:xfrm>
          <a:prstGeom prst="rect">
            <a:avLst/>
          </a:prstGeom>
          <a:noFill/>
          <a:ln w="9525">
            <a:noFill/>
            <a:miter lim="800000"/>
          </a:ln>
        </p:spPr>
        <p:txBody>
          <a:bodyPr lIns="104498" tIns="52249" rIns="104498" bIns="52249">
            <a:spAutoFit/>
          </a:bodyPr>
          <a:lstStyle/>
          <a:p>
            <a:pPr algn="l" defTabSz="1044575" eaLnBrk="0" hangingPunct="0">
              <a:lnSpc>
                <a:spcPct val="150000"/>
              </a:lnSpc>
              <a:defRPr/>
            </a:pPr>
            <a:r>
              <a:rPr lang="en-US" altLang="zh-CN" dirty="0">
                <a:solidFill>
                  <a:srgbClr val="000066"/>
                </a:solidFill>
                <a:latin typeface="宋体" panose="02010600030101010101" pitchFamily="2" charset="-122"/>
                <a:ea typeface="幼圆" pitchFamily="49" charset="-122"/>
              </a:rPr>
              <a:t>    3</a:t>
            </a:r>
            <a:r>
              <a:rPr lang="zh-CN" altLang="en-US" dirty="0">
                <a:solidFill>
                  <a:srgbClr val="000066"/>
                </a:solidFill>
                <a:latin typeface="+mn-ea"/>
                <a:ea typeface="+mn-ea"/>
              </a:rPr>
              <a:t>，岗位及技能等级设置的实例分析</a:t>
            </a:r>
            <a:endParaRPr lang="en-US" altLang="zh-CN" dirty="0">
              <a:solidFill>
                <a:srgbClr val="000066"/>
              </a:solidFill>
              <a:latin typeface="+mn-ea"/>
              <a:ea typeface="+mn-ea"/>
            </a:endParaRPr>
          </a:p>
          <a:p>
            <a:pPr algn="l" defTabSz="1044575" eaLnBrk="0" hangingPunct="0">
              <a:lnSpc>
                <a:spcPct val="150000"/>
              </a:lnSpc>
              <a:defRPr/>
            </a:pPr>
            <a:r>
              <a:rPr lang="en-US" altLang="zh-CN" dirty="0">
                <a:solidFill>
                  <a:srgbClr val="000066"/>
                </a:solidFill>
                <a:latin typeface="+mn-ea"/>
                <a:ea typeface="+mn-ea"/>
              </a:rPr>
              <a:t>    </a:t>
            </a:r>
            <a:r>
              <a:rPr lang="zh-CN" altLang="en-US" dirty="0">
                <a:solidFill>
                  <a:srgbClr val="000066"/>
                </a:solidFill>
                <a:latin typeface="+mn-ea"/>
                <a:ea typeface="+mn-ea"/>
              </a:rPr>
              <a:t>某企业是一个综合类印刷厂，包括书、刊、报、零件、不干胶等产品的生产和服务，涉及的工种和岗位较多。岗位主要可以划分为印前类岗位、印制类岗位、印后类岗位以及其它类别岗位。</a:t>
            </a:r>
            <a:endParaRPr lang="en-US" altLang="zh-CN" dirty="0">
              <a:solidFill>
                <a:srgbClr val="000066"/>
              </a:solidFill>
              <a:latin typeface="+mn-ea"/>
              <a:ea typeface="+mn-ea"/>
            </a:endParaRPr>
          </a:p>
          <a:p>
            <a:pPr algn="l" defTabSz="1044575" eaLnBrk="0" hangingPunct="0">
              <a:lnSpc>
                <a:spcPct val="150000"/>
              </a:lnSpc>
              <a:defRPr/>
            </a:pPr>
            <a:r>
              <a:rPr lang="en-US" altLang="zh-CN" dirty="0">
                <a:solidFill>
                  <a:srgbClr val="000066"/>
                </a:solidFill>
                <a:latin typeface="+mn-ea"/>
                <a:ea typeface="+mn-ea"/>
              </a:rPr>
              <a:t>    </a:t>
            </a:r>
            <a:r>
              <a:rPr lang="zh-CN" altLang="en-US" dirty="0">
                <a:solidFill>
                  <a:srgbClr val="000066"/>
                </a:solidFill>
                <a:latin typeface="+mn-ea"/>
                <a:ea typeface="+mn-ea"/>
              </a:rPr>
              <a:t>印前部分分为平版制版工、凸版制版工。印刷操作部分涉及的工种有平版印制工、凸版印刷工和丝网印刷工。印后制作部分涉及的工种有装订工、印品整饰工。</a:t>
            </a:r>
            <a:endParaRPr lang="en-US" altLang="zh-CN" dirty="0">
              <a:solidFill>
                <a:srgbClr val="000066"/>
              </a:solidFill>
              <a:latin typeface="+mn-ea"/>
              <a:ea typeface="+mn-ea"/>
            </a:endParaRPr>
          </a:p>
          <a:p>
            <a:pPr algn="l" defTabSz="1044575" eaLnBrk="0" hangingPunct="0">
              <a:lnSpc>
                <a:spcPct val="150000"/>
              </a:lnSpc>
              <a:defRPr/>
            </a:pPr>
            <a:r>
              <a:rPr lang="en-US" altLang="zh-CN" dirty="0">
                <a:solidFill>
                  <a:srgbClr val="000066"/>
                </a:solidFill>
                <a:latin typeface="+mn-ea"/>
                <a:ea typeface="+mn-ea"/>
              </a:rPr>
              <a:t>    </a:t>
            </a:r>
            <a:r>
              <a:rPr lang="zh-CN" altLang="en-US" dirty="0">
                <a:solidFill>
                  <a:srgbClr val="000066"/>
                </a:solidFill>
                <a:latin typeface="+mn-ea"/>
                <a:ea typeface="+mn-ea"/>
              </a:rPr>
              <a:t>另外，一般印刷企业都有一定数量的维修人员，如印刷机维修工、维修电工、电焊工；有一定规模的企业还有汽车驾驶员、叉车司机。</a:t>
            </a:r>
            <a:endParaRPr lang="zh-CN" altLang="en-US" dirty="0">
              <a:latin typeface="+mn-ea"/>
              <a:ea typeface="+mn-ea"/>
            </a:endParaRPr>
          </a:p>
        </p:txBody>
      </p:sp>
    </p:spTree>
  </p:cSld>
  <p:clrMapOvr>
    <a:masterClrMapping/>
  </p:clrMapOvr>
  <p:transition spd="slow">
    <p:wip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descr="footnote1[1]"/>
          <p:cNvSpPr>
            <a:spLocks noGrp="1" noChangeArrowheads="1"/>
          </p:cNvSpPr>
          <p:nvPr>
            <p:ph type="title"/>
          </p:nvPr>
        </p:nvSpPr>
        <p:spPr>
          <a:xfrm>
            <a:off x="1012825" y="1676400"/>
            <a:ext cx="8642350" cy="3124200"/>
          </a:xfrm>
          <a:blipFill dpi="0" rotWithShape="0">
            <a:blip r:embed="rId1" cstate="print"/>
            <a:srcRect/>
            <a:stretch>
              <a:fillRect/>
            </a:stretch>
          </a:blipFill>
        </p:spPr>
        <p:txBody>
          <a:bodyPr/>
          <a:lstStyle/>
          <a:p>
            <a:pPr eaLnBrk="1" hangingPunct="1">
              <a:lnSpc>
                <a:spcPct val="110000"/>
              </a:lnSpc>
            </a:pPr>
            <a:r>
              <a:rPr lang="zh-CN" altLang="en-US" b="1" smtClean="0">
                <a:solidFill>
                  <a:schemeClr val="bg1"/>
                </a:solidFill>
                <a:latin typeface="宋体" panose="02010600030101010101" pitchFamily="2" charset="-122"/>
              </a:rPr>
              <a:t>第一节</a:t>
            </a:r>
            <a:br>
              <a:rPr lang="zh-CN" altLang="en-US" b="1" smtClean="0">
                <a:solidFill>
                  <a:schemeClr val="bg1"/>
                </a:solidFill>
                <a:latin typeface="宋体" panose="02010600030101010101" pitchFamily="2" charset="-122"/>
              </a:rPr>
            </a:br>
            <a:br>
              <a:rPr lang="zh-CN" altLang="en-US" b="1" smtClean="0">
                <a:solidFill>
                  <a:schemeClr val="bg1"/>
                </a:solidFill>
                <a:latin typeface="宋体" panose="02010600030101010101" pitchFamily="2" charset="-122"/>
              </a:rPr>
            </a:br>
            <a:r>
              <a:rPr lang="zh-CN" altLang="en-US" b="1" smtClean="0">
                <a:solidFill>
                  <a:schemeClr val="bg1"/>
                </a:solidFill>
                <a:latin typeface="宋体" panose="02010600030101010101" pitchFamily="2" charset="-122"/>
              </a:rPr>
              <a:t>技能薪酬体系</a:t>
            </a:r>
            <a:endParaRPr lang="zh-CN" altLang="en-US"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147459"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技能薪资的内涵</a:t>
            </a:r>
            <a:endParaRPr lang="zh-CN" altLang="en-US" sz="3200" b="1" smtClean="0">
              <a:solidFill>
                <a:srgbClr val="FFFFFF"/>
              </a:solidFill>
              <a:latin typeface="华文中宋" pitchFamily="2" charset="-122"/>
              <a:ea typeface="华文中宋" pitchFamily="2" charset="-122"/>
            </a:endParaRPr>
          </a:p>
        </p:txBody>
      </p:sp>
      <p:sp>
        <p:nvSpPr>
          <p:cNvPr id="147460"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47461"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47462"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p>
        </p:txBody>
      </p:sp>
      <p:sp>
        <p:nvSpPr>
          <p:cNvPr id="147463"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47464"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47465"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p>
        </p:txBody>
      </p:sp>
      <p:sp>
        <p:nvSpPr>
          <p:cNvPr id="147466"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p>
        </p:txBody>
      </p:sp>
      <p:sp>
        <p:nvSpPr>
          <p:cNvPr id="147467"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p>
        </p:txBody>
      </p:sp>
      <p:sp>
        <p:nvSpPr>
          <p:cNvPr id="147468"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147469"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900110" name="Rectangle 14"/>
          <p:cNvSpPr>
            <a:spLocks noChangeArrowheads="1"/>
          </p:cNvSpPr>
          <p:nvPr/>
        </p:nvSpPr>
        <p:spPr bwMode="auto">
          <a:xfrm>
            <a:off x="796925" y="1265238"/>
            <a:ext cx="9001125" cy="5432425"/>
          </a:xfrm>
          <a:prstGeom prst="rect">
            <a:avLst/>
          </a:prstGeom>
          <a:noFill/>
          <a:ln w="57150" cap="rnd" cmpd="thinThick">
            <a:solidFill>
              <a:srgbClr val="6600FF"/>
            </a:solidFill>
            <a:prstDash val="sysDot"/>
            <a:miter lim="800000"/>
          </a:ln>
          <a:effectLst/>
        </p:spPr>
        <p:txBody>
          <a:bodyPr lIns="90488" tIns="44450" rIns="90488" bIns="44450">
            <a:spAutoFit/>
          </a:bodyPr>
          <a:lstStyle/>
          <a:p>
            <a:pPr algn="l">
              <a:lnSpc>
                <a:spcPct val="170000"/>
              </a:lnSpc>
              <a:defRPr/>
            </a:pPr>
            <a:r>
              <a:rPr lang="zh-CN" altLang="zh-CN" sz="3600" u="sng">
                <a:effectLst>
                  <a:outerShdw blurRad="38100" dist="38100" dir="2700000" algn="tl">
                    <a:srgbClr val="C0C0C0"/>
                  </a:outerShdw>
                </a:effectLst>
                <a:latin typeface="文鼎粗行楷体简" pitchFamily="18" charset="-122"/>
                <a:ea typeface="文鼎粗行楷体简" pitchFamily="18" charset="-122"/>
              </a:rPr>
              <a:t>技能</a:t>
            </a:r>
            <a:r>
              <a:rPr lang="zh-CN" altLang="en-US" sz="3600" u="sng">
                <a:effectLst>
                  <a:outerShdw blurRad="38100" dist="38100" dir="2700000" algn="tl">
                    <a:srgbClr val="C0C0C0"/>
                  </a:outerShdw>
                </a:effectLst>
                <a:latin typeface="文鼎粗行楷体简" pitchFamily="18" charset="-122"/>
                <a:ea typeface="文鼎粗行楷体简" pitchFamily="18" charset="-122"/>
              </a:rPr>
              <a:t>薪资体系</a:t>
            </a:r>
            <a:r>
              <a:rPr lang="zh-CN" altLang="zh-CN">
                <a:latin typeface="文鼎粗行楷体简" pitchFamily="18" charset="-122"/>
                <a:ea typeface="文鼎粗行楷体简" pitchFamily="18" charset="-122"/>
              </a:rPr>
              <a:t>（</a:t>
            </a:r>
            <a:r>
              <a:rPr lang="en-US" altLang="zh-CN">
                <a:latin typeface="文鼎粗行楷体简" pitchFamily="18" charset="-122"/>
                <a:ea typeface="文鼎粗行楷体简" pitchFamily="18" charset="-122"/>
              </a:rPr>
              <a:t>skill-based pay system </a:t>
            </a:r>
            <a:r>
              <a:rPr lang="zh-CN" altLang="en-US">
                <a:latin typeface="文鼎粗行楷体简" pitchFamily="18" charset="-122"/>
                <a:ea typeface="文鼎粗行楷体简" pitchFamily="18" charset="-122"/>
              </a:rPr>
              <a:t>）</a:t>
            </a:r>
            <a:endParaRPr lang="zh-CN" altLang="en-US" sz="2800">
              <a:solidFill>
                <a:srgbClr val="FF0066"/>
              </a:solidFill>
              <a:latin typeface="文鼎粗行楷体简" pitchFamily="18" charset="-122"/>
              <a:ea typeface="文鼎粗行楷体简" pitchFamily="18" charset="-122"/>
            </a:endParaRPr>
          </a:p>
          <a:p>
            <a:pPr algn="l">
              <a:lnSpc>
                <a:spcPct val="170000"/>
              </a:lnSpc>
              <a:defRPr/>
            </a:pPr>
            <a:r>
              <a:rPr lang="zh-CN" altLang="en-US" sz="2800">
                <a:solidFill>
                  <a:srgbClr val="FF0066"/>
                </a:solidFill>
                <a:latin typeface="文鼎粗行楷体简" pitchFamily="18" charset="-122"/>
                <a:ea typeface="文鼎粗行楷体简" pitchFamily="18" charset="-122"/>
              </a:rPr>
              <a:t>   </a:t>
            </a:r>
            <a:r>
              <a:rPr lang="en-US" altLang="zh-CN" sz="2800">
                <a:solidFill>
                  <a:srgbClr val="FF0066"/>
                </a:solidFill>
                <a:latin typeface="Times New Roman" panose="02020603050405020304"/>
                <a:ea typeface="文鼎粗行楷体简" pitchFamily="18" charset="-122"/>
              </a:rPr>
              <a:t>——</a:t>
            </a:r>
            <a:r>
              <a:rPr lang="zh-CN" altLang="en-US" sz="2800">
                <a:solidFill>
                  <a:srgbClr val="FF0066"/>
                </a:solidFill>
                <a:latin typeface="文鼎粗行楷体简" pitchFamily="18" charset="-122"/>
                <a:ea typeface="文鼎粗行楷体简" pitchFamily="18" charset="-122"/>
              </a:rPr>
              <a:t>是指组织根据一个人所掌握的与工作有关的技能、能力以及知识的深度和广度支付基本薪酬的一种报酬制度。这种薪资制度通常适用于所从事的工作比较具体而且能够被界定出来的操作人员、技术人员以及办公室工作人员。技能薪资计划通常可划分为深度技能薪资计划和广度技能薪资计划两种。</a:t>
            </a:r>
            <a:endParaRPr lang="zh-CN" altLang="en-US" sz="2800">
              <a:solidFill>
                <a:srgbClr val="FF0066"/>
              </a:solidFill>
              <a:latin typeface="文鼎粗行楷体简" pitchFamily="18" charset="-122"/>
              <a:ea typeface="文鼎粗行楷体简" pitchFamily="18" charset="-122"/>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Rectangle 2"/>
          <p:cNvSpPr>
            <a:spLocks noGrp="1" noChangeArrowheads="1"/>
          </p:cNvSpPr>
          <p:nvPr>
            <p:ph type="title"/>
          </p:nvPr>
        </p:nvSpPr>
        <p:spPr>
          <a:xfrm>
            <a:off x="0" y="0"/>
            <a:ext cx="10668000" cy="930275"/>
          </a:xfrm>
          <a:solidFill>
            <a:srgbClr val="0000CC"/>
          </a:solidFill>
          <a:ln w="9525">
            <a:noFill/>
            <a:miter lim="800000"/>
          </a:ln>
        </p:spPr>
        <p:txBody>
          <a:bodyPr vert="horz" wrap="square" lIns="104498" tIns="52249" rIns="104498" bIns="52249" numCol="1" anchor="ctr" anchorCtr="0" compatLnSpc="1"/>
          <a:lstStyle/>
          <a:p>
            <a:pPr eaLnBrk="1" hangingPunct="1"/>
            <a:r>
              <a:rPr lang="zh-CN" altLang="en-US" sz="2800" b="1" dirty="0" smtClean="0">
                <a:solidFill>
                  <a:srgbClr val="FFFFFF"/>
                </a:solidFill>
                <a:latin typeface="华文中宋" pitchFamily="2" charset="-122"/>
                <a:ea typeface="华文中宋" pitchFamily="2" charset="-122"/>
                <a:sym typeface="Symbol" panose="05050102010706020507" pitchFamily="18" charset="2"/>
              </a:rPr>
              <a:t>总</a:t>
            </a:r>
            <a:r>
              <a:rPr lang="zh-CN" altLang="en-US" sz="2800" b="1" dirty="0">
                <a:solidFill>
                  <a:srgbClr val="FFFFFF"/>
                </a:solidFill>
                <a:latin typeface="华文中宋" pitchFamily="2" charset="-122"/>
                <a:ea typeface="华文中宋" pitchFamily="2" charset="-122"/>
                <a:sym typeface="Symbol" panose="05050102010706020507" pitchFamily="18" charset="2"/>
              </a:rPr>
              <a:t>薪酬</a:t>
            </a:r>
            <a:r>
              <a:rPr lang="zh-CN" altLang="en-US" sz="2800" b="1" dirty="0" smtClean="0">
                <a:solidFill>
                  <a:srgbClr val="FFFFFF"/>
                </a:solidFill>
                <a:latin typeface="华文中宋" pitchFamily="2" charset="-122"/>
                <a:ea typeface="华文中宋" pitchFamily="2" charset="-122"/>
                <a:sym typeface="Symbol" panose="05050102010706020507" pitchFamily="18" charset="2"/>
              </a:rPr>
              <a:t>的构成</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graphicFrame>
        <p:nvGraphicFramePr>
          <p:cNvPr id="3" name="图示 2"/>
          <p:cNvGraphicFramePr/>
          <p:nvPr/>
        </p:nvGraphicFramePr>
        <p:xfrm>
          <a:off x="1034319" y="1647824"/>
          <a:ext cx="9046305" cy="504253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技能薪资体系的基本类型</a:t>
            </a:r>
            <a:endParaRPr lang="zh-CN" altLang="en-US" sz="3200" b="1" smtClean="0">
              <a:solidFill>
                <a:srgbClr val="FFFFFF"/>
              </a:solidFill>
              <a:latin typeface="华文中宋" pitchFamily="2" charset="-122"/>
              <a:ea typeface="华文中宋" pitchFamily="2" charset="-122"/>
            </a:endParaRPr>
          </a:p>
        </p:txBody>
      </p:sp>
      <p:sp>
        <p:nvSpPr>
          <p:cNvPr id="148483" name="Text Box 3"/>
          <p:cNvSpPr txBox="1">
            <a:spLocks noChangeArrowheads="1"/>
          </p:cNvSpPr>
          <p:nvPr/>
        </p:nvSpPr>
        <p:spPr bwMode="auto">
          <a:xfrm>
            <a:off x="838200" y="1169988"/>
            <a:ext cx="9220200" cy="5832475"/>
          </a:xfrm>
          <a:prstGeom prst="rect">
            <a:avLst/>
          </a:prstGeom>
          <a:noFill/>
          <a:ln w="9525">
            <a:noFill/>
            <a:miter lim="800000"/>
          </a:ln>
        </p:spPr>
        <p:txBody>
          <a:bodyPr>
            <a:spAutoFit/>
          </a:bodyPr>
          <a:lstStyle/>
          <a:p>
            <a:pPr algn="l">
              <a:lnSpc>
                <a:spcPct val="130000"/>
              </a:lnSpc>
            </a:pPr>
            <a:r>
              <a:rPr lang="zh-CN" altLang="en-US" sz="2800">
                <a:latin typeface="宋体" panose="02010600030101010101" pitchFamily="2" charset="-122"/>
              </a:rPr>
              <a:t>一、深度技能薪资</a:t>
            </a:r>
            <a:r>
              <a:rPr lang="zh-CN" altLang="zh-CN" sz="2800">
                <a:latin typeface="宋体" panose="02010600030101010101" pitchFamily="2" charset="-122"/>
              </a:rPr>
              <a:t>计划</a:t>
            </a:r>
            <a:endParaRPr lang="zh-CN" altLang="zh-CN" b="0">
              <a:latin typeface="宋体" panose="02010600030101010101" pitchFamily="2" charset="-122"/>
            </a:endParaRPr>
          </a:p>
          <a:p>
            <a:pPr algn="l">
              <a:lnSpc>
                <a:spcPct val="30000"/>
              </a:lnSpc>
            </a:pPr>
            <a:endParaRPr lang="zh-CN" altLang="zh-CN" b="0">
              <a:latin typeface="宋体" panose="02010600030101010101" pitchFamily="2" charset="-122"/>
            </a:endParaRPr>
          </a:p>
          <a:p>
            <a:pPr algn="l">
              <a:lnSpc>
                <a:spcPct val="180000"/>
              </a:lnSpc>
            </a:pPr>
            <a:r>
              <a:rPr lang="zh-CN" altLang="en-US">
                <a:solidFill>
                  <a:srgbClr val="000066"/>
                </a:solidFill>
                <a:latin typeface="宋体" panose="02010600030101010101" pitchFamily="2" charset="-122"/>
              </a:rPr>
              <a:t>    即通过在一个范围较为明确的具有一定专业性的技术或专业领域中不断积累而形成的专业知识、技能和经验。在这种情况下，员工要想达到良好的工作绩效，一开始可能需要胜任一些相对比较简单的工作内容，然后逐渐开始还要从事一些需要运用较为复杂技能的活动。这种深度技能的培养往往是沿着某一专业化的职业发展通道不断上行的一个过程。事实上，典型的大学老师的技能和职业发展就是一种深度技能积累过程。</a:t>
            </a:r>
            <a:endParaRPr lang="zh-CN" altLang="zh-CN">
              <a:solidFill>
                <a:srgbClr val="000066"/>
              </a:solidFill>
              <a:latin typeface="宋体" panose="02010600030101010101" pitchFamily="2" charset="-122"/>
            </a:endParaRPr>
          </a:p>
          <a:p>
            <a:pPr algn="l">
              <a:lnSpc>
                <a:spcPct val="130000"/>
              </a:lnSpc>
            </a:pPr>
            <a:endParaRPr lang="en-US" altLang="zh-CN" b="0">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深度技能薪资计划例子</a:t>
            </a:r>
            <a:endParaRPr lang="zh-CN" altLang="en-US" sz="3200" b="1" smtClean="0">
              <a:solidFill>
                <a:srgbClr val="FFFFFF"/>
              </a:solidFill>
              <a:latin typeface="华文中宋" pitchFamily="2" charset="-122"/>
              <a:ea typeface="华文中宋" pitchFamily="2" charset="-122"/>
            </a:endParaRPr>
          </a:p>
        </p:txBody>
      </p:sp>
      <p:grpSp>
        <p:nvGrpSpPr>
          <p:cNvPr id="149507" name="Group 3"/>
          <p:cNvGrpSpPr/>
          <p:nvPr/>
        </p:nvGrpSpPr>
        <p:grpSpPr bwMode="auto">
          <a:xfrm>
            <a:off x="0" y="1362075"/>
            <a:ext cx="10296525" cy="5543550"/>
            <a:chOff x="900" y="3312"/>
            <a:chExt cx="9720" cy="7020"/>
          </a:xfrm>
        </p:grpSpPr>
        <p:sp>
          <p:nvSpPr>
            <p:cNvPr id="149508" name="Rectangle 4"/>
            <p:cNvSpPr>
              <a:spLocks noChangeArrowheads="1"/>
            </p:cNvSpPr>
            <p:nvPr/>
          </p:nvSpPr>
          <p:spPr bwMode="auto">
            <a:xfrm>
              <a:off x="6120" y="3312"/>
              <a:ext cx="4500" cy="1404"/>
            </a:xfrm>
            <a:prstGeom prst="rect">
              <a:avLst/>
            </a:prstGeom>
            <a:solidFill>
              <a:srgbClr val="FFFFFF"/>
            </a:solidFill>
            <a:ln w="9525">
              <a:solidFill>
                <a:srgbClr val="000000"/>
              </a:solidFill>
              <a:miter lim="800000"/>
            </a:ln>
          </p:spPr>
          <p:txBody>
            <a:bodyPr/>
            <a:lstStyle/>
            <a:p>
              <a:pPr eaLnBrk="0" hangingPunct="0">
                <a:lnSpc>
                  <a:spcPct val="40000"/>
                </a:lnSpc>
                <a:spcBef>
                  <a:spcPct val="50000"/>
                </a:spcBef>
              </a:pPr>
              <a:endParaRPr lang="en-US" altLang="zh-CN" sz="900" b="0">
                <a:solidFill>
                  <a:srgbClr val="003BF6"/>
                </a:solidFill>
              </a:endParaRPr>
            </a:p>
            <a:p>
              <a:pPr eaLnBrk="0" hangingPunct="0"/>
              <a:r>
                <a:rPr lang="zh-CN" altLang="en-US" sz="1400" b="0">
                  <a:solidFill>
                    <a:srgbClr val="003BF6"/>
                  </a:solidFill>
                </a:rPr>
                <a:t>展现一种非同寻常的独创性和创新性以及足智多谋性。运用或者开发非常先进的技术、科学原理、理论以及概念。开发出能够将某一既定领域中的知识边界拓宽的信息。经常独立解决与操作程序的开发问题。</a:t>
              </a:r>
              <a:endParaRPr lang="zh-CN" altLang="en-US" sz="1400" b="0">
                <a:solidFill>
                  <a:srgbClr val="003BF6"/>
                </a:solidFill>
                <a:latin typeface="文鼎粗行楷体简" pitchFamily="18" charset="-122"/>
                <a:ea typeface="文鼎粗行楷体简" pitchFamily="18" charset="-122"/>
              </a:endParaRPr>
            </a:p>
          </p:txBody>
        </p:sp>
        <p:sp>
          <p:nvSpPr>
            <p:cNvPr id="149509" name="Rectangle 5"/>
            <p:cNvSpPr>
              <a:spLocks noChangeArrowheads="1"/>
            </p:cNvSpPr>
            <p:nvPr/>
          </p:nvSpPr>
          <p:spPr bwMode="auto">
            <a:xfrm>
              <a:off x="6120" y="4716"/>
              <a:ext cx="4500" cy="1170"/>
            </a:xfrm>
            <a:prstGeom prst="rect">
              <a:avLst/>
            </a:prstGeom>
            <a:solidFill>
              <a:srgbClr val="FFFFFF"/>
            </a:solidFill>
            <a:ln w="9525">
              <a:solidFill>
                <a:srgbClr val="000000"/>
              </a:solidFill>
              <a:miter lim="800000"/>
            </a:ln>
          </p:spPr>
          <p:txBody>
            <a:bodyPr/>
            <a:lstStyle/>
            <a:p>
              <a:pPr eaLnBrk="0" hangingPunct="0"/>
              <a:r>
                <a:rPr lang="zh-CN" altLang="en-US" sz="1400" b="0">
                  <a:solidFill>
                    <a:srgbClr val="003BF6"/>
                  </a:solidFill>
                </a:rPr>
                <a:t>应用先进原理、理论，为新原理和概念的建立作出贡献。所面对的是非常规性复杂问题，提供高度创新性和独创性解决之道。工作任务往往是自我发起的。</a:t>
              </a:r>
              <a:endParaRPr lang="zh-CN" altLang="en-US" sz="1400" b="0">
                <a:solidFill>
                  <a:srgbClr val="003BF6"/>
                </a:solidFill>
                <a:latin typeface="文鼎粗行楷体简" pitchFamily="18" charset="-122"/>
                <a:ea typeface="文鼎粗行楷体简" pitchFamily="18" charset="-122"/>
              </a:endParaRPr>
            </a:p>
          </p:txBody>
        </p:sp>
        <p:sp>
          <p:nvSpPr>
            <p:cNvPr id="149510" name="Rectangle 6"/>
            <p:cNvSpPr>
              <a:spLocks noChangeArrowheads="1"/>
            </p:cNvSpPr>
            <p:nvPr/>
          </p:nvSpPr>
          <p:spPr bwMode="auto">
            <a:xfrm>
              <a:off x="6120" y="5808"/>
              <a:ext cx="4500" cy="1404"/>
            </a:xfrm>
            <a:prstGeom prst="rect">
              <a:avLst/>
            </a:prstGeom>
            <a:solidFill>
              <a:srgbClr val="FFFFFF"/>
            </a:solidFill>
            <a:ln w="9525">
              <a:solidFill>
                <a:srgbClr val="000000"/>
              </a:solidFill>
              <a:miter lim="800000"/>
            </a:ln>
          </p:spPr>
          <p:txBody>
            <a:bodyPr/>
            <a:lstStyle/>
            <a:p>
              <a:pPr eaLnBrk="0" hangingPunct="0"/>
              <a:r>
                <a:rPr lang="zh-CN" altLang="en-US" sz="1400" b="0">
                  <a:solidFill>
                    <a:srgbClr val="003BF6"/>
                  </a:solidFill>
                </a:rPr>
                <a:t>作为专家来运用综合性专业技能。针对要求运用灵活性和创造性来解决的复杂问题提供解决之道。就有限的问题寻找解决途径。确定承担任务技术目标方面拥有非常大的自由度。</a:t>
              </a:r>
              <a:endParaRPr lang="zh-CN" altLang="en-US" sz="1400" b="0">
                <a:solidFill>
                  <a:srgbClr val="003BF6"/>
                </a:solidFill>
              </a:endParaRPr>
            </a:p>
            <a:p>
              <a:pPr algn="ctr" eaLnBrk="0" hangingPunct="0">
                <a:lnSpc>
                  <a:spcPct val="40000"/>
                </a:lnSpc>
                <a:spcBef>
                  <a:spcPct val="50000"/>
                </a:spcBef>
              </a:pPr>
              <a:endParaRPr lang="en-US" altLang="zh-CN" sz="1400" b="0">
                <a:solidFill>
                  <a:srgbClr val="003BF6"/>
                </a:solidFill>
                <a:latin typeface="文鼎粗行楷体简" pitchFamily="18" charset="-122"/>
                <a:ea typeface="文鼎粗行楷体简" pitchFamily="18" charset="-122"/>
              </a:endParaRPr>
            </a:p>
          </p:txBody>
        </p:sp>
        <p:sp>
          <p:nvSpPr>
            <p:cNvPr id="149511" name="Rectangle 7"/>
            <p:cNvSpPr>
              <a:spLocks noChangeArrowheads="1"/>
            </p:cNvSpPr>
            <p:nvPr/>
          </p:nvSpPr>
          <p:spPr bwMode="auto">
            <a:xfrm>
              <a:off x="6120" y="7212"/>
              <a:ext cx="4500" cy="1092"/>
            </a:xfrm>
            <a:prstGeom prst="rect">
              <a:avLst/>
            </a:prstGeom>
            <a:solidFill>
              <a:srgbClr val="FFFFFF"/>
            </a:solidFill>
            <a:ln w="9525">
              <a:solidFill>
                <a:srgbClr val="000000"/>
              </a:solidFill>
              <a:miter lim="800000"/>
            </a:ln>
          </p:spPr>
          <p:txBody>
            <a:bodyPr/>
            <a:lstStyle/>
            <a:p>
              <a:pPr eaLnBrk="0" hangingPunct="0">
                <a:lnSpc>
                  <a:spcPct val="110000"/>
                </a:lnSpc>
              </a:pPr>
              <a:r>
                <a:rPr lang="zh-CN" altLang="en-US" sz="1400" b="0">
                  <a:solidFill>
                    <a:srgbClr val="003BF6"/>
                  </a:solidFill>
                </a:rPr>
                <a:t>运用各种原理和概念及其他相关学科的工作知识。针对范围广泛的困难问题提供解决之道。只处于非常一般性的监督之下。 </a:t>
              </a:r>
              <a:endParaRPr lang="zh-CN" altLang="en-US" sz="1400" b="0">
                <a:solidFill>
                  <a:srgbClr val="003BF6"/>
                </a:solidFill>
              </a:endParaRPr>
            </a:p>
            <a:p>
              <a:pPr algn="ctr" eaLnBrk="0" hangingPunct="0">
                <a:lnSpc>
                  <a:spcPct val="40000"/>
                </a:lnSpc>
                <a:spcBef>
                  <a:spcPct val="50000"/>
                </a:spcBef>
              </a:pPr>
              <a:endParaRPr lang="en-US" altLang="zh-CN" sz="1400" b="0">
                <a:solidFill>
                  <a:srgbClr val="003BF6"/>
                </a:solidFill>
                <a:latin typeface="文鼎粗行楷体简" pitchFamily="18" charset="-122"/>
                <a:ea typeface="文鼎粗行楷体简" pitchFamily="18" charset="-122"/>
              </a:endParaRPr>
            </a:p>
          </p:txBody>
        </p:sp>
        <p:sp>
          <p:nvSpPr>
            <p:cNvPr id="149512" name="Rectangle 8"/>
            <p:cNvSpPr>
              <a:spLocks noChangeArrowheads="1"/>
            </p:cNvSpPr>
            <p:nvPr/>
          </p:nvSpPr>
          <p:spPr bwMode="auto">
            <a:xfrm>
              <a:off x="6120" y="8304"/>
              <a:ext cx="4500" cy="1092"/>
            </a:xfrm>
            <a:prstGeom prst="rect">
              <a:avLst/>
            </a:prstGeom>
            <a:solidFill>
              <a:srgbClr val="FFFFFF"/>
            </a:solidFill>
            <a:ln w="9525">
              <a:solidFill>
                <a:srgbClr val="000000"/>
              </a:solidFill>
              <a:miter lim="800000"/>
            </a:ln>
          </p:spPr>
          <p:txBody>
            <a:bodyPr/>
            <a:lstStyle/>
            <a:p>
              <a:pPr eaLnBrk="0" hangingPunct="0">
                <a:lnSpc>
                  <a:spcPct val="110000"/>
                </a:lnSpc>
              </a:pPr>
              <a:r>
                <a:rPr lang="zh-CN" altLang="en-US" sz="1400" b="0">
                  <a:solidFill>
                    <a:srgbClr val="003BF6"/>
                  </a:solidFill>
                </a:rPr>
                <a:t>充分运用标准的原理和概念。针对范围广泛的问题提出解决之道。处于一般监督之下。</a:t>
              </a:r>
              <a:endParaRPr lang="zh-CN" altLang="en-US" sz="1400" b="0">
                <a:solidFill>
                  <a:srgbClr val="003BF6"/>
                </a:solidFill>
                <a:latin typeface="文鼎粗行楷体简" pitchFamily="18" charset="-122"/>
                <a:ea typeface="文鼎粗行楷体简" pitchFamily="18" charset="-122"/>
              </a:endParaRPr>
            </a:p>
          </p:txBody>
        </p:sp>
        <p:sp>
          <p:nvSpPr>
            <p:cNvPr id="149513" name="Rectangle 9"/>
            <p:cNvSpPr>
              <a:spLocks noChangeArrowheads="1"/>
            </p:cNvSpPr>
            <p:nvPr/>
          </p:nvSpPr>
          <p:spPr bwMode="auto">
            <a:xfrm>
              <a:off x="6120" y="9396"/>
              <a:ext cx="4500" cy="936"/>
            </a:xfrm>
            <a:prstGeom prst="rect">
              <a:avLst/>
            </a:prstGeom>
            <a:solidFill>
              <a:srgbClr val="FFFFFF"/>
            </a:solidFill>
            <a:ln w="9525">
              <a:solidFill>
                <a:srgbClr val="000000"/>
              </a:solidFill>
              <a:miter lim="800000"/>
            </a:ln>
          </p:spPr>
          <p:txBody>
            <a:bodyPr/>
            <a:lstStyle/>
            <a:p>
              <a:pPr eaLnBrk="0" hangingPunct="0">
                <a:lnSpc>
                  <a:spcPct val="110000"/>
                </a:lnSpc>
              </a:pPr>
              <a:r>
                <a:rPr lang="zh-CN" altLang="en-US" sz="1400" b="0">
                  <a:solidFill>
                    <a:srgbClr val="003BF6"/>
                  </a:solidFill>
                </a:rPr>
                <a:t>有限地运用基本的原理和概念。就有限的问题寻找解决途径。受到严密的监督。</a:t>
              </a:r>
              <a:endParaRPr lang="zh-CN" altLang="en-US" sz="1400" b="0">
                <a:solidFill>
                  <a:srgbClr val="003BF6"/>
                </a:solidFill>
              </a:endParaRPr>
            </a:p>
            <a:p>
              <a:pPr eaLnBrk="0" hangingPunct="0">
                <a:lnSpc>
                  <a:spcPct val="110000"/>
                </a:lnSpc>
              </a:pPr>
              <a:endParaRPr lang="zh-CN" altLang="en-US" sz="1400" b="0">
                <a:solidFill>
                  <a:srgbClr val="003BF6"/>
                </a:solidFill>
              </a:endParaRPr>
            </a:p>
            <a:p>
              <a:pPr algn="ctr" eaLnBrk="0" hangingPunct="0">
                <a:lnSpc>
                  <a:spcPct val="40000"/>
                </a:lnSpc>
                <a:spcBef>
                  <a:spcPct val="50000"/>
                </a:spcBef>
              </a:pPr>
              <a:endParaRPr lang="en-US" altLang="zh-CN" sz="1400" b="0">
                <a:solidFill>
                  <a:srgbClr val="003BF6"/>
                </a:solidFill>
                <a:latin typeface="文鼎粗行楷体简" pitchFamily="18" charset="-122"/>
                <a:ea typeface="文鼎粗行楷体简" pitchFamily="18" charset="-122"/>
              </a:endParaRPr>
            </a:p>
          </p:txBody>
        </p:sp>
        <p:sp>
          <p:nvSpPr>
            <p:cNvPr id="149514" name="Line 10"/>
            <p:cNvSpPr>
              <a:spLocks noChangeShapeType="1"/>
            </p:cNvSpPr>
            <p:nvPr/>
          </p:nvSpPr>
          <p:spPr bwMode="auto">
            <a:xfrm>
              <a:off x="5760" y="3936"/>
              <a:ext cx="360" cy="0"/>
            </a:xfrm>
            <a:prstGeom prst="line">
              <a:avLst/>
            </a:prstGeom>
            <a:noFill/>
            <a:ln w="9525">
              <a:solidFill>
                <a:srgbClr val="000000"/>
              </a:solidFill>
              <a:round/>
              <a:tailEnd type="triangle" w="med" len="med"/>
            </a:ln>
          </p:spPr>
          <p:txBody>
            <a:bodyPr/>
            <a:lstStyle/>
            <a:p>
              <a:endParaRPr lang="en-US"/>
            </a:p>
          </p:txBody>
        </p:sp>
        <p:sp>
          <p:nvSpPr>
            <p:cNvPr id="149515" name="Line 11"/>
            <p:cNvSpPr>
              <a:spLocks noChangeShapeType="1"/>
            </p:cNvSpPr>
            <p:nvPr/>
          </p:nvSpPr>
          <p:spPr bwMode="auto">
            <a:xfrm>
              <a:off x="5760" y="9864"/>
              <a:ext cx="360" cy="0"/>
            </a:xfrm>
            <a:prstGeom prst="line">
              <a:avLst/>
            </a:prstGeom>
            <a:noFill/>
            <a:ln w="9525">
              <a:solidFill>
                <a:srgbClr val="000000"/>
              </a:solidFill>
              <a:round/>
              <a:tailEnd type="triangle" w="med" len="med"/>
            </a:ln>
          </p:spPr>
          <p:txBody>
            <a:bodyPr/>
            <a:lstStyle/>
            <a:p>
              <a:endParaRPr lang="en-US"/>
            </a:p>
          </p:txBody>
        </p:sp>
        <p:sp>
          <p:nvSpPr>
            <p:cNvPr id="149516" name="Line 12"/>
            <p:cNvSpPr>
              <a:spLocks noChangeShapeType="1"/>
            </p:cNvSpPr>
            <p:nvPr/>
          </p:nvSpPr>
          <p:spPr bwMode="auto">
            <a:xfrm>
              <a:off x="5760" y="8772"/>
              <a:ext cx="360" cy="0"/>
            </a:xfrm>
            <a:prstGeom prst="line">
              <a:avLst/>
            </a:prstGeom>
            <a:noFill/>
            <a:ln w="9525">
              <a:solidFill>
                <a:srgbClr val="000000"/>
              </a:solidFill>
              <a:round/>
              <a:tailEnd type="triangle" w="med" len="med"/>
            </a:ln>
          </p:spPr>
          <p:txBody>
            <a:bodyPr/>
            <a:lstStyle/>
            <a:p>
              <a:endParaRPr lang="en-US"/>
            </a:p>
          </p:txBody>
        </p:sp>
        <p:sp>
          <p:nvSpPr>
            <p:cNvPr id="149517" name="Line 13"/>
            <p:cNvSpPr>
              <a:spLocks noChangeShapeType="1"/>
            </p:cNvSpPr>
            <p:nvPr/>
          </p:nvSpPr>
          <p:spPr bwMode="auto">
            <a:xfrm>
              <a:off x="5760" y="6432"/>
              <a:ext cx="360" cy="0"/>
            </a:xfrm>
            <a:prstGeom prst="line">
              <a:avLst/>
            </a:prstGeom>
            <a:noFill/>
            <a:ln w="9525">
              <a:solidFill>
                <a:srgbClr val="000000"/>
              </a:solidFill>
              <a:round/>
              <a:tailEnd type="triangle" w="med" len="med"/>
            </a:ln>
          </p:spPr>
          <p:txBody>
            <a:bodyPr/>
            <a:lstStyle/>
            <a:p>
              <a:endParaRPr lang="en-US"/>
            </a:p>
          </p:txBody>
        </p:sp>
        <p:sp>
          <p:nvSpPr>
            <p:cNvPr id="149518" name="Line 14"/>
            <p:cNvSpPr>
              <a:spLocks noChangeShapeType="1"/>
            </p:cNvSpPr>
            <p:nvPr/>
          </p:nvSpPr>
          <p:spPr bwMode="auto">
            <a:xfrm>
              <a:off x="5760" y="7524"/>
              <a:ext cx="360" cy="0"/>
            </a:xfrm>
            <a:prstGeom prst="line">
              <a:avLst/>
            </a:prstGeom>
            <a:noFill/>
            <a:ln w="9525">
              <a:solidFill>
                <a:srgbClr val="000000"/>
              </a:solidFill>
              <a:round/>
              <a:tailEnd type="triangle" w="med" len="med"/>
            </a:ln>
          </p:spPr>
          <p:txBody>
            <a:bodyPr/>
            <a:lstStyle/>
            <a:p>
              <a:endParaRPr lang="en-US"/>
            </a:p>
          </p:txBody>
        </p:sp>
        <p:sp>
          <p:nvSpPr>
            <p:cNvPr id="149519" name="Line 15"/>
            <p:cNvSpPr>
              <a:spLocks noChangeShapeType="1"/>
            </p:cNvSpPr>
            <p:nvPr/>
          </p:nvSpPr>
          <p:spPr bwMode="auto">
            <a:xfrm>
              <a:off x="5760" y="5184"/>
              <a:ext cx="360" cy="0"/>
            </a:xfrm>
            <a:prstGeom prst="line">
              <a:avLst/>
            </a:prstGeom>
            <a:noFill/>
            <a:ln w="9525">
              <a:solidFill>
                <a:srgbClr val="000000"/>
              </a:solidFill>
              <a:round/>
              <a:tailEnd type="triangle" w="med" len="med"/>
            </a:ln>
          </p:spPr>
          <p:txBody>
            <a:bodyPr/>
            <a:lstStyle/>
            <a:p>
              <a:endParaRPr lang="en-US"/>
            </a:p>
          </p:txBody>
        </p:sp>
        <p:sp>
          <p:nvSpPr>
            <p:cNvPr id="149520" name="Text Box 16"/>
            <p:cNvSpPr txBox="1">
              <a:spLocks noChangeArrowheads="1"/>
            </p:cNvSpPr>
            <p:nvPr/>
          </p:nvSpPr>
          <p:spPr bwMode="auto">
            <a:xfrm>
              <a:off x="1140" y="3743"/>
              <a:ext cx="1432" cy="522"/>
            </a:xfrm>
            <a:prstGeom prst="rect">
              <a:avLst/>
            </a:prstGeom>
            <a:noFill/>
            <a:ln w="9525">
              <a:noFill/>
              <a:miter lim="800000"/>
            </a:ln>
          </p:spPr>
          <p:txBody>
            <a:bodyPr lIns="47777" tIns="23889" rIns="47777" bIns="23889"/>
            <a:lstStyle/>
            <a:p>
              <a:pPr algn="ctr" eaLnBrk="0" hangingPunct="0">
                <a:lnSpc>
                  <a:spcPct val="40000"/>
                </a:lnSpc>
                <a:spcBef>
                  <a:spcPct val="50000"/>
                </a:spcBef>
              </a:pPr>
              <a:endParaRPr lang="en-US" altLang="zh-CN" sz="1000">
                <a:solidFill>
                  <a:srgbClr val="000000"/>
                </a:solidFill>
                <a:latin typeface="宋体" panose="02010600030101010101" pitchFamily="2" charset="-122"/>
              </a:endParaRPr>
            </a:p>
            <a:p>
              <a:pPr algn="ctr" eaLnBrk="0" hangingPunct="0">
                <a:lnSpc>
                  <a:spcPct val="40000"/>
                </a:lnSpc>
                <a:spcBef>
                  <a:spcPct val="50000"/>
                </a:spcBef>
              </a:pPr>
              <a:r>
                <a:rPr lang="en-US" altLang="zh-CN" sz="1800">
                  <a:solidFill>
                    <a:srgbClr val="000000"/>
                  </a:solidFill>
                  <a:latin typeface="宋体" panose="02010600030101010101" pitchFamily="2" charset="-122"/>
                </a:rPr>
                <a:t> </a:t>
              </a:r>
              <a:r>
                <a:rPr lang="zh-CN" altLang="en-US" sz="1800">
                  <a:solidFill>
                    <a:srgbClr val="000000"/>
                  </a:solidFill>
                  <a:latin typeface="宋体" panose="02010600030101010101" pitchFamily="2" charset="-122"/>
                </a:rPr>
                <a:t>公认权威级</a:t>
              </a:r>
              <a:endParaRPr lang="zh-CN" altLang="en-US" sz="1800" b="0">
                <a:solidFill>
                  <a:srgbClr val="003BF6"/>
                </a:solidFill>
                <a:latin typeface="文鼎粗行楷体简" pitchFamily="18" charset="-122"/>
                <a:ea typeface="文鼎粗行楷体简" pitchFamily="18" charset="-122"/>
              </a:endParaRPr>
            </a:p>
          </p:txBody>
        </p:sp>
        <p:sp>
          <p:nvSpPr>
            <p:cNvPr id="149521" name="Line 17"/>
            <p:cNvSpPr>
              <a:spLocks noChangeShapeType="1"/>
            </p:cNvSpPr>
            <p:nvPr/>
          </p:nvSpPr>
          <p:spPr bwMode="auto">
            <a:xfrm>
              <a:off x="2611" y="3991"/>
              <a:ext cx="281" cy="9"/>
            </a:xfrm>
            <a:prstGeom prst="line">
              <a:avLst/>
            </a:prstGeom>
            <a:noFill/>
            <a:ln w="76200">
              <a:solidFill>
                <a:srgbClr val="9900CC"/>
              </a:solidFill>
              <a:prstDash val="sysDot"/>
              <a:round/>
            </a:ln>
          </p:spPr>
          <p:txBody>
            <a:bodyPr anchor="ctr"/>
            <a:lstStyle/>
            <a:p>
              <a:endParaRPr lang="en-US"/>
            </a:p>
          </p:txBody>
        </p:sp>
        <p:sp>
          <p:nvSpPr>
            <p:cNvPr id="149522" name="Line 18"/>
            <p:cNvSpPr>
              <a:spLocks noChangeShapeType="1"/>
            </p:cNvSpPr>
            <p:nvPr/>
          </p:nvSpPr>
          <p:spPr bwMode="auto">
            <a:xfrm>
              <a:off x="2551" y="9913"/>
              <a:ext cx="336" cy="8"/>
            </a:xfrm>
            <a:prstGeom prst="line">
              <a:avLst/>
            </a:prstGeom>
            <a:noFill/>
            <a:ln w="76200">
              <a:solidFill>
                <a:srgbClr val="9900CC"/>
              </a:solidFill>
              <a:prstDash val="sysDot"/>
              <a:round/>
            </a:ln>
          </p:spPr>
          <p:txBody>
            <a:bodyPr anchor="ctr"/>
            <a:lstStyle/>
            <a:p>
              <a:endParaRPr lang="en-US"/>
            </a:p>
          </p:txBody>
        </p:sp>
        <p:sp>
          <p:nvSpPr>
            <p:cNvPr id="149523" name="AutoShape 19"/>
            <p:cNvSpPr>
              <a:spLocks noChangeArrowheads="1"/>
            </p:cNvSpPr>
            <p:nvPr/>
          </p:nvSpPr>
          <p:spPr bwMode="auto">
            <a:xfrm flipV="1">
              <a:off x="4113" y="5649"/>
              <a:ext cx="461" cy="435"/>
            </a:xfrm>
            <a:prstGeom prst="downArrow">
              <a:avLst>
                <a:gd name="adj1" fmla="val 50000"/>
                <a:gd name="adj2" fmla="val 25000"/>
              </a:avLst>
            </a:prstGeom>
            <a:solidFill>
              <a:srgbClr val="6600CC"/>
            </a:solidFill>
            <a:ln w="9525">
              <a:solidFill>
                <a:srgbClr val="000000"/>
              </a:solidFill>
              <a:miter lim="800000"/>
            </a:ln>
          </p:spPr>
          <p:txBody>
            <a:bodyPr vert="eaVert" anchor="ctr"/>
            <a:lstStyle/>
            <a:p>
              <a:endParaRPr lang="zh-CN" altLang="en-US"/>
            </a:p>
          </p:txBody>
        </p:sp>
        <p:sp>
          <p:nvSpPr>
            <p:cNvPr id="902164" name="Text Box 20"/>
            <p:cNvSpPr txBox="1">
              <a:spLocks noChangeArrowheads="1"/>
            </p:cNvSpPr>
            <p:nvPr/>
          </p:nvSpPr>
          <p:spPr bwMode="auto">
            <a:xfrm>
              <a:off x="2904" y="6143"/>
              <a:ext cx="2771" cy="551"/>
            </a:xfrm>
            <a:prstGeom prst="rect">
              <a:avLst/>
            </a:prstGeom>
            <a:solidFill>
              <a:srgbClr val="CCFFCC"/>
            </a:solidFill>
            <a:ln w="9525">
              <a:solidFill>
                <a:srgbClr val="000000"/>
              </a:solidFill>
              <a:miter lim="800000"/>
            </a:ln>
            <a:effectLst>
              <a:outerShdw dist="107763" dir="2700000" algn="ctr" rotWithShape="0">
                <a:srgbClr val="808080"/>
              </a:outerShdw>
            </a:effectLst>
          </p:spPr>
          <p:txBody>
            <a:bodyPr lIns="54600" tIns="27300" rIns="54600" bIns="27300"/>
            <a:lstStyle/>
            <a:p>
              <a:pPr algn="ctr" eaLnBrk="0" hangingPunct="0">
                <a:lnSpc>
                  <a:spcPct val="40000"/>
                </a:lnSpc>
                <a:spcBef>
                  <a:spcPct val="50000"/>
                </a:spcBef>
                <a:defRPr/>
              </a:pPr>
              <a:endParaRPr lang="en-US" altLang="zh-CN" sz="1000">
                <a:solidFill>
                  <a:srgbClr val="000000"/>
                </a:solidFill>
                <a:latin typeface="宋体" panose="02010600030101010101" pitchFamily="2" charset="-122"/>
              </a:endParaRPr>
            </a:p>
            <a:p>
              <a:pPr algn="ctr" eaLnBrk="0" hangingPunct="0">
                <a:lnSpc>
                  <a:spcPct val="40000"/>
                </a:lnSpc>
                <a:spcBef>
                  <a:spcPct val="50000"/>
                </a:spcBef>
                <a:defRPr/>
              </a:pPr>
              <a:r>
                <a:rPr lang="zh-CN" altLang="en-US" sz="1600">
                  <a:solidFill>
                    <a:srgbClr val="000000"/>
                  </a:solidFill>
                  <a:latin typeface="宋体" panose="02010600030101010101" pitchFamily="2" charset="-122"/>
                </a:rPr>
                <a:t>主任工程师</a:t>
              </a:r>
              <a:endParaRPr lang="zh-CN" altLang="en-US" sz="1600" b="0">
                <a:solidFill>
                  <a:srgbClr val="003BF6"/>
                </a:solidFill>
                <a:latin typeface="文鼎粗行楷体简" pitchFamily="18" charset="-122"/>
                <a:ea typeface="文鼎粗行楷体简" pitchFamily="18" charset="-122"/>
              </a:endParaRPr>
            </a:p>
          </p:txBody>
        </p:sp>
        <p:sp>
          <p:nvSpPr>
            <p:cNvPr id="902165" name="Text Box 21"/>
            <p:cNvSpPr txBox="1">
              <a:spLocks noChangeArrowheads="1"/>
            </p:cNvSpPr>
            <p:nvPr/>
          </p:nvSpPr>
          <p:spPr bwMode="auto">
            <a:xfrm>
              <a:off x="2908" y="3742"/>
              <a:ext cx="2753" cy="551"/>
            </a:xfrm>
            <a:prstGeom prst="rect">
              <a:avLst/>
            </a:prstGeom>
            <a:solidFill>
              <a:srgbClr val="CCFFCC"/>
            </a:solidFill>
            <a:ln w="9525">
              <a:solidFill>
                <a:srgbClr val="000000"/>
              </a:solidFill>
              <a:miter lim="800000"/>
            </a:ln>
            <a:effectLst>
              <a:outerShdw dist="107763" dir="2700000" algn="ctr" rotWithShape="0">
                <a:srgbClr val="808080"/>
              </a:outerShdw>
            </a:effectLst>
          </p:spPr>
          <p:txBody>
            <a:bodyPr lIns="54600" tIns="27300" rIns="54600" bIns="27300"/>
            <a:lstStyle/>
            <a:p>
              <a:pPr algn="ctr" eaLnBrk="0" hangingPunct="0">
                <a:lnSpc>
                  <a:spcPct val="40000"/>
                </a:lnSpc>
                <a:spcBef>
                  <a:spcPct val="50000"/>
                </a:spcBef>
                <a:defRPr/>
              </a:pPr>
              <a:endParaRPr lang="en-US" altLang="zh-CN" sz="1000">
                <a:solidFill>
                  <a:srgbClr val="000000"/>
                </a:solidFill>
                <a:latin typeface="宋体" panose="02010600030101010101" pitchFamily="2" charset="-122"/>
              </a:endParaRPr>
            </a:p>
            <a:p>
              <a:pPr algn="ctr" eaLnBrk="0" hangingPunct="0">
                <a:lnSpc>
                  <a:spcPct val="40000"/>
                </a:lnSpc>
                <a:spcBef>
                  <a:spcPct val="50000"/>
                </a:spcBef>
                <a:defRPr/>
              </a:pPr>
              <a:r>
                <a:rPr lang="zh-CN" altLang="en-US" sz="1600">
                  <a:solidFill>
                    <a:srgbClr val="000000"/>
                  </a:solidFill>
                  <a:latin typeface="宋体" panose="02010600030101010101" pitchFamily="2" charset="-122"/>
                </a:rPr>
                <a:t>高级顾问工程师</a:t>
              </a:r>
              <a:endParaRPr lang="zh-CN" altLang="en-US" sz="1600" b="0">
                <a:solidFill>
                  <a:srgbClr val="003BF6"/>
                </a:solidFill>
                <a:latin typeface="文鼎粗行楷体简" pitchFamily="18" charset="-122"/>
                <a:ea typeface="文鼎粗行楷体简" pitchFamily="18" charset="-122"/>
              </a:endParaRPr>
            </a:p>
          </p:txBody>
        </p:sp>
        <p:sp>
          <p:nvSpPr>
            <p:cNvPr id="902166" name="Text Box 22"/>
            <p:cNvSpPr txBox="1">
              <a:spLocks noChangeArrowheads="1"/>
            </p:cNvSpPr>
            <p:nvPr/>
          </p:nvSpPr>
          <p:spPr bwMode="auto">
            <a:xfrm>
              <a:off x="2904" y="9713"/>
              <a:ext cx="2771" cy="551"/>
            </a:xfrm>
            <a:prstGeom prst="rect">
              <a:avLst/>
            </a:prstGeom>
            <a:solidFill>
              <a:srgbClr val="CCFFCC"/>
            </a:solidFill>
            <a:ln w="9525">
              <a:solidFill>
                <a:srgbClr val="000000"/>
              </a:solidFill>
              <a:miter lim="800000"/>
            </a:ln>
            <a:effectLst>
              <a:outerShdw dist="107763" dir="2700000" algn="ctr" rotWithShape="0">
                <a:srgbClr val="808080"/>
              </a:outerShdw>
            </a:effectLst>
          </p:spPr>
          <p:txBody>
            <a:bodyPr lIns="54600" tIns="27300" rIns="54600" bIns="27300"/>
            <a:lstStyle/>
            <a:p>
              <a:pPr algn="ctr" eaLnBrk="0" hangingPunct="0">
                <a:lnSpc>
                  <a:spcPct val="40000"/>
                </a:lnSpc>
                <a:spcBef>
                  <a:spcPct val="50000"/>
                </a:spcBef>
                <a:defRPr/>
              </a:pPr>
              <a:endParaRPr lang="en-US" altLang="zh-CN" sz="1000">
                <a:solidFill>
                  <a:srgbClr val="000000"/>
                </a:solidFill>
                <a:latin typeface="宋体" panose="02010600030101010101" pitchFamily="2" charset="-122"/>
              </a:endParaRPr>
            </a:p>
            <a:p>
              <a:pPr algn="ctr" eaLnBrk="0" hangingPunct="0">
                <a:lnSpc>
                  <a:spcPct val="40000"/>
                </a:lnSpc>
                <a:spcBef>
                  <a:spcPct val="50000"/>
                </a:spcBef>
                <a:defRPr/>
              </a:pPr>
              <a:r>
                <a:rPr lang="zh-CN" altLang="en-US" sz="1600">
                  <a:solidFill>
                    <a:srgbClr val="000000"/>
                  </a:solidFill>
                  <a:latin typeface="宋体" panose="02010600030101010101" pitchFamily="2" charset="-122"/>
                </a:rPr>
                <a:t>工程师</a:t>
              </a:r>
              <a:endParaRPr lang="zh-CN" altLang="en-US" sz="1600" b="0">
                <a:solidFill>
                  <a:srgbClr val="003BF6"/>
                </a:solidFill>
                <a:latin typeface="文鼎粗行楷体简" pitchFamily="18" charset="-122"/>
                <a:ea typeface="文鼎粗行楷体简" pitchFamily="18" charset="-122"/>
              </a:endParaRPr>
            </a:p>
          </p:txBody>
        </p:sp>
        <p:sp>
          <p:nvSpPr>
            <p:cNvPr id="902167" name="Text Box 23"/>
            <p:cNvSpPr txBox="1">
              <a:spLocks noChangeArrowheads="1"/>
            </p:cNvSpPr>
            <p:nvPr/>
          </p:nvSpPr>
          <p:spPr bwMode="auto">
            <a:xfrm>
              <a:off x="2904" y="4952"/>
              <a:ext cx="2771" cy="551"/>
            </a:xfrm>
            <a:prstGeom prst="rect">
              <a:avLst/>
            </a:prstGeom>
            <a:solidFill>
              <a:srgbClr val="CCFFCC"/>
            </a:solidFill>
            <a:ln w="9525">
              <a:solidFill>
                <a:srgbClr val="000000"/>
              </a:solidFill>
              <a:miter lim="800000"/>
            </a:ln>
            <a:effectLst>
              <a:outerShdw dist="107763" dir="2700000" algn="ctr" rotWithShape="0">
                <a:srgbClr val="808080"/>
              </a:outerShdw>
            </a:effectLst>
          </p:spPr>
          <p:txBody>
            <a:bodyPr lIns="54600" tIns="27300" rIns="54600" bIns="27300"/>
            <a:lstStyle/>
            <a:p>
              <a:pPr algn="ctr" eaLnBrk="0" hangingPunct="0">
                <a:lnSpc>
                  <a:spcPct val="40000"/>
                </a:lnSpc>
                <a:spcBef>
                  <a:spcPct val="50000"/>
                </a:spcBef>
                <a:defRPr/>
              </a:pPr>
              <a:endParaRPr lang="en-US" altLang="zh-CN" sz="1000">
                <a:solidFill>
                  <a:srgbClr val="000000"/>
                </a:solidFill>
                <a:latin typeface="宋体" panose="02010600030101010101" pitchFamily="2" charset="-122"/>
              </a:endParaRPr>
            </a:p>
            <a:p>
              <a:pPr algn="ctr" eaLnBrk="0" hangingPunct="0">
                <a:lnSpc>
                  <a:spcPct val="40000"/>
                </a:lnSpc>
                <a:spcBef>
                  <a:spcPct val="50000"/>
                </a:spcBef>
                <a:defRPr/>
              </a:pPr>
              <a:r>
                <a:rPr lang="zh-CN" altLang="en-US" sz="1600">
                  <a:solidFill>
                    <a:srgbClr val="000000"/>
                  </a:solidFill>
                  <a:latin typeface="宋体" panose="02010600030101010101" pitchFamily="2" charset="-122"/>
                </a:rPr>
                <a:t>顾问工程师</a:t>
              </a:r>
              <a:endParaRPr lang="zh-CN" altLang="en-US" sz="1600" b="0">
                <a:solidFill>
                  <a:srgbClr val="003BF6"/>
                </a:solidFill>
                <a:latin typeface="文鼎粗行楷体简" pitchFamily="18" charset="-122"/>
                <a:ea typeface="文鼎粗行楷体简" pitchFamily="18" charset="-122"/>
              </a:endParaRPr>
            </a:p>
          </p:txBody>
        </p:sp>
        <p:sp>
          <p:nvSpPr>
            <p:cNvPr id="902168" name="Text Box 24"/>
            <p:cNvSpPr txBox="1">
              <a:spLocks noChangeArrowheads="1"/>
            </p:cNvSpPr>
            <p:nvPr/>
          </p:nvSpPr>
          <p:spPr bwMode="auto">
            <a:xfrm>
              <a:off x="2904" y="7361"/>
              <a:ext cx="2771" cy="551"/>
            </a:xfrm>
            <a:prstGeom prst="rect">
              <a:avLst/>
            </a:prstGeom>
            <a:solidFill>
              <a:srgbClr val="CCFFCC"/>
            </a:solidFill>
            <a:ln w="9525">
              <a:solidFill>
                <a:srgbClr val="000000"/>
              </a:solidFill>
              <a:miter lim="800000"/>
            </a:ln>
            <a:effectLst>
              <a:outerShdw dist="107763" dir="2700000" algn="ctr" rotWithShape="0">
                <a:srgbClr val="808080"/>
              </a:outerShdw>
            </a:effectLst>
          </p:spPr>
          <p:txBody>
            <a:bodyPr lIns="54600" tIns="27300" rIns="54600" bIns="27300"/>
            <a:lstStyle/>
            <a:p>
              <a:pPr algn="ctr" eaLnBrk="0" hangingPunct="0">
                <a:lnSpc>
                  <a:spcPct val="40000"/>
                </a:lnSpc>
                <a:spcBef>
                  <a:spcPct val="50000"/>
                </a:spcBef>
                <a:defRPr/>
              </a:pPr>
              <a:endParaRPr lang="en-US" altLang="zh-CN" sz="1600">
                <a:solidFill>
                  <a:srgbClr val="000000"/>
                </a:solidFill>
                <a:latin typeface="宋体" panose="02010600030101010101" pitchFamily="2" charset="-122"/>
              </a:endParaRPr>
            </a:p>
            <a:p>
              <a:pPr algn="ctr" eaLnBrk="0" hangingPunct="0">
                <a:lnSpc>
                  <a:spcPct val="40000"/>
                </a:lnSpc>
                <a:spcBef>
                  <a:spcPct val="50000"/>
                </a:spcBef>
                <a:defRPr/>
              </a:pPr>
              <a:r>
                <a:rPr lang="zh-CN" altLang="en-US" sz="1600">
                  <a:solidFill>
                    <a:srgbClr val="000000"/>
                  </a:solidFill>
                  <a:latin typeface="宋体" panose="02010600030101010101" pitchFamily="2" charset="-122"/>
                </a:rPr>
                <a:t>系统工程师</a:t>
              </a:r>
              <a:endParaRPr lang="zh-CN" altLang="en-US" sz="1600" b="0">
                <a:solidFill>
                  <a:srgbClr val="003BF6"/>
                </a:solidFill>
                <a:latin typeface="文鼎粗行楷体简" pitchFamily="18" charset="-122"/>
                <a:ea typeface="文鼎粗行楷体简" pitchFamily="18" charset="-122"/>
              </a:endParaRPr>
            </a:p>
          </p:txBody>
        </p:sp>
        <p:sp>
          <p:nvSpPr>
            <p:cNvPr id="902169" name="Text Box 25"/>
            <p:cNvSpPr txBox="1">
              <a:spLocks noChangeArrowheads="1"/>
            </p:cNvSpPr>
            <p:nvPr/>
          </p:nvSpPr>
          <p:spPr bwMode="auto">
            <a:xfrm>
              <a:off x="2904" y="8579"/>
              <a:ext cx="2771" cy="553"/>
            </a:xfrm>
            <a:prstGeom prst="rect">
              <a:avLst/>
            </a:prstGeom>
            <a:solidFill>
              <a:srgbClr val="CCFFCC"/>
            </a:solidFill>
            <a:ln w="9525">
              <a:solidFill>
                <a:srgbClr val="000000"/>
              </a:solidFill>
              <a:miter lim="800000"/>
            </a:ln>
            <a:effectLst>
              <a:outerShdw dist="107763" dir="2700000" algn="ctr" rotWithShape="0">
                <a:srgbClr val="808080"/>
              </a:outerShdw>
            </a:effectLst>
          </p:spPr>
          <p:txBody>
            <a:bodyPr lIns="54600" tIns="27300" rIns="54600" bIns="27300"/>
            <a:lstStyle/>
            <a:p>
              <a:pPr algn="ctr" eaLnBrk="0" hangingPunct="0">
                <a:lnSpc>
                  <a:spcPct val="40000"/>
                </a:lnSpc>
                <a:spcBef>
                  <a:spcPct val="50000"/>
                </a:spcBef>
                <a:defRPr/>
              </a:pPr>
              <a:endParaRPr lang="en-US" altLang="zh-CN" sz="1000">
                <a:solidFill>
                  <a:srgbClr val="000000"/>
                </a:solidFill>
                <a:latin typeface="宋体" panose="02010600030101010101" pitchFamily="2" charset="-122"/>
              </a:endParaRPr>
            </a:p>
            <a:p>
              <a:pPr algn="ctr" eaLnBrk="0" hangingPunct="0">
                <a:lnSpc>
                  <a:spcPct val="40000"/>
                </a:lnSpc>
                <a:spcBef>
                  <a:spcPct val="50000"/>
                </a:spcBef>
                <a:defRPr/>
              </a:pPr>
              <a:r>
                <a:rPr lang="zh-CN" altLang="en-US" sz="1600">
                  <a:solidFill>
                    <a:srgbClr val="000000"/>
                  </a:solidFill>
                  <a:latin typeface="宋体" panose="02010600030101010101" pitchFamily="2" charset="-122"/>
                </a:rPr>
                <a:t>高级工程师</a:t>
              </a:r>
              <a:endParaRPr lang="zh-CN" altLang="en-US" sz="1600" b="0">
                <a:solidFill>
                  <a:srgbClr val="003BF6"/>
                </a:solidFill>
                <a:latin typeface="文鼎粗行楷体简" pitchFamily="18" charset="-122"/>
                <a:ea typeface="文鼎粗行楷体简" pitchFamily="18" charset="-122"/>
              </a:endParaRPr>
            </a:p>
          </p:txBody>
        </p:sp>
        <p:sp>
          <p:nvSpPr>
            <p:cNvPr id="149530" name="AutoShape 26"/>
            <p:cNvSpPr>
              <a:spLocks noChangeArrowheads="1"/>
            </p:cNvSpPr>
            <p:nvPr/>
          </p:nvSpPr>
          <p:spPr bwMode="auto">
            <a:xfrm flipV="1">
              <a:off x="4076" y="4430"/>
              <a:ext cx="462" cy="435"/>
            </a:xfrm>
            <a:prstGeom prst="downArrow">
              <a:avLst>
                <a:gd name="adj1" fmla="val 50000"/>
                <a:gd name="adj2" fmla="val 25000"/>
              </a:avLst>
            </a:prstGeom>
            <a:solidFill>
              <a:srgbClr val="6600CC"/>
            </a:solidFill>
            <a:ln w="9525">
              <a:solidFill>
                <a:srgbClr val="000000"/>
              </a:solidFill>
              <a:miter lim="800000"/>
            </a:ln>
          </p:spPr>
          <p:txBody>
            <a:bodyPr vert="eaVert" anchor="ctr"/>
            <a:lstStyle/>
            <a:p>
              <a:endParaRPr lang="zh-CN" altLang="en-US"/>
            </a:p>
          </p:txBody>
        </p:sp>
        <p:sp>
          <p:nvSpPr>
            <p:cNvPr id="149531" name="AutoShape 27"/>
            <p:cNvSpPr>
              <a:spLocks noChangeArrowheads="1"/>
            </p:cNvSpPr>
            <p:nvPr/>
          </p:nvSpPr>
          <p:spPr bwMode="auto">
            <a:xfrm flipV="1">
              <a:off x="4113" y="6868"/>
              <a:ext cx="461" cy="435"/>
            </a:xfrm>
            <a:prstGeom prst="downArrow">
              <a:avLst>
                <a:gd name="adj1" fmla="val 50000"/>
                <a:gd name="adj2" fmla="val 25000"/>
              </a:avLst>
            </a:prstGeom>
            <a:solidFill>
              <a:srgbClr val="6600CC"/>
            </a:solidFill>
            <a:ln w="9525">
              <a:solidFill>
                <a:srgbClr val="000000"/>
              </a:solidFill>
              <a:miter lim="800000"/>
            </a:ln>
          </p:spPr>
          <p:txBody>
            <a:bodyPr vert="eaVert" anchor="ctr"/>
            <a:lstStyle/>
            <a:p>
              <a:endParaRPr lang="zh-CN" altLang="en-US"/>
            </a:p>
          </p:txBody>
        </p:sp>
        <p:sp>
          <p:nvSpPr>
            <p:cNvPr id="149532" name="AutoShape 28"/>
            <p:cNvSpPr>
              <a:spLocks noChangeArrowheads="1"/>
            </p:cNvSpPr>
            <p:nvPr/>
          </p:nvSpPr>
          <p:spPr bwMode="auto">
            <a:xfrm flipV="1">
              <a:off x="4147" y="8086"/>
              <a:ext cx="462" cy="436"/>
            </a:xfrm>
            <a:prstGeom prst="downArrow">
              <a:avLst>
                <a:gd name="adj1" fmla="val 50000"/>
                <a:gd name="adj2" fmla="val 25000"/>
              </a:avLst>
            </a:prstGeom>
            <a:solidFill>
              <a:srgbClr val="6600CC"/>
            </a:solidFill>
            <a:ln w="9525">
              <a:solidFill>
                <a:srgbClr val="000000"/>
              </a:solidFill>
              <a:miter lim="800000"/>
            </a:ln>
          </p:spPr>
          <p:txBody>
            <a:bodyPr vert="eaVert" anchor="ctr"/>
            <a:lstStyle/>
            <a:p>
              <a:endParaRPr lang="zh-CN" altLang="en-US"/>
            </a:p>
          </p:txBody>
        </p:sp>
        <p:sp>
          <p:nvSpPr>
            <p:cNvPr id="149533" name="AutoShape 29"/>
            <p:cNvSpPr>
              <a:spLocks noChangeArrowheads="1"/>
            </p:cNvSpPr>
            <p:nvPr/>
          </p:nvSpPr>
          <p:spPr bwMode="auto">
            <a:xfrm flipV="1">
              <a:off x="4147" y="9218"/>
              <a:ext cx="462" cy="435"/>
            </a:xfrm>
            <a:prstGeom prst="downArrow">
              <a:avLst>
                <a:gd name="adj1" fmla="val 50000"/>
                <a:gd name="adj2" fmla="val 25000"/>
              </a:avLst>
            </a:prstGeom>
            <a:solidFill>
              <a:srgbClr val="6600CC"/>
            </a:solidFill>
            <a:ln w="9525">
              <a:solidFill>
                <a:srgbClr val="000000"/>
              </a:solidFill>
              <a:miter lim="800000"/>
            </a:ln>
          </p:spPr>
          <p:txBody>
            <a:bodyPr vert="eaVert" anchor="ctr"/>
            <a:lstStyle/>
            <a:p>
              <a:endParaRPr lang="zh-CN" altLang="en-US"/>
            </a:p>
          </p:txBody>
        </p:sp>
        <p:sp>
          <p:nvSpPr>
            <p:cNvPr id="149534" name="Text Box 30"/>
            <p:cNvSpPr txBox="1">
              <a:spLocks noChangeArrowheads="1"/>
            </p:cNvSpPr>
            <p:nvPr/>
          </p:nvSpPr>
          <p:spPr bwMode="auto">
            <a:xfrm>
              <a:off x="900" y="9708"/>
              <a:ext cx="1432" cy="522"/>
            </a:xfrm>
            <a:prstGeom prst="rect">
              <a:avLst/>
            </a:prstGeom>
            <a:noFill/>
            <a:ln w="9525">
              <a:noFill/>
              <a:miter lim="800000"/>
            </a:ln>
          </p:spPr>
          <p:txBody>
            <a:bodyPr lIns="47777" tIns="23889" rIns="47777" bIns="23889"/>
            <a:lstStyle/>
            <a:p>
              <a:pPr algn="ctr" eaLnBrk="0" hangingPunct="0">
                <a:lnSpc>
                  <a:spcPct val="40000"/>
                </a:lnSpc>
                <a:spcBef>
                  <a:spcPct val="50000"/>
                </a:spcBef>
              </a:pPr>
              <a:endParaRPr lang="en-US" altLang="zh-CN" sz="1800">
                <a:solidFill>
                  <a:srgbClr val="000000"/>
                </a:solidFill>
                <a:latin typeface="宋体" panose="02010600030101010101" pitchFamily="2" charset="-122"/>
              </a:endParaRPr>
            </a:p>
            <a:p>
              <a:pPr algn="ctr" eaLnBrk="0" hangingPunct="0">
                <a:lnSpc>
                  <a:spcPct val="40000"/>
                </a:lnSpc>
                <a:spcBef>
                  <a:spcPct val="50000"/>
                </a:spcBef>
              </a:pPr>
              <a:r>
                <a:rPr lang="en-US" altLang="zh-CN" sz="1800">
                  <a:solidFill>
                    <a:srgbClr val="000000"/>
                  </a:solidFill>
                  <a:latin typeface="宋体" panose="02010600030101010101" pitchFamily="2" charset="-122"/>
                </a:rPr>
                <a:t>  </a:t>
              </a:r>
              <a:r>
                <a:rPr lang="zh-CN" altLang="en-US" sz="1800">
                  <a:solidFill>
                    <a:srgbClr val="000000"/>
                  </a:solidFill>
                  <a:latin typeface="宋体" panose="02010600030101010101" pitchFamily="2" charset="-122"/>
                </a:rPr>
                <a:t>初入级</a:t>
              </a:r>
              <a:endParaRPr lang="zh-CN" altLang="en-US" sz="1800" b="0">
                <a:solidFill>
                  <a:srgbClr val="003BF6"/>
                </a:solidFill>
                <a:latin typeface="文鼎粗行楷体简" pitchFamily="18" charset="-122"/>
                <a:ea typeface="文鼎粗行楷体简" pitchFamily="18" charset="-122"/>
              </a:endParaRPr>
            </a:p>
          </p:txBody>
        </p:sp>
      </p:grpSp>
    </p:spTree>
  </p:cSld>
  <p:clrMapOvr>
    <a:masterClrMapping/>
  </p:clrMapOvr>
  <p:transition spd="slow">
    <p:wip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技能薪资体系的基本类型</a:t>
            </a:r>
            <a:endParaRPr lang="zh-CN" altLang="en-US" sz="3200" b="1" smtClean="0">
              <a:solidFill>
                <a:srgbClr val="FFFFFF"/>
              </a:solidFill>
              <a:latin typeface="华文中宋" pitchFamily="2" charset="-122"/>
              <a:ea typeface="华文中宋" pitchFamily="2" charset="-122"/>
            </a:endParaRPr>
          </a:p>
        </p:txBody>
      </p:sp>
      <p:sp>
        <p:nvSpPr>
          <p:cNvPr id="150531" name="Text Box 3"/>
          <p:cNvSpPr txBox="1">
            <a:spLocks noChangeArrowheads="1"/>
          </p:cNvSpPr>
          <p:nvPr/>
        </p:nvSpPr>
        <p:spPr bwMode="auto">
          <a:xfrm>
            <a:off x="838200" y="1169988"/>
            <a:ext cx="9220200" cy="4567404"/>
          </a:xfrm>
          <a:prstGeom prst="rect">
            <a:avLst/>
          </a:prstGeom>
          <a:noFill/>
          <a:ln w="9525">
            <a:noFill/>
            <a:miter lim="800000"/>
          </a:ln>
        </p:spPr>
        <p:txBody>
          <a:bodyPr>
            <a:spAutoFit/>
          </a:bodyPr>
          <a:lstStyle/>
          <a:p>
            <a:pPr algn="l">
              <a:lnSpc>
                <a:spcPct val="130000"/>
              </a:lnSpc>
            </a:pPr>
            <a:r>
              <a:rPr lang="zh-CN" altLang="en-US" sz="2800" dirty="0">
                <a:latin typeface="宋体" panose="02010600030101010101" pitchFamily="2" charset="-122"/>
              </a:rPr>
              <a:t>二</a:t>
            </a:r>
            <a:r>
              <a:rPr lang="zh-CN" altLang="en-US" sz="2800" dirty="0" smtClean="0">
                <a:latin typeface="宋体" panose="02010600030101010101" pitchFamily="2" charset="-122"/>
              </a:rPr>
              <a:t>、</a:t>
            </a:r>
            <a:r>
              <a:rPr lang="zh-CN" altLang="en-US" sz="2800" dirty="0">
                <a:latin typeface="宋体" panose="02010600030101010101" pitchFamily="2" charset="-122"/>
              </a:rPr>
              <a:t>广度技能薪资</a:t>
            </a:r>
            <a:r>
              <a:rPr lang="zh-CN" altLang="zh-CN" sz="2800" dirty="0">
                <a:latin typeface="宋体" panose="02010600030101010101" pitchFamily="2" charset="-122"/>
              </a:rPr>
              <a:t>计划</a:t>
            </a:r>
            <a:endParaRPr lang="zh-CN" altLang="zh-CN" b="0" dirty="0">
              <a:latin typeface="宋体" panose="02010600030101010101" pitchFamily="2" charset="-122"/>
            </a:endParaRPr>
          </a:p>
          <a:p>
            <a:pPr algn="l">
              <a:lnSpc>
                <a:spcPct val="30000"/>
              </a:lnSpc>
            </a:pPr>
            <a:endParaRPr lang="zh-CN" altLang="zh-CN" b="0" dirty="0">
              <a:latin typeface="宋体" panose="02010600030101010101" pitchFamily="2" charset="-122"/>
            </a:endParaRPr>
          </a:p>
          <a:p>
            <a:pPr algn="l">
              <a:lnSpc>
                <a:spcPct val="180000"/>
              </a:lnSpc>
            </a:pPr>
            <a:r>
              <a:rPr lang="zh-CN" altLang="en-US" dirty="0">
                <a:solidFill>
                  <a:srgbClr val="000066"/>
                </a:solidFill>
                <a:latin typeface="宋体" panose="02010600030101010101" pitchFamily="2" charset="-122"/>
              </a:rPr>
              <a:t>    与深度技能不同，广度技能往往要求员工在从事工作时，需要运用其上游、下游或者是同级职位上所要求的多种一般性技能。它往往要求任职者不仅学会在自己的职位族范围内需要完成的各种任务，而且还要掌握本职位族之外的其他职位所需要完成的那些一般性工作任务。</a:t>
            </a:r>
            <a:endParaRPr lang="zh-CN" altLang="zh-CN" dirty="0">
              <a:solidFill>
                <a:srgbClr val="000066"/>
              </a:solidFill>
              <a:latin typeface="宋体" panose="02010600030101010101" pitchFamily="2" charset="-122"/>
            </a:endParaRPr>
          </a:p>
          <a:p>
            <a:pPr algn="l">
              <a:lnSpc>
                <a:spcPct val="130000"/>
              </a:lnSpc>
            </a:pPr>
            <a:endParaRPr lang="en-US" altLang="zh-CN" b="0" dirty="0">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广度技能薪资计划例子</a:t>
            </a:r>
            <a:endParaRPr lang="zh-CN" altLang="en-US" sz="3200" b="1" smtClean="0">
              <a:solidFill>
                <a:srgbClr val="FFFFFF"/>
              </a:solidFill>
              <a:latin typeface="华文中宋" pitchFamily="2" charset="-122"/>
              <a:ea typeface="华文中宋" pitchFamily="2" charset="-122"/>
            </a:endParaRPr>
          </a:p>
        </p:txBody>
      </p:sp>
      <p:sp>
        <p:nvSpPr>
          <p:cNvPr id="10244" name="Rectangle 3"/>
          <p:cNvSpPr>
            <a:spLocks noChangeArrowheads="1"/>
          </p:cNvSpPr>
          <p:nvPr/>
        </p:nvSpPr>
        <p:spPr bwMode="auto">
          <a:xfrm>
            <a:off x="0" y="2624138"/>
            <a:ext cx="10668000" cy="0"/>
          </a:xfrm>
          <a:prstGeom prst="rect">
            <a:avLst/>
          </a:prstGeom>
          <a:noFill/>
          <a:ln w="12700">
            <a:noFill/>
            <a:miter lim="800000"/>
          </a:ln>
        </p:spPr>
        <p:txBody>
          <a:bodyPr wrap="none" anchor="ctr">
            <a:spAutoFit/>
          </a:bodyPr>
          <a:lstStyle/>
          <a:p>
            <a:endParaRPr lang="zh-CN" altLang="en-US"/>
          </a:p>
        </p:txBody>
      </p:sp>
      <p:graphicFrame>
        <p:nvGraphicFramePr>
          <p:cNvPr id="10242" name="Object 4"/>
          <p:cNvGraphicFramePr>
            <a:graphicFrameLocks noChangeAspect="1"/>
          </p:cNvGraphicFramePr>
          <p:nvPr/>
        </p:nvGraphicFramePr>
        <p:xfrm>
          <a:off x="0" y="1433513"/>
          <a:ext cx="10229850" cy="5545137"/>
        </p:xfrm>
        <a:graphic>
          <a:graphicData uri="http://schemas.openxmlformats.org/presentationml/2006/ole">
            <mc:AlternateContent xmlns:mc="http://schemas.openxmlformats.org/markup-compatibility/2006">
              <mc:Choice xmlns:v="urn:schemas-microsoft-com:vml" Requires="v">
                <p:oleObj spid="_x0000_s10241" name="文档" r:id="rId1" imgW="3736975" imgH="2375535" progId="Word.Document.8">
                  <p:embed/>
                </p:oleObj>
              </mc:Choice>
              <mc:Fallback>
                <p:oleObj name="文档" r:id="rId1" imgW="3736975" imgH="2375535" progId="Word.Document.8">
                  <p:embed/>
                  <p:pic>
                    <p:nvPicPr>
                      <p:cNvPr id="0" name="图片 10240"/>
                      <p:cNvPicPr>
                        <a:picLocks noChangeAspect="1"/>
                      </p:cNvPicPr>
                      <p:nvPr/>
                    </p:nvPicPr>
                    <p:blipFill>
                      <a:blip r:embed="rId2"/>
                      <a:stretch>
                        <a:fillRect/>
                      </a:stretch>
                    </p:blipFill>
                    <p:spPr>
                      <a:xfrm>
                        <a:off x="0" y="1433513"/>
                        <a:ext cx="10229850" cy="5545137"/>
                      </a:xfrm>
                      <a:prstGeom prst="rect">
                        <a:avLst/>
                      </a:prstGeom>
                      <a:noFill/>
                      <a:ln w="9525">
                        <a:noFill/>
                      </a:ln>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dirty="0" smtClean="0">
                <a:solidFill>
                  <a:srgbClr val="FFFFFF"/>
                </a:solidFill>
                <a:latin typeface="华文中宋" pitchFamily="2" charset="-122"/>
                <a:ea typeface="华文中宋" pitchFamily="2" charset="-122"/>
              </a:rPr>
              <a:t>实施技能薪酬体系的前提</a:t>
            </a:r>
            <a:endParaRPr lang="zh-CN" altLang="en-US" sz="3200" b="1" dirty="0" smtClean="0">
              <a:solidFill>
                <a:srgbClr val="FFFFFF"/>
              </a:solidFill>
              <a:latin typeface="华文中宋" pitchFamily="2" charset="-122"/>
              <a:ea typeface="华文中宋" pitchFamily="2" charset="-122"/>
            </a:endParaRPr>
          </a:p>
        </p:txBody>
      </p:sp>
      <p:graphicFrame>
        <p:nvGraphicFramePr>
          <p:cNvPr id="4" name="表格 3"/>
          <p:cNvGraphicFramePr>
            <a:graphicFrameLocks noGrp="1"/>
          </p:cNvGraphicFramePr>
          <p:nvPr/>
        </p:nvGraphicFramePr>
        <p:xfrm>
          <a:off x="1013463" y="1649733"/>
          <a:ext cx="5040624" cy="4320534"/>
        </p:xfrm>
        <a:graphic>
          <a:graphicData uri="http://schemas.openxmlformats.org/drawingml/2006/table">
            <a:tbl>
              <a:tblPr firstRow="1" firstCol="1" bandRow="1">
                <a:tableStyleId>{21E4AEA4-8DFA-4A89-87EB-49C32662AFE0}</a:tableStyleId>
              </a:tblPr>
              <a:tblGrid>
                <a:gridCol w="1260156"/>
                <a:gridCol w="1260156"/>
                <a:gridCol w="1260156"/>
                <a:gridCol w="1260156"/>
              </a:tblGrid>
              <a:tr h="553921">
                <a:tc rowSpan="2" gridSpan="2">
                  <a:txBody>
                    <a:bodyPr/>
                    <a:lstStyle/>
                    <a:p>
                      <a:pPr algn="ctr">
                        <a:lnSpc>
                          <a:spcPts val="1465"/>
                        </a:lnSpc>
                        <a:spcAft>
                          <a:spcPts val="0"/>
                        </a:spcAft>
                      </a:pPr>
                      <a:r>
                        <a:rPr lang="en-US" sz="2400" dirty="0">
                          <a:effectLst/>
                        </a:rPr>
                        <a:t> </a:t>
                      </a:r>
                      <a:endParaRPr lang="zh-CN" sz="2400" dirty="0">
                        <a:solidFill>
                          <a:srgbClr val="000000"/>
                        </a:solidFill>
                        <a:effectLst/>
                        <a:latin typeface="NEU-BZ"/>
                        <a:ea typeface="方正书宋_GBK"/>
                        <a:cs typeface="Times New Roman" panose="02020603050405020304" pitchFamily="18" charset="0"/>
                      </a:endParaRPr>
                    </a:p>
                  </a:txBody>
                  <a:tcPr marL="0" marR="0" marT="0" marB="0" anchor="ctr"/>
                </a:tc>
                <a:tc rowSpan="2" hMerge="1">
                  <a:tcPr/>
                </a:tc>
                <a:tc gridSpan="2">
                  <a:txBody>
                    <a:bodyPr/>
                    <a:lstStyle/>
                    <a:p>
                      <a:pPr algn="ctr">
                        <a:lnSpc>
                          <a:spcPts val="1465"/>
                        </a:lnSpc>
                        <a:spcAft>
                          <a:spcPts val="0"/>
                        </a:spcAft>
                      </a:pPr>
                      <a:r>
                        <a:rPr lang="zh-CN" sz="2400">
                          <a:effectLst/>
                        </a:rPr>
                        <a:t>雇佣关系</a:t>
                      </a:r>
                      <a:endParaRPr lang="zh-CN" sz="2400">
                        <a:solidFill>
                          <a:srgbClr val="000000"/>
                        </a:solidFill>
                        <a:effectLst/>
                        <a:latin typeface="NEU-BZ"/>
                        <a:ea typeface="方正书宋_GBK"/>
                        <a:cs typeface="Times New Roman" panose="02020603050405020304" pitchFamily="18" charset="0"/>
                      </a:endParaRPr>
                    </a:p>
                  </a:txBody>
                  <a:tcPr marL="0" marR="0" marT="0" marB="0" anchor="ctr"/>
                </a:tc>
                <a:tc hMerge="1">
                  <a:tcPr/>
                </a:tc>
              </a:tr>
              <a:tr h="553921">
                <a:tc vMerge="1" gridSpan="2">
                  <a:tcPr/>
                </a:tc>
                <a:tc vMerge="1" hMerge="1">
                  <a:tcPr/>
                </a:tc>
                <a:tc>
                  <a:txBody>
                    <a:bodyPr/>
                    <a:lstStyle/>
                    <a:p>
                      <a:pPr algn="ctr">
                        <a:lnSpc>
                          <a:spcPts val="1465"/>
                        </a:lnSpc>
                        <a:spcAft>
                          <a:spcPts val="0"/>
                        </a:spcAft>
                      </a:pPr>
                      <a:r>
                        <a:rPr lang="zh-CN" sz="2400">
                          <a:effectLst/>
                        </a:rPr>
                        <a:t>敌对的</a:t>
                      </a:r>
                      <a:endParaRPr lang="zh-CN" sz="24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gn="ctr">
                        <a:lnSpc>
                          <a:spcPts val="1465"/>
                        </a:lnSpc>
                        <a:spcAft>
                          <a:spcPts val="0"/>
                        </a:spcAft>
                      </a:pPr>
                      <a:r>
                        <a:rPr lang="zh-CN" sz="2400">
                          <a:effectLst/>
                        </a:rPr>
                        <a:t>合作的</a:t>
                      </a:r>
                      <a:endParaRPr lang="zh-CN" sz="2400">
                        <a:solidFill>
                          <a:srgbClr val="000000"/>
                        </a:solidFill>
                        <a:effectLst/>
                        <a:latin typeface="NEU-BZ"/>
                        <a:ea typeface="方正书宋_GBK"/>
                        <a:cs typeface="Times New Roman" panose="02020603050405020304" pitchFamily="18" charset="0"/>
                      </a:endParaRPr>
                    </a:p>
                  </a:txBody>
                  <a:tcPr marL="0" marR="0" marT="0" marB="0" anchor="ctr"/>
                </a:tc>
              </a:tr>
              <a:tr h="1671950">
                <a:tc rowSpan="2">
                  <a:txBody>
                    <a:bodyPr/>
                    <a:lstStyle/>
                    <a:p>
                      <a:pPr algn="ctr">
                        <a:lnSpc>
                          <a:spcPct val="100000"/>
                        </a:lnSpc>
                        <a:spcAft>
                          <a:spcPts val="0"/>
                        </a:spcAft>
                      </a:pPr>
                      <a:r>
                        <a:rPr lang="zh-CN" sz="2400" dirty="0">
                          <a:effectLst/>
                        </a:rPr>
                        <a:t>组</a:t>
                      </a:r>
                      <a:endParaRPr lang="zh-CN" sz="2400" dirty="0">
                        <a:effectLst/>
                      </a:endParaRPr>
                    </a:p>
                    <a:p>
                      <a:pPr algn="ctr">
                        <a:lnSpc>
                          <a:spcPct val="100000"/>
                        </a:lnSpc>
                        <a:spcAft>
                          <a:spcPts val="0"/>
                        </a:spcAft>
                      </a:pPr>
                      <a:r>
                        <a:rPr lang="zh-CN" sz="2400" dirty="0">
                          <a:effectLst/>
                        </a:rPr>
                        <a:t>织</a:t>
                      </a:r>
                      <a:endParaRPr lang="zh-CN" sz="2400" dirty="0">
                        <a:effectLst/>
                      </a:endParaRPr>
                    </a:p>
                    <a:p>
                      <a:pPr algn="ctr">
                        <a:lnSpc>
                          <a:spcPct val="100000"/>
                        </a:lnSpc>
                        <a:spcAft>
                          <a:spcPts val="0"/>
                        </a:spcAft>
                      </a:pPr>
                      <a:r>
                        <a:rPr lang="zh-CN" sz="2400" dirty="0">
                          <a:effectLst/>
                        </a:rPr>
                        <a:t>形</a:t>
                      </a:r>
                      <a:endParaRPr lang="zh-CN" sz="2400" dirty="0">
                        <a:effectLst/>
                      </a:endParaRPr>
                    </a:p>
                    <a:p>
                      <a:pPr algn="ctr">
                        <a:lnSpc>
                          <a:spcPct val="100000"/>
                        </a:lnSpc>
                        <a:spcAft>
                          <a:spcPts val="0"/>
                        </a:spcAft>
                      </a:pPr>
                      <a:r>
                        <a:rPr lang="zh-CN" sz="2400" dirty="0">
                          <a:effectLst/>
                        </a:rPr>
                        <a:t>式</a:t>
                      </a:r>
                      <a:endParaRPr lang="zh-CN" sz="2400" dirty="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gn="ctr">
                        <a:lnSpc>
                          <a:spcPts val="1465"/>
                        </a:lnSpc>
                        <a:spcAft>
                          <a:spcPts val="0"/>
                        </a:spcAft>
                      </a:pPr>
                      <a:r>
                        <a:rPr lang="zh-CN" sz="2400">
                          <a:effectLst/>
                        </a:rPr>
                        <a:t>有机的</a:t>
                      </a:r>
                      <a:endParaRPr lang="zh-CN" sz="24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gn="ctr">
                        <a:lnSpc>
                          <a:spcPts val="1465"/>
                        </a:lnSpc>
                        <a:spcAft>
                          <a:spcPts val="0"/>
                        </a:spcAft>
                      </a:pPr>
                      <a:r>
                        <a:rPr lang="en-US" sz="2400">
                          <a:effectLst/>
                        </a:rPr>
                        <a:t>2</a:t>
                      </a:r>
                      <a:endParaRPr lang="zh-CN" sz="24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gn="ctr">
                        <a:lnSpc>
                          <a:spcPts val="1465"/>
                        </a:lnSpc>
                        <a:spcAft>
                          <a:spcPts val="0"/>
                        </a:spcAft>
                      </a:pPr>
                      <a:r>
                        <a:rPr lang="en-US" sz="2400">
                          <a:effectLst/>
                        </a:rPr>
                        <a:t>1</a:t>
                      </a:r>
                      <a:endParaRPr lang="zh-CN" sz="2400">
                        <a:solidFill>
                          <a:srgbClr val="000000"/>
                        </a:solidFill>
                        <a:effectLst/>
                        <a:latin typeface="NEU-BZ"/>
                        <a:ea typeface="方正书宋_GBK"/>
                        <a:cs typeface="Times New Roman" panose="02020603050405020304" pitchFamily="18" charset="0"/>
                      </a:endParaRPr>
                    </a:p>
                  </a:txBody>
                  <a:tcPr marL="0" marR="0" marT="0" marB="0" anchor="ctr"/>
                </a:tc>
              </a:tr>
              <a:tr h="1540742">
                <a:tc vMerge="1">
                  <a:tcPr/>
                </a:tc>
                <a:tc>
                  <a:txBody>
                    <a:bodyPr/>
                    <a:lstStyle/>
                    <a:p>
                      <a:pPr algn="ctr">
                        <a:lnSpc>
                          <a:spcPts val="1465"/>
                        </a:lnSpc>
                        <a:spcAft>
                          <a:spcPts val="0"/>
                        </a:spcAft>
                      </a:pPr>
                      <a:r>
                        <a:rPr lang="zh-CN" sz="2400" dirty="0">
                          <a:effectLst/>
                        </a:rPr>
                        <a:t>官僚的</a:t>
                      </a:r>
                      <a:endParaRPr lang="zh-CN" sz="2400" dirty="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gn="ctr">
                        <a:lnSpc>
                          <a:spcPts val="1465"/>
                        </a:lnSpc>
                        <a:spcAft>
                          <a:spcPts val="0"/>
                        </a:spcAft>
                      </a:pPr>
                      <a:r>
                        <a:rPr lang="en-US" sz="2400" dirty="0">
                          <a:effectLst/>
                        </a:rPr>
                        <a:t>3</a:t>
                      </a:r>
                      <a:endParaRPr lang="zh-CN" sz="2400" dirty="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gn="ctr">
                        <a:lnSpc>
                          <a:spcPts val="1465"/>
                        </a:lnSpc>
                        <a:spcAft>
                          <a:spcPts val="0"/>
                        </a:spcAft>
                      </a:pPr>
                      <a:r>
                        <a:rPr lang="en-US" sz="2400" dirty="0">
                          <a:effectLst/>
                        </a:rPr>
                        <a:t>4</a:t>
                      </a:r>
                      <a:endParaRPr lang="zh-CN" sz="2400" dirty="0">
                        <a:solidFill>
                          <a:srgbClr val="000000"/>
                        </a:solidFill>
                        <a:effectLst/>
                        <a:latin typeface="NEU-BZ"/>
                        <a:ea typeface="方正书宋_GBK"/>
                        <a:cs typeface="Times New Roman" panose="02020603050405020304" pitchFamily="18" charset="0"/>
                      </a:endParaRPr>
                    </a:p>
                  </a:txBody>
                  <a:tcPr marL="0" marR="0" marT="0" marB="0" anchor="ctr"/>
                </a:tc>
              </a:tr>
            </a:tbl>
          </a:graphicData>
        </a:graphic>
      </p:graphicFrame>
      <p:sp>
        <p:nvSpPr>
          <p:cNvPr id="5" name="文本框 4"/>
          <p:cNvSpPr txBox="1"/>
          <p:nvPr/>
        </p:nvSpPr>
        <p:spPr>
          <a:xfrm>
            <a:off x="6774178" y="1649733"/>
            <a:ext cx="2880356" cy="4081117"/>
          </a:xfrm>
          <a:prstGeom prst="rect">
            <a:avLst/>
          </a:prstGeom>
          <a:noFill/>
        </p:spPr>
        <p:txBody>
          <a:bodyPr wrap="square" rtlCol="0">
            <a:spAutoFit/>
          </a:bodyPr>
          <a:lstStyle/>
          <a:p>
            <a:pPr>
              <a:lnSpc>
                <a:spcPct val="120000"/>
              </a:lnSpc>
            </a:pPr>
            <a:r>
              <a:rPr lang="zh-CN" altLang="zh-CN" dirty="0" smtClean="0"/>
              <a:t>技能</a:t>
            </a:r>
            <a:r>
              <a:rPr lang="zh-CN" altLang="zh-CN" dirty="0"/>
              <a:t>薪酬体系能否在一个组织中得到</a:t>
            </a:r>
            <a:r>
              <a:rPr lang="zh-CN" altLang="zh-CN" dirty="0" smtClean="0"/>
              <a:t>应用</a:t>
            </a:r>
            <a:r>
              <a:rPr lang="zh-CN" altLang="en-US" dirty="0" smtClean="0"/>
              <a:t>，</a:t>
            </a:r>
            <a:r>
              <a:rPr lang="zh-CN" altLang="zh-CN" dirty="0" smtClean="0"/>
              <a:t>最终</a:t>
            </a:r>
            <a:r>
              <a:rPr lang="zh-CN" altLang="zh-CN" dirty="0"/>
              <a:t>还是取决于管理层对员工的</a:t>
            </a:r>
            <a:r>
              <a:rPr lang="zh-CN" altLang="zh-CN" dirty="0" smtClean="0"/>
              <a:t>看法</a:t>
            </a:r>
            <a:r>
              <a:rPr lang="zh-CN" altLang="en-US" dirty="0" smtClean="0"/>
              <a:t>，</a:t>
            </a:r>
            <a:r>
              <a:rPr lang="zh-CN" altLang="zh-CN" dirty="0" smtClean="0"/>
              <a:t>因为</a:t>
            </a:r>
            <a:r>
              <a:rPr lang="zh-CN" altLang="zh-CN" dirty="0"/>
              <a:t>这种看法会影响组织和员工之间心理契约的性质乃至薪酬将采取何种形式</a:t>
            </a:r>
            <a:r>
              <a:rPr lang="zh-CN" altLang="zh-CN" dirty="0" smtClean="0"/>
              <a:t>。</a:t>
            </a:r>
            <a:endParaRPr lang="zh-CN" altLang="zh-CN" dirty="0"/>
          </a:p>
        </p:txBody>
      </p:sp>
    </p:spTree>
  </p:cSld>
  <p:clrMapOvr>
    <a:masterClrMapping/>
  </p:clrMapOvr>
  <p:transition spd="slow">
    <p:wip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151555"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dirty="0" smtClean="0">
                <a:solidFill>
                  <a:srgbClr val="FFFFFF"/>
                </a:solidFill>
                <a:latin typeface="华文中宋" pitchFamily="2" charset="-122"/>
                <a:ea typeface="华文中宋" pitchFamily="2" charset="-122"/>
              </a:rPr>
              <a:t>技能薪酬与工作设计</a:t>
            </a:r>
            <a:endParaRPr lang="zh-CN" altLang="en-US" sz="3200" b="1" dirty="0" smtClean="0">
              <a:solidFill>
                <a:srgbClr val="FFFFFF"/>
              </a:solidFill>
              <a:latin typeface="华文中宋" pitchFamily="2" charset="-122"/>
              <a:ea typeface="华文中宋" pitchFamily="2" charset="-122"/>
            </a:endParaRPr>
          </a:p>
        </p:txBody>
      </p:sp>
      <p:sp>
        <p:nvSpPr>
          <p:cNvPr id="151556"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51557"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51558"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p>
        </p:txBody>
      </p:sp>
      <p:sp>
        <p:nvSpPr>
          <p:cNvPr id="151559"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51560"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51561"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p>
        </p:txBody>
      </p:sp>
      <p:sp>
        <p:nvSpPr>
          <p:cNvPr id="151562"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p>
        </p:txBody>
      </p:sp>
      <p:sp>
        <p:nvSpPr>
          <p:cNvPr id="151563"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p>
        </p:txBody>
      </p:sp>
      <p:sp>
        <p:nvSpPr>
          <p:cNvPr id="151564"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151565"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pic>
        <p:nvPicPr>
          <p:cNvPr id="15" name="XC149.EPS" descr="id:2147509153;FounderCES"/>
          <p:cNvPicPr/>
          <p:nvPr/>
        </p:nvPicPr>
        <p:blipFill rotWithShape="1">
          <a:blip r:embed="rId1" cstate="print"/>
          <a:srcRect l="9603" t="5857" r="7533" b="23535"/>
          <a:stretch>
            <a:fillRect/>
          </a:stretch>
        </p:blipFill>
        <p:spPr>
          <a:xfrm>
            <a:off x="2453644" y="1649733"/>
            <a:ext cx="7920979" cy="2160267"/>
          </a:xfrm>
          <a:prstGeom prst="rect">
            <a:avLst/>
          </a:prstGeom>
        </p:spPr>
      </p:pic>
      <p:pic>
        <p:nvPicPr>
          <p:cNvPr id="2" name="图片 1"/>
          <p:cNvPicPr>
            <a:picLocks noChangeAspect="1"/>
          </p:cNvPicPr>
          <p:nvPr/>
        </p:nvPicPr>
        <p:blipFill rotWithShape="1">
          <a:blip r:embed="rId2" cstate="print"/>
          <a:srcRect l="10687" r="8461"/>
          <a:stretch>
            <a:fillRect/>
          </a:stretch>
        </p:blipFill>
        <p:spPr>
          <a:xfrm>
            <a:off x="2453644" y="4371655"/>
            <a:ext cx="7920979" cy="2880356"/>
          </a:xfrm>
          <a:prstGeom prst="rect">
            <a:avLst/>
          </a:prstGeom>
        </p:spPr>
      </p:pic>
      <p:sp>
        <p:nvSpPr>
          <p:cNvPr id="4" name="文本框 3"/>
          <p:cNvSpPr txBox="1"/>
          <p:nvPr/>
        </p:nvSpPr>
        <p:spPr>
          <a:xfrm>
            <a:off x="608964" y="1748771"/>
            <a:ext cx="1440178" cy="1938992"/>
          </a:xfrm>
          <a:prstGeom prst="rect">
            <a:avLst/>
          </a:prstGeom>
          <a:noFill/>
        </p:spPr>
        <p:txBody>
          <a:bodyPr wrap="square" rtlCol="0">
            <a:spAutoFit/>
          </a:bodyPr>
          <a:lstStyle/>
          <a:p>
            <a:r>
              <a:rPr lang="zh-CN" altLang="en-US" dirty="0" smtClean="0"/>
              <a:t>与传统职位薪酬体系配套的工作设计方式</a:t>
            </a:r>
            <a:endParaRPr lang="zh-CN" altLang="en-US" dirty="0"/>
          </a:p>
        </p:txBody>
      </p:sp>
      <p:sp>
        <p:nvSpPr>
          <p:cNvPr id="20" name="文本框 19"/>
          <p:cNvSpPr txBox="1"/>
          <p:nvPr/>
        </p:nvSpPr>
        <p:spPr>
          <a:xfrm>
            <a:off x="608964" y="4822965"/>
            <a:ext cx="1440178" cy="1938992"/>
          </a:xfrm>
          <a:prstGeom prst="rect">
            <a:avLst/>
          </a:prstGeom>
          <a:noFill/>
        </p:spPr>
        <p:txBody>
          <a:bodyPr wrap="square" rtlCol="0">
            <a:spAutoFit/>
          </a:bodyPr>
          <a:lstStyle/>
          <a:p>
            <a:r>
              <a:rPr lang="zh-CN" altLang="en-US" dirty="0" smtClean="0"/>
              <a:t>与技能薪酬体系配套的新工作设计方式</a:t>
            </a:r>
            <a:endParaRPr lang="zh-CN" altLang="en-US" dirty="0"/>
          </a:p>
        </p:txBody>
      </p:sp>
      <p:sp>
        <p:nvSpPr>
          <p:cNvPr id="5" name="下箭头 4"/>
          <p:cNvSpPr/>
          <p:nvPr/>
        </p:nvSpPr>
        <p:spPr bwMode="auto">
          <a:xfrm>
            <a:off x="1013466" y="3810000"/>
            <a:ext cx="720089" cy="720089"/>
          </a:xfrm>
          <a:prstGeom prst="downArrow">
            <a:avLst/>
          </a:prstGeom>
          <a:solidFill>
            <a:schemeClr val="accent2"/>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lstStyle/>
          <a:p>
            <a:pPr marL="1270000" marR="0" indent="-1270000" algn="just" defTabSz="1044575" rtl="0" eaLnBrk="1" fontAlgn="base" latinLnBrk="0" hangingPunct="1">
              <a:lnSpc>
                <a:spcPct val="100000"/>
              </a:lnSpc>
              <a:spcBef>
                <a:spcPct val="0"/>
              </a:spcBef>
              <a:spcAft>
                <a:spcPct val="0"/>
              </a:spcAft>
              <a:buClrTx/>
              <a:buSzTx/>
              <a:buFontTx/>
              <a:buNone/>
            </a:pPr>
            <a:endPar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152579"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技能薪资体系的优点</a:t>
            </a:r>
            <a:endParaRPr lang="zh-CN" altLang="en-US" sz="3200" b="1" smtClean="0">
              <a:solidFill>
                <a:srgbClr val="FFFFFF"/>
              </a:solidFill>
              <a:latin typeface="华文中宋" pitchFamily="2" charset="-122"/>
              <a:ea typeface="华文中宋" pitchFamily="2" charset="-122"/>
            </a:endParaRPr>
          </a:p>
        </p:txBody>
      </p:sp>
      <p:sp>
        <p:nvSpPr>
          <p:cNvPr id="152580"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52581"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52582"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p>
        </p:txBody>
      </p:sp>
      <p:sp>
        <p:nvSpPr>
          <p:cNvPr id="152583"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52584"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52585"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p>
        </p:txBody>
      </p:sp>
      <p:sp>
        <p:nvSpPr>
          <p:cNvPr id="152586"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p>
        </p:txBody>
      </p:sp>
      <p:sp>
        <p:nvSpPr>
          <p:cNvPr id="152587"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p>
        </p:txBody>
      </p:sp>
      <p:sp>
        <p:nvSpPr>
          <p:cNvPr id="152588"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152589"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910350" name="Rectangle 14"/>
          <p:cNvSpPr>
            <a:spLocks noChangeArrowheads="1"/>
          </p:cNvSpPr>
          <p:nvPr/>
        </p:nvSpPr>
        <p:spPr bwMode="auto">
          <a:xfrm>
            <a:off x="2609850" y="1117600"/>
            <a:ext cx="5761038" cy="6105525"/>
          </a:xfrm>
          <a:prstGeom prst="rect">
            <a:avLst/>
          </a:prstGeom>
          <a:solidFill>
            <a:srgbClr val="A50021"/>
          </a:solidFill>
          <a:ln w="76200" cmpd="tri">
            <a:solidFill>
              <a:srgbClr val="6600FF"/>
            </a:solidFill>
            <a:miter lim="800000"/>
          </a:ln>
          <a:effectLst>
            <a:outerShdw dist="107763" dir="2700000" algn="ctr" rotWithShape="0">
              <a:schemeClr val="bg2"/>
            </a:outerShdw>
          </a:effectLst>
        </p:spPr>
        <p:txBody>
          <a:bodyPr lIns="90488" tIns="44450" rIns="90488" bIns="44450">
            <a:spAutoFit/>
          </a:bodyPr>
          <a:lstStyle/>
          <a:p>
            <a:pPr algn="l">
              <a:lnSpc>
                <a:spcPct val="160000"/>
              </a:lnSpc>
              <a:buClr>
                <a:srgbClr val="FFFF00"/>
              </a:buClr>
              <a:buFont typeface="Monotype Sorts" pitchFamily="2" charset="2"/>
              <a:buNone/>
              <a:defRPr/>
            </a:pPr>
            <a:endParaRPr lang="zh-CN" altLang="zh-CN" sz="2800" dirty="0">
              <a:solidFill>
                <a:srgbClr val="33CCFF"/>
              </a:solidFill>
              <a:ea typeface="幼圆" pitchFamily="49" charset="-122"/>
            </a:endParaRPr>
          </a:p>
          <a:p>
            <a:pPr lvl="1" algn="l">
              <a:lnSpc>
                <a:spcPct val="160000"/>
              </a:lnSpc>
              <a:buClr>
                <a:srgbClr val="FFFF00"/>
              </a:buClr>
              <a:buFont typeface="Monotype Sorts" pitchFamily="2" charset="2"/>
              <a:buChar char="4"/>
              <a:defRPr/>
            </a:pPr>
            <a:r>
              <a:rPr lang="zh-CN" altLang="en-US" dirty="0">
                <a:solidFill>
                  <a:srgbClr val="33CCFF"/>
                </a:solidFill>
                <a:latin typeface="文鼎粗圆简" pitchFamily="18" charset="-122"/>
                <a:ea typeface="文鼎粗圆简" pitchFamily="18" charset="-122"/>
              </a:rPr>
              <a:t>向员工传递的是关注</a:t>
            </a:r>
            <a:r>
              <a:rPr lang="zh-CN" altLang="en-US" dirty="0" smtClean="0">
                <a:solidFill>
                  <a:srgbClr val="33CCFF"/>
                </a:solidFill>
                <a:latin typeface="文鼎粗圆简" pitchFamily="18" charset="-122"/>
                <a:ea typeface="文鼎粗圆简" pitchFamily="18" charset="-122"/>
              </a:rPr>
              <a:t>自身发展</a:t>
            </a:r>
            <a:r>
              <a:rPr lang="zh-CN" altLang="en-US" dirty="0">
                <a:solidFill>
                  <a:srgbClr val="33CCFF"/>
                </a:solidFill>
                <a:latin typeface="文鼎粗圆简" pitchFamily="18" charset="-122"/>
                <a:ea typeface="文鼎粗圆简" pitchFamily="18" charset="-122"/>
              </a:rPr>
              <a:t>和不断提高技能的信息</a:t>
            </a:r>
            <a:r>
              <a:rPr lang="zh-CN" altLang="en-US" sz="2000" b="0" dirty="0">
                <a:solidFill>
                  <a:srgbClr val="003BF6"/>
                </a:solidFill>
                <a:latin typeface="文鼎粗行楷体简" pitchFamily="18" charset="-122"/>
                <a:ea typeface="文鼎粗行楷体简" pitchFamily="18" charset="-122"/>
              </a:rPr>
              <a:t> </a:t>
            </a:r>
            <a:endParaRPr lang="zh-CN" altLang="zh-CN" sz="2800" dirty="0">
              <a:solidFill>
                <a:srgbClr val="33CCFF"/>
              </a:solidFill>
              <a:latin typeface="文鼎粗圆简" pitchFamily="18" charset="-122"/>
              <a:ea typeface="文鼎粗圆简" pitchFamily="18" charset="-122"/>
            </a:endParaRPr>
          </a:p>
          <a:p>
            <a:pPr lvl="1" algn="l">
              <a:lnSpc>
                <a:spcPct val="160000"/>
              </a:lnSpc>
              <a:buClr>
                <a:srgbClr val="FFFF00"/>
              </a:buClr>
              <a:buFont typeface="Monotype Sorts" pitchFamily="2" charset="2"/>
              <a:buChar char="4"/>
              <a:defRPr/>
            </a:pPr>
            <a:r>
              <a:rPr lang="zh-CN" altLang="en-US" dirty="0">
                <a:solidFill>
                  <a:srgbClr val="33CCFF"/>
                </a:solidFill>
                <a:latin typeface="文鼎粗圆简" pitchFamily="18" charset="-122"/>
                <a:ea typeface="文鼎粗圆简" pitchFamily="18" charset="-122"/>
              </a:rPr>
              <a:t>有助于达到较高技能水平的员工实现对组织更为全面的理解</a:t>
            </a:r>
            <a:r>
              <a:rPr lang="zh-CN" altLang="en-US" sz="2000" dirty="0">
                <a:solidFill>
                  <a:srgbClr val="33CCFF"/>
                </a:solidFill>
                <a:latin typeface="文鼎粗圆简" pitchFamily="18" charset="-122"/>
                <a:ea typeface="文鼎粗圆简" pitchFamily="18" charset="-122"/>
              </a:rPr>
              <a:t> </a:t>
            </a:r>
            <a:endParaRPr lang="zh-CN" altLang="zh-CN" sz="2000" dirty="0">
              <a:solidFill>
                <a:srgbClr val="33CCFF"/>
              </a:solidFill>
              <a:latin typeface="文鼎粗圆简" pitchFamily="18" charset="-122"/>
              <a:ea typeface="文鼎粗圆简" pitchFamily="18" charset="-122"/>
            </a:endParaRPr>
          </a:p>
          <a:p>
            <a:pPr lvl="1" algn="l">
              <a:lnSpc>
                <a:spcPct val="160000"/>
              </a:lnSpc>
              <a:buClr>
                <a:srgbClr val="FFFF00"/>
              </a:buClr>
              <a:buFont typeface="Monotype Sorts" pitchFamily="2" charset="2"/>
              <a:buChar char="4"/>
              <a:defRPr/>
            </a:pPr>
            <a:r>
              <a:rPr lang="zh-CN" altLang="en-US" dirty="0">
                <a:solidFill>
                  <a:srgbClr val="33CCFF"/>
                </a:solidFill>
                <a:latin typeface="文鼎粗圆简" pitchFamily="18" charset="-122"/>
                <a:ea typeface="文鼎粗圆简" pitchFamily="18" charset="-122"/>
              </a:rPr>
              <a:t>一定程度上有利于鼓励优秀专业人才安心本职工作 </a:t>
            </a:r>
            <a:endParaRPr lang="zh-CN" altLang="en-US" dirty="0">
              <a:solidFill>
                <a:srgbClr val="33CCFF"/>
              </a:solidFill>
              <a:latin typeface="文鼎粗圆简" pitchFamily="18" charset="-122"/>
              <a:ea typeface="文鼎粗圆简" pitchFamily="18" charset="-122"/>
            </a:endParaRPr>
          </a:p>
          <a:p>
            <a:pPr lvl="1" algn="l">
              <a:lnSpc>
                <a:spcPct val="160000"/>
              </a:lnSpc>
              <a:buClr>
                <a:srgbClr val="FFFF00"/>
              </a:buClr>
              <a:buFont typeface="Monotype Sorts" pitchFamily="2" charset="2"/>
              <a:buChar char="4"/>
              <a:defRPr/>
            </a:pPr>
            <a:r>
              <a:rPr lang="zh-CN" altLang="en-US" dirty="0">
                <a:solidFill>
                  <a:srgbClr val="33CCFF"/>
                </a:solidFill>
                <a:latin typeface="文鼎粗圆简" pitchFamily="18" charset="-122"/>
                <a:ea typeface="文鼎粗圆简" pitchFamily="18" charset="-122"/>
              </a:rPr>
              <a:t>在员工配置方面为组织提供了更大的灵活性 </a:t>
            </a:r>
            <a:endParaRPr lang="zh-CN" altLang="en-US" dirty="0">
              <a:solidFill>
                <a:srgbClr val="33CCFF"/>
              </a:solidFill>
              <a:latin typeface="文鼎粗圆简" pitchFamily="18" charset="-122"/>
              <a:ea typeface="文鼎粗圆简" pitchFamily="18" charset="-122"/>
            </a:endParaRPr>
          </a:p>
          <a:p>
            <a:pPr lvl="1" algn="l">
              <a:lnSpc>
                <a:spcPct val="160000"/>
              </a:lnSpc>
              <a:buClr>
                <a:srgbClr val="FFFF00"/>
              </a:buClr>
              <a:buFont typeface="Monotype Sorts" pitchFamily="2" charset="2"/>
              <a:buChar char="4"/>
              <a:defRPr/>
            </a:pPr>
            <a:r>
              <a:rPr lang="zh-CN" altLang="en-US" dirty="0">
                <a:solidFill>
                  <a:srgbClr val="33CCFF"/>
                </a:solidFill>
                <a:latin typeface="文鼎粗圆简" pitchFamily="18" charset="-122"/>
                <a:ea typeface="文鼎粗圆简" pitchFamily="18" charset="-122"/>
              </a:rPr>
              <a:t>有助于高度参与型管理风格的形成</a:t>
            </a:r>
            <a:r>
              <a:rPr lang="zh-CN" altLang="en-US" sz="2000" b="0" dirty="0">
                <a:solidFill>
                  <a:srgbClr val="003BF6"/>
                </a:solidFill>
                <a:latin typeface="文鼎粗行楷体简" pitchFamily="18" charset="-122"/>
                <a:ea typeface="文鼎粗行楷体简" pitchFamily="18" charset="-122"/>
              </a:rPr>
              <a:t> </a:t>
            </a:r>
            <a:endParaRPr lang="zh-CN" altLang="en-US" sz="2800" b="0" dirty="0">
              <a:solidFill>
                <a:srgbClr val="33CCFF"/>
              </a:solidFill>
            </a:endParaRPr>
          </a:p>
        </p:txBody>
      </p:sp>
    </p:spTree>
  </p:cSld>
  <p:clrMapOvr>
    <a:masterClrMapping/>
  </p:clrMapOvr>
  <p:transition spd="slow">
    <p:wip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153603"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技能薪资体系的不足</a:t>
            </a:r>
            <a:endParaRPr lang="zh-CN" altLang="en-US" sz="3200" b="1" smtClean="0">
              <a:solidFill>
                <a:srgbClr val="FFFFFF"/>
              </a:solidFill>
              <a:latin typeface="华文中宋" pitchFamily="2" charset="-122"/>
              <a:ea typeface="华文中宋" pitchFamily="2" charset="-122"/>
            </a:endParaRPr>
          </a:p>
        </p:txBody>
      </p:sp>
      <p:sp>
        <p:nvSpPr>
          <p:cNvPr id="153604"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53605"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53606"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p>
        </p:txBody>
      </p:sp>
      <p:sp>
        <p:nvSpPr>
          <p:cNvPr id="153607"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53608"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53609"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p>
        </p:txBody>
      </p:sp>
      <p:sp>
        <p:nvSpPr>
          <p:cNvPr id="153610"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p>
        </p:txBody>
      </p:sp>
      <p:sp>
        <p:nvSpPr>
          <p:cNvPr id="153611"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p>
        </p:txBody>
      </p:sp>
      <p:sp>
        <p:nvSpPr>
          <p:cNvPr id="153612"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153613"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911374" name="Rectangle 14"/>
          <p:cNvSpPr>
            <a:spLocks noChangeArrowheads="1"/>
          </p:cNvSpPr>
          <p:nvPr/>
        </p:nvSpPr>
        <p:spPr bwMode="auto">
          <a:xfrm>
            <a:off x="1146602" y="2395752"/>
            <a:ext cx="8950631" cy="3382016"/>
          </a:xfrm>
          <a:prstGeom prst="rect">
            <a:avLst/>
          </a:prstGeom>
          <a:solidFill>
            <a:srgbClr val="009900"/>
          </a:solidFill>
          <a:ln w="76200" cmpd="tri">
            <a:solidFill>
              <a:srgbClr val="009900"/>
            </a:solidFill>
            <a:miter lim="800000"/>
          </a:ln>
          <a:effectLst>
            <a:outerShdw dist="107763" dir="2700000" algn="ctr" rotWithShape="0">
              <a:schemeClr val="bg2"/>
            </a:outerShdw>
          </a:effectLst>
        </p:spPr>
        <p:txBody>
          <a:bodyPr wrap="square" lIns="90488" tIns="44450" rIns="90488" bIns="44450">
            <a:spAutoFit/>
          </a:bodyPr>
          <a:lstStyle/>
          <a:p>
            <a:pPr algn="l">
              <a:lnSpc>
                <a:spcPct val="200000"/>
              </a:lnSpc>
              <a:buClr>
                <a:srgbClr val="FF0000"/>
              </a:buClr>
              <a:buFont typeface="Monotype Sorts" pitchFamily="2" charset="2"/>
              <a:buChar char="8"/>
              <a:defRPr/>
            </a:pPr>
            <a:r>
              <a:rPr lang="zh-CN" altLang="zh-CN" sz="2800" dirty="0">
                <a:solidFill>
                  <a:srgbClr val="FFFF66"/>
                </a:solidFill>
                <a:latin typeface="文鼎粗圆简" pitchFamily="18" charset="-122"/>
                <a:ea typeface="文鼎粗圆简" pitchFamily="18" charset="-122"/>
              </a:rPr>
              <a:t>技能薪酬体系的投资回报率可能会很</a:t>
            </a:r>
            <a:r>
              <a:rPr lang="zh-CN" altLang="zh-CN" sz="2800" dirty="0" smtClean="0">
                <a:solidFill>
                  <a:srgbClr val="FFFF66"/>
                </a:solidFill>
                <a:latin typeface="文鼎粗圆简" pitchFamily="18" charset="-122"/>
                <a:ea typeface="文鼎粗圆简" pitchFamily="18" charset="-122"/>
              </a:rPr>
              <a:t>低</a:t>
            </a:r>
            <a:r>
              <a:rPr lang="zh-CN" altLang="en-US" sz="2800" dirty="0" smtClean="0">
                <a:solidFill>
                  <a:srgbClr val="FFFF66"/>
                </a:solidFill>
                <a:latin typeface="文鼎粗圆简" pitchFamily="18" charset="-122"/>
                <a:ea typeface="文鼎粗圆简" pitchFamily="18" charset="-122"/>
              </a:rPr>
              <a:t>。</a:t>
            </a:r>
            <a:r>
              <a:rPr lang="zh-CN" altLang="en-US" sz="2800" b="0" dirty="0" smtClean="0">
                <a:solidFill>
                  <a:srgbClr val="003BF6"/>
                </a:solidFill>
                <a:latin typeface="文鼎粗行楷体简" pitchFamily="18" charset="-122"/>
                <a:ea typeface="文鼎粗行楷体简" pitchFamily="18" charset="-122"/>
              </a:rPr>
              <a:t> </a:t>
            </a:r>
            <a:endParaRPr lang="zh-CN" altLang="zh-CN" sz="2800" dirty="0">
              <a:solidFill>
                <a:srgbClr val="FFFF66"/>
              </a:solidFill>
              <a:latin typeface="文鼎粗圆简" pitchFamily="18" charset="-122"/>
              <a:ea typeface="文鼎粗圆简" pitchFamily="18" charset="-122"/>
            </a:endParaRPr>
          </a:p>
          <a:p>
            <a:pPr algn="l">
              <a:lnSpc>
                <a:spcPct val="200000"/>
              </a:lnSpc>
              <a:buClr>
                <a:srgbClr val="FF0000"/>
              </a:buClr>
              <a:buFont typeface="Monotype Sorts" pitchFamily="2" charset="2"/>
              <a:buChar char="8"/>
              <a:defRPr/>
            </a:pPr>
            <a:r>
              <a:rPr lang="zh-CN" altLang="zh-CN" sz="2800" dirty="0" smtClean="0">
                <a:solidFill>
                  <a:srgbClr val="FFFF66"/>
                </a:solidFill>
                <a:latin typeface="文鼎粗圆简" pitchFamily="18" charset="-122"/>
                <a:ea typeface="文鼎粗圆简" pitchFamily="18" charset="-122"/>
              </a:rPr>
              <a:t>技能</a:t>
            </a:r>
            <a:r>
              <a:rPr lang="zh-CN" altLang="zh-CN" sz="2800" dirty="0">
                <a:solidFill>
                  <a:srgbClr val="FFFF66"/>
                </a:solidFill>
                <a:latin typeface="文鼎粗圆简" pitchFamily="18" charset="-122"/>
                <a:ea typeface="文鼎粗圆简" pitchFamily="18" charset="-122"/>
              </a:rPr>
              <a:t>薪酬体系可能导致管理的复杂化甚至官僚主义</a:t>
            </a:r>
            <a:endParaRPr lang="zh-CN" altLang="zh-CN" sz="2800" dirty="0">
              <a:solidFill>
                <a:srgbClr val="FFFF66"/>
              </a:solidFill>
              <a:latin typeface="文鼎粗圆简" pitchFamily="18" charset="-122"/>
              <a:ea typeface="文鼎粗圆简" pitchFamily="18" charset="-122"/>
            </a:endParaRPr>
          </a:p>
          <a:p>
            <a:pPr algn="l">
              <a:lnSpc>
                <a:spcPct val="200000"/>
              </a:lnSpc>
              <a:buClr>
                <a:srgbClr val="FF0000"/>
              </a:buClr>
              <a:buFont typeface="Monotype Sorts" pitchFamily="2" charset="2"/>
              <a:buChar char="8"/>
              <a:defRPr/>
            </a:pPr>
            <a:r>
              <a:rPr lang="zh-CN" altLang="zh-CN" sz="2800" dirty="0" smtClean="0">
                <a:solidFill>
                  <a:srgbClr val="FFFF66"/>
                </a:solidFill>
                <a:latin typeface="文鼎粗圆简" pitchFamily="18" charset="-122"/>
                <a:ea typeface="文鼎粗圆简" pitchFamily="18" charset="-122"/>
              </a:rPr>
              <a:t>技能</a:t>
            </a:r>
            <a:r>
              <a:rPr lang="zh-CN" altLang="zh-CN" sz="2800" dirty="0">
                <a:solidFill>
                  <a:srgbClr val="FFFF66"/>
                </a:solidFill>
                <a:latin typeface="文鼎粗圆简" pitchFamily="18" charset="-122"/>
                <a:ea typeface="文鼎粗圆简" pitchFamily="18" charset="-122"/>
              </a:rPr>
              <a:t>等级的评估比较</a:t>
            </a:r>
            <a:r>
              <a:rPr lang="zh-CN" altLang="zh-CN" sz="2800" dirty="0" smtClean="0">
                <a:solidFill>
                  <a:srgbClr val="FFFF66"/>
                </a:solidFill>
                <a:latin typeface="文鼎粗圆简" pitchFamily="18" charset="-122"/>
                <a:ea typeface="文鼎粗圆简" pitchFamily="18" charset="-122"/>
              </a:rPr>
              <a:t>困难</a:t>
            </a:r>
            <a:r>
              <a:rPr lang="zh-CN" altLang="en-US" sz="2800" dirty="0" smtClean="0">
                <a:solidFill>
                  <a:srgbClr val="FFFF66"/>
                </a:solidFill>
                <a:latin typeface="文鼎粗圆简" pitchFamily="18" charset="-122"/>
                <a:ea typeface="文鼎粗圆简" pitchFamily="18" charset="-122"/>
              </a:rPr>
              <a:t>。</a:t>
            </a:r>
            <a:endParaRPr lang="zh-CN" altLang="zh-CN" sz="2800" dirty="0">
              <a:solidFill>
                <a:srgbClr val="FFFF66"/>
              </a:solidFill>
              <a:latin typeface="文鼎粗圆简" pitchFamily="18" charset="-122"/>
              <a:ea typeface="文鼎粗圆简" pitchFamily="18" charset="-122"/>
            </a:endParaRPr>
          </a:p>
          <a:p>
            <a:pPr algn="l">
              <a:lnSpc>
                <a:spcPct val="200000"/>
              </a:lnSpc>
              <a:buClr>
                <a:srgbClr val="FF0000"/>
              </a:buClr>
              <a:buFont typeface="Monotype Sorts" pitchFamily="2" charset="2"/>
              <a:buChar char="8"/>
              <a:defRPr/>
            </a:pPr>
            <a:r>
              <a:rPr lang="zh-CN" altLang="zh-CN" sz="2800" dirty="0" smtClean="0">
                <a:solidFill>
                  <a:srgbClr val="FFFF66"/>
                </a:solidFill>
                <a:latin typeface="文鼎粗圆简" pitchFamily="18" charset="-122"/>
                <a:ea typeface="文鼎粗圆简" pitchFamily="18" charset="-122"/>
              </a:rPr>
              <a:t>为</a:t>
            </a:r>
            <a:r>
              <a:rPr lang="zh-CN" altLang="zh-CN" sz="2800" dirty="0">
                <a:solidFill>
                  <a:srgbClr val="FFFF66"/>
                </a:solidFill>
                <a:latin typeface="文鼎粗圆简" pitchFamily="18" charset="-122"/>
                <a:ea typeface="文鼎粗圆简" pitchFamily="18" charset="-122"/>
              </a:rPr>
              <a:t>技能定价要比为职位定价更</a:t>
            </a:r>
            <a:r>
              <a:rPr lang="zh-CN" altLang="zh-CN" sz="2800" dirty="0" smtClean="0">
                <a:solidFill>
                  <a:srgbClr val="FFFF66"/>
                </a:solidFill>
                <a:latin typeface="文鼎粗圆简" pitchFamily="18" charset="-122"/>
                <a:ea typeface="文鼎粗圆简" pitchFamily="18" charset="-122"/>
              </a:rPr>
              <a:t>困难</a:t>
            </a:r>
            <a:r>
              <a:rPr lang="zh-CN" altLang="en-US" sz="2800" dirty="0" smtClean="0">
                <a:solidFill>
                  <a:srgbClr val="FFFF66"/>
                </a:solidFill>
                <a:latin typeface="文鼎粗圆简" pitchFamily="18" charset="-122"/>
                <a:ea typeface="文鼎粗圆简" pitchFamily="18" charset="-122"/>
              </a:rPr>
              <a:t>。</a:t>
            </a:r>
            <a:endParaRPr lang="zh-CN" altLang="en-US" sz="2800" dirty="0">
              <a:solidFill>
                <a:srgbClr val="FFFF66"/>
              </a:solidFill>
              <a:latin typeface="文鼎粗圆简" pitchFamily="18" charset="-122"/>
              <a:ea typeface="文鼎粗圆简" pitchFamily="18" charset="-122"/>
            </a:endParaRPr>
          </a:p>
        </p:txBody>
      </p:sp>
    </p:spTree>
  </p:cSld>
  <p:clrMapOvr>
    <a:masterClrMapping/>
  </p:clrMapOvr>
  <p:transition spd="slow">
    <p:wip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11268" name="Rectangle 3"/>
          <p:cNvSpPr>
            <a:spLocks noGrp="1" noChangeArrowheads="1"/>
          </p:cNvSpPr>
          <p:nvPr>
            <p:ph type="title"/>
          </p:nvPr>
        </p:nvSpPr>
        <p:spPr>
          <a:xfrm>
            <a:off x="0" y="0"/>
            <a:ext cx="10668000" cy="930275"/>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设计技能薪资体系的几个关键决策</a:t>
            </a:r>
            <a:endParaRPr lang="zh-CN" altLang="en-US" sz="3200" b="1" smtClean="0">
              <a:solidFill>
                <a:srgbClr val="FFFFFF"/>
              </a:solidFill>
              <a:latin typeface="华文中宋" pitchFamily="2" charset="-122"/>
              <a:ea typeface="华文中宋" pitchFamily="2" charset="-122"/>
            </a:endParaRPr>
          </a:p>
        </p:txBody>
      </p:sp>
      <p:sp>
        <p:nvSpPr>
          <p:cNvPr id="11269"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1270"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1271"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p>
        </p:txBody>
      </p:sp>
      <p:sp>
        <p:nvSpPr>
          <p:cNvPr id="11272"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1273"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1274"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p>
        </p:txBody>
      </p:sp>
      <p:sp>
        <p:nvSpPr>
          <p:cNvPr id="11275"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p>
        </p:txBody>
      </p:sp>
      <p:sp>
        <p:nvSpPr>
          <p:cNvPr id="11276"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p>
        </p:txBody>
      </p:sp>
      <p:sp>
        <p:nvSpPr>
          <p:cNvPr id="11277"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11278"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912398" name="Rectangle 14"/>
          <p:cNvSpPr>
            <a:spLocks noChangeArrowheads="1"/>
          </p:cNvSpPr>
          <p:nvPr/>
        </p:nvSpPr>
        <p:spPr bwMode="auto">
          <a:xfrm>
            <a:off x="1012825" y="1649413"/>
            <a:ext cx="6481763" cy="3670300"/>
          </a:xfrm>
          <a:prstGeom prst="rect">
            <a:avLst/>
          </a:prstGeom>
          <a:solidFill>
            <a:srgbClr val="009900"/>
          </a:solidFill>
          <a:ln w="76200" cmpd="tri">
            <a:solidFill>
              <a:srgbClr val="009900"/>
            </a:solidFill>
            <a:miter lim="800000"/>
          </a:ln>
          <a:effectLst>
            <a:outerShdw dist="107763" dir="2700000" algn="ctr" rotWithShape="0">
              <a:schemeClr val="bg2"/>
            </a:outerShdw>
          </a:effectLst>
        </p:spPr>
        <p:txBody>
          <a:bodyPr lIns="90488" tIns="44450" rIns="90488" bIns="44450">
            <a:spAutoFit/>
          </a:bodyPr>
          <a:lstStyle/>
          <a:p>
            <a:pPr algn="l">
              <a:lnSpc>
                <a:spcPct val="160000"/>
              </a:lnSpc>
              <a:buClr>
                <a:srgbClr val="FF0000"/>
              </a:buClr>
              <a:buFont typeface="Monotype Sorts" pitchFamily="2" charset="2"/>
              <a:buChar char="8"/>
              <a:defRPr/>
            </a:pPr>
            <a:r>
              <a:rPr lang="en-US" altLang="zh-CN">
                <a:solidFill>
                  <a:srgbClr val="FFFF66"/>
                </a:solidFill>
                <a:latin typeface="文鼎粗圆简" pitchFamily="18" charset="-122"/>
                <a:ea typeface="文鼎粗圆简" pitchFamily="18" charset="-122"/>
              </a:rPr>
              <a:t> </a:t>
            </a:r>
            <a:r>
              <a:rPr lang="zh-CN" altLang="en-US">
                <a:solidFill>
                  <a:srgbClr val="FFFF66"/>
                </a:solidFill>
                <a:latin typeface="文鼎粗圆简" pitchFamily="18" charset="-122"/>
                <a:ea typeface="文鼎粗圆简" pitchFamily="18" charset="-122"/>
              </a:rPr>
              <a:t>技能的范围</a:t>
            </a:r>
            <a:r>
              <a:rPr lang="zh-CN" altLang="en-US" b="0">
                <a:solidFill>
                  <a:srgbClr val="003BF6"/>
                </a:solidFill>
                <a:latin typeface="文鼎粗行楷体简" pitchFamily="18" charset="-122"/>
                <a:ea typeface="文鼎粗行楷体简" pitchFamily="18" charset="-122"/>
              </a:rPr>
              <a:t> </a:t>
            </a:r>
            <a:endParaRPr lang="zh-CN" altLang="zh-CN">
              <a:solidFill>
                <a:srgbClr val="FFFF66"/>
              </a:solidFill>
              <a:latin typeface="文鼎粗圆简" pitchFamily="18" charset="-122"/>
              <a:ea typeface="文鼎粗圆简" pitchFamily="18" charset="-122"/>
            </a:endParaRPr>
          </a:p>
          <a:p>
            <a:pPr algn="l">
              <a:lnSpc>
                <a:spcPct val="160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 技能的广度和深度 </a:t>
            </a:r>
            <a:endParaRPr lang="zh-CN" altLang="zh-CN">
              <a:solidFill>
                <a:srgbClr val="FFFF66"/>
              </a:solidFill>
              <a:latin typeface="文鼎粗圆简" pitchFamily="18" charset="-122"/>
              <a:ea typeface="文鼎粗圆简" pitchFamily="18" charset="-122"/>
            </a:endParaRPr>
          </a:p>
          <a:p>
            <a:pPr algn="l">
              <a:lnSpc>
                <a:spcPct val="160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 单一职位族</a:t>
            </a:r>
            <a:r>
              <a:rPr lang="en-US" altLang="zh-CN">
                <a:solidFill>
                  <a:srgbClr val="FFFF66"/>
                </a:solidFill>
                <a:latin typeface="文鼎粗圆简" pitchFamily="18" charset="-122"/>
                <a:ea typeface="文鼎粗圆简" pitchFamily="18" charset="-122"/>
              </a:rPr>
              <a:t>/</a:t>
            </a:r>
            <a:r>
              <a:rPr lang="zh-CN" altLang="en-US">
                <a:solidFill>
                  <a:srgbClr val="FFFF66"/>
                </a:solidFill>
                <a:latin typeface="文鼎粗圆简" pitchFamily="18" charset="-122"/>
                <a:ea typeface="文鼎粗圆简" pitchFamily="18" charset="-122"/>
              </a:rPr>
              <a:t>跨职位族</a:t>
            </a:r>
            <a:endParaRPr lang="zh-CN" altLang="en-US">
              <a:solidFill>
                <a:srgbClr val="FFFF66"/>
              </a:solidFill>
              <a:latin typeface="文鼎粗圆简" pitchFamily="18" charset="-122"/>
              <a:ea typeface="文鼎粗圆简" pitchFamily="18" charset="-122"/>
            </a:endParaRPr>
          </a:p>
          <a:p>
            <a:pPr algn="l">
              <a:lnSpc>
                <a:spcPct val="160000"/>
              </a:lnSpc>
              <a:buClr>
                <a:srgbClr val="FF0000"/>
              </a:buClr>
              <a:buFont typeface="Monotype Sorts" pitchFamily="2" charset="2"/>
              <a:buChar char="8"/>
              <a:defRPr/>
            </a:pPr>
            <a:r>
              <a:rPr lang="zh-CN" altLang="en-US" sz="2000">
                <a:solidFill>
                  <a:srgbClr val="003BF6"/>
                </a:solidFill>
                <a:latin typeface="文鼎粗行楷体简" pitchFamily="18" charset="-122"/>
                <a:ea typeface="文鼎粗行楷体简" pitchFamily="18" charset="-122"/>
              </a:rPr>
              <a:t> </a:t>
            </a:r>
            <a:r>
              <a:rPr lang="zh-CN" altLang="en-US">
                <a:solidFill>
                  <a:srgbClr val="FFFF66"/>
                </a:solidFill>
                <a:latin typeface="文鼎粗圆简" pitchFamily="18" charset="-122"/>
                <a:ea typeface="文鼎粗圆简" pitchFamily="18" charset="-122"/>
              </a:rPr>
              <a:t>培训体系与资格认证问题</a:t>
            </a:r>
            <a:endParaRPr lang="zh-CN" altLang="en-US">
              <a:solidFill>
                <a:srgbClr val="FFFF66"/>
              </a:solidFill>
              <a:latin typeface="文鼎粗圆简" pitchFamily="18" charset="-122"/>
              <a:ea typeface="文鼎粗圆简" pitchFamily="18" charset="-122"/>
            </a:endParaRPr>
          </a:p>
          <a:p>
            <a:pPr algn="l">
              <a:lnSpc>
                <a:spcPct val="160000"/>
              </a:lnSpc>
              <a:buClr>
                <a:srgbClr val="FF0000"/>
              </a:buClr>
              <a:buFont typeface="Monotype Sorts" pitchFamily="2" charset="2"/>
              <a:buChar char="8"/>
              <a:defRPr/>
            </a:pPr>
            <a:r>
              <a:rPr lang="zh-CN" altLang="en-US" sz="2000">
                <a:solidFill>
                  <a:srgbClr val="003BF6"/>
                </a:solidFill>
                <a:latin typeface="文鼎粗行楷体简" pitchFamily="18" charset="-122"/>
                <a:ea typeface="文鼎粗行楷体简" pitchFamily="18" charset="-122"/>
              </a:rPr>
              <a:t> </a:t>
            </a:r>
            <a:r>
              <a:rPr lang="zh-CN" altLang="en-US">
                <a:solidFill>
                  <a:srgbClr val="FFFF66"/>
                </a:solidFill>
                <a:latin typeface="文鼎粗圆简" pitchFamily="18" charset="-122"/>
                <a:ea typeface="文鼎粗圆简" pitchFamily="18" charset="-122"/>
              </a:rPr>
              <a:t>学习的自主性</a:t>
            </a:r>
            <a:r>
              <a:rPr lang="zh-CN" altLang="en-US" sz="2000" b="0">
                <a:solidFill>
                  <a:srgbClr val="003BF6"/>
                </a:solidFill>
                <a:latin typeface="文鼎粗行楷体简" pitchFamily="18" charset="-122"/>
                <a:ea typeface="文鼎粗行楷体简" pitchFamily="18" charset="-122"/>
              </a:rPr>
              <a:t>  </a:t>
            </a:r>
            <a:endParaRPr lang="zh-CN" altLang="en-US" sz="2000" b="0">
              <a:solidFill>
                <a:srgbClr val="003BF6"/>
              </a:solidFill>
              <a:latin typeface="文鼎粗行楷体简" pitchFamily="18" charset="-122"/>
              <a:ea typeface="文鼎粗行楷体简" pitchFamily="18" charset="-122"/>
            </a:endParaRPr>
          </a:p>
          <a:p>
            <a:pPr algn="l">
              <a:lnSpc>
                <a:spcPct val="160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 管理方面的问题</a:t>
            </a:r>
            <a:r>
              <a:rPr lang="zh-CN" altLang="en-US" sz="2000" b="0">
                <a:solidFill>
                  <a:srgbClr val="003BF6"/>
                </a:solidFill>
                <a:latin typeface="文鼎粗行楷体简" pitchFamily="18" charset="-122"/>
                <a:ea typeface="文鼎粗行楷体简" pitchFamily="18" charset="-122"/>
              </a:rPr>
              <a:t>  </a:t>
            </a:r>
            <a:endParaRPr lang="zh-CN" altLang="en-US" sz="2000" b="0">
              <a:solidFill>
                <a:srgbClr val="003BF6"/>
              </a:solidFill>
              <a:latin typeface="文鼎粗行楷体简" pitchFamily="18" charset="-122"/>
              <a:ea typeface="文鼎粗行楷体简" pitchFamily="18" charset="-122"/>
            </a:endParaRPr>
          </a:p>
        </p:txBody>
      </p:sp>
      <p:graphicFrame>
        <p:nvGraphicFramePr>
          <p:cNvPr id="11266" name="Object 15"/>
          <p:cNvGraphicFramePr>
            <a:graphicFrameLocks noGrp="1" noChangeAspect="1"/>
          </p:cNvGraphicFramePr>
          <p:nvPr>
            <p:ph idx="1"/>
          </p:nvPr>
        </p:nvGraphicFramePr>
        <p:xfrm>
          <a:off x="6773863" y="5249863"/>
          <a:ext cx="2370137" cy="2225675"/>
        </p:xfrm>
        <a:graphic>
          <a:graphicData uri="http://schemas.openxmlformats.org/presentationml/2006/ole">
            <mc:AlternateContent xmlns:mc="http://schemas.openxmlformats.org/markup-compatibility/2006">
              <mc:Choice xmlns:v="urn:schemas-microsoft-com:vml" Requires="v">
                <p:oleObj spid="_x0000_s11265" name="剪辑" r:id="rId1" imgW="14963775" imgH="15125700" progId="">
                  <p:embed/>
                </p:oleObj>
              </mc:Choice>
              <mc:Fallback>
                <p:oleObj name="剪辑" r:id="rId1" imgW="14963775" imgH="15125700" progId="">
                  <p:embed/>
                  <p:pic>
                    <p:nvPicPr>
                      <p:cNvPr id="0" name="图片 11264"/>
                      <p:cNvPicPr>
                        <a:picLocks noGrp="1" noChangeAspect="1"/>
                      </p:cNvPicPr>
                      <p:nvPr/>
                    </p:nvPicPr>
                    <p:blipFill>
                      <a:blip r:embed="rId2"/>
                      <a:stretch>
                        <a:fillRect/>
                      </a:stretch>
                    </p:blipFill>
                    <p:spPr>
                      <a:xfrm>
                        <a:off x="6773863" y="5249863"/>
                        <a:ext cx="2370137" cy="2225675"/>
                      </a:xfrm>
                      <a:prstGeom prst="rect">
                        <a:avLst/>
                      </a:prstGeom>
                      <a:noFill/>
                      <a:ln w="9525">
                        <a:noFill/>
                      </a:ln>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155651"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技能薪酬操作要点</a:t>
            </a:r>
            <a:endParaRPr lang="zh-CN" altLang="en-US" sz="3200" b="1" smtClean="0">
              <a:solidFill>
                <a:srgbClr val="FFFFFF"/>
              </a:solidFill>
              <a:latin typeface="华文中宋" pitchFamily="2" charset="-122"/>
              <a:ea typeface="华文中宋" pitchFamily="2" charset="-122"/>
            </a:endParaRPr>
          </a:p>
        </p:txBody>
      </p:sp>
      <p:sp>
        <p:nvSpPr>
          <p:cNvPr id="155652"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55653"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55654"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p>
        </p:txBody>
      </p:sp>
      <p:sp>
        <p:nvSpPr>
          <p:cNvPr id="155655"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55656"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55657"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p>
        </p:txBody>
      </p:sp>
      <p:sp>
        <p:nvSpPr>
          <p:cNvPr id="155658"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p>
        </p:txBody>
      </p:sp>
      <p:sp>
        <p:nvSpPr>
          <p:cNvPr id="155659"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p>
        </p:txBody>
      </p:sp>
      <p:sp>
        <p:nvSpPr>
          <p:cNvPr id="155660"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155661"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155662" name="Text Box 14"/>
          <p:cNvSpPr txBox="1">
            <a:spLocks noChangeArrowheads="1"/>
          </p:cNvSpPr>
          <p:nvPr/>
        </p:nvSpPr>
        <p:spPr bwMode="auto">
          <a:xfrm>
            <a:off x="685800" y="1143000"/>
            <a:ext cx="9296400" cy="6518708"/>
          </a:xfrm>
          <a:prstGeom prst="rect">
            <a:avLst/>
          </a:prstGeom>
          <a:noFill/>
          <a:ln w="12700" cap="sq">
            <a:noFill/>
            <a:miter lim="800000"/>
            <a:headEnd type="none" w="sm" len="sm"/>
            <a:tailEnd type="none" w="sm" len="sm"/>
          </a:ln>
        </p:spPr>
        <p:txBody>
          <a:bodyPr>
            <a:spAutoFit/>
          </a:bodyPr>
          <a:lstStyle/>
          <a:p>
            <a:pPr algn="l">
              <a:lnSpc>
                <a:spcPct val="130000"/>
              </a:lnSpc>
              <a:spcBef>
                <a:spcPct val="50000"/>
              </a:spcBef>
              <a:buClr>
                <a:srgbClr val="00FF00"/>
              </a:buClr>
              <a:buFont typeface="Webdings" panose="05030102010509060703" pitchFamily="18" charset="2"/>
              <a:buChar char="."/>
            </a:pPr>
            <a:r>
              <a:rPr lang="en-US" altLang="zh-CN" dirty="0" smtClean="0">
                <a:latin typeface="宋体" panose="02010600030101010101" pitchFamily="2" charset="-122"/>
              </a:rPr>
              <a:t>6.1 </a:t>
            </a:r>
            <a:r>
              <a:rPr lang="zh-CN" altLang="en-US" u="sng" dirty="0">
                <a:solidFill>
                  <a:srgbClr val="A50021"/>
                </a:solidFill>
                <a:latin typeface="宋体" panose="02010600030101010101" pitchFamily="2" charset="-122"/>
              </a:rPr>
              <a:t>技能的范围：</a:t>
            </a:r>
            <a:r>
              <a:rPr lang="zh-CN" altLang="en-US" dirty="0">
                <a:latin typeface="宋体" panose="02010600030101010101" pitchFamily="2" charset="-122"/>
              </a:rPr>
              <a:t>组织必须强调自己所要为之支付报酬的那些技能到底是哪些技能，</a:t>
            </a:r>
            <a:r>
              <a:rPr lang="zh-CN" altLang="zh-CN" dirty="0">
                <a:latin typeface="宋体" panose="02010600030101010101" pitchFamily="2" charset="-122"/>
              </a:rPr>
              <a:t>员工可能会出现忽视本职工作，好高骛远的情况。</a:t>
            </a:r>
            <a:r>
              <a:rPr lang="zh-CN" altLang="en-US" dirty="0">
                <a:latin typeface="宋体" panose="02010600030101010101" pitchFamily="2" charset="-122"/>
              </a:rPr>
              <a:t>不是无限制地对于员工所获得的任何技能都给予报酬，而只是对于扮演某些特定的角色或者从事某些特定的工作所需要的技能提供报酬。必须确保这些技能的总价值与市场薪酬水平之间存在紧密的联系。若工作需要具备</a:t>
            </a:r>
            <a:r>
              <a:rPr lang="en-US" altLang="zh-CN" dirty="0">
                <a:latin typeface="宋体" panose="02010600030101010101" pitchFamily="2" charset="-122"/>
              </a:rPr>
              <a:t>6</a:t>
            </a:r>
            <a:r>
              <a:rPr lang="zh-CN" altLang="en-US" dirty="0">
                <a:latin typeface="宋体" panose="02010600030101010101" pitchFamily="2" charset="-122"/>
              </a:rPr>
              <a:t>种技能，则必须在全部具备之后才能获得市场薪酬水平</a:t>
            </a:r>
            <a:r>
              <a:rPr lang="zh-CN" altLang="en-US" dirty="0" smtClean="0">
                <a:latin typeface="宋体" panose="02010600030101010101" pitchFamily="2" charset="-122"/>
              </a:rPr>
              <a:t>。</a:t>
            </a:r>
            <a:endParaRPr lang="en-US" altLang="zh-CN" dirty="0" smtClean="0">
              <a:latin typeface="宋体" panose="02010600030101010101" pitchFamily="2" charset="-122"/>
            </a:endParaRPr>
          </a:p>
          <a:p>
            <a:pPr algn="l">
              <a:lnSpc>
                <a:spcPct val="130000"/>
              </a:lnSpc>
              <a:spcBef>
                <a:spcPct val="50000"/>
              </a:spcBef>
              <a:buClr>
                <a:srgbClr val="00FF00"/>
              </a:buClr>
              <a:buFont typeface="Webdings" panose="05030102010509060703" pitchFamily="18" charset="2"/>
              <a:buChar char="."/>
            </a:pPr>
            <a:r>
              <a:rPr lang="en-US" altLang="zh-CN" dirty="0">
                <a:latin typeface="宋体" panose="02010600030101010101" pitchFamily="2" charset="-122"/>
              </a:rPr>
              <a:t> </a:t>
            </a:r>
            <a:r>
              <a:rPr lang="en-US" altLang="zh-CN" dirty="0" smtClean="0">
                <a:latin typeface="宋体" panose="02010600030101010101" pitchFamily="2" charset="-122"/>
              </a:rPr>
              <a:t>6.2 </a:t>
            </a:r>
            <a:r>
              <a:rPr lang="zh-CN" altLang="en-US" u="sng" dirty="0">
                <a:solidFill>
                  <a:srgbClr val="A50021"/>
                </a:solidFill>
                <a:latin typeface="宋体" panose="02010600030101010101" pitchFamily="2" charset="-122"/>
              </a:rPr>
              <a:t>技能的广度和深度：</a:t>
            </a:r>
            <a:r>
              <a:rPr lang="zh-CN" altLang="en-US" dirty="0">
                <a:latin typeface="宋体" panose="02010600030101010101" pitchFamily="2" charset="-122"/>
              </a:rPr>
              <a:t>组织还必须确定自己所要提供报酬的那些技能开发的范围。是鼓励员工成为通才，还是鼓励他们仅仅去不断提高具有很高价值的那些特定技能？教会专业技术人员掌握文字处理能力有助于减少秘书的工作，但是却不应为此而获得报酬；但是若秘书学会了完成专业技术人员完成的某些任务，则应当得到报酬</a:t>
            </a:r>
            <a:r>
              <a:rPr lang="zh-CN" altLang="en-US" dirty="0" smtClean="0">
                <a:latin typeface="宋体" panose="02010600030101010101" pitchFamily="2" charset="-122"/>
              </a:rPr>
              <a:t>。</a:t>
            </a:r>
            <a:endParaRPr lang="zh-CN" altLang="en-US" dirty="0">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martArt 占位符 4"/>
          <p:cNvGraphicFramePr>
            <a:graphicFrameLocks noGrp="1"/>
          </p:cNvGraphicFramePr>
          <p:nvPr>
            <p:ph type="dgm" idx="1"/>
          </p:nvPr>
        </p:nvGraphicFramePr>
        <p:xfrm>
          <a:off x="800100" y="2201863"/>
          <a:ext cx="9067800" cy="4572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Rectangle 2"/>
          <p:cNvSpPr>
            <a:spLocks noGrp="1" noChangeArrowheads="1"/>
          </p:cNvSpPr>
          <p:nvPr>
            <p:ph type="title"/>
          </p:nvPr>
        </p:nvSpPr>
        <p:spPr>
          <a:xfrm>
            <a:off x="0" y="0"/>
            <a:ext cx="10668000" cy="930275"/>
          </a:xfrm>
          <a:solidFill>
            <a:srgbClr val="0000CC"/>
          </a:solidFill>
          <a:ln w="9525">
            <a:noFill/>
            <a:miter lim="800000"/>
          </a:ln>
        </p:spPr>
        <p:txBody>
          <a:bodyPr vert="horz" wrap="square" lIns="104498" tIns="52249" rIns="104498" bIns="52249" numCol="1" anchor="ctr" anchorCtr="0" compatLnSpc="1"/>
          <a:lstStyle/>
          <a:p>
            <a:pPr eaLnBrk="1" hangingPunct="1"/>
            <a:r>
              <a:rPr lang="zh-CN" altLang="en-US" sz="2800" b="1" dirty="0" smtClean="0">
                <a:solidFill>
                  <a:srgbClr val="FFFFFF"/>
                </a:solidFill>
                <a:latin typeface="华文中宋" pitchFamily="2" charset="-122"/>
                <a:ea typeface="华文中宋" pitchFamily="2" charset="-122"/>
                <a:sym typeface="Symbol" panose="05050102010706020507" pitchFamily="18" charset="2"/>
              </a:rPr>
              <a:t>人工成本</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sp>
        <p:nvSpPr>
          <p:cNvPr id="6" name="文本框 5"/>
          <p:cNvSpPr txBox="1"/>
          <p:nvPr/>
        </p:nvSpPr>
        <p:spPr>
          <a:xfrm>
            <a:off x="1553532" y="1649733"/>
            <a:ext cx="7560935" cy="523220"/>
          </a:xfrm>
          <a:prstGeom prst="rect">
            <a:avLst/>
          </a:prstGeom>
          <a:noFill/>
        </p:spPr>
        <p:txBody>
          <a:bodyPr wrap="square" rtlCol="0">
            <a:spAutoFit/>
          </a:bodyPr>
          <a:lstStyle/>
          <a:p>
            <a:r>
              <a:rPr lang="zh-CN" altLang="en-US" sz="2800" dirty="0" smtClean="0">
                <a:solidFill>
                  <a:srgbClr val="FF0000"/>
                </a:solidFill>
              </a:rPr>
              <a:t>人工成本</a:t>
            </a:r>
            <a:r>
              <a:rPr lang="zh-CN" altLang="en-US" dirty="0" smtClean="0"/>
              <a:t>：</a:t>
            </a:r>
            <a:r>
              <a:rPr lang="zh-CN" altLang="zh-CN" dirty="0"/>
              <a:t>指雇主在雇用劳动力时产生的全部费用。</a:t>
            </a:r>
            <a:endParaRPr lang="zh-CN" altLang="en-US" dirty="0"/>
          </a:p>
        </p:txBody>
      </p:sp>
    </p:spTree>
  </p:cSld>
  <p:clrMapOvr>
    <a:masterClrMapping/>
  </p:clrMapOvr>
  <p:transition spd="slow">
    <p:wip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157699"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技能薪酬操作要点</a:t>
            </a:r>
            <a:endParaRPr lang="zh-CN" altLang="en-US" sz="3200" b="1" smtClean="0">
              <a:solidFill>
                <a:srgbClr val="FFFFFF"/>
              </a:solidFill>
              <a:latin typeface="华文中宋" pitchFamily="2" charset="-122"/>
              <a:ea typeface="华文中宋" pitchFamily="2" charset="-122"/>
            </a:endParaRPr>
          </a:p>
        </p:txBody>
      </p:sp>
      <p:sp>
        <p:nvSpPr>
          <p:cNvPr id="157700"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57701"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57702"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p>
        </p:txBody>
      </p:sp>
      <p:sp>
        <p:nvSpPr>
          <p:cNvPr id="157703"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57704"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57705"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p>
        </p:txBody>
      </p:sp>
      <p:sp>
        <p:nvSpPr>
          <p:cNvPr id="157706"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p>
        </p:txBody>
      </p:sp>
      <p:sp>
        <p:nvSpPr>
          <p:cNvPr id="157707"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p>
        </p:txBody>
      </p:sp>
      <p:sp>
        <p:nvSpPr>
          <p:cNvPr id="157708"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157709"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157710" name="Text Box 14"/>
          <p:cNvSpPr txBox="1">
            <a:spLocks noChangeArrowheads="1"/>
          </p:cNvSpPr>
          <p:nvPr/>
        </p:nvSpPr>
        <p:spPr bwMode="auto">
          <a:xfrm>
            <a:off x="685800" y="1066800"/>
            <a:ext cx="9144000" cy="6555641"/>
          </a:xfrm>
          <a:prstGeom prst="rect">
            <a:avLst/>
          </a:prstGeom>
          <a:noFill/>
          <a:ln w="12700" cap="sq">
            <a:noFill/>
            <a:miter lim="800000"/>
            <a:headEnd type="none" w="sm" len="sm"/>
            <a:tailEnd type="none" w="sm" len="sm"/>
          </a:ln>
        </p:spPr>
        <p:txBody>
          <a:bodyPr>
            <a:spAutoFit/>
          </a:bodyPr>
          <a:lstStyle/>
          <a:p>
            <a:pPr algn="l">
              <a:lnSpc>
                <a:spcPct val="170000"/>
              </a:lnSpc>
              <a:spcBef>
                <a:spcPct val="50000"/>
              </a:spcBef>
              <a:buClr>
                <a:srgbClr val="00FF00"/>
              </a:buClr>
              <a:buFont typeface="Webdings" panose="05030102010509060703" pitchFamily="18" charset="2"/>
              <a:buChar char="."/>
            </a:pPr>
            <a:r>
              <a:rPr lang="en-US" altLang="zh-CN" dirty="0">
                <a:latin typeface="宋体" panose="02010600030101010101" pitchFamily="2" charset="-122"/>
              </a:rPr>
              <a:t>  </a:t>
            </a:r>
            <a:r>
              <a:rPr lang="en-US" altLang="zh-CN" dirty="0" smtClean="0">
                <a:latin typeface="宋体" panose="02010600030101010101" pitchFamily="2" charset="-122"/>
              </a:rPr>
              <a:t>6.3 </a:t>
            </a:r>
            <a:r>
              <a:rPr lang="zh-CN" altLang="en-US" u="sng" dirty="0">
                <a:solidFill>
                  <a:srgbClr val="A50021"/>
                </a:solidFill>
                <a:latin typeface="宋体" panose="02010600030101010101" pitchFamily="2" charset="-122"/>
              </a:rPr>
              <a:t>单一职位族</a:t>
            </a:r>
            <a:r>
              <a:rPr lang="en-US" altLang="zh-CN" u="sng" dirty="0">
                <a:solidFill>
                  <a:srgbClr val="A50021"/>
                </a:solidFill>
                <a:latin typeface="宋体" panose="02010600030101010101" pitchFamily="2" charset="-122"/>
              </a:rPr>
              <a:t>/</a:t>
            </a:r>
            <a:r>
              <a:rPr lang="zh-CN" altLang="en-US" u="sng" dirty="0">
                <a:solidFill>
                  <a:srgbClr val="A50021"/>
                </a:solidFill>
                <a:latin typeface="宋体" panose="02010600030101010101" pitchFamily="2" charset="-122"/>
              </a:rPr>
              <a:t>跨职位族：</a:t>
            </a:r>
            <a:r>
              <a:rPr lang="zh-CN" altLang="en-US" dirty="0">
                <a:latin typeface="宋体" panose="02010600030101010101" pitchFamily="2" charset="-122"/>
              </a:rPr>
              <a:t>技能薪酬计划是应当严格限定在某一职位族之内，还是应当设计成一个鼓励真正的跨职能培训计划。前者鼓励员工沿着某一特定的职业通道跨越多级单个的台阶来获得报酬（更适合职能型组织）。后者鼓励员工打破传统的职能通道，形成新的职业通道（更适合时间型组织）</a:t>
            </a:r>
            <a:r>
              <a:rPr lang="zh-CN" altLang="en-US" dirty="0" smtClean="0">
                <a:latin typeface="宋体" panose="02010600030101010101" pitchFamily="2" charset="-122"/>
              </a:rPr>
              <a:t>。</a:t>
            </a:r>
            <a:endParaRPr lang="en-US" altLang="zh-CN" dirty="0" smtClean="0">
              <a:latin typeface="宋体" panose="02010600030101010101" pitchFamily="2" charset="-122"/>
            </a:endParaRPr>
          </a:p>
          <a:p>
            <a:pPr algn="l">
              <a:lnSpc>
                <a:spcPct val="170000"/>
              </a:lnSpc>
              <a:spcBef>
                <a:spcPct val="50000"/>
              </a:spcBef>
              <a:buClr>
                <a:srgbClr val="00FF00"/>
              </a:buClr>
              <a:buFont typeface="Webdings" panose="05030102010509060703" pitchFamily="18" charset="2"/>
              <a:buChar char="."/>
            </a:pPr>
            <a:r>
              <a:rPr lang="en-US" altLang="zh-CN" dirty="0">
                <a:latin typeface="宋体" panose="02010600030101010101" pitchFamily="2" charset="-122"/>
              </a:rPr>
              <a:t> </a:t>
            </a:r>
            <a:r>
              <a:rPr lang="en-US" altLang="zh-CN" dirty="0" smtClean="0">
                <a:latin typeface="宋体" panose="02010600030101010101" pitchFamily="2" charset="-122"/>
              </a:rPr>
              <a:t>6.4 </a:t>
            </a:r>
            <a:r>
              <a:rPr lang="zh-CN" altLang="en-US" u="sng" dirty="0">
                <a:solidFill>
                  <a:srgbClr val="A50021"/>
                </a:solidFill>
                <a:latin typeface="宋体" panose="02010600030101010101" pitchFamily="2" charset="-122"/>
              </a:rPr>
              <a:t>培训体系与资格认证：</a:t>
            </a:r>
            <a:r>
              <a:rPr lang="zh-CN" altLang="en-US" dirty="0">
                <a:latin typeface="宋体" panose="02010600030101010101" pitchFamily="2" charset="-122"/>
              </a:rPr>
              <a:t>必须建立一套体系来对员工进行培训以及帮助他们开发组织要求具备的那些新技能。必须有一个资格认证过程来确保员工确实掌握了这些技能，同时还要有一个阶段性的资格重新认证过程，以保证他们将这些技能保持在某种水平上，取消那些不再具备特定技能者原有资格的过程有时也非常重要</a:t>
            </a:r>
            <a:r>
              <a:rPr lang="zh-CN" altLang="en-US" dirty="0" smtClean="0">
                <a:latin typeface="宋体" panose="02010600030101010101" pitchFamily="2" charset="-122"/>
              </a:rPr>
              <a:t>。</a:t>
            </a:r>
            <a:endParaRPr lang="en-US" altLang="zh-CN" dirty="0" smtClean="0">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156675"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技能薪酬操作要点</a:t>
            </a:r>
            <a:endParaRPr lang="zh-CN" altLang="en-US" sz="3200" b="1" smtClean="0">
              <a:solidFill>
                <a:srgbClr val="FFFFFF"/>
              </a:solidFill>
              <a:latin typeface="华文中宋" pitchFamily="2" charset="-122"/>
              <a:ea typeface="华文中宋" pitchFamily="2" charset="-122"/>
            </a:endParaRPr>
          </a:p>
        </p:txBody>
      </p:sp>
      <p:sp>
        <p:nvSpPr>
          <p:cNvPr id="156676"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56677"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56678"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p>
        </p:txBody>
      </p:sp>
      <p:sp>
        <p:nvSpPr>
          <p:cNvPr id="156679"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56680"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56681"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p>
        </p:txBody>
      </p:sp>
      <p:sp>
        <p:nvSpPr>
          <p:cNvPr id="156682"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p>
        </p:txBody>
      </p:sp>
      <p:sp>
        <p:nvSpPr>
          <p:cNvPr id="156683"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p>
        </p:txBody>
      </p:sp>
      <p:sp>
        <p:nvSpPr>
          <p:cNvPr id="156684"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156685"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156686" name="Text Box 14"/>
          <p:cNvSpPr txBox="1">
            <a:spLocks noChangeArrowheads="1"/>
          </p:cNvSpPr>
          <p:nvPr/>
        </p:nvSpPr>
        <p:spPr bwMode="auto">
          <a:xfrm>
            <a:off x="609600" y="1143000"/>
            <a:ext cx="9372600" cy="4930581"/>
          </a:xfrm>
          <a:prstGeom prst="rect">
            <a:avLst/>
          </a:prstGeom>
          <a:noFill/>
          <a:ln w="12700" cap="sq">
            <a:noFill/>
            <a:miter lim="800000"/>
            <a:headEnd type="none" w="sm" len="sm"/>
            <a:tailEnd type="none" w="sm" len="sm"/>
          </a:ln>
        </p:spPr>
        <p:txBody>
          <a:bodyPr>
            <a:spAutoFit/>
          </a:bodyPr>
          <a:lstStyle/>
          <a:p>
            <a:pPr algn="l">
              <a:lnSpc>
                <a:spcPct val="140000"/>
              </a:lnSpc>
              <a:spcBef>
                <a:spcPct val="50000"/>
              </a:spcBef>
              <a:buClr>
                <a:srgbClr val="00FF00"/>
              </a:buClr>
              <a:buFont typeface="Webdings" panose="05030102010509060703" pitchFamily="18" charset="2"/>
              <a:buChar char="."/>
            </a:pPr>
            <a:r>
              <a:rPr lang="en-US" altLang="zh-CN" dirty="0" smtClean="0">
                <a:latin typeface="宋体" panose="02010600030101010101" pitchFamily="2" charset="-122"/>
              </a:rPr>
              <a:t>6.5 </a:t>
            </a:r>
            <a:r>
              <a:rPr lang="zh-CN" altLang="en-US" u="sng" dirty="0">
                <a:solidFill>
                  <a:srgbClr val="A50021"/>
                </a:solidFill>
                <a:latin typeface="宋体" panose="02010600030101010101" pitchFamily="2" charset="-122"/>
              </a:rPr>
              <a:t>学习的自主性：</a:t>
            </a:r>
            <a:r>
              <a:rPr lang="zh-CN" altLang="en-US" dirty="0">
                <a:latin typeface="宋体" panose="02010600030101010101" pitchFamily="2" charset="-122"/>
              </a:rPr>
              <a:t>组织还必须决定是应当由员工自己掌握下一步学习何种技能，还是由雇主、工作流程的流动方向或者客户的需求来决定应当学习的技能类型。此外，还有一个需要强调的问题是，员工是应当按照自己的速度来学习这些技能还是应当按照组织确定下来的速度来学习这些技能</a:t>
            </a:r>
            <a:r>
              <a:rPr lang="zh-CN" altLang="en-US" dirty="0" smtClean="0">
                <a:latin typeface="宋体" panose="02010600030101010101" pitchFamily="2" charset="-122"/>
              </a:rPr>
              <a:t>。</a:t>
            </a:r>
            <a:endParaRPr lang="en-US" altLang="zh-CN" dirty="0" smtClean="0">
              <a:latin typeface="宋体" panose="02010600030101010101" pitchFamily="2" charset="-122"/>
            </a:endParaRPr>
          </a:p>
          <a:p>
            <a:pPr algn="l">
              <a:lnSpc>
                <a:spcPct val="140000"/>
              </a:lnSpc>
              <a:spcBef>
                <a:spcPct val="50000"/>
              </a:spcBef>
              <a:buClr>
                <a:srgbClr val="00FF00"/>
              </a:buClr>
              <a:buFont typeface="Webdings" panose="05030102010509060703" pitchFamily="18" charset="2"/>
              <a:buChar char="."/>
            </a:pPr>
            <a:r>
              <a:rPr lang="zh-CN" altLang="en-US" dirty="0">
                <a:latin typeface="宋体" panose="02010600030101010101" pitchFamily="2" charset="-122"/>
              </a:rPr>
              <a:t> </a:t>
            </a:r>
            <a:r>
              <a:rPr lang="en-US" altLang="zh-CN" dirty="0">
                <a:latin typeface="宋体" panose="02010600030101010101" pitchFamily="2" charset="-122"/>
              </a:rPr>
              <a:t>6.6 </a:t>
            </a:r>
            <a:r>
              <a:rPr lang="zh-CN" altLang="en-US" u="sng" dirty="0">
                <a:solidFill>
                  <a:srgbClr val="A50021"/>
                </a:solidFill>
                <a:latin typeface="宋体" panose="02010600030101010101" pitchFamily="2" charset="-122"/>
              </a:rPr>
              <a:t>管理方面的问题：</a:t>
            </a:r>
            <a:r>
              <a:rPr lang="zh-CN" altLang="zh-CN" dirty="0">
                <a:latin typeface="宋体" panose="02010600030101010101" pitchFamily="2" charset="-122"/>
              </a:rPr>
              <a:t>管理的重点不再是限制任务安排，确保其与职位级别保持一致，而是要最大限度地利用员工已有的技能； 员工在工作多年之后发现自己达到最高技术等级，无级可升，继续学习新技能的动机可能会削弱－－利用利润分享等刺激手段。</a:t>
            </a:r>
            <a:r>
              <a:rPr lang="zh-CN" altLang="en-US" dirty="0">
                <a:latin typeface="宋体" panose="02010600030101010101" pitchFamily="2" charset="-122"/>
              </a:rPr>
              <a:t> </a:t>
            </a:r>
            <a:endParaRPr lang="zh-CN" altLang="en-US" dirty="0">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154627" name="Rectangle 3"/>
          <p:cNvSpPr>
            <a:spLocks noGrp="1" noChangeArrowheads="1"/>
          </p:cNvSpPr>
          <p:nvPr>
            <p:ph type="title"/>
          </p:nvPr>
        </p:nvSpPr>
        <p:spPr>
          <a:xfrm>
            <a:off x="0" y="0"/>
            <a:ext cx="10668000" cy="930275"/>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技能薪资体系的设计流程</a:t>
            </a:r>
            <a:endParaRPr lang="zh-CN" altLang="en-US" sz="3200" b="1" smtClean="0">
              <a:solidFill>
                <a:srgbClr val="FFFFFF"/>
              </a:solidFill>
              <a:latin typeface="华文中宋" pitchFamily="2" charset="-122"/>
              <a:ea typeface="华文中宋" pitchFamily="2" charset="-122"/>
            </a:endParaRPr>
          </a:p>
        </p:txBody>
      </p:sp>
      <p:sp>
        <p:nvSpPr>
          <p:cNvPr id="154628"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54629"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54630"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p>
        </p:txBody>
      </p:sp>
      <p:sp>
        <p:nvSpPr>
          <p:cNvPr id="154631"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54632"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54633"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p>
        </p:txBody>
      </p:sp>
      <p:sp>
        <p:nvSpPr>
          <p:cNvPr id="154634"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p>
        </p:txBody>
      </p:sp>
      <p:sp>
        <p:nvSpPr>
          <p:cNvPr id="154635"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p>
        </p:txBody>
      </p:sp>
      <p:sp>
        <p:nvSpPr>
          <p:cNvPr id="154636"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154637"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grpSp>
        <p:nvGrpSpPr>
          <p:cNvPr id="154638" name="Group 14"/>
          <p:cNvGrpSpPr/>
          <p:nvPr/>
        </p:nvGrpSpPr>
        <p:grpSpPr bwMode="auto">
          <a:xfrm>
            <a:off x="941388" y="3594100"/>
            <a:ext cx="8783637" cy="1360488"/>
            <a:chOff x="1800" y="8304"/>
            <a:chExt cx="7200" cy="780"/>
          </a:xfrm>
        </p:grpSpPr>
        <p:sp>
          <p:nvSpPr>
            <p:cNvPr id="154639" name="Text Box 15"/>
            <p:cNvSpPr txBox="1">
              <a:spLocks noChangeArrowheads="1"/>
            </p:cNvSpPr>
            <p:nvPr/>
          </p:nvSpPr>
          <p:spPr bwMode="auto">
            <a:xfrm>
              <a:off x="1800" y="8304"/>
              <a:ext cx="1080" cy="780"/>
            </a:xfrm>
            <a:prstGeom prst="rect">
              <a:avLst/>
            </a:prstGeom>
            <a:noFill/>
            <a:ln w="9525">
              <a:solidFill>
                <a:srgbClr val="0000FF"/>
              </a:solidFill>
              <a:miter lim="800000"/>
            </a:ln>
          </p:spPr>
          <p:txBody>
            <a:bodyPr/>
            <a:lstStyle/>
            <a:p>
              <a:pPr algn="ctr" eaLnBrk="0" hangingPunct="0">
                <a:lnSpc>
                  <a:spcPct val="160000"/>
                </a:lnSpc>
              </a:pPr>
              <a:r>
                <a:rPr lang="zh-CN" altLang="en-US">
                  <a:solidFill>
                    <a:srgbClr val="003BF6"/>
                  </a:solidFill>
                </a:rPr>
                <a:t>成立设</a:t>
              </a:r>
              <a:endParaRPr lang="zh-CN" altLang="en-US">
                <a:solidFill>
                  <a:srgbClr val="003BF6"/>
                </a:solidFill>
              </a:endParaRPr>
            </a:p>
            <a:p>
              <a:pPr algn="ctr" eaLnBrk="0" hangingPunct="0">
                <a:lnSpc>
                  <a:spcPct val="160000"/>
                </a:lnSpc>
              </a:pPr>
              <a:r>
                <a:rPr lang="zh-CN" altLang="en-US">
                  <a:solidFill>
                    <a:srgbClr val="003BF6"/>
                  </a:solidFill>
                </a:rPr>
                <a:t>计小组</a:t>
              </a:r>
              <a:endParaRPr lang="zh-CN" altLang="en-US" b="0">
                <a:solidFill>
                  <a:srgbClr val="003BF6"/>
                </a:solidFill>
                <a:latin typeface="文鼎粗行楷体简" pitchFamily="18" charset="-122"/>
                <a:ea typeface="文鼎粗行楷体简" pitchFamily="18" charset="-122"/>
              </a:endParaRPr>
            </a:p>
          </p:txBody>
        </p:sp>
        <p:sp>
          <p:nvSpPr>
            <p:cNvPr id="154640" name="Text Box 16"/>
            <p:cNvSpPr txBox="1">
              <a:spLocks noChangeArrowheads="1"/>
            </p:cNvSpPr>
            <p:nvPr/>
          </p:nvSpPr>
          <p:spPr bwMode="auto">
            <a:xfrm>
              <a:off x="3240" y="8304"/>
              <a:ext cx="1080" cy="780"/>
            </a:xfrm>
            <a:prstGeom prst="rect">
              <a:avLst/>
            </a:prstGeom>
            <a:noFill/>
            <a:ln w="9525">
              <a:solidFill>
                <a:srgbClr val="0000FF"/>
              </a:solidFill>
              <a:miter lim="800000"/>
            </a:ln>
          </p:spPr>
          <p:txBody>
            <a:bodyPr/>
            <a:lstStyle/>
            <a:p>
              <a:pPr algn="ctr" eaLnBrk="0" hangingPunct="0">
                <a:lnSpc>
                  <a:spcPct val="160000"/>
                </a:lnSpc>
              </a:pPr>
              <a:r>
                <a:rPr lang="zh-CN" altLang="en-US">
                  <a:solidFill>
                    <a:srgbClr val="003BF6"/>
                  </a:solidFill>
                </a:rPr>
                <a:t>技能    分析</a:t>
              </a:r>
              <a:endParaRPr lang="zh-CN" altLang="en-US" b="0">
                <a:solidFill>
                  <a:srgbClr val="003BF6"/>
                </a:solidFill>
                <a:latin typeface="文鼎粗行楷体简" pitchFamily="18" charset="-122"/>
                <a:ea typeface="文鼎粗行楷体简" pitchFamily="18" charset="-122"/>
              </a:endParaRPr>
            </a:p>
          </p:txBody>
        </p:sp>
        <p:sp>
          <p:nvSpPr>
            <p:cNvPr id="154641" name="Text Box 17"/>
            <p:cNvSpPr txBox="1">
              <a:spLocks noChangeArrowheads="1"/>
            </p:cNvSpPr>
            <p:nvPr/>
          </p:nvSpPr>
          <p:spPr bwMode="auto">
            <a:xfrm>
              <a:off x="4680" y="8304"/>
              <a:ext cx="1080" cy="780"/>
            </a:xfrm>
            <a:prstGeom prst="rect">
              <a:avLst/>
            </a:prstGeom>
            <a:noFill/>
            <a:ln w="9525">
              <a:solidFill>
                <a:srgbClr val="0000FF"/>
              </a:solidFill>
              <a:miter lim="800000"/>
            </a:ln>
          </p:spPr>
          <p:txBody>
            <a:bodyPr/>
            <a:lstStyle/>
            <a:p>
              <a:pPr algn="ctr" eaLnBrk="0" hangingPunct="0">
                <a:lnSpc>
                  <a:spcPct val="160000"/>
                </a:lnSpc>
              </a:pPr>
              <a:r>
                <a:rPr lang="zh-CN" altLang="en-US">
                  <a:solidFill>
                    <a:srgbClr val="003BF6"/>
                  </a:solidFill>
                </a:rPr>
                <a:t>确定技   能模块</a:t>
              </a:r>
              <a:endParaRPr lang="zh-CN" altLang="en-US">
                <a:solidFill>
                  <a:srgbClr val="003BF6"/>
                </a:solidFill>
              </a:endParaRPr>
            </a:p>
            <a:p>
              <a:pPr algn="ctr" eaLnBrk="0" hangingPunct="0">
                <a:lnSpc>
                  <a:spcPct val="40000"/>
                </a:lnSpc>
                <a:spcBef>
                  <a:spcPct val="50000"/>
                </a:spcBef>
              </a:pPr>
              <a:endParaRPr lang="en-US" altLang="zh-CN" b="0">
                <a:solidFill>
                  <a:srgbClr val="003BF6"/>
                </a:solidFill>
                <a:latin typeface="文鼎粗行楷体简" pitchFamily="18" charset="-122"/>
                <a:ea typeface="文鼎粗行楷体简" pitchFamily="18" charset="-122"/>
              </a:endParaRPr>
            </a:p>
          </p:txBody>
        </p:sp>
        <p:sp>
          <p:nvSpPr>
            <p:cNvPr id="154642" name="Text Box 18"/>
            <p:cNvSpPr txBox="1">
              <a:spLocks noChangeArrowheads="1"/>
            </p:cNvSpPr>
            <p:nvPr/>
          </p:nvSpPr>
          <p:spPr bwMode="auto">
            <a:xfrm>
              <a:off x="6120" y="8304"/>
              <a:ext cx="1260" cy="780"/>
            </a:xfrm>
            <a:prstGeom prst="rect">
              <a:avLst/>
            </a:prstGeom>
            <a:noFill/>
            <a:ln w="9525">
              <a:solidFill>
                <a:srgbClr val="0000FF"/>
              </a:solidFill>
              <a:miter lim="800000"/>
            </a:ln>
          </p:spPr>
          <p:txBody>
            <a:bodyPr/>
            <a:lstStyle/>
            <a:p>
              <a:pPr algn="ctr" eaLnBrk="0" hangingPunct="0">
                <a:lnSpc>
                  <a:spcPct val="160000"/>
                </a:lnSpc>
              </a:pPr>
              <a:r>
                <a:rPr lang="zh-CN" altLang="en-US">
                  <a:solidFill>
                    <a:srgbClr val="003BF6"/>
                  </a:solidFill>
                </a:rPr>
                <a:t>技能培 训与认证</a:t>
              </a:r>
              <a:endParaRPr lang="zh-CN" altLang="en-US" b="0">
                <a:solidFill>
                  <a:srgbClr val="003BF6"/>
                </a:solidFill>
                <a:latin typeface="文鼎粗行楷体简" pitchFamily="18" charset="-122"/>
                <a:ea typeface="文鼎粗行楷体简" pitchFamily="18" charset="-122"/>
              </a:endParaRPr>
            </a:p>
          </p:txBody>
        </p:sp>
        <p:sp>
          <p:nvSpPr>
            <p:cNvPr id="154643" name="AutoShape 19"/>
            <p:cNvSpPr>
              <a:spLocks noChangeArrowheads="1"/>
            </p:cNvSpPr>
            <p:nvPr/>
          </p:nvSpPr>
          <p:spPr bwMode="auto">
            <a:xfrm>
              <a:off x="2880" y="8460"/>
              <a:ext cx="360" cy="312"/>
            </a:xfrm>
            <a:prstGeom prst="rightArrow">
              <a:avLst>
                <a:gd name="adj1" fmla="val 50000"/>
                <a:gd name="adj2" fmla="val 28846"/>
              </a:avLst>
            </a:prstGeom>
            <a:solidFill>
              <a:srgbClr val="FFFFFF"/>
            </a:solidFill>
            <a:ln w="9525">
              <a:solidFill>
                <a:srgbClr val="000000"/>
              </a:solidFill>
              <a:miter lim="800000"/>
            </a:ln>
          </p:spPr>
          <p:txBody>
            <a:bodyPr/>
            <a:lstStyle/>
            <a:p>
              <a:endParaRPr lang="zh-CN" altLang="en-US"/>
            </a:p>
          </p:txBody>
        </p:sp>
        <p:sp>
          <p:nvSpPr>
            <p:cNvPr id="154644" name="AutoShape 20"/>
            <p:cNvSpPr>
              <a:spLocks noChangeArrowheads="1"/>
            </p:cNvSpPr>
            <p:nvPr/>
          </p:nvSpPr>
          <p:spPr bwMode="auto">
            <a:xfrm>
              <a:off x="4320" y="8460"/>
              <a:ext cx="360" cy="312"/>
            </a:xfrm>
            <a:prstGeom prst="rightArrow">
              <a:avLst>
                <a:gd name="adj1" fmla="val 50000"/>
                <a:gd name="adj2" fmla="val 28846"/>
              </a:avLst>
            </a:prstGeom>
            <a:solidFill>
              <a:srgbClr val="FFFFFF"/>
            </a:solidFill>
            <a:ln w="9525">
              <a:solidFill>
                <a:srgbClr val="000000"/>
              </a:solidFill>
              <a:miter lim="800000"/>
            </a:ln>
          </p:spPr>
          <p:txBody>
            <a:bodyPr/>
            <a:lstStyle/>
            <a:p>
              <a:endParaRPr lang="zh-CN" altLang="en-US"/>
            </a:p>
          </p:txBody>
        </p:sp>
        <p:sp>
          <p:nvSpPr>
            <p:cNvPr id="154645" name="AutoShape 21"/>
            <p:cNvSpPr>
              <a:spLocks noChangeArrowheads="1"/>
            </p:cNvSpPr>
            <p:nvPr/>
          </p:nvSpPr>
          <p:spPr bwMode="auto">
            <a:xfrm>
              <a:off x="5760" y="8460"/>
              <a:ext cx="360" cy="312"/>
            </a:xfrm>
            <a:prstGeom prst="rightArrow">
              <a:avLst>
                <a:gd name="adj1" fmla="val 50000"/>
                <a:gd name="adj2" fmla="val 28846"/>
              </a:avLst>
            </a:prstGeom>
            <a:solidFill>
              <a:srgbClr val="FFFFFF"/>
            </a:solidFill>
            <a:ln w="9525">
              <a:solidFill>
                <a:srgbClr val="000000"/>
              </a:solidFill>
              <a:miter lim="800000"/>
            </a:ln>
          </p:spPr>
          <p:txBody>
            <a:bodyPr/>
            <a:lstStyle/>
            <a:p>
              <a:endParaRPr lang="zh-CN" altLang="en-US"/>
            </a:p>
          </p:txBody>
        </p:sp>
        <p:sp>
          <p:nvSpPr>
            <p:cNvPr id="154646" name="AutoShape 22"/>
            <p:cNvSpPr>
              <a:spLocks noChangeArrowheads="1"/>
            </p:cNvSpPr>
            <p:nvPr/>
          </p:nvSpPr>
          <p:spPr bwMode="auto">
            <a:xfrm>
              <a:off x="7380" y="8460"/>
              <a:ext cx="360" cy="312"/>
            </a:xfrm>
            <a:prstGeom prst="rightArrow">
              <a:avLst>
                <a:gd name="adj1" fmla="val 50000"/>
                <a:gd name="adj2" fmla="val 28846"/>
              </a:avLst>
            </a:prstGeom>
            <a:solidFill>
              <a:srgbClr val="FFFFFF"/>
            </a:solidFill>
            <a:ln w="9525">
              <a:solidFill>
                <a:srgbClr val="000000"/>
              </a:solidFill>
              <a:miter lim="800000"/>
            </a:ln>
          </p:spPr>
          <p:txBody>
            <a:bodyPr/>
            <a:lstStyle/>
            <a:p>
              <a:endParaRPr lang="zh-CN" altLang="en-US"/>
            </a:p>
          </p:txBody>
        </p:sp>
        <p:sp>
          <p:nvSpPr>
            <p:cNvPr id="154647" name="Text Box 23"/>
            <p:cNvSpPr txBox="1">
              <a:spLocks noChangeArrowheads="1"/>
            </p:cNvSpPr>
            <p:nvPr/>
          </p:nvSpPr>
          <p:spPr bwMode="auto">
            <a:xfrm>
              <a:off x="7740" y="8304"/>
              <a:ext cx="1260" cy="780"/>
            </a:xfrm>
            <a:prstGeom prst="rect">
              <a:avLst/>
            </a:prstGeom>
            <a:noFill/>
            <a:ln w="9525">
              <a:solidFill>
                <a:srgbClr val="0000FF"/>
              </a:solidFill>
              <a:miter lim="800000"/>
            </a:ln>
          </p:spPr>
          <p:txBody>
            <a:bodyPr/>
            <a:lstStyle/>
            <a:p>
              <a:pPr algn="ctr" eaLnBrk="0" hangingPunct="0">
                <a:lnSpc>
                  <a:spcPct val="160000"/>
                </a:lnSpc>
              </a:pPr>
              <a:r>
                <a:rPr lang="zh-CN" altLang="en-US">
                  <a:solidFill>
                    <a:srgbClr val="003BF6"/>
                  </a:solidFill>
                </a:rPr>
                <a:t>制定技能 薪酬方案</a:t>
              </a:r>
              <a:endParaRPr lang="zh-CN" altLang="en-US" b="0">
                <a:solidFill>
                  <a:srgbClr val="003BF6"/>
                </a:solidFill>
                <a:latin typeface="文鼎粗行楷体简" pitchFamily="18" charset="-122"/>
                <a:ea typeface="文鼎粗行楷体简" pitchFamily="18" charset="-122"/>
              </a:endParaRPr>
            </a:p>
          </p:txBody>
        </p:sp>
      </p:grpSp>
    </p:spTree>
  </p:cSld>
  <p:clrMapOvr>
    <a:masterClrMapping/>
  </p:clrMapOvr>
  <p:transition spd="slow">
    <p:wip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descr="footnote1[1]"/>
          <p:cNvSpPr>
            <a:spLocks noGrp="1" noChangeArrowheads="1"/>
          </p:cNvSpPr>
          <p:nvPr>
            <p:ph type="title"/>
          </p:nvPr>
        </p:nvSpPr>
        <p:spPr>
          <a:xfrm>
            <a:off x="1012825" y="1676400"/>
            <a:ext cx="8642350" cy="3124200"/>
          </a:xfrm>
          <a:blipFill dpi="0" rotWithShape="0">
            <a:blip r:embed="rId1" cstate="print"/>
            <a:srcRect/>
            <a:stretch>
              <a:fillRect/>
            </a:stretch>
          </a:blipFill>
        </p:spPr>
        <p:txBody>
          <a:bodyPr/>
          <a:lstStyle/>
          <a:p>
            <a:pPr eaLnBrk="1" hangingPunct="1">
              <a:lnSpc>
                <a:spcPct val="110000"/>
              </a:lnSpc>
            </a:pPr>
            <a:r>
              <a:rPr lang="zh-CN" altLang="en-US" b="1" smtClean="0">
                <a:solidFill>
                  <a:schemeClr val="bg1"/>
                </a:solidFill>
                <a:latin typeface="宋体" panose="02010600030101010101" pitchFamily="2" charset="-122"/>
              </a:rPr>
              <a:t>第二节</a:t>
            </a:r>
            <a:br>
              <a:rPr lang="zh-CN" altLang="en-US" b="1" smtClean="0">
                <a:solidFill>
                  <a:schemeClr val="bg1"/>
                </a:solidFill>
                <a:latin typeface="宋体" panose="02010600030101010101" pitchFamily="2" charset="-122"/>
              </a:rPr>
            </a:br>
            <a:br>
              <a:rPr lang="zh-CN" altLang="en-US" b="1" smtClean="0">
                <a:solidFill>
                  <a:schemeClr val="bg1"/>
                </a:solidFill>
                <a:latin typeface="宋体" panose="02010600030101010101" pitchFamily="2" charset="-122"/>
              </a:rPr>
            </a:br>
            <a:r>
              <a:rPr lang="zh-CN" altLang="en-US" b="1" smtClean="0">
                <a:solidFill>
                  <a:schemeClr val="bg1"/>
                </a:solidFill>
                <a:latin typeface="宋体" panose="02010600030101010101" pitchFamily="2" charset="-122"/>
              </a:rPr>
              <a:t>能力薪资体系</a:t>
            </a:r>
            <a:endParaRPr lang="zh-CN" altLang="en-US"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13316"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能力的基本概念</a:t>
            </a:r>
            <a:endParaRPr lang="zh-CN" altLang="en-US" sz="3200" b="1" smtClean="0">
              <a:solidFill>
                <a:srgbClr val="FFFFFF"/>
              </a:solidFill>
              <a:latin typeface="华文中宋" pitchFamily="2" charset="-122"/>
              <a:ea typeface="华文中宋" pitchFamily="2" charset="-122"/>
            </a:endParaRPr>
          </a:p>
        </p:txBody>
      </p:sp>
      <p:sp>
        <p:nvSpPr>
          <p:cNvPr id="13317"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3318"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3319"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p>
        </p:txBody>
      </p:sp>
      <p:sp>
        <p:nvSpPr>
          <p:cNvPr id="13320"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3321"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3322" name="Rectangle 9"/>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p>
        </p:txBody>
      </p:sp>
      <p:sp>
        <p:nvSpPr>
          <p:cNvPr id="13323" name="Rectangle 10"/>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13324" name="Rectangle 11"/>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graphicFrame>
        <p:nvGraphicFramePr>
          <p:cNvPr id="13314" name="Object 12">
            <a:hlinkClick r:id="" action="ppaction://ole?verb=0"/>
          </p:cNvPr>
          <p:cNvGraphicFramePr/>
          <p:nvPr/>
        </p:nvGraphicFramePr>
        <p:xfrm>
          <a:off x="1390650" y="1219200"/>
          <a:ext cx="7524750" cy="6248400"/>
        </p:xfrm>
        <a:graphic>
          <a:graphicData uri="http://schemas.openxmlformats.org/presentationml/2006/ole">
            <mc:AlternateContent xmlns:mc="http://schemas.openxmlformats.org/markup-compatibility/2006">
              <mc:Choice xmlns:v="urn:schemas-microsoft-com:vml" Requires="v">
                <p:oleObj spid="_x0000_s12289" name="剪辑" r:id="rId1" imgW="50177700" imgH="36471225" progId="">
                  <p:embed/>
                </p:oleObj>
              </mc:Choice>
              <mc:Fallback>
                <p:oleObj name="剪辑" r:id="rId1" imgW="50177700" imgH="36471225" progId="">
                  <p:embed/>
                  <p:pic>
                    <p:nvPicPr>
                      <p:cNvPr id="0" name="图片 12288"/>
                      <p:cNvPicPr/>
                      <p:nvPr/>
                    </p:nvPicPr>
                    <p:blipFill>
                      <a:blip r:embed="rId2"/>
                      <a:stretch>
                        <a:fillRect/>
                      </a:stretch>
                    </p:blipFill>
                    <p:spPr>
                      <a:xfrm>
                        <a:off x="1390650" y="1219200"/>
                        <a:ext cx="7524750" cy="6248400"/>
                      </a:xfrm>
                      <a:prstGeom prst="rect">
                        <a:avLst/>
                      </a:prstGeom>
                      <a:noFill/>
                      <a:ln w="12700">
                        <a:noFill/>
                      </a:ln>
                    </p:spPr>
                  </p:pic>
                </p:oleObj>
              </mc:Fallback>
            </mc:AlternateContent>
          </a:graphicData>
        </a:graphic>
      </p:graphicFrame>
      <p:sp>
        <p:nvSpPr>
          <p:cNvPr id="13325" name="Rectangle 13"/>
          <p:cNvSpPr>
            <a:spLocks noChangeArrowheads="1"/>
          </p:cNvSpPr>
          <p:nvPr/>
        </p:nvSpPr>
        <p:spPr bwMode="auto">
          <a:xfrm>
            <a:off x="2857500" y="2946400"/>
            <a:ext cx="5213350" cy="3133725"/>
          </a:xfrm>
          <a:prstGeom prst="rect">
            <a:avLst/>
          </a:prstGeom>
          <a:noFill/>
          <a:ln w="57150" cap="rnd" cmpd="thinThick">
            <a:noFill/>
            <a:prstDash val="sysDot"/>
            <a:miter lim="800000"/>
          </a:ln>
        </p:spPr>
        <p:txBody>
          <a:bodyPr lIns="90488" tIns="44450" rIns="90488" bIns="44450">
            <a:spAutoFit/>
          </a:bodyPr>
          <a:lstStyle/>
          <a:p>
            <a:pPr algn="l">
              <a:lnSpc>
                <a:spcPct val="130000"/>
              </a:lnSpc>
              <a:buClr>
                <a:srgbClr val="009900"/>
              </a:buClr>
              <a:buFont typeface="Webdings" panose="05030102010509060703" pitchFamily="18" charset="2"/>
              <a:buChar char=":"/>
            </a:pPr>
            <a:r>
              <a:rPr lang="zh-CN" altLang="zh-CN" sz="2200">
                <a:solidFill>
                  <a:schemeClr val="tx2"/>
                </a:solidFill>
                <a:latin typeface="宋体" panose="02010600030101010101" pitchFamily="2" charset="-122"/>
              </a:rPr>
              <a:t> 能力（</a:t>
            </a:r>
            <a:r>
              <a:rPr lang="en-US" altLang="zh-CN" sz="2200">
                <a:solidFill>
                  <a:schemeClr val="tx2"/>
                </a:solidFill>
                <a:latin typeface="宋体" panose="02010600030101010101" pitchFamily="2" charset="-122"/>
              </a:rPr>
              <a:t>Competency</a:t>
            </a:r>
            <a:r>
              <a:rPr lang="zh-CN" altLang="en-US" sz="2200">
                <a:solidFill>
                  <a:schemeClr val="tx2"/>
                </a:solidFill>
                <a:latin typeface="宋体" panose="02010600030101010101" pitchFamily="2" charset="-122"/>
              </a:rPr>
              <a:t>）：又被译为胜任能力，是</a:t>
            </a:r>
            <a:r>
              <a:rPr lang="zh-CN" altLang="zh-CN" sz="2200">
                <a:solidFill>
                  <a:schemeClr val="tx2"/>
                </a:solidFill>
                <a:latin typeface="宋体" panose="02010600030101010101" pitchFamily="2" charset="-122"/>
              </a:rPr>
              <a:t>指一个人身上所具有的、能够被表现出来且能够强化绩效的那些特征，其中包括知识、技能、</a:t>
            </a:r>
            <a:r>
              <a:rPr lang="zh-CN" altLang="en-US" sz="2200">
                <a:solidFill>
                  <a:schemeClr val="tx2"/>
                </a:solidFill>
                <a:latin typeface="宋体" panose="02010600030101010101" pitchFamily="2" charset="-122"/>
              </a:rPr>
              <a:t>能力、</a:t>
            </a:r>
            <a:r>
              <a:rPr lang="zh-CN" altLang="zh-CN" sz="2200">
                <a:solidFill>
                  <a:schemeClr val="tx2"/>
                </a:solidFill>
                <a:latin typeface="宋体" panose="02010600030101010101" pitchFamily="2" charset="-122"/>
              </a:rPr>
              <a:t>行为等。</a:t>
            </a:r>
            <a:r>
              <a:rPr lang="zh-CN" altLang="en-US" sz="2200">
                <a:solidFill>
                  <a:schemeClr val="tx2"/>
                </a:solidFill>
                <a:latin typeface="宋体" panose="02010600030101010101" pitchFamily="2" charset="-122"/>
              </a:rPr>
              <a:t>能力在组合得当并且环境合适的情况下，对优良绩效</a:t>
            </a:r>
            <a:r>
              <a:rPr lang="en-US" altLang="zh-CN" sz="2200">
                <a:solidFill>
                  <a:schemeClr val="tx2"/>
                </a:solidFill>
                <a:latin typeface="Arial Rounded MT Bold" pitchFamily="34" charset="0"/>
              </a:rPr>
              <a:t>——</a:t>
            </a:r>
            <a:r>
              <a:rPr lang="zh-CN" altLang="en-US" sz="2200">
                <a:solidFill>
                  <a:schemeClr val="tx2"/>
                </a:solidFill>
                <a:latin typeface="宋体" panose="02010600030101010101" pitchFamily="2" charset="-122"/>
              </a:rPr>
              <a:t>个人、群体、管理层次、特定职位以及整个组织</a:t>
            </a:r>
            <a:r>
              <a:rPr lang="en-US" altLang="zh-CN" sz="2200">
                <a:solidFill>
                  <a:schemeClr val="tx2"/>
                </a:solidFill>
                <a:latin typeface="Arial Rounded MT Bold" pitchFamily="34" charset="0"/>
              </a:rPr>
              <a:t>——</a:t>
            </a:r>
            <a:r>
              <a:rPr lang="zh-CN" altLang="en-US" sz="2200">
                <a:solidFill>
                  <a:schemeClr val="tx2"/>
                </a:solidFill>
                <a:latin typeface="宋体" panose="02010600030101010101" pitchFamily="2" charset="-122"/>
              </a:rPr>
              <a:t>有一种预测作用。</a:t>
            </a:r>
            <a:endParaRPr lang="zh-CN" altLang="en-US" sz="2200">
              <a:solidFill>
                <a:schemeClr val="tx2"/>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160771" name="Rectangle 3"/>
          <p:cNvSpPr>
            <a:spLocks noGrp="1" noChangeArrowheads="1"/>
          </p:cNvSpPr>
          <p:nvPr>
            <p:ph type="title"/>
          </p:nvPr>
        </p:nvSpPr>
        <p:spPr>
          <a:xfrm>
            <a:off x="0" y="0"/>
            <a:ext cx="10668000" cy="1001713"/>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能力模型的类型</a:t>
            </a:r>
            <a:endParaRPr lang="zh-CN" altLang="en-US" sz="3200" b="1" smtClean="0">
              <a:solidFill>
                <a:srgbClr val="FFFFFF"/>
              </a:solidFill>
              <a:latin typeface="华文中宋" pitchFamily="2" charset="-122"/>
              <a:ea typeface="华文中宋" pitchFamily="2" charset="-122"/>
            </a:endParaRPr>
          </a:p>
        </p:txBody>
      </p:sp>
      <p:sp>
        <p:nvSpPr>
          <p:cNvPr id="160772"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60773"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60774"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p>
        </p:txBody>
      </p:sp>
      <p:sp>
        <p:nvSpPr>
          <p:cNvPr id="160775"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60776"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60777" name="Rectangle 9"/>
          <p:cNvSpPr>
            <a:spLocks noChangeArrowheads="1"/>
          </p:cNvSpPr>
          <p:nvPr/>
        </p:nvSpPr>
        <p:spPr bwMode="auto">
          <a:xfrm>
            <a:off x="10563225" y="3411538"/>
            <a:ext cx="7938" cy="6350"/>
          </a:xfrm>
          <a:prstGeom prst="rect">
            <a:avLst/>
          </a:prstGeom>
          <a:solidFill>
            <a:srgbClr val="000000"/>
          </a:solidFill>
          <a:ln w="9525">
            <a:noFill/>
            <a:miter lim="800000"/>
          </a:ln>
        </p:spPr>
        <p:txBody>
          <a:bodyPr/>
          <a:lstStyle/>
          <a:p>
            <a:endParaRPr lang="zh-CN" altLang="en-US"/>
          </a:p>
        </p:txBody>
      </p:sp>
      <p:sp>
        <p:nvSpPr>
          <p:cNvPr id="160778" name="Rectangle 10"/>
          <p:cNvSpPr>
            <a:spLocks noChangeArrowheads="1"/>
          </p:cNvSpPr>
          <p:nvPr/>
        </p:nvSpPr>
        <p:spPr bwMode="auto">
          <a:xfrm>
            <a:off x="10563225" y="5737225"/>
            <a:ext cx="7938" cy="7938"/>
          </a:xfrm>
          <a:prstGeom prst="rect">
            <a:avLst/>
          </a:prstGeom>
          <a:solidFill>
            <a:srgbClr val="000000"/>
          </a:solidFill>
          <a:ln w="9525">
            <a:noFill/>
            <a:miter lim="800000"/>
          </a:ln>
        </p:spPr>
        <p:txBody>
          <a:bodyPr/>
          <a:lstStyle/>
          <a:p>
            <a:endParaRPr lang="zh-CN" altLang="en-US"/>
          </a:p>
        </p:txBody>
      </p:sp>
      <p:sp>
        <p:nvSpPr>
          <p:cNvPr id="160779" name="Rectangle 11"/>
          <p:cNvSpPr>
            <a:spLocks noChangeArrowheads="1"/>
          </p:cNvSpPr>
          <p:nvPr/>
        </p:nvSpPr>
        <p:spPr bwMode="auto">
          <a:xfrm>
            <a:off x="10563225" y="5737225"/>
            <a:ext cx="7938" cy="7938"/>
          </a:xfrm>
          <a:prstGeom prst="rect">
            <a:avLst/>
          </a:prstGeom>
          <a:solidFill>
            <a:srgbClr val="000000"/>
          </a:solidFill>
          <a:ln w="9525">
            <a:noFill/>
            <a:miter lim="800000"/>
          </a:ln>
        </p:spPr>
        <p:txBody>
          <a:bodyPr/>
          <a:lstStyle/>
          <a:p>
            <a:endParaRPr lang="zh-CN" altLang="en-US"/>
          </a:p>
        </p:txBody>
      </p:sp>
      <p:sp>
        <p:nvSpPr>
          <p:cNvPr id="925708" name="Rectangle 12"/>
          <p:cNvSpPr>
            <a:spLocks noChangeArrowheads="1"/>
          </p:cNvSpPr>
          <p:nvPr/>
        </p:nvSpPr>
        <p:spPr bwMode="auto">
          <a:xfrm>
            <a:off x="1012825" y="1504950"/>
            <a:ext cx="8929688" cy="5094288"/>
          </a:xfrm>
          <a:prstGeom prst="rect">
            <a:avLst/>
          </a:prstGeom>
          <a:solidFill>
            <a:srgbClr val="009900"/>
          </a:solidFill>
          <a:ln w="76200" cmpd="tri">
            <a:solidFill>
              <a:srgbClr val="009900"/>
            </a:solidFill>
            <a:miter lim="800000"/>
          </a:ln>
          <a:effectLst>
            <a:outerShdw dist="107763" dir="2700000" algn="ctr" rotWithShape="0">
              <a:schemeClr val="bg2"/>
            </a:outerShdw>
          </a:effectLst>
        </p:spPr>
        <p:txBody>
          <a:bodyPr lIns="90488" tIns="44450" rIns="90488" bIns="44450">
            <a:spAutoFit/>
          </a:bodyPr>
          <a:lstStyle/>
          <a:p>
            <a:pPr algn="l">
              <a:lnSpc>
                <a:spcPct val="150000"/>
              </a:lnSpc>
              <a:buClr>
                <a:srgbClr val="FF0000"/>
              </a:buClr>
              <a:buFont typeface="Monotype Sorts" pitchFamily="2" charset="2"/>
              <a:buChar char="8"/>
              <a:defRPr/>
            </a:pPr>
            <a:r>
              <a:rPr lang="en-US" altLang="zh-CN">
                <a:solidFill>
                  <a:srgbClr val="FFFF66"/>
                </a:solidFill>
                <a:latin typeface="文鼎粗圆简" pitchFamily="18" charset="-122"/>
                <a:ea typeface="文鼎粗圆简" pitchFamily="18" charset="-122"/>
              </a:rPr>
              <a:t> </a:t>
            </a:r>
            <a:r>
              <a:rPr lang="zh-CN" altLang="en-US">
                <a:solidFill>
                  <a:srgbClr val="FFFF66"/>
                </a:solidFill>
                <a:latin typeface="文鼎粗圆简" pitchFamily="18" charset="-122"/>
                <a:ea typeface="文鼎粗圆简" pitchFamily="18" charset="-122"/>
              </a:rPr>
              <a:t>核心能力模型。这种能力模型实际上是适用于整个组织的能力模型，它常常与一个组织的使命、愿景和价值观保持高度一致。</a:t>
            </a:r>
            <a:endParaRPr lang="zh-CN" altLang="zh-CN">
              <a:solidFill>
                <a:srgbClr val="FFFF66"/>
              </a:solidFill>
              <a:latin typeface="文鼎粗圆简" pitchFamily="18" charset="-122"/>
              <a:ea typeface="文鼎粗圆简" pitchFamily="18" charset="-122"/>
            </a:endParaRPr>
          </a:p>
          <a:p>
            <a:pPr algn="l">
              <a:lnSpc>
                <a:spcPct val="150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 职能能力模型。是一种围绕关键业务职能</a:t>
            </a:r>
            <a:r>
              <a:rPr lang="en-US" altLang="zh-CN">
                <a:solidFill>
                  <a:srgbClr val="FFFF66"/>
                </a:solidFill>
                <a:latin typeface="Times New Roman" panose="02020603050405020304"/>
                <a:ea typeface="文鼎粗圆简" pitchFamily="18" charset="-122"/>
              </a:rPr>
              <a:t>——</a:t>
            </a:r>
            <a:r>
              <a:rPr lang="zh-CN" altLang="en-US">
                <a:solidFill>
                  <a:srgbClr val="FFFF66"/>
                </a:solidFill>
                <a:latin typeface="文鼎粗圆简" pitchFamily="18" charset="-122"/>
                <a:ea typeface="文鼎粗圆简" pitchFamily="18" charset="-122"/>
              </a:rPr>
              <a:t>比如财务管理、市场营销、信息技术、生产制造等</a:t>
            </a:r>
            <a:r>
              <a:rPr lang="en-US" altLang="zh-CN">
                <a:solidFill>
                  <a:srgbClr val="FFFF66"/>
                </a:solidFill>
                <a:latin typeface="Times New Roman" panose="02020603050405020304"/>
                <a:ea typeface="文鼎粗圆简" pitchFamily="18" charset="-122"/>
              </a:rPr>
              <a:t>——</a:t>
            </a:r>
            <a:r>
              <a:rPr lang="zh-CN" altLang="en-US">
                <a:solidFill>
                  <a:srgbClr val="FFFF66"/>
                </a:solidFill>
                <a:latin typeface="文鼎粗圆简" pitchFamily="18" charset="-122"/>
                <a:ea typeface="文鼎粗圆简" pitchFamily="18" charset="-122"/>
              </a:rPr>
              <a:t>建立起来的能力模型。</a:t>
            </a:r>
            <a:endParaRPr lang="zh-CN" altLang="en-US">
              <a:solidFill>
                <a:srgbClr val="FFFF66"/>
              </a:solidFill>
              <a:latin typeface="文鼎粗圆简" pitchFamily="18" charset="-122"/>
              <a:ea typeface="文鼎粗圆简" pitchFamily="18" charset="-122"/>
            </a:endParaRPr>
          </a:p>
          <a:p>
            <a:pPr algn="l">
              <a:lnSpc>
                <a:spcPct val="150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 角色能力模型。这种能力模型适用于在一个组织中的某些人所扮演的特定角色</a:t>
            </a:r>
            <a:r>
              <a:rPr lang="en-US" altLang="zh-CN">
                <a:solidFill>
                  <a:srgbClr val="FFFF66"/>
                </a:solidFill>
                <a:latin typeface="Times New Roman" panose="02020603050405020304"/>
                <a:ea typeface="文鼎粗圆简" pitchFamily="18" charset="-122"/>
              </a:rPr>
              <a:t>——</a:t>
            </a:r>
            <a:r>
              <a:rPr lang="zh-CN" altLang="en-US">
                <a:solidFill>
                  <a:srgbClr val="FFFF66"/>
                </a:solidFill>
                <a:latin typeface="文鼎粗圆简" pitchFamily="18" charset="-122"/>
                <a:ea typeface="文鼎粗圆简" pitchFamily="18" charset="-122"/>
              </a:rPr>
              <a:t>比如技师、经理等等，而不是这些人所在的职能领域。</a:t>
            </a:r>
            <a:r>
              <a:rPr lang="zh-CN" altLang="en-US" sz="2000" b="0">
                <a:solidFill>
                  <a:srgbClr val="003BF6"/>
                </a:solidFill>
                <a:latin typeface="文鼎粗行楷体简" pitchFamily="18" charset="-122"/>
                <a:ea typeface="文鼎粗行楷体简" pitchFamily="18" charset="-122"/>
              </a:rPr>
              <a:t> </a:t>
            </a:r>
            <a:endParaRPr lang="zh-CN" altLang="en-US" sz="2000" b="0">
              <a:solidFill>
                <a:srgbClr val="003BF6"/>
              </a:solidFill>
              <a:latin typeface="文鼎粗行楷体简" pitchFamily="18" charset="-122"/>
              <a:ea typeface="文鼎粗行楷体简" pitchFamily="18" charset="-122"/>
            </a:endParaRPr>
          </a:p>
          <a:p>
            <a:pPr algn="l">
              <a:lnSpc>
                <a:spcPct val="150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 职位能力模型。这是一种适用范围最狭窄的能力模型，因为它只适用于单一类型的职位。 </a:t>
            </a:r>
            <a:endParaRPr lang="zh-CN" altLang="en-US">
              <a:solidFill>
                <a:srgbClr val="FFFF66"/>
              </a:solidFill>
              <a:latin typeface="文鼎粗圆简" pitchFamily="18" charset="-122"/>
              <a:ea typeface="文鼎粗圆简" pitchFamily="18" charset="-122"/>
            </a:endParaRPr>
          </a:p>
        </p:txBody>
      </p:sp>
    </p:spTree>
  </p:cSld>
  <p:clrMapOvr>
    <a:masterClrMapping/>
  </p:clrMapOvr>
  <p:transition spd="slow">
    <p:wip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通用电气公司人力资源能力模型</a:t>
            </a:r>
            <a:endParaRPr lang="zh-CN" altLang="en-US" sz="3200" b="1" smtClean="0">
              <a:solidFill>
                <a:srgbClr val="FFFFFF"/>
              </a:solidFill>
              <a:latin typeface="华文中宋" pitchFamily="2" charset="-122"/>
              <a:ea typeface="华文中宋" pitchFamily="2" charset="-122"/>
            </a:endParaRPr>
          </a:p>
        </p:txBody>
      </p:sp>
      <p:sp>
        <p:nvSpPr>
          <p:cNvPr id="161795" name="AutoShape 3"/>
          <p:cNvSpPr>
            <a:spLocks noChangeArrowheads="1"/>
          </p:cNvSpPr>
          <p:nvPr/>
        </p:nvSpPr>
        <p:spPr bwMode="auto">
          <a:xfrm>
            <a:off x="725488" y="1506538"/>
            <a:ext cx="9361487" cy="5688012"/>
          </a:xfrm>
          <a:prstGeom prst="rect">
            <a:avLst/>
          </a:prstGeom>
          <a:noFill/>
          <a:ln w="9525">
            <a:noFill/>
            <a:miter lim="800000"/>
          </a:ln>
        </p:spPr>
        <p:txBody>
          <a:bodyPr/>
          <a:lstStyle/>
          <a:p>
            <a:endParaRPr lang="zh-CN" altLang="en-US"/>
          </a:p>
        </p:txBody>
      </p:sp>
      <p:grpSp>
        <p:nvGrpSpPr>
          <p:cNvPr id="161796" name="Group 4"/>
          <p:cNvGrpSpPr/>
          <p:nvPr/>
        </p:nvGrpSpPr>
        <p:grpSpPr bwMode="auto">
          <a:xfrm>
            <a:off x="1338263" y="1506538"/>
            <a:ext cx="7758112" cy="4708525"/>
            <a:chOff x="706" y="631"/>
            <a:chExt cx="4316" cy="3447"/>
          </a:xfrm>
        </p:grpSpPr>
        <p:sp>
          <p:nvSpPr>
            <p:cNvPr id="161809" name="AutoShape 5"/>
            <p:cNvSpPr>
              <a:spLocks noChangeArrowheads="1"/>
            </p:cNvSpPr>
            <p:nvPr/>
          </p:nvSpPr>
          <p:spPr bwMode="auto">
            <a:xfrm>
              <a:off x="706" y="2350"/>
              <a:ext cx="2168" cy="1727"/>
            </a:xfrm>
            <a:prstGeom prst="triangle">
              <a:avLst>
                <a:gd name="adj" fmla="val 49995"/>
              </a:avLst>
            </a:prstGeom>
            <a:solidFill>
              <a:srgbClr val="DADADA"/>
            </a:solidFill>
            <a:ln w="12700">
              <a:solidFill>
                <a:srgbClr val="000000"/>
              </a:solidFill>
              <a:miter lim="800000"/>
            </a:ln>
          </p:spPr>
          <p:txBody>
            <a:bodyPr anchor="ctr"/>
            <a:lstStyle/>
            <a:p>
              <a:endParaRPr lang="zh-CN" altLang="en-US"/>
            </a:p>
          </p:txBody>
        </p:sp>
        <p:sp>
          <p:nvSpPr>
            <p:cNvPr id="161810" name="AutoShape 6"/>
            <p:cNvSpPr>
              <a:spLocks noChangeArrowheads="1"/>
            </p:cNvSpPr>
            <p:nvPr/>
          </p:nvSpPr>
          <p:spPr bwMode="auto">
            <a:xfrm>
              <a:off x="2854" y="2350"/>
              <a:ext cx="2168" cy="1727"/>
            </a:xfrm>
            <a:prstGeom prst="triangle">
              <a:avLst>
                <a:gd name="adj" fmla="val 49995"/>
              </a:avLst>
            </a:prstGeom>
            <a:solidFill>
              <a:srgbClr val="DADADA"/>
            </a:solidFill>
            <a:ln w="12700">
              <a:solidFill>
                <a:srgbClr val="000000"/>
              </a:solidFill>
              <a:miter lim="800000"/>
            </a:ln>
          </p:spPr>
          <p:txBody>
            <a:bodyPr anchor="ctr"/>
            <a:lstStyle/>
            <a:p>
              <a:endParaRPr lang="zh-CN" altLang="en-US"/>
            </a:p>
          </p:txBody>
        </p:sp>
        <p:sp>
          <p:nvSpPr>
            <p:cNvPr id="161811" name="AutoShape 7"/>
            <p:cNvSpPr>
              <a:spLocks noChangeArrowheads="1"/>
            </p:cNvSpPr>
            <p:nvPr/>
          </p:nvSpPr>
          <p:spPr bwMode="auto">
            <a:xfrm>
              <a:off x="1781" y="631"/>
              <a:ext cx="2166" cy="1736"/>
            </a:xfrm>
            <a:prstGeom prst="triangle">
              <a:avLst>
                <a:gd name="adj" fmla="val 49995"/>
              </a:avLst>
            </a:prstGeom>
            <a:solidFill>
              <a:srgbClr val="FFFFFF"/>
            </a:solidFill>
            <a:ln w="12700">
              <a:solidFill>
                <a:srgbClr val="000000"/>
              </a:solidFill>
              <a:miter lim="800000"/>
            </a:ln>
          </p:spPr>
          <p:txBody>
            <a:bodyPr anchor="ctr"/>
            <a:lstStyle/>
            <a:p>
              <a:endParaRPr lang="zh-CN" altLang="en-US"/>
            </a:p>
          </p:txBody>
        </p:sp>
        <p:sp>
          <p:nvSpPr>
            <p:cNvPr id="161812" name="AutoShape 8"/>
            <p:cNvSpPr>
              <a:spLocks noChangeArrowheads="1"/>
            </p:cNvSpPr>
            <p:nvPr/>
          </p:nvSpPr>
          <p:spPr bwMode="auto">
            <a:xfrm rot="10800000">
              <a:off x="1793" y="2369"/>
              <a:ext cx="2141" cy="1707"/>
            </a:xfrm>
            <a:prstGeom prst="triangle">
              <a:avLst>
                <a:gd name="adj" fmla="val 49995"/>
              </a:avLst>
            </a:prstGeom>
            <a:solidFill>
              <a:srgbClr val="5490A8"/>
            </a:solidFill>
            <a:ln w="12700">
              <a:solidFill>
                <a:srgbClr val="000000"/>
              </a:solidFill>
              <a:miter lim="800000"/>
            </a:ln>
          </p:spPr>
          <p:txBody>
            <a:bodyPr anchor="ctr"/>
            <a:lstStyle/>
            <a:p>
              <a:endParaRPr lang="zh-CN" altLang="en-US"/>
            </a:p>
          </p:txBody>
        </p:sp>
        <p:sp>
          <p:nvSpPr>
            <p:cNvPr id="161813" name="Freeform 9"/>
            <p:cNvSpPr/>
            <p:nvPr/>
          </p:nvSpPr>
          <p:spPr bwMode="auto">
            <a:xfrm>
              <a:off x="2873" y="637"/>
              <a:ext cx="2143" cy="3441"/>
            </a:xfrm>
            <a:custGeom>
              <a:avLst/>
              <a:gdLst>
                <a:gd name="T0" fmla="*/ 0 w 2143"/>
                <a:gd name="T1" fmla="*/ 0 h 3441"/>
                <a:gd name="T2" fmla="*/ 2142 w 2143"/>
                <a:gd name="T3" fmla="*/ 3440 h 3441"/>
                <a:gd name="T4" fmla="*/ 1763 w 2143"/>
                <a:gd name="T5" fmla="*/ 2239 h 3441"/>
                <a:gd name="T6" fmla="*/ 0 w 2143"/>
                <a:gd name="T7" fmla="*/ 0 h 3441"/>
                <a:gd name="T8" fmla="*/ 0 60000 65536"/>
                <a:gd name="T9" fmla="*/ 0 60000 65536"/>
                <a:gd name="T10" fmla="*/ 0 60000 65536"/>
                <a:gd name="T11" fmla="*/ 0 60000 65536"/>
                <a:gd name="T12" fmla="*/ 0 w 2143"/>
                <a:gd name="T13" fmla="*/ 0 h 3441"/>
                <a:gd name="T14" fmla="*/ 2143 w 2143"/>
                <a:gd name="T15" fmla="*/ 3441 h 3441"/>
              </a:gdLst>
              <a:ahLst/>
              <a:cxnLst>
                <a:cxn ang="T8">
                  <a:pos x="T0" y="T1"/>
                </a:cxn>
                <a:cxn ang="T9">
                  <a:pos x="T2" y="T3"/>
                </a:cxn>
                <a:cxn ang="T10">
                  <a:pos x="T4" y="T5"/>
                </a:cxn>
                <a:cxn ang="T11">
                  <a:pos x="T6" y="T7"/>
                </a:cxn>
              </a:cxnLst>
              <a:rect l="T12" t="T13" r="T14" b="T15"/>
              <a:pathLst>
                <a:path w="2143" h="3441">
                  <a:moveTo>
                    <a:pt x="0" y="0"/>
                  </a:moveTo>
                  <a:lnTo>
                    <a:pt x="2142" y="3440"/>
                  </a:lnTo>
                  <a:lnTo>
                    <a:pt x="1763" y="2239"/>
                  </a:lnTo>
                  <a:lnTo>
                    <a:pt x="0" y="0"/>
                  </a:lnTo>
                </a:path>
              </a:pathLst>
            </a:custGeom>
            <a:solidFill>
              <a:srgbClr val="919191"/>
            </a:solidFill>
            <a:ln w="12700" cap="rnd">
              <a:solidFill>
                <a:srgbClr val="000000"/>
              </a:solidFill>
              <a:round/>
            </a:ln>
          </p:spPr>
          <p:txBody>
            <a:bodyPr/>
            <a:lstStyle/>
            <a:p>
              <a:endParaRPr lang="en-US"/>
            </a:p>
          </p:txBody>
        </p:sp>
      </p:grpSp>
      <p:sp>
        <p:nvSpPr>
          <p:cNvPr id="161797" name="Rectangle 10"/>
          <p:cNvSpPr>
            <a:spLocks noChangeArrowheads="1"/>
          </p:cNvSpPr>
          <p:nvPr/>
        </p:nvSpPr>
        <p:spPr bwMode="auto">
          <a:xfrm>
            <a:off x="4175125" y="2441575"/>
            <a:ext cx="1862138" cy="403225"/>
          </a:xfrm>
          <a:prstGeom prst="rect">
            <a:avLst/>
          </a:prstGeom>
          <a:noFill/>
          <a:ln w="9525">
            <a:noFill/>
            <a:miter lim="800000"/>
          </a:ln>
        </p:spPr>
        <p:txBody>
          <a:bodyPr lIns="65637" tIns="32819" rIns="65637" bIns="32819"/>
          <a:lstStyle/>
          <a:p>
            <a:pPr algn="ctr" eaLnBrk="0" hangingPunct="0"/>
            <a:r>
              <a:rPr lang="zh-CN" altLang="en-US" sz="1600">
                <a:solidFill>
                  <a:srgbClr val="000099"/>
                </a:solidFill>
                <a:latin typeface="GEsansCon57" charset="0"/>
              </a:rPr>
              <a:t>对业务的了解</a:t>
            </a:r>
            <a:endParaRPr lang="zh-CN" altLang="en-US" sz="1600" b="0">
              <a:solidFill>
                <a:srgbClr val="003BF6"/>
              </a:solidFill>
              <a:latin typeface="文鼎粗行楷体简" pitchFamily="18" charset="-122"/>
              <a:ea typeface="文鼎粗行楷体简" pitchFamily="18" charset="-122"/>
            </a:endParaRPr>
          </a:p>
        </p:txBody>
      </p:sp>
      <p:sp>
        <p:nvSpPr>
          <p:cNvPr id="161798" name="Rectangle 11"/>
          <p:cNvSpPr>
            <a:spLocks noChangeArrowheads="1"/>
          </p:cNvSpPr>
          <p:nvPr/>
        </p:nvSpPr>
        <p:spPr bwMode="auto">
          <a:xfrm>
            <a:off x="3757613" y="4073525"/>
            <a:ext cx="2705100" cy="342900"/>
          </a:xfrm>
          <a:prstGeom prst="rect">
            <a:avLst/>
          </a:prstGeom>
          <a:noFill/>
          <a:ln w="9525">
            <a:noFill/>
            <a:miter lim="800000"/>
          </a:ln>
        </p:spPr>
        <p:txBody>
          <a:bodyPr lIns="65637" tIns="32819" rIns="65637" bIns="32819"/>
          <a:lstStyle/>
          <a:p>
            <a:pPr algn="ctr" eaLnBrk="0" hangingPunct="0">
              <a:lnSpc>
                <a:spcPct val="40000"/>
              </a:lnSpc>
              <a:spcBef>
                <a:spcPct val="50000"/>
              </a:spcBef>
            </a:pPr>
            <a:r>
              <a:rPr lang="zh-CN" altLang="en-US" sz="1600">
                <a:solidFill>
                  <a:srgbClr val="000099"/>
                </a:solidFill>
                <a:latin typeface="GEsansCon57" charset="0"/>
              </a:rPr>
              <a:t>个性特征</a:t>
            </a:r>
            <a:endParaRPr lang="zh-CN" altLang="en-US" sz="1600" b="0">
              <a:solidFill>
                <a:srgbClr val="003BF6"/>
              </a:solidFill>
              <a:latin typeface="文鼎粗行楷体简" pitchFamily="18" charset="-122"/>
              <a:ea typeface="文鼎粗行楷体简" pitchFamily="18" charset="-122"/>
            </a:endParaRPr>
          </a:p>
        </p:txBody>
      </p:sp>
      <p:sp>
        <p:nvSpPr>
          <p:cNvPr id="161799" name="Rectangle 12"/>
          <p:cNvSpPr>
            <a:spLocks noChangeArrowheads="1"/>
          </p:cNvSpPr>
          <p:nvPr/>
        </p:nvSpPr>
        <p:spPr bwMode="auto">
          <a:xfrm>
            <a:off x="2309813" y="4673600"/>
            <a:ext cx="1647825" cy="404813"/>
          </a:xfrm>
          <a:prstGeom prst="rect">
            <a:avLst/>
          </a:prstGeom>
          <a:noFill/>
          <a:ln w="9525">
            <a:noFill/>
            <a:miter lim="800000"/>
          </a:ln>
        </p:spPr>
        <p:txBody>
          <a:bodyPr lIns="65637" tIns="32819" rIns="65637" bIns="32819"/>
          <a:lstStyle/>
          <a:p>
            <a:pPr algn="ctr" eaLnBrk="0" hangingPunct="0"/>
            <a:r>
              <a:rPr lang="zh-CN" altLang="en-US" sz="1600">
                <a:solidFill>
                  <a:srgbClr val="000099"/>
                </a:solidFill>
                <a:latin typeface="GEsansCon57" charset="0"/>
              </a:rPr>
              <a:t>专业化能力</a:t>
            </a:r>
            <a:endParaRPr lang="zh-CN" altLang="en-US" sz="1600" b="0">
              <a:solidFill>
                <a:srgbClr val="003BF6"/>
              </a:solidFill>
              <a:latin typeface="文鼎粗行楷体简" pitchFamily="18" charset="-122"/>
              <a:ea typeface="文鼎粗行楷体简" pitchFamily="18" charset="-122"/>
            </a:endParaRPr>
          </a:p>
        </p:txBody>
      </p:sp>
      <p:sp>
        <p:nvSpPr>
          <p:cNvPr id="161800" name="Rectangle 13"/>
          <p:cNvSpPr>
            <a:spLocks noChangeArrowheads="1"/>
          </p:cNvSpPr>
          <p:nvPr/>
        </p:nvSpPr>
        <p:spPr bwMode="auto">
          <a:xfrm>
            <a:off x="6203950" y="4579938"/>
            <a:ext cx="1847850" cy="355600"/>
          </a:xfrm>
          <a:prstGeom prst="rect">
            <a:avLst/>
          </a:prstGeom>
          <a:noFill/>
          <a:ln w="9525">
            <a:noFill/>
            <a:miter lim="800000"/>
          </a:ln>
        </p:spPr>
        <p:txBody>
          <a:bodyPr lIns="65637" tIns="32819" rIns="65637" bIns="32819"/>
          <a:lstStyle/>
          <a:p>
            <a:pPr algn="ctr" eaLnBrk="0" hangingPunct="0"/>
            <a:r>
              <a:rPr lang="zh-CN" altLang="en-US" sz="1800">
                <a:solidFill>
                  <a:srgbClr val="000099"/>
                </a:solidFill>
                <a:latin typeface="GEsansCon57" charset="0"/>
              </a:rPr>
              <a:t>变革管理</a:t>
            </a:r>
            <a:endParaRPr lang="zh-CN" altLang="en-US" sz="1800" b="0">
              <a:solidFill>
                <a:srgbClr val="003BF6"/>
              </a:solidFill>
              <a:latin typeface="文鼎粗行楷体简" pitchFamily="18" charset="-122"/>
              <a:ea typeface="文鼎粗行楷体简" pitchFamily="18" charset="-122"/>
            </a:endParaRPr>
          </a:p>
        </p:txBody>
      </p:sp>
      <p:sp>
        <p:nvSpPr>
          <p:cNvPr id="161801" name="Rectangle 14"/>
          <p:cNvSpPr>
            <a:spLocks noChangeArrowheads="1"/>
          </p:cNvSpPr>
          <p:nvPr/>
        </p:nvSpPr>
        <p:spPr bwMode="auto">
          <a:xfrm>
            <a:off x="4397375" y="2801938"/>
            <a:ext cx="1792288" cy="909637"/>
          </a:xfrm>
          <a:prstGeom prst="rect">
            <a:avLst/>
          </a:prstGeom>
          <a:noFill/>
          <a:ln w="9525">
            <a:noFill/>
            <a:miter lim="800000"/>
          </a:ln>
        </p:spPr>
        <p:txBody>
          <a:bodyPr lIns="65637" tIns="32819" rIns="65637" bIns="32819"/>
          <a:lstStyle/>
          <a:p>
            <a:pPr eaLnBrk="0" hangingPunct="0">
              <a:buSzPts val="1200"/>
              <a:buFont typeface="GEserif" charset="0"/>
              <a:buChar char="•"/>
            </a:pPr>
            <a:r>
              <a:rPr lang="zh-CN" altLang="en-US" sz="1400" b="0">
                <a:solidFill>
                  <a:srgbClr val="000000"/>
                </a:solidFill>
                <a:latin typeface="GEserif" charset="0"/>
              </a:rPr>
              <a:t>商业敏锐性</a:t>
            </a:r>
            <a:endParaRPr lang="zh-CN" altLang="en-US" sz="1400" b="0">
              <a:solidFill>
                <a:srgbClr val="000000"/>
              </a:solidFill>
              <a:latin typeface="GEserif" charset="0"/>
            </a:endParaRPr>
          </a:p>
          <a:p>
            <a:pPr eaLnBrk="0" hangingPunct="0">
              <a:buSzPts val="1200"/>
              <a:buFont typeface="GEserif" charset="0"/>
              <a:buChar char="•"/>
            </a:pPr>
            <a:r>
              <a:rPr lang="zh-CN" altLang="en-US" sz="1400" b="0">
                <a:solidFill>
                  <a:srgbClr val="000000"/>
                </a:solidFill>
                <a:latin typeface="GEserif" charset="0"/>
              </a:rPr>
              <a:t>客户导向</a:t>
            </a:r>
            <a:endParaRPr lang="zh-CN" altLang="en-US" sz="1400" b="0">
              <a:solidFill>
                <a:srgbClr val="000000"/>
              </a:solidFill>
              <a:latin typeface="GEserif" charset="0"/>
            </a:endParaRPr>
          </a:p>
          <a:p>
            <a:pPr eaLnBrk="0" hangingPunct="0">
              <a:buSzPts val="1200"/>
              <a:buFont typeface="GEserif" charset="0"/>
              <a:buChar char="•"/>
            </a:pPr>
            <a:r>
              <a:rPr lang="zh-CN" altLang="en-US" sz="1400" b="0">
                <a:solidFill>
                  <a:srgbClr val="000000"/>
                </a:solidFill>
                <a:latin typeface="GEserif" charset="0"/>
              </a:rPr>
              <a:t>外部关系管理</a:t>
            </a:r>
            <a:endParaRPr lang="zh-CN" altLang="en-US" sz="1400" b="0">
              <a:solidFill>
                <a:srgbClr val="003BF6"/>
              </a:solidFill>
              <a:latin typeface="文鼎粗行楷体简" pitchFamily="18" charset="-122"/>
              <a:ea typeface="文鼎粗行楷体简" pitchFamily="18" charset="-122"/>
            </a:endParaRPr>
          </a:p>
        </p:txBody>
      </p:sp>
      <p:sp>
        <p:nvSpPr>
          <p:cNvPr id="161802" name="Rectangle 15"/>
          <p:cNvSpPr>
            <a:spLocks noChangeArrowheads="1"/>
          </p:cNvSpPr>
          <p:nvPr/>
        </p:nvSpPr>
        <p:spPr bwMode="auto">
          <a:xfrm>
            <a:off x="2238375" y="4962525"/>
            <a:ext cx="1944688" cy="1152525"/>
          </a:xfrm>
          <a:prstGeom prst="rect">
            <a:avLst/>
          </a:prstGeom>
          <a:noFill/>
          <a:ln w="9525">
            <a:noFill/>
            <a:miter lim="800000"/>
          </a:ln>
        </p:spPr>
        <p:txBody>
          <a:bodyPr lIns="65637" tIns="32819" rIns="65637" bIns="32819"/>
          <a:lstStyle/>
          <a:p>
            <a:pPr lvl="1" eaLnBrk="0" hangingPunct="0">
              <a:buSzPts val="1200"/>
              <a:buFont typeface="GEserif" charset="0"/>
              <a:buChar char="•"/>
            </a:pPr>
            <a:r>
              <a:rPr lang="zh-CN" altLang="en-US" sz="1400" b="0">
                <a:solidFill>
                  <a:srgbClr val="000000"/>
                </a:solidFill>
                <a:latin typeface="GEserif" charset="0"/>
              </a:rPr>
              <a:t>招聘甄选</a:t>
            </a:r>
            <a:endParaRPr lang="zh-CN" altLang="en-US" sz="1400" b="0">
              <a:solidFill>
                <a:srgbClr val="000000"/>
              </a:solidFill>
              <a:latin typeface="GEserif" charset="0"/>
            </a:endParaRPr>
          </a:p>
          <a:p>
            <a:pPr lvl="1" eaLnBrk="0" hangingPunct="0">
              <a:buSzPts val="1200"/>
              <a:buFont typeface="GEserif" charset="0"/>
              <a:buChar char="•"/>
            </a:pPr>
            <a:r>
              <a:rPr lang="zh-CN" altLang="en-US" sz="1400" b="0">
                <a:solidFill>
                  <a:srgbClr val="000000"/>
                </a:solidFill>
                <a:latin typeface="GEserif" charset="0"/>
              </a:rPr>
              <a:t>激励预报酬</a:t>
            </a:r>
            <a:endParaRPr lang="zh-CN" altLang="en-US" sz="1400" b="0">
              <a:solidFill>
                <a:srgbClr val="000000"/>
              </a:solidFill>
              <a:latin typeface="GEserif" charset="0"/>
            </a:endParaRPr>
          </a:p>
          <a:p>
            <a:pPr lvl="1" eaLnBrk="0" hangingPunct="0">
              <a:buSzPts val="1200"/>
              <a:buFont typeface="GEserif" charset="0"/>
              <a:buChar char="•"/>
            </a:pPr>
            <a:r>
              <a:rPr lang="zh-CN" altLang="en-US" sz="1400" b="0">
                <a:solidFill>
                  <a:srgbClr val="000000"/>
                </a:solidFill>
                <a:latin typeface="GEserif" charset="0"/>
              </a:rPr>
              <a:t>危机处理</a:t>
            </a:r>
            <a:endParaRPr lang="zh-CN" altLang="en-US" sz="1400" b="0">
              <a:solidFill>
                <a:srgbClr val="000000"/>
              </a:solidFill>
              <a:latin typeface="GEserif" charset="0"/>
            </a:endParaRPr>
          </a:p>
          <a:p>
            <a:pPr lvl="1" eaLnBrk="0" hangingPunct="0">
              <a:buSzPts val="1200"/>
              <a:buFont typeface="GEserif" charset="0"/>
              <a:buChar char="•"/>
            </a:pPr>
            <a:r>
              <a:rPr lang="zh-CN" altLang="en-US" sz="1400" b="0">
                <a:solidFill>
                  <a:srgbClr val="000000"/>
                </a:solidFill>
                <a:latin typeface="GEserif" charset="0"/>
              </a:rPr>
              <a:t>学习与沟通</a:t>
            </a:r>
            <a:endParaRPr lang="zh-CN" altLang="en-US" sz="1400" b="0">
              <a:solidFill>
                <a:srgbClr val="000000"/>
              </a:solidFill>
              <a:latin typeface="GEserif" charset="0"/>
            </a:endParaRPr>
          </a:p>
          <a:p>
            <a:pPr lvl="1" eaLnBrk="0" hangingPunct="0">
              <a:buSzPts val="1200"/>
              <a:buFont typeface="GEserif" charset="0"/>
              <a:buChar char="•"/>
            </a:pPr>
            <a:r>
              <a:rPr lang="zh-CN" altLang="en-US" sz="1400" b="0">
                <a:solidFill>
                  <a:srgbClr val="000000"/>
                </a:solidFill>
                <a:latin typeface="GEserif" charset="0"/>
              </a:rPr>
              <a:t>员工关系管理</a:t>
            </a:r>
            <a:endParaRPr lang="zh-CN" altLang="en-US" sz="1400" b="0">
              <a:solidFill>
                <a:srgbClr val="000000"/>
              </a:solidFill>
              <a:latin typeface="GEserif" charset="0"/>
            </a:endParaRPr>
          </a:p>
          <a:p>
            <a:pPr eaLnBrk="0" hangingPunct="0">
              <a:lnSpc>
                <a:spcPct val="40000"/>
              </a:lnSpc>
              <a:spcBef>
                <a:spcPct val="50000"/>
              </a:spcBef>
            </a:pPr>
            <a:endParaRPr lang="zh-CN" altLang="en-US" sz="1400" b="0">
              <a:solidFill>
                <a:srgbClr val="000000"/>
              </a:solidFill>
              <a:latin typeface="GEserif" charset="0"/>
            </a:endParaRPr>
          </a:p>
          <a:p>
            <a:pPr algn="ctr" eaLnBrk="0" hangingPunct="0">
              <a:lnSpc>
                <a:spcPct val="40000"/>
              </a:lnSpc>
              <a:spcBef>
                <a:spcPct val="50000"/>
              </a:spcBef>
            </a:pPr>
            <a:endParaRPr lang="en-US" altLang="zh-CN" sz="2000" b="0">
              <a:solidFill>
                <a:srgbClr val="003BF6"/>
              </a:solidFill>
              <a:latin typeface="文鼎粗行楷体简" pitchFamily="18" charset="-122"/>
              <a:ea typeface="文鼎粗行楷体简" pitchFamily="18" charset="-122"/>
            </a:endParaRPr>
          </a:p>
        </p:txBody>
      </p:sp>
      <p:sp>
        <p:nvSpPr>
          <p:cNvPr id="161803" name="Rectangle 16"/>
          <p:cNvSpPr>
            <a:spLocks noChangeArrowheads="1"/>
          </p:cNvSpPr>
          <p:nvPr/>
        </p:nvSpPr>
        <p:spPr bwMode="auto">
          <a:xfrm>
            <a:off x="3892550" y="4530725"/>
            <a:ext cx="1576388" cy="1114425"/>
          </a:xfrm>
          <a:prstGeom prst="rect">
            <a:avLst/>
          </a:prstGeom>
          <a:noFill/>
          <a:ln w="9525">
            <a:noFill/>
            <a:miter lim="800000"/>
          </a:ln>
        </p:spPr>
        <p:txBody>
          <a:bodyPr lIns="65637" tIns="32819" rIns="65637" bIns="32819"/>
          <a:lstStyle/>
          <a:p>
            <a:pPr lvl="1" eaLnBrk="0" hangingPunct="0">
              <a:lnSpc>
                <a:spcPct val="40000"/>
              </a:lnSpc>
              <a:spcBef>
                <a:spcPct val="50000"/>
              </a:spcBef>
              <a:buSzPts val="1200"/>
              <a:buFont typeface="GEserif" charset="0"/>
              <a:buChar char="•"/>
            </a:pPr>
            <a:r>
              <a:rPr lang="zh-CN" altLang="en-US" sz="1400" b="0">
                <a:solidFill>
                  <a:srgbClr val="FFFFFF"/>
                </a:solidFill>
                <a:latin typeface="GEserif" charset="0"/>
              </a:rPr>
              <a:t>公司价值观</a:t>
            </a:r>
            <a:endParaRPr lang="zh-CN" altLang="en-US" sz="1400" b="0">
              <a:solidFill>
                <a:srgbClr val="FFFFFF"/>
              </a:solidFill>
              <a:latin typeface="GEserif" charset="0"/>
            </a:endParaRPr>
          </a:p>
          <a:p>
            <a:pPr lvl="1" eaLnBrk="0" hangingPunct="0">
              <a:lnSpc>
                <a:spcPct val="40000"/>
              </a:lnSpc>
              <a:spcBef>
                <a:spcPct val="50000"/>
              </a:spcBef>
              <a:buSzPts val="1200"/>
              <a:buFont typeface="GEserif" charset="0"/>
              <a:buChar char="•"/>
            </a:pPr>
            <a:r>
              <a:rPr lang="zh-CN" altLang="en-US" sz="1400" b="0">
                <a:solidFill>
                  <a:srgbClr val="FFFFFF"/>
                </a:solidFill>
                <a:latin typeface="GEserif" charset="0"/>
              </a:rPr>
              <a:t>值得信赖</a:t>
            </a:r>
            <a:endParaRPr lang="zh-CN" altLang="en-US" sz="1400" b="0">
              <a:solidFill>
                <a:srgbClr val="FFFFFF"/>
              </a:solidFill>
              <a:latin typeface="GEserif" charset="0"/>
            </a:endParaRPr>
          </a:p>
          <a:p>
            <a:pPr lvl="1" eaLnBrk="0" hangingPunct="0">
              <a:lnSpc>
                <a:spcPct val="40000"/>
              </a:lnSpc>
              <a:spcBef>
                <a:spcPct val="50000"/>
              </a:spcBef>
              <a:buSzPts val="1200"/>
              <a:buFont typeface="GEserif" charset="0"/>
              <a:buChar char="•"/>
            </a:pPr>
            <a:r>
              <a:rPr lang="zh-CN" altLang="en-US" sz="1400" b="0">
                <a:solidFill>
                  <a:srgbClr val="FFFFFF"/>
                </a:solidFill>
                <a:latin typeface="GEserif" charset="0"/>
              </a:rPr>
              <a:t>判断力</a:t>
            </a:r>
            <a:endParaRPr lang="zh-CN" altLang="en-US" sz="1400" b="0">
              <a:solidFill>
                <a:srgbClr val="FFFFFF"/>
              </a:solidFill>
              <a:latin typeface="GEserif" charset="0"/>
            </a:endParaRPr>
          </a:p>
          <a:p>
            <a:pPr lvl="1" eaLnBrk="0" hangingPunct="0">
              <a:lnSpc>
                <a:spcPct val="40000"/>
              </a:lnSpc>
              <a:spcBef>
                <a:spcPct val="50000"/>
              </a:spcBef>
              <a:buSzPts val="1200"/>
              <a:buFont typeface="GEserif" charset="0"/>
              <a:buChar char="•"/>
            </a:pPr>
            <a:r>
              <a:rPr lang="zh-CN" altLang="en-US" sz="1400" b="0">
                <a:solidFill>
                  <a:srgbClr val="FFFFFF"/>
                </a:solidFill>
                <a:latin typeface="GEserif" charset="0"/>
              </a:rPr>
              <a:t>勇气与自信</a:t>
            </a:r>
            <a:endParaRPr lang="zh-CN" altLang="en-US" sz="1400" b="0">
              <a:solidFill>
                <a:srgbClr val="003BF6"/>
              </a:solidFill>
              <a:latin typeface="文鼎粗行楷体简" pitchFamily="18" charset="-122"/>
              <a:ea typeface="文鼎粗行楷体简" pitchFamily="18" charset="-122"/>
            </a:endParaRPr>
          </a:p>
        </p:txBody>
      </p:sp>
      <p:sp>
        <p:nvSpPr>
          <p:cNvPr id="161804" name="Rectangle 17"/>
          <p:cNvSpPr>
            <a:spLocks noChangeArrowheads="1"/>
          </p:cNvSpPr>
          <p:nvPr/>
        </p:nvSpPr>
        <p:spPr bwMode="auto">
          <a:xfrm>
            <a:off x="6054725" y="4889500"/>
            <a:ext cx="2381250" cy="1222375"/>
          </a:xfrm>
          <a:prstGeom prst="rect">
            <a:avLst/>
          </a:prstGeom>
          <a:noFill/>
          <a:ln w="9525">
            <a:noFill/>
            <a:miter lim="800000"/>
          </a:ln>
        </p:spPr>
        <p:txBody>
          <a:bodyPr lIns="65637" tIns="32819" rIns="65637" bIns="32819"/>
          <a:lstStyle/>
          <a:p>
            <a:pPr lvl="1" eaLnBrk="0" hangingPunct="0">
              <a:buSzPts val="1200"/>
              <a:buFont typeface="GEserif" charset="0"/>
              <a:buChar char="•"/>
            </a:pPr>
            <a:r>
              <a:rPr lang="zh-CN" altLang="en-US" sz="1400" b="0">
                <a:solidFill>
                  <a:srgbClr val="000000"/>
                </a:solidFill>
                <a:latin typeface="GEserif" charset="0"/>
              </a:rPr>
              <a:t>质量管理</a:t>
            </a:r>
            <a:endParaRPr lang="zh-CN" altLang="en-US" sz="1400" b="0">
              <a:solidFill>
                <a:srgbClr val="000000"/>
              </a:solidFill>
              <a:latin typeface="GEserif" charset="0"/>
            </a:endParaRPr>
          </a:p>
          <a:p>
            <a:pPr lvl="1" eaLnBrk="0" hangingPunct="0">
              <a:buSzPts val="1200"/>
              <a:buFont typeface="GEserif" charset="0"/>
              <a:buChar char="•"/>
            </a:pPr>
            <a:r>
              <a:rPr lang="zh-CN" altLang="en-US" sz="1400" b="0">
                <a:solidFill>
                  <a:srgbClr val="000000"/>
                </a:solidFill>
                <a:latin typeface="GEserif" charset="0"/>
              </a:rPr>
              <a:t>倡导变革</a:t>
            </a:r>
            <a:endParaRPr lang="zh-CN" altLang="en-US" sz="1400" b="0">
              <a:solidFill>
                <a:srgbClr val="000000"/>
              </a:solidFill>
              <a:latin typeface="GEserif" charset="0"/>
            </a:endParaRPr>
          </a:p>
          <a:p>
            <a:pPr lvl="1" eaLnBrk="0" hangingPunct="0">
              <a:buSzPts val="1200"/>
              <a:buFont typeface="GEserif" charset="0"/>
              <a:buChar char="•"/>
            </a:pPr>
            <a:r>
              <a:rPr lang="zh-CN" altLang="en-US" sz="1400" b="0">
                <a:solidFill>
                  <a:srgbClr val="000000"/>
                </a:solidFill>
                <a:latin typeface="GEserif" charset="0"/>
              </a:rPr>
              <a:t>流程、效率导向</a:t>
            </a:r>
            <a:endParaRPr lang="zh-CN" altLang="en-US" sz="1400" b="0">
              <a:solidFill>
                <a:srgbClr val="000000"/>
              </a:solidFill>
              <a:latin typeface="GEserif" charset="0"/>
            </a:endParaRPr>
          </a:p>
          <a:p>
            <a:pPr lvl="1" eaLnBrk="0" hangingPunct="0">
              <a:lnSpc>
                <a:spcPct val="40000"/>
              </a:lnSpc>
              <a:spcBef>
                <a:spcPct val="50000"/>
              </a:spcBef>
              <a:buSzPts val="1200"/>
              <a:buFont typeface="GEserif" charset="0"/>
              <a:buChar char="•"/>
            </a:pPr>
            <a:r>
              <a:rPr lang="zh-CN" altLang="en-US" sz="1400" b="0">
                <a:solidFill>
                  <a:srgbClr val="000000"/>
                </a:solidFill>
                <a:latin typeface="GEserif" charset="0"/>
              </a:rPr>
              <a:t>组织精简</a:t>
            </a:r>
            <a:endParaRPr lang="zh-CN" altLang="en-US" sz="1400" b="0">
              <a:solidFill>
                <a:srgbClr val="003BF6"/>
              </a:solidFill>
              <a:latin typeface="文鼎粗行楷体简" pitchFamily="18" charset="-122"/>
              <a:ea typeface="文鼎粗行楷体简" pitchFamily="18" charset="-122"/>
            </a:endParaRPr>
          </a:p>
        </p:txBody>
      </p:sp>
      <p:grpSp>
        <p:nvGrpSpPr>
          <p:cNvPr id="161805" name="Group 18"/>
          <p:cNvGrpSpPr/>
          <p:nvPr/>
        </p:nvGrpSpPr>
        <p:grpSpPr bwMode="auto">
          <a:xfrm>
            <a:off x="930275" y="6400800"/>
            <a:ext cx="8774113" cy="396875"/>
            <a:chOff x="2340" y="14700"/>
            <a:chExt cx="7732" cy="468"/>
          </a:xfrm>
        </p:grpSpPr>
        <p:sp>
          <p:nvSpPr>
            <p:cNvPr id="161807" name="Rectangle 19"/>
            <p:cNvSpPr>
              <a:spLocks noChangeArrowheads="1"/>
            </p:cNvSpPr>
            <p:nvPr/>
          </p:nvSpPr>
          <p:spPr bwMode="auto">
            <a:xfrm>
              <a:off x="2340" y="14700"/>
              <a:ext cx="3218" cy="468"/>
            </a:xfrm>
            <a:prstGeom prst="rect">
              <a:avLst/>
            </a:prstGeom>
            <a:solidFill>
              <a:srgbClr val="FFFFFF"/>
            </a:solidFill>
            <a:ln w="9525">
              <a:noFill/>
              <a:miter lim="800000"/>
            </a:ln>
          </p:spPr>
          <p:txBody>
            <a:bodyPr lIns="65637" tIns="32819" rIns="65637" bIns="32819"/>
            <a:lstStyle/>
            <a:p>
              <a:pPr eaLnBrk="0" hangingPunct="0"/>
              <a:r>
                <a:rPr lang="zh-CN" altLang="en-US" sz="2000">
                  <a:solidFill>
                    <a:srgbClr val="000099"/>
                  </a:solidFill>
                  <a:latin typeface="GEsansCon57" charset="0"/>
                </a:rPr>
                <a:t>职能专家</a:t>
              </a:r>
              <a:endParaRPr lang="zh-CN" altLang="en-US" sz="2000" b="0">
                <a:solidFill>
                  <a:srgbClr val="003BF6"/>
                </a:solidFill>
                <a:latin typeface="文鼎粗行楷体简" pitchFamily="18" charset="-122"/>
                <a:ea typeface="文鼎粗行楷体简" pitchFamily="18" charset="-122"/>
              </a:endParaRPr>
            </a:p>
          </p:txBody>
        </p:sp>
        <p:sp>
          <p:nvSpPr>
            <p:cNvPr id="161808" name="Rectangle 20"/>
            <p:cNvSpPr>
              <a:spLocks noChangeArrowheads="1"/>
            </p:cNvSpPr>
            <p:nvPr/>
          </p:nvSpPr>
          <p:spPr bwMode="auto">
            <a:xfrm>
              <a:off x="8640" y="14700"/>
              <a:ext cx="1432" cy="468"/>
            </a:xfrm>
            <a:prstGeom prst="rect">
              <a:avLst/>
            </a:prstGeom>
            <a:noFill/>
            <a:ln w="9525">
              <a:noFill/>
              <a:miter lim="800000"/>
            </a:ln>
          </p:spPr>
          <p:txBody>
            <a:bodyPr lIns="65637" tIns="32819" rIns="65637" bIns="32819"/>
            <a:lstStyle/>
            <a:p>
              <a:pPr eaLnBrk="0" hangingPunct="0"/>
              <a:r>
                <a:rPr lang="zh-CN" altLang="en-US" sz="1800">
                  <a:solidFill>
                    <a:srgbClr val="000099"/>
                  </a:solidFill>
                  <a:latin typeface="GEsansCon57" charset="0"/>
                </a:rPr>
                <a:t>价值创造</a:t>
              </a:r>
              <a:endParaRPr lang="zh-CN" altLang="en-US" sz="1800" b="0">
                <a:solidFill>
                  <a:srgbClr val="003BF6"/>
                </a:solidFill>
                <a:latin typeface="文鼎粗行楷体简" pitchFamily="18" charset="-122"/>
                <a:ea typeface="文鼎粗行楷体简" pitchFamily="18" charset="-122"/>
              </a:endParaRPr>
            </a:p>
          </p:txBody>
        </p:sp>
      </p:grpSp>
      <p:sp>
        <p:nvSpPr>
          <p:cNvPr id="161806" name="Rectangle 21"/>
          <p:cNvSpPr>
            <a:spLocks noChangeArrowheads="1"/>
          </p:cNvSpPr>
          <p:nvPr/>
        </p:nvSpPr>
        <p:spPr bwMode="auto">
          <a:xfrm>
            <a:off x="4038600" y="1289050"/>
            <a:ext cx="1636713" cy="400050"/>
          </a:xfrm>
          <a:prstGeom prst="rect">
            <a:avLst/>
          </a:prstGeom>
          <a:noFill/>
          <a:ln w="9525">
            <a:noFill/>
            <a:miter lim="800000"/>
          </a:ln>
        </p:spPr>
        <p:txBody>
          <a:bodyPr lIns="65637" tIns="32819" rIns="65637" bIns="32819"/>
          <a:lstStyle/>
          <a:p>
            <a:pPr eaLnBrk="0" hangingPunct="0"/>
            <a:r>
              <a:rPr lang="zh-CN" altLang="en-US" sz="1800">
                <a:solidFill>
                  <a:srgbClr val="000099"/>
                </a:solidFill>
                <a:latin typeface="GEsansCon57" charset="0"/>
              </a:rPr>
              <a:t>业务伙伴</a:t>
            </a:r>
            <a:endParaRPr lang="zh-CN" altLang="en-US" sz="1800" b="0">
              <a:solidFill>
                <a:srgbClr val="003BF6"/>
              </a:solidFill>
              <a:latin typeface="文鼎粗行楷体简" pitchFamily="18" charset="-122"/>
              <a:ea typeface="文鼎粗行楷体简" pitchFamily="18" charset="-122"/>
            </a:endParaRPr>
          </a:p>
        </p:txBody>
      </p:sp>
    </p:spTree>
  </p:cSld>
  <p:clrMapOvr>
    <a:masterClrMapping/>
  </p:clrMapOvr>
  <p:transition spd="slow">
    <p:wip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能力薪酬计划设计的前提</a:t>
            </a:r>
            <a:endParaRPr lang="zh-CN" altLang="en-US" sz="3200" b="1" smtClean="0">
              <a:solidFill>
                <a:srgbClr val="FFFFFF"/>
              </a:solidFill>
              <a:latin typeface="华文中宋" pitchFamily="2" charset="-122"/>
              <a:ea typeface="华文中宋" pitchFamily="2" charset="-122"/>
            </a:endParaRPr>
          </a:p>
        </p:txBody>
      </p:sp>
      <p:sp>
        <p:nvSpPr>
          <p:cNvPr id="162819" name="Rectangle 3"/>
          <p:cNvSpPr>
            <a:spLocks noChangeArrowheads="1"/>
          </p:cNvSpPr>
          <p:nvPr/>
        </p:nvSpPr>
        <p:spPr bwMode="auto">
          <a:xfrm>
            <a:off x="4376738" y="4416425"/>
            <a:ext cx="1576387" cy="1114425"/>
          </a:xfrm>
          <a:prstGeom prst="rect">
            <a:avLst/>
          </a:prstGeom>
          <a:noFill/>
          <a:ln w="9525">
            <a:noFill/>
            <a:miter lim="800000"/>
          </a:ln>
        </p:spPr>
        <p:txBody>
          <a:bodyPr lIns="65637" tIns="32819" rIns="65637" bIns="32819"/>
          <a:lstStyle/>
          <a:p>
            <a:pPr lvl="1" eaLnBrk="0" hangingPunct="0">
              <a:lnSpc>
                <a:spcPct val="40000"/>
              </a:lnSpc>
              <a:spcBef>
                <a:spcPct val="50000"/>
              </a:spcBef>
              <a:buSzPts val="1200"/>
              <a:buFont typeface="GEserif" charset="0"/>
              <a:buChar char="•"/>
            </a:pPr>
            <a:r>
              <a:rPr lang="zh-CN" altLang="en-US" sz="900" b="0">
                <a:solidFill>
                  <a:srgbClr val="FFFFFF"/>
                </a:solidFill>
                <a:latin typeface="GEserif" charset="0"/>
              </a:rPr>
              <a:t>公司价值观</a:t>
            </a:r>
            <a:endParaRPr lang="zh-CN" altLang="en-US" sz="900" b="0">
              <a:solidFill>
                <a:srgbClr val="FFFFFF"/>
              </a:solidFill>
              <a:latin typeface="GEserif" charset="0"/>
            </a:endParaRPr>
          </a:p>
          <a:p>
            <a:pPr lvl="1" eaLnBrk="0" hangingPunct="0">
              <a:lnSpc>
                <a:spcPct val="40000"/>
              </a:lnSpc>
              <a:spcBef>
                <a:spcPct val="50000"/>
              </a:spcBef>
              <a:buSzPts val="1200"/>
              <a:buFont typeface="GEserif" charset="0"/>
              <a:buChar char="•"/>
            </a:pPr>
            <a:r>
              <a:rPr lang="zh-CN" altLang="en-US" sz="900" b="0">
                <a:solidFill>
                  <a:srgbClr val="FFFFFF"/>
                </a:solidFill>
                <a:latin typeface="GEserif" charset="0"/>
              </a:rPr>
              <a:t>值得信赖</a:t>
            </a:r>
            <a:endParaRPr lang="zh-CN" altLang="en-US" sz="900" b="0">
              <a:solidFill>
                <a:srgbClr val="FFFFFF"/>
              </a:solidFill>
              <a:latin typeface="GEserif" charset="0"/>
            </a:endParaRPr>
          </a:p>
          <a:p>
            <a:pPr lvl="1" eaLnBrk="0" hangingPunct="0">
              <a:lnSpc>
                <a:spcPct val="40000"/>
              </a:lnSpc>
              <a:spcBef>
                <a:spcPct val="50000"/>
              </a:spcBef>
              <a:buSzPts val="1200"/>
              <a:buFont typeface="GEserif" charset="0"/>
              <a:buChar char="•"/>
            </a:pPr>
            <a:r>
              <a:rPr lang="zh-CN" altLang="en-US" sz="900" b="0">
                <a:solidFill>
                  <a:srgbClr val="FFFFFF"/>
                </a:solidFill>
                <a:latin typeface="GEserif" charset="0"/>
              </a:rPr>
              <a:t>判断力</a:t>
            </a:r>
            <a:endParaRPr lang="zh-CN" altLang="en-US" sz="900" b="0">
              <a:solidFill>
                <a:srgbClr val="FFFFFF"/>
              </a:solidFill>
              <a:latin typeface="GEserif" charset="0"/>
            </a:endParaRPr>
          </a:p>
          <a:p>
            <a:pPr lvl="1" eaLnBrk="0" hangingPunct="0">
              <a:lnSpc>
                <a:spcPct val="40000"/>
              </a:lnSpc>
              <a:spcBef>
                <a:spcPct val="50000"/>
              </a:spcBef>
              <a:buSzPts val="1200"/>
              <a:buFont typeface="GEserif" charset="0"/>
              <a:buChar char="•"/>
            </a:pPr>
            <a:r>
              <a:rPr lang="zh-CN" altLang="en-US" sz="900" b="0">
                <a:solidFill>
                  <a:srgbClr val="FFFFFF"/>
                </a:solidFill>
                <a:latin typeface="GEserif" charset="0"/>
              </a:rPr>
              <a:t>勇气与自信</a:t>
            </a:r>
            <a:endParaRPr lang="zh-CN" altLang="en-US" sz="2000" b="0">
              <a:solidFill>
                <a:srgbClr val="003BF6"/>
              </a:solidFill>
              <a:latin typeface="文鼎粗行楷体简" pitchFamily="18" charset="-122"/>
              <a:ea typeface="文鼎粗行楷体简" pitchFamily="18" charset="-122"/>
            </a:endParaRPr>
          </a:p>
        </p:txBody>
      </p:sp>
      <p:sp>
        <p:nvSpPr>
          <p:cNvPr id="162821" name="Rectangle 7"/>
          <p:cNvSpPr>
            <a:spLocks noChangeArrowheads="1"/>
          </p:cNvSpPr>
          <p:nvPr/>
        </p:nvSpPr>
        <p:spPr bwMode="auto">
          <a:xfrm>
            <a:off x="437355" y="1417270"/>
            <a:ext cx="9793287" cy="5998309"/>
          </a:xfrm>
          <a:prstGeom prst="rect">
            <a:avLst/>
          </a:prstGeom>
          <a:solidFill>
            <a:srgbClr val="CCFF66"/>
          </a:solidFill>
          <a:ln w="57150" cap="rnd" cmpd="thinThick">
            <a:solidFill>
              <a:srgbClr val="6600FF"/>
            </a:solidFill>
            <a:prstDash val="sysDot"/>
            <a:miter lim="800000"/>
          </a:ln>
        </p:spPr>
        <p:txBody>
          <a:bodyPr lIns="90488" tIns="44450" rIns="90488" bIns="44450">
            <a:spAutoFit/>
          </a:bodyPr>
          <a:lstStyle/>
          <a:p>
            <a:pPr algn="ctr">
              <a:lnSpc>
                <a:spcPct val="180000"/>
              </a:lnSpc>
              <a:buClr>
                <a:srgbClr val="003BF6"/>
              </a:buClr>
              <a:buFont typeface="Monotype Sorts" pitchFamily="2" charset="2"/>
              <a:buNone/>
            </a:pPr>
            <a:endParaRPr lang="zh-CN" altLang="zh-CN" dirty="0">
              <a:solidFill>
                <a:srgbClr val="A50021"/>
              </a:solidFill>
              <a:latin typeface="华文中宋" pitchFamily="2" charset="-122"/>
              <a:ea typeface="华文中宋" pitchFamily="2" charset="-122"/>
            </a:endParaRPr>
          </a:p>
          <a:p>
            <a:pPr lvl="1" algn="l">
              <a:lnSpc>
                <a:spcPct val="160000"/>
              </a:lnSpc>
              <a:buClr>
                <a:srgbClr val="FF0000"/>
              </a:buClr>
              <a:buFont typeface="Monotype Sorts" pitchFamily="2" charset="2"/>
              <a:buChar char=","/>
            </a:pPr>
            <a:r>
              <a:rPr lang="zh-CN" altLang="en-US" dirty="0">
                <a:solidFill>
                  <a:srgbClr val="A50021"/>
                </a:solidFill>
                <a:latin typeface="华文中宋" pitchFamily="2" charset="-122"/>
                <a:ea typeface="华文中宋" pitchFamily="2" charset="-122"/>
              </a:rPr>
              <a:t>是否有必要实行能力薪资。企业必须从经营的角度认真考虑，自</a:t>
            </a:r>
            <a:endParaRPr lang="zh-CN" altLang="en-US" dirty="0">
              <a:solidFill>
                <a:srgbClr val="A50021"/>
              </a:solidFill>
              <a:latin typeface="华文中宋" pitchFamily="2" charset="-122"/>
              <a:ea typeface="华文中宋" pitchFamily="2" charset="-122"/>
            </a:endParaRPr>
          </a:p>
          <a:p>
            <a:pPr lvl="1" algn="l">
              <a:lnSpc>
                <a:spcPct val="160000"/>
              </a:lnSpc>
              <a:buClr>
                <a:srgbClr val="FF0000"/>
              </a:buClr>
              <a:buFont typeface="Monotype Sorts" pitchFamily="2" charset="2"/>
              <a:buNone/>
            </a:pPr>
            <a:r>
              <a:rPr lang="zh-CN" altLang="en-US" dirty="0">
                <a:solidFill>
                  <a:srgbClr val="A50021"/>
                </a:solidFill>
                <a:latin typeface="华文中宋" pitchFamily="2" charset="-122"/>
                <a:ea typeface="华文中宋" pitchFamily="2" charset="-122"/>
              </a:rPr>
              <a:t>    己是否真的需要从原来的薪酬系统转移到能力薪资体系。如果企</a:t>
            </a:r>
            <a:endParaRPr lang="zh-CN" altLang="en-US" dirty="0">
              <a:solidFill>
                <a:srgbClr val="A50021"/>
              </a:solidFill>
              <a:latin typeface="华文中宋" pitchFamily="2" charset="-122"/>
              <a:ea typeface="华文中宋" pitchFamily="2" charset="-122"/>
            </a:endParaRPr>
          </a:p>
          <a:p>
            <a:pPr lvl="1" algn="l">
              <a:lnSpc>
                <a:spcPct val="160000"/>
              </a:lnSpc>
              <a:buClr>
                <a:srgbClr val="FF0000"/>
              </a:buClr>
              <a:buFont typeface="Monotype Sorts" pitchFamily="2" charset="2"/>
              <a:buNone/>
            </a:pPr>
            <a:r>
              <a:rPr lang="zh-CN" altLang="en-US" dirty="0">
                <a:solidFill>
                  <a:srgbClr val="A50021"/>
                </a:solidFill>
                <a:latin typeface="华文中宋" pitchFamily="2" charset="-122"/>
                <a:ea typeface="华文中宋" pitchFamily="2" charset="-122"/>
              </a:rPr>
              <a:t>   业现有的薪酬体系运转良好，能够满足组织和员工两个方面的需</a:t>
            </a:r>
            <a:endParaRPr lang="zh-CN" altLang="en-US" dirty="0">
              <a:solidFill>
                <a:srgbClr val="A50021"/>
              </a:solidFill>
              <a:latin typeface="华文中宋" pitchFamily="2" charset="-122"/>
              <a:ea typeface="华文中宋" pitchFamily="2" charset="-122"/>
            </a:endParaRPr>
          </a:p>
          <a:p>
            <a:pPr lvl="1" algn="l">
              <a:lnSpc>
                <a:spcPct val="160000"/>
              </a:lnSpc>
              <a:buClr>
                <a:srgbClr val="FF0000"/>
              </a:buClr>
              <a:buFont typeface="Monotype Sorts" pitchFamily="2" charset="2"/>
              <a:buNone/>
            </a:pPr>
            <a:r>
              <a:rPr lang="zh-CN" altLang="en-US" dirty="0">
                <a:solidFill>
                  <a:srgbClr val="A50021"/>
                </a:solidFill>
                <a:latin typeface="华文中宋" pitchFamily="2" charset="-122"/>
                <a:ea typeface="华文中宋" pitchFamily="2" charset="-122"/>
              </a:rPr>
              <a:t>  要，那么，企业可能就没有必要非常大张旗鼓地去实行能力薪资。</a:t>
            </a:r>
            <a:endParaRPr lang="zh-CN" altLang="zh-CN" dirty="0">
              <a:solidFill>
                <a:srgbClr val="A50021"/>
              </a:solidFill>
              <a:latin typeface="华文中宋" pitchFamily="2" charset="-122"/>
              <a:ea typeface="华文中宋" pitchFamily="2" charset="-122"/>
            </a:endParaRPr>
          </a:p>
          <a:p>
            <a:pPr lvl="1" algn="l">
              <a:lnSpc>
                <a:spcPct val="160000"/>
              </a:lnSpc>
              <a:buClr>
                <a:srgbClr val="FF0000"/>
              </a:buClr>
              <a:buFont typeface="Monotype Sorts" pitchFamily="2" charset="2"/>
              <a:buChar char=","/>
            </a:pPr>
            <a:r>
              <a:rPr lang="zh-CN" altLang="en-US" dirty="0">
                <a:solidFill>
                  <a:srgbClr val="A50021"/>
                </a:solidFill>
                <a:latin typeface="华文中宋" pitchFamily="2" charset="-122"/>
                <a:ea typeface="华文中宋" pitchFamily="2" charset="-122"/>
              </a:rPr>
              <a:t>必须将能力薪资作为整体人力资源管理领域的重大变革的一部分</a:t>
            </a:r>
            <a:endParaRPr lang="zh-CN" altLang="en-US" dirty="0">
              <a:solidFill>
                <a:srgbClr val="A50021"/>
              </a:solidFill>
              <a:latin typeface="华文中宋" pitchFamily="2" charset="-122"/>
              <a:ea typeface="华文中宋" pitchFamily="2" charset="-122"/>
            </a:endParaRPr>
          </a:p>
          <a:p>
            <a:pPr lvl="1" algn="l">
              <a:lnSpc>
                <a:spcPct val="160000"/>
              </a:lnSpc>
              <a:buClr>
                <a:srgbClr val="FF0000"/>
              </a:buClr>
              <a:buFont typeface="Monotype Sorts" pitchFamily="2" charset="2"/>
              <a:buNone/>
            </a:pPr>
            <a:r>
              <a:rPr lang="zh-CN" altLang="en-US" dirty="0">
                <a:solidFill>
                  <a:srgbClr val="A50021"/>
                </a:solidFill>
                <a:latin typeface="华文中宋" pitchFamily="2" charset="-122"/>
                <a:ea typeface="华文中宋" pitchFamily="2" charset="-122"/>
              </a:rPr>
              <a:t>   来实施的，也就是说，整个人力资源管理体系必须同时向以能力</a:t>
            </a:r>
            <a:endParaRPr lang="zh-CN" altLang="en-US" dirty="0">
              <a:solidFill>
                <a:srgbClr val="A50021"/>
              </a:solidFill>
              <a:latin typeface="华文中宋" pitchFamily="2" charset="-122"/>
              <a:ea typeface="华文中宋" pitchFamily="2" charset="-122"/>
            </a:endParaRPr>
          </a:p>
          <a:p>
            <a:pPr lvl="1" algn="l">
              <a:lnSpc>
                <a:spcPct val="160000"/>
              </a:lnSpc>
              <a:buClr>
                <a:srgbClr val="FF0000"/>
              </a:buClr>
              <a:buFont typeface="Monotype Sorts" pitchFamily="2" charset="2"/>
              <a:buNone/>
            </a:pPr>
            <a:r>
              <a:rPr lang="zh-CN" altLang="en-US" dirty="0">
                <a:solidFill>
                  <a:srgbClr val="A50021"/>
                </a:solidFill>
                <a:latin typeface="华文中宋" pitchFamily="2" charset="-122"/>
                <a:ea typeface="华文中宋" pitchFamily="2" charset="-122"/>
              </a:rPr>
              <a:t>   为中心转移，而不能仅仅是薪酬方案单兵突进，然后直接把它嫁</a:t>
            </a:r>
            <a:endParaRPr lang="zh-CN" altLang="en-US" dirty="0">
              <a:solidFill>
                <a:srgbClr val="A50021"/>
              </a:solidFill>
              <a:latin typeface="华文中宋" pitchFamily="2" charset="-122"/>
              <a:ea typeface="华文中宋" pitchFamily="2" charset="-122"/>
            </a:endParaRPr>
          </a:p>
          <a:p>
            <a:pPr lvl="1" algn="l">
              <a:lnSpc>
                <a:spcPct val="160000"/>
              </a:lnSpc>
              <a:buClr>
                <a:srgbClr val="FF0000"/>
              </a:buClr>
              <a:buFont typeface="Monotype Sorts" pitchFamily="2" charset="2"/>
              <a:buNone/>
            </a:pPr>
            <a:r>
              <a:rPr lang="zh-CN" altLang="en-US" dirty="0">
                <a:solidFill>
                  <a:srgbClr val="A50021"/>
                </a:solidFill>
                <a:latin typeface="华文中宋" pitchFamily="2" charset="-122"/>
                <a:ea typeface="华文中宋" pitchFamily="2" charset="-122"/>
              </a:rPr>
              <a:t>   接在原有的人力资源管理系统之上了事。 </a:t>
            </a:r>
            <a:endParaRPr lang="en-US" altLang="zh-CN" dirty="0" smtClean="0">
              <a:solidFill>
                <a:srgbClr val="A50021"/>
              </a:solidFill>
              <a:latin typeface="华文中宋" pitchFamily="2" charset="-122"/>
              <a:ea typeface="华文中宋" pitchFamily="2" charset="-122"/>
            </a:endParaRPr>
          </a:p>
          <a:p>
            <a:pPr lvl="1" algn="l">
              <a:lnSpc>
                <a:spcPct val="160000"/>
              </a:lnSpc>
              <a:buClr>
                <a:srgbClr val="FF0000"/>
              </a:buClr>
              <a:buFont typeface="Monotype Sorts" pitchFamily="2" charset="2"/>
              <a:buNone/>
            </a:pPr>
            <a:endParaRPr lang="zh-CN" altLang="en-US" dirty="0">
              <a:solidFill>
                <a:srgbClr val="A50021"/>
              </a:solidFill>
              <a:latin typeface="华文中宋" pitchFamily="2" charset="-122"/>
              <a:ea typeface="华文中宋" pitchFamily="2" charset="-122"/>
            </a:endParaRPr>
          </a:p>
        </p:txBody>
      </p:sp>
    </p:spTree>
  </p:cSld>
  <p:clrMapOvr>
    <a:masterClrMapping/>
  </p:clrMapOvr>
  <p:transition spd="slow">
    <p:wip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163843" name="Rectangle 3"/>
          <p:cNvSpPr>
            <a:spLocks noGrp="1" noChangeArrowheads="1"/>
          </p:cNvSpPr>
          <p:nvPr>
            <p:ph type="title"/>
          </p:nvPr>
        </p:nvSpPr>
        <p:spPr>
          <a:xfrm>
            <a:off x="0" y="0"/>
            <a:ext cx="10668000" cy="107315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能力模型及能力薪酬方案设计的基本流程</a:t>
            </a:r>
            <a:endParaRPr lang="zh-CN" altLang="en-US" sz="3200" b="1" smtClean="0">
              <a:solidFill>
                <a:srgbClr val="FFFFFF"/>
              </a:solidFill>
              <a:latin typeface="华文中宋" pitchFamily="2" charset="-122"/>
              <a:ea typeface="华文中宋" pitchFamily="2" charset="-122"/>
            </a:endParaRPr>
          </a:p>
        </p:txBody>
      </p:sp>
      <p:sp>
        <p:nvSpPr>
          <p:cNvPr id="163844"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63845"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63846"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p>
        </p:txBody>
      </p:sp>
      <p:sp>
        <p:nvSpPr>
          <p:cNvPr id="163847"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63848"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63849" name="Rectangle 9"/>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p>
        </p:txBody>
      </p:sp>
      <p:sp>
        <p:nvSpPr>
          <p:cNvPr id="163850" name="Rectangle 10"/>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163851" name="Rectangle 11"/>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163852" name="AutoShape 12"/>
          <p:cNvSpPr>
            <a:spLocks noChangeAspect="1" noChangeArrowheads="1"/>
          </p:cNvSpPr>
          <p:nvPr/>
        </p:nvSpPr>
        <p:spPr bwMode="auto">
          <a:xfrm>
            <a:off x="654050" y="1722438"/>
            <a:ext cx="9288463" cy="5113337"/>
          </a:xfrm>
          <a:prstGeom prst="rect">
            <a:avLst/>
          </a:prstGeom>
          <a:noFill/>
          <a:ln w="9525" algn="ctr">
            <a:solidFill>
              <a:srgbClr val="000000"/>
            </a:solidFill>
            <a:miter lim="800000"/>
          </a:ln>
        </p:spPr>
        <p:txBody>
          <a:bodyPr/>
          <a:lstStyle/>
          <a:p>
            <a:endParaRPr lang="zh-CN" altLang="en-US"/>
          </a:p>
        </p:txBody>
      </p:sp>
      <p:sp>
        <p:nvSpPr>
          <p:cNvPr id="163853" name="Text Box 13"/>
          <p:cNvSpPr txBox="1">
            <a:spLocks noChangeArrowheads="1"/>
          </p:cNvSpPr>
          <p:nvPr/>
        </p:nvSpPr>
        <p:spPr bwMode="auto">
          <a:xfrm>
            <a:off x="1301750" y="5033963"/>
            <a:ext cx="1412875" cy="365125"/>
          </a:xfrm>
          <a:prstGeom prst="rect">
            <a:avLst/>
          </a:prstGeom>
          <a:solidFill>
            <a:srgbClr val="FFFFFF"/>
          </a:solidFill>
          <a:ln w="9525">
            <a:solidFill>
              <a:srgbClr val="000000"/>
            </a:solidFill>
            <a:miter lim="800000"/>
          </a:ln>
        </p:spPr>
        <p:txBody>
          <a:bodyPr/>
          <a:lstStyle/>
          <a:p>
            <a:pPr algn="ctr" eaLnBrk="0" hangingPunct="0"/>
            <a:r>
              <a:rPr lang="zh-CN" altLang="en-US" sz="1600" b="0">
                <a:solidFill>
                  <a:srgbClr val="003BF6"/>
                </a:solidFill>
              </a:rPr>
              <a:t>甄选</a:t>
            </a:r>
            <a:endParaRPr lang="zh-CN" altLang="en-US" sz="1600" b="0">
              <a:solidFill>
                <a:srgbClr val="003BF6"/>
              </a:solidFill>
              <a:latin typeface="文鼎粗行楷体简" pitchFamily="18" charset="-122"/>
              <a:ea typeface="文鼎粗行楷体简" pitchFamily="18" charset="-122"/>
            </a:endParaRPr>
          </a:p>
        </p:txBody>
      </p:sp>
      <p:sp>
        <p:nvSpPr>
          <p:cNvPr id="163854" name="Text Box 14"/>
          <p:cNvSpPr txBox="1">
            <a:spLocks noChangeArrowheads="1"/>
          </p:cNvSpPr>
          <p:nvPr/>
        </p:nvSpPr>
        <p:spPr bwMode="auto">
          <a:xfrm>
            <a:off x="3317875" y="5033963"/>
            <a:ext cx="1412875" cy="365125"/>
          </a:xfrm>
          <a:prstGeom prst="rect">
            <a:avLst/>
          </a:prstGeom>
          <a:solidFill>
            <a:srgbClr val="FFFFFF"/>
          </a:solidFill>
          <a:ln w="9525">
            <a:solidFill>
              <a:srgbClr val="000000"/>
            </a:solidFill>
            <a:miter lim="800000"/>
          </a:ln>
        </p:spPr>
        <p:txBody>
          <a:bodyPr/>
          <a:lstStyle/>
          <a:p>
            <a:pPr algn="ctr" eaLnBrk="0" hangingPunct="0"/>
            <a:r>
              <a:rPr lang="zh-CN" altLang="en-US" sz="1600" b="0">
                <a:solidFill>
                  <a:srgbClr val="003BF6"/>
                </a:solidFill>
              </a:rPr>
              <a:t>员工开发</a:t>
            </a:r>
            <a:endParaRPr lang="zh-CN" altLang="en-US" sz="1600" b="0">
              <a:solidFill>
                <a:srgbClr val="003BF6"/>
              </a:solidFill>
              <a:latin typeface="文鼎粗行楷体简" pitchFamily="18" charset="-122"/>
              <a:ea typeface="文鼎粗行楷体简" pitchFamily="18" charset="-122"/>
            </a:endParaRPr>
          </a:p>
        </p:txBody>
      </p:sp>
      <p:sp>
        <p:nvSpPr>
          <p:cNvPr id="163855" name="Text Box 15"/>
          <p:cNvSpPr txBox="1">
            <a:spLocks noChangeArrowheads="1"/>
          </p:cNvSpPr>
          <p:nvPr/>
        </p:nvSpPr>
        <p:spPr bwMode="auto">
          <a:xfrm>
            <a:off x="5478463" y="5033963"/>
            <a:ext cx="1412875" cy="365125"/>
          </a:xfrm>
          <a:prstGeom prst="rect">
            <a:avLst/>
          </a:prstGeom>
          <a:solidFill>
            <a:srgbClr val="FFFFFF"/>
          </a:solidFill>
          <a:ln w="9525">
            <a:solidFill>
              <a:srgbClr val="000000"/>
            </a:solidFill>
            <a:miter lim="800000"/>
          </a:ln>
        </p:spPr>
        <p:txBody>
          <a:bodyPr/>
          <a:lstStyle/>
          <a:p>
            <a:pPr algn="ctr" eaLnBrk="0" hangingPunct="0"/>
            <a:r>
              <a:rPr lang="zh-CN" altLang="en-US" sz="1600" b="0">
                <a:solidFill>
                  <a:srgbClr val="003BF6"/>
                </a:solidFill>
              </a:rPr>
              <a:t>绩效管理</a:t>
            </a:r>
            <a:endParaRPr lang="zh-CN" altLang="en-US" sz="1600" b="0">
              <a:solidFill>
                <a:srgbClr val="003BF6"/>
              </a:solidFill>
              <a:latin typeface="文鼎粗行楷体简" pitchFamily="18" charset="-122"/>
              <a:ea typeface="文鼎粗行楷体简" pitchFamily="18" charset="-122"/>
            </a:endParaRPr>
          </a:p>
        </p:txBody>
      </p:sp>
      <p:sp>
        <p:nvSpPr>
          <p:cNvPr id="163856" name="Text Box 16"/>
          <p:cNvSpPr txBox="1">
            <a:spLocks noChangeArrowheads="1"/>
          </p:cNvSpPr>
          <p:nvPr/>
        </p:nvSpPr>
        <p:spPr bwMode="auto">
          <a:xfrm>
            <a:off x="7710488" y="5033963"/>
            <a:ext cx="1412875" cy="365125"/>
          </a:xfrm>
          <a:prstGeom prst="rect">
            <a:avLst/>
          </a:prstGeom>
          <a:solidFill>
            <a:srgbClr val="FFFFFF"/>
          </a:solidFill>
          <a:ln w="9525">
            <a:solidFill>
              <a:srgbClr val="000000"/>
            </a:solidFill>
            <a:miter lim="800000"/>
          </a:ln>
        </p:spPr>
        <p:txBody>
          <a:bodyPr/>
          <a:lstStyle/>
          <a:p>
            <a:pPr algn="ctr" eaLnBrk="0" hangingPunct="0"/>
            <a:r>
              <a:rPr lang="zh-CN" altLang="en-US" sz="1600" b="0">
                <a:solidFill>
                  <a:srgbClr val="003BF6"/>
                </a:solidFill>
              </a:rPr>
              <a:t>薪酬</a:t>
            </a:r>
            <a:r>
              <a:rPr lang="en-US" altLang="zh-CN" sz="1600" b="0">
                <a:solidFill>
                  <a:srgbClr val="003BF6"/>
                </a:solidFill>
              </a:rPr>
              <a:t>/</a:t>
            </a:r>
            <a:r>
              <a:rPr lang="zh-CN" altLang="en-US" sz="1600" b="0">
                <a:solidFill>
                  <a:srgbClr val="003BF6"/>
                </a:solidFill>
              </a:rPr>
              <a:t>激励</a:t>
            </a:r>
            <a:endParaRPr lang="zh-CN" altLang="en-US" sz="1600" b="0">
              <a:solidFill>
                <a:srgbClr val="003BF6"/>
              </a:solidFill>
              <a:latin typeface="文鼎粗行楷体简" pitchFamily="18" charset="-122"/>
              <a:ea typeface="文鼎粗行楷体简" pitchFamily="18" charset="-122"/>
            </a:endParaRPr>
          </a:p>
        </p:txBody>
      </p:sp>
      <p:cxnSp>
        <p:nvCxnSpPr>
          <p:cNvPr id="163857" name="AutoShape 17"/>
          <p:cNvCxnSpPr>
            <a:cxnSpLocks noChangeShapeType="1"/>
          </p:cNvCxnSpPr>
          <p:nvPr/>
        </p:nvCxnSpPr>
        <p:spPr bwMode="auto">
          <a:xfrm rot="5400000" flipV="1">
            <a:off x="5179219" y="1804194"/>
            <a:ext cx="1587" cy="6461125"/>
          </a:xfrm>
          <a:prstGeom prst="bentConnector3">
            <a:avLst>
              <a:gd name="adj1" fmla="val -36000014"/>
            </a:avLst>
          </a:prstGeom>
          <a:noFill/>
          <a:ln w="9525">
            <a:solidFill>
              <a:srgbClr val="000000"/>
            </a:solidFill>
            <a:miter lim="800000"/>
          </a:ln>
        </p:spPr>
      </p:cxnSp>
      <p:cxnSp>
        <p:nvCxnSpPr>
          <p:cNvPr id="163858" name="AutoShape 18"/>
          <p:cNvCxnSpPr>
            <a:cxnSpLocks noChangeShapeType="1"/>
          </p:cNvCxnSpPr>
          <p:nvPr/>
        </p:nvCxnSpPr>
        <p:spPr bwMode="auto">
          <a:xfrm rot="16200000" flipH="1">
            <a:off x="5250657" y="2164556"/>
            <a:ext cx="1588" cy="6461125"/>
          </a:xfrm>
          <a:prstGeom prst="bentConnector3">
            <a:avLst>
              <a:gd name="adj1" fmla="val 36000014"/>
            </a:avLst>
          </a:prstGeom>
          <a:noFill/>
          <a:ln w="9525">
            <a:solidFill>
              <a:srgbClr val="000000"/>
            </a:solidFill>
            <a:miter lim="800000"/>
          </a:ln>
        </p:spPr>
      </p:cxnSp>
      <p:cxnSp>
        <p:nvCxnSpPr>
          <p:cNvPr id="163859" name="AutoShape 19"/>
          <p:cNvCxnSpPr>
            <a:cxnSpLocks noChangeShapeType="1"/>
          </p:cNvCxnSpPr>
          <p:nvPr/>
        </p:nvCxnSpPr>
        <p:spPr bwMode="auto">
          <a:xfrm rot="16200000" flipH="1">
            <a:off x="5075238" y="4284662"/>
            <a:ext cx="1588" cy="2220913"/>
          </a:xfrm>
          <a:prstGeom prst="bentConnector3">
            <a:avLst>
              <a:gd name="adj1" fmla="val 36000014"/>
            </a:avLst>
          </a:prstGeom>
          <a:noFill/>
          <a:ln w="9525">
            <a:solidFill>
              <a:srgbClr val="000000"/>
            </a:solidFill>
            <a:miter lim="800000"/>
          </a:ln>
        </p:spPr>
      </p:cxnSp>
      <p:cxnSp>
        <p:nvCxnSpPr>
          <p:cNvPr id="163860" name="AutoShape 20"/>
          <p:cNvCxnSpPr>
            <a:cxnSpLocks noChangeShapeType="1"/>
          </p:cNvCxnSpPr>
          <p:nvPr/>
        </p:nvCxnSpPr>
        <p:spPr bwMode="auto">
          <a:xfrm rot="5400000" flipV="1">
            <a:off x="5075238" y="3924300"/>
            <a:ext cx="1587" cy="2220913"/>
          </a:xfrm>
          <a:prstGeom prst="bentConnector3">
            <a:avLst>
              <a:gd name="adj1" fmla="val -36000014"/>
            </a:avLst>
          </a:prstGeom>
          <a:noFill/>
          <a:ln w="9525">
            <a:solidFill>
              <a:srgbClr val="000000"/>
            </a:solidFill>
            <a:miter lim="800000"/>
          </a:ln>
        </p:spPr>
      </p:cxnSp>
      <p:sp>
        <p:nvSpPr>
          <p:cNvPr id="163861" name="Text Box 21"/>
          <p:cNvSpPr txBox="1">
            <a:spLocks noChangeArrowheads="1"/>
          </p:cNvSpPr>
          <p:nvPr/>
        </p:nvSpPr>
        <p:spPr bwMode="auto">
          <a:xfrm>
            <a:off x="3076575" y="1844675"/>
            <a:ext cx="3836988" cy="322263"/>
          </a:xfrm>
          <a:prstGeom prst="rect">
            <a:avLst/>
          </a:prstGeom>
          <a:noFill/>
          <a:ln w="9525">
            <a:solidFill>
              <a:srgbClr val="000000"/>
            </a:solidFill>
            <a:miter lim="800000"/>
          </a:ln>
        </p:spPr>
        <p:txBody>
          <a:bodyPr/>
          <a:lstStyle/>
          <a:p>
            <a:pPr algn="ctr" eaLnBrk="0" hangingPunct="0"/>
            <a:r>
              <a:rPr lang="zh-CN" altLang="en-US" sz="1600" b="0">
                <a:solidFill>
                  <a:srgbClr val="003BF6"/>
                </a:solidFill>
              </a:rPr>
              <a:t>制定企业战略</a:t>
            </a:r>
            <a:endParaRPr lang="zh-CN" altLang="en-US" sz="1600" b="0">
              <a:solidFill>
                <a:srgbClr val="003BF6"/>
              </a:solidFill>
              <a:latin typeface="文鼎粗行楷体简" pitchFamily="18" charset="-122"/>
              <a:ea typeface="文鼎粗行楷体简" pitchFamily="18" charset="-122"/>
            </a:endParaRPr>
          </a:p>
        </p:txBody>
      </p:sp>
      <p:sp>
        <p:nvSpPr>
          <p:cNvPr id="163862" name="Text Box 22"/>
          <p:cNvSpPr txBox="1">
            <a:spLocks noChangeArrowheads="1"/>
          </p:cNvSpPr>
          <p:nvPr/>
        </p:nvSpPr>
        <p:spPr bwMode="auto">
          <a:xfrm>
            <a:off x="3076575" y="2863850"/>
            <a:ext cx="3836988" cy="398463"/>
          </a:xfrm>
          <a:prstGeom prst="rect">
            <a:avLst/>
          </a:prstGeom>
          <a:noFill/>
          <a:ln w="9525">
            <a:solidFill>
              <a:srgbClr val="000000"/>
            </a:solidFill>
            <a:miter lim="800000"/>
          </a:ln>
        </p:spPr>
        <p:txBody>
          <a:bodyPr/>
          <a:lstStyle/>
          <a:p>
            <a:pPr algn="ctr" eaLnBrk="0" hangingPunct="0"/>
            <a:r>
              <a:rPr lang="zh-CN" altLang="en-US" sz="1600" b="0">
                <a:solidFill>
                  <a:srgbClr val="003BF6"/>
                </a:solidFill>
              </a:rPr>
              <a:t>界定项目架构和设计原则</a:t>
            </a:r>
            <a:endParaRPr lang="zh-CN" altLang="en-US" sz="1600" b="0">
              <a:solidFill>
                <a:srgbClr val="003BF6"/>
              </a:solidFill>
              <a:latin typeface="文鼎粗行楷体简" pitchFamily="18" charset="-122"/>
              <a:ea typeface="文鼎粗行楷体简" pitchFamily="18" charset="-122"/>
            </a:endParaRPr>
          </a:p>
        </p:txBody>
      </p:sp>
      <p:sp>
        <p:nvSpPr>
          <p:cNvPr id="163863" name="Text Box 23"/>
          <p:cNvSpPr txBox="1">
            <a:spLocks noChangeArrowheads="1"/>
          </p:cNvSpPr>
          <p:nvPr/>
        </p:nvSpPr>
        <p:spPr bwMode="auto">
          <a:xfrm>
            <a:off x="3076575" y="3427413"/>
            <a:ext cx="3836988" cy="365125"/>
          </a:xfrm>
          <a:prstGeom prst="rect">
            <a:avLst/>
          </a:prstGeom>
          <a:noFill/>
          <a:ln w="9525">
            <a:solidFill>
              <a:srgbClr val="000000"/>
            </a:solidFill>
            <a:miter lim="800000"/>
          </a:ln>
        </p:spPr>
        <p:txBody>
          <a:bodyPr/>
          <a:lstStyle/>
          <a:p>
            <a:pPr algn="ctr" eaLnBrk="0" hangingPunct="0"/>
            <a:r>
              <a:rPr lang="zh-CN" altLang="en-US" sz="1600" b="0">
                <a:solidFill>
                  <a:srgbClr val="003BF6"/>
                </a:solidFill>
              </a:rPr>
              <a:t>开发能力模型</a:t>
            </a:r>
            <a:endParaRPr lang="zh-CN" altLang="en-US" sz="1600" b="0">
              <a:solidFill>
                <a:srgbClr val="003BF6"/>
              </a:solidFill>
              <a:latin typeface="文鼎粗行楷体简" pitchFamily="18" charset="-122"/>
              <a:ea typeface="文鼎粗行楷体简" pitchFamily="18" charset="-122"/>
            </a:endParaRPr>
          </a:p>
        </p:txBody>
      </p:sp>
      <p:sp>
        <p:nvSpPr>
          <p:cNvPr id="163864" name="Text Box 24"/>
          <p:cNvSpPr txBox="1">
            <a:spLocks noChangeArrowheads="1"/>
          </p:cNvSpPr>
          <p:nvPr/>
        </p:nvSpPr>
        <p:spPr bwMode="auto">
          <a:xfrm>
            <a:off x="3101975" y="3954463"/>
            <a:ext cx="3836988" cy="365125"/>
          </a:xfrm>
          <a:prstGeom prst="rect">
            <a:avLst/>
          </a:prstGeom>
          <a:noFill/>
          <a:ln w="9525">
            <a:solidFill>
              <a:srgbClr val="000000"/>
            </a:solidFill>
            <a:miter lim="800000"/>
          </a:ln>
        </p:spPr>
        <p:txBody>
          <a:bodyPr/>
          <a:lstStyle/>
          <a:p>
            <a:pPr algn="ctr" eaLnBrk="0" hangingPunct="0"/>
            <a:r>
              <a:rPr lang="zh-CN" altLang="en-US" sz="1600" b="0">
                <a:solidFill>
                  <a:srgbClr val="003BF6"/>
                </a:solidFill>
              </a:rPr>
              <a:t>开发并执行相关工具和流程</a:t>
            </a:r>
            <a:endParaRPr lang="zh-CN" altLang="en-US" sz="1600" b="0">
              <a:solidFill>
                <a:srgbClr val="003BF6"/>
              </a:solidFill>
              <a:latin typeface="文鼎粗行楷体简" pitchFamily="18" charset="-122"/>
              <a:ea typeface="文鼎粗行楷体简" pitchFamily="18" charset="-122"/>
            </a:endParaRPr>
          </a:p>
        </p:txBody>
      </p:sp>
      <p:sp>
        <p:nvSpPr>
          <p:cNvPr id="163865" name="Text Box 25"/>
          <p:cNvSpPr txBox="1">
            <a:spLocks noChangeArrowheads="1"/>
          </p:cNvSpPr>
          <p:nvPr/>
        </p:nvSpPr>
        <p:spPr bwMode="auto">
          <a:xfrm>
            <a:off x="3076575" y="2373313"/>
            <a:ext cx="3836988" cy="323850"/>
          </a:xfrm>
          <a:prstGeom prst="rect">
            <a:avLst/>
          </a:prstGeom>
          <a:noFill/>
          <a:ln w="9525" algn="ctr">
            <a:solidFill>
              <a:srgbClr val="000000"/>
            </a:solidFill>
            <a:miter lim="800000"/>
          </a:ln>
        </p:spPr>
        <p:txBody>
          <a:bodyPr/>
          <a:lstStyle/>
          <a:p>
            <a:pPr algn="ctr" eaLnBrk="0" hangingPunct="0"/>
            <a:r>
              <a:rPr lang="zh-CN" altLang="en-US" sz="1600" b="0">
                <a:solidFill>
                  <a:srgbClr val="003BF6"/>
                </a:solidFill>
              </a:rPr>
              <a:t>制定企业绩效管理和报酬战略</a:t>
            </a:r>
            <a:endParaRPr lang="zh-CN" altLang="en-US" sz="1600" b="0">
              <a:solidFill>
                <a:srgbClr val="003BF6"/>
              </a:solidFill>
              <a:latin typeface="文鼎粗行楷体简" pitchFamily="18" charset="-122"/>
              <a:ea typeface="文鼎粗行楷体简" pitchFamily="18" charset="-122"/>
            </a:endParaRPr>
          </a:p>
        </p:txBody>
      </p:sp>
      <p:cxnSp>
        <p:nvCxnSpPr>
          <p:cNvPr id="163866" name="AutoShape 26"/>
          <p:cNvCxnSpPr>
            <a:cxnSpLocks noChangeShapeType="1"/>
            <a:stCxn id="163861" idx="2"/>
            <a:endCxn id="163865" idx="0"/>
          </p:cNvCxnSpPr>
          <p:nvPr/>
        </p:nvCxnSpPr>
        <p:spPr bwMode="auto">
          <a:xfrm rot="5400000">
            <a:off x="4892675" y="2270126"/>
            <a:ext cx="206375" cy="0"/>
          </a:xfrm>
          <a:prstGeom prst="straightConnector1">
            <a:avLst/>
          </a:prstGeom>
          <a:noFill/>
          <a:ln w="9525">
            <a:solidFill>
              <a:srgbClr val="000000"/>
            </a:solidFill>
            <a:round/>
            <a:tailEnd type="arrow" w="med" len="med"/>
          </a:ln>
        </p:spPr>
      </p:cxnSp>
      <p:cxnSp>
        <p:nvCxnSpPr>
          <p:cNvPr id="163867" name="AutoShape 27"/>
          <p:cNvCxnSpPr>
            <a:cxnSpLocks noChangeShapeType="1"/>
            <a:stCxn id="163865" idx="2"/>
            <a:endCxn id="163862" idx="0"/>
          </p:cNvCxnSpPr>
          <p:nvPr/>
        </p:nvCxnSpPr>
        <p:spPr bwMode="auto">
          <a:xfrm>
            <a:off x="4995863" y="2697163"/>
            <a:ext cx="0" cy="166687"/>
          </a:xfrm>
          <a:prstGeom prst="straightConnector1">
            <a:avLst/>
          </a:prstGeom>
          <a:noFill/>
          <a:ln w="9525">
            <a:solidFill>
              <a:srgbClr val="000000"/>
            </a:solidFill>
            <a:round/>
            <a:tailEnd type="arrow" w="med" len="med"/>
          </a:ln>
        </p:spPr>
      </p:cxnSp>
      <p:cxnSp>
        <p:nvCxnSpPr>
          <p:cNvPr id="163868" name="AutoShape 28"/>
          <p:cNvCxnSpPr>
            <a:cxnSpLocks noChangeShapeType="1"/>
            <a:stCxn id="163862" idx="2"/>
            <a:endCxn id="163863" idx="0"/>
          </p:cNvCxnSpPr>
          <p:nvPr/>
        </p:nvCxnSpPr>
        <p:spPr bwMode="auto">
          <a:xfrm>
            <a:off x="4995863" y="3262313"/>
            <a:ext cx="0" cy="165100"/>
          </a:xfrm>
          <a:prstGeom prst="straightConnector1">
            <a:avLst/>
          </a:prstGeom>
          <a:noFill/>
          <a:ln w="9525">
            <a:solidFill>
              <a:srgbClr val="000000"/>
            </a:solidFill>
            <a:round/>
            <a:tailEnd type="arrow" w="med" len="med"/>
          </a:ln>
        </p:spPr>
      </p:cxnSp>
      <p:cxnSp>
        <p:nvCxnSpPr>
          <p:cNvPr id="163869" name="AutoShape 29"/>
          <p:cNvCxnSpPr>
            <a:cxnSpLocks noChangeShapeType="1"/>
            <a:stCxn id="163863" idx="2"/>
            <a:endCxn id="163864" idx="0"/>
          </p:cNvCxnSpPr>
          <p:nvPr/>
        </p:nvCxnSpPr>
        <p:spPr bwMode="auto">
          <a:xfrm rot="16200000" flipH="1">
            <a:off x="4927600" y="3860801"/>
            <a:ext cx="161925" cy="25400"/>
          </a:xfrm>
          <a:prstGeom prst="bentConnector3">
            <a:avLst>
              <a:gd name="adj1" fmla="val 50000"/>
            </a:avLst>
          </a:prstGeom>
          <a:noFill/>
          <a:ln w="9525">
            <a:solidFill>
              <a:srgbClr val="000000"/>
            </a:solidFill>
            <a:miter lim="800000"/>
            <a:tailEnd type="arrow" w="med" len="med"/>
          </a:ln>
        </p:spPr>
      </p:cxnSp>
      <p:cxnSp>
        <p:nvCxnSpPr>
          <p:cNvPr id="163870" name="AutoShape 30"/>
          <p:cNvCxnSpPr>
            <a:cxnSpLocks noChangeShapeType="1"/>
            <a:stCxn id="163864" idx="2"/>
          </p:cNvCxnSpPr>
          <p:nvPr/>
        </p:nvCxnSpPr>
        <p:spPr bwMode="auto">
          <a:xfrm flipH="1">
            <a:off x="5014913" y="4319588"/>
            <a:ext cx="6350" cy="193675"/>
          </a:xfrm>
          <a:prstGeom prst="straightConnector1">
            <a:avLst/>
          </a:prstGeom>
          <a:noFill/>
          <a:ln w="9525">
            <a:solidFill>
              <a:srgbClr val="000000"/>
            </a:solidFill>
            <a:round/>
            <a:tailEnd type="arrow" w="med" len="med"/>
          </a:ln>
        </p:spPr>
      </p:cxnSp>
      <p:sp>
        <p:nvSpPr>
          <p:cNvPr id="163871" name="Text Box 31"/>
          <p:cNvSpPr txBox="1">
            <a:spLocks noChangeArrowheads="1"/>
          </p:cNvSpPr>
          <p:nvPr/>
        </p:nvSpPr>
        <p:spPr bwMode="auto">
          <a:xfrm>
            <a:off x="3101975" y="6330950"/>
            <a:ext cx="4038600" cy="365125"/>
          </a:xfrm>
          <a:prstGeom prst="rect">
            <a:avLst/>
          </a:prstGeom>
          <a:noFill/>
          <a:ln w="9525">
            <a:solidFill>
              <a:srgbClr val="000000"/>
            </a:solidFill>
            <a:miter lim="800000"/>
          </a:ln>
        </p:spPr>
        <p:txBody>
          <a:bodyPr/>
          <a:lstStyle/>
          <a:p>
            <a:pPr algn="ctr" eaLnBrk="0" hangingPunct="0"/>
            <a:r>
              <a:rPr lang="zh-CN" altLang="en-US" sz="1600" b="0">
                <a:solidFill>
                  <a:srgbClr val="003BF6"/>
                </a:solidFill>
              </a:rPr>
              <a:t>衡量执行结果</a:t>
            </a:r>
            <a:endParaRPr lang="zh-CN" altLang="en-US" sz="1600" b="0">
              <a:solidFill>
                <a:srgbClr val="003BF6"/>
              </a:solidFill>
              <a:latin typeface="文鼎粗行楷体简" pitchFamily="18" charset="-122"/>
              <a:ea typeface="文鼎粗行楷体简" pitchFamily="18" charset="-122"/>
            </a:endParaRPr>
          </a:p>
        </p:txBody>
      </p:sp>
      <p:cxnSp>
        <p:nvCxnSpPr>
          <p:cNvPr id="163872" name="AutoShape 32"/>
          <p:cNvCxnSpPr>
            <a:cxnSpLocks noChangeShapeType="1"/>
            <a:stCxn id="163871" idx="1"/>
            <a:endCxn id="163865" idx="1"/>
          </p:cNvCxnSpPr>
          <p:nvPr/>
        </p:nvCxnSpPr>
        <p:spPr bwMode="auto">
          <a:xfrm rot="10800000">
            <a:off x="3076575" y="2535238"/>
            <a:ext cx="25400" cy="3978275"/>
          </a:xfrm>
          <a:prstGeom prst="bentConnector3">
            <a:avLst>
              <a:gd name="adj1" fmla="val 1000000"/>
            </a:avLst>
          </a:prstGeom>
          <a:noFill/>
          <a:ln w="9525">
            <a:solidFill>
              <a:srgbClr val="000000"/>
            </a:solidFill>
            <a:miter lim="800000"/>
            <a:tailEnd type="triangle" w="med" len="med"/>
          </a:ln>
        </p:spPr>
      </p:cxnSp>
      <p:cxnSp>
        <p:nvCxnSpPr>
          <p:cNvPr id="163873" name="AutoShape 33"/>
          <p:cNvCxnSpPr>
            <a:cxnSpLocks noChangeShapeType="1"/>
            <a:endCxn id="163871" idx="0"/>
          </p:cNvCxnSpPr>
          <p:nvPr/>
        </p:nvCxnSpPr>
        <p:spPr bwMode="auto">
          <a:xfrm>
            <a:off x="5121275" y="5965825"/>
            <a:ext cx="0" cy="365125"/>
          </a:xfrm>
          <a:prstGeom prst="straightConnector1">
            <a:avLst/>
          </a:prstGeom>
          <a:noFill/>
          <a:ln w="9525">
            <a:solidFill>
              <a:srgbClr val="000000"/>
            </a:solidFill>
            <a:round/>
            <a:tailEnd type="arrow" w="med" len="med"/>
          </a:ln>
        </p:spPr>
      </p:cxnSp>
    </p:spTree>
  </p:cSld>
  <p:clrMapOvr>
    <a:masterClrMapping/>
  </p:clrMapOvr>
  <p:transition spd="slow">
    <p:wip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dirty="0" smtClean="0">
                <a:solidFill>
                  <a:srgbClr val="FFFFFF"/>
                </a:solidFill>
                <a:latin typeface="华文中宋" pitchFamily="2" charset="-122"/>
                <a:ea typeface="华文中宋" pitchFamily="2" charset="-122"/>
              </a:rPr>
              <a:t>能力与能力薪酬挂钩的几种方案</a:t>
            </a:r>
            <a:endParaRPr lang="zh-CN" altLang="en-US" sz="3200" b="1" dirty="0" smtClean="0">
              <a:solidFill>
                <a:srgbClr val="FFFFFF"/>
              </a:solidFill>
              <a:latin typeface="华文中宋" pitchFamily="2" charset="-122"/>
              <a:ea typeface="华文中宋" pitchFamily="2" charset="-122"/>
            </a:endParaRPr>
          </a:p>
        </p:txBody>
      </p:sp>
      <p:sp>
        <p:nvSpPr>
          <p:cNvPr id="164867" name="Rectangle 3"/>
          <p:cNvSpPr>
            <a:spLocks noChangeArrowheads="1"/>
          </p:cNvSpPr>
          <p:nvPr/>
        </p:nvSpPr>
        <p:spPr bwMode="auto">
          <a:xfrm>
            <a:off x="4376738" y="4416425"/>
            <a:ext cx="1576387" cy="1114425"/>
          </a:xfrm>
          <a:prstGeom prst="rect">
            <a:avLst/>
          </a:prstGeom>
          <a:noFill/>
          <a:ln w="9525">
            <a:noFill/>
            <a:miter lim="800000"/>
          </a:ln>
        </p:spPr>
        <p:txBody>
          <a:bodyPr lIns="65637" tIns="32819" rIns="65637" bIns="32819"/>
          <a:lstStyle/>
          <a:p>
            <a:pPr lvl="1" eaLnBrk="0" hangingPunct="0">
              <a:lnSpc>
                <a:spcPct val="40000"/>
              </a:lnSpc>
              <a:spcBef>
                <a:spcPct val="50000"/>
              </a:spcBef>
              <a:buSzPts val="1200"/>
              <a:buFont typeface="GEserif" charset="0"/>
              <a:buChar char="•"/>
            </a:pPr>
            <a:r>
              <a:rPr lang="zh-CN" altLang="en-US" sz="900" b="0">
                <a:solidFill>
                  <a:srgbClr val="FFFFFF"/>
                </a:solidFill>
                <a:latin typeface="GEserif" charset="0"/>
              </a:rPr>
              <a:t>公司价值观</a:t>
            </a:r>
            <a:endParaRPr lang="zh-CN" altLang="en-US" sz="900" b="0">
              <a:solidFill>
                <a:srgbClr val="FFFFFF"/>
              </a:solidFill>
              <a:latin typeface="GEserif" charset="0"/>
            </a:endParaRPr>
          </a:p>
          <a:p>
            <a:pPr lvl="1" eaLnBrk="0" hangingPunct="0">
              <a:lnSpc>
                <a:spcPct val="40000"/>
              </a:lnSpc>
              <a:spcBef>
                <a:spcPct val="50000"/>
              </a:spcBef>
              <a:buSzPts val="1200"/>
              <a:buFont typeface="GEserif" charset="0"/>
              <a:buChar char="•"/>
            </a:pPr>
            <a:r>
              <a:rPr lang="zh-CN" altLang="en-US" sz="900" b="0">
                <a:solidFill>
                  <a:srgbClr val="FFFFFF"/>
                </a:solidFill>
                <a:latin typeface="GEserif" charset="0"/>
              </a:rPr>
              <a:t>值得信赖</a:t>
            </a:r>
            <a:endParaRPr lang="zh-CN" altLang="en-US" sz="900" b="0">
              <a:solidFill>
                <a:srgbClr val="FFFFFF"/>
              </a:solidFill>
              <a:latin typeface="GEserif" charset="0"/>
            </a:endParaRPr>
          </a:p>
          <a:p>
            <a:pPr lvl="1" eaLnBrk="0" hangingPunct="0">
              <a:lnSpc>
                <a:spcPct val="40000"/>
              </a:lnSpc>
              <a:spcBef>
                <a:spcPct val="50000"/>
              </a:spcBef>
              <a:buSzPts val="1200"/>
              <a:buFont typeface="GEserif" charset="0"/>
              <a:buChar char="•"/>
            </a:pPr>
            <a:r>
              <a:rPr lang="zh-CN" altLang="en-US" sz="900" b="0">
                <a:solidFill>
                  <a:srgbClr val="FFFFFF"/>
                </a:solidFill>
                <a:latin typeface="GEserif" charset="0"/>
              </a:rPr>
              <a:t>判断力</a:t>
            </a:r>
            <a:endParaRPr lang="zh-CN" altLang="en-US" sz="900" b="0">
              <a:solidFill>
                <a:srgbClr val="FFFFFF"/>
              </a:solidFill>
              <a:latin typeface="GEserif" charset="0"/>
            </a:endParaRPr>
          </a:p>
          <a:p>
            <a:pPr lvl="1" eaLnBrk="0" hangingPunct="0">
              <a:lnSpc>
                <a:spcPct val="40000"/>
              </a:lnSpc>
              <a:spcBef>
                <a:spcPct val="50000"/>
              </a:spcBef>
              <a:buSzPts val="1200"/>
              <a:buFont typeface="GEserif" charset="0"/>
              <a:buChar char="•"/>
            </a:pPr>
            <a:r>
              <a:rPr lang="zh-CN" altLang="en-US" sz="900" b="0">
                <a:solidFill>
                  <a:srgbClr val="FFFFFF"/>
                </a:solidFill>
                <a:latin typeface="GEserif" charset="0"/>
              </a:rPr>
              <a:t>勇气与自信</a:t>
            </a:r>
            <a:endParaRPr lang="zh-CN" altLang="en-US" sz="2000" b="0">
              <a:solidFill>
                <a:srgbClr val="003BF6"/>
              </a:solidFill>
              <a:latin typeface="文鼎粗行楷体简" pitchFamily="18" charset="-122"/>
              <a:ea typeface="文鼎粗行楷体简" pitchFamily="18" charset="-122"/>
            </a:endParaRPr>
          </a:p>
        </p:txBody>
      </p:sp>
      <p:sp>
        <p:nvSpPr>
          <p:cNvPr id="164869" name="Rectangle 7"/>
          <p:cNvSpPr>
            <a:spLocks noChangeArrowheads="1"/>
          </p:cNvSpPr>
          <p:nvPr/>
        </p:nvSpPr>
        <p:spPr bwMode="auto">
          <a:xfrm>
            <a:off x="293377" y="1649733"/>
            <a:ext cx="9793287" cy="4374018"/>
          </a:xfrm>
          <a:prstGeom prst="rect">
            <a:avLst/>
          </a:prstGeom>
          <a:solidFill>
            <a:srgbClr val="CCFF66"/>
          </a:solidFill>
          <a:ln w="57150" cap="rnd" cmpd="thinThick">
            <a:solidFill>
              <a:srgbClr val="6600FF"/>
            </a:solidFill>
            <a:prstDash val="sysDot"/>
            <a:miter lim="800000"/>
          </a:ln>
        </p:spPr>
        <p:txBody>
          <a:bodyPr lIns="90488" tIns="44450" rIns="90488" bIns="44450">
            <a:spAutoFit/>
          </a:bodyPr>
          <a:lstStyle/>
          <a:p>
            <a:pPr lvl="1" algn="l">
              <a:lnSpc>
                <a:spcPct val="145000"/>
              </a:lnSpc>
              <a:buClr>
                <a:srgbClr val="FF0000"/>
              </a:buClr>
              <a:buFont typeface="Monotype Sorts" pitchFamily="2" charset="2"/>
              <a:buChar char=","/>
            </a:pPr>
            <a:r>
              <a:rPr lang="zh-CN" altLang="en-US" dirty="0">
                <a:solidFill>
                  <a:srgbClr val="A50021"/>
                </a:solidFill>
                <a:latin typeface="华文中宋" pitchFamily="2" charset="-122"/>
                <a:ea typeface="华文中宋" pitchFamily="2" charset="-122"/>
              </a:rPr>
              <a:t>职位评价法。将能力与薪资挂钩的最常见方法是借助职位评价过程</a:t>
            </a:r>
            <a:endParaRPr lang="zh-CN" altLang="en-US" dirty="0">
              <a:solidFill>
                <a:srgbClr val="A50021"/>
              </a:solidFill>
              <a:latin typeface="华文中宋" pitchFamily="2" charset="-122"/>
              <a:ea typeface="华文中宋" pitchFamily="2" charset="-122"/>
            </a:endParaRPr>
          </a:p>
          <a:p>
            <a:pPr lvl="1" algn="l">
              <a:lnSpc>
                <a:spcPct val="145000"/>
              </a:lnSpc>
              <a:buClr>
                <a:srgbClr val="FF0000"/>
              </a:buClr>
              <a:buFont typeface="Monotype Sorts" pitchFamily="2" charset="2"/>
              <a:buNone/>
            </a:pPr>
            <a:r>
              <a:rPr lang="zh-CN" altLang="en-US" dirty="0">
                <a:solidFill>
                  <a:srgbClr val="A50021"/>
                </a:solidFill>
                <a:latin typeface="华文中宋" pitchFamily="2" charset="-122"/>
                <a:ea typeface="华文中宋" pitchFamily="2" charset="-122"/>
              </a:rPr>
              <a:t>    </a:t>
            </a:r>
            <a:r>
              <a:rPr lang="zh-CN" altLang="en-US" dirty="0" smtClean="0">
                <a:solidFill>
                  <a:srgbClr val="A50021"/>
                </a:solidFill>
                <a:latin typeface="华文中宋" pitchFamily="2" charset="-122"/>
                <a:ea typeface="华文中宋" pitchFamily="2" charset="-122"/>
              </a:rPr>
              <a:t>来</a:t>
            </a:r>
            <a:r>
              <a:rPr lang="zh-CN" altLang="en-US" dirty="0">
                <a:solidFill>
                  <a:srgbClr val="A50021"/>
                </a:solidFill>
                <a:latin typeface="华文中宋" pitchFamily="2" charset="-122"/>
                <a:ea typeface="华文中宋" pitchFamily="2" charset="-122"/>
              </a:rPr>
              <a:t>实现。即在传统的要素计点法中，用与能力相关的要素部分或</a:t>
            </a:r>
            <a:r>
              <a:rPr lang="zh-CN" altLang="en-US" dirty="0" smtClean="0">
                <a:solidFill>
                  <a:srgbClr val="A50021"/>
                </a:solidFill>
                <a:latin typeface="华文中宋" pitchFamily="2" charset="-122"/>
                <a:ea typeface="华文中宋" pitchFamily="2" charset="-122"/>
              </a:rPr>
              <a:t>全部</a:t>
            </a:r>
            <a:r>
              <a:rPr lang="zh-CN" altLang="en-US" dirty="0">
                <a:solidFill>
                  <a:srgbClr val="A50021"/>
                </a:solidFill>
                <a:latin typeface="华文中宋" pitchFamily="2" charset="-122"/>
                <a:ea typeface="华文中宋" pitchFamily="2" charset="-122"/>
              </a:rPr>
              <a:t>替代传统的报酬要素。</a:t>
            </a:r>
            <a:endParaRPr lang="zh-CN" altLang="en-US" dirty="0">
              <a:solidFill>
                <a:srgbClr val="A50021"/>
              </a:solidFill>
              <a:latin typeface="华文中宋" pitchFamily="2" charset="-122"/>
              <a:ea typeface="华文中宋" pitchFamily="2" charset="-122"/>
            </a:endParaRPr>
          </a:p>
          <a:p>
            <a:pPr lvl="1" algn="l">
              <a:lnSpc>
                <a:spcPct val="145000"/>
              </a:lnSpc>
              <a:buClr>
                <a:srgbClr val="FF0000"/>
              </a:buClr>
              <a:buFont typeface="Monotype Sorts" pitchFamily="2" charset="2"/>
              <a:buChar char=","/>
            </a:pPr>
            <a:r>
              <a:rPr lang="zh-CN" altLang="en-US" dirty="0">
                <a:solidFill>
                  <a:srgbClr val="A50021"/>
                </a:solidFill>
                <a:latin typeface="华文中宋" pitchFamily="2" charset="-122"/>
                <a:ea typeface="华文中宋" pitchFamily="2" charset="-122"/>
              </a:rPr>
              <a:t>直接能力分类法。这种方法与上面所说的职位评价法几乎是完全相</a:t>
            </a:r>
            <a:endParaRPr lang="zh-CN" altLang="en-US" dirty="0">
              <a:solidFill>
                <a:srgbClr val="A50021"/>
              </a:solidFill>
              <a:latin typeface="华文中宋" pitchFamily="2" charset="-122"/>
              <a:ea typeface="华文中宋" pitchFamily="2" charset="-122"/>
            </a:endParaRPr>
          </a:p>
          <a:p>
            <a:pPr lvl="1" algn="l">
              <a:lnSpc>
                <a:spcPct val="145000"/>
              </a:lnSpc>
              <a:buClr>
                <a:srgbClr val="FF0000"/>
              </a:buClr>
              <a:buFont typeface="Monotype Sorts" pitchFamily="2" charset="2"/>
              <a:buNone/>
            </a:pPr>
            <a:r>
              <a:rPr lang="zh-CN" altLang="en-US" dirty="0">
                <a:solidFill>
                  <a:srgbClr val="A50021"/>
                </a:solidFill>
                <a:latin typeface="华文中宋" pitchFamily="2" charset="-122"/>
                <a:ea typeface="华文中宋" pitchFamily="2" charset="-122"/>
              </a:rPr>
              <a:t>    反的做法，它完全根据个人的能力情况而不是职位的情况来进行</a:t>
            </a:r>
            <a:r>
              <a:rPr lang="zh-CN" altLang="en-US" dirty="0" smtClean="0">
                <a:solidFill>
                  <a:srgbClr val="A50021"/>
                </a:solidFill>
                <a:latin typeface="华文中宋" pitchFamily="2" charset="-122"/>
                <a:ea typeface="华文中宋" pitchFamily="2" charset="-122"/>
              </a:rPr>
              <a:t>基本</a:t>
            </a:r>
            <a:r>
              <a:rPr lang="zh-CN" altLang="en-US" dirty="0">
                <a:solidFill>
                  <a:srgbClr val="A50021"/>
                </a:solidFill>
                <a:latin typeface="华文中宋" pitchFamily="2" charset="-122"/>
                <a:ea typeface="华文中宋" pitchFamily="2" charset="-122"/>
              </a:rPr>
              <a:t>薪酬等级的划分，是真正意义上的能力薪资体系。 </a:t>
            </a:r>
            <a:endParaRPr lang="zh-CN" altLang="en-US" dirty="0">
              <a:solidFill>
                <a:srgbClr val="A50021"/>
              </a:solidFill>
              <a:latin typeface="华文中宋" pitchFamily="2" charset="-122"/>
              <a:ea typeface="华文中宋" pitchFamily="2" charset="-122"/>
            </a:endParaRPr>
          </a:p>
          <a:p>
            <a:pPr lvl="1" algn="l">
              <a:lnSpc>
                <a:spcPct val="145000"/>
              </a:lnSpc>
              <a:buClr>
                <a:srgbClr val="FF0000"/>
              </a:buClr>
              <a:buFont typeface="Monotype Sorts" pitchFamily="2" charset="2"/>
              <a:buChar char=","/>
            </a:pPr>
            <a:r>
              <a:rPr lang="zh-CN" altLang="en-US" dirty="0">
                <a:solidFill>
                  <a:srgbClr val="A50021"/>
                </a:solidFill>
                <a:latin typeface="华文中宋" pitchFamily="2" charset="-122"/>
                <a:ea typeface="华文中宋" pitchFamily="2" charset="-122"/>
              </a:rPr>
              <a:t>传统职位能力定薪法。在这种方法中，员工依然会因为开发能力而</a:t>
            </a:r>
            <a:endParaRPr lang="zh-CN" altLang="en-US" dirty="0">
              <a:solidFill>
                <a:srgbClr val="A50021"/>
              </a:solidFill>
              <a:latin typeface="华文中宋" pitchFamily="2" charset="-122"/>
              <a:ea typeface="华文中宋" pitchFamily="2" charset="-122"/>
            </a:endParaRPr>
          </a:p>
          <a:p>
            <a:pPr lvl="1" algn="l">
              <a:lnSpc>
                <a:spcPct val="145000"/>
              </a:lnSpc>
              <a:buClr>
                <a:srgbClr val="FF0000"/>
              </a:buClr>
              <a:buFont typeface="Monotype Sorts" pitchFamily="2" charset="2"/>
              <a:buNone/>
            </a:pPr>
            <a:r>
              <a:rPr lang="zh-CN" altLang="en-US" dirty="0">
                <a:solidFill>
                  <a:srgbClr val="A50021"/>
                </a:solidFill>
                <a:latin typeface="华文中宋" pitchFamily="2" charset="-122"/>
                <a:ea typeface="华文中宋" pitchFamily="2" charset="-122"/>
              </a:rPr>
              <a:t>    获得报酬，但是关于职位和薪资的概念都更为传统</a:t>
            </a:r>
            <a:r>
              <a:rPr lang="zh-CN" altLang="en-US" dirty="0" smtClean="0">
                <a:solidFill>
                  <a:srgbClr val="A50021"/>
                </a:solidFill>
                <a:latin typeface="华文中宋" pitchFamily="2" charset="-122"/>
                <a:ea typeface="华文中宋" pitchFamily="2" charset="-122"/>
              </a:rPr>
              <a:t>。</a:t>
            </a:r>
            <a:endParaRPr lang="zh-CN" altLang="en-US" dirty="0" smtClean="0">
              <a:solidFill>
                <a:srgbClr val="A50021"/>
              </a:solidFill>
              <a:latin typeface="华文中宋" pitchFamily="2" charset="-122"/>
              <a:ea typeface="华文中宋" pitchFamily="2" charset="-122"/>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10668000" cy="930275"/>
          </a:xfrm>
          <a:solidFill>
            <a:srgbClr val="0000CC"/>
          </a:solidFill>
          <a:ln w="9525">
            <a:noFill/>
            <a:miter lim="800000"/>
          </a:ln>
        </p:spPr>
        <p:txBody>
          <a:bodyPr vert="horz" wrap="square" lIns="104498" tIns="52249" rIns="104498" bIns="52249" numCol="1" anchor="ctr" anchorCtr="0" compatLnSpc="1"/>
          <a:lstStyle/>
          <a:p>
            <a:pPr eaLnBrk="1" hangingPunct="1"/>
            <a:r>
              <a:rPr lang="zh-CN" altLang="en-US" sz="2800" b="1" dirty="0" smtClean="0">
                <a:solidFill>
                  <a:srgbClr val="FFFFFF"/>
                </a:solidFill>
                <a:latin typeface="华文中宋" pitchFamily="2" charset="-122"/>
                <a:ea typeface="华文中宋" pitchFamily="2" charset="-122"/>
                <a:sym typeface="Symbol" panose="05050102010706020507" pitchFamily="18" charset="2"/>
              </a:rPr>
              <a:t>薪酬的功能</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graphicFrame>
        <p:nvGraphicFramePr>
          <p:cNvPr id="2" name="图示 1"/>
          <p:cNvGraphicFramePr/>
          <p:nvPr/>
        </p:nvGraphicFramePr>
        <p:xfrm>
          <a:off x="1013466" y="1649733"/>
          <a:ext cx="9001907" cy="504062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3466" y="1649733"/>
            <a:ext cx="8641068" cy="4374018"/>
          </a:xfrm>
          <a:prstGeom prst="rect">
            <a:avLst/>
          </a:prstGeom>
          <a:solidFill>
            <a:srgbClr val="CCFF66"/>
          </a:solidFill>
          <a:ln w="57150" cap="rnd" cmpd="thinThick">
            <a:solidFill>
              <a:srgbClr val="6600FF"/>
            </a:solidFill>
            <a:prstDash val="sysDot"/>
            <a:miter lim="800000"/>
          </a:ln>
        </p:spPr>
        <p:txBody>
          <a:bodyPr wrap="square" lIns="90488" tIns="44450" rIns="90488" bIns="44450">
            <a:spAutoFit/>
          </a:bodyPr>
          <a:lstStyle/>
          <a:p>
            <a:pPr lvl="1" algn="l">
              <a:lnSpc>
                <a:spcPct val="145000"/>
              </a:lnSpc>
              <a:buClr>
                <a:srgbClr val="FF0000"/>
              </a:buClr>
              <a:buFont typeface="Monotype Sorts" pitchFamily="2" charset="2"/>
              <a:buChar char=","/>
            </a:pPr>
            <a:r>
              <a:rPr lang="zh-CN" altLang="en-US" dirty="0">
                <a:solidFill>
                  <a:srgbClr val="A50021"/>
                </a:solidFill>
                <a:latin typeface="华文中宋" pitchFamily="2" charset="-122"/>
                <a:ea typeface="华文中宋" pitchFamily="2" charset="-122"/>
              </a:rPr>
              <a:t>行为目标达成加薪法。这是一种根据基于能力的行为目标达成度</a:t>
            </a:r>
            <a:r>
              <a:rPr lang="zh-CN" altLang="en-US" dirty="0" smtClean="0">
                <a:solidFill>
                  <a:srgbClr val="A50021"/>
                </a:solidFill>
                <a:latin typeface="华文中宋" pitchFamily="2" charset="-122"/>
                <a:ea typeface="华文中宋" pitchFamily="2" charset="-122"/>
              </a:rPr>
              <a:t>来确定</a:t>
            </a:r>
            <a:r>
              <a:rPr lang="zh-CN" altLang="en-US" dirty="0">
                <a:solidFill>
                  <a:srgbClr val="A50021"/>
                </a:solidFill>
                <a:latin typeface="华文中宋" pitchFamily="2" charset="-122"/>
                <a:ea typeface="华文中宋" pitchFamily="2" charset="-122"/>
              </a:rPr>
              <a:t>加薪水平的做法。</a:t>
            </a:r>
            <a:r>
              <a:rPr lang="zh-CN" altLang="zh-CN" dirty="0">
                <a:solidFill>
                  <a:srgbClr val="A50021"/>
                </a:solidFill>
                <a:latin typeface="华文中宋" pitchFamily="2" charset="-122"/>
                <a:ea typeface="华文中宋" pitchFamily="2" charset="-122"/>
              </a:rPr>
              <a:t>在这种情况下</a:t>
            </a:r>
            <a:r>
              <a:rPr lang="en-US" altLang="zh-CN" dirty="0">
                <a:solidFill>
                  <a:srgbClr val="A50021"/>
                </a:solidFill>
                <a:latin typeface="华文中宋" pitchFamily="2" charset="-122"/>
                <a:ea typeface="华文中宋" pitchFamily="2" charset="-122"/>
              </a:rPr>
              <a:t>,</a:t>
            </a:r>
            <a:r>
              <a:rPr lang="zh-CN" altLang="zh-CN" dirty="0">
                <a:solidFill>
                  <a:srgbClr val="A50021"/>
                </a:solidFill>
                <a:latin typeface="华文中宋" pitchFamily="2" charset="-122"/>
                <a:ea typeface="华文中宋" pitchFamily="2" charset="-122"/>
              </a:rPr>
              <a:t>组织是通过运用实现拟定的行为目标</a:t>
            </a:r>
            <a:r>
              <a:rPr lang="en-US" altLang="zh-CN" dirty="0">
                <a:solidFill>
                  <a:srgbClr val="A50021"/>
                </a:solidFill>
                <a:latin typeface="华文中宋" pitchFamily="2" charset="-122"/>
                <a:ea typeface="华文中宋" pitchFamily="2" charset="-122"/>
              </a:rPr>
              <a:t>——</a:t>
            </a:r>
            <a:r>
              <a:rPr lang="zh-CN" altLang="zh-CN" dirty="0">
                <a:solidFill>
                  <a:srgbClr val="A50021"/>
                </a:solidFill>
                <a:latin typeface="华文中宋" pitchFamily="2" charset="-122"/>
                <a:ea typeface="华文中宋" pitchFamily="2" charset="-122"/>
              </a:rPr>
              <a:t>而不是整体能力评价结果</a:t>
            </a:r>
            <a:r>
              <a:rPr lang="en-US" altLang="zh-CN" dirty="0">
                <a:solidFill>
                  <a:srgbClr val="A50021"/>
                </a:solidFill>
                <a:latin typeface="华文中宋" pitchFamily="2" charset="-122"/>
                <a:ea typeface="华文中宋" pitchFamily="2" charset="-122"/>
              </a:rPr>
              <a:t>——</a:t>
            </a:r>
            <a:r>
              <a:rPr lang="zh-CN" altLang="zh-CN" dirty="0">
                <a:solidFill>
                  <a:srgbClr val="A50021"/>
                </a:solidFill>
                <a:latin typeface="华文中宋" pitchFamily="2" charset="-122"/>
                <a:ea typeface="华文中宋" pitchFamily="2" charset="-122"/>
              </a:rPr>
              <a:t>来对能力进行评价</a:t>
            </a:r>
            <a:r>
              <a:rPr lang="zh-CN" altLang="zh-CN" dirty="0" smtClean="0">
                <a:solidFill>
                  <a:srgbClr val="A50021"/>
                </a:solidFill>
                <a:latin typeface="华文中宋" pitchFamily="2" charset="-122"/>
                <a:ea typeface="华文中宋" pitchFamily="2" charset="-122"/>
              </a:rPr>
              <a:t>的</a:t>
            </a:r>
            <a:r>
              <a:rPr lang="zh-CN" altLang="en-US" dirty="0">
                <a:solidFill>
                  <a:srgbClr val="A50021"/>
                </a:solidFill>
                <a:latin typeface="华文中宋" pitchFamily="2" charset="-122"/>
                <a:ea typeface="华文中宋" pitchFamily="2" charset="-122"/>
              </a:rPr>
              <a:t>，</a:t>
            </a:r>
            <a:r>
              <a:rPr lang="zh-CN" altLang="zh-CN" dirty="0" smtClean="0">
                <a:solidFill>
                  <a:srgbClr val="A50021"/>
                </a:solidFill>
                <a:latin typeface="华文中宋" pitchFamily="2" charset="-122"/>
                <a:ea typeface="华文中宋" pitchFamily="2" charset="-122"/>
              </a:rPr>
              <a:t>然后</a:t>
            </a:r>
            <a:r>
              <a:rPr lang="zh-CN" altLang="zh-CN" dirty="0">
                <a:solidFill>
                  <a:srgbClr val="A50021"/>
                </a:solidFill>
                <a:latin typeface="华文中宋" pitchFamily="2" charset="-122"/>
                <a:ea typeface="华文中宋" pitchFamily="2" charset="-122"/>
              </a:rPr>
              <a:t>根据评价结果确定加薪幅度。</a:t>
            </a:r>
            <a:r>
              <a:rPr lang="zh-CN" altLang="en-US" dirty="0">
                <a:solidFill>
                  <a:srgbClr val="A50021"/>
                </a:solidFill>
                <a:latin typeface="华文中宋" pitchFamily="2" charset="-122"/>
                <a:ea typeface="华文中宋" pitchFamily="2" charset="-122"/>
              </a:rPr>
              <a:t>  </a:t>
            </a:r>
            <a:endParaRPr lang="zh-CN" altLang="en-US" dirty="0">
              <a:solidFill>
                <a:srgbClr val="A50021"/>
              </a:solidFill>
              <a:latin typeface="华文中宋" pitchFamily="2" charset="-122"/>
              <a:ea typeface="华文中宋" pitchFamily="2" charset="-122"/>
            </a:endParaRPr>
          </a:p>
          <a:p>
            <a:pPr lvl="1" algn="l">
              <a:lnSpc>
                <a:spcPct val="145000"/>
              </a:lnSpc>
              <a:buClr>
                <a:srgbClr val="FF0000"/>
              </a:buClr>
              <a:buFont typeface="Monotype Sorts" pitchFamily="2" charset="2"/>
              <a:buChar char=","/>
            </a:pPr>
            <a:r>
              <a:rPr lang="zh-CN" altLang="en-US" dirty="0">
                <a:solidFill>
                  <a:srgbClr val="A50021"/>
                </a:solidFill>
                <a:latin typeface="华文中宋" pitchFamily="2" charset="-122"/>
                <a:ea typeface="华文中宋" pitchFamily="2" charset="-122"/>
              </a:rPr>
              <a:t>能力水平变化加薪法。这种方法将员工的薪资水平直接与对其</a:t>
            </a:r>
            <a:r>
              <a:rPr lang="zh-CN" altLang="en-US" dirty="0" smtClean="0">
                <a:solidFill>
                  <a:srgbClr val="A50021"/>
                </a:solidFill>
                <a:latin typeface="华文中宋" pitchFamily="2" charset="-122"/>
                <a:ea typeface="华文中宋" pitchFamily="2" charset="-122"/>
              </a:rPr>
              <a:t>总体能力</a:t>
            </a:r>
            <a:r>
              <a:rPr lang="zh-CN" altLang="en-US" dirty="0">
                <a:solidFill>
                  <a:srgbClr val="A50021"/>
                </a:solidFill>
                <a:latin typeface="华文中宋" pitchFamily="2" charset="-122"/>
                <a:ea typeface="华文中宋" pitchFamily="2" charset="-122"/>
              </a:rPr>
              <a:t>水平的变化情况所做的评价挂钩，</a:t>
            </a:r>
            <a:r>
              <a:rPr lang="zh-CN" altLang="zh-CN" dirty="0">
                <a:solidFill>
                  <a:srgbClr val="A50021"/>
                </a:solidFill>
                <a:latin typeface="华文中宋" pitchFamily="2" charset="-122"/>
                <a:ea typeface="华文中宋" pitchFamily="2" charset="-122"/>
              </a:rPr>
              <a:t>即企业首先通过多位评价者对员工的总体能力水平进行评估</a:t>
            </a:r>
            <a:r>
              <a:rPr lang="en-US" altLang="zh-CN" dirty="0">
                <a:solidFill>
                  <a:srgbClr val="A50021"/>
                </a:solidFill>
                <a:latin typeface="华文中宋" pitchFamily="2" charset="-122"/>
                <a:ea typeface="华文中宋" pitchFamily="2" charset="-122"/>
              </a:rPr>
              <a:t>,</a:t>
            </a:r>
            <a:r>
              <a:rPr lang="zh-CN" altLang="zh-CN" dirty="0">
                <a:solidFill>
                  <a:srgbClr val="A50021"/>
                </a:solidFill>
                <a:latin typeface="华文中宋" pitchFamily="2" charset="-122"/>
                <a:ea typeface="华文中宋" pitchFamily="2" charset="-122"/>
              </a:rPr>
              <a:t>然后根据员工的能力水平变化情况直接决定员工的加薪幅度</a:t>
            </a:r>
            <a:r>
              <a:rPr lang="zh-CN" altLang="en-US" dirty="0">
                <a:solidFill>
                  <a:srgbClr val="A50021"/>
                </a:solidFill>
                <a:latin typeface="华文中宋" pitchFamily="2" charset="-122"/>
                <a:ea typeface="华文中宋" pitchFamily="2" charset="-122"/>
              </a:rPr>
              <a:t>。 </a:t>
            </a:r>
            <a:endParaRPr lang="zh-CN" altLang="en-US" dirty="0">
              <a:solidFill>
                <a:srgbClr val="A50021"/>
              </a:solidFill>
              <a:latin typeface="华文中宋" pitchFamily="2" charset="-122"/>
              <a:ea typeface="华文中宋" pitchFamily="2" charset="-122"/>
            </a:endParaRPr>
          </a:p>
        </p:txBody>
      </p:sp>
      <p:sp>
        <p:nvSpPr>
          <p:cNvPr id="4"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dirty="0" smtClean="0">
                <a:solidFill>
                  <a:srgbClr val="FFFFFF"/>
                </a:solidFill>
                <a:latin typeface="华文中宋" pitchFamily="2" charset="-122"/>
                <a:ea typeface="华文中宋" pitchFamily="2" charset="-122"/>
              </a:rPr>
              <a:t>能力与能力薪酬挂钩的几种方案</a:t>
            </a:r>
            <a:endParaRPr lang="zh-CN" altLang="en-US" sz="3200" b="1" dirty="0" smtClean="0">
              <a:solidFill>
                <a:srgbClr val="FFFFFF"/>
              </a:solidFill>
              <a:latin typeface="华文中宋" pitchFamily="2" charset="-122"/>
              <a:ea typeface="华文中宋" pitchFamily="2" charset="-122"/>
            </a:endParaRPr>
          </a:p>
        </p:txBody>
      </p:sp>
    </p:spTree>
  </p:cSld>
  <p:clrMapOvr>
    <a:masterClrMapping/>
  </p:clrMapOvr>
  <p:transition spd="slow">
    <p:wip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14340"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三大薪资体系的比较</a:t>
            </a:r>
            <a:endParaRPr lang="zh-CN" altLang="en-US" sz="3200" b="1" smtClean="0">
              <a:solidFill>
                <a:srgbClr val="FFFFFF"/>
              </a:solidFill>
              <a:latin typeface="华文中宋" pitchFamily="2" charset="-122"/>
              <a:ea typeface="华文中宋" pitchFamily="2" charset="-122"/>
            </a:endParaRPr>
          </a:p>
        </p:txBody>
      </p:sp>
      <p:sp>
        <p:nvSpPr>
          <p:cNvPr id="14341"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4342"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14343"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p>
        </p:txBody>
      </p:sp>
      <p:sp>
        <p:nvSpPr>
          <p:cNvPr id="14344"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4345"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14346"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p>
        </p:txBody>
      </p:sp>
      <p:sp>
        <p:nvSpPr>
          <p:cNvPr id="14347"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p>
        </p:txBody>
      </p:sp>
      <p:sp>
        <p:nvSpPr>
          <p:cNvPr id="14348"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p>
        </p:txBody>
      </p:sp>
      <p:sp>
        <p:nvSpPr>
          <p:cNvPr id="14349"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14350"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14351" name="Text Box 14"/>
          <p:cNvSpPr txBox="1">
            <a:spLocks noChangeArrowheads="1"/>
          </p:cNvSpPr>
          <p:nvPr/>
        </p:nvSpPr>
        <p:spPr bwMode="auto">
          <a:xfrm>
            <a:off x="2743200" y="1603375"/>
            <a:ext cx="5105400" cy="1520825"/>
          </a:xfrm>
          <a:prstGeom prst="rect">
            <a:avLst/>
          </a:prstGeom>
          <a:solidFill>
            <a:srgbClr val="990000"/>
          </a:solidFill>
          <a:ln w="12700" cap="sq">
            <a:noFill/>
            <a:miter lim="800000"/>
            <a:headEnd type="none" w="sm" len="sm"/>
            <a:tailEnd type="none" w="sm" len="sm"/>
          </a:ln>
        </p:spPr>
        <p:txBody>
          <a:bodyPr>
            <a:spAutoFit/>
          </a:bodyPr>
          <a:lstStyle/>
          <a:p>
            <a:pPr algn="ctr">
              <a:lnSpc>
                <a:spcPct val="130000"/>
              </a:lnSpc>
              <a:spcBef>
                <a:spcPct val="20000"/>
              </a:spcBef>
              <a:buClr>
                <a:srgbClr val="990099"/>
              </a:buClr>
              <a:buFont typeface="Monotype Sorts" pitchFamily="2" charset="2"/>
              <a:buNone/>
            </a:pPr>
            <a:r>
              <a:rPr lang="zh-CN" altLang="zh-CN" sz="3600">
                <a:solidFill>
                  <a:schemeClr val="bg1"/>
                </a:solidFill>
                <a:latin typeface="华文中宋" pitchFamily="2" charset="-122"/>
                <a:ea typeface="华文中宋" pitchFamily="2" charset="-122"/>
              </a:rPr>
              <a:t>  基于职位、技能和能力的三大薪酬结构比较</a:t>
            </a:r>
            <a:endParaRPr lang="zh-CN" altLang="en-US" sz="3600">
              <a:solidFill>
                <a:schemeClr val="bg1"/>
              </a:solidFill>
              <a:latin typeface="华文中宋" pitchFamily="2" charset="-122"/>
              <a:ea typeface="华文中宋" pitchFamily="2" charset="-122"/>
            </a:endParaRPr>
          </a:p>
        </p:txBody>
      </p:sp>
      <p:graphicFrame>
        <p:nvGraphicFramePr>
          <p:cNvPr id="14338" name="Object 15">
            <a:hlinkClick r:id="" action="ppaction://ole?verb=0"/>
          </p:cNvPr>
          <p:cNvGraphicFramePr/>
          <p:nvPr/>
        </p:nvGraphicFramePr>
        <p:xfrm>
          <a:off x="3886200" y="3810000"/>
          <a:ext cx="3352800" cy="3124200"/>
        </p:xfrm>
        <a:graphic>
          <a:graphicData uri="http://schemas.openxmlformats.org/presentationml/2006/ole">
            <mc:AlternateContent xmlns:mc="http://schemas.openxmlformats.org/markup-compatibility/2006">
              <mc:Choice xmlns:v="urn:schemas-microsoft-com:vml" Requires="v">
                <p:oleObj spid="_x0000_s13313" name="Clip" r:id="rId1" imgW="22879050" imgH="24612600" progId="">
                  <p:embed/>
                </p:oleObj>
              </mc:Choice>
              <mc:Fallback>
                <p:oleObj name="Clip" r:id="rId1" imgW="22879050" imgH="24612600" progId="">
                  <p:embed/>
                  <p:pic>
                    <p:nvPicPr>
                      <p:cNvPr id="0" name="图片 13312"/>
                      <p:cNvPicPr/>
                      <p:nvPr/>
                    </p:nvPicPr>
                    <p:blipFill>
                      <a:blip r:embed="rId2"/>
                      <a:stretch>
                        <a:fillRect/>
                      </a:stretch>
                    </p:blipFill>
                    <p:spPr>
                      <a:xfrm>
                        <a:off x="3886200" y="3810000"/>
                        <a:ext cx="3352800" cy="3124200"/>
                      </a:xfrm>
                      <a:prstGeom prst="rect">
                        <a:avLst/>
                      </a:prstGeom>
                      <a:noFill/>
                      <a:ln w="12700">
                        <a:noFill/>
                      </a:ln>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293376" y="209556"/>
          <a:ext cx="10244668" cy="7402357"/>
        </p:xfrm>
        <a:graphic>
          <a:graphicData uri="http://schemas.openxmlformats.org/drawingml/2006/table">
            <a:tbl>
              <a:tblPr firstRow="1" firstCol="1" bandRow="1">
                <a:tableStyleId>{21E4AEA4-8DFA-4A89-87EB-49C32662AFE0}</a:tableStyleId>
              </a:tblPr>
              <a:tblGrid>
                <a:gridCol w="1794687"/>
                <a:gridCol w="2692029"/>
                <a:gridCol w="2692029"/>
                <a:gridCol w="3065923"/>
              </a:tblGrid>
              <a:tr h="445231">
                <a:tc>
                  <a:txBody>
                    <a:bodyPr/>
                    <a:lstStyle/>
                    <a:p>
                      <a:pPr algn="ctr">
                        <a:lnSpc>
                          <a:spcPct val="100000"/>
                        </a:lnSpc>
                        <a:spcAft>
                          <a:spcPts val="0"/>
                        </a:spcAft>
                      </a:pPr>
                      <a:r>
                        <a:rPr lang="en-US" sz="2000">
                          <a:effectLst/>
                        </a:rPr>
                        <a:t> </a:t>
                      </a:r>
                      <a:endParaRPr lang="zh-CN" sz="20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a:effectLst/>
                        </a:rPr>
                        <a:t>职位薪酬体系</a:t>
                      </a:r>
                      <a:endParaRPr lang="zh-CN" sz="20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a:effectLst/>
                        </a:rPr>
                        <a:t>技能薪酬体系</a:t>
                      </a:r>
                      <a:endParaRPr lang="zh-CN" sz="20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a:effectLst/>
                        </a:rPr>
                        <a:t>能力薪酬体系</a:t>
                      </a:r>
                      <a:endParaRPr lang="zh-CN" sz="2000">
                        <a:solidFill>
                          <a:srgbClr val="000000"/>
                        </a:solidFill>
                        <a:effectLst/>
                        <a:latin typeface="NEU-BZ"/>
                        <a:ea typeface="方正书宋_GBK"/>
                        <a:cs typeface="Times New Roman" panose="02020603050405020304" pitchFamily="18" charset="0"/>
                      </a:endParaRPr>
                    </a:p>
                  </a:txBody>
                  <a:tcPr marL="0" marR="0" marT="0" marB="0" anchor="ctr"/>
                </a:tc>
              </a:tr>
              <a:tr h="835552">
                <a:tc>
                  <a:txBody>
                    <a:bodyPr/>
                    <a:lstStyle/>
                    <a:p>
                      <a:pPr algn="ctr">
                        <a:lnSpc>
                          <a:spcPct val="100000"/>
                        </a:lnSpc>
                        <a:spcAft>
                          <a:spcPts val="0"/>
                        </a:spcAft>
                      </a:pPr>
                      <a:r>
                        <a:rPr lang="zh-CN" sz="2000">
                          <a:effectLst/>
                        </a:rPr>
                        <a:t>薪酬结构</a:t>
                      </a:r>
                      <a:endParaRPr lang="zh-CN" sz="20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nSpc>
                          <a:spcPct val="100000"/>
                        </a:lnSpc>
                        <a:spcAft>
                          <a:spcPts val="0"/>
                        </a:spcAft>
                      </a:pPr>
                      <a:r>
                        <a:rPr lang="en-US" sz="2000">
                          <a:effectLst/>
                        </a:rPr>
                        <a:t>● </a:t>
                      </a:r>
                      <a:r>
                        <a:rPr lang="zh-CN" sz="2000">
                          <a:effectLst/>
                        </a:rPr>
                        <a:t>以市场和所完成的工作为基础</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000">
                          <a:effectLst/>
                        </a:rPr>
                        <a:t>● </a:t>
                      </a:r>
                      <a:r>
                        <a:rPr lang="zh-CN" sz="2000">
                          <a:effectLst/>
                        </a:rPr>
                        <a:t>以经过认证的技能以及市场为基础</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000">
                          <a:effectLst/>
                        </a:rPr>
                        <a:t>● </a:t>
                      </a:r>
                      <a:r>
                        <a:rPr lang="zh-CN" sz="2000">
                          <a:effectLst/>
                        </a:rPr>
                        <a:t>以能力开发和市场为依据</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r>
              <a:tr h="408129">
                <a:tc>
                  <a:txBody>
                    <a:bodyPr/>
                    <a:lstStyle/>
                    <a:p>
                      <a:pPr algn="ctr">
                        <a:lnSpc>
                          <a:spcPct val="100000"/>
                        </a:lnSpc>
                        <a:spcAft>
                          <a:spcPts val="0"/>
                        </a:spcAft>
                      </a:pPr>
                      <a:r>
                        <a:rPr lang="zh-CN" sz="2000">
                          <a:effectLst/>
                        </a:rPr>
                        <a:t>价值评价对象</a:t>
                      </a:r>
                      <a:endParaRPr lang="zh-CN" sz="20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nSpc>
                          <a:spcPct val="100000"/>
                        </a:lnSpc>
                        <a:spcAft>
                          <a:spcPts val="0"/>
                        </a:spcAft>
                      </a:pPr>
                      <a:r>
                        <a:rPr lang="en-US" sz="2000">
                          <a:effectLst/>
                        </a:rPr>
                        <a:t>● </a:t>
                      </a:r>
                      <a:r>
                        <a:rPr lang="zh-CN" sz="2000">
                          <a:effectLst/>
                        </a:rPr>
                        <a:t>报酬要素</a:t>
                      </a:r>
                      <a:r>
                        <a:rPr lang="en-US" sz="2000">
                          <a:effectLst/>
                        </a:rPr>
                        <a:t>(</a:t>
                      </a:r>
                      <a:r>
                        <a:rPr lang="zh-CN" sz="2000">
                          <a:effectLst/>
                        </a:rPr>
                        <a:t>计点法</a:t>
                      </a:r>
                      <a:r>
                        <a:rPr lang="en-US" sz="2000">
                          <a:effectLst/>
                        </a:rPr>
                        <a:t>)</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000">
                          <a:effectLst/>
                        </a:rPr>
                        <a:t>● </a:t>
                      </a:r>
                      <a:r>
                        <a:rPr lang="zh-CN" sz="2000">
                          <a:effectLst/>
                        </a:rPr>
                        <a:t>技能模块</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000">
                          <a:effectLst/>
                        </a:rPr>
                        <a:t>● </a:t>
                      </a:r>
                      <a:r>
                        <a:rPr lang="zh-CN" sz="2000">
                          <a:effectLst/>
                        </a:rPr>
                        <a:t>能力</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r>
              <a:tr h="408129">
                <a:tc>
                  <a:txBody>
                    <a:bodyPr/>
                    <a:lstStyle/>
                    <a:p>
                      <a:pPr algn="ctr">
                        <a:lnSpc>
                          <a:spcPct val="100000"/>
                        </a:lnSpc>
                        <a:spcAft>
                          <a:spcPts val="0"/>
                        </a:spcAft>
                      </a:pPr>
                      <a:r>
                        <a:rPr lang="zh-CN" sz="2000">
                          <a:effectLst/>
                        </a:rPr>
                        <a:t>价值的量化</a:t>
                      </a:r>
                      <a:endParaRPr lang="zh-CN" sz="20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nSpc>
                          <a:spcPct val="100000"/>
                        </a:lnSpc>
                        <a:spcAft>
                          <a:spcPts val="0"/>
                        </a:spcAft>
                      </a:pPr>
                      <a:r>
                        <a:rPr lang="en-US" sz="2000">
                          <a:effectLst/>
                        </a:rPr>
                        <a:t>● </a:t>
                      </a:r>
                      <a:r>
                        <a:rPr lang="zh-CN" sz="2000">
                          <a:effectLst/>
                        </a:rPr>
                        <a:t>报酬要素等级的权重</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000">
                          <a:effectLst/>
                        </a:rPr>
                        <a:t>● </a:t>
                      </a:r>
                      <a:r>
                        <a:rPr lang="zh-CN" sz="2000">
                          <a:effectLst/>
                        </a:rPr>
                        <a:t>技能水平</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000">
                          <a:effectLst/>
                        </a:rPr>
                        <a:t>● </a:t>
                      </a:r>
                      <a:r>
                        <a:rPr lang="zh-CN" sz="2000">
                          <a:effectLst/>
                        </a:rPr>
                        <a:t>能力水平</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r>
              <a:tr h="835552">
                <a:tc>
                  <a:txBody>
                    <a:bodyPr/>
                    <a:lstStyle/>
                    <a:p>
                      <a:pPr algn="ctr">
                        <a:lnSpc>
                          <a:spcPct val="100000"/>
                        </a:lnSpc>
                        <a:spcAft>
                          <a:spcPts val="0"/>
                        </a:spcAft>
                      </a:pPr>
                      <a:r>
                        <a:rPr lang="zh-CN" sz="2000">
                          <a:effectLst/>
                        </a:rPr>
                        <a:t>转化为</a:t>
                      </a:r>
                      <a:endParaRPr lang="zh-CN" sz="2000">
                        <a:effectLst/>
                      </a:endParaRPr>
                    </a:p>
                    <a:p>
                      <a:pPr algn="ctr">
                        <a:lnSpc>
                          <a:spcPct val="100000"/>
                        </a:lnSpc>
                        <a:spcAft>
                          <a:spcPts val="0"/>
                        </a:spcAft>
                      </a:pPr>
                      <a:r>
                        <a:rPr lang="zh-CN" sz="2000">
                          <a:effectLst/>
                        </a:rPr>
                        <a:t>薪酬的机制</a:t>
                      </a:r>
                      <a:endParaRPr lang="zh-CN" sz="20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nSpc>
                          <a:spcPct val="100000"/>
                        </a:lnSpc>
                        <a:spcAft>
                          <a:spcPts val="0"/>
                        </a:spcAft>
                      </a:pPr>
                      <a:r>
                        <a:rPr lang="en-US" sz="2000">
                          <a:effectLst/>
                        </a:rPr>
                        <a:t>● </a:t>
                      </a:r>
                      <a:r>
                        <a:rPr lang="zh-CN" sz="2000">
                          <a:effectLst/>
                        </a:rPr>
                        <a:t>赋予反映薪酬结构的点数</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000">
                          <a:effectLst/>
                        </a:rPr>
                        <a:t>● </a:t>
                      </a:r>
                      <a:r>
                        <a:rPr lang="zh-CN" sz="2000">
                          <a:effectLst/>
                        </a:rPr>
                        <a:t>技能认证以及市场定价</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000">
                          <a:effectLst/>
                        </a:rPr>
                        <a:t>● </a:t>
                      </a:r>
                      <a:r>
                        <a:rPr lang="zh-CN" sz="2000">
                          <a:effectLst/>
                        </a:rPr>
                        <a:t>能力认证以及市场定价</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r>
              <a:tr h="408129">
                <a:tc>
                  <a:txBody>
                    <a:bodyPr/>
                    <a:lstStyle/>
                    <a:p>
                      <a:pPr algn="ctr">
                        <a:lnSpc>
                          <a:spcPct val="100000"/>
                        </a:lnSpc>
                        <a:spcAft>
                          <a:spcPts val="0"/>
                        </a:spcAft>
                      </a:pPr>
                      <a:r>
                        <a:rPr lang="zh-CN" sz="2000">
                          <a:effectLst/>
                        </a:rPr>
                        <a:t>薪酬增加</a:t>
                      </a:r>
                      <a:endParaRPr lang="zh-CN" sz="20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nSpc>
                          <a:spcPct val="100000"/>
                        </a:lnSpc>
                        <a:spcAft>
                          <a:spcPts val="0"/>
                        </a:spcAft>
                      </a:pPr>
                      <a:r>
                        <a:rPr lang="en-US" sz="2000">
                          <a:effectLst/>
                        </a:rPr>
                        <a:t>● </a:t>
                      </a:r>
                      <a:r>
                        <a:rPr lang="zh-CN" sz="2000">
                          <a:effectLst/>
                        </a:rPr>
                        <a:t>晋升</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000">
                          <a:effectLst/>
                        </a:rPr>
                        <a:t>● </a:t>
                      </a:r>
                      <a:r>
                        <a:rPr lang="zh-CN" sz="2000">
                          <a:effectLst/>
                        </a:rPr>
                        <a:t>技能的获得</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000">
                          <a:effectLst/>
                        </a:rPr>
                        <a:t>● </a:t>
                      </a:r>
                      <a:r>
                        <a:rPr lang="zh-CN" sz="2000">
                          <a:effectLst/>
                        </a:rPr>
                        <a:t>能力开发</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r>
              <a:tr h="2171250">
                <a:tc>
                  <a:txBody>
                    <a:bodyPr/>
                    <a:lstStyle/>
                    <a:p>
                      <a:pPr algn="ctr">
                        <a:lnSpc>
                          <a:spcPct val="100000"/>
                        </a:lnSpc>
                        <a:spcAft>
                          <a:spcPts val="0"/>
                        </a:spcAft>
                      </a:pPr>
                      <a:r>
                        <a:rPr lang="zh-CN" sz="2000">
                          <a:effectLst/>
                        </a:rPr>
                        <a:t>管理者</a:t>
                      </a:r>
                      <a:endParaRPr lang="zh-CN" sz="2000">
                        <a:effectLst/>
                      </a:endParaRPr>
                    </a:p>
                    <a:p>
                      <a:pPr algn="ctr">
                        <a:lnSpc>
                          <a:spcPct val="100000"/>
                        </a:lnSpc>
                        <a:spcAft>
                          <a:spcPts val="0"/>
                        </a:spcAft>
                      </a:pPr>
                      <a:r>
                        <a:rPr lang="zh-CN" sz="2000">
                          <a:effectLst/>
                        </a:rPr>
                        <a:t>的关注点</a:t>
                      </a:r>
                      <a:endParaRPr lang="zh-CN" sz="20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nSpc>
                          <a:spcPct val="100000"/>
                        </a:lnSpc>
                        <a:spcAft>
                          <a:spcPts val="0"/>
                        </a:spcAft>
                      </a:pPr>
                      <a:r>
                        <a:rPr lang="en-US" sz="2000">
                          <a:effectLst/>
                        </a:rPr>
                        <a:t>● </a:t>
                      </a:r>
                      <a:r>
                        <a:rPr lang="zh-CN" sz="2000">
                          <a:effectLst/>
                        </a:rPr>
                        <a:t>员工与工作的匹配</a:t>
                      </a:r>
                      <a:endParaRPr lang="zh-CN" sz="2000">
                        <a:effectLst/>
                      </a:endParaRPr>
                    </a:p>
                    <a:p>
                      <a:pPr>
                        <a:lnSpc>
                          <a:spcPct val="100000"/>
                        </a:lnSpc>
                        <a:spcAft>
                          <a:spcPts val="0"/>
                        </a:spcAft>
                      </a:pPr>
                      <a:r>
                        <a:rPr lang="en-US" sz="2000">
                          <a:effectLst/>
                        </a:rPr>
                        <a:t>● </a:t>
                      </a:r>
                      <a:r>
                        <a:rPr lang="zh-CN" sz="2000">
                          <a:effectLst/>
                        </a:rPr>
                        <a:t>晋升与配置</a:t>
                      </a:r>
                      <a:endParaRPr lang="zh-CN" sz="2000">
                        <a:effectLst/>
                      </a:endParaRPr>
                    </a:p>
                    <a:p>
                      <a:pPr>
                        <a:lnSpc>
                          <a:spcPct val="100000"/>
                        </a:lnSpc>
                        <a:spcAft>
                          <a:spcPts val="0"/>
                        </a:spcAft>
                      </a:pPr>
                      <a:r>
                        <a:rPr lang="en-US" sz="2000">
                          <a:effectLst/>
                        </a:rPr>
                        <a:t>● </a:t>
                      </a:r>
                      <a:r>
                        <a:rPr lang="zh-CN" sz="2000">
                          <a:effectLst/>
                        </a:rPr>
                        <a:t>通过工作、薪酬和预算控制成本</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000">
                          <a:effectLst/>
                        </a:rPr>
                        <a:t>● </a:t>
                      </a:r>
                      <a:r>
                        <a:rPr lang="zh-CN" sz="2000">
                          <a:effectLst/>
                        </a:rPr>
                        <a:t>有效地利用技能</a:t>
                      </a:r>
                      <a:endParaRPr lang="zh-CN" sz="2000">
                        <a:effectLst/>
                      </a:endParaRPr>
                    </a:p>
                    <a:p>
                      <a:pPr>
                        <a:lnSpc>
                          <a:spcPct val="100000"/>
                        </a:lnSpc>
                        <a:spcAft>
                          <a:spcPts val="0"/>
                        </a:spcAft>
                      </a:pPr>
                      <a:r>
                        <a:rPr lang="en-US" sz="2000">
                          <a:effectLst/>
                        </a:rPr>
                        <a:t>● </a:t>
                      </a:r>
                      <a:r>
                        <a:rPr lang="zh-CN" sz="2000">
                          <a:effectLst/>
                        </a:rPr>
                        <a:t>提供培训</a:t>
                      </a:r>
                      <a:endParaRPr lang="zh-CN" sz="2000">
                        <a:effectLst/>
                      </a:endParaRPr>
                    </a:p>
                    <a:p>
                      <a:pPr>
                        <a:lnSpc>
                          <a:spcPct val="100000"/>
                        </a:lnSpc>
                        <a:spcAft>
                          <a:spcPts val="0"/>
                        </a:spcAft>
                      </a:pPr>
                      <a:r>
                        <a:rPr lang="en-US" sz="2000">
                          <a:effectLst/>
                        </a:rPr>
                        <a:t>● </a:t>
                      </a:r>
                      <a:r>
                        <a:rPr lang="zh-CN" sz="2000">
                          <a:effectLst/>
                        </a:rPr>
                        <a:t>通过培训、技能认证以及工作安排来控制成本</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000">
                          <a:effectLst/>
                        </a:rPr>
                        <a:t>● </a:t>
                      </a:r>
                      <a:r>
                        <a:rPr lang="zh-CN" sz="2000">
                          <a:effectLst/>
                        </a:rPr>
                        <a:t>确保能力能够带来价值增值</a:t>
                      </a:r>
                      <a:endParaRPr lang="zh-CN" sz="2000">
                        <a:effectLst/>
                      </a:endParaRPr>
                    </a:p>
                    <a:p>
                      <a:pPr>
                        <a:lnSpc>
                          <a:spcPct val="100000"/>
                        </a:lnSpc>
                        <a:spcAft>
                          <a:spcPts val="0"/>
                        </a:spcAft>
                      </a:pPr>
                      <a:r>
                        <a:rPr lang="en-US" sz="2000">
                          <a:effectLst/>
                        </a:rPr>
                        <a:t>● </a:t>
                      </a:r>
                      <a:r>
                        <a:rPr lang="zh-CN" sz="2000">
                          <a:effectLst/>
                        </a:rPr>
                        <a:t>提供能力开发的机会</a:t>
                      </a:r>
                      <a:endParaRPr lang="zh-CN" sz="2000">
                        <a:effectLst/>
                      </a:endParaRPr>
                    </a:p>
                    <a:p>
                      <a:pPr>
                        <a:lnSpc>
                          <a:spcPct val="100000"/>
                        </a:lnSpc>
                        <a:spcAft>
                          <a:spcPts val="0"/>
                        </a:spcAft>
                      </a:pPr>
                      <a:r>
                        <a:rPr lang="en-US" sz="2000">
                          <a:effectLst/>
                        </a:rPr>
                        <a:t>● </a:t>
                      </a:r>
                      <a:r>
                        <a:rPr lang="zh-CN" sz="2000">
                          <a:effectLst/>
                        </a:rPr>
                        <a:t>通过能力认证和工作安排控制成本</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r>
              <a:tr h="835552">
                <a:tc>
                  <a:txBody>
                    <a:bodyPr/>
                    <a:lstStyle/>
                    <a:p>
                      <a:pPr algn="ctr">
                        <a:lnSpc>
                          <a:spcPct val="100000"/>
                        </a:lnSpc>
                        <a:spcAft>
                          <a:spcPts val="0"/>
                        </a:spcAft>
                      </a:pPr>
                      <a:r>
                        <a:rPr lang="zh-CN" sz="2000">
                          <a:effectLst/>
                        </a:rPr>
                        <a:t>员工的关注点</a:t>
                      </a:r>
                      <a:endParaRPr lang="zh-CN" sz="20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nSpc>
                          <a:spcPct val="100000"/>
                        </a:lnSpc>
                        <a:spcAft>
                          <a:spcPts val="0"/>
                        </a:spcAft>
                      </a:pPr>
                      <a:r>
                        <a:rPr lang="en-US" sz="2000">
                          <a:effectLst/>
                        </a:rPr>
                        <a:t>● </a:t>
                      </a:r>
                      <a:r>
                        <a:rPr lang="zh-CN" sz="2000">
                          <a:effectLst/>
                        </a:rPr>
                        <a:t>寻求晋升以获得更多的薪酬</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000">
                          <a:effectLst/>
                        </a:rPr>
                        <a:t>● </a:t>
                      </a:r>
                      <a:r>
                        <a:rPr lang="zh-CN" sz="2000">
                          <a:effectLst/>
                        </a:rPr>
                        <a:t>寻求技能的提高</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000">
                          <a:effectLst/>
                        </a:rPr>
                        <a:t>● </a:t>
                      </a:r>
                      <a:r>
                        <a:rPr lang="zh-CN" sz="2000">
                          <a:effectLst/>
                        </a:rPr>
                        <a:t>寻求能力的改善</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r>
              <a:tr h="853362">
                <a:tc>
                  <a:txBody>
                    <a:bodyPr/>
                    <a:lstStyle/>
                    <a:p>
                      <a:pPr algn="ctr">
                        <a:lnSpc>
                          <a:spcPct val="100000"/>
                        </a:lnSpc>
                        <a:spcAft>
                          <a:spcPts val="0"/>
                        </a:spcAft>
                      </a:pPr>
                      <a:r>
                        <a:rPr lang="zh-CN" sz="2000">
                          <a:effectLst/>
                        </a:rPr>
                        <a:t>程序</a:t>
                      </a:r>
                      <a:endParaRPr lang="zh-CN" sz="20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nSpc>
                          <a:spcPct val="100000"/>
                        </a:lnSpc>
                        <a:spcAft>
                          <a:spcPts val="0"/>
                        </a:spcAft>
                      </a:pPr>
                      <a:r>
                        <a:rPr lang="en-US" sz="2000">
                          <a:effectLst/>
                        </a:rPr>
                        <a:t>● </a:t>
                      </a:r>
                      <a:r>
                        <a:rPr lang="zh-CN" sz="2000">
                          <a:effectLst/>
                        </a:rPr>
                        <a:t>职位分析</a:t>
                      </a:r>
                      <a:endParaRPr lang="zh-CN" sz="2000">
                        <a:effectLst/>
                      </a:endParaRPr>
                    </a:p>
                    <a:p>
                      <a:pPr>
                        <a:lnSpc>
                          <a:spcPct val="100000"/>
                        </a:lnSpc>
                        <a:spcAft>
                          <a:spcPts val="0"/>
                        </a:spcAft>
                      </a:pPr>
                      <a:r>
                        <a:rPr lang="en-US" sz="2000">
                          <a:effectLst/>
                        </a:rPr>
                        <a:t>● </a:t>
                      </a:r>
                      <a:r>
                        <a:rPr lang="zh-CN" sz="2000">
                          <a:effectLst/>
                        </a:rPr>
                        <a:t>职位评价</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000">
                          <a:effectLst/>
                        </a:rPr>
                        <a:t>● </a:t>
                      </a:r>
                      <a:r>
                        <a:rPr lang="zh-CN" sz="2000">
                          <a:effectLst/>
                        </a:rPr>
                        <a:t>技能分析</a:t>
                      </a:r>
                      <a:endParaRPr lang="zh-CN" sz="2000">
                        <a:effectLst/>
                      </a:endParaRPr>
                    </a:p>
                    <a:p>
                      <a:pPr>
                        <a:lnSpc>
                          <a:spcPct val="100000"/>
                        </a:lnSpc>
                        <a:spcAft>
                          <a:spcPts val="0"/>
                        </a:spcAft>
                      </a:pPr>
                      <a:r>
                        <a:rPr lang="en-US" sz="2000">
                          <a:effectLst/>
                        </a:rPr>
                        <a:t>● </a:t>
                      </a:r>
                      <a:r>
                        <a:rPr lang="zh-CN" sz="2000">
                          <a:effectLst/>
                        </a:rPr>
                        <a:t>技能认证</a:t>
                      </a:r>
                      <a:endParaRPr lang="zh-CN" sz="20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000" dirty="0">
                          <a:effectLst/>
                        </a:rPr>
                        <a:t>● </a:t>
                      </a:r>
                      <a:r>
                        <a:rPr lang="zh-CN" sz="2000" dirty="0">
                          <a:effectLst/>
                        </a:rPr>
                        <a:t>能力分析</a:t>
                      </a:r>
                      <a:endParaRPr lang="zh-CN" sz="2000" dirty="0">
                        <a:effectLst/>
                      </a:endParaRPr>
                    </a:p>
                    <a:p>
                      <a:pPr>
                        <a:lnSpc>
                          <a:spcPct val="100000"/>
                        </a:lnSpc>
                        <a:spcAft>
                          <a:spcPts val="0"/>
                        </a:spcAft>
                      </a:pPr>
                      <a:r>
                        <a:rPr lang="en-US" sz="2000" dirty="0">
                          <a:effectLst/>
                        </a:rPr>
                        <a:t>● </a:t>
                      </a:r>
                      <a:r>
                        <a:rPr lang="zh-CN" sz="2000" dirty="0">
                          <a:effectLst/>
                        </a:rPr>
                        <a:t>能力认证</a:t>
                      </a:r>
                      <a:endParaRPr lang="zh-CN" sz="2000" dirty="0">
                        <a:solidFill>
                          <a:srgbClr val="000000"/>
                        </a:solidFill>
                        <a:effectLst/>
                        <a:latin typeface="NEU-BZ"/>
                        <a:ea typeface="方正书宋_GBK"/>
                        <a:cs typeface="Times New Roman" panose="02020603050405020304" pitchFamily="18" charset="0"/>
                      </a:endParaRPr>
                    </a:p>
                  </a:txBody>
                  <a:tcPr marL="66675" marR="66675" marT="0" marB="0" anchor="ctr"/>
                </a:tc>
              </a:tr>
            </a:tbl>
          </a:graphicData>
        </a:graphic>
      </p:graphicFrame>
    </p:spTree>
  </p:cSld>
  <p:clrMapOvr>
    <a:masterClrMapping/>
  </p:clrMapOvr>
  <p:transition spd="slow">
    <p:wip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293377" y="929644"/>
          <a:ext cx="10081246" cy="5760713"/>
        </p:xfrm>
        <a:graphic>
          <a:graphicData uri="http://schemas.openxmlformats.org/drawingml/2006/table">
            <a:tbl>
              <a:tblPr firstRow="1" firstCol="1" bandRow="1">
                <a:tableStyleId>{21E4AEA4-8DFA-4A89-87EB-49C32662AFE0}</a:tableStyleId>
              </a:tblPr>
              <a:tblGrid>
                <a:gridCol w="1766058"/>
                <a:gridCol w="2649086"/>
                <a:gridCol w="2649086"/>
                <a:gridCol w="3017016"/>
              </a:tblGrid>
              <a:tr h="742998">
                <a:tc>
                  <a:txBody>
                    <a:bodyPr/>
                    <a:lstStyle/>
                    <a:p>
                      <a:pPr algn="ctr">
                        <a:lnSpc>
                          <a:spcPct val="100000"/>
                        </a:lnSpc>
                        <a:spcAft>
                          <a:spcPts val="0"/>
                        </a:spcAft>
                      </a:pPr>
                      <a:r>
                        <a:rPr lang="en-US" sz="2200">
                          <a:effectLst/>
                        </a:rPr>
                        <a:t> </a:t>
                      </a:r>
                      <a:endParaRPr lang="zh-CN" sz="22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gn="ctr">
                        <a:lnSpc>
                          <a:spcPct val="100000"/>
                        </a:lnSpc>
                        <a:spcAft>
                          <a:spcPts val="0"/>
                        </a:spcAft>
                      </a:pPr>
                      <a:r>
                        <a:rPr lang="zh-CN" sz="2200">
                          <a:effectLst/>
                        </a:rPr>
                        <a:t>职位薪酬体系</a:t>
                      </a:r>
                      <a:endParaRPr lang="zh-CN" sz="22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gn="ctr">
                        <a:lnSpc>
                          <a:spcPct val="100000"/>
                        </a:lnSpc>
                        <a:spcAft>
                          <a:spcPts val="0"/>
                        </a:spcAft>
                      </a:pPr>
                      <a:r>
                        <a:rPr lang="zh-CN" sz="2200">
                          <a:effectLst/>
                        </a:rPr>
                        <a:t>技能薪酬体系</a:t>
                      </a:r>
                      <a:endParaRPr lang="zh-CN" sz="22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gn="ctr">
                        <a:lnSpc>
                          <a:spcPct val="100000"/>
                        </a:lnSpc>
                        <a:spcAft>
                          <a:spcPts val="0"/>
                        </a:spcAft>
                      </a:pPr>
                      <a:r>
                        <a:rPr lang="zh-CN" sz="2200">
                          <a:effectLst/>
                        </a:rPr>
                        <a:t>能力薪酬体系</a:t>
                      </a:r>
                      <a:endParaRPr lang="zh-CN" sz="2200">
                        <a:solidFill>
                          <a:srgbClr val="000000"/>
                        </a:solidFill>
                        <a:effectLst/>
                        <a:latin typeface="NEU-BZ"/>
                        <a:ea typeface="方正书宋_GBK"/>
                        <a:cs typeface="Times New Roman" panose="02020603050405020304" pitchFamily="18" charset="0"/>
                      </a:endParaRPr>
                    </a:p>
                  </a:txBody>
                  <a:tcPr marL="0" marR="0" marT="0" marB="0" anchor="ctr"/>
                </a:tc>
              </a:tr>
              <a:tr h="2880357">
                <a:tc>
                  <a:txBody>
                    <a:bodyPr/>
                    <a:lstStyle/>
                    <a:p>
                      <a:pPr algn="ctr">
                        <a:lnSpc>
                          <a:spcPct val="100000"/>
                        </a:lnSpc>
                        <a:spcAft>
                          <a:spcPts val="0"/>
                        </a:spcAft>
                      </a:pPr>
                      <a:r>
                        <a:rPr lang="zh-CN" sz="2200">
                          <a:effectLst/>
                        </a:rPr>
                        <a:t>优点</a:t>
                      </a:r>
                      <a:endParaRPr lang="zh-CN" sz="22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nSpc>
                          <a:spcPct val="100000"/>
                        </a:lnSpc>
                        <a:spcAft>
                          <a:spcPts val="0"/>
                        </a:spcAft>
                      </a:pPr>
                      <a:r>
                        <a:rPr lang="en-US" sz="2200">
                          <a:effectLst/>
                        </a:rPr>
                        <a:t>● </a:t>
                      </a:r>
                      <a:r>
                        <a:rPr lang="zh-CN" sz="2200">
                          <a:effectLst/>
                        </a:rPr>
                        <a:t>清晰的期望</a:t>
                      </a:r>
                      <a:endParaRPr lang="zh-CN" sz="2200">
                        <a:effectLst/>
                      </a:endParaRPr>
                    </a:p>
                    <a:p>
                      <a:pPr>
                        <a:lnSpc>
                          <a:spcPct val="100000"/>
                        </a:lnSpc>
                        <a:spcAft>
                          <a:spcPts val="0"/>
                        </a:spcAft>
                      </a:pPr>
                      <a:r>
                        <a:rPr lang="en-US" sz="2200">
                          <a:effectLst/>
                        </a:rPr>
                        <a:t>● </a:t>
                      </a:r>
                      <a:r>
                        <a:rPr lang="zh-CN" sz="2200">
                          <a:effectLst/>
                        </a:rPr>
                        <a:t>进步的感觉</a:t>
                      </a:r>
                      <a:endParaRPr lang="zh-CN" sz="2200">
                        <a:effectLst/>
                      </a:endParaRPr>
                    </a:p>
                    <a:p>
                      <a:pPr>
                        <a:lnSpc>
                          <a:spcPct val="100000"/>
                        </a:lnSpc>
                        <a:spcAft>
                          <a:spcPts val="0"/>
                        </a:spcAft>
                      </a:pPr>
                      <a:r>
                        <a:rPr lang="en-US" sz="2200">
                          <a:effectLst/>
                        </a:rPr>
                        <a:t>● </a:t>
                      </a:r>
                      <a:r>
                        <a:rPr lang="zh-CN" sz="2200">
                          <a:effectLst/>
                        </a:rPr>
                        <a:t>根据所完成工作的价值支付薪酬</a:t>
                      </a:r>
                      <a:endParaRPr lang="zh-CN" sz="22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200">
                          <a:effectLst/>
                        </a:rPr>
                        <a:t>● </a:t>
                      </a:r>
                      <a:r>
                        <a:rPr lang="zh-CN" sz="2200">
                          <a:effectLst/>
                        </a:rPr>
                        <a:t>持续性学习</a:t>
                      </a:r>
                      <a:endParaRPr lang="zh-CN" sz="2200">
                        <a:effectLst/>
                      </a:endParaRPr>
                    </a:p>
                    <a:p>
                      <a:pPr>
                        <a:lnSpc>
                          <a:spcPct val="100000"/>
                        </a:lnSpc>
                        <a:spcAft>
                          <a:spcPts val="0"/>
                        </a:spcAft>
                      </a:pPr>
                      <a:r>
                        <a:rPr lang="en-US" sz="2200">
                          <a:effectLst/>
                        </a:rPr>
                        <a:t>● </a:t>
                      </a:r>
                      <a:r>
                        <a:rPr lang="zh-CN" sz="2200">
                          <a:effectLst/>
                        </a:rPr>
                        <a:t>灵活性</a:t>
                      </a:r>
                      <a:endParaRPr lang="zh-CN" sz="2200">
                        <a:effectLst/>
                      </a:endParaRPr>
                    </a:p>
                    <a:p>
                      <a:pPr>
                        <a:lnSpc>
                          <a:spcPct val="100000"/>
                        </a:lnSpc>
                        <a:spcAft>
                          <a:spcPts val="0"/>
                        </a:spcAft>
                      </a:pPr>
                      <a:r>
                        <a:rPr lang="en-US" sz="2200">
                          <a:effectLst/>
                        </a:rPr>
                        <a:t>● </a:t>
                      </a:r>
                      <a:r>
                        <a:rPr lang="zh-CN" sz="2200">
                          <a:effectLst/>
                        </a:rPr>
                        <a:t>人员使用数量的精简</a:t>
                      </a:r>
                      <a:endParaRPr lang="zh-CN" sz="22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200">
                          <a:effectLst/>
                        </a:rPr>
                        <a:t>● </a:t>
                      </a:r>
                      <a:r>
                        <a:rPr lang="zh-CN" sz="2200">
                          <a:effectLst/>
                        </a:rPr>
                        <a:t>持续学习</a:t>
                      </a:r>
                      <a:endParaRPr lang="zh-CN" sz="2200">
                        <a:effectLst/>
                      </a:endParaRPr>
                    </a:p>
                    <a:p>
                      <a:pPr>
                        <a:lnSpc>
                          <a:spcPct val="100000"/>
                        </a:lnSpc>
                        <a:spcAft>
                          <a:spcPts val="0"/>
                        </a:spcAft>
                      </a:pPr>
                      <a:r>
                        <a:rPr lang="en-US" sz="2200">
                          <a:effectLst/>
                        </a:rPr>
                        <a:t>● </a:t>
                      </a:r>
                      <a:r>
                        <a:rPr lang="zh-CN" sz="2200">
                          <a:effectLst/>
                        </a:rPr>
                        <a:t>灵活性</a:t>
                      </a:r>
                      <a:endParaRPr lang="zh-CN" sz="2200">
                        <a:effectLst/>
                      </a:endParaRPr>
                    </a:p>
                    <a:p>
                      <a:pPr>
                        <a:lnSpc>
                          <a:spcPct val="100000"/>
                        </a:lnSpc>
                        <a:spcAft>
                          <a:spcPts val="0"/>
                        </a:spcAft>
                      </a:pPr>
                      <a:r>
                        <a:rPr lang="en-US" sz="2200">
                          <a:effectLst/>
                        </a:rPr>
                        <a:t>● </a:t>
                      </a:r>
                      <a:r>
                        <a:rPr lang="zh-CN" sz="2200">
                          <a:effectLst/>
                        </a:rPr>
                        <a:t>水平流动</a:t>
                      </a:r>
                      <a:endParaRPr lang="zh-CN" sz="2200">
                        <a:solidFill>
                          <a:srgbClr val="000000"/>
                        </a:solidFill>
                        <a:effectLst/>
                        <a:latin typeface="NEU-BZ"/>
                        <a:ea typeface="方正书宋_GBK"/>
                        <a:cs typeface="Times New Roman" panose="02020603050405020304" pitchFamily="18" charset="0"/>
                      </a:endParaRPr>
                    </a:p>
                  </a:txBody>
                  <a:tcPr marL="66675" marR="66675" marT="0" marB="0" anchor="ctr"/>
                </a:tc>
              </a:tr>
              <a:tr h="2137358">
                <a:tc>
                  <a:txBody>
                    <a:bodyPr/>
                    <a:lstStyle/>
                    <a:p>
                      <a:pPr algn="ctr">
                        <a:lnSpc>
                          <a:spcPct val="100000"/>
                        </a:lnSpc>
                        <a:spcAft>
                          <a:spcPts val="0"/>
                        </a:spcAft>
                      </a:pPr>
                      <a:r>
                        <a:rPr lang="zh-CN" sz="2200">
                          <a:effectLst/>
                        </a:rPr>
                        <a:t>不足</a:t>
                      </a:r>
                      <a:endParaRPr lang="zh-CN" sz="22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nSpc>
                          <a:spcPct val="100000"/>
                        </a:lnSpc>
                        <a:spcAft>
                          <a:spcPts val="0"/>
                        </a:spcAft>
                      </a:pPr>
                      <a:r>
                        <a:rPr lang="en-US" sz="2200">
                          <a:effectLst/>
                        </a:rPr>
                        <a:t>● </a:t>
                      </a:r>
                      <a:r>
                        <a:rPr lang="zh-CN" sz="2200">
                          <a:effectLst/>
                        </a:rPr>
                        <a:t>潜在的官僚主义</a:t>
                      </a:r>
                      <a:endParaRPr lang="zh-CN" sz="2200">
                        <a:effectLst/>
                      </a:endParaRPr>
                    </a:p>
                    <a:p>
                      <a:pPr>
                        <a:lnSpc>
                          <a:spcPct val="100000"/>
                        </a:lnSpc>
                        <a:spcAft>
                          <a:spcPts val="0"/>
                        </a:spcAft>
                      </a:pPr>
                      <a:r>
                        <a:rPr lang="en-US" sz="2200">
                          <a:effectLst/>
                        </a:rPr>
                        <a:t>● </a:t>
                      </a:r>
                      <a:r>
                        <a:rPr lang="zh-CN" sz="2200">
                          <a:effectLst/>
                        </a:rPr>
                        <a:t>潜在的灵活性不足问题</a:t>
                      </a:r>
                      <a:endParaRPr lang="zh-CN" sz="22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200">
                          <a:effectLst/>
                        </a:rPr>
                        <a:t>● </a:t>
                      </a:r>
                      <a:r>
                        <a:rPr lang="zh-CN" sz="2200">
                          <a:effectLst/>
                        </a:rPr>
                        <a:t>潜在的官僚主义</a:t>
                      </a:r>
                      <a:endParaRPr lang="zh-CN" sz="2200">
                        <a:effectLst/>
                      </a:endParaRPr>
                    </a:p>
                    <a:p>
                      <a:pPr>
                        <a:lnSpc>
                          <a:spcPct val="100000"/>
                        </a:lnSpc>
                        <a:spcAft>
                          <a:spcPts val="0"/>
                        </a:spcAft>
                      </a:pPr>
                      <a:r>
                        <a:rPr lang="en-US" sz="2200">
                          <a:effectLst/>
                        </a:rPr>
                        <a:t>● </a:t>
                      </a:r>
                      <a:r>
                        <a:rPr lang="zh-CN" sz="2200">
                          <a:effectLst/>
                        </a:rPr>
                        <a:t>对成本控制的能力要求较高</a:t>
                      </a:r>
                      <a:endParaRPr lang="zh-CN" sz="2200">
                        <a:solidFill>
                          <a:srgbClr val="000000"/>
                        </a:solidFill>
                        <a:effectLst/>
                        <a:latin typeface="NEU-BZ"/>
                        <a:ea typeface="方正书宋_GBK"/>
                        <a:cs typeface="Times New Roman" panose="02020603050405020304" pitchFamily="18" charset="0"/>
                      </a:endParaRPr>
                    </a:p>
                  </a:txBody>
                  <a:tcPr marL="66675" marR="66675" marT="0" marB="0" anchor="ctr"/>
                </a:tc>
                <a:tc>
                  <a:txBody>
                    <a:bodyPr/>
                    <a:lstStyle/>
                    <a:p>
                      <a:pPr>
                        <a:lnSpc>
                          <a:spcPct val="100000"/>
                        </a:lnSpc>
                        <a:spcAft>
                          <a:spcPts val="0"/>
                        </a:spcAft>
                      </a:pPr>
                      <a:r>
                        <a:rPr lang="en-US" sz="2200" dirty="0">
                          <a:effectLst/>
                        </a:rPr>
                        <a:t>● </a:t>
                      </a:r>
                      <a:r>
                        <a:rPr lang="zh-CN" sz="2200" dirty="0">
                          <a:effectLst/>
                        </a:rPr>
                        <a:t>潜在的官僚主义</a:t>
                      </a:r>
                      <a:endParaRPr lang="zh-CN" sz="2200" dirty="0">
                        <a:effectLst/>
                      </a:endParaRPr>
                    </a:p>
                    <a:p>
                      <a:pPr>
                        <a:lnSpc>
                          <a:spcPct val="100000"/>
                        </a:lnSpc>
                        <a:spcAft>
                          <a:spcPts val="0"/>
                        </a:spcAft>
                      </a:pPr>
                      <a:r>
                        <a:rPr lang="en-US" sz="2200" dirty="0">
                          <a:effectLst/>
                        </a:rPr>
                        <a:t>● </a:t>
                      </a:r>
                      <a:r>
                        <a:rPr lang="zh-CN" sz="2200" dirty="0">
                          <a:effectLst/>
                        </a:rPr>
                        <a:t>要求有成本控制能力</a:t>
                      </a:r>
                      <a:endParaRPr lang="zh-CN" sz="2200" dirty="0">
                        <a:solidFill>
                          <a:srgbClr val="000000"/>
                        </a:solidFill>
                        <a:effectLst/>
                        <a:latin typeface="NEU-BZ"/>
                        <a:ea typeface="方正书宋_GBK"/>
                        <a:cs typeface="Times New Roman" panose="02020603050405020304" pitchFamily="18" charset="0"/>
                      </a:endParaRPr>
                    </a:p>
                  </a:txBody>
                  <a:tcPr marL="66675" marR="66675" marT="0" marB="0" anchor="ctr"/>
                </a:tc>
              </a:tr>
            </a:tbl>
          </a:graphicData>
        </a:graphic>
      </p:graphicFrame>
    </p:spTree>
  </p:cSld>
  <p:clrMapOvr>
    <a:masterClrMapping/>
  </p:clrMapOvr>
  <p:transition spd="slow">
    <p:wipe/>
  </p:transition>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tile tx="0" ty="0" sx="100000" sy="100000" flip="none" algn="tl"/>
        </a:blipFill>
        <a:effectLst/>
      </p:bgPr>
    </p:bg>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293688" y="930275"/>
            <a:ext cx="9361487" cy="4648200"/>
          </a:xfrm>
          <a:prstGeom prst="rect">
            <a:avLst/>
          </a:prstGeom>
          <a:noFill/>
          <a:ln w="9525">
            <a:noFill/>
            <a:miter lim="800000"/>
          </a:ln>
        </p:spPr>
        <p:txBody>
          <a:bodyPr lIns="104498" tIns="52249" rIns="104498" bIns="52249" anchor="ctr"/>
          <a:lstStyle/>
          <a:p>
            <a:pPr marL="1270000" indent="-1270000" algn="ctr" defTabSz="1044575">
              <a:lnSpc>
                <a:spcPct val="220000"/>
              </a:lnSpc>
            </a:pPr>
            <a:r>
              <a:rPr lang="en-US" altLang="zh-CN" sz="6200" dirty="0">
                <a:solidFill>
                  <a:srgbClr val="9900CC"/>
                </a:solidFill>
                <a:latin typeface="文鼎粗行楷体简" pitchFamily="18" charset="-122"/>
                <a:ea typeface="文鼎粗行楷体简" pitchFamily="18" charset="-122"/>
              </a:rPr>
              <a:t>  </a:t>
            </a:r>
            <a:r>
              <a:rPr lang="zh-CN" altLang="en-US" sz="6200" dirty="0">
                <a:solidFill>
                  <a:srgbClr val="FFFF66"/>
                </a:solidFill>
                <a:latin typeface="文鼎粗行楷体简" pitchFamily="18" charset="-122"/>
                <a:ea typeface="文鼎粗行楷体简" pitchFamily="18" charset="-122"/>
              </a:rPr>
              <a:t>第五</a:t>
            </a:r>
            <a:r>
              <a:rPr lang="zh-CN" altLang="en-US" sz="6200" dirty="0" smtClean="0">
                <a:solidFill>
                  <a:srgbClr val="FFFF66"/>
                </a:solidFill>
                <a:latin typeface="文鼎粗行楷体简" pitchFamily="18" charset="-122"/>
                <a:ea typeface="文鼎粗行楷体简" pitchFamily="18" charset="-122"/>
              </a:rPr>
              <a:t>章</a:t>
            </a:r>
            <a:endParaRPr lang="en-US" altLang="zh-CN" sz="6200" dirty="0" smtClean="0">
              <a:solidFill>
                <a:srgbClr val="FFFF66"/>
              </a:solidFill>
              <a:latin typeface="文鼎粗行楷体简" pitchFamily="18" charset="-122"/>
              <a:ea typeface="文鼎粗行楷体简" pitchFamily="18" charset="-122"/>
            </a:endParaRPr>
          </a:p>
          <a:p>
            <a:pPr marL="1270000" indent="-1270000" algn="ctr" defTabSz="1044575">
              <a:lnSpc>
                <a:spcPct val="220000"/>
              </a:lnSpc>
            </a:pPr>
            <a:r>
              <a:rPr lang="zh-CN" altLang="en-US" sz="5200" dirty="0" smtClean="0">
                <a:solidFill>
                  <a:srgbClr val="FFFF66"/>
                </a:solidFill>
                <a:latin typeface="文鼎粗行楷体简" pitchFamily="18" charset="-122"/>
                <a:ea typeface="文鼎粗行楷体简" pitchFamily="18" charset="-122"/>
              </a:rPr>
              <a:t>   薪</a:t>
            </a:r>
            <a:r>
              <a:rPr lang="zh-CN" altLang="en-US" sz="5200" dirty="0">
                <a:solidFill>
                  <a:srgbClr val="FFFF66"/>
                </a:solidFill>
                <a:latin typeface="文鼎粗行楷体简" pitchFamily="18" charset="-122"/>
                <a:ea typeface="文鼎粗行楷体简" pitchFamily="18" charset="-122"/>
              </a:rPr>
              <a:t>酬</a:t>
            </a:r>
            <a:r>
              <a:rPr lang="zh-CN" altLang="en-US" sz="5200" dirty="0" smtClean="0">
                <a:solidFill>
                  <a:srgbClr val="FFFF66"/>
                </a:solidFill>
                <a:latin typeface="文鼎粗行楷体简" pitchFamily="18" charset="-122"/>
                <a:ea typeface="文鼎粗行楷体简" pitchFamily="18" charset="-122"/>
              </a:rPr>
              <a:t>水平</a:t>
            </a:r>
            <a:endParaRPr lang="zh-CN" altLang="en-US" sz="6200" dirty="0">
              <a:solidFill>
                <a:srgbClr val="9900CC"/>
              </a:solidFill>
              <a:latin typeface="文鼎粗行楷体简" pitchFamily="18" charset="-122"/>
              <a:ea typeface="文鼎粗行楷体简" pitchFamily="18" charset="-122"/>
            </a:endParaRPr>
          </a:p>
        </p:txBody>
      </p:sp>
    </p:spTree>
  </p:cSld>
  <p:clrMapOvr>
    <a:masterClrMapping/>
  </p:clrMapOvr>
  <p:transition spd="slow">
    <p:wip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280000"/>
              </a:lnSpc>
            </a:pPr>
            <a:r>
              <a:rPr lang="zh-CN" altLang="en-US" sz="3200" b="1" smtClean="0">
                <a:solidFill>
                  <a:srgbClr val="FFFFFF"/>
                </a:solidFill>
                <a:latin typeface="华文中宋" pitchFamily="2" charset="-122"/>
                <a:ea typeface="华文中宋" pitchFamily="2" charset="-122"/>
              </a:rPr>
              <a:t>开篇案例</a:t>
            </a:r>
            <a:r>
              <a:rPr lang="en-US" altLang="zh-CN" sz="3200" b="1" smtClean="0">
                <a:solidFill>
                  <a:srgbClr val="FFFFFF"/>
                </a:solidFill>
                <a:ea typeface="华文中宋" pitchFamily="2" charset="-122"/>
              </a:rPr>
              <a:t>—</a:t>
            </a:r>
            <a:r>
              <a:rPr lang="zh-CN" altLang="en-US" sz="3200" b="1" smtClean="0">
                <a:solidFill>
                  <a:srgbClr val="FFFFFF"/>
                </a:solidFill>
                <a:latin typeface="华文中宋" pitchFamily="2" charset="-122"/>
                <a:ea typeface="华文中宋" pitchFamily="2" charset="-122"/>
              </a:rPr>
              <a:t>私人银行投资顾问的薪酬行情飞涨</a:t>
            </a:r>
            <a:endParaRPr lang="zh-CN" altLang="en-US" sz="3200" b="1" smtClean="0">
              <a:solidFill>
                <a:srgbClr val="FFFFFF"/>
              </a:solidFill>
              <a:latin typeface="华文中宋" pitchFamily="2" charset="-122"/>
              <a:ea typeface="华文中宋" pitchFamily="2" charset="-122"/>
            </a:endParaRPr>
          </a:p>
        </p:txBody>
      </p:sp>
      <p:sp>
        <p:nvSpPr>
          <p:cNvPr id="173059" name="Text Box 3"/>
          <p:cNvSpPr txBox="1">
            <a:spLocks noChangeArrowheads="1"/>
          </p:cNvSpPr>
          <p:nvPr/>
        </p:nvSpPr>
        <p:spPr bwMode="auto">
          <a:xfrm>
            <a:off x="1012825" y="1433513"/>
            <a:ext cx="9361488" cy="5424487"/>
          </a:xfrm>
          <a:prstGeom prst="rect">
            <a:avLst/>
          </a:prstGeom>
          <a:noFill/>
          <a:ln w="9525">
            <a:noFill/>
            <a:miter lim="800000"/>
          </a:ln>
        </p:spPr>
        <p:txBody>
          <a:bodyPr lIns="104498" tIns="52249" rIns="104498" bIns="52249">
            <a:spAutoFit/>
          </a:bodyPr>
          <a:lstStyle/>
          <a:p>
            <a:pPr algn="l" defTabSz="1044575">
              <a:lnSpc>
                <a:spcPct val="180000"/>
              </a:lnSpc>
            </a:pPr>
            <a:r>
              <a:rPr lang="zh-CN" altLang="en-US" dirty="0">
                <a:solidFill>
                  <a:srgbClr val="000066"/>
                </a:solidFill>
                <a:latin typeface="宋体" panose="02010600030101010101" pitchFamily="2" charset="-122"/>
              </a:rPr>
              <a:t>    刚从国内某银行私人银行部辞职的陈先生已接到四家银行抛出的橄榄枝，其中不乏国际大型银行，开出的薪酬和职位条件均明显优于陈先生此前就职的银行。</a:t>
            </a:r>
            <a:endParaRPr lang="en-US" altLang="zh-CN" dirty="0">
              <a:solidFill>
                <a:srgbClr val="000066"/>
              </a:solidFill>
              <a:latin typeface="宋体" panose="02010600030101010101" pitchFamily="2" charset="-122"/>
            </a:endParaRPr>
          </a:p>
          <a:p>
            <a:pPr algn="l" defTabSz="1044575">
              <a:lnSpc>
                <a:spcPct val="180000"/>
              </a:lnSpc>
            </a:pPr>
            <a:r>
              <a:rPr lang="zh-CN" altLang="en-US" dirty="0">
                <a:solidFill>
                  <a:srgbClr val="000066"/>
                </a:solidFill>
                <a:latin typeface="宋体" panose="02010600030101010101" pitchFamily="2" charset="-122"/>
              </a:rPr>
              <a:t>    </a:t>
            </a:r>
            <a:r>
              <a:rPr lang="zh-CN" altLang="en-US" dirty="0" smtClean="0">
                <a:solidFill>
                  <a:srgbClr val="000066"/>
                </a:solidFill>
                <a:latin typeface="宋体" panose="02010600030101010101" pitchFamily="2" charset="-122"/>
              </a:rPr>
              <a:t>陈先生</a:t>
            </a:r>
            <a:r>
              <a:rPr lang="zh-CN" altLang="en-US" dirty="0">
                <a:solidFill>
                  <a:srgbClr val="000066"/>
                </a:solidFill>
                <a:latin typeface="宋体" panose="02010600030101010101" pitchFamily="2" charset="-122"/>
              </a:rPr>
              <a:t>此前不久组织招聘发现，市场上投资顾问的薪酬行情已达到年薪</a:t>
            </a:r>
            <a:r>
              <a:rPr lang="en-US" altLang="zh-CN" dirty="0">
                <a:solidFill>
                  <a:srgbClr val="000066"/>
                </a:solidFill>
                <a:latin typeface="宋体" panose="02010600030101010101" pitchFamily="2" charset="-122"/>
              </a:rPr>
              <a:t>50</a:t>
            </a:r>
            <a:r>
              <a:rPr lang="zh-CN" altLang="en-US" dirty="0">
                <a:solidFill>
                  <a:srgbClr val="000066"/>
                </a:solidFill>
                <a:latin typeface="宋体" panose="02010600030101010101" pitchFamily="2" charset="-122"/>
              </a:rPr>
              <a:t>万</a:t>
            </a:r>
            <a:r>
              <a:rPr lang="en-US" altLang="zh-CN" dirty="0">
                <a:solidFill>
                  <a:srgbClr val="000066"/>
                </a:solidFill>
                <a:latin typeface="宋体" panose="02010600030101010101" pitchFamily="2" charset="-122"/>
              </a:rPr>
              <a:t>---60</a:t>
            </a:r>
            <a:r>
              <a:rPr lang="zh-CN" altLang="en-US" dirty="0">
                <a:solidFill>
                  <a:srgbClr val="000066"/>
                </a:solidFill>
                <a:latin typeface="宋体" panose="02010600030101010101" pitchFamily="2" charset="-122"/>
              </a:rPr>
              <a:t>万元，而次贷危机爆发时投资顾问年薪水平只有</a:t>
            </a:r>
            <a:r>
              <a:rPr lang="en-US" altLang="zh-CN" dirty="0">
                <a:solidFill>
                  <a:srgbClr val="000066"/>
                </a:solidFill>
                <a:latin typeface="宋体" panose="02010600030101010101" pitchFamily="2" charset="-122"/>
              </a:rPr>
              <a:t>20</a:t>
            </a:r>
            <a:r>
              <a:rPr lang="zh-CN" altLang="en-US" dirty="0">
                <a:solidFill>
                  <a:srgbClr val="000066"/>
                </a:solidFill>
                <a:latin typeface="宋体" panose="02010600030101010101" pitchFamily="2" charset="-122"/>
              </a:rPr>
              <a:t>万出头。</a:t>
            </a:r>
            <a:endParaRPr lang="en-US" altLang="zh-CN" dirty="0">
              <a:solidFill>
                <a:srgbClr val="000066"/>
              </a:solidFill>
              <a:latin typeface="宋体" panose="02010600030101010101" pitchFamily="2" charset="-122"/>
            </a:endParaRPr>
          </a:p>
          <a:p>
            <a:pPr algn="l" defTabSz="1044575">
              <a:lnSpc>
                <a:spcPct val="180000"/>
              </a:lnSpc>
            </a:pPr>
            <a:r>
              <a:rPr lang="en-US" altLang="zh-CN" dirty="0">
                <a:solidFill>
                  <a:srgbClr val="000066"/>
                </a:solidFill>
                <a:latin typeface="宋体" panose="02010600030101010101" pitchFamily="2" charset="-122"/>
              </a:rPr>
              <a:t>    </a:t>
            </a:r>
            <a:r>
              <a:rPr lang="zh-CN" altLang="en-US" dirty="0" smtClean="0">
                <a:solidFill>
                  <a:srgbClr val="000066"/>
                </a:solidFill>
                <a:latin typeface="宋体" panose="02010600030101010101" pitchFamily="2" charset="-122"/>
              </a:rPr>
              <a:t>私人</a:t>
            </a:r>
            <a:r>
              <a:rPr lang="zh-CN" altLang="en-US" dirty="0">
                <a:solidFill>
                  <a:srgbClr val="000066"/>
                </a:solidFill>
                <a:latin typeface="宋体" panose="02010600030101010101" pitchFamily="2" charset="-122"/>
              </a:rPr>
              <a:t>银行人才加快流动、薪酬水涨船高的背后，是私人银行业务的快速发展，以及因此而加剧的人才匮乏现象。</a:t>
            </a:r>
            <a:endParaRPr lang="zh-CN" altLang="en-US" dirty="0">
              <a:solidFill>
                <a:srgbClr val="000066"/>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280000"/>
              </a:lnSpc>
            </a:pPr>
            <a:r>
              <a:rPr lang="zh-CN" altLang="en-US" sz="3200" b="1" smtClean="0">
                <a:solidFill>
                  <a:srgbClr val="FFFFFF"/>
                </a:solidFill>
                <a:latin typeface="华文中宋" pitchFamily="2" charset="-122"/>
                <a:ea typeface="华文中宋" pitchFamily="2" charset="-122"/>
              </a:rPr>
              <a:t>开篇案例</a:t>
            </a:r>
            <a:r>
              <a:rPr lang="en-US" altLang="zh-CN" sz="3200" b="1" smtClean="0">
                <a:solidFill>
                  <a:srgbClr val="FFFFFF"/>
                </a:solidFill>
                <a:ea typeface="华文中宋" pitchFamily="2" charset="-122"/>
              </a:rPr>
              <a:t>—</a:t>
            </a:r>
            <a:r>
              <a:rPr lang="zh-CN" altLang="en-US" sz="3200" b="1" smtClean="0">
                <a:solidFill>
                  <a:srgbClr val="FFFFFF"/>
                </a:solidFill>
                <a:latin typeface="华文中宋" pitchFamily="2" charset="-122"/>
                <a:ea typeface="华文中宋" pitchFamily="2" charset="-122"/>
              </a:rPr>
              <a:t>私人银行投资顾问的薪酬行情飞涨</a:t>
            </a:r>
            <a:endParaRPr lang="zh-CN" altLang="en-US" sz="3200" b="1" smtClean="0">
              <a:solidFill>
                <a:srgbClr val="FFFFFF"/>
              </a:solidFill>
              <a:latin typeface="华文中宋" pitchFamily="2" charset="-122"/>
              <a:ea typeface="华文中宋" pitchFamily="2" charset="-122"/>
            </a:endParaRPr>
          </a:p>
        </p:txBody>
      </p:sp>
      <p:sp>
        <p:nvSpPr>
          <p:cNvPr id="174083" name="Text Box 3"/>
          <p:cNvSpPr txBox="1">
            <a:spLocks noChangeArrowheads="1"/>
          </p:cNvSpPr>
          <p:nvPr/>
        </p:nvSpPr>
        <p:spPr bwMode="auto">
          <a:xfrm>
            <a:off x="1012825" y="1433513"/>
            <a:ext cx="9361488" cy="5424487"/>
          </a:xfrm>
          <a:prstGeom prst="rect">
            <a:avLst/>
          </a:prstGeom>
          <a:noFill/>
          <a:ln w="9525">
            <a:noFill/>
            <a:miter lim="800000"/>
          </a:ln>
        </p:spPr>
        <p:txBody>
          <a:bodyPr lIns="104498" tIns="52249" rIns="104498" bIns="52249">
            <a:spAutoFit/>
          </a:bodyPr>
          <a:lstStyle/>
          <a:p>
            <a:pPr algn="l" defTabSz="1044575">
              <a:lnSpc>
                <a:spcPct val="160000"/>
              </a:lnSpc>
            </a:pPr>
            <a:r>
              <a:rPr lang="en-US" altLang="zh-CN">
                <a:solidFill>
                  <a:srgbClr val="FF3300"/>
                </a:solidFill>
                <a:latin typeface="宋体" panose="02010600030101010101" pitchFamily="2" charset="-122"/>
              </a:rPr>
              <a:t>    </a:t>
            </a:r>
            <a:r>
              <a:rPr lang="zh-CN" altLang="en-US">
                <a:solidFill>
                  <a:srgbClr val="FF3300"/>
                </a:solidFill>
                <a:latin typeface="宋体" panose="02010600030101010101" pitchFamily="2" charset="-122"/>
              </a:rPr>
              <a:t>高管率先与国际接轨</a:t>
            </a:r>
            <a:endParaRPr lang="zh-CN" altLang="en-US">
              <a:solidFill>
                <a:srgbClr val="FF3300"/>
              </a:solidFill>
              <a:latin typeface="宋体" panose="02010600030101010101" pitchFamily="2" charset="-122"/>
            </a:endParaRPr>
          </a:p>
          <a:p>
            <a:pPr algn="l" defTabSz="1044575">
              <a:lnSpc>
                <a:spcPct val="160000"/>
              </a:lnSpc>
            </a:pPr>
            <a:r>
              <a:rPr lang="zh-CN" altLang="en-US">
                <a:solidFill>
                  <a:srgbClr val="000066"/>
                </a:solidFill>
                <a:latin typeface="宋体" panose="02010600030101010101" pitchFamily="2" charset="-122"/>
              </a:rPr>
              <a:t>    开展私人银行业务之处，各家银行普遍采取的做法是，从银行内部个人金融业务条线和公司业务条线提拔和培养人才，通过专业培训迅速提升专业素养和技能。然而，由于私人银行业务对客户经理提出的要求，远远高于贵宾客户对客户经理的要求，从贵宾客户的客户经理队伍直接提拔私人银行客户经理并非易事。</a:t>
            </a:r>
            <a:endParaRPr lang="en-US" altLang="zh-CN">
              <a:solidFill>
                <a:srgbClr val="000066"/>
              </a:solidFill>
              <a:latin typeface="宋体" panose="02010600030101010101" pitchFamily="2" charset="-122"/>
            </a:endParaRPr>
          </a:p>
          <a:p>
            <a:pPr algn="l" defTabSz="1044575">
              <a:lnSpc>
                <a:spcPct val="160000"/>
              </a:lnSpc>
            </a:pPr>
            <a:r>
              <a:rPr lang="en-US" altLang="zh-CN">
                <a:solidFill>
                  <a:srgbClr val="000066"/>
                </a:solidFill>
                <a:latin typeface="宋体" panose="02010600030101010101" pitchFamily="2" charset="-122"/>
              </a:rPr>
              <a:t>    </a:t>
            </a:r>
            <a:r>
              <a:rPr lang="zh-CN" altLang="en-US">
                <a:solidFill>
                  <a:srgbClr val="000066"/>
                </a:solidFill>
                <a:latin typeface="宋体" panose="02010600030101010101" pitchFamily="2" charset="-122"/>
              </a:rPr>
              <a:t>随着越来越多的银行推出私人银行业务，并加快私人银行业务跑马圈地，私人银行这一行业对人才的饥渴现状，恐怕仍将在未来一段时间内持续存在。</a:t>
            </a:r>
            <a:endParaRPr lang="zh-CN" altLang="en-US">
              <a:solidFill>
                <a:srgbClr val="000066"/>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descr="footnote1[1]"/>
          <p:cNvSpPr>
            <a:spLocks noGrp="1" noChangeArrowheads="1"/>
          </p:cNvSpPr>
          <p:nvPr>
            <p:ph type="title"/>
          </p:nvPr>
        </p:nvSpPr>
        <p:spPr>
          <a:xfrm>
            <a:off x="1012825" y="1676400"/>
            <a:ext cx="8642350" cy="3124200"/>
          </a:xfrm>
          <a:blipFill dpi="0" rotWithShape="0">
            <a:blip r:embed="rId1" cstate="print"/>
            <a:srcRect/>
            <a:stretch>
              <a:fillRect/>
            </a:stretch>
          </a:blipFill>
        </p:spPr>
        <p:txBody>
          <a:bodyPr/>
          <a:lstStyle/>
          <a:p>
            <a:pPr eaLnBrk="1" hangingPunct="1">
              <a:lnSpc>
                <a:spcPct val="110000"/>
              </a:lnSpc>
            </a:pPr>
            <a:r>
              <a:rPr lang="zh-CN" altLang="en-US" b="1" smtClean="0">
                <a:solidFill>
                  <a:schemeClr val="bg1"/>
                </a:solidFill>
                <a:latin typeface="宋体" panose="02010600030101010101" pitchFamily="2" charset="-122"/>
              </a:rPr>
              <a:t>第一节</a:t>
            </a:r>
            <a:br>
              <a:rPr lang="zh-CN" altLang="en-US" b="1" smtClean="0">
                <a:solidFill>
                  <a:schemeClr val="bg1"/>
                </a:solidFill>
                <a:latin typeface="宋体" panose="02010600030101010101" pitchFamily="2" charset="-122"/>
              </a:rPr>
            </a:br>
            <a:br>
              <a:rPr lang="zh-CN" altLang="en-US" b="1" smtClean="0">
                <a:solidFill>
                  <a:schemeClr val="bg1"/>
                </a:solidFill>
                <a:latin typeface="宋体" panose="02010600030101010101" pitchFamily="2" charset="-122"/>
              </a:rPr>
            </a:br>
            <a:r>
              <a:rPr lang="zh-CN" altLang="en-US" b="1" smtClean="0">
                <a:solidFill>
                  <a:schemeClr val="bg1"/>
                </a:solidFill>
                <a:latin typeface="宋体" panose="02010600030101010101" pitchFamily="2" charset="-122"/>
              </a:rPr>
              <a:t>薪酬水平及其外部竞争性决策</a:t>
            </a:r>
            <a:endParaRPr lang="zh-CN" altLang="en-US"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280000"/>
              </a:lnSpc>
            </a:pPr>
            <a:r>
              <a:rPr lang="zh-CN" altLang="en-US" sz="3200" b="1" smtClean="0">
                <a:solidFill>
                  <a:srgbClr val="FFFFFF"/>
                </a:solidFill>
                <a:latin typeface="华文中宋" pitchFamily="2" charset="-122"/>
                <a:ea typeface="华文中宋" pitchFamily="2" charset="-122"/>
              </a:rPr>
              <a:t>薪酬水平及外部竞争性的作用</a:t>
            </a:r>
            <a:endParaRPr lang="zh-CN" altLang="en-US" sz="3200" b="1" smtClean="0">
              <a:solidFill>
                <a:srgbClr val="FFFFFF"/>
              </a:solidFill>
              <a:latin typeface="华文中宋" pitchFamily="2" charset="-122"/>
              <a:ea typeface="华文中宋" pitchFamily="2" charset="-122"/>
            </a:endParaRPr>
          </a:p>
        </p:txBody>
      </p:sp>
      <p:sp>
        <p:nvSpPr>
          <p:cNvPr id="176131" name="Rectangle 3"/>
          <p:cNvSpPr>
            <a:spLocks noChangeArrowheads="1"/>
          </p:cNvSpPr>
          <p:nvPr/>
        </p:nvSpPr>
        <p:spPr bwMode="auto">
          <a:xfrm>
            <a:off x="1013466" y="1649733"/>
            <a:ext cx="9220200" cy="4780644"/>
          </a:xfrm>
          <a:prstGeom prst="rect">
            <a:avLst/>
          </a:prstGeom>
          <a:solidFill>
            <a:srgbClr val="000099"/>
          </a:solidFill>
          <a:ln w="9525">
            <a:miter lim="800000"/>
          </a:ln>
          <a:scene3d>
            <a:camera prst="legacyObliqueTopLeft"/>
            <a:lightRig rig="legacyFlat3" dir="t"/>
          </a:scene3d>
          <a:sp3d extrusionH="430200" prstMaterial="legacyMatte">
            <a:bevelT w="13500" h="13500" prst="angle"/>
            <a:bevelB w="13500" h="13500" prst="angle"/>
            <a:extrusionClr>
              <a:srgbClr val="000099"/>
            </a:extrusionClr>
          </a:sp3d>
        </p:spPr>
        <p:txBody>
          <a:bodyPr lIns="104498" tIns="52249" rIns="104498" bIns="52249">
            <a:spAutoFit/>
            <a:flatTx/>
          </a:bodyPr>
          <a:lstStyle/>
          <a:p>
            <a:pPr marL="457200" indent="-457200" algn="l" defTabSz="1044575">
              <a:lnSpc>
                <a:spcPct val="155000"/>
              </a:lnSpc>
              <a:buClr>
                <a:srgbClr val="FF0066"/>
              </a:buClr>
              <a:buFont typeface="Webdings" panose="05030102010509060703" pitchFamily="18" charset="2"/>
              <a:buChar char="Ë"/>
            </a:pPr>
            <a:r>
              <a:rPr lang="zh-CN" altLang="en-US" sz="2800" dirty="0">
                <a:solidFill>
                  <a:srgbClr val="FFFF66"/>
                </a:solidFill>
                <a:latin typeface="华文细黑" pitchFamily="2" charset="-122"/>
                <a:ea typeface="华文细黑" pitchFamily="2" charset="-122"/>
              </a:rPr>
              <a:t>吸引、保留和激励员工</a:t>
            </a:r>
            <a:r>
              <a:rPr lang="zh-CN" altLang="en-US" sz="2800" dirty="0" smtClean="0">
                <a:solidFill>
                  <a:srgbClr val="FFFF66"/>
                </a:solidFill>
                <a:latin typeface="华文细黑" pitchFamily="2" charset="-122"/>
                <a:ea typeface="华文细黑" pitchFamily="2" charset="-122"/>
              </a:rPr>
              <a:t>。</a:t>
            </a:r>
            <a:endParaRPr lang="zh-CN" altLang="zh-CN" sz="2800" dirty="0">
              <a:solidFill>
                <a:srgbClr val="FFFF66"/>
              </a:solidFill>
              <a:latin typeface="华文细黑" pitchFamily="2" charset="-122"/>
              <a:ea typeface="华文细黑" pitchFamily="2" charset="-122"/>
            </a:endParaRPr>
          </a:p>
          <a:p>
            <a:pPr marL="457200" indent="-457200" algn="l" defTabSz="1044575">
              <a:lnSpc>
                <a:spcPct val="155000"/>
              </a:lnSpc>
              <a:buClr>
                <a:srgbClr val="FF0066"/>
              </a:buClr>
              <a:buFont typeface="Webdings" panose="05030102010509060703" pitchFamily="18" charset="2"/>
              <a:buChar char="Ë"/>
            </a:pPr>
            <a:r>
              <a:rPr lang="zh-CN" altLang="en-US" sz="2800" dirty="0">
                <a:solidFill>
                  <a:srgbClr val="FFFF66"/>
                </a:solidFill>
                <a:latin typeface="华文细黑" pitchFamily="2" charset="-122"/>
                <a:ea typeface="华文细黑" pitchFamily="2" charset="-122"/>
              </a:rPr>
              <a:t>控制劳动力成本。薪酬水平的高低和企业的总成本支出密切相关，尤其是在一些劳动密集型的行业和以低成本作为竞争手段的企业中。</a:t>
            </a:r>
            <a:endParaRPr lang="zh-CN" altLang="zh-CN" sz="2800" dirty="0">
              <a:solidFill>
                <a:srgbClr val="FFFF66"/>
              </a:solidFill>
              <a:latin typeface="华文细黑" pitchFamily="2" charset="-122"/>
              <a:ea typeface="华文细黑" pitchFamily="2" charset="-122"/>
            </a:endParaRPr>
          </a:p>
          <a:p>
            <a:pPr marL="457200" indent="-457200" algn="l" defTabSz="1044575">
              <a:lnSpc>
                <a:spcPct val="155000"/>
              </a:lnSpc>
              <a:buClr>
                <a:srgbClr val="FF0066"/>
              </a:buClr>
              <a:buFont typeface="Webdings" panose="05030102010509060703" pitchFamily="18" charset="2"/>
              <a:buChar char="Ë"/>
            </a:pPr>
            <a:r>
              <a:rPr lang="zh-CN" altLang="zh-CN" sz="2800" dirty="0">
                <a:solidFill>
                  <a:srgbClr val="FFFF66"/>
                </a:solidFill>
                <a:latin typeface="华文细黑" pitchFamily="2" charset="-122"/>
                <a:ea typeface="华文细黑" pitchFamily="2" charset="-122"/>
              </a:rPr>
              <a:t>塑造企业形象</a:t>
            </a:r>
            <a:r>
              <a:rPr lang="zh-CN" altLang="zh-CN" sz="2800" dirty="0" smtClean="0">
                <a:solidFill>
                  <a:srgbClr val="FFFF66"/>
                </a:solidFill>
                <a:latin typeface="华文细黑" pitchFamily="2" charset="-122"/>
                <a:ea typeface="华文细黑" pitchFamily="2" charset="-122"/>
              </a:rPr>
              <a:t>。</a:t>
            </a:r>
            <a:r>
              <a:rPr lang="zh-CN" altLang="en-US" sz="2800" dirty="0" smtClean="0">
                <a:solidFill>
                  <a:srgbClr val="FFFF66"/>
                </a:solidFill>
                <a:latin typeface="华文细黑" pitchFamily="2" charset="-122"/>
                <a:ea typeface="华文细黑" pitchFamily="2" charset="-122"/>
              </a:rPr>
              <a:t>仅</a:t>
            </a:r>
            <a:r>
              <a:rPr lang="zh-CN" altLang="en-US" sz="2800" dirty="0">
                <a:solidFill>
                  <a:srgbClr val="FFFF66"/>
                </a:solidFill>
                <a:latin typeface="华文细黑" pitchFamily="2" charset="-122"/>
                <a:ea typeface="华文细黑" pitchFamily="2" charset="-122"/>
              </a:rPr>
              <a:t>直接体现了企业在特定劳动力市场上的相应定位，同时也显示了企业的支付能力以及对于人力资源的态度。</a:t>
            </a:r>
            <a:endParaRPr lang="zh-CN" altLang="en-US" sz="2800" dirty="0">
              <a:solidFill>
                <a:srgbClr val="FFFF66"/>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a:spLocks noGrp="1" noChangeArrowheads="1"/>
          </p:cNvSpPr>
          <p:nvPr>
            <p:ph type="title"/>
          </p:nvPr>
        </p:nvSpPr>
        <p:spPr>
          <a:xfrm>
            <a:off x="0" y="0"/>
            <a:ext cx="10668000" cy="1219200"/>
          </a:xfrm>
          <a:solidFill>
            <a:srgbClr val="0000CC"/>
          </a:solidFill>
        </p:spPr>
        <p:txBody>
          <a:bodyPr anchor="b"/>
          <a:lstStyle/>
          <a:p>
            <a:pPr eaLnBrk="1" hangingPunct="1"/>
            <a:r>
              <a:rPr lang="zh-CN" altLang="zh-CN" sz="3200" b="1" dirty="0" smtClean="0">
                <a:solidFill>
                  <a:srgbClr val="FFFFFF"/>
                </a:solidFill>
                <a:latin typeface="宋体" panose="02010600030101010101" pitchFamily="2" charset="-122"/>
              </a:rPr>
              <a:t>薪</a:t>
            </a:r>
            <a:r>
              <a:rPr lang="zh-CN" altLang="zh-CN" sz="3200" b="1" dirty="0">
                <a:solidFill>
                  <a:srgbClr val="FFFFFF"/>
                </a:solidFill>
                <a:latin typeface="宋体" panose="02010600030101010101" pitchFamily="2" charset="-122"/>
              </a:rPr>
              <a:t>酬水平及其外部竞争性决策的类型</a:t>
            </a:r>
            <a:r>
              <a:rPr lang="zh-CN" altLang="en-US" sz="3200" b="1" dirty="0">
                <a:solidFill>
                  <a:srgbClr val="FFFFFF"/>
                </a:solidFill>
                <a:latin typeface="宋体" panose="02010600030101010101" pitchFamily="2" charset="-122"/>
              </a:rPr>
              <a:t>：领袖政策</a:t>
            </a:r>
            <a:endParaRPr lang="zh-CN" altLang="en-US" sz="3200" b="1" dirty="0">
              <a:solidFill>
                <a:srgbClr val="FFFFFF"/>
              </a:solidFill>
              <a:latin typeface="宋体" panose="02010600030101010101" pitchFamily="2" charset="-122"/>
            </a:endParaRPr>
          </a:p>
        </p:txBody>
      </p:sp>
      <p:sp>
        <p:nvSpPr>
          <p:cNvPr id="5" name="Rectangle 3"/>
          <p:cNvSpPr>
            <a:spLocks noChangeArrowheads="1"/>
          </p:cNvSpPr>
          <p:nvPr/>
        </p:nvSpPr>
        <p:spPr bwMode="auto">
          <a:xfrm>
            <a:off x="1013466" y="2369822"/>
            <a:ext cx="9361157" cy="3247404"/>
          </a:xfrm>
          <a:prstGeom prst="rect">
            <a:avLst/>
          </a:prstGeom>
          <a:solidFill>
            <a:srgbClr val="660066"/>
          </a:solidFill>
          <a:ln w="9525">
            <a:miter lim="800000"/>
          </a:ln>
          <a:scene3d>
            <a:camera prst="legacyObliqueTopLeft"/>
            <a:lightRig rig="legacyFlat3" dir="t"/>
          </a:scene3d>
          <a:sp3d extrusionH="430200" prstMaterial="legacyMatte">
            <a:bevelT w="13500" h="13500" prst="angle"/>
            <a:bevelB w="13500" h="13500" prst="angle"/>
            <a:extrusionClr>
              <a:srgbClr val="660066"/>
            </a:extrusionClr>
          </a:sp3d>
        </p:spPr>
        <p:txBody>
          <a:bodyPr wrap="square" lIns="104498" tIns="52249" rIns="104498" bIns="52249">
            <a:spAutoFit/>
            <a:flatTx/>
          </a:bodyPr>
          <a:lstStyle/>
          <a:p>
            <a:pPr algn="l" defTabSz="1044575">
              <a:lnSpc>
                <a:spcPct val="165000"/>
              </a:lnSpc>
              <a:buClr>
                <a:srgbClr val="FF0066"/>
              </a:buClr>
              <a:buFont typeface="Webdings" panose="05030102010509060703" pitchFamily="18" charset="2"/>
              <a:buNone/>
            </a:pPr>
            <a:r>
              <a:rPr lang="zh-CN" altLang="zh-CN" sz="3200" dirty="0" smtClean="0">
                <a:solidFill>
                  <a:schemeClr val="bg1"/>
                </a:solidFill>
                <a:latin typeface="+mn-ea"/>
                <a:ea typeface="+mn-ea"/>
              </a:rPr>
              <a:t>薪</a:t>
            </a:r>
            <a:r>
              <a:rPr lang="zh-CN" altLang="zh-CN" sz="3200" dirty="0">
                <a:solidFill>
                  <a:schemeClr val="bg1"/>
                </a:solidFill>
                <a:latin typeface="+mn-ea"/>
                <a:ea typeface="+mn-ea"/>
              </a:rPr>
              <a:t>酬领袖政策又称为领先型薪酬政策。采用这种政策的企业通常具有这样的特征</a:t>
            </a:r>
            <a:r>
              <a:rPr lang="en-US" altLang="zh-CN" sz="3200" dirty="0">
                <a:solidFill>
                  <a:schemeClr val="bg1"/>
                </a:solidFill>
                <a:latin typeface="+mn-ea"/>
                <a:ea typeface="+mn-ea"/>
              </a:rPr>
              <a:t>:</a:t>
            </a:r>
            <a:r>
              <a:rPr lang="zh-CN" altLang="zh-CN" sz="3200" dirty="0">
                <a:solidFill>
                  <a:schemeClr val="bg1"/>
                </a:solidFill>
                <a:latin typeface="+mn-ea"/>
                <a:ea typeface="+mn-ea"/>
              </a:rPr>
              <a:t>规模较大、投资回报率较高、薪酬成本在企业经营总成本中所占的比例较低、在产品市场上的竞争者少。</a:t>
            </a:r>
            <a:r>
              <a:rPr lang="zh-CN" altLang="en-US" sz="3200" dirty="0">
                <a:solidFill>
                  <a:schemeClr val="bg1"/>
                </a:solidFill>
                <a:latin typeface="+mn-ea"/>
                <a:ea typeface="+mn-ea"/>
              </a:rPr>
              <a:t> </a:t>
            </a:r>
            <a:endParaRPr lang="zh-CN" altLang="en-US" sz="3200" dirty="0">
              <a:solidFill>
                <a:schemeClr val="bg1"/>
              </a:solidFill>
              <a:latin typeface="+mn-ea"/>
              <a:ea typeface="+mn-ea"/>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10668000" cy="1143000"/>
          </a:xfrm>
          <a:solidFill>
            <a:srgbClr val="0000CC"/>
          </a:solidFill>
        </p:spPr>
        <p:txBody>
          <a:bodyPr anchor="b"/>
          <a:lstStyle/>
          <a:p>
            <a:pPr eaLnBrk="1" hangingPunct="1">
              <a:lnSpc>
                <a:spcPct val="410000"/>
              </a:lnSpc>
            </a:pPr>
            <a:r>
              <a:rPr lang="zh-CN" altLang="en-US" sz="2800" b="1" dirty="0" smtClean="0">
                <a:solidFill>
                  <a:srgbClr val="FFFFFF"/>
                </a:solidFill>
                <a:latin typeface="华文中宋" pitchFamily="2" charset="-122"/>
                <a:ea typeface="华文中宋" pitchFamily="2" charset="-122"/>
              </a:rPr>
              <a:t>薪酬的发展简史</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sp>
        <p:nvSpPr>
          <p:cNvPr id="667651" name="Text Box 3"/>
          <p:cNvSpPr txBox="1">
            <a:spLocks noChangeArrowheads="1"/>
          </p:cNvSpPr>
          <p:nvPr/>
        </p:nvSpPr>
        <p:spPr bwMode="blackWhite">
          <a:xfrm>
            <a:off x="288925" y="3930650"/>
            <a:ext cx="10040938" cy="3014663"/>
          </a:xfrm>
          <a:prstGeom prst="rect">
            <a:avLst/>
          </a:prstGeom>
          <a:gradFill rotWithShape="1">
            <a:gsLst>
              <a:gs pos="0">
                <a:srgbClr val="FFCC00"/>
              </a:gs>
              <a:gs pos="100000">
                <a:srgbClr val="FFCC00">
                  <a:gamma/>
                  <a:shade val="46275"/>
                  <a:invGamma/>
                </a:srgbClr>
              </a:gs>
            </a:gsLst>
            <a:lin ang="5400000" scaled="1"/>
          </a:gradFill>
          <a:ln w="12700">
            <a:noFill/>
            <a:miter lim="800000"/>
          </a:ln>
          <a:effectLst/>
        </p:spPr>
        <p:txBody>
          <a:bodyPr tIns="0" bIns="0"/>
          <a:lstStyle/>
          <a:p>
            <a:pPr algn="ctr" eaLnBrk="0" hangingPunct="0">
              <a:spcBef>
                <a:spcPct val="50000"/>
              </a:spcBef>
              <a:defRPr/>
            </a:pPr>
            <a:endParaRPr kumimoji="0" lang="en-CA" sz="3200">
              <a:solidFill>
                <a:schemeClr val="bg1"/>
              </a:solidFill>
              <a:effectLst>
                <a:outerShdw blurRad="38100" dist="38100" dir="2700000" algn="tl">
                  <a:srgbClr val="000000"/>
                </a:outerShdw>
              </a:effectLst>
              <a:latin typeface="Arial Black" panose="020B0A04020102020204" pitchFamily="34" charset="0"/>
            </a:endParaRPr>
          </a:p>
        </p:txBody>
      </p:sp>
      <p:sp>
        <p:nvSpPr>
          <p:cNvPr id="667652" name="Line 4"/>
          <p:cNvSpPr>
            <a:spLocks noChangeShapeType="1"/>
          </p:cNvSpPr>
          <p:nvPr/>
        </p:nvSpPr>
        <p:spPr bwMode="gray">
          <a:xfrm flipV="1">
            <a:off x="2968625" y="4725988"/>
            <a:ext cx="2163763" cy="1587"/>
          </a:xfrm>
          <a:prstGeom prst="line">
            <a:avLst/>
          </a:prstGeom>
          <a:noFill/>
          <a:ln w="228600">
            <a:solidFill>
              <a:srgbClr val="E303D3"/>
            </a:solidFill>
            <a:round/>
          </a:ln>
          <a:effectLst>
            <a:outerShdw dist="53882" dir="2700000" algn="ctr" rotWithShape="0">
              <a:schemeClr val="tx2"/>
            </a:outerShdw>
          </a:effectLst>
        </p:spPr>
        <p:txBody>
          <a:bodyPr wrap="none" anchor="ctr"/>
          <a:lstStyle/>
          <a:p>
            <a:pPr>
              <a:defRPr/>
            </a:pPr>
            <a:endParaRPr lang="zh-CN" altLang="en-US"/>
          </a:p>
        </p:txBody>
      </p:sp>
      <p:sp>
        <p:nvSpPr>
          <p:cNvPr id="667653" name="Text Box 5"/>
          <p:cNvSpPr txBox="1">
            <a:spLocks noChangeArrowheads="1"/>
          </p:cNvSpPr>
          <p:nvPr/>
        </p:nvSpPr>
        <p:spPr bwMode="gray">
          <a:xfrm>
            <a:off x="2976563" y="4860925"/>
            <a:ext cx="2109787" cy="1668463"/>
          </a:xfrm>
          <a:prstGeom prst="rect">
            <a:avLst/>
          </a:prstGeom>
          <a:solidFill>
            <a:srgbClr val="FFFFFF"/>
          </a:solidFill>
          <a:ln w="9525">
            <a:solidFill>
              <a:srgbClr val="FFFFFF"/>
            </a:solidFill>
            <a:miter lim="800000"/>
          </a:ln>
          <a:effectLst>
            <a:outerShdw dist="53882" dir="2700000" algn="ctr" rotWithShape="0">
              <a:schemeClr val="tx2"/>
            </a:outerShdw>
          </a:effectLst>
        </p:spPr>
        <p:txBody>
          <a:bodyPr tIns="91440" bIns="91440">
            <a:spAutoFit/>
          </a:bodyPr>
          <a:lstStyle/>
          <a:p>
            <a:pPr marL="171450" indent="-171450" algn="l" eaLnBrk="0" hangingPunct="0">
              <a:lnSpc>
                <a:spcPct val="95000"/>
              </a:lnSpc>
              <a:spcBef>
                <a:spcPct val="35000"/>
              </a:spcBef>
              <a:buFontTx/>
              <a:buChar char="•"/>
              <a:defRPr/>
            </a:pPr>
            <a:r>
              <a:rPr kumimoji="0" lang="zh-CN" altLang="en-US" sz="2000" dirty="0" smtClean="0">
                <a:solidFill>
                  <a:srgbClr val="FF0066"/>
                </a:solidFill>
                <a:latin typeface="Arial Narrow" pitchFamily="34" charset="0"/>
              </a:rPr>
              <a:t>基本</a:t>
            </a:r>
            <a:r>
              <a:rPr kumimoji="0" lang="zh-CN" altLang="en-US" sz="2000" dirty="0">
                <a:solidFill>
                  <a:srgbClr val="FF0066"/>
                </a:solidFill>
                <a:latin typeface="Arial Narrow" pitchFamily="34" charset="0"/>
              </a:rPr>
              <a:t>薪酬</a:t>
            </a:r>
            <a:endParaRPr kumimoji="0" lang="zh-CN" altLang="en-US" sz="2000" dirty="0">
              <a:solidFill>
                <a:srgbClr val="FF0066"/>
              </a:solidFill>
              <a:latin typeface="Arial Narrow" pitchFamily="34" charset="0"/>
            </a:endParaRPr>
          </a:p>
          <a:p>
            <a:pPr marL="171450" indent="-171450" algn="l" eaLnBrk="0" hangingPunct="0">
              <a:lnSpc>
                <a:spcPct val="95000"/>
              </a:lnSpc>
              <a:spcBef>
                <a:spcPct val="35000"/>
              </a:spcBef>
              <a:buFontTx/>
              <a:buChar char="•"/>
              <a:defRPr/>
            </a:pPr>
            <a:r>
              <a:rPr kumimoji="0" lang="zh-CN" altLang="en-US" sz="2000" dirty="0" smtClean="0">
                <a:solidFill>
                  <a:srgbClr val="FF0066"/>
                </a:solidFill>
                <a:latin typeface="Arial Narrow" pitchFamily="34" charset="0"/>
              </a:rPr>
              <a:t>可变薪酬</a:t>
            </a:r>
            <a:endParaRPr kumimoji="0" lang="zh-CN" altLang="en-US" sz="2000" dirty="0">
              <a:solidFill>
                <a:srgbClr val="FF0066"/>
              </a:solidFill>
              <a:latin typeface="Arial Narrow" pitchFamily="34" charset="0"/>
            </a:endParaRPr>
          </a:p>
          <a:p>
            <a:pPr marL="171450" indent="-171450" algn="l" eaLnBrk="0" hangingPunct="0">
              <a:lnSpc>
                <a:spcPct val="95000"/>
              </a:lnSpc>
              <a:spcBef>
                <a:spcPct val="35000"/>
              </a:spcBef>
              <a:buFontTx/>
              <a:buChar char="•"/>
              <a:defRPr/>
            </a:pPr>
            <a:r>
              <a:rPr kumimoji="0" lang="zh-CN" altLang="en-US" sz="2000" dirty="0">
                <a:solidFill>
                  <a:srgbClr val="FF0066"/>
                </a:solidFill>
                <a:latin typeface="Arial Narrow" pitchFamily="34" charset="0"/>
              </a:rPr>
              <a:t>奖金</a:t>
            </a:r>
            <a:endParaRPr kumimoji="0" lang="zh-CN" altLang="en-US" sz="2000" dirty="0">
              <a:solidFill>
                <a:srgbClr val="FF0066"/>
              </a:solidFill>
              <a:latin typeface="Arial Narrow" pitchFamily="34" charset="0"/>
            </a:endParaRPr>
          </a:p>
          <a:p>
            <a:pPr marL="171450" indent="-171450" algn="l" eaLnBrk="0" hangingPunct="0">
              <a:lnSpc>
                <a:spcPct val="95000"/>
              </a:lnSpc>
              <a:spcBef>
                <a:spcPct val="35000"/>
              </a:spcBef>
              <a:buFontTx/>
              <a:buChar char="•"/>
              <a:defRPr/>
            </a:pPr>
            <a:r>
              <a:rPr kumimoji="0" lang="zh-CN" altLang="en-US" sz="2000" dirty="0">
                <a:solidFill>
                  <a:srgbClr val="FF0066"/>
                </a:solidFill>
                <a:latin typeface="Arial Narrow" pitchFamily="34" charset="0"/>
              </a:rPr>
              <a:t>高层股权</a:t>
            </a:r>
            <a:endParaRPr kumimoji="0" lang="zh-CN" altLang="en-US" sz="2000" dirty="0">
              <a:solidFill>
                <a:srgbClr val="FF0066"/>
              </a:solidFill>
              <a:latin typeface="Arial Narrow" pitchFamily="34" charset="0"/>
            </a:endParaRPr>
          </a:p>
        </p:txBody>
      </p:sp>
      <p:sp>
        <p:nvSpPr>
          <p:cNvPr id="667654" name="Line 6"/>
          <p:cNvSpPr>
            <a:spLocks noChangeShapeType="1"/>
          </p:cNvSpPr>
          <p:nvPr/>
        </p:nvSpPr>
        <p:spPr bwMode="gray">
          <a:xfrm flipV="1">
            <a:off x="485775" y="4725988"/>
            <a:ext cx="2163763" cy="1587"/>
          </a:xfrm>
          <a:prstGeom prst="line">
            <a:avLst/>
          </a:prstGeom>
          <a:noFill/>
          <a:ln w="228600">
            <a:solidFill>
              <a:srgbClr val="964FFF"/>
            </a:solidFill>
            <a:round/>
          </a:ln>
          <a:effectLst>
            <a:outerShdw dist="53882" dir="2700000" algn="ctr" rotWithShape="0">
              <a:schemeClr val="tx2"/>
            </a:outerShdw>
          </a:effectLst>
        </p:spPr>
        <p:txBody>
          <a:bodyPr wrap="none" anchor="ctr"/>
          <a:lstStyle/>
          <a:p>
            <a:pPr>
              <a:defRPr/>
            </a:pPr>
            <a:endParaRPr lang="zh-CN" altLang="en-US"/>
          </a:p>
        </p:txBody>
      </p:sp>
      <p:sp>
        <p:nvSpPr>
          <p:cNvPr id="667655" name="Text Box 7"/>
          <p:cNvSpPr txBox="1">
            <a:spLocks noChangeArrowheads="1"/>
          </p:cNvSpPr>
          <p:nvPr/>
        </p:nvSpPr>
        <p:spPr bwMode="gray">
          <a:xfrm>
            <a:off x="493713" y="4860925"/>
            <a:ext cx="2109787" cy="1273175"/>
          </a:xfrm>
          <a:prstGeom prst="rect">
            <a:avLst/>
          </a:prstGeom>
          <a:solidFill>
            <a:srgbClr val="FFFFFF"/>
          </a:solidFill>
          <a:ln w="9525">
            <a:solidFill>
              <a:srgbClr val="FFFFFF"/>
            </a:solidFill>
            <a:miter lim="800000"/>
          </a:ln>
          <a:effectLst>
            <a:outerShdw dist="53882" dir="2700000" algn="ctr" rotWithShape="0">
              <a:schemeClr val="tx2"/>
            </a:outerShdw>
          </a:effectLst>
        </p:spPr>
        <p:txBody>
          <a:bodyPr tIns="91440" bIns="91440">
            <a:spAutoFit/>
          </a:bodyPr>
          <a:lstStyle/>
          <a:p>
            <a:pPr marL="171450" indent="-171450" algn="l" eaLnBrk="0" hangingPunct="0">
              <a:lnSpc>
                <a:spcPct val="95000"/>
              </a:lnSpc>
              <a:spcBef>
                <a:spcPct val="35000"/>
              </a:spcBef>
              <a:buFontTx/>
              <a:buChar char="•"/>
              <a:defRPr/>
            </a:pPr>
            <a:r>
              <a:rPr kumimoji="0" lang="zh-CN" altLang="en-US" sz="2000">
                <a:solidFill>
                  <a:srgbClr val="9900FF"/>
                </a:solidFill>
                <a:latin typeface="Arial Narrow" pitchFamily="34" charset="0"/>
              </a:rPr>
              <a:t>基本薪资</a:t>
            </a:r>
            <a:endParaRPr kumimoji="0" lang="zh-CN" altLang="en-US" sz="2000">
              <a:solidFill>
                <a:srgbClr val="9900FF"/>
              </a:solidFill>
              <a:latin typeface="Arial Narrow" pitchFamily="34" charset="0"/>
            </a:endParaRPr>
          </a:p>
          <a:p>
            <a:pPr marL="171450" indent="-171450" algn="l" eaLnBrk="0" hangingPunct="0">
              <a:lnSpc>
                <a:spcPct val="95000"/>
              </a:lnSpc>
              <a:spcBef>
                <a:spcPct val="35000"/>
              </a:spcBef>
              <a:buFontTx/>
              <a:buChar char="•"/>
              <a:defRPr/>
            </a:pPr>
            <a:r>
              <a:rPr kumimoji="0" lang="zh-CN" altLang="en-US" sz="2000">
                <a:solidFill>
                  <a:srgbClr val="9900FF"/>
                </a:solidFill>
                <a:latin typeface="Arial Narrow" pitchFamily="34" charset="0"/>
              </a:rPr>
              <a:t>职位描述</a:t>
            </a:r>
            <a:endParaRPr kumimoji="0" lang="zh-CN" altLang="en-US" sz="2000">
              <a:solidFill>
                <a:srgbClr val="9900FF"/>
              </a:solidFill>
              <a:latin typeface="Arial Narrow" pitchFamily="34" charset="0"/>
            </a:endParaRPr>
          </a:p>
          <a:p>
            <a:pPr marL="171450" indent="-171450" algn="l" eaLnBrk="0" hangingPunct="0">
              <a:lnSpc>
                <a:spcPct val="95000"/>
              </a:lnSpc>
              <a:spcBef>
                <a:spcPct val="35000"/>
              </a:spcBef>
              <a:buFontTx/>
              <a:buChar char="•"/>
              <a:defRPr/>
            </a:pPr>
            <a:r>
              <a:rPr kumimoji="0" lang="zh-CN" altLang="en-US" sz="2000">
                <a:solidFill>
                  <a:srgbClr val="9900FF"/>
                </a:solidFill>
                <a:latin typeface="Arial Narrow" pitchFamily="34" charset="0"/>
              </a:rPr>
              <a:t>职位评价</a:t>
            </a:r>
            <a:endParaRPr kumimoji="0" lang="zh-CN" altLang="en-US" sz="2000">
              <a:solidFill>
                <a:srgbClr val="9900FF"/>
              </a:solidFill>
              <a:latin typeface="Arial Narrow" pitchFamily="34" charset="0"/>
            </a:endParaRPr>
          </a:p>
        </p:txBody>
      </p:sp>
      <p:sp>
        <p:nvSpPr>
          <p:cNvPr id="667656" name="Line 8"/>
          <p:cNvSpPr>
            <a:spLocks noChangeShapeType="1"/>
          </p:cNvSpPr>
          <p:nvPr/>
        </p:nvSpPr>
        <p:spPr bwMode="gray">
          <a:xfrm flipV="1">
            <a:off x="5451475" y="4725988"/>
            <a:ext cx="2163763" cy="1587"/>
          </a:xfrm>
          <a:prstGeom prst="line">
            <a:avLst/>
          </a:prstGeom>
          <a:noFill/>
          <a:ln w="228600">
            <a:solidFill>
              <a:srgbClr val="313DD5"/>
            </a:solidFill>
            <a:round/>
          </a:ln>
          <a:effectLst>
            <a:outerShdw dist="53882" dir="2700000" algn="ctr" rotWithShape="0">
              <a:schemeClr val="tx2"/>
            </a:outerShdw>
          </a:effectLst>
        </p:spPr>
        <p:txBody>
          <a:bodyPr wrap="none" anchor="ctr"/>
          <a:lstStyle/>
          <a:p>
            <a:pPr>
              <a:defRPr/>
            </a:pPr>
            <a:endParaRPr lang="zh-CN" altLang="en-US"/>
          </a:p>
        </p:txBody>
      </p:sp>
      <p:sp>
        <p:nvSpPr>
          <p:cNvPr id="667657" name="Text Box 9"/>
          <p:cNvSpPr txBox="1">
            <a:spLocks noChangeArrowheads="1"/>
          </p:cNvSpPr>
          <p:nvPr/>
        </p:nvSpPr>
        <p:spPr bwMode="gray">
          <a:xfrm>
            <a:off x="5459413" y="4860925"/>
            <a:ext cx="2109787" cy="1831271"/>
          </a:xfrm>
          <a:prstGeom prst="rect">
            <a:avLst/>
          </a:prstGeom>
          <a:solidFill>
            <a:srgbClr val="FFFFFF"/>
          </a:solidFill>
          <a:ln w="9525">
            <a:solidFill>
              <a:srgbClr val="FFFFFF"/>
            </a:solidFill>
            <a:miter lim="800000"/>
          </a:ln>
          <a:effectLst>
            <a:outerShdw dist="53882" dir="2700000" algn="ctr" rotWithShape="0">
              <a:schemeClr val="tx2"/>
            </a:outerShdw>
          </a:effectLst>
        </p:spPr>
        <p:txBody>
          <a:bodyPr tIns="91440" bIns="91440">
            <a:spAutoFit/>
          </a:bodyPr>
          <a:lstStyle/>
          <a:p>
            <a:pPr marL="171450" indent="-171450" algn="l" eaLnBrk="0" hangingPunct="0">
              <a:lnSpc>
                <a:spcPct val="85000"/>
              </a:lnSpc>
              <a:spcBef>
                <a:spcPct val="35000"/>
              </a:spcBef>
              <a:buFontTx/>
              <a:buChar char="•"/>
              <a:defRPr/>
            </a:pPr>
            <a:r>
              <a:rPr kumimoji="0" lang="zh-CN" altLang="en-US" sz="2000" dirty="0" smtClean="0">
                <a:solidFill>
                  <a:schemeClr val="accent2"/>
                </a:solidFill>
                <a:latin typeface="Arial Narrow" pitchFamily="34" charset="0"/>
              </a:rPr>
              <a:t>基本</a:t>
            </a:r>
            <a:r>
              <a:rPr kumimoji="0" lang="zh-CN" altLang="en-US" sz="2000" dirty="0">
                <a:solidFill>
                  <a:schemeClr val="accent2"/>
                </a:solidFill>
                <a:latin typeface="Arial Narrow" pitchFamily="34" charset="0"/>
              </a:rPr>
              <a:t>薪</a:t>
            </a:r>
            <a:r>
              <a:rPr kumimoji="0" lang="zh-CN" altLang="en-US" sz="2000" dirty="0" smtClean="0">
                <a:solidFill>
                  <a:schemeClr val="accent2"/>
                </a:solidFill>
                <a:latin typeface="Arial Narrow" pitchFamily="34" charset="0"/>
              </a:rPr>
              <a:t>酬和可变薪酬</a:t>
            </a:r>
            <a:endParaRPr kumimoji="0" lang="zh-CN" altLang="en-US" sz="2000" dirty="0">
              <a:solidFill>
                <a:schemeClr val="accent2"/>
              </a:solidFill>
              <a:latin typeface="Arial Narrow" pitchFamily="34" charset="0"/>
            </a:endParaRPr>
          </a:p>
          <a:p>
            <a:pPr marL="171450" indent="-171450" algn="l" eaLnBrk="0" hangingPunct="0">
              <a:lnSpc>
                <a:spcPct val="85000"/>
              </a:lnSpc>
              <a:spcBef>
                <a:spcPct val="40000"/>
              </a:spcBef>
              <a:buFontTx/>
              <a:buChar char="•"/>
              <a:defRPr/>
            </a:pPr>
            <a:r>
              <a:rPr kumimoji="0" lang="zh-CN" altLang="en-US" sz="2000" dirty="0">
                <a:solidFill>
                  <a:schemeClr val="accent2"/>
                </a:solidFill>
                <a:latin typeface="Arial Narrow" pitchFamily="34" charset="0"/>
              </a:rPr>
              <a:t>股权</a:t>
            </a:r>
            <a:endParaRPr kumimoji="0" lang="zh-CN" altLang="en-US" sz="2000" dirty="0">
              <a:solidFill>
                <a:schemeClr val="accent2"/>
              </a:solidFill>
              <a:latin typeface="Arial Narrow" pitchFamily="34" charset="0"/>
            </a:endParaRPr>
          </a:p>
          <a:p>
            <a:pPr marL="171450" indent="-171450" algn="l" eaLnBrk="0" hangingPunct="0">
              <a:lnSpc>
                <a:spcPct val="85000"/>
              </a:lnSpc>
              <a:spcBef>
                <a:spcPct val="35000"/>
              </a:spcBef>
              <a:buFontTx/>
              <a:buChar char="•"/>
              <a:defRPr/>
            </a:pPr>
            <a:r>
              <a:rPr kumimoji="0" lang="zh-CN" altLang="en-US" sz="2000" dirty="0">
                <a:solidFill>
                  <a:schemeClr val="accent2"/>
                </a:solidFill>
                <a:latin typeface="Arial Narrow" pitchFamily="34" charset="0"/>
              </a:rPr>
              <a:t>奖金</a:t>
            </a:r>
            <a:endParaRPr kumimoji="0" lang="zh-CN" altLang="en-US" sz="2000" dirty="0">
              <a:solidFill>
                <a:schemeClr val="accent2"/>
              </a:solidFill>
              <a:latin typeface="Arial Narrow" pitchFamily="34" charset="0"/>
            </a:endParaRPr>
          </a:p>
          <a:p>
            <a:pPr marL="171450" indent="-171450" algn="l" eaLnBrk="0" hangingPunct="0">
              <a:lnSpc>
                <a:spcPct val="85000"/>
              </a:lnSpc>
              <a:spcBef>
                <a:spcPct val="35000"/>
              </a:spcBef>
              <a:buFontTx/>
              <a:buChar char="•"/>
              <a:defRPr/>
            </a:pPr>
            <a:r>
              <a:rPr kumimoji="0" lang="zh-CN" altLang="en-US" sz="2000" dirty="0">
                <a:solidFill>
                  <a:schemeClr val="accent2"/>
                </a:solidFill>
                <a:latin typeface="Arial Narrow" pitchFamily="34" charset="0"/>
              </a:rPr>
              <a:t>福利</a:t>
            </a:r>
            <a:endParaRPr kumimoji="0" lang="zh-CN" altLang="en-US" sz="2000" dirty="0">
              <a:solidFill>
                <a:schemeClr val="accent2"/>
              </a:solidFill>
              <a:latin typeface="Arial Narrow" pitchFamily="34" charset="0"/>
            </a:endParaRPr>
          </a:p>
        </p:txBody>
      </p:sp>
      <p:sp>
        <p:nvSpPr>
          <p:cNvPr id="667658" name="Line 10"/>
          <p:cNvSpPr>
            <a:spLocks noChangeShapeType="1"/>
          </p:cNvSpPr>
          <p:nvPr/>
        </p:nvSpPr>
        <p:spPr bwMode="gray">
          <a:xfrm flipV="1">
            <a:off x="7935913" y="4725988"/>
            <a:ext cx="2163762" cy="1587"/>
          </a:xfrm>
          <a:prstGeom prst="line">
            <a:avLst/>
          </a:prstGeom>
          <a:noFill/>
          <a:ln w="228600">
            <a:solidFill>
              <a:srgbClr val="A63AAE"/>
            </a:solidFill>
            <a:round/>
          </a:ln>
          <a:effectLst>
            <a:outerShdw dist="53882" dir="2700000" algn="ctr" rotWithShape="0">
              <a:schemeClr val="tx2"/>
            </a:outerShdw>
          </a:effectLst>
        </p:spPr>
        <p:txBody>
          <a:bodyPr wrap="none" anchor="ctr"/>
          <a:lstStyle/>
          <a:p>
            <a:pPr>
              <a:defRPr/>
            </a:pPr>
            <a:endParaRPr lang="zh-CN" altLang="en-US"/>
          </a:p>
        </p:txBody>
      </p:sp>
      <p:sp>
        <p:nvSpPr>
          <p:cNvPr id="667659" name="Text Box 11"/>
          <p:cNvSpPr txBox="1">
            <a:spLocks noChangeArrowheads="1"/>
          </p:cNvSpPr>
          <p:nvPr/>
        </p:nvSpPr>
        <p:spPr bwMode="gray">
          <a:xfrm>
            <a:off x="7943850" y="4860925"/>
            <a:ext cx="2109788" cy="1409700"/>
          </a:xfrm>
          <a:prstGeom prst="rect">
            <a:avLst/>
          </a:prstGeom>
          <a:solidFill>
            <a:srgbClr val="FFFFFF"/>
          </a:solidFill>
          <a:ln w="9525">
            <a:solidFill>
              <a:srgbClr val="FFFFFF"/>
            </a:solidFill>
            <a:miter lim="800000"/>
          </a:ln>
          <a:effectLst>
            <a:outerShdw dist="53882" dir="2700000" algn="ctr" rotWithShape="0">
              <a:schemeClr val="tx2"/>
            </a:outerShdw>
          </a:effectLst>
        </p:spPr>
        <p:txBody>
          <a:bodyPr tIns="91440" bIns="91440">
            <a:spAutoFit/>
          </a:bodyPr>
          <a:lstStyle/>
          <a:p>
            <a:pPr marL="171450" indent="-171450" algn="l" eaLnBrk="0" hangingPunct="0">
              <a:lnSpc>
                <a:spcPct val="95000"/>
              </a:lnSpc>
              <a:spcBef>
                <a:spcPct val="35000"/>
              </a:spcBef>
              <a:buFontTx/>
              <a:buChar char="•"/>
              <a:defRPr/>
            </a:pPr>
            <a:r>
              <a:rPr kumimoji="0" lang="zh-CN" altLang="en-US" sz="2000">
                <a:solidFill>
                  <a:srgbClr val="9900CC"/>
                </a:solidFill>
                <a:latin typeface="Arial Narrow" pitchFamily="34" charset="0"/>
              </a:rPr>
              <a:t>薪资</a:t>
            </a:r>
            <a:r>
              <a:rPr kumimoji="0" lang="en-US" altLang="zh-CN" sz="2000">
                <a:solidFill>
                  <a:srgbClr val="9900CC"/>
                </a:solidFill>
                <a:latin typeface="Arial Narrow" pitchFamily="34" charset="0"/>
              </a:rPr>
              <a:t>(</a:t>
            </a:r>
            <a:r>
              <a:rPr kumimoji="0" lang="zh-CN" altLang="en-US" sz="2000">
                <a:solidFill>
                  <a:srgbClr val="9900CC"/>
                </a:solidFill>
                <a:latin typeface="Arial Narrow" pitchFamily="34" charset="0"/>
              </a:rPr>
              <a:t>含股权</a:t>
            </a:r>
            <a:r>
              <a:rPr kumimoji="0" lang="en-US" altLang="zh-CN" sz="2000">
                <a:solidFill>
                  <a:srgbClr val="9900CC"/>
                </a:solidFill>
                <a:latin typeface="Arial Narrow" pitchFamily="34" charset="0"/>
              </a:rPr>
              <a:t>)</a:t>
            </a:r>
            <a:endParaRPr kumimoji="0" lang="en-US" altLang="zh-CN" sz="2000">
              <a:solidFill>
                <a:srgbClr val="9900CC"/>
              </a:solidFill>
              <a:latin typeface="Arial Narrow" pitchFamily="34" charset="0"/>
            </a:endParaRPr>
          </a:p>
          <a:p>
            <a:pPr marL="171450" indent="-171450" algn="l" eaLnBrk="0" hangingPunct="0">
              <a:lnSpc>
                <a:spcPct val="95000"/>
              </a:lnSpc>
              <a:spcBef>
                <a:spcPct val="35000"/>
              </a:spcBef>
              <a:buFontTx/>
              <a:buChar char="•"/>
              <a:defRPr/>
            </a:pPr>
            <a:r>
              <a:rPr kumimoji="0" lang="zh-CN" altLang="en-US" sz="2000">
                <a:solidFill>
                  <a:srgbClr val="9900CC"/>
                </a:solidFill>
                <a:latin typeface="Arial Narrow" pitchFamily="34" charset="0"/>
              </a:rPr>
              <a:t>福利</a:t>
            </a:r>
            <a:endParaRPr kumimoji="0" lang="zh-CN" altLang="en-US" sz="2000">
              <a:solidFill>
                <a:srgbClr val="9900CC"/>
              </a:solidFill>
              <a:latin typeface="Arial Narrow" pitchFamily="34" charset="0"/>
            </a:endParaRPr>
          </a:p>
          <a:p>
            <a:pPr marL="171450" indent="-171450" algn="l" eaLnBrk="0" hangingPunct="0">
              <a:lnSpc>
                <a:spcPct val="95000"/>
              </a:lnSpc>
              <a:spcBef>
                <a:spcPct val="35000"/>
              </a:spcBef>
              <a:buFontTx/>
              <a:buChar char="•"/>
              <a:defRPr/>
            </a:pPr>
            <a:r>
              <a:rPr kumimoji="0" lang="zh-CN" altLang="en-US" sz="2000">
                <a:solidFill>
                  <a:srgbClr val="9900CC"/>
                </a:solidFill>
                <a:latin typeface="Arial Narrow" pitchFamily="34" charset="0"/>
              </a:rPr>
              <a:t>工作体验</a:t>
            </a:r>
            <a:endParaRPr kumimoji="0" lang="zh-CN" altLang="en-US" sz="2000">
              <a:solidFill>
                <a:srgbClr val="9900CC"/>
              </a:solidFill>
              <a:latin typeface="Arial Narrow" pitchFamily="34" charset="0"/>
            </a:endParaRPr>
          </a:p>
          <a:p>
            <a:pPr marL="171450" indent="-171450" algn="l" eaLnBrk="0" hangingPunct="0">
              <a:lnSpc>
                <a:spcPct val="45000"/>
              </a:lnSpc>
              <a:defRPr/>
            </a:pPr>
            <a:endParaRPr kumimoji="0" lang="en-US" altLang="zh-CN" sz="2000">
              <a:solidFill>
                <a:srgbClr val="9900CC"/>
              </a:solidFill>
              <a:latin typeface="Arial Narrow" pitchFamily="34" charset="0"/>
            </a:endParaRPr>
          </a:p>
        </p:txBody>
      </p:sp>
      <p:grpSp>
        <p:nvGrpSpPr>
          <p:cNvPr id="54284" name="Group 12"/>
          <p:cNvGrpSpPr/>
          <p:nvPr/>
        </p:nvGrpSpPr>
        <p:grpSpPr bwMode="auto">
          <a:xfrm>
            <a:off x="1547813" y="3194050"/>
            <a:ext cx="7466012" cy="1385888"/>
            <a:chOff x="876" y="1932"/>
            <a:chExt cx="3948" cy="528"/>
          </a:xfrm>
        </p:grpSpPr>
        <p:sp>
          <p:nvSpPr>
            <p:cNvPr id="54290" name="Line 13"/>
            <p:cNvSpPr>
              <a:spLocks noChangeShapeType="1"/>
            </p:cNvSpPr>
            <p:nvPr/>
          </p:nvSpPr>
          <p:spPr bwMode="auto">
            <a:xfrm flipV="1">
              <a:off x="2208" y="1932"/>
              <a:ext cx="0" cy="528"/>
            </a:xfrm>
            <a:prstGeom prst="line">
              <a:avLst/>
            </a:prstGeom>
            <a:noFill/>
            <a:ln w="38100">
              <a:solidFill>
                <a:schemeClr val="tx1"/>
              </a:solidFill>
              <a:prstDash val="dash"/>
              <a:round/>
            </a:ln>
          </p:spPr>
          <p:txBody>
            <a:bodyPr wrap="none" anchor="ctr"/>
            <a:lstStyle/>
            <a:p>
              <a:endParaRPr lang="en-US"/>
            </a:p>
          </p:txBody>
        </p:sp>
        <p:sp>
          <p:nvSpPr>
            <p:cNvPr id="54291" name="Line 14"/>
            <p:cNvSpPr>
              <a:spLocks noChangeShapeType="1"/>
            </p:cNvSpPr>
            <p:nvPr/>
          </p:nvSpPr>
          <p:spPr bwMode="auto">
            <a:xfrm flipV="1">
              <a:off x="3504" y="1932"/>
              <a:ext cx="0" cy="528"/>
            </a:xfrm>
            <a:prstGeom prst="line">
              <a:avLst/>
            </a:prstGeom>
            <a:noFill/>
            <a:ln w="38100">
              <a:solidFill>
                <a:schemeClr val="tx1"/>
              </a:solidFill>
              <a:prstDash val="dash"/>
              <a:round/>
            </a:ln>
          </p:spPr>
          <p:txBody>
            <a:bodyPr wrap="none" anchor="ctr"/>
            <a:lstStyle/>
            <a:p>
              <a:endParaRPr lang="en-US"/>
            </a:p>
          </p:txBody>
        </p:sp>
        <p:sp>
          <p:nvSpPr>
            <p:cNvPr id="54292" name="Line 15"/>
            <p:cNvSpPr>
              <a:spLocks noChangeShapeType="1"/>
            </p:cNvSpPr>
            <p:nvPr/>
          </p:nvSpPr>
          <p:spPr bwMode="auto">
            <a:xfrm flipV="1">
              <a:off x="4824" y="1932"/>
              <a:ext cx="0" cy="528"/>
            </a:xfrm>
            <a:prstGeom prst="line">
              <a:avLst/>
            </a:prstGeom>
            <a:noFill/>
            <a:ln w="38100">
              <a:solidFill>
                <a:schemeClr val="tx1"/>
              </a:solidFill>
              <a:prstDash val="dash"/>
              <a:round/>
            </a:ln>
          </p:spPr>
          <p:txBody>
            <a:bodyPr wrap="none" anchor="ctr"/>
            <a:lstStyle/>
            <a:p>
              <a:endParaRPr lang="en-US"/>
            </a:p>
          </p:txBody>
        </p:sp>
        <p:sp>
          <p:nvSpPr>
            <p:cNvPr id="54293" name="Line 16"/>
            <p:cNvSpPr>
              <a:spLocks noChangeShapeType="1"/>
            </p:cNvSpPr>
            <p:nvPr/>
          </p:nvSpPr>
          <p:spPr bwMode="auto">
            <a:xfrm flipV="1">
              <a:off x="876" y="1932"/>
              <a:ext cx="0" cy="528"/>
            </a:xfrm>
            <a:prstGeom prst="line">
              <a:avLst/>
            </a:prstGeom>
            <a:noFill/>
            <a:ln w="38100">
              <a:solidFill>
                <a:schemeClr val="tx1"/>
              </a:solidFill>
              <a:prstDash val="dash"/>
              <a:round/>
            </a:ln>
          </p:spPr>
          <p:txBody>
            <a:bodyPr wrap="none" anchor="ctr"/>
            <a:lstStyle/>
            <a:p>
              <a:endParaRPr lang="en-US"/>
            </a:p>
          </p:txBody>
        </p:sp>
      </p:grpSp>
      <p:sp>
        <p:nvSpPr>
          <p:cNvPr id="667665" name="Text Box 17"/>
          <p:cNvSpPr txBox="1">
            <a:spLocks noChangeArrowheads="1"/>
          </p:cNvSpPr>
          <p:nvPr/>
        </p:nvSpPr>
        <p:spPr bwMode="auto">
          <a:xfrm>
            <a:off x="288925" y="3951288"/>
            <a:ext cx="10040938" cy="641350"/>
          </a:xfrm>
          <a:prstGeom prst="rect">
            <a:avLst/>
          </a:prstGeom>
          <a:noFill/>
          <a:ln w="12700">
            <a:noFill/>
            <a:miter lim="800000"/>
          </a:ln>
          <a:effectLst/>
        </p:spPr>
        <p:txBody>
          <a:bodyPr tIns="0" bIns="0"/>
          <a:lstStyle/>
          <a:p>
            <a:pPr algn="ctr" eaLnBrk="0" hangingPunct="0">
              <a:spcBef>
                <a:spcPct val="50000"/>
              </a:spcBef>
              <a:defRPr/>
            </a:pPr>
            <a:r>
              <a:rPr kumimoji="0" lang="zh-CN" altLang="en-US" sz="3200">
                <a:effectLst>
                  <a:outerShdw blurRad="38100" dist="38100" dir="2700000" algn="tl">
                    <a:srgbClr val="C0C0C0"/>
                  </a:outerShdw>
                </a:effectLst>
                <a:latin typeface="Arial" panose="020B0604020202020204" pitchFamily="34" charset="0"/>
              </a:rPr>
              <a:t>构成</a:t>
            </a:r>
            <a:endParaRPr kumimoji="0" lang="zh-CN" altLang="en-US" sz="3200">
              <a:effectLst>
                <a:outerShdw blurRad="38100" dist="38100" dir="2700000" algn="tl">
                  <a:srgbClr val="C0C0C0"/>
                </a:outerShdw>
              </a:effectLst>
              <a:latin typeface="Arial" panose="020B0604020202020204" pitchFamily="34" charset="0"/>
            </a:endParaRPr>
          </a:p>
        </p:txBody>
      </p:sp>
      <p:sp>
        <p:nvSpPr>
          <p:cNvPr id="667666" name="Oval 18"/>
          <p:cNvSpPr>
            <a:spLocks noChangeArrowheads="1"/>
          </p:cNvSpPr>
          <p:nvPr/>
        </p:nvSpPr>
        <p:spPr bwMode="ltGray">
          <a:xfrm>
            <a:off x="7810500" y="1547813"/>
            <a:ext cx="2360613" cy="2252662"/>
          </a:xfrm>
          <a:prstGeom prst="ellipse">
            <a:avLst/>
          </a:prstGeom>
          <a:gradFill rotWithShape="0">
            <a:gsLst>
              <a:gs pos="0">
                <a:srgbClr val="A63AAE"/>
              </a:gs>
              <a:gs pos="100000">
                <a:srgbClr val="A63AAE">
                  <a:gamma/>
                  <a:shade val="69412"/>
                  <a:invGamma/>
                </a:srgbClr>
              </a:gs>
            </a:gsLst>
            <a:path path="shape">
              <a:fillToRect l="50000" t="50000" r="50000" b="50000"/>
            </a:path>
          </a:gradFill>
          <a:ln w="12700">
            <a:noFill/>
            <a:round/>
          </a:ln>
          <a:effectLst>
            <a:outerShdw dist="35921" dir="2700000" algn="ctr" rotWithShape="0">
              <a:schemeClr val="tx2"/>
            </a:outerShdw>
          </a:effectLst>
        </p:spPr>
        <p:txBody>
          <a:bodyPr wrap="none" bIns="137160" anchor="ctr"/>
          <a:lstStyle/>
          <a:p>
            <a:pPr algn="ctr" eaLnBrk="0" hangingPunct="0">
              <a:lnSpc>
                <a:spcPct val="90000"/>
              </a:lnSpc>
              <a:defRPr/>
            </a:pPr>
            <a:r>
              <a:rPr kumimoji="0" lang="zh-CN" altLang="en-US" sz="2800" dirty="0" smtClean="0">
                <a:solidFill>
                  <a:srgbClr val="FFFF00"/>
                </a:solidFill>
                <a:effectLst>
                  <a:outerShdw blurRad="38100" dist="38100" dir="2700000" algn="tl">
                    <a:srgbClr val="000000"/>
                  </a:outerShdw>
                </a:effectLst>
                <a:latin typeface="Arial Narrow" pitchFamily="34" charset="0"/>
              </a:rPr>
              <a:t>总报酬</a:t>
            </a:r>
            <a:endParaRPr kumimoji="0" lang="zh-CN" altLang="en-US" sz="2800" dirty="0">
              <a:solidFill>
                <a:srgbClr val="FFFF00"/>
              </a:solidFill>
              <a:effectLst>
                <a:outerShdw blurRad="38100" dist="38100" dir="2700000" algn="tl">
                  <a:srgbClr val="000000"/>
                </a:outerShdw>
              </a:effectLst>
              <a:latin typeface="Arial Narrow" pitchFamily="34" charset="0"/>
            </a:endParaRPr>
          </a:p>
          <a:p>
            <a:pPr algn="ctr" eaLnBrk="0" hangingPunct="0">
              <a:lnSpc>
                <a:spcPct val="90000"/>
              </a:lnSpc>
              <a:defRPr/>
            </a:pPr>
            <a:r>
              <a:rPr kumimoji="0" lang="en-US" altLang="zh-CN" dirty="0">
                <a:solidFill>
                  <a:srgbClr val="FFFF00"/>
                </a:solidFill>
                <a:effectLst>
                  <a:outerShdw blurRad="38100" dist="38100" dir="2700000" algn="tl">
                    <a:srgbClr val="000000"/>
                  </a:outerShdw>
                </a:effectLst>
                <a:latin typeface="Arial Narrow" pitchFamily="34" charset="0"/>
              </a:rPr>
              <a:t>Total reward</a:t>
            </a:r>
            <a:endParaRPr kumimoji="0" lang="en-US" altLang="zh-CN" dirty="0">
              <a:solidFill>
                <a:srgbClr val="FFFF00"/>
              </a:solidFill>
              <a:effectLst>
                <a:outerShdw blurRad="38100" dist="38100" dir="2700000" algn="tl">
                  <a:srgbClr val="000000"/>
                </a:outerShdw>
              </a:effectLst>
              <a:latin typeface="Arial Narrow" pitchFamily="34" charset="0"/>
            </a:endParaRPr>
          </a:p>
        </p:txBody>
      </p:sp>
      <p:sp>
        <p:nvSpPr>
          <p:cNvPr id="667667" name="AutoShape 19"/>
          <p:cNvSpPr>
            <a:spLocks noChangeArrowheads="1"/>
          </p:cNvSpPr>
          <p:nvPr/>
        </p:nvSpPr>
        <p:spPr bwMode="gray">
          <a:xfrm>
            <a:off x="4568825" y="1895475"/>
            <a:ext cx="3600450" cy="1754188"/>
          </a:xfrm>
          <a:prstGeom prst="rightArrow">
            <a:avLst>
              <a:gd name="adj1" fmla="val 59880"/>
              <a:gd name="adj2" fmla="val 56814"/>
            </a:avLst>
          </a:prstGeom>
          <a:gradFill rotWithShape="0">
            <a:gsLst>
              <a:gs pos="0">
                <a:srgbClr val="313DD5">
                  <a:gamma/>
                  <a:shade val="69412"/>
                  <a:invGamma/>
                </a:srgbClr>
              </a:gs>
              <a:gs pos="100000">
                <a:srgbClr val="313DD5"/>
              </a:gs>
            </a:gsLst>
            <a:lin ang="0" scaled="1"/>
          </a:gradFill>
          <a:ln w="12700">
            <a:noFill/>
            <a:miter lim="800000"/>
          </a:ln>
          <a:effectLst>
            <a:outerShdw dist="35921" dir="2700000" algn="ctr" rotWithShape="0">
              <a:schemeClr val="tx2"/>
            </a:outerShdw>
          </a:effectLst>
        </p:spPr>
        <p:txBody>
          <a:bodyPr wrap="none" anchor="ctr"/>
          <a:lstStyle/>
          <a:p>
            <a:pPr algn="l" eaLnBrk="0" hangingPunct="0">
              <a:lnSpc>
                <a:spcPct val="90000"/>
              </a:lnSpc>
              <a:tabLst>
                <a:tab pos="1771650" algn="ctr"/>
              </a:tabLst>
              <a:defRPr/>
            </a:pPr>
            <a:r>
              <a:rPr kumimoji="0" lang="en-US" altLang="zh-CN" sz="2800" dirty="0">
                <a:solidFill>
                  <a:srgbClr val="FFFF00"/>
                </a:solidFill>
                <a:effectLst>
                  <a:outerShdw blurRad="38100" dist="38100" dir="2700000" algn="tl">
                    <a:srgbClr val="000000"/>
                  </a:outerShdw>
                </a:effectLst>
                <a:latin typeface="Arial Narrow" pitchFamily="34" charset="0"/>
              </a:rPr>
              <a:t>	</a:t>
            </a:r>
            <a:r>
              <a:rPr kumimoji="0" lang="zh-CN" altLang="en-US" sz="2800" dirty="0" smtClean="0">
                <a:solidFill>
                  <a:srgbClr val="FFFF00"/>
                </a:solidFill>
                <a:effectLst>
                  <a:outerShdw blurRad="38100" dist="38100" dir="2700000" algn="tl">
                    <a:srgbClr val="000000"/>
                  </a:outerShdw>
                </a:effectLst>
                <a:latin typeface="Arial Narrow" pitchFamily="34" charset="0"/>
              </a:rPr>
              <a:t>总薪酬</a:t>
            </a:r>
            <a:endParaRPr kumimoji="0" lang="zh-CN" altLang="en-US" sz="2800" dirty="0">
              <a:solidFill>
                <a:srgbClr val="FFFF00"/>
              </a:solidFill>
              <a:effectLst>
                <a:outerShdw blurRad="38100" dist="38100" dir="2700000" algn="tl">
                  <a:srgbClr val="000000"/>
                </a:outerShdw>
              </a:effectLst>
              <a:latin typeface="Arial Narrow" pitchFamily="34" charset="0"/>
            </a:endParaRPr>
          </a:p>
          <a:p>
            <a:pPr algn="l" eaLnBrk="0" hangingPunct="0">
              <a:lnSpc>
                <a:spcPct val="90000"/>
              </a:lnSpc>
              <a:tabLst>
                <a:tab pos="1771650" algn="ctr"/>
              </a:tabLst>
              <a:defRPr/>
            </a:pPr>
            <a:r>
              <a:rPr kumimoji="0" lang="zh-CN" altLang="en-US" dirty="0">
                <a:solidFill>
                  <a:srgbClr val="FFFF00"/>
                </a:solidFill>
                <a:effectLst>
                  <a:outerShdw blurRad="38100" dist="38100" dir="2700000" algn="tl">
                    <a:srgbClr val="000000"/>
                  </a:outerShdw>
                </a:effectLst>
                <a:latin typeface="Arial Narrow" pitchFamily="34" charset="0"/>
              </a:rPr>
              <a:t>    </a:t>
            </a:r>
            <a:r>
              <a:rPr kumimoji="0" lang="en-US" altLang="zh-CN" dirty="0">
                <a:solidFill>
                  <a:srgbClr val="FFFF00"/>
                </a:solidFill>
                <a:effectLst>
                  <a:outerShdw blurRad="38100" dist="38100" dir="2700000" algn="tl">
                    <a:srgbClr val="000000"/>
                  </a:outerShdw>
                </a:effectLst>
                <a:latin typeface="Arial Narrow" pitchFamily="34" charset="0"/>
              </a:rPr>
              <a:t>Total compensation</a:t>
            </a:r>
            <a:endParaRPr kumimoji="0" lang="en-US" altLang="zh-CN" dirty="0">
              <a:solidFill>
                <a:srgbClr val="FFFF00"/>
              </a:solidFill>
              <a:effectLst>
                <a:outerShdw blurRad="38100" dist="38100" dir="2700000" algn="tl">
                  <a:srgbClr val="000000"/>
                </a:outerShdw>
              </a:effectLst>
              <a:latin typeface="Arial Narrow" pitchFamily="34" charset="0"/>
            </a:endParaRPr>
          </a:p>
        </p:txBody>
      </p:sp>
      <p:sp>
        <p:nvSpPr>
          <p:cNvPr id="667668" name="AutoShape 20"/>
          <p:cNvSpPr>
            <a:spLocks noChangeArrowheads="1"/>
          </p:cNvSpPr>
          <p:nvPr/>
        </p:nvSpPr>
        <p:spPr bwMode="ltGray">
          <a:xfrm>
            <a:off x="1689100" y="1851025"/>
            <a:ext cx="3084513" cy="1754188"/>
          </a:xfrm>
          <a:prstGeom prst="rightArrow">
            <a:avLst>
              <a:gd name="adj1" fmla="val 59880"/>
              <a:gd name="adj2" fmla="val 48673"/>
            </a:avLst>
          </a:prstGeom>
          <a:gradFill rotWithShape="0">
            <a:gsLst>
              <a:gs pos="0">
                <a:srgbClr val="E303D3">
                  <a:gamma/>
                  <a:shade val="74510"/>
                  <a:invGamma/>
                </a:srgbClr>
              </a:gs>
              <a:gs pos="100000">
                <a:srgbClr val="E303D3"/>
              </a:gs>
            </a:gsLst>
            <a:lin ang="0" scaled="1"/>
          </a:gradFill>
          <a:ln w="12700">
            <a:noFill/>
            <a:miter lim="800000"/>
          </a:ln>
          <a:effectLst>
            <a:outerShdw dist="35921" dir="2700000" algn="ctr" rotWithShape="0">
              <a:schemeClr val="tx2"/>
            </a:outerShdw>
          </a:effectLst>
        </p:spPr>
        <p:txBody>
          <a:bodyPr wrap="none" anchor="ctr"/>
          <a:lstStyle/>
          <a:p>
            <a:pPr algn="ctr" eaLnBrk="0" hangingPunct="0">
              <a:lnSpc>
                <a:spcPct val="90000"/>
              </a:lnSpc>
              <a:tabLst>
                <a:tab pos="1200150" algn="ctr"/>
              </a:tabLst>
              <a:defRPr/>
            </a:pPr>
            <a:r>
              <a:rPr kumimoji="0" lang="en-US" altLang="zh-CN" sz="2800">
                <a:solidFill>
                  <a:srgbClr val="FFFF00"/>
                </a:solidFill>
                <a:effectLst>
                  <a:outerShdw blurRad="38100" dist="38100" dir="2700000" algn="tl">
                    <a:srgbClr val="000000"/>
                  </a:outerShdw>
                </a:effectLst>
                <a:latin typeface="Arial Narrow" pitchFamily="34" charset="0"/>
              </a:rPr>
              <a:t>           </a:t>
            </a:r>
            <a:r>
              <a:rPr kumimoji="0" lang="zh-CN" altLang="en-US" sz="2800">
                <a:solidFill>
                  <a:srgbClr val="FFFF00"/>
                </a:solidFill>
                <a:effectLst>
                  <a:outerShdw blurRad="38100" dist="38100" dir="2700000" algn="tl">
                    <a:srgbClr val="000000"/>
                  </a:outerShdw>
                </a:effectLst>
                <a:latin typeface="Arial Narrow" pitchFamily="34" charset="0"/>
              </a:rPr>
              <a:t>薪酬</a:t>
            </a:r>
            <a:endParaRPr kumimoji="0" lang="zh-CN" altLang="en-US" sz="2800">
              <a:solidFill>
                <a:srgbClr val="FFFF00"/>
              </a:solidFill>
              <a:effectLst>
                <a:outerShdw blurRad="38100" dist="38100" dir="2700000" algn="tl">
                  <a:srgbClr val="000000"/>
                </a:outerShdw>
              </a:effectLst>
              <a:latin typeface="Arial Narrow" pitchFamily="34" charset="0"/>
            </a:endParaRPr>
          </a:p>
          <a:p>
            <a:pPr algn="ctr" eaLnBrk="0" hangingPunct="0">
              <a:lnSpc>
                <a:spcPct val="90000"/>
              </a:lnSpc>
              <a:tabLst>
                <a:tab pos="1200150" algn="ctr"/>
              </a:tabLst>
              <a:defRPr/>
            </a:pPr>
            <a:r>
              <a:rPr kumimoji="0" lang="zh-CN" altLang="en-US">
                <a:solidFill>
                  <a:srgbClr val="FFFF00"/>
                </a:solidFill>
                <a:effectLst>
                  <a:outerShdw blurRad="38100" dist="38100" dir="2700000" algn="tl">
                    <a:srgbClr val="000000"/>
                  </a:outerShdw>
                </a:effectLst>
                <a:latin typeface="Arial Narrow" pitchFamily="34" charset="0"/>
              </a:rPr>
              <a:t>        </a:t>
            </a:r>
            <a:r>
              <a:rPr kumimoji="0" lang="en-US" altLang="zh-CN">
                <a:solidFill>
                  <a:srgbClr val="FFFF00"/>
                </a:solidFill>
                <a:effectLst>
                  <a:outerShdw blurRad="38100" dist="38100" dir="2700000" algn="tl">
                    <a:srgbClr val="000000"/>
                  </a:outerShdw>
                </a:effectLst>
                <a:latin typeface="Arial Narrow" pitchFamily="34" charset="0"/>
              </a:rPr>
              <a:t>Compensation</a:t>
            </a:r>
            <a:r>
              <a:rPr kumimoji="0" lang="en-US" altLang="zh-CN" sz="2800">
                <a:solidFill>
                  <a:srgbClr val="FFFF00"/>
                </a:solidFill>
                <a:effectLst>
                  <a:outerShdw blurRad="38100" dist="38100" dir="2700000" algn="tl">
                    <a:srgbClr val="000000"/>
                  </a:outerShdw>
                </a:effectLst>
                <a:latin typeface="Arial Narrow" pitchFamily="34" charset="0"/>
              </a:rPr>
              <a:t> </a:t>
            </a:r>
            <a:endParaRPr kumimoji="0" lang="en-US" altLang="zh-CN" sz="2800">
              <a:solidFill>
                <a:srgbClr val="FFFF00"/>
              </a:solidFill>
              <a:effectLst>
                <a:outerShdw blurRad="38100" dist="38100" dir="2700000" algn="tl">
                  <a:srgbClr val="000000"/>
                </a:outerShdw>
              </a:effectLst>
              <a:latin typeface="Arial Narrow" pitchFamily="34" charset="0"/>
            </a:endParaRPr>
          </a:p>
        </p:txBody>
      </p:sp>
      <p:sp>
        <p:nvSpPr>
          <p:cNvPr id="667669" name="AutoShape 21"/>
          <p:cNvSpPr>
            <a:spLocks noChangeArrowheads="1"/>
          </p:cNvSpPr>
          <p:nvPr/>
        </p:nvSpPr>
        <p:spPr bwMode="gray">
          <a:xfrm>
            <a:off x="306388" y="1851025"/>
            <a:ext cx="1990725" cy="1754188"/>
          </a:xfrm>
          <a:prstGeom prst="rightArrow">
            <a:avLst>
              <a:gd name="adj1" fmla="val 59880"/>
              <a:gd name="adj2" fmla="val 59274"/>
            </a:avLst>
          </a:prstGeom>
          <a:gradFill rotWithShape="0">
            <a:gsLst>
              <a:gs pos="0">
                <a:srgbClr val="964FFF">
                  <a:gamma/>
                  <a:shade val="58824"/>
                  <a:invGamma/>
                </a:srgbClr>
              </a:gs>
              <a:gs pos="100000">
                <a:srgbClr val="964FFF"/>
              </a:gs>
            </a:gsLst>
            <a:lin ang="0" scaled="1"/>
          </a:gradFill>
          <a:ln w="12700">
            <a:noFill/>
            <a:miter lim="800000"/>
          </a:ln>
          <a:effectLst>
            <a:outerShdw dist="35921" dir="2700000" algn="ctr" rotWithShape="0">
              <a:schemeClr val="tx2"/>
            </a:outerShdw>
          </a:effectLst>
        </p:spPr>
        <p:txBody>
          <a:bodyPr wrap="none" anchor="ctr"/>
          <a:lstStyle/>
          <a:p>
            <a:pPr algn="ctr" eaLnBrk="0" hangingPunct="0">
              <a:lnSpc>
                <a:spcPct val="90000"/>
              </a:lnSpc>
              <a:tabLst>
                <a:tab pos="1200150" algn="ctr"/>
              </a:tabLst>
              <a:defRPr/>
            </a:pPr>
            <a:r>
              <a:rPr kumimoji="0" lang="zh-CN" altLang="en-US" sz="2800">
                <a:solidFill>
                  <a:srgbClr val="FFFF00"/>
                </a:solidFill>
                <a:effectLst>
                  <a:outerShdw blurRad="38100" dist="38100" dir="2700000" algn="tl">
                    <a:srgbClr val="000000"/>
                  </a:outerShdw>
                </a:effectLst>
                <a:latin typeface="Arial Narrow" pitchFamily="34" charset="0"/>
              </a:rPr>
              <a:t>薪资</a:t>
            </a:r>
            <a:endParaRPr kumimoji="0" lang="zh-CN" altLang="en-US" sz="2800">
              <a:solidFill>
                <a:srgbClr val="FFFF00"/>
              </a:solidFill>
              <a:effectLst>
                <a:outerShdw blurRad="38100" dist="38100" dir="2700000" algn="tl">
                  <a:srgbClr val="000000"/>
                </a:outerShdw>
              </a:effectLst>
              <a:latin typeface="Arial Narrow" pitchFamily="34" charset="0"/>
            </a:endParaRPr>
          </a:p>
          <a:p>
            <a:pPr algn="ctr" eaLnBrk="0" hangingPunct="0">
              <a:lnSpc>
                <a:spcPct val="90000"/>
              </a:lnSpc>
              <a:tabLst>
                <a:tab pos="1200150" algn="ctr"/>
              </a:tabLst>
              <a:defRPr/>
            </a:pPr>
            <a:r>
              <a:rPr kumimoji="0" lang="en-US" altLang="zh-CN">
                <a:solidFill>
                  <a:srgbClr val="FFFF00"/>
                </a:solidFill>
                <a:effectLst>
                  <a:outerShdw blurRad="38100" dist="38100" dir="2700000" algn="tl">
                    <a:srgbClr val="000000"/>
                  </a:outerShdw>
                </a:effectLst>
                <a:latin typeface="Arial Narrow" pitchFamily="34" charset="0"/>
              </a:rPr>
              <a:t>Pay</a:t>
            </a:r>
            <a:r>
              <a:rPr kumimoji="0" lang="en-US" altLang="zh-CN" sz="2800">
                <a:solidFill>
                  <a:srgbClr val="FFFF00"/>
                </a:solidFill>
                <a:effectLst>
                  <a:outerShdw blurRad="38100" dist="38100" dir="2700000" algn="tl">
                    <a:srgbClr val="000000"/>
                  </a:outerShdw>
                </a:effectLst>
                <a:latin typeface="Arial Narrow" pitchFamily="34" charset="0"/>
              </a:rPr>
              <a:t> </a:t>
            </a:r>
            <a:endParaRPr kumimoji="0" lang="en-US" altLang="zh-CN" sz="2800">
              <a:solidFill>
                <a:srgbClr val="FFFF00"/>
              </a:solidFill>
              <a:effectLst>
                <a:outerShdw blurRad="38100" dist="38100" dir="2700000" algn="tl">
                  <a:srgbClr val="000000"/>
                </a:outerShdw>
              </a:effectLst>
              <a:latin typeface="Arial Narrow" pitchFamily="34" charset="0"/>
            </a:endParaRPr>
          </a:p>
        </p:txBody>
      </p:sp>
    </p:spTree>
  </p:cSld>
  <p:clrMapOvr>
    <a:masterClrMapping/>
  </p:clrMapOvr>
  <p:transition spd="slow">
    <p:wip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a:spLocks noGrp="1" noChangeArrowheads="1"/>
          </p:cNvSpPr>
          <p:nvPr>
            <p:ph type="title"/>
          </p:nvPr>
        </p:nvSpPr>
        <p:spPr>
          <a:xfrm>
            <a:off x="0" y="0"/>
            <a:ext cx="10668000" cy="1219200"/>
          </a:xfrm>
          <a:solidFill>
            <a:srgbClr val="0000CC"/>
          </a:solidFill>
        </p:spPr>
        <p:txBody>
          <a:bodyPr anchor="b"/>
          <a:lstStyle/>
          <a:p>
            <a:pPr eaLnBrk="1" hangingPunct="1"/>
            <a:r>
              <a:rPr lang="zh-CN" altLang="zh-CN" sz="3200" b="1" dirty="0" smtClean="0">
                <a:solidFill>
                  <a:srgbClr val="FFFFFF"/>
                </a:solidFill>
                <a:latin typeface="宋体" panose="02010600030101010101" pitchFamily="2" charset="-122"/>
              </a:rPr>
              <a:t>薪</a:t>
            </a:r>
            <a:r>
              <a:rPr lang="zh-CN" altLang="zh-CN" sz="3200" b="1" dirty="0">
                <a:solidFill>
                  <a:srgbClr val="FFFFFF"/>
                </a:solidFill>
                <a:latin typeface="宋体" panose="02010600030101010101" pitchFamily="2" charset="-122"/>
              </a:rPr>
              <a:t>酬水平及其外部竞争性决策的类型</a:t>
            </a:r>
            <a:r>
              <a:rPr lang="zh-CN" altLang="en-US" sz="3200" b="1" dirty="0">
                <a:solidFill>
                  <a:srgbClr val="FFFFFF"/>
                </a:solidFill>
                <a:latin typeface="宋体" panose="02010600030101010101" pitchFamily="2" charset="-122"/>
              </a:rPr>
              <a:t>：领袖政策</a:t>
            </a:r>
            <a:endParaRPr lang="zh-CN" altLang="en-US" sz="3200" b="1" dirty="0">
              <a:solidFill>
                <a:srgbClr val="FFFFFF"/>
              </a:solidFill>
              <a:latin typeface="宋体" panose="02010600030101010101" pitchFamily="2" charset="-122"/>
            </a:endParaRPr>
          </a:p>
        </p:txBody>
      </p:sp>
      <p:sp>
        <p:nvSpPr>
          <p:cNvPr id="177155" name="Rectangle 3"/>
          <p:cNvSpPr>
            <a:spLocks noChangeArrowheads="1"/>
          </p:cNvSpPr>
          <p:nvPr/>
        </p:nvSpPr>
        <p:spPr bwMode="auto">
          <a:xfrm>
            <a:off x="654050" y="1506538"/>
            <a:ext cx="9793288" cy="5534025"/>
          </a:xfrm>
          <a:prstGeom prst="rect">
            <a:avLst/>
          </a:prstGeom>
          <a:solidFill>
            <a:srgbClr val="660066"/>
          </a:solidFill>
          <a:ln w="9525">
            <a:miter lim="800000"/>
          </a:ln>
          <a:scene3d>
            <a:camera prst="legacyObliqueTopLeft"/>
            <a:lightRig rig="legacyFlat3" dir="t"/>
          </a:scene3d>
          <a:sp3d extrusionH="430200" prstMaterial="legacyMatte">
            <a:bevelT w="13500" h="13500" prst="angle"/>
            <a:bevelB w="13500" h="13500" prst="angle"/>
            <a:extrusionClr>
              <a:srgbClr val="660066"/>
            </a:extrusionClr>
          </a:sp3d>
        </p:spPr>
        <p:txBody>
          <a:bodyPr lIns="104498" tIns="52249" rIns="104498" bIns="52249">
            <a:spAutoFit/>
            <a:flatTx/>
          </a:bodyPr>
          <a:lstStyle/>
          <a:p>
            <a:pPr algn="l" defTabSz="1044575">
              <a:lnSpc>
                <a:spcPct val="165000"/>
              </a:lnSpc>
              <a:buClr>
                <a:srgbClr val="FF0066"/>
              </a:buClr>
              <a:buFont typeface="Webdings" panose="05030102010509060703" pitchFamily="18" charset="2"/>
              <a:buChar char="Ë"/>
            </a:pPr>
            <a:r>
              <a:rPr lang="zh-CN" altLang="en-US" dirty="0">
                <a:solidFill>
                  <a:schemeClr val="bg1"/>
                </a:solidFill>
                <a:latin typeface="华文细黑" pitchFamily="2" charset="-122"/>
                <a:ea typeface="华文细黑" pitchFamily="2" charset="-122"/>
              </a:rPr>
              <a:t>较高水平的薪酬往往能够很快为企业吸引来大批可供选择的求职者</a:t>
            </a:r>
            <a:r>
              <a:rPr lang="zh-CN" altLang="en-US" b="0" dirty="0"/>
              <a:t> </a:t>
            </a:r>
            <a:r>
              <a:rPr lang="zh-CN" altLang="zh-CN" dirty="0">
                <a:solidFill>
                  <a:schemeClr val="bg1"/>
                </a:solidFill>
                <a:latin typeface="华文细黑" pitchFamily="2" charset="-122"/>
                <a:ea typeface="华文细黑" pitchFamily="2" charset="-122"/>
              </a:rPr>
              <a:t>；</a:t>
            </a:r>
            <a:endParaRPr lang="zh-CN" altLang="zh-CN" dirty="0">
              <a:solidFill>
                <a:schemeClr val="bg1"/>
              </a:solidFill>
              <a:latin typeface="华文细黑" pitchFamily="2" charset="-122"/>
              <a:ea typeface="华文细黑" pitchFamily="2" charset="-122"/>
            </a:endParaRPr>
          </a:p>
          <a:p>
            <a:pPr algn="l" defTabSz="1044575">
              <a:lnSpc>
                <a:spcPct val="165000"/>
              </a:lnSpc>
              <a:buClr>
                <a:srgbClr val="FF0066"/>
              </a:buClr>
              <a:buFont typeface="Webdings" panose="05030102010509060703" pitchFamily="18" charset="2"/>
              <a:buChar char="Ë"/>
            </a:pPr>
            <a:r>
              <a:rPr lang="zh-CN" altLang="en-US" dirty="0">
                <a:solidFill>
                  <a:schemeClr val="bg1"/>
                </a:solidFill>
                <a:latin typeface="华文细黑" pitchFamily="2" charset="-122"/>
                <a:ea typeface="华文细黑" pitchFamily="2" charset="-122"/>
              </a:rPr>
              <a:t>高薪还能减少企业在员工甄选方面所支出的费用</a:t>
            </a:r>
            <a:r>
              <a:rPr lang="zh-CN" altLang="en-US" b="0" dirty="0"/>
              <a:t> </a:t>
            </a:r>
            <a:r>
              <a:rPr lang="zh-CN" altLang="zh-CN" dirty="0">
                <a:solidFill>
                  <a:schemeClr val="bg1"/>
                </a:solidFill>
                <a:latin typeface="华文细黑" pitchFamily="2" charset="-122"/>
                <a:ea typeface="华文细黑" pitchFamily="2" charset="-122"/>
              </a:rPr>
              <a:t>；</a:t>
            </a:r>
            <a:endParaRPr lang="zh-CN" altLang="zh-CN" dirty="0">
              <a:solidFill>
                <a:schemeClr val="bg1"/>
              </a:solidFill>
              <a:latin typeface="华文细黑" pitchFamily="2" charset="-122"/>
              <a:ea typeface="华文细黑" pitchFamily="2" charset="-122"/>
            </a:endParaRPr>
          </a:p>
          <a:p>
            <a:pPr algn="l" defTabSz="1044575">
              <a:lnSpc>
                <a:spcPct val="165000"/>
              </a:lnSpc>
              <a:buClr>
                <a:srgbClr val="FF0066"/>
              </a:buClr>
              <a:buFont typeface="Webdings" panose="05030102010509060703" pitchFamily="18" charset="2"/>
              <a:buChar char="Ë"/>
            </a:pPr>
            <a:r>
              <a:rPr lang="zh-CN" altLang="en-US" dirty="0">
                <a:solidFill>
                  <a:schemeClr val="bg1"/>
                </a:solidFill>
                <a:latin typeface="华文细黑" pitchFamily="2" charset="-122"/>
                <a:ea typeface="华文细黑" pitchFamily="2" charset="-122"/>
              </a:rPr>
              <a:t>较高的薪酬水平提高了员工离职的机会成本，有助于改进员工的工作</a:t>
            </a:r>
            <a:endParaRPr lang="zh-CN" altLang="en-US" dirty="0">
              <a:solidFill>
                <a:schemeClr val="bg1"/>
              </a:solidFill>
              <a:latin typeface="华文细黑" pitchFamily="2" charset="-122"/>
              <a:ea typeface="华文细黑" pitchFamily="2" charset="-122"/>
            </a:endParaRPr>
          </a:p>
          <a:p>
            <a:pPr algn="l" defTabSz="1044575">
              <a:lnSpc>
                <a:spcPct val="165000"/>
              </a:lnSpc>
              <a:buClr>
                <a:srgbClr val="FF0066"/>
              </a:buClr>
              <a:buFont typeface="Webdings" panose="05030102010509060703" pitchFamily="18" charset="2"/>
              <a:buNone/>
            </a:pPr>
            <a:r>
              <a:rPr lang="zh-CN" altLang="en-US" dirty="0">
                <a:solidFill>
                  <a:schemeClr val="bg1"/>
                </a:solidFill>
                <a:latin typeface="华文细黑" pitchFamily="2" charset="-122"/>
                <a:ea typeface="华文细黑" pitchFamily="2" charset="-122"/>
              </a:rPr>
              <a:t>   绩效</a:t>
            </a:r>
            <a:r>
              <a:rPr lang="zh-CN" altLang="en-US" b="0" dirty="0"/>
              <a:t> </a:t>
            </a:r>
            <a:r>
              <a:rPr lang="zh-CN" altLang="zh-CN" dirty="0">
                <a:solidFill>
                  <a:schemeClr val="bg1"/>
                </a:solidFill>
                <a:latin typeface="华文细黑" pitchFamily="2" charset="-122"/>
                <a:ea typeface="华文细黑" pitchFamily="2" charset="-122"/>
              </a:rPr>
              <a:t>；</a:t>
            </a:r>
            <a:endParaRPr lang="zh-CN" altLang="zh-CN" dirty="0">
              <a:solidFill>
                <a:schemeClr val="bg1"/>
              </a:solidFill>
              <a:latin typeface="华文细黑" pitchFamily="2" charset="-122"/>
              <a:ea typeface="华文细黑" pitchFamily="2" charset="-122"/>
            </a:endParaRPr>
          </a:p>
          <a:p>
            <a:pPr algn="l" defTabSz="1044575">
              <a:lnSpc>
                <a:spcPct val="165000"/>
              </a:lnSpc>
              <a:buClr>
                <a:srgbClr val="FF0066"/>
              </a:buClr>
              <a:buFont typeface="Webdings" panose="05030102010509060703" pitchFamily="18" charset="2"/>
              <a:buChar char="Ë"/>
            </a:pPr>
            <a:r>
              <a:rPr lang="zh-CN" altLang="en-US" dirty="0">
                <a:solidFill>
                  <a:schemeClr val="bg1"/>
                </a:solidFill>
                <a:latin typeface="华文细黑" pitchFamily="2" charset="-122"/>
                <a:ea typeface="华文细黑" pitchFamily="2" charset="-122"/>
              </a:rPr>
              <a:t>较高的薪酬水平使得企业不必跟随市场水平经常性地为员工加薪薪</a:t>
            </a:r>
            <a:endParaRPr lang="zh-CN" altLang="en-US" dirty="0">
              <a:solidFill>
                <a:schemeClr val="bg1"/>
              </a:solidFill>
              <a:latin typeface="华文细黑" pitchFamily="2" charset="-122"/>
              <a:ea typeface="华文细黑" pitchFamily="2" charset="-122"/>
            </a:endParaRPr>
          </a:p>
          <a:p>
            <a:pPr algn="l" defTabSz="1044575">
              <a:lnSpc>
                <a:spcPct val="165000"/>
              </a:lnSpc>
              <a:buClr>
                <a:srgbClr val="FF0066"/>
              </a:buClr>
              <a:buFont typeface="Webdings" panose="05030102010509060703" pitchFamily="18" charset="2"/>
              <a:buNone/>
            </a:pPr>
            <a:r>
              <a:rPr lang="zh-CN" altLang="en-US" dirty="0">
                <a:solidFill>
                  <a:schemeClr val="bg1"/>
                </a:solidFill>
                <a:latin typeface="华文细黑" pitchFamily="2" charset="-122"/>
                <a:ea typeface="华文细黑" pitchFamily="2" charset="-122"/>
              </a:rPr>
              <a:t>    酬，从而节省薪酬管理的成本 ；</a:t>
            </a:r>
            <a:endParaRPr lang="zh-CN" altLang="en-US" dirty="0">
              <a:solidFill>
                <a:schemeClr val="bg1"/>
              </a:solidFill>
              <a:latin typeface="华文细黑" pitchFamily="2" charset="-122"/>
              <a:ea typeface="华文细黑" pitchFamily="2" charset="-122"/>
            </a:endParaRPr>
          </a:p>
          <a:p>
            <a:pPr algn="l" defTabSz="1044575">
              <a:lnSpc>
                <a:spcPct val="165000"/>
              </a:lnSpc>
              <a:buClr>
                <a:srgbClr val="FF0066"/>
              </a:buClr>
              <a:buFont typeface="Webdings" panose="05030102010509060703" pitchFamily="18" charset="2"/>
              <a:buChar char="Ë"/>
            </a:pPr>
            <a:r>
              <a:rPr lang="zh-CN" altLang="en-US" dirty="0">
                <a:solidFill>
                  <a:schemeClr val="bg1"/>
                </a:solidFill>
                <a:latin typeface="华文细黑" pitchFamily="2" charset="-122"/>
                <a:ea typeface="华文细黑" pitchFamily="2" charset="-122"/>
              </a:rPr>
              <a:t>较高的薪酬有利于减少因为薪酬问题引起的劳动纠纷，同时有利于提</a:t>
            </a:r>
            <a:endParaRPr lang="zh-CN" altLang="en-US" dirty="0">
              <a:solidFill>
                <a:schemeClr val="bg1"/>
              </a:solidFill>
              <a:latin typeface="华文细黑" pitchFamily="2" charset="-122"/>
              <a:ea typeface="华文细黑" pitchFamily="2" charset="-122"/>
            </a:endParaRPr>
          </a:p>
          <a:p>
            <a:pPr algn="l" defTabSz="1044575">
              <a:lnSpc>
                <a:spcPct val="165000"/>
              </a:lnSpc>
              <a:buClr>
                <a:srgbClr val="FF0066"/>
              </a:buClr>
              <a:buFont typeface="Webdings" panose="05030102010509060703" pitchFamily="18" charset="2"/>
              <a:buNone/>
            </a:pPr>
            <a:r>
              <a:rPr lang="zh-CN" altLang="en-US" dirty="0">
                <a:solidFill>
                  <a:schemeClr val="bg1"/>
                </a:solidFill>
                <a:latin typeface="华文细黑" pitchFamily="2" charset="-122"/>
                <a:ea typeface="华文细黑" pitchFamily="2" charset="-122"/>
              </a:rPr>
              <a:t>   高公司的形象和知名度 。</a:t>
            </a:r>
            <a:endParaRPr lang="zh-CN" altLang="en-US" dirty="0">
              <a:solidFill>
                <a:schemeClr val="bg1"/>
              </a:solidFill>
              <a:latin typeface="华文细黑" pitchFamily="2" charset="-122"/>
              <a:ea typeface="华文细黑" pitchFamily="2" charset="-122"/>
            </a:endParaRPr>
          </a:p>
          <a:p>
            <a:pPr algn="l" defTabSz="1044575">
              <a:lnSpc>
                <a:spcPct val="165000"/>
              </a:lnSpc>
              <a:buClr>
                <a:srgbClr val="FF0066"/>
              </a:buClr>
              <a:buFont typeface="Webdings" panose="05030102010509060703" pitchFamily="18" charset="2"/>
              <a:buNone/>
            </a:pPr>
            <a:r>
              <a:rPr lang="zh-CN" altLang="en-US" dirty="0">
                <a:solidFill>
                  <a:schemeClr val="bg1"/>
                </a:solidFill>
                <a:latin typeface="华文细黑" pitchFamily="2" charset="-122"/>
                <a:ea typeface="华文细黑" pitchFamily="2" charset="-122"/>
              </a:rPr>
              <a:t>   不过，充当薪酬领袖的企业往往都有很大的管理压力 </a:t>
            </a:r>
            <a:endParaRPr lang="zh-CN" altLang="en-US" dirty="0">
              <a:solidFill>
                <a:schemeClr val="bg1"/>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调整数据以反映组织薪资水平政策：领袖政策</a:t>
            </a:r>
            <a:endParaRPr lang="zh-CN" altLang="en-US" sz="3200" b="1" smtClean="0">
              <a:solidFill>
                <a:srgbClr val="FFFFFF"/>
              </a:solidFill>
              <a:latin typeface="宋体" panose="02010600030101010101" pitchFamily="2" charset="-122"/>
            </a:endParaRPr>
          </a:p>
        </p:txBody>
      </p:sp>
      <p:sp>
        <p:nvSpPr>
          <p:cNvPr id="178179" name="Text Box 3"/>
          <p:cNvSpPr txBox="1">
            <a:spLocks noChangeArrowheads="1"/>
          </p:cNvSpPr>
          <p:nvPr/>
        </p:nvSpPr>
        <p:spPr bwMode="auto">
          <a:xfrm>
            <a:off x="1733555" y="5250178"/>
            <a:ext cx="7921625" cy="1398180"/>
          </a:xfrm>
          <a:prstGeom prst="rect">
            <a:avLst/>
          </a:prstGeom>
          <a:solidFill>
            <a:srgbClr val="00FF00"/>
          </a:solidFill>
          <a:ln w="9525">
            <a:miter lim="800000"/>
          </a:ln>
          <a:scene3d>
            <a:camera prst="legacyObliqueTopRight"/>
            <a:lightRig rig="legacyFlat3" dir="b"/>
          </a:scene3d>
          <a:sp3d extrusionH="430200" prstMaterial="legacyMatte">
            <a:bevelT w="13500" h="13500" prst="angle"/>
            <a:bevelB w="13500" h="13500" prst="angle"/>
            <a:extrusionClr>
              <a:srgbClr val="00FF00"/>
            </a:extrusionClr>
          </a:sp3d>
        </p:spPr>
        <p:txBody>
          <a:bodyPr lIns="104498" tIns="52249" rIns="104498" bIns="52249">
            <a:spAutoFit/>
            <a:flatTx/>
          </a:bodyPr>
          <a:lstStyle/>
          <a:p>
            <a:pPr algn="l" defTabSz="1044575">
              <a:spcBef>
                <a:spcPct val="50000"/>
              </a:spcBef>
              <a:buClr>
                <a:schemeClr val="tx2"/>
              </a:buClr>
              <a:buSzPct val="120000"/>
              <a:buFont typeface="Monotype Sorts" pitchFamily="2" charset="2"/>
              <a:buChar char="ý"/>
            </a:pPr>
            <a:r>
              <a:rPr lang="en-US" altLang="zh-CN" dirty="0">
                <a:latin typeface="宋体" panose="02010600030101010101" pitchFamily="2" charset="-122"/>
              </a:rPr>
              <a:t> </a:t>
            </a:r>
            <a:r>
              <a:rPr lang="zh-CN" altLang="en-US" dirty="0">
                <a:latin typeface="宋体" panose="02010600030101010101" pitchFamily="2" charset="-122"/>
              </a:rPr>
              <a:t>对数据进行调整以</a:t>
            </a:r>
            <a:r>
              <a:rPr lang="zh-CN" altLang="en-US" i="1" dirty="0">
                <a:latin typeface="宋体" panose="02010600030101010101" pitchFamily="2" charset="-122"/>
              </a:rPr>
              <a:t>全额</a:t>
            </a:r>
            <a:r>
              <a:rPr lang="zh-CN" altLang="en-US" dirty="0">
                <a:latin typeface="宋体" panose="02010600030101010101" pitchFamily="2" charset="-122"/>
              </a:rPr>
              <a:t>反映来年预期的市场增长幅度。</a:t>
            </a:r>
            <a:endParaRPr lang="zh-CN" altLang="en-US" dirty="0">
              <a:latin typeface="宋体" panose="02010600030101010101" pitchFamily="2" charset="-122"/>
            </a:endParaRPr>
          </a:p>
          <a:p>
            <a:pPr algn="l" defTabSz="1044575">
              <a:spcBef>
                <a:spcPct val="50000"/>
              </a:spcBef>
              <a:buClr>
                <a:schemeClr val="tx2"/>
              </a:buClr>
              <a:buSzPct val="120000"/>
              <a:buFont typeface="Monotype Sorts" pitchFamily="2" charset="2"/>
              <a:buChar char="ý"/>
            </a:pPr>
            <a:r>
              <a:rPr lang="zh-CN" altLang="en-US" dirty="0">
                <a:latin typeface="宋体" panose="02010600030101010101" pitchFamily="2" charset="-122"/>
              </a:rPr>
              <a:t> 薪资水平调整至年底的预期水平，在全年中都比市场水平高，在年底与市场水平持平。 </a:t>
            </a:r>
            <a:endParaRPr lang="zh-CN" altLang="en-US" dirty="0">
              <a:latin typeface="宋体" panose="02010600030101010101" pitchFamily="2" charset="-122"/>
            </a:endParaRPr>
          </a:p>
        </p:txBody>
      </p:sp>
      <p:pic>
        <p:nvPicPr>
          <p:cNvPr id="4" name="XC201.EPS" descr="id:2147509628;FounderCES"/>
          <p:cNvPicPr/>
          <p:nvPr/>
        </p:nvPicPr>
        <p:blipFill rotWithShape="1">
          <a:blip r:embed="rId1" cstate="print"/>
          <a:srcRect b="9905"/>
          <a:stretch>
            <a:fillRect/>
          </a:stretch>
        </p:blipFill>
        <p:spPr>
          <a:xfrm>
            <a:off x="1373833" y="1498494"/>
            <a:ext cx="8641068" cy="3243790"/>
          </a:xfrm>
          <a:prstGeom prst="rect">
            <a:avLst/>
          </a:prstGeom>
        </p:spPr>
      </p:pic>
    </p:spTree>
  </p:cSld>
  <p:clrMapOvr>
    <a:masterClrMapping/>
  </p:clrMapOvr>
  <p:transition spd="slow">
    <p:wip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350000"/>
              </a:lnSpc>
            </a:pPr>
            <a:r>
              <a:rPr lang="zh-CN" altLang="zh-CN" sz="3200" b="1" dirty="0">
                <a:solidFill>
                  <a:srgbClr val="FFFFFF"/>
                </a:solidFill>
                <a:latin typeface="宋体" panose="02010600030101010101" pitchFamily="2" charset="-122"/>
              </a:rPr>
              <a:t>薪酬水平及其外部竞争性决策的类型</a:t>
            </a:r>
            <a:r>
              <a:rPr lang="zh-CN" altLang="en-US" sz="3200" b="1" dirty="0" smtClean="0">
                <a:solidFill>
                  <a:srgbClr val="FFFFFF"/>
                </a:solidFill>
                <a:latin typeface="宋体" panose="02010600030101010101" pitchFamily="2" charset="-122"/>
              </a:rPr>
              <a:t>：</a:t>
            </a:r>
            <a:r>
              <a:rPr lang="zh-CN" altLang="en-US" sz="3200" b="1" dirty="0">
                <a:solidFill>
                  <a:srgbClr val="FFFFFF"/>
                </a:solidFill>
                <a:latin typeface="宋体" panose="02010600030101010101" pitchFamily="2" charset="-122"/>
              </a:rPr>
              <a:t>追随</a:t>
            </a:r>
            <a:r>
              <a:rPr lang="zh-CN" altLang="en-US" sz="3200" b="1" dirty="0" smtClean="0">
                <a:solidFill>
                  <a:srgbClr val="FFFFFF"/>
                </a:solidFill>
                <a:latin typeface="宋体" panose="02010600030101010101" pitchFamily="2" charset="-122"/>
              </a:rPr>
              <a:t>政策</a:t>
            </a:r>
            <a:endParaRPr lang="zh-CN" altLang="en-US" sz="3200" b="1" dirty="0" smtClean="0">
              <a:solidFill>
                <a:srgbClr val="FFFFFF"/>
              </a:solidFill>
              <a:latin typeface="宋体" panose="02010600030101010101" pitchFamily="2" charset="-122"/>
            </a:endParaRPr>
          </a:p>
        </p:txBody>
      </p:sp>
      <p:sp>
        <p:nvSpPr>
          <p:cNvPr id="179203" name="Rectangle 3"/>
          <p:cNvSpPr>
            <a:spLocks noChangeArrowheads="1"/>
          </p:cNvSpPr>
          <p:nvPr/>
        </p:nvSpPr>
        <p:spPr bwMode="auto">
          <a:xfrm>
            <a:off x="914400" y="1371600"/>
            <a:ext cx="9220200" cy="5783263"/>
          </a:xfrm>
          <a:prstGeom prst="rect">
            <a:avLst/>
          </a:prstGeom>
          <a:solidFill>
            <a:srgbClr val="000099"/>
          </a:solidFill>
          <a:ln w="9525">
            <a:miter lim="800000"/>
          </a:ln>
          <a:scene3d>
            <a:camera prst="legacyObliqueTopLeft"/>
            <a:lightRig rig="legacyFlat3" dir="t"/>
          </a:scene3d>
          <a:sp3d extrusionH="430200" prstMaterial="legacyMatte">
            <a:bevelT w="13500" h="13500" prst="angle"/>
            <a:bevelB w="13500" h="13500" prst="angle"/>
            <a:extrusionClr>
              <a:srgbClr val="000099"/>
            </a:extrusionClr>
          </a:sp3d>
        </p:spPr>
        <p:txBody>
          <a:bodyPr lIns="104498" tIns="52249" rIns="104498" bIns="52249">
            <a:spAutoFit/>
            <a:flatTx/>
          </a:bodyPr>
          <a:lstStyle/>
          <a:p>
            <a:pPr algn="l" defTabSz="1044575">
              <a:lnSpc>
                <a:spcPct val="190000"/>
              </a:lnSpc>
              <a:buClr>
                <a:srgbClr val="FF0066"/>
              </a:buClr>
              <a:buFont typeface="Webdings" panose="05030102010509060703" pitchFamily="18" charset="2"/>
              <a:buChar char="Ë"/>
            </a:pPr>
            <a:r>
              <a:rPr lang="zh-CN" altLang="zh-CN" sz="2800">
                <a:solidFill>
                  <a:srgbClr val="FFFF66"/>
                </a:solidFill>
                <a:latin typeface="华文细黑" pitchFamily="2" charset="-122"/>
                <a:ea typeface="华文细黑" pitchFamily="2" charset="-122"/>
              </a:rPr>
              <a:t>  力图确保本企业的薪资成本大体上与产品市场上的竞争对手相等；</a:t>
            </a:r>
            <a:endParaRPr lang="zh-CN" altLang="zh-CN" sz="2800">
              <a:solidFill>
                <a:srgbClr val="FFFF66"/>
              </a:solidFill>
              <a:latin typeface="华文细黑" pitchFamily="2" charset="-122"/>
              <a:ea typeface="华文细黑" pitchFamily="2" charset="-122"/>
            </a:endParaRPr>
          </a:p>
          <a:p>
            <a:pPr algn="l" defTabSz="1044575">
              <a:lnSpc>
                <a:spcPct val="190000"/>
              </a:lnSpc>
              <a:buClr>
                <a:srgbClr val="FF0066"/>
              </a:buClr>
              <a:buFont typeface="Webdings" panose="05030102010509060703" pitchFamily="18" charset="2"/>
              <a:buChar char="Ë"/>
            </a:pPr>
            <a:r>
              <a:rPr lang="zh-CN" altLang="zh-CN" sz="2800">
                <a:solidFill>
                  <a:srgbClr val="FFFF66"/>
                </a:solidFill>
                <a:latin typeface="华文细黑" pitchFamily="2" charset="-122"/>
                <a:ea typeface="华文细黑" pitchFamily="2" charset="-122"/>
              </a:rPr>
              <a:t>  确保本企业在吸引和雇佣劳动者方面的能力大体上与劳动力市场上的竞争对手相同；</a:t>
            </a:r>
            <a:endParaRPr lang="zh-CN" altLang="zh-CN" sz="2800">
              <a:solidFill>
                <a:srgbClr val="FFFF66"/>
              </a:solidFill>
              <a:latin typeface="华文细黑" pitchFamily="2" charset="-122"/>
              <a:ea typeface="华文细黑" pitchFamily="2" charset="-122"/>
            </a:endParaRPr>
          </a:p>
          <a:p>
            <a:pPr algn="l" defTabSz="1044575">
              <a:lnSpc>
                <a:spcPct val="190000"/>
              </a:lnSpc>
              <a:buClr>
                <a:srgbClr val="FF0066"/>
              </a:buClr>
              <a:buFont typeface="Webdings" panose="05030102010509060703" pitchFamily="18" charset="2"/>
              <a:buChar char="Ë"/>
            </a:pPr>
            <a:r>
              <a:rPr lang="zh-CN" altLang="zh-CN" sz="2800">
                <a:solidFill>
                  <a:srgbClr val="FFFF66"/>
                </a:solidFill>
                <a:latin typeface="华文细黑" pitchFamily="2" charset="-122"/>
                <a:ea typeface="华文细黑" pitchFamily="2" charset="-122"/>
              </a:rPr>
              <a:t>  避免使组织在产品定价或者在维持高质量劳动力队伍方面处于不利地位；</a:t>
            </a:r>
            <a:endParaRPr lang="zh-CN" altLang="zh-CN" sz="2800">
              <a:solidFill>
                <a:srgbClr val="FFFF66"/>
              </a:solidFill>
              <a:latin typeface="华文细黑" pitchFamily="2" charset="-122"/>
              <a:ea typeface="华文细黑" pitchFamily="2" charset="-122"/>
            </a:endParaRPr>
          </a:p>
          <a:p>
            <a:pPr algn="l" defTabSz="1044575">
              <a:lnSpc>
                <a:spcPct val="190000"/>
              </a:lnSpc>
              <a:buClr>
                <a:srgbClr val="FF0066"/>
              </a:buClr>
              <a:buFont typeface="Webdings" panose="05030102010509060703" pitchFamily="18" charset="2"/>
              <a:buChar char="Ë"/>
            </a:pPr>
            <a:r>
              <a:rPr lang="zh-CN" altLang="zh-CN" sz="2800">
                <a:solidFill>
                  <a:srgbClr val="FFFF66"/>
                </a:solidFill>
                <a:latin typeface="华文细黑" pitchFamily="2" charset="-122"/>
                <a:ea typeface="华文细黑" pitchFamily="2" charset="-122"/>
              </a:rPr>
              <a:t>  不能为雇主在劳动力市场上提供竞争优势。</a:t>
            </a:r>
            <a:endParaRPr lang="zh-CN" altLang="en-US" sz="2800">
              <a:solidFill>
                <a:srgbClr val="FFFF66"/>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调整数据以反映组织薪资水平政策：追随政策</a:t>
            </a:r>
            <a:endParaRPr lang="zh-CN" altLang="en-US" sz="3200" b="1" smtClean="0">
              <a:solidFill>
                <a:srgbClr val="FFFFFF"/>
              </a:solidFill>
              <a:latin typeface="宋体" panose="02010600030101010101" pitchFamily="2" charset="-122"/>
            </a:endParaRPr>
          </a:p>
        </p:txBody>
      </p:sp>
      <p:sp>
        <p:nvSpPr>
          <p:cNvPr id="180227" name="Text Box 3"/>
          <p:cNvSpPr txBox="1">
            <a:spLocks noChangeArrowheads="1"/>
          </p:cNvSpPr>
          <p:nvPr/>
        </p:nvSpPr>
        <p:spPr bwMode="auto">
          <a:xfrm>
            <a:off x="1193326" y="5250178"/>
            <a:ext cx="8281347" cy="1521291"/>
          </a:xfrm>
          <a:prstGeom prst="rect">
            <a:avLst/>
          </a:prstGeom>
          <a:solidFill>
            <a:schemeClr val="accent2"/>
          </a:solidFill>
          <a:ln w="9525">
            <a:miter lim="800000"/>
          </a:ln>
          <a:scene3d>
            <a:camera prst="legacyObliqueTopRight"/>
            <a:lightRig rig="legacyFlat3" dir="b"/>
          </a:scene3d>
          <a:sp3d extrusionH="430200" prstMaterial="legacyMatte">
            <a:bevelT w="13500" h="13500" prst="angle"/>
            <a:bevelB w="13500" h="13500" prst="angle"/>
            <a:extrusionClr>
              <a:schemeClr val="accent2"/>
            </a:extrusionClr>
          </a:sp3d>
        </p:spPr>
        <p:txBody>
          <a:bodyPr wrap="square" lIns="104498" tIns="52249" rIns="104498" bIns="52249">
            <a:spAutoFit/>
            <a:flatTx/>
          </a:bodyPr>
          <a:lstStyle/>
          <a:p>
            <a:pPr algn="l" defTabSz="1044575">
              <a:spcBef>
                <a:spcPct val="50000"/>
              </a:spcBef>
              <a:buClr>
                <a:schemeClr val="bg1"/>
              </a:buClr>
              <a:buSzPct val="120000"/>
              <a:buFont typeface="Monotype Sorts" pitchFamily="2" charset="2"/>
              <a:buChar char="4"/>
            </a:pPr>
            <a:r>
              <a:rPr lang="en-US" altLang="zh-CN" sz="3200" dirty="0">
                <a:solidFill>
                  <a:schemeClr val="bg1"/>
                </a:solidFill>
                <a:latin typeface="宋体" panose="02010600030101010101" pitchFamily="2" charset="-122"/>
              </a:rPr>
              <a:t> </a:t>
            </a:r>
            <a:r>
              <a:rPr lang="zh-CN" altLang="en-US" dirty="0">
                <a:solidFill>
                  <a:schemeClr val="bg1"/>
                </a:solidFill>
                <a:latin typeface="宋体" panose="02010600030101010101" pitchFamily="2" charset="-122"/>
              </a:rPr>
              <a:t>对数据进行调整以</a:t>
            </a:r>
            <a:r>
              <a:rPr lang="zh-CN" altLang="en-US" i="1" dirty="0">
                <a:solidFill>
                  <a:schemeClr val="bg1"/>
                </a:solidFill>
                <a:latin typeface="宋体" panose="02010600030101010101" pitchFamily="2" charset="-122"/>
              </a:rPr>
              <a:t>半额</a:t>
            </a:r>
            <a:r>
              <a:rPr lang="zh-CN" altLang="en-US" dirty="0">
                <a:solidFill>
                  <a:schemeClr val="bg1"/>
                </a:solidFill>
                <a:latin typeface="宋体" panose="02010600030101010101" pitchFamily="2" charset="-122"/>
              </a:rPr>
              <a:t>反映来年预期的市场增长幅度。</a:t>
            </a:r>
            <a:endParaRPr lang="zh-CN" altLang="en-US" dirty="0">
              <a:solidFill>
                <a:schemeClr val="bg1"/>
              </a:solidFill>
              <a:latin typeface="宋体" panose="02010600030101010101" pitchFamily="2" charset="-122"/>
            </a:endParaRPr>
          </a:p>
          <a:p>
            <a:pPr algn="l" defTabSz="1044575">
              <a:spcBef>
                <a:spcPct val="50000"/>
              </a:spcBef>
              <a:buClr>
                <a:schemeClr val="bg1"/>
              </a:buClr>
              <a:buSzPct val="120000"/>
              <a:buFont typeface="Monotype Sorts" pitchFamily="2" charset="2"/>
              <a:buChar char="4"/>
            </a:pPr>
            <a:r>
              <a:rPr lang="zh-CN" altLang="en-US" dirty="0">
                <a:solidFill>
                  <a:schemeClr val="bg1"/>
                </a:solidFill>
                <a:latin typeface="宋体" panose="02010600030101010101" pitchFamily="2" charset="-122"/>
              </a:rPr>
              <a:t> 薪资水平确定在半年以后的水平上，在上半年薪资水平高于市场水平，但是在下半年中低于市场水平。</a:t>
            </a:r>
            <a:endParaRPr lang="zh-CN" altLang="en-US" dirty="0">
              <a:solidFill>
                <a:schemeClr val="bg1"/>
              </a:solidFill>
              <a:latin typeface="宋体" panose="02010600030101010101" pitchFamily="2" charset="-122"/>
            </a:endParaRPr>
          </a:p>
        </p:txBody>
      </p:sp>
      <p:pic>
        <p:nvPicPr>
          <p:cNvPr id="4" name="XC203.EPS" descr="id:2147509643;FounderCES"/>
          <p:cNvPicPr/>
          <p:nvPr/>
        </p:nvPicPr>
        <p:blipFill rotWithShape="1">
          <a:blip r:embed="rId1" cstate="print"/>
          <a:srcRect b="17977"/>
          <a:stretch>
            <a:fillRect/>
          </a:stretch>
        </p:blipFill>
        <p:spPr>
          <a:xfrm>
            <a:off x="1193326" y="1452455"/>
            <a:ext cx="8461207" cy="3285489"/>
          </a:xfrm>
          <a:prstGeom prst="rect">
            <a:avLst/>
          </a:prstGeom>
        </p:spPr>
      </p:pic>
    </p:spTree>
  </p:cSld>
  <p:clrMapOvr>
    <a:masterClrMapping/>
  </p:clrMapOvr>
  <p:transition spd="slow">
    <p:wip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350000"/>
              </a:lnSpc>
            </a:pPr>
            <a:r>
              <a:rPr lang="zh-CN" altLang="zh-CN" sz="3200" b="1" dirty="0">
                <a:solidFill>
                  <a:srgbClr val="FFFFFF"/>
                </a:solidFill>
                <a:latin typeface="宋体" panose="02010600030101010101" pitchFamily="2" charset="-122"/>
              </a:rPr>
              <a:t>薪酬水平及其外部竞争性决策的类型</a:t>
            </a:r>
            <a:r>
              <a:rPr lang="zh-CN" altLang="en-US" sz="3200" b="1" dirty="0" smtClean="0">
                <a:solidFill>
                  <a:srgbClr val="FFFFFF"/>
                </a:solidFill>
                <a:latin typeface="宋体" panose="02010600030101010101" pitchFamily="2" charset="-122"/>
              </a:rPr>
              <a:t>：</a:t>
            </a:r>
            <a:r>
              <a:rPr lang="zh-CN" altLang="en-US" sz="3200" b="1" dirty="0">
                <a:solidFill>
                  <a:srgbClr val="FFFFFF"/>
                </a:solidFill>
                <a:latin typeface="宋体" panose="02010600030101010101" pitchFamily="2" charset="-122"/>
              </a:rPr>
              <a:t>拖后</a:t>
            </a:r>
            <a:r>
              <a:rPr lang="zh-CN" altLang="en-US" sz="3200" b="1" dirty="0" smtClean="0">
                <a:solidFill>
                  <a:srgbClr val="FFFFFF"/>
                </a:solidFill>
                <a:latin typeface="宋体" panose="02010600030101010101" pitchFamily="2" charset="-122"/>
              </a:rPr>
              <a:t>政策</a:t>
            </a:r>
            <a:endParaRPr lang="zh-CN" altLang="en-US" sz="3200" b="1" dirty="0" smtClean="0">
              <a:solidFill>
                <a:srgbClr val="FFFFFF"/>
              </a:solidFill>
              <a:latin typeface="宋体" panose="02010600030101010101" pitchFamily="2" charset="-122"/>
            </a:endParaRPr>
          </a:p>
        </p:txBody>
      </p:sp>
      <p:sp>
        <p:nvSpPr>
          <p:cNvPr id="181251" name="Rectangle 3"/>
          <p:cNvSpPr>
            <a:spLocks noChangeArrowheads="1"/>
          </p:cNvSpPr>
          <p:nvPr/>
        </p:nvSpPr>
        <p:spPr bwMode="auto">
          <a:xfrm>
            <a:off x="838200" y="1828800"/>
            <a:ext cx="9448800" cy="4845278"/>
          </a:xfrm>
          <a:prstGeom prst="rect">
            <a:avLst/>
          </a:prstGeom>
          <a:solidFill>
            <a:srgbClr val="000099"/>
          </a:solidFill>
          <a:ln w="9525">
            <a:miter lim="800000"/>
          </a:ln>
          <a:scene3d>
            <a:camera prst="legacyObliqueTopLeft"/>
            <a:lightRig rig="legacyFlat3" dir="t"/>
          </a:scene3d>
          <a:sp3d extrusionH="430200" prstMaterial="legacyMatte">
            <a:bevelT w="13500" h="13500" prst="angle"/>
            <a:bevelB w="13500" h="13500" prst="angle"/>
            <a:extrusionClr>
              <a:srgbClr val="000099"/>
            </a:extrusionClr>
          </a:sp3d>
        </p:spPr>
        <p:txBody>
          <a:bodyPr lIns="104498" tIns="52249" rIns="104498" bIns="52249">
            <a:spAutoFit/>
            <a:flatTx/>
          </a:bodyPr>
          <a:lstStyle/>
          <a:p>
            <a:pPr algn="l" defTabSz="1044575">
              <a:lnSpc>
                <a:spcPct val="220000"/>
              </a:lnSpc>
              <a:buClr>
                <a:srgbClr val="FF0066"/>
              </a:buClr>
              <a:buFont typeface="Webdings" panose="05030102010509060703" pitchFamily="18" charset="2"/>
              <a:buChar char="Ë"/>
            </a:pPr>
            <a:r>
              <a:rPr lang="zh-CN" altLang="zh-CN" sz="2800" dirty="0">
                <a:solidFill>
                  <a:srgbClr val="FFFF66"/>
                </a:solidFill>
                <a:latin typeface="华文细黑" pitchFamily="2" charset="-122"/>
                <a:ea typeface="华文细黑" pitchFamily="2" charset="-122"/>
              </a:rPr>
              <a:t>  制订跟踪竞争性薪资率水平的拖后政策会阻碍企业吸引潜在员工的能力。</a:t>
            </a:r>
            <a:endParaRPr lang="zh-CN" altLang="zh-CN" sz="2800" dirty="0">
              <a:solidFill>
                <a:srgbClr val="FFFF66"/>
              </a:solidFill>
              <a:latin typeface="华文细黑" pitchFamily="2" charset="-122"/>
              <a:ea typeface="华文细黑" pitchFamily="2" charset="-122"/>
            </a:endParaRPr>
          </a:p>
          <a:p>
            <a:pPr algn="l" defTabSz="1044575">
              <a:lnSpc>
                <a:spcPct val="220000"/>
              </a:lnSpc>
              <a:buClr>
                <a:srgbClr val="FF0066"/>
              </a:buClr>
              <a:buFont typeface="Webdings" panose="05030102010509060703" pitchFamily="18" charset="2"/>
              <a:buChar char="Ë"/>
            </a:pPr>
            <a:r>
              <a:rPr lang="zh-CN" altLang="zh-CN" sz="2800" dirty="0" smtClean="0">
                <a:solidFill>
                  <a:srgbClr val="FFFF66"/>
                </a:solidFill>
                <a:latin typeface="华文细黑" pitchFamily="2" charset="-122"/>
                <a:ea typeface="华文细黑" pitchFamily="2" charset="-122"/>
              </a:rPr>
              <a:t>如果</a:t>
            </a:r>
            <a:r>
              <a:rPr lang="zh-CN" altLang="zh-CN" sz="2800" dirty="0">
                <a:solidFill>
                  <a:srgbClr val="FFFF66"/>
                </a:solidFill>
                <a:latin typeface="华文细黑" pitchFamily="2" charset="-122"/>
                <a:ea typeface="华文细黑" pitchFamily="2" charset="-122"/>
              </a:rPr>
              <a:t>这种做法是以提高未来收益作为补偿的</a:t>
            </a:r>
            <a:r>
              <a:rPr lang="en-US" altLang="zh-CN" sz="2800" dirty="0">
                <a:solidFill>
                  <a:srgbClr val="FFFF66"/>
                </a:solidFill>
                <a:latin typeface="华文细黑" pitchFamily="2" charset="-122"/>
                <a:ea typeface="华文细黑" pitchFamily="2" charset="-122"/>
              </a:rPr>
              <a:t>,</a:t>
            </a:r>
            <a:r>
              <a:rPr lang="zh-CN" altLang="zh-CN" sz="2800" dirty="0">
                <a:solidFill>
                  <a:srgbClr val="FFFF66"/>
                </a:solidFill>
                <a:latin typeface="华文细黑" pitchFamily="2" charset="-122"/>
                <a:ea typeface="华文细黑" pitchFamily="2" charset="-122"/>
              </a:rPr>
              <a:t>那么反而有助于提高员工对企业的组织承诺度</a:t>
            </a:r>
            <a:r>
              <a:rPr lang="en-US" altLang="zh-CN" sz="2800" dirty="0">
                <a:solidFill>
                  <a:srgbClr val="FFFF66"/>
                </a:solidFill>
                <a:latin typeface="华文细黑" pitchFamily="2" charset="-122"/>
                <a:ea typeface="华文细黑" pitchFamily="2" charset="-122"/>
              </a:rPr>
              <a:t>,</a:t>
            </a:r>
            <a:r>
              <a:rPr lang="zh-CN" altLang="zh-CN" sz="2800" dirty="0">
                <a:solidFill>
                  <a:srgbClr val="FFFF66"/>
                </a:solidFill>
                <a:latin typeface="华文细黑" pitchFamily="2" charset="-122"/>
                <a:ea typeface="华文细黑" pitchFamily="2" charset="-122"/>
              </a:rPr>
              <a:t>培养他们的团队意识</a:t>
            </a:r>
            <a:r>
              <a:rPr lang="en-US" altLang="zh-CN" sz="2800" dirty="0">
                <a:solidFill>
                  <a:srgbClr val="FFFF66"/>
                </a:solidFill>
                <a:latin typeface="华文细黑" pitchFamily="2" charset="-122"/>
                <a:ea typeface="华文细黑" pitchFamily="2" charset="-122"/>
              </a:rPr>
              <a:t>,</a:t>
            </a:r>
            <a:r>
              <a:rPr lang="zh-CN" altLang="zh-CN" sz="2800" dirty="0">
                <a:solidFill>
                  <a:srgbClr val="FFFF66"/>
                </a:solidFill>
                <a:latin typeface="华文细黑" pitchFamily="2" charset="-122"/>
                <a:ea typeface="华文细黑" pitchFamily="2" charset="-122"/>
              </a:rPr>
              <a:t>进而改善绩效。</a:t>
            </a:r>
            <a:endParaRPr lang="zh-CN" altLang="en-US" sz="2800" dirty="0">
              <a:solidFill>
                <a:srgbClr val="FFFF66"/>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调整数据以反映组织薪资水平政策：拖后政策</a:t>
            </a:r>
            <a:endParaRPr lang="zh-CN" altLang="en-US" sz="3200" b="1" smtClean="0">
              <a:solidFill>
                <a:srgbClr val="FFFFFF"/>
              </a:solidFill>
              <a:latin typeface="宋体" panose="02010600030101010101" pitchFamily="2" charset="-122"/>
            </a:endParaRPr>
          </a:p>
        </p:txBody>
      </p:sp>
      <p:sp>
        <p:nvSpPr>
          <p:cNvPr id="182275" name="Text Box 3"/>
          <p:cNvSpPr txBox="1">
            <a:spLocks noChangeArrowheads="1"/>
          </p:cNvSpPr>
          <p:nvPr/>
        </p:nvSpPr>
        <p:spPr bwMode="auto">
          <a:xfrm>
            <a:off x="1013466" y="5250178"/>
            <a:ext cx="8642350" cy="1459735"/>
          </a:xfrm>
          <a:prstGeom prst="rect">
            <a:avLst/>
          </a:prstGeom>
          <a:solidFill>
            <a:srgbClr val="FFFF66"/>
          </a:solidFill>
          <a:ln w="9525">
            <a:miter lim="800000"/>
          </a:ln>
          <a:scene3d>
            <a:camera prst="legacyObliqueTopRight"/>
            <a:lightRig rig="legacyFlat3" dir="b"/>
          </a:scene3d>
          <a:sp3d extrusionH="430200" prstMaterial="legacyMatte">
            <a:bevelT w="13500" h="13500" prst="angle"/>
            <a:bevelB w="13500" h="13500" prst="angle"/>
            <a:extrusionClr>
              <a:srgbClr val="FFFF66"/>
            </a:extrusionClr>
          </a:sp3d>
        </p:spPr>
        <p:txBody>
          <a:bodyPr lIns="104498" tIns="52249" rIns="104498" bIns="52249">
            <a:spAutoFit/>
            <a:flatTx/>
          </a:bodyPr>
          <a:lstStyle/>
          <a:p>
            <a:pPr algn="l" defTabSz="1044575">
              <a:spcBef>
                <a:spcPct val="50000"/>
              </a:spcBef>
              <a:buClr>
                <a:schemeClr val="tx2"/>
              </a:buClr>
              <a:buSzPct val="120000"/>
              <a:buFont typeface="Monotype Sorts" pitchFamily="2" charset="2"/>
              <a:buChar char="ý"/>
            </a:pPr>
            <a:r>
              <a:rPr lang="en-US" altLang="zh-CN" sz="2800" dirty="0">
                <a:latin typeface="宋体" panose="02010600030101010101" pitchFamily="2" charset="-122"/>
              </a:rPr>
              <a:t> </a:t>
            </a:r>
            <a:r>
              <a:rPr lang="zh-CN" altLang="en-US" dirty="0">
                <a:latin typeface="宋体" panose="02010600030101010101" pitchFamily="2" charset="-122"/>
              </a:rPr>
              <a:t>对数据</a:t>
            </a:r>
            <a:r>
              <a:rPr lang="zh-CN" altLang="en-US" i="1" dirty="0">
                <a:latin typeface="宋体" panose="02010600030101010101" pitchFamily="2" charset="-122"/>
              </a:rPr>
              <a:t>不进行调整</a:t>
            </a:r>
            <a:r>
              <a:rPr lang="zh-CN" altLang="en-US" dirty="0">
                <a:latin typeface="宋体" panose="02010600030101010101" pitchFamily="2" charset="-122"/>
              </a:rPr>
              <a:t>，即不考虑来年可能出现的市场增长。</a:t>
            </a:r>
            <a:endParaRPr lang="zh-CN" altLang="en-US" dirty="0">
              <a:latin typeface="宋体" panose="02010600030101010101" pitchFamily="2" charset="-122"/>
            </a:endParaRPr>
          </a:p>
          <a:p>
            <a:pPr algn="l" defTabSz="1044575">
              <a:spcBef>
                <a:spcPct val="50000"/>
              </a:spcBef>
              <a:buClr>
                <a:schemeClr val="tx2"/>
              </a:buClr>
              <a:buSzPct val="120000"/>
              <a:buFont typeface="Monotype Sorts" pitchFamily="2" charset="2"/>
              <a:buChar char="ý"/>
            </a:pPr>
            <a:r>
              <a:rPr lang="zh-CN" altLang="en-US" dirty="0">
                <a:latin typeface="宋体" panose="02010600030101010101" pitchFamily="2" charset="-122"/>
              </a:rPr>
              <a:t> 薪资水平确定在年初的竞争性水平上，结果导致自己的薪资在全年都低于市场水平。</a:t>
            </a:r>
            <a:endParaRPr lang="zh-CN" altLang="en-US" dirty="0">
              <a:latin typeface="宋体" panose="02010600030101010101" pitchFamily="2" charset="-122"/>
            </a:endParaRPr>
          </a:p>
        </p:txBody>
      </p:sp>
      <p:pic>
        <p:nvPicPr>
          <p:cNvPr id="4" name="XC203A.EPS" descr="id:2147509658;FounderCES"/>
          <p:cNvPicPr/>
          <p:nvPr/>
        </p:nvPicPr>
        <p:blipFill rotWithShape="1">
          <a:blip r:embed="rId1" cstate="print"/>
          <a:srcRect b="11496"/>
          <a:stretch>
            <a:fillRect/>
          </a:stretch>
        </p:blipFill>
        <p:spPr>
          <a:xfrm>
            <a:off x="1013466" y="1294555"/>
            <a:ext cx="8642350" cy="3600445"/>
          </a:xfrm>
          <a:prstGeom prst="rect">
            <a:avLst/>
          </a:prstGeom>
        </p:spPr>
      </p:pic>
    </p:spTree>
  </p:cSld>
  <p:clrMapOvr>
    <a:masterClrMapping/>
  </p:clrMapOvr>
  <p:transition spd="slow">
    <p:wip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350000"/>
              </a:lnSpc>
            </a:pPr>
            <a:r>
              <a:rPr lang="zh-CN" altLang="zh-CN" sz="3200" b="1" dirty="0">
                <a:solidFill>
                  <a:srgbClr val="FFFFFF"/>
                </a:solidFill>
                <a:latin typeface="宋体" panose="02010600030101010101" pitchFamily="2" charset="-122"/>
              </a:rPr>
              <a:t>薪酬水平及其外部竞争性决策的类型</a:t>
            </a:r>
            <a:r>
              <a:rPr lang="zh-CN" altLang="en-US" sz="3200" b="1" dirty="0" smtClean="0">
                <a:solidFill>
                  <a:srgbClr val="FFFFFF"/>
                </a:solidFill>
                <a:latin typeface="宋体" panose="02010600030101010101" pitchFamily="2" charset="-122"/>
              </a:rPr>
              <a:t>：</a:t>
            </a:r>
            <a:r>
              <a:rPr lang="zh-CN" altLang="en-US" sz="3200" b="1" dirty="0">
                <a:solidFill>
                  <a:srgbClr val="FFFFFF"/>
                </a:solidFill>
                <a:latin typeface="宋体" panose="02010600030101010101" pitchFamily="2" charset="-122"/>
              </a:rPr>
              <a:t>混合</a:t>
            </a:r>
            <a:r>
              <a:rPr lang="zh-CN" altLang="en-US" sz="3200" b="1" dirty="0" smtClean="0">
                <a:solidFill>
                  <a:srgbClr val="FFFFFF"/>
                </a:solidFill>
                <a:latin typeface="宋体" panose="02010600030101010101" pitchFamily="2" charset="-122"/>
              </a:rPr>
              <a:t>政策</a:t>
            </a:r>
            <a:endParaRPr lang="zh-CN" altLang="en-US" sz="3200" b="1" dirty="0" smtClean="0">
              <a:solidFill>
                <a:srgbClr val="FFFFFF"/>
              </a:solidFill>
              <a:latin typeface="宋体" panose="02010600030101010101" pitchFamily="2" charset="-122"/>
            </a:endParaRPr>
          </a:p>
        </p:txBody>
      </p:sp>
      <p:sp>
        <p:nvSpPr>
          <p:cNvPr id="183299" name="Rectangle 3"/>
          <p:cNvSpPr>
            <a:spLocks noChangeArrowheads="1"/>
          </p:cNvSpPr>
          <p:nvPr/>
        </p:nvSpPr>
        <p:spPr bwMode="auto">
          <a:xfrm>
            <a:off x="293377" y="1319533"/>
            <a:ext cx="10081245" cy="5645497"/>
          </a:xfrm>
          <a:prstGeom prst="rect">
            <a:avLst/>
          </a:prstGeom>
          <a:solidFill>
            <a:srgbClr val="0000FF"/>
          </a:solidFill>
          <a:ln w="9525">
            <a:miter lim="800000"/>
          </a:ln>
          <a:scene3d>
            <a:camera prst="legacyObliqueTopLeft"/>
            <a:lightRig rig="legacyFlat3" dir="t"/>
          </a:scene3d>
          <a:sp3d extrusionH="430200" prstMaterial="legacyMatte">
            <a:bevelT w="13500" h="13500" prst="angle"/>
            <a:bevelB w="13500" h="13500" prst="angle"/>
            <a:extrusionClr>
              <a:srgbClr val="0000FF"/>
            </a:extrusionClr>
          </a:sp3d>
        </p:spPr>
        <p:txBody>
          <a:bodyPr wrap="square" lIns="104498" tIns="52249" rIns="104498" bIns="52249">
            <a:spAutoFit/>
            <a:flatTx/>
          </a:bodyPr>
          <a:lstStyle/>
          <a:p>
            <a:pPr algn="l" defTabSz="1044575">
              <a:lnSpc>
                <a:spcPct val="150000"/>
              </a:lnSpc>
              <a:buClr>
                <a:srgbClr val="FF0066"/>
              </a:buClr>
              <a:buFont typeface="Webdings" panose="05030102010509060703" pitchFamily="18" charset="2"/>
              <a:buChar char="Ë"/>
            </a:pPr>
            <a:r>
              <a:rPr lang="zh-CN" altLang="zh-CN" dirty="0" smtClean="0">
                <a:solidFill>
                  <a:schemeClr val="bg1"/>
                </a:solidFill>
                <a:latin typeface="华文细黑" pitchFamily="2" charset="-122"/>
                <a:ea typeface="华文细黑" pitchFamily="2" charset="-122"/>
              </a:rPr>
              <a:t>指</a:t>
            </a:r>
            <a:r>
              <a:rPr lang="zh-CN" altLang="zh-CN" dirty="0">
                <a:solidFill>
                  <a:schemeClr val="bg1"/>
                </a:solidFill>
                <a:latin typeface="华文细黑" pitchFamily="2" charset="-122"/>
                <a:ea typeface="华文细黑" pitchFamily="2" charset="-122"/>
              </a:rPr>
              <a:t>企业在确定薪酬水平时</a:t>
            </a:r>
            <a:r>
              <a:rPr lang="en-US" altLang="zh-CN" dirty="0">
                <a:solidFill>
                  <a:schemeClr val="bg1"/>
                </a:solidFill>
                <a:latin typeface="华文细黑" pitchFamily="2" charset="-122"/>
                <a:ea typeface="华文细黑" pitchFamily="2" charset="-122"/>
              </a:rPr>
              <a:t>,</a:t>
            </a:r>
            <a:r>
              <a:rPr lang="zh-CN" altLang="zh-CN" dirty="0">
                <a:solidFill>
                  <a:schemeClr val="bg1"/>
                </a:solidFill>
                <a:latin typeface="华文细黑" pitchFamily="2" charset="-122"/>
                <a:ea typeface="华文细黑" pitchFamily="2" charset="-122"/>
              </a:rPr>
              <a:t>是根据职位或员工的类型或者是总薪酬的不同组成部分来分别制定不同的薪酬水平决策</a:t>
            </a:r>
            <a:r>
              <a:rPr lang="en-US" altLang="zh-CN" dirty="0">
                <a:solidFill>
                  <a:schemeClr val="bg1"/>
                </a:solidFill>
                <a:latin typeface="华文细黑" pitchFamily="2" charset="-122"/>
                <a:ea typeface="华文细黑" pitchFamily="2" charset="-122"/>
              </a:rPr>
              <a:t>,</a:t>
            </a:r>
            <a:r>
              <a:rPr lang="zh-CN" altLang="zh-CN" dirty="0">
                <a:solidFill>
                  <a:schemeClr val="bg1"/>
                </a:solidFill>
                <a:latin typeface="华文细黑" pitchFamily="2" charset="-122"/>
                <a:ea typeface="华文细黑" pitchFamily="2" charset="-122"/>
              </a:rPr>
              <a:t>而不是对所有的职位和员工均采用相同的薪酬水平定位。</a:t>
            </a:r>
            <a:endParaRPr lang="zh-CN" altLang="zh-CN" dirty="0">
              <a:solidFill>
                <a:schemeClr val="bg1"/>
              </a:solidFill>
              <a:latin typeface="华文细黑" pitchFamily="2" charset="-122"/>
              <a:ea typeface="华文细黑" pitchFamily="2" charset="-122"/>
            </a:endParaRPr>
          </a:p>
          <a:p>
            <a:pPr algn="l" defTabSz="1044575">
              <a:lnSpc>
                <a:spcPct val="150000"/>
              </a:lnSpc>
              <a:buClr>
                <a:srgbClr val="FF0066"/>
              </a:buClr>
              <a:buFont typeface="Webdings" panose="05030102010509060703" pitchFamily="18" charset="2"/>
              <a:buChar char="Ë"/>
            </a:pPr>
            <a:r>
              <a:rPr lang="zh-CN" altLang="zh-CN" dirty="0">
                <a:solidFill>
                  <a:schemeClr val="bg1"/>
                </a:solidFill>
                <a:latin typeface="华文细黑" pitchFamily="2" charset="-122"/>
                <a:ea typeface="华文细黑" pitchFamily="2" charset="-122"/>
              </a:rPr>
              <a:t>  根据职位族确定不同的竞争性薪酬政策：</a:t>
            </a:r>
            <a:endParaRPr lang="zh-CN" altLang="zh-CN" dirty="0">
              <a:solidFill>
                <a:schemeClr val="bg1"/>
              </a:solidFill>
              <a:latin typeface="华文细黑" pitchFamily="2" charset="-122"/>
              <a:ea typeface="华文细黑" pitchFamily="2" charset="-122"/>
            </a:endParaRPr>
          </a:p>
          <a:p>
            <a:pPr marL="522605" lvl="1" algn="l" defTabSz="1044575">
              <a:lnSpc>
                <a:spcPct val="150000"/>
              </a:lnSpc>
              <a:buClr>
                <a:srgbClr val="FF0066"/>
              </a:buClr>
              <a:buFont typeface="Webdings" panose="05030102010509060703" pitchFamily="18" charset="2"/>
              <a:buChar char="4"/>
            </a:pPr>
            <a:r>
              <a:rPr lang="en-US" altLang="zh-CN" dirty="0" smtClean="0">
                <a:solidFill>
                  <a:srgbClr val="FFFF66"/>
                </a:solidFill>
                <a:latin typeface="华文细黑" pitchFamily="2" charset="-122"/>
                <a:ea typeface="华文细黑" pitchFamily="2" charset="-122"/>
              </a:rPr>
              <a:t> </a:t>
            </a:r>
            <a:r>
              <a:rPr lang="zh-CN" altLang="zh-CN" dirty="0" smtClean="0">
                <a:solidFill>
                  <a:srgbClr val="FFFF66"/>
                </a:solidFill>
                <a:latin typeface="华文细黑" pitchFamily="2" charset="-122"/>
                <a:ea typeface="华文细黑" pitchFamily="2" charset="-122"/>
              </a:rPr>
              <a:t>核心</a:t>
            </a:r>
            <a:r>
              <a:rPr lang="zh-CN" altLang="zh-CN" dirty="0">
                <a:solidFill>
                  <a:srgbClr val="FFFF66"/>
                </a:solidFill>
                <a:latin typeface="华文细黑" pitchFamily="2" charset="-122"/>
                <a:ea typeface="华文细黑" pitchFamily="2" charset="-122"/>
              </a:rPr>
              <a:t>职位族采取市场领袖型的薪酬战略；</a:t>
            </a:r>
            <a:endParaRPr lang="zh-CN" altLang="zh-CN" dirty="0">
              <a:solidFill>
                <a:srgbClr val="FFFF66"/>
              </a:solidFill>
              <a:latin typeface="华文细黑" pitchFamily="2" charset="-122"/>
              <a:ea typeface="华文细黑" pitchFamily="2" charset="-122"/>
            </a:endParaRPr>
          </a:p>
          <a:p>
            <a:pPr marL="522605" lvl="1" algn="l" defTabSz="1044575">
              <a:lnSpc>
                <a:spcPct val="150000"/>
              </a:lnSpc>
              <a:buClr>
                <a:srgbClr val="FF0066"/>
              </a:buClr>
              <a:buFont typeface="Webdings" panose="05030102010509060703" pitchFamily="18" charset="2"/>
              <a:buChar char="4"/>
            </a:pPr>
            <a:r>
              <a:rPr lang="en-US" altLang="zh-CN" dirty="0" smtClean="0">
                <a:solidFill>
                  <a:srgbClr val="FFFF66"/>
                </a:solidFill>
                <a:latin typeface="华文细黑" pitchFamily="2" charset="-122"/>
                <a:ea typeface="华文细黑" pitchFamily="2" charset="-122"/>
              </a:rPr>
              <a:t> </a:t>
            </a:r>
            <a:r>
              <a:rPr lang="zh-CN" altLang="zh-CN" dirty="0" smtClean="0">
                <a:solidFill>
                  <a:srgbClr val="FFFF66"/>
                </a:solidFill>
                <a:latin typeface="华文细黑" pitchFamily="2" charset="-122"/>
                <a:ea typeface="华文细黑" pitchFamily="2" charset="-122"/>
              </a:rPr>
              <a:t>其他</a:t>
            </a:r>
            <a:r>
              <a:rPr lang="zh-CN" altLang="zh-CN" dirty="0">
                <a:solidFill>
                  <a:srgbClr val="FFFF66"/>
                </a:solidFill>
                <a:latin typeface="华文细黑" pitchFamily="2" charset="-122"/>
                <a:ea typeface="华文细黑" pitchFamily="2" charset="-122"/>
              </a:rPr>
              <a:t>职位族中则实行市场追随型或市场拖后型的基本薪酬政策</a:t>
            </a:r>
            <a:r>
              <a:rPr lang="zh-CN" altLang="zh-CN" dirty="0" smtClean="0">
                <a:solidFill>
                  <a:srgbClr val="FFFF66"/>
                </a:solidFill>
                <a:latin typeface="华文细黑" pitchFamily="2" charset="-122"/>
                <a:ea typeface="华文细黑" pitchFamily="2" charset="-122"/>
              </a:rPr>
              <a:t>。</a:t>
            </a:r>
            <a:r>
              <a:rPr lang="zh-CN" altLang="zh-CN" dirty="0" smtClean="0">
                <a:solidFill>
                  <a:schemeClr val="bg1"/>
                </a:solidFill>
                <a:latin typeface="华文细黑" pitchFamily="2" charset="-122"/>
                <a:ea typeface="华文细黑" pitchFamily="2" charset="-122"/>
              </a:rPr>
              <a:t>  </a:t>
            </a:r>
            <a:r>
              <a:rPr lang="zh-CN" altLang="zh-CN" dirty="0">
                <a:solidFill>
                  <a:schemeClr val="bg1"/>
                </a:solidFill>
                <a:latin typeface="华文细黑" pitchFamily="2" charset="-122"/>
                <a:ea typeface="华文细黑" pitchFamily="2" charset="-122"/>
              </a:rPr>
              <a:t>根据</a:t>
            </a:r>
            <a:r>
              <a:rPr lang="zh-CN" altLang="en-US" dirty="0">
                <a:solidFill>
                  <a:schemeClr val="bg1"/>
                </a:solidFill>
                <a:latin typeface="华文细黑" pitchFamily="2" charset="-122"/>
                <a:ea typeface="华文细黑" pitchFamily="2" charset="-122"/>
              </a:rPr>
              <a:t>薪酬的</a:t>
            </a:r>
            <a:r>
              <a:rPr lang="zh-CN" altLang="zh-CN" dirty="0">
                <a:solidFill>
                  <a:schemeClr val="bg1"/>
                </a:solidFill>
                <a:latin typeface="华文细黑" pitchFamily="2" charset="-122"/>
                <a:ea typeface="华文细黑" pitchFamily="2" charset="-122"/>
              </a:rPr>
              <a:t>构成来确定不同的竞争性薪酬政策： </a:t>
            </a:r>
            <a:endParaRPr lang="zh-CN" altLang="zh-CN" dirty="0">
              <a:solidFill>
                <a:schemeClr val="bg1"/>
              </a:solidFill>
              <a:latin typeface="华文细黑" pitchFamily="2" charset="-122"/>
              <a:ea typeface="华文细黑" pitchFamily="2" charset="-122"/>
            </a:endParaRPr>
          </a:p>
          <a:p>
            <a:pPr marL="522605" lvl="1" algn="l" defTabSz="1044575">
              <a:lnSpc>
                <a:spcPct val="150000"/>
              </a:lnSpc>
              <a:buClr>
                <a:srgbClr val="FF0066"/>
              </a:buClr>
              <a:buFont typeface="Webdings" panose="05030102010509060703" pitchFamily="18" charset="2"/>
              <a:buChar char="4"/>
            </a:pPr>
            <a:r>
              <a:rPr lang="en-US" altLang="zh-CN" dirty="0" smtClean="0">
                <a:solidFill>
                  <a:srgbClr val="FFFF66"/>
                </a:solidFill>
                <a:latin typeface="华文细黑" pitchFamily="2" charset="-122"/>
                <a:ea typeface="华文细黑" pitchFamily="2" charset="-122"/>
              </a:rPr>
              <a:t>  </a:t>
            </a:r>
            <a:r>
              <a:rPr lang="zh-CN" altLang="zh-CN" dirty="0" smtClean="0">
                <a:solidFill>
                  <a:srgbClr val="FFFF66"/>
                </a:solidFill>
                <a:latin typeface="华文细黑" pitchFamily="2" charset="-122"/>
                <a:ea typeface="华文细黑" pitchFamily="2" charset="-122"/>
              </a:rPr>
              <a:t>总</a:t>
            </a:r>
            <a:r>
              <a:rPr lang="zh-CN" altLang="zh-CN" dirty="0">
                <a:solidFill>
                  <a:srgbClr val="FFFF66"/>
                </a:solidFill>
                <a:latin typeface="华文细黑" pitchFamily="2" charset="-122"/>
                <a:ea typeface="华文细黑" pitchFamily="2" charset="-122"/>
              </a:rPr>
              <a:t>薪酬的市场价值方面处于高于市场的竞争性地位；</a:t>
            </a:r>
            <a:endParaRPr lang="zh-CN" altLang="zh-CN" dirty="0">
              <a:solidFill>
                <a:srgbClr val="FFFF66"/>
              </a:solidFill>
              <a:latin typeface="华文细黑" pitchFamily="2" charset="-122"/>
              <a:ea typeface="华文细黑" pitchFamily="2" charset="-122"/>
            </a:endParaRPr>
          </a:p>
          <a:p>
            <a:pPr marL="522605" lvl="1" algn="l" defTabSz="1044575">
              <a:lnSpc>
                <a:spcPct val="150000"/>
              </a:lnSpc>
              <a:buClr>
                <a:srgbClr val="FF0066"/>
              </a:buClr>
              <a:buFont typeface="Webdings" panose="05030102010509060703" pitchFamily="18" charset="2"/>
              <a:buChar char="4"/>
            </a:pPr>
            <a:r>
              <a:rPr lang="zh-CN" altLang="zh-CN" dirty="0">
                <a:solidFill>
                  <a:srgbClr val="FFFF66"/>
                </a:solidFill>
                <a:latin typeface="华文细黑" pitchFamily="2" charset="-122"/>
                <a:ea typeface="华文细黑" pitchFamily="2" charset="-122"/>
              </a:rPr>
              <a:t>  基本</a:t>
            </a:r>
            <a:r>
              <a:rPr lang="zh-CN" altLang="en-US" dirty="0">
                <a:solidFill>
                  <a:srgbClr val="FFFF66"/>
                </a:solidFill>
                <a:latin typeface="华文细黑" pitchFamily="2" charset="-122"/>
                <a:ea typeface="华文细黑" pitchFamily="2" charset="-122"/>
              </a:rPr>
              <a:t>薪酬</a:t>
            </a:r>
            <a:r>
              <a:rPr lang="zh-CN" altLang="zh-CN" dirty="0">
                <a:solidFill>
                  <a:srgbClr val="FFFF66"/>
                </a:solidFill>
                <a:latin typeface="华文细黑" pitchFamily="2" charset="-122"/>
                <a:ea typeface="华文细黑" pitchFamily="2" charset="-122"/>
              </a:rPr>
              <a:t>低于市场水平 ；</a:t>
            </a:r>
            <a:endParaRPr lang="zh-CN" altLang="zh-CN" dirty="0">
              <a:solidFill>
                <a:srgbClr val="FFFF66"/>
              </a:solidFill>
              <a:latin typeface="华文细黑" pitchFamily="2" charset="-122"/>
              <a:ea typeface="华文细黑" pitchFamily="2" charset="-122"/>
            </a:endParaRPr>
          </a:p>
          <a:p>
            <a:pPr marL="522605" lvl="1" algn="l" defTabSz="1044575">
              <a:lnSpc>
                <a:spcPct val="150000"/>
              </a:lnSpc>
              <a:buClr>
                <a:srgbClr val="FF0066"/>
              </a:buClr>
              <a:buFont typeface="Webdings" panose="05030102010509060703" pitchFamily="18" charset="2"/>
              <a:buChar char="4"/>
            </a:pPr>
            <a:r>
              <a:rPr lang="zh-CN" altLang="zh-CN" dirty="0" smtClean="0">
                <a:solidFill>
                  <a:srgbClr val="FFFF66"/>
                </a:solidFill>
                <a:latin typeface="华文细黑" pitchFamily="2" charset="-122"/>
                <a:ea typeface="华文细黑" pitchFamily="2" charset="-122"/>
              </a:rPr>
              <a:t>激励</a:t>
            </a:r>
            <a:r>
              <a:rPr lang="zh-CN" altLang="zh-CN" dirty="0">
                <a:solidFill>
                  <a:srgbClr val="FFFF66"/>
                </a:solidFill>
                <a:latin typeface="华文细黑" pitchFamily="2" charset="-122"/>
                <a:ea typeface="华文细黑" pitchFamily="2" charset="-122"/>
              </a:rPr>
              <a:t>性薪酬方面则处于比平均水平高</a:t>
            </a:r>
            <a:r>
              <a:rPr lang="zh-CN" altLang="zh-CN" dirty="0" smtClean="0">
                <a:solidFill>
                  <a:srgbClr val="FFFF66"/>
                </a:solidFill>
                <a:latin typeface="华文细黑" pitchFamily="2" charset="-122"/>
                <a:ea typeface="华文细黑" pitchFamily="2" charset="-122"/>
              </a:rPr>
              <a:t>很多。</a:t>
            </a:r>
            <a:endParaRPr lang="zh-CN" altLang="zh-CN" dirty="0">
              <a:solidFill>
                <a:srgbClr val="FFFF66"/>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descr="footnote1[1]"/>
          <p:cNvSpPr>
            <a:spLocks noGrp="1" noChangeArrowheads="1"/>
          </p:cNvSpPr>
          <p:nvPr>
            <p:ph type="title"/>
          </p:nvPr>
        </p:nvSpPr>
        <p:spPr>
          <a:xfrm>
            <a:off x="1012825" y="1676400"/>
            <a:ext cx="8642350" cy="3124200"/>
          </a:xfrm>
          <a:blipFill dpi="0" rotWithShape="0">
            <a:blip r:embed="rId1" cstate="print"/>
            <a:srcRect/>
            <a:stretch>
              <a:fillRect/>
            </a:stretch>
          </a:blipFill>
        </p:spPr>
        <p:txBody>
          <a:bodyPr/>
          <a:lstStyle/>
          <a:p>
            <a:pPr eaLnBrk="1" hangingPunct="1">
              <a:lnSpc>
                <a:spcPct val="110000"/>
              </a:lnSpc>
            </a:pPr>
            <a:r>
              <a:rPr lang="zh-CN" altLang="en-US" b="1" smtClean="0">
                <a:solidFill>
                  <a:schemeClr val="bg1"/>
                </a:solidFill>
                <a:latin typeface="宋体" panose="02010600030101010101" pitchFamily="2" charset="-122"/>
              </a:rPr>
              <a:t>第二节</a:t>
            </a:r>
            <a:br>
              <a:rPr lang="zh-CN" altLang="en-US" b="1" smtClean="0">
                <a:solidFill>
                  <a:schemeClr val="bg1"/>
                </a:solidFill>
                <a:latin typeface="宋体" panose="02010600030101010101" pitchFamily="2" charset="-122"/>
              </a:rPr>
            </a:br>
            <a:br>
              <a:rPr lang="zh-CN" altLang="en-US" b="1" smtClean="0">
                <a:solidFill>
                  <a:schemeClr val="bg1"/>
                </a:solidFill>
                <a:latin typeface="宋体" panose="02010600030101010101" pitchFamily="2" charset="-122"/>
              </a:rPr>
            </a:br>
            <a:r>
              <a:rPr lang="zh-CN" altLang="en-US" b="1" smtClean="0">
                <a:solidFill>
                  <a:schemeClr val="bg1"/>
                </a:solidFill>
                <a:latin typeface="宋体" panose="02010600030101010101" pitchFamily="2" charset="-122"/>
              </a:rPr>
              <a:t>薪酬水平决策的主要影响因素</a:t>
            </a:r>
            <a:endParaRPr lang="zh-CN" altLang="en-US"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a:spLocks noGrp="1" noChangeArrowheads="1"/>
          </p:cNvSpPr>
          <p:nvPr>
            <p:ph type="title"/>
          </p:nvPr>
        </p:nvSpPr>
        <p:spPr>
          <a:xfrm>
            <a:off x="0" y="0"/>
            <a:ext cx="10668000" cy="990600"/>
          </a:xfrm>
          <a:solidFill>
            <a:srgbClr val="0000CC"/>
          </a:solidFill>
        </p:spPr>
        <p:txBody>
          <a:bodyPr anchor="b"/>
          <a:lstStyle/>
          <a:p>
            <a:pPr eaLnBrk="1" hangingPunct="1"/>
            <a:r>
              <a:rPr lang="zh-CN" altLang="zh-CN" sz="3200" b="1" dirty="0" smtClean="0">
                <a:solidFill>
                  <a:srgbClr val="FFFFFF"/>
                </a:solidFill>
                <a:latin typeface="宋体" panose="02010600030101010101" pitchFamily="2" charset="-122"/>
              </a:rPr>
              <a:t>劳动力</a:t>
            </a:r>
            <a:r>
              <a:rPr lang="zh-CN" altLang="zh-CN" sz="3200" b="1" dirty="0">
                <a:solidFill>
                  <a:srgbClr val="FFFFFF"/>
                </a:solidFill>
                <a:latin typeface="宋体" panose="02010600030101010101" pitchFamily="2" charset="-122"/>
              </a:rPr>
              <a:t>市场对薪酬水平决策的影响</a:t>
            </a:r>
            <a:endParaRPr lang="zh-CN" altLang="en-US" sz="3200" b="1" dirty="0">
              <a:solidFill>
                <a:srgbClr val="FFFFFF"/>
              </a:solidFill>
              <a:latin typeface="宋体" panose="02010600030101010101" pitchFamily="2" charset="-122"/>
            </a:endParaRPr>
          </a:p>
        </p:txBody>
      </p:sp>
      <p:sp>
        <p:nvSpPr>
          <p:cNvPr id="185347" name="Text Box 3"/>
          <p:cNvSpPr txBox="1">
            <a:spLocks noChangeArrowheads="1"/>
          </p:cNvSpPr>
          <p:nvPr/>
        </p:nvSpPr>
        <p:spPr bwMode="auto">
          <a:xfrm>
            <a:off x="6781485" y="3400110"/>
            <a:ext cx="1587500" cy="620712"/>
          </a:xfrm>
          <a:prstGeom prst="rect">
            <a:avLst/>
          </a:prstGeom>
          <a:noFill/>
          <a:ln w="9525">
            <a:solidFill>
              <a:srgbClr val="FFFFFF"/>
            </a:solidFill>
            <a:miter lim="800000"/>
          </a:ln>
        </p:spPr>
        <p:txBody>
          <a:bodyPr/>
          <a:lstStyle/>
          <a:p>
            <a:pPr algn="ctr" eaLnBrk="0" hangingPunct="0"/>
            <a:r>
              <a:rPr kumimoji="0" lang="zh-CN" altLang="en-US"/>
              <a:t>产品市场</a:t>
            </a:r>
            <a:endParaRPr kumimoji="0" lang="zh-CN" altLang="en-US"/>
          </a:p>
        </p:txBody>
      </p:sp>
      <p:sp>
        <p:nvSpPr>
          <p:cNvPr id="185348" name="Oval 4"/>
          <p:cNvSpPr>
            <a:spLocks noChangeArrowheads="1"/>
          </p:cNvSpPr>
          <p:nvPr/>
        </p:nvSpPr>
        <p:spPr bwMode="auto">
          <a:xfrm>
            <a:off x="8368985" y="2369822"/>
            <a:ext cx="1279525" cy="2474913"/>
          </a:xfrm>
          <a:prstGeom prst="ellipse">
            <a:avLst/>
          </a:prstGeom>
          <a:noFill/>
          <a:ln w="9525">
            <a:solidFill>
              <a:srgbClr val="000000"/>
            </a:solidFill>
            <a:round/>
          </a:ln>
        </p:spPr>
        <p:txBody>
          <a:bodyPr/>
          <a:lstStyle/>
          <a:p>
            <a:endParaRPr lang="zh-CN" altLang="en-US"/>
          </a:p>
        </p:txBody>
      </p:sp>
      <p:sp>
        <p:nvSpPr>
          <p:cNvPr id="185349" name="Text Box 5"/>
          <p:cNvSpPr txBox="1">
            <a:spLocks noChangeArrowheads="1"/>
          </p:cNvSpPr>
          <p:nvPr/>
        </p:nvSpPr>
        <p:spPr bwMode="auto">
          <a:xfrm>
            <a:off x="4055747" y="4484372"/>
            <a:ext cx="1898650" cy="619125"/>
          </a:xfrm>
          <a:prstGeom prst="rect">
            <a:avLst/>
          </a:prstGeom>
          <a:noFill/>
          <a:ln w="9525">
            <a:solidFill>
              <a:srgbClr val="FFFFFF"/>
            </a:solidFill>
            <a:miter lim="800000"/>
          </a:ln>
        </p:spPr>
        <p:txBody>
          <a:bodyPr/>
          <a:lstStyle/>
          <a:p>
            <a:pPr algn="ctr" eaLnBrk="0" hangingPunct="0"/>
            <a:r>
              <a:rPr kumimoji="0" lang="zh-CN" altLang="en-US">
                <a:solidFill>
                  <a:srgbClr val="FF3300"/>
                </a:solidFill>
              </a:rPr>
              <a:t>劳动力市场</a:t>
            </a:r>
            <a:endParaRPr kumimoji="0" lang="zh-CN" altLang="en-US">
              <a:solidFill>
                <a:srgbClr val="FF3300"/>
              </a:solidFill>
            </a:endParaRPr>
          </a:p>
        </p:txBody>
      </p:sp>
      <p:sp>
        <p:nvSpPr>
          <p:cNvPr id="185350" name="Text Box 6"/>
          <p:cNvSpPr txBox="1">
            <a:spLocks noChangeArrowheads="1"/>
          </p:cNvSpPr>
          <p:nvPr/>
        </p:nvSpPr>
        <p:spPr bwMode="auto">
          <a:xfrm>
            <a:off x="4108135" y="2369822"/>
            <a:ext cx="1919287" cy="617538"/>
          </a:xfrm>
          <a:prstGeom prst="rect">
            <a:avLst/>
          </a:prstGeom>
          <a:noFill/>
          <a:ln w="9525">
            <a:solidFill>
              <a:srgbClr val="FFFFFF"/>
            </a:solidFill>
            <a:miter lim="800000"/>
          </a:ln>
        </p:spPr>
        <p:txBody>
          <a:bodyPr/>
          <a:lstStyle/>
          <a:p>
            <a:pPr algn="ctr" eaLnBrk="0" hangingPunct="0"/>
            <a:r>
              <a:rPr kumimoji="0" lang="zh-CN" altLang="en-US"/>
              <a:t>资本市场</a:t>
            </a:r>
            <a:endParaRPr kumimoji="0" lang="zh-CN" altLang="en-US"/>
          </a:p>
        </p:txBody>
      </p:sp>
      <p:sp>
        <p:nvSpPr>
          <p:cNvPr id="185351" name="Oval 7"/>
          <p:cNvSpPr>
            <a:spLocks noChangeArrowheads="1"/>
          </p:cNvSpPr>
          <p:nvPr/>
        </p:nvSpPr>
        <p:spPr bwMode="auto">
          <a:xfrm>
            <a:off x="1763397" y="2163447"/>
            <a:ext cx="2344738" cy="1236663"/>
          </a:xfrm>
          <a:prstGeom prst="ellipse">
            <a:avLst/>
          </a:prstGeom>
          <a:noFill/>
          <a:ln w="9525">
            <a:solidFill>
              <a:srgbClr val="000000"/>
            </a:solidFill>
            <a:round/>
          </a:ln>
        </p:spPr>
        <p:txBody>
          <a:bodyPr/>
          <a:lstStyle/>
          <a:p>
            <a:endParaRPr lang="zh-CN" altLang="en-US"/>
          </a:p>
        </p:txBody>
      </p:sp>
      <p:sp>
        <p:nvSpPr>
          <p:cNvPr id="185352" name="Oval 8"/>
          <p:cNvSpPr>
            <a:spLocks noChangeArrowheads="1"/>
          </p:cNvSpPr>
          <p:nvPr/>
        </p:nvSpPr>
        <p:spPr bwMode="auto">
          <a:xfrm>
            <a:off x="1763397" y="4225610"/>
            <a:ext cx="2344738" cy="1236662"/>
          </a:xfrm>
          <a:prstGeom prst="ellipse">
            <a:avLst/>
          </a:prstGeom>
          <a:noFill/>
          <a:ln w="9525">
            <a:solidFill>
              <a:srgbClr val="000000"/>
            </a:solidFill>
            <a:round/>
          </a:ln>
        </p:spPr>
        <p:txBody>
          <a:bodyPr/>
          <a:lstStyle/>
          <a:p>
            <a:endParaRPr lang="zh-CN" altLang="en-US"/>
          </a:p>
        </p:txBody>
      </p:sp>
      <p:sp>
        <p:nvSpPr>
          <p:cNvPr id="185353" name="Text Box 9"/>
          <p:cNvSpPr txBox="1">
            <a:spLocks noChangeArrowheads="1"/>
          </p:cNvSpPr>
          <p:nvPr/>
        </p:nvSpPr>
        <p:spPr bwMode="auto">
          <a:xfrm>
            <a:off x="2296797" y="4636772"/>
            <a:ext cx="1184275" cy="619125"/>
          </a:xfrm>
          <a:prstGeom prst="rect">
            <a:avLst/>
          </a:prstGeom>
          <a:noFill/>
          <a:ln w="9525">
            <a:solidFill>
              <a:srgbClr val="FFFFFF"/>
            </a:solidFill>
            <a:miter lim="800000"/>
          </a:ln>
        </p:spPr>
        <p:txBody>
          <a:bodyPr wrap="none"/>
          <a:lstStyle/>
          <a:p>
            <a:pPr algn="ctr" eaLnBrk="0" hangingPunct="0"/>
            <a:r>
              <a:rPr kumimoji="0" lang="zh-CN" altLang="en-US"/>
              <a:t>劳动者</a:t>
            </a:r>
            <a:endParaRPr kumimoji="0" lang="zh-CN" altLang="en-US"/>
          </a:p>
        </p:txBody>
      </p:sp>
      <p:sp>
        <p:nvSpPr>
          <p:cNvPr id="185354" name="Text Box 10"/>
          <p:cNvSpPr txBox="1">
            <a:spLocks noChangeArrowheads="1"/>
          </p:cNvSpPr>
          <p:nvPr/>
        </p:nvSpPr>
        <p:spPr bwMode="auto">
          <a:xfrm>
            <a:off x="1991997" y="2504760"/>
            <a:ext cx="1936750" cy="617537"/>
          </a:xfrm>
          <a:prstGeom prst="rect">
            <a:avLst/>
          </a:prstGeom>
          <a:noFill/>
          <a:ln w="9525">
            <a:solidFill>
              <a:srgbClr val="FFFFFF"/>
            </a:solidFill>
            <a:miter lim="800000"/>
          </a:ln>
        </p:spPr>
        <p:txBody>
          <a:bodyPr/>
          <a:lstStyle/>
          <a:p>
            <a:pPr algn="ctr" eaLnBrk="0" hangingPunct="0"/>
            <a:r>
              <a:rPr kumimoji="0" lang="zh-CN" altLang="en-US"/>
              <a:t>资本供给者</a:t>
            </a:r>
            <a:endParaRPr kumimoji="0" lang="zh-CN" altLang="en-US"/>
          </a:p>
        </p:txBody>
      </p:sp>
      <p:sp>
        <p:nvSpPr>
          <p:cNvPr id="185355" name="Text Box 11"/>
          <p:cNvSpPr txBox="1">
            <a:spLocks noChangeArrowheads="1"/>
          </p:cNvSpPr>
          <p:nvPr/>
        </p:nvSpPr>
        <p:spPr bwMode="auto">
          <a:xfrm>
            <a:off x="6025835" y="1750697"/>
            <a:ext cx="858837" cy="3775075"/>
          </a:xfrm>
          <a:prstGeom prst="rect">
            <a:avLst/>
          </a:prstGeom>
          <a:noFill/>
          <a:ln w="9525">
            <a:solidFill>
              <a:srgbClr val="000000"/>
            </a:solidFill>
            <a:miter lim="800000"/>
          </a:ln>
        </p:spPr>
        <p:txBody>
          <a:bodyPr wrap="none"/>
          <a:lstStyle/>
          <a:p>
            <a:pPr algn="ctr" eaLnBrk="0" hangingPunct="0"/>
            <a:endParaRPr kumimoji="0" lang="en-US" altLang="zh-CN" b="0"/>
          </a:p>
          <a:p>
            <a:pPr algn="ctr" eaLnBrk="0" hangingPunct="0"/>
            <a:endParaRPr kumimoji="0" lang="en-US" altLang="zh-CN" b="0"/>
          </a:p>
          <a:p>
            <a:pPr algn="ctr" eaLnBrk="0" hangingPunct="0"/>
            <a:endParaRPr kumimoji="0" lang="en-US" altLang="zh-CN" b="0"/>
          </a:p>
          <a:p>
            <a:pPr algn="ctr" eaLnBrk="0" hangingPunct="0"/>
            <a:r>
              <a:rPr kumimoji="0" lang="zh-CN" altLang="en-US"/>
              <a:t>企</a:t>
            </a:r>
            <a:endParaRPr kumimoji="0" lang="zh-CN" altLang="en-US"/>
          </a:p>
          <a:p>
            <a:pPr algn="ctr" eaLnBrk="0" hangingPunct="0"/>
            <a:endParaRPr kumimoji="0" lang="zh-CN" altLang="en-US"/>
          </a:p>
          <a:p>
            <a:pPr algn="ctr" eaLnBrk="0" hangingPunct="0"/>
            <a:endParaRPr kumimoji="0" lang="zh-CN" altLang="en-US"/>
          </a:p>
          <a:p>
            <a:pPr algn="ctr" eaLnBrk="0" hangingPunct="0"/>
            <a:endParaRPr kumimoji="0" lang="zh-CN" altLang="en-US"/>
          </a:p>
          <a:p>
            <a:pPr algn="ctr" eaLnBrk="0" hangingPunct="0"/>
            <a:r>
              <a:rPr kumimoji="0" lang="zh-CN" altLang="en-US"/>
              <a:t>业</a:t>
            </a:r>
            <a:endParaRPr kumimoji="0" lang="zh-CN" altLang="en-US"/>
          </a:p>
        </p:txBody>
      </p:sp>
      <p:sp>
        <p:nvSpPr>
          <p:cNvPr id="185356" name="Line 12"/>
          <p:cNvSpPr>
            <a:spLocks noChangeShapeType="1"/>
          </p:cNvSpPr>
          <p:nvPr/>
        </p:nvSpPr>
        <p:spPr bwMode="auto">
          <a:xfrm>
            <a:off x="3893822" y="2369822"/>
            <a:ext cx="2132013" cy="0"/>
          </a:xfrm>
          <a:prstGeom prst="line">
            <a:avLst/>
          </a:prstGeom>
          <a:noFill/>
          <a:ln w="9525">
            <a:solidFill>
              <a:srgbClr val="000000"/>
            </a:solidFill>
            <a:round/>
            <a:tailEnd type="triangle" w="med" len="med"/>
          </a:ln>
        </p:spPr>
        <p:txBody>
          <a:bodyPr/>
          <a:lstStyle/>
          <a:p>
            <a:endParaRPr lang="en-US"/>
          </a:p>
        </p:txBody>
      </p:sp>
      <p:sp>
        <p:nvSpPr>
          <p:cNvPr id="185357" name="Line 13"/>
          <p:cNvSpPr>
            <a:spLocks noChangeShapeType="1"/>
          </p:cNvSpPr>
          <p:nvPr/>
        </p:nvSpPr>
        <p:spPr bwMode="auto">
          <a:xfrm flipH="1">
            <a:off x="4108135" y="2987360"/>
            <a:ext cx="1917700" cy="0"/>
          </a:xfrm>
          <a:prstGeom prst="line">
            <a:avLst/>
          </a:prstGeom>
          <a:noFill/>
          <a:ln w="9525">
            <a:solidFill>
              <a:srgbClr val="000000"/>
            </a:solidFill>
            <a:round/>
            <a:tailEnd type="triangle" w="med" len="med"/>
          </a:ln>
        </p:spPr>
        <p:txBody>
          <a:bodyPr/>
          <a:lstStyle/>
          <a:p>
            <a:endParaRPr lang="en-US"/>
          </a:p>
        </p:txBody>
      </p:sp>
      <p:sp>
        <p:nvSpPr>
          <p:cNvPr id="185358" name="Line 14"/>
          <p:cNvSpPr>
            <a:spLocks noChangeShapeType="1"/>
          </p:cNvSpPr>
          <p:nvPr/>
        </p:nvSpPr>
        <p:spPr bwMode="auto">
          <a:xfrm>
            <a:off x="3893822" y="4431985"/>
            <a:ext cx="2133600" cy="1587"/>
          </a:xfrm>
          <a:prstGeom prst="line">
            <a:avLst/>
          </a:prstGeom>
          <a:noFill/>
          <a:ln w="9525">
            <a:solidFill>
              <a:srgbClr val="000000"/>
            </a:solidFill>
            <a:round/>
            <a:tailEnd type="triangle" w="med" len="med"/>
          </a:ln>
        </p:spPr>
        <p:txBody>
          <a:bodyPr/>
          <a:lstStyle/>
          <a:p>
            <a:endParaRPr lang="en-US"/>
          </a:p>
        </p:txBody>
      </p:sp>
      <p:sp>
        <p:nvSpPr>
          <p:cNvPr id="185359" name="Line 15"/>
          <p:cNvSpPr>
            <a:spLocks noChangeShapeType="1"/>
          </p:cNvSpPr>
          <p:nvPr/>
        </p:nvSpPr>
        <p:spPr bwMode="auto">
          <a:xfrm flipH="1">
            <a:off x="4108135" y="5051110"/>
            <a:ext cx="1917700" cy="0"/>
          </a:xfrm>
          <a:prstGeom prst="line">
            <a:avLst/>
          </a:prstGeom>
          <a:noFill/>
          <a:ln w="9525">
            <a:solidFill>
              <a:srgbClr val="000000"/>
            </a:solidFill>
            <a:round/>
            <a:tailEnd type="triangle" w="med" len="med"/>
          </a:ln>
        </p:spPr>
        <p:txBody>
          <a:bodyPr/>
          <a:lstStyle/>
          <a:p>
            <a:endParaRPr lang="en-US"/>
          </a:p>
        </p:txBody>
      </p:sp>
      <p:sp>
        <p:nvSpPr>
          <p:cNvPr id="185360" name="Text Box 16"/>
          <p:cNvSpPr txBox="1">
            <a:spLocks noChangeArrowheads="1"/>
          </p:cNvSpPr>
          <p:nvPr/>
        </p:nvSpPr>
        <p:spPr bwMode="auto">
          <a:xfrm>
            <a:off x="8796022" y="2782572"/>
            <a:ext cx="639763" cy="1558925"/>
          </a:xfrm>
          <a:prstGeom prst="rect">
            <a:avLst/>
          </a:prstGeom>
          <a:noFill/>
          <a:ln w="9525">
            <a:solidFill>
              <a:srgbClr val="FFFFFF"/>
            </a:solidFill>
            <a:miter lim="800000"/>
          </a:ln>
        </p:spPr>
        <p:txBody>
          <a:bodyPr/>
          <a:lstStyle/>
          <a:p>
            <a:pPr algn="ctr" eaLnBrk="0" hangingPunct="0">
              <a:lnSpc>
                <a:spcPct val="130000"/>
              </a:lnSpc>
            </a:pPr>
            <a:r>
              <a:rPr kumimoji="0" lang="zh-CN" altLang="en-US"/>
              <a:t>消费者</a:t>
            </a:r>
            <a:endParaRPr kumimoji="0" lang="zh-CN" altLang="en-US"/>
          </a:p>
        </p:txBody>
      </p:sp>
      <p:sp>
        <p:nvSpPr>
          <p:cNvPr id="185361" name="Line 17"/>
          <p:cNvSpPr>
            <a:spLocks noChangeShapeType="1"/>
          </p:cNvSpPr>
          <p:nvPr/>
        </p:nvSpPr>
        <p:spPr bwMode="auto">
          <a:xfrm>
            <a:off x="6878322" y="3193735"/>
            <a:ext cx="1490663" cy="0"/>
          </a:xfrm>
          <a:prstGeom prst="line">
            <a:avLst/>
          </a:prstGeom>
          <a:noFill/>
          <a:ln w="9525">
            <a:solidFill>
              <a:srgbClr val="000000"/>
            </a:solidFill>
            <a:round/>
            <a:tailEnd type="triangle" w="med" len="med"/>
          </a:ln>
        </p:spPr>
        <p:txBody>
          <a:bodyPr/>
          <a:lstStyle/>
          <a:p>
            <a:endParaRPr lang="en-US"/>
          </a:p>
        </p:txBody>
      </p:sp>
      <p:sp>
        <p:nvSpPr>
          <p:cNvPr id="185362" name="Line 18"/>
          <p:cNvSpPr>
            <a:spLocks noChangeShapeType="1"/>
          </p:cNvSpPr>
          <p:nvPr/>
        </p:nvSpPr>
        <p:spPr bwMode="auto">
          <a:xfrm flipH="1">
            <a:off x="6878322" y="4225610"/>
            <a:ext cx="1490663" cy="0"/>
          </a:xfrm>
          <a:prstGeom prst="line">
            <a:avLst/>
          </a:prstGeom>
          <a:noFill/>
          <a:ln w="9525">
            <a:solidFill>
              <a:srgbClr val="000000"/>
            </a:solidFill>
            <a:round/>
            <a:tailEnd type="triangle" w="med" len="med"/>
          </a:ln>
        </p:spPr>
        <p:txBody>
          <a:bodyPr/>
          <a:lstStyle/>
          <a:p>
            <a:endParaRPr lang="en-US"/>
          </a:p>
        </p:txBody>
      </p:sp>
      <p:sp>
        <p:nvSpPr>
          <p:cNvPr id="3" name="文本框 2"/>
          <p:cNvSpPr txBox="1"/>
          <p:nvPr/>
        </p:nvSpPr>
        <p:spPr>
          <a:xfrm>
            <a:off x="653421" y="5748236"/>
            <a:ext cx="9361157" cy="1446550"/>
          </a:xfrm>
          <a:prstGeom prst="rect">
            <a:avLst/>
          </a:prstGeom>
          <a:noFill/>
        </p:spPr>
        <p:txBody>
          <a:bodyPr wrap="square" rtlCol="0">
            <a:spAutoFit/>
          </a:bodyPr>
          <a:lstStyle/>
          <a:p>
            <a:r>
              <a:rPr lang="en-US" altLang="zh-CN" sz="2200" dirty="0" smtClean="0"/>
              <a:t>        </a:t>
            </a:r>
            <a:r>
              <a:rPr lang="zh-CN" altLang="zh-CN" sz="2200" dirty="0" smtClean="0"/>
              <a:t>劳动力</a:t>
            </a:r>
            <a:r>
              <a:rPr lang="zh-CN" altLang="zh-CN" sz="2200" dirty="0"/>
              <a:t>市场具有一定的特殊性</a:t>
            </a:r>
            <a:r>
              <a:rPr lang="en-US" altLang="zh-CN" sz="2200" dirty="0"/>
              <a:t>:</a:t>
            </a:r>
            <a:r>
              <a:rPr lang="zh-CN" altLang="zh-CN" sz="2200" dirty="0"/>
              <a:t>一是劳动力无法储存</a:t>
            </a:r>
            <a:r>
              <a:rPr lang="zh-CN" altLang="zh-CN" sz="2200" dirty="0" smtClean="0"/>
              <a:t>。二</a:t>
            </a:r>
            <a:r>
              <a:rPr lang="zh-CN" altLang="zh-CN" sz="2200" dirty="0"/>
              <a:t>是劳动力每时每刻都在</a:t>
            </a:r>
            <a:r>
              <a:rPr lang="zh-CN" altLang="zh-CN" sz="2200" dirty="0" smtClean="0"/>
              <a:t>变化</a:t>
            </a:r>
            <a:r>
              <a:rPr lang="zh-CN" altLang="en-US" sz="2200" dirty="0" smtClean="0"/>
              <a:t>，</a:t>
            </a:r>
            <a:r>
              <a:rPr lang="zh-CN" altLang="zh-CN" sz="2200" dirty="0" smtClean="0"/>
              <a:t>它</a:t>
            </a:r>
            <a:r>
              <a:rPr lang="zh-CN" altLang="zh-CN" sz="2200" dirty="0"/>
              <a:t>是随着劳动者的工作能力而变化的。三是劳动力供给者与劳动力是无法分离</a:t>
            </a:r>
            <a:r>
              <a:rPr lang="zh-CN" altLang="zh-CN" sz="2200" dirty="0" smtClean="0"/>
              <a:t>的</a:t>
            </a:r>
            <a:r>
              <a:rPr lang="zh-CN" altLang="en-US" sz="2200" dirty="0" smtClean="0"/>
              <a:t>，</a:t>
            </a:r>
            <a:r>
              <a:rPr lang="zh-CN" altLang="zh-CN" sz="2200" dirty="0" smtClean="0"/>
              <a:t>劳动力</a:t>
            </a:r>
            <a:r>
              <a:rPr lang="zh-CN" altLang="zh-CN" sz="2200" dirty="0"/>
              <a:t>供给者能够在工作的过程中控制自己实际提供的劳动力服务的数量和质量。</a:t>
            </a:r>
            <a:endParaRPr lang="zh-CN" altLang="en-US" sz="2200" dirty="0"/>
          </a:p>
        </p:txBody>
      </p:sp>
    </p:spTree>
  </p:cSld>
  <p:clrMapOvr>
    <a:masterClrMapping/>
  </p:clrMapOvr>
  <p:transition spd="slow">
    <p:wip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a:spLocks noGrp="1" noChangeArrowheads="1"/>
          </p:cNvSpPr>
          <p:nvPr>
            <p:ph type="title"/>
          </p:nvPr>
        </p:nvSpPr>
        <p:spPr>
          <a:xfrm>
            <a:off x="0" y="0"/>
            <a:ext cx="10668000" cy="990600"/>
          </a:xfrm>
          <a:solidFill>
            <a:srgbClr val="0000CC"/>
          </a:solidFill>
        </p:spPr>
        <p:txBody>
          <a:bodyPr anchor="b"/>
          <a:lstStyle/>
          <a:p>
            <a:pPr eaLnBrk="1" hangingPunct="1"/>
            <a:r>
              <a:rPr lang="zh-CN" altLang="zh-CN" sz="3200" b="1" dirty="0" smtClean="0">
                <a:solidFill>
                  <a:srgbClr val="FFFFFF"/>
                </a:solidFill>
                <a:latin typeface="宋体" panose="02010600030101010101" pitchFamily="2" charset="-122"/>
              </a:rPr>
              <a:t>劳动力</a:t>
            </a:r>
            <a:r>
              <a:rPr lang="zh-CN" altLang="en-US" sz="3200" b="1" dirty="0" smtClean="0">
                <a:solidFill>
                  <a:srgbClr val="FFFFFF"/>
                </a:solidFill>
                <a:latin typeface="宋体" panose="02010600030101010101" pitchFamily="2" charset="-122"/>
              </a:rPr>
              <a:t>需求</a:t>
            </a:r>
            <a:endParaRPr lang="zh-CN" altLang="en-US" sz="3200" b="1" dirty="0">
              <a:solidFill>
                <a:srgbClr val="FFFFFF"/>
              </a:solidFill>
              <a:latin typeface="宋体" panose="02010600030101010101" pitchFamily="2" charset="-122"/>
            </a:endParaRPr>
          </a:p>
        </p:txBody>
      </p:sp>
      <p:graphicFrame>
        <p:nvGraphicFramePr>
          <p:cNvPr id="4" name="图示 3"/>
          <p:cNvGraphicFramePr/>
          <p:nvPr/>
        </p:nvGraphicFramePr>
        <p:xfrm>
          <a:off x="293377" y="2369822"/>
          <a:ext cx="9361157" cy="453093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文本框 4"/>
          <p:cNvSpPr txBox="1"/>
          <p:nvPr/>
        </p:nvSpPr>
        <p:spPr>
          <a:xfrm>
            <a:off x="1733555" y="1285666"/>
            <a:ext cx="8641068" cy="461665"/>
          </a:xfrm>
          <a:prstGeom prst="rect">
            <a:avLst/>
          </a:prstGeom>
          <a:noFill/>
        </p:spPr>
        <p:txBody>
          <a:bodyPr wrap="square" rtlCol="0">
            <a:spAutoFit/>
          </a:bodyPr>
          <a:lstStyle/>
          <a:p>
            <a:r>
              <a:rPr lang="zh-CN" altLang="zh-CN" dirty="0" smtClean="0"/>
              <a:t>劳动力</a:t>
            </a:r>
            <a:r>
              <a:rPr lang="zh-CN" altLang="zh-CN" dirty="0"/>
              <a:t>需求是关于劳动力价格和质量的</a:t>
            </a:r>
            <a:r>
              <a:rPr lang="zh-CN" altLang="zh-CN" dirty="0" smtClean="0"/>
              <a:t>函数</a:t>
            </a:r>
            <a:r>
              <a:rPr lang="zh-CN" altLang="en-US" dirty="0" smtClean="0"/>
              <a:t>。</a:t>
            </a:r>
            <a:endParaRPr lang="zh-CN" altLang="en-US" dirty="0"/>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descr="footnote1[1]"/>
          <p:cNvSpPr>
            <a:spLocks noGrp="1" noChangeArrowheads="1"/>
          </p:cNvSpPr>
          <p:nvPr>
            <p:ph type="title"/>
          </p:nvPr>
        </p:nvSpPr>
        <p:spPr>
          <a:xfrm>
            <a:off x="1733555" y="1649733"/>
            <a:ext cx="7200890" cy="3600445"/>
          </a:xfrm>
          <a:blipFill dpi="0" rotWithShape="0">
            <a:blip r:embed="rId1" cstate="print"/>
            <a:srcRect/>
            <a:stretch>
              <a:fillRect/>
            </a:stretch>
          </a:blipFill>
        </p:spPr>
        <p:txBody>
          <a:bodyPr/>
          <a:lstStyle/>
          <a:p>
            <a:pPr eaLnBrk="1" hangingPunct="1">
              <a:lnSpc>
                <a:spcPct val="110000"/>
              </a:lnSpc>
            </a:pPr>
            <a:r>
              <a:rPr lang="zh-CN" altLang="en-US" b="1" dirty="0" smtClean="0">
                <a:solidFill>
                  <a:schemeClr val="bg1"/>
                </a:solidFill>
                <a:latin typeface="宋体" panose="02010600030101010101" pitchFamily="2" charset="-122"/>
              </a:rPr>
              <a:t>第二节</a:t>
            </a:r>
            <a:br>
              <a:rPr lang="zh-CN" altLang="en-US" b="1" dirty="0" smtClean="0">
                <a:solidFill>
                  <a:schemeClr val="bg1"/>
                </a:solidFill>
                <a:latin typeface="宋体" panose="02010600030101010101" pitchFamily="2" charset="-122"/>
              </a:rPr>
            </a:br>
            <a:br>
              <a:rPr lang="zh-CN" altLang="en-US" b="1" dirty="0" smtClean="0">
                <a:solidFill>
                  <a:schemeClr val="bg1"/>
                </a:solidFill>
                <a:latin typeface="宋体" panose="02010600030101010101" pitchFamily="2" charset="-122"/>
              </a:rPr>
            </a:br>
            <a:r>
              <a:rPr lang="zh-CN" altLang="en-US" b="1" dirty="0" smtClean="0">
                <a:solidFill>
                  <a:schemeClr val="bg1"/>
                </a:solidFill>
                <a:latin typeface="宋体" panose="02010600030101010101" pitchFamily="2" charset="-122"/>
              </a:rPr>
              <a:t>人力资源管理体系中的薪酬管理</a:t>
            </a:r>
            <a:endParaRPr lang="zh-CN" altLang="en-US" b="1" dirty="0"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a:spLocks noGrp="1" noChangeArrowheads="1"/>
          </p:cNvSpPr>
          <p:nvPr>
            <p:ph type="title"/>
          </p:nvPr>
        </p:nvSpPr>
        <p:spPr>
          <a:xfrm>
            <a:off x="0" y="0"/>
            <a:ext cx="10668000" cy="990600"/>
          </a:xfrm>
          <a:solidFill>
            <a:srgbClr val="0000CC"/>
          </a:solidFill>
        </p:spPr>
        <p:txBody>
          <a:bodyPr anchor="b"/>
          <a:lstStyle/>
          <a:p>
            <a:pPr eaLnBrk="1" hangingPunct="1"/>
            <a:r>
              <a:rPr lang="zh-CN" altLang="zh-CN" sz="3200" b="1" dirty="0" smtClean="0">
                <a:solidFill>
                  <a:srgbClr val="FFFFFF"/>
                </a:solidFill>
                <a:latin typeface="宋体" panose="02010600030101010101" pitchFamily="2" charset="-122"/>
              </a:rPr>
              <a:t>劳动力</a:t>
            </a:r>
            <a:r>
              <a:rPr lang="zh-CN" altLang="en-US" sz="3200" b="1" dirty="0">
                <a:solidFill>
                  <a:srgbClr val="FFFFFF"/>
                </a:solidFill>
                <a:latin typeface="宋体" panose="02010600030101010101" pitchFamily="2" charset="-122"/>
              </a:rPr>
              <a:t>供给</a:t>
            </a:r>
            <a:endParaRPr lang="zh-CN" altLang="en-US" sz="3200" b="1" dirty="0">
              <a:solidFill>
                <a:srgbClr val="FFFFFF"/>
              </a:solidFill>
              <a:latin typeface="宋体" panose="02010600030101010101" pitchFamily="2" charset="-122"/>
            </a:endParaRPr>
          </a:p>
        </p:txBody>
      </p:sp>
      <p:graphicFrame>
        <p:nvGraphicFramePr>
          <p:cNvPr id="4" name="图示 3"/>
          <p:cNvGraphicFramePr/>
          <p:nvPr/>
        </p:nvGraphicFramePr>
        <p:xfrm>
          <a:off x="1013466" y="929644"/>
          <a:ext cx="8641068" cy="648080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文本框 4"/>
          <p:cNvSpPr txBox="1"/>
          <p:nvPr/>
        </p:nvSpPr>
        <p:spPr>
          <a:xfrm>
            <a:off x="2453644" y="6690356"/>
            <a:ext cx="5760712" cy="830997"/>
          </a:xfrm>
          <a:prstGeom prst="rect">
            <a:avLst/>
          </a:prstGeom>
          <a:noFill/>
        </p:spPr>
        <p:txBody>
          <a:bodyPr wrap="square" rtlCol="0">
            <a:spAutoFit/>
          </a:bodyPr>
          <a:lstStyle/>
          <a:p>
            <a:pPr lvl="0" algn="ctr"/>
            <a:r>
              <a:rPr lang="zh-CN" altLang="zh-CN" dirty="0"/>
              <a:t>特定的人口群体所能够承担的工作总量</a:t>
            </a:r>
            <a:endParaRPr lang="zh-CN" altLang="en-US" dirty="0"/>
          </a:p>
          <a:p>
            <a:pPr algn="ctr"/>
            <a:endParaRPr lang="zh-CN" altLang="en-US" dirty="0"/>
          </a:p>
        </p:txBody>
      </p:sp>
    </p:spTree>
  </p:cSld>
  <p:clrMapOvr>
    <a:masterClrMapping/>
  </p:clrMapOvr>
  <p:transition spd="slow">
    <p:wip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a:spLocks noGrp="1" noChangeArrowheads="1"/>
          </p:cNvSpPr>
          <p:nvPr>
            <p:ph type="title"/>
          </p:nvPr>
        </p:nvSpPr>
        <p:spPr>
          <a:xfrm>
            <a:off x="0" y="0"/>
            <a:ext cx="10668000" cy="1066800"/>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劳动力需求理论及其启示</a:t>
            </a:r>
            <a:endParaRPr lang="zh-CN" altLang="en-US" sz="3200" b="1" smtClean="0">
              <a:solidFill>
                <a:srgbClr val="FFFFFF"/>
              </a:solidFill>
              <a:latin typeface="宋体" panose="02010600030101010101" pitchFamily="2" charset="-122"/>
            </a:endParaRPr>
          </a:p>
        </p:txBody>
      </p:sp>
      <p:grpSp>
        <p:nvGrpSpPr>
          <p:cNvPr id="188419" name="Group 3"/>
          <p:cNvGrpSpPr/>
          <p:nvPr/>
        </p:nvGrpSpPr>
        <p:grpSpPr bwMode="auto">
          <a:xfrm>
            <a:off x="202146" y="1217933"/>
            <a:ext cx="10506076" cy="6121400"/>
            <a:chOff x="96" y="768"/>
            <a:chExt cx="6618" cy="3856"/>
          </a:xfrm>
        </p:grpSpPr>
        <p:sp>
          <p:nvSpPr>
            <p:cNvPr id="956420" name="Rectangle 4"/>
            <p:cNvSpPr>
              <a:spLocks noChangeArrowheads="1"/>
            </p:cNvSpPr>
            <p:nvPr/>
          </p:nvSpPr>
          <p:spPr bwMode="auto">
            <a:xfrm>
              <a:off x="96" y="768"/>
              <a:ext cx="6457" cy="3856"/>
            </a:xfrm>
            <a:prstGeom prst="rect">
              <a:avLst/>
            </a:prstGeom>
            <a:solidFill>
              <a:schemeClr val="hlink"/>
            </a:solidFill>
            <a:ln w="106363">
              <a:noFill/>
              <a:miter lim="800000"/>
            </a:ln>
            <a:effectLst>
              <a:outerShdw dist="107763" dir="2700000" algn="ctr" rotWithShape="0">
                <a:srgbClr val="808080"/>
              </a:outerShdw>
            </a:effectLst>
          </p:spPr>
          <p:txBody>
            <a:bodyPr lIns="343794" tIns="168876" rIns="343794" bIns="168876">
              <a:spAutoFit/>
            </a:bodyPr>
            <a:lstStyle/>
            <a:p>
              <a:pPr>
                <a:defRPr/>
              </a:pPr>
              <a:endParaRPr lang="zh-CN" altLang="en-US"/>
            </a:p>
          </p:txBody>
        </p:sp>
        <p:sp>
          <p:nvSpPr>
            <p:cNvPr id="188421" name="Rectangle 5"/>
            <p:cNvSpPr>
              <a:spLocks noChangeArrowheads="1"/>
            </p:cNvSpPr>
            <p:nvPr/>
          </p:nvSpPr>
          <p:spPr bwMode="auto">
            <a:xfrm>
              <a:off x="282" y="800"/>
              <a:ext cx="6101" cy="471"/>
            </a:xfrm>
            <a:prstGeom prst="rect">
              <a:avLst/>
            </a:prstGeom>
            <a:solidFill>
              <a:schemeClr val="hlink"/>
            </a:solidFill>
            <a:ln w="12700">
              <a:noFill/>
              <a:miter lim="800000"/>
            </a:ln>
          </p:spPr>
          <p:txBody>
            <a:bodyPr lIns="343794" tIns="168876" rIns="343794" bIns="168876">
              <a:spAutoFit/>
            </a:bodyPr>
            <a:lstStyle/>
            <a:p>
              <a:pPr algn="l" defTabSz="1044575" eaLnBrk="0" hangingPunct="0">
                <a:spcBef>
                  <a:spcPct val="50000"/>
                </a:spcBef>
              </a:pPr>
              <a:r>
                <a:rPr lang="en-US" altLang="zh-CN" sz="2700" dirty="0">
                  <a:latin typeface="宋体-18030" pitchFamily="49" charset="-122"/>
                  <a:ea typeface="宋体-18030" pitchFamily="49" charset="-122"/>
                </a:rPr>
                <a:t>  </a:t>
              </a:r>
              <a:r>
                <a:rPr lang="zh-CN" altLang="en-US" sz="2700" dirty="0">
                  <a:latin typeface="宋体-18030" pitchFamily="49" charset="-122"/>
                  <a:ea typeface="宋体-18030" pitchFamily="49" charset="-122"/>
                </a:rPr>
                <a:t>理  论           推    论              </a:t>
              </a:r>
              <a:r>
                <a:rPr lang="zh-CN" altLang="zh-CN" sz="2700" dirty="0">
                  <a:latin typeface="宋体-18030" pitchFamily="49" charset="-122"/>
                  <a:ea typeface="宋体-18030" pitchFamily="49" charset="-122"/>
                </a:rPr>
                <a:t>怎么办？</a:t>
              </a:r>
              <a:endParaRPr lang="zh-CN" altLang="en-US" sz="2700" dirty="0">
                <a:latin typeface="宋体-18030" pitchFamily="49" charset="-122"/>
                <a:ea typeface="宋体-18030" pitchFamily="49" charset="-122"/>
              </a:endParaRPr>
            </a:p>
          </p:txBody>
        </p:sp>
        <p:sp>
          <p:nvSpPr>
            <p:cNvPr id="188423" name="Rectangle 7"/>
            <p:cNvSpPr>
              <a:spLocks noChangeArrowheads="1"/>
            </p:cNvSpPr>
            <p:nvPr/>
          </p:nvSpPr>
          <p:spPr bwMode="auto">
            <a:xfrm>
              <a:off x="1442" y="1174"/>
              <a:ext cx="3160" cy="1107"/>
            </a:xfrm>
            <a:prstGeom prst="rect">
              <a:avLst/>
            </a:prstGeom>
            <a:solidFill>
              <a:schemeClr val="hlink"/>
            </a:solidFill>
            <a:ln w="12700">
              <a:noFill/>
              <a:miter lim="800000"/>
            </a:ln>
          </p:spPr>
          <p:txBody>
            <a:bodyPr wrap="square" lIns="343794" tIns="168876" rIns="343794" bIns="168876">
              <a:spAutoFit/>
            </a:bodyPr>
            <a:lstStyle/>
            <a:p>
              <a:pPr algn="l" defTabSz="1044575" eaLnBrk="0" hangingPunct="0">
                <a:spcBef>
                  <a:spcPct val="50000"/>
                </a:spcBef>
              </a:pPr>
              <a:r>
                <a:rPr lang="zh-CN" altLang="zh-CN" sz="2200" b="0" dirty="0" smtClean="0">
                  <a:latin typeface="宋体-18030" pitchFamily="49" charset="-122"/>
                  <a:ea typeface="宋体-18030" pitchFamily="49" charset="-122"/>
                </a:rPr>
                <a:t>在</a:t>
              </a:r>
              <a:r>
                <a:rPr lang="zh-CN" altLang="zh-CN" sz="2200" b="0" dirty="0">
                  <a:latin typeface="宋体-18030" pitchFamily="49" charset="-122"/>
                  <a:ea typeface="宋体-18030" pitchFamily="49" charset="-122"/>
                </a:rPr>
                <a:t>知识技能水平方面没有本质差异的劳动者因所从事工作的工作条件和社会环境优劣不同而产生的薪酬水平差异。</a:t>
              </a:r>
              <a:endParaRPr lang="zh-CN" altLang="en-US" sz="2200" b="0" dirty="0">
                <a:latin typeface="宋体-18030" pitchFamily="49" charset="-122"/>
                <a:ea typeface="宋体-18030" pitchFamily="49" charset="-122"/>
              </a:endParaRPr>
            </a:p>
          </p:txBody>
        </p:sp>
        <p:sp>
          <p:nvSpPr>
            <p:cNvPr id="188422" name="Rectangle 6"/>
            <p:cNvSpPr>
              <a:spLocks noChangeArrowheads="1"/>
            </p:cNvSpPr>
            <p:nvPr/>
          </p:nvSpPr>
          <p:spPr bwMode="auto">
            <a:xfrm>
              <a:off x="174" y="1413"/>
              <a:ext cx="1488" cy="654"/>
            </a:xfrm>
            <a:prstGeom prst="rect">
              <a:avLst/>
            </a:prstGeom>
            <a:solidFill>
              <a:schemeClr val="hlink"/>
            </a:solidFill>
            <a:ln w="12700">
              <a:noFill/>
              <a:miter lim="800000"/>
            </a:ln>
          </p:spPr>
          <p:txBody>
            <a:bodyPr lIns="343794" tIns="168876" rIns="343794" bIns="168876">
              <a:spAutoFit/>
            </a:bodyPr>
            <a:lstStyle/>
            <a:p>
              <a:pPr algn="ctr" defTabSz="1044575" eaLnBrk="0" hangingPunct="0">
                <a:spcBef>
                  <a:spcPct val="50000"/>
                </a:spcBef>
              </a:pPr>
              <a:r>
                <a:rPr lang="zh-CN" altLang="en-US" sz="2300" b="0">
                  <a:latin typeface="宋体-18030" pitchFamily="49" charset="-122"/>
                  <a:ea typeface="宋体-18030" pitchFamily="49" charset="-122"/>
                </a:rPr>
                <a:t>补偿性工资差别理论</a:t>
              </a:r>
              <a:endParaRPr lang="zh-CN" altLang="en-US" sz="2300" b="0">
                <a:latin typeface="宋体-18030" pitchFamily="49" charset="-122"/>
                <a:ea typeface="宋体-18030" pitchFamily="49" charset="-122"/>
              </a:endParaRPr>
            </a:p>
          </p:txBody>
        </p:sp>
        <p:sp>
          <p:nvSpPr>
            <p:cNvPr id="188424" name="Rectangle 8"/>
            <p:cNvSpPr>
              <a:spLocks noChangeArrowheads="1"/>
            </p:cNvSpPr>
            <p:nvPr/>
          </p:nvSpPr>
          <p:spPr bwMode="auto">
            <a:xfrm>
              <a:off x="4285" y="1258"/>
              <a:ext cx="2126" cy="875"/>
            </a:xfrm>
            <a:prstGeom prst="rect">
              <a:avLst/>
            </a:prstGeom>
            <a:solidFill>
              <a:schemeClr val="hlink"/>
            </a:solidFill>
            <a:ln w="12700">
              <a:noFill/>
              <a:miter lim="800000"/>
            </a:ln>
          </p:spPr>
          <p:txBody>
            <a:bodyPr lIns="343794" tIns="168876" rIns="343794" bIns="168876">
              <a:spAutoFit/>
            </a:bodyPr>
            <a:lstStyle/>
            <a:p>
              <a:pPr algn="l" defTabSz="1044575" eaLnBrk="0" hangingPunct="0">
                <a:spcBef>
                  <a:spcPct val="50000"/>
                </a:spcBef>
              </a:pPr>
              <a:r>
                <a:rPr lang="zh-CN" altLang="zh-CN" sz="2300" b="0" dirty="0">
                  <a:latin typeface="宋体-18030" pitchFamily="49" charset="-122"/>
                  <a:ea typeface="宋体-18030" pitchFamily="49" charset="-122"/>
                </a:rPr>
                <a:t>在职位评价中，报酬要素必须能够反映工作的这些负面特征。</a:t>
              </a:r>
              <a:endParaRPr lang="zh-CN" altLang="en-US" sz="2300" b="0" dirty="0">
                <a:latin typeface="宋体-18030" pitchFamily="49" charset="-122"/>
                <a:ea typeface="宋体-18030" pitchFamily="49" charset="-122"/>
              </a:endParaRPr>
            </a:p>
          </p:txBody>
        </p:sp>
        <p:sp>
          <p:nvSpPr>
            <p:cNvPr id="188425" name="Rectangle 9"/>
            <p:cNvSpPr>
              <a:spLocks noChangeArrowheads="1"/>
            </p:cNvSpPr>
            <p:nvPr/>
          </p:nvSpPr>
          <p:spPr bwMode="auto">
            <a:xfrm>
              <a:off x="359" y="2475"/>
              <a:ext cx="1048" cy="661"/>
            </a:xfrm>
            <a:prstGeom prst="rect">
              <a:avLst/>
            </a:prstGeom>
            <a:solidFill>
              <a:schemeClr val="hlink"/>
            </a:solidFill>
            <a:ln w="12700">
              <a:noFill/>
              <a:miter lim="800000"/>
            </a:ln>
          </p:spPr>
          <p:txBody>
            <a:bodyPr wrap="square" lIns="343794" tIns="168876" rIns="343794" bIns="168876">
              <a:spAutoFit/>
            </a:bodyPr>
            <a:lstStyle/>
            <a:p>
              <a:pPr algn="ctr" defTabSz="1044575" eaLnBrk="0" hangingPunct="0">
                <a:spcBef>
                  <a:spcPct val="50000"/>
                </a:spcBef>
              </a:pPr>
              <a:r>
                <a:rPr lang="zh-CN" altLang="en-US" sz="2300" b="0" dirty="0">
                  <a:latin typeface="宋体-18030" pitchFamily="49" charset="-122"/>
                  <a:ea typeface="宋体-18030" pitchFamily="49" charset="-122"/>
                </a:rPr>
                <a:t>效率工资理论</a:t>
              </a:r>
              <a:endParaRPr lang="zh-CN" altLang="en-US" sz="2300" b="0" dirty="0">
                <a:latin typeface="宋体-18030" pitchFamily="49" charset="-122"/>
                <a:ea typeface="宋体-18030" pitchFamily="49" charset="-122"/>
              </a:endParaRPr>
            </a:p>
          </p:txBody>
        </p:sp>
        <p:sp>
          <p:nvSpPr>
            <p:cNvPr id="188426" name="Rectangle 10"/>
            <p:cNvSpPr>
              <a:spLocks noChangeArrowheads="1"/>
            </p:cNvSpPr>
            <p:nvPr/>
          </p:nvSpPr>
          <p:spPr bwMode="auto">
            <a:xfrm>
              <a:off x="1487" y="2419"/>
              <a:ext cx="2562" cy="1068"/>
            </a:xfrm>
            <a:prstGeom prst="rect">
              <a:avLst/>
            </a:prstGeom>
            <a:solidFill>
              <a:schemeClr val="hlink"/>
            </a:solidFill>
            <a:ln w="12700">
              <a:noFill/>
              <a:miter lim="800000"/>
            </a:ln>
          </p:spPr>
          <p:txBody>
            <a:bodyPr wrap="square" lIns="343794" tIns="168876" rIns="343794" bIns="168876">
              <a:spAutoFit/>
            </a:bodyPr>
            <a:lstStyle/>
            <a:p>
              <a:pPr algn="l" defTabSz="1044575" eaLnBrk="0" hangingPunct="0">
                <a:spcBef>
                  <a:spcPct val="50000"/>
                </a:spcBef>
              </a:pPr>
              <a:r>
                <a:rPr lang="zh-CN" altLang="zh-CN" sz="2200" b="0" dirty="0">
                  <a:latin typeface="宋体-18030" pitchFamily="49" charset="-122"/>
                  <a:ea typeface="宋体-18030" pitchFamily="49" charset="-122"/>
                </a:rPr>
                <a:t>高于市场水平的薪酬会通过吸引绩效高且不愿意离开的员工，同时弱化员工的偷懒动机而给企业带来利益</a:t>
              </a:r>
              <a:endParaRPr lang="zh-CN" altLang="en-US" sz="2200" b="0" dirty="0">
                <a:latin typeface="宋体-18030" pitchFamily="49" charset="-122"/>
                <a:ea typeface="宋体-18030" pitchFamily="49" charset="-122"/>
              </a:endParaRPr>
            </a:p>
          </p:txBody>
        </p:sp>
        <p:sp>
          <p:nvSpPr>
            <p:cNvPr id="188427" name="Rectangle 11"/>
            <p:cNvSpPr>
              <a:spLocks noChangeArrowheads="1"/>
            </p:cNvSpPr>
            <p:nvPr/>
          </p:nvSpPr>
          <p:spPr bwMode="auto">
            <a:xfrm>
              <a:off x="3956" y="2261"/>
              <a:ext cx="2758" cy="1330"/>
            </a:xfrm>
            <a:prstGeom prst="rect">
              <a:avLst/>
            </a:prstGeom>
            <a:noFill/>
            <a:ln w="12700">
              <a:noFill/>
              <a:miter lim="800000"/>
            </a:ln>
          </p:spPr>
          <p:txBody>
            <a:bodyPr wrap="square" lIns="343794" tIns="168876" rIns="343794" bIns="168876">
              <a:spAutoFit/>
            </a:bodyPr>
            <a:lstStyle/>
            <a:p>
              <a:r>
                <a:rPr lang="zh-CN" altLang="zh-CN" sz="2300" b="0" dirty="0">
                  <a:latin typeface="宋体-18030" pitchFamily="49" charset="-122"/>
                  <a:ea typeface="宋体-18030" pitchFamily="49" charset="-122"/>
                </a:rPr>
                <a:t>甄选配置方案必须能够挑选出最好的员工</a:t>
              </a:r>
              <a:r>
                <a:rPr lang="zh-CN" altLang="zh-CN" sz="2300" b="0" dirty="0" smtClean="0">
                  <a:latin typeface="宋体-18030" pitchFamily="49" charset="-122"/>
                  <a:ea typeface="宋体-18030" pitchFamily="49" charset="-122"/>
                </a:rPr>
                <a:t>。</a:t>
              </a:r>
              <a:r>
                <a:rPr lang="zh-CN" altLang="zh-CN" sz="2300" b="0" dirty="0">
                  <a:latin typeface="宋体-18030" pitchFamily="49" charset="-122"/>
                  <a:ea typeface="宋体-18030" pitchFamily="49" charset="-122"/>
                </a:rPr>
                <a:t>企业的工作结构安排和绩效管理系统也必须能够充分发挥高素质员工的潜在生产率优势。</a:t>
              </a:r>
              <a:endParaRPr lang="zh-CN" altLang="zh-CN" sz="2300" b="0" dirty="0">
                <a:latin typeface="宋体-18030" pitchFamily="49" charset="-122"/>
                <a:ea typeface="宋体-18030" pitchFamily="49" charset="-122"/>
              </a:endParaRPr>
            </a:p>
          </p:txBody>
        </p:sp>
        <p:sp>
          <p:nvSpPr>
            <p:cNvPr id="188429" name="Rectangle 13"/>
            <p:cNvSpPr>
              <a:spLocks noChangeArrowheads="1"/>
            </p:cNvSpPr>
            <p:nvPr/>
          </p:nvSpPr>
          <p:spPr bwMode="auto">
            <a:xfrm>
              <a:off x="411" y="3726"/>
              <a:ext cx="1013" cy="661"/>
            </a:xfrm>
            <a:prstGeom prst="rect">
              <a:avLst/>
            </a:prstGeom>
            <a:solidFill>
              <a:schemeClr val="hlink"/>
            </a:solidFill>
            <a:ln w="12700">
              <a:noFill/>
              <a:miter lim="800000"/>
            </a:ln>
          </p:spPr>
          <p:txBody>
            <a:bodyPr wrap="square" lIns="343794" tIns="168876" rIns="343794" bIns="168876">
              <a:spAutoFit/>
            </a:bodyPr>
            <a:lstStyle/>
            <a:p>
              <a:pPr algn="ctr" defTabSz="1044575" eaLnBrk="0" hangingPunct="0">
                <a:spcBef>
                  <a:spcPct val="50000"/>
                </a:spcBef>
              </a:pPr>
              <a:r>
                <a:rPr lang="zh-CN" altLang="en-US" sz="2300" b="0" dirty="0" smtClean="0">
                  <a:latin typeface="宋体-18030" pitchFamily="49" charset="-122"/>
                  <a:ea typeface="宋体-18030" pitchFamily="49" charset="-122"/>
                </a:rPr>
                <a:t>保留工资理论</a:t>
              </a:r>
              <a:endParaRPr lang="zh-CN" altLang="en-US" sz="2300" b="0" dirty="0">
                <a:latin typeface="宋体-18030" pitchFamily="49" charset="-122"/>
                <a:ea typeface="宋体-18030" pitchFamily="49" charset="-122"/>
              </a:endParaRPr>
            </a:p>
          </p:txBody>
        </p:sp>
        <p:sp>
          <p:nvSpPr>
            <p:cNvPr id="188430" name="Rectangle 14"/>
            <p:cNvSpPr>
              <a:spLocks noChangeArrowheads="1"/>
            </p:cNvSpPr>
            <p:nvPr/>
          </p:nvSpPr>
          <p:spPr bwMode="auto">
            <a:xfrm>
              <a:off x="1509" y="3540"/>
              <a:ext cx="2640" cy="1068"/>
            </a:xfrm>
            <a:prstGeom prst="rect">
              <a:avLst/>
            </a:prstGeom>
            <a:solidFill>
              <a:schemeClr val="hlink"/>
            </a:solidFill>
            <a:ln w="12700">
              <a:noFill/>
              <a:miter lim="800000"/>
            </a:ln>
          </p:spPr>
          <p:txBody>
            <a:bodyPr lIns="343794" tIns="168876" rIns="343794" bIns="168876">
              <a:spAutoFit/>
            </a:bodyPr>
            <a:lstStyle/>
            <a:p>
              <a:pPr algn="l" defTabSz="1044575" eaLnBrk="0" hangingPunct="0">
                <a:spcBef>
                  <a:spcPct val="50000"/>
                </a:spcBef>
              </a:pPr>
              <a:r>
                <a:rPr lang="zh-CN" altLang="zh-CN" sz="2200" b="0" dirty="0">
                  <a:latin typeface="宋体-18030" pitchFamily="49" charset="-122"/>
                  <a:ea typeface="宋体-18030" pitchFamily="49" charset="-122"/>
                </a:rPr>
                <a:t>每一位劳动者心目中都有一个能够促使其接受市场工作而不是不出去工作的最低工资水平。</a:t>
              </a:r>
              <a:endParaRPr lang="zh-CN" altLang="en-US" sz="2200" b="0" dirty="0">
                <a:latin typeface="宋体-18030" pitchFamily="49" charset="-122"/>
                <a:ea typeface="宋体-18030" pitchFamily="49" charset="-122"/>
              </a:endParaRPr>
            </a:p>
          </p:txBody>
        </p:sp>
        <p:sp>
          <p:nvSpPr>
            <p:cNvPr id="188432" name="Line 16"/>
            <p:cNvSpPr>
              <a:spLocks noChangeShapeType="1"/>
            </p:cNvSpPr>
            <p:nvPr/>
          </p:nvSpPr>
          <p:spPr bwMode="auto">
            <a:xfrm>
              <a:off x="311" y="1152"/>
              <a:ext cx="6128" cy="0"/>
            </a:xfrm>
            <a:prstGeom prst="line">
              <a:avLst/>
            </a:prstGeom>
            <a:noFill/>
            <a:ln w="12700">
              <a:solidFill>
                <a:schemeClr val="tx1"/>
              </a:solidFill>
              <a:round/>
            </a:ln>
          </p:spPr>
          <p:txBody>
            <a:bodyPr lIns="343794" tIns="168876" rIns="343794" bIns="168876">
              <a:spAutoFit/>
            </a:bodyPr>
            <a:lstStyle/>
            <a:p>
              <a:endParaRPr lang="en-US"/>
            </a:p>
          </p:txBody>
        </p:sp>
        <p:sp>
          <p:nvSpPr>
            <p:cNvPr id="188433" name="Line 17"/>
            <p:cNvSpPr>
              <a:spLocks noChangeShapeType="1"/>
            </p:cNvSpPr>
            <p:nvPr/>
          </p:nvSpPr>
          <p:spPr bwMode="auto">
            <a:xfrm>
              <a:off x="311" y="2249"/>
              <a:ext cx="6128" cy="0"/>
            </a:xfrm>
            <a:prstGeom prst="line">
              <a:avLst/>
            </a:prstGeom>
            <a:noFill/>
            <a:ln w="12700">
              <a:solidFill>
                <a:schemeClr val="tx1"/>
              </a:solidFill>
              <a:round/>
            </a:ln>
          </p:spPr>
          <p:txBody>
            <a:bodyPr lIns="343794" tIns="168876" rIns="343794" bIns="168876">
              <a:spAutoFit/>
            </a:bodyPr>
            <a:lstStyle/>
            <a:p>
              <a:endParaRPr lang="en-US"/>
            </a:p>
          </p:txBody>
        </p:sp>
        <p:sp>
          <p:nvSpPr>
            <p:cNvPr id="188428" name="Line 12"/>
            <p:cNvSpPr>
              <a:spLocks noChangeShapeType="1"/>
            </p:cNvSpPr>
            <p:nvPr/>
          </p:nvSpPr>
          <p:spPr bwMode="auto">
            <a:xfrm>
              <a:off x="392" y="3540"/>
              <a:ext cx="6128" cy="0"/>
            </a:xfrm>
            <a:prstGeom prst="line">
              <a:avLst/>
            </a:prstGeom>
            <a:noFill/>
            <a:ln w="12700">
              <a:solidFill>
                <a:schemeClr val="tx1"/>
              </a:solidFill>
              <a:round/>
            </a:ln>
          </p:spPr>
          <p:txBody>
            <a:bodyPr lIns="343794" tIns="168876" rIns="343794" bIns="168876">
              <a:spAutoFit/>
            </a:bodyPr>
            <a:lstStyle/>
            <a:p>
              <a:endParaRPr lang="en-US"/>
            </a:p>
          </p:txBody>
        </p:sp>
      </p:grpSp>
      <p:sp>
        <p:nvSpPr>
          <p:cNvPr id="18" name="Rectangle 9"/>
          <p:cNvSpPr>
            <a:spLocks noChangeArrowheads="1"/>
          </p:cNvSpPr>
          <p:nvPr/>
        </p:nvSpPr>
        <p:spPr bwMode="auto">
          <a:xfrm>
            <a:off x="6477534" y="6040758"/>
            <a:ext cx="3556000" cy="1038225"/>
          </a:xfrm>
          <a:prstGeom prst="rect">
            <a:avLst/>
          </a:prstGeom>
          <a:solidFill>
            <a:schemeClr val="hlink"/>
          </a:solidFill>
          <a:ln w="12700">
            <a:noFill/>
            <a:miter lim="800000"/>
          </a:ln>
        </p:spPr>
        <p:txBody>
          <a:bodyPr lIns="343794" tIns="168876" rIns="343794" bIns="168876">
            <a:spAutoFit/>
          </a:bodyPr>
          <a:lstStyle/>
          <a:p>
            <a:pPr algn="l" defTabSz="1044575" eaLnBrk="0" hangingPunct="0">
              <a:spcBef>
                <a:spcPct val="50000"/>
              </a:spcBef>
            </a:pPr>
            <a:r>
              <a:rPr lang="zh-CN" altLang="zh-CN" sz="2300" b="0" dirty="0">
                <a:latin typeface="宋体" panose="02010600030101010101" pitchFamily="2" charset="-122"/>
              </a:rPr>
              <a:t>薪资水平会影响企业的招募能力。</a:t>
            </a:r>
            <a:endParaRPr lang="zh-CN" altLang="en-US" sz="2300" b="0" dirty="0">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a:spLocks noGrp="1" noChangeArrowheads="1"/>
          </p:cNvSpPr>
          <p:nvPr>
            <p:ph type="title"/>
          </p:nvPr>
        </p:nvSpPr>
        <p:spPr>
          <a:xfrm>
            <a:off x="0" y="0"/>
            <a:ext cx="10668000" cy="1066800"/>
          </a:xfrm>
          <a:solidFill>
            <a:srgbClr val="0000CC"/>
          </a:solidFill>
        </p:spPr>
        <p:txBody>
          <a:bodyPr anchor="b"/>
          <a:lstStyle/>
          <a:p>
            <a:pPr eaLnBrk="1" hangingPunct="1">
              <a:lnSpc>
                <a:spcPct val="350000"/>
              </a:lnSpc>
            </a:pPr>
            <a:r>
              <a:rPr lang="zh-CN" altLang="en-US" sz="3200" b="1" smtClean="0">
                <a:solidFill>
                  <a:srgbClr val="FFFFFF"/>
                </a:solidFill>
                <a:latin typeface="宋体" panose="02010600030101010101" pitchFamily="2" charset="-122"/>
              </a:rPr>
              <a:t>劳动力供给理论及其启示</a:t>
            </a:r>
            <a:endParaRPr lang="zh-CN" altLang="en-US" sz="3200" b="1" smtClean="0">
              <a:solidFill>
                <a:srgbClr val="FFFFFF"/>
              </a:solidFill>
              <a:latin typeface="宋体" panose="02010600030101010101" pitchFamily="2" charset="-122"/>
            </a:endParaRPr>
          </a:p>
        </p:txBody>
      </p:sp>
      <p:grpSp>
        <p:nvGrpSpPr>
          <p:cNvPr id="189443" name="Group 3"/>
          <p:cNvGrpSpPr/>
          <p:nvPr/>
        </p:nvGrpSpPr>
        <p:grpSpPr bwMode="auto">
          <a:xfrm>
            <a:off x="355600" y="1177711"/>
            <a:ext cx="9956800" cy="6172200"/>
            <a:chOff x="192" y="768"/>
            <a:chExt cx="6272" cy="3888"/>
          </a:xfrm>
        </p:grpSpPr>
        <p:sp>
          <p:nvSpPr>
            <p:cNvPr id="957444" name="Rectangle 4"/>
            <p:cNvSpPr>
              <a:spLocks noChangeArrowheads="1"/>
            </p:cNvSpPr>
            <p:nvPr/>
          </p:nvSpPr>
          <p:spPr bwMode="auto">
            <a:xfrm>
              <a:off x="192" y="768"/>
              <a:ext cx="6272" cy="3888"/>
            </a:xfrm>
            <a:prstGeom prst="rect">
              <a:avLst/>
            </a:prstGeom>
            <a:solidFill>
              <a:schemeClr val="hlink"/>
            </a:solidFill>
            <a:ln w="9525">
              <a:noFill/>
              <a:miter lim="800000"/>
            </a:ln>
            <a:effectLst>
              <a:outerShdw dist="107763" dir="2700000" algn="ctr" rotWithShape="0">
                <a:srgbClr val="808080"/>
              </a:outerShdw>
            </a:effectLst>
          </p:spPr>
          <p:txBody>
            <a:bodyPr lIns="343794" tIns="168876" rIns="343794" bIns="168876">
              <a:spAutoFit/>
            </a:bodyPr>
            <a:lstStyle/>
            <a:p>
              <a:pPr>
                <a:defRPr/>
              </a:pPr>
              <a:endParaRPr lang="zh-CN" altLang="en-US"/>
            </a:p>
          </p:txBody>
        </p:sp>
        <p:sp>
          <p:nvSpPr>
            <p:cNvPr id="189445" name="Rectangle 5"/>
            <p:cNvSpPr>
              <a:spLocks noChangeArrowheads="1"/>
            </p:cNvSpPr>
            <p:nvPr/>
          </p:nvSpPr>
          <p:spPr bwMode="auto">
            <a:xfrm>
              <a:off x="231" y="896"/>
              <a:ext cx="6185" cy="3760"/>
            </a:xfrm>
            <a:prstGeom prst="rect">
              <a:avLst/>
            </a:prstGeom>
            <a:solidFill>
              <a:schemeClr val="hlink"/>
            </a:solidFill>
            <a:ln w="106363">
              <a:noFill/>
              <a:miter lim="800000"/>
            </a:ln>
          </p:spPr>
          <p:txBody>
            <a:bodyPr lIns="343794" tIns="168876" rIns="343794" bIns="168876">
              <a:spAutoFit/>
            </a:bodyPr>
            <a:lstStyle/>
            <a:p>
              <a:endParaRPr lang="zh-CN" altLang="en-US"/>
            </a:p>
          </p:txBody>
        </p:sp>
        <p:sp>
          <p:nvSpPr>
            <p:cNvPr id="189446" name="Rectangle 6"/>
            <p:cNvSpPr>
              <a:spLocks noChangeArrowheads="1"/>
            </p:cNvSpPr>
            <p:nvPr/>
          </p:nvSpPr>
          <p:spPr bwMode="auto">
            <a:xfrm>
              <a:off x="249" y="896"/>
              <a:ext cx="6102" cy="471"/>
            </a:xfrm>
            <a:prstGeom prst="rect">
              <a:avLst/>
            </a:prstGeom>
            <a:solidFill>
              <a:schemeClr val="hlink"/>
            </a:solidFill>
            <a:ln w="12700">
              <a:noFill/>
              <a:miter lim="800000"/>
            </a:ln>
          </p:spPr>
          <p:txBody>
            <a:bodyPr lIns="343794" tIns="168876" rIns="343794" bIns="168876">
              <a:spAutoFit/>
            </a:bodyPr>
            <a:lstStyle/>
            <a:p>
              <a:pPr algn="l" defTabSz="1044575" eaLnBrk="0" hangingPunct="0">
                <a:spcBef>
                  <a:spcPct val="50000"/>
                </a:spcBef>
              </a:pPr>
              <a:r>
                <a:rPr lang="en-US" altLang="zh-CN" sz="2700" dirty="0">
                  <a:latin typeface="宋体" panose="02010600030101010101" pitchFamily="2" charset="-122"/>
                </a:rPr>
                <a:t>  </a:t>
              </a:r>
              <a:r>
                <a:rPr lang="zh-CN" altLang="en-US" sz="2700" dirty="0">
                  <a:latin typeface="宋体" panose="02010600030101010101" pitchFamily="2" charset="-122"/>
                </a:rPr>
                <a:t>理  论           推    论              </a:t>
              </a:r>
              <a:r>
                <a:rPr lang="zh-CN" altLang="zh-CN" sz="2700" dirty="0">
                  <a:latin typeface="宋体" panose="02010600030101010101" pitchFamily="2" charset="-122"/>
                </a:rPr>
                <a:t>怎么办？</a:t>
              </a:r>
              <a:endParaRPr lang="zh-CN" altLang="en-US" sz="2700" dirty="0">
                <a:latin typeface="宋体" panose="02010600030101010101" pitchFamily="2" charset="-122"/>
              </a:endParaRPr>
            </a:p>
          </p:txBody>
        </p:sp>
        <p:sp>
          <p:nvSpPr>
            <p:cNvPr id="189447" name="Rectangle 7"/>
            <p:cNvSpPr>
              <a:spLocks noChangeArrowheads="1"/>
            </p:cNvSpPr>
            <p:nvPr/>
          </p:nvSpPr>
          <p:spPr bwMode="auto">
            <a:xfrm>
              <a:off x="360" y="1527"/>
              <a:ext cx="1287" cy="661"/>
            </a:xfrm>
            <a:prstGeom prst="rect">
              <a:avLst/>
            </a:prstGeom>
            <a:solidFill>
              <a:schemeClr val="hlink"/>
            </a:solidFill>
            <a:ln w="12700">
              <a:noFill/>
              <a:miter lim="800000"/>
            </a:ln>
          </p:spPr>
          <p:txBody>
            <a:bodyPr lIns="343794" tIns="168876" rIns="343794" bIns="168876">
              <a:spAutoFit/>
            </a:bodyPr>
            <a:lstStyle/>
            <a:p>
              <a:pPr algn="ctr" defTabSz="1044575" eaLnBrk="0" hangingPunct="0">
                <a:spcBef>
                  <a:spcPct val="50000"/>
                </a:spcBef>
              </a:pPr>
              <a:r>
                <a:rPr lang="zh-CN" altLang="en-US" sz="2300" b="0" dirty="0" smtClean="0">
                  <a:latin typeface="宋体" panose="02010600030101010101" pitchFamily="2" charset="-122"/>
                </a:rPr>
                <a:t>工作搜寻理论</a:t>
              </a:r>
              <a:endParaRPr lang="zh-CN" altLang="en-US" sz="2300" b="0" dirty="0">
                <a:latin typeface="宋体" panose="02010600030101010101" pitchFamily="2" charset="-122"/>
              </a:endParaRPr>
            </a:p>
          </p:txBody>
        </p:sp>
        <p:sp>
          <p:nvSpPr>
            <p:cNvPr id="189448" name="Rectangle 8"/>
            <p:cNvSpPr>
              <a:spLocks noChangeArrowheads="1"/>
            </p:cNvSpPr>
            <p:nvPr/>
          </p:nvSpPr>
          <p:spPr bwMode="auto">
            <a:xfrm>
              <a:off x="1708" y="1364"/>
              <a:ext cx="2464" cy="1553"/>
            </a:xfrm>
            <a:prstGeom prst="rect">
              <a:avLst/>
            </a:prstGeom>
            <a:solidFill>
              <a:schemeClr val="hlink"/>
            </a:solidFill>
            <a:ln w="12700">
              <a:noFill/>
              <a:miter lim="800000"/>
            </a:ln>
          </p:spPr>
          <p:txBody>
            <a:bodyPr wrap="square" lIns="343794" tIns="168876" rIns="343794" bIns="168876">
              <a:spAutoFit/>
            </a:bodyPr>
            <a:lstStyle/>
            <a:p>
              <a:pPr algn="l" defTabSz="1044575" eaLnBrk="0" hangingPunct="0">
                <a:spcBef>
                  <a:spcPct val="50000"/>
                </a:spcBef>
              </a:pPr>
              <a:r>
                <a:rPr lang="zh-CN" altLang="zh-CN" sz="2300" b="0" dirty="0">
                  <a:latin typeface="宋体-18030" pitchFamily="49" charset="-122"/>
                  <a:ea typeface="宋体-18030" pitchFamily="49" charset="-122"/>
                </a:rPr>
                <a:t>即使劳动力供给方所要求的条件和劳动力需求方所提供的条件非常接近</a:t>
              </a:r>
              <a:r>
                <a:rPr lang="en-US" altLang="zh-CN" sz="2300" b="0" dirty="0">
                  <a:latin typeface="宋体-18030" pitchFamily="49" charset="-122"/>
                  <a:ea typeface="宋体-18030" pitchFamily="49" charset="-122"/>
                </a:rPr>
                <a:t>,</a:t>
              </a:r>
              <a:r>
                <a:rPr lang="zh-CN" altLang="zh-CN" sz="2300" b="0" dirty="0">
                  <a:latin typeface="宋体-18030" pitchFamily="49" charset="-122"/>
                  <a:ea typeface="宋体-18030" pitchFamily="49" charset="-122"/>
                </a:rPr>
                <a:t>两者也有可能由于信息的不对称而导致理想的劳动力交易无法完成。</a:t>
              </a:r>
              <a:endParaRPr lang="zh-CN" altLang="en-US" sz="2300" b="0" dirty="0">
                <a:latin typeface="宋体-18030" pitchFamily="49" charset="-122"/>
                <a:ea typeface="宋体-18030" pitchFamily="49" charset="-122"/>
              </a:endParaRPr>
            </a:p>
          </p:txBody>
        </p:sp>
        <p:sp>
          <p:nvSpPr>
            <p:cNvPr id="189449" name="Rectangle 9"/>
            <p:cNvSpPr>
              <a:spLocks noChangeArrowheads="1"/>
            </p:cNvSpPr>
            <p:nvPr/>
          </p:nvSpPr>
          <p:spPr bwMode="auto">
            <a:xfrm>
              <a:off x="4148" y="1367"/>
              <a:ext cx="2240" cy="1330"/>
            </a:xfrm>
            <a:prstGeom prst="rect">
              <a:avLst/>
            </a:prstGeom>
            <a:solidFill>
              <a:schemeClr val="hlink"/>
            </a:solidFill>
            <a:ln w="12700">
              <a:noFill/>
              <a:miter lim="800000"/>
            </a:ln>
          </p:spPr>
          <p:txBody>
            <a:bodyPr lIns="343794" tIns="168876" rIns="343794" bIns="168876">
              <a:spAutoFit/>
            </a:bodyPr>
            <a:lstStyle/>
            <a:p>
              <a:pPr algn="l" defTabSz="1044575" eaLnBrk="0" hangingPunct="0">
                <a:spcBef>
                  <a:spcPct val="50000"/>
                </a:spcBef>
              </a:pPr>
              <a:r>
                <a:rPr lang="zh-CN" altLang="zh-CN" sz="2300" b="0" dirty="0">
                  <a:latin typeface="宋体-18030" pitchFamily="49" charset="-122"/>
                  <a:ea typeface="宋体-18030" pitchFamily="49" charset="-122"/>
                </a:rPr>
                <a:t>必须及时了解外部市场上的薪酬水平变化情况</a:t>
              </a:r>
              <a:r>
                <a:rPr lang="en-US" altLang="zh-CN" sz="2300" b="0" dirty="0">
                  <a:latin typeface="宋体-18030" pitchFamily="49" charset="-122"/>
                  <a:ea typeface="宋体-18030" pitchFamily="49" charset="-122"/>
                </a:rPr>
                <a:t>,</a:t>
              </a:r>
              <a:r>
                <a:rPr lang="zh-CN" altLang="zh-CN" sz="2300" b="0" dirty="0">
                  <a:latin typeface="宋体-18030" pitchFamily="49" charset="-122"/>
                  <a:ea typeface="宋体-18030" pitchFamily="49" charset="-122"/>
                </a:rPr>
                <a:t>并相应调整本企业的薪酬水平</a:t>
              </a:r>
              <a:r>
                <a:rPr lang="en-US" altLang="zh-CN" sz="2300" b="0" dirty="0">
                  <a:latin typeface="宋体-18030" pitchFamily="49" charset="-122"/>
                  <a:ea typeface="宋体-18030" pitchFamily="49" charset="-122"/>
                </a:rPr>
                <a:t>,</a:t>
              </a:r>
              <a:r>
                <a:rPr lang="zh-CN" altLang="zh-CN" sz="2300" b="0" dirty="0">
                  <a:latin typeface="宋体-18030" pitchFamily="49" charset="-122"/>
                  <a:ea typeface="宋体-18030" pitchFamily="49" charset="-122"/>
                </a:rPr>
                <a:t>以保证其外部竞争性。</a:t>
              </a:r>
              <a:endParaRPr lang="zh-CN" altLang="en-US" sz="2300" b="0" dirty="0">
                <a:latin typeface="宋体-18030" pitchFamily="49" charset="-122"/>
                <a:ea typeface="宋体-18030" pitchFamily="49" charset="-122"/>
              </a:endParaRPr>
            </a:p>
          </p:txBody>
        </p:sp>
        <p:sp>
          <p:nvSpPr>
            <p:cNvPr id="189454" name="Rectangle 14"/>
            <p:cNvSpPr>
              <a:spLocks noChangeArrowheads="1"/>
            </p:cNvSpPr>
            <p:nvPr/>
          </p:nvSpPr>
          <p:spPr bwMode="auto">
            <a:xfrm>
              <a:off x="463" y="3283"/>
              <a:ext cx="1184" cy="661"/>
            </a:xfrm>
            <a:prstGeom prst="rect">
              <a:avLst/>
            </a:prstGeom>
            <a:solidFill>
              <a:schemeClr val="hlink"/>
            </a:solidFill>
            <a:ln w="12700">
              <a:noFill/>
              <a:miter lim="800000"/>
            </a:ln>
          </p:spPr>
          <p:txBody>
            <a:bodyPr lIns="343794" tIns="168876" rIns="343794" bIns="168876">
              <a:spAutoFit/>
            </a:bodyPr>
            <a:lstStyle/>
            <a:p>
              <a:pPr algn="ctr" defTabSz="1044575" eaLnBrk="0" hangingPunct="0">
                <a:spcBef>
                  <a:spcPct val="50000"/>
                </a:spcBef>
              </a:pPr>
              <a:r>
                <a:rPr lang="zh-CN" altLang="en-US" sz="2300" b="0" dirty="0" smtClean="0">
                  <a:latin typeface="宋体" panose="02010600030101010101" pitchFamily="2" charset="-122"/>
                </a:rPr>
                <a:t>信号模拟理论</a:t>
              </a:r>
              <a:endParaRPr lang="zh-CN" altLang="en-US" sz="2300" b="0" dirty="0">
                <a:latin typeface="宋体" panose="02010600030101010101" pitchFamily="2" charset="-122"/>
              </a:endParaRPr>
            </a:p>
          </p:txBody>
        </p:sp>
        <p:sp>
          <p:nvSpPr>
            <p:cNvPr id="189455" name="Rectangle 15"/>
            <p:cNvSpPr>
              <a:spLocks noChangeArrowheads="1"/>
            </p:cNvSpPr>
            <p:nvPr/>
          </p:nvSpPr>
          <p:spPr bwMode="auto">
            <a:xfrm>
              <a:off x="1708" y="3035"/>
              <a:ext cx="2492" cy="1553"/>
            </a:xfrm>
            <a:prstGeom prst="rect">
              <a:avLst/>
            </a:prstGeom>
            <a:solidFill>
              <a:schemeClr val="hlink"/>
            </a:solidFill>
            <a:ln w="12700">
              <a:noFill/>
              <a:miter lim="800000"/>
            </a:ln>
          </p:spPr>
          <p:txBody>
            <a:bodyPr wrap="square" lIns="343794" tIns="168876" rIns="343794" bIns="168876">
              <a:spAutoFit/>
            </a:bodyPr>
            <a:lstStyle/>
            <a:p>
              <a:pPr algn="l" defTabSz="1044575" eaLnBrk="0" hangingPunct="0">
                <a:spcBef>
                  <a:spcPct val="50000"/>
                </a:spcBef>
              </a:pPr>
              <a:r>
                <a:rPr lang="zh-CN" altLang="zh-CN" sz="2300" b="0" dirty="0">
                  <a:latin typeface="宋体-18030" pitchFamily="49" charset="-122"/>
                  <a:ea typeface="宋体-18030" pitchFamily="49" charset="-122"/>
                </a:rPr>
                <a:t>劳动力供求双方都会力图向对方发送一些信号</a:t>
              </a:r>
              <a:r>
                <a:rPr lang="en-US" altLang="zh-CN" sz="2300" b="0" dirty="0">
                  <a:latin typeface="宋体-18030" pitchFamily="49" charset="-122"/>
                  <a:ea typeface="宋体-18030" pitchFamily="49" charset="-122"/>
                </a:rPr>
                <a:t>,</a:t>
              </a:r>
              <a:r>
                <a:rPr lang="zh-CN" altLang="zh-CN" sz="2300" b="0" dirty="0">
                  <a:latin typeface="宋体-18030" pitchFamily="49" charset="-122"/>
                  <a:ea typeface="宋体-18030" pitchFamily="49" charset="-122"/>
                </a:rPr>
                <a:t>以使得对方能够从自己所发出的信号中得到更多的信息</a:t>
              </a:r>
              <a:r>
                <a:rPr lang="en-US" altLang="zh-CN" sz="2300" b="0" dirty="0">
                  <a:latin typeface="宋体-18030" pitchFamily="49" charset="-122"/>
                  <a:ea typeface="宋体-18030" pitchFamily="49" charset="-122"/>
                </a:rPr>
                <a:t>,</a:t>
              </a:r>
              <a:r>
                <a:rPr lang="zh-CN" altLang="zh-CN" sz="2300" b="0" dirty="0">
                  <a:latin typeface="宋体-18030" pitchFamily="49" charset="-122"/>
                  <a:ea typeface="宋体-18030" pitchFamily="49" charset="-122"/>
                </a:rPr>
                <a:t>从而强化对方对自己的认识和把握度。</a:t>
              </a:r>
              <a:endParaRPr lang="zh-CN" altLang="en-US" sz="2300" b="0" dirty="0">
                <a:latin typeface="宋体-18030" pitchFamily="49" charset="-122"/>
                <a:ea typeface="宋体-18030" pitchFamily="49" charset="-122"/>
              </a:endParaRPr>
            </a:p>
          </p:txBody>
        </p:sp>
        <p:sp>
          <p:nvSpPr>
            <p:cNvPr id="189457" name="Line 17"/>
            <p:cNvSpPr>
              <a:spLocks noChangeShapeType="1"/>
            </p:cNvSpPr>
            <p:nvPr/>
          </p:nvSpPr>
          <p:spPr bwMode="auto">
            <a:xfrm>
              <a:off x="248" y="4656"/>
              <a:ext cx="6216" cy="0"/>
            </a:xfrm>
            <a:prstGeom prst="line">
              <a:avLst/>
            </a:prstGeom>
            <a:noFill/>
            <a:ln w="12700">
              <a:solidFill>
                <a:schemeClr val="tx1"/>
              </a:solidFill>
              <a:round/>
            </a:ln>
          </p:spPr>
          <p:txBody>
            <a:bodyPr lIns="343794" tIns="168876" rIns="343794" bIns="168876">
              <a:spAutoFit/>
            </a:bodyPr>
            <a:lstStyle/>
            <a:p>
              <a:endParaRPr lang="en-US"/>
            </a:p>
          </p:txBody>
        </p:sp>
        <p:sp>
          <p:nvSpPr>
            <p:cNvPr id="189458" name="Line 18"/>
            <p:cNvSpPr>
              <a:spLocks noChangeShapeType="1"/>
            </p:cNvSpPr>
            <p:nvPr/>
          </p:nvSpPr>
          <p:spPr bwMode="auto">
            <a:xfrm>
              <a:off x="236" y="1364"/>
              <a:ext cx="6128" cy="0"/>
            </a:xfrm>
            <a:prstGeom prst="line">
              <a:avLst/>
            </a:prstGeom>
            <a:noFill/>
            <a:ln w="12700">
              <a:solidFill>
                <a:schemeClr val="tx1"/>
              </a:solidFill>
              <a:round/>
            </a:ln>
          </p:spPr>
          <p:txBody>
            <a:bodyPr lIns="343794" tIns="168876" rIns="343794" bIns="168876">
              <a:spAutoFit/>
            </a:bodyPr>
            <a:lstStyle/>
            <a:p>
              <a:endParaRPr lang="en-US"/>
            </a:p>
          </p:txBody>
        </p:sp>
        <p:sp>
          <p:nvSpPr>
            <p:cNvPr id="189459" name="Line 19"/>
            <p:cNvSpPr>
              <a:spLocks noChangeShapeType="1"/>
            </p:cNvSpPr>
            <p:nvPr/>
          </p:nvSpPr>
          <p:spPr bwMode="auto">
            <a:xfrm>
              <a:off x="316" y="2907"/>
              <a:ext cx="6128" cy="0"/>
            </a:xfrm>
            <a:prstGeom prst="line">
              <a:avLst/>
            </a:prstGeom>
            <a:noFill/>
            <a:ln w="12700">
              <a:solidFill>
                <a:schemeClr val="tx1"/>
              </a:solidFill>
              <a:round/>
            </a:ln>
          </p:spPr>
          <p:txBody>
            <a:bodyPr lIns="343794" tIns="168876" rIns="343794" bIns="168876">
              <a:spAutoFit/>
            </a:bodyPr>
            <a:lstStyle/>
            <a:p>
              <a:endParaRPr lang="en-US"/>
            </a:p>
          </p:txBody>
        </p:sp>
      </p:grpSp>
      <p:sp>
        <p:nvSpPr>
          <p:cNvPr id="20" name="Rectangle 15"/>
          <p:cNvSpPr>
            <a:spLocks noChangeArrowheads="1"/>
          </p:cNvSpPr>
          <p:nvPr/>
        </p:nvSpPr>
        <p:spPr bwMode="auto">
          <a:xfrm>
            <a:off x="6696390" y="5424274"/>
            <a:ext cx="3562035" cy="1756823"/>
          </a:xfrm>
          <a:prstGeom prst="rect">
            <a:avLst/>
          </a:prstGeom>
          <a:solidFill>
            <a:schemeClr val="hlink"/>
          </a:solidFill>
          <a:ln w="12700">
            <a:noFill/>
            <a:miter lim="800000"/>
          </a:ln>
        </p:spPr>
        <p:txBody>
          <a:bodyPr wrap="square" lIns="343794" tIns="168876" rIns="343794" bIns="168876">
            <a:spAutoFit/>
          </a:bodyPr>
          <a:lstStyle/>
          <a:p>
            <a:pPr algn="l" defTabSz="1044575" eaLnBrk="0" hangingPunct="0">
              <a:spcBef>
                <a:spcPct val="50000"/>
              </a:spcBef>
            </a:pPr>
            <a:r>
              <a:rPr lang="zh-CN" altLang="zh-CN" sz="2300" b="0" dirty="0">
                <a:latin typeface="宋体-18030" pitchFamily="49" charset="-122"/>
                <a:ea typeface="宋体-18030" pitchFamily="49" charset="-122"/>
              </a:rPr>
              <a:t>企业可能会刻意把薪酬政策作为企业战略的一个组成部分来进行</a:t>
            </a:r>
            <a:r>
              <a:rPr lang="zh-CN" altLang="zh-CN" sz="2300" b="0" dirty="0" smtClean="0">
                <a:latin typeface="宋体-18030" pitchFamily="49" charset="-122"/>
                <a:ea typeface="宋体-18030" pitchFamily="49" charset="-122"/>
              </a:rPr>
              <a:t>设计</a:t>
            </a:r>
            <a:r>
              <a:rPr lang="zh-CN" altLang="en-US" sz="2300" b="0" dirty="0" smtClean="0">
                <a:latin typeface="宋体-18030" pitchFamily="49" charset="-122"/>
                <a:ea typeface="宋体-18030" pitchFamily="49" charset="-122"/>
              </a:rPr>
              <a:t>。</a:t>
            </a:r>
            <a:endParaRPr lang="zh-CN" altLang="en-US" sz="2300" b="0" dirty="0">
              <a:latin typeface="宋体-18030" pitchFamily="49" charset="-122"/>
              <a:ea typeface="宋体-18030" pitchFamily="49" charset="-122"/>
            </a:endParaRPr>
          </a:p>
        </p:txBody>
      </p:sp>
    </p:spTree>
  </p:cSld>
  <p:clrMapOvr>
    <a:masterClrMapping/>
  </p:clrMapOvr>
  <p:transition spd="slow">
    <p:wip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50000"/>
              </a:lnSpc>
            </a:pPr>
            <a:r>
              <a:rPr lang="zh-CN" altLang="en-US" sz="3200" b="1" smtClean="0">
                <a:solidFill>
                  <a:srgbClr val="FFFFFF"/>
                </a:solidFill>
                <a:latin typeface="宋体" panose="02010600030101010101" pitchFamily="2" charset="-122"/>
              </a:rPr>
              <a:t>产品市场对企业薪酬水平的影响</a:t>
            </a:r>
            <a:endParaRPr lang="zh-CN" altLang="en-US" sz="3200" b="1" smtClean="0">
              <a:solidFill>
                <a:srgbClr val="FFFFFF"/>
              </a:solidFill>
              <a:latin typeface="宋体" panose="02010600030101010101" pitchFamily="2" charset="-122"/>
            </a:endParaRPr>
          </a:p>
        </p:txBody>
      </p:sp>
      <p:sp>
        <p:nvSpPr>
          <p:cNvPr id="190467" name="Rectangle 3"/>
          <p:cNvSpPr>
            <a:spLocks noChangeArrowheads="1"/>
          </p:cNvSpPr>
          <p:nvPr/>
        </p:nvSpPr>
        <p:spPr bwMode="auto">
          <a:xfrm>
            <a:off x="1012825" y="1414463"/>
            <a:ext cx="8642350" cy="4838700"/>
          </a:xfrm>
          <a:prstGeom prst="rect">
            <a:avLst/>
          </a:prstGeom>
          <a:solidFill>
            <a:srgbClr val="0000FF"/>
          </a:solidFill>
          <a:ln w="9525">
            <a:miter lim="800000"/>
          </a:ln>
          <a:scene3d>
            <a:camera prst="legacyObliqueTopLeft"/>
            <a:lightRig rig="legacyFlat3" dir="t"/>
          </a:scene3d>
          <a:sp3d extrusionH="430200" prstMaterial="legacyMatte">
            <a:bevelT w="13500" h="13500" prst="angle"/>
            <a:bevelB w="13500" h="13500" prst="angle"/>
            <a:extrusionClr>
              <a:srgbClr val="0000FF"/>
            </a:extrusionClr>
          </a:sp3d>
        </p:spPr>
        <p:txBody>
          <a:bodyPr lIns="104498" tIns="52249" rIns="104498" bIns="52249">
            <a:spAutoFit/>
            <a:flatTx/>
          </a:bodyPr>
          <a:lstStyle/>
          <a:p>
            <a:pPr marL="457200" indent="-457200" algn="l" defTabSz="1044575">
              <a:lnSpc>
                <a:spcPct val="225000"/>
              </a:lnSpc>
              <a:buClr>
                <a:srgbClr val="FF0066"/>
              </a:buClr>
              <a:buFont typeface="Webdings" panose="05030102010509060703" pitchFamily="18" charset="2"/>
              <a:buChar char="a"/>
            </a:pPr>
            <a:r>
              <a:rPr lang="zh-CN" altLang="zh-CN" sz="2300">
                <a:solidFill>
                  <a:schemeClr val="bg1"/>
                </a:solidFill>
                <a:latin typeface="宋体" panose="02010600030101010101" pitchFamily="2" charset="-122"/>
              </a:rPr>
              <a:t>产品市场上的竞争程度。</a:t>
            </a:r>
            <a:r>
              <a:rPr lang="zh-CN" altLang="en-US" sz="2300">
                <a:solidFill>
                  <a:schemeClr val="bg1"/>
                </a:solidFill>
                <a:latin typeface="宋体" panose="02010600030101010101" pitchFamily="2" charset="-122"/>
              </a:rPr>
              <a:t>企业所在的产品市场结构通常被划分为完全竞争、垄断竞争、寡头及垄断四种不同的类型。 </a:t>
            </a:r>
            <a:endParaRPr lang="zh-CN" altLang="zh-CN" sz="2300">
              <a:solidFill>
                <a:schemeClr val="bg1"/>
              </a:solidFill>
              <a:latin typeface="宋体" panose="02010600030101010101" pitchFamily="2" charset="-122"/>
            </a:endParaRPr>
          </a:p>
          <a:p>
            <a:pPr marL="457200" indent="-457200" algn="l" defTabSz="1044575">
              <a:lnSpc>
                <a:spcPct val="225000"/>
              </a:lnSpc>
              <a:buClr>
                <a:srgbClr val="FF0066"/>
              </a:buClr>
              <a:buFont typeface="Webdings" panose="05030102010509060703" pitchFamily="18" charset="2"/>
              <a:buChar char="a"/>
            </a:pPr>
            <a:r>
              <a:rPr lang="zh-CN" altLang="zh-CN" sz="2300">
                <a:solidFill>
                  <a:schemeClr val="bg1"/>
                </a:solidFill>
                <a:latin typeface="宋体" panose="02010600030101010101" pitchFamily="2" charset="-122"/>
              </a:rPr>
              <a:t>企业产品的市场需求水平。</a:t>
            </a:r>
            <a:r>
              <a:rPr lang="zh-CN" altLang="en-US" sz="2300">
                <a:solidFill>
                  <a:schemeClr val="bg1"/>
                </a:solidFill>
                <a:latin typeface="宋体" panose="02010600030101010101" pitchFamily="2" charset="-122"/>
              </a:rPr>
              <a:t>假定企业可以利用的技术、资本和劳动力供给保持不变，如果产品市场对于某企业所提供的产品或劳务的需求增加，那么在产品价格不变的情况下，企业能够出售更多的产品或服务。</a:t>
            </a:r>
            <a:r>
              <a:rPr lang="zh-CN" altLang="en-US" sz="2000" b="0"/>
              <a:t> </a:t>
            </a:r>
            <a:endParaRPr lang="zh-CN" altLang="en-US" sz="2000" b="0"/>
          </a:p>
        </p:txBody>
      </p:sp>
    </p:spTree>
  </p:cSld>
  <p:clrMapOvr>
    <a:masterClrMapping/>
  </p:clrMapOvr>
  <p:transition spd="slow">
    <p:wip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50000"/>
              </a:lnSpc>
            </a:pPr>
            <a:r>
              <a:rPr lang="zh-CN" altLang="en-US" sz="3200" b="1" smtClean="0">
                <a:solidFill>
                  <a:srgbClr val="FFFFFF"/>
                </a:solidFill>
                <a:latin typeface="宋体" panose="02010600030101010101" pitchFamily="2" charset="-122"/>
              </a:rPr>
              <a:t>企业特征要素对薪酬水平的影响</a:t>
            </a:r>
            <a:endParaRPr lang="zh-CN" altLang="en-US" sz="3200" b="1" smtClean="0">
              <a:solidFill>
                <a:srgbClr val="FFFFFF"/>
              </a:solidFill>
              <a:latin typeface="宋体" panose="02010600030101010101" pitchFamily="2" charset="-122"/>
            </a:endParaRPr>
          </a:p>
        </p:txBody>
      </p:sp>
      <p:sp>
        <p:nvSpPr>
          <p:cNvPr id="191491" name="Rectangle 3"/>
          <p:cNvSpPr>
            <a:spLocks noChangeArrowheads="1"/>
          </p:cNvSpPr>
          <p:nvPr/>
        </p:nvSpPr>
        <p:spPr bwMode="auto">
          <a:xfrm>
            <a:off x="1012825" y="1649413"/>
            <a:ext cx="9001125" cy="5159375"/>
          </a:xfrm>
          <a:prstGeom prst="rect">
            <a:avLst/>
          </a:prstGeom>
          <a:solidFill>
            <a:srgbClr val="0000FF"/>
          </a:solidFill>
          <a:ln w="9525">
            <a:miter lim="800000"/>
          </a:ln>
          <a:scene3d>
            <a:camera prst="legacyObliqueTopLeft"/>
            <a:lightRig rig="legacyFlat3" dir="t"/>
          </a:scene3d>
          <a:sp3d extrusionH="430200" prstMaterial="legacyMatte">
            <a:bevelT w="13500" h="13500" prst="angle"/>
            <a:bevelB w="13500" h="13500" prst="angle"/>
            <a:extrusionClr>
              <a:srgbClr val="0000FF"/>
            </a:extrusionClr>
          </a:sp3d>
        </p:spPr>
        <p:txBody>
          <a:bodyPr lIns="104498" tIns="52249" rIns="104498" bIns="52249">
            <a:spAutoFit/>
            <a:flatTx/>
          </a:bodyPr>
          <a:lstStyle/>
          <a:p>
            <a:pPr marL="457200" indent="-457200" algn="l" defTabSz="1044575">
              <a:lnSpc>
                <a:spcPct val="180000"/>
              </a:lnSpc>
              <a:buClr>
                <a:srgbClr val="FF0066"/>
              </a:buClr>
              <a:buFont typeface="Webdings" panose="05030102010509060703" pitchFamily="18" charset="2"/>
              <a:buChar char="a"/>
            </a:pPr>
            <a:r>
              <a:rPr lang="zh-CN" altLang="zh-CN" sz="2300">
                <a:solidFill>
                  <a:schemeClr val="bg1"/>
                </a:solidFill>
                <a:latin typeface="宋体" panose="02010600030101010101" pitchFamily="2" charset="-122"/>
              </a:rPr>
              <a:t>行业因素。</a:t>
            </a:r>
            <a:r>
              <a:rPr lang="zh-CN" altLang="en-US" sz="2300">
                <a:solidFill>
                  <a:schemeClr val="bg1"/>
                </a:solidFill>
                <a:latin typeface="宋体" panose="02010600030101010101" pitchFamily="2" charset="-122"/>
              </a:rPr>
              <a:t>企业所能够支付的薪酬水平显然会受到企业所在的行业的影响。而行业特征对薪酬水平的最主要影响因素可能是不同的行业所具有的不同的技术经济特点。</a:t>
            </a:r>
            <a:endParaRPr lang="zh-CN" altLang="en-US" sz="2300">
              <a:solidFill>
                <a:schemeClr val="bg1"/>
              </a:solidFill>
              <a:latin typeface="宋体" panose="02010600030101010101" pitchFamily="2" charset="-122"/>
            </a:endParaRPr>
          </a:p>
          <a:p>
            <a:pPr marL="457200" indent="-457200" algn="l" defTabSz="1044575">
              <a:lnSpc>
                <a:spcPct val="180000"/>
              </a:lnSpc>
              <a:buClr>
                <a:srgbClr val="FF0066"/>
              </a:buClr>
              <a:buFont typeface="Webdings" panose="05030102010509060703" pitchFamily="18" charset="2"/>
              <a:buChar char="a"/>
            </a:pPr>
            <a:r>
              <a:rPr lang="zh-CN" altLang="en-US" sz="2300">
                <a:solidFill>
                  <a:schemeClr val="bg1"/>
                </a:solidFill>
                <a:latin typeface="宋体" panose="02010600030101010101" pitchFamily="2" charset="-122"/>
              </a:rPr>
              <a:t>企业规模因素。很多研究表明，在其他因素类似的情况下，大企业所支付的薪酬水平往往要比中小企业支付的薪酬水平要高。</a:t>
            </a:r>
            <a:endParaRPr lang="zh-CN" altLang="en-US" sz="2300">
              <a:solidFill>
                <a:schemeClr val="bg1"/>
              </a:solidFill>
              <a:latin typeface="宋体" panose="02010600030101010101" pitchFamily="2" charset="-122"/>
            </a:endParaRPr>
          </a:p>
          <a:p>
            <a:pPr marL="457200" indent="-457200" algn="l" defTabSz="1044575">
              <a:lnSpc>
                <a:spcPct val="180000"/>
              </a:lnSpc>
              <a:buClr>
                <a:srgbClr val="FF0066"/>
              </a:buClr>
              <a:buFont typeface="Webdings" panose="05030102010509060703" pitchFamily="18" charset="2"/>
              <a:buChar char="a"/>
            </a:pPr>
            <a:r>
              <a:rPr lang="zh-CN" altLang="en-US" sz="2300">
                <a:solidFill>
                  <a:schemeClr val="bg1"/>
                </a:solidFill>
                <a:latin typeface="宋体" panose="02010600030101010101" pitchFamily="2" charset="-122"/>
              </a:rPr>
              <a:t>企业经营战略与价值观因素。企业经营战略对于薪酬水平的影响无疑是非常直接的。</a:t>
            </a:r>
            <a:endParaRPr lang="zh-CN" altLang="en-US" sz="2300">
              <a:solidFill>
                <a:schemeClr val="bg1"/>
              </a:solidFill>
              <a:latin typeface="宋体" panose="02010600030101010101" pitchFamily="2" charset="-122"/>
            </a:endParaRPr>
          </a:p>
          <a:p>
            <a:pPr marL="457200" indent="-457200" algn="l" defTabSz="1044575">
              <a:lnSpc>
                <a:spcPct val="180000"/>
              </a:lnSpc>
              <a:buClr>
                <a:srgbClr val="FF0066"/>
              </a:buClr>
              <a:buFont typeface="Webdings" panose="05030102010509060703" pitchFamily="18" charset="2"/>
              <a:buChar char="a"/>
            </a:pPr>
            <a:r>
              <a:rPr lang="zh-CN" altLang="en-US" sz="2300">
                <a:solidFill>
                  <a:schemeClr val="bg1"/>
                </a:solidFill>
                <a:latin typeface="宋体" panose="02010600030101010101" pitchFamily="2" charset="-122"/>
              </a:rPr>
              <a:t>企业的薪酬支付意愿对于企业的薪酬水平决策也有很大影响</a:t>
            </a:r>
            <a:endParaRPr lang="zh-CN" altLang="en-US" sz="2000" b="0"/>
          </a:p>
        </p:txBody>
      </p:sp>
    </p:spTree>
  </p:cSld>
  <p:clrMapOvr>
    <a:masterClrMapping/>
  </p:clrMapOvr>
  <p:transition spd="slow">
    <p:wip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descr="footnote1[1]"/>
          <p:cNvSpPr>
            <a:spLocks noGrp="1" noChangeArrowheads="1"/>
          </p:cNvSpPr>
          <p:nvPr>
            <p:ph type="title"/>
          </p:nvPr>
        </p:nvSpPr>
        <p:spPr>
          <a:xfrm>
            <a:off x="1012825" y="1676400"/>
            <a:ext cx="8642350" cy="3124200"/>
          </a:xfrm>
          <a:blipFill dpi="0" rotWithShape="0">
            <a:blip r:embed="rId1" cstate="print"/>
            <a:srcRect/>
            <a:stretch>
              <a:fillRect/>
            </a:stretch>
          </a:blipFill>
        </p:spPr>
        <p:txBody>
          <a:bodyPr/>
          <a:lstStyle/>
          <a:p>
            <a:pPr eaLnBrk="1" hangingPunct="1">
              <a:lnSpc>
                <a:spcPct val="110000"/>
              </a:lnSpc>
            </a:pPr>
            <a:r>
              <a:rPr lang="zh-CN" altLang="en-US" b="1" smtClean="0">
                <a:solidFill>
                  <a:schemeClr val="bg1"/>
                </a:solidFill>
                <a:latin typeface="宋体" panose="02010600030101010101" pitchFamily="2" charset="-122"/>
              </a:rPr>
              <a:t>第三节</a:t>
            </a:r>
            <a:br>
              <a:rPr lang="zh-CN" altLang="en-US" b="1" smtClean="0">
                <a:solidFill>
                  <a:schemeClr val="bg1"/>
                </a:solidFill>
                <a:latin typeface="宋体" panose="02010600030101010101" pitchFamily="2" charset="-122"/>
              </a:rPr>
            </a:br>
            <a:br>
              <a:rPr lang="zh-CN" altLang="en-US" b="1" smtClean="0">
                <a:solidFill>
                  <a:schemeClr val="bg1"/>
                </a:solidFill>
                <a:latin typeface="宋体" panose="02010600030101010101" pitchFamily="2" charset="-122"/>
              </a:rPr>
            </a:br>
            <a:r>
              <a:rPr lang="zh-CN" altLang="en-US" b="1" smtClean="0">
                <a:solidFill>
                  <a:schemeClr val="bg1"/>
                </a:solidFill>
                <a:latin typeface="宋体" panose="02010600030101010101" pitchFamily="2" charset="-122"/>
              </a:rPr>
              <a:t>市场薪酬调查</a:t>
            </a:r>
            <a:endParaRPr lang="zh-CN" altLang="en-US"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50000"/>
              </a:lnSpc>
            </a:pPr>
            <a:r>
              <a:rPr lang="zh-CN" altLang="en-US" sz="3200" b="1" smtClean="0">
                <a:solidFill>
                  <a:srgbClr val="FFFFFF"/>
                </a:solidFill>
                <a:latin typeface="宋体" panose="02010600030101010101" pitchFamily="2" charset="-122"/>
              </a:rPr>
              <a:t>薪酬调查的定义与作用</a:t>
            </a:r>
            <a:endParaRPr lang="zh-CN" altLang="en-US" sz="3200" b="1" smtClean="0">
              <a:solidFill>
                <a:srgbClr val="FFFFFF"/>
              </a:solidFill>
              <a:latin typeface="宋体" panose="02010600030101010101" pitchFamily="2" charset="-122"/>
            </a:endParaRPr>
          </a:p>
        </p:txBody>
      </p:sp>
      <p:grpSp>
        <p:nvGrpSpPr>
          <p:cNvPr id="15364" name="Group 3"/>
          <p:cNvGrpSpPr/>
          <p:nvPr/>
        </p:nvGrpSpPr>
        <p:grpSpPr bwMode="auto">
          <a:xfrm>
            <a:off x="1013089" y="1363489"/>
            <a:ext cx="8623300" cy="6046788"/>
            <a:chOff x="547" y="773"/>
            <a:chExt cx="4656" cy="3428"/>
          </a:xfrm>
        </p:grpSpPr>
        <p:graphicFrame>
          <p:nvGraphicFramePr>
            <p:cNvPr id="15362" name="Object 4">
              <a:hlinkClick r:id="" action="ppaction://ole?verb=0"/>
            </p:cNvPr>
            <p:cNvGraphicFramePr/>
            <p:nvPr/>
          </p:nvGraphicFramePr>
          <p:xfrm>
            <a:off x="547" y="773"/>
            <a:ext cx="4656" cy="3428"/>
          </p:xfrm>
          <a:graphic>
            <a:graphicData uri="http://schemas.openxmlformats.org/presentationml/2006/ole">
              <mc:AlternateContent xmlns:mc="http://schemas.openxmlformats.org/markup-compatibility/2006">
                <mc:Choice xmlns:v="urn:schemas-microsoft-com:vml" Requires="v">
                  <p:oleObj spid="_x0000_s14337" name="Clip" r:id="rId1" imgW="42367200" imgH="28536900" progId="">
                    <p:embed/>
                  </p:oleObj>
                </mc:Choice>
                <mc:Fallback>
                  <p:oleObj name="Clip" r:id="rId1" imgW="42367200" imgH="28536900" progId="">
                    <p:embed/>
                    <p:pic>
                      <p:nvPicPr>
                        <p:cNvPr id="0" name="图片 14336"/>
                        <p:cNvPicPr/>
                        <p:nvPr/>
                      </p:nvPicPr>
                      <p:blipFill>
                        <a:blip r:embed="rId2"/>
                        <a:stretch>
                          <a:fillRect/>
                        </a:stretch>
                      </p:blipFill>
                      <p:spPr>
                        <a:xfrm>
                          <a:off x="547" y="773"/>
                          <a:ext cx="4656" cy="3428"/>
                        </a:xfrm>
                        <a:prstGeom prst="rect">
                          <a:avLst/>
                        </a:prstGeom>
                        <a:noFill/>
                        <a:ln w="12700">
                          <a:noFill/>
                        </a:ln>
                      </p:spPr>
                    </p:pic>
                  </p:oleObj>
                </mc:Fallback>
              </mc:AlternateContent>
            </a:graphicData>
          </a:graphic>
        </p:graphicFrame>
        <p:sp>
          <p:nvSpPr>
            <p:cNvPr id="15365" name="Text Box 5"/>
            <p:cNvSpPr txBox="1">
              <a:spLocks noChangeArrowheads="1"/>
            </p:cNvSpPr>
            <p:nvPr/>
          </p:nvSpPr>
          <p:spPr bwMode="auto">
            <a:xfrm>
              <a:off x="1325" y="1705"/>
              <a:ext cx="3552" cy="2101"/>
            </a:xfrm>
            <a:prstGeom prst="rect">
              <a:avLst/>
            </a:prstGeom>
            <a:noFill/>
            <a:ln w="9525">
              <a:noFill/>
              <a:miter lim="800000"/>
            </a:ln>
          </p:spPr>
          <p:txBody>
            <a:bodyPr lIns="104498" tIns="52249" rIns="104498" bIns="52249">
              <a:spAutoFit/>
            </a:bodyPr>
            <a:lstStyle/>
            <a:p>
              <a:pPr algn="l" defTabSz="1044575">
                <a:spcBef>
                  <a:spcPct val="50000"/>
                </a:spcBef>
                <a:buClr>
                  <a:srgbClr val="FF0066"/>
                </a:buClr>
                <a:buFont typeface="Monotype Sorts" pitchFamily="2" charset="2"/>
                <a:buChar char="Ù"/>
              </a:pPr>
              <a:r>
                <a:rPr lang="en-US" altLang="zh-CN" sz="2700" dirty="0">
                  <a:solidFill>
                    <a:srgbClr val="2A38F4"/>
                  </a:solidFill>
                  <a:latin typeface="宋体" panose="02010600030101010101" pitchFamily="2" charset="-122"/>
                </a:rPr>
                <a:t>  </a:t>
              </a:r>
              <a:r>
                <a:rPr lang="zh-CN" altLang="en-US" sz="2700" dirty="0">
                  <a:solidFill>
                    <a:srgbClr val="2A38F4"/>
                  </a:solidFill>
                  <a:latin typeface="宋体" panose="02010600030101010101" pitchFamily="2" charset="-122"/>
                </a:rPr>
                <a:t>薪酬调查（</a:t>
              </a:r>
              <a:r>
                <a:rPr lang="en-US" altLang="zh-CN" sz="2700" dirty="0">
                  <a:solidFill>
                    <a:srgbClr val="2A38F4"/>
                  </a:solidFill>
                  <a:latin typeface="宋体" panose="02010600030101010101" pitchFamily="2" charset="-122"/>
                </a:rPr>
                <a:t>Compensation Survey</a:t>
              </a:r>
              <a:r>
                <a:rPr lang="zh-CN" altLang="en-US" sz="2700" dirty="0">
                  <a:solidFill>
                    <a:srgbClr val="2A38F4"/>
                  </a:solidFill>
                  <a:latin typeface="宋体" panose="02010600030101010101" pitchFamily="2" charset="-122"/>
                </a:rPr>
                <a:t>）</a:t>
              </a:r>
              <a:r>
                <a:rPr lang="zh-CN" altLang="en-US" sz="2700" dirty="0" smtClean="0">
                  <a:solidFill>
                    <a:srgbClr val="2A38F4"/>
                  </a:solidFill>
                  <a:latin typeface="宋体" panose="02010600030101010101" pitchFamily="2" charset="-122"/>
                </a:rPr>
                <a:t>：</a:t>
              </a:r>
              <a:r>
                <a:rPr lang="zh-CN" altLang="zh-CN" sz="2700" b="0" dirty="0">
                  <a:latin typeface="宋体" panose="02010600030101010101" pitchFamily="2" charset="-122"/>
                </a:rPr>
                <a:t>指企业通过收集</a:t>
              </a:r>
              <a:r>
                <a:rPr lang="en-US" altLang="zh-CN" sz="2700" b="0" dirty="0">
                  <a:latin typeface="宋体" panose="02010600030101010101" pitchFamily="2" charset="-122"/>
                </a:rPr>
                <a:t>(</a:t>
              </a:r>
              <a:r>
                <a:rPr lang="zh-CN" altLang="zh-CN" sz="2700" b="0" dirty="0">
                  <a:latin typeface="宋体" panose="02010600030101010101" pitchFamily="2" charset="-122"/>
                </a:rPr>
                <a:t>总体的薪酬</a:t>
              </a:r>
              <a:r>
                <a:rPr lang="en-US" altLang="zh-CN" sz="2700" b="0" dirty="0">
                  <a:latin typeface="宋体" panose="02010600030101010101" pitchFamily="2" charset="-122"/>
                </a:rPr>
                <a:t>)</a:t>
              </a:r>
              <a:r>
                <a:rPr lang="zh-CN" altLang="zh-CN" sz="2700" b="0" dirty="0">
                  <a:latin typeface="宋体" panose="02010600030101010101" pitchFamily="2" charset="-122"/>
                </a:rPr>
                <a:t>信息来判断其他企业所支付的总薪酬状况这样一个系统</a:t>
              </a:r>
              <a:r>
                <a:rPr lang="zh-CN" altLang="zh-CN" sz="2700" b="0" dirty="0" smtClean="0">
                  <a:latin typeface="宋体" panose="02010600030101010101" pitchFamily="2" charset="-122"/>
                </a:rPr>
                <a:t>过程</a:t>
              </a:r>
              <a:r>
                <a:rPr lang="zh-CN" altLang="en-US" sz="2700" b="0" dirty="0" smtClean="0">
                  <a:latin typeface="宋体" panose="02010600030101010101" pitchFamily="2" charset="-122"/>
                </a:rPr>
                <a:t>。</a:t>
              </a:r>
              <a:endParaRPr lang="zh-CN" altLang="en-US" sz="2700" b="0" dirty="0">
                <a:latin typeface="宋体" panose="02010600030101010101" pitchFamily="2" charset="-122"/>
              </a:endParaRPr>
            </a:p>
            <a:p>
              <a:pPr algn="l" defTabSz="1044575">
                <a:spcBef>
                  <a:spcPct val="50000"/>
                </a:spcBef>
                <a:buClr>
                  <a:srgbClr val="FF0066"/>
                </a:buClr>
                <a:buFont typeface="Monotype Sorts" pitchFamily="2" charset="2"/>
                <a:buChar char="Ù"/>
              </a:pPr>
              <a:r>
                <a:rPr lang="zh-CN" altLang="en-US" sz="2700" b="0" dirty="0">
                  <a:latin typeface="宋体" panose="02010600030101010101" pitchFamily="2" charset="-122"/>
                </a:rPr>
                <a:t>  薪酬调查</a:t>
              </a:r>
              <a:r>
                <a:rPr lang="zh-CN" altLang="en-US" sz="2700" b="0" dirty="0" smtClean="0">
                  <a:latin typeface="宋体" panose="02010600030101010101" pitchFamily="2" charset="-122"/>
                </a:rPr>
                <a:t>能够</a:t>
              </a:r>
              <a:r>
                <a:rPr lang="zh-CN" altLang="zh-CN" sz="2700" b="0" dirty="0">
                  <a:latin typeface="宋体" panose="02010600030101010101" pitchFamily="2" charset="-122"/>
                </a:rPr>
                <a:t>向实施调查的企业提供市场上的各种相关企业</a:t>
              </a:r>
              <a:r>
                <a:rPr lang="en-US" altLang="zh-CN" sz="2700" b="0" dirty="0">
                  <a:latin typeface="宋体" panose="02010600030101010101" pitchFamily="2" charset="-122"/>
                </a:rPr>
                <a:t>(</a:t>
              </a:r>
              <a:r>
                <a:rPr lang="zh-CN" altLang="zh-CN" sz="2700" b="0" dirty="0">
                  <a:latin typeface="宋体" panose="02010600030101010101" pitchFamily="2" charset="-122"/>
                </a:rPr>
                <a:t>包括自己的竞争对手</a:t>
              </a:r>
              <a:r>
                <a:rPr lang="en-US" altLang="zh-CN" sz="2700" b="0" dirty="0">
                  <a:latin typeface="宋体" panose="02010600030101010101" pitchFamily="2" charset="-122"/>
                </a:rPr>
                <a:t>)</a:t>
              </a:r>
              <a:r>
                <a:rPr lang="zh-CN" altLang="zh-CN" sz="2700" b="0" dirty="0">
                  <a:latin typeface="宋体" panose="02010600030101010101" pitchFamily="2" charset="-122"/>
                </a:rPr>
                <a:t>向员工支付的薪酬水平和薪酬结构等方面的信息。</a:t>
              </a:r>
              <a:endParaRPr lang="zh-CN" altLang="en-US" sz="2700" b="0" dirty="0">
                <a:latin typeface="宋体" panose="02010600030101010101" pitchFamily="2" charset="-122"/>
              </a:endParaRPr>
            </a:p>
          </p:txBody>
        </p:sp>
      </p:grpSp>
    </p:spTree>
  </p:cSld>
  <p:clrMapOvr>
    <a:masterClrMapping/>
  </p:clrMapOvr>
  <p:transition spd="slow">
    <p:wip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50000"/>
              </a:lnSpc>
            </a:pPr>
            <a:r>
              <a:rPr lang="zh-CN" altLang="en-US" sz="3200" b="1" dirty="0" smtClean="0">
                <a:solidFill>
                  <a:srgbClr val="FFFFFF"/>
                </a:solidFill>
                <a:latin typeface="宋体" panose="02010600030101010101" pitchFamily="2" charset="-122"/>
              </a:rPr>
              <a:t>薪酬调查的种类</a:t>
            </a:r>
            <a:endParaRPr lang="zh-CN" altLang="en-US" sz="3200" b="1" dirty="0" smtClean="0">
              <a:solidFill>
                <a:srgbClr val="FFFFFF"/>
              </a:solidFill>
              <a:latin typeface="宋体" panose="02010600030101010101" pitchFamily="2" charset="-122"/>
            </a:endParaRPr>
          </a:p>
        </p:txBody>
      </p:sp>
      <p:graphicFrame>
        <p:nvGraphicFramePr>
          <p:cNvPr id="4" name="图示 3"/>
          <p:cNvGraphicFramePr/>
          <p:nvPr/>
        </p:nvGraphicFramePr>
        <p:xfrm>
          <a:off x="175688" y="1649733"/>
          <a:ext cx="10374623" cy="504062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50000"/>
              </a:lnSpc>
            </a:pPr>
            <a:r>
              <a:rPr lang="zh-CN" altLang="en-US" sz="3200" b="1" dirty="0" smtClean="0">
                <a:solidFill>
                  <a:srgbClr val="FFFFFF"/>
                </a:solidFill>
                <a:latin typeface="宋体" panose="02010600030101010101" pitchFamily="2" charset="-122"/>
              </a:rPr>
              <a:t>薪酬调查的目的</a:t>
            </a:r>
            <a:endParaRPr lang="zh-CN" altLang="en-US" sz="3200" b="1" dirty="0" smtClean="0">
              <a:solidFill>
                <a:srgbClr val="FFFFFF"/>
              </a:solidFill>
              <a:latin typeface="宋体" panose="02010600030101010101" pitchFamily="2" charset="-122"/>
            </a:endParaRPr>
          </a:p>
        </p:txBody>
      </p:sp>
      <p:graphicFrame>
        <p:nvGraphicFramePr>
          <p:cNvPr id="2" name="图示 1"/>
          <p:cNvGraphicFramePr/>
          <p:nvPr/>
        </p:nvGraphicFramePr>
        <p:xfrm>
          <a:off x="1013466" y="929644"/>
          <a:ext cx="9361157" cy="669120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50000"/>
              </a:lnSpc>
            </a:pPr>
            <a:r>
              <a:rPr lang="zh-CN" altLang="en-US" sz="3200" b="1" smtClean="0">
                <a:solidFill>
                  <a:srgbClr val="FFFFFF"/>
                </a:solidFill>
                <a:latin typeface="宋体" panose="02010600030101010101" pitchFamily="2" charset="-122"/>
              </a:rPr>
              <a:t>薪酬调查的实施步骤</a:t>
            </a:r>
            <a:endParaRPr lang="zh-CN" altLang="en-US" sz="3200" b="1" smtClean="0">
              <a:solidFill>
                <a:srgbClr val="FFFFFF"/>
              </a:solidFill>
              <a:latin typeface="宋体" panose="02010600030101010101" pitchFamily="2" charset="-122"/>
            </a:endParaRPr>
          </a:p>
        </p:txBody>
      </p:sp>
      <p:graphicFrame>
        <p:nvGraphicFramePr>
          <p:cNvPr id="16386" name="Object 3">
            <a:hlinkClick r:id="" action="ppaction://ole?verb=0"/>
          </p:cNvPr>
          <p:cNvGraphicFramePr/>
          <p:nvPr/>
        </p:nvGraphicFramePr>
        <p:xfrm>
          <a:off x="796925" y="1433513"/>
          <a:ext cx="3240088" cy="2386012"/>
        </p:xfrm>
        <a:graphic>
          <a:graphicData uri="http://schemas.openxmlformats.org/presentationml/2006/ole">
            <mc:AlternateContent xmlns:mc="http://schemas.openxmlformats.org/markup-compatibility/2006">
              <mc:Choice xmlns:v="urn:schemas-microsoft-com:vml" Requires="v">
                <p:oleObj spid="_x0000_s15361" name="Clip" r:id="rId1" imgW="8848725" imgH="9677400" progId="">
                  <p:embed/>
                </p:oleObj>
              </mc:Choice>
              <mc:Fallback>
                <p:oleObj name="Clip" r:id="rId1" imgW="8848725" imgH="9677400" progId="">
                  <p:embed/>
                  <p:pic>
                    <p:nvPicPr>
                      <p:cNvPr id="0" name="图片 15360"/>
                      <p:cNvPicPr/>
                      <p:nvPr/>
                    </p:nvPicPr>
                    <p:blipFill>
                      <a:blip r:embed="rId2"/>
                      <a:stretch>
                        <a:fillRect/>
                      </a:stretch>
                    </p:blipFill>
                    <p:spPr>
                      <a:xfrm>
                        <a:off x="796925" y="1433513"/>
                        <a:ext cx="3240088" cy="2386012"/>
                      </a:xfrm>
                      <a:prstGeom prst="rect">
                        <a:avLst/>
                      </a:prstGeom>
                      <a:noFill/>
                      <a:ln w="12700">
                        <a:noFill/>
                      </a:ln>
                    </p:spPr>
                  </p:pic>
                </p:oleObj>
              </mc:Fallback>
            </mc:AlternateContent>
          </a:graphicData>
        </a:graphic>
      </p:graphicFrame>
      <p:graphicFrame>
        <p:nvGraphicFramePr>
          <p:cNvPr id="16387" name="Object 4">
            <a:hlinkClick r:id="" action="ppaction://ole?verb=0"/>
          </p:cNvPr>
          <p:cNvGraphicFramePr/>
          <p:nvPr/>
        </p:nvGraphicFramePr>
        <p:xfrm>
          <a:off x="4110038" y="1354138"/>
          <a:ext cx="3063875" cy="2300287"/>
        </p:xfrm>
        <a:graphic>
          <a:graphicData uri="http://schemas.openxmlformats.org/presentationml/2006/ole">
            <mc:AlternateContent xmlns:mc="http://schemas.openxmlformats.org/markup-compatibility/2006">
              <mc:Choice xmlns:v="urn:schemas-microsoft-com:vml" Requires="v">
                <p:oleObj spid="_x0000_s15362" name="Clip" r:id="rId3" imgW="8848725" imgH="9677400" progId="">
                  <p:embed/>
                </p:oleObj>
              </mc:Choice>
              <mc:Fallback>
                <p:oleObj name="Clip" r:id="rId3" imgW="8848725" imgH="9677400" progId="">
                  <p:embed/>
                  <p:pic>
                    <p:nvPicPr>
                      <p:cNvPr id="0" name="图片 15361"/>
                      <p:cNvPicPr/>
                      <p:nvPr/>
                    </p:nvPicPr>
                    <p:blipFill>
                      <a:blip r:embed="rId4"/>
                      <a:stretch>
                        <a:fillRect/>
                      </a:stretch>
                    </p:blipFill>
                    <p:spPr>
                      <a:xfrm>
                        <a:off x="4110038" y="1354138"/>
                        <a:ext cx="3063875" cy="2300287"/>
                      </a:xfrm>
                      <a:prstGeom prst="rect">
                        <a:avLst/>
                      </a:prstGeom>
                      <a:noFill/>
                      <a:ln w="12700">
                        <a:noFill/>
                      </a:ln>
                    </p:spPr>
                  </p:pic>
                </p:oleObj>
              </mc:Fallback>
            </mc:AlternateContent>
          </a:graphicData>
        </a:graphic>
      </p:graphicFrame>
      <p:sp>
        <p:nvSpPr>
          <p:cNvPr id="16390" name="Rectangle 5"/>
          <p:cNvSpPr>
            <a:spLocks noChangeArrowheads="1"/>
          </p:cNvSpPr>
          <p:nvPr/>
        </p:nvSpPr>
        <p:spPr bwMode="auto">
          <a:xfrm>
            <a:off x="1012825" y="2297113"/>
            <a:ext cx="1944688" cy="269875"/>
          </a:xfrm>
          <a:prstGeom prst="rect">
            <a:avLst/>
          </a:prstGeom>
          <a:noFill/>
          <a:ln w="12700">
            <a:noFill/>
            <a:miter lim="800000"/>
          </a:ln>
        </p:spPr>
        <p:txBody>
          <a:bodyPr lIns="103410" tIns="50797" rIns="103410" bIns="50797">
            <a:spAutoFit/>
          </a:bodyPr>
          <a:lstStyle/>
          <a:p>
            <a:pPr algn="ctr" defTabSz="1044575" eaLnBrk="0" hangingPunct="0">
              <a:lnSpc>
                <a:spcPct val="50000"/>
              </a:lnSpc>
              <a:spcBef>
                <a:spcPct val="50000"/>
              </a:spcBef>
            </a:pPr>
            <a:r>
              <a:rPr lang="zh-CN" altLang="en-US" sz="2200">
                <a:solidFill>
                  <a:schemeClr val="accent2"/>
                </a:solidFill>
                <a:latin typeface="宋体" panose="02010600030101010101" pitchFamily="2" charset="-122"/>
              </a:rPr>
              <a:t>准备阶段</a:t>
            </a:r>
            <a:endParaRPr lang="zh-CN" altLang="en-US" sz="2200">
              <a:solidFill>
                <a:schemeClr val="accent2"/>
              </a:solidFill>
              <a:latin typeface="宋体" panose="02010600030101010101" pitchFamily="2" charset="-122"/>
            </a:endParaRPr>
          </a:p>
        </p:txBody>
      </p:sp>
      <p:sp>
        <p:nvSpPr>
          <p:cNvPr id="16391" name="Rectangle 6"/>
          <p:cNvSpPr>
            <a:spLocks noChangeArrowheads="1"/>
          </p:cNvSpPr>
          <p:nvPr/>
        </p:nvSpPr>
        <p:spPr bwMode="auto">
          <a:xfrm>
            <a:off x="4431135" y="2189693"/>
            <a:ext cx="2276475" cy="441140"/>
          </a:xfrm>
          <a:prstGeom prst="rect">
            <a:avLst/>
          </a:prstGeom>
          <a:noFill/>
          <a:ln w="12700">
            <a:noFill/>
            <a:miter lim="800000"/>
          </a:ln>
        </p:spPr>
        <p:txBody>
          <a:bodyPr lIns="103410" tIns="50797" rIns="103410" bIns="50797">
            <a:spAutoFit/>
          </a:bodyPr>
          <a:lstStyle/>
          <a:p>
            <a:pPr algn="l" defTabSz="1044575" eaLnBrk="0" hangingPunct="0">
              <a:spcBef>
                <a:spcPct val="50000"/>
              </a:spcBef>
            </a:pPr>
            <a:r>
              <a:rPr lang="zh-CN" altLang="en-US" sz="2200" dirty="0" smtClean="0">
                <a:solidFill>
                  <a:schemeClr val="accent2"/>
                </a:solidFill>
                <a:latin typeface="宋体" panose="02010600030101010101" pitchFamily="2" charset="-122"/>
              </a:rPr>
              <a:t>实施阶段</a:t>
            </a:r>
            <a:endParaRPr lang="zh-CN" altLang="en-US" sz="2200" dirty="0">
              <a:solidFill>
                <a:schemeClr val="accent2"/>
              </a:solidFill>
              <a:latin typeface="宋体" panose="02010600030101010101" pitchFamily="2" charset="-122"/>
            </a:endParaRPr>
          </a:p>
        </p:txBody>
      </p:sp>
      <p:graphicFrame>
        <p:nvGraphicFramePr>
          <p:cNvPr id="16388" name="Object 7">
            <a:hlinkClick r:id="" action="ppaction://ole?verb=0"/>
          </p:cNvPr>
          <p:cNvGraphicFramePr/>
          <p:nvPr/>
        </p:nvGraphicFramePr>
        <p:xfrm>
          <a:off x="7205663" y="1362075"/>
          <a:ext cx="2862262" cy="2216150"/>
        </p:xfrm>
        <a:graphic>
          <a:graphicData uri="http://schemas.openxmlformats.org/presentationml/2006/ole">
            <mc:AlternateContent xmlns:mc="http://schemas.openxmlformats.org/markup-compatibility/2006">
              <mc:Choice xmlns:v="urn:schemas-microsoft-com:vml" Requires="v">
                <p:oleObj spid="_x0000_s15363" name="Clip" r:id="rId5" imgW="8429625" imgH="9220200" progId="">
                  <p:embed/>
                </p:oleObj>
              </mc:Choice>
              <mc:Fallback>
                <p:oleObj name="Clip" r:id="rId5" imgW="8429625" imgH="9220200" progId="">
                  <p:embed/>
                  <p:pic>
                    <p:nvPicPr>
                      <p:cNvPr id="0" name="图片 15362"/>
                      <p:cNvPicPr/>
                      <p:nvPr/>
                    </p:nvPicPr>
                    <p:blipFill>
                      <a:blip r:embed="rId6"/>
                      <a:stretch>
                        <a:fillRect/>
                      </a:stretch>
                    </p:blipFill>
                    <p:spPr>
                      <a:xfrm>
                        <a:off x="7205663" y="1362075"/>
                        <a:ext cx="2862262" cy="2216150"/>
                      </a:xfrm>
                      <a:prstGeom prst="rect">
                        <a:avLst/>
                      </a:prstGeom>
                      <a:noFill/>
                      <a:ln w="12700">
                        <a:noFill/>
                      </a:ln>
                    </p:spPr>
                  </p:pic>
                </p:oleObj>
              </mc:Fallback>
            </mc:AlternateContent>
          </a:graphicData>
        </a:graphic>
      </p:graphicFrame>
      <p:sp>
        <p:nvSpPr>
          <p:cNvPr id="16392" name="Rectangle 8"/>
          <p:cNvSpPr>
            <a:spLocks noChangeArrowheads="1"/>
          </p:cNvSpPr>
          <p:nvPr/>
        </p:nvSpPr>
        <p:spPr bwMode="auto">
          <a:xfrm>
            <a:off x="7352974" y="2110674"/>
            <a:ext cx="2233612" cy="441140"/>
          </a:xfrm>
          <a:prstGeom prst="rect">
            <a:avLst/>
          </a:prstGeom>
          <a:noFill/>
          <a:ln w="12700">
            <a:noFill/>
            <a:miter lim="800000"/>
          </a:ln>
        </p:spPr>
        <p:txBody>
          <a:bodyPr lIns="103410" tIns="50797" rIns="103410" bIns="50797">
            <a:spAutoFit/>
          </a:bodyPr>
          <a:lstStyle/>
          <a:p>
            <a:pPr algn="ctr" defTabSz="1044575" eaLnBrk="0" hangingPunct="0">
              <a:spcBef>
                <a:spcPct val="50000"/>
              </a:spcBef>
            </a:pPr>
            <a:r>
              <a:rPr lang="zh-CN" altLang="en-US" sz="2200" dirty="0" smtClean="0">
                <a:solidFill>
                  <a:schemeClr val="accent2"/>
                </a:solidFill>
                <a:latin typeface="宋体" panose="02010600030101010101" pitchFamily="2" charset="-122"/>
              </a:rPr>
              <a:t>结果分析阶段</a:t>
            </a:r>
            <a:endParaRPr lang="zh-CN" altLang="en-US" sz="2200" dirty="0">
              <a:solidFill>
                <a:schemeClr val="accent2"/>
              </a:solidFill>
              <a:latin typeface="宋体" panose="02010600030101010101" pitchFamily="2" charset="-122"/>
            </a:endParaRPr>
          </a:p>
        </p:txBody>
      </p:sp>
      <p:sp>
        <p:nvSpPr>
          <p:cNvPr id="16393" name="Rectangle 9"/>
          <p:cNvSpPr>
            <a:spLocks noChangeArrowheads="1"/>
          </p:cNvSpPr>
          <p:nvPr/>
        </p:nvSpPr>
        <p:spPr bwMode="auto">
          <a:xfrm>
            <a:off x="293688" y="3881438"/>
            <a:ext cx="4248150" cy="2990850"/>
          </a:xfrm>
          <a:prstGeom prst="rect">
            <a:avLst/>
          </a:prstGeom>
          <a:solidFill>
            <a:srgbClr val="0000FF"/>
          </a:solidFill>
          <a:ln w="9525">
            <a:miter lim="800000"/>
          </a:ln>
          <a:scene3d>
            <a:camera prst="legacyObliqueTopLeft"/>
            <a:lightRig rig="legacyFlat3" dir="t"/>
          </a:scene3d>
          <a:sp3d extrusionH="430200" prstMaterial="legacyMatte">
            <a:bevelT w="13500" h="13500" prst="angle"/>
            <a:bevelB w="13500" h="13500" prst="angle"/>
            <a:extrusionClr>
              <a:srgbClr val="0000FF"/>
            </a:extrusionClr>
          </a:sp3d>
        </p:spPr>
        <p:txBody>
          <a:bodyPr lIns="104498" tIns="52249" rIns="104498" bIns="52249">
            <a:spAutoFit/>
            <a:flatTx/>
          </a:bodyPr>
          <a:lstStyle/>
          <a:p>
            <a:pPr marL="457200" indent="-457200" algn="l" defTabSz="1044575">
              <a:lnSpc>
                <a:spcPct val="150000"/>
              </a:lnSpc>
              <a:buClr>
                <a:srgbClr val="FF0066"/>
              </a:buClr>
              <a:buFont typeface="Webdings" panose="05030102010509060703" pitchFamily="18" charset="2"/>
              <a:buChar char="a"/>
            </a:pPr>
            <a:r>
              <a:rPr lang="zh-CN" altLang="en-US" sz="2100" b="0">
                <a:solidFill>
                  <a:schemeClr val="bg1"/>
                </a:solidFill>
              </a:rPr>
              <a:t>审查已有薪酬调查数据，确定调查的必要性及实施方式 ；</a:t>
            </a:r>
            <a:endParaRPr lang="zh-CN" altLang="en-US" sz="2100" b="0">
              <a:solidFill>
                <a:schemeClr val="bg1"/>
              </a:solidFill>
            </a:endParaRPr>
          </a:p>
          <a:p>
            <a:pPr marL="457200" indent="-457200" algn="l" defTabSz="1044575">
              <a:lnSpc>
                <a:spcPct val="150000"/>
              </a:lnSpc>
              <a:buClr>
                <a:srgbClr val="FF0066"/>
              </a:buClr>
              <a:buFont typeface="Webdings" panose="05030102010509060703" pitchFamily="18" charset="2"/>
              <a:buChar char="a"/>
            </a:pPr>
            <a:r>
              <a:rPr lang="zh-CN" altLang="en-US" sz="2100" b="0">
                <a:solidFill>
                  <a:schemeClr val="bg1"/>
                </a:solidFill>
              </a:rPr>
              <a:t>选择准备调查的职位及层次 ；</a:t>
            </a:r>
            <a:endParaRPr lang="zh-CN" altLang="en-US" sz="2100" b="0">
              <a:solidFill>
                <a:schemeClr val="bg1"/>
              </a:solidFill>
            </a:endParaRPr>
          </a:p>
          <a:p>
            <a:pPr marL="457200" indent="-457200" algn="l" defTabSz="1044575">
              <a:lnSpc>
                <a:spcPct val="150000"/>
              </a:lnSpc>
              <a:buClr>
                <a:srgbClr val="FF0066"/>
              </a:buClr>
              <a:buFont typeface="Webdings" panose="05030102010509060703" pitchFamily="18" charset="2"/>
              <a:buChar char="a"/>
            </a:pPr>
            <a:r>
              <a:rPr lang="zh-CN" altLang="en-US" sz="2100" b="0">
                <a:solidFill>
                  <a:schemeClr val="bg1"/>
                </a:solidFill>
              </a:rPr>
              <a:t>界定劳动力市场范围，明确调查对象的目标企业及其数量 ；</a:t>
            </a:r>
            <a:endParaRPr lang="zh-CN" altLang="en-US" sz="2100" b="0">
              <a:solidFill>
                <a:schemeClr val="bg1"/>
              </a:solidFill>
            </a:endParaRPr>
          </a:p>
          <a:p>
            <a:pPr marL="457200" indent="-457200" algn="l" defTabSz="1044575">
              <a:lnSpc>
                <a:spcPct val="150000"/>
              </a:lnSpc>
              <a:buClr>
                <a:srgbClr val="FF0066"/>
              </a:buClr>
              <a:buFont typeface="Webdings" panose="05030102010509060703" pitchFamily="18" charset="2"/>
              <a:buChar char="a"/>
            </a:pPr>
            <a:r>
              <a:rPr lang="zh-CN" altLang="en-US" sz="2100" b="0">
                <a:solidFill>
                  <a:schemeClr val="bg1"/>
                </a:solidFill>
              </a:rPr>
              <a:t>选择所要搜集薪酬信息内容 ；</a:t>
            </a:r>
            <a:endParaRPr lang="zh-CN" altLang="en-US" sz="2100" b="0">
              <a:solidFill>
                <a:schemeClr val="bg1"/>
              </a:solidFill>
            </a:endParaRPr>
          </a:p>
        </p:txBody>
      </p:sp>
      <p:sp>
        <p:nvSpPr>
          <p:cNvPr id="16394" name="Rectangle 10"/>
          <p:cNvSpPr>
            <a:spLocks noChangeArrowheads="1"/>
          </p:cNvSpPr>
          <p:nvPr/>
        </p:nvSpPr>
        <p:spPr bwMode="auto">
          <a:xfrm>
            <a:off x="6846888" y="3810000"/>
            <a:ext cx="3384550" cy="2990850"/>
          </a:xfrm>
          <a:prstGeom prst="rect">
            <a:avLst/>
          </a:prstGeom>
          <a:solidFill>
            <a:srgbClr val="0000FF"/>
          </a:solidFill>
          <a:ln w="9525">
            <a:miter lim="800000"/>
          </a:ln>
          <a:scene3d>
            <a:camera prst="legacyObliqueTopLeft"/>
            <a:lightRig rig="legacyFlat3" dir="t"/>
          </a:scene3d>
          <a:sp3d extrusionH="430200" prstMaterial="legacyMatte">
            <a:bevelT w="13500" h="13500" prst="angle"/>
            <a:bevelB w="13500" h="13500" prst="angle"/>
            <a:extrusionClr>
              <a:srgbClr val="0000FF"/>
            </a:extrusionClr>
          </a:sp3d>
        </p:spPr>
        <p:txBody>
          <a:bodyPr lIns="104498" tIns="52249" rIns="104498" bIns="52249">
            <a:spAutoFit/>
            <a:flatTx/>
          </a:bodyPr>
          <a:lstStyle/>
          <a:p>
            <a:pPr marL="457200" indent="-457200" algn="l" defTabSz="1044575">
              <a:lnSpc>
                <a:spcPct val="150000"/>
              </a:lnSpc>
              <a:buClr>
                <a:srgbClr val="FF0066"/>
              </a:buClr>
              <a:buFont typeface="Webdings" panose="05030102010509060703" pitchFamily="18" charset="2"/>
              <a:buChar char="a"/>
            </a:pPr>
            <a:r>
              <a:rPr lang="zh-CN" altLang="en-US" sz="2100" b="0">
                <a:solidFill>
                  <a:schemeClr val="bg1"/>
                </a:solidFill>
              </a:rPr>
              <a:t>核查数据；</a:t>
            </a:r>
            <a:endParaRPr lang="zh-CN" altLang="en-US" sz="2100" b="0">
              <a:solidFill>
                <a:schemeClr val="bg1"/>
              </a:solidFill>
            </a:endParaRPr>
          </a:p>
          <a:p>
            <a:pPr marL="457200" indent="-457200" algn="l" defTabSz="1044575">
              <a:lnSpc>
                <a:spcPct val="150000"/>
              </a:lnSpc>
              <a:buClr>
                <a:srgbClr val="FF0066"/>
              </a:buClr>
              <a:buFont typeface="Webdings" panose="05030102010509060703" pitchFamily="18" charset="2"/>
              <a:buChar char="a"/>
            </a:pPr>
            <a:r>
              <a:rPr lang="zh-CN" altLang="en-US" sz="2100" b="0">
                <a:solidFill>
                  <a:schemeClr val="bg1"/>
                </a:solidFill>
              </a:rPr>
              <a:t>分析数据 ：</a:t>
            </a:r>
            <a:endParaRPr lang="zh-CN" altLang="en-US" sz="2100" b="0">
              <a:solidFill>
                <a:schemeClr val="bg1"/>
              </a:solidFill>
            </a:endParaRPr>
          </a:p>
          <a:p>
            <a:pPr marL="979805" lvl="1" indent="-457200" algn="l" defTabSz="1044575">
              <a:lnSpc>
                <a:spcPct val="150000"/>
              </a:lnSpc>
              <a:buClr>
                <a:srgbClr val="FF0066"/>
              </a:buClr>
              <a:buFont typeface="Webdings" panose="05030102010509060703" pitchFamily="18" charset="2"/>
              <a:buNone/>
            </a:pPr>
            <a:r>
              <a:rPr lang="zh-CN" altLang="en-US" sz="2100" b="0">
                <a:solidFill>
                  <a:schemeClr val="bg1"/>
                </a:solidFill>
              </a:rPr>
              <a:t>        频度分析 </a:t>
            </a:r>
            <a:endParaRPr lang="zh-CN" altLang="en-US" sz="2100" b="0">
              <a:solidFill>
                <a:schemeClr val="bg1"/>
              </a:solidFill>
            </a:endParaRPr>
          </a:p>
          <a:p>
            <a:pPr marL="979805" lvl="1" indent="-457200" algn="l" defTabSz="1044575">
              <a:lnSpc>
                <a:spcPct val="150000"/>
              </a:lnSpc>
              <a:buClr>
                <a:srgbClr val="FF0066"/>
              </a:buClr>
              <a:buFont typeface="Webdings" panose="05030102010509060703" pitchFamily="18" charset="2"/>
              <a:buNone/>
            </a:pPr>
            <a:r>
              <a:rPr lang="zh-CN" altLang="en-US" sz="2100" b="0">
                <a:solidFill>
                  <a:schemeClr val="bg1"/>
                </a:solidFill>
              </a:rPr>
              <a:t>         趋中趋势分析 </a:t>
            </a:r>
            <a:endParaRPr lang="zh-CN" altLang="en-US" sz="2100" b="0">
              <a:solidFill>
                <a:schemeClr val="bg1"/>
              </a:solidFill>
            </a:endParaRPr>
          </a:p>
          <a:p>
            <a:pPr marL="979805" lvl="1" indent="-457200" algn="l" defTabSz="1044575">
              <a:lnSpc>
                <a:spcPct val="150000"/>
              </a:lnSpc>
              <a:buClr>
                <a:srgbClr val="FF0066"/>
              </a:buClr>
              <a:buFont typeface="Webdings" panose="05030102010509060703" pitchFamily="18" charset="2"/>
              <a:buNone/>
            </a:pPr>
            <a:r>
              <a:rPr lang="zh-CN" altLang="en-US" sz="2100" b="0">
                <a:solidFill>
                  <a:schemeClr val="bg1"/>
                </a:solidFill>
              </a:rPr>
              <a:t>         离散分析</a:t>
            </a:r>
            <a:endParaRPr lang="zh-CN" altLang="en-US" sz="2100" b="0">
              <a:solidFill>
                <a:schemeClr val="bg1"/>
              </a:solidFill>
            </a:endParaRPr>
          </a:p>
          <a:p>
            <a:pPr marL="979805" lvl="1" indent="-457200" algn="l" defTabSz="1044575">
              <a:lnSpc>
                <a:spcPct val="150000"/>
              </a:lnSpc>
              <a:buClr>
                <a:srgbClr val="FF0066"/>
              </a:buClr>
              <a:buFont typeface="Webdings" panose="05030102010509060703" pitchFamily="18" charset="2"/>
              <a:buNone/>
            </a:pPr>
            <a:r>
              <a:rPr lang="zh-CN" altLang="en-US" sz="2100" b="0">
                <a:solidFill>
                  <a:schemeClr val="bg1"/>
                </a:solidFill>
              </a:rPr>
              <a:t>         回归分析  </a:t>
            </a:r>
            <a:endParaRPr lang="zh-CN" altLang="en-US" sz="2100" b="0">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10668000" cy="930275"/>
          </a:xfrm>
          <a:solidFill>
            <a:srgbClr val="0000CC"/>
          </a:solidFill>
        </p:spPr>
        <p:txBody>
          <a:bodyPr anchor="ctr"/>
          <a:lstStyle/>
          <a:p>
            <a:pPr eaLnBrk="1" hangingPunct="1"/>
            <a:r>
              <a:rPr lang="zh-CN" altLang="en-US" sz="2800" b="1" dirty="0" smtClean="0">
                <a:solidFill>
                  <a:srgbClr val="FFFFFF"/>
                </a:solidFill>
                <a:latin typeface="华文中宋" pitchFamily="2" charset="-122"/>
                <a:ea typeface="华文中宋" pitchFamily="2" charset="-122"/>
                <a:sym typeface="Symbol" panose="05050102010706020507" pitchFamily="18" charset="2"/>
              </a:rPr>
              <a:t>薪酬管理与其它人力资源管理职能之间的关系</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grpSp>
        <p:nvGrpSpPr>
          <p:cNvPr id="4" name="组合 3"/>
          <p:cNvGrpSpPr/>
          <p:nvPr/>
        </p:nvGrpSpPr>
        <p:grpSpPr>
          <a:xfrm>
            <a:off x="970224" y="908720"/>
            <a:ext cx="8684310" cy="5781636"/>
            <a:chOff x="1664192" y="908720"/>
            <a:chExt cx="5644112" cy="4580383"/>
          </a:xfrm>
        </p:grpSpPr>
        <p:sp>
          <p:nvSpPr>
            <p:cNvPr id="5" name="Line 28"/>
            <p:cNvSpPr>
              <a:spLocks noChangeShapeType="1"/>
            </p:cNvSpPr>
            <p:nvPr/>
          </p:nvSpPr>
          <p:spPr bwMode="auto">
            <a:xfrm flipH="1">
              <a:off x="2987824" y="3933056"/>
              <a:ext cx="6717" cy="360041"/>
            </a:xfrm>
            <a:prstGeom prst="line">
              <a:avLst/>
            </a:prstGeom>
            <a:noFill/>
            <a:ln w="19050">
              <a:solidFill>
                <a:srgbClr val="333333"/>
              </a:solidFill>
              <a:prstDash val="dash"/>
              <a:round/>
              <a:headEnd type="arrow" w="med" len="med"/>
            </a:ln>
            <a:effectLst/>
          </p:spPr>
          <p:txBody>
            <a:bodyPr vert="horz" wrap="square" lIns="91440" tIns="45720" rIns="91440" bIns="45720" numCol="1" anchor="ctr" anchorCtr="0" compatLnSpc="1"/>
            <a:lstStyle/>
            <a:p>
              <a:endParaRPr lang="zh-CN" altLang="en-US" sz="4000"/>
            </a:p>
          </p:txBody>
        </p:sp>
        <p:sp>
          <p:nvSpPr>
            <p:cNvPr id="6" name="Line 21"/>
            <p:cNvSpPr>
              <a:spLocks noChangeShapeType="1"/>
            </p:cNvSpPr>
            <p:nvPr/>
          </p:nvSpPr>
          <p:spPr bwMode="auto">
            <a:xfrm>
              <a:off x="4499992" y="2132856"/>
              <a:ext cx="8384" cy="368424"/>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7" name="Line 21"/>
            <p:cNvSpPr>
              <a:spLocks noChangeShapeType="1"/>
            </p:cNvSpPr>
            <p:nvPr/>
          </p:nvSpPr>
          <p:spPr bwMode="auto">
            <a:xfrm>
              <a:off x="4499992" y="3284984"/>
              <a:ext cx="8384" cy="368424"/>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8" name="Line 21"/>
            <p:cNvSpPr>
              <a:spLocks noChangeShapeType="1"/>
            </p:cNvSpPr>
            <p:nvPr/>
          </p:nvSpPr>
          <p:spPr bwMode="auto">
            <a:xfrm>
              <a:off x="4499992" y="2708920"/>
              <a:ext cx="8384" cy="368424"/>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9" name="Line 21"/>
            <p:cNvSpPr>
              <a:spLocks noChangeShapeType="1"/>
            </p:cNvSpPr>
            <p:nvPr/>
          </p:nvSpPr>
          <p:spPr bwMode="auto">
            <a:xfrm>
              <a:off x="4499992" y="1556792"/>
              <a:ext cx="8384" cy="368424"/>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10" name="Line 21"/>
            <p:cNvSpPr>
              <a:spLocks noChangeShapeType="1"/>
            </p:cNvSpPr>
            <p:nvPr/>
          </p:nvSpPr>
          <p:spPr bwMode="auto">
            <a:xfrm>
              <a:off x="4499992" y="1124744"/>
              <a:ext cx="8384" cy="368424"/>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11" name="Line 32"/>
            <p:cNvSpPr>
              <a:spLocks noChangeShapeType="1"/>
            </p:cNvSpPr>
            <p:nvPr/>
          </p:nvSpPr>
          <p:spPr bwMode="auto">
            <a:xfrm>
              <a:off x="5868145" y="3861049"/>
              <a:ext cx="0" cy="648072"/>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12" name="Line 32"/>
            <p:cNvSpPr>
              <a:spLocks noChangeShapeType="1"/>
            </p:cNvSpPr>
            <p:nvPr/>
          </p:nvSpPr>
          <p:spPr bwMode="auto">
            <a:xfrm>
              <a:off x="5220072" y="3861048"/>
              <a:ext cx="0" cy="648072"/>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13" name="Line 11"/>
            <p:cNvSpPr>
              <a:spLocks noChangeShapeType="1"/>
            </p:cNvSpPr>
            <p:nvPr/>
          </p:nvSpPr>
          <p:spPr bwMode="auto">
            <a:xfrm>
              <a:off x="6435824" y="3861048"/>
              <a:ext cx="0" cy="1246491"/>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14" name="Line 21"/>
            <p:cNvSpPr>
              <a:spLocks noChangeShapeType="1"/>
            </p:cNvSpPr>
            <p:nvPr/>
          </p:nvSpPr>
          <p:spPr bwMode="auto">
            <a:xfrm>
              <a:off x="6435824" y="3221360"/>
              <a:ext cx="8384" cy="368424"/>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15" name="Line 21"/>
            <p:cNvSpPr>
              <a:spLocks noChangeShapeType="1"/>
            </p:cNvSpPr>
            <p:nvPr/>
          </p:nvSpPr>
          <p:spPr bwMode="auto">
            <a:xfrm>
              <a:off x="6435824" y="2700536"/>
              <a:ext cx="8384" cy="368424"/>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16" name="Line 11"/>
            <p:cNvSpPr>
              <a:spLocks noChangeShapeType="1"/>
            </p:cNvSpPr>
            <p:nvPr/>
          </p:nvSpPr>
          <p:spPr bwMode="auto">
            <a:xfrm>
              <a:off x="2411760" y="3910701"/>
              <a:ext cx="0" cy="1246491"/>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17" name="Line 21"/>
            <p:cNvSpPr>
              <a:spLocks noChangeShapeType="1"/>
            </p:cNvSpPr>
            <p:nvPr/>
          </p:nvSpPr>
          <p:spPr bwMode="auto">
            <a:xfrm>
              <a:off x="2411760" y="3212976"/>
              <a:ext cx="8384" cy="368424"/>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18" name="Line 21"/>
            <p:cNvSpPr>
              <a:spLocks noChangeShapeType="1"/>
            </p:cNvSpPr>
            <p:nvPr/>
          </p:nvSpPr>
          <p:spPr bwMode="auto">
            <a:xfrm>
              <a:off x="2411760" y="2700536"/>
              <a:ext cx="8384" cy="368424"/>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19" name="Rectangle 9"/>
            <p:cNvSpPr>
              <a:spLocks noChangeArrowheads="1"/>
            </p:cNvSpPr>
            <p:nvPr/>
          </p:nvSpPr>
          <p:spPr bwMode="auto">
            <a:xfrm>
              <a:off x="1669619" y="5126899"/>
              <a:ext cx="5638685" cy="362204"/>
            </a:xfrm>
            <a:prstGeom prst="rect">
              <a:avLst/>
            </a:prstGeom>
            <a:solidFill>
              <a:srgbClr val="FFFFFF"/>
            </a:solidFill>
            <a:ln w="19050">
              <a:solidFill>
                <a:srgbClr val="333333"/>
              </a:solidFill>
              <a:miter lim="800000"/>
            </a:ln>
            <a:effec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培训开发</a:t>
              </a:r>
              <a:r>
                <a:rPr kumimoji="0" lang="zh-CN" altLang="en-US"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a:t>
              </a: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职业</a:t>
              </a:r>
              <a:r>
                <a:rPr kumimoji="0" lang="zh-CN" altLang="en-US"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发展</a:t>
              </a: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规划</a:t>
              </a:r>
              <a:r>
                <a:rPr kumimoji="0" lang="zh-CN" altLang="en-US"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员工关系管理（</a:t>
              </a: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流动</a:t>
              </a:r>
              <a:r>
                <a:rPr kumimoji="0" lang="zh-CN" alt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a:t>
              </a: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解雇</a:t>
              </a:r>
              <a:r>
                <a:rPr lang="en-US" altLang="zh-CN" sz="1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1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劳动关系</a:t>
              </a:r>
              <a:r>
                <a:rPr lang="en-US" altLang="zh-CN" sz="1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1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组织文化</a:t>
              </a:r>
              <a:r>
                <a:rPr lang="en-US" altLang="zh-CN" sz="1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1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员工安全与健康）</a:t>
              </a:r>
              <a:endParaRPr kumimoji="0" lang="zh-CN" sz="32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 name="Rectangle 10"/>
            <p:cNvSpPr>
              <a:spLocks noChangeArrowheads="1"/>
            </p:cNvSpPr>
            <p:nvPr/>
          </p:nvSpPr>
          <p:spPr bwMode="auto">
            <a:xfrm>
              <a:off x="5002637" y="4496011"/>
              <a:ext cx="1153539" cy="342164"/>
            </a:xfrm>
            <a:prstGeom prst="rect">
              <a:avLst/>
            </a:prstGeom>
            <a:solidFill>
              <a:schemeClr val="bg1"/>
            </a:solidFill>
            <a:ln w="19050">
              <a:solidFill>
                <a:srgbClr val="333333"/>
              </a:solidFill>
              <a:miter lim="800000"/>
            </a:ln>
            <a:effec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薪酬</a:t>
              </a:r>
              <a:r>
                <a:rPr kumimoji="0" lang="zh-CN" altLang="en-US"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设计与</a:t>
              </a: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管理</a:t>
              </a:r>
              <a:endParaRPr kumimoji="0" lang="zh-CN" sz="32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Line 11"/>
            <p:cNvSpPr>
              <a:spLocks noChangeShapeType="1"/>
            </p:cNvSpPr>
            <p:nvPr/>
          </p:nvSpPr>
          <p:spPr bwMode="auto">
            <a:xfrm flipH="1">
              <a:off x="4490292" y="3933056"/>
              <a:ext cx="9699" cy="1152128"/>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22" name="Rectangle 12"/>
            <p:cNvSpPr>
              <a:spLocks noChangeArrowheads="1"/>
            </p:cNvSpPr>
            <p:nvPr/>
          </p:nvSpPr>
          <p:spPr bwMode="auto">
            <a:xfrm>
              <a:off x="3697060" y="908720"/>
              <a:ext cx="1595020" cy="339195"/>
            </a:xfrm>
            <a:prstGeom prst="rect">
              <a:avLst/>
            </a:prstGeom>
            <a:solidFill>
              <a:srgbClr val="FFFFFF"/>
            </a:solidFill>
            <a:ln w="19050">
              <a:solidFill>
                <a:srgbClr val="333333"/>
              </a:solidFill>
              <a:miter lim="800000"/>
            </a:ln>
            <a:effec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使命</a:t>
              </a:r>
              <a:r>
                <a:rPr kumimoji="0" lang="zh-CN" alt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a:t>
              </a: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愿景</a:t>
              </a:r>
              <a:r>
                <a:rPr kumimoji="0" lang="zh-CN" alt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a:t>
              </a: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价值观</a:t>
              </a:r>
              <a:endParaRPr kumimoji="0" lang="zh-CN" sz="32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3" name="Rectangle 13"/>
            <p:cNvSpPr>
              <a:spLocks noChangeArrowheads="1"/>
            </p:cNvSpPr>
            <p:nvPr/>
          </p:nvSpPr>
          <p:spPr bwMode="auto">
            <a:xfrm>
              <a:off x="3666969" y="1484784"/>
              <a:ext cx="1620150" cy="288032"/>
            </a:xfrm>
            <a:prstGeom prst="rect">
              <a:avLst/>
            </a:prstGeom>
            <a:solidFill>
              <a:srgbClr val="FFFFFF"/>
            </a:solidFill>
            <a:ln w="19050">
              <a:solidFill>
                <a:srgbClr val="333333"/>
              </a:solidFill>
              <a:miter lim="800000"/>
            </a:ln>
            <a:effec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组织战略</a:t>
              </a:r>
              <a:r>
                <a:rPr kumimoji="0" lang="zh-CN" alt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a:t>
              </a: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经营目标</a:t>
              </a:r>
              <a:endParaRPr kumimoji="0" lang="zh-CN" sz="32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4" name="Rectangle 14"/>
            <p:cNvSpPr>
              <a:spLocks noChangeArrowheads="1"/>
            </p:cNvSpPr>
            <p:nvPr/>
          </p:nvSpPr>
          <p:spPr bwMode="auto">
            <a:xfrm>
              <a:off x="3671930" y="1916832"/>
              <a:ext cx="1620150" cy="288032"/>
            </a:xfrm>
            <a:prstGeom prst="rect">
              <a:avLst/>
            </a:prstGeom>
            <a:solidFill>
              <a:srgbClr val="FFFFFF"/>
            </a:solidFill>
            <a:ln w="19050">
              <a:solidFill>
                <a:srgbClr val="333333"/>
              </a:solidFill>
              <a:miter lim="800000"/>
            </a:ln>
            <a:effec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i="0" u="none" strike="noStrike" cap="none" normalizeH="0" baseline="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人力资源战略</a:t>
              </a:r>
              <a:endParaRPr kumimoji="0" lang="zh-CN" sz="320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5" name="Line 15"/>
            <p:cNvSpPr>
              <a:spLocks noChangeShapeType="1"/>
            </p:cNvSpPr>
            <p:nvPr/>
          </p:nvSpPr>
          <p:spPr bwMode="auto">
            <a:xfrm>
              <a:off x="2411760" y="2060848"/>
              <a:ext cx="1220575" cy="0"/>
            </a:xfrm>
            <a:prstGeom prst="line">
              <a:avLst/>
            </a:prstGeom>
            <a:noFill/>
            <a:ln w="19050">
              <a:solidFill>
                <a:srgbClr val="333333"/>
              </a:solidFill>
              <a:round/>
            </a:ln>
            <a:effectLst/>
          </p:spPr>
          <p:txBody>
            <a:bodyPr vert="horz" wrap="square" lIns="91440" tIns="45720" rIns="91440" bIns="45720" numCol="1" anchor="ctr" anchorCtr="0" compatLnSpc="1"/>
            <a:lstStyle/>
            <a:p>
              <a:endParaRPr lang="zh-CN" altLang="en-US" sz="4000"/>
            </a:p>
          </p:txBody>
        </p:sp>
        <p:sp>
          <p:nvSpPr>
            <p:cNvPr id="26" name="Line 16"/>
            <p:cNvSpPr>
              <a:spLocks noChangeShapeType="1"/>
            </p:cNvSpPr>
            <p:nvPr/>
          </p:nvSpPr>
          <p:spPr bwMode="auto">
            <a:xfrm>
              <a:off x="5292080" y="1628801"/>
              <a:ext cx="1152128" cy="0"/>
            </a:xfrm>
            <a:prstGeom prst="line">
              <a:avLst/>
            </a:prstGeom>
            <a:noFill/>
            <a:ln w="19050">
              <a:solidFill>
                <a:srgbClr val="333333"/>
              </a:solidFill>
              <a:round/>
            </a:ln>
            <a:effectLst/>
          </p:spPr>
          <p:txBody>
            <a:bodyPr vert="horz" wrap="square" lIns="91440" tIns="45720" rIns="91440" bIns="45720" numCol="1" anchor="ctr" anchorCtr="0" compatLnSpc="1"/>
            <a:lstStyle/>
            <a:p>
              <a:endParaRPr lang="zh-CN" altLang="en-US" sz="4000"/>
            </a:p>
          </p:txBody>
        </p:sp>
        <p:sp>
          <p:nvSpPr>
            <p:cNvPr id="27" name="Rectangle 17"/>
            <p:cNvSpPr>
              <a:spLocks noChangeArrowheads="1"/>
            </p:cNvSpPr>
            <p:nvPr/>
          </p:nvSpPr>
          <p:spPr bwMode="auto">
            <a:xfrm>
              <a:off x="3635896" y="2492896"/>
              <a:ext cx="1656184" cy="326577"/>
            </a:xfrm>
            <a:prstGeom prst="rect">
              <a:avLst/>
            </a:prstGeom>
            <a:solidFill>
              <a:srgbClr val="FFFFFF"/>
            </a:solidFill>
            <a:ln w="19050">
              <a:solidFill>
                <a:srgbClr val="333333"/>
              </a:solidFill>
              <a:miter lim="800000"/>
            </a:ln>
            <a:effec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组织结构设计</a:t>
              </a:r>
              <a:endParaRPr kumimoji="0" lang="zh-CN" sz="32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8" name="Rectangle 19"/>
            <p:cNvSpPr>
              <a:spLocks noChangeArrowheads="1"/>
            </p:cNvSpPr>
            <p:nvPr/>
          </p:nvSpPr>
          <p:spPr bwMode="auto">
            <a:xfrm>
              <a:off x="5755908" y="3045122"/>
              <a:ext cx="1497897" cy="330288"/>
            </a:xfrm>
            <a:prstGeom prst="rect">
              <a:avLst/>
            </a:prstGeom>
            <a:solidFill>
              <a:srgbClr val="FFFFFF"/>
            </a:solidFill>
            <a:ln w="19050">
              <a:solidFill>
                <a:srgbClr val="333333"/>
              </a:solidFill>
              <a:miter lim="800000"/>
            </a:ln>
            <a:effec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员工</a:t>
              </a:r>
              <a:r>
                <a:rPr kumimoji="0" lang="zh-CN" altLang="en-US"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个人</a:t>
              </a: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绩效目标</a:t>
              </a:r>
              <a:endParaRPr kumimoji="0" lang="zh-CN" sz="32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9" name="Line 20"/>
            <p:cNvSpPr>
              <a:spLocks noChangeShapeType="1"/>
            </p:cNvSpPr>
            <p:nvPr/>
          </p:nvSpPr>
          <p:spPr bwMode="auto">
            <a:xfrm flipH="1">
              <a:off x="3131840" y="3212976"/>
              <a:ext cx="429444" cy="0"/>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30" name="Line 21"/>
            <p:cNvSpPr>
              <a:spLocks noChangeShapeType="1"/>
            </p:cNvSpPr>
            <p:nvPr/>
          </p:nvSpPr>
          <p:spPr bwMode="auto">
            <a:xfrm>
              <a:off x="2411760" y="2060848"/>
              <a:ext cx="0" cy="432048"/>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31" name="Rectangle 22"/>
            <p:cNvSpPr>
              <a:spLocks noChangeArrowheads="1"/>
            </p:cNvSpPr>
            <p:nvPr/>
          </p:nvSpPr>
          <p:spPr bwMode="auto">
            <a:xfrm>
              <a:off x="3635896" y="3068960"/>
              <a:ext cx="1634698" cy="287290"/>
            </a:xfrm>
            <a:prstGeom prst="rect">
              <a:avLst/>
            </a:prstGeom>
            <a:solidFill>
              <a:srgbClr val="FFFFFF"/>
            </a:solidFill>
            <a:ln w="19050">
              <a:solidFill>
                <a:srgbClr val="333333"/>
              </a:solidFill>
              <a:miter lim="800000"/>
            </a:ln>
            <a:effec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职位</a:t>
              </a:r>
              <a:r>
                <a:rPr kumimoji="0" lang="zh-CN" altLang="en-US"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设计</a:t>
              </a:r>
              <a:r>
                <a:rPr kumimoji="0" lang="en-US" alt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a:t>
              </a: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职位</a:t>
              </a:r>
              <a:r>
                <a:rPr kumimoji="0" lang="zh-CN" altLang="en-US"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分析</a:t>
              </a:r>
              <a:endParaRPr kumimoji="0" lang="zh-CN" sz="32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2" name="Rectangle 23"/>
            <p:cNvSpPr>
              <a:spLocks noChangeArrowheads="1"/>
            </p:cNvSpPr>
            <p:nvPr/>
          </p:nvSpPr>
          <p:spPr bwMode="auto">
            <a:xfrm>
              <a:off x="5756723" y="3573016"/>
              <a:ext cx="1497598" cy="348102"/>
            </a:xfrm>
            <a:prstGeom prst="rect">
              <a:avLst/>
            </a:prstGeom>
            <a:solidFill>
              <a:srgbClr val="FFFFFF"/>
            </a:solidFill>
            <a:ln w="19050">
              <a:solidFill>
                <a:srgbClr val="333333"/>
              </a:solidFill>
              <a:miter lim="800000"/>
            </a:ln>
            <a:effec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i="0" u="none" strike="noStrike" cap="none" normalizeH="0" baseline="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绩效评价与反馈</a:t>
              </a:r>
              <a:endParaRPr kumimoji="0" lang="zh-CN" sz="320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3" name="Rectangle 24"/>
            <p:cNvSpPr>
              <a:spLocks noChangeArrowheads="1"/>
            </p:cNvSpPr>
            <p:nvPr/>
          </p:nvSpPr>
          <p:spPr bwMode="auto">
            <a:xfrm>
              <a:off x="5724128" y="2420888"/>
              <a:ext cx="1497897" cy="360040"/>
            </a:xfrm>
            <a:prstGeom prst="rect">
              <a:avLst/>
            </a:prstGeom>
            <a:solidFill>
              <a:srgbClr val="FFFFFF"/>
            </a:solidFill>
            <a:ln w="19050">
              <a:solidFill>
                <a:srgbClr val="333333"/>
              </a:solidFill>
              <a:miter lim="800000"/>
            </a:ln>
            <a:effec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部门</a:t>
              </a:r>
              <a:r>
                <a:rPr kumimoji="0" lang="zh-CN" altLang="en-US"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或业务单元</a:t>
              </a:r>
              <a:endParaRPr kumimoji="0" lang="en-US" alt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绩效目标</a:t>
              </a:r>
              <a:endParaRPr kumimoji="0" lang="zh-CN" sz="32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4" name="Line 25"/>
            <p:cNvSpPr>
              <a:spLocks noChangeShapeType="1"/>
            </p:cNvSpPr>
            <p:nvPr/>
          </p:nvSpPr>
          <p:spPr bwMode="auto">
            <a:xfrm>
              <a:off x="5676766" y="4846340"/>
              <a:ext cx="0" cy="295404"/>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35" name="Line 26"/>
            <p:cNvSpPr>
              <a:spLocks noChangeShapeType="1"/>
            </p:cNvSpPr>
            <p:nvPr/>
          </p:nvSpPr>
          <p:spPr bwMode="auto">
            <a:xfrm>
              <a:off x="5292080" y="3212977"/>
              <a:ext cx="429444" cy="0"/>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36" name="Line 27"/>
            <p:cNvSpPr>
              <a:spLocks noChangeShapeType="1"/>
            </p:cNvSpPr>
            <p:nvPr/>
          </p:nvSpPr>
          <p:spPr bwMode="auto">
            <a:xfrm>
              <a:off x="5292080" y="2636912"/>
              <a:ext cx="429444" cy="0"/>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37" name="Line 29"/>
            <p:cNvSpPr>
              <a:spLocks noChangeShapeType="1"/>
            </p:cNvSpPr>
            <p:nvPr/>
          </p:nvSpPr>
          <p:spPr bwMode="auto">
            <a:xfrm flipV="1">
              <a:off x="3365752" y="4653136"/>
              <a:ext cx="1566288" cy="4680"/>
            </a:xfrm>
            <a:prstGeom prst="line">
              <a:avLst/>
            </a:prstGeom>
            <a:noFill/>
            <a:ln w="19050">
              <a:solidFill>
                <a:srgbClr val="333333"/>
              </a:solidFill>
              <a:prstDash val="dash"/>
              <a:round/>
              <a:tailEnd type="arrow" w="med" len="med"/>
            </a:ln>
            <a:effectLst/>
          </p:spPr>
          <p:txBody>
            <a:bodyPr vert="horz" wrap="square" lIns="91440" tIns="45720" rIns="91440" bIns="45720" numCol="1" anchor="ctr" anchorCtr="0" compatLnSpc="1"/>
            <a:lstStyle/>
            <a:p>
              <a:endParaRPr lang="zh-CN" altLang="en-US" sz="4000"/>
            </a:p>
          </p:txBody>
        </p:sp>
        <p:sp>
          <p:nvSpPr>
            <p:cNvPr id="38" name="Rectangle 30"/>
            <p:cNvSpPr>
              <a:spLocks noChangeArrowheads="1"/>
            </p:cNvSpPr>
            <p:nvPr/>
          </p:nvSpPr>
          <p:spPr bwMode="auto">
            <a:xfrm>
              <a:off x="3635896" y="3645024"/>
              <a:ext cx="1687052" cy="348102"/>
            </a:xfrm>
            <a:prstGeom prst="rect">
              <a:avLst/>
            </a:prstGeom>
            <a:solidFill>
              <a:srgbClr val="FFFFFF"/>
            </a:solidFill>
            <a:ln w="19050">
              <a:solidFill>
                <a:srgbClr val="333333"/>
              </a:solidFill>
              <a:miter lim="800000"/>
            </a:ln>
            <a:effec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职位评价</a:t>
              </a:r>
              <a:endParaRPr kumimoji="0" lang="en-US" alt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a:t>
              </a: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技能</a:t>
              </a:r>
              <a:r>
                <a:rPr kumimoji="0" lang="zh-CN" altLang="en-US"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评价</a:t>
              </a:r>
              <a:r>
                <a:rPr kumimoji="0" lang="en-US" alt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a:t>
              </a:r>
              <a:r>
                <a:rPr lang="zh-CN" altLang="en-US" sz="1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能力</a:t>
              </a: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评价</a:t>
              </a:r>
              <a:endParaRPr kumimoji="0" lang="zh-CN" sz="32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9" name="Line 31"/>
            <p:cNvSpPr>
              <a:spLocks noChangeShapeType="1"/>
            </p:cNvSpPr>
            <p:nvPr/>
          </p:nvSpPr>
          <p:spPr bwMode="auto">
            <a:xfrm flipH="1">
              <a:off x="3206452" y="2636912"/>
              <a:ext cx="429444" cy="0"/>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40" name="Rectangle 34"/>
            <p:cNvSpPr>
              <a:spLocks noChangeArrowheads="1"/>
            </p:cNvSpPr>
            <p:nvPr/>
          </p:nvSpPr>
          <p:spPr bwMode="auto">
            <a:xfrm>
              <a:off x="1690388" y="2494216"/>
              <a:ext cx="1466356" cy="318413"/>
            </a:xfrm>
            <a:prstGeom prst="rect">
              <a:avLst/>
            </a:prstGeom>
            <a:solidFill>
              <a:srgbClr val="FFFFFF"/>
            </a:solidFill>
            <a:ln w="19050">
              <a:solidFill>
                <a:srgbClr val="333333"/>
              </a:solidFill>
              <a:miter lim="800000"/>
            </a:ln>
            <a:effec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i="0" u="none" strike="noStrike" cap="none" normalizeH="0" baseline="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人力资源规划</a:t>
              </a:r>
              <a:endParaRPr kumimoji="0" lang="zh-CN" sz="320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1" name="Rectangle 35"/>
            <p:cNvSpPr>
              <a:spLocks noChangeArrowheads="1"/>
            </p:cNvSpPr>
            <p:nvPr/>
          </p:nvSpPr>
          <p:spPr bwMode="auto">
            <a:xfrm>
              <a:off x="2843808" y="4221088"/>
              <a:ext cx="720080" cy="576064"/>
            </a:xfrm>
            <a:prstGeom prst="rect">
              <a:avLst/>
            </a:prstGeom>
            <a:solidFill>
              <a:srgbClr val="FFFFFF"/>
            </a:solidFill>
            <a:ln w="19050">
              <a:solidFill>
                <a:srgbClr val="333333"/>
              </a:solidFill>
              <a:prstDash val="dash"/>
              <a:miter lim="800000"/>
            </a:ln>
            <a:effec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i="0" u="none" strike="noStrike" cap="none" normalizeH="0" baseline="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胜任能力</a:t>
              </a:r>
              <a:endParaRPr kumimoji="0" lang="zh-CN" sz="1400" i="0" u="none" strike="noStrike" cap="none" normalizeH="0" baseline="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400" i="0" u="none" strike="noStrike" cap="none" normalizeH="0" baseline="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模型</a:t>
              </a:r>
              <a:endParaRPr kumimoji="0" lang="zh-CN" sz="320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3" name="Line 36"/>
            <p:cNvSpPr>
              <a:spLocks noChangeShapeType="1"/>
            </p:cNvSpPr>
            <p:nvPr/>
          </p:nvSpPr>
          <p:spPr bwMode="auto">
            <a:xfrm flipH="1" flipV="1">
              <a:off x="3586664" y="4365104"/>
              <a:ext cx="1849432" cy="0"/>
            </a:xfrm>
            <a:prstGeom prst="line">
              <a:avLst/>
            </a:prstGeom>
            <a:noFill/>
            <a:ln w="19050">
              <a:solidFill>
                <a:srgbClr val="333333"/>
              </a:solidFill>
              <a:prstDash val="dash"/>
              <a:round/>
              <a:tailEnd type="arrow" w="med" len="med"/>
            </a:ln>
            <a:effectLst/>
          </p:spPr>
          <p:txBody>
            <a:bodyPr vert="horz" wrap="square" lIns="91440" tIns="45720" rIns="91440" bIns="45720" numCol="1" anchor="ctr" anchorCtr="0" compatLnSpc="1"/>
            <a:lstStyle/>
            <a:p>
              <a:endParaRPr lang="zh-CN" altLang="en-US" sz="4000"/>
            </a:p>
          </p:txBody>
        </p:sp>
        <p:sp>
          <p:nvSpPr>
            <p:cNvPr id="44" name="Rectangle 37"/>
            <p:cNvSpPr>
              <a:spLocks noChangeArrowheads="1"/>
            </p:cNvSpPr>
            <p:nvPr/>
          </p:nvSpPr>
          <p:spPr bwMode="auto">
            <a:xfrm>
              <a:off x="1672461" y="3068961"/>
              <a:ext cx="1466356" cy="288032"/>
            </a:xfrm>
            <a:prstGeom prst="rect">
              <a:avLst/>
            </a:prstGeom>
            <a:solidFill>
              <a:srgbClr val="FFFFFF"/>
            </a:solidFill>
            <a:ln w="19050">
              <a:solidFill>
                <a:srgbClr val="333333"/>
              </a:solidFill>
              <a:miter lim="800000"/>
            </a:ln>
            <a:effec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400" i="0" u="none" strike="noStrike" cap="none" normalizeH="0" baseline="0" dirty="0" smtClean="0">
                  <a:ln>
                    <a:noFill/>
                  </a:ln>
                  <a:solidFill>
                    <a:srgbClr val="333333"/>
                  </a:solidFill>
                  <a:effectLst/>
                  <a:latin typeface="宋体" panose="02010600030101010101" pitchFamily="2" charset="-122"/>
                  <a:ea typeface="宋体" panose="02010600030101010101" pitchFamily="2" charset="-122"/>
                  <a:cs typeface="宋体" panose="02010600030101010101" pitchFamily="2" charset="-122"/>
                </a:rPr>
                <a:t>招募</a:t>
              </a:r>
              <a:endParaRPr kumimoji="0" lang="zh-CN" sz="32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5" name="Line 38"/>
            <p:cNvSpPr>
              <a:spLocks noChangeShapeType="1"/>
            </p:cNvSpPr>
            <p:nvPr/>
          </p:nvSpPr>
          <p:spPr bwMode="auto">
            <a:xfrm flipH="1">
              <a:off x="3347863" y="3501008"/>
              <a:ext cx="1" cy="720080"/>
            </a:xfrm>
            <a:prstGeom prst="line">
              <a:avLst/>
            </a:prstGeom>
            <a:noFill/>
            <a:ln w="19050">
              <a:solidFill>
                <a:srgbClr val="333333"/>
              </a:solidFill>
              <a:prstDash val="dash"/>
              <a:round/>
              <a:tailEnd type="arrow" w="med" len="med"/>
            </a:ln>
            <a:effectLst/>
          </p:spPr>
          <p:txBody>
            <a:bodyPr vert="horz" wrap="square" lIns="91440" tIns="45720" rIns="91440" bIns="45720" numCol="1" anchor="ctr" anchorCtr="0" compatLnSpc="1"/>
            <a:lstStyle/>
            <a:p>
              <a:endParaRPr lang="zh-CN" altLang="en-US" sz="4000"/>
            </a:p>
          </p:txBody>
        </p:sp>
        <p:sp>
          <p:nvSpPr>
            <p:cNvPr id="46" name="Line 39"/>
            <p:cNvSpPr>
              <a:spLocks noChangeShapeType="1"/>
            </p:cNvSpPr>
            <p:nvPr/>
          </p:nvSpPr>
          <p:spPr bwMode="auto">
            <a:xfrm flipH="1">
              <a:off x="3275856" y="4749109"/>
              <a:ext cx="0" cy="325835"/>
            </a:xfrm>
            <a:prstGeom prst="line">
              <a:avLst/>
            </a:prstGeom>
            <a:noFill/>
            <a:ln w="19050">
              <a:solidFill>
                <a:srgbClr val="333333"/>
              </a:solidFill>
              <a:prstDash val="dash"/>
              <a:round/>
              <a:tailEnd type="arrow" w="med" len="med"/>
            </a:ln>
            <a:effectLst/>
          </p:spPr>
          <p:txBody>
            <a:bodyPr vert="horz" wrap="square" lIns="91440" tIns="45720" rIns="91440" bIns="45720" numCol="1" anchor="ctr" anchorCtr="0" compatLnSpc="1"/>
            <a:lstStyle/>
            <a:p>
              <a:endParaRPr lang="zh-CN" altLang="en-US" sz="4000"/>
            </a:p>
          </p:txBody>
        </p:sp>
        <p:sp>
          <p:nvSpPr>
            <p:cNvPr id="47" name="Rectangle 37"/>
            <p:cNvSpPr>
              <a:spLocks noChangeArrowheads="1"/>
            </p:cNvSpPr>
            <p:nvPr/>
          </p:nvSpPr>
          <p:spPr bwMode="auto">
            <a:xfrm>
              <a:off x="1664192" y="3595599"/>
              <a:ext cx="1466356" cy="347359"/>
            </a:xfrm>
            <a:prstGeom prst="rect">
              <a:avLst/>
            </a:prstGeom>
            <a:solidFill>
              <a:srgbClr val="FFFFFF"/>
            </a:solidFill>
            <a:ln w="19050">
              <a:solidFill>
                <a:srgbClr val="333333"/>
              </a:solidFill>
              <a:miter lim="800000"/>
            </a:ln>
            <a:effec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1400" dirty="0">
                  <a:solidFill>
                    <a:srgbClr val="333333"/>
                  </a:solidFill>
                  <a:latin typeface="宋体" panose="02010600030101010101" pitchFamily="2" charset="-122"/>
                  <a:ea typeface="宋体" panose="02010600030101010101" pitchFamily="2" charset="-122"/>
                  <a:cs typeface="宋体" panose="02010600030101010101" pitchFamily="2" charset="-122"/>
                </a:rPr>
                <a:t>甄选</a:t>
              </a:r>
              <a:endParaRPr kumimoji="0" lang="zh-CN" sz="320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Line 21"/>
            <p:cNvSpPr>
              <a:spLocks noChangeShapeType="1"/>
            </p:cNvSpPr>
            <p:nvPr/>
          </p:nvSpPr>
          <p:spPr bwMode="auto">
            <a:xfrm flipH="1">
              <a:off x="6443132" y="1628800"/>
              <a:ext cx="1075" cy="767267"/>
            </a:xfrm>
            <a:prstGeom prst="line">
              <a:avLst/>
            </a:prstGeom>
            <a:noFill/>
            <a:ln w="19050">
              <a:solidFill>
                <a:srgbClr val="333333"/>
              </a:solidFill>
              <a:round/>
              <a:tailEnd type="arrow" w="med" len="med"/>
            </a:ln>
            <a:effectLst/>
          </p:spPr>
          <p:txBody>
            <a:bodyPr vert="horz" wrap="square" lIns="91440" tIns="45720" rIns="91440" bIns="45720" numCol="1" anchor="ctr" anchorCtr="0" compatLnSpc="1"/>
            <a:lstStyle/>
            <a:p>
              <a:endParaRPr lang="zh-CN" altLang="en-US" sz="4000"/>
            </a:p>
          </p:txBody>
        </p:sp>
        <p:sp>
          <p:nvSpPr>
            <p:cNvPr id="49" name="Line 29"/>
            <p:cNvSpPr>
              <a:spLocks noChangeShapeType="1"/>
            </p:cNvSpPr>
            <p:nvPr/>
          </p:nvSpPr>
          <p:spPr bwMode="auto">
            <a:xfrm flipV="1">
              <a:off x="5436097" y="3786813"/>
              <a:ext cx="360040" cy="2227"/>
            </a:xfrm>
            <a:prstGeom prst="line">
              <a:avLst/>
            </a:prstGeom>
            <a:noFill/>
            <a:ln w="19050">
              <a:solidFill>
                <a:srgbClr val="333333"/>
              </a:solidFill>
              <a:prstDash val="dash"/>
              <a:round/>
              <a:headEnd type="none" w="med" len="med"/>
              <a:tailEnd type="none" w="med" len="med"/>
            </a:ln>
            <a:effectLst/>
          </p:spPr>
          <p:txBody>
            <a:bodyPr vert="horz" wrap="square" lIns="91440" tIns="45720" rIns="91440" bIns="45720" numCol="1" anchor="ctr" anchorCtr="0" compatLnSpc="1"/>
            <a:lstStyle/>
            <a:p>
              <a:endParaRPr lang="zh-CN" altLang="en-US" sz="4000"/>
            </a:p>
          </p:txBody>
        </p:sp>
        <p:sp>
          <p:nvSpPr>
            <p:cNvPr id="50" name="Line 28"/>
            <p:cNvSpPr>
              <a:spLocks noChangeShapeType="1"/>
            </p:cNvSpPr>
            <p:nvPr/>
          </p:nvSpPr>
          <p:spPr bwMode="auto">
            <a:xfrm flipH="1">
              <a:off x="5436094" y="3789040"/>
              <a:ext cx="1" cy="576064"/>
            </a:xfrm>
            <a:prstGeom prst="line">
              <a:avLst/>
            </a:prstGeom>
            <a:noFill/>
            <a:ln w="19050">
              <a:solidFill>
                <a:srgbClr val="333333"/>
              </a:solidFill>
              <a:prstDash val="dash"/>
              <a:round/>
              <a:headEnd type="none" w="med" len="med"/>
              <a:tailEnd type="none" w="med" len="med"/>
            </a:ln>
            <a:effectLst/>
          </p:spPr>
          <p:txBody>
            <a:bodyPr vert="horz" wrap="square" lIns="91440" tIns="45720" rIns="91440" bIns="45720" numCol="1" anchor="ctr" anchorCtr="0" compatLnSpc="1"/>
            <a:lstStyle/>
            <a:p>
              <a:endParaRPr lang="zh-CN" altLang="en-US" sz="4000"/>
            </a:p>
          </p:txBody>
        </p:sp>
        <p:sp>
          <p:nvSpPr>
            <p:cNvPr id="51" name="Line 28"/>
            <p:cNvSpPr>
              <a:spLocks noChangeShapeType="1"/>
            </p:cNvSpPr>
            <p:nvPr/>
          </p:nvSpPr>
          <p:spPr bwMode="auto">
            <a:xfrm flipH="1">
              <a:off x="3917211" y="3356992"/>
              <a:ext cx="6717" cy="144016"/>
            </a:xfrm>
            <a:prstGeom prst="line">
              <a:avLst/>
            </a:prstGeom>
            <a:noFill/>
            <a:ln w="19050">
              <a:solidFill>
                <a:srgbClr val="333333"/>
              </a:solidFill>
              <a:prstDash val="dash"/>
              <a:round/>
              <a:headEnd type="none" w="med" len="med"/>
              <a:tailEnd type="none" w="med" len="med"/>
            </a:ln>
            <a:effectLst/>
          </p:spPr>
          <p:txBody>
            <a:bodyPr vert="horz" wrap="square" lIns="91440" tIns="45720" rIns="91440" bIns="45720" numCol="1" anchor="ctr" anchorCtr="0" compatLnSpc="1"/>
            <a:lstStyle/>
            <a:p>
              <a:endParaRPr lang="zh-CN" altLang="en-US" sz="4000"/>
            </a:p>
          </p:txBody>
        </p:sp>
        <p:sp>
          <p:nvSpPr>
            <p:cNvPr id="52" name="Line 29"/>
            <p:cNvSpPr>
              <a:spLocks noChangeShapeType="1"/>
            </p:cNvSpPr>
            <p:nvPr/>
          </p:nvSpPr>
          <p:spPr bwMode="auto">
            <a:xfrm flipV="1">
              <a:off x="3347864" y="3501007"/>
              <a:ext cx="576064" cy="2227"/>
            </a:xfrm>
            <a:prstGeom prst="line">
              <a:avLst/>
            </a:prstGeom>
            <a:noFill/>
            <a:ln w="19050">
              <a:solidFill>
                <a:srgbClr val="333333"/>
              </a:solidFill>
              <a:prstDash val="dash"/>
              <a:round/>
              <a:headEnd type="none" w="med" len="med"/>
              <a:tailEnd type="none" w="med" len="med"/>
            </a:ln>
            <a:effectLst/>
          </p:spPr>
          <p:txBody>
            <a:bodyPr vert="horz" wrap="square" lIns="91440" tIns="45720" rIns="91440" bIns="45720" numCol="1" anchor="ctr" anchorCtr="0" compatLnSpc="1"/>
            <a:lstStyle/>
            <a:p>
              <a:endParaRPr lang="zh-CN" altLang="en-US" sz="4000"/>
            </a:p>
          </p:txBody>
        </p:sp>
      </p:grpSp>
    </p:spTree>
  </p:cSld>
  <p:clrMapOvr>
    <a:masterClrMapping/>
  </p:clrMapOvr>
  <p:transition spd="slow">
    <p:wip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20000"/>
              </a:lnSpc>
            </a:pPr>
            <a:r>
              <a:rPr lang="zh-CN" altLang="en-US" sz="3200" b="1" dirty="0" smtClean="0">
                <a:solidFill>
                  <a:srgbClr val="FFFFFF"/>
                </a:solidFill>
                <a:latin typeface="宋体" panose="02010600030101010101" pitchFamily="2" charset="-122"/>
              </a:rPr>
              <a:t>薪酬调查中需要搜集的信息</a:t>
            </a:r>
            <a:endParaRPr lang="zh-CN" altLang="en-US" sz="3200" b="1" dirty="0" smtClean="0">
              <a:solidFill>
                <a:srgbClr val="FFFFFF"/>
              </a:solidFill>
              <a:latin typeface="宋体" panose="02010600030101010101" pitchFamily="2" charset="-122"/>
            </a:endParaRPr>
          </a:p>
        </p:txBody>
      </p:sp>
      <p:graphicFrame>
        <p:nvGraphicFramePr>
          <p:cNvPr id="2" name="图示 1"/>
          <p:cNvGraphicFramePr/>
          <p:nvPr/>
        </p:nvGraphicFramePr>
        <p:xfrm>
          <a:off x="-426712" y="929644"/>
          <a:ext cx="9361157" cy="66903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文本框 2"/>
          <p:cNvSpPr txBox="1"/>
          <p:nvPr/>
        </p:nvSpPr>
        <p:spPr>
          <a:xfrm>
            <a:off x="7494267" y="3089911"/>
            <a:ext cx="2880356" cy="4154984"/>
          </a:xfrm>
          <a:prstGeom prst="rect">
            <a:avLst/>
          </a:prstGeom>
          <a:noFill/>
        </p:spPr>
        <p:txBody>
          <a:bodyPr wrap="square" rtlCol="0">
            <a:spAutoFit/>
          </a:bodyPr>
          <a:lstStyle/>
          <a:p>
            <a:r>
              <a:rPr lang="en-US" altLang="zh-CN" dirty="0" smtClean="0"/>
              <a:t>P.S.:</a:t>
            </a:r>
            <a:r>
              <a:rPr lang="zh-CN" altLang="zh-CN" dirty="0"/>
              <a:t>在薪酬调查中</a:t>
            </a:r>
            <a:r>
              <a:rPr lang="en-US" altLang="zh-CN" dirty="0"/>
              <a:t>,</a:t>
            </a:r>
            <a:r>
              <a:rPr lang="zh-CN" altLang="zh-CN" dirty="0"/>
              <a:t>如果所调查的职位属于高层、中层管理职位或者是监督类的职位</a:t>
            </a:r>
            <a:r>
              <a:rPr lang="en-US" altLang="zh-CN" dirty="0"/>
              <a:t>,</a:t>
            </a:r>
            <a:r>
              <a:rPr lang="zh-CN" altLang="zh-CN" dirty="0"/>
              <a:t>那么询问被调查者关于某一职位的权限范围的信息</a:t>
            </a:r>
            <a:r>
              <a:rPr lang="en-US" altLang="zh-CN" dirty="0"/>
              <a:t>(</a:t>
            </a:r>
            <a:r>
              <a:rPr lang="zh-CN" altLang="zh-CN" dirty="0"/>
              <a:t>管辖的人员数量及其类型、所支配的预算金额等</a:t>
            </a:r>
            <a:r>
              <a:rPr lang="en-US" altLang="zh-CN" dirty="0"/>
              <a:t>)</a:t>
            </a:r>
            <a:r>
              <a:rPr lang="zh-CN" altLang="zh-CN" dirty="0"/>
              <a:t>也是非常重要的</a:t>
            </a:r>
            <a:r>
              <a:rPr lang="en-US" altLang="zh-CN" dirty="0"/>
              <a:t>,</a:t>
            </a:r>
            <a:endParaRPr lang="zh-CN" altLang="en-US" dirty="0"/>
          </a:p>
        </p:txBody>
      </p:sp>
    </p:spTree>
  </p:cSld>
  <p:clrMapOvr>
    <a:masterClrMapping/>
  </p:clrMapOvr>
  <p:transition spd="slow">
    <p:wip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a:spLocks noGrp="1" noChangeArrowheads="1"/>
          </p:cNvSpPr>
          <p:nvPr>
            <p:ph type="title"/>
          </p:nvPr>
        </p:nvSpPr>
        <p:spPr>
          <a:xfrm>
            <a:off x="0" y="-27619"/>
            <a:ext cx="10668000" cy="931863"/>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薪酬调查问卷节选</a:t>
            </a:r>
            <a:endParaRPr lang="zh-CN" altLang="en-US" sz="3200" b="1" smtClean="0">
              <a:solidFill>
                <a:srgbClr val="FFFFFF"/>
              </a:solidFill>
              <a:latin typeface="宋体" panose="02010600030101010101" pitchFamily="2" charset="-122"/>
            </a:endParaRPr>
          </a:p>
        </p:txBody>
      </p:sp>
      <p:graphicFrame>
        <p:nvGraphicFramePr>
          <p:cNvPr id="2" name="表格 1"/>
          <p:cNvGraphicFramePr>
            <a:graphicFrameLocks noGrp="1"/>
          </p:cNvGraphicFramePr>
          <p:nvPr/>
        </p:nvGraphicFramePr>
        <p:xfrm>
          <a:off x="0" y="487680"/>
          <a:ext cx="10668000" cy="7132320"/>
        </p:xfrm>
        <a:graphic>
          <a:graphicData uri="http://schemas.openxmlformats.org/drawingml/2006/table">
            <a:tbl>
              <a:tblPr firstRow="1" firstCol="1" bandRow="1">
                <a:tableStyleId>{21E4AEA4-8DFA-4A89-87EB-49C32662AFE0}</a:tableStyleId>
              </a:tblPr>
              <a:tblGrid>
                <a:gridCol w="10668000"/>
              </a:tblGrid>
              <a:tr h="6687607">
                <a:tc>
                  <a:txBody>
                    <a:bodyPr/>
                    <a:lstStyle/>
                    <a:p>
                      <a:pPr>
                        <a:lnSpc>
                          <a:spcPct val="100000"/>
                        </a:lnSpc>
                        <a:spcAft>
                          <a:spcPts val="0"/>
                        </a:spcAft>
                      </a:pPr>
                      <a:r>
                        <a:rPr lang="zh-CN" sz="1800" dirty="0">
                          <a:effectLst/>
                        </a:rPr>
                        <a:t>一、一般信息</a:t>
                      </a:r>
                      <a:endParaRPr lang="zh-CN" sz="1800" dirty="0">
                        <a:effectLst/>
                      </a:endParaRPr>
                    </a:p>
                    <a:p>
                      <a:pPr>
                        <a:lnSpc>
                          <a:spcPct val="100000"/>
                        </a:lnSpc>
                        <a:spcAft>
                          <a:spcPts val="0"/>
                        </a:spcAft>
                      </a:pPr>
                      <a:r>
                        <a:rPr lang="en-US" sz="1800" dirty="0">
                          <a:effectLst/>
                        </a:rPr>
                        <a:t>1.</a:t>
                      </a:r>
                      <a:r>
                        <a:rPr lang="zh-CN" sz="1800" dirty="0">
                          <a:effectLst/>
                        </a:rPr>
                        <a:t>公司名称</a:t>
                      </a:r>
                      <a:r>
                        <a:rPr lang="en-US" sz="1800" dirty="0">
                          <a:effectLst/>
                        </a:rPr>
                        <a:t>:</a:t>
                      </a:r>
                      <a:r>
                        <a:rPr lang="zh-CN" sz="1800" u="sng" dirty="0">
                          <a:effectLst/>
                          <a:uFill>
                            <a:solidFill>
                              <a:srgbClr val="000000"/>
                            </a:solidFill>
                          </a:uFill>
                        </a:rPr>
                        <a:t>　　　　　　</a:t>
                      </a:r>
                      <a:r>
                        <a:rPr lang="en-US" sz="1800" u="sng" dirty="0">
                          <a:effectLst/>
                          <a:uFill>
                            <a:solidFill>
                              <a:srgbClr val="000000"/>
                            </a:solidFill>
                          </a:uFill>
                        </a:rPr>
                        <a:t> </a:t>
                      </a:r>
                      <a:endParaRPr lang="zh-CN" sz="1800" dirty="0">
                        <a:effectLst/>
                      </a:endParaRPr>
                    </a:p>
                    <a:p>
                      <a:pPr>
                        <a:lnSpc>
                          <a:spcPct val="100000"/>
                        </a:lnSpc>
                        <a:spcAft>
                          <a:spcPts val="0"/>
                        </a:spcAft>
                      </a:pPr>
                      <a:r>
                        <a:rPr lang="en-US" sz="1800" dirty="0">
                          <a:effectLst/>
                        </a:rPr>
                        <a:t>2.</a:t>
                      </a:r>
                      <a:r>
                        <a:rPr lang="zh-CN" sz="1800" dirty="0">
                          <a:effectLst/>
                        </a:rPr>
                        <a:t>联系方式</a:t>
                      </a:r>
                      <a:r>
                        <a:rPr lang="en-US" sz="1800" dirty="0">
                          <a:effectLst/>
                        </a:rPr>
                        <a:t>:</a:t>
                      </a:r>
                      <a:r>
                        <a:rPr lang="zh-CN" sz="1800" dirty="0">
                          <a:effectLst/>
                        </a:rPr>
                        <a:t>第一联系人　　　　　　　第二联系人　</a:t>
                      </a:r>
                      <a:endParaRPr lang="zh-CN" sz="1800" dirty="0">
                        <a:effectLst/>
                      </a:endParaRPr>
                    </a:p>
                    <a:p>
                      <a:pPr>
                        <a:lnSpc>
                          <a:spcPct val="100000"/>
                        </a:lnSpc>
                        <a:spcAft>
                          <a:spcPts val="0"/>
                        </a:spcAft>
                      </a:pPr>
                      <a:r>
                        <a:rPr lang="zh-CN" sz="1800" dirty="0">
                          <a:effectLst/>
                        </a:rPr>
                        <a:t>　　　姓名</a:t>
                      </a:r>
                      <a:r>
                        <a:rPr lang="en-US" sz="1800" dirty="0">
                          <a:effectLst/>
                        </a:rPr>
                        <a:t>:</a:t>
                      </a:r>
                      <a:r>
                        <a:rPr lang="zh-CN" sz="1800" u="sng" dirty="0">
                          <a:effectLst/>
                          <a:uFill>
                            <a:solidFill>
                              <a:srgbClr val="000000"/>
                            </a:solidFill>
                          </a:uFill>
                        </a:rPr>
                        <a:t>　　　　　</a:t>
                      </a:r>
                      <a:r>
                        <a:rPr lang="en-US" sz="1800" u="sng" dirty="0">
                          <a:effectLst/>
                          <a:uFill>
                            <a:solidFill>
                              <a:srgbClr val="000000"/>
                            </a:solidFill>
                          </a:uFill>
                        </a:rPr>
                        <a:t> </a:t>
                      </a:r>
                      <a:endParaRPr lang="zh-CN" sz="1800" dirty="0">
                        <a:effectLst/>
                      </a:endParaRPr>
                    </a:p>
                    <a:p>
                      <a:pPr>
                        <a:lnSpc>
                          <a:spcPct val="100000"/>
                        </a:lnSpc>
                        <a:spcAft>
                          <a:spcPts val="0"/>
                        </a:spcAft>
                      </a:pPr>
                      <a:r>
                        <a:rPr lang="en-US" sz="1800" dirty="0">
                          <a:effectLst/>
                        </a:rPr>
                        <a:t>	</a:t>
                      </a:r>
                      <a:r>
                        <a:rPr lang="zh-CN" sz="1800" dirty="0">
                          <a:effectLst/>
                        </a:rPr>
                        <a:t>职位</a:t>
                      </a:r>
                      <a:r>
                        <a:rPr lang="en-US" sz="1800" dirty="0">
                          <a:effectLst/>
                        </a:rPr>
                        <a:t>:</a:t>
                      </a:r>
                      <a:r>
                        <a:rPr lang="zh-CN" sz="1800" u="sng" dirty="0">
                          <a:effectLst/>
                          <a:uFill>
                            <a:solidFill>
                              <a:srgbClr val="000000"/>
                            </a:solidFill>
                          </a:uFill>
                        </a:rPr>
                        <a:t>　　　　　</a:t>
                      </a:r>
                      <a:r>
                        <a:rPr lang="en-US" sz="1800" u="sng" dirty="0">
                          <a:effectLst/>
                          <a:uFill>
                            <a:solidFill>
                              <a:srgbClr val="000000"/>
                            </a:solidFill>
                          </a:uFill>
                        </a:rPr>
                        <a:t> </a:t>
                      </a:r>
                      <a:endParaRPr lang="zh-CN" sz="1800" dirty="0">
                        <a:effectLst/>
                      </a:endParaRPr>
                    </a:p>
                    <a:p>
                      <a:pPr>
                        <a:lnSpc>
                          <a:spcPct val="100000"/>
                        </a:lnSpc>
                        <a:spcAft>
                          <a:spcPts val="0"/>
                        </a:spcAft>
                      </a:pPr>
                      <a:r>
                        <a:rPr lang="en-US" sz="1800" dirty="0">
                          <a:effectLst/>
                        </a:rPr>
                        <a:t>	</a:t>
                      </a:r>
                      <a:r>
                        <a:rPr lang="zh-CN" sz="1800" dirty="0">
                          <a:effectLst/>
                        </a:rPr>
                        <a:t>电话</a:t>
                      </a:r>
                      <a:r>
                        <a:rPr lang="en-US" sz="1800" dirty="0">
                          <a:effectLst/>
                        </a:rPr>
                        <a:t>:</a:t>
                      </a:r>
                      <a:r>
                        <a:rPr lang="zh-CN" sz="1800" u="sng" dirty="0">
                          <a:effectLst/>
                          <a:uFill>
                            <a:solidFill>
                              <a:srgbClr val="000000"/>
                            </a:solidFill>
                          </a:uFill>
                        </a:rPr>
                        <a:t>　　　　　</a:t>
                      </a:r>
                      <a:r>
                        <a:rPr lang="en-US" sz="1800" u="sng" dirty="0">
                          <a:effectLst/>
                          <a:uFill>
                            <a:solidFill>
                              <a:srgbClr val="000000"/>
                            </a:solidFill>
                          </a:uFill>
                        </a:rPr>
                        <a:t> </a:t>
                      </a:r>
                      <a:endParaRPr lang="zh-CN" sz="1800" dirty="0">
                        <a:effectLst/>
                      </a:endParaRPr>
                    </a:p>
                    <a:p>
                      <a:pPr>
                        <a:lnSpc>
                          <a:spcPct val="100000"/>
                        </a:lnSpc>
                        <a:spcAft>
                          <a:spcPts val="0"/>
                        </a:spcAft>
                      </a:pPr>
                      <a:r>
                        <a:rPr lang="en-US" sz="1800" dirty="0">
                          <a:effectLst/>
                        </a:rPr>
                        <a:t>	</a:t>
                      </a:r>
                      <a:r>
                        <a:rPr lang="zh-CN" sz="1800" dirty="0">
                          <a:effectLst/>
                        </a:rPr>
                        <a:t>传真</a:t>
                      </a:r>
                      <a:r>
                        <a:rPr lang="en-US" sz="1800" dirty="0">
                          <a:effectLst/>
                        </a:rPr>
                        <a:t>:</a:t>
                      </a:r>
                      <a:r>
                        <a:rPr lang="zh-CN" sz="1800" u="sng" dirty="0">
                          <a:effectLst/>
                          <a:uFill>
                            <a:solidFill>
                              <a:srgbClr val="000000"/>
                            </a:solidFill>
                          </a:uFill>
                        </a:rPr>
                        <a:t>　　　　　</a:t>
                      </a:r>
                      <a:r>
                        <a:rPr lang="en-US" sz="1800" u="sng" dirty="0">
                          <a:effectLst/>
                          <a:uFill>
                            <a:solidFill>
                              <a:srgbClr val="000000"/>
                            </a:solidFill>
                          </a:uFill>
                        </a:rPr>
                        <a:t> </a:t>
                      </a:r>
                      <a:endParaRPr lang="zh-CN" sz="1800" dirty="0">
                        <a:effectLst/>
                      </a:endParaRPr>
                    </a:p>
                    <a:p>
                      <a:pPr>
                        <a:lnSpc>
                          <a:spcPct val="100000"/>
                        </a:lnSpc>
                        <a:spcAft>
                          <a:spcPts val="0"/>
                        </a:spcAft>
                      </a:pPr>
                      <a:r>
                        <a:rPr lang="en-US" sz="1800" dirty="0">
                          <a:effectLst/>
                        </a:rPr>
                        <a:t>	</a:t>
                      </a:r>
                      <a:r>
                        <a:rPr lang="zh-CN" sz="1800" dirty="0">
                          <a:effectLst/>
                        </a:rPr>
                        <a:t>通信地址</a:t>
                      </a:r>
                      <a:r>
                        <a:rPr lang="en-US" sz="1800" dirty="0">
                          <a:effectLst/>
                        </a:rPr>
                        <a:t>:</a:t>
                      </a:r>
                      <a:r>
                        <a:rPr lang="zh-CN" sz="1800" u="sng" dirty="0">
                          <a:effectLst/>
                          <a:uFill>
                            <a:solidFill>
                              <a:srgbClr val="000000"/>
                            </a:solidFill>
                          </a:uFill>
                        </a:rPr>
                        <a:t>　　　　　</a:t>
                      </a:r>
                      <a:r>
                        <a:rPr lang="en-US" sz="1800" u="sng" dirty="0">
                          <a:effectLst/>
                          <a:uFill>
                            <a:solidFill>
                              <a:srgbClr val="000000"/>
                            </a:solidFill>
                          </a:uFill>
                        </a:rPr>
                        <a:t> </a:t>
                      </a:r>
                      <a:endParaRPr lang="zh-CN" sz="1800" dirty="0">
                        <a:effectLst/>
                      </a:endParaRPr>
                    </a:p>
                    <a:p>
                      <a:pPr>
                        <a:lnSpc>
                          <a:spcPct val="100000"/>
                        </a:lnSpc>
                        <a:spcAft>
                          <a:spcPts val="0"/>
                        </a:spcAft>
                      </a:pPr>
                      <a:r>
                        <a:rPr lang="en-US" sz="1800" dirty="0">
                          <a:effectLst/>
                        </a:rPr>
                        <a:t>	E-mail</a:t>
                      </a:r>
                      <a:r>
                        <a:rPr lang="zh-CN" sz="1800" dirty="0">
                          <a:effectLst/>
                        </a:rPr>
                        <a:t>地址</a:t>
                      </a:r>
                      <a:r>
                        <a:rPr lang="en-US" sz="1800" dirty="0">
                          <a:effectLst/>
                        </a:rPr>
                        <a:t>:</a:t>
                      </a:r>
                      <a:r>
                        <a:rPr lang="zh-CN" sz="1800" u="sng" dirty="0">
                          <a:effectLst/>
                          <a:uFill>
                            <a:solidFill>
                              <a:srgbClr val="000000"/>
                            </a:solidFill>
                          </a:uFill>
                        </a:rPr>
                        <a:t>　　　　　</a:t>
                      </a:r>
                      <a:r>
                        <a:rPr lang="en-US" sz="1800" u="sng" dirty="0">
                          <a:effectLst/>
                          <a:uFill>
                            <a:solidFill>
                              <a:srgbClr val="000000"/>
                            </a:solidFill>
                          </a:uFill>
                        </a:rPr>
                        <a:t> </a:t>
                      </a:r>
                      <a:endParaRPr lang="zh-CN" sz="1800" dirty="0">
                        <a:effectLst/>
                      </a:endParaRPr>
                    </a:p>
                    <a:p>
                      <a:pPr>
                        <a:lnSpc>
                          <a:spcPct val="100000"/>
                        </a:lnSpc>
                        <a:spcAft>
                          <a:spcPts val="0"/>
                        </a:spcAft>
                      </a:pPr>
                      <a:r>
                        <a:rPr lang="en-US" sz="1800" dirty="0">
                          <a:effectLst/>
                        </a:rPr>
                        <a:t>3.</a:t>
                      </a:r>
                      <a:r>
                        <a:rPr lang="zh-CN" sz="1800" dirty="0">
                          <a:effectLst/>
                        </a:rPr>
                        <a:t>行业类型</a:t>
                      </a:r>
                      <a:r>
                        <a:rPr lang="en-US" sz="1800" dirty="0">
                          <a:effectLst/>
                        </a:rPr>
                        <a:t>:</a:t>
                      </a:r>
                      <a:endParaRPr lang="zh-CN" sz="1800" dirty="0">
                        <a:effectLst/>
                      </a:endParaRPr>
                    </a:p>
                    <a:p>
                      <a:pPr>
                        <a:lnSpc>
                          <a:spcPct val="100000"/>
                        </a:lnSpc>
                        <a:spcAft>
                          <a:spcPts val="0"/>
                        </a:spcAft>
                      </a:pPr>
                      <a:r>
                        <a:rPr lang="zh-CN" sz="1800" dirty="0">
                          <a:effectLst/>
                        </a:rPr>
                        <a:t>　　　</a:t>
                      </a:r>
                      <a:r>
                        <a:rPr lang="en-US" sz="1800" dirty="0">
                          <a:effectLst/>
                        </a:rPr>
                        <a:t>□ </a:t>
                      </a:r>
                      <a:r>
                        <a:rPr lang="zh-CN" sz="1800" dirty="0">
                          <a:effectLst/>
                        </a:rPr>
                        <a:t>银行业　　　　　　　　　　　　</a:t>
                      </a:r>
                      <a:r>
                        <a:rPr lang="en-US" sz="1800" dirty="0">
                          <a:effectLst/>
                        </a:rPr>
                        <a:t>□ </a:t>
                      </a:r>
                      <a:r>
                        <a:rPr lang="zh-CN" sz="1800" dirty="0">
                          <a:effectLst/>
                        </a:rPr>
                        <a:t>石油</a:t>
                      </a:r>
                      <a:r>
                        <a:rPr lang="en-US" sz="1800" dirty="0">
                          <a:effectLst/>
                        </a:rPr>
                        <a:t>/</a:t>
                      </a:r>
                      <a:r>
                        <a:rPr lang="zh-CN" sz="1800" dirty="0">
                          <a:effectLst/>
                        </a:rPr>
                        <a:t>化工</a:t>
                      </a:r>
                      <a:r>
                        <a:rPr lang="en-US" sz="1800" dirty="0">
                          <a:effectLst/>
                        </a:rPr>
                        <a:t>/</a:t>
                      </a:r>
                      <a:r>
                        <a:rPr lang="zh-CN" sz="1800" dirty="0">
                          <a:effectLst/>
                        </a:rPr>
                        <a:t>能源业</a:t>
                      </a:r>
                      <a:endParaRPr lang="zh-CN" sz="1800" dirty="0">
                        <a:effectLst/>
                      </a:endParaRPr>
                    </a:p>
                    <a:p>
                      <a:pPr>
                        <a:lnSpc>
                          <a:spcPct val="100000"/>
                        </a:lnSpc>
                        <a:spcAft>
                          <a:spcPts val="0"/>
                        </a:spcAft>
                      </a:pPr>
                      <a:r>
                        <a:rPr lang="en-US" sz="1800" dirty="0">
                          <a:effectLst/>
                        </a:rPr>
                        <a:t>□ </a:t>
                      </a:r>
                      <a:r>
                        <a:rPr lang="zh-CN" sz="1800" dirty="0">
                          <a:effectLst/>
                        </a:rPr>
                        <a:t>建筑业</a:t>
                      </a:r>
                      <a:r>
                        <a:rPr lang="en-US" sz="1800" dirty="0">
                          <a:effectLst/>
                        </a:rPr>
                        <a:t>	□ </a:t>
                      </a:r>
                      <a:r>
                        <a:rPr lang="zh-CN" sz="1800" dirty="0">
                          <a:effectLst/>
                        </a:rPr>
                        <a:t>医药保健业</a:t>
                      </a:r>
                      <a:endParaRPr lang="zh-CN" sz="1800" dirty="0">
                        <a:effectLst/>
                      </a:endParaRPr>
                    </a:p>
                    <a:p>
                      <a:pPr>
                        <a:lnSpc>
                          <a:spcPct val="100000"/>
                        </a:lnSpc>
                        <a:spcAft>
                          <a:spcPts val="0"/>
                        </a:spcAft>
                      </a:pPr>
                      <a:r>
                        <a:rPr lang="en-US" sz="1800" dirty="0">
                          <a:effectLst/>
                        </a:rPr>
                        <a:t>□ </a:t>
                      </a:r>
                      <a:r>
                        <a:rPr lang="zh-CN" sz="1800" dirty="0">
                          <a:effectLst/>
                        </a:rPr>
                        <a:t>消费品行业</a:t>
                      </a:r>
                      <a:r>
                        <a:rPr lang="en-US" sz="1800" dirty="0">
                          <a:effectLst/>
                        </a:rPr>
                        <a:t>	□ </a:t>
                      </a:r>
                      <a:r>
                        <a:rPr lang="zh-CN" sz="1800" dirty="0">
                          <a:effectLst/>
                        </a:rPr>
                        <a:t>零售业</a:t>
                      </a:r>
                      <a:endParaRPr lang="zh-CN" sz="1800" dirty="0">
                        <a:effectLst/>
                      </a:endParaRPr>
                    </a:p>
                    <a:p>
                      <a:pPr>
                        <a:lnSpc>
                          <a:spcPct val="100000"/>
                        </a:lnSpc>
                        <a:spcAft>
                          <a:spcPts val="0"/>
                        </a:spcAft>
                      </a:pPr>
                      <a:r>
                        <a:rPr lang="en-US" sz="1800" dirty="0">
                          <a:effectLst/>
                        </a:rPr>
                        <a:t>□ </a:t>
                      </a:r>
                      <a:r>
                        <a:rPr lang="zh-CN" sz="1800" dirty="0">
                          <a:effectLst/>
                        </a:rPr>
                        <a:t>跨行业集团企业</a:t>
                      </a:r>
                      <a:r>
                        <a:rPr lang="en-US" sz="1800" dirty="0">
                          <a:effectLst/>
                        </a:rPr>
                        <a:t> 	□ </a:t>
                      </a:r>
                      <a:r>
                        <a:rPr lang="zh-CN" sz="1800" dirty="0">
                          <a:effectLst/>
                        </a:rPr>
                        <a:t>电信业</a:t>
                      </a:r>
                      <a:endParaRPr lang="zh-CN" sz="1800" dirty="0">
                        <a:effectLst/>
                      </a:endParaRPr>
                    </a:p>
                    <a:p>
                      <a:pPr>
                        <a:lnSpc>
                          <a:spcPct val="100000"/>
                        </a:lnSpc>
                        <a:spcAft>
                          <a:spcPts val="0"/>
                        </a:spcAft>
                      </a:pPr>
                      <a:r>
                        <a:rPr lang="en-US" sz="1800" dirty="0">
                          <a:effectLst/>
                        </a:rPr>
                        <a:t>□ </a:t>
                      </a:r>
                      <a:r>
                        <a:rPr lang="zh-CN" sz="1800" dirty="0">
                          <a:effectLst/>
                        </a:rPr>
                        <a:t>高科技行业 　　　　　　　</a:t>
                      </a:r>
                      <a:r>
                        <a:rPr lang="en-US" sz="1800" dirty="0">
                          <a:effectLst/>
                        </a:rPr>
                        <a:t>	□ </a:t>
                      </a:r>
                      <a:r>
                        <a:rPr lang="zh-CN" sz="1800" dirty="0">
                          <a:effectLst/>
                        </a:rPr>
                        <a:t>交通业</a:t>
                      </a:r>
                      <a:endParaRPr lang="zh-CN" sz="1800" dirty="0">
                        <a:effectLst/>
                      </a:endParaRPr>
                    </a:p>
                    <a:p>
                      <a:pPr>
                        <a:lnSpc>
                          <a:spcPct val="100000"/>
                        </a:lnSpc>
                        <a:spcAft>
                          <a:spcPts val="0"/>
                        </a:spcAft>
                      </a:pPr>
                      <a:r>
                        <a:rPr lang="en-US" sz="1800" dirty="0">
                          <a:effectLst/>
                        </a:rPr>
                        <a:t>□ </a:t>
                      </a:r>
                      <a:r>
                        <a:rPr lang="zh-CN" sz="1800" dirty="0">
                          <a:effectLst/>
                        </a:rPr>
                        <a:t>保险业</a:t>
                      </a:r>
                      <a:r>
                        <a:rPr lang="en-US" sz="1800" dirty="0">
                          <a:effectLst/>
                        </a:rPr>
                        <a:t> 	□ </a:t>
                      </a:r>
                      <a:r>
                        <a:rPr lang="zh-CN" sz="1800" dirty="0">
                          <a:effectLst/>
                        </a:rPr>
                        <a:t>贸易</a:t>
                      </a:r>
                      <a:endParaRPr lang="zh-CN" sz="1800" dirty="0">
                        <a:effectLst/>
                      </a:endParaRPr>
                    </a:p>
                    <a:p>
                      <a:pPr>
                        <a:lnSpc>
                          <a:spcPct val="100000"/>
                        </a:lnSpc>
                        <a:spcAft>
                          <a:spcPts val="0"/>
                        </a:spcAft>
                      </a:pPr>
                      <a:r>
                        <a:rPr lang="en-US" sz="1800" dirty="0">
                          <a:effectLst/>
                        </a:rPr>
                        <a:t>□ </a:t>
                      </a:r>
                      <a:r>
                        <a:rPr lang="zh-CN" sz="1800" dirty="0">
                          <a:effectLst/>
                        </a:rPr>
                        <a:t>制造业</a:t>
                      </a:r>
                      <a:r>
                        <a:rPr lang="en-US" sz="1800" dirty="0">
                          <a:effectLst/>
                        </a:rPr>
                        <a:t> 	□ </a:t>
                      </a:r>
                      <a:r>
                        <a:rPr lang="zh-CN" sz="1800" dirty="0">
                          <a:effectLst/>
                        </a:rPr>
                        <a:t>房地产业</a:t>
                      </a:r>
                      <a:endParaRPr lang="zh-CN" sz="1800" dirty="0">
                        <a:effectLst/>
                      </a:endParaRPr>
                    </a:p>
                    <a:p>
                      <a:pPr>
                        <a:lnSpc>
                          <a:spcPct val="100000"/>
                        </a:lnSpc>
                        <a:spcAft>
                          <a:spcPts val="0"/>
                        </a:spcAft>
                      </a:pPr>
                      <a:r>
                        <a:rPr lang="en-US" sz="1800" dirty="0">
                          <a:effectLst/>
                        </a:rPr>
                        <a:t>□ </a:t>
                      </a:r>
                      <a:r>
                        <a:rPr lang="zh-CN" sz="1800" dirty="0">
                          <a:effectLst/>
                        </a:rPr>
                        <a:t>其他行业</a:t>
                      </a:r>
                      <a:r>
                        <a:rPr lang="en-US" sz="1800" dirty="0">
                          <a:effectLst/>
                        </a:rPr>
                        <a:t>(</a:t>
                      </a:r>
                      <a:r>
                        <a:rPr lang="zh-CN" sz="1800" dirty="0">
                          <a:effectLst/>
                        </a:rPr>
                        <a:t>请注明</a:t>
                      </a:r>
                      <a:r>
                        <a:rPr lang="en-US" sz="1800" dirty="0">
                          <a:effectLst/>
                        </a:rPr>
                        <a:t>):</a:t>
                      </a:r>
                      <a:r>
                        <a:rPr lang="zh-CN" sz="1800" u="sng" dirty="0">
                          <a:effectLst/>
                          <a:uFill>
                            <a:solidFill>
                              <a:srgbClr val="000000"/>
                            </a:solidFill>
                          </a:uFill>
                        </a:rPr>
                        <a:t>　　　　</a:t>
                      </a:r>
                      <a:r>
                        <a:rPr lang="en-US" sz="1800" u="sng" dirty="0">
                          <a:effectLst/>
                          <a:uFill>
                            <a:solidFill>
                              <a:srgbClr val="000000"/>
                            </a:solidFill>
                          </a:uFill>
                        </a:rPr>
                        <a:t> </a:t>
                      </a:r>
                      <a:endParaRPr lang="zh-CN" sz="1800" dirty="0">
                        <a:effectLst/>
                      </a:endParaRPr>
                    </a:p>
                    <a:p>
                      <a:pPr>
                        <a:lnSpc>
                          <a:spcPct val="100000"/>
                        </a:lnSpc>
                        <a:spcAft>
                          <a:spcPts val="0"/>
                        </a:spcAft>
                      </a:pPr>
                      <a:r>
                        <a:rPr lang="en-US" sz="1800" dirty="0">
                          <a:effectLst/>
                        </a:rPr>
                        <a:t>4.</a:t>
                      </a:r>
                      <a:r>
                        <a:rPr lang="zh-CN" sz="1800" dirty="0">
                          <a:effectLst/>
                        </a:rPr>
                        <a:t>公司主要股东及其所占份额</a:t>
                      </a:r>
                      <a:r>
                        <a:rPr lang="zh-CN" sz="1800" u="sng" dirty="0">
                          <a:effectLst/>
                          <a:uFill>
                            <a:solidFill>
                              <a:srgbClr val="000000"/>
                            </a:solidFill>
                          </a:uFill>
                        </a:rPr>
                        <a:t>　　　　　</a:t>
                      </a:r>
                      <a:r>
                        <a:rPr lang="en-US" sz="1800" dirty="0">
                          <a:effectLst/>
                        </a:rPr>
                        <a:t>,</a:t>
                      </a:r>
                      <a:r>
                        <a:rPr lang="zh-CN" sz="1800" u="sng" dirty="0">
                          <a:effectLst/>
                          <a:uFill>
                            <a:solidFill>
                              <a:srgbClr val="000000"/>
                            </a:solidFill>
                          </a:uFill>
                        </a:rPr>
                        <a:t>　　　　　</a:t>
                      </a:r>
                      <a:r>
                        <a:rPr lang="en-US" sz="1800" dirty="0">
                          <a:effectLst/>
                        </a:rPr>
                        <a:t>,</a:t>
                      </a:r>
                      <a:r>
                        <a:rPr lang="zh-CN" sz="1800" u="sng" dirty="0">
                          <a:effectLst/>
                          <a:uFill>
                            <a:solidFill>
                              <a:srgbClr val="000000"/>
                            </a:solidFill>
                          </a:uFill>
                        </a:rPr>
                        <a:t>　　　　　</a:t>
                      </a:r>
                      <a:r>
                        <a:rPr lang="en-US" sz="1800" u="sng" dirty="0">
                          <a:effectLst/>
                          <a:uFill>
                            <a:solidFill>
                              <a:srgbClr val="000000"/>
                            </a:solidFill>
                          </a:uFill>
                        </a:rPr>
                        <a:t> </a:t>
                      </a:r>
                      <a:endParaRPr lang="zh-CN" sz="1800" dirty="0">
                        <a:effectLst/>
                      </a:endParaRPr>
                    </a:p>
                    <a:p>
                      <a:pPr>
                        <a:lnSpc>
                          <a:spcPct val="100000"/>
                        </a:lnSpc>
                        <a:spcAft>
                          <a:spcPts val="0"/>
                        </a:spcAft>
                      </a:pPr>
                      <a:r>
                        <a:rPr lang="en-US" sz="1800" dirty="0">
                          <a:effectLst/>
                        </a:rPr>
                        <a:t>5.</a:t>
                      </a:r>
                      <a:r>
                        <a:rPr lang="zh-CN" sz="1800" dirty="0">
                          <a:effectLst/>
                        </a:rPr>
                        <a:t>中国本土员工数量</a:t>
                      </a:r>
                      <a:r>
                        <a:rPr lang="en-US" sz="1800" dirty="0">
                          <a:effectLst/>
                        </a:rPr>
                        <a:t>:</a:t>
                      </a:r>
                      <a:r>
                        <a:rPr lang="zh-CN" sz="1800" dirty="0">
                          <a:effectLst/>
                        </a:rPr>
                        <a:t>　　 北京　　　　　上海　　　　　广东</a:t>
                      </a:r>
                      <a:endParaRPr lang="zh-CN" sz="1800" dirty="0">
                        <a:effectLst/>
                      </a:endParaRPr>
                    </a:p>
                    <a:p>
                      <a:pPr>
                        <a:lnSpc>
                          <a:spcPct val="100000"/>
                        </a:lnSpc>
                        <a:spcAft>
                          <a:spcPts val="0"/>
                        </a:spcAft>
                      </a:pPr>
                      <a:r>
                        <a:rPr lang="zh-CN" sz="1800" dirty="0">
                          <a:effectLst/>
                        </a:rPr>
                        <a:t>　　　</a:t>
                      </a:r>
                      <a:r>
                        <a:rPr lang="en-US" sz="1800" dirty="0">
                          <a:effectLst/>
                        </a:rPr>
                        <a:t>□ </a:t>
                      </a:r>
                      <a:r>
                        <a:rPr lang="zh-CN" sz="1800" dirty="0">
                          <a:effectLst/>
                        </a:rPr>
                        <a:t>管理人员</a:t>
                      </a:r>
                      <a:r>
                        <a:rPr lang="en-US" sz="1800" baseline="30000" dirty="0">
                          <a:effectLst/>
                        </a:rPr>
                        <a:t>①</a:t>
                      </a:r>
                      <a:r>
                        <a:rPr lang="en-US" sz="1800" dirty="0">
                          <a:effectLst/>
                        </a:rPr>
                        <a:t>:</a:t>
                      </a:r>
                      <a:r>
                        <a:rPr lang="zh-CN" sz="1800" u="sng" dirty="0">
                          <a:effectLst/>
                          <a:uFill>
                            <a:solidFill>
                              <a:srgbClr val="000000"/>
                            </a:solidFill>
                          </a:uFill>
                        </a:rPr>
                        <a:t>　　　　　　</a:t>
                      </a:r>
                      <a:r>
                        <a:rPr lang="zh-CN" sz="1800" dirty="0">
                          <a:effectLst/>
                        </a:rPr>
                        <a:t>　</a:t>
                      </a:r>
                      <a:r>
                        <a:rPr lang="zh-CN" sz="1800" u="sng" dirty="0">
                          <a:effectLst/>
                          <a:uFill>
                            <a:solidFill>
                              <a:srgbClr val="000000"/>
                            </a:solidFill>
                          </a:uFill>
                        </a:rPr>
                        <a:t>　　　　　　</a:t>
                      </a:r>
                      <a:r>
                        <a:rPr lang="zh-CN" sz="1800" dirty="0">
                          <a:effectLst/>
                        </a:rPr>
                        <a:t>　</a:t>
                      </a:r>
                      <a:r>
                        <a:rPr lang="zh-CN" sz="1800" u="sng" dirty="0">
                          <a:effectLst/>
                          <a:uFill>
                            <a:solidFill>
                              <a:srgbClr val="000000"/>
                            </a:solidFill>
                          </a:uFill>
                        </a:rPr>
                        <a:t>　　　　　　</a:t>
                      </a:r>
                      <a:r>
                        <a:rPr lang="en-US" sz="1800" u="sng" dirty="0">
                          <a:effectLst/>
                          <a:uFill>
                            <a:solidFill>
                              <a:srgbClr val="000000"/>
                            </a:solidFill>
                          </a:uFill>
                        </a:rPr>
                        <a:t> </a:t>
                      </a:r>
                      <a:endParaRPr lang="zh-CN" sz="1800" dirty="0">
                        <a:effectLst/>
                      </a:endParaRPr>
                    </a:p>
                    <a:p>
                      <a:pPr>
                        <a:lnSpc>
                          <a:spcPct val="100000"/>
                        </a:lnSpc>
                        <a:spcAft>
                          <a:spcPts val="0"/>
                        </a:spcAft>
                      </a:pPr>
                      <a:r>
                        <a:rPr lang="zh-CN" sz="1800" dirty="0">
                          <a:effectLst/>
                        </a:rPr>
                        <a:t>　　　</a:t>
                      </a:r>
                      <a:r>
                        <a:rPr lang="en-US" sz="1800" dirty="0">
                          <a:effectLst/>
                        </a:rPr>
                        <a:t>□ </a:t>
                      </a:r>
                      <a:r>
                        <a:rPr lang="zh-CN" sz="1800" dirty="0">
                          <a:effectLst/>
                        </a:rPr>
                        <a:t>非管理人员</a:t>
                      </a:r>
                      <a:r>
                        <a:rPr lang="en-US" sz="1800" baseline="30000" dirty="0">
                          <a:effectLst/>
                        </a:rPr>
                        <a:t>②</a:t>
                      </a:r>
                      <a:r>
                        <a:rPr lang="en-US" sz="1800" dirty="0">
                          <a:effectLst/>
                        </a:rPr>
                        <a:t>:</a:t>
                      </a:r>
                      <a:r>
                        <a:rPr lang="zh-CN" sz="1800" u="sng" dirty="0">
                          <a:effectLst/>
                          <a:uFill>
                            <a:solidFill>
                              <a:srgbClr val="000000"/>
                            </a:solidFill>
                          </a:uFill>
                        </a:rPr>
                        <a:t>　　　　　　</a:t>
                      </a:r>
                      <a:r>
                        <a:rPr lang="zh-CN" sz="1800" dirty="0">
                          <a:effectLst/>
                        </a:rPr>
                        <a:t>　</a:t>
                      </a:r>
                      <a:r>
                        <a:rPr lang="zh-CN" sz="1800" u="sng" dirty="0">
                          <a:effectLst/>
                          <a:uFill>
                            <a:solidFill>
                              <a:srgbClr val="000000"/>
                            </a:solidFill>
                          </a:uFill>
                        </a:rPr>
                        <a:t>　　　　　　</a:t>
                      </a:r>
                      <a:r>
                        <a:rPr lang="zh-CN" sz="1800" dirty="0">
                          <a:effectLst/>
                        </a:rPr>
                        <a:t>　</a:t>
                      </a:r>
                      <a:r>
                        <a:rPr lang="zh-CN" sz="1800" u="sng" dirty="0">
                          <a:effectLst/>
                          <a:uFill>
                            <a:solidFill>
                              <a:srgbClr val="000000"/>
                            </a:solidFill>
                          </a:uFill>
                        </a:rPr>
                        <a:t>　　　　　　</a:t>
                      </a:r>
                      <a:r>
                        <a:rPr lang="en-US" sz="1800" u="sng" dirty="0">
                          <a:effectLst/>
                          <a:uFill>
                            <a:solidFill>
                              <a:srgbClr val="000000"/>
                            </a:solidFill>
                          </a:uFill>
                        </a:rPr>
                        <a:t> </a:t>
                      </a:r>
                      <a:endParaRPr lang="zh-CN" sz="1800" dirty="0">
                        <a:effectLst/>
                      </a:endParaRPr>
                    </a:p>
                    <a:p>
                      <a:pPr>
                        <a:lnSpc>
                          <a:spcPct val="100000"/>
                        </a:lnSpc>
                        <a:spcAft>
                          <a:spcPts val="0"/>
                        </a:spcAft>
                      </a:pPr>
                      <a:r>
                        <a:rPr lang="zh-CN" sz="1800" dirty="0">
                          <a:effectLst/>
                        </a:rPr>
                        <a:t>　　　</a:t>
                      </a:r>
                      <a:r>
                        <a:rPr lang="en-US" sz="1800" dirty="0">
                          <a:effectLst/>
                        </a:rPr>
                        <a:t>□ </a:t>
                      </a:r>
                      <a:r>
                        <a:rPr lang="zh-CN" sz="1800" dirty="0">
                          <a:effectLst/>
                        </a:rPr>
                        <a:t>操作人员</a:t>
                      </a:r>
                      <a:r>
                        <a:rPr lang="en-US" sz="1800" baseline="30000" dirty="0">
                          <a:effectLst/>
                        </a:rPr>
                        <a:t>③</a:t>
                      </a:r>
                      <a:r>
                        <a:rPr lang="en-US" sz="1800" dirty="0">
                          <a:effectLst/>
                        </a:rPr>
                        <a:t>:</a:t>
                      </a:r>
                      <a:r>
                        <a:rPr lang="zh-CN" sz="1800" u="sng" dirty="0">
                          <a:effectLst/>
                          <a:uFill>
                            <a:solidFill>
                              <a:srgbClr val="000000"/>
                            </a:solidFill>
                          </a:uFill>
                        </a:rPr>
                        <a:t>　　　　　　</a:t>
                      </a:r>
                      <a:r>
                        <a:rPr lang="zh-CN" sz="1800" dirty="0">
                          <a:effectLst/>
                        </a:rPr>
                        <a:t>　</a:t>
                      </a:r>
                      <a:r>
                        <a:rPr lang="zh-CN" sz="1800" u="sng" dirty="0">
                          <a:effectLst/>
                          <a:uFill>
                            <a:solidFill>
                              <a:srgbClr val="000000"/>
                            </a:solidFill>
                          </a:uFill>
                        </a:rPr>
                        <a:t>　　　　　　</a:t>
                      </a:r>
                      <a:r>
                        <a:rPr lang="zh-CN" sz="1800" dirty="0">
                          <a:effectLst/>
                        </a:rPr>
                        <a:t>　</a:t>
                      </a:r>
                      <a:r>
                        <a:rPr lang="zh-CN" sz="1800" u="sng" dirty="0">
                          <a:effectLst/>
                          <a:uFill>
                            <a:solidFill>
                              <a:srgbClr val="000000"/>
                            </a:solidFill>
                          </a:uFill>
                        </a:rPr>
                        <a:t>　　　　　　</a:t>
                      </a:r>
                      <a:r>
                        <a:rPr lang="en-US" sz="1800" u="sng" dirty="0">
                          <a:effectLst/>
                          <a:uFill>
                            <a:solidFill>
                              <a:srgbClr val="000000"/>
                            </a:solidFill>
                          </a:uFill>
                        </a:rPr>
                        <a:t> </a:t>
                      </a:r>
                      <a:endParaRPr lang="zh-CN" sz="1800" dirty="0">
                        <a:effectLst/>
                      </a:endParaRPr>
                    </a:p>
                    <a:p>
                      <a:pPr>
                        <a:lnSpc>
                          <a:spcPct val="100000"/>
                        </a:lnSpc>
                        <a:spcAft>
                          <a:spcPts val="0"/>
                        </a:spcAft>
                      </a:pPr>
                      <a:r>
                        <a:rPr lang="en-US" sz="1800" dirty="0">
                          <a:effectLst/>
                        </a:rPr>
                        <a:t>6.</a:t>
                      </a:r>
                      <a:r>
                        <a:rPr lang="zh-CN" sz="1800" dirty="0">
                          <a:effectLst/>
                        </a:rPr>
                        <a:t>除上述员工外</a:t>
                      </a:r>
                      <a:r>
                        <a:rPr lang="en-US" sz="1800" dirty="0">
                          <a:effectLst/>
                        </a:rPr>
                        <a:t>,</a:t>
                      </a:r>
                      <a:r>
                        <a:rPr lang="zh-CN" sz="1800" dirty="0">
                          <a:effectLst/>
                        </a:rPr>
                        <a:t>公司雇用的其他类型员工包括</a:t>
                      </a:r>
                      <a:r>
                        <a:rPr lang="en-US" sz="1800" dirty="0">
                          <a:effectLst/>
                        </a:rPr>
                        <a:t>:</a:t>
                      </a:r>
                      <a:r>
                        <a:rPr lang="zh-CN" sz="1800" dirty="0">
                          <a:effectLst/>
                        </a:rPr>
                        <a:t>归国华裔雇员</a:t>
                      </a:r>
                      <a:r>
                        <a:rPr lang="en-US" sz="1800" dirty="0">
                          <a:effectLst/>
                        </a:rPr>
                        <a:t>:</a:t>
                      </a:r>
                      <a:r>
                        <a:rPr lang="zh-CN" sz="1800" u="sng" dirty="0">
                          <a:effectLst/>
                          <a:uFill>
                            <a:solidFill>
                              <a:srgbClr val="000000"/>
                            </a:solidFill>
                          </a:uFill>
                        </a:rPr>
                        <a:t>　　　</a:t>
                      </a:r>
                      <a:r>
                        <a:rPr lang="zh-CN" sz="1800" dirty="0">
                          <a:effectLst/>
                        </a:rPr>
                        <a:t>　香港雇员</a:t>
                      </a:r>
                      <a:r>
                        <a:rPr lang="en-US" sz="1800" dirty="0">
                          <a:effectLst/>
                        </a:rPr>
                        <a:t>:</a:t>
                      </a:r>
                      <a:r>
                        <a:rPr lang="zh-CN" sz="1800" u="sng" dirty="0">
                          <a:effectLst/>
                          <a:uFill>
                            <a:solidFill>
                              <a:srgbClr val="000000"/>
                            </a:solidFill>
                          </a:uFill>
                        </a:rPr>
                        <a:t>　　　</a:t>
                      </a:r>
                      <a:r>
                        <a:rPr lang="zh-CN" sz="1800" dirty="0">
                          <a:effectLst/>
                        </a:rPr>
                        <a:t>　外派雇员</a:t>
                      </a:r>
                      <a:r>
                        <a:rPr lang="en-US" sz="1800" dirty="0">
                          <a:effectLst/>
                        </a:rPr>
                        <a:t>:</a:t>
                      </a:r>
                      <a:r>
                        <a:rPr lang="zh-CN" sz="1800" u="sng" dirty="0">
                          <a:effectLst/>
                          <a:uFill>
                            <a:solidFill>
                              <a:srgbClr val="000000"/>
                            </a:solidFill>
                          </a:uFill>
                        </a:rPr>
                        <a:t>　　　</a:t>
                      </a:r>
                      <a:r>
                        <a:rPr lang="en-US" sz="1800" u="sng" dirty="0">
                          <a:effectLst/>
                          <a:uFill>
                            <a:solidFill>
                              <a:srgbClr val="000000"/>
                            </a:solidFill>
                          </a:uFill>
                        </a:rPr>
                        <a:t> </a:t>
                      </a:r>
                      <a:endParaRPr lang="zh-CN" sz="1800" dirty="0">
                        <a:effectLst/>
                      </a:endParaRPr>
                    </a:p>
                    <a:p>
                      <a:pPr>
                        <a:lnSpc>
                          <a:spcPct val="100000"/>
                        </a:lnSpc>
                        <a:spcAft>
                          <a:spcPts val="0"/>
                        </a:spcAft>
                      </a:pPr>
                      <a:r>
                        <a:rPr lang="en-US" sz="1800" dirty="0">
                          <a:effectLst/>
                        </a:rPr>
                        <a:t>……</a:t>
                      </a:r>
                      <a:endParaRPr lang="zh-CN" sz="1800" dirty="0">
                        <a:solidFill>
                          <a:srgbClr val="000000"/>
                        </a:solidFill>
                        <a:effectLst/>
                        <a:latin typeface="NEU-BZ"/>
                        <a:ea typeface="方正书宋_GBK"/>
                        <a:cs typeface="Times New Roman" panose="02020603050405020304" pitchFamily="18" charset="0"/>
                      </a:endParaRPr>
                    </a:p>
                  </a:txBody>
                  <a:tcPr marL="57150" marR="57150" marT="0" marB="0" anchor="ctr"/>
                </a:tc>
              </a:tr>
            </a:tbl>
          </a:graphicData>
        </a:graphic>
      </p:graphicFrame>
    </p:spTree>
  </p:cSld>
  <p:clrMapOvr>
    <a:masterClrMapping/>
  </p:clrMapOvr>
  <p:transition spd="slow">
    <p:wip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a:spLocks noGrp="1" noChangeArrowheads="1"/>
          </p:cNvSpPr>
          <p:nvPr>
            <p:ph type="title"/>
          </p:nvPr>
        </p:nvSpPr>
        <p:spPr>
          <a:xfrm>
            <a:off x="0" y="-211138"/>
            <a:ext cx="10668000" cy="931863"/>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薪酬调查问卷节选</a:t>
            </a:r>
            <a:endParaRPr lang="zh-CN" altLang="en-US" sz="3200" b="1" smtClean="0">
              <a:solidFill>
                <a:srgbClr val="FFFFFF"/>
              </a:solidFill>
              <a:latin typeface="宋体" panose="02010600030101010101" pitchFamily="2" charset="-122"/>
            </a:endParaRPr>
          </a:p>
        </p:txBody>
      </p:sp>
      <p:graphicFrame>
        <p:nvGraphicFramePr>
          <p:cNvPr id="23" name="表格 22"/>
          <p:cNvGraphicFramePr>
            <a:graphicFrameLocks noGrp="1"/>
          </p:cNvGraphicFramePr>
          <p:nvPr/>
        </p:nvGraphicFramePr>
        <p:xfrm>
          <a:off x="293377" y="929644"/>
          <a:ext cx="10374623" cy="6480801"/>
        </p:xfrm>
        <a:graphic>
          <a:graphicData uri="http://schemas.openxmlformats.org/drawingml/2006/table">
            <a:tbl>
              <a:tblPr firstRow="1" firstCol="1" bandRow="1">
                <a:tableStyleId>{21E4AEA4-8DFA-4A89-87EB-49C32662AFE0}</a:tableStyleId>
              </a:tblPr>
              <a:tblGrid>
                <a:gridCol w="2574724"/>
                <a:gridCol w="2574724"/>
                <a:gridCol w="2574724"/>
                <a:gridCol w="2650451"/>
              </a:tblGrid>
              <a:tr h="275445">
                <a:tc gridSpan="4">
                  <a:txBody>
                    <a:bodyPr/>
                    <a:lstStyle/>
                    <a:p>
                      <a:pPr>
                        <a:lnSpc>
                          <a:spcPct val="100000"/>
                        </a:lnSpc>
                        <a:spcAft>
                          <a:spcPts val="0"/>
                        </a:spcAft>
                      </a:pPr>
                      <a:r>
                        <a:rPr lang="zh-CN" sz="1800" kern="100">
                          <a:effectLst/>
                        </a:rPr>
                        <a:t>三、奖励性支付</a:t>
                      </a:r>
                      <a:endParaRPr lang="zh-CN" sz="1800" kern="100">
                        <a:solidFill>
                          <a:srgbClr val="000000"/>
                        </a:solidFill>
                        <a:effectLst/>
                        <a:latin typeface="NEU-BZ"/>
                        <a:ea typeface="方正书宋_GBK"/>
                        <a:cs typeface="Times New Roman" panose="02020603050405020304" pitchFamily="18" charset="0"/>
                      </a:endParaRPr>
                    </a:p>
                  </a:txBody>
                  <a:tcPr marL="57150" marR="57150" marT="0" marB="0" anchor="ctr"/>
                </a:tc>
                <a:tc hMerge="1">
                  <a:tcPr/>
                </a:tc>
                <a:tc hMerge="1">
                  <a:tcPr/>
                </a:tc>
                <a:tc hMerge="1">
                  <a:tcPr/>
                </a:tc>
              </a:tr>
              <a:tr h="314195">
                <a:tc>
                  <a:txBody>
                    <a:bodyPr/>
                    <a:lstStyle/>
                    <a:p>
                      <a:pPr algn="ctr">
                        <a:lnSpc>
                          <a:spcPct val="100000"/>
                        </a:lnSpc>
                        <a:spcAft>
                          <a:spcPts val="0"/>
                        </a:spcAft>
                      </a:pPr>
                      <a:r>
                        <a:rPr lang="en-US" sz="1800" kern="100">
                          <a:effectLst/>
                        </a:rPr>
                        <a:t> </a:t>
                      </a:r>
                      <a:endParaRPr lang="zh-CN" sz="1800" kern="1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gn="ctr">
                        <a:lnSpc>
                          <a:spcPct val="100000"/>
                        </a:lnSpc>
                        <a:spcAft>
                          <a:spcPts val="0"/>
                        </a:spcAft>
                      </a:pPr>
                      <a:r>
                        <a:rPr lang="zh-CN" sz="1800" kern="100">
                          <a:effectLst/>
                        </a:rPr>
                        <a:t>管理人员</a:t>
                      </a:r>
                      <a:endParaRPr lang="zh-CN" sz="1800" kern="1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gn="ctr">
                        <a:lnSpc>
                          <a:spcPct val="100000"/>
                        </a:lnSpc>
                        <a:spcAft>
                          <a:spcPts val="0"/>
                        </a:spcAft>
                      </a:pPr>
                      <a:r>
                        <a:rPr lang="zh-CN" sz="1800" kern="100">
                          <a:effectLst/>
                        </a:rPr>
                        <a:t>非管理人员</a:t>
                      </a:r>
                      <a:endParaRPr lang="zh-CN" sz="1800" kern="10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gn="ctr">
                        <a:lnSpc>
                          <a:spcPct val="100000"/>
                        </a:lnSpc>
                        <a:spcAft>
                          <a:spcPts val="0"/>
                        </a:spcAft>
                      </a:pPr>
                      <a:r>
                        <a:rPr lang="zh-CN" sz="1800" kern="100">
                          <a:effectLst/>
                        </a:rPr>
                        <a:t>操作人员</a:t>
                      </a:r>
                      <a:endParaRPr lang="zh-CN" sz="1800" kern="100">
                        <a:solidFill>
                          <a:srgbClr val="000000"/>
                        </a:solidFill>
                        <a:effectLst/>
                        <a:latin typeface="NEU-BZ"/>
                        <a:ea typeface="方正书宋_GBK"/>
                        <a:cs typeface="Times New Roman" panose="02020603050405020304" pitchFamily="18" charset="0"/>
                      </a:endParaRPr>
                    </a:p>
                  </a:txBody>
                  <a:tcPr marL="0" marR="0" marT="0" marB="0" anchor="ctr"/>
                </a:tc>
              </a:tr>
              <a:tr h="916403">
                <a:tc>
                  <a:txBody>
                    <a:bodyPr/>
                    <a:lstStyle/>
                    <a:p>
                      <a:pPr>
                        <a:lnSpc>
                          <a:spcPct val="100000"/>
                        </a:lnSpc>
                        <a:spcAft>
                          <a:spcPts val="0"/>
                        </a:spcAft>
                      </a:pPr>
                      <a:r>
                        <a:rPr lang="en-US" sz="1800" kern="100">
                          <a:effectLst/>
                        </a:rPr>
                        <a:t>1.</a:t>
                      </a:r>
                      <a:r>
                        <a:rPr lang="zh-CN" sz="1800" kern="100">
                          <a:effectLst/>
                        </a:rPr>
                        <a:t>有保障的奖金</a:t>
                      </a:r>
                      <a:endParaRPr lang="zh-CN" sz="1800" kern="100">
                        <a:effectLst/>
                      </a:endParaRPr>
                    </a:p>
                    <a:p>
                      <a:pPr>
                        <a:lnSpc>
                          <a:spcPct val="100000"/>
                        </a:lnSpc>
                        <a:spcAft>
                          <a:spcPts val="0"/>
                        </a:spcAft>
                      </a:pPr>
                      <a:r>
                        <a:rPr lang="zh-CN" sz="1800" kern="100">
                          <a:effectLst/>
                        </a:rPr>
                        <a:t>相当于多少个月的基本薪酬</a:t>
                      </a:r>
                      <a:r>
                        <a:rPr lang="en-US" sz="1800" kern="100">
                          <a:effectLst/>
                        </a:rPr>
                        <a:t>?</a:t>
                      </a:r>
                      <a:endParaRPr lang="zh-CN" sz="1800" kern="10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en-US" sz="1800" kern="100">
                          <a:effectLst/>
                        </a:rPr>
                        <a:t>□ </a:t>
                      </a:r>
                      <a:r>
                        <a:rPr lang="zh-CN" sz="1800" kern="100">
                          <a:effectLst/>
                        </a:rPr>
                        <a:t>有</a:t>
                      </a:r>
                      <a:endParaRPr lang="zh-CN" sz="1800" kern="100">
                        <a:effectLst/>
                      </a:endParaRPr>
                    </a:p>
                    <a:p>
                      <a:pPr>
                        <a:lnSpc>
                          <a:spcPct val="100000"/>
                        </a:lnSpc>
                        <a:spcAft>
                          <a:spcPts val="0"/>
                        </a:spcAft>
                      </a:pPr>
                      <a:r>
                        <a:rPr lang="en-US" sz="1800" kern="100">
                          <a:effectLst/>
                        </a:rPr>
                        <a:t>□ </a:t>
                      </a:r>
                      <a:r>
                        <a:rPr lang="zh-CN" sz="1800" kern="100">
                          <a:effectLst/>
                        </a:rPr>
                        <a:t>没有</a:t>
                      </a:r>
                      <a:endParaRPr lang="zh-CN" sz="1800" kern="100">
                        <a:effectLst/>
                      </a:endParaRPr>
                    </a:p>
                    <a:p>
                      <a:pPr>
                        <a:lnSpc>
                          <a:spcPct val="100000"/>
                        </a:lnSpc>
                        <a:spcAft>
                          <a:spcPts val="0"/>
                        </a:spcAft>
                      </a:pPr>
                      <a:r>
                        <a:rPr lang="zh-CN" sz="1800" u="sng" kern="100">
                          <a:effectLst/>
                          <a:uFill>
                            <a:solidFill>
                              <a:srgbClr val="000000"/>
                            </a:solidFill>
                          </a:uFill>
                        </a:rPr>
                        <a:t>　　　</a:t>
                      </a:r>
                      <a:r>
                        <a:rPr lang="zh-CN" sz="1800" kern="100">
                          <a:effectLst/>
                        </a:rPr>
                        <a:t>个月</a:t>
                      </a:r>
                      <a:r>
                        <a:rPr lang="en-US" sz="1800" kern="100">
                          <a:effectLst/>
                        </a:rPr>
                        <a:t> </a:t>
                      </a:r>
                      <a:endParaRPr lang="zh-CN" sz="1800" kern="10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en-US" sz="1800" kern="100">
                          <a:effectLst/>
                        </a:rPr>
                        <a:t>□ </a:t>
                      </a:r>
                      <a:r>
                        <a:rPr lang="zh-CN" sz="1800" kern="100">
                          <a:effectLst/>
                        </a:rPr>
                        <a:t>有</a:t>
                      </a:r>
                      <a:endParaRPr lang="zh-CN" sz="1800" kern="100">
                        <a:effectLst/>
                      </a:endParaRPr>
                    </a:p>
                    <a:p>
                      <a:pPr>
                        <a:lnSpc>
                          <a:spcPct val="100000"/>
                        </a:lnSpc>
                        <a:spcAft>
                          <a:spcPts val="0"/>
                        </a:spcAft>
                      </a:pPr>
                      <a:r>
                        <a:rPr lang="en-US" sz="1800" kern="100">
                          <a:effectLst/>
                        </a:rPr>
                        <a:t>□ </a:t>
                      </a:r>
                      <a:r>
                        <a:rPr lang="zh-CN" sz="1800" kern="100">
                          <a:effectLst/>
                        </a:rPr>
                        <a:t>没有</a:t>
                      </a:r>
                      <a:endParaRPr lang="zh-CN" sz="1800" kern="100">
                        <a:effectLst/>
                      </a:endParaRPr>
                    </a:p>
                    <a:p>
                      <a:pPr>
                        <a:lnSpc>
                          <a:spcPct val="100000"/>
                        </a:lnSpc>
                        <a:spcAft>
                          <a:spcPts val="0"/>
                        </a:spcAft>
                      </a:pPr>
                      <a:r>
                        <a:rPr lang="zh-CN" sz="1800" u="sng" kern="100">
                          <a:effectLst/>
                          <a:uFill>
                            <a:solidFill>
                              <a:srgbClr val="000000"/>
                            </a:solidFill>
                          </a:uFill>
                        </a:rPr>
                        <a:t>　　　</a:t>
                      </a:r>
                      <a:r>
                        <a:rPr lang="zh-CN" sz="1800" kern="100">
                          <a:effectLst/>
                        </a:rPr>
                        <a:t>个月</a:t>
                      </a:r>
                      <a:r>
                        <a:rPr lang="en-US" sz="1800" kern="100">
                          <a:effectLst/>
                        </a:rPr>
                        <a:t> </a:t>
                      </a:r>
                      <a:endParaRPr lang="zh-CN" sz="1800" kern="10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en-US" sz="1800" kern="100">
                          <a:effectLst/>
                        </a:rPr>
                        <a:t>□ </a:t>
                      </a:r>
                      <a:r>
                        <a:rPr lang="zh-CN" sz="1800" kern="100">
                          <a:effectLst/>
                        </a:rPr>
                        <a:t>有</a:t>
                      </a:r>
                      <a:endParaRPr lang="zh-CN" sz="1800" kern="100">
                        <a:effectLst/>
                      </a:endParaRPr>
                    </a:p>
                    <a:p>
                      <a:pPr>
                        <a:lnSpc>
                          <a:spcPct val="100000"/>
                        </a:lnSpc>
                        <a:spcAft>
                          <a:spcPts val="0"/>
                        </a:spcAft>
                      </a:pPr>
                      <a:r>
                        <a:rPr lang="en-US" sz="1800" kern="100">
                          <a:effectLst/>
                        </a:rPr>
                        <a:t>□ </a:t>
                      </a:r>
                      <a:r>
                        <a:rPr lang="zh-CN" sz="1800" kern="100">
                          <a:effectLst/>
                        </a:rPr>
                        <a:t>没有</a:t>
                      </a:r>
                      <a:endParaRPr lang="zh-CN" sz="1800" kern="100">
                        <a:effectLst/>
                      </a:endParaRPr>
                    </a:p>
                    <a:p>
                      <a:pPr>
                        <a:lnSpc>
                          <a:spcPct val="100000"/>
                        </a:lnSpc>
                        <a:spcAft>
                          <a:spcPts val="0"/>
                        </a:spcAft>
                      </a:pPr>
                      <a:r>
                        <a:rPr lang="zh-CN" sz="1800" u="sng" kern="100">
                          <a:effectLst/>
                          <a:uFill>
                            <a:solidFill>
                              <a:srgbClr val="000000"/>
                            </a:solidFill>
                          </a:uFill>
                        </a:rPr>
                        <a:t>　　　</a:t>
                      </a:r>
                      <a:r>
                        <a:rPr lang="zh-CN" sz="1800" kern="100">
                          <a:effectLst/>
                        </a:rPr>
                        <a:t>个月</a:t>
                      </a:r>
                      <a:r>
                        <a:rPr lang="en-US" sz="1800" kern="100">
                          <a:effectLst/>
                        </a:rPr>
                        <a:t> </a:t>
                      </a:r>
                      <a:endParaRPr lang="zh-CN" sz="1800" kern="100">
                        <a:solidFill>
                          <a:srgbClr val="000000"/>
                        </a:solidFill>
                        <a:effectLst/>
                        <a:latin typeface="NEU-BZ"/>
                        <a:ea typeface="方正书宋_GBK"/>
                        <a:cs typeface="Times New Roman" panose="02020603050405020304" pitchFamily="18" charset="0"/>
                      </a:endParaRPr>
                    </a:p>
                  </a:txBody>
                  <a:tcPr marL="57150" marR="57150" marT="0" marB="0" anchor="ctr"/>
                </a:tc>
              </a:tr>
              <a:tr h="1230598">
                <a:tc>
                  <a:txBody>
                    <a:bodyPr/>
                    <a:lstStyle/>
                    <a:p>
                      <a:pPr>
                        <a:lnSpc>
                          <a:spcPct val="100000"/>
                        </a:lnSpc>
                        <a:spcAft>
                          <a:spcPts val="0"/>
                        </a:spcAft>
                      </a:pPr>
                      <a:r>
                        <a:rPr lang="en-US" sz="1800" kern="100">
                          <a:effectLst/>
                        </a:rPr>
                        <a:t>2.</a:t>
                      </a:r>
                      <a:r>
                        <a:rPr lang="zh-CN" sz="1800" kern="100">
                          <a:effectLst/>
                        </a:rPr>
                        <a:t>浮动奖金</a:t>
                      </a:r>
                      <a:endParaRPr lang="zh-CN" sz="1800" kern="100">
                        <a:effectLst/>
                      </a:endParaRPr>
                    </a:p>
                    <a:p>
                      <a:pPr>
                        <a:lnSpc>
                          <a:spcPct val="100000"/>
                        </a:lnSpc>
                        <a:spcAft>
                          <a:spcPts val="0"/>
                        </a:spcAft>
                      </a:pPr>
                      <a:r>
                        <a:rPr lang="zh-CN" sz="1800" kern="100">
                          <a:effectLst/>
                        </a:rPr>
                        <a:t>过去</a:t>
                      </a:r>
                      <a:r>
                        <a:rPr lang="en-US" sz="1800" kern="100">
                          <a:effectLst/>
                        </a:rPr>
                        <a:t>12</a:t>
                      </a:r>
                      <a:r>
                        <a:rPr lang="zh-CN" sz="1800" kern="100">
                          <a:effectLst/>
                        </a:rPr>
                        <a:t>个月支付的浮动奖金相当于多少个月的基本薪酬</a:t>
                      </a:r>
                      <a:r>
                        <a:rPr lang="en-US" sz="1800" kern="100">
                          <a:effectLst/>
                        </a:rPr>
                        <a:t>?</a:t>
                      </a:r>
                      <a:endParaRPr lang="zh-CN" sz="1800" kern="10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en-US" sz="1800" kern="100">
                          <a:effectLst/>
                        </a:rPr>
                        <a:t>□ </a:t>
                      </a:r>
                      <a:r>
                        <a:rPr lang="zh-CN" sz="1800" kern="100">
                          <a:effectLst/>
                        </a:rPr>
                        <a:t>有</a:t>
                      </a:r>
                      <a:endParaRPr lang="zh-CN" sz="1800" kern="100">
                        <a:effectLst/>
                      </a:endParaRPr>
                    </a:p>
                    <a:p>
                      <a:pPr>
                        <a:lnSpc>
                          <a:spcPct val="100000"/>
                        </a:lnSpc>
                        <a:spcAft>
                          <a:spcPts val="0"/>
                        </a:spcAft>
                      </a:pPr>
                      <a:r>
                        <a:rPr lang="en-US" sz="1800" kern="100">
                          <a:effectLst/>
                        </a:rPr>
                        <a:t>□ </a:t>
                      </a:r>
                      <a:r>
                        <a:rPr lang="zh-CN" sz="1800" kern="100">
                          <a:effectLst/>
                        </a:rPr>
                        <a:t>没有</a:t>
                      </a:r>
                      <a:endParaRPr lang="zh-CN" sz="1800" kern="100">
                        <a:effectLst/>
                      </a:endParaRPr>
                    </a:p>
                    <a:p>
                      <a:pPr>
                        <a:lnSpc>
                          <a:spcPct val="100000"/>
                        </a:lnSpc>
                        <a:spcAft>
                          <a:spcPts val="0"/>
                        </a:spcAft>
                      </a:pPr>
                      <a:r>
                        <a:rPr lang="zh-CN" sz="1800" u="sng" kern="100">
                          <a:effectLst/>
                          <a:uFill>
                            <a:solidFill>
                              <a:srgbClr val="000000"/>
                            </a:solidFill>
                          </a:uFill>
                        </a:rPr>
                        <a:t>　　　</a:t>
                      </a:r>
                      <a:r>
                        <a:rPr lang="zh-CN" sz="1800" kern="100">
                          <a:effectLst/>
                        </a:rPr>
                        <a:t>个月</a:t>
                      </a:r>
                      <a:r>
                        <a:rPr lang="en-US" sz="1800" kern="100">
                          <a:effectLst/>
                        </a:rPr>
                        <a:t> </a:t>
                      </a:r>
                      <a:endParaRPr lang="zh-CN" sz="1800" kern="10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en-US" sz="1800" kern="100">
                          <a:effectLst/>
                        </a:rPr>
                        <a:t>□ </a:t>
                      </a:r>
                      <a:r>
                        <a:rPr lang="zh-CN" sz="1800" kern="100">
                          <a:effectLst/>
                        </a:rPr>
                        <a:t>有</a:t>
                      </a:r>
                      <a:endParaRPr lang="zh-CN" sz="1800" kern="100">
                        <a:effectLst/>
                      </a:endParaRPr>
                    </a:p>
                    <a:p>
                      <a:pPr>
                        <a:lnSpc>
                          <a:spcPct val="100000"/>
                        </a:lnSpc>
                        <a:spcAft>
                          <a:spcPts val="0"/>
                        </a:spcAft>
                      </a:pPr>
                      <a:r>
                        <a:rPr lang="en-US" sz="1800" kern="100">
                          <a:effectLst/>
                        </a:rPr>
                        <a:t>□ </a:t>
                      </a:r>
                      <a:r>
                        <a:rPr lang="zh-CN" sz="1800" kern="100">
                          <a:effectLst/>
                        </a:rPr>
                        <a:t>没有</a:t>
                      </a:r>
                      <a:endParaRPr lang="zh-CN" sz="1800" kern="100">
                        <a:effectLst/>
                      </a:endParaRPr>
                    </a:p>
                    <a:p>
                      <a:pPr>
                        <a:lnSpc>
                          <a:spcPct val="100000"/>
                        </a:lnSpc>
                        <a:spcAft>
                          <a:spcPts val="0"/>
                        </a:spcAft>
                      </a:pPr>
                      <a:r>
                        <a:rPr lang="zh-CN" sz="1800" u="sng" kern="100">
                          <a:effectLst/>
                          <a:uFill>
                            <a:solidFill>
                              <a:srgbClr val="000000"/>
                            </a:solidFill>
                          </a:uFill>
                        </a:rPr>
                        <a:t>　　　</a:t>
                      </a:r>
                      <a:r>
                        <a:rPr lang="zh-CN" sz="1800" kern="100">
                          <a:effectLst/>
                        </a:rPr>
                        <a:t>个月</a:t>
                      </a:r>
                      <a:r>
                        <a:rPr lang="en-US" sz="1800" kern="100">
                          <a:effectLst/>
                        </a:rPr>
                        <a:t> </a:t>
                      </a:r>
                      <a:endParaRPr lang="zh-CN" sz="1800" kern="10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en-US" sz="1800" kern="100">
                          <a:effectLst/>
                        </a:rPr>
                        <a:t>□ </a:t>
                      </a:r>
                      <a:r>
                        <a:rPr lang="zh-CN" sz="1800" kern="100">
                          <a:effectLst/>
                        </a:rPr>
                        <a:t>有</a:t>
                      </a:r>
                      <a:endParaRPr lang="zh-CN" sz="1800" kern="100">
                        <a:effectLst/>
                      </a:endParaRPr>
                    </a:p>
                    <a:p>
                      <a:pPr>
                        <a:lnSpc>
                          <a:spcPct val="100000"/>
                        </a:lnSpc>
                        <a:spcAft>
                          <a:spcPts val="0"/>
                        </a:spcAft>
                      </a:pPr>
                      <a:r>
                        <a:rPr lang="en-US" sz="1800" kern="100">
                          <a:effectLst/>
                        </a:rPr>
                        <a:t>□ </a:t>
                      </a:r>
                      <a:r>
                        <a:rPr lang="zh-CN" sz="1800" kern="100">
                          <a:effectLst/>
                        </a:rPr>
                        <a:t>没有</a:t>
                      </a:r>
                      <a:endParaRPr lang="zh-CN" sz="1800" kern="100">
                        <a:effectLst/>
                      </a:endParaRPr>
                    </a:p>
                    <a:p>
                      <a:pPr>
                        <a:lnSpc>
                          <a:spcPct val="100000"/>
                        </a:lnSpc>
                        <a:spcAft>
                          <a:spcPts val="0"/>
                        </a:spcAft>
                      </a:pPr>
                      <a:r>
                        <a:rPr lang="zh-CN" sz="1800" u="sng" kern="100">
                          <a:effectLst/>
                          <a:uFill>
                            <a:solidFill>
                              <a:srgbClr val="000000"/>
                            </a:solidFill>
                          </a:uFill>
                        </a:rPr>
                        <a:t>　　　</a:t>
                      </a:r>
                      <a:r>
                        <a:rPr lang="zh-CN" sz="1800" kern="100">
                          <a:effectLst/>
                        </a:rPr>
                        <a:t>个月</a:t>
                      </a:r>
                      <a:r>
                        <a:rPr lang="en-US" sz="1800" kern="100">
                          <a:effectLst/>
                        </a:rPr>
                        <a:t> </a:t>
                      </a:r>
                      <a:endParaRPr lang="zh-CN" sz="1800" kern="100">
                        <a:solidFill>
                          <a:srgbClr val="000000"/>
                        </a:solidFill>
                        <a:effectLst/>
                        <a:latin typeface="NEU-BZ"/>
                        <a:ea typeface="方正书宋_GBK"/>
                        <a:cs typeface="Times New Roman" panose="02020603050405020304" pitchFamily="18" charset="0"/>
                      </a:endParaRPr>
                    </a:p>
                  </a:txBody>
                  <a:tcPr marL="57150" marR="57150" marT="0" marB="0" anchor="ctr"/>
                </a:tc>
              </a:tr>
              <a:tr h="3744160">
                <a:tc>
                  <a:txBody>
                    <a:bodyPr/>
                    <a:lstStyle/>
                    <a:p>
                      <a:pPr>
                        <a:lnSpc>
                          <a:spcPct val="100000"/>
                        </a:lnSpc>
                        <a:spcAft>
                          <a:spcPts val="0"/>
                        </a:spcAft>
                      </a:pPr>
                      <a:r>
                        <a:rPr lang="en-US" sz="1800" kern="100">
                          <a:effectLst/>
                        </a:rPr>
                        <a:t>3.</a:t>
                      </a:r>
                      <a:r>
                        <a:rPr lang="zh-CN" sz="1800" kern="100">
                          <a:effectLst/>
                        </a:rPr>
                        <a:t>销售佣金</a:t>
                      </a:r>
                      <a:endParaRPr lang="zh-CN" sz="1800" kern="100">
                        <a:effectLst/>
                      </a:endParaRPr>
                    </a:p>
                    <a:p>
                      <a:pPr>
                        <a:lnSpc>
                          <a:spcPct val="100000"/>
                        </a:lnSpc>
                        <a:spcAft>
                          <a:spcPts val="0"/>
                        </a:spcAft>
                      </a:pPr>
                      <a:r>
                        <a:rPr lang="en-US" sz="1800" kern="100">
                          <a:effectLst/>
                        </a:rPr>
                        <a:t>● </a:t>
                      </a:r>
                      <a:r>
                        <a:rPr lang="zh-CN" sz="1800" kern="100">
                          <a:effectLst/>
                        </a:rPr>
                        <a:t>你公司是否有销售类员工</a:t>
                      </a:r>
                      <a:r>
                        <a:rPr lang="en-US" sz="1800" kern="100">
                          <a:effectLst/>
                        </a:rPr>
                        <a:t>?</a:t>
                      </a:r>
                      <a:endParaRPr lang="zh-CN" sz="1800" kern="100">
                        <a:effectLst/>
                      </a:endParaRPr>
                    </a:p>
                    <a:p>
                      <a:pPr>
                        <a:lnSpc>
                          <a:spcPct val="100000"/>
                        </a:lnSpc>
                        <a:spcAft>
                          <a:spcPts val="0"/>
                        </a:spcAft>
                      </a:pPr>
                      <a:r>
                        <a:rPr lang="en-US" sz="1800" kern="100">
                          <a:effectLst/>
                        </a:rPr>
                        <a:t>● </a:t>
                      </a:r>
                      <a:r>
                        <a:rPr lang="zh-CN" sz="1800" kern="100">
                          <a:effectLst/>
                        </a:rPr>
                        <a:t>你公司销售人员是否有销售奖金或销售佣金</a:t>
                      </a:r>
                      <a:r>
                        <a:rPr lang="en-US" sz="1800" kern="100">
                          <a:effectLst/>
                        </a:rPr>
                        <a:t>?</a:t>
                      </a:r>
                      <a:endParaRPr lang="zh-CN" sz="1800" kern="100">
                        <a:effectLst/>
                      </a:endParaRPr>
                    </a:p>
                    <a:p>
                      <a:pPr>
                        <a:lnSpc>
                          <a:spcPct val="100000"/>
                        </a:lnSpc>
                        <a:spcAft>
                          <a:spcPts val="0"/>
                        </a:spcAft>
                      </a:pPr>
                      <a:r>
                        <a:rPr lang="en-US" sz="1800" kern="100">
                          <a:effectLst/>
                        </a:rPr>
                        <a:t>● </a:t>
                      </a:r>
                      <a:r>
                        <a:rPr lang="zh-CN" sz="1800" kern="100">
                          <a:effectLst/>
                        </a:rPr>
                        <a:t>如果年度销售目标完成</a:t>
                      </a:r>
                      <a:r>
                        <a:rPr lang="en-US" sz="1800" kern="100">
                          <a:effectLst/>
                        </a:rPr>
                        <a:t>,</a:t>
                      </a:r>
                      <a:r>
                        <a:rPr lang="zh-CN" sz="1800" kern="100">
                          <a:effectLst/>
                        </a:rPr>
                        <a:t>则销售人员可获得的目标佣金大约是多少</a:t>
                      </a:r>
                      <a:r>
                        <a:rPr lang="en-US" sz="1800" kern="100">
                          <a:effectLst/>
                        </a:rPr>
                        <a:t>?</a:t>
                      </a:r>
                      <a:endParaRPr lang="zh-CN" sz="1800" kern="100">
                        <a:effectLst/>
                      </a:endParaRPr>
                    </a:p>
                    <a:p>
                      <a:pPr>
                        <a:lnSpc>
                          <a:spcPct val="100000"/>
                        </a:lnSpc>
                        <a:spcAft>
                          <a:spcPts val="0"/>
                        </a:spcAft>
                      </a:pPr>
                      <a:r>
                        <a:rPr lang="en-US" sz="1800" kern="100">
                          <a:effectLst/>
                        </a:rPr>
                        <a:t>● </a:t>
                      </a:r>
                      <a:r>
                        <a:rPr lang="zh-CN" sz="1800" kern="100">
                          <a:effectLst/>
                        </a:rPr>
                        <a:t>在过去</a:t>
                      </a:r>
                      <a:r>
                        <a:rPr lang="en-US" sz="1800" kern="100">
                          <a:effectLst/>
                        </a:rPr>
                        <a:t>12</a:t>
                      </a:r>
                      <a:r>
                        <a:rPr lang="zh-CN" sz="1800" kern="100">
                          <a:effectLst/>
                        </a:rPr>
                        <a:t>个月中实际获得的年度销售佣金为多少</a:t>
                      </a:r>
                      <a:r>
                        <a:rPr lang="en-US" sz="1800" kern="100">
                          <a:effectLst/>
                        </a:rPr>
                        <a:t>?</a:t>
                      </a:r>
                      <a:endParaRPr lang="zh-CN" sz="1800" kern="10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en-US" sz="1800" kern="100">
                          <a:effectLst/>
                        </a:rPr>
                        <a:t>□ </a:t>
                      </a:r>
                      <a:r>
                        <a:rPr lang="zh-CN" sz="1800" kern="100">
                          <a:effectLst/>
                        </a:rPr>
                        <a:t>有</a:t>
                      </a:r>
                      <a:endParaRPr lang="zh-CN" sz="1800" kern="100">
                        <a:effectLst/>
                      </a:endParaRPr>
                    </a:p>
                    <a:p>
                      <a:pPr>
                        <a:lnSpc>
                          <a:spcPct val="100000"/>
                        </a:lnSpc>
                        <a:spcAft>
                          <a:spcPts val="0"/>
                        </a:spcAft>
                      </a:pPr>
                      <a:r>
                        <a:rPr lang="en-US" sz="1800" kern="100">
                          <a:effectLst/>
                        </a:rPr>
                        <a:t>□ </a:t>
                      </a:r>
                      <a:r>
                        <a:rPr lang="zh-CN" sz="1800" kern="100">
                          <a:effectLst/>
                        </a:rPr>
                        <a:t>没有</a:t>
                      </a:r>
                      <a:endParaRPr lang="zh-CN" sz="1800" kern="100">
                        <a:effectLst/>
                      </a:endParaRPr>
                    </a:p>
                    <a:p>
                      <a:pPr>
                        <a:lnSpc>
                          <a:spcPct val="100000"/>
                        </a:lnSpc>
                        <a:spcAft>
                          <a:spcPts val="0"/>
                        </a:spcAft>
                      </a:pPr>
                      <a:r>
                        <a:rPr lang="en-US" sz="1800" kern="100">
                          <a:effectLst/>
                        </a:rPr>
                        <a:t> </a:t>
                      </a:r>
                      <a:endParaRPr lang="zh-CN" sz="1800" kern="100">
                        <a:effectLst/>
                      </a:endParaRPr>
                    </a:p>
                    <a:p>
                      <a:pPr>
                        <a:lnSpc>
                          <a:spcPct val="100000"/>
                        </a:lnSpc>
                        <a:spcAft>
                          <a:spcPts val="0"/>
                        </a:spcAft>
                      </a:pPr>
                      <a:r>
                        <a:rPr lang="en-US" sz="1800" kern="100">
                          <a:effectLst/>
                        </a:rPr>
                        <a:t>□ </a:t>
                      </a:r>
                      <a:r>
                        <a:rPr lang="zh-CN" sz="1800" kern="100">
                          <a:effectLst/>
                        </a:rPr>
                        <a:t>　　个月基本薪酬</a:t>
                      </a:r>
                      <a:r>
                        <a:rPr lang="en-US" sz="1800" kern="100">
                          <a:effectLst/>
                        </a:rPr>
                        <a:t> </a:t>
                      </a:r>
                      <a:endParaRPr lang="zh-CN" sz="1800" kern="100">
                        <a:effectLst/>
                      </a:endParaRPr>
                    </a:p>
                    <a:p>
                      <a:pPr>
                        <a:lnSpc>
                          <a:spcPct val="100000"/>
                        </a:lnSpc>
                        <a:spcAft>
                          <a:spcPts val="0"/>
                        </a:spcAft>
                      </a:pPr>
                      <a:r>
                        <a:rPr lang="en-US" sz="1800" kern="100">
                          <a:effectLst/>
                        </a:rPr>
                        <a:t>□ </a:t>
                      </a:r>
                      <a:r>
                        <a:rPr lang="zh-CN" sz="1800" kern="100">
                          <a:effectLst/>
                        </a:rPr>
                        <a:t>　　</a:t>
                      </a:r>
                      <a:r>
                        <a:rPr lang="en-US" sz="1800" kern="100">
                          <a:effectLst/>
                        </a:rPr>
                        <a:t>RMB </a:t>
                      </a:r>
                      <a:endParaRPr lang="zh-CN" sz="1800" kern="100">
                        <a:effectLst/>
                      </a:endParaRPr>
                    </a:p>
                    <a:p>
                      <a:pPr>
                        <a:lnSpc>
                          <a:spcPct val="100000"/>
                        </a:lnSpc>
                        <a:spcAft>
                          <a:spcPts val="0"/>
                        </a:spcAft>
                      </a:pPr>
                      <a:r>
                        <a:rPr lang="en-US" sz="1800" kern="100">
                          <a:effectLst/>
                        </a:rPr>
                        <a:t> </a:t>
                      </a:r>
                      <a:endParaRPr lang="zh-CN" sz="1800" kern="100">
                        <a:effectLst/>
                      </a:endParaRPr>
                    </a:p>
                    <a:p>
                      <a:pPr>
                        <a:lnSpc>
                          <a:spcPct val="100000"/>
                        </a:lnSpc>
                        <a:spcAft>
                          <a:spcPts val="0"/>
                        </a:spcAft>
                      </a:pPr>
                      <a:r>
                        <a:rPr lang="en-US" sz="1800" kern="100">
                          <a:effectLst/>
                        </a:rPr>
                        <a:t>□ </a:t>
                      </a:r>
                      <a:r>
                        <a:rPr lang="zh-CN" sz="1800" kern="100">
                          <a:effectLst/>
                        </a:rPr>
                        <a:t>　　个月基本薪酬</a:t>
                      </a:r>
                      <a:r>
                        <a:rPr lang="en-US" sz="1800" kern="100">
                          <a:effectLst/>
                        </a:rPr>
                        <a:t> </a:t>
                      </a:r>
                      <a:endParaRPr lang="zh-CN" sz="1800" kern="100">
                        <a:effectLst/>
                      </a:endParaRPr>
                    </a:p>
                    <a:p>
                      <a:pPr>
                        <a:lnSpc>
                          <a:spcPct val="100000"/>
                        </a:lnSpc>
                        <a:spcAft>
                          <a:spcPts val="0"/>
                        </a:spcAft>
                      </a:pPr>
                      <a:r>
                        <a:rPr lang="en-US" sz="1800" kern="100">
                          <a:effectLst/>
                        </a:rPr>
                        <a:t>□ </a:t>
                      </a:r>
                      <a:r>
                        <a:rPr lang="zh-CN" sz="1800" kern="100">
                          <a:effectLst/>
                        </a:rPr>
                        <a:t>　　</a:t>
                      </a:r>
                      <a:r>
                        <a:rPr lang="en-US" sz="1800" kern="100">
                          <a:effectLst/>
                        </a:rPr>
                        <a:t>RMB </a:t>
                      </a:r>
                      <a:endParaRPr lang="zh-CN" sz="1800" kern="100">
                        <a:effectLst/>
                      </a:endParaRPr>
                    </a:p>
                    <a:p>
                      <a:pPr>
                        <a:lnSpc>
                          <a:spcPct val="100000"/>
                        </a:lnSpc>
                        <a:spcAft>
                          <a:spcPts val="0"/>
                        </a:spcAft>
                      </a:pPr>
                      <a:r>
                        <a:rPr lang="en-US" sz="1800" kern="100">
                          <a:effectLst/>
                        </a:rPr>
                        <a:t>□   </a:t>
                      </a:r>
                      <a:r>
                        <a:rPr lang="zh-CN" sz="1800" kern="100">
                          <a:effectLst/>
                        </a:rPr>
                        <a:t>个月基本薪酬</a:t>
                      </a:r>
                      <a:endParaRPr lang="zh-CN" sz="1800" kern="100">
                        <a:effectLst/>
                      </a:endParaRPr>
                    </a:p>
                    <a:p>
                      <a:pPr>
                        <a:lnSpc>
                          <a:spcPct val="100000"/>
                        </a:lnSpc>
                        <a:spcAft>
                          <a:spcPts val="0"/>
                        </a:spcAft>
                      </a:pPr>
                      <a:r>
                        <a:rPr lang="en-US" sz="1800" kern="100">
                          <a:effectLst/>
                        </a:rPr>
                        <a:t>□ </a:t>
                      </a:r>
                      <a:r>
                        <a:rPr lang="zh-CN" sz="1800" kern="100">
                          <a:effectLst/>
                        </a:rPr>
                        <a:t>　　</a:t>
                      </a:r>
                      <a:r>
                        <a:rPr lang="en-US" sz="1800" kern="100">
                          <a:effectLst/>
                        </a:rPr>
                        <a:t>RMB </a:t>
                      </a:r>
                      <a:endParaRPr lang="zh-CN" sz="1800" kern="10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zh-CN" sz="1800" kern="100">
                          <a:effectLst/>
                        </a:rPr>
                        <a:t>有</a:t>
                      </a:r>
                      <a:endParaRPr lang="zh-CN" sz="1800" kern="100">
                        <a:effectLst/>
                      </a:endParaRPr>
                    </a:p>
                    <a:p>
                      <a:pPr>
                        <a:lnSpc>
                          <a:spcPct val="100000"/>
                        </a:lnSpc>
                        <a:spcAft>
                          <a:spcPts val="0"/>
                        </a:spcAft>
                      </a:pPr>
                      <a:r>
                        <a:rPr lang="en-US" sz="1800" kern="100">
                          <a:effectLst/>
                        </a:rPr>
                        <a:t>□ </a:t>
                      </a:r>
                      <a:r>
                        <a:rPr lang="zh-CN" sz="1800" kern="100">
                          <a:effectLst/>
                        </a:rPr>
                        <a:t>没有</a:t>
                      </a:r>
                      <a:endParaRPr lang="zh-CN" sz="1800" kern="100">
                        <a:effectLst/>
                      </a:endParaRPr>
                    </a:p>
                    <a:p>
                      <a:pPr>
                        <a:lnSpc>
                          <a:spcPct val="100000"/>
                        </a:lnSpc>
                        <a:spcAft>
                          <a:spcPts val="0"/>
                        </a:spcAft>
                      </a:pPr>
                      <a:r>
                        <a:rPr lang="en-US" sz="1800" kern="100">
                          <a:effectLst/>
                        </a:rPr>
                        <a:t> </a:t>
                      </a:r>
                      <a:endParaRPr lang="zh-CN" sz="1800" kern="100">
                        <a:effectLst/>
                      </a:endParaRPr>
                    </a:p>
                    <a:p>
                      <a:pPr>
                        <a:lnSpc>
                          <a:spcPct val="100000"/>
                        </a:lnSpc>
                        <a:spcAft>
                          <a:spcPts val="0"/>
                        </a:spcAft>
                      </a:pPr>
                      <a:r>
                        <a:rPr lang="en-US" sz="1800" kern="100">
                          <a:effectLst/>
                        </a:rPr>
                        <a:t>□ </a:t>
                      </a:r>
                      <a:r>
                        <a:rPr lang="zh-CN" sz="1800" kern="100">
                          <a:effectLst/>
                        </a:rPr>
                        <a:t>　　个月基本薪酬</a:t>
                      </a:r>
                      <a:r>
                        <a:rPr lang="en-US" sz="1800" kern="100">
                          <a:effectLst/>
                        </a:rPr>
                        <a:t> </a:t>
                      </a:r>
                      <a:endParaRPr lang="zh-CN" sz="1800" kern="100">
                        <a:effectLst/>
                      </a:endParaRPr>
                    </a:p>
                    <a:p>
                      <a:pPr>
                        <a:lnSpc>
                          <a:spcPct val="100000"/>
                        </a:lnSpc>
                        <a:spcAft>
                          <a:spcPts val="0"/>
                        </a:spcAft>
                      </a:pPr>
                      <a:r>
                        <a:rPr lang="en-US" sz="1800" kern="100">
                          <a:effectLst/>
                        </a:rPr>
                        <a:t>□ </a:t>
                      </a:r>
                      <a:r>
                        <a:rPr lang="zh-CN" sz="1800" kern="100">
                          <a:effectLst/>
                        </a:rPr>
                        <a:t>　　</a:t>
                      </a:r>
                      <a:r>
                        <a:rPr lang="en-US" sz="1800" kern="100">
                          <a:effectLst/>
                        </a:rPr>
                        <a:t>RMB </a:t>
                      </a:r>
                      <a:endParaRPr lang="zh-CN" sz="1800" kern="100">
                        <a:effectLst/>
                      </a:endParaRPr>
                    </a:p>
                    <a:p>
                      <a:pPr>
                        <a:lnSpc>
                          <a:spcPct val="100000"/>
                        </a:lnSpc>
                        <a:spcAft>
                          <a:spcPts val="0"/>
                        </a:spcAft>
                      </a:pPr>
                      <a:r>
                        <a:rPr lang="en-US" sz="1800" kern="100">
                          <a:effectLst/>
                        </a:rPr>
                        <a:t> </a:t>
                      </a:r>
                      <a:endParaRPr lang="zh-CN" sz="1800" kern="100">
                        <a:effectLst/>
                      </a:endParaRPr>
                    </a:p>
                    <a:p>
                      <a:pPr>
                        <a:lnSpc>
                          <a:spcPct val="100000"/>
                        </a:lnSpc>
                        <a:spcAft>
                          <a:spcPts val="0"/>
                        </a:spcAft>
                      </a:pPr>
                      <a:r>
                        <a:rPr lang="en-US" sz="1800" kern="100">
                          <a:effectLst/>
                        </a:rPr>
                        <a:t>□ </a:t>
                      </a:r>
                      <a:r>
                        <a:rPr lang="zh-CN" sz="1800" kern="100">
                          <a:effectLst/>
                        </a:rPr>
                        <a:t>　　个月基本薪酬</a:t>
                      </a:r>
                      <a:r>
                        <a:rPr lang="en-US" sz="1800" kern="100">
                          <a:effectLst/>
                        </a:rPr>
                        <a:t> </a:t>
                      </a:r>
                      <a:endParaRPr lang="zh-CN" sz="1800" kern="100">
                        <a:effectLst/>
                      </a:endParaRPr>
                    </a:p>
                    <a:p>
                      <a:pPr>
                        <a:lnSpc>
                          <a:spcPct val="100000"/>
                        </a:lnSpc>
                        <a:spcAft>
                          <a:spcPts val="0"/>
                        </a:spcAft>
                      </a:pPr>
                      <a:r>
                        <a:rPr lang="en-US" sz="1800" kern="100">
                          <a:effectLst/>
                        </a:rPr>
                        <a:t>□ </a:t>
                      </a:r>
                      <a:r>
                        <a:rPr lang="zh-CN" sz="1800" kern="100">
                          <a:effectLst/>
                        </a:rPr>
                        <a:t>　　</a:t>
                      </a:r>
                      <a:r>
                        <a:rPr lang="en-US" sz="1800" kern="100">
                          <a:effectLst/>
                        </a:rPr>
                        <a:t>RMB </a:t>
                      </a:r>
                      <a:endParaRPr lang="zh-CN" sz="1800" kern="100">
                        <a:effectLst/>
                      </a:endParaRPr>
                    </a:p>
                    <a:p>
                      <a:pPr>
                        <a:lnSpc>
                          <a:spcPct val="100000"/>
                        </a:lnSpc>
                        <a:spcAft>
                          <a:spcPts val="0"/>
                        </a:spcAft>
                      </a:pPr>
                      <a:r>
                        <a:rPr lang="en-US" sz="1800" kern="100">
                          <a:effectLst/>
                        </a:rPr>
                        <a:t> </a:t>
                      </a:r>
                      <a:endParaRPr lang="zh-CN" sz="1800" kern="100">
                        <a:effectLst/>
                      </a:endParaRPr>
                    </a:p>
                    <a:p>
                      <a:pPr>
                        <a:lnSpc>
                          <a:spcPct val="100000"/>
                        </a:lnSpc>
                        <a:spcAft>
                          <a:spcPts val="0"/>
                        </a:spcAft>
                      </a:pPr>
                      <a:r>
                        <a:rPr lang="en-US" sz="1800" kern="100">
                          <a:effectLst/>
                        </a:rPr>
                        <a:t> </a:t>
                      </a:r>
                      <a:endParaRPr lang="zh-CN" sz="1800" kern="100">
                        <a:effectLst/>
                      </a:endParaRPr>
                    </a:p>
                    <a:p>
                      <a:pPr>
                        <a:lnSpc>
                          <a:spcPct val="100000"/>
                        </a:lnSpc>
                        <a:spcAft>
                          <a:spcPts val="0"/>
                        </a:spcAft>
                      </a:pPr>
                      <a:r>
                        <a:rPr lang="en-US" sz="1800" kern="100">
                          <a:effectLst/>
                        </a:rPr>
                        <a:t>□ </a:t>
                      </a:r>
                      <a:r>
                        <a:rPr lang="zh-CN" sz="1800" kern="100">
                          <a:effectLst/>
                        </a:rPr>
                        <a:t>　　个月基本薪酬</a:t>
                      </a:r>
                      <a:r>
                        <a:rPr lang="en-US" sz="1800" kern="100">
                          <a:effectLst/>
                        </a:rPr>
                        <a:t> </a:t>
                      </a:r>
                      <a:endParaRPr lang="zh-CN" sz="1800" kern="100">
                        <a:effectLst/>
                      </a:endParaRPr>
                    </a:p>
                    <a:p>
                      <a:pPr>
                        <a:lnSpc>
                          <a:spcPct val="100000"/>
                        </a:lnSpc>
                        <a:spcAft>
                          <a:spcPts val="0"/>
                        </a:spcAft>
                      </a:pPr>
                      <a:r>
                        <a:rPr lang="en-US" sz="1800" kern="100">
                          <a:effectLst/>
                        </a:rPr>
                        <a:t>□ </a:t>
                      </a:r>
                      <a:r>
                        <a:rPr lang="zh-CN" sz="1800" kern="100">
                          <a:effectLst/>
                        </a:rPr>
                        <a:t>　　</a:t>
                      </a:r>
                      <a:r>
                        <a:rPr lang="en-US" sz="1800" kern="100">
                          <a:effectLst/>
                        </a:rPr>
                        <a:t>RMB </a:t>
                      </a:r>
                      <a:endParaRPr lang="zh-CN" sz="1800" kern="10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en-US" sz="1800" kern="100" dirty="0">
                          <a:effectLst/>
                        </a:rPr>
                        <a:t>□ </a:t>
                      </a:r>
                      <a:r>
                        <a:rPr lang="zh-CN" sz="1800" kern="100" dirty="0">
                          <a:effectLst/>
                        </a:rPr>
                        <a:t>有</a:t>
                      </a:r>
                      <a:endParaRPr lang="zh-CN" sz="1800" kern="100" dirty="0">
                        <a:effectLst/>
                      </a:endParaRPr>
                    </a:p>
                    <a:p>
                      <a:pPr>
                        <a:lnSpc>
                          <a:spcPct val="100000"/>
                        </a:lnSpc>
                        <a:spcAft>
                          <a:spcPts val="0"/>
                        </a:spcAft>
                      </a:pPr>
                      <a:r>
                        <a:rPr lang="en-US" sz="1800" kern="100" dirty="0">
                          <a:effectLst/>
                        </a:rPr>
                        <a:t>□ </a:t>
                      </a:r>
                      <a:r>
                        <a:rPr lang="zh-CN" sz="1800" kern="100" dirty="0">
                          <a:effectLst/>
                        </a:rPr>
                        <a:t>没有</a:t>
                      </a:r>
                      <a:endParaRPr lang="zh-CN" sz="1800" kern="100" dirty="0">
                        <a:effectLst/>
                      </a:endParaRPr>
                    </a:p>
                    <a:p>
                      <a:pPr>
                        <a:lnSpc>
                          <a:spcPct val="100000"/>
                        </a:lnSpc>
                        <a:spcAft>
                          <a:spcPts val="0"/>
                        </a:spcAft>
                      </a:pPr>
                      <a:r>
                        <a:rPr lang="en-US" sz="1800" kern="100" dirty="0">
                          <a:effectLst/>
                        </a:rPr>
                        <a:t>□ </a:t>
                      </a:r>
                      <a:r>
                        <a:rPr lang="zh-CN" sz="1800" kern="100" dirty="0">
                          <a:effectLst/>
                        </a:rPr>
                        <a:t>个月基本薪酬</a:t>
                      </a:r>
                      <a:endParaRPr lang="zh-CN" sz="1800" kern="100" dirty="0">
                        <a:effectLst/>
                      </a:endParaRPr>
                    </a:p>
                    <a:p>
                      <a:pPr>
                        <a:lnSpc>
                          <a:spcPct val="100000"/>
                        </a:lnSpc>
                        <a:spcAft>
                          <a:spcPts val="0"/>
                        </a:spcAft>
                      </a:pPr>
                      <a:r>
                        <a:rPr lang="en-US" sz="1800" kern="100" dirty="0">
                          <a:effectLst/>
                        </a:rPr>
                        <a:t>□ </a:t>
                      </a:r>
                      <a:r>
                        <a:rPr lang="zh-CN" sz="1800" kern="100" dirty="0">
                          <a:effectLst/>
                        </a:rPr>
                        <a:t>　　</a:t>
                      </a:r>
                      <a:r>
                        <a:rPr lang="en-US" sz="1800" kern="100" dirty="0">
                          <a:effectLst/>
                        </a:rPr>
                        <a:t>RMB </a:t>
                      </a:r>
                      <a:endParaRPr lang="zh-CN" sz="1800" kern="100" dirty="0">
                        <a:effectLst/>
                      </a:endParaRPr>
                    </a:p>
                    <a:p>
                      <a:pPr>
                        <a:lnSpc>
                          <a:spcPct val="100000"/>
                        </a:lnSpc>
                        <a:spcAft>
                          <a:spcPts val="0"/>
                        </a:spcAft>
                      </a:pPr>
                      <a:r>
                        <a:rPr lang="en-US" sz="1800" kern="100" dirty="0">
                          <a:effectLst/>
                        </a:rPr>
                        <a:t>□ </a:t>
                      </a:r>
                      <a:r>
                        <a:rPr lang="zh-CN" sz="1800" kern="100" dirty="0">
                          <a:effectLst/>
                        </a:rPr>
                        <a:t>个月基本薪酬</a:t>
                      </a:r>
                      <a:endParaRPr lang="zh-CN" sz="1800" kern="100" dirty="0">
                        <a:effectLst/>
                      </a:endParaRPr>
                    </a:p>
                    <a:p>
                      <a:pPr>
                        <a:lnSpc>
                          <a:spcPct val="100000"/>
                        </a:lnSpc>
                        <a:spcAft>
                          <a:spcPts val="0"/>
                        </a:spcAft>
                      </a:pPr>
                      <a:r>
                        <a:rPr lang="en-US" sz="1800" kern="100" dirty="0">
                          <a:effectLst/>
                        </a:rPr>
                        <a:t>□ </a:t>
                      </a:r>
                      <a:r>
                        <a:rPr lang="zh-CN" sz="1800" kern="100" dirty="0">
                          <a:effectLst/>
                        </a:rPr>
                        <a:t>　　</a:t>
                      </a:r>
                      <a:r>
                        <a:rPr lang="en-US" sz="1800" kern="100" dirty="0">
                          <a:effectLst/>
                        </a:rPr>
                        <a:t>RMB </a:t>
                      </a:r>
                      <a:endParaRPr lang="zh-CN" sz="1800" kern="100" dirty="0">
                        <a:effectLst/>
                      </a:endParaRPr>
                    </a:p>
                    <a:p>
                      <a:pPr>
                        <a:lnSpc>
                          <a:spcPct val="100000"/>
                        </a:lnSpc>
                        <a:spcAft>
                          <a:spcPts val="0"/>
                        </a:spcAft>
                      </a:pPr>
                      <a:r>
                        <a:rPr lang="en-US" sz="1800" kern="100" dirty="0">
                          <a:effectLst/>
                        </a:rPr>
                        <a:t>□ </a:t>
                      </a:r>
                      <a:r>
                        <a:rPr lang="zh-CN" sz="1800" kern="100" dirty="0">
                          <a:effectLst/>
                        </a:rPr>
                        <a:t>个月基本薪酬</a:t>
                      </a:r>
                      <a:endParaRPr lang="zh-CN" sz="1800" kern="100" dirty="0">
                        <a:effectLst/>
                      </a:endParaRPr>
                    </a:p>
                    <a:p>
                      <a:pPr>
                        <a:lnSpc>
                          <a:spcPct val="100000"/>
                        </a:lnSpc>
                        <a:spcAft>
                          <a:spcPts val="0"/>
                        </a:spcAft>
                      </a:pPr>
                      <a:r>
                        <a:rPr lang="en-US" sz="1800" kern="100" dirty="0">
                          <a:effectLst/>
                        </a:rPr>
                        <a:t>□ </a:t>
                      </a:r>
                      <a:r>
                        <a:rPr lang="zh-CN" sz="1800" kern="100" dirty="0">
                          <a:effectLst/>
                        </a:rPr>
                        <a:t>　　</a:t>
                      </a:r>
                      <a:r>
                        <a:rPr lang="en-US" sz="1800" kern="100" dirty="0">
                          <a:effectLst/>
                        </a:rPr>
                        <a:t>RMB </a:t>
                      </a:r>
                      <a:endParaRPr lang="zh-CN" sz="1800" kern="100" dirty="0">
                        <a:solidFill>
                          <a:srgbClr val="000000"/>
                        </a:solidFill>
                        <a:effectLst/>
                        <a:latin typeface="NEU-BZ"/>
                        <a:ea typeface="方正书宋_GBK"/>
                        <a:cs typeface="Times New Roman" panose="02020603050405020304" pitchFamily="18" charset="0"/>
                      </a:endParaRPr>
                    </a:p>
                  </a:txBody>
                  <a:tcPr marL="57150" marR="57150" marT="0" marB="0" anchor="ctr"/>
                </a:tc>
              </a:tr>
            </a:tbl>
          </a:graphicData>
        </a:graphic>
      </p:graphicFrame>
    </p:spTree>
  </p:cSld>
  <p:clrMapOvr>
    <a:masterClrMapping/>
  </p:clrMapOvr>
  <p:transition spd="slow">
    <p:wip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薪酬调查问卷节选</a:t>
            </a:r>
            <a:endParaRPr lang="zh-CN" altLang="en-US" sz="3200" b="1" smtClean="0">
              <a:solidFill>
                <a:srgbClr val="FFFFFF"/>
              </a:solidFill>
              <a:latin typeface="宋体" panose="02010600030101010101" pitchFamily="2" charset="-122"/>
            </a:endParaRPr>
          </a:p>
        </p:txBody>
      </p:sp>
      <p:graphicFrame>
        <p:nvGraphicFramePr>
          <p:cNvPr id="3" name="表格 2"/>
          <p:cNvGraphicFramePr>
            <a:graphicFrameLocks noGrp="1"/>
          </p:cNvGraphicFramePr>
          <p:nvPr/>
        </p:nvGraphicFramePr>
        <p:xfrm>
          <a:off x="293377" y="931863"/>
          <a:ext cx="10081246" cy="6480802"/>
        </p:xfrm>
        <a:graphic>
          <a:graphicData uri="http://schemas.openxmlformats.org/drawingml/2006/table">
            <a:tbl>
              <a:tblPr firstRow="1" firstCol="1" bandRow="1">
                <a:tableStyleId>{21E4AEA4-8DFA-4A89-87EB-49C32662AFE0}</a:tableStyleId>
              </a:tblPr>
              <a:tblGrid>
                <a:gridCol w="2501915"/>
                <a:gridCol w="2501915"/>
                <a:gridCol w="2501915"/>
                <a:gridCol w="2575501"/>
              </a:tblGrid>
              <a:tr h="1022140">
                <a:tc>
                  <a:txBody>
                    <a:bodyPr/>
                    <a:lstStyle/>
                    <a:p>
                      <a:pPr>
                        <a:lnSpc>
                          <a:spcPct val="100000"/>
                        </a:lnSpc>
                        <a:spcAft>
                          <a:spcPts val="0"/>
                        </a:spcAft>
                      </a:pPr>
                      <a:r>
                        <a:rPr lang="en-US" sz="1600" kern="100" dirty="0">
                          <a:effectLst/>
                        </a:rPr>
                        <a:t>4.</a:t>
                      </a:r>
                      <a:r>
                        <a:rPr lang="zh-CN" sz="1600" kern="100" dirty="0">
                          <a:effectLst/>
                        </a:rPr>
                        <a:t>股票期权</a:t>
                      </a:r>
                      <a:endParaRPr lang="zh-CN" sz="1600" kern="100" dirty="0">
                        <a:effectLst/>
                      </a:endParaRPr>
                    </a:p>
                    <a:p>
                      <a:pPr>
                        <a:lnSpc>
                          <a:spcPct val="100000"/>
                        </a:lnSpc>
                        <a:spcAft>
                          <a:spcPts val="0"/>
                        </a:spcAft>
                      </a:pPr>
                      <a:r>
                        <a:rPr lang="en-US" sz="1600" kern="100" dirty="0">
                          <a:effectLst/>
                        </a:rPr>
                        <a:t>● </a:t>
                      </a:r>
                      <a:r>
                        <a:rPr lang="zh-CN" sz="1600" kern="100" dirty="0">
                          <a:effectLst/>
                        </a:rPr>
                        <a:t>有资格享受股票</a:t>
                      </a:r>
                      <a:endParaRPr lang="zh-CN" sz="1600" kern="100" dirty="0">
                        <a:effectLst/>
                      </a:endParaRPr>
                    </a:p>
                    <a:p>
                      <a:pPr>
                        <a:lnSpc>
                          <a:spcPct val="100000"/>
                        </a:lnSpc>
                        <a:spcAft>
                          <a:spcPts val="0"/>
                        </a:spcAft>
                      </a:pPr>
                      <a:r>
                        <a:rPr lang="zh-CN" sz="1600" kern="100" dirty="0">
                          <a:effectLst/>
                        </a:rPr>
                        <a:t>期权的员工类型</a:t>
                      </a:r>
                      <a:endParaRPr lang="zh-CN" sz="1600" kern="100" dirty="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en-US" sz="1600" kern="100" dirty="0">
                          <a:effectLst/>
                        </a:rPr>
                        <a:t>□ </a:t>
                      </a:r>
                      <a:r>
                        <a:rPr lang="zh-CN" sz="1600" kern="100" dirty="0">
                          <a:effectLst/>
                        </a:rPr>
                        <a:t>有</a:t>
                      </a:r>
                      <a:endParaRPr lang="zh-CN" sz="1600" kern="100" dirty="0">
                        <a:effectLst/>
                      </a:endParaRPr>
                    </a:p>
                    <a:p>
                      <a:pPr>
                        <a:lnSpc>
                          <a:spcPct val="100000"/>
                        </a:lnSpc>
                        <a:spcAft>
                          <a:spcPts val="0"/>
                        </a:spcAft>
                      </a:pPr>
                      <a:r>
                        <a:rPr lang="en-US" sz="1600" kern="100" dirty="0">
                          <a:effectLst/>
                        </a:rPr>
                        <a:t>□ </a:t>
                      </a:r>
                      <a:r>
                        <a:rPr lang="zh-CN" sz="1600" kern="100" dirty="0">
                          <a:effectLst/>
                        </a:rPr>
                        <a:t>没有</a:t>
                      </a:r>
                      <a:endParaRPr lang="zh-CN" sz="1600" kern="100" dirty="0">
                        <a:effectLst/>
                      </a:endParaRPr>
                    </a:p>
                    <a:p>
                      <a:pPr>
                        <a:lnSpc>
                          <a:spcPct val="100000"/>
                        </a:lnSpc>
                        <a:spcAft>
                          <a:spcPts val="0"/>
                        </a:spcAft>
                      </a:pPr>
                      <a:r>
                        <a:rPr lang="en-US" sz="1600" kern="100" dirty="0">
                          <a:effectLst/>
                        </a:rPr>
                        <a:t>□ </a:t>
                      </a:r>
                      <a:r>
                        <a:rPr lang="zh-CN" sz="1600" kern="100" dirty="0">
                          <a:effectLst/>
                        </a:rPr>
                        <a:t>请说明</a:t>
                      </a:r>
                      <a:r>
                        <a:rPr lang="en-US" sz="1600" kern="100" dirty="0">
                          <a:effectLst/>
                        </a:rPr>
                        <a:t>:</a:t>
                      </a:r>
                      <a:r>
                        <a:rPr lang="zh-CN" sz="1600" u="sng" kern="100" dirty="0">
                          <a:effectLst/>
                          <a:uFill>
                            <a:solidFill>
                              <a:srgbClr val="000000"/>
                            </a:solidFill>
                          </a:uFill>
                        </a:rPr>
                        <a:t>　　　　</a:t>
                      </a:r>
                      <a:r>
                        <a:rPr lang="en-US" sz="1600" u="sng" kern="100" dirty="0">
                          <a:effectLst/>
                          <a:uFill>
                            <a:solidFill>
                              <a:srgbClr val="000000"/>
                            </a:solidFill>
                          </a:uFill>
                        </a:rPr>
                        <a:t> </a:t>
                      </a:r>
                      <a:endParaRPr lang="zh-CN" sz="1600" kern="100" dirty="0">
                        <a:effectLst/>
                      </a:endParaRPr>
                    </a:p>
                    <a:p>
                      <a:pPr>
                        <a:lnSpc>
                          <a:spcPct val="100000"/>
                        </a:lnSpc>
                        <a:spcAft>
                          <a:spcPts val="0"/>
                        </a:spcAft>
                      </a:pPr>
                      <a:r>
                        <a:rPr lang="zh-CN" sz="1600" u="sng" kern="100" dirty="0">
                          <a:effectLst/>
                          <a:uFill>
                            <a:solidFill>
                              <a:srgbClr val="000000"/>
                            </a:solidFill>
                          </a:uFill>
                        </a:rPr>
                        <a:t>　　　　　　　　　</a:t>
                      </a:r>
                      <a:r>
                        <a:rPr lang="en-US" sz="1600" u="sng" kern="100" dirty="0">
                          <a:effectLst/>
                          <a:uFill>
                            <a:solidFill>
                              <a:srgbClr val="000000"/>
                            </a:solidFill>
                          </a:uFill>
                        </a:rPr>
                        <a:t> </a:t>
                      </a:r>
                      <a:endParaRPr lang="zh-CN" sz="1600" kern="100" dirty="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en-US" sz="1600" kern="100">
                          <a:effectLst/>
                        </a:rPr>
                        <a:t>□ </a:t>
                      </a:r>
                      <a:r>
                        <a:rPr lang="zh-CN" sz="1600" kern="100">
                          <a:effectLst/>
                        </a:rPr>
                        <a:t>有</a:t>
                      </a:r>
                      <a:endParaRPr lang="zh-CN" sz="1600" kern="100">
                        <a:effectLst/>
                      </a:endParaRPr>
                    </a:p>
                    <a:p>
                      <a:pPr>
                        <a:lnSpc>
                          <a:spcPct val="100000"/>
                        </a:lnSpc>
                        <a:spcAft>
                          <a:spcPts val="0"/>
                        </a:spcAft>
                      </a:pPr>
                      <a:r>
                        <a:rPr lang="en-US" sz="1600" kern="100">
                          <a:effectLst/>
                        </a:rPr>
                        <a:t>□ </a:t>
                      </a:r>
                      <a:r>
                        <a:rPr lang="zh-CN" sz="1600" kern="100">
                          <a:effectLst/>
                        </a:rPr>
                        <a:t>没有</a:t>
                      </a:r>
                      <a:endParaRPr lang="zh-CN" sz="1600" kern="100">
                        <a:effectLst/>
                      </a:endParaRPr>
                    </a:p>
                    <a:p>
                      <a:pPr>
                        <a:lnSpc>
                          <a:spcPct val="100000"/>
                        </a:lnSpc>
                        <a:spcAft>
                          <a:spcPts val="0"/>
                        </a:spcAft>
                      </a:pPr>
                      <a:r>
                        <a:rPr lang="en-US" sz="1600" kern="100">
                          <a:effectLst/>
                        </a:rPr>
                        <a:t>□ </a:t>
                      </a:r>
                      <a:r>
                        <a:rPr lang="zh-CN" sz="1600" kern="100">
                          <a:effectLst/>
                        </a:rPr>
                        <a:t>请说明</a:t>
                      </a:r>
                      <a:r>
                        <a:rPr lang="en-US" sz="1600" kern="100">
                          <a:effectLst/>
                        </a:rPr>
                        <a:t>:</a:t>
                      </a:r>
                      <a:r>
                        <a:rPr lang="zh-CN" sz="1600" u="sng" kern="100">
                          <a:effectLst/>
                          <a:uFill>
                            <a:solidFill>
                              <a:srgbClr val="000000"/>
                            </a:solidFill>
                          </a:uFill>
                        </a:rPr>
                        <a:t>　　　　</a:t>
                      </a:r>
                      <a:r>
                        <a:rPr lang="en-US" sz="1600" u="sng" kern="100">
                          <a:effectLst/>
                          <a:uFill>
                            <a:solidFill>
                              <a:srgbClr val="000000"/>
                            </a:solidFill>
                          </a:uFill>
                        </a:rPr>
                        <a:t> </a:t>
                      </a:r>
                      <a:endParaRPr lang="zh-CN" sz="1600" kern="100">
                        <a:effectLst/>
                      </a:endParaRPr>
                    </a:p>
                    <a:p>
                      <a:pPr>
                        <a:lnSpc>
                          <a:spcPct val="100000"/>
                        </a:lnSpc>
                        <a:spcAft>
                          <a:spcPts val="0"/>
                        </a:spcAft>
                      </a:pPr>
                      <a:r>
                        <a:rPr lang="zh-CN" sz="1600" u="sng" kern="100">
                          <a:effectLst/>
                          <a:uFill>
                            <a:solidFill>
                              <a:srgbClr val="000000"/>
                            </a:solidFill>
                          </a:uFill>
                        </a:rPr>
                        <a:t>　　　　　　　　　</a:t>
                      </a:r>
                      <a:r>
                        <a:rPr lang="en-US" sz="1600" u="sng" kern="100">
                          <a:effectLst/>
                          <a:uFill>
                            <a:solidFill>
                              <a:srgbClr val="000000"/>
                            </a:solidFill>
                          </a:uFill>
                        </a:rPr>
                        <a:t> </a:t>
                      </a:r>
                      <a:endParaRPr lang="zh-CN" sz="1600" kern="10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en-US" sz="1600" kern="100">
                          <a:effectLst/>
                        </a:rPr>
                        <a:t>□ </a:t>
                      </a:r>
                      <a:r>
                        <a:rPr lang="zh-CN" sz="1600" kern="100">
                          <a:effectLst/>
                        </a:rPr>
                        <a:t>有</a:t>
                      </a:r>
                      <a:endParaRPr lang="zh-CN" sz="1600" kern="100">
                        <a:effectLst/>
                      </a:endParaRPr>
                    </a:p>
                    <a:p>
                      <a:pPr>
                        <a:lnSpc>
                          <a:spcPct val="100000"/>
                        </a:lnSpc>
                        <a:spcAft>
                          <a:spcPts val="0"/>
                        </a:spcAft>
                      </a:pPr>
                      <a:r>
                        <a:rPr lang="en-US" sz="1600" kern="100">
                          <a:effectLst/>
                        </a:rPr>
                        <a:t>□ </a:t>
                      </a:r>
                      <a:r>
                        <a:rPr lang="zh-CN" sz="1600" kern="100">
                          <a:effectLst/>
                        </a:rPr>
                        <a:t>没有</a:t>
                      </a:r>
                      <a:endParaRPr lang="zh-CN" sz="1600" kern="100">
                        <a:effectLst/>
                      </a:endParaRPr>
                    </a:p>
                    <a:p>
                      <a:pPr>
                        <a:lnSpc>
                          <a:spcPct val="100000"/>
                        </a:lnSpc>
                        <a:spcAft>
                          <a:spcPts val="0"/>
                        </a:spcAft>
                      </a:pPr>
                      <a:r>
                        <a:rPr lang="en-US" sz="1600" kern="100">
                          <a:effectLst/>
                        </a:rPr>
                        <a:t>□ </a:t>
                      </a:r>
                      <a:r>
                        <a:rPr lang="zh-CN" sz="1600" kern="100">
                          <a:effectLst/>
                        </a:rPr>
                        <a:t>请说明</a:t>
                      </a:r>
                      <a:r>
                        <a:rPr lang="en-US" sz="1600" kern="100">
                          <a:effectLst/>
                        </a:rPr>
                        <a:t>: </a:t>
                      </a:r>
                      <a:endParaRPr lang="zh-CN" sz="1600" kern="100">
                        <a:effectLst/>
                      </a:endParaRPr>
                    </a:p>
                    <a:p>
                      <a:pPr>
                        <a:lnSpc>
                          <a:spcPct val="100000"/>
                        </a:lnSpc>
                        <a:spcAft>
                          <a:spcPts val="0"/>
                        </a:spcAft>
                      </a:pPr>
                      <a:r>
                        <a:rPr lang="zh-CN" sz="1600" u="sng" kern="100">
                          <a:effectLst/>
                          <a:uFill>
                            <a:solidFill>
                              <a:srgbClr val="000000"/>
                            </a:solidFill>
                          </a:uFill>
                        </a:rPr>
                        <a:t>　　　　　　　　　</a:t>
                      </a:r>
                      <a:r>
                        <a:rPr lang="en-US" sz="1600" u="sng" kern="100">
                          <a:effectLst/>
                          <a:uFill>
                            <a:solidFill>
                              <a:srgbClr val="000000"/>
                            </a:solidFill>
                          </a:uFill>
                        </a:rPr>
                        <a:t> </a:t>
                      </a:r>
                      <a:endParaRPr lang="zh-CN" sz="1600" kern="100">
                        <a:solidFill>
                          <a:srgbClr val="000000"/>
                        </a:solidFill>
                        <a:effectLst/>
                        <a:latin typeface="NEU-BZ"/>
                        <a:ea typeface="方正书宋_GBK"/>
                        <a:cs typeface="Times New Roman" panose="02020603050405020304" pitchFamily="18" charset="0"/>
                      </a:endParaRPr>
                    </a:p>
                  </a:txBody>
                  <a:tcPr marL="57150" marR="57150" marT="0" marB="0" anchor="ctr"/>
                </a:tc>
              </a:tr>
              <a:tr h="1283112">
                <a:tc>
                  <a:txBody>
                    <a:bodyPr/>
                    <a:lstStyle/>
                    <a:p>
                      <a:pPr>
                        <a:lnSpc>
                          <a:spcPct val="100000"/>
                        </a:lnSpc>
                        <a:spcAft>
                          <a:spcPts val="0"/>
                        </a:spcAft>
                      </a:pPr>
                      <a:r>
                        <a:rPr lang="en-US" sz="1600" kern="100">
                          <a:effectLst/>
                        </a:rPr>
                        <a:t>● </a:t>
                      </a:r>
                      <a:r>
                        <a:rPr lang="zh-CN" sz="1600" kern="100">
                          <a:effectLst/>
                        </a:rPr>
                        <a:t>期权授予频率</a:t>
                      </a:r>
                      <a:endParaRPr lang="zh-CN" sz="1600" kern="10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en-US" sz="1600" kern="100">
                          <a:effectLst/>
                        </a:rPr>
                        <a:t>□ </a:t>
                      </a:r>
                      <a:r>
                        <a:rPr lang="zh-CN" sz="1600" kern="100">
                          <a:effectLst/>
                        </a:rPr>
                        <a:t>一年一次</a:t>
                      </a:r>
                      <a:r>
                        <a:rPr lang="zh-CN" sz="1600" u="sng" kern="100">
                          <a:effectLst/>
                          <a:uFill>
                            <a:solidFill>
                              <a:srgbClr val="000000"/>
                            </a:solidFill>
                          </a:uFill>
                        </a:rPr>
                        <a:t>　</a:t>
                      </a:r>
                      <a:r>
                        <a:rPr lang="zh-CN" sz="1600" kern="100">
                          <a:effectLst/>
                        </a:rPr>
                        <a:t>年</a:t>
                      </a:r>
                      <a:r>
                        <a:rPr lang="zh-CN" sz="1600" u="sng" kern="100">
                          <a:effectLst/>
                          <a:uFill>
                            <a:solidFill>
                              <a:srgbClr val="000000"/>
                            </a:solidFill>
                          </a:uFill>
                        </a:rPr>
                        <a:t>　</a:t>
                      </a:r>
                      <a:r>
                        <a:rPr lang="zh-CN" sz="1600" kern="100">
                          <a:effectLst/>
                        </a:rPr>
                        <a:t>月</a:t>
                      </a:r>
                      <a:r>
                        <a:rPr lang="en-US" sz="1600" kern="100">
                          <a:effectLst/>
                        </a:rPr>
                        <a:t> </a:t>
                      </a:r>
                      <a:endParaRPr lang="zh-CN" sz="1600" kern="100">
                        <a:effectLst/>
                      </a:endParaRPr>
                    </a:p>
                    <a:p>
                      <a:pPr>
                        <a:lnSpc>
                          <a:spcPct val="100000"/>
                        </a:lnSpc>
                        <a:spcAft>
                          <a:spcPts val="0"/>
                        </a:spcAft>
                      </a:pPr>
                      <a:r>
                        <a:rPr lang="en-US" sz="1600" kern="100">
                          <a:effectLst/>
                        </a:rPr>
                        <a:t>□ </a:t>
                      </a:r>
                      <a:r>
                        <a:rPr lang="zh-CN" sz="1600" kern="100">
                          <a:effectLst/>
                        </a:rPr>
                        <a:t>一年两次</a:t>
                      </a:r>
                      <a:r>
                        <a:rPr lang="zh-CN" sz="1600" u="sng" kern="100">
                          <a:effectLst/>
                          <a:uFill>
                            <a:solidFill>
                              <a:srgbClr val="000000"/>
                            </a:solidFill>
                          </a:uFill>
                        </a:rPr>
                        <a:t>　</a:t>
                      </a:r>
                      <a:r>
                        <a:rPr lang="zh-CN" sz="1600" kern="100">
                          <a:effectLst/>
                        </a:rPr>
                        <a:t>年</a:t>
                      </a:r>
                      <a:r>
                        <a:rPr lang="zh-CN" sz="1600" u="sng" kern="100">
                          <a:effectLst/>
                          <a:uFill>
                            <a:solidFill>
                              <a:srgbClr val="000000"/>
                            </a:solidFill>
                          </a:uFill>
                        </a:rPr>
                        <a:t>　</a:t>
                      </a:r>
                      <a:r>
                        <a:rPr lang="zh-CN" sz="1600" kern="100">
                          <a:effectLst/>
                        </a:rPr>
                        <a:t>月</a:t>
                      </a:r>
                      <a:r>
                        <a:rPr lang="en-US" sz="1600" kern="100">
                          <a:effectLst/>
                        </a:rPr>
                        <a:t> </a:t>
                      </a:r>
                      <a:endParaRPr lang="zh-CN" sz="1600" kern="100">
                        <a:effectLst/>
                      </a:endParaRPr>
                    </a:p>
                    <a:p>
                      <a:pPr>
                        <a:lnSpc>
                          <a:spcPct val="100000"/>
                        </a:lnSpc>
                        <a:spcAft>
                          <a:spcPts val="0"/>
                        </a:spcAft>
                      </a:pPr>
                      <a:r>
                        <a:rPr lang="en-US" sz="1600" kern="100">
                          <a:effectLst/>
                        </a:rPr>
                        <a:t>□ </a:t>
                      </a:r>
                      <a:r>
                        <a:rPr lang="zh-CN" sz="1600" kern="100">
                          <a:effectLst/>
                        </a:rPr>
                        <a:t>无固定模式</a:t>
                      </a:r>
                      <a:r>
                        <a:rPr lang="en-US" sz="1600" kern="100">
                          <a:effectLst/>
                        </a:rPr>
                        <a:t>:</a:t>
                      </a:r>
                      <a:endParaRPr lang="zh-CN" sz="1600" kern="100">
                        <a:effectLst/>
                      </a:endParaRPr>
                    </a:p>
                    <a:p>
                      <a:pPr>
                        <a:lnSpc>
                          <a:spcPct val="100000"/>
                        </a:lnSpc>
                        <a:spcAft>
                          <a:spcPts val="0"/>
                        </a:spcAft>
                      </a:pPr>
                      <a:r>
                        <a:rPr lang="zh-CN" sz="1600" u="sng" kern="100">
                          <a:effectLst/>
                          <a:uFill>
                            <a:solidFill>
                              <a:srgbClr val="000000"/>
                            </a:solidFill>
                          </a:uFill>
                        </a:rPr>
                        <a:t>　　</a:t>
                      </a:r>
                      <a:r>
                        <a:rPr lang="zh-CN" sz="1600" kern="100">
                          <a:effectLst/>
                        </a:rPr>
                        <a:t>年</a:t>
                      </a:r>
                      <a:r>
                        <a:rPr lang="zh-CN" sz="1600" u="sng" kern="100">
                          <a:effectLst/>
                          <a:uFill>
                            <a:solidFill>
                              <a:srgbClr val="000000"/>
                            </a:solidFill>
                          </a:uFill>
                        </a:rPr>
                        <a:t>　　</a:t>
                      </a:r>
                      <a:r>
                        <a:rPr lang="zh-CN" sz="1600" kern="100">
                          <a:effectLst/>
                        </a:rPr>
                        <a:t>月</a:t>
                      </a:r>
                      <a:r>
                        <a:rPr lang="en-US" sz="1600" kern="100">
                          <a:effectLst/>
                        </a:rPr>
                        <a:t> </a:t>
                      </a:r>
                      <a:endParaRPr lang="zh-CN" sz="1600" kern="100">
                        <a:effectLst/>
                      </a:endParaRPr>
                    </a:p>
                    <a:p>
                      <a:pPr>
                        <a:lnSpc>
                          <a:spcPct val="100000"/>
                        </a:lnSpc>
                        <a:spcAft>
                          <a:spcPts val="0"/>
                        </a:spcAft>
                      </a:pPr>
                      <a:r>
                        <a:rPr lang="en-US" sz="1600" kern="100">
                          <a:effectLst/>
                        </a:rPr>
                        <a:t>□ </a:t>
                      </a:r>
                      <a:r>
                        <a:rPr lang="zh-CN" sz="1600" kern="100">
                          <a:effectLst/>
                        </a:rPr>
                        <a:t>其他</a:t>
                      </a:r>
                      <a:r>
                        <a:rPr lang="en-US" sz="1600" kern="100">
                          <a:effectLst/>
                        </a:rPr>
                        <a:t>:</a:t>
                      </a:r>
                      <a:r>
                        <a:rPr lang="en-US" sz="1600" u="sng" kern="100">
                          <a:effectLst/>
                          <a:uFill>
                            <a:solidFill>
                              <a:srgbClr val="000000"/>
                            </a:solidFill>
                          </a:uFill>
                        </a:rPr>
                        <a:t> </a:t>
                      </a:r>
                      <a:endParaRPr lang="zh-CN" sz="1600" kern="10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en-US" sz="1600" kern="100">
                          <a:effectLst/>
                        </a:rPr>
                        <a:t>□ </a:t>
                      </a:r>
                      <a:r>
                        <a:rPr lang="zh-CN" sz="1600" kern="100">
                          <a:effectLst/>
                        </a:rPr>
                        <a:t>一年一次</a:t>
                      </a:r>
                      <a:r>
                        <a:rPr lang="zh-CN" sz="1600" u="sng" kern="100">
                          <a:effectLst/>
                          <a:uFill>
                            <a:solidFill>
                              <a:srgbClr val="000000"/>
                            </a:solidFill>
                          </a:uFill>
                        </a:rPr>
                        <a:t>　</a:t>
                      </a:r>
                      <a:r>
                        <a:rPr lang="zh-CN" sz="1600" kern="100">
                          <a:effectLst/>
                        </a:rPr>
                        <a:t>年</a:t>
                      </a:r>
                      <a:r>
                        <a:rPr lang="zh-CN" sz="1600" u="sng" kern="100">
                          <a:effectLst/>
                          <a:uFill>
                            <a:solidFill>
                              <a:srgbClr val="000000"/>
                            </a:solidFill>
                          </a:uFill>
                        </a:rPr>
                        <a:t>　</a:t>
                      </a:r>
                      <a:r>
                        <a:rPr lang="zh-CN" sz="1600" kern="100">
                          <a:effectLst/>
                        </a:rPr>
                        <a:t>月</a:t>
                      </a:r>
                      <a:r>
                        <a:rPr lang="en-US" sz="1600" kern="100">
                          <a:effectLst/>
                        </a:rPr>
                        <a:t> </a:t>
                      </a:r>
                      <a:endParaRPr lang="zh-CN" sz="1600" kern="100">
                        <a:effectLst/>
                      </a:endParaRPr>
                    </a:p>
                    <a:p>
                      <a:pPr>
                        <a:lnSpc>
                          <a:spcPct val="100000"/>
                        </a:lnSpc>
                        <a:spcAft>
                          <a:spcPts val="0"/>
                        </a:spcAft>
                      </a:pPr>
                      <a:r>
                        <a:rPr lang="en-US" sz="1600" kern="100">
                          <a:effectLst/>
                        </a:rPr>
                        <a:t>□ </a:t>
                      </a:r>
                      <a:r>
                        <a:rPr lang="zh-CN" sz="1600" kern="100">
                          <a:effectLst/>
                        </a:rPr>
                        <a:t>一年两次</a:t>
                      </a:r>
                      <a:r>
                        <a:rPr lang="zh-CN" sz="1600" u="sng" kern="100">
                          <a:effectLst/>
                          <a:uFill>
                            <a:solidFill>
                              <a:srgbClr val="000000"/>
                            </a:solidFill>
                          </a:uFill>
                        </a:rPr>
                        <a:t>　</a:t>
                      </a:r>
                      <a:r>
                        <a:rPr lang="zh-CN" sz="1600" kern="100">
                          <a:effectLst/>
                        </a:rPr>
                        <a:t>年</a:t>
                      </a:r>
                      <a:r>
                        <a:rPr lang="zh-CN" sz="1600" u="sng" kern="100">
                          <a:effectLst/>
                          <a:uFill>
                            <a:solidFill>
                              <a:srgbClr val="000000"/>
                            </a:solidFill>
                          </a:uFill>
                        </a:rPr>
                        <a:t>　</a:t>
                      </a:r>
                      <a:r>
                        <a:rPr lang="zh-CN" sz="1600" kern="100">
                          <a:effectLst/>
                        </a:rPr>
                        <a:t>月</a:t>
                      </a:r>
                      <a:r>
                        <a:rPr lang="en-US" sz="1600" kern="100">
                          <a:effectLst/>
                        </a:rPr>
                        <a:t> </a:t>
                      </a:r>
                      <a:endParaRPr lang="zh-CN" sz="1600" kern="100">
                        <a:effectLst/>
                      </a:endParaRPr>
                    </a:p>
                    <a:p>
                      <a:pPr>
                        <a:lnSpc>
                          <a:spcPct val="100000"/>
                        </a:lnSpc>
                        <a:spcAft>
                          <a:spcPts val="0"/>
                        </a:spcAft>
                      </a:pPr>
                      <a:r>
                        <a:rPr lang="en-US" sz="1600" kern="100">
                          <a:effectLst/>
                        </a:rPr>
                        <a:t>□ </a:t>
                      </a:r>
                      <a:r>
                        <a:rPr lang="zh-CN" sz="1600" kern="100">
                          <a:effectLst/>
                        </a:rPr>
                        <a:t>无固定模式</a:t>
                      </a:r>
                      <a:r>
                        <a:rPr lang="en-US" sz="1600" kern="100">
                          <a:effectLst/>
                        </a:rPr>
                        <a:t>:</a:t>
                      </a:r>
                      <a:endParaRPr lang="zh-CN" sz="1600" kern="100">
                        <a:effectLst/>
                      </a:endParaRPr>
                    </a:p>
                    <a:p>
                      <a:pPr>
                        <a:lnSpc>
                          <a:spcPct val="100000"/>
                        </a:lnSpc>
                        <a:spcAft>
                          <a:spcPts val="0"/>
                        </a:spcAft>
                      </a:pPr>
                      <a:r>
                        <a:rPr lang="zh-CN" sz="1600" u="sng" kern="100">
                          <a:effectLst/>
                          <a:uFill>
                            <a:solidFill>
                              <a:srgbClr val="000000"/>
                            </a:solidFill>
                          </a:uFill>
                        </a:rPr>
                        <a:t>　　</a:t>
                      </a:r>
                      <a:r>
                        <a:rPr lang="zh-CN" sz="1600" kern="100">
                          <a:effectLst/>
                        </a:rPr>
                        <a:t>年</a:t>
                      </a:r>
                      <a:r>
                        <a:rPr lang="zh-CN" sz="1600" u="sng" kern="100">
                          <a:effectLst/>
                          <a:uFill>
                            <a:solidFill>
                              <a:srgbClr val="000000"/>
                            </a:solidFill>
                          </a:uFill>
                        </a:rPr>
                        <a:t>　　</a:t>
                      </a:r>
                      <a:r>
                        <a:rPr lang="zh-CN" sz="1600" kern="100">
                          <a:effectLst/>
                        </a:rPr>
                        <a:t>月</a:t>
                      </a:r>
                      <a:r>
                        <a:rPr lang="en-US" sz="1600" kern="100">
                          <a:effectLst/>
                        </a:rPr>
                        <a:t> </a:t>
                      </a:r>
                      <a:endParaRPr lang="zh-CN" sz="1600" kern="100">
                        <a:effectLst/>
                      </a:endParaRPr>
                    </a:p>
                    <a:p>
                      <a:pPr>
                        <a:lnSpc>
                          <a:spcPct val="100000"/>
                        </a:lnSpc>
                        <a:spcAft>
                          <a:spcPts val="0"/>
                        </a:spcAft>
                      </a:pPr>
                      <a:r>
                        <a:rPr lang="en-US" sz="1600" kern="100">
                          <a:effectLst/>
                        </a:rPr>
                        <a:t>□ </a:t>
                      </a:r>
                      <a:r>
                        <a:rPr lang="zh-CN" sz="1600" kern="100">
                          <a:effectLst/>
                        </a:rPr>
                        <a:t>其他</a:t>
                      </a:r>
                      <a:r>
                        <a:rPr lang="en-US" sz="1600" kern="100">
                          <a:effectLst/>
                        </a:rPr>
                        <a:t>:</a:t>
                      </a:r>
                      <a:r>
                        <a:rPr lang="en-US" sz="1600" u="sng" kern="100">
                          <a:effectLst/>
                          <a:uFill>
                            <a:solidFill>
                              <a:srgbClr val="000000"/>
                            </a:solidFill>
                          </a:uFill>
                        </a:rPr>
                        <a:t> </a:t>
                      </a:r>
                      <a:endParaRPr lang="zh-CN" sz="1600" kern="10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en-US" sz="1600" kern="100">
                          <a:effectLst/>
                        </a:rPr>
                        <a:t>□ </a:t>
                      </a:r>
                      <a:r>
                        <a:rPr lang="zh-CN" sz="1600" kern="100">
                          <a:effectLst/>
                        </a:rPr>
                        <a:t>一年一次</a:t>
                      </a:r>
                      <a:r>
                        <a:rPr lang="zh-CN" sz="1600" u="sng" kern="100">
                          <a:effectLst/>
                          <a:uFill>
                            <a:solidFill>
                              <a:srgbClr val="000000"/>
                            </a:solidFill>
                          </a:uFill>
                        </a:rPr>
                        <a:t>　</a:t>
                      </a:r>
                      <a:r>
                        <a:rPr lang="zh-CN" sz="1600" kern="100">
                          <a:effectLst/>
                        </a:rPr>
                        <a:t>年</a:t>
                      </a:r>
                      <a:r>
                        <a:rPr lang="zh-CN" sz="1600" u="sng" kern="100">
                          <a:effectLst/>
                          <a:uFill>
                            <a:solidFill>
                              <a:srgbClr val="000000"/>
                            </a:solidFill>
                          </a:uFill>
                        </a:rPr>
                        <a:t>　</a:t>
                      </a:r>
                      <a:r>
                        <a:rPr lang="zh-CN" sz="1600" kern="100">
                          <a:effectLst/>
                        </a:rPr>
                        <a:t>月</a:t>
                      </a:r>
                      <a:r>
                        <a:rPr lang="en-US" sz="1600" kern="100">
                          <a:effectLst/>
                        </a:rPr>
                        <a:t> </a:t>
                      </a:r>
                      <a:endParaRPr lang="zh-CN" sz="1600" kern="100">
                        <a:effectLst/>
                      </a:endParaRPr>
                    </a:p>
                    <a:p>
                      <a:pPr>
                        <a:lnSpc>
                          <a:spcPct val="100000"/>
                        </a:lnSpc>
                        <a:spcAft>
                          <a:spcPts val="0"/>
                        </a:spcAft>
                      </a:pPr>
                      <a:r>
                        <a:rPr lang="en-US" sz="1600" kern="100">
                          <a:effectLst/>
                        </a:rPr>
                        <a:t>□ </a:t>
                      </a:r>
                      <a:r>
                        <a:rPr lang="zh-CN" sz="1600" kern="100">
                          <a:effectLst/>
                        </a:rPr>
                        <a:t>一年两次</a:t>
                      </a:r>
                      <a:r>
                        <a:rPr lang="zh-CN" sz="1600" u="sng" kern="100">
                          <a:effectLst/>
                          <a:uFill>
                            <a:solidFill>
                              <a:srgbClr val="000000"/>
                            </a:solidFill>
                          </a:uFill>
                        </a:rPr>
                        <a:t>　</a:t>
                      </a:r>
                      <a:r>
                        <a:rPr lang="zh-CN" sz="1600" kern="100">
                          <a:effectLst/>
                        </a:rPr>
                        <a:t>年</a:t>
                      </a:r>
                      <a:r>
                        <a:rPr lang="zh-CN" sz="1600" u="sng" kern="100">
                          <a:effectLst/>
                          <a:uFill>
                            <a:solidFill>
                              <a:srgbClr val="000000"/>
                            </a:solidFill>
                          </a:uFill>
                        </a:rPr>
                        <a:t>　</a:t>
                      </a:r>
                      <a:r>
                        <a:rPr lang="zh-CN" sz="1600" kern="100">
                          <a:effectLst/>
                        </a:rPr>
                        <a:t>月</a:t>
                      </a:r>
                      <a:r>
                        <a:rPr lang="en-US" sz="1600" kern="100">
                          <a:effectLst/>
                        </a:rPr>
                        <a:t> </a:t>
                      </a:r>
                      <a:endParaRPr lang="zh-CN" sz="1600" kern="100">
                        <a:effectLst/>
                      </a:endParaRPr>
                    </a:p>
                    <a:p>
                      <a:pPr>
                        <a:lnSpc>
                          <a:spcPct val="100000"/>
                        </a:lnSpc>
                        <a:spcAft>
                          <a:spcPts val="0"/>
                        </a:spcAft>
                      </a:pPr>
                      <a:r>
                        <a:rPr lang="en-US" sz="1600" kern="100">
                          <a:effectLst/>
                        </a:rPr>
                        <a:t>□ </a:t>
                      </a:r>
                      <a:r>
                        <a:rPr lang="zh-CN" sz="1600" kern="100">
                          <a:effectLst/>
                        </a:rPr>
                        <a:t>无固定模式</a:t>
                      </a:r>
                      <a:r>
                        <a:rPr lang="en-US" sz="1600" kern="100">
                          <a:effectLst/>
                        </a:rPr>
                        <a:t>:</a:t>
                      </a:r>
                      <a:endParaRPr lang="zh-CN" sz="1600" kern="100">
                        <a:effectLst/>
                      </a:endParaRPr>
                    </a:p>
                    <a:p>
                      <a:pPr>
                        <a:lnSpc>
                          <a:spcPct val="100000"/>
                        </a:lnSpc>
                        <a:spcAft>
                          <a:spcPts val="0"/>
                        </a:spcAft>
                      </a:pPr>
                      <a:r>
                        <a:rPr lang="zh-CN" sz="1600" u="sng" kern="100">
                          <a:effectLst/>
                          <a:uFill>
                            <a:solidFill>
                              <a:srgbClr val="000000"/>
                            </a:solidFill>
                          </a:uFill>
                        </a:rPr>
                        <a:t>　　</a:t>
                      </a:r>
                      <a:r>
                        <a:rPr lang="zh-CN" sz="1600" kern="100">
                          <a:effectLst/>
                        </a:rPr>
                        <a:t>年</a:t>
                      </a:r>
                      <a:r>
                        <a:rPr lang="zh-CN" sz="1600" u="sng" kern="100">
                          <a:effectLst/>
                          <a:uFill>
                            <a:solidFill>
                              <a:srgbClr val="000000"/>
                            </a:solidFill>
                          </a:uFill>
                        </a:rPr>
                        <a:t>　　</a:t>
                      </a:r>
                      <a:r>
                        <a:rPr lang="zh-CN" sz="1600" kern="100">
                          <a:effectLst/>
                        </a:rPr>
                        <a:t>月</a:t>
                      </a:r>
                      <a:r>
                        <a:rPr lang="en-US" sz="1600" kern="100">
                          <a:effectLst/>
                        </a:rPr>
                        <a:t> </a:t>
                      </a:r>
                      <a:endParaRPr lang="zh-CN" sz="1600" kern="100">
                        <a:effectLst/>
                      </a:endParaRPr>
                    </a:p>
                    <a:p>
                      <a:pPr>
                        <a:lnSpc>
                          <a:spcPct val="100000"/>
                        </a:lnSpc>
                        <a:spcAft>
                          <a:spcPts val="0"/>
                        </a:spcAft>
                      </a:pPr>
                      <a:r>
                        <a:rPr lang="en-US" sz="1600" kern="100">
                          <a:effectLst/>
                        </a:rPr>
                        <a:t>□ </a:t>
                      </a:r>
                      <a:r>
                        <a:rPr lang="zh-CN" sz="1600" kern="100">
                          <a:effectLst/>
                        </a:rPr>
                        <a:t>其他</a:t>
                      </a:r>
                      <a:r>
                        <a:rPr lang="en-US" sz="1600" kern="100">
                          <a:effectLst/>
                        </a:rPr>
                        <a:t>:</a:t>
                      </a:r>
                      <a:r>
                        <a:rPr lang="en-US" sz="1600" u="sng" kern="100">
                          <a:effectLst/>
                          <a:uFill>
                            <a:solidFill>
                              <a:srgbClr val="000000"/>
                            </a:solidFill>
                          </a:uFill>
                        </a:rPr>
                        <a:t> </a:t>
                      </a:r>
                      <a:endParaRPr lang="zh-CN" sz="1600" kern="100">
                        <a:solidFill>
                          <a:srgbClr val="000000"/>
                        </a:solidFill>
                        <a:effectLst/>
                        <a:latin typeface="NEU-BZ"/>
                        <a:ea typeface="方正书宋_GBK"/>
                        <a:cs typeface="Times New Roman" panose="02020603050405020304" pitchFamily="18" charset="0"/>
                      </a:endParaRPr>
                    </a:p>
                  </a:txBody>
                  <a:tcPr marL="57150" marR="57150" marT="0" marB="0" anchor="ctr"/>
                </a:tc>
              </a:tr>
              <a:tr h="4175550">
                <a:tc>
                  <a:txBody>
                    <a:bodyPr/>
                    <a:lstStyle/>
                    <a:p>
                      <a:pPr>
                        <a:lnSpc>
                          <a:spcPct val="100000"/>
                        </a:lnSpc>
                        <a:spcAft>
                          <a:spcPts val="0"/>
                        </a:spcAft>
                      </a:pPr>
                      <a:r>
                        <a:rPr lang="en-US" sz="1600" kern="100">
                          <a:effectLst/>
                        </a:rPr>
                        <a:t>● </a:t>
                      </a:r>
                      <a:r>
                        <a:rPr lang="zh-CN" sz="1600" kern="100">
                          <a:effectLst/>
                        </a:rPr>
                        <a:t>期权授予基准</a:t>
                      </a:r>
                      <a:endParaRPr lang="zh-CN" sz="1600" kern="100">
                        <a:effectLst/>
                      </a:endParaRPr>
                    </a:p>
                    <a:p>
                      <a:pPr>
                        <a:lnSpc>
                          <a:spcPct val="100000"/>
                        </a:lnSpc>
                        <a:spcAft>
                          <a:spcPts val="0"/>
                        </a:spcAft>
                      </a:pPr>
                      <a:r>
                        <a:rPr lang="en-US" sz="1600" kern="100">
                          <a:effectLst/>
                        </a:rPr>
                        <a:t> </a:t>
                      </a:r>
                      <a:endParaRPr lang="zh-CN" sz="1600" kern="100">
                        <a:effectLst/>
                      </a:endParaRPr>
                    </a:p>
                    <a:p>
                      <a:pPr>
                        <a:lnSpc>
                          <a:spcPct val="100000"/>
                        </a:lnSpc>
                        <a:spcAft>
                          <a:spcPts val="0"/>
                        </a:spcAft>
                      </a:pPr>
                      <a:r>
                        <a:rPr lang="en-US" sz="1600" kern="100">
                          <a:effectLst/>
                        </a:rPr>
                        <a:t> </a:t>
                      </a:r>
                      <a:endParaRPr lang="zh-CN" sz="1600" kern="100">
                        <a:effectLst/>
                      </a:endParaRPr>
                    </a:p>
                    <a:p>
                      <a:pPr>
                        <a:lnSpc>
                          <a:spcPct val="100000"/>
                        </a:lnSpc>
                        <a:spcAft>
                          <a:spcPts val="0"/>
                        </a:spcAft>
                      </a:pPr>
                      <a:r>
                        <a:rPr lang="en-US" sz="1600" kern="100">
                          <a:effectLst/>
                        </a:rPr>
                        <a:t> </a:t>
                      </a:r>
                      <a:endParaRPr lang="zh-CN" sz="1600" kern="100">
                        <a:effectLst/>
                      </a:endParaRPr>
                    </a:p>
                    <a:p>
                      <a:pPr>
                        <a:lnSpc>
                          <a:spcPct val="100000"/>
                        </a:lnSpc>
                        <a:spcAft>
                          <a:spcPts val="0"/>
                        </a:spcAft>
                      </a:pPr>
                      <a:r>
                        <a:rPr lang="en-US" sz="1600" kern="100">
                          <a:effectLst/>
                        </a:rPr>
                        <a:t>● </a:t>
                      </a:r>
                      <a:r>
                        <a:rPr lang="zh-CN" sz="1600" kern="100">
                          <a:effectLst/>
                        </a:rPr>
                        <a:t>股票期权计划</a:t>
                      </a:r>
                      <a:r>
                        <a:rPr lang="en-US" sz="1600" kern="100">
                          <a:effectLst/>
                        </a:rPr>
                        <a:t>(</a:t>
                      </a:r>
                      <a:r>
                        <a:rPr lang="zh-CN" sz="1600" kern="100">
                          <a:effectLst/>
                        </a:rPr>
                        <a:t>请提供计划文本复印件</a:t>
                      </a:r>
                      <a:r>
                        <a:rPr lang="en-US" sz="1600" kern="100">
                          <a:effectLst/>
                        </a:rPr>
                        <a:t>)</a:t>
                      </a:r>
                      <a:endParaRPr lang="zh-CN" sz="1600" kern="100">
                        <a:effectLst/>
                      </a:endParaRPr>
                    </a:p>
                    <a:p>
                      <a:pPr>
                        <a:lnSpc>
                          <a:spcPct val="100000"/>
                        </a:lnSpc>
                        <a:spcAft>
                          <a:spcPts val="0"/>
                        </a:spcAft>
                      </a:pPr>
                      <a:r>
                        <a:rPr lang="en-US" sz="1600" kern="100">
                          <a:effectLst/>
                        </a:rPr>
                        <a:t> </a:t>
                      </a:r>
                      <a:endParaRPr lang="zh-CN" sz="1600" kern="100">
                        <a:effectLst/>
                      </a:endParaRPr>
                    </a:p>
                    <a:p>
                      <a:pPr>
                        <a:lnSpc>
                          <a:spcPct val="100000"/>
                        </a:lnSpc>
                        <a:spcAft>
                          <a:spcPts val="0"/>
                        </a:spcAft>
                      </a:pPr>
                      <a:r>
                        <a:rPr lang="en-US" sz="1600" kern="100">
                          <a:effectLst/>
                        </a:rPr>
                        <a:t>a.</a:t>
                      </a:r>
                      <a:r>
                        <a:rPr lang="zh-CN" sz="1600" kern="100">
                          <a:effectLst/>
                        </a:rPr>
                        <a:t>享受员工类型</a:t>
                      </a:r>
                      <a:endParaRPr lang="zh-CN" sz="1600" kern="100">
                        <a:effectLst/>
                      </a:endParaRPr>
                    </a:p>
                    <a:p>
                      <a:pPr>
                        <a:lnSpc>
                          <a:spcPct val="100000"/>
                        </a:lnSpc>
                        <a:spcAft>
                          <a:spcPts val="0"/>
                        </a:spcAft>
                      </a:pPr>
                      <a:r>
                        <a:rPr lang="en-US" sz="1600" kern="100">
                          <a:effectLst/>
                        </a:rPr>
                        <a:t>b.</a:t>
                      </a:r>
                      <a:r>
                        <a:rPr lang="zh-CN" sz="1600" kern="100">
                          <a:effectLst/>
                        </a:rPr>
                        <a:t>最高可能数量</a:t>
                      </a:r>
                      <a:endParaRPr lang="zh-CN" sz="1600" kern="100">
                        <a:effectLst/>
                      </a:endParaRPr>
                    </a:p>
                    <a:p>
                      <a:pPr>
                        <a:lnSpc>
                          <a:spcPct val="100000"/>
                        </a:lnSpc>
                        <a:spcAft>
                          <a:spcPts val="0"/>
                        </a:spcAft>
                      </a:pPr>
                      <a:r>
                        <a:rPr lang="en-US" sz="1600" kern="100">
                          <a:effectLst/>
                        </a:rPr>
                        <a:t> </a:t>
                      </a:r>
                      <a:endParaRPr lang="zh-CN" sz="1600" kern="100">
                        <a:effectLst/>
                      </a:endParaRPr>
                    </a:p>
                    <a:p>
                      <a:pPr>
                        <a:lnSpc>
                          <a:spcPct val="100000"/>
                        </a:lnSpc>
                        <a:spcAft>
                          <a:spcPts val="0"/>
                        </a:spcAft>
                      </a:pPr>
                      <a:r>
                        <a:rPr lang="en-US" sz="1600" kern="100">
                          <a:effectLst/>
                        </a:rPr>
                        <a:t> </a:t>
                      </a:r>
                      <a:endParaRPr lang="zh-CN" sz="1600" kern="100">
                        <a:effectLst/>
                      </a:endParaRPr>
                    </a:p>
                    <a:p>
                      <a:pPr>
                        <a:lnSpc>
                          <a:spcPct val="100000"/>
                        </a:lnSpc>
                        <a:spcAft>
                          <a:spcPts val="0"/>
                        </a:spcAft>
                      </a:pPr>
                      <a:r>
                        <a:rPr lang="en-US" sz="1600" kern="100">
                          <a:effectLst/>
                        </a:rPr>
                        <a:t>c.</a:t>
                      </a:r>
                      <a:r>
                        <a:rPr lang="zh-CN" sz="1600" kern="100">
                          <a:effectLst/>
                        </a:rPr>
                        <a:t>股票价格或折扣</a:t>
                      </a:r>
                      <a:endParaRPr lang="zh-CN" sz="1600" kern="100">
                        <a:effectLst/>
                      </a:endParaRPr>
                    </a:p>
                    <a:p>
                      <a:pPr>
                        <a:lnSpc>
                          <a:spcPct val="100000"/>
                        </a:lnSpc>
                        <a:spcAft>
                          <a:spcPts val="0"/>
                        </a:spcAft>
                      </a:pPr>
                      <a:r>
                        <a:rPr lang="en-US" sz="1600" kern="100">
                          <a:effectLst/>
                        </a:rPr>
                        <a:t> </a:t>
                      </a:r>
                      <a:endParaRPr lang="zh-CN" sz="1600" kern="100">
                        <a:effectLst/>
                      </a:endParaRPr>
                    </a:p>
                    <a:p>
                      <a:pPr>
                        <a:lnSpc>
                          <a:spcPct val="100000"/>
                        </a:lnSpc>
                        <a:spcAft>
                          <a:spcPts val="0"/>
                        </a:spcAft>
                      </a:pPr>
                      <a:r>
                        <a:rPr lang="en-US" sz="1600" kern="100">
                          <a:effectLst/>
                        </a:rPr>
                        <a:t>d.</a:t>
                      </a:r>
                      <a:r>
                        <a:rPr lang="zh-CN" sz="1600" kern="100">
                          <a:effectLst/>
                        </a:rPr>
                        <a:t>期权年限</a:t>
                      </a:r>
                      <a:endParaRPr lang="zh-CN" sz="1600" kern="100">
                        <a:effectLst/>
                      </a:endParaRPr>
                    </a:p>
                    <a:p>
                      <a:pPr>
                        <a:lnSpc>
                          <a:spcPct val="100000"/>
                        </a:lnSpc>
                        <a:spcAft>
                          <a:spcPts val="0"/>
                        </a:spcAft>
                      </a:pPr>
                      <a:r>
                        <a:rPr lang="en-US" sz="1600" kern="100">
                          <a:effectLst/>
                        </a:rPr>
                        <a:t> </a:t>
                      </a:r>
                      <a:endParaRPr lang="zh-CN" sz="1600" kern="100">
                        <a:effectLst/>
                      </a:endParaRPr>
                    </a:p>
                    <a:p>
                      <a:pPr>
                        <a:lnSpc>
                          <a:spcPct val="100000"/>
                        </a:lnSpc>
                        <a:spcAft>
                          <a:spcPts val="0"/>
                        </a:spcAft>
                      </a:pPr>
                      <a:r>
                        <a:rPr lang="en-US" sz="1600" kern="100">
                          <a:effectLst/>
                        </a:rPr>
                        <a:t> </a:t>
                      </a:r>
                      <a:endParaRPr lang="zh-CN" sz="1600" kern="10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en-US" sz="1600" kern="100">
                          <a:effectLst/>
                        </a:rPr>
                        <a:t>□ </a:t>
                      </a:r>
                      <a:r>
                        <a:rPr lang="zh-CN" sz="1600" kern="100">
                          <a:effectLst/>
                        </a:rPr>
                        <a:t>根据职位等级固定</a:t>
                      </a:r>
                      <a:endParaRPr lang="zh-CN" sz="1600" kern="100">
                        <a:effectLst/>
                      </a:endParaRPr>
                    </a:p>
                    <a:p>
                      <a:pPr>
                        <a:lnSpc>
                          <a:spcPct val="100000"/>
                        </a:lnSpc>
                        <a:spcAft>
                          <a:spcPts val="0"/>
                        </a:spcAft>
                      </a:pPr>
                      <a:r>
                        <a:rPr lang="en-US" sz="1600" kern="100">
                          <a:effectLst/>
                        </a:rPr>
                        <a:t>□ </a:t>
                      </a:r>
                      <a:r>
                        <a:rPr lang="zh-CN" sz="1600" kern="100">
                          <a:effectLst/>
                        </a:rPr>
                        <a:t>根据基本薪酬的百分比确定</a:t>
                      </a:r>
                      <a:endParaRPr lang="zh-CN" sz="1600" kern="100">
                        <a:effectLst/>
                      </a:endParaRPr>
                    </a:p>
                    <a:p>
                      <a:pPr>
                        <a:lnSpc>
                          <a:spcPct val="100000"/>
                        </a:lnSpc>
                        <a:spcAft>
                          <a:spcPts val="0"/>
                        </a:spcAft>
                      </a:pPr>
                      <a:r>
                        <a:rPr lang="en-US" sz="1600" kern="100">
                          <a:effectLst/>
                        </a:rPr>
                        <a:t>□ </a:t>
                      </a:r>
                      <a:r>
                        <a:rPr lang="zh-CN" sz="1600" kern="100">
                          <a:effectLst/>
                        </a:rPr>
                        <a:t>完全是随机的</a:t>
                      </a:r>
                      <a:endParaRPr lang="zh-CN" sz="1600" kern="100">
                        <a:effectLst/>
                      </a:endParaRPr>
                    </a:p>
                    <a:p>
                      <a:pPr>
                        <a:lnSpc>
                          <a:spcPct val="100000"/>
                        </a:lnSpc>
                        <a:spcAft>
                          <a:spcPts val="0"/>
                        </a:spcAft>
                      </a:pPr>
                      <a:r>
                        <a:rPr lang="en-US" sz="1600" kern="100">
                          <a:effectLst/>
                        </a:rPr>
                        <a:t>□ </a:t>
                      </a:r>
                      <a:r>
                        <a:rPr lang="zh-CN" sz="1600" kern="100">
                          <a:effectLst/>
                        </a:rPr>
                        <a:t>提供</a:t>
                      </a:r>
                      <a:endParaRPr lang="zh-CN" sz="1600" kern="100">
                        <a:effectLst/>
                      </a:endParaRPr>
                    </a:p>
                    <a:p>
                      <a:pPr>
                        <a:lnSpc>
                          <a:spcPct val="100000"/>
                        </a:lnSpc>
                        <a:spcAft>
                          <a:spcPts val="0"/>
                        </a:spcAft>
                      </a:pPr>
                      <a:r>
                        <a:rPr lang="en-US" sz="1600" kern="100">
                          <a:effectLst/>
                        </a:rPr>
                        <a:t>□ </a:t>
                      </a:r>
                      <a:r>
                        <a:rPr lang="zh-CN" sz="1600" kern="100">
                          <a:effectLst/>
                        </a:rPr>
                        <a:t>不提供</a:t>
                      </a:r>
                      <a:endParaRPr lang="zh-CN" sz="1600" kern="100">
                        <a:effectLst/>
                      </a:endParaRPr>
                    </a:p>
                    <a:p>
                      <a:pPr>
                        <a:lnSpc>
                          <a:spcPct val="100000"/>
                        </a:lnSpc>
                        <a:spcAft>
                          <a:spcPts val="0"/>
                        </a:spcAft>
                      </a:pPr>
                      <a:r>
                        <a:rPr lang="en-US" sz="1600" kern="100">
                          <a:effectLst/>
                        </a:rPr>
                        <a:t> </a:t>
                      </a:r>
                      <a:endParaRPr lang="zh-CN" sz="1600" kern="100">
                        <a:effectLst/>
                      </a:endParaRPr>
                    </a:p>
                    <a:p>
                      <a:pPr>
                        <a:lnSpc>
                          <a:spcPct val="100000"/>
                        </a:lnSpc>
                        <a:spcAft>
                          <a:spcPts val="0"/>
                        </a:spcAft>
                      </a:pPr>
                      <a:r>
                        <a:rPr lang="en-US" sz="1600" kern="100">
                          <a:effectLst/>
                        </a:rPr>
                        <a:t>□ </a:t>
                      </a:r>
                      <a:r>
                        <a:rPr lang="en-US" sz="1600" u="sng" kern="100">
                          <a:effectLst/>
                          <a:uFill>
                            <a:solidFill>
                              <a:srgbClr val="000000"/>
                            </a:solidFill>
                          </a:uFill>
                        </a:rPr>
                        <a:t> </a:t>
                      </a:r>
                      <a:endParaRPr lang="zh-CN" sz="1600" kern="100">
                        <a:effectLst/>
                      </a:endParaRPr>
                    </a:p>
                    <a:p>
                      <a:pPr>
                        <a:lnSpc>
                          <a:spcPct val="100000"/>
                        </a:lnSpc>
                        <a:spcAft>
                          <a:spcPts val="0"/>
                        </a:spcAft>
                      </a:pPr>
                      <a:r>
                        <a:rPr lang="en-US" sz="1600" kern="100">
                          <a:effectLst/>
                        </a:rPr>
                        <a:t>□ </a:t>
                      </a:r>
                      <a:r>
                        <a:rPr lang="zh-CN" sz="1600" u="sng" kern="100">
                          <a:effectLst/>
                          <a:uFill>
                            <a:solidFill>
                              <a:srgbClr val="000000"/>
                            </a:solidFill>
                          </a:uFill>
                        </a:rPr>
                        <a:t>　　</a:t>
                      </a:r>
                      <a:r>
                        <a:rPr lang="en-US" sz="1600" kern="100">
                          <a:effectLst/>
                        </a:rPr>
                        <a:t>%</a:t>
                      </a:r>
                      <a:r>
                        <a:rPr lang="zh-CN" sz="1600" kern="100">
                          <a:effectLst/>
                        </a:rPr>
                        <a:t>基本年薪</a:t>
                      </a:r>
                      <a:r>
                        <a:rPr lang="en-US" sz="1600" kern="100">
                          <a:effectLst/>
                        </a:rPr>
                        <a:t> </a:t>
                      </a:r>
                      <a:endParaRPr lang="zh-CN" sz="1600" kern="100">
                        <a:effectLst/>
                      </a:endParaRPr>
                    </a:p>
                    <a:p>
                      <a:pPr>
                        <a:lnSpc>
                          <a:spcPct val="100000"/>
                        </a:lnSpc>
                        <a:spcAft>
                          <a:spcPts val="0"/>
                        </a:spcAft>
                      </a:pPr>
                      <a:r>
                        <a:rPr lang="en-US" sz="1600" kern="100">
                          <a:effectLst/>
                        </a:rPr>
                        <a:t>□ </a:t>
                      </a:r>
                      <a:r>
                        <a:rPr lang="zh-CN" sz="1600" kern="100">
                          <a:effectLst/>
                        </a:rPr>
                        <a:t>股份数量</a:t>
                      </a:r>
                      <a:r>
                        <a:rPr lang="en-US" sz="1600" u="sng" kern="100">
                          <a:effectLst/>
                          <a:uFill>
                            <a:solidFill>
                              <a:srgbClr val="000000"/>
                            </a:solidFill>
                          </a:uFill>
                        </a:rPr>
                        <a:t> </a:t>
                      </a:r>
                      <a:endParaRPr lang="zh-CN" sz="1600" kern="100">
                        <a:effectLst/>
                      </a:endParaRPr>
                    </a:p>
                    <a:p>
                      <a:pPr>
                        <a:lnSpc>
                          <a:spcPct val="100000"/>
                        </a:lnSpc>
                        <a:spcAft>
                          <a:spcPts val="0"/>
                        </a:spcAft>
                      </a:pPr>
                      <a:r>
                        <a:rPr lang="en-US" sz="1600" kern="100">
                          <a:effectLst/>
                        </a:rPr>
                        <a:t>□ </a:t>
                      </a:r>
                      <a:r>
                        <a:rPr lang="zh-CN" sz="1600" kern="100">
                          <a:effectLst/>
                        </a:rPr>
                        <a:t>股份金额</a:t>
                      </a:r>
                      <a:r>
                        <a:rPr lang="en-US" sz="1600" u="sng" kern="100">
                          <a:effectLst/>
                          <a:uFill>
                            <a:solidFill>
                              <a:srgbClr val="000000"/>
                            </a:solidFill>
                          </a:uFill>
                        </a:rPr>
                        <a:t> </a:t>
                      </a:r>
                      <a:endParaRPr lang="zh-CN" sz="1600" kern="100">
                        <a:effectLst/>
                      </a:endParaRPr>
                    </a:p>
                    <a:p>
                      <a:pPr>
                        <a:lnSpc>
                          <a:spcPct val="100000"/>
                        </a:lnSpc>
                        <a:spcAft>
                          <a:spcPts val="0"/>
                        </a:spcAft>
                      </a:pPr>
                      <a:r>
                        <a:rPr lang="en-US" sz="1600" kern="100">
                          <a:effectLst/>
                        </a:rPr>
                        <a:t>□ </a:t>
                      </a:r>
                      <a:r>
                        <a:rPr lang="zh-CN" sz="1600" kern="100">
                          <a:effectLst/>
                        </a:rPr>
                        <a:t>固定在每股</a:t>
                      </a:r>
                      <a:r>
                        <a:rPr lang="en-US" sz="1600" u="sng" kern="100">
                          <a:effectLst/>
                          <a:uFill>
                            <a:solidFill>
                              <a:srgbClr val="000000"/>
                            </a:solidFill>
                          </a:uFill>
                        </a:rPr>
                        <a:t> </a:t>
                      </a:r>
                      <a:endParaRPr lang="zh-CN" sz="1600" kern="100">
                        <a:effectLst/>
                      </a:endParaRPr>
                    </a:p>
                    <a:p>
                      <a:pPr>
                        <a:lnSpc>
                          <a:spcPct val="100000"/>
                        </a:lnSpc>
                        <a:spcAft>
                          <a:spcPts val="0"/>
                        </a:spcAft>
                      </a:pPr>
                      <a:r>
                        <a:rPr lang="en-US" sz="1600" kern="100">
                          <a:effectLst/>
                        </a:rPr>
                        <a:t>□ </a:t>
                      </a:r>
                      <a:r>
                        <a:rPr lang="zh-CN" sz="1600" u="sng" kern="100">
                          <a:effectLst/>
                          <a:uFill>
                            <a:solidFill>
                              <a:srgbClr val="000000"/>
                            </a:solidFill>
                          </a:uFill>
                        </a:rPr>
                        <a:t>　　</a:t>
                      </a:r>
                      <a:r>
                        <a:rPr lang="en-US" sz="1600" kern="100">
                          <a:effectLst/>
                        </a:rPr>
                        <a:t>%</a:t>
                      </a:r>
                      <a:r>
                        <a:rPr lang="zh-CN" sz="1600" kern="100">
                          <a:effectLst/>
                        </a:rPr>
                        <a:t>股票价格折扣</a:t>
                      </a:r>
                      <a:r>
                        <a:rPr lang="en-US" sz="1600" kern="100">
                          <a:effectLst/>
                        </a:rPr>
                        <a:t> </a:t>
                      </a:r>
                      <a:endParaRPr lang="zh-CN" sz="1600" kern="100">
                        <a:effectLst/>
                      </a:endParaRPr>
                    </a:p>
                    <a:p>
                      <a:pPr>
                        <a:lnSpc>
                          <a:spcPct val="100000"/>
                        </a:lnSpc>
                        <a:spcAft>
                          <a:spcPts val="0"/>
                        </a:spcAft>
                      </a:pPr>
                      <a:r>
                        <a:rPr lang="en-US" sz="1600" kern="100">
                          <a:effectLst/>
                        </a:rPr>
                        <a:t>□ </a:t>
                      </a:r>
                      <a:r>
                        <a:rPr lang="zh-CN" sz="1600" u="sng" kern="100">
                          <a:effectLst/>
                          <a:uFill>
                            <a:solidFill>
                              <a:srgbClr val="000000"/>
                            </a:solidFill>
                          </a:uFill>
                        </a:rPr>
                        <a:t>　　　</a:t>
                      </a:r>
                      <a:r>
                        <a:rPr lang="zh-CN" sz="1600" kern="100">
                          <a:effectLst/>
                        </a:rPr>
                        <a:t>年</a:t>
                      </a:r>
                      <a:r>
                        <a:rPr lang="en-US" sz="1600" kern="100">
                          <a:effectLst/>
                        </a:rPr>
                        <a:t> </a:t>
                      </a:r>
                      <a:endParaRPr lang="zh-CN" sz="1600" kern="10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en-US" sz="1600" kern="100">
                          <a:effectLst/>
                        </a:rPr>
                        <a:t>□ </a:t>
                      </a:r>
                      <a:r>
                        <a:rPr lang="zh-CN" sz="1600" kern="100">
                          <a:effectLst/>
                        </a:rPr>
                        <a:t>根据职位等级固定</a:t>
                      </a:r>
                      <a:endParaRPr lang="zh-CN" sz="1600" kern="100">
                        <a:effectLst/>
                      </a:endParaRPr>
                    </a:p>
                    <a:p>
                      <a:pPr>
                        <a:lnSpc>
                          <a:spcPct val="100000"/>
                        </a:lnSpc>
                        <a:spcAft>
                          <a:spcPts val="0"/>
                        </a:spcAft>
                      </a:pPr>
                      <a:r>
                        <a:rPr lang="en-US" sz="1600" kern="100">
                          <a:effectLst/>
                        </a:rPr>
                        <a:t>□ </a:t>
                      </a:r>
                      <a:r>
                        <a:rPr lang="zh-CN" sz="1600" kern="100">
                          <a:effectLst/>
                        </a:rPr>
                        <a:t>根据基本薪酬的百分比确定</a:t>
                      </a:r>
                      <a:endParaRPr lang="zh-CN" sz="1600" kern="100">
                        <a:effectLst/>
                      </a:endParaRPr>
                    </a:p>
                    <a:p>
                      <a:pPr>
                        <a:lnSpc>
                          <a:spcPct val="100000"/>
                        </a:lnSpc>
                        <a:spcAft>
                          <a:spcPts val="0"/>
                        </a:spcAft>
                      </a:pPr>
                      <a:r>
                        <a:rPr lang="en-US" sz="1600" kern="100">
                          <a:effectLst/>
                        </a:rPr>
                        <a:t>□ </a:t>
                      </a:r>
                      <a:r>
                        <a:rPr lang="zh-CN" sz="1600" kern="100">
                          <a:effectLst/>
                        </a:rPr>
                        <a:t>完全是随机的</a:t>
                      </a:r>
                      <a:endParaRPr lang="zh-CN" sz="1600" kern="100">
                        <a:effectLst/>
                      </a:endParaRPr>
                    </a:p>
                    <a:p>
                      <a:pPr>
                        <a:lnSpc>
                          <a:spcPct val="100000"/>
                        </a:lnSpc>
                        <a:spcAft>
                          <a:spcPts val="0"/>
                        </a:spcAft>
                      </a:pPr>
                      <a:r>
                        <a:rPr lang="en-US" sz="1600" kern="100">
                          <a:effectLst/>
                        </a:rPr>
                        <a:t>□ </a:t>
                      </a:r>
                      <a:r>
                        <a:rPr lang="zh-CN" sz="1600" kern="100">
                          <a:effectLst/>
                        </a:rPr>
                        <a:t>提供</a:t>
                      </a:r>
                      <a:endParaRPr lang="zh-CN" sz="1600" kern="100">
                        <a:effectLst/>
                      </a:endParaRPr>
                    </a:p>
                    <a:p>
                      <a:pPr>
                        <a:lnSpc>
                          <a:spcPct val="100000"/>
                        </a:lnSpc>
                        <a:spcAft>
                          <a:spcPts val="0"/>
                        </a:spcAft>
                      </a:pPr>
                      <a:r>
                        <a:rPr lang="en-US" sz="1600" kern="100">
                          <a:effectLst/>
                        </a:rPr>
                        <a:t>□ </a:t>
                      </a:r>
                      <a:r>
                        <a:rPr lang="zh-CN" sz="1600" kern="100">
                          <a:effectLst/>
                        </a:rPr>
                        <a:t>不提供</a:t>
                      </a:r>
                      <a:endParaRPr lang="zh-CN" sz="1600" kern="100">
                        <a:effectLst/>
                      </a:endParaRPr>
                    </a:p>
                    <a:p>
                      <a:pPr>
                        <a:lnSpc>
                          <a:spcPct val="100000"/>
                        </a:lnSpc>
                        <a:spcAft>
                          <a:spcPts val="0"/>
                        </a:spcAft>
                      </a:pPr>
                      <a:r>
                        <a:rPr lang="en-US" sz="1600" kern="100">
                          <a:effectLst/>
                        </a:rPr>
                        <a:t> </a:t>
                      </a:r>
                      <a:endParaRPr lang="zh-CN" sz="1600" kern="100">
                        <a:effectLst/>
                      </a:endParaRPr>
                    </a:p>
                    <a:p>
                      <a:pPr>
                        <a:lnSpc>
                          <a:spcPct val="100000"/>
                        </a:lnSpc>
                        <a:spcAft>
                          <a:spcPts val="0"/>
                        </a:spcAft>
                      </a:pPr>
                      <a:r>
                        <a:rPr lang="en-US" sz="1600" kern="100">
                          <a:effectLst/>
                        </a:rPr>
                        <a:t>□ </a:t>
                      </a:r>
                      <a:r>
                        <a:rPr lang="en-US" sz="1600" u="sng" kern="100">
                          <a:effectLst/>
                          <a:uFill>
                            <a:solidFill>
                              <a:srgbClr val="000000"/>
                            </a:solidFill>
                          </a:uFill>
                        </a:rPr>
                        <a:t> </a:t>
                      </a:r>
                      <a:endParaRPr lang="zh-CN" sz="1600" kern="100">
                        <a:effectLst/>
                      </a:endParaRPr>
                    </a:p>
                    <a:p>
                      <a:pPr>
                        <a:lnSpc>
                          <a:spcPct val="100000"/>
                        </a:lnSpc>
                        <a:spcAft>
                          <a:spcPts val="0"/>
                        </a:spcAft>
                      </a:pPr>
                      <a:r>
                        <a:rPr lang="en-US" sz="1600" kern="100">
                          <a:effectLst/>
                        </a:rPr>
                        <a:t>□ </a:t>
                      </a:r>
                      <a:r>
                        <a:rPr lang="zh-CN" sz="1600" u="sng" kern="100">
                          <a:effectLst/>
                          <a:uFill>
                            <a:solidFill>
                              <a:srgbClr val="000000"/>
                            </a:solidFill>
                          </a:uFill>
                        </a:rPr>
                        <a:t>　　</a:t>
                      </a:r>
                      <a:r>
                        <a:rPr lang="en-US" sz="1600" kern="100">
                          <a:effectLst/>
                        </a:rPr>
                        <a:t>%</a:t>
                      </a:r>
                      <a:r>
                        <a:rPr lang="zh-CN" sz="1600" kern="100">
                          <a:effectLst/>
                        </a:rPr>
                        <a:t>基本年薪</a:t>
                      </a:r>
                      <a:r>
                        <a:rPr lang="en-US" sz="1600" kern="100">
                          <a:effectLst/>
                        </a:rPr>
                        <a:t> </a:t>
                      </a:r>
                      <a:endParaRPr lang="zh-CN" sz="1600" kern="100">
                        <a:effectLst/>
                      </a:endParaRPr>
                    </a:p>
                    <a:p>
                      <a:pPr>
                        <a:lnSpc>
                          <a:spcPct val="100000"/>
                        </a:lnSpc>
                        <a:spcAft>
                          <a:spcPts val="0"/>
                        </a:spcAft>
                      </a:pPr>
                      <a:r>
                        <a:rPr lang="en-US" sz="1600" kern="100">
                          <a:effectLst/>
                        </a:rPr>
                        <a:t>□ </a:t>
                      </a:r>
                      <a:r>
                        <a:rPr lang="zh-CN" sz="1600" kern="100">
                          <a:effectLst/>
                        </a:rPr>
                        <a:t>股份数量</a:t>
                      </a:r>
                      <a:r>
                        <a:rPr lang="en-US" sz="1600" u="sng" kern="100">
                          <a:effectLst/>
                          <a:uFill>
                            <a:solidFill>
                              <a:srgbClr val="000000"/>
                            </a:solidFill>
                          </a:uFill>
                        </a:rPr>
                        <a:t> </a:t>
                      </a:r>
                      <a:endParaRPr lang="zh-CN" sz="1600" kern="100">
                        <a:effectLst/>
                      </a:endParaRPr>
                    </a:p>
                    <a:p>
                      <a:pPr>
                        <a:lnSpc>
                          <a:spcPct val="100000"/>
                        </a:lnSpc>
                        <a:spcAft>
                          <a:spcPts val="0"/>
                        </a:spcAft>
                      </a:pPr>
                      <a:r>
                        <a:rPr lang="en-US" sz="1600" kern="100">
                          <a:effectLst/>
                        </a:rPr>
                        <a:t>□ </a:t>
                      </a:r>
                      <a:r>
                        <a:rPr lang="zh-CN" sz="1600" kern="100">
                          <a:effectLst/>
                        </a:rPr>
                        <a:t>股份金额</a:t>
                      </a:r>
                      <a:r>
                        <a:rPr lang="en-US" sz="1600" u="sng" kern="100">
                          <a:effectLst/>
                          <a:uFill>
                            <a:solidFill>
                              <a:srgbClr val="000000"/>
                            </a:solidFill>
                          </a:uFill>
                        </a:rPr>
                        <a:t> </a:t>
                      </a:r>
                      <a:endParaRPr lang="zh-CN" sz="1600" kern="100">
                        <a:effectLst/>
                      </a:endParaRPr>
                    </a:p>
                    <a:p>
                      <a:pPr>
                        <a:lnSpc>
                          <a:spcPct val="100000"/>
                        </a:lnSpc>
                        <a:spcAft>
                          <a:spcPts val="0"/>
                        </a:spcAft>
                      </a:pPr>
                      <a:r>
                        <a:rPr lang="en-US" sz="1600" kern="100">
                          <a:effectLst/>
                        </a:rPr>
                        <a:t>□ </a:t>
                      </a:r>
                      <a:r>
                        <a:rPr lang="zh-CN" sz="1600" kern="100">
                          <a:effectLst/>
                        </a:rPr>
                        <a:t>固定在每股</a:t>
                      </a:r>
                      <a:r>
                        <a:rPr lang="en-US" sz="1600" u="sng" kern="100">
                          <a:effectLst/>
                          <a:uFill>
                            <a:solidFill>
                              <a:srgbClr val="000000"/>
                            </a:solidFill>
                          </a:uFill>
                        </a:rPr>
                        <a:t> </a:t>
                      </a:r>
                      <a:endParaRPr lang="zh-CN" sz="1600" kern="100">
                        <a:effectLst/>
                      </a:endParaRPr>
                    </a:p>
                    <a:p>
                      <a:pPr>
                        <a:lnSpc>
                          <a:spcPct val="100000"/>
                        </a:lnSpc>
                        <a:spcAft>
                          <a:spcPts val="0"/>
                        </a:spcAft>
                      </a:pPr>
                      <a:r>
                        <a:rPr lang="en-US" sz="1600" kern="100">
                          <a:effectLst/>
                        </a:rPr>
                        <a:t>□ </a:t>
                      </a:r>
                      <a:r>
                        <a:rPr lang="zh-CN" sz="1600" u="sng" kern="100">
                          <a:effectLst/>
                          <a:uFill>
                            <a:solidFill>
                              <a:srgbClr val="000000"/>
                            </a:solidFill>
                          </a:uFill>
                        </a:rPr>
                        <a:t>　　</a:t>
                      </a:r>
                      <a:r>
                        <a:rPr lang="en-US" sz="1600" kern="100">
                          <a:effectLst/>
                        </a:rPr>
                        <a:t>%</a:t>
                      </a:r>
                      <a:r>
                        <a:rPr lang="zh-CN" sz="1600" kern="100">
                          <a:effectLst/>
                        </a:rPr>
                        <a:t>股票价格折扣</a:t>
                      </a:r>
                      <a:r>
                        <a:rPr lang="en-US" sz="1600" kern="100">
                          <a:effectLst/>
                        </a:rPr>
                        <a:t> </a:t>
                      </a:r>
                      <a:endParaRPr lang="zh-CN" sz="1600" kern="100">
                        <a:effectLst/>
                      </a:endParaRPr>
                    </a:p>
                    <a:p>
                      <a:pPr>
                        <a:lnSpc>
                          <a:spcPct val="100000"/>
                        </a:lnSpc>
                        <a:spcAft>
                          <a:spcPts val="0"/>
                        </a:spcAft>
                      </a:pPr>
                      <a:r>
                        <a:rPr lang="en-US" sz="1600" kern="100">
                          <a:effectLst/>
                        </a:rPr>
                        <a:t>□ </a:t>
                      </a:r>
                      <a:r>
                        <a:rPr lang="zh-CN" sz="1600" u="sng" kern="100">
                          <a:effectLst/>
                          <a:uFill>
                            <a:solidFill>
                              <a:srgbClr val="000000"/>
                            </a:solidFill>
                          </a:uFill>
                        </a:rPr>
                        <a:t>　　　</a:t>
                      </a:r>
                      <a:r>
                        <a:rPr lang="zh-CN" sz="1600" kern="100">
                          <a:effectLst/>
                        </a:rPr>
                        <a:t>年</a:t>
                      </a:r>
                      <a:r>
                        <a:rPr lang="en-US" sz="1600" kern="100">
                          <a:effectLst/>
                        </a:rPr>
                        <a:t> </a:t>
                      </a:r>
                      <a:endParaRPr lang="zh-CN" sz="1600" kern="100">
                        <a:solidFill>
                          <a:srgbClr val="000000"/>
                        </a:solidFill>
                        <a:effectLst/>
                        <a:latin typeface="NEU-BZ"/>
                        <a:ea typeface="方正书宋_GBK"/>
                        <a:cs typeface="Times New Roman" panose="02020603050405020304" pitchFamily="18" charset="0"/>
                      </a:endParaRPr>
                    </a:p>
                  </a:txBody>
                  <a:tcPr marL="57150" marR="57150" marT="0" marB="0" anchor="ctr"/>
                </a:tc>
                <a:tc>
                  <a:txBody>
                    <a:bodyPr/>
                    <a:lstStyle/>
                    <a:p>
                      <a:pPr>
                        <a:lnSpc>
                          <a:spcPct val="100000"/>
                        </a:lnSpc>
                        <a:spcAft>
                          <a:spcPts val="0"/>
                        </a:spcAft>
                      </a:pPr>
                      <a:r>
                        <a:rPr lang="en-US" sz="1600" kern="100" dirty="0">
                          <a:effectLst/>
                        </a:rPr>
                        <a:t>□ </a:t>
                      </a:r>
                      <a:r>
                        <a:rPr lang="zh-CN" sz="1600" kern="100" dirty="0">
                          <a:effectLst/>
                        </a:rPr>
                        <a:t>根据职位等级固定</a:t>
                      </a:r>
                      <a:endParaRPr lang="zh-CN" sz="1600" kern="100" dirty="0">
                        <a:effectLst/>
                      </a:endParaRPr>
                    </a:p>
                    <a:p>
                      <a:pPr>
                        <a:lnSpc>
                          <a:spcPct val="100000"/>
                        </a:lnSpc>
                        <a:spcAft>
                          <a:spcPts val="0"/>
                        </a:spcAft>
                      </a:pPr>
                      <a:r>
                        <a:rPr lang="en-US" sz="1600" kern="100" dirty="0">
                          <a:effectLst/>
                        </a:rPr>
                        <a:t>□ </a:t>
                      </a:r>
                      <a:r>
                        <a:rPr lang="zh-CN" sz="1600" kern="100" dirty="0">
                          <a:effectLst/>
                        </a:rPr>
                        <a:t>根据基本薪酬的百分比确定</a:t>
                      </a:r>
                      <a:endParaRPr lang="zh-CN" sz="1600" kern="100" dirty="0">
                        <a:effectLst/>
                      </a:endParaRPr>
                    </a:p>
                    <a:p>
                      <a:pPr>
                        <a:lnSpc>
                          <a:spcPct val="100000"/>
                        </a:lnSpc>
                        <a:spcAft>
                          <a:spcPts val="0"/>
                        </a:spcAft>
                      </a:pPr>
                      <a:r>
                        <a:rPr lang="en-US" sz="1600" kern="100" dirty="0">
                          <a:effectLst/>
                        </a:rPr>
                        <a:t>□ </a:t>
                      </a:r>
                      <a:r>
                        <a:rPr lang="zh-CN" sz="1600" kern="100" dirty="0">
                          <a:effectLst/>
                        </a:rPr>
                        <a:t>完全是随机的</a:t>
                      </a:r>
                      <a:endParaRPr lang="zh-CN" sz="1600" kern="100" dirty="0">
                        <a:effectLst/>
                      </a:endParaRPr>
                    </a:p>
                    <a:p>
                      <a:pPr>
                        <a:lnSpc>
                          <a:spcPct val="100000"/>
                        </a:lnSpc>
                        <a:spcAft>
                          <a:spcPts val="0"/>
                        </a:spcAft>
                      </a:pPr>
                      <a:r>
                        <a:rPr lang="en-US" sz="1600" kern="100" dirty="0">
                          <a:effectLst/>
                        </a:rPr>
                        <a:t>□ </a:t>
                      </a:r>
                      <a:r>
                        <a:rPr lang="zh-CN" sz="1600" kern="100" dirty="0">
                          <a:effectLst/>
                        </a:rPr>
                        <a:t>提供</a:t>
                      </a:r>
                      <a:endParaRPr lang="zh-CN" sz="1600" kern="100" dirty="0">
                        <a:effectLst/>
                      </a:endParaRPr>
                    </a:p>
                    <a:p>
                      <a:pPr>
                        <a:lnSpc>
                          <a:spcPct val="100000"/>
                        </a:lnSpc>
                        <a:spcAft>
                          <a:spcPts val="0"/>
                        </a:spcAft>
                      </a:pPr>
                      <a:r>
                        <a:rPr lang="en-US" sz="1600" kern="100" dirty="0">
                          <a:effectLst/>
                        </a:rPr>
                        <a:t>□ </a:t>
                      </a:r>
                      <a:r>
                        <a:rPr lang="zh-CN" sz="1600" kern="100" dirty="0">
                          <a:effectLst/>
                        </a:rPr>
                        <a:t>不提供</a:t>
                      </a:r>
                      <a:endParaRPr lang="zh-CN" sz="1600" kern="100" dirty="0">
                        <a:effectLst/>
                      </a:endParaRPr>
                    </a:p>
                    <a:p>
                      <a:pPr>
                        <a:lnSpc>
                          <a:spcPct val="100000"/>
                        </a:lnSpc>
                        <a:spcAft>
                          <a:spcPts val="0"/>
                        </a:spcAft>
                      </a:pPr>
                      <a:r>
                        <a:rPr lang="en-US" sz="1600" kern="100" dirty="0">
                          <a:effectLst/>
                        </a:rPr>
                        <a:t> </a:t>
                      </a:r>
                      <a:endParaRPr lang="zh-CN" sz="1600" kern="100" dirty="0">
                        <a:effectLst/>
                      </a:endParaRPr>
                    </a:p>
                    <a:p>
                      <a:pPr>
                        <a:lnSpc>
                          <a:spcPct val="100000"/>
                        </a:lnSpc>
                        <a:spcAft>
                          <a:spcPts val="0"/>
                        </a:spcAft>
                      </a:pPr>
                      <a:r>
                        <a:rPr lang="en-US" sz="1600" kern="100" dirty="0">
                          <a:effectLst/>
                        </a:rPr>
                        <a:t>□ </a:t>
                      </a:r>
                      <a:r>
                        <a:rPr lang="en-US" sz="1600" u="sng" kern="100" dirty="0">
                          <a:effectLst/>
                          <a:uFill>
                            <a:solidFill>
                              <a:srgbClr val="000000"/>
                            </a:solidFill>
                          </a:uFill>
                        </a:rPr>
                        <a:t> </a:t>
                      </a:r>
                      <a:endParaRPr lang="zh-CN" sz="1600" kern="100" dirty="0">
                        <a:effectLst/>
                      </a:endParaRPr>
                    </a:p>
                    <a:p>
                      <a:pPr>
                        <a:lnSpc>
                          <a:spcPct val="100000"/>
                        </a:lnSpc>
                        <a:spcAft>
                          <a:spcPts val="0"/>
                        </a:spcAft>
                      </a:pPr>
                      <a:r>
                        <a:rPr lang="en-US" sz="1600" kern="100" dirty="0">
                          <a:effectLst/>
                        </a:rPr>
                        <a:t>□ </a:t>
                      </a:r>
                      <a:r>
                        <a:rPr lang="zh-CN" sz="1600" u="sng" kern="100" dirty="0">
                          <a:effectLst/>
                          <a:uFill>
                            <a:solidFill>
                              <a:srgbClr val="000000"/>
                            </a:solidFill>
                          </a:uFill>
                        </a:rPr>
                        <a:t>　　</a:t>
                      </a:r>
                      <a:r>
                        <a:rPr lang="en-US" sz="1600" kern="100" dirty="0">
                          <a:effectLst/>
                        </a:rPr>
                        <a:t>%</a:t>
                      </a:r>
                      <a:r>
                        <a:rPr lang="zh-CN" sz="1600" kern="100" dirty="0">
                          <a:effectLst/>
                        </a:rPr>
                        <a:t>基本年薪</a:t>
                      </a:r>
                      <a:r>
                        <a:rPr lang="en-US" sz="1600" kern="100" dirty="0">
                          <a:effectLst/>
                        </a:rPr>
                        <a:t> </a:t>
                      </a:r>
                      <a:endParaRPr lang="zh-CN" sz="1600" kern="100" dirty="0">
                        <a:effectLst/>
                      </a:endParaRPr>
                    </a:p>
                    <a:p>
                      <a:pPr>
                        <a:lnSpc>
                          <a:spcPct val="100000"/>
                        </a:lnSpc>
                        <a:spcAft>
                          <a:spcPts val="0"/>
                        </a:spcAft>
                      </a:pPr>
                      <a:r>
                        <a:rPr lang="en-US" sz="1600" kern="100" dirty="0">
                          <a:effectLst/>
                        </a:rPr>
                        <a:t>□ </a:t>
                      </a:r>
                      <a:r>
                        <a:rPr lang="zh-CN" sz="1600" kern="100" dirty="0">
                          <a:effectLst/>
                        </a:rPr>
                        <a:t>股份数量</a:t>
                      </a:r>
                      <a:r>
                        <a:rPr lang="en-US" sz="1600" u="sng" kern="100" dirty="0">
                          <a:effectLst/>
                          <a:uFill>
                            <a:solidFill>
                              <a:srgbClr val="000000"/>
                            </a:solidFill>
                          </a:uFill>
                        </a:rPr>
                        <a:t> </a:t>
                      </a:r>
                      <a:endParaRPr lang="zh-CN" sz="1600" kern="100" dirty="0">
                        <a:effectLst/>
                      </a:endParaRPr>
                    </a:p>
                    <a:p>
                      <a:pPr>
                        <a:lnSpc>
                          <a:spcPct val="100000"/>
                        </a:lnSpc>
                        <a:spcAft>
                          <a:spcPts val="0"/>
                        </a:spcAft>
                      </a:pPr>
                      <a:r>
                        <a:rPr lang="en-US" sz="1600" kern="100" dirty="0">
                          <a:effectLst/>
                        </a:rPr>
                        <a:t>□ </a:t>
                      </a:r>
                      <a:r>
                        <a:rPr lang="zh-CN" sz="1600" kern="100" dirty="0">
                          <a:effectLst/>
                        </a:rPr>
                        <a:t>股份金额</a:t>
                      </a:r>
                      <a:r>
                        <a:rPr lang="en-US" sz="1600" u="sng" kern="100" dirty="0">
                          <a:effectLst/>
                          <a:uFill>
                            <a:solidFill>
                              <a:srgbClr val="000000"/>
                            </a:solidFill>
                          </a:uFill>
                        </a:rPr>
                        <a:t> </a:t>
                      </a:r>
                      <a:endParaRPr lang="zh-CN" sz="1600" kern="100" dirty="0">
                        <a:effectLst/>
                      </a:endParaRPr>
                    </a:p>
                    <a:p>
                      <a:pPr>
                        <a:lnSpc>
                          <a:spcPct val="100000"/>
                        </a:lnSpc>
                        <a:spcAft>
                          <a:spcPts val="0"/>
                        </a:spcAft>
                      </a:pPr>
                      <a:r>
                        <a:rPr lang="en-US" sz="1600" kern="100" dirty="0">
                          <a:effectLst/>
                        </a:rPr>
                        <a:t>□ </a:t>
                      </a:r>
                      <a:r>
                        <a:rPr lang="zh-CN" sz="1600" kern="100" dirty="0">
                          <a:effectLst/>
                        </a:rPr>
                        <a:t>固定在每股</a:t>
                      </a:r>
                      <a:r>
                        <a:rPr lang="en-US" sz="1600" u="sng" kern="100" dirty="0">
                          <a:effectLst/>
                          <a:uFill>
                            <a:solidFill>
                              <a:srgbClr val="000000"/>
                            </a:solidFill>
                          </a:uFill>
                        </a:rPr>
                        <a:t> </a:t>
                      </a:r>
                      <a:endParaRPr lang="zh-CN" sz="1600" kern="100" dirty="0">
                        <a:effectLst/>
                      </a:endParaRPr>
                    </a:p>
                    <a:p>
                      <a:pPr>
                        <a:lnSpc>
                          <a:spcPct val="100000"/>
                        </a:lnSpc>
                        <a:spcAft>
                          <a:spcPts val="0"/>
                        </a:spcAft>
                      </a:pPr>
                      <a:r>
                        <a:rPr lang="en-US" sz="1600" kern="100" dirty="0">
                          <a:effectLst/>
                        </a:rPr>
                        <a:t>□ </a:t>
                      </a:r>
                      <a:r>
                        <a:rPr lang="zh-CN" sz="1600" u="sng" kern="100" dirty="0">
                          <a:effectLst/>
                          <a:uFill>
                            <a:solidFill>
                              <a:srgbClr val="000000"/>
                            </a:solidFill>
                          </a:uFill>
                        </a:rPr>
                        <a:t>　　</a:t>
                      </a:r>
                      <a:r>
                        <a:rPr lang="en-US" sz="1600" kern="100" dirty="0">
                          <a:effectLst/>
                        </a:rPr>
                        <a:t>%</a:t>
                      </a:r>
                      <a:r>
                        <a:rPr lang="zh-CN" sz="1600" kern="100" dirty="0">
                          <a:effectLst/>
                        </a:rPr>
                        <a:t>股票价格折扣</a:t>
                      </a:r>
                      <a:r>
                        <a:rPr lang="en-US" sz="1600" kern="100" dirty="0">
                          <a:effectLst/>
                        </a:rPr>
                        <a:t> </a:t>
                      </a:r>
                      <a:endParaRPr lang="zh-CN" sz="1600" kern="100" dirty="0">
                        <a:effectLst/>
                      </a:endParaRPr>
                    </a:p>
                    <a:p>
                      <a:pPr>
                        <a:lnSpc>
                          <a:spcPct val="100000"/>
                        </a:lnSpc>
                        <a:spcAft>
                          <a:spcPts val="0"/>
                        </a:spcAft>
                      </a:pPr>
                      <a:r>
                        <a:rPr lang="en-US" sz="1600" kern="100" dirty="0">
                          <a:effectLst/>
                        </a:rPr>
                        <a:t>□ </a:t>
                      </a:r>
                      <a:r>
                        <a:rPr lang="zh-CN" sz="1600" u="sng" kern="100" dirty="0">
                          <a:effectLst/>
                          <a:uFill>
                            <a:solidFill>
                              <a:srgbClr val="000000"/>
                            </a:solidFill>
                          </a:uFill>
                        </a:rPr>
                        <a:t>　　　</a:t>
                      </a:r>
                      <a:r>
                        <a:rPr lang="zh-CN" sz="1600" kern="100" dirty="0">
                          <a:effectLst/>
                        </a:rPr>
                        <a:t>年</a:t>
                      </a:r>
                      <a:r>
                        <a:rPr lang="en-US" sz="1600" kern="100" dirty="0">
                          <a:effectLst/>
                        </a:rPr>
                        <a:t> </a:t>
                      </a:r>
                      <a:endParaRPr lang="zh-CN" sz="1600" kern="100" dirty="0">
                        <a:solidFill>
                          <a:srgbClr val="000000"/>
                        </a:solidFill>
                        <a:effectLst/>
                        <a:latin typeface="NEU-BZ"/>
                        <a:ea typeface="方正书宋_GBK"/>
                        <a:cs typeface="Times New Roman" panose="02020603050405020304" pitchFamily="18" charset="0"/>
                      </a:endParaRPr>
                    </a:p>
                  </a:txBody>
                  <a:tcPr marL="57150" marR="57150" marT="0" marB="0" anchor="ctr"/>
                </a:tc>
              </a:tr>
            </a:tbl>
          </a:graphicData>
        </a:graphic>
      </p:graphicFrame>
    </p:spTree>
  </p:cSld>
  <p:clrMapOvr>
    <a:masterClrMapping/>
  </p:clrMapOvr>
  <p:transition spd="slow">
    <p:wip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013466" y="1649733"/>
          <a:ext cx="9361155" cy="4937760"/>
        </p:xfrm>
        <a:graphic>
          <a:graphicData uri="http://schemas.openxmlformats.org/drawingml/2006/table">
            <a:tbl>
              <a:tblPr firstRow="1" firstCol="1" bandRow="1">
                <a:tableStyleId>{21E4AEA4-8DFA-4A89-87EB-49C32662AFE0}</a:tableStyleId>
              </a:tblPr>
              <a:tblGrid>
                <a:gridCol w="2160267"/>
                <a:gridCol w="2160267"/>
                <a:gridCol w="2160267"/>
                <a:gridCol w="2880354"/>
              </a:tblGrid>
              <a:tr h="2384534">
                <a:tc>
                  <a:txBody>
                    <a:bodyPr/>
                    <a:lstStyle/>
                    <a:p>
                      <a:pPr>
                        <a:lnSpc>
                          <a:spcPct val="150000"/>
                        </a:lnSpc>
                        <a:spcAft>
                          <a:spcPts val="0"/>
                        </a:spcAft>
                      </a:pPr>
                      <a:r>
                        <a:rPr lang="en-US" sz="1800" dirty="0">
                          <a:effectLst/>
                        </a:rPr>
                        <a:t>e.</a:t>
                      </a:r>
                      <a:r>
                        <a:rPr lang="zh-CN" sz="1800" dirty="0">
                          <a:effectLst/>
                        </a:rPr>
                        <a:t>授予时间表</a:t>
                      </a:r>
                      <a:endParaRPr lang="zh-CN" sz="1800" dirty="0">
                        <a:solidFill>
                          <a:srgbClr val="000000"/>
                        </a:solidFill>
                        <a:effectLst/>
                        <a:latin typeface="NEU-BZ"/>
                        <a:ea typeface="方正书宋_GBK"/>
                        <a:cs typeface="Times New Roman" panose="02020603050405020304" pitchFamily="18" charset="0"/>
                      </a:endParaRPr>
                    </a:p>
                  </a:txBody>
                  <a:tcPr marL="22170" marR="22170" marT="0" marB="0" anchor="ctr"/>
                </a:tc>
                <a:tc>
                  <a:txBody>
                    <a:bodyPr/>
                    <a:lstStyle/>
                    <a:p>
                      <a:pPr>
                        <a:lnSpc>
                          <a:spcPct val="150000"/>
                        </a:lnSpc>
                        <a:spcAft>
                          <a:spcPts val="0"/>
                        </a:spcAft>
                      </a:pPr>
                      <a:r>
                        <a:rPr lang="en-US" sz="1800" dirty="0">
                          <a:effectLst/>
                        </a:rPr>
                        <a:t>□ </a:t>
                      </a:r>
                      <a:r>
                        <a:rPr lang="zh-CN" sz="1800" dirty="0">
                          <a:effectLst/>
                        </a:rPr>
                        <a:t>授予时</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1</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2</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3</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4</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5</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6</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7</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8</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9</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10</a:t>
                      </a:r>
                      <a:r>
                        <a:rPr lang="zh-CN" sz="1800" dirty="0">
                          <a:effectLst/>
                        </a:rPr>
                        <a:t>年后</a:t>
                      </a:r>
                      <a:r>
                        <a:rPr lang="en-US" sz="1800" dirty="0">
                          <a:effectLst/>
                        </a:rPr>
                        <a:t> %</a:t>
                      </a:r>
                      <a:endParaRPr lang="zh-CN" sz="1800" dirty="0">
                        <a:solidFill>
                          <a:srgbClr val="000000"/>
                        </a:solidFill>
                        <a:effectLst/>
                        <a:latin typeface="NEU-BZ"/>
                        <a:ea typeface="方正书宋_GBK"/>
                        <a:cs typeface="Times New Roman" panose="02020603050405020304" pitchFamily="18" charset="0"/>
                      </a:endParaRPr>
                    </a:p>
                  </a:txBody>
                  <a:tcPr marL="22170" marR="22170" marT="0" marB="0" anchor="ctr"/>
                </a:tc>
                <a:tc>
                  <a:txBody>
                    <a:bodyPr/>
                    <a:lstStyle/>
                    <a:p>
                      <a:pPr>
                        <a:lnSpc>
                          <a:spcPct val="150000"/>
                        </a:lnSpc>
                        <a:spcAft>
                          <a:spcPts val="0"/>
                        </a:spcAft>
                      </a:pPr>
                      <a:r>
                        <a:rPr lang="en-US" sz="1800">
                          <a:effectLst/>
                        </a:rPr>
                        <a:t>□ </a:t>
                      </a:r>
                      <a:r>
                        <a:rPr lang="zh-CN" sz="1800">
                          <a:effectLst/>
                        </a:rPr>
                        <a:t>授予时</a:t>
                      </a:r>
                      <a:r>
                        <a:rPr lang="zh-CN" sz="1800" u="sng">
                          <a:effectLst/>
                          <a:uFill>
                            <a:solidFill>
                              <a:srgbClr val="000000"/>
                            </a:solidFill>
                          </a:uFill>
                        </a:rPr>
                        <a:t>　　　</a:t>
                      </a:r>
                      <a:r>
                        <a:rPr lang="en-US" sz="1800">
                          <a:effectLst/>
                        </a:rPr>
                        <a:t>% </a:t>
                      </a:r>
                      <a:endParaRPr lang="zh-CN" sz="1800">
                        <a:effectLst/>
                      </a:endParaRPr>
                    </a:p>
                    <a:p>
                      <a:pPr>
                        <a:lnSpc>
                          <a:spcPct val="150000"/>
                        </a:lnSpc>
                        <a:spcAft>
                          <a:spcPts val="0"/>
                        </a:spcAft>
                      </a:pPr>
                      <a:r>
                        <a:rPr lang="en-US" sz="1800">
                          <a:effectLst/>
                        </a:rPr>
                        <a:t>□ </a:t>
                      </a:r>
                      <a:r>
                        <a:rPr lang="zh-CN" sz="1800">
                          <a:effectLst/>
                        </a:rPr>
                        <a:t>授予</a:t>
                      </a:r>
                      <a:r>
                        <a:rPr lang="en-US" sz="1800">
                          <a:effectLst/>
                        </a:rPr>
                        <a:t>1</a:t>
                      </a:r>
                      <a:r>
                        <a:rPr lang="zh-CN" sz="1800">
                          <a:effectLst/>
                        </a:rPr>
                        <a:t>年后</a:t>
                      </a:r>
                      <a:r>
                        <a:rPr lang="zh-CN" sz="1800" u="sng">
                          <a:effectLst/>
                          <a:uFill>
                            <a:solidFill>
                              <a:srgbClr val="000000"/>
                            </a:solidFill>
                          </a:uFill>
                        </a:rPr>
                        <a:t>　　</a:t>
                      </a:r>
                      <a:r>
                        <a:rPr lang="en-US" sz="1800">
                          <a:effectLst/>
                        </a:rPr>
                        <a:t>% </a:t>
                      </a:r>
                      <a:endParaRPr lang="zh-CN" sz="1800">
                        <a:effectLst/>
                      </a:endParaRPr>
                    </a:p>
                    <a:p>
                      <a:pPr>
                        <a:lnSpc>
                          <a:spcPct val="150000"/>
                        </a:lnSpc>
                        <a:spcAft>
                          <a:spcPts val="0"/>
                        </a:spcAft>
                      </a:pPr>
                      <a:r>
                        <a:rPr lang="en-US" sz="1800">
                          <a:effectLst/>
                        </a:rPr>
                        <a:t>□ </a:t>
                      </a:r>
                      <a:r>
                        <a:rPr lang="zh-CN" sz="1800">
                          <a:effectLst/>
                        </a:rPr>
                        <a:t>授予</a:t>
                      </a:r>
                      <a:r>
                        <a:rPr lang="en-US" sz="1800">
                          <a:effectLst/>
                        </a:rPr>
                        <a:t>2</a:t>
                      </a:r>
                      <a:r>
                        <a:rPr lang="zh-CN" sz="1800">
                          <a:effectLst/>
                        </a:rPr>
                        <a:t>年后</a:t>
                      </a:r>
                      <a:r>
                        <a:rPr lang="zh-CN" sz="1800" u="sng">
                          <a:effectLst/>
                          <a:uFill>
                            <a:solidFill>
                              <a:srgbClr val="000000"/>
                            </a:solidFill>
                          </a:uFill>
                        </a:rPr>
                        <a:t>　　</a:t>
                      </a:r>
                      <a:r>
                        <a:rPr lang="en-US" sz="1800">
                          <a:effectLst/>
                        </a:rPr>
                        <a:t>% </a:t>
                      </a:r>
                      <a:endParaRPr lang="zh-CN" sz="1800">
                        <a:effectLst/>
                      </a:endParaRPr>
                    </a:p>
                    <a:p>
                      <a:pPr>
                        <a:lnSpc>
                          <a:spcPct val="150000"/>
                        </a:lnSpc>
                        <a:spcAft>
                          <a:spcPts val="0"/>
                        </a:spcAft>
                      </a:pPr>
                      <a:r>
                        <a:rPr lang="en-US" sz="1800">
                          <a:effectLst/>
                        </a:rPr>
                        <a:t>□ </a:t>
                      </a:r>
                      <a:r>
                        <a:rPr lang="zh-CN" sz="1800">
                          <a:effectLst/>
                        </a:rPr>
                        <a:t>授予</a:t>
                      </a:r>
                      <a:r>
                        <a:rPr lang="en-US" sz="1800">
                          <a:effectLst/>
                        </a:rPr>
                        <a:t>3</a:t>
                      </a:r>
                      <a:r>
                        <a:rPr lang="zh-CN" sz="1800">
                          <a:effectLst/>
                        </a:rPr>
                        <a:t>年后</a:t>
                      </a:r>
                      <a:r>
                        <a:rPr lang="zh-CN" sz="1800" u="sng">
                          <a:effectLst/>
                          <a:uFill>
                            <a:solidFill>
                              <a:srgbClr val="000000"/>
                            </a:solidFill>
                          </a:uFill>
                        </a:rPr>
                        <a:t>　　</a:t>
                      </a:r>
                      <a:r>
                        <a:rPr lang="en-US" sz="1800">
                          <a:effectLst/>
                        </a:rPr>
                        <a:t>% </a:t>
                      </a:r>
                      <a:endParaRPr lang="zh-CN" sz="1800">
                        <a:effectLst/>
                      </a:endParaRPr>
                    </a:p>
                    <a:p>
                      <a:pPr>
                        <a:lnSpc>
                          <a:spcPct val="150000"/>
                        </a:lnSpc>
                        <a:spcAft>
                          <a:spcPts val="0"/>
                        </a:spcAft>
                      </a:pPr>
                      <a:r>
                        <a:rPr lang="en-US" sz="1800">
                          <a:effectLst/>
                        </a:rPr>
                        <a:t>□ </a:t>
                      </a:r>
                      <a:r>
                        <a:rPr lang="zh-CN" sz="1800">
                          <a:effectLst/>
                        </a:rPr>
                        <a:t>授予</a:t>
                      </a:r>
                      <a:r>
                        <a:rPr lang="en-US" sz="1800">
                          <a:effectLst/>
                        </a:rPr>
                        <a:t>4</a:t>
                      </a:r>
                      <a:r>
                        <a:rPr lang="zh-CN" sz="1800">
                          <a:effectLst/>
                        </a:rPr>
                        <a:t>年后</a:t>
                      </a:r>
                      <a:r>
                        <a:rPr lang="zh-CN" sz="1800" u="sng">
                          <a:effectLst/>
                          <a:uFill>
                            <a:solidFill>
                              <a:srgbClr val="000000"/>
                            </a:solidFill>
                          </a:uFill>
                        </a:rPr>
                        <a:t>　　</a:t>
                      </a:r>
                      <a:r>
                        <a:rPr lang="en-US" sz="1800">
                          <a:effectLst/>
                        </a:rPr>
                        <a:t>% </a:t>
                      </a:r>
                      <a:endParaRPr lang="zh-CN" sz="1800">
                        <a:effectLst/>
                      </a:endParaRPr>
                    </a:p>
                    <a:p>
                      <a:pPr>
                        <a:lnSpc>
                          <a:spcPct val="150000"/>
                        </a:lnSpc>
                        <a:spcAft>
                          <a:spcPts val="0"/>
                        </a:spcAft>
                      </a:pPr>
                      <a:r>
                        <a:rPr lang="en-US" sz="1800">
                          <a:effectLst/>
                        </a:rPr>
                        <a:t>□ </a:t>
                      </a:r>
                      <a:r>
                        <a:rPr lang="zh-CN" sz="1800">
                          <a:effectLst/>
                        </a:rPr>
                        <a:t>授予</a:t>
                      </a:r>
                      <a:r>
                        <a:rPr lang="en-US" sz="1800">
                          <a:effectLst/>
                        </a:rPr>
                        <a:t>5</a:t>
                      </a:r>
                      <a:r>
                        <a:rPr lang="zh-CN" sz="1800">
                          <a:effectLst/>
                        </a:rPr>
                        <a:t>年后</a:t>
                      </a:r>
                      <a:r>
                        <a:rPr lang="zh-CN" sz="1800" u="sng">
                          <a:effectLst/>
                          <a:uFill>
                            <a:solidFill>
                              <a:srgbClr val="000000"/>
                            </a:solidFill>
                          </a:uFill>
                        </a:rPr>
                        <a:t>　　</a:t>
                      </a:r>
                      <a:r>
                        <a:rPr lang="en-US" sz="1800">
                          <a:effectLst/>
                        </a:rPr>
                        <a:t>% </a:t>
                      </a:r>
                      <a:endParaRPr lang="zh-CN" sz="1800">
                        <a:effectLst/>
                      </a:endParaRPr>
                    </a:p>
                    <a:p>
                      <a:pPr>
                        <a:lnSpc>
                          <a:spcPct val="150000"/>
                        </a:lnSpc>
                        <a:spcAft>
                          <a:spcPts val="0"/>
                        </a:spcAft>
                      </a:pPr>
                      <a:r>
                        <a:rPr lang="en-US" sz="1800">
                          <a:effectLst/>
                        </a:rPr>
                        <a:t>□ </a:t>
                      </a:r>
                      <a:r>
                        <a:rPr lang="zh-CN" sz="1800">
                          <a:effectLst/>
                        </a:rPr>
                        <a:t>授予</a:t>
                      </a:r>
                      <a:r>
                        <a:rPr lang="en-US" sz="1800">
                          <a:effectLst/>
                        </a:rPr>
                        <a:t>6</a:t>
                      </a:r>
                      <a:r>
                        <a:rPr lang="zh-CN" sz="1800">
                          <a:effectLst/>
                        </a:rPr>
                        <a:t>年后</a:t>
                      </a:r>
                      <a:r>
                        <a:rPr lang="zh-CN" sz="1800" u="sng">
                          <a:effectLst/>
                          <a:uFill>
                            <a:solidFill>
                              <a:srgbClr val="000000"/>
                            </a:solidFill>
                          </a:uFill>
                        </a:rPr>
                        <a:t>　　</a:t>
                      </a:r>
                      <a:r>
                        <a:rPr lang="en-US" sz="1800">
                          <a:effectLst/>
                        </a:rPr>
                        <a:t>% </a:t>
                      </a:r>
                      <a:endParaRPr lang="zh-CN" sz="1800">
                        <a:effectLst/>
                      </a:endParaRPr>
                    </a:p>
                    <a:p>
                      <a:pPr>
                        <a:lnSpc>
                          <a:spcPct val="150000"/>
                        </a:lnSpc>
                        <a:spcAft>
                          <a:spcPts val="0"/>
                        </a:spcAft>
                      </a:pPr>
                      <a:r>
                        <a:rPr lang="en-US" sz="1800">
                          <a:effectLst/>
                        </a:rPr>
                        <a:t>□ </a:t>
                      </a:r>
                      <a:r>
                        <a:rPr lang="zh-CN" sz="1800">
                          <a:effectLst/>
                        </a:rPr>
                        <a:t>授予</a:t>
                      </a:r>
                      <a:r>
                        <a:rPr lang="en-US" sz="1800">
                          <a:effectLst/>
                        </a:rPr>
                        <a:t>7</a:t>
                      </a:r>
                      <a:r>
                        <a:rPr lang="zh-CN" sz="1800">
                          <a:effectLst/>
                        </a:rPr>
                        <a:t>年后</a:t>
                      </a:r>
                      <a:r>
                        <a:rPr lang="zh-CN" sz="1800" u="sng">
                          <a:effectLst/>
                          <a:uFill>
                            <a:solidFill>
                              <a:srgbClr val="000000"/>
                            </a:solidFill>
                          </a:uFill>
                        </a:rPr>
                        <a:t>　　</a:t>
                      </a:r>
                      <a:r>
                        <a:rPr lang="en-US" sz="1800">
                          <a:effectLst/>
                        </a:rPr>
                        <a:t>% </a:t>
                      </a:r>
                      <a:endParaRPr lang="zh-CN" sz="1800">
                        <a:effectLst/>
                      </a:endParaRPr>
                    </a:p>
                    <a:p>
                      <a:pPr>
                        <a:lnSpc>
                          <a:spcPct val="150000"/>
                        </a:lnSpc>
                        <a:spcAft>
                          <a:spcPts val="0"/>
                        </a:spcAft>
                      </a:pPr>
                      <a:r>
                        <a:rPr lang="en-US" sz="1800">
                          <a:effectLst/>
                        </a:rPr>
                        <a:t>□ </a:t>
                      </a:r>
                      <a:r>
                        <a:rPr lang="zh-CN" sz="1800">
                          <a:effectLst/>
                        </a:rPr>
                        <a:t>授予</a:t>
                      </a:r>
                      <a:r>
                        <a:rPr lang="en-US" sz="1800">
                          <a:effectLst/>
                        </a:rPr>
                        <a:t>8</a:t>
                      </a:r>
                      <a:r>
                        <a:rPr lang="zh-CN" sz="1800">
                          <a:effectLst/>
                        </a:rPr>
                        <a:t>年后</a:t>
                      </a:r>
                      <a:r>
                        <a:rPr lang="zh-CN" sz="1800" u="sng">
                          <a:effectLst/>
                          <a:uFill>
                            <a:solidFill>
                              <a:srgbClr val="000000"/>
                            </a:solidFill>
                          </a:uFill>
                        </a:rPr>
                        <a:t>　　</a:t>
                      </a:r>
                      <a:r>
                        <a:rPr lang="en-US" sz="1800">
                          <a:effectLst/>
                        </a:rPr>
                        <a:t>% </a:t>
                      </a:r>
                      <a:endParaRPr lang="zh-CN" sz="1800">
                        <a:effectLst/>
                      </a:endParaRPr>
                    </a:p>
                    <a:p>
                      <a:pPr>
                        <a:lnSpc>
                          <a:spcPct val="150000"/>
                        </a:lnSpc>
                        <a:spcAft>
                          <a:spcPts val="0"/>
                        </a:spcAft>
                      </a:pPr>
                      <a:r>
                        <a:rPr lang="en-US" sz="1800">
                          <a:effectLst/>
                        </a:rPr>
                        <a:t>□ </a:t>
                      </a:r>
                      <a:r>
                        <a:rPr lang="zh-CN" sz="1800">
                          <a:effectLst/>
                        </a:rPr>
                        <a:t>授予</a:t>
                      </a:r>
                      <a:r>
                        <a:rPr lang="en-US" sz="1800">
                          <a:effectLst/>
                        </a:rPr>
                        <a:t>9</a:t>
                      </a:r>
                      <a:r>
                        <a:rPr lang="zh-CN" sz="1800">
                          <a:effectLst/>
                        </a:rPr>
                        <a:t>年后</a:t>
                      </a:r>
                      <a:r>
                        <a:rPr lang="zh-CN" sz="1800" u="sng">
                          <a:effectLst/>
                          <a:uFill>
                            <a:solidFill>
                              <a:srgbClr val="000000"/>
                            </a:solidFill>
                          </a:uFill>
                        </a:rPr>
                        <a:t>　　</a:t>
                      </a:r>
                      <a:r>
                        <a:rPr lang="en-US" sz="1800">
                          <a:effectLst/>
                        </a:rPr>
                        <a:t>% </a:t>
                      </a:r>
                      <a:endParaRPr lang="zh-CN" sz="1800">
                        <a:effectLst/>
                      </a:endParaRPr>
                    </a:p>
                    <a:p>
                      <a:pPr>
                        <a:lnSpc>
                          <a:spcPct val="150000"/>
                        </a:lnSpc>
                        <a:spcAft>
                          <a:spcPts val="0"/>
                        </a:spcAft>
                      </a:pPr>
                      <a:r>
                        <a:rPr lang="en-US" sz="1800">
                          <a:effectLst/>
                        </a:rPr>
                        <a:t>□ </a:t>
                      </a:r>
                      <a:r>
                        <a:rPr lang="zh-CN" sz="1800">
                          <a:effectLst/>
                        </a:rPr>
                        <a:t>授予</a:t>
                      </a:r>
                      <a:r>
                        <a:rPr lang="en-US" sz="1800">
                          <a:effectLst/>
                        </a:rPr>
                        <a:t>10</a:t>
                      </a:r>
                      <a:r>
                        <a:rPr lang="zh-CN" sz="1800">
                          <a:effectLst/>
                        </a:rPr>
                        <a:t>年后</a:t>
                      </a:r>
                      <a:r>
                        <a:rPr lang="en-US" sz="1800">
                          <a:effectLst/>
                        </a:rPr>
                        <a:t> %</a:t>
                      </a:r>
                      <a:endParaRPr lang="zh-CN" sz="1800">
                        <a:solidFill>
                          <a:srgbClr val="000000"/>
                        </a:solidFill>
                        <a:effectLst/>
                        <a:latin typeface="NEU-BZ"/>
                        <a:ea typeface="方正书宋_GBK"/>
                        <a:cs typeface="Times New Roman" panose="02020603050405020304" pitchFamily="18" charset="0"/>
                      </a:endParaRPr>
                    </a:p>
                  </a:txBody>
                  <a:tcPr marL="22170" marR="22170" marT="0" marB="0" anchor="ctr"/>
                </a:tc>
                <a:tc>
                  <a:txBody>
                    <a:bodyPr/>
                    <a:lstStyle/>
                    <a:p>
                      <a:pPr>
                        <a:lnSpc>
                          <a:spcPct val="150000"/>
                        </a:lnSpc>
                        <a:spcAft>
                          <a:spcPts val="0"/>
                        </a:spcAft>
                      </a:pPr>
                      <a:r>
                        <a:rPr lang="en-US" sz="1800" dirty="0">
                          <a:effectLst/>
                        </a:rPr>
                        <a:t>□ </a:t>
                      </a:r>
                      <a:r>
                        <a:rPr lang="zh-CN" sz="1800" dirty="0">
                          <a:effectLst/>
                        </a:rPr>
                        <a:t>授予时</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1</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2</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3</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4</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5</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6</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7</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8</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9</a:t>
                      </a:r>
                      <a:r>
                        <a:rPr lang="zh-CN" sz="1800" dirty="0">
                          <a:effectLst/>
                        </a:rPr>
                        <a:t>年后</a:t>
                      </a:r>
                      <a:r>
                        <a:rPr lang="zh-CN" sz="1800" u="sng" dirty="0">
                          <a:effectLst/>
                          <a:uFill>
                            <a:solidFill>
                              <a:srgbClr val="000000"/>
                            </a:solidFill>
                          </a:uFill>
                        </a:rPr>
                        <a:t>　　</a:t>
                      </a:r>
                      <a:r>
                        <a:rPr lang="en-US" sz="1800" dirty="0">
                          <a:effectLst/>
                        </a:rPr>
                        <a:t>% </a:t>
                      </a:r>
                      <a:endParaRPr lang="zh-CN" sz="1800" dirty="0">
                        <a:effectLst/>
                      </a:endParaRPr>
                    </a:p>
                    <a:p>
                      <a:pPr>
                        <a:lnSpc>
                          <a:spcPct val="150000"/>
                        </a:lnSpc>
                        <a:spcAft>
                          <a:spcPts val="0"/>
                        </a:spcAft>
                      </a:pPr>
                      <a:r>
                        <a:rPr lang="en-US" sz="1800" dirty="0">
                          <a:effectLst/>
                        </a:rPr>
                        <a:t>□ </a:t>
                      </a:r>
                      <a:r>
                        <a:rPr lang="zh-CN" sz="1800" dirty="0">
                          <a:effectLst/>
                        </a:rPr>
                        <a:t>授予</a:t>
                      </a:r>
                      <a:r>
                        <a:rPr lang="en-US" sz="1800" dirty="0">
                          <a:effectLst/>
                        </a:rPr>
                        <a:t>10</a:t>
                      </a:r>
                      <a:r>
                        <a:rPr lang="zh-CN" sz="1800" dirty="0">
                          <a:effectLst/>
                        </a:rPr>
                        <a:t>年后</a:t>
                      </a:r>
                      <a:r>
                        <a:rPr lang="zh-CN" sz="1800" u="sng" dirty="0">
                          <a:effectLst/>
                          <a:uFill>
                            <a:solidFill>
                              <a:srgbClr val="000000"/>
                            </a:solidFill>
                          </a:uFill>
                        </a:rPr>
                        <a:t>　　</a:t>
                      </a:r>
                      <a:r>
                        <a:rPr lang="en-US" sz="1800" dirty="0">
                          <a:effectLst/>
                        </a:rPr>
                        <a:t>% </a:t>
                      </a:r>
                      <a:endParaRPr lang="zh-CN" sz="1800" dirty="0">
                        <a:solidFill>
                          <a:srgbClr val="000000"/>
                        </a:solidFill>
                        <a:effectLst/>
                        <a:latin typeface="NEU-BZ"/>
                        <a:ea typeface="方正书宋_GBK"/>
                        <a:cs typeface="Times New Roman" panose="02020603050405020304" pitchFamily="18" charset="0"/>
                      </a:endParaRPr>
                    </a:p>
                  </a:txBody>
                  <a:tcPr marL="22170" marR="22170" marT="0" marB="0" anchor="ctr"/>
                </a:tc>
              </a:tr>
              <a:tr h="0">
                <a:tc gridSpan="4">
                  <a:txBody>
                    <a:bodyPr/>
                    <a:lstStyle/>
                    <a:p>
                      <a:pPr>
                        <a:lnSpc>
                          <a:spcPct val="150000"/>
                        </a:lnSpc>
                        <a:spcAft>
                          <a:spcPts val="0"/>
                        </a:spcAft>
                      </a:pPr>
                      <a:r>
                        <a:rPr lang="en-US" sz="1800" dirty="0">
                          <a:effectLst/>
                        </a:rPr>
                        <a:t>……</a:t>
                      </a:r>
                      <a:endParaRPr lang="zh-CN" sz="1800" dirty="0">
                        <a:solidFill>
                          <a:srgbClr val="000000"/>
                        </a:solidFill>
                        <a:effectLst/>
                        <a:latin typeface="NEU-BZ"/>
                        <a:ea typeface="方正书宋_GBK"/>
                        <a:cs typeface="Times New Roman" panose="02020603050405020304" pitchFamily="18" charset="0"/>
                      </a:endParaRPr>
                    </a:p>
                  </a:txBody>
                  <a:tcPr marL="22170" marR="22170" marT="0" marB="0" anchor="ctr"/>
                </a:tc>
                <a:tc hMerge="1">
                  <a:tcPr/>
                </a:tc>
                <a:tc hMerge="1">
                  <a:tcPr/>
                </a:tc>
                <a:tc hMerge="1">
                  <a:tcPr/>
                </a:tc>
              </a:tr>
            </a:tbl>
          </a:graphicData>
        </a:graphic>
      </p:graphicFrame>
      <p:sp>
        <p:nvSpPr>
          <p:cNvPr id="6"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薪酬调查问卷节选</a:t>
            </a:r>
            <a:endParaRPr lang="zh-CN" altLang="en-US" sz="3200" b="1" smtClean="0">
              <a:solidFill>
                <a:srgbClr val="FFFFFF"/>
              </a:solidFill>
              <a:latin typeface="宋体" panose="02010600030101010101" pitchFamily="2" charset="-122"/>
            </a:endParaRPr>
          </a:p>
        </p:txBody>
      </p:sp>
    </p:spTree>
  </p:cSld>
  <p:clrMapOvr>
    <a:masterClrMapping/>
  </p:clrMapOvr>
  <p:transition spd="slow">
    <p:wip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293377" y="1649733"/>
          <a:ext cx="9867878" cy="5215569"/>
        </p:xfrm>
        <a:graphic>
          <a:graphicData uri="http://schemas.openxmlformats.org/drawingml/2006/table">
            <a:tbl>
              <a:tblPr firstRow="1" firstCol="1" bandRow="1">
                <a:tableStyleId>{21E4AEA4-8DFA-4A89-87EB-49C32662AFE0}</a:tableStyleId>
              </a:tblPr>
              <a:tblGrid>
                <a:gridCol w="2277203"/>
                <a:gridCol w="4554406"/>
                <a:gridCol w="3036269"/>
              </a:tblGrid>
              <a:tr h="306798">
                <a:tc>
                  <a:txBody>
                    <a:bodyPr/>
                    <a:lstStyle/>
                    <a:p>
                      <a:pPr algn="ctr">
                        <a:lnSpc>
                          <a:spcPct val="100000"/>
                        </a:lnSpc>
                        <a:spcAft>
                          <a:spcPts val="0"/>
                        </a:spcAft>
                      </a:pPr>
                      <a:r>
                        <a:rPr lang="zh-CN" sz="1800" dirty="0">
                          <a:effectLst/>
                        </a:rPr>
                        <a:t>调查基准代码</a:t>
                      </a:r>
                      <a:endParaRPr lang="zh-CN" sz="1800" dirty="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gn="ctr">
                        <a:lnSpc>
                          <a:spcPct val="100000"/>
                        </a:lnSpc>
                        <a:spcAft>
                          <a:spcPts val="0"/>
                        </a:spcAft>
                      </a:pPr>
                      <a:r>
                        <a:rPr lang="zh-CN" sz="1800" dirty="0">
                          <a:effectLst/>
                        </a:rPr>
                        <a:t>职位名称</a:t>
                      </a:r>
                      <a:endParaRPr lang="zh-CN" sz="1800" dirty="0">
                        <a:solidFill>
                          <a:srgbClr val="000000"/>
                        </a:solidFill>
                        <a:effectLst/>
                        <a:latin typeface="NEU-BZ"/>
                        <a:ea typeface="方正书宋_GBK"/>
                        <a:cs typeface="Times New Roman" panose="02020603050405020304" pitchFamily="18" charset="0"/>
                      </a:endParaRPr>
                    </a:p>
                  </a:txBody>
                  <a:tcPr marL="0" marR="0" marT="0" marB="0" anchor="ctr"/>
                </a:tc>
                <a:tc>
                  <a:txBody>
                    <a:bodyPr/>
                    <a:lstStyle/>
                    <a:p>
                      <a:pPr algn="ctr">
                        <a:lnSpc>
                          <a:spcPct val="100000"/>
                        </a:lnSpc>
                        <a:spcAft>
                          <a:spcPts val="0"/>
                        </a:spcAft>
                      </a:pPr>
                      <a:r>
                        <a:rPr lang="zh-CN" sz="1800" dirty="0">
                          <a:effectLst/>
                        </a:rPr>
                        <a:t>职位描述所在页码</a:t>
                      </a:r>
                      <a:endParaRPr lang="zh-CN" sz="1800" dirty="0">
                        <a:solidFill>
                          <a:srgbClr val="000000"/>
                        </a:solidFill>
                        <a:effectLst/>
                        <a:latin typeface="NEU-BZ"/>
                        <a:ea typeface="方正书宋_GBK"/>
                        <a:cs typeface="Times New Roman" panose="02020603050405020304" pitchFamily="18" charset="0"/>
                      </a:endParaRPr>
                    </a:p>
                  </a:txBody>
                  <a:tcPr marL="0" marR="0" marT="0" marB="0" anchor="ctr"/>
                </a:tc>
              </a:tr>
              <a:tr h="613596">
                <a:tc>
                  <a:txBody>
                    <a:bodyPr/>
                    <a:lstStyle/>
                    <a:p>
                      <a:pPr>
                        <a:lnSpc>
                          <a:spcPct val="100000"/>
                        </a:lnSpc>
                        <a:spcAft>
                          <a:spcPts val="0"/>
                        </a:spcAft>
                      </a:pPr>
                      <a:r>
                        <a:rPr lang="zh-CN" sz="1800" dirty="0">
                          <a:effectLst/>
                        </a:rPr>
                        <a:t>管理类</a:t>
                      </a:r>
                      <a:endParaRPr lang="zh-CN" sz="1800" dirty="0">
                        <a:effectLst/>
                      </a:endParaRPr>
                    </a:p>
                    <a:p>
                      <a:pPr>
                        <a:lnSpc>
                          <a:spcPct val="100000"/>
                        </a:lnSpc>
                        <a:spcAft>
                          <a:spcPts val="0"/>
                        </a:spcAft>
                      </a:pPr>
                      <a:r>
                        <a:rPr lang="en-US" sz="1800" dirty="0">
                          <a:effectLst/>
                        </a:rPr>
                        <a:t>GM0001</a:t>
                      </a:r>
                      <a:endParaRPr lang="zh-CN" sz="1800" dirty="0">
                        <a:solidFill>
                          <a:srgbClr val="000000"/>
                        </a:solidFill>
                        <a:effectLst/>
                        <a:latin typeface="NEU-BZ"/>
                        <a:ea typeface="方正书宋_GBK"/>
                        <a:cs typeface="Times New Roman" panose="02020603050405020304" pitchFamily="18" charset="0"/>
                      </a:endParaRPr>
                    </a:p>
                  </a:txBody>
                  <a:tcPr marL="22170" marR="22170" marT="0" marB="0" anchor="ctr"/>
                </a:tc>
                <a:tc>
                  <a:txBody>
                    <a:bodyPr/>
                    <a:lstStyle/>
                    <a:p>
                      <a:pPr>
                        <a:lnSpc>
                          <a:spcPct val="100000"/>
                        </a:lnSpc>
                        <a:spcAft>
                          <a:spcPts val="0"/>
                        </a:spcAft>
                      </a:pPr>
                      <a:r>
                        <a:rPr lang="en-US" sz="1800">
                          <a:effectLst/>
                        </a:rPr>
                        <a:t> </a:t>
                      </a:r>
                      <a:endParaRPr lang="zh-CN" sz="1800">
                        <a:effectLst/>
                      </a:endParaRPr>
                    </a:p>
                    <a:p>
                      <a:pPr>
                        <a:lnSpc>
                          <a:spcPct val="100000"/>
                        </a:lnSpc>
                        <a:spcAft>
                          <a:spcPts val="0"/>
                        </a:spcAft>
                      </a:pPr>
                      <a:r>
                        <a:rPr lang="zh-CN" sz="1800">
                          <a:effectLst/>
                        </a:rPr>
                        <a:t>总经理</a:t>
                      </a:r>
                      <a:endParaRPr lang="zh-CN" sz="1800">
                        <a:solidFill>
                          <a:srgbClr val="000000"/>
                        </a:solidFill>
                        <a:effectLst/>
                        <a:latin typeface="NEU-BZ"/>
                        <a:ea typeface="方正书宋_GBK"/>
                        <a:cs typeface="Times New Roman" panose="02020603050405020304" pitchFamily="18" charset="0"/>
                      </a:endParaRPr>
                    </a:p>
                  </a:txBody>
                  <a:tcPr marL="66511" marR="66511" marT="0" marB="0" anchor="ctr"/>
                </a:tc>
                <a:tc>
                  <a:txBody>
                    <a:bodyPr/>
                    <a:lstStyle/>
                    <a:p>
                      <a:pPr algn="ctr">
                        <a:lnSpc>
                          <a:spcPct val="100000"/>
                        </a:lnSpc>
                        <a:spcAft>
                          <a:spcPts val="0"/>
                        </a:spcAft>
                      </a:pPr>
                      <a:r>
                        <a:rPr lang="en-US" sz="1800">
                          <a:effectLst/>
                        </a:rPr>
                        <a:t> </a:t>
                      </a:r>
                      <a:endParaRPr lang="zh-CN" sz="1800">
                        <a:effectLst/>
                      </a:endParaRPr>
                    </a:p>
                    <a:p>
                      <a:pPr algn="ctr">
                        <a:lnSpc>
                          <a:spcPct val="100000"/>
                        </a:lnSpc>
                        <a:spcAft>
                          <a:spcPts val="0"/>
                        </a:spcAft>
                      </a:pPr>
                      <a:r>
                        <a:rPr lang="en-US" sz="1800">
                          <a:effectLst/>
                        </a:rPr>
                        <a:t>1</a:t>
                      </a:r>
                      <a:endParaRPr lang="zh-CN" sz="1800">
                        <a:solidFill>
                          <a:srgbClr val="000000"/>
                        </a:solidFill>
                        <a:effectLst/>
                        <a:latin typeface="NEU-BZ"/>
                        <a:ea typeface="方正书宋_GBK"/>
                        <a:cs typeface="Times New Roman" panose="02020603050405020304" pitchFamily="18" charset="0"/>
                      </a:endParaRPr>
                    </a:p>
                  </a:txBody>
                  <a:tcPr marL="0" marR="0" marT="0" marB="0" anchor="ctr"/>
                </a:tc>
              </a:tr>
              <a:tr h="2454386">
                <a:tc>
                  <a:txBody>
                    <a:bodyPr/>
                    <a:lstStyle/>
                    <a:p>
                      <a:pPr>
                        <a:lnSpc>
                          <a:spcPct val="100000"/>
                        </a:lnSpc>
                        <a:spcAft>
                          <a:spcPts val="0"/>
                        </a:spcAft>
                      </a:pPr>
                      <a:r>
                        <a:rPr lang="zh-CN" sz="1800" dirty="0">
                          <a:effectLst/>
                        </a:rPr>
                        <a:t>市场类</a:t>
                      </a:r>
                      <a:endParaRPr lang="zh-CN" sz="1800" dirty="0">
                        <a:effectLst/>
                      </a:endParaRPr>
                    </a:p>
                    <a:p>
                      <a:pPr>
                        <a:lnSpc>
                          <a:spcPct val="100000"/>
                        </a:lnSpc>
                        <a:spcAft>
                          <a:spcPts val="0"/>
                        </a:spcAft>
                      </a:pPr>
                      <a:r>
                        <a:rPr lang="en-US" sz="1800" dirty="0">
                          <a:effectLst/>
                        </a:rPr>
                        <a:t>MS0001</a:t>
                      </a:r>
                      <a:endParaRPr lang="zh-CN" sz="1800" dirty="0">
                        <a:effectLst/>
                      </a:endParaRPr>
                    </a:p>
                    <a:p>
                      <a:pPr>
                        <a:lnSpc>
                          <a:spcPct val="100000"/>
                        </a:lnSpc>
                        <a:spcAft>
                          <a:spcPts val="0"/>
                        </a:spcAft>
                      </a:pPr>
                      <a:r>
                        <a:rPr lang="en-US" sz="1800" dirty="0">
                          <a:effectLst/>
                        </a:rPr>
                        <a:t>MS0002</a:t>
                      </a:r>
                      <a:endParaRPr lang="zh-CN" sz="1800" dirty="0">
                        <a:effectLst/>
                      </a:endParaRPr>
                    </a:p>
                    <a:p>
                      <a:pPr>
                        <a:lnSpc>
                          <a:spcPct val="100000"/>
                        </a:lnSpc>
                        <a:spcAft>
                          <a:spcPts val="0"/>
                        </a:spcAft>
                      </a:pPr>
                      <a:r>
                        <a:rPr lang="en-US" sz="1800" dirty="0">
                          <a:effectLst/>
                        </a:rPr>
                        <a:t>MS0003</a:t>
                      </a:r>
                      <a:endParaRPr lang="zh-CN" sz="1800" dirty="0">
                        <a:effectLst/>
                      </a:endParaRPr>
                    </a:p>
                    <a:p>
                      <a:pPr>
                        <a:lnSpc>
                          <a:spcPct val="100000"/>
                        </a:lnSpc>
                        <a:spcAft>
                          <a:spcPts val="0"/>
                        </a:spcAft>
                      </a:pPr>
                      <a:r>
                        <a:rPr lang="en-US" sz="1800" dirty="0">
                          <a:effectLst/>
                        </a:rPr>
                        <a:t>MS0004</a:t>
                      </a:r>
                      <a:endParaRPr lang="zh-CN" sz="1800" dirty="0">
                        <a:effectLst/>
                      </a:endParaRPr>
                    </a:p>
                    <a:p>
                      <a:pPr>
                        <a:lnSpc>
                          <a:spcPct val="100000"/>
                        </a:lnSpc>
                        <a:spcAft>
                          <a:spcPts val="0"/>
                        </a:spcAft>
                      </a:pPr>
                      <a:r>
                        <a:rPr lang="en-US" sz="1800" dirty="0">
                          <a:effectLst/>
                        </a:rPr>
                        <a:t>MS0005</a:t>
                      </a:r>
                      <a:endParaRPr lang="zh-CN" sz="1800" dirty="0">
                        <a:effectLst/>
                      </a:endParaRPr>
                    </a:p>
                    <a:p>
                      <a:pPr>
                        <a:lnSpc>
                          <a:spcPct val="100000"/>
                        </a:lnSpc>
                        <a:spcAft>
                          <a:spcPts val="0"/>
                        </a:spcAft>
                      </a:pPr>
                      <a:r>
                        <a:rPr lang="en-US" sz="1800" dirty="0">
                          <a:effectLst/>
                        </a:rPr>
                        <a:t>MS0006</a:t>
                      </a:r>
                      <a:endParaRPr lang="zh-CN" sz="1800" dirty="0">
                        <a:effectLst/>
                      </a:endParaRPr>
                    </a:p>
                    <a:p>
                      <a:pPr>
                        <a:lnSpc>
                          <a:spcPct val="100000"/>
                        </a:lnSpc>
                        <a:spcAft>
                          <a:spcPts val="0"/>
                        </a:spcAft>
                      </a:pPr>
                      <a:r>
                        <a:rPr lang="en-US" sz="1800" dirty="0">
                          <a:effectLst/>
                        </a:rPr>
                        <a:t>MS0007</a:t>
                      </a:r>
                      <a:endParaRPr lang="zh-CN" sz="1800" dirty="0">
                        <a:solidFill>
                          <a:srgbClr val="000000"/>
                        </a:solidFill>
                        <a:effectLst/>
                        <a:latin typeface="NEU-BZ"/>
                        <a:ea typeface="方正书宋_GBK"/>
                        <a:cs typeface="Times New Roman" panose="02020603050405020304" pitchFamily="18" charset="0"/>
                      </a:endParaRPr>
                    </a:p>
                  </a:txBody>
                  <a:tcPr marL="22170" marR="22170" marT="0" marB="0" anchor="ctr"/>
                </a:tc>
                <a:tc>
                  <a:txBody>
                    <a:bodyPr/>
                    <a:lstStyle/>
                    <a:p>
                      <a:pPr>
                        <a:lnSpc>
                          <a:spcPct val="100000"/>
                        </a:lnSpc>
                        <a:spcAft>
                          <a:spcPts val="0"/>
                        </a:spcAft>
                      </a:pPr>
                      <a:r>
                        <a:rPr lang="en-US" sz="1800" dirty="0">
                          <a:effectLst/>
                        </a:rPr>
                        <a:t> </a:t>
                      </a:r>
                      <a:endParaRPr lang="zh-CN" sz="1800" dirty="0">
                        <a:effectLst/>
                      </a:endParaRPr>
                    </a:p>
                    <a:p>
                      <a:pPr>
                        <a:lnSpc>
                          <a:spcPct val="100000"/>
                        </a:lnSpc>
                        <a:spcAft>
                          <a:spcPts val="0"/>
                        </a:spcAft>
                      </a:pPr>
                      <a:r>
                        <a:rPr lang="zh-CN" sz="1800" dirty="0">
                          <a:effectLst/>
                        </a:rPr>
                        <a:t>市场总监</a:t>
                      </a:r>
                      <a:endParaRPr lang="zh-CN" sz="1800" dirty="0">
                        <a:effectLst/>
                      </a:endParaRPr>
                    </a:p>
                    <a:p>
                      <a:pPr>
                        <a:lnSpc>
                          <a:spcPct val="100000"/>
                        </a:lnSpc>
                        <a:spcAft>
                          <a:spcPts val="0"/>
                        </a:spcAft>
                      </a:pPr>
                      <a:r>
                        <a:rPr lang="zh-CN" sz="1800" dirty="0">
                          <a:effectLst/>
                        </a:rPr>
                        <a:t>市场经理</a:t>
                      </a:r>
                      <a:endParaRPr lang="zh-CN" sz="1800" dirty="0">
                        <a:effectLst/>
                      </a:endParaRPr>
                    </a:p>
                    <a:p>
                      <a:pPr>
                        <a:lnSpc>
                          <a:spcPct val="100000"/>
                        </a:lnSpc>
                        <a:spcAft>
                          <a:spcPts val="0"/>
                        </a:spcAft>
                      </a:pPr>
                      <a:r>
                        <a:rPr lang="zh-CN" sz="1800" dirty="0">
                          <a:effectLst/>
                        </a:rPr>
                        <a:t>品牌</a:t>
                      </a:r>
                      <a:r>
                        <a:rPr lang="en-US" sz="1800" dirty="0">
                          <a:effectLst/>
                        </a:rPr>
                        <a:t>/</a:t>
                      </a:r>
                      <a:r>
                        <a:rPr lang="zh-CN" sz="1800" dirty="0">
                          <a:effectLst/>
                        </a:rPr>
                        <a:t>产品经理</a:t>
                      </a:r>
                      <a:endParaRPr lang="zh-CN" sz="1800" dirty="0">
                        <a:effectLst/>
                      </a:endParaRPr>
                    </a:p>
                    <a:p>
                      <a:pPr>
                        <a:lnSpc>
                          <a:spcPct val="100000"/>
                        </a:lnSpc>
                        <a:spcAft>
                          <a:spcPts val="0"/>
                        </a:spcAft>
                      </a:pPr>
                      <a:r>
                        <a:rPr lang="zh-CN" sz="1800" dirty="0">
                          <a:effectLst/>
                        </a:rPr>
                        <a:t>品牌</a:t>
                      </a:r>
                      <a:r>
                        <a:rPr lang="en-US" sz="1800" dirty="0">
                          <a:effectLst/>
                        </a:rPr>
                        <a:t>/</a:t>
                      </a:r>
                      <a:r>
                        <a:rPr lang="zh-CN" sz="1800" dirty="0">
                          <a:effectLst/>
                        </a:rPr>
                        <a:t>产品主管</a:t>
                      </a:r>
                      <a:endParaRPr lang="zh-CN" sz="1800" dirty="0">
                        <a:effectLst/>
                      </a:endParaRPr>
                    </a:p>
                    <a:p>
                      <a:pPr>
                        <a:lnSpc>
                          <a:spcPct val="100000"/>
                        </a:lnSpc>
                        <a:spcAft>
                          <a:spcPts val="0"/>
                        </a:spcAft>
                      </a:pPr>
                      <a:r>
                        <a:rPr lang="zh-CN" sz="1800" dirty="0">
                          <a:effectLst/>
                        </a:rPr>
                        <a:t>品牌</a:t>
                      </a:r>
                      <a:r>
                        <a:rPr lang="en-US" sz="1800" dirty="0">
                          <a:effectLst/>
                        </a:rPr>
                        <a:t>/</a:t>
                      </a:r>
                      <a:r>
                        <a:rPr lang="zh-CN" sz="1800" dirty="0">
                          <a:effectLst/>
                        </a:rPr>
                        <a:t>产品助理</a:t>
                      </a:r>
                      <a:endParaRPr lang="zh-CN" sz="1800" dirty="0">
                        <a:effectLst/>
                      </a:endParaRPr>
                    </a:p>
                    <a:p>
                      <a:pPr>
                        <a:lnSpc>
                          <a:spcPct val="100000"/>
                        </a:lnSpc>
                        <a:spcAft>
                          <a:spcPts val="0"/>
                        </a:spcAft>
                      </a:pPr>
                      <a:r>
                        <a:rPr lang="zh-CN" sz="1800" dirty="0">
                          <a:effectLst/>
                        </a:rPr>
                        <a:t>地区公共关系经理</a:t>
                      </a:r>
                      <a:endParaRPr lang="zh-CN" sz="1800" dirty="0">
                        <a:effectLst/>
                      </a:endParaRPr>
                    </a:p>
                    <a:p>
                      <a:pPr>
                        <a:lnSpc>
                          <a:spcPct val="100000"/>
                        </a:lnSpc>
                        <a:spcAft>
                          <a:spcPts val="0"/>
                        </a:spcAft>
                      </a:pPr>
                      <a:r>
                        <a:rPr lang="zh-CN" sz="1800" dirty="0">
                          <a:effectLst/>
                        </a:rPr>
                        <a:t>地区公共关系主管</a:t>
                      </a:r>
                      <a:endParaRPr lang="zh-CN" sz="1800" dirty="0">
                        <a:solidFill>
                          <a:srgbClr val="000000"/>
                        </a:solidFill>
                        <a:effectLst/>
                        <a:latin typeface="NEU-BZ"/>
                        <a:ea typeface="方正书宋_GBK"/>
                        <a:cs typeface="Times New Roman" panose="02020603050405020304" pitchFamily="18" charset="0"/>
                      </a:endParaRPr>
                    </a:p>
                  </a:txBody>
                  <a:tcPr marL="66511" marR="66511" marT="0" marB="0" anchor="ctr"/>
                </a:tc>
                <a:tc>
                  <a:txBody>
                    <a:bodyPr/>
                    <a:lstStyle/>
                    <a:p>
                      <a:pPr algn="ctr">
                        <a:lnSpc>
                          <a:spcPct val="100000"/>
                        </a:lnSpc>
                        <a:spcAft>
                          <a:spcPts val="0"/>
                        </a:spcAft>
                      </a:pPr>
                      <a:r>
                        <a:rPr lang="en-US" sz="1800">
                          <a:effectLst/>
                        </a:rPr>
                        <a:t> </a:t>
                      </a:r>
                      <a:endParaRPr lang="zh-CN" sz="1800">
                        <a:effectLst/>
                      </a:endParaRPr>
                    </a:p>
                    <a:p>
                      <a:pPr algn="ctr">
                        <a:lnSpc>
                          <a:spcPct val="100000"/>
                        </a:lnSpc>
                        <a:spcAft>
                          <a:spcPts val="0"/>
                        </a:spcAft>
                      </a:pPr>
                      <a:r>
                        <a:rPr lang="en-US" sz="1800">
                          <a:effectLst/>
                        </a:rPr>
                        <a:t>2</a:t>
                      </a:r>
                      <a:endParaRPr lang="zh-CN" sz="1800">
                        <a:effectLst/>
                      </a:endParaRPr>
                    </a:p>
                    <a:p>
                      <a:pPr algn="ctr">
                        <a:lnSpc>
                          <a:spcPct val="100000"/>
                        </a:lnSpc>
                        <a:spcAft>
                          <a:spcPts val="0"/>
                        </a:spcAft>
                      </a:pPr>
                      <a:r>
                        <a:rPr lang="en-US" sz="1800">
                          <a:effectLst/>
                        </a:rPr>
                        <a:t>2</a:t>
                      </a:r>
                      <a:endParaRPr lang="zh-CN" sz="1800">
                        <a:effectLst/>
                      </a:endParaRPr>
                    </a:p>
                    <a:p>
                      <a:pPr algn="ctr">
                        <a:lnSpc>
                          <a:spcPct val="100000"/>
                        </a:lnSpc>
                        <a:spcAft>
                          <a:spcPts val="0"/>
                        </a:spcAft>
                      </a:pPr>
                      <a:r>
                        <a:rPr lang="en-US" sz="1800">
                          <a:effectLst/>
                        </a:rPr>
                        <a:t>2</a:t>
                      </a:r>
                      <a:endParaRPr lang="zh-CN" sz="1800">
                        <a:effectLst/>
                      </a:endParaRPr>
                    </a:p>
                    <a:p>
                      <a:pPr algn="ctr">
                        <a:lnSpc>
                          <a:spcPct val="100000"/>
                        </a:lnSpc>
                        <a:spcAft>
                          <a:spcPts val="0"/>
                        </a:spcAft>
                      </a:pPr>
                      <a:r>
                        <a:rPr lang="en-US" sz="1800">
                          <a:effectLst/>
                        </a:rPr>
                        <a:t>2</a:t>
                      </a:r>
                      <a:endParaRPr lang="zh-CN" sz="1800">
                        <a:effectLst/>
                      </a:endParaRPr>
                    </a:p>
                    <a:p>
                      <a:pPr algn="ctr">
                        <a:lnSpc>
                          <a:spcPct val="100000"/>
                        </a:lnSpc>
                        <a:spcAft>
                          <a:spcPts val="0"/>
                        </a:spcAft>
                      </a:pPr>
                      <a:r>
                        <a:rPr lang="en-US" sz="1800">
                          <a:effectLst/>
                        </a:rPr>
                        <a:t>3</a:t>
                      </a:r>
                      <a:endParaRPr lang="zh-CN" sz="1800">
                        <a:effectLst/>
                      </a:endParaRPr>
                    </a:p>
                    <a:p>
                      <a:pPr algn="ctr">
                        <a:lnSpc>
                          <a:spcPct val="100000"/>
                        </a:lnSpc>
                        <a:spcAft>
                          <a:spcPts val="0"/>
                        </a:spcAft>
                      </a:pPr>
                      <a:r>
                        <a:rPr lang="en-US" sz="1800">
                          <a:effectLst/>
                        </a:rPr>
                        <a:t>3</a:t>
                      </a:r>
                      <a:endParaRPr lang="zh-CN" sz="1800">
                        <a:effectLst/>
                      </a:endParaRPr>
                    </a:p>
                    <a:p>
                      <a:pPr algn="ctr">
                        <a:lnSpc>
                          <a:spcPct val="100000"/>
                        </a:lnSpc>
                        <a:spcAft>
                          <a:spcPts val="0"/>
                        </a:spcAft>
                      </a:pPr>
                      <a:r>
                        <a:rPr lang="en-US" sz="1800">
                          <a:effectLst/>
                        </a:rPr>
                        <a:t>3</a:t>
                      </a:r>
                      <a:endParaRPr lang="zh-CN" sz="1800">
                        <a:solidFill>
                          <a:srgbClr val="000000"/>
                        </a:solidFill>
                        <a:effectLst/>
                        <a:latin typeface="NEU-BZ"/>
                        <a:ea typeface="方正书宋_GBK"/>
                        <a:cs typeface="Times New Roman" panose="02020603050405020304" pitchFamily="18" charset="0"/>
                      </a:endParaRPr>
                    </a:p>
                  </a:txBody>
                  <a:tcPr marL="0" marR="0" marT="0" marB="0" anchor="ctr"/>
                </a:tc>
              </a:tr>
              <a:tr h="1533991">
                <a:tc>
                  <a:txBody>
                    <a:bodyPr/>
                    <a:lstStyle/>
                    <a:p>
                      <a:pPr>
                        <a:lnSpc>
                          <a:spcPct val="100000"/>
                        </a:lnSpc>
                        <a:spcAft>
                          <a:spcPts val="0"/>
                        </a:spcAft>
                      </a:pPr>
                      <a:r>
                        <a:rPr lang="zh-CN" sz="1800">
                          <a:effectLst/>
                        </a:rPr>
                        <a:t>技术类</a:t>
                      </a:r>
                      <a:endParaRPr lang="zh-CN" sz="1800">
                        <a:effectLst/>
                      </a:endParaRPr>
                    </a:p>
                    <a:p>
                      <a:pPr>
                        <a:lnSpc>
                          <a:spcPct val="100000"/>
                        </a:lnSpc>
                        <a:spcAft>
                          <a:spcPts val="0"/>
                        </a:spcAft>
                      </a:pPr>
                      <a:r>
                        <a:rPr lang="en-US" sz="1800">
                          <a:effectLst/>
                        </a:rPr>
                        <a:t>TE0001</a:t>
                      </a:r>
                      <a:endParaRPr lang="zh-CN" sz="1800">
                        <a:effectLst/>
                      </a:endParaRPr>
                    </a:p>
                    <a:p>
                      <a:pPr>
                        <a:lnSpc>
                          <a:spcPct val="100000"/>
                        </a:lnSpc>
                        <a:spcAft>
                          <a:spcPts val="0"/>
                        </a:spcAft>
                      </a:pPr>
                      <a:r>
                        <a:rPr lang="en-US" sz="1800">
                          <a:effectLst/>
                        </a:rPr>
                        <a:t>TE0002</a:t>
                      </a:r>
                      <a:endParaRPr lang="zh-CN" sz="1800">
                        <a:effectLst/>
                      </a:endParaRPr>
                    </a:p>
                    <a:p>
                      <a:pPr>
                        <a:lnSpc>
                          <a:spcPct val="100000"/>
                        </a:lnSpc>
                        <a:spcAft>
                          <a:spcPts val="0"/>
                        </a:spcAft>
                      </a:pPr>
                      <a:r>
                        <a:rPr lang="en-US" sz="1800">
                          <a:effectLst/>
                        </a:rPr>
                        <a:t>TE0003</a:t>
                      </a:r>
                      <a:endParaRPr lang="zh-CN" sz="1800">
                        <a:effectLst/>
                      </a:endParaRPr>
                    </a:p>
                    <a:p>
                      <a:pPr>
                        <a:lnSpc>
                          <a:spcPct val="100000"/>
                        </a:lnSpc>
                        <a:spcAft>
                          <a:spcPts val="0"/>
                        </a:spcAft>
                      </a:pPr>
                      <a:r>
                        <a:rPr lang="en-US" sz="1800">
                          <a:effectLst/>
                        </a:rPr>
                        <a:t>TE0004</a:t>
                      </a:r>
                      <a:endParaRPr lang="zh-CN" sz="1800">
                        <a:solidFill>
                          <a:srgbClr val="000000"/>
                        </a:solidFill>
                        <a:effectLst/>
                        <a:latin typeface="NEU-BZ"/>
                        <a:ea typeface="方正书宋_GBK"/>
                        <a:cs typeface="Times New Roman" panose="02020603050405020304" pitchFamily="18" charset="0"/>
                      </a:endParaRPr>
                    </a:p>
                  </a:txBody>
                  <a:tcPr marL="22170" marR="22170" marT="0" marB="0" anchor="ctr"/>
                </a:tc>
                <a:tc>
                  <a:txBody>
                    <a:bodyPr/>
                    <a:lstStyle/>
                    <a:p>
                      <a:pPr>
                        <a:lnSpc>
                          <a:spcPct val="100000"/>
                        </a:lnSpc>
                        <a:spcAft>
                          <a:spcPts val="0"/>
                        </a:spcAft>
                      </a:pPr>
                      <a:r>
                        <a:rPr lang="en-US" sz="1800" dirty="0">
                          <a:effectLst/>
                        </a:rPr>
                        <a:t> </a:t>
                      </a:r>
                      <a:endParaRPr lang="zh-CN" sz="1800" dirty="0">
                        <a:effectLst/>
                      </a:endParaRPr>
                    </a:p>
                    <a:p>
                      <a:pPr>
                        <a:lnSpc>
                          <a:spcPct val="100000"/>
                        </a:lnSpc>
                        <a:spcAft>
                          <a:spcPts val="0"/>
                        </a:spcAft>
                      </a:pPr>
                      <a:r>
                        <a:rPr lang="zh-CN" sz="1800" dirty="0">
                          <a:effectLst/>
                        </a:rPr>
                        <a:t>技术</a:t>
                      </a:r>
                      <a:r>
                        <a:rPr lang="en-US" sz="1800" dirty="0">
                          <a:effectLst/>
                        </a:rPr>
                        <a:t>/</a:t>
                      </a:r>
                      <a:r>
                        <a:rPr lang="zh-CN" sz="1800" dirty="0">
                          <a:effectLst/>
                        </a:rPr>
                        <a:t>工程经理</a:t>
                      </a:r>
                      <a:endParaRPr lang="zh-CN" sz="1800" dirty="0">
                        <a:effectLst/>
                      </a:endParaRPr>
                    </a:p>
                    <a:p>
                      <a:pPr>
                        <a:lnSpc>
                          <a:spcPct val="100000"/>
                        </a:lnSpc>
                        <a:spcAft>
                          <a:spcPts val="0"/>
                        </a:spcAft>
                      </a:pPr>
                      <a:r>
                        <a:rPr lang="zh-CN" sz="1800" dirty="0">
                          <a:effectLst/>
                        </a:rPr>
                        <a:t>工程师</a:t>
                      </a:r>
                      <a:endParaRPr lang="zh-CN" sz="1800" dirty="0">
                        <a:effectLst/>
                      </a:endParaRPr>
                    </a:p>
                    <a:p>
                      <a:pPr>
                        <a:lnSpc>
                          <a:spcPct val="100000"/>
                        </a:lnSpc>
                        <a:spcAft>
                          <a:spcPts val="0"/>
                        </a:spcAft>
                      </a:pPr>
                      <a:r>
                        <a:rPr lang="zh-CN" sz="1800" dirty="0">
                          <a:effectLst/>
                        </a:rPr>
                        <a:t>机械师</a:t>
                      </a:r>
                      <a:endParaRPr lang="zh-CN" sz="1800" dirty="0">
                        <a:effectLst/>
                      </a:endParaRPr>
                    </a:p>
                    <a:p>
                      <a:pPr>
                        <a:lnSpc>
                          <a:spcPct val="100000"/>
                        </a:lnSpc>
                        <a:spcAft>
                          <a:spcPts val="0"/>
                        </a:spcAft>
                      </a:pPr>
                      <a:r>
                        <a:rPr lang="zh-CN" sz="1800" dirty="0">
                          <a:effectLst/>
                        </a:rPr>
                        <a:t>电工</a:t>
                      </a:r>
                      <a:endParaRPr lang="zh-CN" sz="1800" dirty="0">
                        <a:solidFill>
                          <a:srgbClr val="000000"/>
                        </a:solidFill>
                        <a:effectLst/>
                        <a:latin typeface="NEU-BZ"/>
                        <a:ea typeface="方正书宋_GBK"/>
                        <a:cs typeface="Times New Roman" panose="02020603050405020304" pitchFamily="18" charset="0"/>
                      </a:endParaRPr>
                    </a:p>
                  </a:txBody>
                  <a:tcPr marL="66511" marR="66511" marT="0" marB="0" anchor="ctr"/>
                </a:tc>
                <a:tc>
                  <a:txBody>
                    <a:bodyPr/>
                    <a:lstStyle/>
                    <a:p>
                      <a:pPr algn="ctr">
                        <a:lnSpc>
                          <a:spcPct val="100000"/>
                        </a:lnSpc>
                        <a:spcAft>
                          <a:spcPts val="0"/>
                        </a:spcAft>
                      </a:pPr>
                      <a:r>
                        <a:rPr lang="en-US" sz="1800" dirty="0">
                          <a:effectLst/>
                        </a:rPr>
                        <a:t> </a:t>
                      </a:r>
                      <a:endParaRPr lang="zh-CN" sz="1800" dirty="0">
                        <a:effectLst/>
                      </a:endParaRPr>
                    </a:p>
                    <a:p>
                      <a:pPr algn="ctr">
                        <a:lnSpc>
                          <a:spcPct val="100000"/>
                        </a:lnSpc>
                        <a:spcAft>
                          <a:spcPts val="0"/>
                        </a:spcAft>
                      </a:pPr>
                      <a:r>
                        <a:rPr lang="en-US" sz="1800" dirty="0">
                          <a:effectLst/>
                        </a:rPr>
                        <a:t>4</a:t>
                      </a:r>
                      <a:endParaRPr lang="zh-CN" sz="1800" dirty="0">
                        <a:effectLst/>
                      </a:endParaRPr>
                    </a:p>
                    <a:p>
                      <a:pPr algn="ctr">
                        <a:lnSpc>
                          <a:spcPct val="100000"/>
                        </a:lnSpc>
                        <a:spcAft>
                          <a:spcPts val="0"/>
                        </a:spcAft>
                      </a:pPr>
                      <a:r>
                        <a:rPr lang="en-US" sz="1800" dirty="0">
                          <a:effectLst/>
                        </a:rPr>
                        <a:t>4</a:t>
                      </a:r>
                      <a:endParaRPr lang="zh-CN" sz="1800" dirty="0">
                        <a:effectLst/>
                      </a:endParaRPr>
                    </a:p>
                    <a:p>
                      <a:pPr algn="ctr">
                        <a:lnSpc>
                          <a:spcPct val="100000"/>
                        </a:lnSpc>
                        <a:spcAft>
                          <a:spcPts val="0"/>
                        </a:spcAft>
                      </a:pPr>
                      <a:r>
                        <a:rPr lang="en-US" sz="1800" dirty="0">
                          <a:effectLst/>
                        </a:rPr>
                        <a:t>4</a:t>
                      </a:r>
                      <a:endParaRPr lang="zh-CN" sz="1800" dirty="0">
                        <a:effectLst/>
                      </a:endParaRPr>
                    </a:p>
                    <a:p>
                      <a:pPr algn="ctr">
                        <a:lnSpc>
                          <a:spcPct val="100000"/>
                        </a:lnSpc>
                        <a:spcAft>
                          <a:spcPts val="0"/>
                        </a:spcAft>
                      </a:pPr>
                      <a:r>
                        <a:rPr lang="en-US" sz="1800" dirty="0">
                          <a:effectLst/>
                        </a:rPr>
                        <a:t>4</a:t>
                      </a:r>
                      <a:endParaRPr lang="zh-CN" sz="1800" dirty="0">
                        <a:solidFill>
                          <a:srgbClr val="000000"/>
                        </a:solidFill>
                        <a:effectLst/>
                        <a:latin typeface="NEU-BZ"/>
                        <a:ea typeface="方正书宋_GBK"/>
                        <a:cs typeface="Times New Roman" panose="02020603050405020304" pitchFamily="18" charset="0"/>
                      </a:endParaRPr>
                    </a:p>
                  </a:txBody>
                  <a:tcPr marL="0" marR="0" marT="0" marB="0" anchor="ctr"/>
                </a:tc>
              </a:tr>
              <a:tr h="306798">
                <a:tc>
                  <a:txBody>
                    <a:bodyPr/>
                    <a:lstStyle/>
                    <a:p>
                      <a:pPr>
                        <a:lnSpc>
                          <a:spcPct val="100000"/>
                        </a:lnSpc>
                        <a:spcAft>
                          <a:spcPts val="0"/>
                        </a:spcAft>
                      </a:pPr>
                      <a:r>
                        <a:rPr lang="en-US" sz="1800">
                          <a:effectLst/>
                        </a:rPr>
                        <a:t>……</a:t>
                      </a:r>
                      <a:endParaRPr lang="zh-CN" sz="1800">
                        <a:solidFill>
                          <a:srgbClr val="000000"/>
                        </a:solidFill>
                        <a:effectLst/>
                        <a:latin typeface="NEU-BZ"/>
                        <a:ea typeface="方正书宋_GBK"/>
                        <a:cs typeface="Times New Roman" panose="02020603050405020304" pitchFamily="18" charset="0"/>
                      </a:endParaRPr>
                    </a:p>
                  </a:txBody>
                  <a:tcPr marL="22170" marR="22170" marT="0" marB="0" anchor="ctr"/>
                </a:tc>
                <a:tc>
                  <a:txBody>
                    <a:bodyPr/>
                    <a:lstStyle/>
                    <a:p>
                      <a:pPr>
                        <a:lnSpc>
                          <a:spcPct val="100000"/>
                        </a:lnSpc>
                        <a:spcAft>
                          <a:spcPts val="0"/>
                        </a:spcAft>
                      </a:pPr>
                      <a:r>
                        <a:rPr lang="en-US" sz="1800">
                          <a:effectLst/>
                        </a:rPr>
                        <a:t> </a:t>
                      </a:r>
                      <a:endParaRPr lang="zh-CN" sz="1800">
                        <a:solidFill>
                          <a:srgbClr val="000000"/>
                        </a:solidFill>
                        <a:effectLst/>
                        <a:latin typeface="NEU-BZ"/>
                        <a:ea typeface="方正书宋_GBK"/>
                        <a:cs typeface="Times New Roman" panose="02020603050405020304" pitchFamily="18" charset="0"/>
                      </a:endParaRPr>
                    </a:p>
                  </a:txBody>
                  <a:tcPr marL="66511" marR="66511" marT="0" marB="0" anchor="ctr"/>
                </a:tc>
                <a:tc>
                  <a:txBody>
                    <a:bodyPr/>
                    <a:lstStyle/>
                    <a:p>
                      <a:pPr algn="ctr">
                        <a:lnSpc>
                          <a:spcPct val="100000"/>
                        </a:lnSpc>
                        <a:spcAft>
                          <a:spcPts val="0"/>
                        </a:spcAft>
                      </a:pPr>
                      <a:r>
                        <a:rPr lang="en-US" sz="1800" dirty="0">
                          <a:effectLst/>
                        </a:rPr>
                        <a:t> </a:t>
                      </a:r>
                      <a:endParaRPr lang="zh-CN" sz="1800" dirty="0">
                        <a:solidFill>
                          <a:srgbClr val="000000"/>
                        </a:solidFill>
                        <a:effectLst/>
                        <a:latin typeface="NEU-BZ"/>
                        <a:ea typeface="方正书宋_GBK"/>
                        <a:cs typeface="Times New Roman" panose="02020603050405020304" pitchFamily="18" charset="0"/>
                      </a:endParaRPr>
                    </a:p>
                  </a:txBody>
                  <a:tcPr marL="0" marR="0" marT="0" marB="0" anchor="ctr"/>
                </a:tc>
              </a:tr>
            </a:tbl>
          </a:graphicData>
        </a:graphic>
      </p:graphicFrame>
      <p:sp>
        <p:nvSpPr>
          <p:cNvPr id="4"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薪酬调查问卷节选</a:t>
            </a:r>
            <a:endParaRPr lang="zh-CN" altLang="en-US" sz="3200" b="1" smtClean="0">
              <a:solidFill>
                <a:srgbClr val="FFFFFF"/>
              </a:solidFill>
              <a:latin typeface="宋体" panose="02010600030101010101" pitchFamily="2" charset="-122"/>
            </a:endParaRPr>
          </a:p>
        </p:txBody>
      </p:sp>
    </p:spTree>
  </p:cSld>
  <p:clrMapOvr>
    <a:masterClrMapping/>
  </p:clrMapOvr>
  <p:transition spd="slow">
    <p:wip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a:spLocks noGrp="1" noChangeArrowheads="1"/>
          </p:cNvSpPr>
          <p:nvPr>
            <p:ph type="title"/>
          </p:nvPr>
        </p:nvSpPr>
        <p:spPr>
          <a:xfrm>
            <a:off x="0" y="0"/>
            <a:ext cx="10668000" cy="1016000"/>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薪酬调查数据的分析</a:t>
            </a:r>
            <a:endParaRPr lang="zh-CN" altLang="en-US" sz="3200" b="1" smtClean="0">
              <a:solidFill>
                <a:srgbClr val="FFFFFF"/>
              </a:solidFill>
              <a:latin typeface="宋体" panose="02010600030101010101" pitchFamily="2" charset="-122"/>
            </a:endParaRPr>
          </a:p>
        </p:txBody>
      </p:sp>
      <p:sp>
        <p:nvSpPr>
          <p:cNvPr id="967684" name="Text Box 4"/>
          <p:cNvSpPr txBox="1">
            <a:spLocks noChangeArrowheads="1"/>
          </p:cNvSpPr>
          <p:nvPr/>
        </p:nvSpPr>
        <p:spPr bwMode="auto">
          <a:xfrm>
            <a:off x="1313947" y="1961834"/>
            <a:ext cx="8312145" cy="4860925"/>
          </a:xfrm>
          <a:prstGeom prst="rect">
            <a:avLst/>
          </a:prstGeom>
          <a:solidFill>
            <a:srgbClr val="FFFF99"/>
          </a:solidFill>
          <a:ln w="9525">
            <a:solidFill>
              <a:srgbClr val="9966FF"/>
            </a:solidFill>
            <a:miter lim="800000"/>
          </a:ln>
          <a:effectLst>
            <a:outerShdw dist="107763" dir="2700000" algn="ctr" rotWithShape="0">
              <a:schemeClr val="bg2"/>
            </a:outerShdw>
          </a:effectLst>
        </p:spPr>
        <p:txBody>
          <a:bodyPr wrap="square" lIns="104498" tIns="52249" rIns="104498" bIns="52249">
            <a:spAutoFit/>
          </a:bodyPr>
          <a:lstStyle/>
          <a:p>
            <a:pPr algn="l" defTabSz="1044575">
              <a:spcBef>
                <a:spcPct val="50000"/>
              </a:spcBef>
              <a:buClr>
                <a:srgbClr val="CC3300"/>
              </a:buClr>
              <a:buFont typeface="Monotype Sorts" pitchFamily="2" charset="2"/>
              <a:buChar char="F"/>
              <a:defRPr/>
            </a:pPr>
            <a:r>
              <a:rPr lang="en-US" altLang="zh-CN" b="0">
                <a:latin typeface="华文中宋" pitchFamily="2" charset="-122"/>
                <a:ea typeface="华文中宋" pitchFamily="2" charset="-122"/>
              </a:rPr>
              <a:t>  </a:t>
            </a:r>
            <a:r>
              <a:rPr lang="zh-CN" altLang="en-US" b="0">
                <a:latin typeface="华文中宋" pitchFamily="2" charset="-122"/>
                <a:ea typeface="华文中宋" pitchFamily="2" charset="-122"/>
              </a:rPr>
              <a:t>频度分布。</a:t>
            </a:r>
            <a:endParaRPr lang="zh-CN" altLang="en-US" b="0">
              <a:latin typeface="华文中宋" pitchFamily="2" charset="-122"/>
              <a:ea typeface="华文中宋" pitchFamily="2" charset="-122"/>
            </a:endParaRPr>
          </a:p>
          <a:p>
            <a:pPr algn="l" defTabSz="1044575">
              <a:spcBef>
                <a:spcPct val="50000"/>
              </a:spcBef>
              <a:buClr>
                <a:srgbClr val="CC3300"/>
              </a:buClr>
              <a:buFont typeface="Monotype Sorts" pitchFamily="2" charset="2"/>
              <a:buChar char="F"/>
              <a:defRPr/>
            </a:pPr>
            <a:r>
              <a:rPr lang="zh-CN" altLang="en-US" b="0">
                <a:latin typeface="华文中宋" pitchFamily="2" charset="-122"/>
                <a:ea typeface="华文中宋" pitchFamily="2" charset="-122"/>
              </a:rPr>
              <a:t>  趋中趋势衡量：</a:t>
            </a:r>
            <a:endParaRPr lang="zh-CN" altLang="en-US" b="0">
              <a:latin typeface="华文中宋" pitchFamily="2" charset="-122"/>
              <a:ea typeface="华文中宋" pitchFamily="2" charset="-122"/>
            </a:endParaRPr>
          </a:p>
          <a:p>
            <a:pPr marL="522605" lvl="1" algn="l" defTabSz="1044575">
              <a:spcBef>
                <a:spcPct val="50000"/>
              </a:spcBef>
              <a:buClr>
                <a:srgbClr val="CC3300"/>
              </a:buClr>
              <a:buFont typeface="Monotype Sorts" pitchFamily="2" charset="2"/>
              <a:buChar char="("/>
              <a:defRPr/>
            </a:pPr>
            <a:r>
              <a:rPr lang="zh-CN" altLang="en-US" b="0">
                <a:latin typeface="华文中宋" pitchFamily="2" charset="-122"/>
                <a:ea typeface="华文中宋" pitchFamily="2" charset="-122"/>
              </a:rPr>
              <a:t> 平均数或非加权平均数</a:t>
            </a:r>
            <a:endParaRPr lang="zh-CN" altLang="en-US" b="0">
              <a:latin typeface="华文中宋" pitchFamily="2" charset="-122"/>
              <a:ea typeface="华文中宋" pitchFamily="2" charset="-122"/>
            </a:endParaRPr>
          </a:p>
          <a:p>
            <a:pPr marL="522605" lvl="1" algn="l" defTabSz="1044575">
              <a:spcBef>
                <a:spcPct val="50000"/>
              </a:spcBef>
              <a:buClr>
                <a:srgbClr val="CC3300"/>
              </a:buClr>
              <a:buFont typeface="Monotype Sorts" pitchFamily="2" charset="2"/>
              <a:buChar char="("/>
              <a:defRPr/>
            </a:pPr>
            <a:r>
              <a:rPr lang="zh-CN" altLang="en-US" b="0">
                <a:latin typeface="华文中宋" pitchFamily="2" charset="-122"/>
                <a:ea typeface="华文中宋" pitchFamily="2" charset="-122"/>
              </a:rPr>
              <a:t> 加权平均数</a:t>
            </a:r>
            <a:endParaRPr lang="zh-CN" altLang="en-US" b="0">
              <a:latin typeface="华文中宋" pitchFamily="2" charset="-122"/>
              <a:ea typeface="华文中宋" pitchFamily="2" charset="-122"/>
            </a:endParaRPr>
          </a:p>
          <a:p>
            <a:pPr marL="522605" lvl="1" algn="l" defTabSz="1044575">
              <a:spcBef>
                <a:spcPct val="50000"/>
              </a:spcBef>
              <a:buClr>
                <a:srgbClr val="CC3300"/>
              </a:buClr>
              <a:buFont typeface="Monotype Sorts" pitchFamily="2" charset="2"/>
              <a:buChar char="("/>
              <a:defRPr/>
            </a:pPr>
            <a:r>
              <a:rPr lang="zh-CN" altLang="en-US" b="0">
                <a:latin typeface="华文中宋" pitchFamily="2" charset="-122"/>
                <a:ea typeface="华文中宋" pitchFamily="2" charset="-122"/>
              </a:rPr>
              <a:t> 中值</a:t>
            </a:r>
            <a:endParaRPr lang="zh-CN" altLang="en-US" b="0">
              <a:latin typeface="华文中宋" pitchFamily="2" charset="-122"/>
              <a:ea typeface="华文中宋" pitchFamily="2" charset="-122"/>
            </a:endParaRPr>
          </a:p>
          <a:p>
            <a:pPr algn="l" defTabSz="1044575">
              <a:spcBef>
                <a:spcPct val="50000"/>
              </a:spcBef>
              <a:buClr>
                <a:srgbClr val="CC3300"/>
              </a:buClr>
              <a:buFont typeface="Monotype Sorts" pitchFamily="2" charset="2"/>
              <a:buChar char="F"/>
              <a:defRPr/>
            </a:pPr>
            <a:r>
              <a:rPr lang="zh-CN" altLang="en-US" b="0">
                <a:latin typeface="华文中宋" pitchFamily="2" charset="-122"/>
                <a:ea typeface="华文中宋" pitchFamily="2" charset="-122"/>
              </a:rPr>
              <a:t>  离散分析：</a:t>
            </a:r>
            <a:endParaRPr lang="zh-CN" altLang="en-US" b="0">
              <a:latin typeface="华文中宋" pitchFamily="2" charset="-122"/>
              <a:ea typeface="华文中宋" pitchFamily="2" charset="-122"/>
            </a:endParaRPr>
          </a:p>
          <a:p>
            <a:pPr marL="522605" lvl="1" algn="l" defTabSz="1044575">
              <a:spcBef>
                <a:spcPct val="50000"/>
              </a:spcBef>
              <a:buClr>
                <a:srgbClr val="CC3300"/>
              </a:buClr>
              <a:buFont typeface="Monotype Sorts" pitchFamily="2" charset="2"/>
              <a:buChar char="("/>
              <a:defRPr/>
            </a:pPr>
            <a:r>
              <a:rPr lang="zh-CN" altLang="en-US" b="0">
                <a:latin typeface="华文中宋" pitchFamily="2" charset="-122"/>
                <a:ea typeface="华文中宋" pitchFamily="2" charset="-122"/>
              </a:rPr>
              <a:t> 标准差</a:t>
            </a:r>
            <a:endParaRPr lang="zh-CN" altLang="en-US" b="0">
              <a:latin typeface="华文中宋" pitchFamily="2" charset="-122"/>
              <a:ea typeface="华文中宋" pitchFamily="2" charset="-122"/>
            </a:endParaRPr>
          </a:p>
          <a:p>
            <a:pPr marL="522605" lvl="1" algn="l" defTabSz="1044575">
              <a:spcBef>
                <a:spcPct val="50000"/>
              </a:spcBef>
              <a:buClr>
                <a:srgbClr val="CC3300"/>
              </a:buClr>
              <a:buFont typeface="Monotype Sorts" pitchFamily="2" charset="2"/>
              <a:buChar char="("/>
              <a:defRPr/>
            </a:pPr>
            <a:r>
              <a:rPr lang="zh-CN" altLang="en-US" b="0">
                <a:latin typeface="华文中宋" pitchFamily="2" charset="-122"/>
                <a:ea typeface="华文中宋" pitchFamily="2" charset="-122"/>
              </a:rPr>
              <a:t> 百分位或四分位</a:t>
            </a:r>
            <a:endParaRPr lang="zh-CN" altLang="en-US" b="0">
              <a:latin typeface="华文中宋" pitchFamily="2" charset="-122"/>
              <a:ea typeface="华文中宋" pitchFamily="2" charset="-122"/>
            </a:endParaRPr>
          </a:p>
          <a:p>
            <a:pPr marL="522605" lvl="1" algn="l" defTabSz="1044575">
              <a:spcBef>
                <a:spcPct val="50000"/>
              </a:spcBef>
              <a:buClr>
                <a:srgbClr val="CC3300"/>
              </a:buClr>
              <a:buFont typeface="Monotype Sorts" pitchFamily="2" charset="2"/>
              <a:buChar char="("/>
              <a:defRPr/>
            </a:pPr>
            <a:r>
              <a:rPr lang="zh-CN" altLang="en-US" b="0">
                <a:latin typeface="华文中宋" pitchFamily="2" charset="-122"/>
                <a:ea typeface="华文中宋" pitchFamily="2" charset="-122"/>
              </a:rPr>
              <a:t> 回归分析</a:t>
            </a:r>
            <a:endParaRPr lang="zh-CN" altLang="en-US" b="0">
              <a:latin typeface="华文中宋" pitchFamily="2" charset="-122"/>
              <a:ea typeface="华文中宋" pitchFamily="2" charset="-122"/>
            </a:endParaRPr>
          </a:p>
        </p:txBody>
      </p:sp>
      <p:sp>
        <p:nvSpPr>
          <p:cNvPr id="967686" name="Text Box 6"/>
          <p:cNvSpPr txBox="1">
            <a:spLocks noChangeArrowheads="1"/>
          </p:cNvSpPr>
          <p:nvPr/>
        </p:nvSpPr>
        <p:spPr bwMode="auto">
          <a:xfrm>
            <a:off x="3173733" y="1303022"/>
            <a:ext cx="5652259" cy="521017"/>
          </a:xfrm>
          <a:prstGeom prst="rect">
            <a:avLst/>
          </a:prstGeom>
          <a:gradFill rotWithShape="0">
            <a:gsLst>
              <a:gs pos="0">
                <a:srgbClr val="CC3300"/>
              </a:gs>
              <a:gs pos="50000">
                <a:srgbClr val="FFFF66"/>
              </a:gs>
              <a:gs pos="100000">
                <a:srgbClr val="CC3300"/>
              </a:gs>
            </a:gsLst>
            <a:lin ang="2700000" scaled="1"/>
          </a:gradFill>
          <a:ln w="9525">
            <a:noFill/>
            <a:miter lim="800000"/>
          </a:ln>
          <a:effectLst/>
          <a:scene3d>
            <a:camera prst="legacyPerspectiveTop"/>
            <a:lightRig rig="legacyFlat3" dir="b"/>
          </a:scene3d>
          <a:sp3d extrusionH="887400" prstMaterial="legacyMatte">
            <a:bevelT w="13500" h="13500" prst="angle"/>
            <a:bevelB w="13500" h="13500" prst="angle"/>
            <a:extrusionClr>
              <a:srgbClr val="CC3300"/>
            </a:extrusionClr>
          </a:sp3d>
        </p:spPr>
        <p:txBody>
          <a:bodyPr wrap="square" lIns="104498" tIns="52249" rIns="104498" bIns="52249">
            <a:spAutoFit/>
            <a:flatTx/>
          </a:bodyPr>
          <a:lstStyle/>
          <a:p>
            <a:pPr algn="ctr" defTabSz="1044575">
              <a:spcBef>
                <a:spcPct val="50000"/>
              </a:spcBef>
              <a:defRPr/>
            </a:pPr>
            <a:r>
              <a:rPr lang="zh-CN" altLang="en-US" sz="2700">
                <a:solidFill>
                  <a:schemeClr val="accent2"/>
                </a:solidFill>
                <a:effectLst>
                  <a:outerShdw blurRad="38100" dist="38100" dir="2700000" algn="tl">
                    <a:srgbClr val="000000"/>
                  </a:outerShdw>
                </a:effectLst>
                <a:ea typeface="幼圆" pitchFamily="49" charset="-122"/>
              </a:rPr>
              <a:t>分析方法</a:t>
            </a:r>
            <a:endParaRPr lang="zh-CN" altLang="en-US" sz="2700">
              <a:solidFill>
                <a:schemeClr val="accent2"/>
              </a:solidFill>
              <a:effectLst>
                <a:outerShdw blurRad="38100" dist="38100" dir="2700000" algn="tl">
                  <a:srgbClr val="000000"/>
                </a:outerShdw>
              </a:effectLst>
              <a:ea typeface="幼圆" pitchFamily="49" charset="-122"/>
            </a:endParaRPr>
          </a:p>
        </p:txBody>
      </p:sp>
    </p:spTree>
  </p:cSld>
  <p:clrMapOvr>
    <a:masterClrMapping/>
  </p:clrMapOvr>
  <p:transition spd="slow">
    <p:wip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薪资调查数据分析：频度分析</a:t>
            </a:r>
            <a:endParaRPr lang="zh-CN" altLang="en-US" sz="3200" b="1" smtClean="0">
              <a:solidFill>
                <a:srgbClr val="FFFFFF"/>
              </a:solidFill>
              <a:latin typeface="宋体" panose="02010600030101010101" pitchFamily="2" charset="-122"/>
            </a:endParaRPr>
          </a:p>
        </p:txBody>
      </p:sp>
      <p:sp>
        <p:nvSpPr>
          <p:cNvPr id="3" name="矩形 2"/>
          <p:cNvSpPr/>
          <p:nvPr/>
        </p:nvSpPr>
        <p:spPr>
          <a:xfrm>
            <a:off x="293377" y="990600"/>
            <a:ext cx="10081246" cy="1569660"/>
          </a:xfrm>
          <a:prstGeom prst="rect">
            <a:avLst/>
          </a:prstGeom>
        </p:spPr>
        <p:txBody>
          <a:bodyPr wrap="square">
            <a:spAutoFit/>
          </a:bodyPr>
          <a:lstStyle/>
          <a:p>
            <a:r>
              <a:rPr lang="zh-CN" altLang="zh-CN" dirty="0">
                <a:solidFill>
                  <a:srgbClr val="000000"/>
                </a:solidFill>
                <a:latin typeface="NEU-BZ"/>
                <a:ea typeface="方正书宋_GBK"/>
                <a:cs typeface="Times New Roman" panose="02020603050405020304" pitchFamily="18" charset="0"/>
              </a:rPr>
              <a:t>所谓频度分析</a:t>
            </a:r>
            <a:r>
              <a:rPr lang="en-US" altLang="zh-CN" dirty="0">
                <a:solidFill>
                  <a:srgbClr val="000000"/>
                </a:solidFill>
                <a:latin typeface="NEU-BZ-S92"/>
                <a:ea typeface="方正书宋_GBK"/>
                <a:cs typeface="Times New Roman" panose="02020603050405020304" pitchFamily="18" charset="0"/>
              </a:rPr>
              <a:t>,</a:t>
            </a:r>
            <a:r>
              <a:rPr lang="zh-CN" altLang="zh-CN" dirty="0">
                <a:solidFill>
                  <a:srgbClr val="000000"/>
                </a:solidFill>
                <a:latin typeface="NEU-BZ"/>
                <a:ea typeface="方正书宋_GBK"/>
                <a:cs typeface="Times New Roman" panose="02020603050405020304" pitchFamily="18" charset="0"/>
              </a:rPr>
              <a:t>是将所得到的与每一职位相对应的所有薪酬调查数据从低到高排列</a:t>
            </a:r>
            <a:r>
              <a:rPr lang="en-US" altLang="zh-CN" dirty="0">
                <a:solidFill>
                  <a:srgbClr val="000000"/>
                </a:solidFill>
                <a:latin typeface="NEU-BZ-S92"/>
                <a:ea typeface="方正书宋_GBK"/>
                <a:cs typeface="Times New Roman" panose="02020603050405020304" pitchFamily="18" charset="0"/>
              </a:rPr>
              <a:t>,</a:t>
            </a:r>
            <a:r>
              <a:rPr lang="zh-CN" altLang="zh-CN" dirty="0">
                <a:solidFill>
                  <a:srgbClr val="000000"/>
                </a:solidFill>
                <a:latin typeface="NEU-BZ"/>
                <a:ea typeface="方正书宋_GBK"/>
                <a:cs typeface="Times New Roman" panose="02020603050405020304" pitchFamily="18" charset="0"/>
              </a:rPr>
              <a:t>然后看落入每一薪酬范围之内的公司的数目。这是一种最简单也最直观的分析方法</a:t>
            </a:r>
            <a:r>
              <a:rPr lang="en-US" altLang="zh-CN" dirty="0">
                <a:solidFill>
                  <a:srgbClr val="000000"/>
                </a:solidFill>
                <a:latin typeface="NEU-BZ-S92"/>
                <a:ea typeface="方正书宋_GBK"/>
                <a:cs typeface="Times New Roman" panose="02020603050405020304" pitchFamily="18" charset="0"/>
              </a:rPr>
              <a:t>,</a:t>
            </a:r>
            <a:r>
              <a:rPr lang="zh-CN" altLang="zh-CN" dirty="0">
                <a:solidFill>
                  <a:srgbClr val="000000"/>
                </a:solidFill>
                <a:latin typeface="NEU-BZ"/>
                <a:ea typeface="方正书宋_GBK"/>
                <a:cs typeface="Times New Roman" panose="02020603050405020304" pitchFamily="18" charset="0"/>
              </a:rPr>
              <a:t>一般会使用直方图来显示结果</a:t>
            </a:r>
            <a:r>
              <a:rPr lang="en-US" altLang="zh-CN" dirty="0">
                <a:solidFill>
                  <a:srgbClr val="000000"/>
                </a:solidFill>
                <a:latin typeface="NEU-BZ-S92"/>
                <a:ea typeface="方正书宋_GBK"/>
                <a:cs typeface="Times New Roman" panose="02020603050405020304" pitchFamily="18" charset="0"/>
              </a:rPr>
              <a:t>(</a:t>
            </a:r>
            <a:r>
              <a:rPr lang="zh-CN" altLang="zh-CN" dirty="0">
                <a:solidFill>
                  <a:srgbClr val="000000"/>
                </a:solidFill>
                <a:latin typeface="NEU-BZ"/>
                <a:ea typeface="方正书宋_GBK"/>
                <a:cs typeface="Times New Roman" panose="02020603050405020304" pitchFamily="18" charset="0"/>
              </a:rPr>
              <a:t>比如说公司数量用纵轴表示</a:t>
            </a:r>
            <a:r>
              <a:rPr lang="en-US" altLang="zh-CN" dirty="0">
                <a:solidFill>
                  <a:srgbClr val="000000"/>
                </a:solidFill>
                <a:latin typeface="NEU-BZ-S92"/>
                <a:ea typeface="方正书宋_GBK"/>
                <a:cs typeface="Times New Roman" panose="02020603050405020304" pitchFamily="18" charset="0"/>
              </a:rPr>
              <a:t>,</a:t>
            </a:r>
            <a:r>
              <a:rPr lang="zh-CN" altLang="zh-CN" dirty="0">
                <a:solidFill>
                  <a:srgbClr val="000000"/>
                </a:solidFill>
                <a:latin typeface="NEU-BZ"/>
                <a:ea typeface="方正书宋_GBK"/>
                <a:cs typeface="Times New Roman" panose="02020603050405020304" pitchFamily="18" charset="0"/>
              </a:rPr>
              <a:t>薪酬浮动范围用横轴表示</a:t>
            </a:r>
            <a:r>
              <a:rPr lang="en-US" altLang="zh-CN" dirty="0">
                <a:solidFill>
                  <a:srgbClr val="000000"/>
                </a:solidFill>
                <a:latin typeface="NEU-BZ-S92"/>
                <a:ea typeface="方正书宋_GBK"/>
                <a:cs typeface="Times New Roman" panose="02020603050405020304" pitchFamily="18" charset="0"/>
              </a:rPr>
              <a:t>)</a:t>
            </a:r>
            <a:r>
              <a:rPr lang="zh-CN" altLang="zh-CN" dirty="0">
                <a:solidFill>
                  <a:srgbClr val="000000"/>
                </a:solidFill>
                <a:latin typeface="NEU-BZ"/>
                <a:ea typeface="方正书宋_GBK"/>
                <a:cs typeface="Times New Roman" panose="02020603050405020304" pitchFamily="18" charset="0"/>
              </a:rPr>
              <a:t>。</a:t>
            </a:r>
            <a:endParaRPr lang="zh-CN" altLang="en-US" dirty="0"/>
          </a:p>
        </p:txBody>
      </p:sp>
      <p:pic>
        <p:nvPicPr>
          <p:cNvPr id="6" name="XC235.EPS" descr="id:2147509902;FounderCES"/>
          <p:cNvPicPr/>
          <p:nvPr/>
        </p:nvPicPr>
        <p:blipFill rotWithShape="1">
          <a:blip r:embed="rId1" cstate="print"/>
          <a:srcRect l="2224" t="3927" r="-2224" b="10910"/>
          <a:stretch>
            <a:fillRect/>
          </a:stretch>
        </p:blipFill>
        <p:spPr>
          <a:xfrm>
            <a:off x="614266" y="2840927"/>
            <a:ext cx="9861957" cy="4130096"/>
          </a:xfrm>
          <a:prstGeom prst="rect">
            <a:avLst/>
          </a:prstGeom>
        </p:spPr>
      </p:pic>
    </p:spTree>
  </p:cSld>
  <p:clrMapOvr>
    <a:masterClrMapping/>
  </p:clrMapOvr>
  <p:transition spd="slow">
    <p:wip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320000"/>
              </a:lnSpc>
            </a:pPr>
            <a:r>
              <a:rPr lang="zh-CN" altLang="en-US" sz="3200" b="1" dirty="0" smtClean="0">
                <a:solidFill>
                  <a:srgbClr val="FFFFFF"/>
                </a:solidFill>
                <a:latin typeface="宋体" panose="02010600030101010101" pitchFamily="2" charset="-122"/>
              </a:rPr>
              <a:t>薪资调查数据分析：</a:t>
            </a:r>
            <a:r>
              <a:rPr lang="zh-CN" altLang="zh-CN" sz="3200" b="1" dirty="0">
                <a:solidFill>
                  <a:srgbClr val="FFFFFF"/>
                </a:solidFill>
                <a:latin typeface="宋体" panose="02010600030101010101" pitchFamily="2" charset="-122"/>
              </a:rPr>
              <a:t>趋</a:t>
            </a:r>
            <a:r>
              <a:rPr lang="zh-CN" altLang="zh-CN" sz="3200" b="1">
                <a:solidFill>
                  <a:srgbClr val="FFFFFF"/>
                </a:solidFill>
                <a:latin typeface="宋体" panose="02010600030101010101" pitchFamily="2" charset="-122"/>
              </a:rPr>
              <a:t>中</a:t>
            </a:r>
            <a:r>
              <a:rPr lang="zh-CN" altLang="zh-CN" sz="3200" b="1" smtClean="0">
                <a:solidFill>
                  <a:srgbClr val="FFFFFF"/>
                </a:solidFill>
                <a:latin typeface="宋体" panose="02010600030101010101" pitchFamily="2" charset="-122"/>
              </a:rPr>
              <a:t>趋势分析</a:t>
            </a:r>
            <a:endParaRPr lang="zh-CN" altLang="en-US" sz="3200" b="1" dirty="0">
              <a:solidFill>
                <a:srgbClr val="FFFFFF"/>
              </a:solidFill>
              <a:latin typeface="宋体" panose="02010600030101010101" pitchFamily="2" charset="-122"/>
            </a:endParaRPr>
          </a:p>
        </p:txBody>
      </p:sp>
      <p:graphicFrame>
        <p:nvGraphicFramePr>
          <p:cNvPr id="2" name="图示 1"/>
          <p:cNvGraphicFramePr/>
          <p:nvPr/>
        </p:nvGraphicFramePr>
        <p:xfrm>
          <a:off x="293377" y="1200155"/>
          <a:ext cx="10081246" cy="64198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320000"/>
              </a:lnSpc>
            </a:pPr>
            <a:r>
              <a:rPr lang="zh-CN" altLang="en-US" sz="3200" b="1" dirty="0" smtClean="0">
                <a:solidFill>
                  <a:srgbClr val="FFFFFF"/>
                </a:solidFill>
                <a:latin typeface="宋体" panose="02010600030101010101" pitchFamily="2" charset="-122"/>
              </a:rPr>
              <a:t>薪资调查数据分析：离散分析</a:t>
            </a:r>
            <a:endParaRPr lang="zh-CN" altLang="en-US" sz="3200" b="1" dirty="0">
              <a:solidFill>
                <a:srgbClr val="FFFFFF"/>
              </a:solidFill>
              <a:latin typeface="宋体" panose="02010600030101010101" pitchFamily="2" charset="-122"/>
            </a:endParaRPr>
          </a:p>
        </p:txBody>
      </p:sp>
      <p:graphicFrame>
        <p:nvGraphicFramePr>
          <p:cNvPr id="3" name="图示 2"/>
          <p:cNvGraphicFramePr/>
          <p:nvPr/>
        </p:nvGraphicFramePr>
        <p:xfrm>
          <a:off x="0" y="990600"/>
          <a:ext cx="10668000" cy="64198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2800" b="1" dirty="0" smtClean="0">
                <a:solidFill>
                  <a:srgbClr val="FFFFFF"/>
                </a:solidFill>
                <a:latin typeface="华文中宋" pitchFamily="2" charset="-122"/>
                <a:ea typeface="华文中宋" pitchFamily="2" charset="-122"/>
                <a:sym typeface="Symbol" panose="05050102010706020507" pitchFamily="18" charset="2"/>
              </a:rPr>
              <a:t>薪酬管理与其它人力资源管理职能之间的关系</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graphicFrame>
        <p:nvGraphicFramePr>
          <p:cNvPr id="3" name="图示 2"/>
          <p:cNvGraphicFramePr/>
          <p:nvPr/>
        </p:nvGraphicFramePr>
        <p:xfrm>
          <a:off x="1013466" y="930275"/>
          <a:ext cx="9361157" cy="648080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tile tx="0" ty="0" sx="100000" sy="100000" flip="none" algn="tl"/>
        </a:blipFill>
        <a:effectLst/>
      </p:bgPr>
    </p:bg>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365125" y="1362075"/>
            <a:ext cx="9001125" cy="4648200"/>
          </a:xfrm>
          <a:prstGeom prst="rect">
            <a:avLst/>
          </a:prstGeom>
          <a:noFill/>
          <a:ln w="9525">
            <a:noFill/>
            <a:miter lim="800000"/>
          </a:ln>
        </p:spPr>
        <p:txBody>
          <a:bodyPr lIns="104498" tIns="52249" rIns="104498" bIns="52249" anchor="ctr"/>
          <a:lstStyle/>
          <a:p>
            <a:pPr marL="1270000" indent="-1270000" algn="ctr" defTabSz="1044575">
              <a:lnSpc>
                <a:spcPct val="220000"/>
              </a:lnSpc>
            </a:pPr>
            <a:r>
              <a:rPr lang="en-US" altLang="zh-CN" sz="6200" dirty="0">
                <a:solidFill>
                  <a:srgbClr val="FFFF00"/>
                </a:solidFill>
                <a:latin typeface="文鼎粗行楷体简" pitchFamily="18" charset="-122"/>
                <a:ea typeface="文鼎粗行楷体简" pitchFamily="18" charset="-122"/>
              </a:rPr>
              <a:t> </a:t>
            </a:r>
            <a:r>
              <a:rPr lang="zh-CN" altLang="en-US" sz="6200" dirty="0">
                <a:solidFill>
                  <a:srgbClr val="FFFF00"/>
                </a:solidFill>
                <a:latin typeface="文鼎粗行楷体简" pitchFamily="18" charset="-122"/>
                <a:ea typeface="文鼎粗行楷体简" pitchFamily="18" charset="-122"/>
              </a:rPr>
              <a:t>第六章</a:t>
            </a:r>
            <a:endParaRPr lang="en-US" altLang="zh-CN" sz="6200" dirty="0">
              <a:solidFill>
                <a:srgbClr val="FFFF00"/>
              </a:solidFill>
              <a:latin typeface="文鼎粗行楷体简" pitchFamily="18" charset="-122"/>
              <a:ea typeface="文鼎粗行楷体简" pitchFamily="18" charset="-122"/>
            </a:endParaRPr>
          </a:p>
          <a:p>
            <a:pPr marL="1270000" indent="-1270000" algn="ctr" defTabSz="1044575">
              <a:lnSpc>
                <a:spcPct val="220000"/>
              </a:lnSpc>
            </a:pPr>
            <a:r>
              <a:rPr lang="zh-CN" altLang="en-US" sz="5200" dirty="0" smtClean="0">
                <a:solidFill>
                  <a:srgbClr val="FFFF00"/>
                </a:solidFill>
                <a:latin typeface="文鼎粗行楷体简" pitchFamily="18" charset="-122"/>
                <a:ea typeface="文鼎粗行楷体简" pitchFamily="18" charset="-122"/>
              </a:rPr>
              <a:t> 薪</a:t>
            </a:r>
            <a:r>
              <a:rPr lang="zh-CN" altLang="en-US" sz="5200" dirty="0">
                <a:solidFill>
                  <a:srgbClr val="FFFF00"/>
                </a:solidFill>
                <a:latin typeface="文鼎粗行楷体简" pitchFamily="18" charset="-122"/>
                <a:ea typeface="文鼎粗行楷体简" pitchFamily="18" charset="-122"/>
              </a:rPr>
              <a:t>酬</a:t>
            </a:r>
            <a:r>
              <a:rPr lang="zh-CN" altLang="en-US" sz="5200" dirty="0" smtClean="0">
                <a:solidFill>
                  <a:srgbClr val="FFFF00"/>
                </a:solidFill>
                <a:latin typeface="文鼎粗行楷体简" pitchFamily="18" charset="-122"/>
                <a:ea typeface="文鼎粗行楷体简" pitchFamily="18" charset="-122"/>
              </a:rPr>
              <a:t>结构</a:t>
            </a:r>
            <a:br>
              <a:rPr lang="zh-CN" altLang="en-US" sz="6200" dirty="0">
                <a:solidFill>
                  <a:srgbClr val="9900CC"/>
                </a:solidFill>
                <a:latin typeface="文鼎粗行楷体简" pitchFamily="18" charset="-122"/>
                <a:ea typeface="文鼎粗行楷体简" pitchFamily="18" charset="-122"/>
              </a:rPr>
            </a:br>
            <a:endParaRPr lang="zh-CN" altLang="en-US" sz="6200" dirty="0">
              <a:solidFill>
                <a:srgbClr val="9900CC"/>
              </a:solidFill>
              <a:latin typeface="文鼎粗行楷体简" pitchFamily="18" charset="-122"/>
              <a:ea typeface="文鼎粗行楷体简" pitchFamily="18" charset="-122"/>
            </a:endParaRPr>
          </a:p>
        </p:txBody>
      </p:sp>
    </p:spTree>
  </p:cSld>
  <p:clrMapOvr>
    <a:masterClrMapping/>
  </p:clrMapOvr>
  <p:transition spd="slow">
    <p:wip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280000"/>
              </a:lnSpc>
            </a:pPr>
            <a:r>
              <a:rPr lang="zh-CN" altLang="en-US" sz="3200" b="1" smtClean="0">
                <a:solidFill>
                  <a:srgbClr val="FFFFFF"/>
                </a:solidFill>
                <a:latin typeface="华文中宋" pitchFamily="2" charset="-122"/>
                <a:ea typeface="华文中宋" pitchFamily="2" charset="-122"/>
              </a:rPr>
              <a:t>开篇案例</a:t>
            </a:r>
            <a:r>
              <a:rPr lang="en-US" altLang="zh-CN" sz="3200" b="1" smtClean="0">
                <a:solidFill>
                  <a:srgbClr val="FFFFFF"/>
                </a:solidFill>
                <a:ea typeface="华文中宋" pitchFamily="2" charset="-122"/>
              </a:rPr>
              <a:t>—</a:t>
            </a:r>
            <a:r>
              <a:rPr lang="zh-CN" altLang="en-US" sz="3200" b="1" smtClean="0">
                <a:solidFill>
                  <a:srgbClr val="FFFFFF"/>
                </a:solidFill>
                <a:latin typeface="华文中宋" pitchFamily="2" charset="-122"/>
                <a:ea typeface="华文中宋" pitchFamily="2" charset="-122"/>
              </a:rPr>
              <a:t>美国联邦政府通用薪酬标准表</a:t>
            </a:r>
            <a:endParaRPr lang="zh-CN" altLang="en-US" sz="3200" b="1" smtClean="0">
              <a:solidFill>
                <a:srgbClr val="FFFFFF"/>
              </a:solidFill>
              <a:latin typeface="华文中宋" pitchFamily="2" charset="-122"/>
              <a:ea typeface="华文中宋" pitchFamily="2" charset="-122"/>
            </a:endParaRPr>
          </a:p>
        </p:txBody>
      </p:sp>
      <p:sp>
        <p:nvSpPr>
          <p:cNvPr id="198659" name="Text Box 3"/>
          <p:cNvSpPr txBox="1">
            <a:spLocks noChangeArrowheads="1"/>
          </p:cNvSpPr>
          <p:nvPr/>
        </p:nvSpPr>
        <p:spPr bwMode="auto">
          <a:xfrm>
            <a:off x="1009650" y="2368550"/>
            <a:ext cx="9074150" cy="3429000"/>
          </a:xfrm>
          <a:prstGeom prst="rect">
            <a:avLst/>
          </a:prstGeom>
          <a:noFill/>
          <a:ln w="9525">
            <a:noFill/>
            <a:miter lim="800000"/>
          </a:ln>
        </p:spPr>
        <p:txBody>
          <a:bodyPr lIns="104498" tIns="52249" rIns="104498" bIns="52249">
            <a:spAutoFit/>
          </a:bodyPr>
          <a:lstStyle/>
          <a:p>
            <a:pPr algn="l" defTabSz="1044575">
              <a:lnSpc>
                <a:spcPct val="180000"/>
              </a:lnSpc>
            </a:pPr>
            <a:r>
              <a:rPr lang="zh-CN" altLang="en-US" dirty="0">
                <a:solidFill>
                  <a:srgbClr val="000000"/>
                </a:solidFill>
                <a:ea typeface="幼圆" pitchFamily="49" charset="-122"/>
              </a:rPr>
              <a:t>        美国联邦政府雇员的薪酬分为两大类，一类是针对蓝领人员的工资系统（</a:t>
            </a:r>
            <a:r>
              <a:rPr lang="en-US" altLang="zh-CN" dirty="0">
                <a:solidFill>
                  <a:srgbClr val="000000"/>
                </a:solidFill>
                <a:ea typeface="幼圆" pitchFamily="49" charset="-122"/>
              </a:rPr>
              <a:t>WS</a:t>
            </a:r>
            <a:r>
              <a:rPr lang="zh-CN" altLang="en-US" dirty="0">
                <a:solidFill>
                  <a:srgbClr val="000000"/>
                </a:solidFill>
                <a:ea typeface="幼圆" pitchFamily="49" charset="-122"/>
              </a:rPr>
              <a:t>系统）；一类是针对白领职位的通用职位薪酬系统（</a:t>
            </a:r>
            <a:r>
              <a:rPr lang="en-US" altLang="zh-CN" dirty="0">
                <a:solidFill>
                  <a:srgbClr val="000000"/>
                </a:solidFill>
                <a:ea typeface="幼圆" pitchFamily="49" charset="-122"/>
              </a:rPr>
              <a:t>GS</a:t>
            </a:r>
            <a:r>
              <a:rPr lang="zh-CN" altLang="en-US" dirty="0">
                <a:solidFill>
                  <a:srgbClr val="000000"/>
                </a:solidFill>
                <a:ea typeface="幼圆" pitchFamily="49" charset="-122"/>
              </a:rPr>
              <a:t>系统）。美国联邦政府中</a:t>
            </a:r>
            <a:r>
              <a:rPr lang="en-US" altLang="zh-CN" dirty="0">
                <a:solidFill>
                  <a:srgbClr val="000000"/>
                </a:solidFill>
                <a:ea typeface="幼圆" pitchFamily="49" charset="-122"/>
              </a:rPr>
              <a:t>442</a:t>
            </a:r>
            <a:r>
              <a:rPr lang="zh-CN" altLang="en-US" dirty="0">
                <a:solidFill>
                  <a:srgbClr val="000000"/>
                </a:solidFill>
                <a:ea typeface="幼圆" pitchFamily="49" charset="-122"/>
              </a:rPr>
              <a:t>种白领职位的薪酬水平就取决于这个一共包括</a:t>
            </a:r>
            <a:r>
              <a:rPr lang="en-US" altLang="zh-CN" dirty="0">
                <a:solidFill>
                  <a:srgbClr val="000000"/>
                </a:solidFill>
                <a:ea typeface="幼圆" pitchFamily="49" charset="-122"/>
              </a:rPr>
              <a:t>18</a:t>
            </a:r>
            <a:r>
              <a:rPr lang="zh-CN" altLang="en-US" dirty="0">
                <a:solidFill>
                  <a:srgbClr val="000000"/>
                </a:solidFill>
                <a:ea typeface="幼圆" pitchFamily="49" charset="-122"/>
              </a:rPr>
              <a:t>个薪酬等级的</a:t>
            </a:r>
            <a:r>
              <a:rPr lang="en-US" altLang="zh-CN" dirty="0">
                <a:solidFill>
                  <a:srgbClr val="000000"/>
                </a:solidFill>
                <a:ea typeface="幼圆" pitchFamily="49" charset="-122"/>
              </a:rPr>
              <a:t>GS</a:t>
            </a:r>
            <a:r>
              <a:rPr lang="zh-CN" altLang="en-US" dirty="0">
                <a:solidFill>
                  <a:srgbClr val="000000"/>
                </a:solidFill>
                <a:ea typeface="幼圆" pitchFamily="49" charset="-122"/>
              </a:rPr>
              <a:t>系统。这些薪酬等级是通过职位评价得出的职位等级划定的。</a:t>
            </a:r>
            <a:endParaRPr lang="en-US" altLang="zh-CN" dirty="0">
              <a:solidFill>
                <a:srgbClr val="000000"/>
              </a:solidFill>
              <a:ea typeface="幼圆" pitchFamily="49" charset="-122"/>
            </a:endParaRPr>
          </a:p>
        </p:txBody>
      </p:sp>
    </p:spTree>
  </p:cSld>
  <p:clrMapOvr>
    <a:masterClrMapping/>
  </p:clrMapOvr>
  <p:transition spd="slow">
    <p:wip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280000"/>
              </a:lnSpc>
            </a:pPr>
            <a:r>
              <a:rPr lang="zh-CN" altLang="en-US" sz="3200" b="1" smtClean="0">
                <a:solidFill>
                  <a:srgbClr val="FFFFFF"/>
                </a:solidFill>
                <a:latin typeface="华文中宋" pitchFamily="2" charset="-122"/>
                <a:ea typeface="华文中宋" pitchFamily="2" charset="-122"/>
              </a:rPr>
              <a:t>开篇案例</a:t>
            </a:r>
            <a:r>
              <a:rPr lang="en-US" altLang="zh-CN" sz="3200" b="1" smtClean="0">
                <a:solidFill>
                  <a:srgbClr val="FFFFFF"/>
                </a:solidFill>
                <a:ea typeface="华文中宋" pitchFamily="2" charset="-122"/>
              </a:rPr>
              <a:t>—</a:t>
            </a:r>
            <a:r>
              <a:rPr lang="zh-CN" altLang="en-US" sz="3200" b="1" smtClean="0">
                <a:solidFill>
                  <a:srgbClr val="FFFFFF"/>
                </a:solidFill>
                <a:latin typeface="华文中宋" pitchFamily="2" charset="-122"/>
                <a:ea typeface="华文中宋" pitchFamily="2" charset="-122"/>
              </a:rPr>
              <a:t>美国联邦政府通用薪酬标准表</a:t>
            </a:r>
            <a:endParaRPr lang="zh-CN" altLang="en-US" sz="3200" b="1" smtClean="0">
              <a:solidFill>
                <a:srgbClr val="FFFFFF"/>
              </a:solidFill>
              <a:latin typeface="华文中宋" pitchFamily="2" charset="-122"/>
              <a:ea typeface="华文中宋" pitchFamily="2" charset="-122"/>
            </a:endParaRPr>
          </a:p>
        </p:txBody>
      </p:sp>
      <p:sp>
        <p:nvSpPr>
          <p:cNvPr id="199683" name="Text Box 3"/>
          <p:cNvSpPr txBox="1">
            <a:spLocks noChangeArrowheads="1"/>
          </p:cNvSpPr>
          <p:nvPr/>
        </p:nvSpPr>
        <p:spPr bwMode="auto">
          <a:xfrm>
            <a:off x="1009650" y="1647825"/>
            <a:ext cx="9074150" cy="4565650"/>
          </a:xfrm>
          <a:prstGeom prst="rect">
            <a:avLst/>
          </a:prstGeom>
          <a:noFill/>
          <a:ln w="9525">
            <a:noFill/>
            <a:miter lim="800000"/>
          </a:ln>
        </p:spPr>
        <p:txBody>
          <a:bodyPr lIns="104498" tIns="52249" rIns="104498" bIns="52249">
            <a:spAutoFit/>
          </a:bodyPr>
          <a:lstStyle/>
          <a:p>
            <a:pPr marL="457200" indent="-457200" algn="l" defTabSz="1044575">
              <a:lnSpc>
                <a:spcPct val="180000"/>
              </a:lnSpc>
            </a:pPr>
            <a:r>
              <a:rPr lang="zh-CN" altLang="en-US" sz="2300" b="0">
                <a:solidFill>
                  <a:srgbClr val="000000"/>
                </a:solidFill>
              </a:rPr>
              <a:t>      绝大多数联邦政府公务员则适用于一个包括</a:t>
            </a:r>
            <a:r>
              <a:rPr lang="en-US" altLang="zh-CN" sz="2300" b="0">
                <a:solidFill>
                  <a:srgbClr val="000000"/>
                </a:solidFill>
              </a:rPr>
              <a:t>15</a:t>
            </a:r>
            <a:r>
              <a:rPr lang="zh-CN" altLang="en-US" sz="2300" b="0">
                <a:solidFill>
                  <a:srgbClr val="000000"/>
                </a:solidFill>
              </a:rPr>
              <a:t>个薪酬等级的通用薪酬表。员工在同一薪酬等级内部的升档几乎是随工作年限自动实现的。</a:t>
            </a:r>
            <a:endParaRPr lang="zh-CN" altLang="en-US" sz="2300" b="0">
              <a:solidFill>
                <a:srgbClr val="000000"/>
              </a:solidFill>
            </a:endParaRPr>
          </a:p>
          <a:p>
            <a:pPr marL="457200" indent="-457200" algn="l" defTabSz="1044575">
              <a:lnSpc>
                <a:spcPct val="180000"/>
              </a:lnSpc>
            </a:pPr>
            <a:endParaRPr lang="en-US" altLang="zh-CN" sz="2300" b="0">
              <a:solidFill>
                <a:srgbClr val="000000"/>
              </a:solidFill>
            </a:endParaRPr>
          </a:p>
          <a:p>
            <a:pPr marL="457200" indent="-457200" algn="l" defTabSz="1044575">
              <a:lnSpc>
                <a:spcPct val="180000"/>
              </a:lnSpc>
            </a:pPr>
            <a:r>
              <a:rPr lang="zh-CN" altLang="en-US" sz="2300" b="0">
                <a:solidFill>
                  <a:srgbClr val="000000"/>
                </a:solidFill>
              </a:rPr>
              <a:t>除了在同一薪酬等级内部的升档之外，联邦政府雇员还可以享受三种</a:t>
            </a:r>
            <a:endParaRPr lang="en-US" altLang="zh-CN" sz="2300" b="0">
              <a:solidFill>
                <a:srgbClr val="000000"/>
              </a:solidFill>
            </a:endParaRPr>
          </a:p>
          <a:p>
            <a:pPr marL="457200" indent="-457200" algn="l" defTabSz="1044575">
              <a:lnSpc>
                <a:spcPct val="180000"/>
              </a:lnSpc>
            </a:pPr>
            <a:r>
              <a:rPr lang="zh-CN" altLang="en-US" sz="2300" b="0">
                <a:solidFill>
                  <a:srgbClr val="000000"/>
                </a:solidFill>
              </a:rPr>
              <a:t>不同的加薪。其一是年度可比性加薪；其二是普遍的生活成本线加薪；</a:t>
            </a:r>
            <a:endParaRPr lang="en-US" altLang="zh-CN" sz="2300" b="0">
              <a:solidFill>
                <a:srgbClr val="000000"/>
              </a:solidFill>
            </a:endParaRPr>
          </a:p>
          <a:p>
            <a:pPr marL="457200" indent="-457200" algn="l" defTabSz="1044575">
              <a:lnSpc>
                <a:spcPct val="180000"/>
              </a:lnSpc>
            </a:pPr>
            <a:r>
              <a:rPr lang="zh-CN" altLang="en-US" sz="2300" b="0">
                <a:solidFill>
                  <a:srgbClr val="000000"/>
                </a:solidFill>
              </a:rPr>
              <a:t>其三是地方薪酬调整。</a:t>
            </a:r>
            <a:endParaRPr lang="zh-CN" altLang="en-US" sz="2300" b="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descr="footnote1[1]"/>
          <p:cNvSpPr>
            <a:spLocks noGrp="1" noChangeArrowheads="1"/>
          </p:cNvSpPr>
          <p:nvPr>
            <p:ph type="title"/>
          </p:nvPr>
        </p:nvSpPr>
        <p:spPr>
          <a:xfrm>
            <a:off x="1012825" y="1676400"/>
            <a:ext cx="8642350" cy="3124200"/>
          </a:xfrm>
          <a:blipFill dpi="0" rotWithShape="0">
            <a:blip r:embed="rId1" cstate="print"/>
            <a:srcRect/>
            <a:stretch>
              <a:fillRect/>
            </a:stretch>
          </a:blipFill>
        </p:spPr>
        <p:txBody>
          <a:bodyPr/>
          <a:lstStyle/>
          <a:p>
            <a:pPr eaLnBrk="1" hangingPunct="1">
              <a:lnSpc>
                <a:spcPct val="110000"/>
              </a:lnSpc>
            </a:pPr>
            <a:r>
              <a:rPr lang="zh-CN" altLang="en-US" b="1" dirty="0" smtClean="0">
                <a:solidFill>
                  <a:schemeClr val="bg1"/>
                </a:solidFill>
                <a:latin typeface="宋体" panose="02010600030101010101" pitchFamily="2" charset="-122"/>
              </a:rPr>
              <a:t>第一节</a:t>
            </a:r>
            <a:br>
              <a:rPr lang="zh-CN" altLang="en-US" b="1" dirty="0" smtClean="0">
                <a:solidFill>
                  <a:schemeClr val="bg1"/>
                </a:solidFill>
                <a:latin typeface="宋体" panose="02010600030101010101" pitchFamily="2" charset="-122"/>
              </a:rPr>
            </a:br>
            <a:br>
              <a:rPr lang="zh-CN" altLang="en-US" b="1" dirty="0" smtClean="0">
                <a:solidFill>
                  <a:schemeClr val="bg1"/>
                </a:solidFill>
                <a:latin typeface="宋体" panose="02010600030101010101" pitchFamily="2" charset="-122"/>
              </a:rPr>
            </a:br>
            <a:r>
              <a:rPr lang="zh-CN" altLang="en-US" b="1" dirty="0" smtClean="0">
                <a:solidFill>
                  <a:schemeClr val="bg1"/>
                </a:solidFill>
                <a:latin typeface="宋体" panose="02010600030101010101" pitchFamily="2" charset="-122"/>
              </a:rPr>
              <a:t>薪酬结构的原理及其设计</a:t>
            </a:r>
            <a:endParaRPr lang="zh-CN" altLang="en-US" b="1" dirty="0"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a:spLocks noGrp="1" noChangeArrowheads="1"/>
          </p:cNvSpPr>
          <p:nvPr>
            <p:ph type="title"/>
          </p:nvPr>
        </p:nvSpPr>
        <p:spPr>
          <a:xfrm>
            <a:off x="0" y="0"/>
            <a:ext cx="10668000" cy="957263"/>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薪酬结构确定的流程</a:t>
            </a:r>
            <a:endParaRPr lang="zh-CN" altLang="en-US" sz="3200" b="1" smtClean="0">
              <a:solidFill>
                <a:srgbClr val="FFFFFF"/>
              </a:solidFill>
              <a:latin typeface="宋体" panose="02010600030101010101" pitchFamily="2" charset="-122"/>
            </a:endParaRPr>
          </a:p>
        </p:txBody>
      </p:sp>
      <p:grpSp>
        <p:nvGrpSpPr>
          <p:cNvPr id="201731" name="Group 3"/>
          <p:cNvGrpSpPr/>
          <p:nvPr/>
        </p:nvGrpSpPr>
        <p:grpSpPr bwMode="auto">
          <a:xfrm>
            <a:off x="1373188" y="1433513"/>
            <a:ext cx="8386762" cy="5400675"/>
            <a:chOff x="2392" y="3624"/>
            <a:chExt cx="7328" cy="6084"/>
          </a:xfrm>
        </p:grpSpPr>
        <p:sp>
          <p:nvSpPr>
            <p:cNvPr id="201732" name="Text Box 4"/>
            <p:cNvSpPr txBox="1">
              <a:spLocks noChangeArrowheads="1"/>
            </p:cNvSpPr>
            <p:nvPr/>
          </p:nvSpPr>
          <p:spPr bwMode="auto">
            <a:xfrm>
              <a:off x="2753" y="5184"/>
              <a:ext cx="1927" cy="469"/>
            </a:xfrm>
            <a:prstGeom prst="rect">
              <a:avLst/>
            </a:prstGeom>
            <a:solidFill>
              <a:srgbClr val="FFFFFF"/>
            </a:solidFill>
            <a:ln w="9525">
              <a:noFill/>
              <a:miter lim="800000"/>
            </a:ln>
          </p:spPr>
          <p:txBody>
            <a:bodyPr/>
            <a:lstStyle/>
            <a:p>
              <a:pPr algn="ctr"/>
              <a:r>
                <a:rPr lang="zh-CN" altLang="en-US" sz="1600" b="0">
                  <a:solidFill>
                    <a:srgbClr val="000000"/>
                  </a:solidFill>
                </a:rPr>
                <a:t>强调外部竞争性</a:t>
              </a:r>
              <a:endParaRPr lang="zh-CN" altLang="en-US" sz="1600" b="0">
                <a:solidFill>
                  <a:srgbClr val="000000"/>
                </a:solidFill>
              </a:endParaRPr>
            </a:p>
          </p:txBody>
        </p:sp>
        <p:sp>
          <p:nvSpPr>
            <p:cNvPr id="201733" name="Text Box 5"/>
            <p:cNvSpPr txBox="1">
              <a:spLocks noChangeArrowheads="1"/>
            </p:cNvSpPr>
            <p:nvPr/>
          </p:nvSpPr>
          <p:spPr bwMode="auto">
            <a:xfrm>
              <a:off x="7612" y="5184"/>
              <a:ext cx="2108" cy="469"/>
            </a:xfrm>
            <a:prstGeom prst="rect">
              <a:avLst/>
            </a:prstGeom>
            <a:solidFill>
              <a:srgbClr val="FFFFFF"/>
            </a:solidFill>
            <a:ln w="9525">
              <a:noFill/>
              <a:miter lim="800000"/>
            </a:ln>
          </p:spPr>
          <p:txBody>
            <a:bodyPr/>
            <a:lstStyle/>
            <a:p>
              <a:pPr algn="ctr"/>
              <a:r>
                <a:rPr lang="zh-CN" altLang="en-US" sz="1600" b="0">
                  <a:solidFill>
                    <a:srgbClr val="000000"/>
                  </a:solidFill>
                </a:rPr>
                <a:t>强调内部一致性</a:t>
              </a:r>
              <a:endParaRPr lang="zh-CN" altLang="en-US" sz="1600" b="0">
                <a:solidFill>
                  <a:srgbClr val="000000"/>
                </a:solidFill>
              </a:endParaRPr>
            </a:p>
          </p:txBody>
        </p:sp>
        <p:sp>
          <p:nvSpPr>
            <p:cNvPr id="201734" name="Text Box 6"/>
            <p:cNvSpPr txBox="1">
              <a:spLocks noChangeArrowheads="1"/>
            </p:cNvSpPr>
            <p:nvPr/>
          </p:nvSpPr>
          <p:spPr bwMode="auto">
            <a:xfrm>
              <a:off x="4552" y="3624"/>
              <a:ext cx="2520" cy="469"/>
            </a:xfrm>
            <a:prstGeom prst="rect">
              <a:avLst/>
            </a:prstGeom>
            <a:solidFill>
              <a:srgbClr val="FFFF00"/>
            </a:solidFill>
            <a:ln w="9525">
              <a:solidFill>
                <a:srgbClr val="000000"/>
              </a:solidFill>
              <a:miter lim="800000"/>
            </a:ln>
          </p:spPr>
          <p:txBody>
            <a:bodyPr/>
            <a:lstStyle/>
            <a:p>
              <a:pPr algn="ctr"/>
              <a:r>
                <a:rPr lang="zh-CN" altLang="en-US" sz="1800">
                  <a:solidFill>
                    <a:srgbClr val="000000"/>
                  </a:solidFill>
                </a:rPr>
                <a:t>职位分析</a:t>
              </a:r>
              <a:endParaRPr lang="zh-CN" altLang="en-US" sz="1800">
                <a:solidFill>
                  <a:srgbClr val="000000"/>
                </a:solidFill>
              </a:endParaRPr>
            </a:p>
          </p:txBody>
        </p:sp>
        <p:sp>
          <p:nvSpPr>
            <p:cNvPr id="201735" name="Line 7"/>
            <p:cNvSpPr>
              <a:spLocks noChangeShapeType="1"/>
            </p:cNvSpPr>
            <p:nvPr/>
          </p:nvSpPr>
          <p:spPr bwMode="auto">
            <a:xfrm>
              <a:off x="5992" y="4092"/>
              <a:ext cx="0" cy="156"/>
            </a:xfrm>
            <a:prstGeom prst="line">
              <a:avLst/>
            </a:prstGeom>
            <a:noFill/>
            <a:ln w="9525">
              <a:solidFill>
                <a:srgbClr val="000000"/>
              </a:solidFill>
              <a:round/>
            </a:ln>
          </p:spPr>
          <p:txBody>
            <a:bodyPr/>
            <a:lstStyle/>
            <a:p>
              <a:endParaRPr lang="en-US">
                <a:solidFill>
                  <a:srgbClr val="000000"/>
                </a:solidFill>
              </a:endParaRPr>
            </a:p>
          </p:txBody>
        </p:sp>
        <p:sp>
          <p:nvSpPr>
            <p:cNvPr id="201736" name="Text Box 8"/>
            <p:cNvSpPr txBox="1">
              <a:spLocks noChangeArrowheads="1"/>
            </p:cNvSpPr>
            <p:nvPr/>
          </p:nvSpPr>
          <p:spPr bwMode="auto">
            <a:xfrm>
              <a:off x="4372" y="4248"/>
              <a:ext cx="3241" cy="467"/>
            </a:xfrm>
            <a:prstGeom prst="rect">
              <a:avLst/>
            </a:prstGeom>
            <a:solidFill>
              <a:srgbClr val="FFFFFF"/>
            </a:solidFill>
            <a:ln w="9525">
              <a:noFill/>
              <a:miter lim="800000"/>
            </a:ln>
          </p:spPr>
          <p:txBody>
            <a:bodyPr/>
            <a:lstStyle/>
            <a:p>
              <a:pPr algn="ctr"/>
              <a:r>
                <a:rPr lang="zh-CN" altLang="en-US" sz="1600" b="0">
                  <a:solidFill>
                    <a:srgbClr val="000000"/>
                  </a:solidFill>
                </a:rPr>
                <a:t>采用何种方法建立薪酬结构？</a:t>
              </a:r>
              <a:endParaRPr lang="zh-CN" altLang="en-US" sz="1600" b="0">
                <a:solidFill>
                  <a:srgbClr val="000000"/>
                </a:solidFill>
              </a:endParaRPr>
            </a:p>
          </p:txBody>
        </p:sp>
        <p:sp>
          <p:nvSpPr>
            <p:cNvPr id="201737" name="Line 9"/>
            <p:cNvSpPr>
              <a:spLocks noChangeShapeType="1"/>
            </p:cNvSpPr>
            <p:nvPr/>
          </p:nvSpPr>
          <p:spPr bwMode="auto">
            <a:xfrm flipH="1">
              <a:off x="5993" y="4605"/>
              <a:ext cx="7" cy="266"/>
            </a:xfrm>
            <a:prstGeom prst="line">
              <a:avLst/>
            </a:prstGeom>
            <a:noFill/>
            <a:ln w="9525">
              <a:solidFill>
                <a:srgbClr val="000000"/>
              </a:solidFill>
              <a:round/>
            </a:ln>
          </p:spPr>
          <p:txBody>
            <a:bodyPr/>
            <a:lstStyle/>
            <a:p>
              <a:endParaRPr lang="en-US">
                <a:solidFill>
                  <a:srgbClr val="000000"/>
                </a:solidFill>
              </a:endParaRPr>
            </a:p>
          </p:txBody>
        </p:sp>
        <p:sp>
          <p:nvSpPr>
            <p:cNvPr id="201738" name="Line 10"/>
            <p:cNvSpPr>
              <a:spLocks noChangeShapeType="1"/>
            </p:cNvSpPr>
            <p:nvPr/>
          </p:nvSpPr>
          <p:spPr bwMode="auto">
            <a:xfrm>
              <a:off x="3473" y="4871"/>
              <a:ext cx="5220" cy="0"/>
            </a:xfrm>
            <a:prstGeom prst="line">
              <a:avLst/>
            </a:prstGeom>
            <a:noFill/>
            <a:ln w="9525">
              <a:solidFill>
                <a:srgbClr val="000000"/>
              </a:solidFill>
              <a:round/>
            </a:ln>
          </p:spPr>
          <p:txBody>
            <a:bodyPr/>
            <a:lstStyle/>
            <a:p>
              <a:endParaRPr lang="en-US">
                <a:solidFill>
                  <a:srgbClr val="000000"/>
                </a:solidFill>
              </a:endParaRPr>
            </a:p>
          </p:txBody>
        </p:sp>
        <p:sp>
          <p:nvSpPr>
            <p:cNvPr id="201739" name="Line 11"/>
            <p:cNvSpPr>
              <a:spLocks noChangeShapeType="1"/>
            </p:cNvSpPr>
            <p:nvPr/>
          </p:nvSpPr>
          <p:spPr bwMode="auto">
            <a:xfrm>
              <a:off x="3473" y="4871"/>
              <a:ext cx="0" cy="313"/>
            </a:xfrm>
            <a:prstGeom prst="line">
              <a:avLst/>
            </a:prstGeom>
            <a:noFill/>
            <a:ln w="9525">
              <a:solidFill>
                <a:srgbClr val="000000"/>
              </a:solidFill>
              <a:round/>
            </a:ln>
          </p:spPr>
          <p:txBody>
            <a:bodyPr/>
            <a:lstStyle/>
            <a:p>
              <a:endParaRPr lang="en-US">
                <a:solidFill>
                  <a:srgbClr val="000000"/>
                </a:solidFill>
              </a:endParaRPr>
            </a:p>
          </p:txBody>
        </p:sp>
        <p:sp>
          <p:nvSpPr>
            <p:cNvPr id="201740" name="Line 12"/>
            <p:cNvSpPr>
              <a:spLocks noChangeShapeType="1"/>
            </p:cNvSpPr>
            <p:nvPr/>
          </p:nvSpPr>
          <p:spPr bwMode="auto">
            <a:xfrm>
              <a:off x="8693" y="4871"/>
              <a:ext cx="0" cy="313"/>
            </a:xfrm>
            <a:prstGeom prst="line">
              <a:avLst/>
            </a:prstGeom>
            <a:noFill/>
            <a:ln w="9525">
              <a:solidFill>
                <a:srgbClr val="000000"/>
              </a:solidFill>
              <a:round/>
            </a:ln>
          </p:spPr>
          <p:txBody>
            <a:bodyPr/>
            <a:lstStyle/>
            <a:p>
              <a:endParaRPr lang="en-US">
                <a:solidFill>
                  <a:srgbClr val="000000"/>
                </a:solidFill>
              </a:endParaRPr>
            </a:p>
          </p:txBody>
        </p:sp>
        <p:sp>
          <p:nvSpPr>
            <p:cNvPr id="201741" name="Line 13"/>
            <p:cNvSpPr>
              <a:spLocks noChangeShapeType="1"/>
            </p:cNvSpPr>
            <p:nvPr/>
          </p:nvSpPr>
          <p:spPr bwMode="auto">
            <a:xfrm>
              <a:off x="3473" y="5652"/>
              <a:ext cx="0" cy="156"/>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201742" name="Line 14"/>
            <p:cNvSpPr>
              <a:spLocks noChangeShapeType="1"/>
            </p:cNvSpPr>
            <p:nvPr/>
          </p:nvSpPr>
          <p:spPr bwMode="auto">
            <a:xfrm>
              <a:off x="8693" y="5652"/>
              <a:ext cx="1" cy="156"/>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201743" name="Text Box 15"/>
            <p:cNvSpPr txBox="1">
              <a:spLocks noChangeArrowheads="1"/>
            </p:cNvSpPr>
            <p:nvPr/>
          </p:nvSpPr>
          <p:spPr bwMode="auto">
            <a:xfrm>
              <a:off x="2392" y="5808"/>
              <a:ext cx="2108" cy="469"/>
            </a:xfrm>
            <a:prstGeom prst="rect">
              <a:avLst/>
            </a:prstGeom>
            <a:solidFill>
              <a:srgbClr val="33CCFF"/>
            </a:solidFill>
            <a:ln w="9525">
              <a:solidFill>
                <a:srgbClr val="000000"/>
              </a:solidFill>
              <a:miter lim="800000"/>
            </a:ln>
          </p:spPr>
          <p:txBody>
            <a:bodyPr/>
            <a:lstStyle/>
            <a:p>
              <a:pPr algn="ctr"/>
              <a:r>
                <a:rPr lang="zh-CN" altLang="en-US" sz="1800">
                  <a:solidFill>
                    <a:srgbClr val="000000"/>
                  </a:solidFill>
                </a:rPr>
                <a:t>外部市场薪酬调查</a:t>
              </a:r>
              <a:endParaRPr lang="zh-CN" altLang="en-US" sz="1800" b="0">
                <a:solidFill>
                  <a:srgbClr val="000000"/>
                </a:solidFill>
              </a:endParaRPr>
            </a:p>
          </p:txBody>
        </p:sp>
        <p:sp>
          <p:nvSpPr>
            <p:cNvPr id="201744" name="Text Box 16"/>
            <p:cNvSpPr txBox="1">
              <a:spLocks noChangeArrowheads="1"/>
            </p:cNvSpPr>
            <p:nvPr/>
          </p:nvSpPr>
          <p:spPr bwMode="auto">
            <a:xfrm>
              <a:off x="7560" y="5808"/>
              <a:ext cx="2160" cy="433"/>
            </a:xfrm>
            <a:prstGeom prst="rect">
              <a:avLst/>
            </a:prstGeom>
            <a:solidFill>
              <a:srgbClr val="33CCFF"/>
            </a:solidFill>
            <a:ln w="9525">
              <a:solidFill>
                <a:srgbClr val="000000"/>
              </a:solidFill>
              <a:miter lim="800000"/>
            </a:ln>
          </p:spPr>
          <p:txBody>
            <a:bodyPr/>
            <a:lstStyle/>
            <a:p>
              <a:pPr algn="ctr"/>
              <a:r>
                <a:rPr lang="zh-CN" altLang="en-US" sz="1800">
                  <a:solidFill>
                    <a:srgbClr val="000000"/>
                  </a:solidFill>
                </a:rPr>
                <a:t>职位评价</a:t>
              </a:r>
              <a:endParaRPr lang="zh-CN" altLang="en-US" sz="1800" b="0">
                <a:solidFill>
                  <a:srgbClr val="000000"/>
                </a:solidFill>
              </a:endParaRPr>
            </a:p>
          </p:txBody>
        </p:sp>
        <p:sp>
          <p:nvSpPr>
            <p:cNvPr id="201745" name="Line 17"/>
            <p:cNvSpPr>
              <a:spLocks noChangeShapeType="1"/>
            </p:cNvSpPr>
            <p:nvPr/>
          </p:nvSpPr>
          <p:spPr bwMode="auto">
            <a:xfrm>
              <a:off x="3473" y="6275"/>
              <a:ext cx="1" cy="157"/>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201746" name="Text Box 18"/>
            <p:cNvSpPr txBox="1">
              <a:spLocks noChangeArrowheads="1"/>
            </p:cNvSpPr>
            <p:nvPr/>
          </p:nvSpPr>
          <p:spPr bwMode="auto">
            <a:xfrm>
              <a:off x="2520" y="6432"/>
              <a:ext cx="2108" cy="469"/>
            </a:xfrm>
            <a:prstGeom prst="rect">
              <a:avLst/>
            </a:prstGeom>
            <a:solidFill>
              <a:srgbClr val="33CCFF"/>
            </a:solidFill>
            <a:ln w="9525">
              <a:solidFill>
                <a:srgbClr val="000000"/>
              </a:solidFill>
              <a:miter lim="800000"/>
            </a:ln>
          </p:spPr>
          <p:txBody>
            <a:bodyPr/>
            <a:lstStyle/>
            <a:p>
              <a:pPr algn="ctr"/>
              <a:r>
                <a:rPr lang="zh-CN" altLang="en-US" sz="1800">
                  <a:solidFill>
                    <a:srgbClr val="000000"/>
                  </a:solidFill>
                </a:rPr>
                <a:t>职位评价</a:t>
              </a:r>
              <a:endParaRPr lang="zh-CN" altLang="en-US" sz="1800" b="0">
                <a:solidFill>
                  <a:srgbClr val="000000"/>
                </a:solidFill>
              </a:endParaRPr>
            </a:p>
          </p:txBody>
        </p:sp>
        <p:sp>
          <p:nvSpPr>
            <p:cNvPr id="201747" name="Text Box 19"/>
            <p:cNvSpPr txBox="1">
              <a:spLocks noChangeArrowheads="1"/>
            </p:cNvSpPr>
            <p:nvPr/>
          </p:nvSpPr>
          <p:spPr bwMode="auto">
            <a:xfrm>
              <a:off x="7560" y="6432"/>
              <a:ext cx="2160" cy="469"/>
            </a:xfrm>
            <a:prstGeom prst="rect">
              <a:avLst/>
            </a:prstGeom>
            <a:solidFill>
              <a:srgbClr val="33CCFF"/>
            </a:solidFill>
            <a:ln w="9525">
              <a:solidFill>
                <a:srgbClr val="000000"/>
              </a:solidFill>
              <a:miter lim="800000"/>
            </a:ln>
          </p:spPr>
          <p:txBody>
            <a:bodyPr/>
            <a:lstStyle/>
            <a:p>
              <a:pPr algn="ctr"/>
              <a:r>
                <a:rPr lang="zh-CN" altLang="en-US" sz="1800">
                  <a:solidFill>
                    <a:srgbClr val="000000"/>
                  </a:solidFill>
                </a:rPr>
                <a:t>外部市场薪酬调查</a:t>
              </a:r>
              <a:endParaRPr lang="zh-CN" altLang="en-US" sz="1800" b="0">
                <a:solidFill>
                  <a:srgbClr val="000000"/>
                </a:solidFill>
              </a:endParaRPr>
            </a:p>
          </p:txBody>
        </p:sp>
        <p:sp>
          <p:nvSpPr>
            <p:cNvPr id="201748" name="Line 20"/>
            <p:cNvSpPr>
              <a:spLocks noChangeShapeType="1"/>
            </p:cNvSpPr>
            <p:nvPr/>
          </p:nvSpPr>
          <p:spPr bwMode="auto">
            <a:xfrm>
              <a:off x="8693" y="6275"/>
              <a:ext cx="1" cy="157"/>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201749" name="Line 21"/>
            <p:cNvSpPr>
              <a:spLocks noChangeShapeType="1"/>
            </p:cNvSpPr>
            <p:nvPr/>
          </p:nvSpPr>
          <p:spPr bwMode="auto">
            <a:xfrm>
              <a:off x="3473" y="6900"/>
              <a:ext cx="0" cy="779"/>
            </a:xfrm>
            <a:prstGeom prst="line">
              <a:avLst/>
            </a:prstGeom>
            <a:noFill/>
            <a:ln w="9525">
              <a:solidFill>
                <a:srgbClr val="000000"/>
              </a:solidFill>
              <a:round/>
            </a:ln>
          </p:spPr>
          <p:txBody>
            <a:bodyPr/>
            <a:lstStyle/>
            <a:p>
              <a:endParaRPr lang="en-US">
                <a:solidFill>
                  <a:srgbClr val="000000"/>
                </a:solidFill>
              </a:endParaRPr>
            </a:p>
          </p:txBody>
        </p:sp>
        <p:sp>
          <p:nvSpPr>
            <p:cNvPr id="201750" name="Line 22"/>
            <p:cNvSpPr>
              <a:spLocks noChangeShapeType="1"/>
            </p:cNvSpPr>
            <p:nvPr/>
          </p:nvSpPr>
          <p:spPr bwMode="auto">
            <a:xfrm>
              <a:off x="8693" y="6900"/>
              <a:ext cx="1" cy="779"/>
            </a:xfrm>
            <a:prstGeom prst="line">
              <a:avLst/>
            </a:prstGeom>
            <a:noFill/>
            <a:ln w="9525">
              <a:solidFill>
                <a:srgbClr val="000000"/>
              </a:solidFill>
              <a:round/>
            </a:ln>
          </p:spPr>
          <p:txBody>
            <a:bodyPr/>
            <a:lstStyle/>
            <a:p>
              <a:endParaRPr lang="en-US">
                <a:solidFill>
                  <a:srgbClr val="000000"/>
                </a:solidFill>
              </a:endParaRPr>
            </a:p>
          </p:txBody>
        </p:sp>
        <p:sp>
          <p:nvSpPr>
            <p:cNvPr id="201751" name="Line 23"/>
            <p:cNvSpPr>
              <a:spLocks noChangeShapeType="1"/>
            </p:cNvSpPr>
            <p:nvPr/>
          </p:nvSpPr>
          <p:spPr bwMode="auto">
            <a:xfrm>
              <a:off x="3473" y="7679"/>
              <a:ext cx="1079" cy="0"/>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201752" name="Line 24"/>
            <p:cNvSpPr>
              <a:spLocks noChangeShapeType="1"/>
            </p:cNvSpPr>
            <p:nvPr/>
          </p:nvSpPr>
          <p:spPr bwMode="auto">
            <a:xfrm flipH="1">
              <a:off x="7613" y="7679"/>
              <a:ext cx="1080" cy="2"/>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201753" name="Text Box 25"/>
            <p:cNvSpPr txBox="1">
              <a:spLocks noChangeArrowheads="1"/>
            </p:cNvSpPr>
            <p:nvPr/>
          </p:nvSpPr>
          <p:spPr bwMode="auto">
            <a:xfrm>
              <a:off x="4552" y="7212"/>
              <a:ext cx="3061" cy="780"/>
            </a:xfrm>
            <a:prstGeom prst="rect">
              <a:avLst/>
            </a:prstGeom>
            <a:solidFill>
              <a:srgbClr val="99FF99"/>
            </a:solidFill>
            <a:ln w="9525">
              <a:solidFill>
                <a:srgbClr val="000000"/>
              </a:solidFill>
              <a:miter lim="800000"/>
            </a:ln>
          </p:spPr>
          <p:txBody>
            <a:bodyPr/>
            <a:lstStyle/>
            <a:p>
              <a:pPr algn="ctr">
                <a:lnSpc>
                  <a:spcPct val="110000"/>
                </a:lnSpc>
              </a:pPr>
              <a:r>
                <a:rPr lang="zh-CN" altLang="en-US" sz="1800">
                  <a:solidFill>
                    <a:srgbClr val="000000"/>
                  </a:solidFill>
                </a:rPr>
                <a:t>薪酬外部竞争性和</a:t>
              </a:r>
              <a:endParaRPr lang="zh-CN" altLang="en-US" sz="1800">
                <a:solidFill>
                  <a:srgbClr val="000000"/>
                </a:solidFill>
              </a:endParaRPr>
            </a:p>
            <a:p>
              <a:pPr algn="ctr">
                <a:lnSpc>
                  <a:spcPct val="110000"/>
                </a:lnSpc>
              </a:pPr>
              <a:r>
                <a:rPr lang="zh-CN" altLang="en-US" sz="1800">
                  <a:solidFill>
                    <a:srgbClr val="000000"/>
                  </a:solidFill>
                </a:rPr>
                <a:t>内部一致性之间的平衡 </a:t>
              </a:r>
              <a:endParaRPr lang="zh-CN" altLang="en-US" sz="1800" b="0">
                <a:solidFill>
                  <a:srgbClr val="000000"/>
                </a:solidFill>
              </a:endParaRPr>
            </a:p>
          </p:txBody>
        </p:sp>
        <p:sp>
          <p:nvSpPr>
            <p:cNvPr id="201754" name="Line 26"/>
            <p:cNvSpPr>
              <a:spLocks noChangeShapeType="1"/>
            </p:cNvSpPr>
            <p:nvPr/>
          </p:nvSpPr>
          <p:spPr bwMode="auto">
            <a:xfrm>
              <a:off x="6172" y="7992"/>
              <a:ext cx="0" cy="312"/>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201755" name="Text Box 27"/>
            <p:cNvSpPr txBox="1">
              <a:spLocks noChangeArrowheads="1"/>
            </p:cNvSpPr>
            <p:nvPr/>
          </p:nvSpPr>
          <p:spPr bwMode="auto">
            <a:xfrm>
              <a:off x="4912" y="8304"/>
              <a:ext cx="2520" cy="468"/>
            </a:xfrm>
            <a:prstGeom prst="rect">
              <a:avLst/>
            </a:prstGeom>
            <a:solidFill>
              <a:srgbClr val="99FF99"/>
            </a:solidFill>
            <a:ln w="9525">
              <a:solidFill>
                <a:srgbClr val="000000"/>
              </a:solidFill>
              <a:miter lim="800000"/>
            </a:ln>
          </p:spPr>
          <p:txBody>
            <a:bodyPr/>
            <a:lstStyle/>
            <a:p>
              <a:pPr algn="ctr"/>
              <a:r>
                <a:rPr lang="zh-CN" altLang="en-US" sz="1800">
                  <a:solidFill>
                    <a:srgbClr val="000000"/>
                  </a:solidFill>
                </a:rPr>
                <a:t>职位价值体系</a:t>
              </a:r>
              <a:endParaRPr lang="zh-CN" altLang="en-US" sz="1800" b="0">
                <a:solidFill>
                  <a:srgbClr val="000000"/>
                </a:solidFill>
              </a:endParaRPr>
            </a:p>
          </p:txBody>
        </p:sp>
        <p:sp>
          <p:nvSpPr>
            <p:cNvPr id="201756" name="Line 28"/>
            <p:cNvSpPr>
              <a:spLocks noChangeShapeType="1"/>
            </p:cNvSpPr>
            <p:nvPr/>
          </p:nvSpPr>
          <p:spPr bwMode="auto">
            <a:xfrm flipH="1">
              <a:off x="6174" y="8751"/>
              <a:ext cx="13" cy="489"/>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201757" name="Text Box 29"/>
            <p:cNvSpPr txBox="1">
              <a:spLocks noChangeArrowheads="1"/>
            </p:cNvSpPr>
            <p:nvPr/>
          </p:nvSpPr>
          <p:spPr bwMode="auto">
            <a:xfrm>
              <a:off x="4912" y="9238"/>
              <a:ext cx="2520" cy="470"/>
            </a:xfrm>
            <a:prstGeom prst="rect">
              <a:avLst/>
            </a:prstGeom>
            <a:solidFill>
              <a:srgbClr val="99FF99"/>
            </a:solidFill>
            <a:ln w="9525">
              <a:solidFill>
                <a:srgbClr val="000000"/>
              </a:solidFill>
              <a:miter lim="800000"/>
            </a:ln>
          </p:spPr>
          <p:txBody>
            <a:bodyPr/>
            <a:lstStyle/>
            <a:p>
              <a:pPr algn="ctr"/>
              <a:r>
                <a:rPr lang="zh-CN" altLang="en-US" sz="1800">
                  <a:solidFill>
                    <a:srgbClr val="000000"/>
                  </a:solidFill>
                </a:rPr>
                <a:t>薪酬结构</a:t>
              </a:r>
              <a:endParaRPr lang="zh-CN" altLang="en-US" sz="1800" b="0">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a:spLocks noGrp="1" noChangeArrowheads="1"/>
          </p:cNvSpPr>
          <p:nvPr>
            <p:ph type="title"/>
          </p:nvPr>
        </p:nvSpPr>
        <p:spPr>
          <a:xfrm>
            <a:off x="0" y="0"/>
            <a:ext cx="10668000" cy="957263"/>
          </a:xfrm>
          <a:solidFill>
            <a:srgbClr val="0000CC"/>
          </a:solidFill>
        </p:spPr>
        <p:txBody>
          <a:bodyPr anchor="b"/>
          <a:lstStyle/>
          <a:p>
            <a:pPr eaLnBrk="1" hangingPunct="1">
              <a:lnSpc>
                <a:spcPct val="320000"/>
              </a:lnSpc>
            </a:pPr>
            <a:r>
              <a:rPr lang="zh-CN" altLang="en-US" sz="3200" b="1" dirty="0" smtClean="0">
                <a:solidFill>
                  <a:srgbClr val="FFFFFF"/>
                </a:solidFill>
                <a:latin typeface="宋体" panose="02010600030101010101" pitchFamily="2" charset="-122"/>
              </a:rPr>
              <a:t>薪酬结构模型</a:t>
            </a:r>
            <a:endParaRPr lang="zh-CN" altLang="en-US" sz="3200" b="1" dirty="0" smtClean="0">
              <a:solidFill>
                <a:srgbClr val="FFFFFF"/>
              </a:solidFill>
              <a:latin typeface="宋体" panose="02010600030101010101" pitchFamily="2" charset="-122"/>
            </a:endParaRPr>
          </a:p>
        </p:txBody>
      </p:sp>
      <p:pic>
        <p:nvPicPr>
          <p:cNvPr id="30" name="XC250.EPS" descr="id:2147510044;FounderCES"/>
          <p:cNvPicPr/>
          <p:nvPr/>
        </p:nvPicPr>
        <p:blipFill>
          <a:blip r:embed="rId1" cstate="print"/>
          <a:stretch>
            <a:fillRect/>
          </a:stretch>
        </p:blipFill>
        <p:spPr>
          <a:xfrm>
            <a:off x="293377" y="929644"/>
            <a:ext cx="6480800" cy="6690356"/>
          </a:xfrm>
          <a:prstGeom prst="rect">
            <a:avLst/>
          </a:prstGeom>
        </p:spPr>
      </p:pic>
      <p:sp>
        <p:nvSpPr>
          <p:cNvPr id="3" name="TextBox 2"/>
          <p:cNvSpPr txBox="1"/>
          <p:nvPr/>
        </p:nvSpPr>
        <p:spPr>
          <a:xfrm>
            <a:off x="6149162" y="3089911"/>
            <a:ext cx="4320534" cy="2308324"/>
          </a:xfrm>
          <a:prstGeom prst="rect">
            <a:avLst/>
          </a:prstGeom>
          <a:noFill/>
        </p:spPr>
        <p:txBody>
          <a:bodyPr wrap="square" rtlCol="0">
            <a:spAutoFit/>
          </a:bodyPr>
          <a:lstStyle/>
          <a:p>
            <a:pPr marL="342900" indent="-342900">
              <a:buFont typeface="Arial" panose="020B0604020202020204" pitchFamily="34" charset="0"/>
              <a:buChar char="•"/>
            </a:pPr>
            <a:r>
              <a:rPr lang="zh-CN" altLang="en-US" dirty="0" smtClean="0">
                <a:solidFill>
                  <a:srgbClr val="000000"/>
                </a:solidFill>
              </a:rPr>
              <a:t>薪</a:t>
            </a:r>
            <a:r>
              <a:rPr lang="zh-CN" altLang="en-US" dirty="0">
                <a:solidFill>
                  <a:srgbClr val="000000"/>
                </a:solidFill>
              </a:rPr>
              <a:t>酬的等级</a:t>
            </a:r>
            <a:r>
              <a:rPr lang="zh-CN" altLang="en-US" dirty="0" smtClean="0">
                <a:solidFill>
                  <a:srgbClr val="000000"/>
                </a:solidFill>
              </a:rPr>
              <a:t>数量 </a:t>
            </a:r>
            <a:endParaRPr lang="en-US" altLang="zh-CN" dirty="0" smtClean="0">
              <a:solidFill>
                <a:srgbClr val="000000"/>
              </a:solidFill>
            </a:endParaRPr>
          </a:p>
          <a:p>
            <a:pPr marL="342900" indent="-342900">
              <a:buFont typeface="Arial" panose="020B0604020202020204" pitchFamily="34" charset="0"/>
              <a:buChar char="•"/>
            </a:pPr>
            <a:r>
              <a:rPr lang="zh-CN" altLang="en-US" dirty="0" smtClean="0">
                <a:solidFill>
                  <a:srgbClr val="000000"/>
                </a:solidFill>
              </a:rPr>
              <a:t>同</a:t>
            </a:r>
            <a:r>
              <a:rPr lang="zh-CN" altLang="en-US" dirty="0">
                <a:solidFill>
                  <a:srgbClr val="000000"/>
                </a:solidFill>
              </a:rPr>
              <a:t>一薪酬等级内部的薪酬变动范围</a:t>
            </a:r>
            <a:r>
              <a:rPr lang="en-US" altLang="zh-CN" dirty="0">
                <a:solidFill>
                  <a:srgbClr val="000000"/>
                </a:solidFill>
              </a:rPr>
              <a:t>(</a:t>
            </a:r>
            <a:r>
              <a:rPr lang="zh-CN" altLang="en-US" dirty="0">
                <a:solidFill>
                  <a:srgbClr val="000000"/>
                </a:solidFill>
              </a:rPr>
              <a:t>最高值、中值以及最低值</a:t>
            </a:r>
            <a:r>
              <a:rPr lang="en-US" altLang="zh-CN" dirty="0" smtClean="0">
                <a:solidFill>
                  <a:srgbClr val="000000"/>
                </a:solidFill>
              </a:rPr>
              <a:t>)</a:t>
            </a:r>
            <a:endParaRPr lang="en-US" altLang="zh-CN" dirty="0" smtClean="0">
              <a:solidFill>
                <a:srgbClr val="000000"/>
              </a:solidFill>
            </a:endParaRPr>
          </a:p>
          <a:p>
            <a:pPr marL="342900" indent="-342900">
              <a:buFont typeface="Arial" panose="020B0604020202020204" pitchFamily="34" charset="0"/>
              <a:buChar char="•"/>
            </a:pPr>
            <a:r>
              <a:rPr lang="zh-CN" altLang="en-US" dirty="0" smtClean="0">
                <a:solidFill>
                  <a:srgbClr val="000000"/>
                </a:solidFill>
              </a:rPr>
              <a:t>相邻</a:t>
            </a:r>
            <a:r>
              <a:rPr lang="zh-CN" altLang="en-US" dirty="0">
                <a:solidFill>
                  <a:srgbClr val="000000"/>
                </a:solidFill>
              </a:rPr>
              <a:t>两个薪酬等级之间的交叉与重叠关系</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a:spLocks noGrp="1" noChangeArrowheads="1"/>
          </p:cNvSpPr>
          <p:nvPr>
            <p:ph type="title"/>
          </p:nvPr>
        </p:nvSpPr>
        <p:spPr>
          <a:xfrm>
            <a:off x="0" y="0"/>
            <a:ext cx="10668000" cy="957263"/>
          </a:xfrm>
          <a:solidFill>
            <a:srgbClr val="0000CC"/>
          </a:solidFill>
        </p:spPr>
        <p:txBody>
          <a:bodyPr anchor="b"/>
          <a:lstStyle/>
          <a:p>
            <a:pPr eaLnBrk="1" hangingPunct="1">
              <a:lnSpc>
                <a:spcPct val="320000"/>
              </a:lnSpc>
            </a:pPr>
            <a:r>
              <a:rPr lang="zh-CN" altLang="en-US" sz="3200" b="1" dirty="0" smtClean="0">
                <a:solidFill>
                  <a:srgbClr val="FFFFFF"/>
                </a:solidFill>
                <a:latin typeface="宋体" panose="02010600030101010101" pitchFamily="2" charset="-122"/>
              </a:rPr>
              <a:t>薪酬变动区间与变动比率</a:t>
            </a:r>
            <a:endParaRPr lang="zh-CN" altLang="en-US" sz="3200" b="1" dirty="0" smtClean="0">
              <a:solidFill>
                <a:srgbClr val="FFFFFF"/>
              </a:solidFill>
              <a:latin typeface="宋体" panose="02010600030101010101" pitchFamily="2" charset="-122"/>
            </a:endParaRPr>
          </a:p>
        </p:txBody>
      </p:sp>
      <p:grpSp>
        <p:nvGrpSpPr>
          <p:cNvPr id="202755" name="Group 3"/>
          <p:cNvGrpSpPr/>
          <p:nvPr/>
        </p:nvGrpSpPr>
        <p:grpSpPr bwMode="auto">
          <a:xfrm>
            <a:off x="1143000" y="1371600"/>
            <a:ext cx="8686800" cy="3225800"/>
            <a:chOff x="1620" y="9263"/>
            <a:chExt cx="8820" cy="3280"/>
          </a:xfrm>
        </p:grpSpPr>
        <p:sp>
          <p:nvSpPr>
            <p:cNvPr id="202757" name="Text Box 4"/>
            <p:cNvSpPr txBox="1">
              <a:spLocks noChangeArrowheads="1"/>
            </p:cNvSpPr>
            <p:nvPr/>
          </p:nvSpPr>
          <p:spPr bwMode="auto">
            <a:xfrm>
              <a:off x="1620" y="10200"/>
              <a:ext cx="8820" cy="1560"/>
            </a:xfrm>
            <a:prstGeom prst="rect">
              <a:avLst/>
            </a:prstGeom>
            <a:noFill/>
            <a:ln w="9525" algn="ctr">
              <a:solidFill>
                <a:srgbClr val="000000"/>
              </a:solidFill>
              <a:miter lim="800000"/>
            </a:ln>
          </p:spPr>
          <p:txBody>
            <a:bodyPr/>
            <a:lstStyle/>
            <a:p>
              <a:pPr eaLnBrk="0" hangingPunct="0"/>
              <a:r>
                <a:rPr kumimoji="0" lang="zh-CN" altLang="en-US" sz="2000" dirty="0">
                  <a:solidFill>
                    <a:srgbClr val="000000"/>
                  </a:solidFill>
                </a:rPr>
                <a:t>最低值                                                   中值                                                 最高值</a:t>
              </a:r>
              <a:endParaRPr kumimoji="0" lang="zh-CN" altLang="en-US" sz="2000" dirty="0">
                <a:solidFill>
                  <a:srgbClr val="000000"/>
                </a:solidFill>
              </a:endParaRPr>
            </a:p>
            <a:p>
              <a:pPr eaLnBrk="0" hangingPunct="0"/>
              <a:endParaRPr kumimoji="0" lang="zh-CN" altLang="en-US" sz="2000" dirty="0">
                <a:solidFill>
                  <a:srgbClr val="000000"/>
                </a:solidFill>
              </a:endParaRPr>
            </a:p>
            <a:p>
              <a:pPr eaLnBrk="0" hangingPunct="0"/>
              <a:endParaRPr kumimoji="0" lang="zh-CN" altLang="en-US" sz="2000" dirty="0">
                <a:solidFill>
                  <a:srgbClr val="000000"/>
                </a:solidFill>
              </a:endParaRPr>
            </a:p>
            <a:p>
              <a:pPr eaLnBrk="0" hangingPunct="0"/>
              <a:r>
                <a:rPr kumimoji="0" lang="en-US" altLang="zh-CN" sz="2000" dirty="0">
                  <a:solidFill>
                    <a:srgbClr val="000000"/>
                  </a:solidFill>
                </a:rPr>
                <a:t>6680</a:t>
              </a:r>
              <a:r>
                <a:rPr kumimoji="0" lang="zh-CN" altLang="en-US" sz="2000" dirty="0">
                  <a:solidFill>
                    <a:srgbClr val="000000"/>
                  </a:solidFill>
                </a:rPr>
                <a:t>元</a:t>
              </a:r>
              <a:r>
                <a:rPr kumimoji="0" lang="en-US" altLang="zh-CN" sz="2000" dirty="0">
                  <a:solidFill>
                    <a:srgbClr val="000000"/>
                  </a:solidFill>
                </a:rPr>
                <a:t>/</a:t>
              </a:r>
              <a:r>
                <a:rPr kumimoji="0" lang="zh-CN" altLang="en-US" sz="2000" dirty="0">
                  <a:solidFill>
                    <a:srgbClr val="000000"/>
                  </a:solidFill>
                </a:rPr>
                <a:t>月                                            </a:t>
              </a:r>
              <a:r>
                <a:rPr kumimoji="0" lang="en-US" altLang="zh-CN" sz="2000" dirty="0">
                  <a:solidFill>
                    <a:srgbClr val="000000"/>
                  </a:solidFill>
                </a:rPr>
                <a:t>8355</a:t>
              </a:r>
              <a:r>
                <a:rPr kumimoji="0" lang="zh-CN" altLang="en-US" sz="2000" dirty="0">
                  <a:solidFill>
                    <a:srgbClr val="000000"/>
                  </a:solidFill>
                </a:rPr>
                <a:t>元</a:t>
              </a:r>
              <a:r>
                <a:rPr kumimoji="0" lang="en-US" altLang="zh-CN" sz="2000" dirty="0">
                  <a:solidFill>
                    <a:srgbClr val="000000"/>
                  </a:solidFill>
                </a:rPr>
                <a:t>/</a:t>
              </a:r>
              <a:r>
                <a:rPr kumimoji="0" lang="zh-CN" altLang="en-US" sz="2000" dirty="0">
                  <a:solidFill>
                    <a:srgbClr val="000000"/>
                  </a:solidFill>
                </a:rPr>
                <a:t>月                                    </a:t>
              </a:r>
              <a:r>
                <a:rPr kumimoji="0" lang="en-US" altLang="zh-CN" sz="2000" dirty="0">
                  <a:solidFill>
                    <a:srgbClr val="000000"/>
                  </a:solidFill>
                </a:rPr>
                <a:t>10030</a:t>
              </a:r>
              <a:r>
                <a:rPr kumimoji="0" lang="zh-CN" altLang="en-US" sz="2000" dirty="0">
                  <a:solidFill>
                    <a:srgbClr val="000000"/>
                  </a:solidFill>
                </a:rPr>
                <a:t>元</a:t>
              </a:r>
              <a:r>
                <a:rPr kumimoji="0" lang="en-US" altLang="zh-CN" sz="2000" dirty="0">
                  <a:solidFill>
                    <a:srgbClr val="000000"/>
                  </a:solidFill>
                </a:rPr>
                <a:t>/</a:t>
              </a:r>
              <a:r>
                <a:rPr kumimoji="0" lang="zh-CN" altLang="en-US" sz="2000" dirty="0">
                  <a:solidFill>
                    <a:srgbClr val="000000"/>
                  </a:solidFill>
                </a:rPr>
                <a:t>月</a:t>
              </a:r>
              <a:endParaRPr kumimoji="0" lang="zh-CN" altLang="en-US" sz="2000" dirty="0">
                <a:solidFill>
                  <a:srgbClr val="000000"/>
                </a:solidFill>
              </a:endParaRPr>
            </a:p>
            <a:p>
              <a:pPr eaLnBrk="0" hangingPunct="0"/>
              <a:endParaRPr kumimoji="0" lang="en-US" altLang="zh-CN" sz="2000" dirty="0">
                <a:solidFill>
                  <a:srgbClr val="000000"/>
                </a:solidFill>
              </a:endParaRPr>
            </a:p>
          </p:txBody>
        </p:sp>
        <p:sp>
          <p:nvSpPr>
            <p:cNvPr id="202758" name="Line 5"/>
            <p:cNvSpPr>
              <a:spLocks noChangeShapeType="1"/>
            </p:cNvSpPr>
            <p:nvPr/>
          </p:nvSpPr>
          <p:spPr bwMode="auto">
            <a:xfrm>
              <a:off x="2351" y="10980"/>
              <a:ext cx="7536" cy="0"/>
            </a:xfrm>
            <a:prstGeom prst="line">
              <a:avLst/>
            </a:prstGeom>
            <a:noFill/>
            <a:ln w="38100">
              <a:solidFill>
                <a:srgbClr val="000000"/>
              </a:solidFill>
              <a:round/>
              <a:headEnd type="triangle" w="med" len="med"/>
              <a:tailEnd type="triangle" w="med" len="med"/>
            </a:ln>
          </p:spPr>
          <p:txBody>
            <a:bodyPr/>
            <a:lstStyle/>
            <a:p>
              <a:endParaRPr lang="en-US">
                <a:solidFill>
                  <a:srgbClr val="000000"/>
                </a:solidFill>
              </a:endParaRPr>
            </a:p>
          </p:txBody>
        </p:sp>
        <p:sp>
          <p:nvSpPr>
            <p:cNvPr id="202759" name="Line 6"/>
            <p:cNvSpPr>
              <a:spLocks noChangeShapeType="1"/>
            </p:cNvSpPr>
            <p:nvPr/>
          </p:nvSpPr>
          <p:spPr bwMode="auto">
            <a:xfrm>
              <a:off x="2351" y="9263"/>
              <a:ext cx="1" cy="3277"/>
            </a:xfrm>
            <a:prstGeom prst="line">
              <a:avLst/>
            </a:prstGeom>
            <a:noFill/>
            <a:ln w="19050" cap="rnd">
              <a:solidFill>
                <a:srgbClr val="000000"/>
              </a:solidFill>
              <a:prstDash val="sysDot"/>
              <a:round/>
            </a:ln>
          </p:spPr>
          <p:txBody>
            <a:bodyPr/>
            <a:lstStyle/>
            <a:p>
              <a:endParaRPr lang="en-US">
                <a:solidFill>
                  <a:srgbClr val="000000"/>
                </a:solidFill>
              </a:endParaRPr>
            </a:p>
          </p:txBody>
        </p:sp>
        <p:sp>
          <p:nvSpPr>
            <p:cNvPr id="202760" name="Line 7"/>
            <p:cNvSpPr>
              <a:spLocks noChangeShapeType="1"/>
            </p:cNvSpPr>
            <p:nvPr/>
          </p:nvSpPr>
          <p:spPr bwMode="auto">
            <a:xfrm>
              <a:off x="6021" y="9263"/>
              <a:ext cx="1" cy="1717"/>
            </a:xfrm>
            <a:prstGeom prst="line">
              <a:avLst/>
            </a:prstGeom>
            <a:noFill/>
            <a:ln w="19050" cap="rnd">
              <a:solidFill>
                <a:srgbClr val="000000"/>
              </a:solidFill>
              <a:prstDash val="sysDot"/>
              <a:round/>
            </a:ln>
          </p:spPr>
          <p:txBody>
            <a:bodyPr/>
            <a:lstStyle/>
            <a:p>
              <a:endParaRPr lang="en-US">
                <a:solidFill>
                  <a:srgbClr val="000000"/>
                </a:solidFill>
              </a:endParaRPr>
            </a:p>
          </p:txBody>
        </p:sp>
        <p:sp>
          <p:nvSpPr>
            <p:cNvPr id="202761" name="Line 8"/>
            <p:cNvSpPr>
              <a:spLocks noChangeShapeType="1"/>
            </p:cNvSpPr>
            <p:nvPr/>
          </p:nvSpPr>
          <p:spPr bwMode="auto">
            <a:xfrm>
              <a:off x="9887" y="9263"/>
              <a:ext cx="1" cy="3280"/>
            </a:xfrm>
            <a:prstGeom prst="line">
              <a:avLst/>
            </a:prstGeom>
            <a:noFill/>
            <a:ln w="19050" cap="rnd">
              <a:solidFill>
                <a:srgbClr val="000000"/>
              </a:solidFill>
              <a:prstDash val="sysDot"/>
              <a:round/>
            </a:ln>
          </p:spPr>
          <p:txBody>
            <a:bodyPr/>
            <a:lstStyle/>
            <a:p>
              <a:endParaRPr lang="en-US">
                <a:solidFill>
                  <a:srgbClr val="000000"/>
                </a:solidFill>
              </a:endParaRPr>
            </a:p>
          </p:txBody>
        </p:sp>
        <p:sp>
          <p:nvSpPr>
            <p:cNvPr id="202762" name="Text Box 9"/>
            <p:cNvSpPr txBox="1">
              <a:spLocks noChangeArrowheads="1"/>
            </p:cNvSpPr>
            <p:nvPr/>
          </p:nvSpPr>
          <p:spPr bwMode="auto">
            <a:xfrm>
              <a:off x="2880" y="9420"/>
              <a:ext cx="2700" cy="468"/>
            </a:xfrm>
            <a:prstGeom prst="rect">
              <a:avLst/>
            </a:prstGeom>
            <a:noFill/>
            <a:ln w="9525" algn="ctr">
              <a:noFill/>
              <a:miter lim="800000"/>
            </a:ln>
          </p:spPr>
          <p:txBody>
            <a:bodyPr/>
            <a:lstStyle/>
            <a:p>
              <a:pPr algn="ctr" eaLnBrk="0" hangingPunct="0"/>
              <a:r>
                <a:rPr kumimoji="0" lang="zh-CN" altLang="en-US" sz="2000">
                  <a:solidFill>
                    <a:srgbClr val="000000"/>
                  </a:solidFill>
                </a:rPr>
                <a:t>约为</a:t>
              </a:r>
              <a:r>
                <a:rPr kumimoji="0" lang="en-US" altLang="zh-CN" sz="2000">
                  <a:solidFill>
                    <a:srgbClr val="000000"/>
                  </a:solidFill>
                </a:rPr>
                <a:t>20</a:t>
              </a:r>
              <a:r>
                <a:rPr kumimoji="0" lang="zh-CN" altLang="en-US" sz="2000">
                  <a:solidFill>
                    <a:srgbClr val="000000"/>
                  </a:solidFill>
                </a:rPr>
                <a:t>％</a:t>
              </a:r>
              <a:endParaRPr kumimoji="0" lang="zh-CN" altLang="en-US" sz="2000">
                <a:solidFill>
                  <a:srgbClr val="000000"/>
                </a:solidFill>
              </a:endParaRPr>
            </a:p>
          </p:txBody>
        </p:sp>
        <p:sp>
          <p:nvSpPr>
            <p:cNvPr id="202763" name="Text Box 10"/>
            <p:cNvSpPr txBox="1">
              <a:spLocks noChangeArrowheads="1"/>
            </p:cNvSpPr>
            <p:nvPr/>
          </p:nvSpPr>
          <p:spPr bwMode="auto">
            <a:xfrm>
              <a:off x="6739" y="9420"/>
              <a:ext cx="2441" cy="468"/>
            </a:xfrm>
            <a:prstGeom prst="rect">
              <a:avLst/>
            </a:prstGeom>
            <a:noFill/>
            <a:ln w="9525" algn="ctr">
              <a:noFill/>
              <a:miter lim="800000"/>
            </a:ln>
          </p:spPr>
          <p:txBody>
            <a:bodyPr/>
            <a:lstStyle/>
            <a:p>
              <a:pPr algn="ctr" eaLnBrk="0" hangingPunct="0"/>
              <a:r>
                <a:rPr kumimoji="0" lang="zh-CN" altLang="en-US" sz="2000">
                  <a:solidFill>
                    <a:srgbClr val="000000"/>
                  </a:solidFill>
                </a:rPr>
                <a:t>约为</a:t>
              </a:r>
              <a:r>
                <a:rPr kumimoji="0" lang="en-US" altLang="zh-CN" sz="2000">
                  <a:solidFill>
                    <a:srgbClr val="000000"/>
                  </a:solidFill>
                </a:rPr>
                <a:t>20</a:t>
              </a:r>
              <a:r>
                <a:rPr kumimoji="0" lang="zh-CN" altLang="en-US" sz="2000">
                  <a:solidFill>
                    <a:srgbClr val="000000"/>
                  </a:solidFill>
                </a:rPr>
                <a:t>％</a:t>
              </a:r>
              <a:endParaRPr kumimoji="0" lang="zh-CN" altLang="en-US" sz="2000">
                <a:solidFill>
                  <a:srgbClr val="000000"/>
                </a:solidFill>
              </a:endParaRPr>
            </a:p>
          </p:txBody>
        </p:sp>
        <p:sp>
          <p:nvSpPr>
            <p:cNvPr id="202764" name="Text Box 11"/>
            <p:cNvSpPr txBox="1">
              <a:spLocks noChangeArrowheads="1"/>
            </p:cNvSpPr>
            <p:nvPr/>
          </p:nvSpPr>
          <p:spPr bwMode="auto">
            <a:xfrm>
              <a:off x="3316" y="12072"/>
              <a:ext cx="4638" cy="468"/>
            </a:xfrm>
            <a:prstGeom prst="rect">
              <a:avLst/>
            </a:prstGeom>
            <a:noFill/>
            <a:ln w="9525" algn="ctr">
              <a:noFill/>
              <a:miter lim="800000"/>
            </a:ln>
          </p:spPr>
          <p:txBody>
            <a:bodyPr/>
            <a:lstStyle/>
            <a:p>
              <a:pPr algn="ctr" eaLnBrk="0" hangingPunct="0"/>
              <a:r>
                <a:rPr kumimoji="0" lang="zh-CN" altLang="en-US" sz="2000">
                  <a:solidFill>
                    <a:srgbClr val="000000"/>
                  </a:solidFill>
                </a:rPr>
                <a:t>薪酬变动比率约为</a:t>
              </a:r>
              <a:r>
                <a:rPr kumimoji="0" lang="en-US" altLang="zh-CN" sz="2000">
                  <a:solidFill>
                    <a:srgbClr val="000000"/>
                  </a:solidFill>
                </a:rPr>
                <a:t>50</a:t>
              </a:r>
              <a:r>
                <a:rPr kumimoji="0" lang="zh-CN" altLang="en-US" sz="2000">
                  <a:solidFill>
                    <a:srgbClr val="000000"/>
                  </a:solidFill>
                </a:rPr>
                <a:t>％</a:t>
              </a:r>
              <a:endParaRPr kumimoji="0" lang="zh-CN" altLang="en-US" sz="2000">
                <a:solidFill>
                  <a:srgbClr val="000000"/>
                </a:solidFill>
              </a:endParaRPr>
            </a:p>
          </p:txBody>
        </p:sp>
      </p:grpSp>
      <p:sp>
        <p:nvSpPr>
          <p:cNvPr id="202756" name="Text Box 12"/>
          <p:cNvSpPr txBox="1">
            <a:spLocks noChangeArrowheads="1"/>
          </p:cNvSpPr>
          <p:nvPr/>
        </p:nvSpPr>
        <p:spPr bwMode="auto">
          <a:xfrm>
            <a:off x="1066800" y="5153025"/>
            <a:ext cx="8610600" cy="1628775"/>
          </a:xfrm>
          <a:prstGeom prst="rect">
            <a:avLst/>
          </a:prstGeom>
          <a:noFill/>
          <a:ln w="76200" cmpd="tri">
            <a:solidFill>
              <a:srgbClr val="A50021"/>
            </a:solidFill>
            <a:miter lim="800000"/>
          </a:ln>
        </p:spPr>
        <p:txBody>
          <a:bodyPr>
            <a:spAutoFit/>
          </a:bodyPr>
          <a:lstStyle/>
          <a:p>
            <a:pPr algn="l">
              <a:spcBef>
                <a:spcPct val="50000"/>
              </a:spcBef>
              <a:buFontTx/>
              <a:buChar char="•"/>
            </a:pPr>
            <a:r>
              <a:rPr lang="en-US" altLang="zh-CN">
                <a:solidFill>
                  <a:srgbClr val="000000"/>
                </a:solidFill>
                <a:latin typeface="华文中宋" pitchFamily="2" charset="-122"/>
                <a:ea typeface="华文中宋" pitchFamily="2" charset="-122"/>
              </a:rPr>
              <a:t>  </a:t>
            </a:r>
            <a:r>
              <a:rPr lang="zh-CN" altLang="en-US">
                <a:solidFill>
                  <a:srgbClr val="000000"/>
                </a:solidFill>
                <a:latin typeface="华文中宋" pitchFamily="2" charset="-122"/>
                <a:ea typeface="华文中宋" pitchFamily="2" charset="-122"/>
              </a:rPr>
              <a:t>上半部分薪酬变动比率</a:t>
            </a:r>
            <a:r>
              <a:rPr lang="en-US" altLang="zh-CN">
                <a:solidFill>
                  <a:srgbClr val="000000"/>
                </a:solidFill>
                <a:latin typeface="华文中宋" pitchFamily="2" charset="-122"/>
                <a:ea typeface="华文中宋" pitchFamily="2" charset="-122"/>
              </a:rPr>
              <a:t>=</a:t>
            </a:r>
            <a:r>
              <a:rPr lang="zh-CN" altLang="en-US">
                <a:solidFill>
                  <a:srgbClr val="000000"/>
                </a:solidFill>
                <a:latin typeface="华文中宋" pitchFamily="2" charset="-122"/>
                <a:ea typeface="华文中宋" pitchFamily="2" charset="-122"/>
              </a:rPr>
              <a:t>（最高值</a:t>
            </a:r>
            <a:r>
              <a:rPr lang="en-US" altLang="zh-CN">
                <a:solidFill>
                  <a:srgbClr val="000000"/>
                </a:solidFill>
                <a:ea typeface="华文中宋" pitchFamily="2" charset="-122"/>
              </a:rPr>
              <a:t>—</a:t>
            </a:r>
            <a:r>
              <a:rPr lang="zh-CN" altLang="en-US">
                <a:solidFill>
                  <a:srgbClr val="000000"/>
                </a:solidFill>
                <a:latin typeface="华文中宋" pitchFamily="2" charset="-122"/>
                <a:ea typeface="华文中宋" pitchFamily="2" charset="-122"/>
              </a:rPr>
              <a:t>中间值）</a:t>
            </a:r>
            <a:r>
              <a:rPr lang="en-US" altLang="zh-CN">
                <a:solidFill>
                  <a:srgbClr val="000000"/>
                </a:solidFill>
                <a:latin typeface="华文中宋" pitchFamily="2" charset="-122"/>
                <a:ea typeface="华文中宋" pitchFamily="2" charset="-122"/>
              </a:rPr>
              <a:t>/</a:t>
            </a:r>
            <a:r>
              <a:rPr lang="zh-CN" altLang="en-US">
                <a:solidFill>
                  <a:srgbClr val="000000"/>
                </a:solidFill>
                <a:latin typeface="华文中宋" pitchFamily="2" charset="-122"/>
                <a:ea typeface="华文中宋" pitchFamily="2" charset="-122"/>
              </a:rPr>
              <a:t>中间值</a:t>
            </a:r>
            <a:r>
              <a:rPr lang="en-US" altLang="zh-CN">
                <a:solidFill>
                  <a:srgbClr val="000000"/>
                </a:solidFill>
                <a:latin typeface="华文中宋" pitchFamily="2" charset="-122"/>
                <a:ea typeface="华文中宋" pitchFamily="2" charset="-122"/>
              </a:rPr>
              <a:t>=20%</a:t>
            </a:r>
            <a:endParaRPr lang="en-US" altLang="zh-CN">
              <a:solidFill>
                <a:srgbClr val="000000"/>
              </a:solidFill>
              <a:latin typeface="华文中宋" pitchFamily="2" charset="-122"/>
              <a:ea typeface="华文中宋" pitchFamily="2" charset="-122"/>
            </a:endParaRPr>
          </a:p>
          <a:p>
            <a:pPr algn="l">
              <a:spcBef>
                <a:spcPct val="50000"/>
              </a:spcBef>
              <a:buFontTx/>
              <a:buChar char="•"/>
            </a:pPr>
            <a:r>
              <a:rPr lang="en-US" altLang="zh-CN">
                <a:solidFill>
                  <a:srgbClr val="000000"/>
                </a:solidFill>
                <a:latin typeface="华文中宋" pitchFamily="2" charset="-122"/>
                <a:ea typeface="华文中宋" pitchFamily="2" charset="-122"/>
              </a:rPr>
              <a:t>  </a:t>
            </a:r>
            <a:r>
              <a:rPr lang="zh-CN" altLang="en-US">
                <a:solidFill>
                  <a:srgbClr val="000000"/>
                </a:solidFill>
                <a:latin typeface="华文中宋" pitchFamily="2" charset="-122"/>
                <a:ea typeface="华文中宋" pitchFamily="2" charset="-122"/>
              </a:rPr>
              <a:t>下半部分薪酬变动比率</a:t>
            </a:r>
            <a:r>
              <a:rPr lang="en-US" altLang="zh-CN">
                <a:solidFill>
                  <a:srgbClr val="000000"/>
                </a:solidFill>
                <a:latin typeface="华文中宋" pitchFamily="2" charset="-122"/>
                <a:ea typeface="华文中宋" pitchFamily="2" charset="-122"/>
              </a:rPr>
              <a:t>=</a:t>
            </a:r>
            <a:r>
              <a:rPr lang="zh-CN" altLang="en-US">
                <a:solidFill>
                  <a:srgbClr val="000000"/>
                </a:solidFill>
                <a:latin typeface="华文中宋" pitchFamily="2" charset="-122"/>
                <a:ea typeface="华文中宋" pitchFamily="2" charset="-122"/>
              </a:rPr>
              <a:t>（中间值</a:t>
            </a:r>
            <a:r>
              <a:rPr lang="en-US" altLang="zh-CN">
                <a:solidFill>
                  <a:srgbClr val="000000"/>
                </a:solidFill>
                <a:ea typeface="华文中宋" pitchFamily="2" charset="-122"/>
              </a:rPr>
              <a:t>—</a:t>
            </a:r>
            <a:r>
              <a:rPr lang="zh-CN" altLang="en-US">
                <a:solidFill>
                  <a:srgbClr val="000000"/>
                </a:solidFill>
                <a:latin typeface="华文中宋" pitchFamily="2" charset="-122"/>
                <a:ea typeface="华文中宋" pitchFamily="2" charset="-122"/>
              </a:rPr>
              <a:t>最低值）</a:t>
            </a:r>
            <a:r>
              <a:rPr lang="en-US" altLang="zh-CN">
                <a:solidFill>
                  <a:srgbClr val="000000"/>
                </a:solidFill>
                <a:latin typeface="华文中宋" pitchFamily="2" charset="-122"/>
                <a:ea typeface="华文中宋" pitchFamily="2" charset="-122"/>
              </a:rPr>
              <a:t>/</a:t>
            </a:r>
            <a:r>
              <a:rPr lang="zh-CN" altLang="en-US">
                <a:solidFill>
                  <a:srgbClr val="000000"/>
                </a:solidFill>
                <a:latin typeface="华文中宋" pitchFamily="2" charset="-122"/>
                <a:ea typeface="华文中宋" pitchFamily="2" charset="-122"/>
              </a:rPr>
              <a:t>中间值</a:t>
            </a:r>
            <a:r>
              <a:rPr lang="en-US" altLang="zh-CN">
                <a:solidFill>
                  <a:srgbClr val="000000"/>
                </a:solidFill>
                <a:latin typeface="华文中宋" pitchFamily="2" charset="-122"/>
                <a:ea typeface="华文中宋" pitchFamily="2" charset="-122"/>
              </a:rPr>
              <a:t>=20%</a:t>
            </a:r>
            <a:endParaRPr lang="en-US" altLang="zh-CN">
              <a:solidFill>
                <a:srgbClr val="000000"/>
              </a:solidFill>
              <a:latin typeface="华文中宋" pitchFamily="2" charset="-122"/>
              <a:ea typeface="华文中宋" pitchFamily="2" charset="-122"/>
            </a:endParaRPr>
          </a:p>
          <a:p>
            <a:pPr algn="l">
              <a:spcBef>
                <a:spcPct val="50000"/>
              </a:spcBef>
              <a:buFontTx/>
              <a:buChar char="•"/>
            </a:pPr>
            <a:r>
              <a:rPr lang="en-US" altLang="zh-CN">
                <a:solidFill>
                  <a:srgbClr val="000000"/>
                </a:solidFill>
                <a:latin typeface="华文中宋" pitchFamily="2" charset="-122"/>
                <a:ea typeface="华文中宋" pitchFamily="2" charset="-122"/>
              </a:rPr>
              <a:t>  </a:t>
            </a:r>
            <a:r>
              <a:rPr lang="zh-CN" altLang="en-US">
                <a:solidFill>
                  <a:srgbClr val="000000"/>
                </a:solidFill>
                <a:latin typeface="华文中宋" pitchFamily="2" charset="-122"/>
                <a:ea typeface="华文中宋" pitchFamily="2" charset="-122"/>
              </a:rPr>
              <a:t>总体变动比率</a:t>
            </a:r>
            <a:r>
              <a:rPr lang="en-US" altLang="zh-CN">
                <a:solidFill>
                  <a:srgbClr val="000000"/>
                </a:solidFill>
                <a:latin typeface="华文中宋" pitchFamily="2" charset="-122"/>
                <a:ea typeface="华文中宋" pitchFamily="2" charset="-122"/>
              </a:rPr>
              <a:t>= </a:t>
            </a:r>
            <a:r>
              <a:rPr lang="zh-CN" altLang="en-US">
                <a:solidFill>
                  <a:srgbClr val="000000"/>
                </a:solidFill>
                <a:latin typeface="华文中宋" pitchFamily="2" charset="-122"/>
                <a:ea typeface="华文中宋" pitchFamily="2" charset="-122"/>
              </a:rPr>
              <a:t>（最高值</a:t>
            </a:r>
            <a:r>
              <a:rPr lang="en-US" altLang="zh-CN">
                <a:solidFill>
                  <a:srgbClr val="000000"/>
                </a:solidFill>
                <a:ea typeface="华文中宋" pitchFamily="2" charset="-122"/>
              </a:rPr>
              <a:t>—</a:t>
            </a:r>
            <a:r>
              <a:rPr lang="zh-CN" altLang="en-US">
                <a:solidFill>
                  <a:srgbClr val="000000"/>
                </a:solidFill>
                <a:latin typeface="华文中宋" pitchFamily="2" charset="-122"/>
                <a:ea typeface="华文中宋" pitchFamily="2" charset="-122"/>
              </a:rPr>
              <a:t>最低值）</a:t>
            </a:r>
            <a:r>
              <a:rPr lang="en-US" altLang="zh-CN">
                <a:solidFill>
                  <a:srgbClr val="000000"/>
                </a:solidFill>
                <a:latin typeface="华文中宋" pitchFamily="2" charset="-122"/>
                <a:ea typeface="华文中宋" pitchFamily="2" charset="-122"/>
              </a:rPr>
              <a:t>/</a:t>
            </a:r>
            <a:r>
              <a:rPr lang="zh-CN" altLang="en-US">
                <a:solidFill>
                  <a:srgbClr val="000000"/>
                </a:solidFill>
                <a:latin typeface="华文中宋" pitchFamily="2" charset="-122"/>
                <a:ea typeface="华文中宋" pitchFamily="2" charset="-122"/>
              </a:rPr>
              <a:t>最低值</a:t>
            </a:r>
            <a:r>
              <a:rPr lang="en-US" altLang="zh-CN">
                <a:solidFill>
                  <a:srgbClr val="000000"/>
                </a:solidFill>
                <a:latin typeface="华文中宋" pitchFamily="2" charset="-122"/>
                <a:ea typeface="华文中宋" pitchFamily="2" charset="-122"/>
              </a:rPr>
              <a:t>=50%</a:t>
            </a:r>
            <a:endParaRPr lang="en-US" altLang="zh-CN">
              <a:solidFill>
                <a:srgbClr val="000000"/>
              </a:solidFill>
              <a:latin typeface="华文中宋" pitchFamily="2" charset="-122"/>
              <a:ea typeface="华文中宋" pitchFamily="2" charset="-122"/>
            </a:endParaRPr>
          </a:p>
        </p:txBody>
      </p:sp>
    </p:spTree>
  </p:cSld>
  <p:clrMapOvr>
    <a:masterClrMapping/>
  </p:clrMapOvr>
  <p:transition spd="slow">
    <p:wip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a:spLocks noGrp="1" noChangeArrowheads="1"/>
          </p:cNvSpPr>
          <p:nvPr>
            <p:ph type="title"/>
          </p:nvPr>
        </p:nvSpPr>
        <p:spPr>
          <a:xfrm>
            <a:off x="0" y="0"/>
            <a:ext cx="10668000" cy="957263"/>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不同职位类型及其薪酬变动比率</a:t>
            </a:r>
            <a:endParaRPr lang="zh-CN" altLang="en-US" sz="3200" b="1" smtClean="0">
              <a:solidFill>
                <a:srgbClr val="FFFFFF"/>
              </a:solidFill>
              <a:latin typeface="宋体" panose="02010600030101010101" pitchFamily="2" charset="-122"/>
            </a:endParaRPr>
          </a:p>
        </p:txBody>
      </p:sp>
      <p:grpSp>
        <p:nvGrpSpPr>
          <p:cNvPr id="203779" name="Group 3"/>
          <p:cNvGrpSpPr/>
          <p:nvPr/>
        </p:nvGrpSpPr>
        <p:grpSpPr bwMode="auto">
          <a:xfrm>
            <a:off x="1143000" y="1600200"/>
            <a:ext cx="8382000" cy="4800600"/>
            <a:chOff x="-3" y="-3"/>
            <a:chExt cx="2986" cy="1926"/>
          </a:xfrm>
        </p:grpSpPr>
        <p:grpSp>
          <p:nvGrpSpPr>
            <p:cNvPr id="203780" name="Group 4"/>
            <p:cNvGrpSpPr/>
            <p:nvPr/>
          </p:nvGrpSpPr>
          <p:grpSpPr bwMode="auto">
            <a:xfrm>
              <a:off x="0" y="0"/>
              <a:ext cx="2980" cy="1920"/>
              <a:chOff x="0" y="0"/>
              <a:chExt cx="2980" cy="1920"/>
            </a:xfrm>
          </p:grpSpPr>
          <p:grpSp>
            <p:nvGrpSpPr>
              <p:cNvPr id="203782" name="Group 5"/>
              <p:cNvGrpSpPr/>
              <p:nvPr/>
            </p:nvGrpSpPr>
            <p:grpSpPr bwMode="auto">
              <a:xfrm>
                <a:off x="0" y="0"/>
                <a:ext cx="1094" cy="384"/>
                <a:chOff x="0" y="0"/>
                <a:chExt cx="1094" cy="384"/>
              </a:xfrm>
            </p:grpSpPr>
            <p:sp>
              <p:nvSpPr>
                <p:cNvPr id="203810" name="Rectangle 6"/>
                <p:cNvSpPr>
                  <a:spLocks noChangeArrowheads="1"/>
                </p:cNvSpPr>
                <p:nvPr/>
              </p:nvSpPr>
              <p:spPr bwMode="auto">
                <a:xfrm>
                  <a:off x="43" y="0"/>
                  <a:ext cx="1008" cy="384"/>
                </a:xfrm>
                <a:prstGeom prst="rect">
                  <a:avLst/>
                </a:prstGeom>
                <a:noFill/>
                <a:ln w="9525">
                  <a:noFill/>
                  <a:miter lim="800000"/>
                </a:ln>
              </p:spPr>
              <p:txBody>
                <a:bodyPr anchor="ctr"/>
                <a:lstStyle/>
                <a:p>
                  <a:pPr algn="ctr"/>
                  <a:r>
                    <a:rPr lang="zh-CN" altLang="en-US">
                      <a:solidFill>
                        <a:srgbClr val="000000"/>
                      </a:solidFill>
                      <a:latin typeface="华文中宋" pitchFamily="2" charset="-122"/>
                      <a:ea typeface="华文中宋" pitchFamily="2" charset="-122"/>
                    </a:rPr>
                    <a:t>薪酬变动比率</a:t>
                  </a:r>
                  <a:endParaRPr lang="zh-CN" altLang="en-US" b="0">
                    <a:solidFill>
                      <a:srgbClr val="000000"/>
                    </a:solidFill>
                    <a:latin typeface="华文中宋" pitchFamily="2" charset="-122"/>
                    <a:ea typeface="华文中宋" pitchFamily="2" charset="-122"/>
                  </a:endParaRPr>
                </a:p>
              </p:txBody>
            </p:sp>
            <p:sp>
              <p:nvSpPr>
                <p:cNvPr id="203811" name="Rectangle 7"/>
                <p:cNvSpPr>
                  <a:spLocks noChangeArrowheads="1"/>
                </p:cNvSpPr>
                <p:nvPr/>
              </p:nvSpPr>
              <p:spPr bwMode="auto">
                <a:xfrm>
                  <a:off x="0" y="0"/>
                  <a:ext cx="109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3783" name="Group 8"/>
              <p:cNvGrpSpPr/>
              <p:nvPr/>
            </p:nvGrpSpPr>
            <p:grpSpPr bwMode="auto">
              <a:xfrm>
                <a:off x="1094" y="0"/>
                <a:ext cx="1886" cy="384"/>
                <a:chOff x="1094" y="0"/>
                <a:chExt cx="1886" cy="384"/>
              </a:xfrm>
            </p:grpSpPr>
            <p:sp>
              <p:nvSpPr>
                <p:cNvPr id="203808" name="Rectangle 9"/>
                <p:cNvSpPr>
                  <a:spLocks noChangeArrowheads="1"/>
                </p:cNvSpPr>
                <p:nvPr/>
              </p:nvSpPr>
              <p:spPr bwMode="auto">
                <a:xfrm>
                  <a:off x="1137" y="0"/>
                  <a:ext cx="1800" cy="384"/>
                </a:xfrm>
                <a:prstGeom prst="rect">
                  <a:avLst/>
                </a:prstGeom>
                <a:noFill/>
                <a:ln w="9525">
                  <a:noFill/>
                  <a:miter lim="800000"/>
                </a:ln>
              </p:spPr>
              <p:txBody>
                <a:bodyPr anchor="ctr"/>
                <a:lstStyle/>
                <a:p>
                  <a:pPr algn="ctr"/>
                  <a:r>
                    <a:rPr lang="zh-CN" altLang="en-US">
                      <a:solidFill>
                        <a:srgbClr val="000000"/>
                      </a:solidFill>
                      <a:latin typeface="华文中宋" pitchFamily="2" charset="-122"/>
                      <a:ea typeface="华文中宋" pitchFamily="2" charset="-122"/>
                    </a:rPr>
                    <a:t>职位类型</a:t>
                  </a:r>
                  <a:endParaRPr lang="zh-CN" altLang="en-US" b="0">
                    <a:solidFill>
                      <a:srgbClr val="000000"/>
                    </a:solidFill>
                    <a:latin typeface="华文中宋" pitchFamily="2" charset="-122"/>
                    <a:ea typeface="华文中宋" pitchFamily="2" charset="-122"/>
                  </a:endParaRPr>
                </a:p>
              </p:txBody>
            </p:sp>
            <p:sp>
              <p:nvSpPr>
                <p:cNvPr id="203809" name="Rectangle 10"/>
                <p:cNvSpPr>
                  <a:spLocks noChangeArrowheads="1"/>
                </p:cNvSpPr>
                <p:nvPr/>
              </p:nvSpPr>
              <p:spPr bwMode="auto">
                <a:xfrm>
                  <a:off x="1094" y="0"/>
                  <a:ext cx="188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3784" name="Group 11"/>
              <p:cNvGrpSpPr/>
              <p:nvPr/>
            </p:nvGrpSpPr>
            <p:grpSpPr bwMode="auto">
              <a:xfrm>
                <a:off x="0" y="384"/>
                <a:ext cx="1094" cy="384"/>
                <a:chOff x="0" y="384"/>
                <a:chExt cx="1094" cy="384"/>
              </a:xfrm>
            </p:grpSpPr>
            <p:sp>
              <p:nvSpPr>
                <p:cNvPr id="203806" name="Rectangle 12"/>
                <p:cNvSpPr>
                  <a:spLocks noChangeArrowheads="1"/>
                </p:cNvSpPr>
                <p:nvPr/>
              </p:nvSpPr>
              <p:spPr bwMode="auto">
                <a:xfrm>
                  <a:off x="43" y="384"/>
                  <a:ext cx="1008" cy="384"/>
                </a:xfrm>
                <a:prstGeom prst="rect">
                  <a:avLst/>
                </a:prstGeom>
                <a:noFill/>
                <a:ln w="9525">
                  <a:noFill/>
                  <a:miter lim="800000"/>
                </a:ln>
              </p:spPr>
              <p:txBody>
                <a:bodyPr anchor="ctr"/>
                <a:lstStyle/>
                <a:p>
                  <a:pPr algn="ctr"/>
                  <a:r>
                    <a:rPr lang="en-US" altLang="zh-CN" b="0">
                      <a:solidFill>
                        <a:srgbClr val="000000"/>
                      </a:solidFill>
                      <a:latin typeface="华文中宋" pitchFamily="2" charset="-122"/>
                      <a:ea typeface="华文中宋" pitchFamily="2" charset="-122"/>
                    </a:rPr>
                    <a:t>20%~25%</a:t>
                  </a:r>
                  <a:endParaRPr lang="en-US" altLang="zh-CN" b="0">
                    <a:solidFill>
                      <a:srgbClr val="000000"/>
                    </a:solidFill>
                    <a:latin typeface="华文中宋" pitchFamily="2" charset="-122"/>
                    <a:ea typeface="华文中宋" pitchFamily="2" charset="-122"/>
                  </a:endParaRPr>
                </a:p>
              </p:txBody>
            </p:sp>
            <p:sp>
              <p:nvSpPr>
                <p:cNvPr id="203807" name="Rectangle 13"/>
                <p:cNvSpPr>
                  <a:spLocks noChangeArrowheads="1"/>
                </p:cNvSpPr>
                <p:nvPr/>
              </p:nvSpPr>
              <p:spPr bwMode="auto">
                <a:xfrm>
                  <a:off x="0" y="384"/>
                  <a:ext cx="109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3785" name="Group 14"/>
              <p:cNvGrpSpPr/>
              <p:nvPr/>
            </p:nvGrpSpPr>
            <p:grpSpPr bwMode="auto">
              <a:xfrm>
                <a:off x="1094" y="384"/>
                <a:ext cx="1886" cy="384"/>
                <a:chOff x="1094" y="384"/>
                <a:chExt cx="1886" cy="384"/>
              </a:xfrm>
            </p:grpSpPr>
            <p:sp>
              <p:nvSpPr>
                <p:cNvPr id="203804" name="Rectangle 15"/>
                <p:cNvSpPr>
                  <a:spLocks noChangeArrowheads="1"/>
                </p:cNvSpPr>
                <p:nvPr/>
              </p:nvSpPr>
              <p:spPr bwMode="auto">
                <a:xfrm>
                  <a:off x="1137" y="384"/>
                  <a:ext cx="1800" cy="384"/>
                </a:xfrm>
                <a:prstGeom prst="rect">
                  <a:avLst/>
                </a:prstGeom>
                <a:noFill/>
                <a:ln w="9525">
                  <a:noFill/>
                  <a:miter lim="800000"/>
                </a:ln>
              </p:spPr>
              <p:txBody>
                <a:bodyPr anchor="ctr"/>
                <a:lstStyle/>
                <a:p>
                  <a:pPr algn="ctr"/>
                  <a:r>
                    <a:rPr lang="zh-CN" altLang="en-US" b="0">
                      <a:solidFill>
                        <a:srgbClr val="000000"/>
                      </a:solidFill>
                      <a:latin typeface="华文中宋" pitchFamily="2" charset="-122"/>
                      <a:ea typeface="华文中宋" pitchFamily="2" charset="-122"/>
                    </a:rPr>
                    <a:t>生产、维修、服务等类职位</a:t>
                  </a:r>
                  <a:endParaRPr lang="zh-CN" altLang="en-US" b="0">
                    <a:solidFill>
                      <a:srgbClr val="000000"/>
                    </a:solidFill>
                    <a:latin typeface="华文中宋" pitchFamily="2" charset="-122"/>
                    <a:ea typeface="华文中宋" pitchFamily="2" charset="-122"/>
                  </a:endParaRPr>
                </a:p>
              </p:txBody>
            </p:sp>
            <p:sp>
              <p:nvSpPr>
                <p:cNvPr id="203805" name="Rectangle 16"/>
                <p:cNvSpPr>
                  <a:spLocks noChangeArrowheads="1"/>
                </p:cNvSpPr>
                <p:nvPr/>
              </p:nvSpPr>
              <p:spPr bwMode="auto">
                <a:xfrm>
                  <a:off x="1094" y="384"/>
                  <a:ext cx="188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3786" name="Group 17"/>
              <p:cNvGrpSpPr/>
              <p:nvPr/>
            </p:nvGrpSpPr>
            <p:grpSpPr bwMode="auto">
              <a:xfrm>
                <a:off x="0" y="768"/>
                <a:ext cx="1094" cy="384"/>
                <a:chOff x="0" y="768"/>
                <a:chExt cx="1094" cy="384"/>
              </a:xfrm>
            </p:grpSpPr>
            <p:sp>
              <p:nvSpPr>
                <p:cNvPr id="203802" name="Rectangle 18"/>
                <p:cNvSpPr>
                  <a:spLocks noChangeArrowheads="1"/>
                </p:cNvSpPr>
                <p:nvPr/>
              </p:nvSpPr>
              <p:spPr bwMode="auto">
                <a:xfrm>
                  <a:off x="43" y="768"/>
                  <a:ext cx="1008" cy="384"/>
                </a:xfrm>
                <a:prstGeom prst="rect">
                  <a:avLst/>
                </a:prstGeom>
                <a:noFill/>
                <a:ln w="9525">
                  <a:noFill/>
                  <a:miter lim="800000"/>
                </a:ln>
              </p:spPr>
              <p:txBody>
                <a:bodyPr anchor="ctr"/>
                <a:lstStyle/>
                <a:p>
                  <a:pPr algn="ctr"/>
                  <a:r>
                    <a:rPr lang="en-US" altLang="zh-CN" b="0">
                      <a:solidFill>
                        <a:srgbClr val="000000"/>
                      </a:solidFill>
                      <a:latin typeface="华文中宋" pitchFamily="2" charset="-122"/>
                      <a:ea typeface="华文中宋" pitchFamily="2" charset="-122"/>
                    </a:rPr>
                    <a:t>30%~40%</a:t>
                  </a:r>
                  <a:endParaRPr lang="en-US" altLang="zh-CN" b="0">
                    <a:solidFill>
                      <a:srgbClr val="000000"/>
                    </a:solidFill>
                    <a:latin typeface="华文中宋" pitchFamily="2" charset="-122"/>
                    <a:ea typeface="华文中宋" pitchFamily="2" charset="-122"/>
                  </a:endParaRPr>
                </a:p>
              </p:txBody>
            </p:sp>
            <p:sp>
              <p:nvSpPr>
                <p:cNvPr id="203803" name="Rectangle 19"/>
                <p:cNvSpPr>
                  <a:spLocks noChangeArrowheads="1"/>
                </p:cNvSpPr>
                <p:nvPr/>
              </p:nvSpPr>
              <p:spPr bwMode="auto">
                <a:xfrm>
                  <a:off x="0" y="768"/>
                  <a:ext cx="109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3787" name="Group 20"/>
              <p:cNvGrpSpPr/>
              <p:nvPr/>
            </p:nvGrpSpPr>
            <p:grpSpPr bwMode="auto">
              <a:xfrm>
                <a:off x="1094" y="768"/>
                <a:ext cx="1886" cy="384"/>
                <a:chOff x="1094" y="768"/>
                <a:chExt cx="1886" cy="384"/>
              </a:xfrm>
            </p:grpSpPr>
            <p:sp>
              <p:nvSpPr>
                <p:cNvPr id="203800" name="Rectangle 21"/>
                <p:cNvSpPr>
                  <a:spLocks noChangeArrowheads="1"/>
                </p:cNvSpPr>
                <p:nvPr/>
              </p:nvSpPr>
              <p:spPr bwMode="auto">
                <a:xfrm>
                  <a:off x="1137" y="768"/>
                  <a:ext cx="1800" cy="384"/>
                </a:xfrm>
                <a:prstGeom prst="rect">
                  <a:avLst/>
                </a:prstGeom>
                <a:noFill/>
                <a:ln w="9525">
                  <a:noFill/>
                  <a:miter lim="800000"/>
                </a:ln>
              </p:spPr>
              <p:txBody>
                <a:bodyPr anchor="ctr"/>
                <a:lstStyle/>
                <a:p>
                  <a:pPr algn="ctr"/>
                  <a:r>
                    <a:rPr lang="zh-CN" altLang="en-US" b="0">
                      <a:solidFill>
                        <a:srgbClr val="000000"/>
                      </a:solidFill>
                      <a:latin typeface="华文中宋" pitchFamily="2" charset="-122"/>
                      <a:ea typeface="华文中宋" pitchFamily="2" charset="-122"/>
                    </a:rPr>
                    <a:t>办公室文员、技术工人、专家助理</a:t>
                  </a:r>
                  <a:endParaRPr lang="zh-CN" altLang="en-US" b="0">
                    <a:solidFill>
                      <a:srgbClr val="000000"/>
                    </a:solidFill>
                    <a:latin typeface="华文中宋" pitchFamily="2" charset="-122"/>
                    <a:ea typeface="华文中宋" pitchFamily="2" charset="-122"/>
                  </a:endParaRPr>
                </a:p>
              </p:txBody>
            </p:sp>
            <p:sp>
              <p:nvSpPr>
                <p:cNvPr id="203801" name="Rectangle 22"/>
                <p:cNvSpPr>
                  <a:spLocks noChangeArrowheads="1"/>
                </p:cNvSpPr>
                <p:nvPr/>
              </p:nvSpPr>
              <p:spPr bwMode="auto">
                <a:xfrm>
                  <a:off x="1094" y="768"/>
                  <a:ext cx="188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3788" name="Group 23"/>
              <p:cNvGrpSpPr/>
              <p:nvPr/>
            </p:nvGrpSpPr>
            <p:grpSpPr bwMode="auto">
              <a:xfrm>
                <a:off x="0" y="1152"/>
                <a:ext cx="1094" cy="384"/>
                <a:chOff x="0" y="1152"/>
                <a:chExt cx="1094" cy="384"/>
              </a:xfrm>
            </p:grpSpPr>
            <p:sp>
              <p:nvSpPr>
                <p:cNvPr id="203798" name="Rectangle 24"/>
                <p:cNvSpPr>
                  <a:spLocks noChangeArrowheads="1"/>
                </p:cNvSpPr>
                <p:nvPr/>
              </p:nvSpPr>
              <p:spPr bwMode="auto">
                <a:xfrm>
                  <a:off x="43" y="1152"/>
                  <a:ext cx="1008" cy="384"/>
                </a:xfrm>
                <a:prstGeom prst="rect">
                  <a:avLst/>
                </a:prstGeom>
                <a:noFill/>
                <a:ln w="9525">
                  <a:noFill/>
                  <a:miter lim="800000"/>
                </a:ln>
              </p:spPr>
              <p:txBody>
                <a:bodyPr anchor="ctr"/>
                <a:lstStyle/>
                <a:p>
                  <a:pPr algn="ctr"/>
                  <a:r>
                    <a:rPr lang="en-US" altLang="zh-CN" b="0">
                      <a:solidFill>
                        <a:srgbClr val="000000"/>
                      </a:solidFill>
                      <a:latin typeface="华文中宋" pitchFamily="2" charset="-122"/>
                      <a:ea typeface="华文中宋" pitchFamily="2" charset="-122"/>
                    </a:rPr>
                    <a:t>40%~50%</a:t>
                  </a:r>
                  <a:endParaRPr lang="en-US" altLang="zh-CN" b="0">
                    <a:solidFill>
                      <a:srgbClr val="000000"/>
                    </a:solidFill>
                    <a:latin typeface="华文中宋" pitchFamily="2" charset="-122"/>
                    <a:ea typeface="华文中宋" pitchFamily="2" charset="-122"/>
                  </a:endParaRPr>
                </a:p>
              </p:txBody>
            </p:sp>
            <p:sp>
              <p:nvSpPr>
                <p:cNvPr id="203799" name="Rectangle 25"/>
                <p:cNvSpPr>
                  <a:spLocks noChangeArrowheads="1"/>
                </p:cNvSpPr>
                <p:nvPr/>
              </p:nvSpPr>
              <p:spPr bwMode="auto">
                <a:xfrm>
                  <a:off x="0" y="1152"/>
                  <a:ext cx="109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3789" name="Group 26"/>
              <p:cNvGrpSpPr/>
              <p:nvPr/>
            </p:nvGrpSpPr>
            <p:grpSpPr bwMode="auto">
              <a:xfrm>
                <a:off x="1094" y="1152"/>
                <a:ext cx="1886" cy="384"/>
                <a:chOff x="1094" y="1152"/>
                <a:chExt cx="1886" cy="384"/>
              </a:xfrm>
            </p:grpSpPr>
            <p:sp>
              <p:nvSpPr>
                <p:cNvPr id="203796" name="Rectangle 27"/>
                <p:cNvSpPr>
                  <a:spLocks noChangeArrowheads="1"/>
                </p:cNvSpPr>
                <p:nvPr/>
              </p:nvSpPr>
              <p:spPr bwMode="auto">
                <a:xfrm>
                  <a:off x="1137" y="1152"/>
                  <a:ext cx="1800" cy="384"/>
                </a:xfrm>
                <a:prstGeom prst="rect">
                  <a:avLst/>
                </a:prstGeom>
                <a:noFill/>
                <a:ln w="9525">
                  <a:noFill/>
                  <a:miter lim="800000"/>
                </a:ln>
              </p:spPr>
              <p:txBody>
                <a:bodyPr anchor="ctr"/>
                <a:lstStyle/>
                <a:p>
                  <a:pPr algn="ctr"/>
                  <a:r>
                    <a:rPr lang="zh-CN" altLang="en-US" b="0">
                      <a:solidFill>
                        <a:srgbClr val="000000"/>
                      </a:solidFill>
                      <a:latin typeface="华文中宋" pitchFamily="2" charset="-122"/>
                      <a:ea typeface="华文中宋" pitchFamily="2" charset="-122"/>
                    </a:rPr>
                    <a:t>专家、中层管理人员</a:t>
                  </a:r>
                  <a:endParaRPr lang="zh-CN" altLang="en-US" b="0">
                    <a:solidFill>
                      <a:srgbClr val="000000"/>
                    </a:solidFill>
                    <a:latin typeface="华文中宋" pitchFamily="2" charset="-122"/>
                    <a:ea typeface="华文中宋" pitchFamily="2" charset="-122"/>
                  </a:endParaRPr>
                </a:p>
              </p:txBody>
            </p:sp>
            <p:sp>
              <p:nvSpPr>
                <p:cNvPr id="203797" name="Rectangle 28"/>
                <p:cNvSpPr>
                  <a:spLocks noChangeArrowheads="1"/>
                </p:cNvSpPr>
                <p:nvPr/>
              </p:nvSpPr>
              <p:spPr bwMode="auto">
                <a:xfrm>
                  <a:off x="1094" y="1152"/>
                  <a:ext cx="188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3790" name="Group 29"/>
              <p:cNvGrpSpPr/>
              <p:nvPr/>
            </p:nvGrpSpPr>
            <p:grpSpPr bwMode="auto">
              <a:xfrm>
                <a:off x="0" y="1536"/>
                <a:ext cx="1094" cy="384"/>
                <a:chOff x="0" y="1536"/>
                <a:chExt cx="1094" cy="384"/>
              </a:xfrm>
            </p:grpSpPr>
            <p:sp>
              <p:nvSpPr>
                <p:cNvPr id="203794" name="Rectangle 30"/>
                <p:cNvSpPr>
                  <a:spLocks noChangeArrowheads="1"/>
                </p:cNvSpPr>
                <p:nvPr/>
              </p:nvSpPr>
              <p:spPr bwMode="auto">
                <a:xfrm>
                  <a:off x="43" y="1536"/>
                  <a:ext cx="1008" cy="384"/>
                </a:xfrm>
                <a:prstGeom prst="rect">
                  <a:avLst/>
                </a:prstGeom>
                <a:noFill/>
                <a:ln w="9525">
                  <a:noFill/>
                  <a:miter lim="800000"/>
                </a:ln>
              </p:spPr>
              <p:txBody>
                <a:bodyPr anchor="ctr"/>
                <a:lstStyle/>
                <a:p>
                  <a:pPr algn="ctr"/>
                  <a:r>
                    <a:rPr lang="en-US" altLang="zh-CN" b="0">
                      <a:solidFill>
                        <a:srgbClr val="000000"/>
                      </a:solidFill>
                      <a:latin typeface="华文中宋" pitchFamily="2" charset="-122"/>
                      <a:ea typeface="华文中宋" pitchFamily="2" charset="-122"/>
                    </a:rPr>
                    <a:t>50%</a:t>
                  </a:r>
                  <a:r>
                    <a:rPr lang="zh-CN" altLang="en-US" b="0">
                      <a:solidFill>
                        <a:srgbClr val="000000"/>
                      </a:solidFill>
                      <a:latin typeface="华文中宋" pitchFamily="2" charset="-122"/>
                      <a:ea typeface="华文中宋" pitchFamily="2" charset="-122"/>
                    </a:rPr>
                    <a:t>以上</a:t>
                  </a:r>
                  <a:endParaRPr lang="zh-CN" altLang="en-US" b="0">
                    <a:solidFill>
                      <a:srgbClr val="000000"/>
                    </a:solidFill>
                    <a:latin typeface="华文中宋" pitchFamily="2" charset="-122"/>
                    <a:ea typeface="华文中宋" pitchFamily="2" charset="-122"/>
                  </a:endParaRPr>
                </a:p>
              </p:txBody>
            </p:sp>
            <p:sp>
              <p:nvSpPr>
                <p:cNvPr id="203795" name="Rectangle 31"/>
                <p:cNvSpPr>
                  <a:spLocks noChangeArrowheads="1"/>
                </p:cNvSpPr>
                <p:nvPr/>
              </p:nvSpPr>
              <p:spPr bwMode="auto">
                <a:xfrm>
                  <a:off x="0" y="1536"/>
                  <a:ext cx="109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3791" name="Group 32"/>
              <p:cNvGrpSpPr/>
              <p:nvPr/>
            </p:nvGrpSpPr>
            <p:grpSpPr bwMode="auto">
              <a:xfrm>
                <a:off x="1094" y="1536"/>
                <a:ext cx="1886" cy="384"/>
                <a:chOff x="1094" y="1536"/>
                <a:chExt cx="1886" cy="384"/>
              </a:xfrm>
            </p:grpSpPr>
            <p:sp>
              <p:nvSpPr>
                <p:cNvPr id="203792" name="Rectangle 33"/>
                <p:cNvSpPr>
                  <a:spLocks noChangeArrowheads="1"/>
                </p:cNvSpPr>
                <p:nvPr/>
              </p:nvSpPr>
              <p:spPr bwMode="auto">
                <a:xfrm>
                  <a:off x="1137" y="1536"/>
                  <a:ext cx="1800" cy="384"/>
                </a:xfrm>
                <a:prstGeom prst="rect">
                  <a:avLst/>
                </a:prstGeom>
                <a:noFill/>
                <a:ln w="9525">
                  <a:noFill/>
                  <a:miter lim="800000"/>
                </a:ln>
              </p:spPr>
              <p:txBody>
                <a:bodyPr anchor="ctr"/>
                <a:lstStyle/>
                <a:p>
                  <a:pPr algn="ctr"/>
                  <a:r>
                    <a:rPr lang="zh-CN" altLang="en-US" b="0">
                      <a:solidFill>
                        <a:srgbClr val="000000"/>
                      </a:solidFill>
                      <a:latin typeface="华文中宋" pitchFamily="2" charset="-122"/>
                      <a:ea typeface="华文中宋" pitchFamily="2" charset="-122"/>
                    </a:rPr>
                    <a:t>高层管理人员、高级专家</a:t>
                  </a:r>
                  <a:endParaRPr lang="zh-CN" altLang="en-US" b="0">
                    <a:solidFill>
                      <a:srgbClr val="000000"/>
                    </a:solidFill>
                    <a:latin typeface="华文中宋" pitchFamily="2" charset="-122"/>
                    <a:ea typeface="华文中宋" pitchFamily="2" charset="-122"/>
                  </a:endParaRPr>
                </a:p>
              </p:txBody>
            </p:sp>
            <p:sp>
              <p:nvSpPr>
                <p:cNvPr id="203793" name="Rectangle 34"/>
                <p:cNvSpPr>
                  <a:spLocks noChangeArrowheads="1"/>
                </p:cNvSpPr>
                <p:nvPr/>
              </p:nvSpPr>
              <p:spPr bwMode="auto">
                <a:xfrm>
                  <a:off x="1094" y="1536"/>
                  <a:ext cx="1886" cy="384"/>
                </a:xfrm>
                <a:prstGeom prst="rect">
                  <a:avLst/>
                </a:prstGeom>
                <a:noFill/>
                <a:ln w="7">
                  <a:solidFill>
                    <a:srgbClr val="A0A0A0"/>
                  </a:solidFill>
                  <a:miter lim="800000"/>
                </a:ln>
              </p:spPr>
              <p:txBody>
                <a:bodyPr/>
                <a:lstStyle/>
                <a:p>
                  <a:endParaRPr lang="zh-CN" altLang="en-US">
                    <a:solidFill>
                      <a:srgbClr val="000000"/>
                    </a:solidFill>
                  </a:endParaRPr>
                </a:p>
              </p:txBody>
            </p:sp>
          </p:grpSp>
        </p:grpSp>
        <p:sp>
          <p:nvSpPr>
            <p:cNvPr id="203781" name="Rectangle 35"/>
            <p:cNvSpPr>
              <a:spLocks noChangeArrowheads="1"/>
            </p:cNvSpPr>
            <p:nvPr/>
          </p:nvSpPr>
          <p:spPr bwMode="auto">
            <a:xfrm>
              <a:off x="-3" y="-3"/>
              <a:ext cx="2986" cy="1926"/>
            </a:xfrm>
            <a:prstGeom prst="rect">
              <a:avLst/>
            </a:prstGeom>
            <a:noFill/>
            <a:ln w="9525">
              <a:solidFill>
                <a:srgbClr val="A0A0A0"/>
              </a:solidFill>
              <a:miter lim="800000"/>
            </a:ln>
          </p:spPr>
          <p:txBody>
            <a:bodyPr/>
            <a:lstStyle/>
            <a:p>
              <a:endParaRPr lang="zh-CN" alt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a:spLocks noGrp="1" noChangeArrowheads="1"/>
          </p:cNvSpPr>
          <p:nvPr>
            <p:ph type="title"/>
          </p:nvPr>
        </p:nvSpPr>
        <p:spPr>
          <a:xfrm>
            <a:off x="0" y="0"/>
            <a:ext cx="10668000" cy="957263"/>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不同薪酬变动比率所产生的影响</a:t>
            </a:r>
            <a:endParaRPr lang="zh-CN" altLang="en-US" sz="3200" b="1" smtClean="0">
              <a:solidFill>
                <a:srgbClr val="FFFFFF"/>
              </a:solidFill>
              <a:latin typeface="宋体" panose="02010600030101010101" pitchFamily="2" charset="-122"/>
            </a:endParaRPr>
          </a:p>
        </p:txBody>
      </p:sp>
      <p:grpSp>
        <p:nvGrpSpPr>
          <p:cNvPr id="204803" name="Group 3"/>
          <p:cNvGrpSpPr/>
          <p:nvPr/>
        </p:nvGrpSpPr>
        <p:grpSpPr bwMode="auto">
          <a:xfrm>
            <a:off x="969963" y="1676400"/>
            <a:ext cx="8783637" cy="4729163"/>
            <a:chOff x="-3" y="-3"/>
            <a:chExt cx="3387" cy="1542"/>
          </a:xfrm>
        </p:grpSpPr>
        <p:grpSp>
          <p:nvGrpSpPr>
            <p:cNvPr id="204804" name="Group 4"/>
            <p:cNvGrpSpPr/>
            <p:nvPr/>
          </p:nvGrpSpPr>
          <p:grpSpPr bwMode="auto">
            <a:xfrm>
              <a:off x="0" y="0"/>
              <a:ext cx="3381" cy="1536"/>
              <a:chOff x="0" y="0"/>
              <a:chExt cx="3381" cy="1536"/>
            </a:xfrm>
          </p:grpSpPr>
          <p:grpSp>
            <p:nvGrpSpPr>
              <p:cNvPr id="204806" name="Group 5"/>
              <p:cNvGrpSpPr/>
              <p:nvPr/>
            </p:nvGrpSpPr>
            <p:grpSpPr bwMode="auto">
              <a:xfrm>
                <a:off x="0" y="0"/>
                <a:ext cx="374" cy="384"/>
                <a:chOff x="0" y="0"/>
                <a:chExt cx="374" cy="384"/>
              </a:xfrm>
            </p:grpSpPr>
            <p:sp>
              <p:nvSpPr>
                <p:cNvPr id="204858" name="Rectangle 6"/>
                <p:cNvSpPr>
                  <a:spLocks noChangeArrowheads="1"/>
                </p:cNvSpPr>
                <p:nvPr/>
              </p:nvSpPr>
              <p:spPr bwMode="auto">
                <a:xfrm>
                  <a:off x="43" y="0"/>
                  <a:ext cx="288" cy="384"/>
                </a:xfrm>
                <a:prstGeom prst="rect">
                  <a:avLst/>
                </a:prstGeom>
                <a:noFill/>
                <a:ln w="9525">
                  <a:noFill/>
                  <a:miter lim="800000"/>
                </a:ln>
              </p:spPr>
              <p:txBody>
                <a:bodyPr anchor="ctr"/>
                <a:lstStyle/>
                <a:p>
                  <a:pPr algn="ctr"/>
                  <a:r>
                    <a:rPr lang="zh-CN" altLang="en-US">
                      <a:solidFill>
                        <a:srgbClr val="000000"/>
                      </a:solidFill>
                      <a:latin typeface="华文细黑" pitchFamily="2" charset="-122"/>
                      <a:ea typeface="华文细黑" pitchFamily="2" charset="-122"/>
                    </a:rPr>
                    <a:t>职位</a:t>
                  </a:r>
                  <a:endParaRPr lang="zh-CN" altLang="en-US" b="0">
                    <a:solidFill>
                      <a:srgbClr val="000000"/>
                    </a:solidFill>
                    <a:latin typeface="华文细黑" pitchFamily="2" charset="-122"/>
                    <a:ea typeface="华文细黑" pitchFamily="2" charset="-122"/>
                  </a:endParaRPr>
                </a:p>
              </p:txBody>
            </p:sp>
            <p:sp>
              <p:nvSpPr>
                <p:cNvPr id="204859" name="Rectangle 7"/>
                <p:cNvSpPr>
                  <a:spLocks noChangeArrowheads="1"/>
                </p:cNvSpPr>
                <p:nvPr/>
              </p:nvSpPr>
              <p:spPr bwMode="auto">
                <a:xfrm>
                  <a:off x="0" y="0"/>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4807" name="Group 8"/>
              <p:cNvGrpSpPr/>
              <p:nvPr/>
            </p:nvGrpSpPr>
            <p:grpSpPr bwMode="auto">
              <a:xfrm>
                <a:off x="374" y="0"/>
                <a:ext cx="907" cy="384"/>
                <a:chOff x="374" y="0"/>
                <a:chExt cx="907" cy="384"/>
              </a:xfrm>
            </p:grpSpPr>
            <p:sp>
              <p:nvSpPr>
                <p:cNvPr id="204856" name="Rectangle 9"/>
                <p:cNvSpPr>
                  <a:spLocks noChangeArrowheads="1"/>
                </p:cNvSpPr>
                <p:nvPr/>
              </p:nvSpPr>
              <p:spPr bwMode="auto">
                <a:xfrm>
                  <a:off x="417" y="0"/>
                  <a:ext cx="821" cy="384"/>
                </a:xfrm>
                <a:prstGeom prst="rect">
                  <a:avLst/>
                </a:prstGeom>
                <a:noFill/>
                <a:ln w="9525">
                  <a:noFill/>
                  <a:miter lim="800000"/>
                </a:ln>
              </p:spPr>
              <p:txBody>
                <a:bodyPr anchor="ctr"/>
                <a:lstStyle/>
                <a:p>
                  <a:pPr algn="ctr"/>
                  <a:r>
                    <a:rPr lang="zh-CN" altLang="en-US">
                      <a:solidFill>
                        <a:srgbClr val="000000"/>
                      </a:solidFill>
                      <a:latin typeface="华文细黑" pitchFamily="2" charset="-122"/>
                      <a:ea typeface="华文细黑" pitchFamily="2" charset="-122"/>
                    </a:rPr>
                    <a:t>薪酬区间变动比率</a:t>
                  </a:r>
                  <a:endParaRPr lang="zh-CN" altLang="en-US" b="0">
                    <a:solidFill>
                      <a:srgbClr val="000000"/>
                    </a:solidFill>
                    <a:latin typeface="华文细黑" pitchFamily="2" charset="-122"/>
                    <a:ea typeface="华文细黑" pitchFamily="2" charset="-122"/>
                  </a:endParaRPr>
                </a:p>
              </p:txBody>
            </p:sp>
            <p:sp>
              <p:nvSpPr>
                <p:cNvPr id="204857" name="Rectangle 10"/>
                <p:cNvSpPr>
                  <a:spLocks noChangeArrowheads="1"/>
                </p:cNvSpPr>
                <p:nvPr/>
              </p:nvSpPr>
              <p:spPr bwMode="auto">
                <a:xfrm>
                  <a:off x="374" y="0"/>
                  <a:ext cx="907"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4808" name="Group 11"/>
              <p:cNvGrpSpPr/>
              <p:nvPr/>
            </p:nvGrpSpPr>
            <p:grpSpPr bwMode="auto">
              <a:xfrm>
                <a:off x="1281" y="0"/>
                <a:ext cx="700" cy="384"/>
                <a:chOff x="1281" y="0"/>
                <a:chExt cx="700" cy="384"/>
              </a:xfrm>
            </p:grpSpPr>
            <p:sp>
              <p:nvSpPr>
                <p:cNvPr id="204854" name="Rectangle 12"/>
                <p:cNvSpPr>
                  <a:spLocks noChangeArrowheads="1"/>
                </p:cNvSpPr>
                <p:nvPr/>
              </p:nvSpPr>
              <p:spPr bwMode="auto">
                <a:xfrm>
                  <a:off x="1324" y="0"/>
                  <a:ext cx="614" cy="384"/>
                </a:xfrm>
                <a:prstGeom prst="rect">
                  <a:avLst/>
                </a:prstGeom>
                <a:noFill/>
                <a:ln w="9525">
                  <a:noFill/>
                  <a:miter lim="800000"/>
                </a:ln>
              </p:spPr>
              <p:txBody>
                <a:bodyPr anchor="ctr"/>
                <a:lstStyle/>
                <a:p>
                  <a:pPr algn="ctr"/>
                  <a:r>
                    <a:rPr lang="zh-CN" altLang="en-US">
                      <a:solidFill>
                        <a:srgbClr val="000000"/>
                      </a:solidFill>
                      <a:latin typeface="华文细黑" pitchFamily="2" charset="-122"/>
                      <a:ea typeface="华文细黑" pitchFamily="2" charset="-122"/>
                    </a:rPr>
                    <a:t>最低值</a:t>
                  </a:r>
                  <a:endParaRPr lang="zh-CN" altLang="en-US" b="0">
                    <a:solidFill>
                      <a:srgbClr val="000000"/>
                    </a:solidFill>
                    <a:latin typeface="华文细黑" pitchFamily="2" charset="-122"/>
                    <a:ea typeface="华文细黑" pitchFamily="2" charset="-122"/>
                  </a:endParaRPr>
                </a:p>
              </p:txBody>
            </p:sp>
            <p:sp>
              <p:nvSpPr>
                <p:cNvPr id="204855" name="Rectangle 13"/>
                <p:cNvSpPr>
                  <a:spLocks noChangeArrowheads="1"/>
                </p:cNvSpPr>
                <p:nvPr/>
              </p:nvSpPr>
              <p:spPr bwMode="auto">
                <a:xfrm>
                  <a:off x="1281" y="0"/>
                  <a:ext cx="70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4809" name="Group 14"/>
              <p:cNvGrpSpPr/>
              <p:nvPr/>
            </p:nvGrpSpPr>
            <p:grpSpPr bwMode="auto">
              <a:xfrm>
                <a:off x="1981" y="0"/>
                <a:ext cx="700" cy="384"/>
                <a:chOff x="1981" y="0"/>
                <a:chExt cx="700" cy="384"/>
              </a:xfrm>
            </p:grpSpPr>
            <p:sp>
              <p:nvSpPr>
                <p:cNvPr id="204852" name="Rectangle 15"/>
                <p:cNvSpPr>
                  <a:spLocks noChangeArrowheads="1"/>
                </p:cNvSpPr>
                <p:nvPr/>
              </p:nvSpPr>
              <p:spPr bwMode="auto">
                <a:xfrm>
                  <a:off x="2024" y="0"/>
                  <a:ext cx="614" cy="384"/>
                </a:xfrm>
                <a:prstGeom prst="rect">
                  <a:avLst/>
                </a:prstGeom>
                <a:noFill/>
                <a:ln w="9525">
                  <a:noFill/>
                  <a:miter lim="800000"/>
                </a:ln>
              </p:spPr>
              <p:txBody>
                <a:bodyPr anchor="ctr"/>
                <a:lstStyle/>
                <a:p>
                  <a:pPr algn="ctr"/>
                  <a:r>
                    <a:rPr lang="zh-CN" altLang="en-US">
                      <a:solidFill>
                        <a:srgbClr val="000000"/>
                      </a:solidFill>
                      <a:latin typeface="华文细黑" pitchFamily="2" charset="-122"/>
                      <a:ea typeface="华文细黑" pitchFamily="2" charset="-122"/>
                    </a:rPr>
                    <a:t>中值</a:t>
                  </a:r>
                  <a:endParaRPr lang="zh-CN" altLang="en-US" b="0">
                    <a:solidFill>
                      <a:srgbClr val="000000"/>
                    </a:solidFill>
                    <a:latin typeface="华文细黑" pitchFamily="2" charset="-122"/>
                    <a:ea typeface="华文细黑" pitchFamily="2" charset="-122"/>
                  </a:endParaRPr>
                </a:p>
              </p:txBody>
            </p:sp>
            <p:sp>
              <p:nvSpPr>
                <p:cNvPr id="204853" name="Rectangle 16"/>
                <p:cNvSpPr>
                  <a:spLocks noChangeArrowheads="1"/>
                </p:cNvSpPr>
                <p:nvPr/>
              </p:nvSpPr>
              <p:spPr bwMode="auto">
                <a:xfrm>
                  <a:off x="1981" y="0"/>
                  <a:ext cx="70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4810" name="Group 17"/>
              <p:cNvGrpSpPr/>
              <p:nvPr/>
            </p:nvGrpSpPr>
            <p:grpSpPr bwMode="auto">
              <a:xfrm>
                <a:off x="2681" y="0"/>
                <a:ext cx="700" cy="384"/>
                <a:chOff x="2681" y="0"/>
                <a:chExt cx="700" cy="384"/>
              </a:xfrm>
            </p:grpSpPr>
            <p:sp>
              <p:nvSpPr>
                <p:cNvPr id="204850" name="Rectangle 18"/>
                <p:cNvSpPr>
                  <a:spLocks noChangeArrowheads="1"/>
                </p:cNvSpPr>
                <p:nvPr/>
              </p:nvSpPr>
              <p:spPr bwMode="auto">
                <a:xfrm>
                  <a:off x="2724" y="0"/>
                  <a:ext cx="614" cy="384"/>
                </a:xfrm>
                <a:prstGeom prst="rect">
                  <a:avLst/>
                </a:prstGeom>
                <a:noFill/>
                <a:ln w="9525">
                  <a:noFill/>
                  <a:miter lim="800000"/>
                </a:ln>
              </p:spPr>
              <p:txBody>
                <a:bodyPr anchor="ctr"/>
                <a:lstStyle/>
                <a:p>
                  <a:pPr algn="ctr"/>
                  <a:r>
                    <a:rPr lang="zh-CN" altLang="en-US">
                      <a:solidFill>
                        <a:srgbClr val="000000"/>
                      </a:solidFill>
                      <a:latin typeface="华文细黑" pitchFamily="2" charset="-122"/>
                      <a:ea typeface="华文细黑" pitchFamily="2" charset="-122"/>
                    </a:rPr>
                    <a:t>最高值</a:t>
                  </a:r>
                  <a:endParaRPr lang="zh-CN" altLang="en-US" b="0">
                    <a:solidFill>
                      <a:srgbClr val="000000"/>
                    </a:solidFill>
                    <a:latin typeface="华文细黑" pitchFamily="2" charset="-122"/>
                    <a:ea typeface="华文细黑" pitchFamily="2" charset="-122"/>
                  </a:endParaRPr>
                </a:p>
              </p:txBody>
            </p:sp>
            <p:sp>
              <p:nvSpPr>
                <p:cNvPr id="204851" name="Rectangle 19"/>
                <p:cNvSpPr>
                  <a:spLocks noChangeArrowheads="1"/>
                </p:cNvSpPr>
                <p:nvPr/>
              </p:nvSpPr>
              <p:spPr bwMode="auto">
                <a:xfrm>
                  <a:off x="2681" y="0"/>
                  <a:ext cx="70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4811" name="Group 20"/>
              <p:cNvGrpSpPr/>
              <p:nvPr/>
            </p:nvGrpSpPr>
            <p:grpSpPr bwMode="auto">
              <a:xfrm>
                <a:off x="0" y="384"/>
                <a:ext cx="374" cy="1152"/>
                <a:chOff x="0" y="384"/>
                <a:chExt cx="374" cy="1152"/>
              </a:xfrm>
            </p:grpSpPr>
            <p:sp>
              <p:nvSpPr>
                <p:cNvPr id="204848" name="Rectangle 21"/>
                <p:cNvSpPr>
                  <a:spLocks noChangeArrowheads="1"/>
                </p:cNvSpPr>
                <p:nvPr/>
              </p:nvSpPr>
              <p:spPr bwMode="auto">
                <a:xfrm>
                  <a:off x="43" y="384"/>
                  <a:ext cx="288" cy="1152"/>
                </a:xfrm>
                <a:prstGeom prst="rect">
                  <a:avLst/>
                </a:prstGeom>
                <a:noFill/>
                <a:ln w="9525">
                  <a:noFill/>
                  <a:miter lim="800000"/>
                </a:ln>
              </p:spPr>
              <p:txBody>
                <a:bodyPr anchor="ctr"/>
                <a:lstStyle/>
                <a:p>
                  <a:pPr algn="ctr"/>
                  <a:r>
                    <a:rPr lang="zh-CN" altLang="en-US">
                      <a:solidFill>
                        <a:srgbClr val="000000"/>
                      </a:solidFill>
                      <a:latin typeface="华文细黑" pitchFamily="2" charset="-122"/>
                      <a:ea typeface="华文细黑" pitchFamily="2" charset="-122"/>
                    </a:rPr>
                    <a:t>报销会计</a:t>
                  </a:r>
                  <a:endParaRPr lang="zh-CN" altLang="en-US" b="0">
                    <a:solidFill>
                      <a:srgbClr val="000000"/>
                    </a:solidFill>
                    <a:latin typeface="华文细黑" pitchFamily="2" charset="-122"/>
                    <a:ea typeface="华文细黑" pitchFamily="2" charset="-122"/>
                  </a:endParaRPr>
                </a:p>
                <a:p>
                  <a:pPr algn="ctr" eaLnBrk="0" hangingPunct="0"/>
                  <a:endParaRPr lang="en-US" altLang="zh-CN" b="0">
                    <a:solidFill>
                      <a:srgbClr val="000000"/>
                    </a:solidFill>
                    <a:latin typeface="华文细黑" pitchFamily="2" charset="-122"/>
                    <a:ea typeface="华文细黑" pitchFamily="2" charset="-122"/>
                  </a:endParaRPr>
                </a:p>
              </p:txBody>
            </p:sp>
            <p:sp>
              <p:nvSpPr>
                <p:cNvPr id="204849" name="Rectangle 22"/>
                <p:cNvSpPr>
                  <a:spLocks noChangeArrowheads="1"/>
                </p:cNvSpPr>
                <p:nvPr/>
              </p:nvSpPr>
              <p:spPr bwMode="auto">
                <a:xfrm>
                  <a:off x="0" y="384"/>
                  <a:ext cx="374" cy="1152"/>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4812" name="Group 23"/>
              <p:cNvGrpSpPr/>
              <p:nvPr/>
            </p:nvGrpSpPr>
            <p:grpSpPr bwMode="auto">
              <a:xfrm>
                <a:off x="374" y="384"/>
                <a:ext cx="907" cy="384"/>
                <a:chOff x="374" y="384"/>
                <a:chExt cx="907" cy="384"/>
              </a:xfrm>
            </p:grpSpPr>
            <p:sp>
              <p:nvSpPr>
                <p:cNvPr id="204846" name="Rectangle 24"/>
                <p:cNvSpPr>
                  <a:spLocks noChangeArrowheads="1"/>
                </p:cNvSpPr>
                <p:nvPr/>
              </p:nvSpPr>
              <p:spPr bwMode="auto">
                <a:xfrm>
                  <a:off x="417" y="384"/>
                  <a:ext cx="821" cy="384"/>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30</a:t>
                  </a:r>
                  <a:r>
                    <a:rPr lang="zh-CN" altLang="en-US" b="0">
                      <a:solidFill>
                        <a:srgbClr val="000000"/>
                      </a:solidFill>
                      <a:latin typeface="华文细黑" pitchFamily="2" charset="-122"/>
                      <a:ea typeface="华文细黑" pitchFamily="2" charset="-122"/>
                    </a:rPr>
                    <a:t>％</a:t>
                  </a:r>
                  <a:endParaRPr lang="zh-CN" altLang="en-US" b="0">
                    <a:solidFill>
                      <a:srgbClr val="000000"/>
                    </a:solidFill>
                    <a:latin typeface="华文细黑" pitchFamily="2" charset="-122"/>
                    <a:ea typeface="华文细黑" pitchFamily="2" charset="-122"/>
                  </a:endParaRPr>
                </a:p>
              </p:txBody>
            </p:sp>
            <p:sp>
              <p:nvSpPr>
                <p:cNvPr id="204847" name="Rectangle 25"/>
                <p:cNvSpPr>
                  <a:spLocks noChangeArrowheads="1"/>
                </p:cNvSpPr>
                <p:nvPr/>
              </p:nvSpPr>
              <p:spPr bwMode="auto">
                <a:xfrm>
                  <a:off x="374" y="384"/>
                  <a:ext cx="907"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4813" name="Group 26"/>
              <p:cNvGrpSpPr/>
              <p:nvPr/>
            </p:nvGrpSpPr>
            <p:grpSpPr bwMode="auto">
              <a:xfrm>
                <a:off x="1281" y="384"/>
                <a:ext cx="700" cy="384"/>
                <a:chOff x="1281" y="384"/>
                <a:chExt cx="700" cy="384"/>
              </a:xfrm>
            </p:grpSpPr>
            <p:sp>
              <p:nvSpPr>
                <p:cNvPr id="204844" name="Rectangle 27"/>
                <p:cNvSpPr>
                  <a:spLocks noChangeArrowheads="1"/>
                </p:cNvSpPr>
                <p:nvPr/>
              </p:nvSpPr>
              <p:spPr bwMode="auto">
                <a:xfrm>
                  <a:off x="1324" y="384"/>
                  <a:ext cx="614" cy="384"/>
                </a:xfrm>
                <a:prstGeom prst="rect">
                  <a:avLst/>
                </a:prstGeom>
                <a:noFill/>
                <a:ln w="9525">
                  <a:noFill/>
                  <a:miter lim="800000"/>
                </a:ln>
              </p:spPr>
              <p:txBody>
                <a:bodyPr anchor="ctr"/>
                <a:lstStyle/>
                <a:p>
                  <a:pPr algn="ctr"/>
                  <a:r>
                    <a:rPr lang="en-US" altLang="zh-CN" b="0">
                      <a:solidFill>
                        <a:srgbClr val="000000"/>
                      </a:solidFill>
                      <a:ea typeface="华文细黑" pitchFamily="2" charset="-122"/>
                    </a:rPr>
                    <a:t>¥</a:t>
                  </a:r>
                  <a:r>
                    <a:rPr lang="en-US" altLang="zh-CN" b="0">
                      <a:solidFill>
                        <a:srgbClr val="000000"/>
                      </a:solidFill>
                      <a:latin typeface="华文细黑" pitchFamily="2" charset="-122"/>
                      <a:ea typeface="华文细黑" pitchFamily="2" charset="-122"/>
                    </a:rPr>
                    <a:t>2783</a:t>
                  </a:r>
                  <a:endParaRPr lang="en-US" altLang="zh-CN" b="0">
                    <a:solidFill>
                      <a:srgbClr val="000000"/>
                    </a:solidFill>
                    <a:latin typeface="华文细黑" pitchFamily="2" charset="-122"/>
                    <a:ea typeface="华文细黑" pitchFamily="2" charset="-122"/>
                  </a:endParaRPr>
                </a:p>
              </p:txBody>
            </p:sp>
            <p:sp>
              <p:nvSpPr>
                <p:cNvPr id="204845" name="Rectangle 28"/>
                <p:cNvSpPr>
                  <a:spLocks noChangeArrowheads="1"/>
                </p:cNvSpPr>
                <p:nvPr/>
              </p:nvSpPr>
              <p:spPr bwMode="auto">
                <a:xfrm>
                  <a:off x="1281" y="384"/>
                  <a:ext cx="70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4814" name="Group 29"/>
              <p:cNvGrpSpPr/>
              <p:nvPr/>
            </p:nvGrpSpPr>
            <p:grpSpPr bwMode="auto">
              <a:xfrm>
                <a:off x="1981" y="384"/>
                <a:ext cx="700" cy="384"/>
                <a:chOff x="1981" y="384"/>
                <a:chExt cx="700" cy="384"/>
              </a:xfrm>
            </p:grpSpPr>
            <p:sp>
              <p:nvSpPr>
                <p:cNvPr id="204842" name="Rectangle 30"/>
                <p:cNvSpPr>
                  <a:spLocks noChangeArrowheads="1"/>
                </p:cNvSpPr>
                <p:nvPr/>
              </p:nvSpPr>
              <p:spPr bwMode="auto">
                <a:xfrm>
                  <a:off x="2024" y="384"/>
                  <a:ext cx="614" cy="384"/>
                </a:xfrm>
                <a:prstGeom prst="rect">
                  <a:avLst/>
                </a:prstGeom>
                <a:noFill/>
                <a:ln w="9525">
                  <a:noFill/>
                  <a:miter lim="800000"/>
                </a:ln>
              </p:spPr>
              <p:txBody>
                <a:bodyPr anchor="ctr"/>
                <a:lstStyle/>
                <a:p>
                  <a:pPr algn="ctr"/>
                  <a:r>
                    <a:rPr lang="en-US" altLang="zh-CN" b="0">
                      <a:solidFill>
                        <a:srgbClr val="000000"/>
                      </a:solidFill>
                      <a:ea typeface="华文细黑" pitchFamily="2" charset="-122"/>
                    </a:rPr>
                    <a:t>¥</a:t>
                  </a:r>
                  <a:r>
                    <a:rPr lang="en-US" altLang="zh-CN" b="0">
                      <a:solidFill>
                        <a:srgbClr val="000000"/>
                      </a:solidFill>
                      <a:latin typeface="华文细黑" pitchFamily="2" charset="-122"/>
                      <a:ea typeface="华文细黑" pitchFamily="2" charset="-122"/>
                    </a:rPr>
                    <a:t>3200</a:t>
                  </a:r>
                  <a:endParaRPr lang="en-US" altLang="zh-CN" b="0">
                    <a:solidFill>
                      <a:srgbClr val="000000"/>
                    </a:solidFill>
                    <a:latin typeface="华文细黑" pitchFamily="2" charset="-122"/>
                    <a:ea typeface="华文细黑" pitchFamily="2" charset="-122"/>
                  </a:endParaRPr>
                </a:p>
              </p:txBody>
            </p:sp>
            <p:sp>
              <p:nvSpPr>
                <p:cNvPr id="204843" name="Rectangle 31"/>
                <p:cNvSpPr>
                  <a:spLocks noChangeArrowheads="1"/>
                </p:cNvSpPr>
                <p:nvPr/>
              </p:nvSpPr>
              <p:spPr bwMode="auto">
                <a:xfrm>
                  <a:off x="1981" y="384"/>
                  <a:ext cx="70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4815" name="Group 32"/>
              <p:cNvGrpSpPr/>
              <p:nvPr/>
            </p:nvGrpSpPr>
            <p:grpSpPr bwMode="auto">
              <a:xfrm>
                <a:off x="2681" y="384"/>
                <a:ext cx="700" cy="384"/>
                <a:chOff x="2681" y="384"/>
                <a:chExt cx="700" cy="384"/>
              </a:xfrm>
            </p:grpSpPr>
            <p:sp>
              <p:nvSpPr>
                <p:cNvPr id="204840" name="Rectangle 33"/>
                <p:cNvSpPr>
                  <a:spLocks noChangeArrowheads="1"/>
                </p:cNvSpPr>
                <p:nvPr/>
              </p:nvSpPr>
              <p:spPr bwMode="auto">
                <a:xfrm>
                  <a:off x="2724" y="384"/>
                  <a:ext cx="614" cy="384"/>
                </a:xfrm>
                <a:prstGeom prst="rect">
                  <a:avLst/>
                </a:prstGeom>
                <a:noFill/>
                <a:ln w="9525">
                  <a:noFill/>
                  <a:miter lim="800000"/>
                </a:ln>
              </p:spPr>
              <p:txBody>
                <a:bodyPr anchor="ctr"/>
                <a:lstStyle/>
                <a:p>
                  <a:pPr algn="ctr"/>
                  <a:r>
                    <a:rPr lang="en-US" altLang="zh-CN" b="0">
                      <a:solidFill>
                        <a:srgbClr val="000000"/>
                      </a:solidFill>
                      <a:ea typeface="华文细黑" pitchFamily="2" charset="-122"/>
                    </a:rPr>
                    <a:t>¥</a:t>
                  </a:r>
                  <a:r>
                    <a:rPr lang="en-US" altLang="zh-CN" b="0">
                      <a:solidFill>
                        <a:srgbClr val="000000"/>
                      </a:solidFill>
                      <a:latin typeface="华文细黑" pitchFamily="2" charset="-122"/>
                      <a:ea typeface="华文细黑" pitchFamily="2" charset="-122"/>
                    </a:rPr>
                    <a:t>3617</a:t>
                  </a:r>
                  <a:endParaRPr lang="en-US" altLang="zh-CN" b="0">
                    <a:solidFill>
                      <a:srgbClr val="000000"/>
                    </a:solidFill>
                    <a:latin typeface="华文细黑" pitchFamily="2" charset="-122"/>
                    <a:ea typeface="华文细黑" pitchFamily="2" charset="-122"/>
                  </a:endParaRPr>
                </a:p>
              </p:txBody>
            </p:sp>
            <p:sp>
              <p:nvSpPr>
                <p:cNvPr id="204841" name="Rectangle 34"/>
                <p:cNvSpPr>
                  <a:spLocks noChangeArrowheads="1"/>
                </p:cNvSpPr>
                <p:nvPr/>
              </p:nvSpPr>
              <p:spPr bwMode="auto">
                <a:xfrm>
                  <a:off x="2681" y="384"/>
                  <a:ext cx="70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4816" name="Group 35"/>
              <p:cNvGrpSpPr/>
              <p:nvPr/>
            </p:nvGrpSpPr>
            <p:grpSpPr bwMode="auto">
              <a:xfrm>
                <a:off x="374" y="768"/>
                <a:ext cx="907" cy="384"/>
                <a:chOff x="374" y="768"/>
                <a:chExt cx="907" cy="384"/>
              </a:xfrm>
            </p:grpSpPr>
            <p:sp>
              <p:nvSpPr>
                <p:cNvPr id="204838" name="Rectangle 36"/>
                <p:cNvSpPr>
                  <a:spLocks noChangeArrowheads="1"/>
                </p:cNvSpPr>
                <p:nvPr/>
              </p:nvSpPr>
              <p:spPr bwMode="auto">
                <a:xfrm>
                  <a:off x="417" y="768"/>
                  <a:ext cx="821" cy="384"/>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40</a:t>
                  </a:r>
                  <a:r>
                    <a:rPr lang="zh-CN" altLang="en-US" b="0">
                      <a:solidFill>
                        <a:srgbClr val="000000"/>
                      </a:solidFill>
                      <a:latin typeface="华文细黑" pitchFamily="2" charset="-122"/>
                      <a:ea typeface="华文细黑" pitchFamily="2" charset="-122"/>
                    </a:rPr>
                    <a:t>％</a:t>
                  </a:r>
                  <a:endParaRPr lang="zh-CN" altLang="en-US" b="0">
                    <a:solidFill>
                      <a:srgbClr val="000000"/>
                    </a:solidFill>
                    <a:latin typeface="华文细黑" pitchFamily="2" charset="-122"/>
                    <a:ea typeface="华文细黑" pitchFamily="2" charset="-122"/>
                  </a:endParaRPr>
                </a:p>
              </p:txBody>
            </p:sp>
            <p:sp>
              <p:nvSpPr>
                <p:cNvPr id="204839" name="Rectangle 37"/>
                <p:cNvSpPr>
                  <a:spLocks noChangeArrowheads="1"/>
                </p:cNvSpPr>
                <p:nvPr/>
              </p:nvSpPr>
              <p:spPr bwMode="auto">
                <a:xfrm>
                  <a:off x="374" y="768"/>
                  <a:ext cx="907"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4817" name="Group 38"/>
              <p:cNvGrpSpPr/>
              <p:nvPr/>
            </p:nvGrpSpPr>
            <p:grpSpPr bwMode="auto">
              <a:xfrm>
                <a:off x="1281" y="768"/>
                <a:ext cx="700" cy="384"/>
                <a:chOff x="1281" y="768"/>
                <a:chExt cx="700" cy="384"/>
              </a:xfrm>
            </p:grpSpPr>
            <p:sp>
              <p:nvSpPr>
                <p:cNvPr id="204836" name="Rectangle 39"/>
                <p:cNvSpPr>
                  <a:spLocks noChangeArrowheads="1"/>
                </p:cNvSpPr>
                <p:nvPr/>
              </p:nvSpPr>
              <p:spPr bwMode="auto">
                <a:xfrm>
                  <a:off x="1324" y="768"/>
                  <a:ext cx="614" cy="384"/>
                </a:xfrm>
                <a:prstGeom prst="rect">
                  <a:avLst/>
                </a:prstGeom>
                <a:noFill/>
                <a:ln w="9525">
                  <a:noFill/>
                  <a:miter lim="800000"/>
                </a:ln>
              </p:spPr>
              <p:txBody>
                <a:bodyPr anchor="ctr"/>
                <a:lstStyle/>
                <a:p>
                  <a:pPr algn="ctr"/>
                  <a:r>
                    <a:rPr lang="en-US" altLang="zh-CN" b="0">
                      <a:solidFill>
                        <a:srgbClr val="000000"/>
                      </a:solidFill>
                      <a:ea typeface="华文细黑" pitchFamily="2" charset="-122"/>
                    </a:rPr>
                    <a:t>¥</a:t>
                  </a:r>
                  <a:r>
                    <a:rPr lang="en-US" altLang="zh-CN" b="0">
                      <a:solidFill>
                        <a:srgbClr val="000000"/>
                      </a:solidFill>
                      <a:latin typeface="华文细黑" pitchFamily="2" charset="-122"/>
                      <a:ea typeface="华文细黑" pitchFamily="2" charset="-122"/>
                    </a:rPr>
                    <a:t>2667</a:t>
                  </a:r>
                  <a:endParaRPr lang="en-US" altLang="zh-CN" b="0">
                    <a:solidFill>
                      <a:srgbClr val="000000"/>
                    </a:solidFill>
                    <a:latin typeface="华文细黑" pitchFamily="2" charset="-122"/>
                    <a:ea typeface="华文细黑" pitchFamily="2" charset="-122"/>
                  </a:endParaRPr>
                </a:p>
              </p:txBody>
            </p:sp>
            <p:sp>
              <p:nvSpPr>
                <p:cNvPr id="204837" name="Rectangle 40"/>
                <p:cNvSpPr>
                  <a:spLocks noChangeArrowheads="1"/>
                </p:cNvSpPr>
                <p:nvPr/>
              </p:nvSpPr>
              <p:spPr bwMode="auto">
                <a:xfrm>
                  <a:off x="1281" y="768"/>
                  <a:ext cx="70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4818" name="Group 41"/>
              <p:cNvGrpSpPr/>
              <p:nvPr/>
            </p:nvGrpSpPr>
            <p:grpSpPr bwMode="auto">
              <a:xfrm>
                <a:off x="1981" y="768"/>
                <a:ext cx="700" cy="384"/>
                <a:chOff x="1981" y="768"/>
                <a:chExt cx="700" cy="384"/>
              </a:xfrm>
            </p:grpSpPr>
            <p:sp>
              <p:nvSpPr>
                <p:cNvPr id="204834" name="Rectangle 42"/>
                <p:cNvSpPr>
                  <a:spLocks noChangeArrowheads="1"/>
                </p:cNvSpPr>
                <p:nvPr/>
              </p:nvSpPr>
              <p:spPr bwMode="auto">
                <a:xfrm>
                  <a:off x="2024" y="768"/>
                  <a:ext cx="614" cy="384"/>
                </a:xfrm>
                <a:prstGeom prst="rect">
                  <a:avLst/>
                </a:prstGeom>
                <a:noFill/>
                <a:ln w="9525">
                  <a:noFill/>
                  <a:miter lim="800000"/>
                </a:ln>
              </p:spPr>
              <p:txBody>
                <a:bodyPr anchor="ctr"/>
                <a:lstStyle/>
                <a:p>
                  <a:pPr algn="ctr"/>
                  <a:r>
                    <a:rPr lang="en-US" altLang="zh-CN" b="0">
                      <a:solidFill>
                        <a:srgbClr val="000000"/>
                      </a:solidFill>
                      <a:ea typeface="华文细黑" pitchFamily="2" charset="-122"/>
                    </a:rPr>
                    <a:t>¥</a:t>
                  </a:r>
                  <a:r>
                    <a:rPr lang="en-US" altLang="zh-CN" b="0">
                      <a:solidFill>
                        <a:srgbClr val="000000"/>
                      </a:solidFill>
                      <a:latin typeface="华文细黑" pitchFamily="2" charset="-122"/>
                      <a:ea typeface="华文细黑" pitchFamily="2" charset="-122"/>
                    </a:rPr>
                    <a:t>3200</a:t>
                  </a:r>
                  <a:endParaRPr lang="en-US" altLang="zh-CN" b="0">
                    <a:solidFill>
                      <a:srgbClr val="000000"/>
                    </a:solidFill>
                    <a:latin typeface="华文细黑" pitchFamily="2" charset="-122"/>
                    <a:ea typeface="华文细黑" pitchFamily="2" charset="-122"/>
                  </a:endParaRPr>
                </a:p>
              </p:txBody>
            </p:sp>
            <p:sp>
              <p:nvSpPr>
                <p:cNvPr id="204835" name="Rectangle 43"/>
                <p:cNvSpPr>
                  <a:spLocks noChangeArrowheads="1"/>
                </p:cNvSpPr>
                <p:nvPr/>
              </p:nvSpPr>
              <p:spPr bwMode="auto">
                <a:xfrm>
                  <a:off x="1981" y="768"/>
                  <a:ext cx="70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4819" name="Group 44"/>
              <p:cNvGrpSpPr/>
              <p:nvPr/>
            </p:nvGrpSpPr>
            <p:grpSpPr bwMode="auto">
              <a:xfrm>
                <a:off x="2681" y="768"/>
                <a:ext cx="700" cy="384"/>
                <a:chOff x="2681" y="768"/>
                <a:chExt cx="700" cy="384"/>
              </a:xfrm>
            </p:grpSpPr>
            <p:sp>
              <p:nvSpPr>
                <p:cNvPr id="204832" name="Rectangle 45"/>
                <p:cNvSpPr>
                  <a:spLocks noChangeArrowheads="1"/>
                </p:cNvSpPr>
                <p:nvPr/>
              </p:nvSpPr>
              <p:spPr bwMode="auto">
                <a:xfrm>
                  <a:off x="2724" y="768"/>
                  <a:ext cx="614" cy="384"/>
                </a:xfrm>
                <a:prstGeom prst="rect">
                  <a:avLst/>
                </a:prstGeom>
                <a:noFill/>
                <a:ln w="9525">
                  <a:noFill/>
                  <a:miter lim="800000"/>
                </a:ln>
              </p:spPr>
              <p:txBody>
                <a:bodyPr anchor="ctr"/>
                <a:lstStyle/>
                <a:p>
                  <a:pPr algn="ctr"/>
                  <a:r>
                    <a:rPr lang="en-US" altLang="zh-CN" b="0">
                      <a:solidFill>
                        <a:srgbClr val="000000"/>
                      </a:solidFill>
                      <a:ea typeface="华文细黑" pitchFamily="2" charset="-122"/>
                    </a:rPr>
                    <a:t>¥</a:t>
                  </a:r>
                  <a:r>
                    <a:rPr lang="en-US" altLang="zh-CN" b="0">
                      <a:solidFill>
                        <a:srgbClr val="000000"/>
                      </a:solidFill>
                      <a:latin typeface="华文细黑" pitchFamily="2" charset="-122"/>
                      <a:ea typeface="华文细黑" pitchFamily="2" charset="-122"/>
                    </a:rPr>
                    <a:t>3733</a:t>
                  </a:r>
                  <a:endParaRPr lang="en-US" altLang="zh-CN" b="0">
                    <a:solidFill>
                      <a:srgbClr val="000000"/>
                    </a:solidFill>
                    <a:latin typeface="华文细黑" pitchFamily="2" charset="-122"/>
                    <a:ea typeface="华文细黑" pitchFamily="2" charset="-122"/>
                  </a:endParaRPr>
                </a:p>
              </p:txBody>
            </p:sp>
            <p:sp>
              <p:nvSpPr>
                <p:cNvPr id="204833" name="Rectangle 46"/>
                <p:cNvSpPr>
                  <a:spLocks noChangeArrowheads="1"/>
                </p:cNvSpPr>
                <p:nvPr/>
              </p:nvSpPr>
              <p:spPr bwMode="auto">
                <a:xfrm>
                  <a:off x="2681" y="768"/>
                  <a:ext cx="70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4820" name="Group 47"/>
              <p:cNvGrpSpPr/>
              <p:nvPr/>
            </p:nvGrpSpPr>
            <p:grpSpPr bwMode="auto">
              <a:xfrm>
                <a:off x="374" y="1152"/>
                <a:ext cx="907" cy="384"/>
                <a:chOff x="374" y="1152"/>
                <a:chExt cx="907" cy="384"/>
              </a:xfrm>
            </p:grpSpPr>
            <p:sp>
              <p:nvSpPr>
                <p:cNvPr id="204830" name="Rectangle 48"/>
                <p:cNvSpPr>
                  <a:spLocks noChangeArrowheads="1"/>
                </p:cNvSpPr>
                <p:nvPr/>
              </p:nvSpPr>
              <p:spPr bwMode="auto">
                <a:xfrm>
                  <a:off x="417" y="1152"/>
                  <a:ext cx="821" cy="384"/>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50</a:t>
                  </a:r>
                  <a:r>
                    <a:rPr lang="zh-CN" altLang="en-US" b="0">
                      <a:solidFill>
                        <a:srgbClr val="000000"/>
                      </a:solidFill>
                      <a:latin typeface="华文细黑" pitchFamily="2" charset="-122"/>
                      <a:ea typeface="华文细黑" pitchFamily="2" charset="-122"/>
                    </a:rPr>
                    <a:t>％</a:t>
                  </a:r>
                  <a:endParaRPr lang="zh-CN" altLang="en-US" b="0">
                    <a:solidFill>
                      <a:srgbClr val="000000"/>
                    </a:solidFill>
                    <a:latin typeface="华文细黑" pitchFamily="2" charset="-122"/>
                    <a:ea typeface="华文细黑" pitchFamily="2" charset="-122"/>
                  </a:endParaRPr>
                </a:p>
              </p:txBody>
            </p:sp>
            <p:sp>
              <p:nvSpPr>
                <p:cNvPr id="204831" name="Rectangle 49"/>
                <p:cNvSpPr>
                  <a:spLocks noChangeArrowheads="1"/>
                </p:cNvSpPr>
                <p:nvPr/>
              </p:nvSpPr>
              <p:spPr bwMode="auto">
                <a:xfrm>
                  <a:off x="374" y="1152"/>
                  <a:ext cx="907"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4821" name="Group 50"/>
              <p:cNvGrpSpPr/>
              <p:nvPr/>
            </p:nvGrpSpPr>
            <p:grpSpPr bwMode="auto">
              <a:xfrm>
                <a:off x="1281" y="1152"/>
                <a:ext cx="700" cy="384"/>
                <a:chOff x="1281" y="1152"/>
                <a:chExt cx="700" cy="384"/>
              </a:xfrm>
            </p:grpSpPr>
            <p:sp>
              <p:nvSpPr>
                <p:cNvPr id="204828" name="Rectangle 51"/>
                <p:cNvSpPr>
                  <a:spLocks noChangeArrowheads="1"/>
                </p:cNvSpPr>
                <p:nvPr/>
              </p:nvSpPr>
              <p:spPr bwMode="auto">
                <a:xfrm>
                  <a:off x="1324" y="1152"/>
                  <a:ext cx="614" cy="384"/>
                </a:xfrm>
                <a:prstGeom prst="rect">
                  <a:avLst/>
                </a:prstGeom>
                <a:noFill/>
                <a:ln w="9525">
                  <a:noFill/>
                  <a:miter lim="800000"/>
                </a:ln>
              </p:spPr>
              <p:txBody>
                <a:bodyPr anchor="ctr"/>
                <a:lstStyle/>
                <a:p>
                  <a:pPr algn="ctr"/>
                  <a:r>
                    <a:rPr lang="en-US" altLang="zh-CN" b="0">
                      <a:solidFill>
                        <a:srgbClr val="000000"/>
                      </a:solidFill>
                      <a:ea typeface="华文细黑" pitchFamily="2" charset="-122"/>
                    </a:rPr>
                    <a:t>¥</a:t>
                  </a:r>
                  <a:r>
                    <a:rPr lang="en-US" altLang="zh-CN" b="0">
                      <a:solidFill>
                        <a:srgbClr val="000000"/>
                      </a:solidFill>
                      <a:latin typeface="华文细黑" pitchFamily="2" charset="-122"/>
                      <a:ea typeface="华文细黑" pitchFamily="2" charset="-122"/>
                    </a:rPr>
                    <a:t>2560</a:t>
                  </a:r>
                  <a:endParaRPr lang="en-US" altLang="zh-CN" b="0">
                    <a:solidFill>
                      <a:srgbClr val="000000"/>
                    </a:solidFill>
                    <a:latin typeface="华文细黑" pitchFamily="2" charset="-122"/>
                    <a:ea typeface="华文细黑" pitchFamily="2" charset="-122"/>
                  </a:endParaRPr>
                </a:p>
              </p:txBody>
            </p:sp>
            <p:sp>
              <p:nvSpPr>
                <p:cNvPr id="204829" name="Rectangle 52"/>
                <p:cNvSpPr>
                  <a:spLocks noChangeArrowheads="1"/>
                </p:cNvSpPr>
                <p:nvPr/>
              </p:nvSpPr>
              <p:spPr bwMode="auto">
                <a:xfrm>
                  <a:off x="1281" y="1152"/>
                  <a:ext cx="70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4822" name="Group 53"/>
              <p:cNvGrpSpPr/>
              <p:nvPr/>
            </p:nvGrpSpPr>
            <p:grpSpPr bwMode="auto">
              <a:xfrm>
                <a:off x="1981" y="1152"/>
                <a:ext cx="700" cy="384"/>
                <a:chOff x="1981" y="1152"/>
                <a:chExt cx="700" cy="384"/>
              </a:xfrm>
            </p:grpSpPr>
            <p:sp>
              <p:nvSpPr>
                <p:cNvPr id="204826" name="Rectangle 54"/>
                <p:cNvSpPr>
                  <a:spLocks noChangeArrowheads="1"/>
                </p:cNvSpPr>
                <p:nvPr/>
              </p:nvSpPr>
              <p:spPr bwMode="auto">
                <a:xfrm>
                  <a:off x="2024" y="1152"/>
                  <a:ext cx="614" cy="384"/>
                </a:xfrm>
                <a:prstGeom prst="rect">
                  <a:avLst/>
                </a:prstGeom>
                <a:noFill/>
                <a:ln w="9525">
                  <a:noFill/>
                  <a:miter lim="800000"/>
                </a:ln>
              </p:spPr>
              <p:txBody>
                <a:bodyPr anchor="ctr"/>
                <a:lstStyle/>
                <a:p>
                  <a:pPr algn="ctr"/>
                  <a:r>
                    <a:rPr lang="en-US" altLang="zh-CN" b="0">
                      <a:solidFill>
                        <a:srgbClr val="000000"/>
                      </a:solidFill>
                      <a:ea typeface="华文细黑" pitchFamily="2" charset="-122"/>
                    </a:rPr>
                    <a:t>¥</a:t>
                  </a:r>
                  <a:r>
                    <a:rPr lang="en-US" altLang="zh-CN" b="0">
                      <a:solidFill>
                        <a:srgbClr val="000000"/>
                      </a:solidFill>
                      <a:latin typeface="华文细黑" pitchFamily="2" charset="-122"/>
                      <a:ea typeface="华文细黑" pitchFamily="2" charset="-122"/>
                    </a:rPr>
                    <a:t>3200</a:t>
                  </a:r>
                  <a:endParaRPr lang="en-US" altLang="zh-CN" b="0">
                    <a:solidFill>
                      <a:srgbClr val="000000"/>
                    </a:solidFill>
                    <a:latin typeface="华文细黑" pitchFamily="2" charset="-122"/>
                    <a:ea typeface="华文细黑" pitchFamily="2" charset="-122"/>
                  </a:endParaRPr>
                </a:p>
              </p:txBody>
            </p:sp>
            <p:sp>
              <p:nvSpPr>
                <p:cNvPr id="204827" name="Rectangle 55"/>
                <p:cNvSpPr>
                  <a:spLocks noChangeArrowheads="1"/>
                </p:cNvSpPr>
                <p:nvPr/>
              </p:nvSpPr>
              <p:spPr bwMode="auto">
                <a:xfrm>
                  <a:off x="1981" y="1152"/>
                  <a:ext cx="70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4823" name="Group 56"/>
              <p:cNvGrpSpPr/>
              <p:nvPr/>
            </p:nvGrpSpPr>
            <p:grpSpPr bwMode="auto">
              <a:xfrm>
                <a:off x="2681" y="1152"/>
                <a:ext cx="700" cy="384"/>
                <a:chOff x="2681" y="1152"/>
                <a:chExt cx="700" cy="384"/>
              </a:xfrm>
            </p:grpSpPr>
            <p:sp>
              <p:nvSpPr>
                <p:cNvPr id="204824" name="Rectangle 57"/>
                <p:cNvSpPr>
                  <a:spLocks noChangeArrowheads="1"/>
                </p:cNvSpPr>
                <p:nvPr/>
              </p:nvSpPr>
              <p:spPr bwMode="auto">
                <a:xfrm>
                  <a:off x="2724" y="1152"/>
                  <a:ext cx="614" cy="384"/>
                </a:xfrm>
                <a:prstGeom prst="rect">
                  <a:avLst/>
                </a:prstGeom>
                <a:noFill/>
                <a:ln w="9525">
                  <a:noFill/>
                  <a:miter lim="800000"/>
                </a:ln>
              </p:spPr>
              <p:txBody>
                <a:bodyPr anchor="ctr"/>
                <a:lstStyle/>
                <a:p>
                  <a:pPr algn="ctr"/>
                  <a:r>
                    <a:rPr lang="en-US" altLang="zh-CN" b="0">
                      <a:solidFill>
                        <a:srgbClr val="000000"/>
                      </a:solidFill>
                      <a:ea typeface="华文细黑" pitchFamily="2" charset="-122"/>
                    </a:rPr>
                    <a:t>¥</a:t>
                  </a:r>
                  <a:r>
                    <a:rPr lang="en-US" altLang="zh-CN" b="0">
                      <a:solidFill>
                        <a:srgbClr val="000000"/>
                      </a:solidFill>
                      <a:latin typeface="华文细黑" pitchFamily="2" charset="-122"/>
                      <a:ea typeface="华文细黑" pitchFamily="2" charset="-122"/>
                    </a:rPr>
                    <a:t>3840</a:t>
                  </a:r>
                  <a:endParaRPr lang="en-US" altLang="zh-CN" b="0">
                    <a:solidFill>
                      <a:srgbClr val="000000"/>
                    </a:solidFill>
                    <a:latin typeface="华文细黑" pitchFamily="2" charset="-122"/>
                    <a:ea typeface="华文细黑" pitchFamily="2" charset="-122"/>
                  </a:endParaRPr>
                </a:p>
              </p:txBody>
            </p:sp>
            <p:sp>
              <p:nvSpPr>
                <p:cNvPr id="204825" name="Rectangle 58"/>
                <p:cNvSpPr>
                  <a:spLocks noChangeArrowheads="1"/>
                </p:cNvSpPr>
                <p:nvPr/>
              </p:nvSpPr>
              <p:spPr bwMode="auto">
                <a:xfrm>
                  <a:off x="2681" y="1152"/>
                  <a:ext cx="700" cy="384"/>
                </a:xfrm>
                <a:prstGeom prst="rect">
                  <a:avLst/>
                </a:prstGeom>
                <a:noFill/>
                <a:ln w="7">
                  <a:solidFill>
                    <a:srgbClr val="A0A0A0"/>
                  </a:solidFill>
                  <a:miter lim="800000"/>
                </a:ln>
              </p:spPr>
              <p:txBody>
                <a:bodyPr/>
                <a:lstStyle/>
                <a:p>
                  <a:endParaRPr lang="zh-CN" altLang="en-US">
                    <a:solidFill>
                      <a:srgbClr val="000000"/>
                    </a:solidFill>
                  </a:endParaRPr>
                </a:p>
              </p:txBody>
            </p:sp>
          </p:grpSp>
        </p:grpSp>
        <p:sp>
          <p:nvSpPr>
            <p:cNvPr id="204805" name="Rectangle 59"/>
            <p:cNvSpPr>
              <a:spLocks noChangeArrowheads="1"/>
            </p:cNvSpPr>
            <p:nvPr/>
          </p:nvSpPr>
          <p:spPr bwMode="auto">
            <a:xfrm>
              <a:off x="-3" y="-3"/>
              <a:ext cx="3387" cy="1542"/>
            </a:xfrm>
            <a:prstGeom prst="rect">
              <a:avLst/>
            </a:prstGeom>
            <a:noFill/>
            <a:ln w="9525">
              <a:solidFill>
                <a:srgbClr val="A0A0A0"/>
              </a:solidFill>
              <a:miter lim="800000"/>
            </a:ln>
          </p:spPr>
          <p:txBody>
            <a:bodyPr/>
            <a:lstStyle/>
            <a:p>
              <a:endParaRPr lang="zh-CN" alt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a:spLocks noGrp="1" noChangeArrowheads="1"/>
          </p:cNvSpPr>
          <p:nvPr>
            <p:ph type="title"/>
          </p:nvPr>
        </p:nvSpPr>
        <p:spPr>
          <a:xfrm>
            <a:off x="0" y="0"/>
            <a:ext cx="10668000" cy="957263"/>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薪资比较比率</a:t>
            </a:r>
            <a:endParaRPr lang="zh-CN" altLang="en-US" sz="3200" b="1" smtClean="0">
              <a:solidFill>
                <a:srgbClr val="FFFFFF"/>
              </a:solidFill>
              <a:latin typeface="宋体" panose="02010600030101010101" pitchFamily="2" charset="-122"/>
            </a:endParaRPr>
          </a:p>
        </p:txBody>
      </p:sp>
      <p:sp>
        <p:nvSpPr>
          <p:cNvPr id="205827" name="Rectangle 3"/>
          <p:cNvSpPr>
            <a:spLocks noChangeArrowheads="1"/>
          </p:cNvSpPr>
          <p:nvPr/>
        </p:nvSpPr>
        <p:spPr bwMode="auto">
          <a:xfrm>
            <a:off x="1012825" y="1468438"/>
            <a:ext cx="8642350" cy="4108450"/>
          </a:xfrm>
          <a:prstGeom prst="rect">
            <a:avLst/>
          </a:prstGeom>
          <a:noFill/>
          <a:ln w="9525">
            <a:noFill/>
            <a:miter lim="800000"/>
          </a:ln>
        </p:spPr>
        <p:txBody>
          <a:bodyPr anchor="ctr">
            <a:spAutoFit/>
          </a:bodyPr>
          <a:lstStyle/>
          <a:p>
            <a:pPr algn="l">
              <a:lnSpc>
                <a:spcPct val="220000"/>
              </a:lnSpc>
            </a:pPr>
            <a:r>
              <a:rPr lang="zh-CN" altLang="en-US">
                <a:solidFill>
                  <a:srgbClr val="000000"/>
                </a:solidFill>
              </a:rPr>
              <a:t>　　比较比率（</a:t>
            </a:r>
            <a:r>
              <a:rPr lang="en-US" altLang="zh-CN">
                <a:solidFill>
                  <a:srgbClr val="000000"/>
                </a:solidFill>
              </a:rPr>
              <a:t>compa-ratio</a:t>
            </a:r>
            <a:r>
              <a:rPr lang="zh-CN" altLang="en-US">
                <a:solidFill>
                  <a:srgbClr val="000000"/>
                </a:solidFill>
              </a:rPr>
              <a:t>），我们通常用这一概念来表示员工实际获得的基本薪资与相应薪资等级的中值或者是中值与市场平均薪资水平之间的关系。</a:t>
            </a:r>
            <a:r>
              <a:rPr lang="zh-CN" altLang="en-US" b="0">
                <a:solidFill>
                  <a:srgbClr val="000000"/>
                </a:solidFill>
              </a:rPr>
              <a:t> </a:t>
            </a:r>
            <a:endParaRPr lang="zh-CN" altLang="en-US" b="0">
              <a:solidFill>
                <a:srgbClr val="000000"/>
              </a:solidFill>
            </a:endParaRPr>
          </a:p>
          <a:p>
            <a:pPr algn="l">
              <a:lnSpc>
                <a:spcPct val="220000"/>
              </a:lnSpc>
            </a:pPr>
            <a:r>
              <a:rPr lang="zh-CN" altLang="en-US" b="0">
                <a:solidFill>
                  <a:srgbClr val="000000"/>
                </a:solidFill>
              </a:rPr>
              <a:t>　　</a:t>
            </a:r>
            <a:r>
              <a:rPr lang="zh-CN" altLang="en-US">
                <a:solidFill>
                  <a:srgbClr val="000000"/>
                </a:solidFill>
              </a:rPr>
              <a:t>薪资比较比率</a:t>
            </a:r>
            <a:endParaRPr lang="zh-CN" altLang="en-US">
              <a:solidFill>
                <a:srgbClr val="000000"/>
              </a:solidFill>
            </a:endParaRPr>
          </a:p>
          <a:p>
            <a:pPr algn="l">
              <a:lnSpc>
                <a:spcPct val="220000"/>
              </a:lnSpc>
            </a:pPr>
            <a:r>
              <a:rPr lang="zh-CN" altLang="en-US">
                <a:solidFill>
                  <a:srgbClr val="000000"/>
                </a:solidFill>
              </a:rPr>
              <a:t>                  ＝（实际所得薪资－区间最低值）</a:t>
            </a:r>
            <a:r>
              <a:rPr lang="en-US" altLang="zh-CN">
                <a:solidFill>
                  <a:srgbClr val="000000"/>
                </a:solidFill>
              </a:rPr>
              <a:t>/ </a:t>
            </a:r>
            <a:r>
              <a:rPr lang="zh-CN" altLang="en-US">
                <a:solidFill>
                  <a:srgbClr val="000000"/>
                </a:solidFill>
              </a:rPr>
              <a:t>区间中值）</a:t>
            </a:r>
            <a:endParaRPr lang="zh-CN" alt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2800" b="1" dirty="0" smtClean="0">
                <a:solidFill>
                  <a:srgbClr val="FFFFFF"/>
                </a:solidFill>
                <a:latin typeface="华文中宋" pitchFamily="2" charset="-122"/>
                <a:ea typeface="华文中宋" pitchFamily="2" charset="-122"/>
                <a:sym typeface="Symbol" panose="05050102010706020507" pitchFamily="18" charset="2"/>
              </a:rPr>
              <a:t>薪酬管理的重要内容及其决策</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grpSp>
        <p:nvGrpSpPr>
          <p:cNvPr id="60419" name="Group 22"/>
          <p:cNvGrpSpPr/>
          <p:nvPr/>
        </p:nvGrpSpPr>
        <p:grpSpPr bwMode="auto">
          <a:xfrm>
            <a:off x="1012825" y="1228725"/>
            <a:ext cx="8642350" cy="6181725"/>
            <a:chOff x="1839" y="774"/>
            <a:chExt cx="3042" cy="3305"/>
          </a:xfrm>
        </p:grpSpPr>
        <p:sp>
          <p:nvSpPr>
            <p:cNvPr id="60420" name="_s1029"/>
            <p:cNvSpPr>
              <a:spLocks noChangeArrowheads="1"/>
            </p:cNvSpPr>
            <p:nvPr/>
          </p:nvSpPr>
          <p:spPr bwMode="auto">
            <a:xfrm>
              <a:off x="1839" y="2014"/>
              <a:ext cx="760" cy="825"/>
            </a:xfrm>
            <a:prstGeom prst="ellipse">
              <a:avLst/>
            </a:prstGeom>
            <a:solidFill>
              <a:schemeClr val="accent1"/>
            </a:solidFill>
            <a:ln w="9525">
              <a:solidFill>
                <a:schemeClr val="tx1"/>
              </a:solidFill>
              <a:round/>
            </a:ln>
          </p:spPr>
          <p:txBody>
            <a:bodyPr wrap="none" lIns="0" tIns="0" rIns="0" bIns="0" anchor="ctr"/>
            <a:lstStyle/>
            <a:p>
              <a:pPr marL="1270000" indent="-1270000" algn="ctr" defTabSz="1044575"/>
              <a:r>
                <a:rPr lang="zh-CN" altLang="en-US"/>
                <a:t>薪酬管理过程</a:t>
              </a:r>
              <a:endParaRPr lang="zh-CN" altLang="en-US"/>
            </a:p>
            <a:p>
              <a:pPr marL="1270000" indent="-1270000" algn="ctr" defTabSz="1044575"/>
              <a:r>
                <a:rPr lang="zh-CN" altLang="en-US"/>
                <a:t>的公平性</a:t>
              </a:r>
              <a:endParaRPr lang="zh-CN" altLang="en-US"/>
            </a:p>
          </p:txBody>
        </p:sp>
        <p:sp>
          <p:nvSpPr>
            <p:cNvPr id="60421" name="_s1031"/>
            <p:cNvSpPr>
              <a:spLocks noChangeArrowheads="1"/>
            </p:cNvSpPr>
            <p:nvPr/>
          </p:nvSpPr>
          <p:spPr bwMode="auto">
            <a:xfrm>
              <a:off x="2980" y="3253"/>
              <a:ext cx="760" cy="826"/>
            </a:xfrm>
            <a:prstGeom prst="ellipse">
              <a:avLst/>
            </a:prstGeom>
            <a:solidFill>
              <a:schemeClr val="accent1"/>
            </a:solidFill>
            <a:ln w="9525">
              <a:solidFill>
                <a:schemeClr val="tx1"/>
              </a:solidFill>
              <a:round/>
            </a:ln>
          </p:spPr>
          <p:txBody>
            <a:bodyPr wrap="none" lIns="0" tIns="0" rIns="0" bIns="0" anchor="ctr"/>
            <a:lstStyle/>
            <a:p>
              <a:pPr marL="1270000" indent="-1270000" algn="ctr" defTabSz="1044575"/>
              <a:r>
                <a:rPr lang="zh-CN" altLang="en-US"/>
                <a:t>绩效报酬</a:t>
              </a:r>
              <a:endParaRPr lang="zh-CN" altLang="en-US"/>
            </a:p>
            <a:p>
              <a:pPr marL="1270000" indent="-1270000" algn="ctr" defTabSz="1044575"/>
              <a:r>
                <a:rPr lang="zh-CN" altLang="en-US"/>
                <a:t>的公平性</a:t>
              </a:r>
              <a:endParaRPr lang="zh-CN" altLang="en-US"/>
            </a:p>
          </p:txBody>
        </p:sp>
        <p:sp>
          <p:nvSpPr>
            <p:cNvPr id="60422" name="_s1033"/>
            <p:cNvSpPr>
              <a:spLocks noChangeArrowheads="1"/>
            </p:cNvSpPr>
            <p:nvPr/>
          </p:nvSpPr>
          <p:spPr bwMode="auto">
            <a:xfrm>
              <a:off x="4121" y="2014"/>
              <a:ext cx="760" cy="825"/>
            </a:xfrm>
            <a:prstGeom prst="ellipse">
              <a:avLst/>
            </a:prstGeom>
            <a:solidFill>
              <a:schemeClr val="accent1"/>
            </a:solidFill>
            <a:ln w="9525">
              <a:solidFill>
                <a:schemeClr val="tx1"/>
              </a:solidFill>
              <a:round/>
            </a:ln>
          </p:spPr>
          <p:txBody>
            <a:bodyPr wrap="none" lIns="0" tIns="0" rIns="0" bIns="0" anchor="ctr"/>
            <a:lstStyle/>
            <a:p>
              <a:pPr marL="1270000" indent="-1270000" algn="ctr" defTabSz="1044575"/>
              <a:r>
                <a:rPr lang="zh-CN" altLang="en-US"/>
                <a:t>内部公平性</a:t>
              </a:r>
              <a:endParaRPr lang="zh-CN" altLang="en-US"/>
            </a:p>
          </p:txBody>
        </p:sp>
        <p:sp>
          <p:nvSpPr>
            <p:cNvPr id="60423" name="_s1035"/>
            <p:cNvSpPr>
              <a:spLocks noChangeArrowheads="1"/>
            </p:cNvSpPr>
            <p:nvPr/>
          </p:nvSpPr>
          <p:spPr bwMode="auto">
            <a:xfrm>
              <a:off x="2980" y="774"/>
              <a:ext cx="760" cy="826"/>
            </a:xfrm>
            <a:prstGeom prst="ellipse">
              <a:avLst/>
            </a:prstGeom>
            <a:solidFill>
              <a:schemeClr val="accent1"/>
            </a:solidFill>
            <a:ln w="9525">
              <a:solidFill>
                <a:schemeClr val="tx1"/>
              </a:solidFill>
              <a:round/>
            </a:ln>
          </p:spPr>
          <p:txBody>
            <a:bodyPr wrap="none" lIns="0" tIns="0" rIns="0" bIns="0" anchor="ctr"/>
            <a:lstStyle/>
            <a:p>
              <a:pPr marL="1270000" indent="-1270000" algn="ctr" defTabSz="1044575"/>
              <a:r>
                <a:rPr lang="zh-CN" altLang="en-US" dirty="0" smtClean="0"/>
                <a:t>外部公平性</a:t>
              </a:r>
              <a:endParaRPr lang="zh-CN" altLang="en-US" dirty="0"/>
            </a:p>
          </p:txBody>
        </p:sp>
        <p:sp>
          <p:nvSpPr>
            <p:cNvPr id="60424" name="_s1036"/>
            <p:cNvSpPr>
              <a:spLocks noChangeArrowheads="1"/>
            </p:cNvSpPr>
            <p:nvPr/>
          </p:nvSpPr>
          <p:spPr bwMode="auto">
            <a:xfrm>
              <a:off x="2853" y="1769"/>
              <a:ext cx="1014" cy="1155"/>
            </a:xfrm>
            <a:prstGeom prst="ellipse">
              <a:avLst/>
            </a:prstGeom>
            <a:solidFill>
              <a:srgbClr val="C00000"/>
            </a:solidFill>
            <a:ln w="9525">
              <a:solidFill>
                <a:schemeClr val="tx1"/>
              </a:solidFill>
              <a:round/>
            </a:ln>
          </p:spPr>
          <p:txBody>
            <a:bodyPr wrap="none" lIns="0" tIns="0" rIns="0" bIns="0" anchor="ctr"/>
            <a:lstStyle/>
            <a:p>
              <a:pPr marL="1270000" indent="-1270000" algn="ctr" defTabSz="1044575"/>
              <a:r>
                <a:rPr lang="zh-CN" altLang="en-US" dirty="0">
                  <a:solidFill>
                    <a:schemeClr val="bg1"/>
                  </a:solidFill>
                </a:rPr>
                <a:t>薪酬管理达到</a:t>
              </a:r>
              <a:endParaRPr lang="zh-CN" altLang="en-US" dirty="0">
                <a:solidFill>
                  <a:schemeClr val="bg1"/>
                </a:solidFill>
              </a:endParaRPr>
            </a:p>
            <a:p>
              <a:pPr marL="1270000" indent="-1270000" algn="ctr" defTabSz="1044575"/>
              <a:r>
                <a:rPr lang="zh-CN" altLang="en-US" dirty="0">
                  <a:solidFill>
                    <a:schemeClr val="bg1"/>
                  </a:solidFill>
                </a:rPr>
                <a:t>的四个要求</a:t>
              </a:r>
              <a:endParaRPr lang="zh-CN" altLang="en-US" dirty="0">
                <a:solidFill>
                  <a:schemeClr val="bg1"/>
                </a:solidFill>
              </a:endParaRPr>
            </a:p>
          </p:txBody>
        </p:sp>
      </p:grpSp>
    </p:spTree>
  </p:cSld>
  <p:clrMapOvr>
    <a:masterClrMapping/>
  </p:clrMapOvr>
  <p:transition spd="slow">
    <p:wip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a:spLocks noGrp="1" noChangeArrowheads="1"/>
          </p:cNvSpPr>
          <p:nvPr>
            <p:ph type="title"/>
          </p:nvPr>
        </p:nvSpPr>
        <p:spPr>
          <a:xfrm>
            <a:off x="0" y="0"/>
            <a:ext cx="10668000" cy="957263"/>
          </a:xfrm>
          <a:solidFill>
            <a:srgbClr val="0000CC"/>
          </a:solidFill>
        </p:spPr>
        <p:txBody>
          <a:bodyPr anchor="b"/>
          <a:lstStyle/>
          <a:p>
            <a:pPr eaLnBrk="1" hangingPunct="1">
              <a:lnSpc>
                <a:spcPct val="300000"/>
              </a:lnSpc>
            </a:pPr>
            <a:r>
              <a:rPr lang="zh-CN" altLang="en-US" sz="3200" b="1" smtClean="0">
                <a:solidFill>
                  <a:srgbClr val="FFFFFF"/>
                </a:solidFill>
                <a:latin typeface="宋体" panose="02010600030101010101" pitchFamily="2" charset="-122"/>
              </a:rPr>
              <a:t>不同薪资比较比率设计对薪资差距的影响</a:t>
            </a:r>
            <a:endParaRPr lang="zh-CN" altLang="en-US" sz="3200" b="1" smtClean="0">
              <a:solidFill>
                <a:srgbClr val="FFFFFF"/>
              </a:solidFill>
              <a:latin typeface="宋体" panose="02010600030101010101" pitchFamily="2" charset="-122"/>
            </a:endParaRPr>
          </a:p>
        </p:txBody>
      </p:sp>
      <p:sp>
        <p:nvSpPr>
          <p:cNvPr id="206851" name="Text Box 3"/>
          <p:cNvSpPr txBox="1">
            <a:spLocks noChangeArrowheads="1"/>
          </p:cNvSpPr>
          <p:nvPr/>
        </p:nvSpPr>
        <p:spPr bwMode="auto">
          <a:xfrm>
            <a:off x="914400" y="6005513"/>
            <a:ext cx="9144000" cy="1081087"/>
          </a:xfrm>
          <a:prstGeom prst="rect">
            <a:avLst/>
          </a:prstGeom>
          <a:noFill/>
          <a:ln w="76200" cmpd="tri">
            <a:solidFill>
              <a:srgbClr val="A50021"/>
            </a:solidFill>
            <a:miter lim="800000"/>
          </a:ln>
        </p:spPr>
        <p:txBody>
          <a:bodyPr>
            <a:spAutoFit/>
          </a:bodyPr>
          <a:lstStyle/>
          <a:p>
            <a:pPr algn="l">
              <a:spcBef>
                <a:spcPct val="50000"/>
              </a:spcBef>
              <a:buFontTx/>
              <a:buChar char="•"/>
            </a:pPr>
            <a:r>
              <a:rPr lang="en-US" altLang="zh-CN">
                <a:solidFill>
                  <a:srgbClr val="000000"/>
                </a:solidFill>
                <a:latin typeface="华文中宋" pitchFamily="2" charset="-122"/>
                <a:ea typeface="华文中宋" pitchFamily="2" charset="-122"/>
              </a:rPr>
              <a:t> </a:t>
            </a:r>
            <a:r>
              <a:rPr lang="zh-CN" altLang="en-US">
                <a:solidFill>
                  <a:srgbClr val="000000"/>
                </a:solidFill>
                <a:latin typeface="华文中宋" pitchFamily="2" charset="-122"/>
                <a:ea typeface="华文中宋" pitchFamily="2" charset="-122"/>
              </a:rPr>
              <a:t>薪酬比较比率</a:t>
            </a:r>
            <a:r>
              <a:rPr lang="en-US" altLang="zh-CN">
                <a:solidFill>
                  <a:srgbClr val="000000"/>
                </a:solidFill>
                <a:latin typeface="华文中宋" pitchFamily="2" charset="-122"/>
                <a:ea typeface="华文中宋" pitchFamily="2" charset="-122"/>
              </a:rPr>
              <a:t>=</a:t>
            </a:r>
            <a:r>
              <a:rPr lang="zh-CN" altLang="en-US">
                <a:solidFill>
                  <a:srgbClr val="000000"/>
                </a:solidFill>
                <a:latin typeface="华文中宋" pitchFamily="2" charset="-122"/>
                <a:ea typeface="华文中宋" pitchFamily="2" charset="-122"/>
              </a:rPr>
              <a:t>员工实际获得的基本薪酬</a:t>
            </a:r>
            <a:r>
              <a:rPr lang="en-US" altLang="zh-CN">
                <a:solidFill>
                  <a:srgbClr val="000000"/>
                </a:solidFill>
                <a:latin typeface="华文中宋" pitchFamily="2" charset="-122"/>
                <a:ea typeface="华文中宋" pitchFamily="2" charset="-122"/>
              </a:rPr>
              <a:t>/</a:t>
            </a:r>
            <a:r>
              <a:rPr lang="zh-CN" altLang="en-US">
                <a:solidFill>
                  <a:srgbClr val="000000"/>
                </a:solidFill>
                <a:latin typeface="华文中宋" pitchFamily="2" charset="-122"/>
                <a:ea typeface="华文中宋" pitchFamily="2" charset="-122"/>
              </a:rPr>
              <a:t>相应薪酬等级的中值</a:t>
            </a:r>
            <a:endParaRPr lang="zh-CN" altLang="en-US">
              <a:solidFill>
                <a:srgbClr val="000000"/>
              </a:solidFill>
              <a:latin typeface="华文中宋" pitchFamily="2" charset="-122"/>
              <a:ea typeface="华文中宋" pitchFamily="2" charset="-122"/>
            </a:endParaRPr>
          </a:p>
          <a:p>
            <a:pPr algn="l">
              <a:spcBef>
                <a:spcPct val="50000"/>
              </a:spcBef>
              <a:buFontTx/>
              <a:buChar char="•"/>
            </a:pPr>
            <a:r>
              <a:rPr lang="zh-CN" altLang="en-US">
                <a:solidFill>
                  <a:srgbClr val="000000"/>
                </a:solidFill>
                <a:latin typeface="华文中宋" pitchFamily="2" charset="-122"/>
                <a:ea typeface="华文中宋" pitchFamily="2" charset="-122"/>
              </a:rPr>
              <a:t> 薪酬比较比率</a:t>
            </a:r>
            <a:r>
              <a:rPr lang="en-US" altLang="zh-CN">
                <a:solidFill>
                  <a:srgbClr val="000000"/>
                </a:solidFill>
                <a:latin typeface="华文中宋" pitchFamily="2" charset="-122"/>
                <a:ea typeface="华文中宋" pitchFamily="2" charset="-122"/>
              </a:rPr>
              <a:t>=</a:t>
            </a:r>
            <a:r>
              <a:rPr lang="zh-CN" altLang="en-US">
                <a:solidFill>
                  <a:srgbClr val="000000"/>
                </a:solidFill>
                <a:latin typeface="华文中宋" pitchFamily="2" charset="-122"/>
                <a:ea typeface="华文中宋" pitchFamily="2" charset="-122"/>
              </a:rPr>
              <a:t>本企业某薪酬等级中值</a:t>
            </a:r>
            <a:r>
              <a:rPr lang="en-US" altLang="zh-CN">
                <a:solidFill>
                  <a:srgbClr val="000000"/>
                </a:solidFill>
                <a:latin typeface="华文中宋" pitchFamily="2" charset="-122"/>
                <a:ea typeface="华文中宋" pitchFamily="2" charset="-122"/>
              </a:rPr>
              <a:t>/</a:t>
            </a:r>
            <a:r>
              <a:rPr lang="zh-CN" altLang="en-US">
                <a:solidFill>
                  <a:srgbClr val="000000"/>
                </a:solidFill>
                <a:latin typeface="华文中宋" pitchFamily="2" charset="-122"/>
                <a:ea typeface="华文中宋" pitchFamily="2" charset="-122"/>
              </a:rPr>
              <a:t>市场平均薪酬水平 </a:t>
            </a:r>
            <a:endParaRPr lang="zh-CN" altLang="en-US">
              <a:solidFill>
                <a:srgbClr val="000000"/>
              </a:solidFill>
              <a:latin typeface="华文中宋" pitchFamily="2" charset="-122"/>
              <a:ea typeface="华文中宋" pitchFamily="2" charset="-122"/>
            </a:endParaRPr>
          </a:p>
        </p:txBody>
      </p:sp>
      <p:grpSp>
        <p:nvGrpSpPr>
          <p:cNvPr id="206852" name="Group 4"/>
          <p:cNvGrpSpPr/>
          <p:nvPr/>
        </p:nvGrpSpPr>
        <p:grpSpPr bwMode="auto">
          <a:xfrm>
            <a:off x="685800" y="1371600"/>
            <a:ext cx="9372600" cy="4191000"/>
            <a:chOff x="-3" y="-3"/>
            <a:chExt cx="3730" cy="2214"/>
          </a:xfrm>
        </p:grpSpPr>
        <p:grpSp>
          <p:nvGrpSpPr>
            <p:cNvPr id="206853" name="Group 5"/>
            <p:cNvGrpSpPr/>
            <p:nvPr/>
          </p:nvGrpSpPr>
          <p:grpSpPr bwMode="auto">
            <a:xfrm>
              <a:off x="0" y="0"/>
              <a:ext cx="3724" cy="2208"/>
              <a:chOff x="0" y="0"/>
              <a:chExt cx="3724" cy="2208"/>
            </a:xfrm>
          </p:grpSpPr>
          <p:grpSp>
            <p:nvGrpSpPr>
              <p:cNvPr id="206855" name="Group 6"/>
              <p:cNvGrpSpPr/>
              <p:nvPr/>
            </p:nvGrpSpPr>
            <p:grpSpPr bwMode="auto">
              <a:xfrm>
                <a:off x="0" y="0"/>
                <a:ext cx="1022" cy="384"/>
                <a:chOff x="0" y="0"/>
                <a:chExt cx="1022" cy="384"/>
              </a:xfrm>
            </p:grpSpPr>
            <p:sp>
              <p:nvSpPr>
                <p:cNvPr id="206934" name="Rectangle 7"/>
                <p:cNvSpPr>
                  <a:spLocks noChangeArrowheads="1"/>
                </p:cNvSpPr>
                <p:nvPr/>
              </p:nvSpPr>
              <p:spPr bwMode="auto">
                <a:xfrm>
                  <a:off x="43" y="0"/>
                  <a:ext cx="936" cy="384"/>
                </a:xfrm>
                <a:prstGeom prst="rect">
                  <a:avLst/>
                </a:prstGeom>
                <a:noFill/>
                <a:ln w="9525">
                  <a:noFill/>
                  <a:miter lim="800000"/>
                </a:ln>
              </p:spPr>
              <p:txBody>
                <a:bodyPr anchor="ctr"/>
                <a:lstStyle/>
                <a:p>
                  <a:pPr algn="ctr"/>
                  <a:r>
                    <a:rPr lang="en-US" altLang="zh-CN" b="0">
                      <a:solidFill>
                        <a:srgbClr val="000000"/>
                      </a:solidFill>
                      <a:ea typeface="华文细黑" pitchFamily="2" charset="-122"/>
                    </a:rPr>
                    <a:t> </a:t>
                  </a:r>
                  <a:endParaRPr lang="en-US" altLang="zh-CN" b="0">
                    <a:solidFill>
                      <a:srgbClr val="000000"/>
                    </a:solidFill>
                    <a:latin typeface="华文细黑" pitchFamily="2" charset="-122"/>
                    <a:ea typeface="华文细黑" pitchFamily="2" charset="-122"/>
                  </a:endParaRPr>
                </a:p>
                <a:p>
                  <a:pPr algn="ctr" eaLnBrk="0" hangingPunct="0"/>
                  <a:endParaRPr lang="en-US" altLang="zh-CN" b="0">
                    <a:solidFill>
                      <a:srgbClr val="000000"/>
                    </a:solidFill>
                    <a:latin typeface="华文细黑" pitchFamily="2" charset="-122"/>
                    <a:ea typeface="华文细黑" pitchFamily="2" charset="-122"/>
                  </a:endParaRPr>
                </a:p>
              </p:txBody>
            </p:sp>
            <p:sp>
              <p:nvSpPr>
                <p:cNvPr id="206935" name="Rectangle 8"/>
                <p:cNvSpPr>
                  <a:spLocks noChangeArrowheads="1"/>
                </p:cNvSpPr>
                <p:nvPr/>
              </p:nvSpPr>
              <p:spPr bwMode="auto">
                <a:xfrm>
                  <a:off x="0" y="0"/>
                  <a:ext cx="102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56" name="Group 9"/>
              <p:cNvGrpSpPr/>
              <p:nvPr/>
            </p:nvGrpSpPr>
            <p:grpSpPr bwMode="auto">
              <a:xfrm>
                <a:off x="1022" y="0"/>
                <a:ext cx="1752" cy="384"/>
                <a:chOff x="1022" y="0"/>
                <a:chExt cx="1752" cy="384"/>
              </a:xfrm>
            </p:grpSpPr>
            <p:sp>
              <p:nvSpPr>
                <p:cNvPr id="206932" name="Rectangle 10"/>
                <p:cNvSpPr>
                  <a:spLocks noChangeArrowheads="1"/>
                </p:cNvSpPr>
                <p:nvPr/>
              </p:nvSpPr>
              <p:spPr bwMode="auto">
                <a:xfrm>
                  <a:off x="1065" y="0"/>
                  <a:ext cx="1666" cy="384"/>
                </a:xfrm>
                <a:prstGeom prst="rect">
                  <a:avLst/>
                </a:prstGeom>
                <a:noFill/>
                <a:ln w="9525">
                  <a:noFill/>
                  <a:miter lim="800000"/>
                </a:ln>
              </p:spPr>
              <p:txBody>
                <a:bodyPr anchor="ctr"/>
                <a:lstStyle/>
                <a:p>
                  <a:pPr algn="ctr"/>
                  <a:r>
                    <a:rPr lang="zh-CN" altLang="en-US">
                      <a:solidFill>
                        <a:srgbClr val="000000"/>
                      </a:solidFill>
                      <a:latin typeface="华文细黑" pitchFamily="2" charset="-122"/>
                      <a:ea typeface="华文细黑" pitchFamily="2" charset="-122"/>
                    </a:rPr>
                    <a:t>公司内部（元）</a:t>
                  </a:r>
                  <a:endParaRPr lang="zh-CN" altLang="en-US" b="0">
                    <a:solidFill>
                      <a:srgbClr val="000000"/>
                    </a:solidFill>
                    <a:latin typeface="华文细黑" pitchFamily="2" charset="-122"/>
                    <a:ea typeface="华文细黑" pitchFamily="2" charset="-122"/>
                  </a:endParaRPr>
                </a:p>
              </p:txBody>
            </p:sp>
            <p:sp>
              <p:nvSpPr>
                <p:cNvPr id="206933" name="Rectangle 11"/>
                <p:cNvSpPr>
                  <a:spLocks noChangeArrowheads="1"/>
                </p:cNvSpPr>
                <p:nvPr/>
              </p:nvSpPr>
              <p:spPr bwMode="auto">
                <a:xfrm>
                  <a:off x="1022" y="0"/>
                  <a:ext cx="175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57" name="Group 12"/>
              <p:cNvGrpSpPr/>
              <p:nvPr/>
            </p:nvGrpSpPr>
            <p:grpSpPr bwMode="auto">
              <a:xfrm>
                <a:off x="2774" y="0"/>
                <a:ext cx="950" cy="384"/>
                <a:chOff x="2774" y="0"/>
                <a:chExt cx="950" cy="384"/>
              </a:xfrm>
            </p:grpSpPr>
            <p:sp>
              <p:nvSpPr>
                <p:cNvPr id="206930" name="Rectangle 13"/>
                <p:cNvSpPr>
                  <a:spLocks noChangeArrowheads="1"/>
                </p:cNvSpPr>
                <p:nvPr/>
              </p:nvSpPr>
              <p:spPr bwMode="auto">
                <a:xfrm>
                  <a:off x="2817" y="0"/>
                  <a:ext cx="864" cy="384"/>
                </a:xfrm>
                <a:prstGeom prst="rect">
                  <a:avLst/>
                </a:prstGeom>
                <a:noFill/>
                <a:ln w="9525">
                  <a:noFill/>
                  <a:miter lim="800000"/>
                </a:ln>
              </p:spPr>
              <p:txBody>
                <a:bodyPr anchor="ctr"/>
                <a:lstStyle/>
                <a:p>
                  <a:pPr algn="ctr"/>
                  <a:r>
                    <a:rPr lang="zh-CN" altLang="en-US">
                      <a:solidFill>
                        <a:srgbClr val="000000"/>
                      </a:solidFill>
                      <a:latin typeface="华文细黑" pitchFamily="2" charset="-122"/>
                      <a:ea typeface="华文细黑" pitchFamily="2" charset="-122"/>
                    </a:rPr>
                    <a:t>其他公司（元）</a:t>
                  </a:r>
                  <a:endParaRPr lang="zh-CN" altLang="en-US" b="0">
                    <a:solidFill>
                      <a:srgbClr val="000000"/>
                    </a:solidFill>
                    <a:latin typeface="华文细黑" pitchFamily="2" charset="-122"/>
                    <a:ea typeface="华文细黑" pitchFamily="2" charset="-122"/>
                  </a:endParaRPr>
                </a:p>
              </p:txBody>
            </p:sp>
            <p:sp>
              <p:nvSpPr>
                <p:cNvPr id="206931" name="Rectangle 14"/>
                <p:cNvSpPr>
                  <a:spLocks noChangeArrowheads="1"/>
                </p:cNvSpPr>
                <p:nvPr/>
              </p:nvSpPr>
              <p:spPr bwMode="auto">
                <a:xfrm>
                  <a:off x="2774" y="0"/>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58" name="Group 15"/>
              <p:cNvGrpSpPr/>
              <p:nvPr/>
            </p:nvGrpSpPr>
            <p:grpSpPr bwMode="auto">
              <a:xfrm>
                <a:off x="0" y="384"/>
                <a:ext cx="1022" cy="480"/>
                <a:chOff x="0" y="384"/>
                <a:chExt cx="1022" cy="480"/>
              </a:xfrm>
            </p:grpSpPr>
            <p:sp>
              <p:nvSpPr>
                <p:cNvPr id="206928" name="Rectangle 16"/>
                <p:cNvSpPr>
                  <a:spLocks noChangeArrowheads="1"/>
                </p:cNvSpPr>
                <p:nvPr/>
              </p:nvSpPr>
              <p:spPr bwMode="auto">
                <a:xfrm>
                  <a:off x="43" y="384"/>
                  <a:ext cx="936" cy="480"/>
                </a:xfrm>
                <a:prstGeom prst="rect">
                  <a:avLst/>
                </a:prstGeom>
                <a:noFill/>
                <a:ln w="9525">
                  <a:noFill/>
                  <a:miter lim="800000"/>
                </a:ln>
              </p:spPr>
              <p:txBody>
                <a:bodyPr anchor="ctr"/>
                <a:lstStyle/>
                <a:p>
                  <a:pPr algn="ctr"/>
                  <a:r>
                    <a:rPr lang="en-US" altLang="zh-CN" b="0">
                      <a:solidFill>
                        <a:srgbClr val="000000"/>
                      </a:solidFill>
                      <a:ea typeface="华文细黑" pitchFamily="2" charset="-122"/>
                    </a:rPr>
                    <a:t> </a:t>
                  </a:r>
                  <a:endParaRPr lang="en-US" altLang="zh-CN" b="0">
                    <a:solidFill>
                      <a:srgbClr val="000000"/>
                    </a:solidFill>
                    <a:latin typeface="华文细黑" pitchFamily="2" charset="-122"/>
                    <a:ea typeface="华文细黑" pitchFamily="2" charset="-122"/>
                  </a:endParaRPr>
                </a:p>
                <a:p>
                  <a:pPr algn="ctr" eaLnBrk="0" hangingPunct="0"/>
                  <a:endParaRPr lang="en-US" altLang="zh-CN" b="0">
                    <a:solidFill>
                      <a:srgbClr val="000000"/>
                    </a:solidFill>
                    <a:latin typeface="华文细黑" pitchFamily="2" charset="-122"/>
                    <a:ea typeface="华文细黑" pitchFamily="2" charset="-122"/>
                  </a:endParaRPr>
                </a:p>
              </p:txBody>
            </p:sp>
            <p:sp>
              <p:nvSpPr>
                <p:cNvPr id="206929" name="Rectangle 17"/>
                <p:cNvSpPr>
                  <a:spLocks noChangeArrowheads="1"/>
                </p:cNvSpPr>
                <p:nvPr/>
              </p:nvSpPr>
              <p:spPr bwMode="auto">
                <a:xfrm>
                  <a:off x="0" y="384"/>
                  <a:ext cx="1022"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59" name="Group 18"/>
              <p:cNvGrpSpPr/>
              <p:nvPr/>
            </p:nvGrpSpPr>
            <p:grpSpPr bwMode="auto">
              <a:xfrm>
                <a:off x="1022" y="384"/>
                <a:ext cx="438" cy="480"/>
                <a:chOff x="1022" y="384"/>
                <a:chExt cx="438" cy="480"/>
              </a:xfrm>
            </p:grpSpPr>
            <p:sp>
              <p:nvSpPr>
                <p:cNvPr id="206926" name="Rectangle 19"/>
                <p:cNvSpPr>
                  <a:spLocks noChangeArrowheads="1"/>
                </p:cNvSpPr>
                <p:nvPr/>
              </p:nvSpPr>
              <p:spPr bwMode="auto">
                <a:xfrm>
                  <a:off x="1065" y="384"/>
                  <a:ext cx="352" cy="480"/>
                </a:xfrm>
                <a:prstGeom prst="rect">
                  <a:avLst/>
                </a:prstGeom>
                <a:noFill/>
                <a:ln w="9525">
                  <a:noFill/>
                  <a:miter lim="800000"/>
                </a:ln>
              </p:spPr>
              <p:txBody>
                <a:bodyPr anchor="ctr"/>
                <a:lstStyle/>
                <a:p>
                  <a:pPr algn="ctr"/>
                  <a:r>
                    <a:rPr lang="zh-CN" altLang="en-US">
                      <a:solidFill>
                        <a:srgbClr val="000000"/>
                      </a:solidFill>
                      <a:latin typeface="华文细黑" pitchFamily="2" charset="-122"/>
                      <a:ea typeface="华文细黑" pitchFamily="2" charset="-122"/>
                    </a:rPr>
                    <a:t>员工甲</a:t>
                  </a:r>
                  <a:endParaRPr lang="zh-CN" altLang="en-US" b="0">
                    <a:solidFill>
                      <a:srgbClr val="000000"/>
                    </a:solidFill>
                    <a:latin typeface="华文细黑" pitchFamily="2" charset="-122"/>
                    <a:ea typeface="华文细黑" pitchFamily="2" charset="-122"/>
                  </a:endParaRPr>
                </a:p>
              </p:txBody>
            </p:sp>
            <p:sp>
              <p:nvSpPr>
                <p:cNvPr id="206927" name="Rectangle 20"/>
                <p:cNvSpPr>
                  <a:spLocks noChangeArrowheads="1"/>
                </p:cNvSpPr>
                <p:nvPr/>
              </p:nvSpPr>
              <p:spPr bwMode="auto">
                <a:xfrm>
                  <a:off x="1022" y="384"/>
                  <a:ext cx="43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60" name="Group 21"/>
              <p:cNvGrpSpPr/>
              <p:nvPr/>
            </p:nvGrpSpPr>
            <p:grpSpPr bwMode="auto">
              <a:xfrm>
                <a:off x="1460" y="384"/>
                <a:ext cx="438" cy="480"/>
                <a:chOff x="1460" y="384"/>
                <a:chExt cx="438" cy="480"/>
              </a:xfrm>
            </p:grpSpPr>
            <p:sp>
              <p:nvSpPr>
                <p:cNvPr id="206924" name="Rectangle 22"/>
                <p:cNvSpPr>
                  <a:spLocks noChangeArrowheads="1"/>
                </p:cNvSpPr>
                <p:nvPr/>
              </p:nvSpPr>
              <p:spPr bwMode="auto">
                <a:xfrm>
                  <a:off x="1503" y="384"/>
                  <a:ext cx="352" cy="480"/>
                </a:xfrm>
                <a:prstGeom prst="rect">
                  <a:avLst/>
                </a:prstGeom>
                <a:noFill/>
                <a:ln w="9525">
                  <a:noFill/>
                  <a:miter lim="800000"/>
                </a:ln>
              </p:spPr>
              <p:txBody>
                <a:bodyPr anchor="ctr"/>
                <a:lstStyle/>
                <a:p>
                  <a:pPr algn="ctr"/>
                  <a:r>
                    <a:rPr lang="zh-CN" altLang="en-US">
                      <a:solidFill>
                        <a:srgbClr val="000000"/>
                      </a:solidFill>
                      <a:latin typeface="华文细黑" pitchFamily="2" charset="-122"/>
                      <a:ea typeface="华文细黑" pitchFamily="2" charset="-122"/>
                    </a:rPr>
                    <a:t>员工乙</a:t>
                  </a:r>
                  <a:endParaRPr lang="zh-CN" altLang="en-US" b="0">
                    <a:solidFill>
                      <a:srgbClr val="000000"/>
                    </a:solidFill>
                    <a:latin typeface="华文细黑" pitchFamily="2" charset="-122"/>
                    <a:ea typeface="华文细黑" pitchFamily="2" charset="-122"/>
                  </a:endParaRPr>
                </a:p>
              </p:txBody>
            </p:sp>
            <p:sp>
              <p:nvSpPr>
                <p:cNvPr id="206925" name="Rectangle 23"/>
                <p:cNvSpPr>
                  <a:spLocks noChangeArrowheads="1"/>
                </p:cNvSpPr>
                <p:nvPr/>
              </p:nvSpPr>
              <p:spPr bwMode="auto">
                <a:xfrm>
                  <a:off x="1460" y="384"/>
                  <a:ext cx="43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61" name="Group 24"/>
              <p:cNvGrpSpPr/>
              <p:nvPr/>
            </p:nvGrpSpPr>
            <p:grpSpPr bwMode="auto">
              <a:xfrm>
                <a:off x="1898" y="384"/>
                <a:ext cx="438" cy="480"/>
                <a:chOff x="1898" y="384"/>
                <a:chExt cx="438" cy="480"/>
              </a:xfrm>
            </p:grpSpPr>
            <p:sp>
              <p:nvSpPr>
                <p:cNvPr id="206922" name="Rectangle 25"/>
                <p:cNvSpPr>
                  <a:spLocks noChangeArrowheads="1"/>
                </p:cNvSpPr>
                <p:nvPr/>
              </p:nvSpPr>
              <p:spPr bwMode="auto">
                <a:xfrm>
                  <a:off x="1941" y="384"/>
                  <a:ext cx="352" cy="480"/>
                </a:xfrm>
                <a:prstGeom prst="rect">
                  <a:avLst/>
                </a:prstGeom>
                <a:noFill/>
                <a:ln w="9525">
                  <a:noFill/>
                  <a:miter lim="800000"/>
                </a:ln>
              </p:spPr>
              <p:txBody>
                <a:bodyPr anchor="ctr"/>
                <a:lstStyle/>
                <a:p>
                  <a:pPr algn="ctr"/>
                  <a:r>
                    <a:rPr lang="zh-CN" altLang="en-US">
                      <a:solidFill>
                        <a:srgbClr val="000000"/>
                      </a:solidFill>
                      <a:latin typeface="华文细黑" pitchFamily="2" charset="-122"/>
                      <a:ea typeface="华文细黑" pitchFamily="2" charset="-122"/>
                    </a:rPr>
                    <a:t>员工丙</a:t>
                  </a:r>
                  <a:endParaRPr lang="zh-CN" altLang="en-US" b="0">
                    <a:solidFill>
                      <a:srgbClr val="000000"/>
                    </a:solidFill>
                    <a:latin typeface="华文细黑" pitchFamily="2" charset="-122"/>
                    <a:ea typeface="华文细黑" pitchFamily="2" charset="-122"/>
                  </a:endParaRPr>
                </a:p>
              </p:txBody>
            </p:sp>
            <p:sp>
              <p:nvSpPr>
                <p:cNvPr id="206923" name="Rectangle 26"/>
                <p:cNvSpPr>
                  <a:spLocks noChangeArrowheads="1"/>
                </p:cNvSpPr>
                <p:nvPr/>
              </p:nvSpPr>
              <p:spPr bwMode="auto">
                <a:xfrm>
                  <a:off x="1898" y="384"/>
                  <a:ext cx="43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62" name="Group 27"/>
              <p:cNvGrpSpPr/>
              <p:nvPr/>
            </p:nvGrpSpPr>
            <p:grpSpPr bwMode="auto">
              <a:xfrm>
                <a:off x="2336" y="384"/>
                <a:ext cx="438" cy="480"/>
                <a:chOff x="2336" y="384"/>
                <a:chExt cx="438" cy="480"/>
              </a:xfrm>
            </p:grpSpPr>
            <p:sp>
              <p:nvSpPr>
                <p:cNvPr id="206920" name="Rectangle 28"/>
                <p:cNvSpPr>
                  <a:spLocks noChangeArrowheads="1"/>
                </p:cNvSpPr>
                <p:nvPr/>
              </p:nvSpPr>
              <p:spPr bwMode="auto">
                <a:xfrm>
                  <a:off x="2379" y="384"/>
                  <a:ext cx="352" cy="480"/>
                </a:xfrm>
                <a:prstGeom prst="rect">
                  <a:avLst/>
                </a:prstGeom>
                <a:noFill/>
                <a:ln w="9525">
                  <a:noFill/>
                  <a:miter lim="800000"/>
                </a:ln>
              </p:spPr>
              <p:txBody>
                <a:bodyPr anchor="ctr"/>
                <a:lstStyle/>
                <a:p>
                  <a:pPr algn="ctr"/>
                  <a:r>
                    <a:rPr lang="zh-CN" altLang="en-US">
                      <a:solidFill>
                        <a:srgbClr val="000000"/>
                      </a:solidFill>
                      <a:latin typeface="华文细黑" pitchFamily="2" charset="-122"/>
                      <a:ea typeface="华文细黑" pitchFamily="2" charset="-122"/>
                    </a:rPr>
                    <a:t>平均</a:t>
                  </a:r>
                  <a:endParaRPr lang="zh-CN" altLang="en-US" b="0">
                    <a:solidFill>
                      <a:srgbClr val="000000"/>
                    </a:solidFill>
                    <a:latin typeface="华文细黑" pitchFamily="2" charset="-122"/>
                    <a:ea typeface="华文细黑" pitchFamily="2" charset="-122"/>
                  </a:endParaRPr>
                </a:p>
              </p:txBody>
            </p:sp>
            <p:sp>
              <p:nvSpPr>
                <p:cNvPr id="206921" name="Rectangle 29"/>
                <p:cNvSpPr>
                  <a:spLocks noChangeArrowheads="1"/>
                </p:cNvSpPr>
                <p:nvPr/>
              </p:nvSpPr>
              <p:spPr bwMode="auto">
                <a:xfrm>
                  <a:off x="2336" y="384"/>
                  <a:ext cx="43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63" name="Group 30"/>
              <p:cNvGrpSpPr/>
              <p:nvPr/>
            </p:nvGrpSpPr>
            <p:grpSpPr bwMode="auto">
              <a:xfrm>
                <a:off x="2774" y="384"/>
                <a:ext cx="950" cy="480"/>
                <a:chOff x="2774" y="384"/>
                <a:chExt cx="950" cy="480"/>
              </a:xfrm>
            </p:grpSpPr>
            <p:sp>
              <p:nvSpPr>
                <p:cNvPr id="206918" name="Rectangle 31"/>
                <p:cNvSpPr>
                  <a:spLocks noChangeArrowheads="1"/>
                </p:cNvSpPr>
                <p:nvPr/>
              </p:nvSpPr>
              <p:spPr bwMode="auto">
                <a:xfrm>
                  <a:off x="2817" y="384"/>
                  <a:ext cx="864" cy="480"/>
                </a:xfrm>
                <a:prstGeom prst="rect">
                  <a:avLst/>
                </a:prstGeom>
                <a:noFill/>
                <a:ln w="9525">
                  <a:noFill/>
                  <a:miter lim="800000"/>
                </a:ln>
              </p:spPr>
              <p:txBody>
                <a:bodyPr anchor="ctr"/>
                <a:lstStyle/>
                <a:p>
                  <a:pPr algn="ctr"/>
                  <a:r>
                    <a:rPr lang="en-US" altLang="zh-CN" b="0">
                      <a:solidFill>
                        <a:srgbClr val="000000"/>
                      </a:solidFill>
                      <a:ea typeface="华文细黑" pitchFamily="2" charset="-122"/>
                    </a:rPr>
                    <a:t> </a:t>
                  </a:r>
                  <a:endParaRPr lang="en-US" altLang="zh-CN" b="0">
                    <a:solidFill>
                      <a:srgbClr val="000000"/>
                    </a:solidFill>
                    <a:latin typeface="华文细黑" pitchFamily="2" charset="-122"/>
                    <a:ea typeface="华文细黑" pitchFamily="2" charset="-122"/>
                  </a:endParaRPr>
                </a:p>
                <a:p>
                  <a:pPr algn="ctr" eaLnBrk="0" hangingPunct="0"/>
                  <a:endParaRPr lang="en-US" altLang="zh-CN" b="0">
                    <a:solidFill>
                      <a:srgbClr val="000000"/>
                    </a:solidFill>
                    <a:latin typeface="华文细黑" pitchFamily="2" charset="-122"/>
                    <a:ea typeface="华文细黑" pitchFamily="2" charset="-122"/>
                  </a:endParaRPr>
                </a:p>
              </p:txBody>
            </p:sp>
            <p:sp>
              <p:nvSpPr>
                <p:cNvPr id="206919" name="Rectangle 32"/>
                <p:cNvSpPr>
                  <a:spLocks noChangeArrowheads="1"/>
                </p:cNvSpPr>
                <p:nvPr/>
              </p:nvSpPr>
              <p:spPr bwMode="auto">
                <a:xfrm>
                  <a:off x="2774" y="384"/>
                  <a:ext cx="950"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64" name="Group 33"/>
              <p:cNvGrpSpPr/>
              <p:nvPr/>
            </p:nvGrpSpPr>
            <p:grpSpPr bwMode="auto">
              <a:xfrm>
                <a:off x="0" y="864"/>
                <a:ext cx="1022" cy="384"/>
                <a:chOff x="0" y="864"/>
                <a:chExt cx="1022" cy="384"/>
              </a:xfrm>
            </p:grpSpPr>
            <p:sp>
              <p:nvSpPr>
                <p:cNvPr id="206916" name="Rectangle 34"/>
                <p:cNvSpPr>
                  <a:spLocks noChangeArrowheads="1"/>
                </p:cNvSpPr>
                <p:nvPr/>
              </p:nvSpPr>
              <p:spPr bwMode="auto">
                <a:xfrm>
                  <a:off x="43" y="864"/>
                  <a:ext cx="936" cy="384"/>
                </a:xfrm>
                <a:prstGeom prst="rect">
                  <a:avLst/>
                </a:prstGeom>
                <a:noFill/>
                <a:ln w="9525">
                  <a:noFill/>
                  <a:miter lim="800000"/>
                </a:ln>
              </p:spPr>
              <p:txBody>
                <a:bodyPr anchor="ctr"/>
                <a:lstStyle/>
                <a:p>
                  <a:pPr algn="ctr"/>
                  <a:r>
                    <a:rPr lang="zh-CN" altLang="en-US">
                      <a:solidFill>
                        <a:srgbClr val="000000"/>
                      </a:solidFill>
                      <a:latin typeface="华文细黑" pitchFamily="2" charset="-122"/>
                      <a:ea typeface="华文细黑" pitchFamily="2" charset="-122"/>
                    </a:rPr>
                    <a:t>基本薪酬</a:t>
                  </a:r>
                  <a:endParaRPr lang="zh-CN" altLang="en-US" b="0">
                    <a:solidFill>
                      <a:srgbClr val="000000"/>
                    </a:solidFill>
                    <a:latin typeface="华文细黑" pitchFamily="2" charset="-122"/>
                    <a:ea typeface="华文细黑" pitchFamily="2" charset="-122"/>
                  </a:endParaRPr>
                </a:p>
              </p:txBody>
            </p:sp>
            <p:sp>
              <p:nvSpPr>
                <p:cNvPr id="206917" name="Rectangle 35"/>
                <p:cNvSpPr>
                  <a:spLocks noChangeArrowheads="1"/>
                </p:cNvSpPr>
                <p:nvPr/>
              </p:nvSpPr>
              <p:spPr bwMode="auto">
                <a:xfrm>
                  <a:off x="0" y="864"/>
                  <a:ext cx="102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65" name="Group 36"/>
              <p:cNvGrpSpPr/>
              <p:nvPr/>
            </p:nvGrpSpPr>
            <p:grpSpPr bwMode="auto">
              <a:xfrm>
                <a:off x="1022" y="864"/>
                <a:ext cx="438" cy="384"/>
                <a:chOff x="1022" y="864"/>
                <a:chExt cx="438" cy="384"/>
              </a:xfrm>
            </p:grpSpPr>
            <p:sp>
              <p:nvSpPr>
                <p:cNvPr id="206914" name="Rectangle 37"/>
                <p:cNvSpPr>
                  <a:spLocks noChangeArrowheads="1"/>
                </p:cNvSpPr>
                <p:nvPr/>
              </p:nvSpPr>
              <p:spPr bwMode="auto">
                <a:xfrm>
                  <a:off x="1065" y="864"/>
                  <a:ext cx="352" cy="384"/>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2250</a:t>
                  </a:r>
                  <a:endParaRPr lang="en-US" altLang="zh-CN" b="0">
                    <a:solidFill>
                      <a:srgbClr val="000000"/>
                    </a:solidFill>
                    <a:latin typeface="华文细黑" pitchFamily="2" charset="-122"/>
                    <a:ea typeface="华文细黑" pitchFamily="2" charset="-122"/>
                  </a:endParaRPr>
                </a:p>
              </p:txBody>
            </p:sp>
            <p:sp>
              <p:nvSpPr>
                <p:cNvPr id="206915" name="Rectangle 38"/>
                <p:cNvSpPr>
                  <a:spLocks noChangeArrowheads="1"/>
                </p:cNvSpPr>
                <p:nvPr/>
              </p:nvSpPr>
              <p:spPr bwMode="auto">
                <a:xfrm>
                  <a:off x="1022" y="864"/>
                  <a:ext cx="43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66" name="Group 39"/>
              <p:cNvGrpSpPr/>
              <p:nvPr/>
            </p:nvGrpSpPr>
            <p:grpSpPr bwMode="auto">
              <a:xfrm>
                <a:off x="1460" y="864"/>
                <a:ext cx="438" cy="384"/>
                <a:chOff x="1460" y="864"/>
                <a:chExt cx="438" cy="384"/>
              </a:xfrm>
            </p:grpSpPr>
            <p:sp>
              <p:nvSpPr>
                <p:cNvPr id="206912" name="Rectangle 40"/>
                <p:cNvSpPr>
                  <a:spLocks noChangeArrowheads="1"/>
                </p:cNvSpPr>
                <p:nvPr/>
              </p:nvSpPr>
              <p:spPr bwMode="auto">
                <a:xfrm>
                  <a:off x="1503" y="864"/>
                  <a:ext cx="352" cy="384"/>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2500</a:t>
                  </a:r>
                  <a:endParaRPr lang="en-US" altLang="zh-CN" b="0">
                    <a:solidFill>
                      <a:srgbClr val="000000"/>
                    </a:solidFill>
                    <a:latin typeface="华文细黑" pitchFamily="2" charset="-122"/>
                    <a:ea typeface="华文细黑" pitchFamily="2" charset="-122"/>
                  </a:endParaRPr>
                </a:p>
              </p:txBody>
            </p:sp>
            <p:sp>
              <p:nvSpPr>
                <p:cNvPr id="206913" name="Rectangle 41"/>
                <p:cNvSpPr>
                  <a:spLocks noChangeArrowheads="1"/>
                </p:cNvSpPr>
                <p:nvPr/>
              </p:nvSpPr>
              <p:spPr bwMode="auto">
                <a:xfrm>
                  <a:off x="1460" y="864"/>
                  <a:ext cx="43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67" name="Group 42"/>
              <p:cNvGrpSpPr/>
              <p:nvPr/>
            </p:nvGrpSpPr>
            <p:grpSpPr bwMode="auto">
              <a:xfrm>
                <a:off x="1898" y="864"/>
                <a:ext cx="438" cy="384"/>
                <a:chOff x="1898" y="864"/>
                <a:chExt cx="438" cy="384"/>
              </a:xfrm>
            </p:grpSpPr>
            <p:sp>
              <p:nvSpPr>
                <p:cNvPr id="206910" name="Rectangle 43"/>
                <p:cNvSpPr>
                  <a:spLocks noChangeArrowheads="1"/>
                </p:cNvSpPr>
                <p:nvPr/>
              </p:nvSpPr>
              <p:spPr bwMode="auto">
                <a:xfrm>
                  <a:off x="1941" y="864"/>
                  <a:ext cx="352" cy="384"/>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2750</a:t>
                  </a:r>
                  <a:endParaRPr lang="en-US" altLang="zh-CN" b="0">
                    <a:solidFill>
                      <a:srgbClr val="000000"/>
                    </a:solidFill>
                    <a:latin typeface="华文细黑" pitchFamily="2" charset="-122"/>
                    <a:ea typeface="华文细黑" pitchFamily="2" charset="-122"/>
                  </a:endParaRPr>
                </a:p>
              </p:txBody>
            </p:sp>
            <p:sp>
              <p:nvSpPr>
                <p:cNvPr id="206911" name="Rectangle 44"/>
                <p:cNvSpPr>
                  <a:spLocks noChangeArrowheads="1"/>
                </p:cNvSpPr>
                <p:nvPr/>
              </p:nvSpPr>
              <p:spPr bwMode="auto">
                <a:xfrm>
                  <a:off x="1898" y="864"/>
                  <a:ext cx="43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68" name="Group 45"/>
              <p:cNvGrpSpPr/>
              <p:nvPr/>
            </p:nvGrpSpPr>
            <p:grpSpPr bwMode="auto">
              <a:xfrm>
                <a:off x="2336" y="864"/>
                <a:ext cx="438" cy="384"/>
                <a:chOff x="2336" y="864"/>
                <a:chExt cx="438" cy="384"/>
              </a:xfrm>
            </p:grpSpPr>
            <p:sp>
              <p:nvSpPr>
                <p:cNvPr id="206908" name="Rectangle 46"/>
                <p:cNvSpPr>
                  <a:spLocks noChangeArrowheads="1"/>
                </p:cNvSpPr>
                <p:nvPr/>
              </p:nvSpPr>
              <p:spPr bwMode="auto">
                <a:xfrm>
                  <a:off x="2379" y="864"/>
                  <a:ext cx="352" cy="384"/>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2500</a:t>
                  </a:r>
                  <a:endParaRPr lang="en-US" altLang="zh-CN" b="0">
                    <a:solidFill>
                      <a:srgbClr val="000000"/>
                    </a:solidFill>
                    <a:latin typeface="华文细黑" pitchFamily="2" charset="-122"/>
                    <a:ea typeface="华文细黑" pitchFamily="2" charset="-122"/>
                  </a:endParaRPr>
                </a:p>
              </p:txBody>
            </p:sp>
            <p:sp>
              <p:nvSpPr>
                <p:cNvPr id="206909" name="Rectangle 47"/>
                <p:cNvSpPr>
                  <a:spLocks noChangeArrowheads="1"/>
                </p:cNvSpPr>
                <p:nvPr/>
              </p:nvSpPr>
              <p:spPr bwMode="auto">
                <a:xfrm>
                  <a:off x="2336" y="864"/>
                  <a:ext cx="43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69" name="Group 48"/>
              <p:cNvGrpSpPr/>
              <p:nvPr/>
            </p:nvGrpSpPr>
            <p:grpSpPr bwMode="auto">
              <a:xfrm>
                <a:off x="2774" y="864"/>
                <a:ext cx="950" cy="384"/>
                <a:chOff x="2774" y="864"/>
                <a:chExt cx="950" cy="384"/>
              </a:xfrm>
            </p:grpSpPr>
            <p:sp>
              <p:nvSpPr>
                <p:cNvPr id="206906" name="Rectangle 49"/>
                <p:cNvSpPr>
                  <a:spLocks noChangeArrowheads="1"/>
                </p:cNvSpPr>
                <p:nvPr/>
              </p:nvSpPr>
              <p:spPr bwMode="auto">
                <a:xfrm>
                  <a:off x="2817" y="864"/>
                  <a:ext cx="864" cy="384"/>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2450</a:t>
                  </a:r>
                  <a:endParaRPr lang="en-US" altLang="zh-CN" b="0">
                    <a:solidFill>
                      <a:srgbClr val="000000"/>
                    </a:solidFill>
                    <a:latin typeface="华文细黑" pitchFamily="2" charset="-122"/>
                    <a:ea typeface="华文细黑" pitchFamily="2" charset="-122"/>
                  </a:endParaRPr>
                </a:p>
              </p:txBody>
            </p:sp>
            <p:sp>
              <p:nvSpPr>
                <p:cNvPr id="206907" name="Rectangle 50"/>
                <p:cNvSpPr>
                  <a:spLocks noChangeArrowheads="1"/>
                </p:cNvSpPr>
                <p:nvPr/>
              </p:nvSpPr>
              <p:spPr bwMode="auto">
                <a:xfrm>
                  <a:off x="2774" y="864"/>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70" name="Group 51"/>
              <p:cNvGrpSpPr/>
              <p:nvPr/>
            </p:nvGrpSpPr>
            <p:grpSpPr bwMode="auto">
              <a:xfrm>
                <a:off x="0" y="1248"/>
                <a:ext cx="1022" cy="384"/>
                <a:chOff x="0" y="1248"/>
                <a:chExt cx="1022" cy="384"/>
              </a:xfrm>
            </p:grpSpPr>
            <p:sp>
              <p:nvSpPr>
                <p:cNvPr id="206904" name="Rectangle 52"/>
                <p:cNvSpPr>
                  <a:spLocks noChangeArrowheads="1"/>
                </p:cNvSpPr>
                <p:nvPr/>
              </p:nvSpPr>
              <p:spPr bwMode="auto">
                <a:xfrm>
                  <a:off x="43" y="1248"/>
                  <a:ext cx="936" cy="384"/>
                </a:xfrm>
                <a:prstGeom prst="rect">
                  <a:avLst/>
                </a:prstGeom>
                <a:noFill/>
                <a:ln w="9525">
                  <a:noFill/>
                  <a:miter lim="800000"/>
                </a:ln>
              </p:spPr>
              <p:txBody>
                <a:bodyPr anchor="ctr"/>
                <a:lstStyle/>
                <a:p>
                  <a:pPr algn="ctr"/>
                  <a:r>
                    <a:rPr lang="zh-CN" altLang="en-US">
                      <a:solidFill>
                        <a:srgbClr val="000000"/>
                      </a:solidFill>
                      <a:latin typeface="华文细黑" pitchFamily="2" charset="-122"/>
                      <a:ea typeface="华文细黑" pitchFamily="2" charset="-122"/>
                    </a:rPr>
                    <a:t>中    值</a:t>
                  </a:r>
                  <a:endParaRPr lang="zh-CN" altLang="en-US" b="0">
                    <a:solidFill>
                      <a:srgbClr val="000000"/>
                    </a:solidFill>
                    <a:latin typeface="华文细黑" pitchFamily="2" charset="-122"/>
                    <a:ea typeface="华文细黑" pitchFamily="2" charset="-122"/>
                  </a:endParaRPr>
                </a:p>
              </p:txBody>
            </p:sp>
            <p:sp>
              <p:nvSpPr>
                <p:cNvPr id="206905" name="Rectangle 53"/>
                <p:cNvSpPr>
                  <a:spLocks noChangeArrowheads="1"/>
                </p:cNvSpPr>
                <p:nvPr/>
              </p:nvSpPr>
              <p:spPr bwMode="auto">
                <a:xfrm>
                  <a:off x="0" y="1248"/>
                  <a:ext cx="102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71" name="Group 54"/>
              <p:cNvGrpSpPr/>
              <p:nvPr/>
            </p:nvGrpSpPr>
            <p:grpSpPr bwMode="auto">
              <a:xfrm>
                <a:off x="1022" y="1248"/>
                <a:ext cx="438" cy="384"/>
                <a:chOff x="1022" y="1248"/>
                <a:chExt cx="438" cy="384"/>
              </a:xfrm>
            </p:grpSpPr>
            <p:sp>
              <p:nvSpPr>
                <p:cNvPr id="206902" name="Rectangle 55"/>
                <p:cNvSpPr>
                  <a:spLocks noChangeArrowheads="1"/>
                </p:cNvSpPr>
                <p:nvPr/>
              </p:nvSpPr>
              <p:spPr bwMode="auto">
                <a:xfrm>
                  <a:off x="1065" y="1248"/>
                  <a:ext cx="352" cy="384"/>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2500</a:t>
                  </a:r>
                  <a:endParaRPr lang="en-US" altLang="zh-CN" b="0">
                    <a:solidFill>
                      <a:srgbClr val="000000"/>
                    </a:solidFill>
                    <a:latin typeface="华文细黑" pitchFamily="2" charset="-122"/>
                    <a:ea typeface="华文细黑" pitchFamily="2" charset="-122"/>
                  </a:endParaRPr>
                </a:p>
              </p:txBody>
            </p:sp>
            <p:sp>
              <p:nvSpPr>
                <p:cNvPr id="206903" name="Rectangle 56"/>
                <p:cNvSpPr>
                  <a:spLocks noChangeArrowheads="1"/>
                </p:cNvSpPr>
                <p:nvPr/>
              </p:nvSpPr>
              <p:spPr bwMode="auto">
                <a:xfrm>
                  <a:off x="1022" y="1248"/>
                  <a:ext cx="43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72" name="Group 57"/>
              <p:cNvGrpSpPr/>
              <p:nvPr/>
            </p:nvGrpSpPr>
            <p:grpSpPr bwMode="auto">
              <a:xfrm>
                <a:off x="1460" y="1248"/>
                <a:ext cx="438" cy="384"/>
                <a:chOff x="1460" y="1248"/>
                <a:chExt cx="438" cy="384"/>
              </a:xfrm>
            </p:grpSpPr>
            <p:sp>
              <p:nvSpPr>
                <p:cNvPr id="206900" name="Rectangle 58"/>
                <p:cNvSpPr>
                  <a:spLocks noChangeArrowheads="1"/>
                </p:cNvSpPr>
                <p:nvPr/>
              </p:nvSpPr>
              <p:spPr bwMode="auto">
                <a:xfrm>
                  <a:off x="1503" y="1248"/>
                  <a:ext cx="352" cy="384"/>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2500</a:t>
                  </a:r>
                  <a:endParaRPr lang="en-US" altLang="zh-CN" b="0">
                    <a:solidFill>
                      <a:srgbClr val="000000"/>
                    </a:solidFill>
                    <a:latin typeface="华文细黑" pitchFamily="2" charset="-122"/>
                    <a:ea typeface="华文细黑" pitchFamily="2" charset="-122"/>
                  </a:endParaRPr>
                </a:p>
              </p:txBody>
            </p:sp>
            <p:sp>
              <p:nvSpPr>
                <p:cNvPr id="206901" name="Rectangle 59"/>
                <p:cNvSpPr>
                  <a:spLocks noChangeArrowheads="1"/>
                </p:cNvSpPr>
                <p:nvPr/>
              </p:nvSpPr>
              <p:spPr bwMode="auto">
                <a:xfrm>
                  <a:off x="1460" y="1248"/>
                  <a:ext cx="43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73" name="Group 60"/>
              <p:cNvGrpSpPr/>
              <p:nvPr/>
            </p:nvGrpSpPr>
            <p:grpSpPr bwMode="auto">
              <a:xfrm>
                <a:off x="1898" y="1248"/>
                <a:ext cx="438" cy="384"/>
                <a:chOff x="1898" y="1248"/>
                <a:chExt cx="438" cy="384"/>
              </a:xfrm>
            </p:grpSpPr>
            <p:sp>
              <p:nvSpPr>
                <p:cNvPr id="206898" name="Rectangle 61"/>
                <p:cNvSpPr>
                  <a:spLocks noChangeArrowheads="1"/>
                </p:cNvSpPr>
                <p:nvPr/>
              </p:nvSpPr>
              <p:spPr bwMode="auto">
                <a:xfrm>
                  <a:off x="1941" y="1248"/>
                  <a:ext cx="352" cy="384"/>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2500</a:t>
                  </a:r>
                  <a:endParaRPr lang="en-US" altLang="zh-CN" b="0">
                    <a:solidFill>
                      <a:srgbClr val="000000"/>
                    </a:solidFill>
                    <a:latin typeface="华文细黑" pitchFamily="2" charset="-122"/>
                    <a:ea typeface="华文细黑" pitchFamily="2" charset="-122"/>
                  </a:endParaRPr>
                </a:p>
              </p:txBody>
            </p:sp>
            <p:sp>
              <p:nvSpPr>
                <p:cNvPr id="206899" name="Rectangle 62"/>
                <p:cNvSpPr>
                  <a:spLocks noChangeArrowheads="1"/>
                </p:cNvSpPr>
                <p:nvPr/>
              </p:nvSpPr>
              <p:spPr bwMode="auto">
                <a:xfrm>
                  <a:off x="1898" y="1248"/>
                  <a:ext cx="43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74" name="Group 63"/>
              <p:cNvGrpSpPr/>
              <p:nvPr/>
            </p:nvGrpSpPr>
            <p:grpSpPr bwMode="auto">
              <a:xfrm>
                <a:off x="2336" y="1248"/>
                <a:ext cx="438" cy="384"/>
                <a:chOff x="2336" y="1248"/>
                <a:chExt cx="438" cy="384"/>
              </a:xfrm>
            </p:grpSpPr>
            <p:sp>
              <p:nvSpPr>
                <p:cNvPr id="206896" name="Rectangle 64"/>
                <p:cNvSpPr>
                  <a:spLocks noChangeArrowheads="1"/>
                </p:cNvSpPr>
                <p:nvPr/>
              </p:nvSpPr>
              <p:spPr bwMode="auto">
                <a:xfrm>
                  <a:off x="2379" y="1248"/>
                  <a:ext cx="352" cy="384"/>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2500</a:t>
                  </a:r>
                  <a:endParaRPr lang="en-US" altLang="zh-CN" b="0">
                    <a:solidFill>
                      <a:srgbClr val="000000"/>
                    </a:solidFill>
                    <a:latin typeface="华文细黑" pitchFamily="2" charset="-122"/>
                    <a:ea typeface="华文细黑" pitchFamily="2" charset="-122"/>
                  </a:endParaRPr>
                </a:p>
              </p:txBody>
            </p:sp>
            <p:sp>
              <p:nvSpPr>
                <p:cNvPr id="206897" name="Rectangle 65"/>
                <p:cNvSpPr>
                  <a:spLocks noChangeArrowheads="1"/>
                </p:cNvSpPr>
                <p:nvPr/>
              </p:nvSpPr>
              <p:spPr bwMode="auto">
                <a:xfrm>
                  <a:off x="2336" y="1248"/>
                  <a:ext cx="43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75" name="Group 66"/>
              <p:cNvGrpSpPr/>
              <p:nvPr/>
            </p:nvGrpSpPr>
            <p:grpSpPr bwMode="auto">
              <a:xfrm>
                <a:off x="2774" y="1248"/>
                <a:ext cx="950" cy="384"/>
                <a:chOff x="2774" y="1248"/>
                <a:chExt cx="950" cy="384"/>
              </a:xfrm>
            </p:grpSpPr>
            <p:sp>
              <p:nvSpPr>
                <p:cNvPr id="206894" name="Rectangle 67"/>
                <p:cNvSpPr>
                  <a:spLocks noChangeArrowheads="1"/>
                </p:cNvSpPr>
                <p:nvPr/>
              </p:nvSpPr>
              <p:spPr bwMode="auto">
                <a:xfrm>
                  <a:off x="2817" y="1248"/>
                  <a:ext cx="864" cy="384"/>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2500</a:t>
                  </a:r>
                  <a:r>
                    <a:rPr lang="zh-CN" altLang="en-US" b="0">
                      <a:solidFill>
                        <a:srgbClr val="000000"/>
                      </a:solidFill>
                      <a:latin typeface="华文细黑" pitchFamily="2" charset="-122"/>
                      <a:ea typeface="华文细黑" pitchFamily="2" charset="-122"/>
                    </a:rPr>
                    <a:t>（市场平均水平）</a:t>
                  </a:r>
                  <a:endParaRPr lang="zh-CN" altLang="en-US" b="0">
                    <a:solidFill>
                      <a:srgbClr val="000000"/>
                    </a:solidFill>
                    <a:latin typeface="华文细黑" pitchFamily="2" charset="-122"/>
                    <a:ea typeface="华文细黑" pitchFamily="2" charset="-122"/>
                  </a:endParaRPr>
                </a:p>
              </p:txBody>
            </p:sp>
            <p:sp>
              <p:nvSpPr>
                <p:cNvPr id="206895" name="Rectangle 68"/>
                <p:cNvSpPr>
                  <a:spLocks noChangeArrowheads="1"/>
                </p:cNvSpPr>
                <p:nvPr/>
              </p:nvSpPr>
              <p:spPr bwMode="auto">
                <a:xfrm>
                  <a:off x="2774" y="1248"/>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76" name="Group 69"/>
              <p:cNvGrpSpPr/>
              <p:nvPr/>
            </p:nvGrpSpPr>
            <p:grpSpPr bwMode="auto">
              <a:xfrm>
                <a:off x="0" y="1632"/>
                <a:ext cx="1022" cy="576"/>
                <a:chOff x="0" y="1632"/>
                <a:chExt cx="1022" cy="576"/>
              </a:xfrm>
            </p:grpSpPr>
            <p:sp>
              <p:nvSpPr>
                <p:cNvPr id="206892" name="Rectangle 70"/>
                <p:cNvSpPr>
                  <a:spLocks noChangeArrowheads="1"/>
                </p:cNvSpPr>
                <p:nvPr/>
              </p:nvSpPr>
              <p:spPr bwMode="auto">
                <a:xfrm>
                  <a:off x="43" y="1632"/>
                  <a:ext cx="936" cy="576"/>
                </a:xfrm>
                <a:prstGeom prst="rect">
                  <a:avLst/>
                </a:prstGeom>
                <a:noFill/>
                <a:ln w="9525">
                  <a:noFill/>
                  <a:miter lim="800000"/>
                </a:ln>
              </p:spPr>
              <p:txBody>
                <a:bodyPr anchor="ctr"/>
                <a:lstStyle/>
                <a:p>
                  <a:pPr algn="ctr"/>
                  <a:r>
                    <a:rPr lang="zh-CN" altLang="en-US">
                      <a:solidFill>
                        <a:srgbClr val="000000"/>
                      </a:solidFill>
                      <a:latin typeface="华文细黑" pitchFamily="2" charset="-122"/>
                      <a:ea typeface="华文细黑" pitchFamily="2" charset="-122"/>
                    </a:rPr>
                    <a:t>薪酬比较比率</a:t>
                  </a:r>
                  <a:endParaRPr lang="zh-CN" altLang="en-US" b="0">
                    <a:solidFill>
                      <a:srgbClr val="000000"/>
                    </a:solidFill>
                    <a:latin typeface="华文细黑" pitchFamily="2" charset="-122"/>
                    <a:ea typeface="华文细黑" pitchFamily="2" charset="-122"/>
                  </a:endParaRPr>
                </a:p>
                <a:p>
                  <a:pPr algn="ctr" eaLnBrk="0" hangingPunct="0"/>
                  <a:r>
                    <a:rPr lang="zh-CN" altLang="en-US">
                      <a:solidFill>
                        <a:srgbClr val="000000"/>
                      </a:solidFill>
                      <a:latin typeface="华文细黑" pitchFamily="2" charset="-122"/>
                      <a:ea typeface="华文细黑" pitchFamily="2" charset="-122"/>
                    </a:rPr>
                    <a:t>（实际基本薪酬</a:t>
                  </a:r>
                  <a:r>
                    <a:rPr lang="en-US" altLang="zh-CN">
                      <a:solidFill>
                        <a:srgbClr val="000000"/>
                      </a:solidFill>
                      <a:latin typeface="华文细黑" pitchFamily="2" charset="-122"/>
                      <a:ea typeface="华文细黑" pitchFamily="2" charset="-122"/>
                    </a:rPr>
                    <a:t>/</a:t>
                  </a:r>
                  <a:r>
                    <a:rPr lang="zh-CN" altLang="en-US">
                      <a:solidFill>
                        <a:srgbClr val="000000"/>
                      </a:solidFill>
                      <a:latin typeface="华文细黑" pitchFamily="2" charset="-122"/>
                      <a:ea typeface="华文细黑" pitchFamily="2" charset="-122"/>
                    </a:rPr>
                    <a:t>区间中值）</a:t>
                  </a:r>
                  <a:endParaRPr lang="zh-CN" altLang="en-US" b="0">
                    <a:solidFill>
                      <a:srgbClr val="000000"/>
                    </a:solidFill>
                    <a:latin typeface="华文细黑" pitchFamily="2" charset="-122"/>
                    <a:ea typeface="华文细黑" pitchFamily="2" charset="-122"/>
                  </a:endParaRPr>
                </a:p>
              </p:txBody>
            </p:sp>
            <p:sp>
              <p:nvSpPr>
                <p:cNvPr id="206893" name="Rectangle 71"/>
                <p:cNvSpPr>
                  <a:spLocks noChangeArrowheads="1"/>
                </p:cNvSpPr>
                <p:nvPr/>
              </p:nvSpPr>
              <p:spPr bwMode="auto">
                <a:xfrm>
                  <a:off x="0" y="1632"/>
                  <a:ext cx="1022"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77" name="Group 72"/>
              <p:cNvGrpSpPr/>
              <p:nvPr/>
            </p:nvGrpSpPr>
            <p:grpSpPr bwMode="auto">
              <a:xfrm>
                <a:off x="1022" y="1632"/>
                <a:ext cx="438" cy="576"/>
                <a:chOff x="1022" y="1632"/>
                <a:chExt cx="438" cy="576"/>
              </a:xfrm>
            </p:grpSpPr>
            <p:sp>
              <p:nvSpPr>
                <p:cNvPr id="206890" name="Rectangle 73"/>
                <p:cNvSpPr>
                  <a:spLocks noChangeArrowheads="1"/>
                </p:cNvSpPr>
                <p:nvPr/>
              </p:nvSpPr>
              <p:spPr bwMode="auto">
                <a:xfrm>
                  <a:off x="1065" y="1632"/>
                  <a:ext cx="352" cy="576"/>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90</a:t>
                  </a:r>
                  <a:r>
                    <a:rPr lang="zh-CN" altLang="en-US" b="0">
                      <a:solidFill>
                        <a:srgbClr val="000000"/>
                      </a:solidFill>
                      <a:latin typeface="华文细黑" pitchFamily="2" charset="-122"/>
                      <a:ea typeface="华文细黑" pitchFamily="2" charset="-122"/>
                    </a:rPr>
                    <a:t>％</a:t>
                  </a:r>
                  <a:endParaRPr lang="zh-CN" altLang="en-US" b="0">
                    <a:solidFill>
                      <a:srgbClr val="000000"/>
                    </a:solidFill>
                    <a:latin typeface="华文细黑" pitchFamily="2" charset="-122"/>
                    <a:ea typeface="华文细黑" pitchFamily="2" charset="-122"/>
                  </a:endParaRPr>
                </a:p>
              </p:txBody>
            </p:sp>
            <p:sp>
              <p:nvSpPr>
                <p:cNvPr id="206891" name="Rectangle 74"/>
                <p:cNvSpPr>
                  <a:spLocks noChangeArrowheads="1"/>
                </p:cNvSpPr>
                <p:nvPr/>
              </p:nvSpPr>
              <p:spPr bwMode="auto">
                <a:xfrm>
                  <a:off x="1022" y="1632"/>
                  <a:ext cx="438"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78" name="Group 75"/>
              <p:cNvGrpSpPr/>
              <p:nvPr/>
            </p:nvGrpSpPr>
            <p:grpSpPr bwMode="auto">
              <a:xfrm>
                <a:off x="1460" y="1632"/>
                <a:ext cx="438" cy="576"/>
                <a:chOff x="1460" y="1632"/>
                <a:chExt cx="438" cy="576"/>
              </a:xfrm>
            </p:grpSpPr>
            <p:sp>
              <p:nvSpPr>
                <p:cNvPr id="206888" name="Rectangle 76"/>
                <p:cNvSpPr>
                  <a:spLocks noChangeArrowheads="1"/>
                </p:cNvSpPr>
                <p:nvPr/>
              </p:nvSpPr>
              <p:spPr bwMode="auto">
                <a:xfrm>
                  <a:off x="1503" y="1632"/>
                  <a:ext cx="352" cy="576"/>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100</a:t>
                  </a:r>
                  <a:r>
                    <a:rPr lang="zh-CN" altLang="en-US" b="0">
                      <a:solidFill>
                        <a:srgbClr val="000000"/>
                      </a:solidFill>
                      <a:latin typeface="华文细黑" pitchFamily="2" charset="-122"/>
                      <a:ea typeface="华文细黑" pitchFamily="2" charset="-122"/>
                    </a:rPr>
                    <a:t>％</a:t>
                  </a:r>
                  <a:endParaRPr lang="zh-CN" altLang="en-US" b="0">
                    <a:solidFill>
                      <a:srgbClr val="000000"/>
                    </a:solidFill>
                    <a:latin typeface="华文细黑" pitchFamily="2" charset="-122"/>
                    <a:ea typeface="华文细黑" pitchFamily="2" charset="-122"/>
                  </a:endParaRPr>
                </a:p>
              </p:txBody>
            </p:sp>
            <p:sp>
              <p:nvSpPr>
                <p:cNvPr id="206889" name="Rectangle 77"/>
                <p:cNvSpPr>
                  <a:spLocks noChangeArrowheads="1"/>
                </p:cNvSpPr>
                <p:nvPr/>
              </p:nvSpPr>
              <p:spPr bwMode="auto">
                <a:xfrm>
                  <a:off x="1460" y="1632"/>
                  <a:ext cx="438"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79" name="Group 78"/>
              <p:cNvGrpSpPr/>
              <p:nvPr/>
            </p:nvGrpSpPr>
            <p:grpSpPr bwMode="auto">
              <a:xfrm>
                <a:off x="1898" y="1632"/>
                <a:ext cx="438" cy="576"/>
                <a:chOff x="1898" y="1632"/>
                <a:chExt cx="438" cy="576"/>
              </a:xfrm>
            </p:grpSpPr>
            <p:sp>
              <p:nvSpPr>
                <p:cNvPr id="206886" name="Rectangle 79"/>
                <p:cNvSpPr>
                  <a:spLocks noChangeArrowheads="1"/>
                </p:cNvSpPr>
                <p:nvPr/>
              </p:nvSpPr>
              <p:spPr bwMode="auto">
                <a:xfrm>
                  <a:off x="1941" y="1632"/>
                  <a:ext cx="352" cy="576"/>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110</a:t>
                  </a:r>
                  <a:r>
                    <a:rPr lang="zh-CN" altLang="en-US" b="0">
                      <a:solidFill>
                        <a:srgbClr val="000000"/>
                      </a:solidFill>
                      <a:latin typeface="华文细黑" pitchFamily="2" charset="-122"/>
                      <a:ea typeface="华文细黑" pitchFamily="2" charset="-122"/>
                    </a:rPr>
                    <a:t>％</a:t>
                  </a:r>
                  <a:endParaRPr lang="zh-CN" altLang="en-US" b="0">
                    <a:solidFill>
                      <a:srgbClr val="000000"/>
                    </a:solidFill>
                    <a:latin typeface="华文细黑" pitchFamily="2" charset="-122"/>
                    <a:ea typeface="华文细黑" pitchFamily="2" charset="-122"/>
                  </a:endParaRPr>
                </a:p>
              </p:txBody>
            </p:sp>
            <p:sp>
              <p:nvSpPr>
                <p:cNvPr id="206887" name="Rectangle 80"/>
                <p:cNvSpPr>
                  <a:spLocks noChangeArrowheads="1"/>
                </p:cNvSpPr>
                <p:nvPr/>
              </p:nvSpPr>
              <p:spPr bwMode="auto">
                <a:xfrm>
                  <a:off x="1898" y="1632"/>
                  <a:ext cx="438"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80" name="Group 81"/>
              <p:cNvGrpSpPr/>
              <p:nvPr/>
            </p:nvGrpSpPr>
            <p:grpSpPr bwMode="auto">
              <a:xfrm>
                <a:off x="2336" y="1632"/>
                <a:ext cx="438" cy="576"/>
                <a:chOff x="2336" y="1632"/>
                <a:chExt cx="438" cy="576"/>
              </a:xfrm>
            </p:grpSpPr>
            <p:sp>
              <p:nvSpPr>
                <p:cNvPr id="206884" name="Rectangle 82"/>
                <p:cNvSpPr>
                  <a:spLocks noChangeArrowheads="1"/>
                </p:cNvSpPr>
                <p:nvPr/>
              </p:nvSpPr>
              <p:spPr bwMode="auto">
                <a:xfrm>
                  <a:off x="2379" y="1632"/>
                  <a:ext cx="352" cy="576"/>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100</a:t>
                  </a:r>
                  <a:r>
                    <a:rPr lang="zh-CN" altLang="en-US" b="0">
                      <a:solidFill>
                        <a:srgbClr val="000000"/>
                      </a:solidFill>
                      <a:latin typeface="华文细黑" pitchFamily="2" charset="-122"/>
                      <a:ea typeface="华文细黑" pitchFamily="2" charset="-122"/>
                    </a:rPr>
                    <a:t>％</a:t>
                  </a:r>
                  <a:endParaRPr lang="zh-CN" altLang="en-US" b="0">
                    <a:solidFill>
                      <a:srgbClr val="000000"/>
                    </a:solidFill>
                    <a:latin typeface="华文细黑" pitchFamily="2" charset="-122"/>
                    <a:ea typeface="华文细黑" pitchFamily="2" charset="-122"/>
                  </a:endParaRPr>
                </a:p>
              </p:txBody>
            </p:sp>
            <p:sp>
              <p:nvSpPr>
                <p:cNvPr id="206885" name="Rectangle 83"/>
                <p:cNvSpPr>
                  <a:spLocks noChangeArrowheads="1"/>
                </p:cNvSpPr>
                <p:nvPr/>
              </p:nvSpPr>
              <p:spPr bwMode="auto">
                <a:xfrm>
                  <a:off x="2336" y="1632"/>
                  <a:ext cx="438"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6881" name="Group 84"/>
              <p:cNvGrpSpPr/>
              <p:nvPr/>
            </p:nvGrpSpPr>
            <p:grpSpPr bwMode="auto">
              <a:xfrm>
                <a:off x="2774" y="1632"/>
                <a:ext cx="950" cy="576"/>
                <a:chOff x="2774" y="1632"/>
                <a:chExt cx="950" cy="576"/>
              </a:xfrm>
            </p:grpSpPr>
            <p:sp>
              <p:nvSpPr>
                <p:cNvPr id="206882" name="Rectangle 85"/>
                <p:cNvSpPr>
                  <a:spLocks noChangeArrowheads="1"/>
                </p:cNvSpPr>
                <p:nvPr/>
              </p:nvSpPr>
              <p:spPr bwMode="auto">
                <a:xfrm>
                  <a:off x="2817" y="1632"/>
                  <a:ext cx="864" cy="576"/>
                </a:xfrm>
                <a:prstGeom prst="rect">
                  <a:avLst/>
                </a:prstGeom>
                <a:noFill/>
                <a:ln w="9525">
                  <a:noFill/>
                  <a:miter lim="800000"/>
                </a:ln>
              </p:spPr>
              <p:txBody>
                <a:bodyPr anchor="ctr"/>
                <a:lstStyle/>
                <a:p>
                  <a:pPr algn="ctr"/>
                  <a:r>
                    <a:rPr lang="en-US" altLang="zh-CN" b="0">
                      <a:solidFill>
                        <a:srgbClr val="000000"/>
                      </a:solidFill>
                      <a:latin typeface="华文细黑" pitchFamily="2" charset="-122"/>
                      <a:ea typeface="华文细黑" pitchFamily="2" charset="-122"/>
                    </a:rPr>
                    <a:t>98</a:t>
                  </a:r>
                  <a:r>
                    <a:rPr lang="zh-CN" altLang="en-US" b="0">
                      <a:solidFill>
                        <a:srgbClr val="000000"/>
                      </a:solidFill>
                      <a:latin typeface="华文细黑" pitchFamily="2" charset="-122"/>
                      <a:ea typeface="华文细黑" pitchFamily="2" charset="-122"/>
                    </a:rPr>
                    <a:t>％</a:t>
                  </a:r>
                  <a:endParaRPr lang="zh-CN" altLang="en-US" b="0">
                    <a:solidFill>
                      <a:srgbClr val="000000"/>
                    </a:solidFill>
                    <a:latin typeface="华文细黑" pitchFamily="2" charset="-122"/>
                    <a:ea typeface="华文细黑" pitchFamily="2" charset="-122"/>
                  </a:endParaRPr>
                </a:p>
              </p:txBody>
            </p:sp>
            <p:sp>
              <p:nvSpPr>
                <p:cNvPr id="206883" name="Rectangle 86"/>
                <p:cNvSpPr>
                  <a:spLocks noChangeArrowheads="1"/>
                </p:cNvSpPr>
                <p:nvPr/>
              </p:nvSpPr>
              <p:spPr bwMode="auto">
                <a:xfrm>
                  <a:off x="2774" y="1632"/>
                  <a:ext cx="950" cy="576"/>
                </a:xfrm>
                <a:prstGeom prst="rect">
                  <a:avLst/>
                </a:prstGeom>
                <a:noFill/>
                <a:ln w="7">
                  <a:solidFill>
                    <a:srgbClr val="A0A0A0"/>
                  </a:solidFill>
                  <a:miter lim="800000"/>
                </a:ln>
              </p:spPr>
              <p:txBody>
                <a:bodyPr/>
                <a:lstStyle/>
                <a:p>
                  <a:endParaRPr lang="zh-CN" altLang="en-US">
                    <a:solidFill>
                      <a:srgbClr val="000000"/>
                    </a:solidFill>
                  </a:endParaRPr>
                </a:p>
              </p:txBody>
            </p:sp>
          </p:grpSp>
        </p:grpSp>
        <p:sp>
          <p:nvSpPr>
            <p:cNvPr id="206854" name="Rectangle 87"/>
            <p:cNvSpPr>
              <a:spLocks noChangeArrowheads="1"/>
            </p:cNvSpPr>
            <p:nvPr/>
          </p:nvSpPr>
          <p:spPr bwMode="auto">
            <a:xfrm>
              <a:off x="-3" y="-3"/>
              <a:ext cx="3730" cy="2214"/>
            </a:xfrm>
            <a:prstGeom prst="rect">
              <a:avLst/>
            </a:prstGeom>
            <a:noFill/>
            <a:ln w="9525">
              <a:solidFill>
                <a:srgbClr val="A0A0A0"/>
              </a:solidFill>
              <a:miter lim="800000"/>
            </a:ln>
          </p:spPr>
          <p:txBody>
            <a:bodyPr/>
            <a:lstStyle/>
            <a:p>
              <a:endParaRPr lang="zh-CN" alt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a:spLocks noGrp="1" noChangeArrowheads="1"/>
          </p:cNvSpPr>
          <p:nvPr>
            <p:ph type="title"/>
          </p:nvPr>
        </p:nvSpPr>
        <p:spPr>
          <a:xfrm>
            <a:off x="0" y="0"/>
            <a:ext cx="10668000" cy="1146175"/>
          </a:xfrm>
          <a:solidFill>
            <a:srgbClr val="0000CC"/>
          </a:solidFill>
        </p:spPr>
        <p:txBody>
          <a:bodyPr anchor="b"/>
          <a:lstStyle/>
          <a:p>
            <a:pPr eaLnBrk="1" hangingPunct="1">
              <a:lnSpc>
                <a:spcPct val="300000"/>
              </a:lnSpc>
            </a:pPr>
            <a:r>
              <a:rPr lang="zh-CN" altLang="en-US" sz="2800" b="1" smtClean="0">
                <a:solidFill>
                  <a:schemeClr val="bg1"/>
                </a:solidFill>
              </a:rPr>
              <a:t>通过薪资区间变动比率与区间渗透度分析员工的长期薪资变化</a:t>
            </a:r>
            <a:r>
              <a:rPr lang="zh-CN" altLang="en-US" smtClean="0"/>
              <a:t> </a:t>
            </a:r>
            <a:endParaRPr lang="zh-CN" altLang="en-US" smtClean="0"/>
          </a:p>
        </p:txBody>
      </p:sp>
      <p:graphicFrame>
        <p:nvGraphicFramePr>
          <p:cNvPr id="990211" name="Group 3"/>
          <p:cNvGraphicFramePr>
            <a:graphicFrameLocks noGrp="1"/>
          </p:cNvGraphicFramePr>
          <p:nvPr>
            <p:ph idx="1"/>
          </p:nvPr>
        </p:nvGraphicFramePr>
        <p:xfrm>
          <a:off x="869950" y="1722438"/>
          <a:ext cx="9067800" cy="5327654"/>
        </p:xfrm>
        <a:graphic>
          <a:graphicData uri="http://schemas.openxmlformats.org/drawingml/2006/table">
            <a:tbl>
              <a:tblPr/>
              <a:tblGrid>
                <a:gridCol w="1236663"/>
                <a:gridCol w="1479550"/>
                <a:gridCol w="1404937"/>
                <a:gridCol w="1539875"/>
                <a:gridCol w="1757363"/>
                <a:gridCol w="1649412"/>
              </a:tblGrid>
              <a:tr h="557213">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工作年限</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区间最低值</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区间中值</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区间最高值</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实际基本薪资</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区间渗透度</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1280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1600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1920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1280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1312</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1640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1968</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1357</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6.83%</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1345</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1681</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2017</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1438</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13.90%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1378</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1723</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2068</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1525</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21.19%</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1413</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1766</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2119</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1616</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28.76%</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1448</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1810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2172</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1713</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36.56%</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1484</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1856</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2227</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1816</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44.64%</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1522</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1902</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2282</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1925</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52.99%</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1560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1949</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2339</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2040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61.62%</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75">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1599</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1998</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2398</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2163</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70.56%</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1639</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20481</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2458</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2292</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79.80%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1680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2099</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2519</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2430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89.36%</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1722</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2152</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2582</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2576</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99.24%</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wip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a:spLocks noGrp="1" noChangeArrowheads="1"/>
          </p:cNvSpPr>
          <p:nvPr>
            <p:ph type="title"/>
          </p:nvPr>
        </p:nvSpPr>
        <p:spPr>
          <a:xfrm>
            <a:off x="0" y="0"/>
            <a:ext cx="10668000" cy="957263"/>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薪资等级设计举例</a:t>
            </a:r>
            <a:endParaRPr lang="zh-CN" altLang="en-US" sz="3200" b="1" smtClean="0">
              <a:solidFill>
                <a:srgbClr val="FFFFFF"/>
              </a:solidFill>
              <a:latin typeface="宋体" panose="02010600030101010101" pitchFamily="2" charset="-122"/>
            </a:endParaRPr>
          </a:p>
        </p:txBody>
      </p:sp>
      <p:sp>
        <p:nvSpPr>
          <p:cNvPr id="991235" name="Text Box 3"/>
          <p:cNvSpPr txBox="1">
            <a:spLocks noChangeArrowheads="1"/>
          </p:cNvSpPr>
          <p:nvPr/>
        </p:nvSpPr>
        <p:spPr bwMode="auto">
          <a:xfrm>
            <a:off x="3657600" y="1143000"/>
            <a:ext cx="3429000" cy="479425"/>
          </a:xfrm>
          <a:prstGeom prst="rect">
            <a:avLst/>
          </a:prstGeom>
          <a:solidFill>
            <a:srgbClr val="A50021"/>
          </a:solidFill>
          <a:ln w="9525">
            <a:solidFill>
              <a:schemeClr val="tx1"/>
            </a:solidFill>
            <a:miter lim="800000"/>
          </a:ln>
          <a:effectLst>
            <a:outerShdw dist="107763" dir="18900000" algn="ctr" rotWithShape="0">
              <a:schemeClr val="bg2"/>
            </a:outerShdw>
          </a:effectLst>
        </p:spPr>
        <p:txBody>
          <a:bodyPr lIns="104498" tIns="52249" rIns="104498" bIns="52249" anchor="ctr">
            <a:spAutoFit/>
          </a:bodyPr>
          <a:lstStyle/>
          <a:p>
            <a:pPr algn="ctr" defTabSz="871855" eaLnBrk="0" hangingPunct="0">
              <a:defRPr/>
            </a:pPr>
            <a:r>
              <a:rPr lang="zh-CN" altLang="en-US">
                <a:solidFill>
                  <a:srgbClr val="FFFF00"/>
                </a:solidFill>
                <a:latin typeface="宋体" panose="02010600030101010101" pitchFamily="2" charset="-122"/>
              </a:rPr>
              <a:t>区间跨度为</a:t>
            </a:r>
            <a:r>
              <a:rPr lang="en-US" altLang="zh-CN">
                <a:solidFill>
                  <a:srgbClr val="FFFF00"/>
                </a:solidFill>
                <a:latin typeface="宋体" panose="02010600030101010101" pitchFamily="2" charset="-122"/>
              </a:rPr>
              <a:t>50%</a:t>
            </a:r>
            <a:endParaRPr lang="en-US" altLang="zh-CN">
              <a:solidFill>
                <a:srgbClr val="FFFF00"/>
              </a:solidFill>
              <a:latin typeface="宋体" panose="02010600030101010101" pitchFamily="2" charset="-122"/>
            </a:endParaRPr>
          </a:p>
        </p:txBody>
      </p:sp>
      <p:sp>
        <p:nvSpPr>
          <p:cNvPr id="208900" name="Text Box 4"/>
          <p:cNvSpPr txBox="1">
            <a:spLocks noChangeArrowheads="1"/>
          </p:cNvSpPr>
          <p:nvPr/>
        </p:nvSpPr>
        <p:spPr bwMode="auto">
          <a:xfrm>
            <a:off x="2209800" y="2209800"/>
            <a:ext cx="2209800" cy="844550"/>
          </a:xfrm>
          <a:prstGeom prst="rect">
            <a:avLst/>
          </a:prstGeom>
          <a:solidFill>
            <a:srgbClr val="FFFF00"/>
          </a:solidFill>
          <a:ln w="9525">
            <a:solidFill>
              <a:schemeClr val="tx1"/>
            </a:solidFill>
            <a:miter lim="800000"/>
          </a:ln>
        </p:spPr>
        <p:txBody>
          <a:bodyPr lIns="104498" tIns="52249" rIns="104498" bIns="52249" anchor="ctr">
            <a:spAutoFit/>
          </a:bodyPr>
          <a:lstStyle/>
          <a:p>
            <a:pPr algn="ctr" defTabSz="871855" eaLnBrk="0" hangingPunct="0"/>
            <a:r>
              <a:rPr lang="zh-CN" altLang="en-US">
                <a:solidFill>
                  <a:srgbClr val="000000"/>
                </a:solidFill>
                <a:latin typeface="宋体" panose="02010600030101010101" pitchFamily="2" charset="-122"/>
              </a:rPr>
              <a:t>现值－未来值计算公式</a:t>
            </a:r>
            <a:endParaRPr lang="zh-CN" altLang="en-US">
              <a:solidFill>
                <a:srgbClr val="000000"/>
              </a:solidFill>
              <a:latin typeface="宋体" panose="02010600030101010101" pitchFamily="2" charset="-122"/>
            </a:endParaRPr>
          </a:p>
        </p:txBody>
      </p:sp>
      <p:sp>
        <p:nvSpPr>
          <p:cNvPr id="208901" name="Text Box 5"/>
          <p:cNvSpPr txBox="1">
            <a:spLocks noChangeArrowheads="1"/>
          </p:cNvSpPr>
          <p:nvPr/>
        </p:nvSpPr>
        <p:spPr bwMode="auto">
          <a:xfrm>
            <a:off x="6400800" y="1752600"/>
            <a:ext cx="1524000" cy="479425"/>
          </a:xfrm>
          <a:prstGeom prst="rect">
            <a:avLst/>
          </a:prstGeom>
          <a:solidFill>
            <a:srgbClr val="FFFF00"/>
          </a:solidFill>
          <a:ln w="9525">
            <a:solidFill>
              <a:schemeClr val="tx1"/>
            </a:solidFill>
            <a:miter lim="800000"/>
          </a:ln>
        </p:spPr>
        <p:txBody>
          <a:bodyPr lIns="104498" tIns="52249" rIns="104498" bIns="52249" anchor="ctr">
            <a:spAutoFit/>
          </a:bodyPr>
          <a:lstStyle/>
          <a:p>
            <a:pPr algn="ctr" defTabSz="871855" eaLnBrk="0" hangingPunct="0"/>
            <a:r>
              <a:rPr lang="zh-CN" altLang="en-US">
                <a:solidFill>
                  <a:srgbClr val="000000"/>
                </a:solidFill>
                <a:latin typeface="宋体" panose="02010600030101010101" pitchFamily="2" charset="-122"/>
              </a:rPr>
              <a:t>最  高</a:t>
            </a:r>
            <a:endParaRPr lang="zh-CN" altLang="en-US">
              <a:solidFill>
                <a:srgbClr val="000000"/>
              </a:solidFill>
              <a:latin typeface="宋体" panose="02010600030101010101" pitchFamily="2" charset="-122"/>
            </a:endParaRPr>
          </a:p>
        </p:txBody>
      </p:sp>
      <p:sp>
        <p:nvSpPr>
          <p:cNvPr id="208902" name="Text Box 6"/>
          <p:cNvSpPr txBox="1">
            <a:spLocks noChangeArrowheads="1"/>
          </p:cNvSpPr>
          <p:nvPr/>
        </p:nvSpPr>
        <p:spPr bwMode="auto">
          <a:xfrm>
            <a:off x="6342063" y="2514600"/>
            <a:ext cx="1600200" cy="4648200"/>
          </a:xfrm>
          <a:prstGeom prst="rect">
            <a:avLst/>
          </a:prstGeom>
          <a:solidFill>
            <a:srgbClr val="33CCFF"/>
          </a:solidFill>
          <a:ln w="9525">
            <a:solidFill>
              <a:schemeClr val="tx1"/>
            </a:solidFill>
            <a:miter lim="800000"/>
          </a:ln>
        </p:spPr>
        <p:txBody>
          <a:bodyPr lIns="104498" tIns="52249" rIns="104498" bIns="52249" anchor="ctr">
            <a:spAutoFit/>
          </a:bodyPr>
          <a:lstStyle/>
          <a:p>
            <a:pPr algn="ctr" defTabSz="871855" eaLnBrk="0" hangingPunct="0">
              <a:lnSpc>
                <a:spcPct val="155000"/>
              </a:lnSpc>
            </a:pPr>
            <a:r>
              <a:rPr lang="en-US" altLang="zh-CN">
                <a:solidFill>
                  <a:srgbClr val="000000"/>
                </a:solidFill>
                <a:latin typeface="宋体" panose="02010600030101010101" pitchFamily="2" charset="-122"/>
              </a:rPr>
              <a:t>4162</a:t>
            </a:r>
            <a:endParaRPr lang="en-US" altLang="zh-CN">
              <a:solidFill>
                <a:srgbClr val="000000"/>
              </a:solidFill>
              <a:latin typeface="宋体" panose="02010600030101010101" pitchFamily="2" charset="-122"/>
            </a:endParaRPr>
          </a:p>
          <a:p>
            <a:pPr algn="ctr" defTabSz="871855" eaLnBrk="0" hangingPunct="0">
              <a:lnSpc>
                <a:spcPct val="155000"/>
              </a:lnSpc>
            </a:pPr>
            <a:r>
              <a:rPr lang="en-US" altLang="zh-CN">
                <a:solidFill>
                  <a:srgbClr val="000000"/>
                </a:solidFill>
                <a:latin typeface="宋体" panose="02010600030101010101" pitchFamily="2" charset="-122"/>
              </a:rPr>
              <a:t>3700</a:t>
            </a:r>
            <a:endParaRPr lang="en-US" altLang="zh-CN">
              <a:solidFill>
                <a:srgbClr val="000000"/>
              </a:solidFill>
              <a:latin typeface="宋体" panose="02010600030101010101" pitchFamily="2" charset="-122"/>
            </a:endParaRPr>
          </a:p>
          <a:p>
            <a:pPr algn="ctr" defTabSz="871855" eaLnBrk="0" hangingPunct="0">
              <a:lnSpc>
                <a:spcPct val="155000"/>
              </a:lnSpc>
            </a:pPr>
            <a:r>
              <a:rPr lang="en-US" altLang="zh-CN">
                <a:solidFill>
                  <a:srgbClr val="000000"/>
                </a:solidFill>
                <a:latin typeface="宋体" panose="02010600030101010101" pitchFamily="2" charset="-122"/>
              </a:rPr>
              <a:t>3289</a:t>
            </a:r>
            <a:endParaRPr lang="en-US" altLang="zh-CN">
              <a:solidFill>
                <a:srgbClr val="000000"/>
              </a:solidFill>
              <a:latin typeface="宋体" panose="02010600030101010101" pitchFamily="2" charset="-122"/>
            </a:endParaRPr>
          </a:p>
          <a:p>
            <a:pPr algn="ctr" defTabSz="871855" eaLnBrk="0" hangingPunct="0">
              <a:lnSpc>
                <a:spcPct val="155000"/>
              </a:lnSpc>
            </a:pPr>
            <a:r>
              <a:rPr lang="en-US" altLang="zh-CN">
                <a:solidFill>
                  <a:srgbClr val="000000"/>
                </a:solidFill>
                <a:latin typeface="宋体" panose="02010600030101010101" pitchFamily="2" charset="-122"/>
              </a:rPr>
              <a:t>2926</a:t>
            </a:r>
            <a:endParaRPr lang="en-US" altLang="zh-CN">
              <a:solidFill>
                <a:srgbClr val="000000"/>
              </a:solidFill>
              <a:latin typeface="宋体" panose="02010600030101010101" pitchFamily="2" charset="-122"/>
            </a:endParaRPr>
          </a:p>
          <a:p>
            <a:pPr algn="ctr" defTabSz="871855" eaLnBrk="0" hangingPunct="0">
              <a:lnSpc>
                <a:spcPct val="155000"/>
              </a:lnSpc>
            </a:pPr>
            <a:r>
              <a:rPr lang="en-US" altLang="zh-CN">
                <a:solidFill>
                  <a:srgbClr val="000000"/>
                </a:solidFill>
                <a:latin typeface="宋体" panose="02010600030101010101" pitchFamily="2" charset="-122"/>
              </a:rPr>
              <a:t>2599</a:t>
            </a:r>
            <a:endParaRPr lang="en-US" altLang="zh-CN">
              <a:solidFill>
                <a:srgbClr val="000000"/>
              </a:solidFill>
              <a:latin typeface="宋体" panose="02010600030101010101" pitchFamily="2" charset="-122"/>
            </a:endParaRPr>
          </a:p>
          <a:p>
            <a:pPr algn="ctr" defTabSz="871855" eaLnBrk="0" hangingPunct="0">
              <a:lnSpc>
                <a:spcPct val="155000"/>
              </a:lnSpc>
            </a:pPr>
            <a:r>
              <a:rPr lang="en-US" altLang="zh-CN">
                <a:solidFill>
                  <a:srgbClr val="000000"/>
                </a:solidFill>
                <a:latin typeface="宋体" panose="02010600030101010101" pitchFamily="2" charset="-122"/>
              </a:rPr>
              <a:t>2310</a:t>
            </a:r>
            <a:endParaRPr lang="en-US" altLang="zh-CN">
              <a:solidFill>
                <a:srgbClr val="000000"/>
              </a:solidFill>
              <a:latin typeface="宋体" panose="02010600030101010101" pitchFamily="2" charset="-122"/>
            </a:endParaRPr>
          </a:p>
          <a:p>
            <a:pPr algn="ctr" defTabSz="871855" eaLnBrk="0" hangingPunct="0">
              <a:lnSpc>
                <a:spcPct val="155000"/>
              </a:lnSpc>
            </a:pPr>
            <a:r>
              <a:rPr lang="en-US" altLang="zh-CN">
                <a:solidFill>
                  <a:srgbClr val="000000"/>
                </a:solidFill>
                <a:latin typeface="宋体" panose="02010600030101010101" pitchFamily="2" charset="-122"/>
              </a:rPr>
              <a:t>2053</a:t>
            </a:r>
            <a:endParaRPr lang="en-US" altLang="zh-CN">
              <a:solidFill>
                <a:srgbClr val="000000"/>
              </a:solidFill>
              <a:latin typeface="宋体" panose="02010600030101010101" pitchFamily="2" charset="-122"/>
            </a:endParaRPr>
          </a:p>
          <a:p>
            <a:pPr algn="ctr" defTabSz="871855" eaLnBrk="0" hangingPunct="0">
              <a:lnSpc>
                <a:spcPct val="155000"/>
              </a:lnSpc>
            </a:pPr>
            <a:r>
              <a:rPr lang="en-US" altLang="zh-CN">
                <a:solidFill>
                  <a:srgbClr val="000000"/>
                </a:solidFill>
                <a:latin typeface="宋体" panose="02010600030101010101" pitchFamily="2" charset="-122"/>
              </a:rPr>
              <a:t>1825</a:t>
            </a:r>
            <a:endParaRPr lang="en-US" altLang="zh-CN">
              <a:solidFill>
                <a:srgbClr val="000000"/>
              </a:solidFill>
              <a:latin typeface="宋体" panose="02010600030101010101" pitchFamily="2" charset="-122"/>
            </a:endParaRPr>
          </a:p>
        </p:txBody>
      </p:sp>
      <p:sp>
        <p:nvSpPr>
          <p:cNvPr id="991239" name="Text Box 7"/>
          <p:cNvSpPr txBox="1">
            <a:spLocks noChangeArrowheads="1"/>
          </p:cNvSpPr>
          <p:nvPr/>
        </p:nvSpPr>
        <p:spPr bwMode="auto">
          <a:xfrm>
            <a:off x="8572500" y="2514600"/>
            <a:ext cx="584200" cy="4724400"/>
          </a:xfrm>
          <a:prstGeom prst="rect">
            <a:avLst/>
          </a:prstGeom>
          <a:solidFill>
            <a:srgbClr val="A50021"/>
          </a:solidFill>
          <a:ln w="9525">
            <a:solidFill>
              <a:schemeClr val="tx1"/>
            </a:solidFill>
            <a:miter lim="800000"/>
          </a:ln>
          <a:effectLst>
            <a:outerShdw dist="107763" dir="2700000" algn="ctr" rotWithShape="0">
              <a:schemeClr val="bg2"/>
            </a:outerShdw>
          </a:effectLst>
        </p:spPr>
        <p:txBody>
          <a:bodyPr vert="eaVert" lIns="104498" tIns="52249" rIns="104498" bIns="52249" anchor="ctr">
            <a:spAutoFit/>
          </a:bodyPr>
          <a:lstStyle/>
          <a:p>
            <a:pPr algn="ctr" defTabSz="871855" eaLnBrk="0" hangingPunct="0">
              <a:defRPr/>
            </a:pPr>
            <a:r>
              <a:rPr lang="zh-CN" altLang="en-US">
                <a:solidFill>
                  <a:srgbClr val="FFFF00"/>
                </a:solidFill>
                <a:latin typeface="宋体" panose="02010600030101010101" pitchFamily="2" charset="-122"/>
              </a:rPr>
              <a:t>薪资级差为</a:t>
            </a:r>
            <a:r>
              <a:rPr lang="en-US" altLang="zh-CN">
                <a:solidFill>
                  <a:srgbClr val="FFFF00"/>
                </a:solidFill>
                <a:latin typeface="宋体" panose="02010600030101010101" pitchFamily="2" charset="-122"/>
              </a:rPr>
              <a:t>12.5%</a:t>
            </a:r>
            <a:endParaRPr lang="en-US" altLang="zh-CN">
              <a:solidFill>
                <a:srgbClr val="FFFF00"/>
              </a:solidFill>
              <a:latin typeface="宋体" panose="02010600030101010101" pitchFamily="2" charset="-122"/>
            </a:endParaRPr>
          </a:p>
        </p:txBody>
      </p:sp>
      <p:grpSp>
        <p:nvGrpSpPr>
          <p:cNvPr id="208904" name="Group 8"/>
          <p:cNvGrpSpPr/>
          <p:nvPr/>
        </p:nvGrpSpPr>
        <p:grpSpPr bwMode="auto">
          <a:xfrm>
            <a:off x="2362200" y="3611563"/>
            <a:ext cx="2133600" cy="1155700"/>
            <a:chOff x="1488" y="2640"/>
            <a:chExt cx="1344" cy="728"/>
          </a:xfrm>
        </p:grpSpPr>
        <p:sp>
          <p:nvSpPr>
            <p:cNvPr id="208906" name="Text Box 9"/>
            <p:cNvSpPr txBox="1">
              <a:spLocks noChangeArrowheads="1"/>
            </p:cNvSpPr>
            <p:nvPr/>
          </p:nvSpPr>
          <p:spPr bwMode="auto">
            <a:xfrm>
              <a:off x="1488" y="2835"/>
              <a:ext cx="528" cy="296"/>
            </a:xfrm>
            <a:prstGeom prst="rect">
              <a:avLst/>
            </a:prstGeom>
            <a:noFill/>
            <a:ln w="9525">
              <a:noFill/>
              <a:miter lim="800000"/>
            </a:ln>
          </p:spPr>
          <p:txBody>
            <a:bodyPr lIns="104498" tIns="52249" rIns="104498" bIns="52249" anchor="ctr">
              <a:spAutoFit/>
            </a:bodyPr>
            <a:lstStyle/>
            <a:p>
              <a:pPr algn="ctr" defTabSz="871855" eaLnBrk="0" hangingPunct="0"/>
              <a:r>
                <a:rPr lang="en-US" altLang="zh-CN">
                  <a:solidFill>
                    <a:srgbClr val="000000"/>
                  </a:solidFill>
                  <a:latin typeface="宋体" panose="02010600030101010101" pitchFamily="2" charset="-122"/>
                </a:rPr>
                <a:t>PV</a:t>
              </a:r>
              <a:r>
                <a:rPr lang="zh-CN" altLang="en-US">
                  <a:solidFill>
                    <a:srgbClr val="000000"/>
                  </a:solidFill>
                  <a:latin typeface="宋体" panose="02010600030101010101" pitchFamily="2" charset="-122"/>
                </a:rPr>
                <a:t>＝</a:t>
              </a:r>
              <a:endParaRPr lang="zh-CN" altLang="en-US">
                <a:solidFill>
                  <a:srgbClr val="000000"/>
                </a:solidFill>
                <a:latin typeface="宋体" panose="02010600030101010101" pitchFamily="2" charset="-122"/>
              </a:endParaRPr>
            </a:p>
          </p:txBody>
        </p:sp>
        <p:sp>
          <p:nvSpPr>
            <p:cNvPr id="208907" name="Text Box 10"/>
            <p:cNvSpPr txBox="1">
              <a:spLocks noChangeArrowheads="1"/>
            </p:cNvSpPr>
            <p:nvPr/>
          </p:nvSpPr>
          <p:spPr bwMode="auto">
            <a:xfrm>
              <a:off x="2112" y="2640"/>
              <a:ext cx="432" cy="296"/>
            </a:xfrm>
            <a:prstGeom prst="rect">
              <a:avLst/>
            </a:prstGeom>
            <a:noFill/>
            <a:ln w="9525">
              <a:noFill/>
              <a:miter lim="800000"/>
            </a:ln>
          </p:spPr>
          <p:txBody>
            <a:bodyPr lIns="104498" tIns="52249" rIns="104498" bIns="52249" anchor="ctr">
              <a:spAutoFit/>
            </a:bodyPr>
            <a:lstStyle/>
            <a:p>
              <a:pPr algn="ctr" defTabSz="871855" eaLnBrk="0" hangingPunct="0"/>
              <a:r>
                <a:rPr lang="en-US" altLang="zh-CN">
                  <a:solidFill>
                    <a:srgbClr val="000000"/>
                  </a:solidFill>
                  <a:latin typeface="宋体" panose="02010600030101010101" pitchFamily="2" charset="-122"/>
                </a:rPr>
                <a:t>FV</a:t>
              </a:r>
              <a:endParaRPr lang="en-US" altLang="zh-CN">
                <a:solidFill>
                  <a:srgbClr val="000000"/>
                </a:solidFill>
                <a:latin typeface="宋体" panose="02010600030101010101" pitchFamily="2" charset="-122"/>
              </a:endParaRPr>
            </a:p>
          </p:txBody>
        </p:sp>
        <p:sp>
          <p:nvSpPr>
            <p:cNvPr id="208908" name="Text Box 11"/>
            <p:cNvSpPr txBox="1">
              <a:spLocks noChangeArrowheads="1"/>
            </p:cNvSpPr>
            <p:nvPr/>
          </p:nvSpPr>
          <p:spPr bwMode="auto">
            <a:xfrm>
              <a:off x="1872" y="3072"/>
              <a:ext cx="912" cy="296"/>
            </a:xfrm>
            <a:prstGeom prst="rect">
              <a:avLst/>
            </a:prstGeom>
            <a:noFill/>
            <a:ln w="9525">
              <a:noFill/>
              <a:miter lim="800000"/>
            </a:ln>
          </p:spPr>
          <p:txBody>
            <a:bodyPr lIns="104498" tIns="52249" rIns="104498" bIns="52249" anchor="ctr">
              <a:spAutoFit/>
            </a:bodyPr>
            <a:lstStyle/>
            <a:p>
              <a:pPr algn="ctr" defTabSz="871855" eaLnBrk="0" hangingPunct="0"/>
              <a:r>
                <a:rPr lang="zh-CN" altLang="en-US">
                  <a:solidFill>
                    <a:srgbClr val="000000"/>
                  </a:solidFill>
                  <a:latin typeface="宋体" panose="02010600030101010101" pitchFamily="2" charset="-122"/>
                </a:rPr>
                <a:t>（</a:t>
              </a:r>
              <a:r>
                <a:rPr lang="en-US" altLang="zh-CN">
                  <a:solidFill>
                    <a:srgbClr val="000000"/>
                  </a:solidFill>
                  <a:latin typeface="宋体" panose="02010600030101010101" pitchFamily="2" charset="-122"/>
                </a:rPr>
                <a:t>1</a:t>
              </a:r>
              <a:r>
                <a:rPr lang="zh-CN" altLang="en-US">
                  <a:solidFill>
                    <a:srgbClr val="000000"/>
                  </a:solidFill>
                  <a:latin typeface="宋体" panose="02010600030101010101" pitchFamily="2" charset="-122"/>
                </a:rPr>
                <a:t>＋</a:t>
              </a:r>
              <a:r>
                <a:rPr lang="en-US" altLang="zh-CN">
                  <a:solidFill>
                    <a:srgbClr val="000000"/>
                  </a:solidFill>
                  <a:latin typeface="宋体" panose="02010600030101010101" pitchFamily="2" charset="-122"/>
                </a:rPr>
                <a:t>i</a:t>
              </a:r>
              <a:r>
                <a:rPr lang="zh-CN" altLang="en-US">
                  <a:solidFill>
                    <a:srgbClr val="000000"/>
                  </a:solidFill>
                  <a:latin typeface="宋体" panose="02010600030101010101" pitchFamily="2" charset="-122"/>
                </a:rPr>
                <a:t>）</a:t>
              </a:r>
              <a:endParaRPr lang="zh-CN" altLang="en-US">
                <a:solidFill>
                  <a:srgbClr val="000000"/>
                </a:solidFill>
                <a:latin typeface="宋体" panose="02010600030101010101" pitchFamily="2" charset="-122"/>
              </a:endParaRPr>
            </a:p>
          </p:txBody>
        </p:sp>
        <p:sp>
          <p:nvSpPr>
            <p:cNvPr id="208909" name="Text Box 12"/>
            <p:cNvSpPr txBox="1">
              <a:spLocks noChangeArrowheads="1"/>
            </p:cNvSpPr>
            <p:nvPr/>
          </p:nvSpPr>
          <p:spPr bwMode="auto">
            <a:xfrm>
              <a:off x="2544" y="3019"/>
              <a:ext cx="288" cy="258"/>
            </a:xfrm>
            <a:prstGeom prst="rect">
              <a:avLst/>
            </a:prstGeom>
            <a:noFill/>
            <a:ln w="9525">
              <a:noFill/>
              <a:miter lim="800000"/>
            </a:ln>
          </p:spPr>
          <p:txBody>
            <a:bodyPr lIns="104498" tIns="52249" rIns="104498" bIns="52249" anchor="ctr">
              <a:spAutoFit/>
            </a:bodyPr>
            <a:lstStyle/>
            <a:p>
              <a:pPr algn="ctr" defTabSz="871855" eaLnBrk="0" hangingPunct="0"/>
              <a:r>
                <a:rPr lang="en-US" altLang="zh-CN" sz="2000" i="1">
                  <a:solidFill>
                    <a:srgbClr val="000000"/>
                  </a:solidFill>
                  <a:latin typeface="宋体" panose="02010600030101010101" pitchFamily="2" charset="-122"/>
                </a:rPr>
                <a:t>n</a:t>
              </a:r>
              <a:endParaRPr lang="en-US" altLang="zh-CN" sz="2000">
                <a:solidFill>
                  <a:srgbClr val="000000"/>
                </a:solidFill>
                <a:latin typeface="宋体" panose="02010600030101010101" pitchFamily="2" charset="-122"/>
              </a:endParaRPr>
            </a:p>
          </p:txBody>
        </p:sp>
        <p:sp>
          <p:nvSpPr>
            <p:cNvPr id="208910" name="Line 13"/>
            <p:cNvSpPr>
              <a:spLocks noChangeShapeType="1"/>
            </p:cNvSpPr>
            <p:nvPr/>
          </p:nvSpPr>
          <p:spPr bwMode="auto">
            <a:xfrm>
              <a:off x="1968" y="3024"/>
              <a:ext cx="864" cy="0"/>
            </a:xfrm>
            <a:prstGeom prst="line">
              <a:avLst/>
            </a:prstGeom>
            <a:noFill/>
            <a:ln w="28575">
              <a:solidFill>
                <a:schemeClr val="tx1"/>
              </a:solidFill>
              <a:round/>
            </a:ln>
          </p:spPr>
          <p:txBody>
            <a:bodyPr wrap="none" anchor="ctr"/>
            <a:lstStyle/>
            <a:p>
              <a:endParaRPr lang="en-US">
                <a:solidFill>
                  <a:srgbClr val="000000"/>
                </a:solidFill>
              </a:endParaRPr>
            </a:p>
          </p:txBody>
        </p:sp>
      </p:grpSp>
      <p:sp>
        <p:nvSpPr>
          <p:cNvPr id="208905" name="Text Box 14"/>
          <p:cNvSpPr txBox="1">
            <a:spLocks noChangeArrowheads="1"/>
          </p:cNvSpPr>
          <p:nvPr/>
        </p:nvSpPr>
        <p:spPr bwMode="auto">
          <a:xfrm>
            <a:off x="2057400" y="4692650"/>
            <a:ext cx="3124200" cy="2295525"/>
          </a:xfrm>
          <a:prstGeom prst="rect">
            <a:avLst/>
          </a:prstGeom>
          <a:noFill/>
          <a:ln w="9525">
            <a:noFill/>
            <a:miter lim="800000"/>
          </a:ln>
        </p:spPr>
        <p:txBody>
          <a:bodyPr lIns="104498" tIns="52249" rIns="104498" bIns="52249" anchor="ctr">
            <a:spAutoFit/>
          </a:bodyPr>
          <a:lstStyle/>
          <a:p>
            <a:pPr algn="l" defTabSz="871855" eaLnBrk="0" hangingPunct="0">
              <a:lnSpc>
                <a:spcPct val="120000"/>
              </a:lnSpc>
            </a:pPr>
            <a:r>
              <a:rPr lang="zh-CN" altLang="en-US" sz="2000">
                <a:solidFill>
                  <a:srgbClr val="000000"/>
                </a:solidFill>
                <a:latin typeface="宋体" panose="02010600030101010101" pitchFamily="2" charset="-122"/>
              </a:rPr>
              <a:t>其中：</a:t>
            </a:r>
            <a:endParaRPr lang="zh-CN" altLang="en-US" sz="2000">
              <a:solidFill>
                <a:srgbClr val="000000"/>
              </a:solidFill>
              <a:latin typeface="宋体" panose="02010600030101010101" pitchFamily="2" charset="-122"/>
            </a:endParaRPr>
          </a:p>
          <a:p>
            <a:pPr algn="l" defTabSz="871855" eaLnBrk="0" hangingPunct="0">
              <a:lnSpc>
                <a:spcPct val="120000"/>
              </a:lnSpc>
            </a:pPr>
            <a:r>
              <a:rPr lang="zh-CN" altLang="zh-CN" sz="2000">
                <a:solidFill>
                  <a:srgbClr val="000000"/>
                </a:solidFill>
                <a:latin typeface="宋体" panose="02010600030101010101" pitchFamily="2" charset="-122"/>
              </a:rPr>
              <a:t>PV：</a:t>
            </a:r>
            <a:r>
              <a:rPr lang="zh-CN" altLang="en-US" sz="2000">
                <a:solidFill>
                  <a:srgbClr val="000000"/>
                </a:solidFill>
                <a:latin typeface="宋体" panose="02010600030101010101" pitchFamily="2" charset="-122"/>
              </a:rPr>
              <a:t>代表最低值；</a:t>
            </a:r>
            <a:endParaRPr lang="zh-CN" altLang="en-US" sz="2000">
              <a:solidFill>
                <a:srgbClr val="000000"/>
              </a:solidFill>
              <a:latin typeface="宋体" panose="02010600030101010101" pitchFamily="2" charset="-122"/>
            </a:endParaRPr>
          </a:p>
          <a:p>
            <a:pPr algn="l" defTabSz="871855" eaLnBrk="0" hangingPunct="0">
              <a:lnSpc>
                <a:spcPct val="120000"/>
              </a:lnSpc>
            </a:pPr>
            <a:r>
              <a:rPr lang="en-US" altLang="zh-CN" sz="2000">
                <a:solidFill>
                  <a:srgbClr val="000000"/>
                </a:solidFill>
                <a:latin typeface="宋体" panose="02010600030101010101" pitchFamily="2" charset="-122"/>
              </a:rPr>
              <a:t>FV</a:t>
            </a:r>
            <a:r>
              <a:rPr lang="zh-CN" altLang="en-US" sz="2000">
                <a:solidFill>
                  <a:srgbClr val="000000"/>
                </a:solidFill>
                <a:latin typeface="宋体" panose="02010600030101010101" pitchFamily="2" charset="-122"/>
              </a:rPr>
              <a:t>：代表最高值；</a:t>
            </a:r>
            <a:endParaRPr lang="zh-CN" altLang="en-US" sz="2000">
              <a:solidFill>
                <a:srgbClr val="000000"/>
              </a:solidFill>
              <a:latin typeface="宋体" panose="02010600030101010101" pitchFamily="2" charset="-122"/>
            </a:endParaRPr>
          </a:p>
          <a:p>
            <a:pPr algn="l" defTabSz="871855" eaLnBrk="0" hangingPunct="0">
              <a:lnSpc>
                <a:spcPct val="120000"/>
              </a:lnSpc>
            </a:pPr>
            <a:r>
              <a:rPr lang="en-US" altLang="zh-CN" sz="2000" i="1">
                <a:solidFill>
                  <a:srgbClr val="000000"/>
                </a:solidFill>
                <a:latin typeface="宋体" panose="02010600030101010101" pitchFamily="2" charset="-122"/>
              </a:rPr>
              <a:t>n</a:t>
            </a:r>
            <a:r>
              <a:rPr lang="zh-CN" altLang="en-US" sz="2000" i="1">
                <a:solidFill>
                  <a:srgbClr val="000000"/>
                </a:solidFill>
                <a:latin typeface="宋体" panose="02010600030101010101" pitchFamily="2" charset="-122"/>
              </a:rPr>
              <a:t>：</a:t>
            </a:r>
            <a:r>
              <a:rPr lang="zh-CN" altLang="en-US" sz="2000">
                <a:solidFill>
                  <a:srgbClr val="000000"/>
                </a:solidFill>
                <a:latin typeface="宋体" panose="02010600030101010101" pitchFamily="2" charset="-122"/>
              </a:rPr>
              <a:t>代表最高和最低等级之间的等级数量；</a:t>
            </a:r>
            <a:endParaRPr lang="zh-CN" altLang="en-US" sz="2000">
              <a:solidFill>
                <a:srgbClr val="000000"/>
              </a:solidFill>
              <a:latin typeface="宋体" panose="02010600030101010101" pitchFamily="2" charset="-122"/>
            </a:endParaRPr>
          </a:p>
          <a:p>
            <a:pPr algn="l" defTabSz="871855" eaLnBrk="0" hangingPunct="0">
              <a:lnSpc>
                <a:spcPct val="120000"/>
              </a:lnSpc>
            </a:pPr>
            <a:r>
              <a:rPr lang="en-US" altLang="zh-CN" sz="2000" i="1">
                <a:solidFill>
                  <a:srgbClr val="000000"/>
                </a:solidFill>
                <a:latin typeface="宋体" panose="02010600030101010101" pitchFamily="2" charset="-122"/>
              </a:rPr>
              <a:t>I</a:t>
            </a:r>
            <a:r>
              <a:rPr lang="zh-CN" altLang="en-US" sz="2000" i="1">
                <a:solidFill>
                  <a:srgbClr val="000000"/>
                </a:solidFill>
                <a:latin typeface="宋体" panose="02010600030101010101" pitchFamily="2" charset="-122"/>
              </a:rPr>
              <a:t>：</a:t>
            </a:r>
            <a:r>
              <a:rPr lang="zh-CN" altLang="en-US" sz="2000">
                <a:solidFill>
                  <a:srgbClr val="000000"/>
                </a:solidFill>
                <a:latin typeface="宋体" panose="02010600030101010101" pitchFamily="2" charset="-122"/>
              </a:rPr>
              <a:t>代表等比递增幅度。</a:t>
            </a:r>
            <a:endParaRPr lang="zh-CN" altLang="en-US" sz="2000">
              <a:solidFill>
                <a:srgbClr val="000000"/>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a:spLocks noGrp="1" noChangeArrowheads="1"/>
          </p:cNvSpPr>
          <p:nvPr>
            <p:ph type="title"/>
          </p:nvPr>
        </p:nvSpPr>
        <p:spPr>
          <a:xfrm>
            <a:off x="0" y="0"/>
            <a:ext cx="10668000" cy="957263"/>
          </a:xfrm>
          <a:solidFill>
            <a:srgbClr val="0000CC"/>
          </a:solidFill>
        </p:spPr>
        <p:txBody>
          <a:bodyPr anchor="b"/>
          <a:lstStyle/>
          <a:p>
            <a:pPr eaLnBrk="1" hangingPunct="1">
              <a:lnSpc>
                <a:spcPct val="300000"/>
              </a:lnSpc>
            </a:pPr>
            <a:r>
              <a:rPr lang="zh-CN" altLang="en-US" sz="3200" b="1" smtClean="0">
                <a:solidFill>
                  <a:srgbClr val="FFFFFF"/>
                </a:solidFill>
                <a:latin typeface="宋体" panose="02010600030101010101" pitchFamily="2" charset="-122"/>
              </a:rPr>
              <a:t>薪酬区间中值级差</a:t>
            </a:r>
            <a:r>
              <a:rPr lang="en-US" altLang="zh-CN" sz="3200" b="1" smtClean="0">
                <a:solidFill>
                  <a:srgbClr val="FFFFFF"/>
                </a:solidFill>
                <a:latin typeface="宋体" panose="02010600030101010101" pitchFamily="2" charset="-122"/>
              </a:rPr>
              <a:t>/</a:t>
            </a:r>
            <a:r>
              <a:rPr lang="zh-CN" altLang="en-US" sz="3200" b="1" smtClean="0">
                <a:solidFill>
                  <a:srgbClr val="FFFFFF"/>
                </a:solidFill>
                <a:latin typeface="宋体" panose="02010600030101010101" pitchFamily="2" charset="-122"/>
              </a:rPr>
              <a:t>区间变动比率</a:t>
            </a:r>
            <a:r>
              <a:rPr lang="en-US" altLang="zh-CN" sz="3200" b="1" smtClean="0">
                <a:solidFill>
                  <a:srgbClr val="FFFFFF"/>
                </a:solidFill>
                <a:latin typeface="宋体" panose="02010600030101010101" pitchFamily="2" charset="-122"/>
              </a:rPr>
              <a:t>/</a:t>
            </a:r>
            <a:r>
              <a:rPr lang="zh-CN" altLang="en-US" sz="3200" b="1" smtClean="0">
                <a:solidFill>
                  <a:srgbClr val="FFFFFF"/>
                </a:solidFill>
                <a:latin typeface="宋体" panose="02010600030101010101" pitchFamily="2" charset="-122"/>
              </a:rPr>
              <a:t>区间重叠</a:t>
            </a:r>
            <a:endParaRPr lang="zh-CN" altLang="en-US" sz="3200" b="1" smtClean="0">
              <a:solidFill>
                <a:srgbClr val="FFFFFF"/>
              </a:solidFill>
              <a:latin typeface="宋体" panose="02010600030101010101" pitchFamily="2" charset="-122"/>
            </a:endParaRPr>
          </a:p>
        </p:txBody>
      </p:sp>
      <p:grpSp>
        <p:nvGrpSpPr>
          <p:cNvPr id="209923" name="Group 3"/>
          <p:cNvGrpSpPr/>
          <p:nvPr/>
        </p:nvGrpSpPr>
        <p:grpSpPr bwMode="auto">
          <a:xfrm>
            <a:off x="914400" y="1219200"/>
            <a:ext cx="8686800" cy="5562600"/>
            <a:chOff x="-3" y="-3"/>
            <a:chExt cx="3143" cy="5478"/>
          </a:xfrm>
        </p:grpSpPr>
        <p:grpSp>
          <p:nvGrpSpPr>
            <p:cNvPr id="209924" name="Group 4"/>
            <p:cNvGrpSpPr/>
            <p:nvPr/>
          </p:nvGrpSpPr>
          <p:grpSpPr bwMode="auto">
            <a:xfrm>
              <a:off x="0" y="0"/>
              <a:ext cx="3137" cy="5472"/>
              <a:chOff x="0" y="0"/>
              <a:chExt cx="3137" cy="5472"/>
            </a:xfrm>
          </p:grpSpPr>
          <p:grpSp>
            <p:nvGrpSpPr>
              <p:cNvPr id="209926" name="Group 5"/>
              <p:cNvGrpSpPr/>
              <p:nvPr/>
            </p:nvGrpSpPr>
            <p:grpSpPr bwMode="auto">
              <a:xfrm>
                <a:off x="0" y="0"/>
                <a:ext cx="446" cy="2688"/>
                <a:chOff x="0" y="0"/>
                <a:chExt cx="446" cy="2688"/>
              </a:xfrm>
            </p:grpSpPr>
            <p:sp>
              <p:nvSpPr>
                <p:cNvPr id="210059" name="Rectangle 6"/>
                <p:cNvSpPr>
                  <a:spLocks noChangeArrowheads="1"/>
                </p:cNvSpPr>
                <p:nvPr/>
              </p:nvSpPr>
              <p:spPr bwMode="auto">
                <a:xfrm>
                  <a:off x="43" y="0"/>
                  <a:ext cx="360" cy="2688"/>
                </a:xfrm>
                <a:prstGeom prst="rect">
                  <a:avLst/>
                </a:prstGeom>
                <a:noFill/>
                <a:ln w="9525">
                  <a:noFill/>
                  <a:miter lim="800000"/>
                </a:ln>
              </p:spPr>
              <p:txBody>
                <a:bodyPr anchor="ctr"/>
                <a:lstStyle/>
                <a:p>
                  <a:pPr algn="ctr">
                    <a:lnSpc>
                      <a:spcPct val="150000"/>
                    </a:lnSpc>
                  </a:pPr>
                  <a:r>
                    <a:rPr lang="en-US" altLang="zh-CN" sz="1800">
                      <a:solidFill>
                        <a:srgbClr val="000000"/>
                      </a:solidFill>
                    </a:rPr>
                    <a:t> A</a:t>
                  </a:r>
                  <a:endParaRPr lang="en-US" altLang="zh-CN" sz="1800" b="0">
                    <a:solidFill>
                      <a:srgbClr val="000000"/>
                    </a:solidFill>
                  </a:endParaRPr>
                </a:p>
                <a:p>
                  <a:pPr algn="ctr" eaLnBrk="0" hangingPunct="0">
                    <a:lnSpc>
                      <a:spcPct val="150000"/>
                    </a:lnSpc>
                  </a:pPr>
                  <a:r>
                    <a:rPr lang="en-US" altLang="zh-CN" sz="1800">
                      <a:solidFill>
                        <a:srgbClr val="000000"/>
                      </a:solidFill>
                    </a:rPr>
                    <a:t> </a:t>
                  </a:r>
                  <a:r>
                    <a:rPr lang="zh-CN" altLang="en-US" sz="1800">
                      <a:solidFill>
                        <a:srgbClr val="000000"/>
                      </a:solidFill>
                    </a:rPr>
                    <a:t>区间中值级差为</a:t>
                  </a:r>
                  <a:r>
                    <a:rPr lang="en-US" altLang="zh-CN" sz="1800">
                      <a:solidFill>
                        <a:srgbClr val="000000"/>
                      </a:solidFill>
                    </a:rPr>
                    <a:t>15</a:t>
                  </a:r>
                  <a:r>
                    <a:rPr lang="zh-CN" altLang="en-US" sz="1800">
                      <a:solidFill>
                        <a:srgbClr val="000000"/>
                      </a:solidFill>
                    </a:rPr>
                    <a:t>％</a:t>
                  </a:r>
                  <a:endParaRPr lang="zh-CN" altLang="en-US" sz="1800" b="0">
                    <a:solidFill>
                      <a:srgbClr val="000000"/>
                    </a:solidFill>
                  </a:endParaRPr>
                </a:p>
              </p:txBody>
            </p:sp>
            <p:sp>
              <p:nvSpPr>
                <p:cNvPr id="210060" name="Rectangle 7"/>
                <p:cNvSpPr>
                  <a:spLocks noChangeArrowheads="1"/>
                </p:cNvSpPr>
                <p:nvPr/>
              </p:nvSpPr>
              <p:spPr bwMode="auto">
                <a:xfrm>
                  <a:off x="0" y="0"/>
                  <a:ext cx="446" cy="2688"/>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27" name="Group 8"/>
              <p:cNvGrpSpPr/>
              <p:nvPr/>
            </p:nvGrpSpPr>
            <p:grpSpPr bwMode="auto">
              <a:xfrm>
                <a:off x="446" y="0"/>
                <a:ext cx="374" cy="768"/>
                <a:chOff x="446" y="0"/>
                <a:chExt cx="374" cy="768"/>
              </a:xfrm>
            </p:grpSpPr>
            <p:sp>
              <p:nvSpPr>
                <p:cNvPr id="210057" name="Rectangle 9"/>
                <p:cNvSpPr>
                  <a:spLocks noChangeArrowheads="1"/>
                </p:cNvSpPr>
                <p:nvPr/>
              </p:nvSpPr>
              <p:spPr bwMode="auto">
                <a:xfrm>
                  <a:off x="489" y="0"/>
                  <a:ext cx="288" cy="768"/>
                </a:xfrm>
                <a:prstGeom prst="rect">
                  <a:avLst/>
                </a:prstGeom>
                <a:noFill/>
                <a:ln w="9525">
                  <a:noFill/>
                  <a:miter lim="800000"/>
                </a:ln>
              </p:spPr>
              <p:txBody>
                <a:bodyPr anchor="ctr"/>
                <a:lstStyle/>
                <a:p>
                  <a:pPr algn="ctr">
                    <a:lnSpc>
                      <a:spcPct val="120000"/>
                    </a:lnSpc>
                  </a:pPr>
                  <a:r>
                    <a:rPr lang="zh-CN" altLang="en-US" sz="1800">
                      <a:solidFill>
                        <a:srgbClr val="000000"/>
                      </a:solidFill>
                    </a:rPr>
                    <a:t>薪酬等级</a:t>
                  </a:r>
                  <a:endParaRPr lang="zh-CN" altLang="en-US" sz="1800" b="0">
                    <a:solidFill>
                      <a:srgbClr val="000000"/>
                    </a:solidFill>
                  </a:endParaRPr>
                </a:p>
              </p:txBody>
            </p:sp>
            <p:sp>
              <p:nvSpPr>
                <p:cNvPr id="210058" name="Rectangle 10"/>
                <p:cNvSpPr>
                  <a:spLocks noChangeArrowheads="1"/>
                </p:cNvSpPr>
                <p:nvPr/>
              </p:nvSpPr>
              <p:spPr bwMode="auto">
                <a:xfrm>
                  <a:off x="446" y="0"/>
                  <a:ext cx="374" cy="768"/>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28" name="Group 11"/>
              <p:cNvGrpSpPr/>
              <p:nvPr/>
            </p:nvGrpSpPr>
            <p:grpSpPr bwMode="auto">
              <a:xfrm>
                <a:off x="820" y="0"/>
                <a:ext cx="1223" cy="384"/>
                <a:chOff x="820" y="0"/>
                <a:chExt cx="1223" cy="384"/>
              </a:xfrm>
            </p:grpSpPr>
            <p:sp>
              <p:nvSpPr>
                <p:cNvPr id="210055" name="Rectangle 12"/>
                <p:cNvSpPr>
                  <a:spLocks noChangeArrowheads="1"/>
                </p:cNvSpPr>
                <p:nvPr/>
              </p:nvSpPr>
              <p:spPr bwMode="auto">
                <a:xfrm>
                  <a:off x="863" y="0"/>
                  <a:ext cx="1137" cy="384"/>
                </a:xfrm>
                <a:prstGeom prst="rect">
                  <a:avLst/>
                </a:prstGeom>
                <a:noFill/>
                <a:ln w="9525">
                  <a:noFill/>
                  <a:miter lim="800000"/>
                </a:ln>
              </p:spPr>
              <p:txBody>
                <a:bodyPr anchor="ctr"/>
                <a:lstStyle/>
                <a:p>
                  <a:pPr algn="ctr">
                    <a:lnSpc>
                      <a:spcPct val="170000"/>
                    </a:lnSpc>
                  </a:pPr>
                  <a:r>
                    <a:rPr lang="zh-CN" altLang="en-US" sz="1800">
                      <a:solidFill>
                        <a:srgbClr val="000000"/>
                      </a:solidFill>
                    </a:rPr>
                    <a:t>区间变动比率为</a:t>
                  </a:r>
                  <a:r>
                    <a:rPr lang="en-US" altLang="zh-CN" sz="1800">
                      <a:solidFill>
                        <a:srgbClr val="000000"/>
                      </a:solidFill>
                    </a:rPr>
                    <a:t>10%</a:t>
                  </a:r>
                  <a:endParaRPr lang="en-US" altLang="zh-CN" sz="1800" b="0">
                    <a:solidFill>
                      <a:srgbClr val="000000"/>
                    </a:solidFill>
                  </a:endParaRPr>
                </a:p>
              </p:txBody>
            </p:sp>
            <p:sp>
              <p:nvSpPr>
                <p:cNvPr id="210056" name="Rectangle 13"/>
                <p:cNvSpPr>
                  <a:spLocks noChangeArrowheads="1"/>
                </p:cNvSpPr>
                <p:nvPr/>
              </p:nvSpPr>
              <p:spPr bwMode="auto">
                <a:xfrm>
                  <a:off x="820" y="0"/>
                  <a:ext cx="1223"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29" name="Group 14"/>
              <p:cNvGrpSpPr/>
              <p:nvPr/>
            </p:nvGrpSpPr>
            <p:grpSpPr bwMode="auto">
              <a:xfrm>
                <a:off x="2043" y="0"/>
                <a:ext cx="1094" cy="768"/>
                <a:chOff x="2043" y="0"/>
                <a:chExt cx="1094" cy="768"/>
              </a:xfrm>
            </p:grpSpPr>
            <p:sp>
              <p:nvSpPr>
                <p:cNvPr id="210053" name="Rectangle 15"/>
                <p:cNvSpPr>
                  <a:spLocks noChangeArrowheads="1"/>
                </p:cNvSpPr>
                <p:nvPr/>
              </p:nvSpPr>
              <p:spPr bwMode="auto">
                <a:xfrm>
                  <a:off x="2086" y="0"/>
                  <a:ext cx="1008" cy="768"/>
                </a:xfrm>
                <a:prstGeom prst="rect">
                  <a:avLst/>
                </a:prstGeom>
                <a:noFill/>
                <a:ln w="9525">
                  <a:noFill/>
                  <a:miter lim="800000"/>
                </a:ln>
              </p:spPr>
              <p:txBody>
                <a:bodyPr anchor="ctr"/>
                <a:lstStyle/>
                <a:p>
                  <a:pPr algn="ctr">
                    <a:lnSpc>
                      <a:spcPct val="170000"/>
                    </a:lnSpc>
                  </a:pPr>
                  <a:r>
                    <a:rPr lang="zh-CN" altLang="en-US" sz="1800">
                      <a:solidFill>
                        <a:srgbClr val="000000"/>
                      </a:solidFill>
                    </a:rPr>
                    <a:t>薪酬等间重叠情况</a:t>
                  </a:r>
                  <a:endParaRPr lang="zh-CN" altLang="en-US" sz="1800" b="0">
                    <a:solidFill>
                      <a:srgbClr val="000000"/>
                    </a:solidFill>
                  </a:endParaRPr>
                </a:p>
              </p:txBody>
            </p:sp>
            <p:sp>
              <p:nvSpPr>
                <p:cNvPr id="210054" name="Rectangle 16"/>
                <p:cNvSpPr>
                  <a:spLocks noChangeArrowheads="1"/>
                </p:cNvSpPr>
                <p:nvPr/>
              </p:nvSpPr>
              <p:spPr bwMode="auto">
                <a:xfrm>
                  <a:off x="2043" y="0"/>
                  <a:ext cx="1094" cy="768"/>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30" name="Group 17"/>
              <p:cNvGrpSpPr/>
              <p:nvPr/>
            </p:nvGrpSpPr>
            <p:grpSpPr bwMode="auto">
              <a:xfrm>
                <a:off x="820" y="384"/>
                <a:ext cx="760" cy="384"/>
                <a:chOff x="820" y="384"/>
                <a:chExt cx="760" cy="384"/>
              </a:xfrm>
            </p:grpSpPr>
            <p:sp>
              <p:nvSpPr>
                <p:cNvPr id="210051" name="Rectangle 18"/>
                <p:cNvSpPr>
                  <a:spLocks noChangeArrowheads="1"/>
                </p:cNvSpPr>
                <p:nvPr/>
              </p:nvSpPr>
              <p:spPr bwMode="auto">
                <a:xfrm>
                  <a:off x="863" y="384"/>
                  <a:ext cx="674" cy="384"/>
                </a:xfrm>
                <a:prstGeom prst="rect">
                  <a:avLst/>
                </a:prstGeom>
                <a:noFill/>
                <a:ln w="9525">
                  <a:noFill/>
                  <a:miter lim="800000"/>
                </a:ln>
              </p:spPr>
              <p:txBody>
                <a:bodyPr anchor="ctr"/>
                <a:lstStyle/>
                <a:p>
                  <a:pPr algn="ctr">
                    <a:lnSpc>
                      <a:spcPct val="170000"/>
                    </a:lnSpc>
                  </a:pPr>
                  <a:r>
                    <a:rPr lang="zh-CN" altLang="en-US" sz="1800">
                      <a:solidFill>
                        <a:srgbClr val="000000"/>
                      </a:solidFill>
                    </a:rPr>
                    <a:t>最低值</a:t>
                  </a:r>
                  <a:endParaRPr lang="zh-CN" altLang="en-US" sz="1800" b="0">
                    <a:solidFill>
                      <a:srgbClr val="000000"/>
                    </a:solidFill>
                  </a:endParaRPr>
                </a:p>
              </p:txBody>
            </p:sp>
            <p:sp>
              <p:nvSpPr>
                <p:cNvPr id="210052" name="Rectangle 19"/>
                <p:cNvSpPr>
                  <a:spLocks noChangeArrowheads="1"/>
                </p:cNvSpPr>
                <p:nvPr/>
              </p:nvSpPr>
              <p:spPr bwMode="auto">
                <a:xfrm>
                  <a:off x="820" y="384"/>
                  <a:ext cx="76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31" name="Group 20"/>
              <p:cNvGrpSpPr/>
              <p:nvPr/>
            </p:nvGrpSpPr>
            <p:grpSpPr bwMode="auto">
              <a:xfrm>
                <a:off x="1580" y="384"/>
                <a:ext cx="463" cy="384"/>
                <a:chOff x="1580" y="384"/>
                <a:chExt cx="463" cy="384"/>
              </a:xfrm>
            </p:grpSpPr>
            <p:sp>
              <p:nvSpPr>
                <p:cNvPr id="210049" name="Rectangle 21"/>
                <p:cNvSpPr>
                  <a:spLocks noChangeArrowheads="1"/>
                </p:cNvSpPr>
                <p:nvPr/>
              </p:nvSpPr>
              <p:spPr bwMode="auto">
                <a:xfrm>
                  <a:off x="1623" y="384"/>
                  <a:ext cx="377" cy="384"/>
                </a:xfrm>
                <a:prstGeom prst="rect">
                  <a:avLst/>
                </a:prstGeom>
                <a:noFill/>
                <a:ln w="9525">
                  <a:noFill/>
                  <a:miter lim="800000"/>
                </a:ln>
              </p:spPr>
              <p:txBody>
                <a:bodyPr anchor="ctr"/>
                <a:lstStyle/>
                <a:p>
                  <a:pPr algn="ctr">
                    <a:lnSpc>
                      <a:spcPct val="170000"/>
                    </a:lnSpc>
                  </a:pPr>
                  <a:r>
                    <a:rPr lang="zh-CN" altLang="en-US" sz="1800">
                      <a:solidFill>
                        <a:srgbClr val="000000"/>
                      </a:solidFill>
                    </a:rPr>
                    <a:t>最高值</a:t>
                  </a:r>
                  <a:endParaRPr lang="zh-CN" altLang="en-US" sz="1800" b="0">
                    <a:solidFill>
                      <a:srgbClr val="000000"/>
                    </a:solidFill>
                  </a:endParaRPr>
                </a:p>
              </p:txBody>
            </p:sp>
            <p:sp>
              <p:nvSpPr>
                <p:cNvPr id="210050" name="Rectangle 22"/>
                <p:cNvSpPr>
                  <a:spLocks noChangeArrowheads="1"/>
                </p:cNvSpPr>
                <p:nvPr/>
              </p:nvSpPr>
              <p:spPr bwMode="auto">
                <a:xfrm>
                  <a:off x="1580" y="384"/>
                  <a:ext cx="463"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32" name="Group 23"/>
              <p:cNvGrpSpPr/>
              <p:nvPr/>
            </p:nvGrpSpPr>
            <p:grpSpPr bwMode="auto">
              <a:xfrm>
                <a:off x="446" y="768"/>
                <a:ext cx="374" cy="384"/>
                <a:chOff x="446" y="768"/>
                <a:chExt cx="374" cy="384"/>
              </a:xfrm>
            </p:grpSpPr>
            <p:sp>
              <p:nvSpPr>
                <p:cNvPr id="210047" name="Rectangle 24"/>
                <p:cNvSpPr>
                  <a:spLocks noChangeArrowheads="1"/>
                </p:cNvSpPr>
                <p:nvPr/>
              </p:nvSpPr>
              <p:spPr bwMode="auto">
                <a:xfrm>
                  <a:off x="489" y="768"/>
                  <a:ext cx="288" cy="384"/>
                </a:xfrm>
                <a:prstGeom prst="rect">
                  <a:avLst/>
                </a:prstGeom>
                <a:noFill/>
                <a:ln w="9525">
                  <a:noFill/>
                  <a:miter lim="800000"/>
                </a:ln>
              </p:spPr>
              <p:txBody>
                <a:bodyPr anchor="ctr"/>
                <a:lstStyle/>
                <a:p>
                  <a:pPr algn="ctr">
                    <a:lnSpc>
                      <a:spcPct val="170000"/>
                    </a:lnSpc>
                  </a:pPr>
                  <a:r>
                    <a:rPr lang="en-US" altLang="zh-CN" sz="1800" b="0">
                      <a:solidFill>
                        <a:srgbClr val="000000"/>
                      </a:solidFill>
                    </a:rPr>
                    <a:t>1</a:t>
                  </a:r>
                  <a:endParaRPr lang="en-US" altLang="zh-CN" sz="1800" b="0">
                    <a:solidFill>
                      <a:srgbClr val="000000"/>
                    </a:solidFill>
                  </a:endParaRPr>
                </a:p>
              </p:txBody>
            </p:sp>
            <p:sp>
              <p:nvSpPr>
                <p:cNvPr id="210048" name="Rectangle 25"/>
                <p:cNvSpPr>
                  <a:spLocks noChangeArrowheads="1"/>
                </p:cNvSpPr>
                <p:nvPr/>
              </p:nvSpPr>
              <p:spPr bwMode="auto">
                <a:xfrm>
                  <a:off x="446" y="768"/>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33" name="Group 26"/>
              <p:cNvGrpSpPr/>
              <p:nvPr/>
            </p:nvGrpSpPr>
            <p:grpSpPr bwMode="auto">
              <a:xfrm>
                <a:off x="820" y="768"/>
                <a:ext cx="760" cy="384"/>
                <a:chOff x="820" y="768"/>
                <a:chExt cx="760" cy="384"/>
              </a:xfrm>
            </p:grpSpPr>
            <p:sp>
              <p:nvSpPr>
                <p:cNvPr id="210045" name="Rectangle 27"/>
                <p:cNvSpPr>
                  <a:spLocks noChangeArrowheads="1"/>
                </p:cNvSpPr>
                <p:nvPr/>
              </p:nvSpPr>
              <p:spPr bwMode="auto">
                <a:xfrm>
                  <a:off x="863" y="768"/>
                  <a:ext cx="674" cy="384"/>
                </a:xfrm>
                <a:prstGeom prst="rect">
                  <a:avLst/>
                </a:prstGeom>
                <a:noFill/>
                <a:ln w="9525">
                  <a:noFill/>
                  <a:miter lim="800000"/>
                </a:ln>
              </p:spPr>
              <p:txBody>
                <a:bodyPr anchor="ctr"/>
                <a:lstStyle/>
                <a:p>
                  <a:pPr algn="ctr">
                    <a:lnSpc>
                      <a:spcPct val="170000"/>
                    </a:lnSpc>
                  </a:pPr>
                  <a:r>
                    <a:rPr lang="en-US" altLang="zh-CN" sz="1800" b="0">
                      <a:solidFill>
                        <a:srgbClr val="000000"/>
                      </a:solidFill>
                    </a:rPr>
                    <a:t>1280</a:t>
                  </a:r>
                  <a:endParaRPr lang="en-US" altLang="zh-CN" sz="1800" b="0">
                    <a:solidFill>
                      <a:srgbClr val="000000"/>
                    </a:solidFill>
                  </a:endParaRPr>
                </a:p>
              </p:txBody>
            </p:sp>
            <p:sp>
              <p:nvSpPr>
                <p:cNvPr id="210046" name="Rectangle 28"/>
                <p:cNvSpPr>
                  <a:spLocks noChangeArrowheads="1"/>
                </p:cNvSpPr>
                <p:nvPr/>
              </p:nvSpPr>
              <p:spPr bwMode="auto">
                <a:xfrm>
                  <a:off x="820" y="768"/>
                  <a:ext cx="76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34" name="Group 29"/>
              <p:cNvGrpSpPr/>
              <p:nvPr/>
            </p:nvGrpSpPr>
            <p:grpSpPr bwMode="auto">
              <a:xfrm>
                <a:off x="1580" y="768"/>
                <a:ext cx="463" cy="384"/>
                <a:chOff x="1580" y="768"/>
                <a:chExt cx="463" cy="384"/>
              </a:xfrm>
            </p:grpSpPr>
            <p:sp>
              <p:nvSpPr>
                <p:cNvPr id="210043" name="Rectangle 30"/>
                <p:cNvSpPr>
                  <a:spLocks noChangeArrowheads="1"/>
                </p:cNvSpPr>
                <p:nvPr/>
              </p:nvSpPr>
              <p:spPr bwMode="auto">
                <a:xfrm>
                  <a:off x="1623" y="768"/>
                  <a:ext cx="377" cy="384"/>
                </a:xfrm>
                <a:prstGeom prst="rect">
                  <a:avLst/>
                </a:prstGeom>
                <a:noFill/>
                <a:ln w="9525">
                  <a:noFill/>
                  <a:miter lim="800000"/>
                </a:ln>
              </p:spPr>
              <p:txBody>
                <a:bodyPr anchor="ctr"/>
                <a:lstStyle/>
                <a:p>
                  <a:pPr algn="ctr">
                    <a:lnSpc>
                      <a:spcPct val="170000"/>
                    </a:lnSpc>
                  </a:pPr>
                  <a:r>
                    <a:rPr lang="en-US" altLang="zh-CN" sz="1800" b="0">
                      <a:solidFill>
                        <a:srgbClr val="000000"/>
                      </a:solidFill>
                    </a:rPr>
                    <a:t>1408</a:t>
                  </a:r>
                  <a:endParaRPr lang="en-US" altLang="zh-CN" sz="1800" b="0">
                    <a:solidFill>
                      <a:srgbClr val="000000"/>
                    </a:solidFill>
                  </a:endParaRPr>
                </a:p>
              </p:txBody>
            </p:sp>
            <p:sp>
              <p:nvSpPr>
                <p:cNvPr id="210044" name="Rectangle 31"/>
                <p:cNvSpPr>
                  <a:spLocks noChangeArrowheads="1"/>
                </p:cNvSpPr>
                <p:nvPr/>
              </p:nvSpPr>
              <p:spPr bwMode="auto">
                <a:xfrm>
                  <a:off x="1580" y="768"/>
                  <a:ext cx="463"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35" name="Group 32"/>
              <p:cNvGrpSpPr/>
              <p:nvPr/>
            </p:nvGrpSpPr>
            <p:grpSpPr bwMode="auto">
              <a:xfrm>
                <a:off x="2043" y="768"/>
                <a:ext cx="1094" cy="1920"/>
                <a:chOff x="2043" y="768"/>
                <a:chExt cx="1094" cy="1920"/>
              </a:xfrm>
            </p:grpSpPr>
            <p:sp>
              <p:nvSpPr>
                <p:cNvPr id="210041" name="Rectangle 33"/>
                <p:cNvSpPr>
                  <a:spLocks noChangeArrowheads="1"/>
                </p:cNvSpPr>
                <p:nvPr/>
              </p:nvSpPr>
              <p:spPr bwMode="auto">
                <a:xfrm>
                  <a:off x="2086" y="768"/>
                  <a:ext cx="1008" cy="1920"/>
                </a:xfrm>
                <a:prstGeom prst="rect">
                  <a:avLst/>
                </a:prstGeom>
                <a:noFill/>
                <a:ln w="9525">
                  <a:noFill/>
                  <a:miter lim="800000"/>
                </a:ln>
              </p:spPr>
              <p:txBody>
                <a:bodyPr anchor="ctr"/>
                <a:lstStyle/>
                <a:p>
                  <a:pPr algn="ctr">
                    <a:lnSpc>
                      <a:spcPct val="170000"/>
                    </a:lnSpc>
                  </a:pPr>
                  <a:r>
                    <a:rPr lang="zh-CN" altLang="en-US" sz="1800" b="0">
                      <a:solidFill>
                        <a:srgbClr val="000000"/>
                      </a:solidFill>
                    </a:rPr>
                    <a:t>各等级之间均没有交叉和重叠（每一个薪酬数值都只处于一个等级之中）</a:t>
                  </a:r>
                  <a:endParaRPr lang="zh-CN" altLang="en-US" sz="1800" b="0">
                    <a:solidFill>
                      <a:srgbClr val="000000"/>
                    </a:solidFill>
                  </a:endParaRPr>
                </a:p>
              </p:txBody>
            </p:sp>
            <p:sp>
              <p:nvSpPr>
                <p:cNvPr id="210042" name="Rectangle 34"/>
                <p:cNvSpPr>
                  <a:spLocks noChangeArrowheads="1"/>
                </p:cNvSpPr>
                <p:nvPr/>
              </p:nvSpPr>
              <p:spPr bwMode="auto">
                <a:xfrm>
                  <a:off x="2043" y="768"/>
                  <a:ext cx="1094" cy="192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36" name="Group 35"/>
              <p:cNvGrpSpPr/>
              <p:nvPr/>
            </p:nvGrpSpPr>
            <p:grpSpPr bwMode="auto">
              <a:xfrm>
                <a:off x="446" y="1152"/>
                <a:ext cx="374" cy="384"/>
                <a:chOff x="446" y="1152"/>
                <a:chExt cx="374" cy="384"/>
              </a:xfrm>
            </p:grpSpPr>
            <p:sp>
              <p:nvSpPr>
                <p:cNvPr id="210039" name="Rectangle 36"/>
                <p:cNvSpPr>
                  <a:spLocks noChangeArrowheads="1"/>
                </p:cNvSpPr>
                <p:nvPr/>
              </p:nvSpPr>
              <p:spPr bwMode="auto">
                <a:xfrm>
                  <a:off x="489" y="1152"/>
                  <a:ext cx="288" cy="384"/>
                </a:xfrm>
                <a:prstGeom prst="rect">
                  <a:avLst/>
                </a:prstGeom>
                <a:noFill/>
                <a:ln w="9525">
                  <a:noFill/>
                  <a:miter lim="800000"/>
                </a:ln>
              </p:spPr>
              <p:txBody>
                <a:bodyPr anchor="ctr"/>
                <a:lstStyle/>
                <a:p>
                  <a:pPr algn="ctr">
                    <a:lnSpc>
                      <a:spcPct val="170000"/>
                    </a:lnSpc>
                  </a:pPr>
                  <a:r>
                    <a:rPr lang="en-US" altLang="zh-CN" sz="1800" b="0">
                      <a:solidFill>
                        <a:srgbClr val="000000"/>
                      </a:solidFill>
                    </a:rPr>
                    <a:t>2</a:t>
                  </a:r>
                  <a:endParaRPr lang="en-US" altLang="zh-CN" sz="1800" b="0">
                    <a:solidFill>
                      <a:srgbClr val="000000"/>
                    </a:solidFill>
                  </a:endParaRPr>
                </a:p>
              </p:txBody>
            </p:sp>
            <p:sp>
              <p:nvSpPr>
                <p:cNvPr id="210040" name="Rectangle 37"/>
                <p:cNvSpPr>
                  <a:spLocks noChangeArrowheads="1"/>
                </p:cNvSpPr>
                <p:nvPr/>
              </p:nvSpPr>
              <p:spPr bwMode="auto">
                <a:xfrm>
                  <a:off x="446" y="1152"/>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37" name="Group 38"/>
              <p:cNvGrpSpPr/>
              <p:nvPr/>
            </p:nvGrpSpPr>
            <p:grpSpPr bwMode="auto">
              <a:xfrm>
                <a:off x="820" y="1152"/>
                <a:ext cx="760" cy="384"/>
                <a:chOff x="820" y="1152"/>
                <a:chExt cx="760" cy="384"/>
              </a:xfrm>
            </p:grpSpPr>
            <p:sp>
              <p:nvSpPr>
                <p:cNvPr id="210037" name="Rectangle 39"/>
                <p:cNvSpPr>
                  <a:spLocks noChangeArrowheads="1"/>
                </p:cNvSpPr>
                <p:nvPr/>
              </p:nvSpPr>
              <p:spPr bwMode="auto">
                <a:xfrm>
                  <a:off x="863" y="1152"/>
                  <a:ext cx="674" cy="384"/>
                </a:xfrm>
                <a:prstGeom prst="rect">
                  <a:avLst/>
                </a:prstGeom>
                <a:noFill/>
                <a:ln w="9525">
                  <a:noFill/>
                  <a:miter lim="800000"/>
                </a:ln>
              </p:spPr>
              <p:txBody>
                <a:bodyPr anchor="ctr"/>
                <a:lstStyle/>
                <a:p>
                  <a:pPr algn="ctr">
                    <a:lnSpc>
                      <a:spcPct val="170000"/>
                    </a:lnSpc>
                  </a:pPr>
                  <a:r>
                    <a:rPr lang="en-US" altLang="zh-CN" sz="1800" b="0">
                      <a:solidFill>
                        <a:srgbClr val="000000"/>
                      </a:solidFill>
                    </a:rPr>
                    <a:t>1472</a:t>
                  </a:r>
                  <a:endParaRPr lang="en-US" altLang="zh-CN" sz="1800" b="0">
                    <a:solidFill>
                      <a:srgbClr val="000000"/>
                    </a:solidFill>
                  </a:endParaRPr>
                </a:p>
              </p:txBody>
            </p:sp>
            <p:sp>
              <p:nvSpPr>
                <p:cNvPr id="210038" name="Rectangle 40"/>
                <p:cNvSpPr>
                  <a:spLocks noChangeArrowheads="1"/>
                </p:cNvSpPr>
                <p:nvPr/>
              </p:nvSpPr>
              <p:spPr bwMode="auto">
                <a:xfrm>
                  <a:off x="820" y="1152"/>
                  <a:ext cx="76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38" name="Group 41"/>
              <p:cNvGrpSpPr/>
              <p:nvPr/>
            </p:nvGrpSpPr>
            <p:grpSpPr bwMode="auto">
              <a:xfrm>
                <a:off x="1580" y="1152"/>
                <a:ext cx="463" cy="384"/>
                <a:chOff x="1580" y="1152"/>
                <a:chExt cx="463" cy="384"/>
              </a:xfrm>
            </p:grpSpPr>
            <p:sp>
              <p:nvSpPr>
                <p:cNvPr id="210035" name="Rectangle 42"/>
                <p:cNvSpPr>
                  <a:spLocks noChangeArrowheads="1"/>
                </p:cNvSpPr>
                <p:nvPr/>
              </p:nvSpPr>
              <p:spPr bwMode="auto">
                <a:xfrm>
                  <a:off x="1623" y="1152"/>
                  <a:ext cx="377" cy="384"/>
                </a:xfrm>
                <a:prstGeom prst="rect">
                  <a:avLst/>
                </a:prstGeom>
                <a:noFill/>
                <a:ln w="9525">
                  <a:noFill/>
                  <a:miter lim="800000"/>
                </a:ln>
              </p:spPr>
              <p:txBody>
                <a:bodyPr anchor="ctr"/>
                <a:lstStyle/>
                <a:p>
                  <a:pPr algn="ctr">
                    <a:lnSpc>
                      <a:spcPct val="170000"/>
                    </a:lnSpc>
                  </a:pPr>
                  <a:r>
                    <a:rPr lang="en-US" altLang="zh-CN" sz="1800" b="0">
                      <a:solidFill>
                        <a:srgbClr val="000000"/>
                      </a:solidFill>
                    </a:rPr>
                    <a:t>1619</a:t>
                  </a:r>
                  <a:endParaRPr lang="en-US" altLang="zh-CN" sz="1800" b="0">
                    <a:solidFill>
                      <a:srgbClr val="000000"/>
                    </a:solidFill>
                  </a:endParaRPr>
                </a:p>
              </p:txBody>
            </p:sp>
            <p:sp>
              <p:nvSpPr>
                <p:cNvPr id="210036" name="Rectangle 43"/>
                <p:cNvSpPr>
                  <a:spLocks noChangeArrowheads="1"/>
                </p:cNvSpPr>
                <p:nvPr/>
              </p:nvSpPr>
              <p:spPr bwMode="auto">
                <a:xfrm>
                  <a:off x="1580" y="1152"/>
                  <a:ext cx="463"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39" name="Group 44"/>
              <p:cNvGrpSpPr/>
              <p:nvPr/>
            </p:nvGrpSpPr>
            <p:grpSpPr bwMode="auto">
              <a:xfrm>
                <a:off x="446" y="1536"/>
                <a:ext cx="374" cy="384"/>
                <a:chOff x="446" y="1536"/>
                <a:chExt cx="374" cy="384"/>
              </a:xfrm>
            </p:grpSpPr>
            <p:sp>
              <p:nvSpPr>
                <p:cNvPr id="210033" name="Rectangle 45"/>
                <p:cNvSpPr>
                  <a:spLocks noChangeArrowheads="1"/>
                </p:cNvSpPr>
                <p:nvPr/>
              </p:nvSpPr>
              <p:spPr bwMode="auto">
                <a:xfrm>
                  <a:off x="489" y="1536"/>
                  <a:ext cx="288" cy="384"/>
                </a:xfrm>
                <a:prstGeom prst="rect">
                  <a:avLst/>
                </a:prstGeom>
                <a:noFill/>
                <a:ln w="9525">
                  <a:noFill/>
                  <a:miter lim="800000"/>
                </a:ln>
              </p:spPr>
              <p:txBody>
                <a:bodyPr anchor="ctr"/>
                <a:lstStyle/>
                <a:p>
                  <a:pPr algn="ctr">
                    <a:lnSpc>
                      <a:spcPct val="170000"/>
                    </a:lnSpc>
                  </a:pPr>
                  <a:r>
                    <a:rPr lang="en-US" altLang="zh-CN" sz="1800" b="0">
                      <a:solidFill>
                        <a:srgbClr val="000000"/>
                      </a:solidFill>
                    </a:rPr>
                    <a:t>3</a:t>
                  </a:r>
                  <a:endParaRPr lang="en-US" altLang="zh-CN" sz="1800" b="0">
                    <a:solidFill>
                      <a:srgbClr val="000000"/>
                    </a:solidFill>
                  </a:endParaRPr>
                </a:p>
              </p:txBody>
            </p:sp>
            <p:sp>
              <p:nvSpPr>
                <p:cNvPr id="210034" name="Rectangle 46"/>
                <p:cNvSpPr>
                  <a:spLocks noChangeArrowheads="1"/>
                </p:cNvSpPr>
                <p:nvPr/>
              </p:nvSpPr>
              <p:spPr bwMode="auto">
                <a:xfrm>
                  <a:off x="446" y="1536"/>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40" name="Group 47"/>
              <p:cNvGrpSpPr/>
              <p:nvPr/>
            </p:nvGrpSpPr>
            <p:grpSpPr bwMode="auto">
              <a:xfrm>
                <a:off x="820" y="1536"/>
                <a:ext cx="760" cy="384"/>
                <a:chOff x="820" y="1536"/>
                <a:chExt cx="760" cy="384"/>
              </a:xfrm>
            </p:grpSpPr>
            <p:sp>
              <p:nvSpPr>
                <p:cNvPr id="210031" name="Rectangle 48"/>
                <p:cNvSpPr>
                  <a:spLocks noChangeArrowheads="1"/>
                </p:cNvSpPr>
                <p:nvPr/>
              </p:nvSpPr>
              <p:spPr bwMode="auto">
                <a:xfrm>
                  <a:off x="863" y="1536"/>
                  <a:ext cx="674" cy="384"/>
                </a:xfrm>
                <a:prstGeom prst="rect">
                  <a:avLst/>
                </a:prstGeom>
                <a:noFill/>
                <a:ln w="9525">
                  <a:noFill/>
                  <a:miter lim="800000"/>
                </a:ln>
              </p:spPr>
              <p:txBody>
                <a:bodyPr anchor="ctr"/>
                <a:lstStyle/>
                <a:p>
                  <a:pPr algn="ctr">
                    <a:lnSpc>
                      <a:spcPct val="170000"/>
                    </a:lnSpc>
                  </a:pPr>
                  <a:r>
                    <a:rPr lang="en-US" altLang="zh-CN" sz="1800" b="0">
                      <a:solidFill>
                        <a:srgbClr val="000000"/>
                      </a:solidFill>
                    </a:rPr>
                    <a:t>1693</a:t>
                  </a:r>
                  <a:endParaRPr lang="en-US" altLang="zh-CN" sz="1800" b="0">
                    <a:solidFill>
                      <a:srgbClr val="000000"/>
                    </a:solidFill>
                  </a:endParaRPr>
                </a:p>
              </p:txBody>
            </p:sp>
            <p:sp>
              <p:nvSpPr>
                <p:cNvPr id="210032" name="Rectangle 49"/>
                <p:cNvSpPr>
                  <a:spLocks noChangeArrowheads="1"/>
                </p:cNvSpPr>
                <p:nvPr/>
              </p:nvSpPr>
              <p:spPr bwMode="auto">
                <a:xfrm>
                  <a:off x="820" y="1536"/>
                  <a:ext cx="76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41" name="Group 50"/>
              <p:cNvGrpSpPr/>
              <p:nvPr/>
            </p:nvGrpSpPr>
            <p:grpSpPr bwMode="auto">
              <a:xfrm>
                <a:off x="1580" y="1536"/>
                <a:ext cx="463" cy="384"/>
                <a:chOff x="1580" y="1536"/>
                <a:chExt cx="463" cy="384"/>
              </a:xfrm>
            </p:grpSpPr>
            <p:sp>
              <p:nvSpPr>
                <p:cNvPr id="210029" name="Rectangle 51"/>
                <p:cNvSpPr>
                  <a:spLocks noChangeArrowheads="1"/>
                </p:cNvSpPr>
                <p:nvPr/>
              </p:nvSpPr>
              <p:spPr bwMode="auto">
                <a:xfrm>
                  <a:off x="1623" y="1536"/>
                  <a:ext cx="377" cy="384"/>
                </a:xfrm>
                <a:prstGeom prst="rect">
                  <a:avLst/>
                </a:prstGeom>
                <a:noFill/>
                <a:ln w="9525">
                  <a:noFill/>
                  <a:miter lim="800000"/>
                </a:ln>
              </p:spPr>
              <p:txBody>
                <a:bodyPr anchor="ctr"/>
                <a:lstStyle/>
                <a:p>
                  <a:pPr algn="ctr">
                    <a:lnSpc>
                      <a:spcPct val="170000"/>
                    </a:lnSpc>
                  </a:pPr>
                  <a:r>
                    <a:rPr lang="en-US" altLang="zh-CN" sz="1800" b="0">
                      <a:solidFill>
                        <a:srgbClr val="000000"/>
                      </a:solidFill>
                    </a:rPr>
                    <a:t>1862</a:t>
                  </a:r>
                  <a:endParaRPr lang="en-US" altLang="zh-CN" sz="1800" b="0">
                    <a:solidFill>
                      <a:srgbClr val="000000"/>
                    </a:solidFill>
                  </a:endParaRPr>
                </a:p>
              </p:txBody>
            </p:sp>
            <p:sp>
              <p:nvSpPr>
                <p:cNvPr id="210030" name="Rectangle 52"/>
                <p:cNvSpPr>
                  <a:spLocks noChangeArrowheads="1"/>
                </p:cNvSpPr>
                <p:nvPr/>
              </p:nvSpPr>
              <p:spPr bwMode="auto">
                <a:xfrm>
                  <a:off x="1580" y="1536"/>
                  <a:ext cx="463"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42" name="Group 53"/>
              <p:cNvGrpSpPr/>
              <p:nvPr/>
            </p:nvGrpSpPr>
            <p:grpSpPr bwMode="auto">
              <a:xfrm>
                <a:off x="446" y="1920"/>
                <a:ext cx="374" cy="384"/>
                <a:chOff x="446" y="1920"/>
                <a:chExt cx="374" cy="384"/>
              </a:xfrm>
            </p:grpSpPr>
            <p:sp>
              <p:nvSpPr>
                <p:cNvPr id="210027" name="Rectangle 54"/>
                <p:cNvSpPr>
                  <a:spLocks noChangeArrowheads="1"/>
                </p:cNvSpPr>
                <p:nvPr/>
              </p:nvSpPr>
              <p:spPr bwMode="auto">
                <a:xfrm>
                  <a:off x="489" y="1920"/>
                  <a:ext cx="288" cy="384"/>
                </a:xfrm>
                <a:prstGeom prst="rect">
                  <a:avLst/>
                </a:prstGeom>
                <a:noFill/>
                <a:ln w="9525">
                  <a:noFill/>
                  <a:miter lim="800000"/>
                </a:ln>
              </p:spPr>
              <p:txBody>
                <a:bodyPr anchor="ctr"/>
                <a:lstStyle/>
                <a:p>
                  <a:pPr algn="ctr">
                    <a:lnSpc>
                      <a:spcPct val="170000"/>
                    </a:lnSpc>
                  </a:pPr>
                  <a:r>
                    <a:rPr lang="en-US" altLang="zh-CN" sz="1800" b="0">
                      <a:solidFill>
                        <a:srgbClr val="000000"/>
                      </a:solidFill>
                    </a:rPr>
                    <a:t>4</a:t>
                  </a:r>
                  <a:endParaRPr lang="en-US" altLang="zh-CN" sz="1800" b="0">
                    <a:solidFill>
                      <a:srgbClr val="000000"/>
                    </a:solidFill>
                  </a:endParaRPr>
                </a:p>
              </p:txBody>
            </p:sp>
            <p:sp>
              <p:nvSpPr>
                <p:cNvPr id="210028" name="Rectangle 55"/>
                <p:cNvSpPr>
                  <a:spLocks noChangeArrowheads="1"/>
                </p:cNvSpPr>
                <p:nvPr/>
              </p:nvSpPr>
              <p:spPr bwMode="auto">
                <a:xfrm>
                  <a:off x="446" y="1920"/>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43" name="Group 56"/>
              <p:cNvGrpSpPr/>
              <p:nvPr/>
            </p:nvGrpSpPr>
            <p:grpSpPr bwMode="auto">
              <a:xfrm>
                <a:off x="820" y="1920"/>
                <a:ext cx="760" cy="384"/>
                <a:chOff x="820" y="1920"/>
                <a:chExt cx="760" cy="384"/>
              </a:xfrm>
            </p:grpSpPr>
            <p:sp>
              <p:nvSpPr>
                <p:cNvPr id="210025" name="Rectangle 57"/>
                <p:cNvSpPr>
                  <a:spLocks noChangeArrowheads="1"/>
                </p:cNvSpPr>
                <p:nvPr/>
              </p:nvSpPr>
              <p:spPr bwMode="auto">
                <a:xfrm>
                  <a:off x="863" y="1920"/>
                  <a:ext cx="674" cy="384"/>
                </a:xfrm>
                <a:prstGeom prst="rect">
                  <a:avLst/>
                </a:prstGeom>
                <a:noFill/>
                <a:ln w="9525">
                  <a:noFill/>
                  <a:miter lim="800000"/>
                </a:ln>
              </p:spPr>
              <p:txBody>
                <a:bodyPr anchor="ctr"/>
                <a:lstStyle/>
                <a:p>
                  <a:pPr algn="ctr">
                    <a:lnSpc>
                      <a:spcPct val="170000"/>
                    </a:lnSpc>
                  </a:pPr>
                  <a:r>
                    <a:rPr lang="en-US" altLang="zh-CN" sz="1800" b="0">
                      <a:solidFill>
                        <a:srgbClr val="000000"/>
                      </a:solidFill>
                    </a:rPr>
                    <a:t>1947</a:t>
                  </a:r>
                  <a:endParaRPr lang="en-US" altLang="zh-CN" sz="1800" b="0">
                    <a:solidFill>
                      <a:srgbClr val="000000"/>
                    </a:solidFill>
                  </a:endParaRPr>
                </a:p>
              </p:txBody>
            </p:sp>
            <p:sp>
              <p:nvSpPr>
                <p:cNvPr id="210026" name="Rectangle 58"/>
                <p:cNvSpPr>
                  <a:spLocks noChangeArrowheads="1"/>
                </p:cNvSpPr>
                <p:nvPr/>
              </p:nvSpPr>
              <p:spPr bwMode="auto">
                <a:xfrm>
                  <a:off x="820" y="1920"/>
                  <a:ext cx="76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44" name="Group 59"/>
              <p:cNvGrpSpPr/>
              <p:nvPr/>
            </p:nvGrpSpPr>
            <p:grpSpPr bwMode="auto">
              <a:xfrm>
                <a:off x="1580" y="1920"/>
                <a:ext cx="463" cy="384"/>
                <a:chOff x="1580" y="1920"/>
                <a:chExt cx="463" cy="384"/>
              </a:xfrm>
            </p:grpSpPr>
            <p:sp>
              <p:nvSpPr>
                <p:cNvPr id="210023" name="Rectangle 60"/>
                <p:cNvSpPr>
                  <a:spLocks noChangeArrowheads="1"/>
                </p:cNvSpPr>
                <p:nvPr/>
              </p:nvSpPr>
              <p:spPr bwMode="auto">
                <a:xfrm>
                  <a:off x="1623" y="1920"/>
                  <a:ext cx="377" cy="384"/>
                </a:xfrm>
                <a:prstGeom prst="rect">
                  <a:avLst/>
                </a:prstGeom>
                <a:noFill/>
                <a:ln w="9525">
                  <a:noFill/>
                  <a:miter lim="800000"/>
                </a:ln>
              </p:spPr>
              <p:txBody>
                <a:bodyPr anchor="ctr"/>
                <a:lstStyle/>
                <a:p>
                  <a:pPr algn="ctr">
                    <a:lnSpc>
                      <a:spcPct val="170000"/>
                    </a:lnSpc>
                  </a:pPr>
                  <a:r>
                    <a:rPr lang="en-US" altLang="zh-CN" sz="1800" b="0">
                      <a:solidFill>
                        <a:srgbClr val="000000"/>
                      </a:solidFill>
                    </a:rPr>
                    <a:t>2142</a:t>
                  </a:r>
                  <a:endParaRPr lang="en-US" altLang="zh-CN" sz="1800" b="0">
                    <a:solidFill>
                      <a:srgbClr val="000000"/>
                    </a:solidFill>
                  </a:endParaRPr>
                </a:p>
              </p:txBody>
            </p:sp>
            <p:sp>
              <p:nvSpPr>
                <p:cNvPr id="210024" name="Rectangle 61"/>
                <p:cNvSpPr>
                  <a:spLocks noChangeArrowheads="1"/>
                </p:cNvSpPr>
                <p:nvPr/>
              </p:nvSpPr>
              <p:spPr bwMode="auto">
                <a:xfrm>
                  <a:off x="1580" y="1920"/>
                  <a:ext cx="463"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45" name="Group 62"/>
              <p:cNvGrpSpPr/>
              <p:nvPr/>
            </p:nvGrpSpPr>
            <p:grpSpPr bwMode="auto">
              <a:xfrm>
                <a:off x="446" y="2304"/>
                <a:ext cx="374" cy="384"/>
                <a:chOff x="446" y="2304"/>
                <a:chExt cx="374" cy="384"/>
              </a:xfrm>
            </p:grpSpPr>
            <p:sp>
              <p:nvSpPr>
                <p:cNvPr id="210021" name="Rectangle 63"/>
                <p:cNvSpPr>
                  <a:spLocks noChangeArrowheads="1"/>
                </p:cNvSpPr>
                <p:nvPr/>
              </p:nvSpPr>
              <p:spPr bwMode="auto">
                <a:xfrm>
                  <a:off x="489" y="2304"/>
                  <a:ext cx="288" cy="384"/>
                </a:xfrm>
                <a:prstGeom prst="rect">
                  <a:avLst/>
                </a:prstGeom>
                <a:noFill/>
                <a:ln w="9525">
                  <a:noFill/>
                  <a:miter lim="800000"/>
                </a:ln>
              </p:spPr>
              <p:txBody>
                <a:bodyPr anchor="ctr"/>
                <a:lstStyle/>
                <a:p>
                  <a:pPr algn="ctr">
                    <a:lnSpc>
                      <a:spcPct val="170000"/>
                    </a:lnSpc>
                  </a:pPr>
                  <a:r>
                    <a:rPr lang="en-US" altLang="zh-CN" sz="1800" b="0">
                      <a:solidFill>
                        <a:srgbClr val="000000"/>
                      </a:solidFill>
                    </a:rPr>
                    <a:t>5</a:t>
                  </a:r>
                  <a:endParaRPr lang="en-US" altLang="zh-CN" sz="1800" b="0">
                    <a:solidFill>
                      <a:srgbClr val="000000"/>
                    </a:solidFill>
                  </a:endParaRPr>
                </a:p>
              </p:txBody>
            </p:sp>
            <p:sp>
              <p:nvSpPr>
                <p:cNvPr id="210022" name="Rectangle 64"/>
                <p:cNvSpPr>
                  <a:spLocks noChangeArrowheads="1"/>
                </p:cNvSpPr>
                <p:nvPr/>
              </p:nvSpPr>
              <p:spPr bwMode="auto">
                <a:xfrm>
                  <a:off x="446" y="2304"/>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46" name="Group 65"/>
              <p:cNvGrpSpPr/>
              <p:nvPr/>
            </p:nvGrpSpPr>
            <p:grpSpPr bwMode="auto">
              <a:xfrm>
                <a:off x="820" y="2304"/>
                <a:ext cx="760" cy="384"/>
                <a:chOff x="820" y="2304"/>
                <a:chExt cx="760" cy="384"/>
              </a:xfrm>
            </p:grpSpPr>
            <p:sp>
              <p:nvSpPr>
                <p:cNvPr id="210019" name="Rectangle 66"/>
                <p:cNvSpPr>
                  <a:spLocks noChangeArrowheads="1"/>
                </p:cNvSpPr>
                <p:nvPr/>
              </p:nvSpPr>
              <p:spPr bwMode="auto">
                <a:xfrm>
                  <a:off x="863" y="2304"/>
                  <a:ext cx="674" cy="384"/>
                </a:xfrm>
                <a:prstGeom prst="rect">
                  <a:avLst/>
                </a:prstGeom>
                <a:noFill/>
                <a:ln w="9525">
                  <a:noFill/>
                  <a:miter lim="800000"/>
                </a:ln>
              </p:spPr>
              <p:txBody>
                <a:bodyPr anchor="ctr"/>
                <a:lstStyle/>
                <a:p>
                  <a:pPr algn="ctr">
                    <a:lnSpc>
                      <a:spcPct val="170000"/>
                    </a:lnSpc>
                  </a:pPr>
                  <a:r>
                    <a:rPr lang="en-US" altLang="zh-CN" sz="1800" b="0">
                      <a:solidFill>
                        <a:srgbClr val="000000"/>
                      </a:solidFill>
                    </a:rPr>
                    <a:t>2239</a:t>
                  </a:r>
                  <a:endParaRPr lang="en-US" altLang="zh-CN" sz="1800" b="0">
                    <a:solidFill>
                      <a:srgbClr val="000000"/>
                    </a:solidFill>
                  </a:endParaRPr>
                </a:p>
              </p:txBody>
            </p:sp>
            <p:sp>
              <p:nvSpPr>
                <p:cNvPr id="210020" name="Rectangle 67"/>
                <p:cNvSpPr>
                  <a:spLocks noChangeArrowheads="1"/>
                </p:cNvSpPr>
                <p:nvPr/>
              </p:nvSpPr>
              <p:spPr bwMode="auto">
                <a:xfrm>
                  <a:off x="820" y="2304"/>
                  <a:ext cx="76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47" name="Group 68"/>
              <p:cNvGrpSpPr/>
              <p:nvPr/>
            </p:nvGrpSpPr>
            <p:grpSpPr bwMode="auto">
              <a:xfrm>
                <a:off x="1580" y="2304"/>
                <a:ext cx="463" cy="384"/>
                <a:chOff x="1580" y="2304"/>
                <a:chExt cx="463" cy="384"/>
              </a:xfrm>
            </p:grpSpPr>
            <p:sp>
              <p:nvSpPr>
                <p:cNvPr id="210017" name="Rectangle 69"/>
                <p:cNvSpPr>
                  <a:spLocks noChangeArrowheads="1"/>
                </p:cNvSpPr>
                <p:nvPr/>
              </p:nvSpPr>
              <p:spPr bwMode="auto">
                <a:xfrm>
                  <a:off x="1623" y="2304"/>
                  <a:ext cx="377" cy="384"/>
                </a:xfrm>
                <a:prstGeom prst="rect">
                  <a:avLst/>
                </a:prstGeom>
                <a:noFill/>
                <a:ln w="9525">
                  <a:noFill/>
                  <a:miter lim="800000"/>
                </a:ln>
              </p:spPr>
              <p:txBody>
                <a:bodyPr anchor="ctr"/>
                <a:lstStyle/>
                <a:p>
                  <a:pPr algn="ctr">
                    <a:lnSpc>
                      <a:spcPct val="170000"/>
                    </a:lnSpc>
                  </a:pPr>
                  <a:r>
                    <a:rPr lang="en-US" altLang="zh-CN" sz="1800" b="0">
                      <a:solidFill>
                        <a:srgbClr val="000000"/>
                      </a:solidFill>
                    </a:rPr>
                    <a:t>2463</a:t>
                  </a:r>
                  <a:endParaRPr lang="en-US" altLang="zh-CN" sz="1800" b="0">
                    <a:solidFill>
                      <a:srgbClr val="000000"/>
                    </a:solidFill>
                  </a:endParaRPr>
                </a:p>
              </p:txBody>
            </p:sp>
            <p:sp>
              <p:nvSpPr>
                <p:cNvPr id="210018" name="Rectangle 70"/>
                <p:cNvSpPr>
                  <a:spLocks noChangeArrowheads="1"/>
                </p:cNvSpPr>
                <p:nvPr/>
              </p:nvSpPr>
              <p:spPr bwMode="auto">
                <a:xfrm>
                  <a:off x="1580" y="2304"/>
                  <a:ext cx="463"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48" name="Group 71"/>
              <p:cNvGrpSpPr/>
              <p:nvPr/>
            </p:nvGrpSpPr>
            <p:grpSpPr bwMode="auto">
              <a:xfrm>
                <a:off x="0" y="2688"/>
                <a:ext cx="446" cy="2784"/>
                <a:chOff x="0" y="2688"/>
                <a:chExt cx="446" cy="2784"/>
              </a:xfrm>
            </p:grpSpPr>
            <p:sp>
              <p:nvSpPr>
                <p:cNvPr id="210015" name="Rectangle 72"/>
                <p:cNvSpPr>
                  <a:spLocks noChangeArrowheads="1"/>
                </p:cNvSpPr>
                <p:nvPr/>
              </p:nvSpPr>
              <p:spPr bwMode="auto">
                <a:xfrm>
                  <a:off x="43" y="2688"/>
                  <a:ext cx="360" cy="2784"/>
                </a:xfrm>
                <a:prstGeom prst="rect">
                  <a:avLst/>
                </a:prstGeom>
                <a:noFill/>
                <a:ln w="9525">
                  <a:noFill/>
                  <a:miter lim="800000"/>
                </a:ln>
              </p:spPr>
              <p:txBody>
                <a:bodyPr anchor="ctr"/>
                <a:lstStyle/>
                <a:p>
                  <a:pPr algn="ctr">
                    <a:lnSpc>
                      <a:spcPct val="150000"/>
                    </a:lnSpc>
                  </a:pPr>
                  <a:r>
                    <a:rPr lang="en-US" altLang="zh-CN" sz="1800">
                      <a:solidFill>
                        <a:srgbClr val="000000"/>
                      </a:solidFill>
                    </a:rPr>
                    <a:t>B</a:t>
                  </a:r>
                  <a:endParaRPr lang="en-US" altLang="zh-CN" sz="1800" b="0">
                    <a:solidFill>
                      <a:srgbClr val="000000"/>
                    </a:solidFill>
                  </a:endParaRPr>
                </a:p>
                <a:p>
                  <a:pPr algn="ctr" eaLnBrk="0" hangingPunct="0">
                    <a:lnSpc>
                      <a:spcPct val="150000"/>
                    </a:lnSpc>
                  </a:pPr>
                  <a:r>
                    <a:rPr lang="en-US" altLang="zh-CN" sz="1800">
                      <a:solidFill>
                        <a:srgbClr val="000000"/>
                      </a:solidFill>
                    </a:rPr>
                    <a:t> </a:t>
                  </a:r>
                  <a:r>
                    <a:rPr lang="zh-CN" altLang="en-US" sz="1800">
                      <a:solidFill>
                        <a:srgbClr val="000000"/>
                      </a:solidFill>
                    </a:rPr>
                    <a:t>区间中值级差为</a:t>
                  </a:r>
                  <a:r>
                    <a:rPr lang="en-US" altLang="zh-CN" sz="1800">
                      <a:solidFill>
                        <a:srgbClr val="000000"/>
                      </a:solidFill>
                    </a:rPr>
                    <a:t>5</a:t>
                  </a:r>
                  <a:r>
                    <a:rPr lang="zh-CN" altLang="en-US" sz="1800">
                      <a:solidFill>
                        <a:srgbClr val="000000"/>
                      </a:solidFill>
                    </a:rPr>
                    <a:t>％</a:t>
                  </a:r>
                  <a:endParaRPr lang="zh-CN" altLang="en-US" sz="1800" b="0">
                    <a:solidFill>
                      <a:srgbClr val="000000"/>
                    </a:solidFill>
                  </a:endParaRPr>
                </a:p>
              </p:txBody>
            </p:sp>
            <p:sp>
              <p:nvSpPr>
                <p:cNvPr id="210016" name="Rectangle 73"/>
                <p:cNvSpPr>
                  <a:spLocks noChangeArrowheads="1"/>
                </p:cNvSpPr>
                <p:nvPr/>
              </p:nvSpPr>
              <p:spPr bwMode="auto">
                <a:xfrm>
                  <a:off x="0" y="2688"/>
                  <a:ext cx="446" cy="27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49" name="Group 74"/>
              <p:cNvGrpSpPr/>
              <p:nvPr/>
            </p:nvGrpSpPr>
            <p:grpSpPr bwMode="auto">
              <a:xfrm>
                <a:off x="446" y="2688"/>
                <a:ext cx="374" cy="480"/>
                <a:chOff x="446" y="2688"/>
                <a:chExt cx="374" cy="480"/>
              </a:xfrm>
            </p:grpSpPr>
            <p:sp>
              <p:nvSpPr>
                <p:cNvPr id="210013" name="Rectangle 75"/>
                <p:cNvSpPr>
                  <a:spLocks noChangeArrowheads="1"/>
                </p:cNvSpPr>
                <p:nvPr/>
              </p:nvSpPr>
              <p:spPr bwMode="auto">
                <a:xfrm>
                  <a:off x="489" y="2688"/>
                  <a:ext cx="288" cy="480"/>
                </a:xfrm>
                <a:prstGeom prst="rect">
                  <a:avLst/>
                </a:prstGeom>
                <a:noFill/>
                <a:ln w="9525">
                  <a:noFill/>
                  <a:miter lim="800000"/>
                </a:ln>
              </p:spPr>
              <p:txBody>
                <a:bodyPr anchor="ctr"/>
                <a:lstStyle/>
                <a:p>
                  <a:pPr algn="ctr"/>
                  <a:r>
                    <a:rPr lang="zh-CN" altLang="en-US" sz="1800">
                      <a:solidFill>
                        <a:srgbClr val="000000"/>
                      </a:solidFill>
                    </a:rPr>
                    <a:t>薪酬等级</a:t>
                  </a:r>
                  <a:endParaRPr lang="zh-CN" altLang="en-US" sz="1800" b="0">
                    <a:solidFill>
                      <a:srgbClr val="000000"/>
                    </a:solidFill>
                  </a:endParaRPr>
                </a:p>
              </p:txBody>
            </p:sp>
            <p:sp>
              <p:nvSpPr>
                <p:cNvPr id="210014" name="Rectangle 76"/>
                <p:cNvSpPr>
                  <a:spLocks noChangeArrowheads="1"/>
                </p:cNvSpPr>
                <p:nvPr/>
              </p:nvSpPr>
              <p:spPr bwMode="auto">
                <a:xfrm>
                  <a:off x="446" y="2688"/>
                  <a:ext cx="37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50" name="Group 77"/>
              <p:cNvGrpSpPr/>
              <p:nvPr/>
            </p:nvGrpSpPr>
            <p:grpSpPr bwMode="auto">
              <a:xfrm>
                <a:off x="820" y="2688"/>
                <a:ext cx="1223" cy="480"/>
                <a:chOff x="820" y="2688"/>
                <a:chExt cx="1223" cy="480"/>
              </a:xfrm>
            </p:grpSpPr>
            <p:sp>
              <p:nvSpPr>
                <p:cNvPr id="210011" name="Rectangle 78"/>
                <p:cNvSpPr>
                  <a:spLocks noChangeArrowheads="1"/>
                </p:cNvSpPr>
                <p:nvPr/>
              </p:nvSpPr>
              <p:spPr bwMode="auto">
                <a:xfrm>
                  <a:off x="863" y="2688"/>
                  <a:ext cx="1137" cy="480"/>
                </a:xfrm>
                <a:prstGeom prst="rect">
                  <a:avLst/>
                </a:prstGeom>
                <a:noFill/>
                <a:ln w="9525">
                  <a:noFill/>
                  <a:miter lim="800000"/>
                </a:ln>
              </p:spPr>
              <p:txBody>
                <a:bodyPr anchor="ctr"/>
                <a:lstStyle/>
                <a:p>
                  <a:pPr algn="ctr">
                    <a:lnSpc>
                      <a:spcPct val="170000"/>
                    </a:lnSpc>
                  </a:pPr>
                  <a:r>
                    <a:rPr lang="zh-CN" altLang="en-US" sz="1800">
                      <a:solidFill>
                        <a:srgbClr val="000000"/>
                      </a:solidFill>
                    </a:rPr>
                    <a:t>区间变动比率为</a:t>
                  </a:r>
                  <a:r>
                    <a:rPr lang="en-US" altLang="zh-CN" sz="1800">
                      <a:solidFill>
                        <a:srgbClr val="000000"/>
                      </a:solidFill>
                    </a:rPr>
                    <a:t>60%</a:t>
                  </a:r>
                  <a:endParaRPr lang="en-US" altLang="zh-CN" sz="1800" b="0">
                    <a:solidFill>
                      <a:srgbClr val="000000"/>
                    </a:solidFill>
                  </a:endParaRPr>
                </a:p>
              </p:txBody>
            </p:sp>
            <p:sp>
              <p:nvSpPr>
                <p:cNvPr id="210012" name="Rectangle 79"/>
                <p:cNvSpPr>
                  <a:spLocks noChangeArrowheads="1"/>
                </p:cNvSpPr>
                <p:nvPr/>
              </p:nvSpPr>
              <p:spPr bwMode="auto">
                <a:xfrm>
                  <a:off x="820" y="2688"/>
                  <a:ext cx="1223"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51" name="Group 80"/>
              <p:cNvGrpSpPr/>
              <p:nvPr/>
            </p:nvGrpSpPr>
            <p:grpSpPr bwMode="auto">
              <a:xfrm>
                <a:off x="2043" y="2688"/>
                <a:ext cx="1094" cy="480"/>
                <a:chOff x="2043" y="2688"/>
                <a:chExt cx="1094" cy="480"/>
              </a:xfrm>
            </p:grpSpPr>
            <p:sp>
              <p:nvSpPr>
                <p:cNvPr id="210009" name="Rectangle 81"/>
                <p:cNvSpPr>
                  <a:spLocks noChangeArrowheads="1"/>
                </p:cNvSpPr>
                <p:nvPr/>
              </p:nvSpPr>
              <p:spPr bwMode="auto">
                <a:xfrm>
                  <a:off x="2086" y="2688"/>
                  <a:ext cx="1008" cy="480"/>
                </a:xfrm>
                <a:prstGeom prst="rect">
                  <a:avLst/>
                </a:prstGeom>
                <a:noFill/>
                <a:ln w="9525">
                  <a:noFill/>
                  <a:miter lim="800000"/>
                </a:ln>
              </p:spPr>
              <p:txBody>
                <a:bodyPr anchor="ctr"/>
                <a:lstStyle/>
                <a:p>
                  <a:pPr algn="ctr">
                    <a:lnSpc>
                      <a:spcPct val="170000"/>
                    </a:lnSpc>
                  </a:pPr>
                  <a:r>
                    <a:rPr lang="zh-CN" altLang="en-US" sz="1800">
                      <a:solidFill>
                        <a:srgbClr val="000000"/>
                      </a:solidFill>
                    </a:rPr>
                    <a:t>薪酬等间重叠情况</a:t>
                  </a:r>
                  <a:endParaRPr lang="zh-CN" altLang="en-US" sz="1800" b="0">
                    <a:solidFill>
                      <a:srgbClr val="000000"/>
                    </a:solidFill>
                  </a:endParaRPr>
                </a:p>
              </p:txBody>
            </p:sp>
            <p:sp>
              <p:nvSpPr>
                <p:cNvPr id="210010" name="Rectangle 82"/>
                <p:cNvSpPr>
                  <a:spLocks noChangeArrowheads="1"/>
                </p:cNvSpPr>
                <p:nvPr/>
              </p:nvSpPr>
              <p:spPr bwMode="auto">
                <a:xfrm>
                  <a:off x="2043" y="2688"/>
                  <a:ext cx="109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52" name="Group 83"/>
              <p:cNvGrpSpPr/>
              <p:nvPr/>
            </p:nvGrpSpPr>
            <p:grpSpPr bwMode="auto">
              <a:xfrm>
                <a:off x="446" y="3168"/>
                <a:ext cx="374" cy="384"/>
                <a:chOff x="446" y="3168"/>
                <a:chExt cx="374" cy="384"/>
              </a:xfrm>
            </p:grpSpPr>
            <p:sp>
              <p:nvSpPr>
                <p:cNvPr id="210007" name="Rectangle 84"/>
                <p:cNvSpPr>
                  <a:spLocks noChangeArrowheads="1"/>
                </p:cNvSpPr>
                <p:nvPr/>
              </p:nvSpPr>
              <p:spPr bwMode="auto">
                <a:xfrm>
                  <a:off x="489" y="3168"/>
                  <a:ext cx="288" cy="384"/>
                </a:xfrm>
                <a:prstGeom prst="rect">
                  <a:avLst/>
                </a:prstGeom>
                <a:noFill/>
                <a:ln w="9525">
                  <a:noFill/>
                  <a:miter lim="800000"/>
                </a:ln>
              </p:spPr>
              <p:txBody>
                <a:bodyPr anchor="ctr"/>
                <a:lstStyle/>
                <a:p>
                  <a:pPr algn="ctr">
                    <a:lnSpc>
                      <a:spcPct val="170000"/>
                    </a:lnSpc>
                  </a:pPr>
                  <a:r>
                    <a:rPr lang="en-US" altLang="zh-CN" sz="1800" b="0">
                      <a:solidFill>
                        <a:srgbClr val="000000"/>
                      </a:solidFill>
                    </a:rPr>
                    <a:t> </a:t>
                  </a:r>
                  <a:endParaRPr lang="en-US" altLang="zh-CN" sz="1800" b="0">
                    <a:solidFill>
                      <a:srgbClr val="000000"/>
                    </a:solidFill>
                  </a:endParaRPr>
                </a:p>
                <a:p>
                  <a:pPr algn="ctr" eaLnBrk="0" hangingPunct="0">
                    <a:lnSpc>
                      <a:spcPct val="170000"/>
                    </a:lnSpc>
                  </a:pPr>
                  <a:endParaRPr lang="en-US" altLang="zh-CN" sz="1800" b="0">
                    <a:solidFill>
                      <a:srgbClr val="000000"/>
                    </a:solidFill>
                  </a:endParaRPr>
                </a:p>
              </p:txBody>
            </p:sp>
            <p:sp>
              <p:nvSpPr>
                <p:cNvPr id="210008" name="Rectangle 85"/>
                <p:cNvSpPr>
                  <a:spLocks noChangeArrowheads="1"/>
                </p:cNvSpPr>
                <p:nvPr/>
              </p:nvSpPr>
              <p:spPr bwMode="auto">
                <a:xfrm>
                  <a:off x="446" y="3168"/>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53" name="Group 86"/>
              <p:cNvGrpSpPr/>
              <p:nvPr/>
            </p:nvGrpSpPr>
            <p:grpSpPr bwMode="auto">
              <a:xfrm>
                <a:off x="820" y="3168"/>
                <a:ext cx="761" cy="384"/>
                <a:chOff x="820" y="3168"/>
                <a:chExt cx="761" cy="384"/>
              </a:xfrm>
            </p:grpSpPr>
            <p:sp>
              <p:nvSpPr>
                <p:cNvPr id="210005" name="Rectangle 87"/>
                <p:cNvSpPr>
                  <a:spLocks noChangeArrowheads="1"/>
                </p:cNvSpPr>
                <p:nvPr/>
              </p:nvSpPr>
              <p:spPr bwMode="auto">
                <a:xfrm>
                  <a:off x="863" y="3168"/>
                  <a:ext cx="675" cy="384"/>
                </a:xfrm>
                <a:prstGeom prst="rect">
                  <a:avLst/>
                </a:prstGeom>
                <a:noFill/>
                <a:ln w="9525">
                  <a:noFill/>
                  <a:miter lim="800000"/>
                </a:ln>
              </p:spPr>
              <p:txBody>
                <a:bodyPr anchor="ctr"/>
                <a:lstStyle/>
                <a:p>
                  <a:pPr algn="ctr">
                    <a:lnSpc>
                      <a:spcPct val="170000"/>
                    </a:lnSpc>
                  </a:pPr>
                  <a:r>
                    <a:rPr lang="zh-CN" altLang="en-US" sz="1800">
                      <a:solidFill>
                        <a:srgbClr val="000000"/>
                      </a:solidFill>
                    </a:rPr>
                    <a:t>最低值</a:t>
                  </a:r>
                  <a:endParaRPr lang="zh-CN" altLang="en-US" sz="1800" b="0">
                    <a:solidFill>
                      <a:srgbClr val="000000"/>
                    </a:solidFill>
                  </a:endParaRPr>
                </a:p>
              </p:txBody>
            </p:sp>
            <p:sp>
              <p:nvSpPr>
                <p:cNvPr id="210006" name="Rectangle 88"/>
                <p:cNvSpPr>
                  <a:spLocks noChangeArrowheads="1"/>
                </p:cNvSpPr>
                <p:nvPr/>
              </p:nvSpPr>
              <p:spPr bwMode="auto">
                <a:xfrm>
                  <a:off x="820" y="3168"/>
                  <a:ext cx="76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54" name="Group 89"/>
              <p:cNvGrpSpPr/>
              <p:nvPr/>
            </p:nvGrpSpPr>
            <p:grpSpPr bwMode="auto">
              <a:xfrm>
                <a:off x="1581" y="3168"/>
                <a:ext cx="462" cy="384"/>
                <a:chOff x="1581" y="3168"/>
                <a:chExt cx="462" cy="384"/>
              </a:xfrm>
            </p:grpSpPr>
            <p:sp>
              <p:nvSpPr>
                <p:cNvPr id="210003" name="Rectangle 90"/>
                <p:cNvSpPr>
                  <a:spLocks noChangeArrowheads="1"/>
                </p:cNvSpPr>
                <p:nvPr/>
              </p:nvSpPr>
              <p:spPr bwMode="auto">
                <a:xfrm>
                  <a:off x="1624" y="3168"/>
                  <a:ext cx="376" cy="384"/>
                </a:xfrm>
                <a:prstGeom prst="rect">
                  <a:avLst/>
                </a:prstGeom>
                <a:noFill/>
                <a:ln w="9525">
                  <a:noFill/>
                  <a:miter lim="800000"/>
                </a:ln>
              </p:spPr>
              <p:txBody>
                <a:bodyPr anchor="ctr"/>
                <a:lstStyle/>
                <a:p>
                  <a:pPr algn="ctr">
                    <a:lnSpc>
                      <a:spcPct val="170000"/>
                    </a:lnSpc>
                  </a:pPr>
                  <a:r>
                    <a:rPr lang="zh-CN" altLang="en-US" sz="1800">
                      <a:solidFill>
                        <a:srgbClr val="000000"/>
                      </a:solidFill>
                    </a:rPr>
                    <a:t>最高值</a:t>
                  </a:r>
                  <a:endParaRPr lang="zh-CN" altLang="en-US" sz="1800" b="0">
                    <a:solidFill>
                      <a:srgbClr val="000000"/>
                    </a:solidFill>
                  </a:endParaRPr>
                </a:p>
              </p:txBody>
            </p:sp>
            <p:sp>
              <p:nvSpPr>
                <p:cNvPr id="210004" name="Rectangle 91"/>
                <p:cNvSpPr>
                  <a:spLocks noChangeArrowheads="1"/>
                </p:cNvSpPr>
                <p:nvPr/>
              </p:nvSpPr>
              <p:spPr bwMode="auto">
                <a:xfrm>
                  <a:off x="1581" y="3168"/>
                  <a:ext cx="4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55" name="Group 92"/>
              <p:cNvGrpSpPr/>
              <p:nvPr/>
            </p:nvGrpSpPr>
            <p:grpSpPr bwMode="auto">
              <a:xfrm>
                <a:off x="2043" y="3168"/>
                <a:ext cx="1094" cy="2304"/>
                <a:chOff x="2043" y="3168"/>
                <a:chExt cx="1094" cy="2304"/>
              </a:xfrm>
            </p:grpSpPr>
            <p:sp>
              <p:nvSpPr>
                <p:cNvPr id="210001" name="Rectangle 93"/>
                <p:cNvSpPr>
                  <a:spLocks noChangeArrowheads="1"/>
                </p:cNvSpPr>
                <p:nvPr/>
              </p:nvSpPr>
              <p:spPr bwMode="auto">
                <a:xfrm>
                  <a:off x="2086" y="3168"/>
                  <a:ext cx="1008" cy="2304"/>
                </a:xfrm>
                <a:prstGeom prst="rect">
                  <a:avLst/>
                </a:prstGeom>
                <a:noFill/>
                <a:ln w="9525">
                  <a:noFill/>
                  <a:miter lim="800000"/>
                </a:ln>
              </p:spPr>
              <p:txBody>
                <a:bodyPr anchor="ctr"/>
                <a:lstStyle/>
                <a:p>
                  <a:pPr algn="ctr">
                    <a:lnSpc>
                      <a:spcPct val="170000"/>
                    </a:lnSpc>
                  </a:pPr>
                  <a:r>
                    <a:rPr lang="en-US" altLang="zh-CN" sz="1800" b="0">
                      <a:solidFill>
                        <a:srgbClr val="000000"/>
                      </a:solidFill>
                    </a:rPr>
                    <a:t>5</a:t>
                  </a:r>
                  <a:r>
                    <a:rPr lang="zh-CN" altLang="en-US" sz="1800" b="0">
                      <a:solidFill>
                        <a:srgbClr val="000000"/>
                      </a:solidFill>
                    </a:rPr>
                    <a:t>个等级之间有共同的交叉和重叠（</a:t>
                  </a:r>
                  <a:r>
                    <a:rPr lang="en-US" altLang="zh-CN" sz="1800" b="0">
                      <a:solidFill>
                        <a:srgbClr val="000000"/>
                      </a:solidFill>
                    </a:rPr>
                    <a:t>2000</a:t>
                  </a:r>
                  <a:r>
                    <a:rPr lang="zh-CN" altLang="en-US" sz="1800" b="0">
                      <a:solidFill>
                        <a:srgbClr val="000000"/>
                      </a:solidFill>
                    </a:rPr>
                    <a:t>元在所有</a:t>
                  </a:r>
                  <a:r>
                    <a:rPr lang="en-US" altLang="zh-CN" sz="1800" b="0">
                      <a:solidFill>
                        <a:srgbClr val="000000"/>
                      </a:solidFill>
                    </a:rPr>
                    <a:t>5</a:t>
                  </a:r>
                  <a:r>
                    <a:rPr lang="zh-CN" altLang="en-US" sz="1800" b="0">
                      <a:solidFill>
                        <a:srgbClr val="000000"/>
                      </a:solidFill>
                    </a:rPr>
                    <a:t>个等级之中都有）</a:t>
                  </a:r>
                  <a:endParaRPr lang="zh-CN" altLang="en-US" sz="1800" b="0">
                    <a:solidFill>
                      <a:srgbClr val="000000"/>
                    </a:solidFill>
                  </a:endParaRPr>
                </a:p>
              </p:txBody>
            </p:sp>
            <p:sp>
              <p:nvSpPr>
                <p:cNvPr id="210002" name="Rectangle 94"/>
                <p:cNvSpPr>
                  <a:spLocks noChangeArrowheads="1"/>
                </p:cNvSpPr>
                <p:nvPr/>
              </p:nvSpPr>
              <p:spPr bwMode="auto">
                <a:xfrm>
                  <a:off x="2043" y="3168"/>
                  <a:ext cx="1094" cy="230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56" name="Group 95"/>
              <p:cNvGrpSpPr/>
              <p:nvPr/>
            </p:nvGrpSpPr>
            <p:grpSpPr bwMode="auto">
              <a:xfrm>
                <a:off x="446" y="3552"/>
                <a:ext cx="374" cy="384"/>
                <a:chOff x="446" y="3552"/>
                <a:chExt cx="374" cy="384"/>
              </a:xfrm>
            </p:grpSpPr>
            <p:sp>
              <p:nvSpPr>
                <p:cNvPr id="209999" name="Rectangle 96"/>
                <p:cNvSpPr>
                  <a:spLocks noChangeArrowheads="1"/>
                </p:cNvSpPr>
                <p:nvPr/>
              </p:nvSpPr>
              <p:spPr bwMode="auto">
                <a:xfrm>
                  <a:off x="489" y="3552"/>
                  <a:ext cx="288" cy="384"/>
                </a:xfrm>
                <a:prstGeom prst="rect">
                  <a:avLst/>
                </a:prstGeom>
                <a:noFill/>
                <a:ln w="9525">
                  <a:noFill/>
                  <a:miter lim="800000"/>
                </a:ln>
              </p:spPr>
              <p:txBody>
                <a:bodyPr anchor="ctr"/>
                <a:lstStyle/>
                <a:p>
                  <a:pPr algn="ctr">
                    <a:lnSpc>
                      <a:spcPct val="170000"/>
                    </a:lnSpc>
                  </a:pPr>
                  <a:r>
                    <a:rPr lang="en-US" altLang="zh-CN" sz="1800" b="0">
                      <a:solidFill>
                        <a:srgbClr val="000000"/>
                      </a:solidFill>
                    </a:rPr>
                    <a:t>1</a:t>
                  </a:r>
                  <a:endParaRPr lang="en-US" altLang="zh-CN" sz="1800" b="0">
                    <a:solidFill>
                      <a:srgbClr val="000000"/>
                    </a:solidFill>
                  </a:endParaRPr>
                </a:p>
              </p:txBody>
            </p:sp>
            <p:sp>
              <p:nvSpPr>
                <p:cNvPr id="210000" name="Rectangle 97"/>
                <p:cNvSpPr>
                  <a:spLocks noChangeArrowheads="1"/>
                </p:cNvSpPr>
                <p:nvPr/>
              </p:nvSpPr>
              <p:spPr bwMode="auto">
                <a:xfrm>
                  <a:off x="446" y="3552"/>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57" name="Group 98"/>
              <p:cNvGrpSpPr/>
              <p:nvPr/>
            </p:nvGrpSpPr>
            <p:grpSpPr bwMode="auto">
              <a:xfrm>
                <a:off x="820" y="3552"/>
                <a:ext cx="761" cy="384"/>
                <a:chOff x="820" y="3552"/>
                <a:chExt cx="761" cy="384"/>
              </a:xfrm>
            </p:grpSpPr>
            <p:sp>
              <p:nvSpPr>
                <p:cNvPr id="209997" name="Rectangle 99"/>
                <p:cNvSpPr>
                  <a:spLocks noChangeArrowheads="1"/>
                </p:cNvSpPr>
                <p:nvPr/>
              </p:nvSpPr>
              <p:spPr bwMode="auto">
                <a:xfrm>
                  <a:off x="863" y="3552"/>
                  <a:ext cx="675" cy="384"/>
                </a:xfrm>
                <a:prstGeom prst="rect">
                  <a:avLst/>
                </a:prstGeom>
                <a:noFill/>
                <a:ln w="9525">
                  <a:noFill/>
                  <a:miter lim="800000"/>
                </a:ln>
              </p:spPr>
              <p:txBody>
                <a:bodyPr anchor="ctr"/>
                <a:lstStyle/>
                <a:p>
                  <a:pPr algn="ctr">
                    <a:lnSpc>
                      <a:spcPct val="170000"/>
                    </a:lnSpc>
                  </a:pPr>
                  <a:r>
                    <a:rPr lang="en-US" altLang="zh-CN" sz="1800" b="0">
                      <a:solidFill>
                        <a:srgbClr val="000000"/>
                      </a:solidFill>
                    </a:rPr>
                    <a:t>1280</a:t>
                  </a:r>
                  <a:endParaRPr lang="en-US" altLang="zh-CN" sz="1800" b="0">
                    <a:solidFill>
                      <a:srgbClr val="000000"/>
                    </a:solidFill>
                  </a:endParaRPr>
                </a:p>
              </p:txBody>
            </p:sp>
            <p:sp>
              <p:nvSpPr>
                <p:cNvPr id="209998" name="Rectangle 100"/>
                <p:cNvSpPr>
                  <a:spLocks noChangeArrowheads="1"/>
                </p:cNvSpPr>
                <p:nvPr/>
              </p:nvSpPr>
              <p:spPr bwMode="auto">
                <a:xfrm>
                  <a:off x="820" y="3552"/>
                  <a:ext cx="76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58" name="Group 101"/>
              <p:cNvGrpSpPr/>
              <p:nvPr/>
            </p:nvGrpSpPr>
            <p:grpSpPr bwMode="auto">
              <a:xfrm>
                <a:off x="1581" y="3552"/>
                <a:ext cx="462" cy="384"/>
                <a:chOff x="1581" y="3552"/>
                <a:chExt cx="462" cy="384"/>
              </a:xfrm>
            </p:grpSpPr>
            <p:sp>
              <p:nvSpPr>
                <p:cNvPr id="209995" name="Rectangle 102"/>
                <p:cNvSpPr>
                  <a:spLocks noChangeArrowheads="1"/>
                </p:cNvSpPr>
                <p:nvPr/>
              </p:nvSpPr>
              <p:spPr bwMode="auto">
                <a:xfrm>
                  <a:off x="1624" y="3552"/>
                  <a:ext cx="376" cy="384"/>
                </a:xfrm>
                <a:prstGeom prst="rect">
                  <a:avLst/>
                </a:prstGeom>
                <a:noFill/>
                <a:ln w="9525">
                  <a:noFill/>
                  <a:miter lim="800000"/>
                </a:ln>
              </p:spPr>
              <p:txBody>
                <a:bodyPr anchor="ctr"/>
                <a:lstStyle/>
                <a:p>
                  <a:pPr algn="ctr">
                    <a:lnSpc>
                      <a:spcPct val="170000"/>
                    </a:lnSpc>
                  </a:pPr>
                  <a:r>
                    <a:rPr lang="en-US" altLang="zh-CN" sz="1800" b="0">
                      <a:solidFill>
                        <a:srgbClr val="000000"/>
                      </a:solidFill>
                    </a:rPr>
                    <a:t>2048</a:t>
                  </a:r>
                  <a:endParaRPr lang="en-US" altLang="zh-CN" sz="1800" b="0">
                    <a:solidFill>
                      <a:srgbClr val="000000"/>
                    </a:solidFill>
                  </a:endParaRPr>
                </a:p>
              </p:txBody>
            </p:sp>
            <p:sp>
              <p:nvSpPr>
                <p:cNvPr id="209996" name="Rectangle 103"/>
                <p:cNvSpPr>
                  <a:spLocks noChangeArrowheads="1"/>
                </p:cNvSpPr>
                <p:nvPr/>
              </p:nvSpPr>
              <p:spPr bwMode="auto">
                <a:xfrm>
                  <a:off x="1581" y="3552"/>
                  <a:ext cx="4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59" name="Group 104"/>
              <p:cNvGrpSpPr/>
              <p:nvPr/>
            </p:nvGrpSpPr>
            <p:grpSpPr bwMode="auto">
              <a:xfrm>
                <a:off x="446" y="3936"/>
                <a:ext cx="374" cy="384"/>
                <a:chOff x="446" y="3936"/>
                <a:chExt cx="374" cy="384"/>
              </a:xfrm>
            </p:grpSpPr>
            <p:sp>
              <p:nvSpPr>
                <p:cNvPr id="209993" name="Rectangle 105"/>
                <p:cNvSpPr>
                  <a:spLocks noChangeArrowheads="1"/>
                </p:cNvSpPr>
                <p:nvPr/>
              </p:nvSpPr>
              <p:spPr bwMode="auto">
                <a:xfrm>
                  <a:off x="489" y="3936"/>
                  <a:ext cx="288" cy="384"/>
                </a:xfrm>
                <a:prstGeom prst="rect">
                  <a:avLst/>
                </a:prstGeom>
                <a:noFill/>
                <a:ln w="9525">
                  <a:noFill/>
                  <a:miter lim="800000"/>
                </a:ln>
              </p:spPr>
              <p:txBody>
                <a:bodyPr anchor="ctr"/>
                <a:lstStyle/>
                <a:p>
                  <a:pPr algn="ctr">
                    <a:lnSpc>
                      <a:spcPct val="170000"/>
                    </a:lnSpc>
                  </a:pPr>
                  <a:r>
                    <a:rPr lang="en-US" altLang="zh-CN" sz="1800" b="0">
                      <a:solidFill>
                        <a:srgbClr val="000000"/>
                      </a:solidFill>
                    </a:rPr>
                    <a:t>2</a:t>
                  </a:r>
                  <a:endParaRPr lang="en-US" altLang="zh-CN" sz="1800" b="0">
                    <a:solidFill>
                      <a:srgbClr val="000000"/>
                    </a:solidFill>
                  </a:endParaRPr>
                </a:p>
              </p:txBody>
            </p:sp>
            <p:sp>
              <p:nvSpPr>
                <p:cNvPr id="209994" name="Rectangle 106"/>
                <p:cNvSpPr>
                  <a:spLocks noChangeArrowheads="1"/>
                </p:cNvSpPr>
                <p:nvPr/>
              </p:nvSpPr>
              <p:spPr bwMode="auto">
                <a:xfrm>
                  <a:off x="446" y="3936"/>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60" name="Group 107"/>
              <p:cNvGrpSpPr/>
              <p:nvPr/>
            </p:nvGrpSpPr>
            <p:grpSpPr bwMode="auto">
              <a:xfrm>
                <a:off x="820" y="3936"/>
                <a:ext cx="761" cy="384"/>
                <a:chOff x="820" y="3936"/>
                <a:chExt cx="761" cy="384"/>
              </a:xfrm>
            </p:grpSpPr>
            <p:sp>
              <p:nvSpPr>
                <p:cNvPr id="209991" name="Rectangle 108"/>
                <p:cNvSpPr>
                  <a:spLocks noChangeArrowheads="1"/>
                </p:cNvSpPr>
                <p:nvPr/>
              </p:nvSpPr>
              <p:spPr bwMode="auto">
                <a:xfrm>
                  <a:off x="863" y="3936"/>
                  <a:ext cx="675" cy="384"/>
                </a:xfrm>
                <a:prstGeom prst="rect">
                  <a:avLst/>
                </a:prstGeom>
                <a:noFill/>
                <a:ln w="9525">
                  <a:noFill/>
                  <a:miter lim="800000"/>
                </a:ln>
              </p:spPr>
              <p:txBody>
                <a:bodyPr anchor="ctr"/>
                <a:lstStyle/>
                <a:p>
                  <a:pPr algn="ctr">
                    <a:lnSpc>
                      <a:spcPct val="170000"/>
                    </a:lnSpc>
                  </a:pPr>
                  <a:r>
                    <a:rPr lang="en-US" altLang="zh-CN" sz="1800" b="0">
                      <a:solidFill>
                        <a:srgbClr val="000000"/>
                      </a:solidFill>
                    </a:rPr>
                    <a:t>1344</a:t>
                  </a:r>
                  <a:endParaRPr lang="en-US" altLang="zh-CN" sz="1800" b="0">
                    <a:solidFill>
                      <a:srgbClr val="000000"/>
                    </a:solidFill>
                  </a:endParaRPr>
                </a:p>
              </p:txBody>
            </p:sp>
            <p:sp>
              <p:nvSpPr>
                <p:cNvPr id="209992" name="Rectangle 109"/>
                <p:cNvSpPr>
                  <a:spLocks noChangeArrowheads="1"/>
                </p:cNvSpPr>
                <p:nvPr/>
              </p:nvSpPr>
              <p:spPr bwMode="auto">
                <a:xfrm>
                  <a:off x="820" y="3936"/>
                  <a:ext cx="76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61" name="Group 110"/>
              <p:cNvGrpSpPr/>
              <p:nvPr/>
            </p:nvGrpSpPr>
            <p:grpSpPr bwMode="auto">
              <a:xfrm>
                <a:off x="1581" y="3936"/>
                <a:ext cx="462" cy="384"/>
                <a:chOff x="1581" y="3936"/>
                <a:chExt cx="462" cy="384"/>
              </a:xfrm>
            </p:grpSpPr>
            <p:sp>
              <p:nvSpPr>
                <p:cNvPr id="209989" name="Rectangle 111"/>
                <p:cNvSpPr>
                  <a:spLocks noChangeArrowheads="1"/>
                </p:cNvSpPr>
                <p:nvPr/>
              </p:nvSpPr>
              <p:spPr bwMode="auto">
                <a:xfrm>
                  <a:off x="1624" y="3936"/>
                  <a:ext cx="376" cy="384"/>
                </a:xfrm>
                <a:prstGeom prst="rect">
                  <a:avLst/>
                </a:prstGeom>
                <a:noFill/>
                <a:ln w="9525">
                  <a:noFill/>
                  <a:miter lim="800000"/>
                </a:ln>
              </p:spPr>
              <p:txBody>
                <a:bodyPr anchor="ctr"/>
                <a:lstStyle/>
                <a:p>
                  <a:pPr algn="ctr">
                    <a:lnSpc>
                      <a:spcPct val="170000"/>
                    </a:lnSpc>
                  </a:pPr>
                  <a:r>
                    <a:rPr lang="en-US" altLang="zh-CN" sz="1800" b="0">
                      <a:solidFill>
                        <a:srgbClr val="000000"/>
                      </a:solidFill>
                    </a:rPr>
                    <a:t>2150</a:t>
                  </a:r>
                  <a:endParaRPr lang="en-US" altLang="zh-CN" sz="1800" b="0">
                    <a:solidFill>
                      <a:srgbClr val="000000"/>
                    </a:solidFill>
                  </a:endParaRPr>
                </a:p>
              </p:txBody>
            </p:sp>
            <p:sp>
              <p:nvSpPr>
                <p:cNvPr id="209990" name="Rectangle 112"/>
                <p:cNvSpPr>
                  <a:spLocks noChangeArrowheads="1"/>
                </p:cNvSpPr>
                <p:nvPr/>
              </p:nvSpPr>
              <p:spPr bwMode="auto">
                <a:xfrm>
                  <a:off x="1581" y="3936"/>
                  <a:ext cx="4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62" name="Group 113"/>
              <p:cNvGrpSpPr/>
              <p:nvPr/>
            </p:nvGrpSpPr>
            <p:grpSpPr bwMode="auto">
              <a:xfrm>
                <a:off x="446" y="4320"/>
                <a:ext cx="374" cy="384"/>
                <a:chOff x="446" y="4320"/>
                <a:chExt cx="374" cy="384"/>
              </a:xfrm>
            </p:grpSpPr>
            <p:sp>
              <p:nvSpPr>
                <p:cNvPr id="209987" name="Rectangle 114"/>
                <p:cNvSpPr>
                  <a:spLocks noChangeArrowheads="1"/>
                </p:cNvSpPr>
                <p:nvPr/>
              </p:nvSpPr>
              <p:spPr bwMode="auto">
                <a:xfrm>
                  <a:off x="489" y="4320"/>
                  <a:ext cx="288" cy="384"/>
                </a:xfrm>
                <a:prstGeom prst="rect">
                  <a:avLst/>
                </a:prstGeom>
                <a:noFill/>
                <a:ln w="9525">
                  <a:noFill/>
                  <a:miter lim="800000"/>
                </a:ln>
              </p:spPr>
              <p:txBody>
                <a:bodyPr anchor="ctr"/>
                <a:lstStyle/>
                <a:p>
                  <a:pPr algn="ctr">
                    <a:lnSpc>
                      <a:spcPct val="170000"/>
                    </a:lnSpc>
                  </a:pPr>
                  <a:r>
                    <a:rPr lang="en-US" altLang="zh-CN" sz="1800" b="0">
                      <a:solidFill>
                        <a:srgbClr val="000000"/>
                      </a:solidFill>
                    </a:rPr>
                    <a:t>3</a:t>
                  </a:r>
                  <a:endParaRPr lang="en-US" altLang="zh-CN" sz="1800" b="0">
                    <a:solidFill>
                      <a:srgbClr val="000000"/>
                    </a:solidFill>
                  </a:endParaRPr>
                </a:p>
              </p:txBody>
            </p:sp>
            <p:sp>
              <p:nvSpPr>
                <p:cNvPr id="209988" name="Rectangle 115"/>
                <p:cNvSpPr>
                  <a:spLocks noChangeArrowheads="1"/>
                </p:cNvSpPr>
                <p:nvPr/>
              </p:nvSpPr>
              <p:spPr bwMode="auto">
                <a:xfrm>
                  <a:off x="446" y="4320"/>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63" name="Group 116"/>
              <p:cNvGrpSpPr/>
              <p:nvPr/>
            </p:nvGrpSpPr>
            <p:grpSpPr bwMode="auto">
              <a:xfrm>
                <a:off x="820" y="4320"/>
                <a:ext cx="761" cy="384"/>
                <a:chOff x="820" y="4320"/>
                <a:chExt cx="761" cy="384"/>
              </a:xfrm>
            </p:grpSpPr>
            <p:sp>
              <p:nvSpPr>
                <p:cNvPr id="209985" name="Rectangle 117"/>
                <p:cNvSpPr>
                  <a:spLocks noChangeArrowheads="1"/>
                </p:cNvSpPr>
                <p:nvPr/>
              </p:nvSpPr>
              <p:spPr bwMode="auto">
                <a:xfrm>
                  <a:off x="863" y="4320"/>
                  <a:ext cx="675" cy="384"/>
                </a:xfrm>
                <a:prstGeom prst="rect">
                  <a:avLst/>
                </a:prstGeom>
                <a:noFill/>
                <a:ln w="9525">
                  <a:noFill/>
                  <a:miter lim="800000"/>
                </a:ln>
              </p:spPr>
              <p:txBody>
                <a:bodyPr anchor="ctr"/>
                <a:lstStyle/>
                <a:p>
                  <a:pPr algn="ctr">
                    <a:lnSpc>
                      <a:spcPct val="170000"/>
                    </a:lnSpc>
                  </a:pPr>
                  <a:r>
                    <a:rPr lang="en-US" altLang="zh-CN" sz="1800" b="0">
                      <a:solidFill>
                        <a:srgbClr val="000000"/>
                      </a:solidFill>
                    </a:rPr>
                    <a:t>1411</a:t>
                  </a:r>
                  <a:endParaRPr lang="en-US" altLang="zh-CN" sz="1800" b="0">
                    <a:solidFill>
                      <a:srgbClr val="000000"/>
                    </a:solidFill>
                  </a:endParaRPr>
                </a:p>
              </p:txBody>
            </p:sp>
            <p:sp>
              <p:nvSpPr>
                <p:cNvPr id="209986" name="Rectangle 118"/>
                <p:cNvSpPr>
                  <a:spLocks noChangeArrowheads="1"/>
                </p:cNvSpPr>
                <p:nvPr/>
              </p:nvSpPr>
              <p:spPr bwMode="auto">
                <a:xfrm>
                  <a:off x="820" y="4320"/>
                  <a:ext cx="76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64" name="Group 119"/>
              <p:cNvGrpSpPr/>
              <p:nvPr/>
            </p:nvGrpSpPr>
            <p:grpSpPr bwMode="auto">
              <a:xfrm>
                <a:off x="1581" y="4320"/>
                <a:ext cx="462" cy="384"/>
                <a:chOff x="1581" y="4320"/>
                <a:chExt cx="462" cy="384"/>
              </a:xfrm>
            </p:grpSpPr>
            <p:sp>
              <p:nvSpPr>
                <p:cNvPr id="209983" name="Rectangle 120"/>
                <p:cNvSpPr>
                  <a:spLocks noChangeArrowheads="1"/>
                </p:cNvSpPr>
                <p:nvPr/>
              </p:nvSpPr>
              <p:spPr bwMode="auto">
                <a:xfrm>
                  <a:off x="1624" y="4320"/>
                  <a:ext cx="376" cy="384"/>
                </a:xfrm>
                <a:prstGeom prst="rect">
                  <a:avLst/>
                </a:prstGeom>
                <a:noFill/>
                <a:ln w="9525">
                  <a:noFill/>
                  <a:miter lim="800000"/>
                </a:ln>
              </p:spPr>
              <p:txBody>
                <a:bodyPr anchor="ctr"/>
                <a:lstStyle/>
                <a:p>
                  <a:pPr algn="ctr">
                    <a:lnSpc>
                      <a:spcPct val="170000"/>
                    </a:lnSpc>
                  </a:pPr>
                  <a:r>
                    <a:rPr lang="en-US" altLang="zh-CN" sz="1800" b="0">
                      <a:solidFill>
                        <a:srgbClr val="000000"/>
                      </a:solidFill>
                    </a:rPr>
                    <a:t>2258</a:t>
                  </a:r>
                  <a:endParaRPr lang="en-US" altLang="zh-CN" sz="1800" b="0">
                    <a:solidFill>
                      <a:srgbClr val="000000"/>
                    </a:solidFill>
                  </a:endParaRPr>
                </a:p>
              </p:txBody>
            </p:sp>
            <p:sp>
              <p:nvSpPr>
                <p:cNvPr id="209984" name="Rectangle 121"/>
                <p:cNvSpPr>
                  <a:spLocks noChangeArrowheads="1"/>
                </p:cNvSpPr>
                <p:nvPr/>
              </p:nvSpPr>
              <p:spPr bwMode="auto">
                <a:xfrm>
                  <a:off x="1581" y="4320"/>
                  <a:ext cx="4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65" name="Group 122"/>
              <p:cNvGrpSpPr/>
              <p:nvPr/>
            </p:nvGrpSpPr>
            <p:grpSpPr bwMode="auto">
              <a:xfrm>
                <a:off x="446" y="4704"/>
                <a:ext cx="374" cy="384"/>
                <a:chOff x="446" y="4704"/>
                <a:chExt cx="374" cy="384"/>
              </a:xfrm>
            </p:grpSpPr>
            <p:sp>
              <p:nvSpPr>
                <p:cNvPr id="209981" name="Rectangle 123"/>
                <p:cNvSpPr>
                  <a:spLocks noChangeArrowheads="1"/>
                </p:cNvSpPr>
                <p:nvPr/>
              </p:nvSpPr>
              <p:spPr bwMode="auto">
                <a:xfrm>
                  <a:off x="489" y="4704"/>
                  <a:ext cx="288" cy="384"/>
                </a:xfrm>
                <a:prstGeom prst="rect">
                  <a:avLst/>
                </a:prstGeom>
                <a:noFill/>
                <a:ln w="9525">
                  <a:noFill/>
                  <a:miter lim="800000"/>
                </a:ln>
              </p:spPr>
              <p:txBody>
                <a:bodyPr anchor="ctr"/>
                <a:lstStyle/>
                <a:p>
                  <a:pPr algn="ctr">
                    <a:lnSpc>
                      <a:spcPct val="170000"/>
                    </a:lnSpc>
                  </a:pPr>
                  <a:r>
                    <a:rPr lang="en-US" altLang="zh-CN" sz="1800" b="0">
                      <a:solidFill>
                        <a:srgbClr val="000000"/>
                      </a:solidFill>
                    </a:rPr>
                    <a:t>4</a:t>
                  </a:r>
                  <a:endParaRPr lang="en-US" altLang="zh-CN" sz="1800" b="0">
                    <a:solidFill>
                      <a:srgbClr val="000000"/>
                    </a:solidFill>
                  </a:endParaRPr>
                </a:p>
              </p:txBody>
            </p:sp>
            <p:sp>
              <p:nvSpPr>
                <p:cNvPr id="209982" name="Rectangle 124"/>
                <p:cNvSpPr>
                  <a:spLocks noChangeArrowheads="1"/>
                </p:cNvSpPr>
                <p:nvPr/>
              </p:nvSpPr>
              <p:spPr bwMode="auto">
                <a:xfrm>
                  <a:off x="446" y="4704"/>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66" name="Group 125"/>
              <p:cNvGrpSpPr/>
              <p:nvPr/>
            </p:nvGrpSpPr>
            <p:grpSpPr bwMode="auto">
              <a:xfrm>
                <a:off x="820" y="4704"/>
                <a:ext cx="761" cy="384"/>
                <a:chOff x="820" y="4704"/>
                <a:chExt cx="761" cy="384"/>
              </a:xfrm>
            </p:grpSpPr>
            <p:sp>
              <p:nvSpPr>
                <p:cNvPr id="209979" name="Rectangle 126"/>
                <p:cNvSpPr>
                  <a:spLocks noChangeArrowheads="1"/>
                </p:cNvSpPr>
                <p:nvPr/>
              </p:nvSpPr>
              <p:spPr bwMode="auto">
                <a:xfrm>
                  <a:off x="863" y="4704"/>
                  <a:ext cx="675" cy="384"/>
                </a:xfrm>
                <a:prstGeom prst="rect">
                  <a:avLst/>
                </a:prstGeom>
                <a:noFill/>
                <a:ln w="9525">
                  <a:noFill/>
                  <a:miter lim="800000"/>
                </a:ln>
              </p:spPr>
              <p:txBody>
                <a:bodyPr anchor="ctr"/>
                <a:lstStyle/>
                <a:p>
                  <a:pPr algn="ctr">
                    <a:lnSpc>
                      <a:spcPct val="170000"/>
                    </a:lnSpc>
                  </a:pPr>
                  <a:r>
                    <a:rPr lang="en-US" altLang="zh-CN" sz="1800" b="0">
                      <a:solidFill>
                        <a:srgbClr val="000000"/>
                      </a:solidFill>
                    </a:rPr>
                    <a:t>1482</a:t>
                  </a:r>
                  <a:endParaRPr lang="en-US" altLang="zh-CN" sz="1800" b="0">
                    <a:solidFill>
                      <a:srgbClr val="000000"/>
                    </a:solidFill>
                  </a:endParaRPr>
                </a:p>
              </p:txBody>
            </p:sp>
            <p:sp>
              <p:nvSpPr>
                <p:cNvPr id="209980" name="Rectangle 127"/>
                <p:cNvSpPr>
                  <a:spLocks noChangeArrowheads="1"/>
                </p:cNvSpPr>
                <p:nvPr/>
              </p:nvSpPr>
              <p:spPr bwMode="auto">
                <a:xfrm>
                  <a:off x="820" y="4704"/>
                  <a:ext cx="76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67" name="Group 128"/>
              <p:cNvGrpSpPr/>
              <p:nvPr/>
            </p:nvGrpSpPr>
            <p:grpSpPr bwMode="auto">
              <a:xfrm>
                <a:off x="1581" y="4704"/>
                <a:ext cx="462" cy="384"/>
                <a:chOff x="1581" y="4704"/>
                <a:chExt cx="462" cy="384"/>
              </a:xfrm>
            </p:grpSpPr>
            <p:sp>
              <p:nvSpPr>
                <p:cNvPr id="209977" name="Rectangle 129"/>
                <p:cNvSpPr>
                  <a:spLocks noChangeArrowheads="1"/>
                </p:cNvSpPr>
                <p:nvPr/>
              </p:nvSpPr>
              <p:spPr bwMode="auto">
                <a:xfrm>
                  <a:off x="1624" y="4704"/>
                  <a:ext cx="376" cy="384"/>
                </a:xfrm>
                <a:prstGeom prst="rect">
                  <a:avLst/>
                </a:prstGeom>
                <a:noFill/>
                <a:ln w="9525">
                  <a:noFill/>
                  <a:miter lim="800000"/>
                </a:ln>
              </p:spPr>
              <p:txBody>
                <a:bodyPr anchor="ctr"/>
                <a:lstStyle/>
                <a:p>
                  <a:pPr algn="ctr">
                    <a:lnSpc>
                      <a:spcPct val="170000"/>
                    </a:lnSpc>
                  </a:pPr>
                  <a:r>
                    <a:rPr lang="en-US" altLang="zh-CN" sz="1800" b="0">
                      <a:solidFill>
                        <a:srgbClr val="000000"/>
                      </a:solidFill>
                    </a:rPr>
                    <a:t>2371</a:t>
                  </a:r>
                  <a:endParaRPr lang="en-US" altLang="zh-CN" sz="1800" b="0">
                    <a:solidFill>
                      <a:srgbClr val="000000"/>
                    </a:solidFill>
                  </a:endParaRPr>
                </a:p>
              </p:txBody>
            </p:sp>
            <p:sp>
              <p:nvSpPr>
                <p:cNvPr id="209978" name="Rectangle 130"/>
                <p:cNvSpPr>
                  <a:spLocks noChangeArrowheads="1"/>
                </p:cNvSpPr>
                <p:nvPr/>
              </p:nvSpPr>
              <p:spPr bwMode="auto">
                <a:xfrm>
                  <a:off x="1581" y="4704"/>
                  <a:ext cx="4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68" name="Group 131"/>
              <p:cNvGrpSpPr/>
              <p:nvPr/>
            </p:nvGrpSpPr>
            <p:grpSpPr bwMode="auto">
              <a:xfrm>
                <a:off x="446" y="5088"/>
                <a:ext cx="374" cy="384"/>
                <a:chOff x="446" y="5088"/>
                <a:chExt cx="374" cy="384"/>
              </a:xfrm>
            </p:grpSpPr>
            <p:sp>
              <p:nvSpPr>
                <p:cNvPr id="209975" name="Rectangle 132"/>
                <p:cNvSpPr>
                  <a:spLocks noChangeArrowheads="1"/>
                </p:cNvSpPr>
                <p:nvPr/>
              </p:nvSpPr>
              <p:spPr bwMode="auto">
                <a:xfrm>
                  <a:off x="489" y="5088"/>
                  <a:ext cx="288" cy="384"/>
                </a:xfrm>
                <a:prstGeom prst="rect">
                  <a:avLst/>
                </a:prstGeom>
                <a:noFill/>
                <a:ln w="9525">
                  <a:noFill/>
                  <a:miter lim="800000"/>
                </a:ln>
              </p:spPr>
              <p:txBody>
                <a:bodyPr anchor="ctr"/>
                <a:lstStyle/>
                <a:p>
                  <a:pPr algn="ctr">
                    <a:lnSpc>
                      <a:spcPct val="170000"/>
                    </a:lnSpc>
                  </a:pPr>
                  <a:r>
                    <a:rPr lang="en-US" altLang="zh-CN" sz="1800" b="0">
                      <a:solidFill>
                        <a:srgbClr val="000000"/>
                      </a:solidFill>
                    </a:rPr>
                    <a:t>5</a:t>
                  </a:r>
                  <a:endParaRPr lang="en-US" altLang="zh-CN" sz="1800" b="0">
                    <a:solidFill>
                      <a:srgbClr val="000000"/>
                    </a:solidFill>
                  </a:endParaRPr>
                </a:p>
              </p:txBody>
            </p:sp>
            <p:sp>
              <p:nvSpPr>
                <p:cNvPr id="209976" name="Rectangle 133"/>
                <p:cNvSpPr>
                  <a:spLocks noChangeArrowheads="1"/>
                </p:cNvSpPr>
                <p:nvPr/>
              </p:nvSpPr>
              <p:spPr bwMode="auto">
                <a:xfrm>
                  <a:off x="446" y="5088"/>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69" name="Group 134"/>
              <p:cNvGrpSpPr/>
              <p:nvPr/>
            </p:nvGrpSpPr>
            <p:grpSpPr bwMode="auto">
              <a:xfrm>
                <a:off x="820" y="5088"/>
                <a:ext cx="761" cy="384"/>
                <a:chOff x="820" y="5088"/>
                <a:chExt cx="761" cy="384"/>
              </a:xfrm>
            </p:grpSpPr>
            <p:sp>
              <p:nvSpPr>
                <p:cNvPr id="209973" name="Rectangle 135"/>
                <p:cNvSpPr>
                  <a:spLocks noChangeArrowheads="1"/>
                </p:cNvSpPr>
                <p:nvPr/>
              </p:nvSpPr>
              <p:spPr bwMode="auto">
                <a:xfrm>
                  <a:off x="863" y="5088"/>
                  <a:ext cx="675" cy="384"/>
                </a:xfrm>
                <a:prstGeom prst="rect">
                  <a:avLst/>
                </a:prstGeom>
                <a:noFill/>
                <a:ln w="9525">
                  <a:noFill/>
                  <a:miter lim="800000"/>
                </a:ln>
              </p:spPr>
              <p:txBody>
                <a:bodyPr anchor="ctr"/>
                <a:lstStyle/>
                <a:p>
                  <a:pPr algn="ctr">
                    <a:lnSpc>
                      <a:spcPct val="170000"/>
                    </a:lnSpc>
                  </a:pPr>
                  <a:r>
                    <a:rPr lang="en-US" altLang="zh-CN" sz="1800" b="0">
                      <a:solidFill>
                        <a:srgbClr val="000000"/>
                      </a:solidFill>
                    </a:rPr>
                    <a:t>1556</a:t>
                  </a:r>
                  <a:endParaRPr lang="en-US" altLang="zh-CN" sz="1800" b="0">
                    <a:solidFill>
                      <a:srgbClr val="000000"/>
                    </a:solidFill>
                  </a:endParaRPr>
                </a:p>
              </p:txBody>
            </p:sp>
            <p:sp>
              <p:nvSpPr>
                <p:cNvPr id="209974" name="Rectangle 136"/>
                <p:cNvSpPr>
                  <a:spLocks noChangeArrowheads="1"/>
                </p:cNvSpPr>
                <p:nvPr/>
              </p:nvSpPr>
              <p:spPr bwMode="auto">
                <a:xfrm>
                  <a:off x="820" y="5088"/>
                  <a:ext cx="76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09970" name="Group 137"/>
              <p:cNvGrpSpPr/>
              <p:nvPr/>
            </p:nvGrpSpPr>
            <p:grpSpPr bwMode="auto">
              <a:xfrm>
                <a:off x="1581" y="5088"/>
                <a:ext cx="462" cy="384"/>
                <a:chOff x="1581" y="5088"/>
                <a:chExt cx="462" cy="384"/>
              </a:xfrm>
            </p:grpSpPr>
            <p:sp>
              <p:nvSpPr>
                <p:cNvPr id="209971" name="Rectangle 138"/>
                <p:cNvSpPr>
                  <a:spLocks noChangeArrowheads="1"/>
                </p:cNvSpPr>
                <p:nvPr/>
              </p:nvSpPr>
              <p:spPr bwMode="auto">
                <a:xfrm>
                  <a:off x="1624" y="5088"/>
                  <a:ext cx="376" cy="384"/>
                </a:xfrm>
                <a:prstGeom prst="rect">
                  <a:avLst/>
                </a:prstGeom>
                <a:noFill/>
                <a:ln w="9525">
                  <a:noFill/>
                  <a:miter lim="800000"/>
                </a:ln>
              </p:spPr>
              <p:txBody>
                <a:bodyPr anchor="ctr"/>
                <a:lstStyle/>
                <a:p>
                  <a:pPr algn="ctr">
                    <a:lnSpc>
                      <a:spcPct val="170000"/>
                    </a:lnSpc>
                  </a:pPr>
                  <a:r>
                    <a:rPr lang="en-US" altLang="zh-CN" sz="1800" b="0">
                      <a:solidFill>
                        <a:srgbClr val="000000"/>
                      </a:solidFill>
                    </a:rPr>
                    <a:t>2490</a:t>
                  </a:r>
                  <a:endParaRPr lang="en-US" altLang="zh-CN" sz="1800" b="0">
                    <a:solidFill>
                      <a:srgbClr val="000000"/>
                    </a:solidFill>
                  </a:endParaRPr>
                </a:p>
              </p:txBody>
            </p:sp>
            <p:sp>
              <p:nvSpPr>
                <p:cNvPr id="209972" name="Rectangle 139"/>
                <p:cNvSpPr>
                  <a:spLocks noChangeArrowheads="1"/>
                </p:cNvSpPr>
                <p:nvPr/>
              </p:nvSpPr>
              <p:spPr bwMode="auto">
                <a:xfrm>
                  <a:off x="1581" y="5088"/>
                  <a:ext cx="462" cy="384"/>
                </a:xfrm>
                <a:prstGeom prst="rect">
                  <a:avLst/>
                </a:prstGeom>
                <a:noFill/>
                <a:ln w="7">
                  <a:solidFill>
                    <a:srgbClr val="A0A0A0"/>
                  </a:solidFill>
                  <a:miter lim="800000"/>
                </a:ln>
              </p:spPr>
              <p:txBody>
                <a:bodyPr/>
                <a:lstStyle/>
                <a:p>
                  <a:endParaRPr lang="zh-CN" altLang="en-US">
                    <a:solidFill>
                      <a:srgbClr val="000000"/>
                    </a:solidFill>
                  </a:endParaRPr>
                </a:p>
              </p:txBody>
            </p:sp>
          </p:grpSp>
        </p:grpSp>
        <p:sp>
          <p:nvSpPr>
            <p:cNvPr id="209925" name="Rectangle 140"/>
            <p:cNvSpPr>
              <a:spLocks noChangeArrowheads="1"/>
            </p:cNvSpPr>
            <p:nvPr/>
          </p:nvSpPr>
          <p:spPr bwMode="auto">
            <a:xfrm>
              <a:off x="-3" y="-3"/>
              <a:ext cx="3143" cy="5478"/>
            </a:xfrm>
            <a:prstGeom prst="rect">
              <a:avLst/>
            </a:prstGeom>
            <a:noFill/>
            <a:ln w="9525">
              <a:solidFill>
                <a:srgbClr val="A0A0A0"/>
              </a:solidFill>
              <a:miter lim="800000"/>
            </a:ln>
          </p:spPr>
          <p:txBody>
            <a:bodyPr/>
            <a:lstStyle/>
            <a:p>
              <a:endParaRPr lang="zh-CN" alt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a:spLocks noGrp="1" noChangeArrowheads="1"/>
          </p:cNvSpPr>
          <p:nvPr>
            <p:ph type="title"/>
          </p:nvPr>
        </p:nvSpPr>
        <p:spPr>
          <a:xfrm>
            <a:off x="0" y="0"/>
            <a:ext cx="10668000" cy="957263"/>
          </a:xfrm>
          <a:solidFill>
            <a:srgbClr val="0000CC"/>
          </a:solidFill>
        </p:spPr>
        <p:txBody>
          <a:bodyPr anchor="b"/>
          <a:lstStyle/>
          <a:p>
            <a:pPr eaLnBrk="1" hangingPunct="1">
              <a:lnSpc>
                <a:spcPct val="300000"/>
              </a:lnSpc>
            </a:pPr>
            <a:r>
              <a:rPr lang="zh-CN" altLang="en-US" sz="3200" b="1" smtClean="0">
                <a:solidFill>
                  <a:srgbClr val="FFFFFF"/>
                </a:solidFill>
                <a:latin typeface="宋体" panose="02010600030101010101" pitchFamily="2" charset="-122"/>
              </a:rPr>
              <a:t>薪酬区间中值级差</a:t>
            </a:r>
            <a:r>
              <a:rPr lang="en-US" altLang="zh-CN" sz="3200" b="1" smtClean="0">
                <a:solidFill>
                  <a:srgbClr val="FFFFFF"/>
                </a:solidFill>
                <a:latin typeface="宋体" panose="02010600030101010101" pitchFamily="2" charset="-122"/>
              </a:rPr>
              <a:t>/</a:t>
            </a:r>
            <a:r>
              <a:rPr lang="zh-CN" altLang="en-US" sz="3200" b="1" smtClean="0">
                <a:solidFill>
                  <a:srgbClr val="FFFFFF"/>
                </a:solidFill>
                <a:latin typeface="宋体" panose="02010600030101010101" pitchFamily="2" charset="-122"/>
              </a:rPr>
              <a:t>区间变动比率</a:t>
            </a:r>
            <a:r>
              <a:rPr lang="en-US" altLang="zh-CN" sz="3200" b="1" smtClean="0">
                <a:solidFill>
                  <a:srgbClr val="FFFFFF"/>
                </a:solidFill>
                <a:latin typeface="宋体" panose="02010600030101010101" pitchFamily="2" charset="-122"/>
              </a:rPr>
              <a:t>/</a:t>
            </a:r>
            <a:r>
              <a:rPr lang="zh-CN" altLang="en-US" sz="3200" b="1" smtClean="0">
                <a:solidFill>
                  <a:srgbClr val="FFFFFF"/>
                </a:solidFill>
                <a:latin typeface="宋体" panose="02010600030101010101" pitchFamily="2" charset="-122"/>
              </a:rPr>
              <a:t>区间重叠</a:t>
            </a:r>
            <a:endParaRPr lang="zh-CN" altLang="en-US" sz="3200" b="1" smtClean="0">
              <a:solidFill>
                <a:srgbClr val="FFFFFF"/>
              </a:solidFill>
              <a:latin typeface="宋体" panose="02010600030101010101" pitchFamily="2" charset="-122"/>
            </a:endParaRPr>
          </a:p>
        </p:txBody>
      </p:sp>
      <p:grpSp>
        <p:nvGrpSpPr>
          <p:cNvPr id="210947" name="Group 3"/>
          <p:cNvGrpSpPr/>
          <p:nvPr/>
        </p:nvGrpSpPr>
        <p:grpSpPr bwMode="auto">
          <a:xfrm>
            <a:off x="533400" y="1143000"/>
            <a:ext cx="9372600" cy="6172200"/>
            <a:chOff x="-3" y="-3"/>
            <a:chExt cx="3316" cy="5574"/>
          </a:xfrm>
        </p:grpSpPr>
        <p:grpSp>
          <p:nvGrpSpPr>
            <p:cNvPr id="210948" name="Group 4"/>
            <p:cNvGrpSpPr/>
            <p:nvPr/>
          </p:nvGrpSpPr>
          <p:grpSpPr bwMode="auto">
            <a:xfrm>
              <a:off x="0" y="0"/>
              <a:ext cx="3310" cy="5568"/>
              <a:chOff x="0" y="0"/>
              <a:chExt cx="3310" cy="5568"/>
            </a:xfrm>
          </p:grpSpPr>
          <p:grpSp>
            <p:nvGrpSpPr>
              <p:cNvPr id="210950" name="Group 5"/>
              <p:cNvGrpSpPr/>
              <p:nvPr/>
            </p:nvGrpSpPr>
            <p:grpSpPr bwMode="auto">
              <a:xfrm>
                <a:off x="0" y="0"/>
                <a:ext cx="446" cy="2784"/>
                <a:chOff x="0" y="0"/>
                <a:chExt cx="446" cy="2784"/>
              </a:xfrm>
            </p:grpSpPr>
            <p:sp>
              <p:nvSpPr>
                <p:cNvPr id="211086" name="Rectangle 6"/>
                <p:cNvSpPr>
                  <a:spLocks noChangeArrowheads="1"/>
                </p:cNvSpPr>
                <p:nvPr/>
              </p:nvSpPr>
              <p:spPr bwMode="auto">
                <a:xfrm>
                  <a:off x="43" y="0"/>
                  <a:ext cx="360" cy="2784"/>
                </a:xfrm>
                <a:prstGeom prst="rect">
                  <a:avLst/>
                </a:prstGeom>
                <a:noFill/>
                <a:ln w="9525">
                  <a:noFill/>
                  <a:miter lim="800000"/>
                </a:ln>
              </p:spPr>
              <p:txBody>
                <a:bodyPr anchor="ctr"/>
                <a:lstStyle/>
                <a:p>
                  <a:pPr algn="ctr">
                    <a:lnSpc>
                      <a:spcPct val="130000"/>
                    </a:lnSpc>
                  </a:pPr>
                  <a:r>
                    <a:rPr lang="en-US" altLang="zh-CN" sz="2000">
                      <a:solidFill>
                        <a:srgbClr val="000000"/>
                      </a:solidFill>
                    </a:rPr>
                    <a:t>C</a:t>
                  </a:r>
                  <a:endParaRPr lang="en-US" altLang="zh-CN" sz="2000" b="0">
                    <a:solidFill>
                      <a:srgbClr val="000000"/>
                    </a:solidFill>
                  </a:endParaRPr>
                </a:p>
                <a:p>
                  <a:pPr algn="ctr" eaLnBrk="0" hangingPunct="0">
                    <a:lnSpc>
                      <a:spcPct val="130000"/>
                    </a:lnSpc>
                  </a:pPr>
                  <a:r>
                    <a:rPr lang="en-US" altLang="zh-CN" sz="2000">
                      <a:solidFill>
                        <a:srgbClr val="000000"/>
                      </a:solidFill>
                    </a:rPr>
                    <a:t> </a:t>
                  </a:r>
                  <a:endParaRPr lang="en-US" altLang="zh-CN" sz="2000" b="0">
                    <a:solidFill>
                      <a:srgbClr val="000000"/>
                    </a:solidFill>
                  </a:endParaRPr>
                </a:p>
                <a:p>
                  <a:pPr algn="ctr" eaLnBrk="0" hangingPunct="0">
                    <a:lnSpc>
                      <a:spcPct val="130000"/>
                    </a:lnSpc>
                  </a:pPr>
                  <a:r>
                    <a:rPr lang="zh-CN" altLang="en-US" sz="2000">
                      <a:solidFill>
                        <a:srgbClr val="000000"/>
                      </a:solidFill>
                    </a:rPr>
                    <a:t>区间中值级差为</a:t>
                  </a:r>
                  <a:r>
                    <a:rPr lang="en-US" altLang="zh-CN" sz="2000">
                      <a:solidFill>
                        <a:srgbClr val="000000"/>
                      </a:solidFill>
                    </a:rPr>
                    <a:t>5</a:t>
                  </a:r>
                  <a:r>
                    <a:rPr lang="zh-CN" altLang="en-US" sz="2000">
                      <a:solidFill>
                        <a:srgbClr val="000000"/>
                      </a:solidFill>
                    </a:rPr>
                    <a:t>％</a:t>
                  </a:r>
                  <a:endParaRPr lang="zh-CN" altLang="en-US" sz="2000" b="0">
                    <a:solidFill>
                      <a:srgbClr val="000000"/>
                    </a:solidFill>
                  </a:endParaRPr>
                </a:p>
                <a:p>
                  <a:pPr algn="ctr" eaLnBrk="0" hangingPunct="0">
                    <a:lnSpc>
                      <a:spcPct val="130000"/>
                    </a:lnSpc>
                  </a:pPr>
                  <a:endParaRPr lang="en-US" altLang="zh-CN" sz="2000" b="0">
                    <a:solidFill>
                      <a:srgbClr val="000000"/>
                    </a:solidFill>
                  </a:endParaRPr>
                </a:p>
              </p:txBody>
            </p:sp>
            <p:sp>
              <p:nvSpPr>
                <p:cNvPr id="211087" name="Rectangle 7"/>
                <p:cNvSpPr>
                  <a:spLocks noChangeArrowheads="1"/>
                </p:cNvSpPr>
                <p:nvPr/>
              </p:nvSpPr>
              <p:spPr bwMode="auto">
                <a:xfrm>
                  <a:off x="0" y="0"/>
                  <a:ext cx="446" cy="27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51" name="Group 8"/>
              <p:cNvGrpSpPr/>
              <p:nvPr/>
            </p:nvGrpSpPr>
            <p:grpSpPr bwMode="auto">
              <a:xfrm>
                <a:off x="446" y="0"/>
                <a:ext cx="374" cy="480"/>
                <a:chOff x="446" y="0"/>
                <a:chExt cx="374" cy="480"/>
              </a:xfrm>
            </p:grpSpPr>
            <p:sp>
              <p:nvSpPr>
                <p:cNvPr id="211084" name="Rectangle 9"/>
                <p:cNvSpPr>
                  <a:spLocks noChangeArrowheads="1"/>
                </p:cNvSpPr>
                <p:nvPr/>
              </p:nvSpPr>
              <p:spPr bwMode="auto">
                <a:xfrm>
                  <a:off x="489" y="0"/>
                  <a:ext cx="288" cy="480"/>
                </a:xfrm>
                <a:prstGeom prst="rect">
                  <a:avLst/>
                </a:prstGeom>
                <a:noFill/>
                <a:ln w="9525">
                  <a:noFill/>
                  <a:miter lim="800000"/>
                </a:ln>
              </p:spPr>
              <p:txBody>
                <a:bodyPr anchor="ctr"/>
                <a:lstStyle/>
                <a:p>
                  <a:pPr algn="ctr">
                    <a:lnSpc>
                      <a:spcPct val="110000"/>
                    </a:lnSpc>
                  </a:pPr>
                  <a:r>
                    <a:rPr lang="zh-CN" altLang="en-US" sz="2000">
                      <a:solidFill>
                        <a:srgbClr val="000000"/>
                      </a:solidFill>
                    </a:rPr>
                    <a:t>薪酬等级</a:t>
                  </a:r>
                  <a:endParaRPr lang="zh-CN" altLang="en-US" sz="2000" b="0">
                    <a:solidFill>
                      <a:srgbClr val="000000"/>
                    </a:solidFill>
                  </a:endParaRPr>
                </a:p>
              </p:txBody>
            </p:sp>
            <p:sp>
              <p:nvSpPr>
                <p:cNvPr id="211085" name="Rectangle 10"/>
                <p:cNvSpPr>
                  <a:spLocks noChangeArrowheads="1"/>
                </p:cNvSpPr>
                <p:nvPr/>
              </p:nvSpPr>
              <p:spPr bwMode="auto">
                <a:xfrm>
                  <a:off x="446" y="0"/>
                  <a:ext cx="37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52" name="Group 11"/>
              <p:cNvGrpSpPr/>
              <p:nvPr/>
            </p:nvGrpSpPr>
            <p:grpSpPr bwMode="auto">
              <a:xfrm>
                <a:off x="820" y="0"/>
                <a:ext cx="1396" cy="480"/>
                <a:chOff x="820" y="0"/>
                <a:chExt cx="1396" cy="480"/>
              </a:xfrm>
            </p:grpSpPr>
            <p:sp>
              <p:nvSpPr>
                <p:cNvPr id="211082" name="Rectangle 12"/>
                <p:cNvSpPr>
                  <a:spLocks noChangeArrowheads="1"/>
                </p:cNvSpPr>
                <p:nvPr/>
              </p:nvSpPr>
              <p:spPr bwMode="auto">
                <a:xfrm>
                  <a:off x="863" y="0"/>
                  <a:ext cx="1310" cy="480"/>
                </a:xfrm>
                <a:prstGeom prst="rect">
                  <a:avLst/>
                </a:prstGeom>
                <a:noFill/>
                <a:ln w="9525">
                  <a:noFill/>
                  <a:miter lim="800000"/>
                </a:ln>
              </p:spPr>
              <p:txBody>
                <a:bodyPr anchor="ctr"/>
                <a:lstStyle/>
                <a:p>
                  <a:pPr algn="ctr">
                    <a:lnSpc>
                      <a:spcPct val="130000"/>
                    </a:lnSpc>
                  </a:pPr>
                  <a:r>
                    <a:rPr lang="zh-CN" altLang="en-US" sz="2000">
                      <a:solidFill>
                        <a:srgbClr val="000000"/>
                      </a:solidFill>
                    </a:rPr>
                    <a:t>区间变动比率为</a:t>
                  </a:r>
                  <a:r>
                    <a:rPr lang="en-US" altLang="zh-CN" sz="2000">
                      <a:solidFill>
                        <a:srgbClr val="000000"/>
                      </a:solidFill>
                    </a:rPr>
                    <a:t>10%</a:t>
                  </a:r>
                  <a:endParaRPr lang="en-US" altLang="zh-CN" sz="2000" b="0">
                    <a:solidFill>
                      <a:srgbClr val="000000"/>
                    </a:solidFill>
                  </a:endParaRPr>
                </a:p>
              </p:txBody>
            </p:sp>
            <p:sp>
              <p:nvSpPr>
                <p:cNvPr id="211083" name="Rectangle 13"/>
                <p:cNvSpPr>
                  <a:spLocks noChangeArrowheads="1"/>
                </p:cNvSpPr>
                <p:nvPr/>
              </p:nvSpPr>
              <p:spPr bwMode="auto">
                <a:xfrm>
                  <a:off x="820" y="0"/>
                  <a:ext cx="1396"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53" name="Group 14"/>
              <p:cNvGrpSpPr/>
              <p:nvPr/>
            </p:nvGrpSpPr>
            <p:grpSpPr bwMode="auto">
              <a:xfrm>
                <a:off x="2216" y="0"/>
                <a:ext cx="1094" cy="480"/>
                <a:chOff x="2216" y="0"/>
                <a:chExt cx="1094" cy="480"/>
              </a:xfrm>
            </p:grpSpPr>
            <p:sp>
              <p:nvSpPr>
                <p:cNvPr id="211080" name="Rectangle 15"/>
                <p:cNvSpPr>
                  <a:spLocks noChangeArrowheads="1"/>
                </p:cNvSpPr>
                <p:nvPr/>
              </p:nvSpPr>
              <p:spPr bwMode="auto">
                <a:xfrm>
                  <a:off x="2259" y="0"/>
                  <a:ext cx="1008" cy="480"/>
                </a:xfrm>
                <a:prstGeom prst="rect">
                  <a:avLst/>
                </a:prstGeom>
                <a:noFill/>
                <a:ln w="9525">
                  <a:noFill/>
                  <a:miter lim="800000"/>
                </a:ln>
              </p:spPr>
              <p:txBody>
                <a:bodyPr anchor="ctr"/>
                <a:lstStyle/>
                <a:p>
                  <a:pPr algn="ctr">
                    <a:lnSpc>
                      <a:spcPct val="130000"/>
                    </a:lnSpc>
                  </a:pPr>
                  <a:r>
                    <a:rPr lang="zh-CN" altLang="en-US" sz="2000">
                      <a:solidFill>
                        <a:srgbClr val="000000"/>
                      </a:solidFill>
                    </a:rPr>
                    <a:t>薪酬等间重叠情况</a:t>
                  </a:r>
                  <a:endParaRPr lang="zh-CN" altLang="en-US" sz="2000" b="0">
                    <a:solidFill>
                      <a:srgbClr val="000000"/>
                    </a:solidFill>
                  </a:endParaRPr>
                </a:p>
              </p:txBody>
            </p:sp>
            <p:sp>
              <p:nvSpPr>
                <p:cNvPr id="211081" name="Rectangle 16"/>
                <p:cNvSpPr>
                  <a:spLocks noChangeArrowheads="1"/>
                </p:cNvSpPr>
                <p:nvPr/>
              </p:nvSpPr>
              <p:spPr bwMode="auto">
                <a:xfrm>
                  <a:off x="2216" y="0"/>
                  <a:ext cx="109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54" name="Group 17"/>
              <p:cNvGrpSpPr/>
              <p:nvPr/>
            </p:nvGrpSpPr>
            <p:grpSpPr bwMode="auto">
              <a:xfrm>
                <a:off x="446" y="480"/>
                <a:ext cx="374" cy="384"/>
                <a:chOff x="446" y="480"/>
                <a:chExt cx="374" cy="384"/>
              </a:xfrm>
            </p:grpSpPr>
            <p:sp>
              <p:nvSpPr>
                <p:cNvPr id="211078" name="Rectangle 18"/>
                <p:cNvSpPr>
                  <a:spLocks noChangeArrowheads="1"/>
                </p:cNvSpPr>
                <p:nvPr/>
              </p:nvSpPr>
              <p:spPr bwMode="auto">
                <a:xfrm>
                  <a:off x="489" y="480"/>
                  <a:ext cx="288" cy="384"/>
                </a:xfrm>
                <a:prstGeom prst="rect">
                  <a:avLst/>
                </a:prstGeom>
                <a:noFill/>
                <a:ln w="9525">
                  <a:noFill/>
                  <a:miter lim="800000"/>
                </a:ln>
              </p:spPr>
              <p:txBody>
                <a:bodyPr anchor="ctr"/>
                <a:lstStyle/>
                <a:p>
                  <a:pPr algn="ctr">
                    <a:lnSpc>
                      <a:spcPct val="130000"/>
                    </a:lnSpc>
                  </a:pPr>
                  <a:r>
                    <a:rPr lang="en-US" altLang="zh-CN" sz="2000" b="0">
                      <a:solidFill>
                        <a:srgbClr val="000000"/>
                      </a:solidFill>
                    </a:rPr>
                    <a:t> </a:t>
                  </a:r>
                  <a:endParaRPr lang="en-US" altLang="zh-CN" sz="2000" b="0">
                    <a:solidFill>
                      <a:srgbClr val="000000"/>
                    </a:solidFill>
                  </a:endParaRPr>
                </a:p>
                <a:p>
                  <a:pPr algn="ctr" eaLnBrk="0" hangingPunct="0">
                    <a:lnSpc>
                      <a:spcPct val="130000"/>
                    </a:lnSpc>
                  </a:pPr>
                  <a:endParaRPr lang="en-US" altLang="zh-CN" sz="2000" b="0">
                    <a:solidFill>
                      <a:srgbClr val="000000"/>
                    </a:solidFill>
                  </a:endParaRPr>
                </a:p>
              </p:txBody>
            </p:sp>
            <p:sp>
              <p:nvSpPr>
                <p:cNvPr id="211079" name="Rectangle 19"/>
                <p:cNvSpPr>
                  <a:spLocks noChangeArrowheads="1"/>
                </p:cNvSpPr>
                <p:nvPr/>
              </p:nvSpPr>
              <p:spPr bwMode="auto">
                <a:xfrm>
                  <a:off x="446" y="480"/>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55" name="Group 20"/>
              <p:cNvGrpSpPr/>
              <p:nvPr/>
            </p:nvGrpSpPr>
            <p:grpSpPr bwMode="auto">
              <a:xfrm>
                <a:off x="820" y="480"/>
                <a:ext cx="950" cy="384"/>
                <a:chOff x="820" y="480"/>
                <a:chExt cx="950" cy="384"/>
              </a:xfrm>
            </p:grpSpPr>
            <p:sp>
              <p:nvSpPr>
                <p:cNvPr id="211076" name="Rectangle 21"/>
                <p:cNvSpPr>
                  <a:spLocks noChangeArrowheads="1"/>
                </p:cNvSpPr>
                <p:nvPr/>
              </p:nvSpPr>
              <p:spPr bwMode="auto">
                <a:xfrm>
                  <a:off x="863" y="480"/>
                  <a:ext cx="864" cy="384"/>
                </a:xfrm>
                <a:prstGeom prst="rect">
                  <a:avLst/>
                </a:prstGeom>
                <a:noFill/>
                <a:ln w="9525">
                  <a:noFill/>
                  <a:miter lim="800000"/>
                </a:ln>
              </p:spPr>
              <p:txBody>
                <a:bodyPr anchor="ctr"/>
                <a:lstStyle/>
                <a:p>
                  <a:pPr algn="ctr">
                    <a:lnSpc>
                      <a:spcPct val="130000"/>
                    </a:lnSpc>
                  </a:pPr>
                  <a:r>
                    <a:rPr lang="zh-CN" altLang="en-US" sz="2000">
                      <a:solidFill>
                        <a:srgbClr val="000000"/>
                      </a:solidFill>
                    </a:rPr>
                    <a:t>最低值</a:t>
                  </a:r>
                  <a:endParaRPr lang="zh-CN" altLang="en-US" sz="2000" b="0">
                    <a:solidFill>
                      <a:srgbClr val="000000"/>
                    </a:solidFill>
                  </a:endParaRPr>
                </a:p>
              </p:txBody>
            </p:sp>
            <p:sp>
              <p:nvSpPr>
                <p:cNvPr id="211077" name="Rectangle 22"/>
                <p:cNvSpPr>
                  <a:spLocks noChangeArrowheads="1"/>
                </p:cNvSpPr>
                <p:nvPr/>
              </p:nvSpPr>
              <p:spPr bwMode="auto">
                <a:xfrm>
                  <a:off x="820" y="480"/>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56" name="Group 23"/>
              <p:cNvGrpSpPr/>
              <p:nvPr/>
            </p:nvGrpSpPr>
            <p:grpSpPr bwMode="auto">
              <a:xfrm>
                <a:off x="1770" y="480"/>
                <a:ext cx="446" cy="384"/>
                <a:chOff x="1770" y="480"/>
                <a:chExt cx="446" cy="384"/>
              </a:xfrm>
            </p:grpSpPr>
            <p:sp>
              <p:nvSpPr>
                <p:cNvPr id="211074" name="Rectangle 24"/>
                <p:cNvSpPr>
                  <a:spLocks noChangeArrowheads="1"/>
                </p:cNvSpPr>
                <p:nvPr/>
              </p:nvSpPr>
              <p:spPr bwMode="auto">
                <a:xfrm>
                  <a:off x="1813" y="480"/>
                  <a:ext cx="360" cy="384"/>
                </a:xfrm>
                <a:prstGeom prst="rect">
                  <a:avLst/>
                </a:prstGeom>
                <a:noFill/>
                <a:ln w="9525">
                  <a:noFill/>
                  <a:miter lim="800000"/>
                </a:ln>
              </p:spPr>
              <p:txBody>
                <a:bodyPr anchor="ctr"/>
                <a:lstStyle/>
                <a:p>
                  <a:pPr algn="ctr">
                    <a:lnSpc>
                      <a:spcPct val="130000"/>
                    </a:lnSpc>
                  </a:pPr>
                  <a:r>
                    <a:rPr lang="zh-CN" altLang="en-US" sz="2000">
                      <a:solidFill>
                        <a:srgbClr val="000000"/>
                      </a:solidFill>
                    </a:rPr>
                    <a:t>最高值</a:t>
                  </a:r>
                  <a:endParaRPr lang="zh-CN" altLang="en-US" sz="2000" b="0">
                    <a:solidFill>
                      <a:srgbClr val="000000"/>
                    </a:solidFill>
                  </a:endParaRPr>
                </a:p>
              </p:txBody>
            </p:sp>
            <p:sp>
              <p:nvSpPr>
                <p:cNvPr id="211075" name="Rectangle 25"/>
                <p:cNvSpPr>
                  <a:spLocks noChangeArrowheads="1"/>
                </p:cNvSpPr>
                <p:nvPr/>
              </p:nvSpPr>
              <p:spPr bwMode="auto">
                <a:xfrm>
                  <a:off x="1770" y="480"/>
                  <a:ext cx="44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57" name="Group 26"/>
              <p:cNvGrpSpPr/>
              <p:nvPr/>
            </p:nvGrpSpPr>
            <p:grpSpPr bwMode="auto">
              <a:xfrm>
                <a:off x="2216" y="480"/>
                <a:ext cx="1094" cy="2304"/>
                <a:chOff x="2216" y="480"/>
                <a:chExt cx="1094" cy="2304"/>
              </a:xfrm>
            </p:grpSpPr>
            <p:sp>
              <p:nvSpPr>
                <p:cNvPr id="211072" name="Rectangle 27"/>
                <p:cNvSpPr>
                  <a:spLocks noChangeArrowheads="1"/>
                </p:cNvSpPr>
                <p:nvPr/>
              </p:nvSpPr>
              <p:spPr bwMode="auto">
                <a:xfrm>
                  <a:off x="2259" y="480"/>
                  <a:ext cx="1008" cy="2304"/>
                </a:xfrm>
                <a:prstGeom prst="rect">
                  <a:avLst/>
                </a:prstGeom>
                <a:noFill/>
                <a:ln w="9525">
                  <a:noFill/>
                  <a:miter lim="800000"/>
                </a:ln>
              </p:spPr>
              <p:txBody>
                <a:bodyPr anchor="ctr"/>
                <a:lstStyle/>
                <a:p>
                  <a:pPr algn="ctr">
                    <a:lnSpc>
                      <a:spcPct val="130000"/>
                    </a:lnSpc>
                  </a:pPr>
                  <a:r>
                    <a:rPr lang="zh-CN" altLang="en-US" sz="2000" b="0">
                      <a:solidFill>
                        <a:srgbClr val="000000"/>
                      </a:solidFill>
                    </a:rPr>
                    <a:t>前</a:t>
                  </a:r>
                  <a:r>
                    <a:rPr lang="en-US" altLang="zh-CN" sz="2000" b="0">
                      <a:solidFill>
                        <a:srgbClr val="000000"/>
                      </a:solidFill>
                    </a:rPr>
                    <a:t>2</a:t>
                  </a:r>
                  <a:r>
                    <a:rPr lang="zh-CN" altLang="en-US" sz="2000" b="0">
                      <a:solidFill>
                        <a:srgbClr val="000000"/>
                      </a:solidFill>
                    </a:rPr>
                    <a:t>个等级之间有交叉和重叠（</a:t>
                  </a:r>
                  <a:r>
                    <a:rPr lang="en-US" altLang="zh-CN" sz="2000" b="0">
                      <a:solidFill>
                        <a:srgbClr val="000000"/>
                      </a:solidFill>
                    </a:rPr>
                    <a:t>1400</a:t>
                  </a:r>
                  <a:r>
                    <a:rPr lang="zh-CN" altLang="en-US" sz="2000" b="0">
                      <a:solidFill>
                        <a:srgbClr val="000000"/>
                      </a:solidFill>
                    </a:rPr>
                    <a:t>元在前</a:t>
                  </a:r>
                  <a:r>
                    <a:rPr lang="en-US" altLang="zh-CN" sz="2000" b="0">
                      <a:solidFill>
                        <a:srgbClr val="000000"/>
                      </a:solidFill>
                    </a:rPr>
                    <a:t>2</a:t>
                  </a:r>
                  <a:r>
                    <a:rPr lang="zh-CN" altLang="en-US" sz="2000" b="0">
                      <a:solidFill>
                        <a:srgbClr val="000000"/>
                      </a:solidFill>
                    </a:rPr>
                    <a:t>个等级之中都有）</a:t>
                  </a:r>
                  <a:endParaRPr lang="zh-CN" altLang="en-US" sz="2000" b="0">
                    <a:solidFill>
                      <a:srgbClr val="000000"/>
                    </a:solidFill>
                  </a:endParaRPr>
                </a:p>
                <a:p>
                  <a:pPr algn="ctr" eaLnBrk="0" hangingPunct="0">
                    <a:lnSpc>
                      <a:spcPct val="130000"/>
                    </a:lnSpc>
                  </a:pPr>
                  <a:endParaRPr lang="en-US" altLang="zh-CN" sz="2000" b="0">
                    <a:solidFill>
                      <a:srgbClr val="000000"/>
                    </a:solidFill>
                  </a:endParaRPr>
                </a:p>
              </p:txBody>
            </p:sp>
            <p:sp>
              <p:nvSpPr>
                <p:cNvPr id="211073" name="Rectangle 28"/>
                <p:cNvSpPr>
                  <a:spLocks noChangeArrowheads="1"/>
                </p:cNvSpPr>
                <p:nvPr/>
              </p:nvSpPr>
              <p:spPr bwMode="auto">
                <a:xfrm>
                  <a:off x="2216" y="480"/>
                  <a:ext cx="1094" cy="230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58" name="Group 29"/>
              <p:cNvGrpSpPr/>
              <p:nvPr/>
            </p:nvGrpSpPr>
            <p:grpSpPr bwMode="auto">
              <a:xfrm>
                <a:off x="446" y="864"/>
                <a:ext cx="374" cy="384"/>
                <a:chOff x="446" y="864"/>
                <a:chExt cx="374" cy="384"/>
              </a:xfrm>
            </p:grpSpPr>
            <p:sp>
              <p:nvSpPr>
                <p:cNvPr id="211070" name="Rectangle 30"/>
                <p:cNvSpPr>
                  <a:spLocks noChangeArrowheads="1"/>
                </p:cNvSpPr>
                <p:nvPr/>
              </p:nvSpPr>
              <p:spPr bwMode="auto">
                <a:xfrm>
                  <a:off x="489" y="864"/>
                  <a:ext cx="288" cy="384"/>
                </a:xfrm>
                <a:prstGeom prst="rect">
                  <a:avLst/>
                </a:prstGeom>
                <a:noFill/>
                <a:ln w="9525">
                  <a:noFill/>
                  <a:miter lim="800000"/>
                </a:ln>
              </p:spPr>
              <p:txBody>
                <a:bodyPr anchor="ctr"/>
                <a:lstStyle/>
                <a:p>
                  <a:pPr algn="ctr">
                    <a:lnSpc>
                      <a:spcPct val="130000"/>
                    </a:lnSpc>
                  </a:pPr>
                  <a:r>
                    <a:rPr lang="en-US" altLang="zh-CN" sz="2000" b="0">
                      <a:solidFill>
                        <a:srgbClr val="000000"/>
                      </a:solidFill>
                    </a:rPr>
                    <a:t>1</a:t>
                  </a:r>
                  <a:endParaRPr lang="en-US" altLang="zh-CN" sz="2000" b="0">
                    <a:solidFill>
                      <a:srgbClr val="000000"/>
                    </a:solidFill>
                  </a:endParaRPr>
                </a:p>
              </p:txBody>
            </p:sp>
            <p:sp>
              <p:nvSpPr>
                <p:cNvPr id="211071" name="Rectangle 31"/>
                <p:cNvSpPr>
                  <a:spLocks noChangeArrowheads="1"/>
                </p:cNvSpPr>
                <p:nvPr/>
              </p:nvSpPr>
              <p:spPr bwMode="auto">
                <a:xfrm>
                  <a:off x="446" y="864"/>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59" name="Group 32"/>
              <p:cNvGrpSpPr/>
              <p:nvPr/>
            </p:nvGrpSpPr>
            <p:grpSpPr bwMode="auto">
              <a:xfrm>
                <a:off x="820" y="864"/>
                <a:ext cx="950" cy="384"/>
                <a:chOff x="820" y="864"/>
                <a:chExt cx="950" cy="384"/>
              </a:xfrm>
            </p:grpSpPr>
            <p:sp>
              <p:nvSpPr>
                <p:cNvPr id="211068" name="Rectangle 33"/>
                <p:cNvSpPr>
                  <a:spLocks noChangeArrowheads="1"/>
                </p:cNvSpPr>
                <p:nvPr/>
              </p:nvSpPr>
              <p:spPr bwMode="auto">
                <a:xfrm>
                  <a:off x="863" y="864"/>
                  <a:ext cx="864" cy="384"/>
                </a:xfrm>
                <a:prstGeom prst="rect">
                  <a:avLst/>
                </a:prstGeom>
                <a:noFill/>
                <a:ln w="9525">
                  <a:noFill/>
                  <a:miter lim="800000"/>
                </a:ln>
              </p:spPr>
              <p:txBody>
                <a:bodyPr anchor="ctr"/>
                <a:lstStyle/>
                <a:p>
                  <a:pPr algn="ctr">
                    <a:lnSpc>
                      <a:spcPct val="130000"/>
                    </a:lnSpc>
                  </a:pPr>
                  <a:r>
                    <a:rPr lang="en-US" altLang="zh-CN" sz="2000" b="0">
                      <a:solidFill>
                        <a:srgbClr val="000000"/>
                      </a:solidFill>
                    </a:rPr>
                    <a:t>1280</a:t>
                  </a:r>
                  <a:endParaRPr lang="en-US" altLang="zh-CN" sz="2000" b="0">
                    <a:solidFill>
                      <a:srgbClr val="000000"/>
                    </a:solidFill>
                  </a:endParaRPr>
                </a:p>
              </p:txBody>
            </p:sp>
            <p:sp>
              <p:nvSpPr>
                <p:cNvPr id="211069" name="Rectangle 34"/>
                <p:cNvSpPr>
                  <a:spLocks noChangeArrowheads="1"/>
                </p:cNvSpPr>
                <p:nvPr/>
              </p:nvSpPr>
              <p:spPr bwMode="auto">
                <a:xfrm>
                  <a:off x="820" y="864"/>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60" name="Group 35"/>
              <p:cNvGrpSpPr/>
              <p:nvPr/>
            </p:nvGrpSpPr>
            <p:grpSpPr bwMode="auto">
              <a:xfrm>
                <a:off x="1770" y="864"/>
                <a:ext cx="446" cy="384"/>
                <a:chOff x="1770" y="864"/>
                <a:chExt cx="446" cy="384"/>
              </a:xfrm>
            </p:grpSpPr>
            <p:sp>
              <p:nvSpPr>
                <p:cNvPr id="211066" name="Rectangle 36"/>
                <p:cNvSpPr>
                  <a:spLocks noChangeArrowheads="1"/>
                </p:cNvSpPr>
                <p:nvPr/>
              </p:nvSpPr>
              <p:spPr bwMode="auto">
                <a:xfrm>
                  <a:off x="1813" y="864"/>
                  <a:ext cx="360" cy="384"/>
                </a:xfrm>
                <a:prstGeom prst="rect">
                  <a:avLst/>
                </a:prstGeom>
                <a:noFill/>
                <a:ln w="9525">
                  <a:noFill/>
                  <a:miter lim="800000"/>
                </a:ln>
              </p:spPr>
              <p:txBody>
                <a:bodyPr anchor="ctr"/>
                <a:lstStyle/>
                <a:p>
                  <a:pPr algn="ctr">
                    <a:lnSpc>
                      <a:spcPct val="130000"/>
                    </a:lnSpc>
                  </a:pPr>
                  <a:r>
                    <a:rPr lang="en-US" altLang="zh-CN" sz="2000" b="0">
                      <a:solidFill>
                        <a:srgbClr val="000000"/>
                      </a:solidFill>
                    </a:rPr>
                    <a:t>1408</a:t>
                  </a:r>
                  <a:endParaRPr lang="en-US" altLang="zh-CN" sz="2000" b="0">
                    <a:solidFill>
                      <a:srgbClr val="000000"/>
                    </a:solidFill>
                  </a:endParaRPr>
                </a:p>
              </p:txBody>
            </p:sp>
            <p:sp>
              <p:nvSpPr>
                <p:cNvPr id="211067" name="Rectangle 37"/>
                <p:cNvSpPr>
                  <a:spLocks noChangeArrowheads="1"/>
                </p:cNvSpPr>
                <p:nvPr/>
              </p:nvSpPr>
              <p:spPr bwMode="auto">
                <a:xfrm>
                  <a:off x="1770" y="864"/>
                  <a:ext cx="44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61" name="Group 38"/>
              <p:cNvGrpSpPr/>
              <p:nvPr/>
            </p:nvGrpSpPr>
            <p:grpSpPr bwMode="auto">
              <a:xfrm>
                <a:off x="446" y="1248"/>
                <a:ext cx="374" cy="384"/>
                <a:chOff x="446" y="1248"/>
                <a:chExt cx="374" cy="384"/>
              </a:xfrm>
            </p:grpSpPr>
            <p:sp>
              <p:nvSpPr>
                <p:cNvPr id="211064" name="Rectangle 39"/>
                <p:cNvSpPr>
                  <a:spLocks noChangeArrowheads="1"/>
                </p:cNvSpPr>
                <p:nvPr/>
              </p:nvSpPr>
              <p:spPr bwMode="auto">
                <a:xfrm>
                  <a:off x="489" y="1248"/>
                  <a:ext cx="288" cy="384"/>
                </a:xfrm>
                <a:prstGeom prst="rect">
                  <a:avLst/>
                </a:prstGeom>
                <a:noFill/>
                <a:ln w="9525">
                  <a:noFill/>
                  <a:miter lim="800000"/>
                </a:ln>
              </p:spPr>
              <p:txBody>
                <a:bodyPr anchor="ctr"/>
                <a:lstStyle/>
                <a:p>
                  <a:pPr algn="ctr">
                    <a:lnSpc>
                      <a:spcPct val="130000"/>
                    </a:lnSpc>
                  </a:pPr>
                  <a:r>
                    <a:rPr lang="en-US" altLang="zh-CN" sz="2000" b="0">
                      <a:solidFill>
                        <a:srgbClr val="000000"/>
                      </a:solidFill>
                    </a:rPr>
                    <a:t>2</a:t>
                  </a:r>
                  <a:endParaRPr lang="en-US" altLang="zh-CN" sz="2000" b="0">
                    <a:solidFill>
                      <a:srgbClr val="000000"/>
                    </a:solidFill>
                  </a:endParaRPr>
                </a:p>
              </p:txBody>
            </p:sp>
            <p:sp>
              <p:nvSpPr>
                <p:cNvPr id="211065" name="Rectangle 40"/>
                <p:cNvSpPr>
                  <a:spLocks noChangeArrowheads="1"/>
                </p:cNvSpPr>
                <p:nvPr/>
              </p:nvSpPr>
              <p:spPr bwMode="auto">
                <a:xfrm>
                  <a:off x="446" y="1248"/>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62" name="Group 41"/>
              <p:cNvGrpSpPr/>
              <p:nvPr/>
            </p:nvGrpSpPr>
            <p:grpSpPr bwMode="auto">
              <a:xfrm>
                <a:off x="820" y="1248"/>
                <a:ext cx="950" cy="384"/>
                <a:chOff x="820" y="1248"/>
                <a:chExt cx="950" cy="384"/>
              </a:xfrm>
            </p:grpSpPr>
            <p:sp>
              <p:nvSpPr>
                <p:cNvPr id="211062" name="Rectangle 42"/>
                <p:cNvSpPr>
                  <a:spLocks noChangeArrowheads="1"/>
                </p:cNvSpPr>
                <p:nvPr/>
              </p:nvSpPr>
              <p:spPr bwMode="auto">
                <a:xfrm>
                  <a:off x="863" y="1248"/>
                  <a:ext cx="864" cy="384"/>
                </a:xfrm>
                <a:prstGeom prst="rect">
                  <a:avLst/>
                </a:prstGeom>
                <a:noFill/>
                <a:ln w="9525">
                  <a:noFill/>
                  <a:miter lim="800000"/>
                </a:ln>
              </p:spPr>
              <p:txBody>
                <a:bodyPr anchor="ctr"/>
                <a:lstStyle/>
                <a:p>
                  <a:pPr algn="ctr">
                    <a:lnSpc>
                      <a:spcPct val="130000"/>
                    </a:lnSpc>
                  </a:pPr>
                  <a:r>
                    <a:rPr lang="en-US" altLang="zh-CN" sz="2000" b="0">
                      <a:solidFill>
                        <a:srgbClr val="000000"/>
                      </a:solidFill>
                    </a:rPr>
                    <a:t>1344</a:t>
                  </a:r>
                  <a:endParaRPr lang="en-US" altLang="zh-CN" sz="2000" b="0">
                    <a:solidFill>
                      <a:srgbClr val="000000"/>
                    </a:solidFill>
                  </a:endParaRPr>
                </a:p>
              </p:txBody>
            </p:sp>
            <p:sp>
              <p:nvSpPr>
                <p:cNvPr id="211063" name="Rectangle 43"/>
                <p:cNvSpPr>
                  <a:spLocks noChangeArrowheads="1"/>
                </p:cNvSpPr>
                <p:nvPr/>
              </p:nvSpPr>
              <p:spPr bwMode="auto">
                <a:xfrm>
                  <a:off x="820" y="1248"/>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63" name="Group 44"/>
              <p:cNvGrpSpPr/>
              <p:nvPr/>
            </p:nvGrpSpPr>
            <p:grpSpPr bwMode="auto">
              <a:xfrm>
                <a:off x="1770" y="1248"/>
                <a:ext cx="446" cy="384"/>
                <a:chOff x="1770" y="1248"/>
                <a:chExt cx="446" cy="384"/>
              </a:xfrm>
            </p:grpSpPr>
            <p:sp>
              <p:nvSpPr>
                <p:cNvPr id="211060" name="Rectangle 45"/>
                <p:cNvSpPr>
                  <a:spLocks noChangeArrowheads="1"/>
                </p:cNvSpPr>
                <p:nvPr/>
              </p:nvSpPr>
              <p:spPr bwMode="auto">
                <a:xfrm>
                  <a:off x="1813" y="1248"/>
                  <a:ext cx="360" cy="384"/>
                </a:xfrm>
                <a:prstGeom prst="rect">
                  <a:avLst/>
                </a:prstGeom>
                <a:noFill/>
                <a:ln w="9525">
                  <a:noFill/>
                  <a:miter lim="800000"/>
                </a:ln>
              </p:spPr>
              <p:txBody>
                <a:bodyPr anchor="ctr"/>
                <a:lstStyle/>
                <a:p>
                  <a:pPr algn="ctr">
                    <a:lnSpc>
                      <a:spcPct val="130000"/>
                    </a:lnSpc>
                  </a:pPr>
                  <a:r>
                    <a:rPr lang="en-US" altLang="zh-CN" sz="2000" b="0">
                      <a:solidFill>
                        <a:srgbClr val="000000"/>
                      </a:solidFill>
                    </a:rPr>
                    <a:t>1478</a:t>
                  </a:r>
                  <a:endParaRPr lang="en-US" altLang="zh-CN" sz="2000" b="0">
                    <a:solidFill>
                      <a:srgbClr val="000000"/>
                    </a:solidFill>
                  </a:endParaRPr>
                </a:p>
              </p:txBody>
            </p:sp>
            <p:sp>
              <p:nvSpPr>
                <p:cNvPr id="211061" name="Rectangle 46"/>
                <p:cNvSpPr>
                  <a:spLocks noChangeArrowheads="1"/>
                </p:cNvSpPr>
                <p:nvPr/>
              </p:nvSpPr>
              <p:spPr bwMode="auto">
                <a:xfrm>
                  <a:off x="1770" y="1248"/>
                  <a:ext cx="44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64" name="Group 47"/>
              <p:cNvGrpSpPr/>
              <p:nvPr/>
            </p:nvGrpSpPr>
            <p:grpSpPr bwMode="auto">
              <a:xfrm>
                <a:off x="446" y="1632"/>
                <a:ext cx="374" cy="384"/>
                <a:chOff x="446" y="1632"/>
                <a:chExt cx="374" cy="384"/>
              </a:xfrm>
            </p:grpSpPr>
            <p:sp>
              <p:nvSpPr>
                <p:cNvPr id="211058" name="Rectangle 48"/>
                <p:cNvSpPr>
                  <a:spLocks noChangeArrowheads="1"/>
                </p:cNvSpPr>
                <p:nvPr/>
              </p:nvSpPr>
              <p:spPr bwMode="auto">
                <a:xfrm>
                  <a:off x="489" y="1632"/>
                  <a:ext cx="288" cy="384"/>
                </a:xfrm>
                <a:prstGeom prst="rect">
                  <a:avLst/>
                </a:prstGeom>
                <a:noFill/>
                <a:ln w="9525">
                  <a:noFill/>
                  <a:miter lim="800000"/>
                </a:ln>
              </p:spPr>
              <p:txBody>
                <a:bodyPr anchor="ctr"/>
                <a:lstStyle/>
                <a:p>
                  <a:pPr algn="ctr">
                    <a:lnSpc>
                      <a:spcPct val="130000"/>
                    </a:lnSpc>
                  </a:pPr>
                  <a:r>
                    <a:rPr lang="en-US" altLang="zh-CN" sz="2000" b="0">
                      <a:solidFill>
                        <a:srgbClr val="000000"/>
                      </a:solidFill>
                    </a:rPr>
                    <a:t>3</a:t>
                  </a:r>
                  <a:endParaRPr lang="en-US" altLang="zh-CN" sz="2000" b="0">
                    <a:solidFill>
                      <a:srgbClr val="000000"/>
                    </a:solidFill>
                  </a:endParaRPr>
                </a:p>
              </p:txBody>
            </p:sp>
            <p:sp>
              <p:nvSpPr>
                <p:cNvPr id="211059" name="Rectangle 49"/>
                <p:cNvSpPr>
                  <a:spLocks noChangeArrowheads="1"/>
                </p:cNvSpPr>
                <p:nvPr/>
              </p:nvSpPr>
              <p:spPr bwMode="auto">
                <a:xfrm>
                  <a:off x="446" y="1632"/>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65" name="Group 50"/>
              <p:cNvGrpSpPr/>
              <p:nvPr/>
            </p:nvGrpSpPr>
            <p:grpSpPr bwMode="auto">
              <a:xfrm>
                <a:off x="820" y="1632"/>
                <a:ext cx="950" cy="384"/>
                <a:chOff x="820" y="1632"/>
                <a:chExt cx="950" cy="384"/>
              </a:xfrm>
            </p:grpSpPr>
            <p:sp>
              <p:nvSpPr>
                <p:cNvPr id="211056" name="Rectangle 51"/>
                <p:cNvSpPr>
                  <a:spLocks noChangeArrowheads="1"/>
                </p:cNvSpPr>
                <p:nvPr/>
              </p:nvSpPr>
              <p:spPr bwMode="auto">
                <a:xfrm>
                  <a:off x="863" y="1632"/>
                  <a:ext cx="864" cy="384"/>
                </a:xfrm>
                <a:prstGeom prst="rect">
                  <a:avLst/>
                </a:prstGeom>
                <a:noFill/>
                <a:ln w="9525">
                  <a:noFill/>
                  <a:miter lim="800000"/>
                </a:ln>
              </p:spPr>
              <p:txBody>
                <a:bodyPr anchor="ctr"/>
                <a:lstStyle/>
                <a:p>
                  <a:pPr algn="ctr">
                    <a:lnSpc>
                      <a:spcPct val="130000"/>
                    </a:lnSpc>
                  </a:pPr>
                  <a:r>
                    <a:rPr lang="en-US" altLang="zh-CN" sz="2000" b="0">
                      <a:solidFill>
                        <a:srgbClr val="000000"/>
                      </a:solidFill>
                    </a:rPr>
                    <a:t>1411</a:t>
                  </a:r>
                  <a:endParaRPr lang="en-US" altLang="zh-CN" sz="2000" b="0">
                    <a:solidFill>
                      <a:srgbClr val="000000"/>
                    </a:solidFill>
                  </a:endParaRPr>
                </a:p>
              </p:txBody>
            </p:sp>
            <p:sp>
              <p:nvSpPr>
                <p:cNvPr id="211057" name="Rectangle 52"/>
                <p:cNvSpPr>
                  <a:spLocks noChangeArrowheads="1"/>
                </p:cNvSpPr>
                <p:nvPr/>
              </p:nvSpPr>
              <p:spPr bwMode="auto">
                <a:xfrm>
                  <a:off x="820" y="1632"/>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66" name="Group 53"/>
              <p:cNvGrpSpPr/>
              <p:nvPr/>
            </p:nvGrpSpPr>
            <p:grpSpPr bwMode="auto">
              <a:xfrm>
                <a:off x="1770" y="1632"/>
                <a:ext cx="446" cy="384"/>
                <a:chOff x="1770" y="1632"/>
                <a:chExt cx="446" cy="384"/>
              </a:xfrm>
            </p:grpSpPr>
            <p:sp>
              <p:nvSpPr>
                <p:cNvPr id="211054" name="Rectangle 54"/>
                <p:cNvSpPr>
                  <a:spLocks noChangeArrowheads="1"/>
                </p:cNvSpPr>
                <p:nvPr/>
              </p:nvSpPr>
              <p:spPr bwMode="auto">
                <a:xfrm>
                  <a:off x="1813" y="1632"/>
                  <a:ext cx="360" cy="384"/>
                </a:xfrm>
                <a:prstGeom prst="rect">
                  <a:avLst/>
                </a:prstGeom>
                <a:noFill/>
                <a:ln w="9525">
                  <a:noFill/>
                  <a:miter lim="800000"/>
                </a:ln>
              </p:spPr>
              <p:txBody>
                <a:bodyPr anchor="ctr"/>
                <a:lstStyle/>
                <a:p>
                  <a:pPr algn="ctr">
                    <a:lnSpc>
                      <a:spcPct val="130000"/>
                    </a:lnSpc>
                  </a:pPr>
                  <a:r>
                    <a:rPr lang="en-US" altLang="zh-CN" sz="2000" b="0">
                      <a:solidFill>
                        <a:srgbClr val="000000"/>
                      </a:solidFill>
                    </a:rPr>
                    <a:t>1552</a:t>
                  </a:r>
                  <a:endParaRPr lang="en-US" altLang="zh-CN" sz="2000" b="0">
                    <a:solidFill>
                      <a:srgbClr val="000000"/>
                    </a:solidFill>
                  </a:endParaRPr>
                </a:p>
              </p:txBody>
            </p:sp>
            <p:sp>
              <p:nvSpPr>
                <p:cNvPr id="211055" name="Rectangle 55"/>
                <p:cNvSpPr>
                  <a:spLocks noChangeArrowheads="1"/>
                </p:cNvSpPr>
                <p:nvPr/>
              </p:nvSpPr>
              <p:spPr bwMode="auto">
                <a:xfrm>
                  <a:off x="1770" y="1632"/>
                  <a:ext cx="44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67" name="Group 56"/>
              <p:cNvGrpSpPr/>
              <p:nvPr/>
            </p:nvGrpSpPr>
            <p:grpSpPr bwMode="auto">
              <a:xfrm>
                <a:off x="446" y="2016"/>
                <a:ext cx="374" cy="384"/>
                <a:chOff x="446" y="2016"/>
                <a:chExt cx="374" cy="384"/>
              </a:xfrm>
            </p:grpSpPr>
            <p:sp>
              <p:nvSpPr>
                <p:cNvPr id="211052" name="Rectangle 57"/>
                <p:cNvSpPr>
                  <a:spLocks noChangeArrowheads="1"/>
                </p:cNvSpPr>
                <p:nvPr/>
              </p:nvSpPr>
              <p:spPr bwMode="auto">
                <a:xfrm>
                  <a:off x="489" y="2016"/>
                  <a:ext cx="288" cy="384"/>
                </a:xfrm>
                <a:prstGeom prst="rect">
                  <a:avLst/>
                </a:prstGeom>
                <a:noFill/>
                <a:ln w="9525">
                  <a:noFill/>
                  <a:miter lim="800000"/>
                </a:ln>
              </p:spPr>
              <p:txBody>
                <a:bodyPr anchor="ctr"/>
                <a:lstStyle/>
                <a:p>
                  <a:pPr algn="ctr">
                    <a:lnSpc>
                      <a:spcPct val="130000"/>
                    </a:lnSpc>
                  </a:pPr>
                  <a:r>
                    <a:rPr lang="en-US" altLang="zh-CN" sz="2000" b="0">
                      <a:solidFill>
                        <a:srgbClr val="000000"/>
                      </a:solidFill>
                    </a:rPr>
                    <a:t>4</a:t>
                  </a:r>
                  <a:endParaRPr lang="en-US" altLang="zh-CN" sz="2000" b="0">
                    <a:solidFill>
                      <a:srgbClr val="000000"/>
                    </a:solidFill>
                  </a:endParaRPr>
                </a:p>
              </p:txBody>
            </p:sp>
            <p:sp>
              <p:nvSpPr>
                <p:cNvPr id="211053" name="Rectangle 58"/>
                <p:cNvSpPr>
                  <a:spLocks noChangeArrowheads="1"/>
                </p:cNvSpPr>
                <p:nvPr/>
              </p:nvSpPr>
              <p:spPr bwMode="auto">
                <a:xfrm>
                  <a:off x="446" y="2016"/>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68" name="Group 59"/>
              <p:cNvGrpSpPr/>
              <p:nvPr/>
            </p:nvGrpSpPr>
            <p:grpSpPr bwMode="auto">
              <a:xfrm>
                <a:off x="820" y="2016"/>
                <a:ext cx="950" cy="384"/>
                <a:chOff x="820" y="2016"/>
                <a:chExt cx="950" cy="384"/>
              </a:xfrm>
            </p:grpSpPr>
            <p:sp>
              <p:nvSpPr>
                <p:cNvPr id="211050" name="Rectangle 60"/>
                <p:cNvSpPr>
                  <a:spLocks noChangeArrowheads="1"/>
                </p:cNvSpPr>
                <p:nvPr/>
              </p:nvSpPr>
              <p:spPr bwMode="auto">
                <a:xfrm>
                  <a:off x="863" y="2016"/>
                  <a:ext cx="864" cy="384"/>
                </a:xfrm>
                <a:prstGeom prst="rect">
                  <a:avLst/>
                </a:prstGeom>
                <a:noFill/>
                <a:ln w="9525">
                  <a:noFill/>
                  <a:miter lim="800000"/>
                </a:ln>
              </p:spPr>
              <p:txBody>
                <a:bodyPr anchor="ctr"/>
                <a:lstStyle/>
                <a:p>
                  <a:pPr algn="ctr">
                    <a:lnSpc>
                      <a:spcPct val="130000"/>
                    </a:lnSpc>
                  </a:pPr>
                  <a:r>
                    <a:rPr lang="en-US" altLang="zh-CN" sz="2000" b="0">
                      <a:solidFill>
                        <a:srgbClr val="000000"/>
                      </a:solidFill>
                    </a:rPr>
                    <a:t>1482</a:t>
                  </a:r>
                  <a:endParaRPr lang="en-US" altLang="zh-CN" sz="2000" b="0">
                    <a:solidFill>
                      <a:srgbClr val="000000"/>
                    </a:solidFill>
                  </a:endParaRPr>
                </a:p>
              </p:txBody>
            </p:sp>
            <p:sp>
              <p:nvSpPr>
                <p:cNvPr id="211051" name="Rectangle 61"/>
                <p:cNvSpPr>
                  <a:spLocks noChangeArrowheads="1"/>
                </p:cNvSpPr>
                <p:nvPr/>
              </p:nvSpPr>
              <p:spPr bwMode="auto">
                <a:xfrm>
                  <a:off x="820" y="2016"/>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69" name="Group 62"/>
              <p:cNvGrpSpPr/>
              <p:nvPr/>
            </p:nvGrpSpPr>
            <p:grpSpPr bwMode="auto">
              <a:xfrm>
                <a:off x="1770" y="2016"/>
                <a:ext cx="446" cy="384"/>
                <a:chOff x="1770" y="2016"/>
                <a:chExt cx="446" cy="384"/>
              </a:xfrm>
            </p:grpSpPr>
            <p:sp>
              <p:nvSpPr>
                <p:cNvPr id="211048" name="Rectangle 63"/>
                <p:cNvSpPr>
                  <a:spLocks noChangeArrowheads="1"/>
                </p:cNvSpPr>
                <p:nvPr/>
              </p:nvSpPr>
              <p:spPr bwMode="auto">
                <a:xfrm>
                  <a:off x="1813" y="2016"/>
                  <a:ext cx="360" cy="384"/>
                </a:xfrm>
                <a:prstGeom prst="rect">
                  <a:avLst/>
                </a:prstGeom>
                <a:noFill/>
                <a:ln w="9525">
                  <a:noFill/>
                  <a:miter lim="800000"/>
                </a:ln>
              </p:spPr>
              <p:txBody>
                <a:bodyPr anchor="ctr"/>
                <a:lstStyle/>
                <a:p>
                  <a:pPr algn="ctr">
                    <a:lnSpc>
                      <a:spcPct val="130000"/>
                    </a:lnSpc>
                  </a:pPr>
                  <a:r>
                    <a:rPr lang="en-US" altLang="zh-CN" sz="2000" b="0">
                      <a:solidFill>
                        <a:srgbClr val="000000"/>
                      </a:solidFill>
                    </a:rPr>
                    <a:t>1630</a:t>
                  </a:r>
                  <a:endParaRPr lang="en-US" altLang="zh-CN" sz="2000" b="0">
                    <a:solidFill>
                      <a:srgbClr val="000000"/>
                    </a:solidFill>
                  </a:endParaRPr>
                </a:p>
              </p:txBody>
            </p:sp>
            <p:sp>
              <p:nvSpPr>
                <p:cNvPr id="211049" name="Rectangle 64"/>
                <p:cNvSpPr>
                  <a:spLocks noChangeArrowheads="1"/>
                </p:cNvSpPr>
                <p:nvPr/>
              </p:nvSpPr>
              <p:spPr bwMode="auto">
                <a:xfrm>
                  <a:off x="1770" y="2016"/>
                  <a:ext cx="44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70" name="Group 65"/>
              <p:cNvGrpSpPr/>
              <p:nvPr/>
            </p:nvGrpSpPr>
            <p:grpSpPr bwMode="auto">
              <a:xfrm>
                <a:off x="446" y="2400"/>
                <a:ext cx="374" cy="384"/>
                <a:chOff x="446" y="2400"/>
                <a:chExt cx="374" cy="384"/>
              </a:xfrm>
            </p:grpSpPr>
            <p:sp>
              <p:nvSpPr>
                <p:cNvPr id="211046" name="Rectangle 66"/>
                <p:cNvSpPr>
                  <a:spLocks noChangeArrowheads="1"/>
                </p:cNvSpPr>
                <p:nvPr/>
              </p:nvSpPr>
              <p:spPr bwMode="auto">
                <a:xfrm>
                  <a:off x="489" y="2400"/>
                  <a:ext cx="288" cy="384"/>
                </a:xfrm>
                <a:prstGeom prst="rect">
                  <a:avLst/>
                </a:prstGeom>
                <a:noFill/>
                <a:ln w="9525">
                  <a:noFill/>
                  <a:miter lim="800000"/>
                </a:ln>
              </p:spPr>
              <p:txBody>
                <a:bodyPr anchor="ctr"/>
                <a:lstStyle/>
                <a:p>
                  <a:pPr algn="ctr">
                    <a:lnSpc>
                      <a:spcPct val="130000"/>
                    </a:lnSpc>
                  </a:pPr>
                  <a:r>
                    <a:rPr lang="en-US" altLang="zh-CN" sz="2000" b="0">
                      <a:solidFill>
                        <a:srgbClr val="000000"/>
                      </a:solidFill>
                    </a:rPr>
                    <a:t>5</a:t>
                  </a:r>
                  <a:endParaRPr lang="en-US" altLang="zh-CN" sz="2000" b="0">
                    <a:solidFill>
                      <a:srgbClr val="000000"/>
                    </a:solidFill>
                  </a:endParaRPr>
                </a:p>
              </p:txBody>
            </p:sp>
            <p:sp>
              <p:nvSpPr>
                <p:cNvPr id="211047" name="Rectangle 67"/>
                <p:cNvSpPr>
                  <a:spLocks noChangeArrowheads="1"/>
                </p:cNvSpPr>
                <p:nvPr/>
              </p:nvSpPr>
              <p:spPr bwMode="auto">
                <a:xfrm>
                  <a:off x="446" y="2400"/>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71" name="Group 68"/>
              <p:cNvGrpSpPr/>
              <p:nvPr/>
            </p:nvGrpSpPr>
            <p:grpSpPr bwMode="auto">
              <a:xfrm>
                <a:off x="820" y="2400"/>
                <a:ext cx="950" cy="384"/>
                <a:chOff x="820" y="2400"/>
                <a:chExt cx="950" cy="384"/>
              </a:xfrm>
            </p:grpSpPr>
            <p:sp>
              <p:nvSpPr>
                <p:cNvPr id="211044" name="Rectangle 69"/>
                <p:cNvSpPr>
                  <a:spLocks noChangeArrowheads="1"/>
                </p:cNvSpPr>
                <p:nvPr/>
              </p:nvSpPr>
              <p:spPr bwMode="auto">
                <a:xfrm>
                  <a:off x="863" y="2400"/>
                  <a:ext cx="864" cy="384"/>
                </a:xfrm>
                <a:prstGeom prst="rect">
                  <a:avLst/>
                </a:prstGeom>
                <a:noFill/>
                <a:ln w="9525">
                  <a:noFill/>
                  <a:miter lim="800000"/>
                </a:ln>
              </p:spPr>
              <p:txBody>
                <a:bodyPr anchor="ctr"/>
                <a:lstStyle/>
                <a:p>
                  <a:pPr algn="ctr">
                    <a:lnSpc>
                      <a:spcPct val="130000"/>
                    </a:lnSpc>
                  </a:pPr>
                  <a:r>
                    <a:rPr lang="en-US" altLang="zh-CN" sz="2000" b="0">
                      <a:solidFill>
                        <a:srgbClr val="000000"/>
                      </a:solidFill>
                    </a:rPr>
                    <a:t>1556</a:t>
                  </a:r>
                  <a:endParaRPr lang="en-US" altLang="zh-CN" sz="2000" b="0">
                    <a:solidFill>
                      <a:srgbClr val="000000"/>
                    </a:solidFill>
                  </a:endParaRPr>
                </a:p>
              </p:txBody>
            </p:sp>
            <p:sp>
              <p:nvSpPr>
                <p:cNvPr id="211045" name="Rectangle 70"/>
                <p:cNvSpPr>
                  <a:spLocks noChangeArrowheads="1"/>
                </p:cNvSpPr>
                <p:nvPr/>
              </p:nvSpPr>
              <p:spPr bwMode="auto">
                <a:xfrm>
                  <a:off x="820" y="2400"/>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72" name="Group 71"/>
              <p:cNvGrpSpPr/>
              <p:nvPr/>
            </p:nvGrpSpPr>
            <p:grpSpPr bwMode="auto">
              <a:xfrm>
                <a:off x="1770" y="2400"/>
                <a:ext cx="446" cy="384"/>
                <a:chOff x="1770" y="2400"/>
                <a:chExt cx="446" cy="384"/>
              </a:xfrm>
            </p:grpSpPr>
            <p:sp>
              <p:nvSpPr>
                <p:cNvPr id="211042" name="Rectangle 72"/>
                <p:cNvSpPr>
                  <a:spLocks noChangeArrowheads="1"/>
                </p:cNvSpPr>
                <p:nvPr/>
              </p:nvSpPr>
              <p:spPr bwMode="auto">
                <a:xfrm>
                  <a:off x="1813" y="2400"/>
                  <a:ext cx="360" cy="384"/>
                </a:xfrm>
                <a:prstGeom prst="rect">
                  <a:avLst/>
                </a:prstGeom>
                <a:noFill/>
                <a:ln w="9525">
                  <a:noFill/>
                  <a:miter lim="800000"/>
                </a:ln>
              </p:spPr>
              <p:txBody>
                <a:bodyPr anchor="ctr"/>
                <a:lstStyle/>
                <a:p>
                  <a:pPr algn="ctr">
                    <a:lnSpc>
                      <a:spcPct val="130000"/>
                    </a:lnSpc>
                  </a:pPr>
                  <a:r>
                    <a:rPr lang="en-US" altLang="zh-CN" sz="2000" b="0">
                      <a:solidFill>
                        <a:srgbClr val="000000"/>
                      </a:solidFill>
                    </a:rPr>
                    <a:t>1711</a:t>
                  </a:r>
                  <a:endParaRPr lang="en-US" altLang="zh-CN" sz="2000" b="0">
                    <a:solidFill>
                      <a:srgbClr val="000000"/>
                    </a:solidFill>
                  </a:endParaRPr>
                </a:p>
              </p:txBody>
            </p:sp>
            <p:sp>
              <p:nvSpPr>
                <p:cNvPr id="211043" name="Rectangle 73"/>
                <p:cNvSpPr>
                  <a:spLocks noChangeArrowheads="1"/>
                </p:cNvSpPr>
                <p:nvPr/>
              </p:nvSpPr>
              <p:spPr bwMode="auto">
                <a:xfrm>
                  <a:off x="1770" y="2400"/>
                  <a:ext cx="44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73" name="Group 74"/>
              <p:cNvGrpSpPr/>
              <p:nvPr/>
            </p:nvGrpSpPr>
            <p:grpSpPr bwMode="auto">
              <a:xfrm>
                <a:off x="0" y="2784"/>
                <a:ext cx="446" cy="2784"/>
                <a:chOff x="0" y="2784"/>
                <a:chExt cx="446" cy="2784"/>
              </a:xfrm>
            </p:grpSpPr>
            <p:sp>
              <p:nvSpPr>
                <p:cNvPr id="211040" name="Rectangle 75"/>
                <p:cNvSpPr>
                  <a:spLocks noChangeArrowheads="1"/>
                </p:cNvSpPr>
                <p:nvPr/>
              </p:nvSpPr>
              <p:spPr bwMode="auto">
                <a:xfrm>
                  <a:off x="43" y="2784"/>
                  <a:ext cx="360" cy="2784"/>
                </a:xfrm>
                <a:prstGeom prst="rect">
                  <a:avLst/>
                </a:prstGeom>
                <a:noFill/>
                <a:ln w="9525">
                  <a:noFill/>
                  <a:miter lim="800000"/>
                </a:ln>
              </p:spPr>
              <p:txBody>
                <a:bodyPr anchor="ctr"/>
                <a:lstStyle/>
                <a:p>
                  <a:pPr algn="ctr">
                    <a:lnSpc>
                      <a:spcPct val="130000"/>
                    </a:lnSpc>
                  </a:pPr>
                  <a:r>
                    <a:rPr lang="en-US" altLang="zh-CN" sz="2000">
                      <a:solidFill>
                        <a:srgbClr val="000000"/>
                      </a:solidFill>
                    </a:rPr>
                    <a:t>D</a:t>
                  </a:r>
                  <a:endParaRPr lang="en-US" altLang="zh-CN" sz="2000" b="0">
                    <a:solidFill>
                      <a:srgbClr val="000000"/>
                    </a:solidFill>
                  </a:endParaRPr>
                </a:p>
                <a:p>
                  <a:pPr algn="ctr" eaLnBrk="0" hangingPunct="0">
                    <a:lnSpc>
                      <a:spcPct val="130000"/>
                    </a:lnSpc>
                  </a:pPr>
                  <a:r>
                    <a:rPr lang="en-US" altLang="zh-CN" sz="2000">
                      <a:solidFill>
                        <a:srgbClr val="000000"/>
                      </a:solidFill>
                    </a:rPr>
                    <a:t> </a:t>
                  </a:r>
                  <a:endParaRPr lang="en-US" altLang="zh-CN" sz="2000" b="0">
                    <a:solidFill>
                      <a:srgbClr val="000000"/>
                    </a:solidFill>
                  </a:endParaRPr>
                </a:p>
                <a:p>
                  <a:pPr algn="ctr" eaLnBrk="0" hangingPunct="0">
                    <a:lnSpc>
                      <a:spcPct val="130000"/>
                    </a:lnSpc>
                  </a:pPr>
                  <a:r>
                    <a:rPr lang="zh-CN" altLang="en-US" sz="2000">
                      <a:solidFill>
                        <a:srgbClr val="000000"/>
                      </a:solidFill>
                    </a:rPr>
                    <a:t>区间中值级差为</a:t>
                  </a:r>
                  <a:r>
                    <a:rPr lang="en-US" altLang="zh-CN" sz="2000">
                      <a:solidFill>
                        <a:srgbClr val="000000"/>
                      </a:solidFill>
                    </a:rPr>
                    <a:t>15%</a:t>
                  </a:r>
                  <a:endParaRPr lang="en-US" altLang="zh-CN" sz="2000" b="0">
                    <a:solidFill>
                      <a:srgbClr val="000000"/>
                    </a:solidFill>
                  </a:endParaRPr>
                </a:p>
                <a:p>
                  <a:pPr algn="ctr" eaLnBrk="0" hangingPunct="0">
                    <a:lnSpc>
                      <a:spcPct val="130000"/>
                    </a:lnSpc>
                  </a:pPr>
                  <a:endParaRPr lang="en-US" altLang="zh-CN" sz="2000" b="0">
                    <a:solidFill>
                      <a:srgbClr val="000000"/>
                    </a:solidFill>
                  </a:endParaRPr>
                </a:p>
              </p:txBody>
            </p:sp>
            <p:sp>
              <p:nvSpPr>
                <p:cNvPr id="211041" name="Rectangle 76"/>
                <p:cNvSpPr>
                  <a:spLocks noChangeArrowheads="1"/>
                </p:cNvSpPr>
                <p:nvPr/>
              </p:nvSpPr>
              <p:spPr bwMode="auto">
                <a:xfrm>
                  <a:off x="0" y="2784"/>
                  <a:ext cx="446" cy="27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74" name="Group 77"/>
              <p:cNvGrpSpPr/>
              <p:nvPr/>
            </p:nvGrpSpPr>
            <p:grpSpPr bwMode="auto">
              <a:xfrm>
                <a:off x="446" y="2784"/>
                <a:ext cx="374" cy="480"/>
                <a:chOff x="446" y="2784"/>
                <a:chExt cx="374" cy="480"/>
              </a:xfrm>
            </p:grpSpPr>
            <p:sp>
              <p:nvSpPr>
                <p:cNvPr id="211038" name="Rectangle 78"/>
                <p:cNvSpPr>
                  <a:spLocks noChangeArrowheads="1"/>
                </p:cNvSpPr>
                <p:nvPr/>
              </p:nvSpPr>
              <p:spPr bwMode="auto">
                <a:xfrm>
                  <a:off x="489" y="2784"/>
                  <a:ext cx="288" cy="480"/>
                </a:xfrm>
                <a:prstGeom prst="rect">
                  <a:avLst/>
                </a:prstGeom>
                <a:noFill/>
                <a:ln w="9525">
                  <a:noFill/>
                  <a:miter lim="800000"/>
                </a:ln>
              </p:spPr>
              <p:txBody>
                <a:bodyPr anchor="ctr"/>
                <a:lstStyle/>
                <a:p>
                  <a:pPr algn="ctr"/>
                  <a:r>
                    <a:rPr lang="zh-CN" altLang="en-US" sz="2000">
                      <a:solidFill>
                        <a:srgbClr val="000000"/>
                      </a:solidFill>
                    </a:rPr>
                    <a:t>薪酬等级</a:t>
                  </a:r>
                  <a:endParaRPr lang="zh-CN" altLang="en-US" sz="2000" b="0">
                    <a:solidFill>
                      <a:srgbClr val="000000"/>
                    </a:solidFill>
                  </a:endParaRPr>
                </a:p>
              </p:txBody>
            </p:sp>
            <p:sp>
              <p:nvSpPr>
                <p:cNvPr id="211039" name="Rectangle 79"/>
                <p:cNvSpPr>
                  <a:spLocks noChangeArrowheads="1"/>
                </p:cNvSpPr>
                <p:nvPr/>
              </p:nvSpPr>
              <p:spPr bwMode="auto">
                <a:xfrm>
                  <a:off x="446" y="2784"/>
                  <a:ext cx="37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75" name="Group 80"/>
              <p:cNvGrpSpPr/>
              <p:nvPr/>
            </p:nvGrpSpPr>
            <p:grpSpPr bwMode="auto">
              <a:xfrm>
                <a:off x="820" y="2784"/>
                <a:ext cx="1396" cy="480"/>
                <a:chOff x="820" y="2784"/>
                <a:chExt cx="1396" cy="480"/>
              </a:xfrm>
            </p:grpSpPr>
            <p:sp>
              <p:nvSpPr>
                <p:cNvPr id="211036" name="Rectangle 81"/>
                <p:cNvSpPr>
                  <a:spLocks noChangeArrowheads="1"/>
                </p:cNvSpPr>
                <p:nvPr/>
              </p:nvSpPr>
              <p:spPr bwMode="auto">
                <a:xfrm>
                  <a:off x="863" y="2784"/>
                  <a:ext cx="1310" cy="480"/>
                </a:xfrm>
                <a:prstGeom prst="rect">
                  <a:avLst/>
                </a:prstGeom>
                <a:noFill/>
                <a:ln w="9525">
                  <a:noFill/>
                  <a:miter lim="800000"/>
                </a:ln>
              </p:spPr>
              <p:txBody>
                <a:bodyPr anchor="ctr"/>
                <a:lstStyle/>
                <a:p>
                  <a:pPr algn="ctr">
                    <a:lnSpc>
                      <a:spcPct val="130000"/>
                    </a:lnSpc>
                  </a:pPr>
                  <a:r>
                    <a:rPr lang="zh-CN" altLang="en-US" sz="2000">
                      <a:solidFill>
                        <a:srgbClr val="000000"/>
                      </a:solidFill>
                    </a:rPr>
                    <a:t>区间变动比率为</a:t>
                  </a:r>
                  <a:r>
                    <a:rPr lang="en-US" altLang="zh-CN" sz="2000">
                      <a:solidFill>
                        <a:srgbClr val="000000"/>
                      </a:solidFill>
                    </a:rPr>
                    <a:t>60%</a:t>
                  </a:r>
                  <a:endParaRPr lang="en-US" altLang="zh-CN" sz="2000" b="0">
                    <a:solidFill>
                      <a:srgbClr val="000000"/>
                    </a:solidFill>
                  </a:endParaRPr>
                </a:p>
              </p:txBody>
            </p:sp>
            <p:sp>
              <p:nvSpPr>
                <p:cNvPr id="211037" name="Rectangle 82"/>
                <p:cNvSpPr>
                  <a:spLocks noChangeArrowheads="1"/>
                </p:cNvSpPr>
                <p:nvPr/>
              </p:nvSpPr>
              <p:spPr bwMode="auto">
                <a:xfrm>
                  <a:off x="820" y="2784"/>
                  <a:ext cx="1396"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76" name="Group 83"/>
              <p:cNvGrpSpPr/>
              <p:nvPr/>
            </p:nvGrpSpPr>
            <p:grpSpPr bwMode="auto">
              <a:xfrm>
                <a:off x="2216" y="2784"/>
                <a:ext cx="1094" cy="480"/>
                <a:chOff x="2216" y="2784"/>
                <a:chExt cx="1094" cy="480"/>
              </a:xfrm>
            </p:grpSpPr>
            <p:sp>
              <p:nvSpPr>
                <p:cNvPr id="211034" name="Rectangle 84"/>
                <p:cNvSpPr>
                  <a:spLocks noChangeArrowheads="1"/>
                </p:cNvSpPr>
                <p:nvPr/>
              </p:nvSpPr>
              <p:spPr bwMode="auto">
                <a:xfrm>
                  <a:off x="2259" y="2784"/>
                  <a:ext cx="1008" cy="480"/>
                </a:xfrm>
                <a:prstGeom prst="rect">
                  <a:avLst/>
                </a:prstGeom>
                <a:noFill/>
                <a:ln w="9525">
                  <a:noFill/>
                  <a:miter lim="800000"/>
                </a:ln>
              </p:spPr>
              <p:txBody>
                <a:bodyPr anchor="ctr"/>
                <a:lstStyle/>
                <a:p>
                  <a:pPr algn="ctr">
                    <a:lnSpc>
                      <a:spcPct val="130000"/>
                    </a:lnSpc>
                  </a:pPr>
                  <a:r>
                    <a:rPr lang="zh-CN" altLang="en-US" sz="2000">
                      <a:solidFill>
                        <a:srgbClr val="000000"/>
                      </a:solidFill>
                    </a:rPr>
                    <a:t>薪酬等间重叠情况</a:t>
                  </a:r>
                  <a:endParaRPr lang="zh-CN" altLang="en-US" sz="2000" b="0">
                    <a:solidFill>
                      <a:srgbClr val="000000"/>
                    </a:solidFill>
                  </a:endParaRPr>
                </a:p>
              </p:txBody>
            </p:sp>
            <p:sp>
              <p:nvSpPr>
                <p:cNvPr id="211035" name="Rectangle 85"/>
                <p:cNvSpPr>
                  <a:spLocks noChangeArrowheads="1"/>
                </p:cNvSpPr>
                <p:nvPr/>
              </p:nvSpPr>
              <p:spPr bwMode="auto">
                <a:xfrm>
                  <a:off x="2216" y="2784"/>
                  <a:ext cx="109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77" name="Group 86"/>
              <p:cNvGrpSpPr/>
              <p:nvPr/>
            </p:nvGrpSpPr>
            <p:grpSpPr bwMode="auto">
              <a:xfrm>
                <a:off x="446" y="3264"/>
                <a:ext cx="374" cy="384"/>
                <a:chOff x="446" y="3264"/>
                <a:chExt cx="374" cy="384"/>
              </a:xfrm>
            </p:grpSpPr>
            <p:sp>
              <p:nvSpPr>
                <p:cNvPr id="211032" name="Rectangle 87"/>
                <p:cNvSpPr>
                  <a:spLocks noChangeArrowheads="1"/>
                </p:cNvSpPr>
                <p:nvPr/>
              </p:nvSpPr>
              <p:spPr bwMode="auto">
                <a:xfrm>
                  <a:off x="489" y="3264"/>
                  <a:ext cx="288" cy="384"/>
                </a:xfrm>
                <a:prstGeom prst="rect">
                  <a:avLst/>
                </a:prstGeom>
                <a:noFill/>
                <a:ln w="9525">
                  <a:noFill/>
                  <a:miter lim="800000"/>
                </a:ln>
              </p:spPr>
              <p:txBody>
                <a:bodyPr anchor="ctr"/>
                <a:lstStyle/>
                <a:p>
                  <a:pPr algn="ctr">
                    <a:lnSpc>
                      <a:spcPct val="130000"/>
                    </a:lnSpc>
                  </a:pPr>
                  <a:r>
                    <a:rPr lang="en-US" altLang="zh-CN" sz="2000" b="0">
                      <a:solidFill>
                        <a:srgbClr val="000000"/>
                      </a:solidFill>
                    </a:rPr>
                    <a:t> </a:t>
                  </a:r>
                  <a:endParaRPr lang="en-US" altLang="zh-CN" sz="2000" b="0">
                    <a:solidFill>
                      <a:srgbClr val="000000"/>
                    </a:solidFill>
                  </a:endParaRPr>
                </a:p>
                <a:p>
                  <a:pPr algn="ctr" eaLnBrk="0" hangingPunct="0">
                    <a:lnSpc>
                      <a:spcPct val="130000"/>
                    </a:lnSpc>
                  </a:pPr>
                  <a:endParaRPr lang="en-US" altLang="zh-CN" sz="2000" b="0">
                    <a:solidFill>
                      <a:srgbClr val="000000"/>
                    </a:solidFill>
                  </a:endParaRPr>
                </a:p>
              </p:txBody>
            </p:sp>
            <p:sp>
              <p:nvSpPr>
                <p:cNvPr id="211033" name="Rectangle 88"/>
                <p:cNvSpPr>
                  <a:spLocks noChangeArrowheads="1"/>
                </p:cNvSpPr>
                <p:nvPr/>
              </p:nvSpPr>
              <p:spPr bwMode="auto">
                <a:xfrm>
                  <a:off x="446" y="3264"/>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78" name="Group 89"/>
              <p:cNvGrpSpPr/>
              <p:nvPr/>
            </p:nvGrpSpPr>
            <p:grpSpPr bwMode="auto">
              <a:xfrm>
                <a:off x="820" y="3264"/>
                <a:ext cx="950" cy="384"/>
                <a:chOff x="820" y="3264"/>
                <a:chExt cx="950" cy="384"/>
              </a:xfrm>
            </p:grpSpPr>
            <p:sp>
              <p:nvSpPr>
                <p:cNvPr id="211030" name="Rectangle 90"/>
                <p:cNvSpPr>
                  <a:spLocks noChangeArrowheads="1"/>
                </p:cNvSpPr>
                <p:nvPr/>
              </p:nvSpPr>
              <p:spPr bwMode="auto">
                <a:xfrm>
                  <a:off x="863" y="3264"/>
                  <a:ext cx="864" cy="384"/>
                </a:xfrm>
                <a:prstGeom prst="rect">
                  <a:avLst/>
                </a:prstGeom>
                <a:noFill/>
                <a:ln w="9525">
                  <a:noFill/>
                  <a:miter lim="800000"/>
                </a:ln>
              </p:spPr>
              <p:txBody>
                <a:bodyPr anchor="ctr"/>
                <a:lstStyle/>
                <a:p>
                  <a:pPr algn="ctr">
                    <a:lnSpc>
                      <a:spcPct val="130000"/>
                    </a:lnSpc>
                  </a:pPr>
                  <a:r>
                    <a:rPr lang="zh-CN" altLang="en-US" sz="2000">
                      <a:solidFill>
                        <a:srgbClr val="000000"/>
                      </a:solidFill>
                    </a:rPr>
                    <a:t>最低值</a:t>
                  </a:r>
                  <a:endParaRPr lang="zh-CN" altLang="en-US" sz="2000" b="0">
                    <a:solidFill>
                      <a:srgbClr val="000000"/>
                    </a:solidFill>
                  </a:endParaRPr>
                </a:p>
              </p:txBody>
            </p:sp>
            <p:sp>
              <p:nvSpPr>
                <p:cNvPr id="211031" name="Rectangle 91"/>
                <p:cNvSpPr>
                  <a:spLocks noChangeArrowheads="1"/>
                </p:cNvSpPr>
                <p:nvPr/>
              </p:nvSpPr>
              <p:spPr bwMode="auto">
                <a:xfrm>
                  <a:off x="820" y="3264"/>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79" name="Group 92"/>
              <p:cNvGrpSpPr/>
              <p:nvPr/>
            </p:nvGrpSpPr>
            <p:grpSpPr bwMode="auto">
              <a:xfrm>
                <a:off x="1770" y="3264"/>
                <a:ext cx="446" cy="384"/>
                <a:chOff x="1770" y="3264"/>
                <a:chExt cx="446" cy="384"/>
              </a:xfrm>
            </p:grpSpPr>
            <p:sp>
              <p:nvSpPr>
                <p:cNvPr id="211028" name="Rectangle 93"/>
                <p:cNvSpPr>
                  <a:spLocks noChangeArrowheads="1"/>
                </p:cNvSpPr>
                <p:nvPr/>
              </p:nvSpPr>
              <p:spPr bwMode="auto">
                <a:xfrm>
                  <a:off x="1813" y="3264"/>
                  <a:ext cx="360" cy="384"/>
                </a:xfrm>
                <a:prstGeom prst="rect">
                  <a:avLst/>
                </a:prstGeom>
                <a:noFill/>
                <a:ln w="9525">
                  <a:noFill/>
                  <a:miter lim="800000"/>
                </a:ln>
              </p:spPr>
              <p:txBody>
                <a:bodyPr anchor="ctr"/>
                <a:lstStyle/>
                <a:p>
                  <a:pPr algn="ctr">
                    <a:lnSpc>
                      <a:spcPct val="130000"/>
                    </a:lnSpc>
                  </a:pPr>
                  <a:r>
                    <a:rPr lang="zh-CN" altLang="en-US" sz="2000">
                      <a:solidFill>
                        <a:srgbClr val="000000"/>
                      </a:solidFill>
                    </a:rPr>
                    <a:t>最高值</a:t>
                  </a:r>
                  <a:endParaRPr lang="zh-CN" altLang="en-US" sz="2000" b="0">
                    <a:solidFill>
                      <a:srgbClr val="000000"/>
                    </a:solidFill>
                  </a:endParaRPr>
                </a:p>
              </p:txBody>
            </p:sp>
            <p:sp>
              <p:nvSpPr>
                <p:cNvPr id="211029" name="Rectangle 94"/>
                <p:cNvSpPr>
                  <a:spLocks noChangeArrowheads="1"/>
                </p:cNvSpPr>
                <p:nvPr/>
              </p:nvSpPr>
              <p:spPr bwMode="auto">
                <a:xfrm>
                  <a:off x="1770" y="3264"/>
                  <a:ext cx="44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80" name="Group 95"/>
              <p:cNvGrpSpPr/>
              <p:nvPr/>
            </p:nvGrpSpPr>
            <p:grpSpPr bwMode="auto">
              <a:xfrm>
                <a:off x="2216" y="3264"/>
                <a:ext cx="1094" cy="2304"/>
                <a:chOff x="2216" y="3264"/>
                <a:chExt cx="1094" cy="2304"/>
              </a:xfrm>
            </p:grpSpPr>
            <p:sp>
              <p:nvSpPr>
                <p:cNvPr id="211026" name="Rectangle 96"/>
                <p:cNvSpPr>
                  <a:spLocks noChangeArrowheads="1"/>
                </p:cNvSpPr>
                <p:nvPr/>
              </p:nvSpPr>
              <p:spPr bwMode="auto">
                <a:xfrm>
                  <a:off x="2259" y="3264"/>
                  <a:ext cx="1008" cy="2304"/>
                </a:xfrm>
                <a:prstGeom prst="rect">
                  <a:avLst/>
                </a:prstGeom>
                <a:noFill/>
                <a:ln w="9525">
                  <a:noFill/>
                  <a:miter lim="800000"/>
                </a:ln>
              </p:spPr>
              <p:txBody>
                <a:bodyPr anchor="ctr"/>
                <a:lstStyle/>
                <a:p>
                  <a:pPr algn="ctr">
                    <a:lnSpc>
                      <a:spcPct val="130000"/>
                    </a:lnSpc>
                  </a:pPr>
                  <a:r>
                    <a:rPr lang="zh-CN" altLang="en-US" sz="2000" b="0">
                      <a:solidFill>
                        <a:srgbClr val="000000"/>
                      </a:solidFill>
                    </a:rPr>
                    <a:t>前</a:t>
                  </a:r>
                  <a:r>
                    <a:rPr lang="en-US" altLang="zh-CN" sz="2000" b="0">
                      <a:solidFill>
                        <a:srgbClr val="000000"/>
                      </a:solidFill>
                    </a:rPr>
                    <a:t>4</a:t>
                  </a:r>
                  <a:r>
                    <a:rPr lang="zh-CN" altLang="en-US" sz="2000" b="0">
                      <a:solidFill>
                        <a:srgbClr val="000000"/>
                      </a:solidFill>
                    </a:rPr>
                    <a:t>个等级之间有交叉和重叠（</a:t>
                  </a:r>
                  <a:r>
                    <a:rPr lang="en-US" altLang="zh-CN" sz="2000" b="0">
                      <a:solidFill>
                        <a:srgbClr val="000000"/>
                      </a:solidFill>
                    </a:rPr>
                    <a:t>2000</a:t>
                  </a:r>
                  <a:r>
                    <a:rPr lang="zh-CN" altLang="en-US" sz="2000" b="0">
                      <a:solidFill>
                        <a:srgbClr val="000000"/>
                      </a:solidFill>
                    </a:rPr>
                    <a:t>元在前</a:t>
                  </a:r>
                  <a:r>
                    <a:rPr lang="en-US" altLang="zh-CN" sz="2000" b="0">
                      <a:solidFill>
                        <a:srgbClr val="000000"/>
                      </a:solidFill>
                    </a:rPr>
                    <a:t>4</a:t>
                  </a:r>
                  <a:r>
                    <a:rPr lang="zh-CN" altLang="en-US" sz="2000" b="0">
                      <a:solidFill>
                        <a:srgbClr val="000000"/>
                      </a:solidFill>
                    </a:rPr>
                    <a:t>个等级之中都有）</a:t>
                  </a:r>
                  <a:endParaRPr lang="zh-CN" altLang="en-US" sz="2000" b="0">
                    <a:solidFill>
                      <a:srgbClr val="000000"/>
                    </a:solidFill>
                  </a:endParaRPr>
                </a:p>
                <a:p>
                  <a:pPr algn="ctr" eaLnBrk="0" hangingPunct="0">
                    <a:lnSpc>
                      <a:spcPct val="130000"/>
                    </a:lnSpc>
                  </a:pPr>
                  <a:endParaRPr lang="en-US" altLang="zh-CN" sz="2000" b="0">
                    <a:solidFill>
                      <a:srgbClr val="000000"/>
                    </a:solidFill>
                  </a:endParaRPr>
                </a:p>
              </p:txBody>
            </p:sp>
            <p:sp>
              <p:nvSpPr>
                <p:cNvPr id="211027" name="Rectangle 97"/>
                <p:cNvSpPr>
                  <a:spLocks noChangeArrowheads="1"/>
                </p:cNvSpPr>
                <p:nvPr/>
              </p:nvSpPr>
              <p:spPr bwMode="auto">
                <a:xfrm>
                  <a:off x="2216" y="3264"/>
                  <a:ext cx="1094" cy="230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81" name="Group 98"/>
              <p:cNvGrpSpPr/>
              <p:nvPr/>
            </p:nvGrpSpPr>
            <p:grpSpPr bwMode="auto">
              <a:xfrm>
                <a:off x="446" y="3648"/>
                <a:ext cx="374" cy="384"/>
                <a:chOff x="446" y="3648"/>
                <a:chExt cx="374" cy="384"/>
              </a:xfrm>
            </p:grpSpPr>
            <p:sp>
              <p:nvSpPr>
                <p:cNvPr id="211024" name="Rectangle 99"/>
                <p:cNvSpPr>
                  <a:spLocks noChangeArrowheads="1"/>
                </p:cNvSpPr>
                <p:nvPr/>
              </p:nvSpPr>
              <p:spPr bwMode="auto">
                <a:xfrm>
                  <a:off x="489" y="3648"/>
                  <a:ext cx="288" cy="384"/>
                </a:xfrm>
                <a:prstGeom prst="rect">
                  <a:avLst/>
                </a:prstGeom>
                <a:noFill/>
                <a:ln w="9525">
                  <a:noFill/>
                  <a:miter lim="800000"/>
                </a:ln>
              </p:spPr>
              <p:txBody>
                <a:bodyPr anchor="ctr"/>
                <a:lstStyle/>
                <a:p>
                  <a:pPr algn="ctr">
                    <a:lnSpc>
                      <a:spcPct val="130000"/>
                    </a:lnSpc>
                  </a:pPr>
                  <a:r>
                    <a:rPr lang="en-US" altLang="zh-CN" sz="2000" b="0">
                      <a:solidFill>
                        <a:srgbClr val="000000"/>
                      </a:solidFill>
                    </a:rPr>
                    <a:t>1</a:t>
                  </a:r>
                  <a:endParaRPr lang="en-US" altLang="zh-CN" sz="2000" b="0">
                    <a:solidFill>
                      <a:srgbClr val="000000"/>
                    </a:solidFill>
                  </a:endParaRPr>
                </a:p>
              </p:txBody>
            </p:sp>
            <p:sp>
              <p:nvSpPr>
                <p:cNvPr id="211025" name="Rectangle 100"/>
                <p:cNvSpPr>
                  <a:spLocks noChangeArrowheads="1"/>
                </p:cNvSpPr>
                <p:nvPr/>
              </p:nvSpPr>
              <p:spPr bwMode="auto">
                <a:xfrm>
                  <a:off x="446" y="3648"/>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82" name="Group 101"/>
              <p:cNvGrpSpPr/>
              <p:nvPr/>
            </p:nvGrpSpPr>
            <p:grpSpPr bwMode="auto">
              <a:xfrm>
                <a:off x="820" y="3648"/>
                <a:ext cx="950" cy="384"/>
                <a:chOff x="820" y="3648"/>
                <a:chExt cx="950" cy="384"/>
              </a:xfrm>
            </p:grpSpPr>
            <p:sp>
              <p:nvSpPr>
                <p:cNvPr id="211022" name="Rectangle 102"/>
                <p:cNvSpPr>
                  <a:spLocks noChangeArrowheads="1"/>
                </p:cNvSpPr>
                <p:nvPr/>
              </p:nvSpPr>
              <p:spPr bwMode="auto">
                <a:xfrm>
                  <a:off x="863" y="3648"/>
                  <a:ext cx="864" cy="384"/>
                </a:xfrm>
                <a:prstGeom prst="rect">
                  <a:avLst/>
                </a:prstGeom>
                <a:noFill/>
                <a:ln w="9525">
                  <a:noFill/>
                  <a:miter lim="800000"/>
                </a:ln>
              </p:spPr>
              <p:txBody>
                <a:bodyPr anchor="ctr"/>
                <a:lstStyle/>
                <a:p>
                  <a:pPr algn="ctr">
                    <a:lnSpc>
                      <a:spcPct val="130000"/>
                    </a:lnSpc>
                  </a:pPr>
                  <a:r>
                    <a:rPr lang="en-US" altLang="zh-CN" sz="2000" b="0">
                      <a:solidFill>
                        <a:srgbClr val="000000"/>
                      </a:solidFill>
                    </a:rPr>
                    <a:t>1280</a:t>
                  </a:r>
                  <a:endParaRPr lang="en-US" altLang="zh-CN" sz="2000" b="0">
                    <a:solidFill>
                      <a:srgbClr val="000000"/>
                    </a:solidFill>
                  </a:endParaRPr>
                </a:p>
              </p:txBody>
            </p:sp>
            <p:sp>
              <p:nvSpPr>
                <p:cNvPr id="211023" name="Rectangle 103"/>
                <p:cNvSpPr>
                  <a:spLocks noChangeArrowheads="1"/>
                </p:cNvSpPr>
                <p:nvPr/>
              </p:nvSpPr>
              <p:spPr bwMode="auto">
                <a:xfrm>
                  <a:off x="820" y="3648"/>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83" name="Group 104"/>
              <p:cNvGrpSpPr/>
              <p:nvPr/>
            </p:nvGrpSpPr>
            <p:grpSpPr bwMode="auto">
              <a:xfrm>
                <a:off x="1770" y="3648"/>
                <a:ext cx="446" cy="384"/>
                <a:chOff x="1770" y="3648"/>
                <a:chExt cx="446" cy="384"/>
              </a:xfrm>
            </p:grpSpPr>
            <p:sp>
              <p:nvSpPr>
                <p:cNvPr id="211020" name="Rectangle 105"/>
                <p:cNvSpPr>
                  <a:spLocks noChangeArrowheads="1"/>
                </p:cNvSpPr>
                <p:nvPr/>
              </p:nvSpPr>
              <p:spPr bwMode="auto">
                <a:xfrm>
                  <a:off x="1813" y="3648"/>
                  <a:ext cx="360" cy="384"/>
                </a:xfrm>
                <a:prstGeom prst="rect">
                  <a:avLst/>
                </a:prstGeom>
                <a:noFill/>
                <a:ln w="9525">
                  <a:noFill/>
                  <a:miter lim="800000"/>
                </a:ln>
              </p:spPr>
              <p:txBody>
                <a:bodyPr anchor="ctr"/>
                <a:lstStyle/>
                <a:p>
                  <a:pPr algn="ctr">
                    <a:lnSpc>
                      <a:spcPct val="130000"/>
                    </a:lnSpc>
                  </a:pPr>
                  <a:r>
                    <a:rPr lang="en-US" altLang="zh-CN" sz="2000" b="0">
                      <a:solidFill>
                        <a:srgbClr val="000000"/>
                      </a:solidFill>
                    </a:rPr>
                    <a:t>2048</a:t>
                  </a:r>
                  <a:endParaRPr lang="en-US" altLang="zh-CN" sz="2000" b="0">
                    <a:solidFill>
                      <a:srgbClr val="000000"/>
                    </a:solidFill>
                  </a:endParaRPr>
                </a:p>
              </p:txBody>
            </p:sp>
            <p:sp>
              <p:nvSpPr>
                <p:cNvPr id="211021" name="Rectangle 106"/>
                <p:cNvSpPr>
                  <a:spLocks noChangeArrowheads="1"/>
                </p:cNvSpPr>
                <p:nvPr/>
              </p:nvSpPr>
              <p:spPr bwMode="auto">
                <a:xfrm>
                  <a:off x="1770" y="3648"/>
                  <a:ext cx="44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84" name="Group 107"/>
              <p:cNvGrpSpPr/>
              <p:nvPr/>
            </p:nvGrpSpPr>
            <p:grpSpPr bwMode="auto">
              <a:xfrm>
                <a:off x="446" y="4032"/>
                <a:ext cx="374" cy="384"/>
                <a:chOff x="446" y="4032"/>
                <a:chExt cx="374" cy="384"/>
              </a:xfrm>
            </p:grpSpPr>
            <p:sp>
              <p:nvSpPr>
                <p:cNvPr id="211018" name="Rectangle 108"/>
                <p:cNvSpPr>
                  <a:spLocks noChangeArrowheads="1"/>
                </p:cNvSpPr>
                <p:nvPr/>
              </p:nvSpPr>
              <p:spPr bwMode="auto">
                <a:xfrm>
                  <a:off x="489" y="4032"/>
                  <a:ext cx="288" cy="384"/>
                </a:xfrm>
                <a:prstGeom prst="rect">
                  <a:avLst/>
                </a:prstGeom>
                <a:noFill/>
                <a:ln w="9525">
                  <a:noFill/>
                  <a:miter lim="800000"/>
                </a:ln>
              </p:spPr>
              <p:txBody>
                <a:bodyPr anchor="ctr"/>
                <a:lstStyle/>
                <a:p>
                  <a:pPr algn="ctr">
                    <a:lnSpc>
                      <a:spcPct val="130000"/>
                    </a:lnSpc>
                  </a:pPr>
                  <a:r>
                    <a:rPr lang="en-US" altLang="zh-CN" sz="2000" b="0">
                      <a:solidFill>
                        <a:srgbClr val="000000"/>
                      </a:solidFill>
                    </a:rPr>
                    <a:t>2</a:t>
                  </a:r>
                  <a:endParaRPr lang="en-US" altLang="zh-CN" sz="2000" b="0">
                    <a:solidFill>
                      <a:srgbClr val="000000"/>
                    </a:solidFill>
                  </a:endParaRPr>
                </a:p>
              </p:txBody>
            </p:sp>
            <p:sp>
              <p:nvSpPr>
                <p:cNvPr id="211019" name="Rectangle 109"/>
                <p:cNvSpPr>
                  <a:spLocks noChangeArrowheads="1"/>
                </p:cNvSpPr>
                <p:nvPr/>
              </p:nvSpPr>
              <p:spPr bwMode="auto">
                <a:xfrm>
                  <a:off x="446" y="4032"/>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85" name="Group 110"/>
              <p:cNvGrpSpPr/>
              <p:nvPr/>
            </p:nvGrpSpPr>
            <p:grpSpPr bwMode="auto">
              <a:xfrm>
                <a:off x="820" y="4032"/>
                <a:ext cx="950" cy="384"/>
                <a:chOff x="820" y="4032"/>
                <a:chExt cx="950" cy="384"/>
              </a:xfrm>
            </p:grpSpPr>
            <p:sp>
              <p:nvSpPr>
                <p:cNvPr id="211016" name="Rectangle 111"/>
                <p:cNvSpPr>
                  <a:spLocks noChangeArrowheads="1"/>
                </p:cNvSpPr>
                <p:nvPr/>
              </p:nvSpPr>
              <p:spPr bwMode="auto">
                <a:xfrm>
                  <a:off x="863" y="4032"/>
                  <a:ext cx="864" cy="384"/>
                </a:xfrm>
                <a:prstGeom prst="rect">
                  <a:avLst/>
                </a:prstGeom>
                <a:noFill/>
                <a:ln w="9525">
                  <a:noFill/>
                  <a:miter lim="800000"/>
                </a:ln>
              </p:spPr>
              <p:txBody>
                <a:bodyPr anchor="ctr"/>
                <a:lstStyle/>
                <a:p>
                  <a:pPr algn="ctr">
                    <a:lnSpc>
                      <a:spcPct val="130000"/>
                    </a:lnSpc>
                  </a:pPr>
                  <a:r>
                    <a:rPr lang="en-US" altLang="zh-CN" sz="2000" b="0">
                      <a:solidFill>
                        <a:srgbClr val="000000"/>
                      </a:solidFill>
                    </a:rPr>
                    <a:t>1472</a:t>
                  </a:r>
                  <a:endParaRPr lang="en-US" altLang="zh-CN" sz="2000" b="0">
                    <a:solidFill>
                      <a:srgbClr val="000000"/>
                    </a:solidFill>
                  </a:endParaRPr>
                </a:p>
              </p:txBody>
            </p:sp>
            <p:sp>
              <p:nvSpPr>
                <p:cNvPr id="211017" name="Rectangle 112"/>
                <p:cNvSpPr>
                  <a:spLocks noChangeArrowheads="1"/>
                </p:cNvSpPr>
                <p:nvPr/>
              </p:nvSpPr>
              <p:spPr bwMode="auto">
                <a:xfrm>
                  <a:off x="820" y="4032"/>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86" name="Group 113"/>
              <p:cNvGrpSpPr/>
              <p:nvPr/>
            </p:nvGrpSpPr>
            <p:grpSpPr bwMode="auto">
              <a:xfrm>
                <a:off x="1770" y="4032"/>
                <a:ext cx="446" cy="384"/>
                <a:chOff x="1770" y="4032"/>
                <a:chExt cx="446" cy="384"/>
              </a:xfrm>
            </p:grpSpPr>
            <p:sp>
              <p:nvSpPr>
                <p:cNvPr id="211014" name="Rectangle 114"/>
                <p:cNvSpPr>
                  <a:spLocks noChangeArrowheads="1"/>
                </p:cNvSpPr>
                <p:nvPr/>
              </p:nvSpPr>
              <p:spPr bwMode="auto">
                <a:xfrm>
                  <a:off x="1813" y="4032"/>
                  <a:ext cx="360" cy="384"/>
                </a:xfrm>
                <a:prstGeom prst="rect">
                  <a:avLst/>
                </a:prstGeom>
                <a:noFill/>
                <a:ln w="9525">
                  <a:noFill/>
                  <a:miter lim="800000"/>
                </a:ln>
              </p:spPr>
              <p:txBody>
                <a:bodyPr anchor="ctr"/>
                <a:lstStyle/>
                <a:p>
                  <a:pPr algn="ctr">
                    <a:lnSpc>
                      <a:spcPct val="130000"/>
                    </a:lnSpc>
                  </a:pPr>
                  <a:r>
                    <a:rPr lang="en-US" altLang="zh-CN" sz="2000" b="0">
                      <a:solidFill>
                        <a:srgbClr val="000000"/>
                      </a:solidFill>
                    </a:rPr>
                    <a:t>2355</a:t>
                  </a:r>
                  <a:endParaRPr lang="en-US" altLang="zh-CN" sz="2000" b="0">
                    <a:solidFill>
                      <a:srgbClr val="000000"/>
                    </a:solidFill>
                  </a:endParaRPr>
                </a:p>
              </p:txBody>
            </p:sp>
            <p:sp>
              <p:nvSpPr>
                <p:cNvPr id="211015" name="Rectangle 115"/>
                <p:cNvSpPr>
                  <a:spLocks noChangeArrowheads="1"/>
                </p:cNvSpPr>
                <p:nvPr/>
              </p:nvSpPr>
              <p:spPr bwMode="auto">
                <a:xfrm>
                  <a:off x="1770" y="4032"/>
                  <a:ext cx="44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87" name="Group 116"/>
              <p:cNvGrpSpPr/>
              <p:nvPr/>
            </p:nvGrpSpPr>
            <p:grpSpPr bwMode="auto">
              <a:xfrm>
                <a:off x="446" y="4416"/>
                <a:ext cx="374" cy="384"/>
                <a:chOff x="446" y="4416"/>
                <a:chExt cx="374" cy="384"/>
              </a:xfrm>
            </p:grpSpPr>
            <p:sp>
              <p:nvSpPr>
                <p:cNvPr id="211012" name="Rectangle 117"/>
                <p:cNvSpPr>
                  <a:spLocks noChangeArrowheads="1"/>
                </p:cNvSpPr>
                <p:nvPr/>
              </p:nvSpPr>
              <p:spPr bwMode="auto">
                <a:xfrm>
                  <a:off x="489" y="4416"/>
                  <a:ext cx="288" cy="384"/>
                </a:xfrm>
                <a:prstGeom prst="rect">
                  <a:avLst/>
                </a:prstGeom>
                <a:noFill/>
                <a:ln w="9525">
                  <a:noFill/>
                  <a:miter lim="800000"/>
                </a:ln>
              </p:spPr>
              <p:txBody>
                <a:bodyPr anchor="ctr"/>
                <a:lstStyle/>
                <a:p>
                  <a:pPr algn="ctr">
                    <a:lnSpc>
                      <a:spcPct val="130000"/>
                    </a:lnSpc>
                  </a:pPr>
                  <a:r>
                    <a:rPr lang="en-US" altLang="zh-CN" sz="2000" b="0">
                      <a:solidFill>
                        <a:srgbClr val="000000"/>
                      </a:solidFill>
                    </a:rPr>
                    <a:t>3</a:t>
                  </a:r>
                  <a:endParaRPr lang="en-US" altLang="zh-CN" sz="2000" b="0">
                    <a:solidFill>
                      <a:srgbClr val="000000"/>
                    </a:solidFill>
                  </a:endParaRPr>
                </a:p>
              </p:txBody>
            </p:sp>
            <p:sp>
              <p:nvSpPr>
                <p:cNvPr id="211013" name="Rectangle 118"/>
                <p:cNvSpPr>
                  <a:spLocks noChangeArrowheads="1"/>
                </p:cNvSpPr>
                <p:nvPr/>
              </p:nvSpPr>
              <p:spPr bwMode="auto">
                <a:xfrm>
                  <a:off x="446" y="4416"/>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88" name="Group 119"/>
              <p:cNvGrpSpPr/>
              <p:nvPr/>
            </p:nvGrpSpPr>
            <p:grpSpPr bwMode="auto">
              <a:xfrm>
                <a:off x="820" y="4416"/>
                <a:ext cx="950" cy="384"/>
                <a:chOff x="820" y="4416"/>
                <a:chExt cx="950" cy="384"/>
              </a:xfrm>
            </p:grpSpPr>
            <p:sp>
              <p:nvSpPr>
                <p:cNvPr id="211010" name="Rectangle 120"/>
                <p:cNvSpPr>
                  <a:spLocks noChangeArrowheads="1"/>
                </p:cNvSpPr>
                <p:nvPr/>
              </p:nvSpPr>
              <p:spPr bwMode="auto">
                <a:xfrm>
                  <a:off x="863" y="4416"/>
                  <a:ext cx="864" cy="384"/>
                </a:xfrm>
                <a:prstGeom prst="rect">
                  <a:avLst/>
                </a:prstGeom>
                <a:noFill/>
                <a:ln w="9525">
                  <a:noFill/>
                  <a:miter lim="800000"/>
                </a:ln>
              </p:spPr>
              <p:txBody>
                <a:bodyPr anchor="ctr"/>
                <a:lstStyle/>
                <a:p>
                  <a:pPr algn="ctr">
                    <a:lnSpc>
                      <a:spcPct val="130000"/>
                    </a:lnSpc>
                  </a:pPr>
                  <a:r>
                    <a:rPr lang="en-US" altLang="zh-CN" sz="2000" b="0">
                      <a:solidFill>
                        <a:srgbClr val="000000"/>
                      </a:solidFill>
                    </a:rPr>
                    <a:t>1693</a:t>
                  </a:r>
                  <a:endParaRPr lang="en-US" altLang="zh-CN" sz="2000" b="0">
                    <a:solidFill>
                      <a:srgbClr val="000000"/>
                    </a:solidFill>
                  </a:endParaRPr>
                </a:p>
              </p:txBody>
            </p:sp>
            <p:sp>
              <p:nvSpPr>
                <p:cNvPr id="211011" name="Rectangle 121"/>
                <p:cNvSpPr>
                  <a:spLocks noChangeArrowheads="1"/>
                </p:cNvSpPr>
                <p:nvPr/>
              </p:nvSpPr>
              <p:spPr bwMode="auto">
                <a:xfrm>
                  <a:off x="820" y="4416"/>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89" name="Group 122"/>
              <p:cNvGrpSpPr/>
              <p:nvPr/>
            </p:nvGrpSpPr>
            <p:grpSpPr bwMode="auto">
              <a:xfrm>
                <a:off x="1770" y="4416"/>
                <a:ext cx="446" cy="384"/>
                <a:chOff x="1770" y="4416"/>
                <a:chExt cx="446" cy="384"/>
              </a:xfrm>
            </p:grpSpPr>
            <p:sp>
              <p:nvSpPr>
                <p:cNvPr id="211008" name="Rectangle 123"/>
                <p:cNvSpPr>
                  <a:spLocks noChangeArrowheads="1"/>
                </p:cNvSpPr>
                <p:nvPr/>
              </p:nvSpPr>
              <p:spPr bwMode="auto">
                <a:xfrm>
                  <a:off x="1813" y="4416"/>
                  <a:ext cx="360" cy="384"/>
                </a:xfrm>
                <a:prstGeom prst="rect">
                  <a:avLst/>
                </a:prstGeom>
                <a:noFill/>
                <a:ln w="9525">
                  <a:noFill/>
                  <a:miter lim="800000"/>
                </a:ln>
              </p:spPr>
              <p:txBody>
                <a:bodyPr anchor="ctr"/>
                <a:lstStyle/>
                <a:p>
                  <a:pPr algn="ctr">
                    <a:lnSpc>
                      <a:spcPct val="130000"/>
                    </a:lnSpc>
                  </a:pPr>
                  <a:r>
                    <a:rPr lang="en-US" altLang="zh-CN" sz="2000" b="0">
                      <a:solidFill>
                        <a:srgbClr val="000000"/>
                      </a:solidFill>
                    </a:rPr>
                    <a:t>2709</a:t>
                  </a:r>
                  <a:endParaRPr lang="en-US" altLang="zh-CN" sz="2000" b="0">
                    <a:solidFill>
                      <a:srgbClr val="000000"/>
                    </a:solidFill>
                  </a:endParaRPr>
                </a:p>
              </p:txBody>
            </p:sp>
            <p:sp>
              <p:nvSpPr>
                <p:cNvPr id="211009" name="Rectangle 124"/>
                <p:cNvSpPr>
                  <a:spLocks noChangeArrowheads="1"/>
                </p:cNvSpPr>
                <p:nvPr/>
              </p:nvSpPr>
              <p:spPr bwMode="auto">
                <a:xfrm>
                  <a:off x="1770" y="4416"/>
                  <a:ext cx="44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90" name="Group 125"/>
              <p:cNvGrpSpPr/>
              <p:nvPr/>
            </p:nvGrpSpPr>
            <p:grpSpPr bwMode="auto">
              <a:xfrm>
                <a:off x="446" y="4800"/>
                <a:ext cx="374" cy="384"/>
                <a:chOff x="446" y="4800"/>
                <a:chExt cx="374" cy="384"/>
              </a:xfrm>
            </p:grpSpPr>
            <p:sp>
              <p:nvSpPr>
                <p:cNvPr id="211006" name="Rectangle 126"/>
                <p:cNvSpPr>
                  <a:spLocks noChangeArrowheads="1"/>
                </p:cNvSpPr>
                <p:nvPr/>
              </p:nvSpPr>
              <p:spPr bwMode="auto">
                <a:xfrm>
                  <a:off x="489" y="4800"/>
                  <a:ext cx="288" cy="384"/>
                </a:xfrm>
                <a:prstGeom prst="rect">
                  <a:avLst/>
                </a:prstGeom>
                <a:noFill/>
                <a:ln w="9525">
                  <a:noFill/>
                  <a:miter lim="800000"/>
                </a:ln>
              </p:spPr>
              <p:txBody>
                <a:bodyPr anchor="ctr"/>
                <a:lstStyle/>
                <a:p>
                  <a:pPr algn="ctr">
                    <a:lnSpc>
                      <a:spcPct val="130000"/>
                    </a:lnSpc>
                  </a:pPr>
                  <a:r>
                    <a:rPr lang="en-US" altLang="zh-CN" sz="2000" b="0">
                      <a:solidFill>
                        <a:srgbClr val="000000"/>
                      </a:solidFill>
                    </a:rPr>
                    <a:t>4</a:t>
                  </a:r>
                  <a:endParaRPr lang="en-US" altLang="zh-CN" sz="2000" b="0">
                    <a:solidFill>
                      <a:srgbClr val="000000"/>
                    </a:solidFill>
                  </a:endParaRPr>
                </a:p>
              </p:txBody>
            </p:sp>
            <p:sp>
              <p:nvSpPr>
                <p:cNvPr id="211007" name="Rectangle 127"/>
                <p:cNvSpPr>
                  <a:spLocks noChangeArrowheads="1"/>
                </p:cNvSpPr>
                <p:nvPr/>
              </p:nvSpPr>
              <p:spPr bwMode="auto">
                <a:xfrm>
                  <a:off x="446" y="4800"/>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91" name="Group 128"/>
              <p:cNvGrpSpPr/>
              <p:nvPr/>
            </p:nvGrpSpPr>
            <p:grpSpPr bwMode="auto">
              <a:xfrm>
                <a:off x="820" y="4800"/>
                <a:ext cx="950" cy="384"/>
                <a:chOff x="820" y="4800"/>
                <a:chExt cx="950" cy="384"/>
              </a:xfrm>
            </p:grpSpPr>
            <p:sp>
              <p:nvSpPr>
                <p:cNvPr id="211004" name="Rectangle 129"/>
                <p:cNvSpPr>
                  <a:spLocks noChangeArrowheads="1"/>
                </p:cNvSpPr>
                <p:nvPr/>
              </p:nvSpPr>
              <p:spPr bwMode="auto">
                <a:xfrm>
                  <a:off x="863" y="4800"/>
                  <a:ext cx="864" cy="384"/>
                </a:xfrm>
                <a:prstGeom prst="rect">
                  <a:avLst/>
                </a:prstGeom>
                <a:noFill/>
                <a:ln w="9525">
                  <a:noFill/>
                  <a:miter lim="800000"/>
                </a:ln>
              </p:spPr>
              <p:txBody>
                <a:bodyPr anchor="ctr"/>
                <a:lstStyle/>
                <a:p>
                  <a:pPr algn="ctr">
                    <a:lnSpc>
                      <a:spcPct val="130000"/>
                    </a:lnSpc>
                  </a:pPr>
                  <a:r>
                    <a:rPr lang="en-US" altLang="zh-CN" sz="2000" b="0">
                      <a:solidFill>
                        <a:srgbClr val="000000"/>
                      </a:solidFill>
                    </a:rPr>
                    <a:t>1947</a:t>
                  </a:r>
                  <a:endParaRPr lang="en-US" altLang="zh-CN" sz="2000" b="0">
                    <a:solidFill>
                      <a:srgbClr val="000000"/>
                    </a:solidFill>
                  </a:endParaRPr>
                </a:p>
              </p:txBody>
            </p:sp>
            <p:sp>
              <p:nvSpPr>
                <p:cNvPr id="211005" name="Rectangle 130"/>
                <p:cNvSpPr>
                  <a:spLocks noChangeArrowheads="1"/>
                </p:cNvSpPr>
                <p:nvPr/>
              </p:nvSpPr>
              <p:spPr bwMode="auto">
                <a:xfrm>
                  <a:off x="820" y="4800"/>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92" name="Group 131"/>
              <p:cNvGrpSpPr/>
              <p:nvPr/>
            </p:nvGrpSpPr>
            <p:grpSpPr bwMode="auto">
              <a:xfrm>
                <a:off x="1770" y="4800"/>
                <a:ext cx="446" cy="384"/>
                <a:chOff x="1770" y="4800"/>
                <a:chExt cx="446" cy="384"/>
              </a:xfrm>
            </p:grpSpPr>
            <p:sp>
              <p:nvSpPr>
                <p:cNvPr id="211002" name="Rectangle 132"/>
                <p:cNvSpPr>
                  <a:spLocks noChangeArrowheads="1"/>
                </p:cNvSpPr>
                <p:nvPr/>
              </p:nvSpPr>
              <p:spPr bwMode="auto">
                <a:xfrm>
                  <a:off x="1813" y="4800"/>
                  <a:ext cx="360" cy="384"/>
                </a:xfrm>
                <a:prstGeom prst="rect">
                  <a:avLst/>
                </a:prstGeom>
                <a:noFill/>
                <a:ln w="9525">
                  <a:noFill/>
                  <a:miter lim="800000"/>
                </a:ln>
              </p:spPr>
              <p:txBody>
                <a:bodyPr anchor="ctr"/>
                <a:lstStyle/>
                <a:p>
                  <a:pPr algn="ctr">
                    <a:lnSpc>
                      <a:spcPct val="130000"/>
                    </a:lnSpc>
                  </a:pPr>
                  <a:r>
                    <a:rPr lang="en-US" altLang="zh-CN" sz="2000" b="0">
                      <a:solidFill>
                        <a:srgbClr val="000000"/>
                      </a:solidFill>
                    </a:rPr>
                    <a:t>3115</a:t>
                  </a:r>
                  <a:endParaRPr lang="en-US" altLang="zh-CN" sz="2000" b="0">
                    <a:solidFill>
                      <a:srgbClr val="000000"/>
                    </a:solidFill>
                  </a:endParaRPr>
                </a:p>
              </p:txBody>
            </p:sp>
            <p:sp>
              <p:nvSpPr>
                <p:cNvPr id="211003" name="Rectangle 133"/>
                <p:cNvSpPr>
                  <a:spLocks noChangeArrowheads="1"/>
                </p:cNvSpPr>
                <p:nvPr/>
              </p:nvSpPr>
              <p:spPr bwMode="auto">
                <a:xfrm>
                  <a:off x="1770" y="4800"/>
                  <a:ext cx="44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93" name="Group 134"/>
              <p:cNvGrpSpPr/>
              <p:nvPr/>
            </p:nvGrpSpPr>
            <p:grpSpPr bwMode="auto">
              <a:xfrm>
                <a:off x="446" y="5184"/>
                <a:ext cx="374" cy="384"/>
                <a:chOff x="446" y="5184"/>
                <a:chExt cx="374" cy="384"/>
              </a:xfrm>
            </p:grpSpPr>
            <p:sp>
              <p:nvSpPr>
                <p:cNvPr id="211000" name="Rectangle 135"/>
                <p:cNvSpPr>
                  <a:spLocks noChangeArrowheads="1"/>
                </p:cNvSpPr>
                <p:nvPr/>
              </p:nvSpPr>
              <p:spPr bwMode="auto">
                <a:xfrm>
                  <a:off x="489" y="5184"/>
                  <a:ext cx="288" cy="384"/>
                </a:xfrm>
                <a:prstGeom prst="rect">
                  <a:avLst/>
                </a:prstGeom>
                <a:noFill/>
                <a:ln w="9525">
                  <a:noFill/>
                  <a:miter lim="800000"/>
                </a:ln>
              </p:spPr>
              <p:txBody>
                <a:bodyPr anchor="ctr"/>
                <a:lstStyle/>
                <a:p>
                  <a:pPr algn="ctr">
                    <a:lnSpc>
                      <a:spcPct val="130000"/>
                    </a:lnSpc>
                  </a:pPr>
                  <a:r>
                    <a:rPr lang="en-US" altLang="zh-CN" sz="2000" b="0">
                      <a:solidFill>
                        <a:srgbClr val="000000"/>
                      </a:solidFill>
                    </a:rPr>
                    <a:t>5</a:t>
                  </a:r>
                  <a:endParaRPr lang="en-US" altLang="zh-CN" sz="2000" b="0">
                    <a:solidFill>
                      <a:srgbClr val="000000"/>
                    </a:solidFill>
                  </a:endParaRPr>
                </a:p>
              </p:txBody>
            </p:sp>
            <p:sp>
              <p:nvSpPr>
                <p:cNvPr id="211001" name="Rectangle 136"/>
                <p:cNvSpPr>
                  <a:spLocks noChangeArrowheads="1"/>
                </p:cNvSpPr>
                <p:nvPr/>
              </p:nvSpPr>
              <p:spPr bwMode="auto">
                <a:xfrm>
                  <a:off x="446" y="5184"/>
                  <a:ext cx="37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94" name="Group 137"/>
              <p:cNvGrpSpPr/>
              <p:nvPr/>
            </p:nvGrpSpPr>
            <p:grpSpPr bwMode="auto">
              <a:xfrm>
                <a:off x="820" y="5184"/>
                <a:ext cx="950" cy="384"/>
                <a:chOff x="820" y="5184"/>
                <a:chExt cx="950" cy="384"/>
              </a:xfrm>
            </p:grpSpPr>
            <p:sp>
              <p:nvSpPr>
                <p:cNvPr id="210998" name="Rectangle 138"/>
                <p:cNvSpPr>
                  <a:spLocks noChangeArrowheads="1"/>
                </p:cNvSpPr>
                <p:nvPr/>
              </p:nvSpPr>
              <p:spPr bwMode="auto">
                <a:xfrm>
                  <a:off x="863" y="5184"/>
                  <a:ext cx="864" cy="384"/>
                </a:xfrm>
                <a:prstGeom prst="rect">
                  <a:avLst/>
                </a:prstGeom>
                <a:noFill/>
                <a:ln w="9525">
                  <a:noFill/>
                  <a:miter lim="800000"/>
                </a:ln>
              </p:spPr>
              <p:txBody>
                <a:bodyPr anchor="ctr"/>
                <a:lstStyle/>
                <a:p>
                  <a:pPr algn="ctr">
                    <a:lnSpc>
                      <a:spcPct val="130000"/>
                    </a:lnSpc>
                  </a:pPr>
                  <a:r>
                    <a:rPr lang="en-US" altLang="zh-CN" sz="2000" b="0">
                      <a:solidFill>
                        <a:srgbClr val="000000"/>
                      </a:solidFill>
                    </a:rPr>
                    <a:t>2239</a:t>
                  </a:r>
                  <a:endParaRPr lang="en-US" altLang="zh-CN" sz="2000" b="0">
                    <a:solidFill>
                      <a:srgbClr val="000000"/>
                    </a:solidFill>
                  </a:endParaRPr>
                </a:p>
              </p:txBody>
            </p:sp>
            <p:sp>
              <p:nvSpPr>
                <p:cNvPr id="210999" name="Rectangle 139"/>
                <p:cNvSpPr>
                  <a:spLocks noChangeArrowheads="1"/>
                </p:cNvSpPr>
                <p:nvPr/>
              </p:nvSpPr>
              <p:spPr bwMode="auto">
                <a:xfrm>
                  <a:off x="820" y="5184"/>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0995" name="Group 140"/>
              <p:cNvGrpSpPr/>
              <p:nvPr/>
            </p:nvGrpSpPr>
            <p:grpSpPr bwMode="auto">
              <a:xfrm>
                <a:off x="1770" y="5184"/>
                <a:ext cx="446" cy="384"/>
                <a:chOff x="1770" y="5184"/>
                <a:chExt cx="446" cy="384"/>
              </a:xfrm>
            </p:grpSpPr>
            <p:sp>
              <p:nvSpPr>
                <p:cNvPr id="210996" name="Rectangle 141"/>
                <p:cNvSpPr>
                  <a:spLocks noChangeArrowheads="1"/>
                </p:cNvSpPr>
                <p:nvPr/>
              </p:nvSpPr>
              <p:spPr bwMode="auto">
                <a:xfrm>
                  <a:off x="1813" y="5184"/>
                  <a:ext cx="360" cy="384"/>
                </a:xfrm>
                <a:prstGeom prst="rect">
                  <a:avLst/>
                </a:prstGeom>
                <a:noFill/>
                <a:ln w="9525">
                  <a:noFill/>
                  <a:miter lim="800000"/>
                </a:ln>
              </p:spPr>
              <p:txBody>
                <a:bodyPr anchor="ctr"/>
                <a:lstStyle/>
                <a:p>
                  <a:pPr algn="ctr">
                    <a:lnSpc>
                      <a:spcPct val="130000"/>
                    </a:lnSpc>
                  </a:pPr>
                  <a:r>
                    <a:rPr lang="en-US" altLang="zh-CN" sz="2000" b="0">
                      <a:solidFill>
                        <a:srgbClr val="000000"/>
                      </a:solidFill>
                    </a:rPr>
                    <a:t>3582</a:t>
                  </a:r>
                  <a:endParaRPr lang="en-US" altLang="zh-CN" sz="2000" b="0">
                    <a:solidFill>
                      <a:srgbClr val="000000"/>
                    </a:solidFill>
                  </a:endParaRPr>
                </a:p>
              </p:txBody>
            </p:sp>
            <p:sp>
              <p:nvSpPr>
                <p:cNvPr id="210997" name="Rectangle 142"/>
                <p:cNvSpPr>
                  <a:spLocks noChangeArrowheads="1"/>
                </p:cNvSpPr>
                <p:nvPr/>
              </p:nvSpPr>
              <p:spPr bwMode="auto">
                <a:xfrm>
                  <a:off x="1770" y="5184"/>
                  <a:ext cx="446" cy="384"/>
                </a:xfrm>
                <a:prstGeom prst="rect">
                  <a:avLst/>
                </a:prstGeom>
                <a:noFill/>
                <a:ln w="7">
                  <a:solidFill>
                    <a:srgbClr val="A0A0A0"/>
                  </a:solidFill>
                  <a:miter lim="800000"/>
                </a:ln>
              </p:spPr>
              <p:txBody>
                <a:bodyPr/>
                <a:lstStyle/>
                <a:p>
                  <a:endParaRPr lang="zh-CN" altLang="en-US">
                    <a:solidFill>
                      <a:srgbClr val="000000"/>
                    </a:solidFill>
                  </a:endParaRPr>
                </a:p>
              </p:txBody>
            </p:sp>
          </p:grpSp>
        </p:grpSp>
        <p:sp>
          <p:nvSpPr>
            <p:cNvPr id="210949" name="Rectangle 143"/>
            <p:cNvSpPr>
              <a:spLocks noChangeArrowheads="1"/>
            </p:cNvSpPr>
            <p:nvPr/>
          </p:nvSpPr>
          <p:spPr bwMode="auto">
            <a:xfrm>
              <a:off x="-3" y="-3"/>
              <a:ext cx="3316" cy="5574"/>
            </a:xfrm>
            <a:prstGeom prst="rect">
              <a:avLst/>
            </a:prstGeom>
            <a:noFill/>
            <a:ln w="9525">
              <a:solidFill>
                <a:srgbClr val="A0A0A0"/>
              </a:solidFill>
              <a:miter lim="800000"/>
            </a:ln>
          </p:spPr>
          <p:txBody>
            <a:bodyPr/>
            <a:lstStyle/>
            <a:p>
              <a:endParaRPr lang="zh-CN" alt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a:spLocks noGrp="1" noChangeArrowheads="1"/>
          </p:cNvSpPr>
          <p:nvPr>
            <p:ph type="title"/>
          </p:nvPr>
        </p:nvSpPr>
        <p:spPr>
          <a:xfrm>
            <a:off x="0" y="0"/>
            <a:ext cx="10668000" cy="957263"/>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薪资结构设计的步骤</a:t>
            </a:r>
            <a:endParaRPr lang="zh-CN" altLang="en-US" sz="3200" b="1" smtClean="0">
              <a:solidFill>
                <a:srgbClr val="FFFFFF"/>
              </a:solidFill>
              <a:latin typeface="宋体" panose="02010600030101010101" pitchFamily="2" charset="-122"/>
            </a:endParaRPr>
          </a:p>
        </p:txBody>
      </p:sp>
      <p:sp>
        <p:nvSpPr>
          <p:cNvPr id="211971" name="Text Box 3"/>
          <p:cNvSpPr txBox="1">
            <a:spLocks noChangeArrowheads="1"/>
          </p:cNvSpPr>
          <p:nvPr/>
        </p:nvSpPr>
        <p:spPr bwMode="auto">
          <a:xfrm>
            <a:off x="869950" y="1073150"/>
            <a:ext cx="8534400" cy="6029325"/>
          </a:xfrm>
          <a:prstGeom prst="rect">
            <a:avLst/>
          </a:prstGeom>
          <a:noFill/>
          <a:ln w="9525">
            <a:noFill/>
            <a:miter lim="800000"/>
          </a:ln>
        </p:spPr>
        <p:txBody>
          <a:bodyPr>
            <a:spAutoFit/>
          </a:bodyPr>
          <a:lstStyle/>
          <a:p>
            <a:pPr>
              <a:lnSpc>
                <a:spcPct val="148000"/>
              </a:lnSpc>
              <a:buClr>
                <a:srgbClr val="A50021"/>
              </a:buClr>
              <a:buFont typeface="Wingdings" panose="05000000000000000000" pitchFamily="2" charset="2"/>
              <a:buChar char="Ø"/>
            </a:pPr>
            <a:r>
              <a:rPr lang="en-US" altLang="zh-CN">
                <a:solidFill>
                  <a:srgbClr val="000000"/>
                </a:solidFill>
                <a:latin typeface="华文细黑" pitchFamily="2" charset="-122"/>
                <a:ea typeface="华文细黑" pitchFamily="2" charset="-122"/>
              </a:rPr>
              <a:t>  </a:t>
            </a:r>
            <a:r>
              <a:rPr lang="zh-CN" altLang="en-US">
                <a:solidFill>
                  <a:srgbClr val="000000"/>
                </a:solidFill>
                <a:latin typeface="华文细黑" pitchFamily="2" charset="-122"/>
                <a:ea typeface="华文细黑" pitchFamily="2" charset="-122"/>
              </a:rPr>
              <a:t>步骤一：通观被评价职位的点值状况，根据职位评价点数对</a:t>
            </a:r>
            <a:endParaRPr lang="zh-CN" altLang="en-US">
              <a:solidFill>
                <a:srgbClr val="000000"/>
              </a:solidFill>
              <a:latin typeface="华文细黑" pitchFamily="2" charset="-122"/>
              <a:ea typeface="华文细黑" pitchFamily="2" charset="-122"/>
            </a:endParaRPr>
          </a:p>
          <a:p>
            <a:pPr>
              <a:lnSpc>
                <a:spcPct val="148000"/>
              </a:lnSpc>
              <a:buClr>
                <a:srgbClr val="A50021"/>
              </a:buClr>
              <a:buFont typeface="Wingdings" panose="05000000000000000000" pitchFamily="2" charset="2"/>
              <a:buNone/>
            </a:pPr>
            <a:r>
              <a:rPr lang="zh-CN" altLang="en-US">
                <a:solidFill>
                  <a:srgbClr val="000000"/>
                </a:solidFill>
                <a:latin typeface="华文细黑" pitchFamily="2" charset="-122"/>
                <a:ea typeface="华文细黑" pitchFamily="2" charset="-122"/>
              </a:rPr>
              <a:t>                      职位进行排序。</a:t>
            </a:r>
            <a:endParaRPr lang="zh-CN" altLang="en-US">
              <a:solidFill>
                <a:srgbClr val="000000"/>
              </a:solidFill>
              <a:latin typeface="华文细黑" pitchFamily="2" charset="-122"/>
              <a:ea typeface="华文细黑" pitchFamily="2" charset="-122"/>
            </a:endParaRPr>
          </a:p>
          <a:p>
            <a:pPr>
              <a:lnSpc>
                <a:spcPct val="148000"/>
              </a:lnSpc>
              <a:buClr>
                <a:srgbClr val="A50021"/>
              </a:buClr>
              <a:buFont typeface="Wingdings" panose="05000000000000000000" pitchFamily="2" charset="2"/>
              <a:buChar char="Ø"/>
            </a:pPr>
            <a:r>
              <a:rPr lang="zh-CN" altLang="en-US">
                <a:solidFill>
                  <a:srgbClr val="000000"/>
                </a:solidFill>
                <a:latin typeface="华文细黑" pitchFamily="2" charset="-122"/>
                <a:ea typeface="华文细黑" pitchFamily="2" charset="-122"/>
              </a:rPr>
              <a:t>  步骤二：按照职位点数对职位进行初步分组。</a:t>
            </a:r>
            <a:endParaRPr lang="zh-CN" altLang="en-US">
              <a:solidFill>
                <a:srgbClr val="000000"/>
              </a:solidFill>
              <a:latin typeface="华文细黑" pitchFamily="2" charset="-122"/>
              <a:ea typeface="华文细黑" pitchFamily="2" charset="-122"/>
            </a:endParaRPr>
          </a:p>
          <a:p>
            <a:pPr>
              <a:lnSpc>
                <a:spcPct val="148000"/>
              </a:lnSpc>
              <a:buClr>
                <a:srgbClr val="A50021"/>
              </a:buClr>
              <a:buFont typeface="Wingdings" panose="05000000000000000000" pitchFamily="2" charset="2"/>
              <a:buChar char="Ø"/>
            </a:pPr>
            <a:r>
              <a:rPr lang="zh-CN" altLang="en-US">
                <a:solidFill>
                  <a:srgbClr val="000000"/>
                </a:solidFill>
                <a:latin typeface="华文细黑" pitchFamily="2" charset="-122"/>
                <a:ea typeface="华文细黑" pitchFamily="2" charset="-122"/>
              </a:rPr>
              <a:t>  步骤三：根据职位的评价点数确定职位等级的数量及其点数</a:t>
            </a:r>
            <a:endParaRPr lang="zh-CN" altLang="en-US">
              <a:solidFill>
                <a:srgbClr val="000000"/>
              </a:solidFill>
              <a:latin typeface="华文细黑" pitchFamily="2" charset="-122"/>
              <a:ea typeface="华文细黑" pitchFamily="2" charset="-122"/>
            </a:endParaRPr>
          </a:p>
          <a:p>
            <a:pPr>
              <a:lnSpc>
                <a:spcPct val="148000"/>
              </a:lnSpc>
              <a:buClr>
                <a:srgbClr val="A50021"/>
              </a:buClr>
              <a:buFont typeface="Wingdings" panose="05000000000000000000" pitchFamily="2" charset="2"/>
              <a:buNone/>
            </a:pPr>
            <a:r>
              <a:rPr lang="zh-CN" altLang="en-US">
                <a:solidFill>
                  <a:srgbClr val="000000"/>
                </a:solidFill>
                <a:latin typeface="华文细黑" pitchFamily="2" charset="-122"/>
                <a:ea typeface="华文细黑" pitchFamily="2" charset="-122"/>
              </a:rPr>
              <a:t>                     变动范围。</a:t>
            </a:r>
            <a:endParaRPr lang="zh-CN" altLang="en-US">
              <a:solidFill>
                <a:srgbClr val="000000"/>
              </a:solidFill>
              <a:latin typeface="华文细黑" pitchFamily="2" charset="-122"/>
              <a:ea typeface="华文细黑" pitchFamily="2" charset="-122"/>
            </a:endParaRPr>
          </a:p>
          <a:p>
            <a:pPr>
              <a:lnSpc>
                <a:spcPct val="148000"/>
              </a:lnSpc>
              <a:buClr>
                <a:srgbClr val="A50021"/>
              </a:buClr>
              <a:buFont typeface="Wingdings" panose="05000000000000000000" pitchFamily="2" charset="2"/>
              <a:buChar char="Ø"/>
            </a:pPr>
            <a:r>
              <a:rPr lang="zh-CN" altLang="en-US">
                <a:solidFill>
                  <a:srgbClr val="000000"/>
                </a:solidFill>
                <a:latin typeface="华文细黑" pitchFamily="2" charset="-122"/>
                <a:ea typeface="华文细黑" pitchFamily="2" charset="-122"/>
              </a:rPr>
              <a:t>  步骤四：将职位等级划分、职位评价点数与市场薪酬调查数</a:t>
            </a:r>
            <a:endParaRPr lang="zh-CN" altLang="en-US">
              <a:solidFill>
                <a:srgbClr val="000000"/>
              </a:solidFill>
              <a:latin typeface="华文细黑" pitchFamily="2" charset="-122"/>
              <a:ea typeface="华文细黑" pitchFamily="2" charset="-122"/>
            </a:endParaRPr>
          </a:p>
          <a:p>
            <a:pPr>
              <a:lnSpc>
                <a:spcPct val="148000"/>
              </a:lnSpc>
              <a:buClr>
                <a:srgbClr val="A50021"/>
              </a:buClr>
              <a:buFont typeface="Wingdings" panose="05000000000000000000" pitchFamily="2" charset="2"/>
              <a:buNone/>
            </a:pPr>
            <a:r>
              <a:rPr lang="zh-CN" altLang="en-US">
                <a:solidFill>
                  <a:srgbClr val="000000"/>
                </a:solidFill>
                <a:latin typeface="华文细黑" pitchFamily="2" charset="-122"/>
                <a:ea typeface="华文细黑" pitchFamily="2" charset="-122"/>
              </a:rPr>
              <a:t>                     据结合起来。</a:t>
            </a:r>
            <a:endParaRPr lang="zh-CN" altLang="en-US">
              <a:solidFill>
                <a:srgbClr val="000000"/>
              </a:solidFill>
              <a:latin typeface="华文细黑" pitchFamily="2" charset="-122"/>
              <a:ea typeface="华文细黑" pitchFamily="2" charset="-122"/>
            </a:endParaRPr>
          </a:p>
          <a:p>
            <a:pPr>
              <a:lnSpc>
                <a:spcPct val="148000"/>
              </a:lnSpc>
              <a:buClr>
                <a:srgbClr val="A50021"/>
              </a:buClr>
              <a:buFont typeface="Wingdings" panose="05000000000000000000" pitchFamily="2" charset="2"/>
              <a:buChar char="Ø"/>
            </a:pPr>
            <a:r>
              <a:rPr lang="zh-CN" altLang="en-US">
                <a:solidFill>
                  <a:srgbClr val="000000"/>
                </a:solidFill>
                <a:latin typeface="华文细黑" pitchFamily="2" charset="-122"/>
                <a:ea typeface="华文细黑" pitchFamily="2" charset="-122"/>
              </a:rPr>
              <a:t>  步骤五：考察薪酬区间中值与市场水平的比较比率，对问题</a:t>
            </a:r>
            <a:endParaRPr lang="zh-CN" altLang="en-US">
              <a:solidFill>
                <a:srgbClr val="000000"/>
              </a:solidFill>
              <a:latin typeface="华文细黑" pitchFamily="2" charset="-122"/>
              <a:ea typeface="华文细黑" pitchFamily="2" charset="-122"/>
            </a:endParaRPr>
          </a:p>
          <a:p>
            <a:pPr>
              <a:lnSpc>
                <a:spcPct val="148000"/>
              </a:lnSpc>
              <a:buClr>
                <a:srgbClr val="A50021"/>
              </a:buClr>
              <a:buFont typeface="Wingdings" panose="05000000000000000000" pitchFamily="2" charset="2"/>
              <a:buNone/>
            </a:pPr>
            <a:r>
              <a:rPr lang="zh-CN" altLang="en-US">
                <a:solidFill>
                  <a:srgbClr val="000000"/>
                </a:solidFill>
                <a:latin typeface="华文细黑" pitchFamily="2" charset="-122"/>
                <a:ea typeface="华文细黑" pitchFamily="2" charset="-122"/>
              </a:rPr>
              <a:t>                     职位的区间中值进行调整。</a:t>
            </a:r>
            <a:endParaRPr lang="zh-CN" altLang="en-US">
              <a:solidFill>
                <a:srgbClr val="000000"/>
              </a:solidFill>
              <a:latin typeface="华文细黑" pitchFamily="2" charset="-122"/>
              <a:ea typeface="华文细黑" pitchFamily="2" charset="-122"/>
            </a:endParaRPr>
          </a:p>
          <a:p>
            <a:pPr algn="l">
              <a:lnSpc>
                <a:spcPct val="148000"/>
              </a:lnSpc>
              <a:buClr>
                <a:srgbClr val="A50021"/>
              </a:buClr>
              <a:buFont typeface="Wingdings" panose="05000000000000000000" pitchFamily="2" charset="2"/>
              <a:buChar char="Ø"/>
            </a:pPr>
            <a:r>
              <a:rPr lang="zh-CN" altLang="en-US">
                <a:solidFill>
                  <a:srgbClr val="000000"/>
                </a:solidFill>
                <a:latin typeface="华文细黑" pitchFamily="2" charset="-122"/>
                <a:ea typeface="华文细黑" pitchFamily="2" charset="-122"/>
              </a:rPr>
              <a:t>  步骤六：根据确定的各职位等级或薪酬等级的区间中值建立</a:t>
            </a:r>
            <a:endParaRPr lang="zh-CN" altLang="en-US">
              <a:solidFill>
                <a:srgbClr val="000000"/>
              </a:solidFill>
              <a:latin typeface="华文细黑" pitchFamily="2" charset="-122"/>
              <a:ea typeface="华文细黑" pitchFamily="2" charset="-122"/>
            </a:endParaRPr>
          </a:p>
          <a:p>
            <a:pPr algn="l">
              <a:lnSpc>
                <a:spcPct val="148000"/>
              </a:lnSpc>
              <a:buClr>
                <a:srgbClr val="A50021"/>
              </a:buClr>
              <a:buFont typeface="Wingdings" panose="05000000000000000000" pitchFamily="2" charset="2"/>
              <a:buNone/>
            </a:pPr>
            <a:r>
              <a:rPr lang="zh-CN" altLang="en-US">
                <a:solidFill>
                  <a:srgbClr val="000000"/>
                </a:solidFill>
                <a:latin typeface="华文细黑" pitchFamily="2" charset="-122"/>
                <a:ea typeface="华文细黑" pitchFamily="2" charset="-122"/>
              </a:rPr>
              <a:t>                      薪资结构。 </a:t>
            </a:r>
            <a:endParaRPr lang="zh-CN" altLang="en-US">
              <a:solidFill>
                <a:srgbClr val="000000"/>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a:spLocks noGrp="1" noChangeArrowheads="1"/>
          </p:cNvSpPr>
          <p:nvPr>
            <p:ph type="title"/>
          </p:nvPr>
        </p:nvSpPr>
        <p:spPr>
          <a:xfrm>
            <a:off x="0" y="0"/>
            <a:ext cx="10668000" cy="957263"/>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薪资结构设计的步骤（</a:t>
            </a:r>
            <a:r>
              <a:rPr lang="en-US" altLang="zh-CN" sz="3200" b="1" smtClean="0">
                <a:solidFill>
                  <a:srgbClr val="FFFFFF"/>
                </a:solidFill>
                <a:latin typeface="宋体" panose="02010600030101010101" pitchFamily="2" charset="-122"/>
              </a:rPr>
              <a:t>6.1</a:t>
            </a:r>
            <a:r>
              <a:rPr lang="zh-CN" altLang="en-US" sz="3200" b="1" smtClean="0">
                <a:solidFill>
                  <a:srgbClr val="FFFFFF"/>
                </a:solidFill>
                <a:latin typeface="宋体" panose="02010600030101010101" pitchFamily="2" charset="-122"/>
              </a:rPr>
              <a:t>）</a:t>
            </a:r>
            <a:endParaRPr lang="zh-CN" altLang="en-US" sz="3200" b="1" smtClean="0">
              <a:solidFill>
                <a:srgbClr val="FFFFFF"/>
              </a:solidFill>
              <a:latin typeface="宋体" panose="02010600030101010101" pitchFamily="2" charset="-122"/>
            </a:endParaRPr>
          </a:p>
        </p:txBody>
      </p:sp>
      <p:sp>
        <p:nvSpPr>
          <p:cNvPr id="212995" name="Text Box 3"/>
          <p:cNvSpPr txBox="1">
            <a:spLocks noChangeArrowheads="1"/>
          </p:cNvSpPr>
          <p:nvPr/>
        </p:nvSpPr>
        <p:spPr bwMode="auto">
          <a:xfrm>
            <a:off x="762000" y="1927225"/>
            <a:ext cx="2057400" cy="4035425"/>
          </a:xfrm>
          <a:prstGeom prst="rect">
            <a:avLst/>
          </a:prstGeom>
          <a:noFill/>
          <a:ln w="9525">
            <a:noFill/>
            <a:miter lim="800000"/>
          </a:ln>
        </p:spPr>
        <p:txBody>
          <a:bodyPr>
            <a:spAutoFit/>
          </a:bodyPr>
          <a:lstStyle/>
          <a:p>
            <a:pPr>
              <a:lnSpc>
                <a:spcPct val="180000"/>
              </a:lnSpc>
              <a:spcBef>
                <a:spcPct val="50000"/>
              </a:spcBef>
              <a:buClr>
                <a:srgbClr val="A50021"/>
              </a:buClr>
              <a:buFont typeface="Wingdings" panose="05000000000000000000" pitchFamily="2" charset="2"/>
              <a:buChar char="Ø"/>
            </a:pPr>
            <a:r>
              <a:rPr lang="en-US" altLang="zh-CN">
                <a:solidFill>
                  <a:srgbClr val="000000"/>
                </a:solidFill>
                <a:latin typeface="华文细黑" pitchFamily="2" charset="-122"/>
                <a:ea typeface="华文细黑" pitchFamily="2" charset="-122"/>
              </a:rPr>
              <a:t>  </a:t>
            </a:r>
            <a:r>
              <a:rPr lang="zh-CN" altLang="en-US">
                <a:solidFill>
                  <a:srgbClr val="000000"/>
                </a:solidFill>
                <a:latin typeface="华文细黑" pitchFamily="2" charset="-122"/>
                <a:ea typeface="华文细黑" pitchFamily="2" charset="-122"/>
              </a:rPr>
              <a:t>步骤一：通观被评价职位的点值状况，根据职位评价点数对职位进行排序。</a:t>
            </a:r>
            <a:endParaRPr lang="zh-CN" altLang="en-US">
              <a:solidFill>
                <a:srgbClr val="000000"/>
              </a:solidFill>
              <a:latin typeface="华文细黑" pitchFamily="2" charset="-122"/>
              <a:ea typeface="华文细黑" pitchFamily="2" charset="-122"/>
            </a:endParaRPr>
          </a:p>
        </p:txBody>
      </p:sp>
      <p:grpSp>
        <p:nvGrpSpPr>
          <p:cNvPr id="212996" name="Group 4"/>
          <p:cNvGrpSpPr/>
          <p:nvPr/>
        </p:nvGrpSpPr>
        <p:grpSpPr bwMode="auto">
          <a:xfrm>
            <a:off x="3352800" y="1143000"/>
            <a:ext cx="6096000" cy="5948363"/>
            <a:chOff x="-3" y="-3"/>
            <a:chExt cx="2352" cy="5382"/>
          </a:xfrm>
        </p:grpSpPr>
        <p:grpSp>
          <p:nvGrpSpPr>
            <p:cNvPr id="212997" name="Group 5"/>
            <p:cNvGrpSpPr/>
            <p:nvPr/>
          </p:nvGrpSpPr>
          <p:grpSpPr bwMode="auto">
            <a:xfrm>
              <a:off x="0" y="0"/>
              <a:ext cx="2346" cy="5376"/>
              <a:chOff x="0" y="0"/>
              <a:chExt cx="2346" cy="5376"/>
            </a:xfrm>
          </p:grpSpPr>
          <p:grpSp>
            <p:nvGrpSpPr>
              <p:cNvPr id="212999" name="Group 6"/>
              <p:cNvGrpSpPr/>
              <p:nvPr/>
            </p:nvGrpSpPr>
            <p:grpSpPr bwMode="auto">
              <a:xfrm>
                <a:off x="0" y="0"/>
                <a:ext cx="518" cy="384"/>
                <a:chOff x="0" y="0"/>
                <a:chExt cx="518" cy="384"/>
              </a:xfrm>
            </p:grpSpPr>
            <p:sp>
              <p:nvSpPr>
                <p:cNvPr id="213123" name="Rectangle 7"/>
                <p:cNvSpPr>
                  <a:spLocks noChangeArrowheads="1"/>
                </p:cNvSpPr>
                <p:nvPr/>
              </p:nvSpPr>
              <p:spPr bwMode="auto">
                <a:xfrm>
                  <a:off x="43" y="0"/>
                  <a:ext cx="432" cy="384"/>
                </a:xfrm>
                <a:prstGeom prst="rect">
                  <a:avLst/>
                </a:prstGeom>
                <a:noFill/>
                <a:ln w="9525">
                  <a:noFill/>
                  <a:miter lim="800000"/>
                </a:ln>
              </p:spPr>
              <p:txBody>
                <a:bodyPr/>
                <a:lstStyle/>
                <a:p>
                  <a:pPr algn="ctr"/>
                  <a:r>
                    <a:rPr lang="zh-CN" altLang="en-US" sz="2000">
                      <a:solidFill>
                        <a:srgbClr val="000000"/>
                      </a:solidFill>
                    </a:rPr>
                    <a:t>顺 序</a:t>
                  </a:r>
                  <a:endParaRPr lang="zh-CN" altLang="en-US" sz="2000" b="0">
                    <a:solidFill>
                      <a:srgbClr val="000000"/>
                    </a:solidFill>
                  </a:endParaRPr>
                </a:p>
                <a:p>
                  <a:pPr algn="ctr" eaLnBrk="0" hangingPunct="0"/>
                  <a:endParaRPr lang="en-US" altLang="zh-CN" sz="2000" b="0">
                    <a:solidFill>
                      <a:srgbClr val="000000"/>
                    </a:solidFill>
                  </a:endParaRPr>
                </a:p>
              </p:txBody>
            </p:sp>
            <p:sp>
              <p:nvSpPr>
                <p:cNvPr id="213124" name="Rectangle 8"/>
                <p:cNvSpPr>
                  <a:spLocks noChangeArrowheads="1"/>
                </p:cNvSpPr>
                <p:nvPr/>
              </p:nvSpPr>
              <p:spPr bwMode="auto">
                <a:xfrm>
                  <a:off x="0" y="0"/>
                  <a:ext cx="51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00" name="Group 9"/>
              <p:cNvGrpSpPr/>
              <p:nvPr/>
            </p:nvGrpSpPr>
            <p:grpSpPr bwMode="auto">
              <a:xfrm>
                <a:off x="518" y="0"/>
                <a:ext cx="1166" cy="384"/>
                <a:chOff x="518" y="0"/>
                <a:chExt cx="1166" cy="384"/>
              </a:xfrm>
            </p:grpSpPr>
            <p:sp>
              <p:nvSpPr>
                <p:cNvPr id="213121" name="Rectangle 10"/>
                <p:cNvSpPr>
                  <a:spLocks noChangeArrowheads="1"/>
                </p:cNvSpPr>
                <p:nvPr/>
              </p:nvSpPr>
              <p:spPr bwMode="auto">
                <a:xfrm>
                  <a:off x="561" y="0"/>
                  <a:ext cx="1080" cy="384"/>
                </a:xfrm>
                <a:prstGeom prst="rect">
                  <a:avLst/>
                </a:prstGeom>
                <a:noFill/>
                <a:ln w="9525">
                  <a:noFill/>
                  <a:miter lim="800000"/>
                </a:ln>
              </p:spPr>
              <p:txBody>
                <a:bodyPr/>
                <a:lstStyle/>
                <a:p>
                  <a:pPr algn="ctr"/>
                  <a:r>
                    <a:rPr lang="zh-CN" altLang="en-US" sz="2000">
                      <a:solidFill>
                        <a:srgbClr val="000000"/>
                      </a:solidFill>
                    </a:rPr>
                    <a:t>职位名称</a:t>
                  </a:r>
                  <a:endParaRPr lang="zh-CN" altLang="en-US" sz="2000" b="0">
                    <a:solidFill>
                      <a:srgbClr val="000000"/>
                    </a:solidFill>
                  </a:endParaRPr>
                </a:p>
                <a:p>
                  <a:pPr algn="ctr" eaLnBrk="0" hangingPunct="0"/>
                  <a:endParaRPr lang="en-US" altLang="zh-CN" sz="2000" b="0">
                    <a:solidFill>
                      <a:srgbClr val="000000"/>
                    </a:solidFill>
                  </a:endParaRPr>
                </a:p>
              </p:txBody>
            </p:sp>
            <p:sp>
              <p:nvSpPr>
                <p:cNvPr id="213122" name="Rectangle 11"/>
                <p:cNvSpPr>
                  <a:spLocks noChangeArrowheads="1"/>
                </p:cNvSpPr>
                <p:nvPr/>
              </p:nvSpPr>
              <p:spPr bwMode="auto">
                <a:xfrm>
                  <a:off x="518" y="0"/>
                  <a:ext cx="116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01" name="Group 12"/>
              <p:cNvGrpSpPr/>
              <p:nvPr/>
            </p:nvGrpSpPr>
            <p:grpSpPr bwMode="auto">
              <a:xfrm>
                <a:off x="1684" y="0"/>
                <a:ext cx="662" cy="384"/>
                <a:chOff x="1684" y="0"/>
                <a:chExt cx="662" cy="384"/>
              </a:xfrm>
            </p:grpSpPr>
            <p:sp>
              <p:nvSpPr>
                <p:cNvPr id="213119" name="Rectangle 13"/>
                <p:cNvSpPr>
                  <a:spLocks noChangeArrowheads="1"/>
                </p:cNvSpPr>
                <p:nvPr/>
              </p:nvSpPr>
              <p:spPr bwMode="auto">
                <a:xfrm>
                  <a:off x="1727" y="0"/>
                  <a:ext cx="576" cy="384"/>
                </a:xfrm>
                <a:prstGeom prst="rect">
                  <a:avLst/>
                </a:prstGeom>
                <a:noFill/>
                <a:ln w="9525">
                  <a:noFill/>
                  <a:miter lim="800000"/>
                </a:ln>
              </p:spPr>
              <p:txBody>
                <a:bodyPr/>
                <a:lstStyle/>
                <a:p>
                  <a:pPr algn="ctr"/>
                  <a:r>
                    <a:rPr lang="zh-CN" altLang="en-US" sz="2000">
                      <a:solidFill>
                        <a:srgbClr val="000000"/>
                      </a:solidFill>
                    </a:rPr>
                    <a:t>点 数</a:t>
                  </a:r>
                  <a:endParaRPr lang="zh-CN" altLang="en-US" sz="2000" b="0">
                    <a:solidFill>
                      <a:srgbClr val="000000"/>
                    </a:solidFill>
                  </a:endParaRPr>
                </a:p>
                <a:p>
                  <a:pPr algn="ctr" eaLnBrk="0" hangingPunct="0"/>
                  <a:endParaRPr lang="en-US" altLang="zh-CN" sz="2000" b="0">
                    <a:solidFill>
                      <a:srgbClr val="000000"/>
                    </a:solidFill>
                  </a:endParaRPr>
                </a:p>
              </p:txBody>
            </p:sp>
            <p:sp>
              <p:nvSpPr>
                <p:cNvPr id="213120" name="Rectangle 14"/>
                <p:cNvSpPr>
                  <a:spLocks noChangeArrowheads="1"/>
                </p:cNvSpPr>
                <p:nvPr/>
              </p:nvSpPr>
              <p:spPr bwMode="auto">
                <a:xfrm>
                  <a:off x="1684" y="0"/>
                  <a:ext cx="6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02" name="Group 15"/>
              <p:cNvGrpSpPr/>
              <p:nvPr/>
            </p:nvGrpSpPr>
            <p:grpSpPr bwMode="auto">
              <a:xfrm>
                <a:off x="0" y="384"/>
                <a:ext cx="518" cy="384"/>
                <a:chOff x="0" y="384"/>
                <a:chExt cx="518" cy="384"/>
              </a:xfrm>
            </p:grpSpPr>
            <p:sp>
              <p:nvSpPr>
                <p:cNvPr id="213117" name="Rectangle 16"/>
                <p:cNvSpPr>
                  <a:spLocks noChangeArrowheads="1"/>
                </p:cNvSpPr>
                <p:nvPr/>
              </p:nvSpPr>
              <p:spPr bwMode="auto">
                <a:xfrm>
                  <a:off x="43" y="384"/>
                  <a:ext cx="432" cy="384"/>
                </a:xfrm>
                <a:prstGeom prst="rect">
                  <a:avLst/>
                </a:prstGeom>
                <a:noFill/>
                <a:ln w="9525">
                  <a:noFill/>
                  <a:miter lim="800000"/>
                </a:ln>
              </p:spPr>
              <p:txBody>
                <a:bodyPr/>
                <a:lstStyle/>
                <a:p>
                  <a:pPr algn="ctr"/>
                  <a:r>
                    <a:rPr lang="en-US" altLang="zh-CN" sz="2000" b="0">
                      <a:solidFill>
                        <a:srgbClr val="000000"/>
                      </a:solidFill>
                    </a:rPr>
                    <a:t>1</a:t>
                  </a:r>
                  <a:endParaRPr lang="en-US" altLang="zh-CN" sz="2000" b="0">
                    <a:solidFill>
                      <a:srgbClr val="000000"/>
                    </a:solidFill>
                  </a:endParaRPr>
                </a:p>
                <a:p>
                  <a:pPr algn="ctr" eaLnBrk="0" hangingPunct="0"/>
                  <a:endParaRPr lang="en-US" altLang="zh-CN" sz="2000" b="0">
                    <a:solidFill>
                      <a:srgbClr val="000000"/>
                    </a:solidFill>
                  </a:endParaRPr>
                </a:p>
              </p:txBody>
            </p:sp>
            <p:sp>
              <p:nvSpPr>
                <p:cNvPr id="213118" name="Rectangle 17"/>
                <p:cNvSpPr>
                  <a:spLocks noChangeArrowheads="1"/>
                </p:cNvSpPr>
                <p:nvPr/>
              </p:nvSpPr>
              <p:spPr bwMode="auto">
                <a:xfrm>
                  <a:off x="0" y="384"/>
                  <a:ext cx="51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03" name="Group 18"/>
              <p:cNvGrpSpPr/>
              <p:nvPr/>
            </p:nvGrpSpPr>
            <p:grpSpPr bwMode="auto">
              <a:xfrm>
                <a:off x="518" y="384"/>
                <a:ext cx="1166" cy="384"/>
                <a:chOff x="518" y="384"/>
                <a:chExt cx="1166" cy="384"/>
              </a:xfrm>
            </p:grpSpPr>
            <p:sp>
              <p:nvSpPr>
                <p:cNvPr id="213115" name="Rectangle 19"/>
                <p:cNvSpPr>
                  <a:spLocks noChangeArrowheads="1"/>
                </p:cNvSpPr>
                <p:nvPr/>
              </p:nvSpPr>
              <p:spPr bwMode="auto">
                <a:xfrm>
                  <a:off x="561" y="384"/>
                  <a:ext cx="1080" cy="384"/>
                </a:xfrm>
                <a:prstGeom prst="rect">
                  <a:avLst/>
                </a:prstGeom>
                <a:noFill/>
                <a:ln w="9525">
                  <a:noFill/>
                  <a:miter lim="800000"/>
                </a:ln>
              </p:spPr>
              <p:txBody>
                <a:bodyPr/>
                <a:lstStyle/>
                <a:p>
                  <a:pPr algn="ctr"/>
                  <a:r>
                    <a:rPr lang="zh-CN" altLang="en-US" sz="2000" b="0">
                      <a:solidFill>
                        <a:srgbClr val="000000"/>
                      </a:solidFill>
                    </a:rPr>
                    <a:t>出纳</a:t>
                  </a:r>
                  <a:endParaRPr lang="zh-CN" altLang="en-US" sz="2000" b="0">
                    <a:solidFill>
                      <a:srgbClr val="000000"/>
                    </a:solidFill>
                  </a:endParaRPr>
                </a:p>
                <a:p>
                  <a:pPr algn="ctr" eaLnBrk="0" hangingPunct="0"/>
                  <a:endParaRPr lang="en-US" altLang="zh-CN" sz="2000" b="0">
                    <a:solidFill>
                      <a:srgbClr val="000000"/>
                    </a:solidFill>
                  </a:endParaRPr>
                </a:p>
              </p:txBody>
            </p:sp>
            <p:sp>
              <p:nvSpPr>
                <p:cNvPr id="213116" name="Rectangle 20"/>
                <p:cNvSpPr>
                  <a:spLocks noChangeArrowheads="1"/>
                </p:cNvSpPr>
                <p:nvPr/>
              </p:nvSpPr>
              <p:spPr bwMode="auto">
                <a:xfrm>
                  <a:off x="518" y="384"/>
                  <a:ext cx="116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04" name="Group 21"/>
              <p:cNvGrpSpPr/>
              <p:nvPr/>
            </p:nvGrpSpPr>
            <p:grpSpPr bwMode="auto">
              <a:xfrm>
                <a:off x="1684" y="384"/>
                <a:ext cx="662" cy="384"/>
                <a:chOff x="1684" y="384"/>
                <a:chExt cx="662" cy="384"/>
              </a:xfrm>
            </p:grpSpPr>
            <p:sp>
              <p:nvSpPr>
                <p:cNvPr id="213113" name="Rectangle 22"/>
                <p:cNvSpPr>
                  <a:spLocks noChangeArrowheads="1"/>
                </p:cNvSpPr>
                <p:nvPr/>
              </p:nvSpPr>
              <p:spPr bwMode="auto">
                <a:xfrm>
                  <a:off x="1727" y="384"/>
                  <a:ext cx="576" cy="384"/>
                </a:xfrm>
                <a:prstGeom prst="rect">
                  <a:avLst/>
                </a:prstGeom>
                <a:noFill/>
                <a:ln w="9525">
                  <a:noFill/>
                  <a:miter lim="800000"/>
                </a:ln>
              </p:spPr>
              <p:txBody>
                <a:bodyPr/>
                <a:lstStyle/>
                <a:p>
                  <a:pPr algn="ctr"/>
                  <a:r>
                    <a:rPr lang="en-US" altLang="zh-CN" sz="2000" b="0">
                      <a:solidFill>
                        <a:srgbClr val="000000"/>
                      </a:solidFill>
                    </a:rPr>
                    <a:t>140</a:t>
                  </a:r>
                  <a:endParaRPr lang="en-US" altLang="zh-CN" sz="2000" b="0">
                    <a:solidFill>
                      <a:srgbClr val="000000"/>
                    </a:solidFill>
                  </a:endParaRPr>
                </a:p>
                <a:p>
                  <a:pPr algn="ctr" eaLnBrk="0" hangingPunct="0"/>
                  <a:endParaRPr lang="en-US" altLang="zh-CN" sz="2000" b="0">
                    <a:solidFill>
                      <a:srgbClr val="000000"/>
                    </a:solidFill>
                  </a:endParaRPr>
                </a:p>
              </p:txBody>
            </p:sp>
            <p:sp>
              <p:nvSpPr>
                <p:cNvPr id="213114" name="Rectangle 23"/>
                <p:cNvSpPr>
                  <a:spLocks noChangeArrowheads="1"/>
                </p:cNvSpPr>
                <p:nvPr/>
              </p:nvSpPr>
              <p:spPr bwMode="auto">
                <a:xfrm>
                  <a:off x="1684" y="384"/>
                  <a:ext cx="6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05" name="Group 24"/>
              <p:cNvGrpSpPr/>
              <p:nvPr/>
            </p:nvGrpSpPr>
            <p:grpSpPr bwMode="auto">
              <a:xfrm>
                <a:off x="0" y="768"/>
                <a:ext cx="518" cy="384"/>
                <a:chOff x="0" y="768"/>
                <a:chExt cx="518" cy="384"/>
              </a:xfrm>
            </p:grpSpPr>
            <p:sp>
              <p:nvSpPr>
                <p:cNvPr id="213111" name="Rectangle 25"/>
                <p:cNvSpPr>
                  <a:spLocks noChangeArrowheads="1"/>
                </p:cNvSpPr>
                <p:nvPr/>
              </p:nvSpPr>
              <p:spPr bwMode="auto">
                <a:xfrm>
                  <a:off x="43" y="768"/>
                  <a:ext cx="432" cy="384"/>
                </a:xfrm>
                <a:prstGeom prst="rect">
                  <a:avLst/>
                </a:prstGeom>
                <a:noFill/>
                <a:ln w="9525">
                  <a:noFill/>
                  <a:miter lim="800000"/>
                </a:ln>
              </p:spPr>
              <p:txBody>
                <a:bodyPr/>
                <a:lstStyle/>
                <a:p>
                  <a:pPr algn="ctr"/>
                  <a:r>
                    <a:rPr lang="en-US" altLang="zh-CN" sz="2000" b="0">
                      <a:solidFill>
                        <a:srgbClr val="000000"/>
                      </a:solidFill>
                    </a:rPr>
                    <a:t>2</a:t>
                  </a:r>
                  <a:endParaRPr lang="en-US" altLang="zh-CN" sz="2000" b="0">
                    <a:solidFill>
                      <a:srgbClr val="000000"/>
                    </a:solidFill>
                  </a:endParaRPr>
                </a:p>
                <a:p>
                  <a:pPr algn="ctr" eaLnBrk="0" hangingPunct="0"/>
                  <a:endParaRPr lang="en-US" altLang="zh-CN" sz="2000" b="0">
                    <a:solidFill>
                      <a:srgbClr val="000000"/>
                    </a:solidFill>
                  </a:endParaRPr>
                </a:p>
              </p:txBody>
            </p:sp>
            <p:sp>
              <p:nvSpPr>
                <p:cNvPr id="213112" name="Rectangle 26"/>
                <p:cNvSpPr>
                  <a:spLocks noChangeArrowheads="1"/>
                </p:cNvSpPr>
                <p:nvPr/>
              </p:nvSpPr>
              <p:spPr bwMode="auto">
                <a:xfrm>
                  <a:off x="0" y="768"/>
                  <a:ext cx="51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06" name="Group 27"/>
              <p:cNvGrpSpPr/>
              <p:nvPr/>
            </p:nvGrpSpPr>
            <p:grpSpPr bwMode="auto">
              <a:xfrm>
                <a:off x="518" y="768"/>
                <a:ext cx="1166" cy="384"/>
                <a:chOff x="518" y="768"/>
                <a:chExt cx="1166" cy="384"/>
              </a:xfrm>
            </p:grpSpPr>
            <p:sp>
              <p:nvSpPr>
                <p:cNvPr id="213109" name="Rectangle 28"/>
                <p:cNvSpPr>
                  <a:spLocks noChangeArrowheads="1"/>
                </p:cNvSpPr>
                <p:nvPr/>
              </p:nvSpPr>
              <p:spPr bwMode="auto">
                <a:xfrm>
                  <a:off x="561" y="768"/>
                  <a:ext cx="1080" cy="384"/>
                </a:xfrm>
                <a:prstGeom prst="rect">
                  <a:avLst/>
                </a:prstGeom>
                <a:noFill/>
                <a:ln w="9525">
                  <a:noFill/>
                  <a:miter lim="800000"/>
                </a:ln>
              </p:spPr>
              <p:txBody>
                <a:bodyPr/>
                <a:lstStyle/>
                <a:p>
                  <a:pPr algn="ctr"/>
                  <a:r>
                    <a:rPr lang="zh-CN" altLang="en-US" sz="2000" b="0">
                      <a:solidFill>
                        <a:srgbClr val="000000"/>
                      </a:solidFill>
                    </a:rPr>
                    <a:t>离退休事务主办</a:t>
                  </a:r>
                  <a:endParaRPr lang="zh-CN" altLang="en-US" sz="2000" b="0">
                    <a:solidFill>
                      <a:srgbClr val="000000"/>
                    </a:solidFill>
                  </a:endParaRPr>
                </a:p>
                <a:p>
                  <a:pPr algn="ctr" eaLnBrk="0" hangingPunct="0"/>
                  <a:endParaRPr lang="en-US" altLang="zh-CN" sz="2000" b="0">
                    <a:solidFill>
                      <a:srgbClr val="000000"/>
                    </a:solidFill>
                  </a:endParaRPr>
                </a:p>
              </p:txBody>
            </p:sp>
            <p:sp>
              <p:nvSpPr>
                <p:cNvPr id="213110" name="Rectangle 29"/>
                <p:cNvSpPr>
                  <a:spLocks noChangeArrowheads="1"/>
                </p:cNvSpPr>
                <p:nvPr/>
              </p:nvSpPr>
              <p:spPr bwMode="auto">
                <a:xfrm>
                  <a:off x="518" y="768"/>
                  <a:ext cx="116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07" name="Group 30"/>
              <p:cNvGrpSpPr/>
              <p:nvPr/>
            </p:nvGrpSpPr>
            <p:grpSpPr bwMode="auto">
              <a:xfrm>
                <a:off x="1684" y="768"/>
                <a:ext cx="662" cy="384"/>
                <a:chOff x="1684" y="768"/>
                <a:chExt cx="662" cy="384"/>
              </a:xfrm>
            </p:grpSpPr>
            <p:sp>
              <p:nvSpPr>
                <p:cNvPr id="213107" name="Rectangle 31"/>
                <p:cNvSpPr>
                  <a:spLocks noChangeArrowheads="1"/>
                </p:cNvSpPr>
                <p:nvPr/>
              </p:nvSpPr>
              <p:spPr bwMode="auto">
                <a:xfrm>
                  <a:off x="1727" y="768"/>
                  <a:ext cx="576" cy="384"/>
                </a:xfrm>
                <a:prstGeom prst="rect">
                  <a:avLst/>
                </a:prstGeom>
                <a:noFill/>
                <a:ln w="9525">
                  <a:noFill/>
                  <a:miter lim="800000"/>
                </a:ln>
              </p:spPr>
              <p:txBody>
                <a:bodyPr/>
                <a:lstStyle/>
                <a:p>
                  <a:pPr algn="ctr"/>
                  <a:r>
                    <a:rPr lang="en-US" altLang="zh-CN" sz="2000" b="0">
                      <a:solidFill>
                        <a:srgbClr val="000000"/>
                      </a:solidFill>
                    </a:rPr>
                    <a:t>210</a:t>
                  </a:r>
                  <a:endParaRPr lang="en-US" altLang="zh-CN" sz="2000" b="0">
                    <a:solidFill>
                      <a:srgbClr val="000000"/>
                    </a:solidFill>
                  </a:endParaRPr>
                </a:p>
                <a:p>
                  <a:pPr algn="ctr" eaLnBrk="0" hangingPunct="0"/>
                  <a:endParaRPr lang="en-US" altLang="zh-CN" sz="2000" b="0">
                    <a:solidFill>
                      <a:srgbClr val="000000"/>
                    </a:solidFill>
                  </a:endParaRPr>
                </a:p>
              </p:txBody>
            </p:sp>
            <p:sp>
              <p:nvSpPr>
                <p:cNvPr id="213108" name="Rectangle 32"/>
                <p:cNvSpPr>
                  <a:spLocks noChangeArrowheads="1"/>
                </p:cNvSpPr>
                <p:nvPr/>
              </p:nvSpPr>
              <p:spPr bwMode="auto">
                <a:xfrm>
                  <a:off x="1684" y="768"/>
                  <a:ext cx="6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08" name="Group 33"/>
              <p:cNvGrpSpPr/>
              <p:nvPr/>
            </p:nvGrpSpPr>
            <p:grpSpPr bwMode="auto">
              <a:xfrm>
                <a:off x="0" y="1152"/>
                <a:ext cx="518" cy="384"/>
                <a:chOff x="0" y="1152"/>
                <a:chExt cx="518" cy="384"/>
              </a:xfrm>
            </p:grpSpPr>
            <p:sp>
              <p:nvSpPr>
                <p:cNvPr id="213105" name="Rectangle 34"/>
                <p:cNvSpPr>
                  <a:spLocks noChangeArrowheads="1"/>
                </p:cNvSpPr>
                <p:nvPr/>
              </p:nvSpPr>
              <p:spPr bwMode="auto">
                <a:xfrm>
                  <a:off x="43" y="1152"/>
                  <a:ext cx="432" cy="384"/>
                </a:xfrm>
                <a:prstGeom prst="rect">
                  <a:avLst/>
                </a:prstGeom>
                <a:noFill/>
                <a:ln w="9525">
                  <a:noFill/>
                  <a:miter lim="800000"/>
                </a:ln>
              </p:spPr>
              <p:txBody>
                <a:bodyPr/>
                <a:lstStyle/>
                <a:p>
                  <a:pPr algn="ctr"/>
                  <a:r>
                    <a:rPr lang="en-US" altLang="zh-CN" sz="2000" b="0">
                      <a:solidFill>
                        <a:srgbClr val="000000"/>
                      </a:solidFill>
                    </a:rPr>
                    <a:t>3</a:t>
                  </a:r>
                  <a:endParaRPr lang="en-US" altLang="zh-CN" sz="2000" b="0">
                    <a:solidFill>
                      <a:srgbClr val="000000"/>
                    </a:solidFill>
                  </a:endParaRPr>
                </a:p>
                <a:p>
                  <a:pPr algn="ctr" eaLnBrk="0" hangingPunct="0"/>
                  <a:endParaRPr lang="en-US" altLang="zh-CN" sz="2000" b="0">
                    <a:solidFill>
                      <a:srgbClr val="000000"/>
                    </a:solidFill>
                  </a:endParaRPr>
                </a:p>
              </p:txBody>
            </p:sp>
            <p:sp>
              <p:nvSpPr>
                <p:cNvPr id="213106" name="Rectangle 35"/>
                <p:cNvSpPr>
                  <a:spLocks noChangeArrowheads="1"/>
                </p:cNvSpPr>
                <p:nvPr/>
              </p:nvSpPr>
              <p:spPr bwMode="auto">
                <a:xfrm>
                  <a:off x="0" y="1152"/>
                  <a:ext cx="51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09" name="Group 36"/>
              <p:cNvGrpSpPr/>
              <p:nvPr/>
            </p:nvGrpSpPr>
            <p:grpSpPr bwMode="auto">
              <a:xfrm>
                <a:off x="518" y="1152"/>
                <a:ext cx="1166" cy="384"/>
                <a:chOff x="518" y="1152"/>
                <a:chExt cx="1166" cy="384"/>
              </a:xfrm>
            </p:grpSpPr>
            <p:sp>
              <p:nvSpPr>
                <p:cNvPr id="213103" name="Rectangle 37"/>
                <p:cNvSpPr>
                  <a:spLocks noChangeArrowheads="1"/>
                </p:cNvSpPr>
                <p:nvPr/>
              </p:nvSpPr>
              <p:spPr bwMode="auto">
                <a:xfrm>
                  <a:off x="561" y="1152"/>
                  <a:ext cx="1080" cy="384"/>
                </a:xfrm>
                <a:prstGeom prst="rect">
                  <a:avLst/>
                </a:prstGeom>
                <a:noFill/>
                <a:ln w="9525">
                  <a:noFill/>
                  <a:miter lim="800000"/>
                </a:ln>
              </p:spPr>
              <p:txBody>
                <a:bodyPr/>
                <a:lstStyle/>
                <a:p>
                  <a:pPr algn="ctr"/>
                  <a:r>
                    <a:rPr lang="zh-CN" altLang="en-US" sz="2000" b="0">
                      <a:solidFill>
                        <a:srgbClr val="000000"/>
                      </a:solidFill>
                    </a:rPr>
                    <a:t>行政事务主办</a:t>
                  </a:r>
                  <a:endParaRPr lang="zh-CN" altLang="en-US" sz="2000" b="0">
                    <a:solidFill>
                      <a:srgbClr val="000000"/>
                    </a:solidFill>
                  </a:endParaRPr>
                </a:p>
                <a:p>
                  <a:pPr algn="ctr" eaLnBrk="0" hangingPunct="0"/>
                  <a:endParaRPr lang="en-US" altLang="zh-CN" sz="2000" b="0">
                    <a:solidFill>
                      <a:srgbClr val="000000"/>
                    </a:solidFill>
                  </a:endParaRPr>
                </a:p>
              </p:txBody>
            </p:sp>
            <p:sp>
              <p:nvSpPr>
                <p:cNvPr id="213104" name="Rectangle 38"/>
                <p:cNvSpPr>
                  <a:spLocks noChangeArrowheads="1"/>
                </p:cNvSpPr>
                <p:nvPr/>
              </p:nvSpPr>
              <p:spPr bwMode="auto">
                <a:xfrm>
                  <a:off x="518" y="1152"/>
                  <a:ext cx="116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10" name="Group 39"/>
              <p:cNvGrpSpPr/>
              <p:nvPr/>
            </p:nvGrpSpPr>
            <p:grpSpPr bwMode="auto">
              <a:xfrm>
                <a:off x="1684" y="1152"/>
                <a:ext cx="662" cy="384"/>
                <a:chOff x="1684" y="1152"/>
                <a:chExt cx="662" cy="384"/>
              </a:xfrm>
            </p:grpSpPr>
            <p:sp>
              <p:nvSpPr>
                <p:cNvPr id="213101" name="Rectangle 40"/>
                <p:cNvSpPr>
                  <a:spLocks noChangeArrowheads="1"/>
                </p:cNvSpPr>
                <p:nvPr/>
              </p:nvSpPr>
              <p:spPr bwMode="auto">
                <a:xfrm>
                  <a:off x="1727" y="1152"/>
                  <a:ext cx="576" cy="384"/>
                </a:xfrm>
                <a:prstGeom prst="rect">
                  <a:avLst/>
                </a:prstGeom>
                <a:noFill/>
                <a:ln w="9525">
                  <a:noFill/>
                  <a:miter lim="800000"/>
                </a:ln>
              </p:spPr>
              <p:txBody>
                <a:bodyPr/>
                <a:lstStyle/>
                <a:p>
                  <a:pPr algn="ctr"/>
                  <a:r>
                    <a:rPr lang="en-US" altLang="zh-CN" sz="2000" b="0">
                      <a:solidFill>
                        <a:srgbClr val="000000"/>
                      </a:solidFill>
                    </a:rPr>
                    <a:t>260</a:t>
                  </a:r>
                  <a:endParaRPr lang="en-US" altLang="zh-CN" sz="2000" b="0">
                    <a:solidFill>
                      <a:srgbClr val="000000"/>
                    </a:solidFill>
                  </a:endParaRPr>
                </a:p>
                <a:p>
                  <a:pPr algn="ctr" eaLnBrk="0" hangingPunct="0"/>
                  <a:endParaRPr lang="en-US" altLang="zh-CN" sz="2000" b="0">
                    <a:solidFill>
                      <a:srgbClr val="000000"/>
                    </a:solidFill>
                  </a:endParaRPr>
                </a:p>
              </p:txBody>
            </p:sp>
            <p:sp>
              <p:nvSpPr>
                <p:cNvPr id="213102" name="Rectangle 41"/>
                <p:cNvSpPr>
                  <a:spLocks noChangeArrowheads="1"/>
                </p:cNvSpPr>
                <p:nvPr/>
              </p:nvSpPr>
              <p:spPr bwMode="auto">
                <a:xfrm>
                  <a:off x="1684" y="1152"/>
                  <a:ext cx="6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11" name="Group 42"/>
              <p:cNvGrpSpPr/>
              <p:nvPr/>
            </p:nvGrpSpPr>
            <p:grpSpPr bwMode="auto">
              <a:xfrm>
                <a:off x="0" y="1536"/>
                <a:ext cx="518" cy="384"/>
                <a:chOff x="0" y="1536"/>
                <a:chExt cx="518" cy="384"/>
              </a:xfrm>
            </p:grpSpPr>
            <p:sp>
              <p:nvSpPr>
                <p:cNvPr id="213099" name="Rectangle 43"/>
                <p:cNvSpPr>
                  <a:spLocks noChangeArrowheads="1"/>
                </p:cNvSpPr>
                <p:nvPr/>
              </p:nvSpPr>
              <p:spPr bwMode="auto">
                <a:xfrm>
                  <a:off x="43" y="1536"/>
                  <a:ext cx="432" cy="384"/>
                </a:xfrm>
                <a:prstGeom prst="rect">
                  <a:avLst/>
                </a:prstGeom>
                <a:noFill/>
                <a:ln w="9525">
                  <a:noFill/>
                  <a:miter lim="800000"/>
                </a:ln>
              </p:spPr>
              <p:txBody>
                <a:bodyPr/>
                <a:lstStyle/>
                <a:p>
                  <a:pPr algn="ctr"/>
                  <a:r>
                    <a:rPr lang="en-US" altLang="zh-CN" sz="2000" b="0">
                      <a:solidFill>
                        <a:srgbClr val="000000"/>
                      </a:solidFill>
                    </a:rPr>
                    <a:t>4</a:t>
                  </a:r>
                  <a:endParaRPr lang="en-US" altLang="zh-CN" sz="2000" b="0">
                    <a:solidFill>
                      <a:srgbClr val="000000"/>
                    </a:solidFill>
                  </a:endParaRPr>
                </a:p>
                <a:p>
                  <a:pPr algn="ctr" eaLnBrk="0" hangingPunct="0"/>
                  <a:endParaRPr lang="en-US" altLang="zh-CN" sz="2000" b="0">
                    <a:solidFill>
                      <a:srgbClr val="000000"/>
                    </a:solidFill>
                  </a:endParaRPr>
                </a:p>
              </p:txBody>
            </p:sp>
            <p:sp>
              <p:nvSpPr>
                <p:cNvPr id="213100" name="Rectangle 44"/>
                <p:cNvSpPr>
                  <a:spLocks noChangeArrowheads="1"/>
                </p:cNvSpPr>
                <p:nvPr/>
              </p:nvSpPr>
              <p:spPr bwMode="auto">
                <a:xfrm>
                  <a:off x="0" y="1536"/>
                  <a:ext cx="51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12" name="Group 45"/>
              <p:cNvGrpSpPr/>
              <p:nvPr/>
            </p:nvGrpSpPr>
            <p:grpSpPr bwMode="auto">
              <a:xfrm>
                <a:off x="518" y="1536"/>
                <a:ext cx="1166" cy="384"/>
                <a:chOff x="518" y="1536"/>
                <a:chExt cx="1166" cy="384"/>
              </a:xfrm>
            </p:grpSpPr>
            <p:sp>
              <p:nvSpPr>
                <p:cNvPr id="213097" name="Rectangle 46"/>
                <p:cNvSpPr>
                  <a:spLocks noChangeArrowheads="1"/>
                </p:cNvSpPr>
                <p:nvPr/>
              </p:nvSpPr>
              <p:spPr bwMode="auto">
                <a:xfrm>
                  <a:off x="561" y="1536"/>
                  <a:ext cx="1080" cy="384"/>
                </a:xfrm>
                <a:prstGeom prst="rect">
                  <a:avLst/>
                </a:prstGeom>
                <a:noFill/>
                <a:ln w="9525">
                  <a:noFill/>
                  <a:miter lim="800000"/>
                </a:ln>
              </p:spPr>
              <p:txBody>
                <a:bodyPr/>
                <a:lstStyle/>
                <a:p>
                  <a:pPr algn="ctr"/>
                  <a:r>
                    <a:rPr lang="zh-CN" altLang="en-US" sz="2000" b="0">
                      <a:solidFill>
                        <a:srgbClr val="000000"/>
                      </a:solidFill>
                    </a:rPr>
                    <a:t>工会财务主管</a:t>
                  </a:r>
                  <a:endParaRPr lang="zh-CN" altLang="en-US" sz="2000" b="0">
                    <a:solidFill>
                      <a:srgbClr val="000000"/>
                    </a:solidFill>
                  </a:endParaRPr>
                </a:p>
                <a:p>
                  <a:pPr algn="ctr" eaLnBrk="0" hangingPunct="0"/>
                  <a:endParaRPr lang="en-US" altLang="zh-CN" sz="2000" b="0">
                    <a:solidFill>
                      <a:srgbClr val="000000"/>
                    </a:solidFill>
                  </a:endParaRPr>
                </a:p>
              </p:txBody>
            </p:sp>
            <p:sp>
              <p:nvSpPr>
                <p:cNvPr id="213098" name="Rectangle 47"/>
                <p:cNvSpPr>
                  <a:spLocks noChangeArrowheads="1"/>
                </p:cNvSpPr>
                <p:nvPr/>
              </p:nvSpPr>
              <p:spPr bwMode="auto">
                <a:xfrm>
                  <a:off x="518" y="1536"/>
                  <a:ext cx="116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13" name="Group 48"/>
              <p:cNvGrpSpPr/>
              <p:nvPr/>
            </p:nvGrpSpPr>
            <p:grpSpPr bwMode="auto">
              <a:xfrm>
                <a:off x="1684" y="1536"/>
                <a:ext cx="662" cy="384"/>
                <a:chOff x="1684" y="1536"/>
                <a:chExt cx="662" cy="384"/>
              </a:xfrm>
            </p:grpSpPr>
            <p:sp>
              <p:nvSpPr>
                <p:cNvPr id="213095" name="Rectangle 49"/>
                <p:cNvSpPr>
                  <a:spLocks noChangeArrowheads="1"/>
                </p:cNvSpPr>
                <p:nvPr/>
              </p:nvSpPr>
              <p:spPr bwMode="auto">
                <a:xfrm>
                  <a:off x="1727" y="1536"/>
                  <a:ext cx="576" cy="384"/>
                </a:xfrm>
                <a:prstGeom prst="rect">
                  <a:avLst/>
                </a:prstGeom>
                <a:noFill/>
                <a:ln w="9525">
                  <a:noFill/>
                  <a:miter lim="800000"/>
                </a:ln>
              </p:spPr>
              <p:txBody>
                <a:bodyPr/>
                <a:lstStyle/>
                <a:p>
                  <a:pPr algn="ctr"/>
                  <a:r>
                    <a:rPr lang="en-US" altLang="zh-CN" sz="2000" b="0">
                      <a:solidFill>
                        <a:srgbClr val="000000"/>
                      </a:solidFill>
                    </a:rPr>
                    <a:t>335</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96" name="Rectangle 50"/>
                <p:cNvSpPr>
                  <a:spLocks noChangeArrowheads="1"/>
                </p:cNvSpPr>
                <p:nvPr/>
              </p:nvSpPr>
              <p:spPr bwMode="auto">
                <a:xfrm>
                  <a:off x="1684" y="1536"/>
                  <a:ext cx="6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14" name="Group 51"/>
              <p:cNvGrpSpPr/>
              <p:nvPr/>
            </p:nvGrpSpPr>
            <p:grpSpPr bwMode="auto">
              <a:xfrm>
                <a:off x="0" y="1920"/>
                <a:ext cx="518" cy="384"/>
                <a:chOff x="0" y="1920"/>
                <a:chExt cx="518" cy="384"/>
              </a:xfrm>
            </p:grpSpPr>
            <p:sp>
              <p:nvSpPr>
                <p:cNvPr id="213093" name="Rectangle 52"/>
                <p:cNvSpPr>
                  <a:spLocks noChangeArrowheads="1"/>
                </p:cNvSpPr>
                <p:nvPr/>
              </p:nvSpPr>
              <p:spPr bwMode="auto">
                <a:xfrm>
                  <a:off x="43" y="1920"/>
                  <a:ext cx="432" cy="384"/>
                </a:xfrm>
                <a:prstGeom prst="rect">
                  <a:avLst/>
                </a:prstGeom>
                <a:noFill/>
                <a:ln w="9525">
                  <a:noFill/>
                  <a:miter lim="800000"/>
                </a:ln>
              </p:spPr>
              <p:txBody>
                <a:bodyPr/>
                <a:lstStyle/>
                <a:p>
                  <a:pPr algn="ctr"/>
                  <a:r>
                    <a:rPr lang="en-US" altLang="zh-CN" sz="2000" b="0">
                      <a:solidFill>
                        <a:srgbClr val="000000"/>
                      </a:solidFill>
                    </a:rPr>
                    <a:t>5</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94" name="Rectangle 53"/>
                <p:cNvSpPr>
                  <a:spLocks noChangeArrowheads="1"/>
                </p:cNvSpPr>
                <p:nvPr/>
              </p:nvSpPr>
              <p:spPr bwMode="auto">
                <a:xfrm>
                  <a:off x="0" y="1920"/>
                  <a:ext cx="51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15" name="Group 54"/>
              <p:cNvGrpSpPr/>
              <p:nvPr/>
            </p:nvGrpSpPr>
            <p:grpSpPr bwMode="auto">
              <a:xfrm>
                <a:off x="518" y="1920"/>
                <a:ext cx="1166" cy="384"/>
                <a:chOff x="518" y="1920"/>
                <a:chExt cx="1166" cy="384"/>
              </a:xfrm>
            </p:grpSpPr>
            <p:sp>
              <p:nvSpPr>
                <p:cNvPr id="213091" name="Rectangle 55"/>
                <p:cNvSpPr>
                  <a:spLocks noChangeArrowheads="1"/>
                </p:cNvSpPr>
                <p:nvPr/>
              </p:nvSpPr>
              <p:spPr bwMode="auto">
                <a:xfrm>
                  <a:off x="561" y="1920"/>
                  <a:ext cx="1080" cy="384"/>
                </a:xfrm>
                <a:prstGeom prst="rect">
                  <a:avLst/>
                </a:prstGeom>
                <a:noFill/>
                <a:ln w="9525">
                  <a:noFill/>
                  <a:miter lim="800000"/>
                </a:ln>
              </p:spPr>
              <p:txBody>
                <a:bodyPr/>
                <a:lstStyle/>
                <a:p>
                  <a:pPr algn="ctr"/>
                  <a:r>
                    <a:rPr lang="zh-CN" altLang="en-US" sz="2000" b="0">
                      <a:solidFill>
                        <a:srgbClr val="000000"/>
                      </a:solidFill>
                    </a:rPr>
                    <a:t>总经理秘书</a:t>
                  </a:r>
                  <a:endParaRPr lang="zh-CN" altLang="en-US" sz="2000" b="0">
                    <a:solidFill>
                      <a:srgbClr val="000000"/>
                    </a:solidFill>
                  </a:endParaRPr>
                </a:p>
                <a:p>
                  <a:pPr algn="ctr" eaLnBrk="0" hangingPunct="0"/>
                  <a:endParaRPr lang="en-US" altLang="zh-CN" sz="2000" b="0">
                    <a:solidFill>
                      <a:srgbClr val="000000"/>
                    </a:solidFill>
                  </a:endParaRPr>
                </a:p>
              </p:txBody>
            </p:sp>
            <p:sp>
              <p:nvSpPr>
                <p:cNvPr id="213092" name="Rectangle 56"/>
                <p:cNvSpPr>
                  <a:spLocks noChangeArrowheads="1"/>
                </p:cNvSpPr>
                <p:nvPr/>
              </p:nvSpPr>
              <p:spPr bwMode="auto">
                <a:xfrm>
                  <a:off x="518" y="1920"/>
                  <a:ext cx="116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16" name="Group 57"/>
              <p:cNvGrpSpPr/>
              <p:nvPr/>
            </p:nvGrpSpPr>
            <p:grpSpPr bwMode="auto">
              <a:xfrm>
                <a:off x="1684" y="1920"/>
                <a:ext cx="662" cy="384"/>
                <a:chOff x="1684" y="1920"/>
                <a:chExt cx="662" cy="384"/>
              </a:xfrm>
            </p:grpSpPr>
            <p:sp>
              <p:nvSpPr>
                <p:cNvPr id="213089" name="Rectangle 58"/>
                <p:cNvSpPr>
                  <a:spLocks noChangeArrowheads="1"/>
                </p:cNvSpPr>
                <p:nvPr/>
              </p:nvSpPr>
              <p:spPr bwMode="auto">
                <a:xfrm>
                  <a:off x="1727" y="1920"/>
                  <a:ext cx="576" cy="384"/>
                </a:xfrm>
                <a:prstGeom prst="rect">
                  <a:avLst/>
                </a:prstGeom>
                <a:noFill/>
                <a:ln w="9525">
                  <a:noFill/>
                  <a:miter lim="800000"/>
                </a:ln>
              </p:spPr>
              <p:txBody>
                <a:bodyPr/>
                <a:lstStyle/>
                <a:p>
                  <a:pPr algn="ctr"/>
                  <a:r>
                    <a:rPr lang="en-US" altLang="zh-CN" sz="2000" b="0">
                      <a:solidFill>
                        <a:srgbClr val="000000"/>
                      </a:solidFill>
                    </a:rPr>
                    <a:t>345</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90" name="Rectangle 59"/>
                <p:cNvSpPr>
                  <a:spLocks noChangeArrowheads="1"/>
                </p:cNvSpPr>
                <p:nvPr/>
              </p:nvSpPr>
              <p:spPr bwMode="auto">
                <a:xfrm>
                  <a:off x="1684" y="1920"/>
                  <a:ext cx="6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17" name="Group 60"/>
              <p:cNvGrpSpPr/>
              <p:nvPr/>
            </p:nvGrpSpPr>
            <p:grpSpPr bwMode="auto">
              <a:xfrm>
                <a:off x="0" y="2304"/>
                <a:ext cx="518" cy="384"/>
                <a:chOff x="0" y="2304"/>
                <a:chExt cx="518" cy="384"/>
              </a:xfrm>
            </p:grpSpPr>
            <p:sp>
              <p:nvSpPr>
                <p:cNvPr id="213087" name="Rectangle 61"/>
                <p:cNvSpPr>
                  <a:spLocks noChangeArrowheads="1"/>
                </p:cNvSpPr>
                <p:nvPr/>
              </p:nvSpPr>
              <p:spPr bwMode="auto">
                <a:xfrm>
                  <a:off x="43" y="2304"/>
                  <a:ext cx="432" cy="384"/>
                </a:xfrm>
                <a:prstGeom prst="rect">
                  <a:avLst/>
                </a:prstGeom>
                <a:noFill/>
                <a:ln w="9525">
                  <a:noFill/>
                  <a:miter lim="800000"/>
                </a:ln>
              </p:spPr>
              <p:txBody>
                <a:bodyPr/>
                <a:lstStyle/>
                <a:p>
                  <a:pPr algn="ctr"/>
                  <a:r>
                    <a:rPr lang="en-US" altLang="zh-CN" sz="2000" b="0">
                      <a:solidFill>
                        <a:srgbClr val="000000"/>
                      </a:solidFill>
                    </a:rPr>
                    <a:t>6</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88" name="Rectangle 62"/>
                <p:cNvSpPr>
                  <a:spLocks noChangeArrowheads="1"/>
                </p:cNvSpPr>
                <p:nvPr/>
              </p:nvSpPr>
              <p:spPr bwMode="auto">
                <a:xfrm>
                  <a:off x="0" y="2304"/>
                  <a:ext cx="51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18" name="Group 63"/>
              <p:cNvGrpSpPr/>
              <p:nvPr/>
            </p:nvGrpSpPr>
            <p:grpSpPr bwMode="auto">
              <a:xfrm>
                <a:off x="518" y="2304"/>
                <a:ext cx="1166" cy="384"/>
                <a:chOff x="518" y="2304"/>
                <a:chExt cx="1166" cy="384"/>
              </a:xfrm>
            </p:grpSpPr>
            <p:sp>
              <p:nvSpPr>
                <p:cNvPr id="213085" name="Rectangle 64"/>
                <p:cNvSpPr>
                  <a:spLocks noChangeArrowheads="1"/>
                </p:cNvSpPr>
                <p:nvPr/>
              </p:nvSpPr>
              <p:spPr bwMode="auto">
                <a:xfrm>
                  <a:off x="561" y="2304"/>
                  <a:ext cx="1080" cy="384"/>
                </a:xfrm>
                <a:prstGeom prst="rect">
                  <a:avLst/>
                </a:prstGeom>
                <a:noFill/>
                <a:ln w="9525">
                  <a:noFill/>
                  <a:miter lim="800000"/>
                </a:ln>
              </p:spPr>
              <p:txBody>
                <a:bodyPr/>
                <a:lstStyle/>
                <a:p>
                  <a:pPr algn="ctr"/>
                  <a:r>
                    <a:rPr lang="zh-CN" altLang="en-US" sz="2000" b="0">
                      <a:solidFill>
                        <a:srgbClr val="000000"/>
                      </a:solidFill>
                    </a:rPr>
                    <a:t>行政事务主管</a:t>
                  </a:r>
                  <a:endParaRPr lang="zh-CN" altLang="en-US" sz="2000" b="0">
                    <a:solidFill>
                      <a:srgbClr val="000000"/>
                    </a:solidFill>
                  </a:endParaRPr>
                </a:p>
                <a:p>
                  <a:pPr algn="ctr" eaLnBrk="0" hangingPunct="0"/>
                  <a:endParaRPr lang="en-US" altLang="zh-CN" sz="2000" b="0">
                    <a:solidFill>
                      <a:srgbClr val="000000"/>
                    </a:solidFill>
                  </a:endParaRPr>
                </a:p>
              </p:txBody>
            </p:sp>
            <p:sp>
              <p:nvSpPr>
                <p:cNvPr id="213086" name="Rectangle 65"/>
                <p:cNvSpPr>
                  <a:spLocks noChangeArrowheads="1"/>
                </p:cNvSpPr>
                <p:nvPr/>
              </p:nvSpPr>
              <p:spPr bwMode="auto">
                <a:xfrm>
                  <a:off x="518" y="2304"/>
                  <a:ext cx="116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19" name="Group 66"/>
              <p:cNvGrpSpPr/>
              <p:nvPr/>
            </p:nvGrpSpPr>
            <p:grpSpPr bwMode="auto">
              <a:xfrm>
                <a:off x="1684" y="2304"/>
                <a:ext cx="662" cy="384"/>
                <a:chOff x="1684" y="2304"/>
                <a:chExt cx="662" cy="384"/>
              </a:xfrm>
            </p:grpSpPr>
            <p:sp>
              <p:nvSpPr>
                <p:cNvPr id="213083" name="Rectangle 67"/>
                <p:cNvSpPr>
                  <a:spLocks noChangeArrowheads="1"/>
                </p:cNvSpPr>
                <p:nvPr/>
              </p:nvSpPr>
              <p:spPr bwMode="auto">
                <a:xfrm>
                  <a:off x="1727" y="2304"/>
                  <a:ext cx="576" cy="384"/>
                </a:xfrm>
                <a:prstGeom prst="rect">
                  <a:avLst/>
                </a:prstGeom>
                <a:noFill/>
                <a:ln w="9525">
                  <a:noFill/>
                  <a:miter lim="800000"/>
                </a:ln>
              </p:spPr>
              <p:txBody>
                <a:bodyPr/>
                <a:lstStyle/>
                <a:p>
                  <a:pPr algn="ctr"/>
                  <a:r>
                    <a:rPr lang="en-US" altLang="zh-CN" sz="2000" b="0">
                      <a:solidFill>
                        <a:srgbClr val="000000"/>
                      </a:solidFill>
                    </a:rPr>
                    <a:t>355</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84" name="Rectangle 68"/>
                <p:cNvSpPr>
                  <a:spLocks noChangeArrowheads="1"/>
                </p:cNvSpPr>
                <p:nvPr/>
              </p:nvSpPr>
              <p:spPr bwMode="auto">
                <a:xfrm>
                  <a:off x="1684" y="2304"/>
                  <a:ext cx="6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20" name="Group 69"/>
              <p:cNvGrpSpPr/>
              <p:nvPr/>
            </p:nvGrpSpPr>
            <p:grpSpPr bwMode="auto">
              <a:xfrm>
                <a:off x="0" y="2688"/>
                <a:ext cx="518" cy="384"/>
                <a:chOff x="0" y="2688"/>
                <a:chExt cx="518" cy="384"/>
              </a:xfrm>
            </p:grpSpPr>
            <p:sp>
              <p:nvSpPr>
                <p:cNvPr id="213081" name="Rectangle 70"/>
                <p:cNvSpPr>
                  <a:spLocks noChangeArrowheads="1"/>
                </p:cNvSpPr>
                <p:nvPr/>
              </p:nvSpPr>
              <p:spPr bwMode="auto">
                <a:xfrm>
                  <a:off x="43" y="2688"/>
                  <a:ext cx="432" cy="384"/>
                </a:xfrm>
                <a:prstGeom prst="rect">
                  <a:avLst/>
                </a:prstGeom>
                <a:noFill/>
                <a:ln w="9525">
                  <a:noFill/>
                  <a:miter lim="800000"/>
                </a:ln>
              </p:spPr>
              <p:txBody>
                <a:bodyPr/>
                <a:lstStyle/>
                <a:p>
                  <a:pPr algn="ctr"/>
                  <a:r>
                    <a:rPr lang="en-US" altLang="zh-CN" sz="2000" b="0">
                      <a:solidFill>
                        <a:srgbClr val="000000"/>
                      </a:solidFill>
                    </a:rPr>
                    <a:t>7</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82" name="Rectangle 71"/>
                <p:cNvSpPr>
                  <a:spLocks noChangeArrowheads="1"/>
                </p:cNvSpPr>
                <p:nvPr/>
              </p:nvSpPr>
              <p:spPr bwMode="auto">
                <a:xfrm>
                  <a:off x="0" y="2688"/>
                  <a:ext cx="51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21" name="Group 72"/>
              <p:cNvGrpSpPr/>
              <p:nvPr/>
            </p:nvGrpSpPr>
            <p:grpSpPr bwMode="auto">
              <a:xfrm>
                <a:off x="518" y="2688"/>
                <a:ext cx="1166" cy="384"/>
                <a:chOff x="518" y="2688"/>
                <a:chExt cx="1166" cy="384"/>
              </a:xfrm>
            </p:grpSpPr>
            <p:sp>
              <p:nvSpPr>
                <p:cNvPr id="213079" name="Rectangle 73"/>
                <p:cNvSpPr>
                  <a:spLocks noChangeArrowheads="1"/>
                </p:cNvSpPr>
                <p:nvPr/>
              </p:nvSpPr>
              <p:spPr bwMode="auto">
                <a:xfrm>
                  <a:off x="561" y="2688"/>
                  <a:ext cx="1080" cy="384"/>
                </a:xfrm>
                <a:prstGeom prst="rect">
                  <a:avLst/>
                </a:prstGeom>
                <a:noFill/>
                <a:ln w="9525">
                  <a:noFill/>
                  <a:miter lim="800000"/>
                </a:ln>
              </p:spPr>
              <p:txBody>
                <a:bodyPr/>
                <a:lstStyle/>
                <a:p>
                  <a:pPr algn="ctr"/>
                  <a:r>
                    <a:rPr lang="zh-CN" altLang="en-US" sz="2000" b="0">
                      <a:solidFill>
                        <a:srgbClr val="000000"/>
                      </a:solidFill>
                    </a:rPr>
                    <a:t>报销会计</a:t>
                  </a:r>
                  <a:endParaRPr lang="zh-CN" altLang="en-US" sz="2000" b="0">
                    <a:solidFill>
                      <a:srgbClr val="000000"/>
                    </a:solidFill>
                  </a:endParaRPr>
                </a:p>
                <a:p>
                  <a:pPr algn="ctr" eaLnBrk="0" hangingPunct="0"/>
                  <a:endParaRPr lang="en-US" altLang="zh-CN" sz="2000" b="0">
                    <a:solidFill>
                      <a:srgbClr val="000000"/>
                    </a:solidFill>
                  </a:endParaRPr>
                </a:p>
              </p:txBody>
            </p:sp>
            <p:sp>
              <p:nvSpPr>
                <p:cNvPr id="213080" name="Rectangle 74"/>
                <p:cNvSpPr>
                  <a:spLocks noChangeArrowheads="1"/>
                </p:cNvSpPr>
                <p:nvPr/>
              </p:nvSpPr>
              <p:spPr bwMode="auto">
                <a:xfrm>
                  <a:off x="518" y="2688"/>
                  <a:ext cx="116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22" name="Group 75"/>
              <p:cNvGrpSpPr/>
              <p:nvPr/>
            </p:nvGrpSpPr>
            <p:grpSpPr bwMode="auto">
              <a:xfrm>
                <a:off x="1684" y="2688"/>
                <a:ext cx="662" cy="384"/>
                <a:chOff x="1684" y="2688"/>
                <a:chExt cx="662" cy="384"/>
              </a:xfrm>
            </p:grpSpPr>
            <p:sp>
              <p:nvSpPr>
                <p:cNvPr id="213077" name="Rectangle 76"/>
                <p:cNvSpPr>
                  <a:spLocks noChangeArrowheads="1"/>
                </p:cNvSpPr>
                <p:nvPr/>
              </p:nvSpPr>
              <p:spPr bwMode="auto">
                <a:xfrm>
                  <a:off x="1727" y="2688"/>
                  <a:ext cx="576" cy="384"/>
                </a:xfrm>
                <a:prstGeom prst="rect">
                  <a:avLst/>
                </a:prstGeom>
                <a:noFill/>
                <a:ln w="9525">
                  <a:noFill/>
                  <a:miter lim="800000"/>
                </a:ln>
              </p:spPr>
              <p:txBody>
                <a:bodyPr/>
                <a:lstStyle/>
                <a:p>
                  <a:pPr algn="ctr"/>
                  <a:r>
                    <a:rPr lang="en-US" altLang="zh-CN" sz="2000" b="0">
                      <a:solidFill>
                        <a:srgbClr val="000000"/>
                      </a:solidFill>
                    </a:rPr>
                    <a:t>355</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78" name="Rectangle 77"/>
                <p:cNvSpPr>
                  <a:spLocks noChangeArrowheads="1"/>
                </p:cNvSpPr>
                <p:nvPr/>
              </p:nvSpPr>
              <p:spPr bwMode="auto">
                <a:xfrm>
                  <a:off x="1684" y="2688"/>
                  <a:ext cx="6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23" name="Group 78"/>
              <p:cNvGrpSpPr/>
              <p:nvPr/>
            </p:nvGrpSpPr>
            <p:grpSpPr bwMode="auto">
              <a:xfrm>
                <a:off x="0" y="3072"/>
                <a:ext cx="518" cy="384"/>
                <a:chOff x="0" y="3072"/>
                <a:chExt cx="518" cy="384"/>
              </a:xfrm>
            </p:grpSpPr>
            <p:sp>
              <p:nvSpPr>
                <p:cNvPr id="213075" name="Rectangle 79"/>
                <p:cNvSpPr>
                  <a:spLocks noChangeArrowheads="1"/>
                </p:cNvSpPr>
                <p:nvPr/>
              </p:nvSpPr>
              <p:spPr bwMode="auto">
                <a:xfrm>
                  <a:off x="43" y="3072"/>
                  <a:ext cx="432" cy="384"/>
                </a:xfrm>
                <a:prstGeom prst="rect">
                  <a:avLst/>
                </a:prstGeom>
                <a:noFill/>
                <a:ln w="9525">
                  <a:noFill/>
                  <a:miter lim="800000"/>
                </a:ln>
              </p:spPr>
              <p:txBody>
                <a:bodyPr/>
                <a:lstStyle/>
                <a:p>
                  <a:pPr algn="ctr"/>
                  <a:r>
                    <a:rPr lang="en-US" altLang="zh-CN" sz="2000" b="0">
                      <a:solidFill>
                        <a:srgbClr val="000000"/>
                      </a:solidFill>
                    </a:rPr>
                    <a:t>8</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76" name="Rectangle 80"/>
                <p:cNvSpPr>
                  <a:spLocks noChangeArrowheads="1"/>
                </p:cNvSpPr>
                <p:nvPr/>
              </p:nvSpPr>
              <p:spPr bwMode="auto">
                <a:xfrm>
                  <a:off x="0" y="3072"/>
                  <a:ext cx="51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24" name="Group 81"/>
              <p:cNvGrpSpPr/>
              <p:nvPr/>
            </p:nvGrpSpPr>
            <p:grpSpPr bwMode="auto">
              <a:xfrm>
                <a:off x="518" y="3072"/>
                <a:ext cx="1166" cy="384"/>
                <a:chOff x="518" y="3072"/>
                <a:chExt cx="1166" cy="384"/>
              </a:xfrm>
            </p:grpSpPr>
            <p:sp>
              <p:nvSpPr>
                <p:cNvPr id="213073" name="Rectangle 82"/>
                <p:cNvSpPr>
                  <a:spLocks noChangeArrowheads="1"/>
                </p:cNvSpPr>
                <p:nvPr/>
              </p:nvSpPr>
              <p:spPr bwMode="auto">
                <a:xfrm>
                  <a:off x="561" y="3072"/>
                  <a:ext cx="1080" cy="384"/>
                </a:xfrm>
                <a:prstGeom prst="rect">
                  <a:avLst/>
                </a:prstGeom>
                <a:noFill/>
                <a:ln w="9525">
                  <a:noFill/>
                  <a:miter lim="800000"/>
                </a:ln>
              </p:spPr>
              <p:txBody>
                <a:bodyPr/>
                <a:lstStyle/>
                <a:p>
                  <a:pPr algn="ctr"/>
                  <a:r>
                    <a:rPr lang="zh-CN" altLang="en-US" sz="2000" b="0">
                      <a:solidFill>
                        <a:srgbClr val="000000"/>
                      </a:solidFill>
                    </a:rPr>
                    <a:t>招聘主管</a:t>
                  </a:r>
                  <a:endParaRPr lang="zh-CN" altLang="en-US" sz="2000" b="0">
                    <a:solidFill>
                      <a:srgbClr val="000000"/>
                    </a:solidFill>
                  </a:endParaRPr>
                </a:p>
                <a:p>
                  <a:pPr algn="ctr" eaLnBrk="0" hangingPunct="0"/>
                  <a:endParaRPr lang="en-US" altLang="zh-CN" sz="2000" b="0">
                    <a:solidFill>
                      <a:srgbClr val="000000"/>
                    </a:solidFill>
                  </a:endParaRPr>
                </a:p>
              </p:txBody>
            </p:sp>
            <p:sp>
              <p:nvSpPr>
                <p:cNvPr id="213074" name="Rectangle 83"/>
                <p:cNvSpPr>
                  <a:spLocks noChangeArrowheads="1"/>
                </p:cNvSpPr>
                <p:nvPr/>
              </p:nvSpPr>
              <p:spPr bwMode="auto">
                <a:xfrm>
                  <a:off x="518" y="3072"/>
                  <a:ext cx="116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25" name="Group 84"/>
              <p:cNvGrpSpPr/>
              <p:nvPr/>
            </p:nvGrpSpPr>
            <p:grpSpPr bwMode="auto">
              <a:xfrm>
                <a:off x="1684" y="3072"/>
                <a:ext cx="662" cy="384"/>
                <a:chOff x="1684" y="3072"/>
                <a:chExt cx="662" cy="384"/>
              </a:xfrm>
            </p:grpSpPr>
            <p:sp>
              <p:nvSpPr>
                <p:cNvPr id="213071" name="Rectangle 85"/>
                <p:cNvSpPr>
                  <a:spLocks noChangeArrowheads="1"/>
                </p:cNvSpPr>
                <p:nvPr/>
              </p:nvSpPr>
              <p:spPr bwMode="auto">
                <a:xfrm>
                  <a:off x="1727" y="3072"/>
                  <a:ext cx="576" cy="384"/>
                </a:xfrm>
                <a:prstGeom prst="rect">
                  <a:avLst/>
                </a:prstGeom>
                <a:noFill/>
                <a:ln w="9525">
                  <a:noFill/>
                  <a:miter lim="800000"/>
                </a:ln>
              </p:spPr>
              <p:txBody>
                <a:bodyPr/>
                <a:lstStyle/>
                <a:p>
                  <a:pPr algn="ctr"/>
                  <a:r>
                    <a:rPr lang="en-US" altLang="zh-CN" sz="2000" b="0">
                      <a:solidFill>
                        <a:srgbClr val="000000"/>
                      </a:solidFill>
                    </a:rPr>
                    <a:t>405</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72" name="Rectangle 86"/>
                <p:cNvSpPr>
                  <a:spLocks noChangeArrowheads="1"/>
                </p:cNvSpPr>
                <p:nvPr/>
              </p:nvSpPr>
              <p:spPr bwMode="auto">
                <a:xfrm>
                  <a:off x="1684" y="3072"/>
                  <a:ext cx="6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26" name="Group 87"/>
              <p:cNvGrpSpPr/>
              <p:nvPr/>
            </p:nvGrpSpPr>
            <p:grpSpPr bwMode="auto">
              <a:xfrm>
                <a:off x="0" y="3456"/>
                <a:ext cx="518" cy="384"/>
                <a:chOff x="0" y="3456"/>
                <a:chExt cx="518" cy="384"/>
              </a:xfrm>
            </p:grpSpPr>
            <p:sp>
              <p:nvSpPr>
                <p:cNvPr id="213069" name="Rectangle 88"/>
                <p:cNvSpPr>
                  <a:spLocks noChangeArrowheads="1"/>
                </p:cNvSpPr>
                <p:nvPr/>
              </p:nvSpPr>
              <p:spPr bwMode="auto">
                <a:xfrm>
                  <a:off x="43" y="3456"/>
                  <a:ext cx="432" cy="384"/>
                </a:xfrm>
                <a:prstGeom prst="rect">
                  <a:avLst/>
                </a:prstGeom>
                <a:noFill/>
                <a:ln w="9525">
                  <a:noFill/>
                  <a:miter lim="800000"/>
                </a:ln>
              </p:spPr>
              <p:txBody>
                <a:bodyPr/>
                <a:lstStyle/>
                <a:p>
                  <a:pPr algn="ctr"/>
                  <a:r>
                    <a:rPr lang="en-US" altLang="zh-CN" sz="2000" b="0">
                      <a:solidFill>
                        <a:srgbClr val="000000"/>
                      </a:solidFill>
                    </a:rPr>
                    <a:t>9</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70" name="Rectangle 89"/>
                <p:cNvSpPr>
                  <a:spLocks noChangeArrowheads="1"/>
                </p:cNvSpPr>
                <p:nvPr/>
              </p:nvSpPr>
              <p:spPr bwMode="auto">
                <a:xfrm>
                  <a:off x="0" y="3456"/>
                  <a:ext cx="51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27" name="Group 90"/>
              <p:cNvGrpSpPr/>
              <p:nvPr/>
            </p:nvGrpSpPr>
            <p:grpSpPr bwMode="auto">
              <a:xfrm>
                <a:off x="518" y="3456"/>
                <a:ext cx="1166" cy="384"/>
                <a:chOff x="518" y="3456"/>
                <a:chExt cx="1166" cy="384"/>
              </a:xfrm>
            </p:grpSpPr>
            <p:sp>
              <p:nvSpPr>
                <p:cNvPr id="213067" name="Rectangle 91"/>
                <p:cNvSpPr>
                  <a:spLocks noChangeArrowheads="1"/>
                </p:cNvSpPr>
                <p:nvPr/>
              </p:nvSpPr>
              <p:spPr bwMode="auto">
                <a:xfrm>
                  <a:off x="561" y="3456"/>
                  <a:ext cx="1080" cy="384"/>
                </a:xfrm>
                <a:prstGeom prst="rect">
                  <a:avLst/>
                </a:prstGeom>
                <a:noFill/>
                <a:ln w="9525">
                  <a:noFill/>
                  <a:miter lim="800000"/>
                </a:ln>
              </p:spPr>
              <p:txBody>
                <a:bodyPr/>
                <a:lstStyle/>
                <a:p>
                  <a:pPr algn="ctr"/>
                  <a:r>
                    <a:rPr lang="zh-CN" altLang="en-US" sz="2000" b="0">
                      <a:solidFill>
                        <a:srgbClr val="000000"/>
                      </a:solidFill>
                    </a:rPr>
                    <a:t>会计主管</a:t>
                  </a:r>
                  <a:endParaRPr lang="zh-CN" altLang="en-US" sz="2000" b="0">
                    <a:solidFill>
                      <a:srgbClr val="000000"/>
                    </a:solidFill>
                  </a:endParaRPr>
                </a:p>
                <a:p>
                  <a:pPr algn="ctr" eaLnBrk="0" hangingPunct="0"/>
                  <a:endParaRPr lang="en-US" altLang="zh-CN" sz="2000" b="0">
                    <a:solidFill>
                      <a:srgbClr val="000000"/>
                    </a:solidFill>
                  </a:endParaRPr>
                </a:p>
              </p:txBody>
            </p:sp>
            <p:sp>
              <p:nvSpPr>
                <p:cNvPr id="213068" name="Rectangle 92"/>
                <p:cNvSpPr>
                  <a:spLocks noChangeArrowheads="1"/>
                </p:cNvSpPr>
                <p:nvPr/>
              </p:nvSpPr>
              <p:spPr bwMode="auto">
                <a:xfrm>
                  <a:off x="518" y="3456"/>
                  <a:ext cx="116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28" name="Group 93"/>
              <p:cNvGrpSpPr/>
              <p:nvPr/>
            </p:nvGrpSpPr>
            <p:grpSpPr bwMode="auto">
              <a:xfrm>
                <a:off x="1684" y="3456"/>
                <a:ext cx="662" cy="384"/>
                <a:chOff x="1684" y="3456"/>
                <a:chExt cx="662" cy="384"/>
              </a:xfrm>
            </p:grpSpPr>
            <p:sp>
              <p:nvSpPr>
                <p:cNvPr id="213065" name="Rectangle 94"/>
                <p:cNvSpPr>
                  <a:spLocks noChangeArrowheads="1"/>
                </p:cNvSpPr>
                <p:nvPr/>
              </p:nvSpPr>
              <p:spPr bwMode="auto">
                <a:xfrm>
                  <a:off x="1727" y="3456"/>
                  <a:ext cx="576" cy="384"/>
                </a:xfrm>
                <a:prstGeom prst="rect">
                  <a:avLst/>
                </a:prstGeom>
                <a:noFill/>
                <a:ln w="9525">
                  <a:noFill/>
                  <a:miter lim="800000"/>
                </a:ln>
              </p:spPr>
              <p:txBody>
                <a:bodyPr/>
                <a:lstStyle/>
                <a:p>
                  <a:pPr algn="ctr"/>
                  <a:r>
                    <a:rPr lang="en-US" altLang="zh-CN" sz="2000" b="0">
                      <a:solidFill>
                        <a:srgbClr val="000000"/>
                      </a:solidFill>
                    </a:rPr>
                    <a:t>425</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66" name="Rectangle 95"/>
                <p:cNvSpPr>
                  <a:spLocks noChangeArrowheads="1"/>
                </p:cNvSpPr>
                <p:nvPr/>
              </p:nvSpPr>
              <p:spPr bwMode="auto">
                <a:xfrm>
                  <a:off x="1684" y="3456"/>
                  <a:ext cx="6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29" name="Group 96"/>
              <p:cNvGrpSpPr/>
              <p:nvPr/>
            </p:nvGrpSpPr>
            <p:grpSpPr bwMode="auto">
              <a:xfrm>
                <a:off x="0" y="3840"/>
                <a:ext cx="518" cy="384"/>
                <a:chOff x="0" y="3840"/>
                <a:chExt cx="518" cy="384"/>
              </a:xfrm>
            </p:grpSpPr>
            <p:sp>
              <p:nvSpPr>
                <p:cNvPr id="213063" name="Rectangle 97"/>
                <p:cNvSpPr>
                  <a:spLocks noChangeArrowheads="1"/>
                </p:cNvSpPr>
                <p:nvPr/>
              </p:nvSpPr>
              <p:spPr bwMode="auto">
                <a:xfrm>
                  <a:off x="43" y="3840"/>
                  <a:ext cx="432" cy="384"/>
                </a:xfrm>
                <a:prstGeom prst="rect">
                  <a:avLst/>
                </a:prstGeom>
                <a:noFill/>
                <a:ln w="9525">
                  <a:noFill/>
                  <a:miter lim="800000"/>
                </a:ln>
              </p:spPr>
              <p:txBody>
                <a:bodyPr/>
                <a:lstStyle/>
                <a:p>
                  <a:pPr algn="ctr"/>
                  <a:r>
                    <a:rPr lang="en-US" altLang="zh-CN" sz="2000" b="0">
                      <a:solidFill>
                        <a:srgbClr val="000000"/>
                      </a:solidFill>
                    </a:rPr>
                    <a:t>10</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64" name="Rectangle 98"/>
                <p:cNvSpPr>
                  <a:spLocks noChangeArrowheads="1"/>
                </p:cNvSpPr>
                <p:nvPr/>
              </p:nvSpPr>
              <p:spPr bwMode="auto">
                <a:xfrm>
                  <a:off x="0" y="3840"/>
                  <a:ext cx="51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30" name="Group 99"/>
              <p:cNvGrpSpPr/>
              <p:nvPr/>
            </p:nvGrpSpPr>
            <p:grpSpPr bwMode="auto">
              <a:xfrm>
                <a:off x="518" y="3840"/>
                <a:ext cx="1166" cy="384"/>
                <a:chOff x="518" y="3840"/>
                <a:chExt cx="1166" cy="384"/>
              </a:xfrm>
            </p:grpSpPr>
            <p:sp>
              <p:nvSpPr>
                <p:cNvPr id="213061" name="Rectangle 100"/>
                <p:cNvSpPr>
                  <a:spLocks noChangeArrowheads="1"/>
                </p:cNvSpPr>
                <p:nvPr/>
              </p:nvSpPr>
              <p:spPr bwMode="auto">
                <a:xfrm>
                  <a:off x="561" y="3840"/>
                  <a:ext cx="1080" cy="384"/>
                </a:xfrm>
                <a:prstGeom prst="rect">
                  <a:avLst/>
                </a:prstGeom>
                <a:noFill/>
                <a:ln w="9525">
                  <a:noFill/>
                  <a:miter lim="800000"/>
                </a:ln>
              </p:spPr>
              <p:txBody>
                <a:bodyPr/>
                <a:lstStyle/>
                <a:p>
                  <a:pPr algn="ctr"/>
                  <a:r>
                    <a:rPr lang="zh-CN" altLang="en-US" sz="2000" b="0">
                      <a:solidFill>
                        <a:srgbClr val="000000"/>
                      </a:solidFill>
                    </a:rPr>
                    <a:t>项目经理</a:t>
                  </a:r>
                  <a:endParaRPr lang="zh-CN" altLang="en-US" sz="2000" b="0">
                    <a:solidFill>
                      <a:srgbClr val="000000"/>
                    </a:solidFill>
                  </a:endParaRPr>
                </a:p>
                <a:p>
                  <a:pPr algn="ctr" eaLnBrk="0" hangingPunct="0"/>
                  <a:endParaRPr lang="en-US" altLang="zh-CN" sz="2000" b="0">
                    <a:solidFill>
                      <a:srgbClr val="000000"/>
                    </a:solidFill>
                  </a:endParaRPr>
                </a:p>
              </p:txBody>
            </p:sp>
            <p:sp>
              <p:nvSpPr>
                <p:cNvPr id="213062" name="Rectangle 101"/>
                <p:cNvSpPr>
                  <a:spLocks noChangeArrowheads="1"/>
                </p:cNvSpPr>
                <p:nvPr/>
              </p:nvSpPr>
              <p:spPr bwMode="auto">
                <a:xfrm>
                  <a:off x="518" y="3840"/>
                  <a:ext cx="116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31" name="Group 102"/>
              <p:cNvGrpSpPr/>
              <p:nvPr/>
            </p:nvGrpSpPr>
            <p:grpSpPr bwMode="auto">
              <a:xfrm>
                <a:off x="1684" y="3840"/>
                <a:ext cx="662" cy="384"/>
                <a:chOff x="1684" y="3840"/>
                <a:chExt cx="662" cy="384"/>
              </a:xfrm>
            </p:grpSpPr>
            <p:sp>
              <p:nvSpPr>
                <p:cNvPr id="213059" name="Rectangle 103"/>
                <p:cNvSpPr>
                  <a:spLocks noChangeArrowheads="1"/>
                </p:cNvSpPr>
                <p:nvPr/>
              </p:nvSpPr>
              <p:spPr bwMode="auto">
                <a:xfrm>
                  <a:off x="1727" y="3840"/>
                  <a:ext cx="576" cy="384"/>
                </a:xfrm>
                <a:prstGeom prst="rect">
                  <a:avLst/>
                </a:prstGeom>
                <a:noFill/>
                <a:ln w="9525">
                  <a:noFill/>
                  <a:miter lim="800000"/>
                </a:ln>
              </p:spPr>
              <p:txBody>
                <a:bodyPr/>
                <a:lstStyle/>
                <a:p>
                  <a:pPr algn="ctr"/>
                  <a:r>
                    <a:rPr lang="en-US" altLang="zh-CN" sz="2000" b="0">
                      <a:solidFill>
                        <a:srgbClr val="000000"/>
                      </a:solidFill>
                    </a:rPr>
                    <a:t>470</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60" name="Rectangle 104"/>
                <p:cNvSpPr>
                  <a:spLocks noChangeArrowheads="1"/>
                </p:cNvSpPr>
                <p:nvPr/>
              </p:nvSpPr>
              <p:spPr bwMode="auto">
                <a:xfrm>
                  <a:off x="1684" y="3840"/>
                  <a:ext cx="6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32" name="Group 105"/>
              <p:cNvGrpSpPr/>
              <p:nvPr/>
            </p:nvGrpSpPr>
            <p:grpSpPr bwMode="auto">
              <a:xfrm>
                <a:off x="0" y="4224"/>
                <a:ext cx="518" cy="384"/>
                <a:chOff x="0" y="4224"/>
                <a:chExt cx="518" cy="384"/>
              </a:xfrm>
            </p:grpSpPr>
            <p:sp>
              <p:nvSpPr>
                <p:cNvPr id="213057" name="Rectangle 106"/>
                <p:cNvSpPr>
                  <a:spLocks noChangeArrowheads="1"/>
                </p:cNvSpPr>
                <p:nvPr/>
              </p:nvSpPr>
              <p:spPr bwMode="auto">
                <a:xfrm>
                  <a:off x="43" y="4224"/>
                  <a:ext cx="432" cy="384"/>
                </a:xfrm>
                <a:prstGeom prst="rect">
                  <a:avLst/>
                </a:prstGeom>
                <a:noFill/>
                <a:ln w="9525">
                  <a:noFill/>
                  <a:miter lim="800000"/>
                </a:ln>
              </p:spPr>
              <p:txBody>
                <a:bodyPr/>
                <a:lstStyle/>
                <a:p>
                  <a:pPr algn="ctr"/>
                  <a:r>
                    <a:rPr lang="en-US" altLang="zh-CN" sz="2000" b="0">
                      <a:solidFill>
                        <a:srgbClr val="000000"/>
                      </a:solidFill>
                    </a:rPr>
                    <a:t>11</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58" name="Rectangle 107"/>
                <p:cNvSpPr>
                  <a:spLocks noChangeArrowheads="1"/>
                </p:cNvSpPr>
                <p:nvPr/>
              </p:nvSpPr>
              <p:spPr bwMode="auto">
                <a:xfrm>
                  <a:off x="0" y="4224"/>
                  <a:ext cx="51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33" name="Group 108"/>
              <p:cNvGrpSpPr/>
              <p:nvPr/>
            </p:nvGrpSpPr>
            <p:grpSpPr bwMode="auto">
              <a:xfrm>
                <a:off x="518" y="4224"/>
                <a:ext cx="1166" cy="384"/>
                <a:chOff x="518" y="4224"/>
                <a:chExt cx="1166" cy="384"/>
              </a:xfrm>
            </p:grpSpPr>
            <p:sp>
              <p:nvSpPr>
                <p:cNvPr id="213055" name="Rectangle 109"/>
                <p:cNvSpPr>
                  <a:spLocks noChangeArrowheads="1"/>
                </p:cNvSpPr>
                <p:nvPr/>
              </p:nvSpPr>
              <p:spPr bwMode="auto">
                <a:xfrm>
                  <a:off x="561" y="4224"/>
                  <a:ext cx="1080" cy="384"/>
                </a:xfrm>
                <a:prstGeom prst="rect">
                  <a:avLst/>
                </a:prstGeom>
                <a:noFill/>
                <a:ln w="9525">
                  <a:noFill/>
                  <a:miter lim="800000"/>
                </a:ln>
              </p:spPr>
              <p:txBody>
                <a:bodyPr/>
                <a:lstStyle/>
                <a:p>
                  <a:pPr algn="ctr"/>
                  <a:r>
                    <a:rPr lang="zh-CN" altLang="en-US" sz="2000" b="0">
                      <a:solidFill>
                        <a:srgbClr val="000000"/>
                      </a:solidFill>
                    </a:rPr>
                    <a:t>总经办主任</a:t>
                  </a:r>
                  <a:endParaRPr lang="zh-CN" altLang="en-US" sz="2000" b="0">
                    <a:solidFill>
                      <a:srgbClr val="000000"/>
                    </a:solidFill>
                  </a:endParaRPr>
                </a:p>
                <a:p>
                  <a:pPr algn="ctr" eaLnBrk="0" hangingPunct="0"/>
                  <a:endParaRPr lang="en-US" altLang="zh-CN" sz="2000" b="0">
                    <a:solidFill>
                      <a:srgbClr val="000000"/>
                    </a:solidFill>
                  </a:endParaRPr>
                </a:p>
              </p:txBody>
            </p:sp>
            <p:sp>
              <p:nvSpPr>
                <p:cNvPr id="213056" name="Rectangle 110"/>
                <p:cNvSpPr>
                  <a:spLocks noChangeArrowheads="1"/>
                </p:cNvSpPr>
                <p:nvPr/>
              </p:nvSpPr>
              <p:spPr bwMode="auto">
                <a:xfrm>
                  <a:off x="518" y="4224"/>
                  <a:ext cx="116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34" name="Group 111"/>
              <p:cNvGrpSpPr/>
              <p:nvPr/>
            </p:nvGrpSpPr>
            <p:grpSpPr bwMode="auto">
              <a:xfrm>
                <a:off x="1684" y="4224"/>
                <a:ext cx="662" cy="384"/>
                <a:chOff x="1684" y="4224"/>
                <a:chExt cx="662" cy="384"/>
              </a:xfrm>
            </p:grpSpPr>
            <p:sp>
              <p:nvSpPr>
                <p:cNvPr id="213053" name="Rectangle 112"/>
                <p:cNvSpPr>
                  <a:spLocks noChangeArrowheads="1"/>
                </p:cNvSpPr>
                <p:nvPr/>
              </p:nvSpPr>
              <p:spPr bwMode="auto">
                <a:xfrm>
                  <a:off x="1727" y="4224"/>
                  <a:ext cx="576" cy="384"/>
                </a:xfrm>
                <a:prstGeom prst="rect">
                  <a:avLst/>
                </a:prstGeom>
                <a:noFill/>
                <a:ln w="9525">
                  <a:noFill/>
                  <a:miter lim="800000"/>
                </a:ln>
              </p:spPr>
              <p:txBody>
                <a:bodyPr/>
                <a:lstStyle/>
                <a:p>
                  <a:pPr algn="ctr"/>
                  <a:r>
                    <a:rPr lang="en-US" altLang="zh-CN" sz="2000" b="0">
                      <a:solidFill>
                        <a:srgbClr val="000000"/>
                      </a:solidFill>
                    </a:rPr>
                    <a:t>545</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54" name="Rectangle 113"/>
                <p:cNvSpPr>
                  <a:spLocks noChangeArrowheads="1"/>
                </p:cNvSpPr>
                <p:nvPr/>
              </p:nvSpPr>
              <p:spPr bwMode="auto">
                <a:xfrm>
                  <a:off x="1684" y="4224"/>
                  <a:ext cx="6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35" name="Group 114"/>
              <p:cNvGrpSpPr/>
              <p:nvPr/>
            </p:nvGrpSpPr>
            <p:grpSpPr bwMode="auto">
              <a:xfrm>
                <a:off x="0" y="4608"/>
                <a:ext cx="518" cy="384"/>
                <a:chOff x="0" y="4608"/>
                <a:chExt cx="518" cy="384"/>
              </a:xfrm>
            </p:grpSpPr>
            <p:sp>
              <p:nvSpPr>
                <p:cNvPr id="213051" name="Rectangle 115"/>
                <p:cNvSpPr>
                  <a:spLocks noChangeArrowheads="1"/>
                </p:cNvSpPr>
                <p:nvPr/>
              </p:nvSpPr>
              <p:spPr bwMode="auto">
                <a:xfrm>
                  <a:off x="43" y="4608"/>
                  <a:ext cx="432" cy="384"/>
                </a:xfrm>
                <a:prstGeom prst="rect">
                  <a:avLst/>
                </a:prstGeom>
                <a:noFill/>
                <a:ln w="9525">
                  <a:noFill/>
                  <a:miter lim="800000"/>
                </a:ln>
              </p:spPr>
              <p:txBody>
                <a:bodyPr/>
                <a:lstStyle/>
                <a:p>
                  <a:pPr algn="ctr"/>
                  <a:r>
                    <a:rPr lang="en-US" altLang="zh-CN" sz="2000" b="0">
                      <a:solidFill>
                        <a:srgbClr val="000000"/>
                      </a:solidFill>
                    </a:rPr>
                    <a:t>12</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52" name="Rectangle 116"/>
                <p:cNvSpPr>
                  <a:spLocks noChangeArrowheads="1"/>
                </p:cNvSpPr>
                <p:nvPr/>
              </p:nvSpPr>
              <p:spPr bwMode="auto">
                <a:xfrm>
                  <a:off x="0" y="4608"/>
                  <a:ext cx="51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36" name="Group 117"/>
              <p:cNvGrpSpPr/>
              <p:nvPr/>
            </p:nvGrpSpPr>
            <p:grpSpPr bwMode="auto">
              <a:xfrm>
                <a:off x="518" y="4608"/>
                <a:ext cx="1166" cy="384"/>
                <a:chOff x="518" y="4608"/>
                <a:chExt cx="1166" cy="384"/>
              </a:xfrm>
            </p:grpSpPr>
            <p:sp>
              <p:nvSpPr>
                <p:cNvPr id="213049" name="Rectangle 118"/>
                <p:cNvSpPr>
                  <a:spLocks noChangeArrowheads="1"/>
                </p:cNvSpPr>
                <p:nvPr/>
              </p:nvSpPr>
              <p:spPr bwMode="auto">
                <a:xfrm>
                  <a:off x="561" y="4608"/>
                  <a:ext cx="1080" cy="384"/>
                </a:xfrm>
                <a:prstGeom prst="rect">
                  <a:avLst/>
                </a:prstGeom>
                <a:noFill/>
                <a:ln w="9525">
                  <a:noFill/>
                  <a:miter lim="800000"/>
                </a:ln>
              </p:spPr>
              <p:txBody>
                <a:bodyPr/>
                <a:lstStyle/>
                <a:p>
                  <a:pPr algn="ctr"/>
                  <a:r>
                    <a:rPr lang="zh-CN" altLang="en-US" sz="2000" b="0">
                      <a:solidFill>
                        <a:srgbClr val="000000"/>
                      </a:solidFill>
                    </a:rPr>
                    <a:t>财务部经理</a:t>
                  </a:r>
                  <a:endParaRPr lang="zh-CN" altLang="en-US" sz="2000" b="0">
                    <a:solidFill>
                      <a:srgbClr val="000000"/>
                    </a:solidFill>
                  </a:endParaRPr>
                </a:p>
                <a:p>
                  <a:pPr algn="ctr" eaLnBrk="0" hangingPunct="0"/>
                  <a:endParaRPr lang="en-US" altLang="zh-CN" sz="2000" b="0">
                    <a:solidFill>
                      <a:srgbClr val="000000"/>
                    </a:solidFill>
                  </a:endParaRPr>
                </a:p>
              </p:txBody>
            </p:sp>
            <p:sp>
              <p:nvSpPr>
                <p:cNvPr id="213050" name="Rectangle 119"/>
                <p:cNvSpPr>
                  <a:spLocks noChangeArrowheads="1"/>
                </p:cNvSpPr>
                <p:nvPr/>
              </p:nvSpPr>
              <p:spPr bwMode="auto">
                <a:xfrm>
                  <a:off x="518" y="4608"/>
                  <a:ext cx="116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37" name="Group 120"/>
              <p:cNvGrpSpPr/>
              <p:nvPr/>
            </p:nvGrpSpPr>
            <p:grpSpPr bwMode="auto">
              <a:xfrm>
                <a:off x="1684" y="4608"/>
                <a:ext cx="662" cy="384"/>
                <a:chOff x="1684" y="4608"/>
                <a:chExt cx="662" cy="384"/>
              </a:xfrm>
            </p:grpSpPr>
            <p:sp>
              <p:nvSpPr>
                <p:cNvPr id="213047" name="Rectangle 121"/>
                <p:cNvSpPr>
                  <a:spLocks noChangeArrowheads="1"/>
                </p:cNvSpPr>
                <p:nvPr/>
              </p:nvSpPr>
              <p:spPr bwMode="auto">
                <a:xfrm>
                  <a:off x="1727" y="4608"/>
                  <a:ext cx="576" cy="384"/>
                </a:xfrm>
                <a:prstGeom prst="rect">
                  <a:avLst/>
                </a:prstGeom>
                <a:noFill/>
                <a:ln w="9525">
                  <a:noFill/>
                  <a:miter lim="800000"/>
                </a:ln>
              </p:spPr>
              <p:txBody>
                <a:bodyPr/>
                <a:lstStyle/>
                <a:p>
                  <a:pPr algn="ctr"/>
                  <a:r>
                    <a:rPr lang="en-US" altLang="zh-CN" sz="2000" b="0">
                      <a:solidFill>
                        <a:srgbClr val="000000"/>
                      </a:solidFill>
                    </a:rPr>
                    <a:t>550</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48" name="Rectangle 122"/>
                <p:cNvSpPr>
                  <a:spLocks noChangeArrowheads="1"/>
                </p:cNvSpPr>
                <p:nvPr/>
              </p:nvSpPr>
              <p:spPr bwMode="auto">
                <a:xfrm>
                  <a:off x="1684" y="4608"/>
                  <a:ext cx="66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38" name="Group 123"/>
              <p:cNvGrpSpPr/>
              <p:nvPr/>
            </p:nvGrpSpPr>
            <p:grpSpPr bwMode="auto">
              <a:xfrm>
                <a:off x="0" y="4992"/>
                <a:ext cx="518" cy="384"/>
                <a:chOff x="0" y="4992"/>
                <a:chExt cx="518" cy="384"/>
              </a:xfrm>
            </p:grpSpPr>
            <p:sp>
              <p:nvSpPr>
                <p:cNvPr id="213045" name="Rectangle 124"/>
                <p:cNvSpPr>
                  <a:spLocks noChangeArrowheads="1"/>
                </p:cNvSpPr>
                <p:nvPr/>
              </p:nvSpPr>
              <p:spPr bwMode="auto">
                <a:xfrm>
                  <a:off x="43" y="4992"/>
                  <a:ext cx="432" cy="384"/>
                </a:xfrm>
                <a:prstGeom prst="rect">
                  <a:avLst/>
                </a:prstGeom>
                <a:noFill/>
                <a:ln w="9525">
                  <a:noFill/>
                  <a:miter lim="800000"/>
                </a:ln>
              </p:spPr>
              <p:txBody>
                <a:bodyPr/>
                <a:lstStyle/>
                <a:p>
                  <a:pPr algn="ctr"/>
                  <a:r>
                    <a:rPr lang="en-US" altLang="zh-CN" sz="2000" b="0">
                      <a:solidFill>
                        <a:srgbClr val="000000"/>
                      </a:solidFill>
                    </a:rPr>
                    <a:t>13</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46" name="Rectangle 125"/>
                <p:cNvSpPr>
                  <a:spLocks noChangeArrowheads="1"/>
                </p:cNvSpPr>
                <p:nvPr/>
              </p:nvSpPr>
              <p:spPr bwMode="auto">
                <a:xfrm>
                  <a:off x="0" y="4992"/>
                  <a:ext cx="51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39" name="Group 126"/>
              <p:cNvGrpSpPr/>
              <p:nvPr/>
            </p:nvGrpSpPr>
            <p:grpSpPr bwMode="auto">
              <a:xfrm>
                <a:off x="518" y="4992"/>
                <a:ext cx="1166" cy="384"/>
                <a:chOff x="518" y="4992"/>
                <a:chExt cx="1166" cy="384"/>
              </a:xfrm>
            </p:grpSpPr>
            <p:sp>
              <p:nvSpPr>
                <p:cNvPr id="213043" name="Rectangle 127"/>
                <p:cNvSpPr>
                  <a:spLocks noChangeArrowheads="1"/>
                </p:cNvSpPr>
                <p:nvPr/>
              </p:nvSpPr>
              <p:spPr bwMode="auto">
                <a:xfrm>
                  <a:off x="561" y="4992"/>
                  <a:ext cx="1080" cy="384"/>
                </a:xfrm>
                <a:prstGeom prst="rect">
                  <a:avLst/>
                </a:prstGeom>
                <a:noFill/>
                <a:ln w="9525">
                  <a:noFill/>
                  <a:miter lim="800000"/>
                </a:ln>
              </p:spPr>
              <p:txBody>
                <a:bodyPr/>
                <a:lstStyle/>
                <a:p>
                  <a:pPr algn="ctr"/>
                  <a:r>
                    <a:rPr lang="zh-CN" altLang="en-US" sz="2000" b="0">
                      <a:solidFill>
                        <a:srgbClr val="000000"/>
                      </a:solidFill>
                    </a:rPr>
                    <a:t>市场部经理</a:t>
                  </a:r>
                  <a:endParaRPr lang="zh-CN" altLang="en-US" sz="2000" b="0">
                    <a:solidFill>
                      <a:srgbClr val="000000"/>
                    </a:solidFill>
                  </a:endParaRPr>
                </a:p>
                <a:p>
                  <a:pPr algn="ctr" eaLnBrk="0" hangingPunct="0"/>
                  <a:endParaRPr lang="en-US" altLang="zh-CN" sz="2000" b="0">
                    <a:solidFill>
                      <a:srgbClr val="000000"/>
                    </a:solidFill>
                  </a:endParaRPr>
                </a:p>
              </p:txBody>
            </p:sp>
            <p:sp>
              <p:nvSpPr>
                <p:cNvPr id="213044" name="Rectangle 128"/>
                <p:cNvSpPr>
                  <a:spLocks noChangeArrowheads="1"/>
                </p:cNvSpPr>
                <p:nvPr/>
              </p:nvSpPr>
              <p:spPr bwMode="auto">
                <a:xfrm>
                  <a:off x="518" y="4992"/>
                  <a:ext cx="116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3040" name="Group 129"/>
              <p:cNvGrpSpPr/>
              <p:nvPr/>
            </p:nvGrpSpPr>
            <p:grpSpPr bwMode="auto">
              <a:xfrm>
                <a:off x="1684" y="4992"/>
                <a:ext cx="662" cy="384"/>
                <a:chOff x="1684" y="4992"/>
                <a:chExt cx="662" cy="384"/>
              </a:xfrm>
            </p:grpSpPr>
            <p:sp>
              <p:nvSpPr>
                <p:cNvPr id="213041" name="Rectangle 130"/>
                <p:cNvSpPr>
                  <a:spLocks noChangeArrowheads="1"/>
                </p:cNvSpPr>
                <p:nvPr/>
              </p:nvSpPr>
              <p:spPr bwMode="auto">
                <a:xfrm>
                  <a:off x="1727" y="4992"/>
                  <a:ext cx="576" cy="384"/>
                </a:xfrm>
                <a:prstGeom prst="rect">
                  <a:avLst/>
                </a:prstGeom>
                <a:noFill/>
                <a:ln w="9525">
                  <a:noFill/>
                  <a:miter lim="800000"/>
                </a:ln>
              </p:spPr>
              <p:txBody>
                <a:bodyPr/>
                <a:lstStyle/>
                <a:p>
                  <a:pPr algn="ctr"/>
                  <a:r>
                    <a:rPr lang="en-US" altLang="zh-CN" sz="2000" b="0">
                      <a:solidFill>
                        <a:srgbClr val="000000"/>
                      </a:solidFill>
                    </a:rPr>
                    <a:t>565</a:t>
                  </a:r>
                  <a:endParaRPr lang="en-US" altLang="zh-CN" sz="2000" b="0">
                    <a:solidFill>
                      <a:srgbClr val="000000"/>
                    </a:solidFill>
                  </a:endParaRPr>
                </a:p>
                <a:p>
                  <a:pPr algn="ctr" eaLnBrk="0" hangingPunct="0"/>
                  <a:endParaRPr lang="en-US" altLang="zh-CN" sz="2000" b="0">
                    <a:solidFill>
                      <a:srgbClr val="000000"/>
                    </a:solidFill>
                  </a:endParaRPr>
                </a:p>
              </p:txBody>
            </p:sp>
            <p:sp>
              <p:nvSpPr>
                <p:cNvPr id="213042" name="Rectangle 131"/>
                <p:cNvSpPr>
                  <a:spLocks noChangeArrowheads="1"/>
                </p:cNvSpPr>
                <p:nvPr/>
              </p:nvSpPr>
              <p:spPr bwMode="auto">
                <a:xfrm>
                  <a:off x="1684" y="4992"/>
                  <a:ext cx="662" cy="384"/>
                </a:xfrm>
                <a:prstGeom prst="rect">
                  <a:avLst/>
                </a:prstGeom>
                <a:noFill/>
                <a:ln w="7">
                  <a:solidFill>
                    <a:srgbClr val="A0A0A0"/>
                  </a:solidFill>
                  <a:miter lim="800000"/>
                </a:ln>
              </p:spPr>
              <p:txBody>
                <a:bodyPr/>
                <a:lstStyle/>
                <a:p>
                  <a:endParaRPr lang="zh-CN" altLang="en-US">
                    <a:solidFill>
                      <a:srgbClr val="000000"/>
                    </a:solidFill>
                  </a:endParaRPr>
                </a:p>
              </p:txBody>
            </p:sp>
          </p:grpSp>
        </p:grpSp>
        <p:sp>
          <p:nvSpPr>
            <p:cNvPr id="212998" name="Rectangle 132"/>
            <p:cNvSpPr>
              <a:spLocks noChangeArrowheads="1"/>
            </p:cNvSpPr>
            <p:nvPr/>
          </p:nvSpPr>
          <p:spPr bwMode="auto">
            <a:xfrm>
              <a:off x="-3" y="-3"/>
              <a:ext cx="2352" cy="5382"/>
            </a:xfrm>
            <a:prstGeom prst="rect">
              <a:avLst/>
            </a:prstGeom>
            <a:noFill/>
            <a:ln w="9525">
              <a:solidFill>
                <a:srgbClr val="A0A0A0"/>
              </a:solidFill>
              <a:miter lim="800000"/>
            </a:ln>
          </p:spPr>
          <p:txBody>
            <a:bodyPr/>
            <a:lstStyle/>
            <a:p>
              <a:endParaRPr lang="zh-CN" alt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a:spLocks noGrp="1" noChangeArrowheads="1"/>
          </p:cNvSpPr>
          <p:nvPr>
            <p:ph type="title"/>
          </p:nvPr>
        </p:nvSpPr>
        <p:spPr>
          <a:xfrm>
            <a:off x="0" y="0"/>
            <a:ext cx="10668000" cy="957263"/>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薪资结构设计的步骤（</a:t>
            </a:r>
            <a:r>
              <a:rPr lang="en-US" altLang="zh-CN" sz="3200" b="1" smtClean="0">
                <a:solidFill>
                  <a:srgbClr val="FFFFFF"/>
                </a:solidFill>
                <a:latin typeface="宋体" panose="02010600030101010101" pitchFamily="2" charset="-122"/>
              </a:rPr>
              <a:t>6.2</a:t>
            </a:r>
            <a:r>
              <a:rPr lang="zh-CN" altLang="en-US" sz="3200" b="1" smtClean="0">
                <a:solidFill>
                  <a:srgbClr val="FFFFFF"/>
                </a:solidFill>
                <a:latin typeface="宋体" panose="02010600030101010101" pitchFamily="2" charset="-122"/>
              </a:rPr>
              <a:t>）</a:t>
            </a:r>
            <a:endParaRPr lang="zh-CN" altLang="en-US" sz="3200" b="1" smtClean="0">
              <a:solidFill>
                <a:srgbClr val="FFFFFF"/>
              </a:solidFill>
              <a:latin typeface="宋体" panose="02010600030101010101" pitchFamily="2" charset="-122"/>
            </a:endParaRPr>
          </a:p>
        </p:txBody>
      </p:sp>
      <p:sp>
        <p:nvSpPr>
          <p:cNvPr id="214019" name="Text Box 3"/>
          <p:cNvSpPr txBox="1">
            <a:spLocks noChangeArrowheads="1"/>
          </p:cNvSpPr>
          <p:nvPr/>
        </p:nvSpPr>
        <p:spPr bwMode="auto">
          <a:xfrm>
            <a:off x="533400" y="2155825"/>
            <a:ext cx="2057400" cy="2720975"/>
          </a:xfrm>
          <a:prstGeom prst="rect">
            <a:avLst/>
          </a:prstGeom>
          <a:noFill/>
          <a:ln w="9525">
            <a:noFill/>
            <a:miter lim="800000"/>
          </a:ln>
        </p:spPr>
        <p:txBody>
          <a:bodyPr>
            <a:spAutoFit/>
          </a:bodyPr>
          <a:lstStyle/>
          <a:p>
            <a:pPr>
              <a:lnSpc>
                <a:spcPct val="180000"/>
              </a:lnSpc>
              <a:spcBef>
                <a:spcPct val="50000"/>
              </a:spcBef>
              <a:buClr>
                <a:srgbClr val="A50021"/>
              </a:buClr>
              <a:buFont typeface="Wingdings" panose="05000000000000000000" pitchFamily="2" charset="2"/>
              <a:buChar char="Ø"/>
            </a:pPr>
            <a:r>
              <a:rPr lang="en-US" altLang="zh-CN">
                <a:solidFill>
                  <a:srgbClr val="000000"/>
                </a:solidFill>
                <a:latin typeface="华文细黑" pitchFamily="2" charset="-122"/>
                <a:ea typeface="华文细黑" pitchFamily="2" charset="-122"/>
              </a:rPr>
              <a:t>   </a:t>
            </a:r>
            <a:r>
              <a:rPr lang="zh-CN" altLang="en-US">
                <a:solidFill>
                  <a:srgbClr val="000000"/>
                </a:solidFill>
                <a:latin typeface="华文细黑" pitchFamily="2" charset="-122"/>
                <a:ea typeface="华文细黑" pitchFamily="2" charset="-122"/>
              </a:rPr>
              <a:t>步骤二：按照职位点数对职位进行初步分组。</a:t>
            </a:r>
            <a:endParaRPr lang="zh-CN" altLang="en-US">
              <a:solidFill>
                <a:srgbClr val="000000"/>
              </a:solidFill>
              <a:latin typeface="华文细黑" pitchFamily="2" charset="-122"/>
              <a:ea typeface="华文细黑" pitchFamily="2" charset="-122"/>
            </a:endParaRPr>
          </a:p>
        </p:txBody>
      </p:sp>
      <p:grpSp>
        <p:nvGrpSpPr>
          <p:cNvPr id="214020" name="Group 4"/>
          <p:cNvGrpSpPr/>
          <p:nvPr/>
        </p:nvGrpSpPr>
        <p:grpSpPr bwMode="auto">
          <a:xfrm>
            <a:off x="2895600" y="1290638"/>
            <a:ext cx="6858000" cy="5872162"/>
            <a:chOff x="-3" y="-3"/>
            <a:chExt cx="2424" cy="3174"/>
          </a:xfrm>
        </p:grpSpPr>
        <p:grpSp>
          <p:nvGrpSpPr>
            <p:cNvPr id="214021" name="Group 5"/>
            <p:cNvGrpSpPr/>
            <p:nvPr/>
          </p:nvGrpSpPr>
          <p:grpSpPr bwMode="auto">
            <a:xfrm>
              <a:off x="0" y="0"/>
              <a:ext cx="2418" cy="3168"/>
              <a:chOff x="0" y="0"/>
              <a:chExt cx="2418" cy="3168"/>
            </a:xfrm>
          </p:grpSpPr>
          <p:grpSp>
            <p:nvGrpSpPr>
              <p:cNvPr id="214023" name="Group 6"/>
              <p:cNvGrpSpPr/>
              <p:nvPr/>
            </p:nvGrpSpPr>
            <p:grpSpPr bwMode="auto">
              <a:xfrm>
                <a:off x="0" y="0"/>
                <a:ext cx="518" cy="480"/>
                <a:chOff x="0" y="0"/>
                <a:chExt cx="518" cy="480"/>
              </a:xfrm>
            </p:grpSpPr>
            <p:sp>
              <p:nvSpPr>
                <p:cNvPr id="214075" name="Rectangle 7"/>
                <p:cNvSpPr>
                  <a:spLocks noChangeArrowheads="1"/>
                </p:cNvSpPr>
                <p:nvPr/>
              </p:nvSpPr>
              <p:spPr bwMode="auto">
                <a:xfrm>
                  <a:off x="43" y="0"/>
                  <a:ext cx="432" cy="480"/>
                </a:xfrm>
                <a:prstGeom prst="rect">
                  <a:avLst/>
                </a:prstGeom>
                <a:noFill/>
                <a:ln w="9525">
                  <a:noFill/>
                  <a:miter lim="800000"/>
                </a:ln>
              </p:spPr>
              <p:txBody>
                <a:bodyPr/>
                <a:lstStyle/>
                <a:p>
                  <a:pPr algn="ctr">
                    <a:lnSpc>
                      <a:spcPct val="190000"/>
                    </a:lnSpc>
                  </a:pPr>
                  <a:r>
                    <a:rPr lang="zh-CN" altLang="en-US" sz="2000">
                      <a:solidFill>
                        <a:srgbClr val="000000"/>
                      </a:solidFill>
                    </a:rPr>
                    <a:t>职位等级</a:t>
                  </a:r>
                  <a:endParaRPr lang="zh-CN" altLang="en-US" sz="2000" b="0">
                    <a:solidFill>
                      <a:srgbClr val="000000"/>
                    </a:solidFill>
                  </a:endParaRPr>
                </a:p>
              </p:txBody>
            </p:sp>
            <p:sp>
              <p:nvSpPr>
                <p:cNvPr id="214076" name="Rectangle 8"/>
                <p:cNvSpPr>
                  <a:spLocks noChangeArrowheads="1"/>
                </p:cNvSpPr>
                <p:nvPr/>
              </p:nvSpPr>
              <p:spPr bwMode="auto">
                <a:xfrm>
                  <a:off x="0" y="0"/>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4024" name="Group 9"/>
              <p:cNvGrpSpPr/>
              <p:nvPr/>
            </p:nvGrpSpPr>
            <p:grpSpPr bwMode="auto">
              <a:xfrm>
                <a:off x="518" y="0"/>
                <a:ext cx="1166" cy="480"/>
                <a:chOff x="518" y="0"/>
                <a:chExt cx="1166" cy="480"/>
              </a:xfrm>
            </p:grpSpPr>
            <p:sp>
              <p:nvSpPr>
                <p:cNvPr id="214073" name="Rectangle 10"/>
                <p:cNvSpPr>
                  <a:spLocks noChangeArrowheads="1"/>
                </p:cNvSpPr>
                <p:nvPr/>
              </p:nvSpPr>
              <p:spPr bwMode="auto">
                <a:xfrm>
                  <a:off x="561" y="0"/>
                  <a:ext cx="1080" cy="480"/>
                </a:xfrm>
                <a:prstGeom prst="rect">
                  <a:avLst/>
                </a:prstGeom>
                <a:noFill/>
                <a:ln w="9525">
                  <a:noFill/>
                  <a:miter lim="800000"/>
                </a:ln>
              </p:spPr>
              <p:txBody>
                <a:bodyPr/>
                <a:lstStyle/>
                <a:p>
                  <a:pPr algn="ctr">
                    <a:lnSpc>
                      <a:spcPct val="190000"/>
                    </a:lnSpc>
                  </a:pPr>
                  <a:r>
                    <a:rPr lang="zh-CN" altLang="en-US" sz="2000">
                      <a:solidFill>
                        <a:srgbClr val="000000"/>
                      </a:solidFill>
                    </a:rPr>
                    <a:t>职位名称</a:t>
                  </a:r>
                  <a:endParaRPr lang="zh-CN" altLang="en-US" sz="2000" b="0">
                    <a:solidFill>
                      <a:srgbClr val="000000"/>
                    </a:solidFill>
                  </a:endParaRPr>
                </a:p>
              </p:txBody>
            </p:sp>
            <p:sp>
              <p:nvSpPr>
                <p:cNvPr id="214074" name="Rectangle 11"/>
                <p:cNvSpPr>
                  <a:spLocks noChangeArrowheads="1"/>
                </p:cNvSpPr>
                <p:nvPr/>
              </p:nvSpPr>
              <p:spPr bwMode="auto">
                <a:xfrm>
                  <a:off x="518" y="0"/>
                  <a:ext cx="1166"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4025" name="Group 12"/>
              <p:cNvGrpSpPr/>
              <p:nvPr/>
            </p:nvGrpSpPr>
            <p:grpSpPr bwMode="auto">
              <a:xfrm>
                <a:off x="1684" y="0"/>
                <a:ext cx="734" cy="480"/>
                <a:chOff x="1684" y="0"/>
                <a:chExt cx="734" cy="480"/>
              </a:xfrm>
            </p:grpSpPr>
            <p:sp>
              <p:nvSpPr>
                <p:cNvPr id="214071" name="Rectangle 13"/>
                <p:cNvSpPr>
                  <a:spLocks noChangeArrowheads="1"/>
                </p:cNvSpPr>
                <p:nvPr/>
              </p:nvSpPr>
              <p:spPr bwMode="auto">
                <a:xfrm>
                  <a:off x="1727" y="0"/>
                  <a:ext cx="648" cy="480"/>
                </a:xfrm>
                <a:prstGeom prst="rect">
                  <a:avLst/>
                </a:prstGeom>
                <a:noFill/>
                <a:ln w="9525">
                  <a:noFill/>
                  <a:miter lim="800000"/>
                </a:ln>
              </p:spPr>
              <p:txBody>
                <a:bodyPr/>
                <a:lstStyle/>
                <a:p>
                  <a:pPr algn="ctr">
                    <a:lnSpc>
                      <a:spcPct val="190000"/>
                    </a:lnSpc>
                  </a:pPr>
                  <a:r>
                    <a:rPr lang="zh-CN" altLang="en-US" sz="2000">
                      <a:solidFill>
                        <a:srgbClr val="000000"/>
                      </a:solidFill>
                    </a:rPr>
                    <a:t>点 数</a:t>
                  </a:r>
                  <a:endParaRPr lang="zh-CN" altLang="en-US" sz="2000" b="0">
                    <a:solidFill>
                      <a:srgbClr val="000000"/>
                    </a:solidFill>
                  </a:endParaRPr>
                </a:p>
                <a:p>
                  <a:pPr algn="ctr" eaLnBrk="0" hangingPunct="0"/>
                  <a:endParaRPr lang="en-US" altLang="zh-CN" sz="2000" b="0">
                    <a:solidFill>
                      <a:srgbClr val="000000"/>
                    </a:solidFill>
                  </a:endParaRPr>
                </a:p>
              </p:txBody>
            </p:sp>
            <p:sp>
              <p:nvSpPr>
                <p:cNvPr id="214072" name="Rectangle 14"/>
                <p:cNvSpPr>
                  <a:spLocks noChangeArrowheads="1"/>
                </p:cNvSpPr>
                <p:nvPr/>
              </p:nvSpPr>
              <p:spPr bwMode="auto">
                <a:xfrm>
                  <a:off x="1684" y="0"/>
                  <a:ext cx="73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4026" name="Group 15"/>
              <p:cNvGrpSpPr/>
              <p:nvPr/>
            </p:nvGrpSpPr>
            <p:grpSpPr bwMode="auto">
              <a:xfrm>
                <a:off x="0" y="480"/>
                <a:ext cx="518" cy="384"/>
                <a:chOff x="0" y="480"/>
                <a:chExt cx="518" cy="384"/>
              </a:xfrm>
            </p:grpSpPr>
            <p:sp>
              <p:nvSpPr>
                <p:cNvPr id="214069" name="Rectangle 16"/>
                <p:cNvSpPr>
                  <a:spLocks noChangeArrowheads="1"/>
                </p:cNvSpPr>
                <p:nvPr/>
              </p:nvSpPr>
              <p:spPr bwMode="auto">
                <a:xfrm>
                  <a:off x="43" y="480"/>
                  <a:ext cx="432" cy="384"/>
                </a:xfrm>
                <a:prstGeom prst="rect">
                  <a:avLst/>
                </a:prstGeom>
                <a:noFill/>
                <a:ln w="9525">
                  <a:noFill/>
                  <a:miter lim="800000"/>
                </a:ln>
              </p:spPr>
              <p:txBody>
                <a:bodyPr anchor="ctr"/>
                <a:lstStyle/>
                <a:p>
                  <a:pPr algn="ctr"/>
                  <a:r>
                    <a:rPr lang="en-US" altLang="zh-CN" sz="2000" b="0">
                      <a:solidFill>
                        <a:srgbClr val="000000"/>
                      </a:solidFill>
                    </a:rPr>
                    <a:t>1</a:t>
                  </a:r>
                  <a:endParaRPr lang="en-US" altLang="zh-CN" sz="2000" b="0">
                    <a:solidFill>
                      <a:srgbClr val="000000"/>
                    </a:solidFill>
                  </a:endParaRPr>
                </a:p>
                <a:p>
                  <a:pPr algn="ctr" eaLnBrk="0" hangingPunct="0"/>
                  <a:endParaRPr lang="en-US" altLang="zh-CN" sz="2000" b="0">
                    <a:solidFill>
                      <a:srgbClr val="000000"/>
                    </a:solidFill>
                  </a:endParaRPr>
                </a:p>
              </p:txBody>
            </p:sp>
            <p:sp>
              <p:nvSpPr>
                <p:cNvPr id="214070" name="Rectangle 17"/>
                <p:cNvSpPr>
                  <a:spLocks noChangeArrowheads="1"/>
                </p:cNvSpPr>
                <p:nvPr/>
              </p:nvSpPr>
              <p:spPr bwMode="auto">
                <a:xfrm>
                  <a:off x="0" y="480"/>
                  <a:ext cx="518"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4027" name="Group 18"/>
              <p:cNvGrpSpPr/>
              <p:nvPr/>
            </p:nvGrpSpPr>
            <p:grpSpPr bwMode="auto">
              <a:xfrm>
                <a:off x="518" y="480"/>
                <a:ext cx="1166" cy="384"/>
                <a:chOff x="518" y="480"/>
                <a:chExt cx="1166" cy="384"/>
              </a:xfrm>
            </p:grpSpPr>
            <p:sp>
              <p:nvSpPr>
                <p:cNvPr id="214067" name="Rectangle 19"/>
                <p:cNvSpPr>
                  <a:spLocks noChangeArrowheads="1"/>
                </p:cNvSpPr>
                <p:nvPr/>
              </p:nvSpPr>
              <p:spPr bwMode="auto">
                <a:xfrm>
                  <a:off x="561" y="480"/>
                  <a:ext cx="1080" cy="384"/>
                </a:xfrm>
                <a:prstGeom prst="rect">
                  <a:avLst/>
                </a:prstGeom>
                <a:noFill/>
                <a:ln w="9525">
                  <a:noFill/>
                  <a:miter lim="800000"/>
                </a:ln>
              </p:spPr>
              <p:txBody>
                <a:bodyPr/>
                <a:lstStyle/>
                <a:p>
                  <a:pPr algn="ctr"/>
                  <a:r>
                    <a:rPr lang="zh-CN" altLang="en-US" sz="2000" b="0">
                      <a:solidFill>
                        <a:srgbClr val="000000"/>
                      </a:solidFill>
                    </a:rPr>
                    <a:t>出纳</a:t>
                  </a:r>
                  <a:endParaRPr lang="zh-CN" altLang="en-US" sz="2000" b="0">
                    <a:solidFill>
                      <a:srgbClr val="000000"/>
                    </a:solidFill>
                  </a:endParaRPr>
                </a:p>
                <a:p>
                  <a:pPr algn="ctr" eaLnBrk="0" hangingPunct="0"/>
                  <a:endParaRPr lang="en-US" altLang="zh-CN" sz="2000" b="0">
                    <a:solidFill>
                      <a:srgbClr val="000000"/>
                    </a:solidFill>
                  </a:endParaRPr>
                </a:p>
              </p:txBody>
            </p:sp>
            <p:sp>
              <p:nvSpPr>
                <p:cNvPr id="214068" name="Rectangle 20"/>
                <p:cNvSpPr>
                  <a:spLocks noChangeArrowheads="1"/>
                </p:cNvSpPr>
                <p:nvPr/>
              </p:nvSpPr>
              <p:spPr bwMode="auto">
                <a:xfrm>
                  <a:off x="518" y="480"/>
                  <a:ext cx="1166"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4028" name="Group 21"/>
              <p:cNvGrpSpPr/>
              <p:nvPr/>
            </p:nvGrpSpPr>
            <p:grpSpPr bwMode="auto">
              <a:xfrm>
                <a:off x="1684" y="480"/>
                <a:ext cx="734" cy="384"/>
                <a:chOff x="1684" y="480"/>
                <a:chExt cx="734" cy="384"/>
              </a:xfrm>
            </p:grpSpPr>
            <p:sp>
              <p:nvSpPr>
                <p:cNvPr id="214065" name="Rectangle 22"/>
                <p:cNvSpPr>
                  <a:spLocks noChangeArrowheads="1"/>
                </p:cNvSpPr>
                <p:nvPr/>
              </p:nvSpPr>
              <p:spPr bwMode="auto">
                <a:xfrm>
                  <a:off x="1727" y="480"/>
                  <a:ext cx="648" cy="384"/>
                </a:xfrm>
                <a:prstGeom prst="rect">
                  <a:avLst/>
                </a:prstGeom>
                <a:noFill/>
                <a:ln w="9525">
                  <a:noFill/>
                  <a:miter lim="800000"/>
                </a:ln>
              </p:spPr>
              <p:txBody>
                <a:bodyPr/>
                <a:lstStyle/>
                <a:p>
                  <a:pPr algn="ctr"/>
                  <a:r>
                    <a:rPr lang="en-US" altLang="zh-CN" sz="2000" b="0">
                      <a:solidFill>
                        <a:srgbClr val="000000"/>
                      </a:solidFill>
                    </a:rPr>
                    <a:t>140</a:t>
                  </a:r>
                  <a:endParaRPr lang="en-US" altLang="zh-CN" sz="2000" b="0">
                    <a:solidFill>
                      <a:srgbClr val="000000"/>
                    </a:solidFill>
                  </a:endParaRPr>
                </a:p>
                <a:p>
                  <a:pPr algn="ctr" eaLnBrk="0" hangingPunct="0"/>
                  <a:endParaRPr lang="en-US" altLang="zh-CN" sz="2000" b="0">
                    <a:solidFill>
                      <a:srgbClr val="000000"/>
                    </a:solidFill>
                  </a:endParaRPr>
                </a:p>
              </p:txBody>
            </p:sp>
            <p:sp>
              <p:nvSpPr>
                <p:cNvPr id="214066" name="Rectangle 23"/>
                <p:cNvSpPr>
                  <a:spLocks noChangeArrowheads="1"/>
                </p:cNvSpPr>
                <p:nvPr/>
              </p:nvSpPr>
              <p:spPr bwMode="auto">
                <a:xfrm>
                  <a:off x="1684" y="480"/>
                  <a:ext cx="734"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4029" name="Group 24"/>
              <p:cNvGrpSpPr/>
              <p:nvPr/>
            </p:nvGrpSpPr>
            <p:grpSpPr bwMode="auto">
              <a:xfrm>
                <a:off x="0" y="864"/>
                <a:ext cx="518" cy="480"/>
                <a:chOff x="0" y="864"/>
                <a:chExt cx="518" cy="480"/>
              </a:xfrm>
            </p:grpSpPr>
            <p:sp>
              <p:nvSpPr>
                <p:cNvPr id="214063" name="Rectangle 25"/>
                <p:cNvSpPr>
                  <a:spLocks noChangeArrowheads="1"/>
                </p:cNvSpPr>
                <p:nvPr/>
              </p:nvSpPr>
              <p:spPr bwMode="auto">
                <a:xfrm>
                  <a:off x="43" y="864"/>
                  <a:ext cx="432" cy="480"/>
                </a:xfrm>
                <a:prstGeom prst="rect">
                  <a:avLst/>
                </a:prstGeom>
                <a:noFill/>
                <a:ln w="9525">
                  <a:noFill/>
                  <a:miter lim="800000"/>
                </a:ln>
              </p:spPr>
              <p:txBody>
                <a:bodyPr anchor="ctr"/>
                <a:lstStyle/>
                <a:p>
                  <a:pPr algn="ctr"/>
                  <a:r>
                    <a:rPr lang="en-US" altLang="zh-CN" sz="2000" b="0">
                      <a:solidFill>
                        <a:srgbClr val="000000"/>
                      </a:solidFill>
                    </a:rPr>
                    <a:t>2</a:t>
                  </a:r>
                  <a:endParaRPr lang="en-US" altLang="zh-CN" sz="2000" b="0">
                    <a:solidFill>
                      <a:srgbClr val="000000"/>
                    </a:solidFill>
                  </a:endParaRPr>
                </a:p>
                <a:p>
                  <a:pPr algn="ctr" eaLnBrk="0" hangingPunct="0"/>
                  <a:endParaRPr lang="en-US" altLang="zh-CN" sz="2000" b="0">
                    <a:solidFill>
                      <a:srgbClr val="000000"/>
                    </a:solidFill>
                  </a:endParaRPr>
                </a:p>
              </p:txBody>
            </p:sp>
            <p:sp>
              <p:nvSpPr>
                <p:cNvPr id="214064" name="Rectangle 26"/>
                <p:cNvSpPr>
                  <a:spLocks noChangeArrowheads="1"/>
                </p:cNvSpPr>
                <p:nvPr/>
              </p:nvSpPr>
              <p:spPr bwMode="auto">
                <a:xfrm>
                  <a:off x="0" y="864"/>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4030" name="Group 27"/>
              <p:cNvGrpSpPr/>
              <p:nvPr/>
            </p:nvGrpSpPr>
            <p:grpSpPr bwMode="auto">
              <a:xfrm>
                <a:off x="518" y="864"/>
                <a:ext cx="1166" cy="480"/>
                <a:chOff x="518" y="864"/>
                <a:chExt cx="1166" cy="480"/>
              </a:xfrm>
            </p:grpSpPr>
            <p:sp>
              <p:nvSpPr>
                <p:cNvPr id="214061" name="Rectangle 28"/>
                <p:cNvSpPr>
                  <a:spLocks noChangeArrowheads="1"/>
                </p:cNvSpPr>
                <p:nvPr/>
              </p:nvSpPr>
              <p:spPr bwMode="auto">
                <a:xfrm>
                  <a:off x="561" y="864"/>
                  <a:ext cx="1080" cy="480"/>
                </a:xfrm>
                <a:prstGeom prst="rect">
                  <a:avLst/>
                </a:prstGeom>
                <a:noFill/>
                <a:ln w="9525">
                  <a:noFill/>
                  <a:miter lim="800000"/>
                </a:ln>
              </p:spPr>
              <p:txBody>
                <a:bodyPr/>
                <a:lstStyle/>
                <a:p>
                  <a:pPr algn="ctr"/>
                  <a:r>
                    <a:rPr lang="zh-CN" altLang="en-US" sz="2000" b="0">
                      <a:solidFill>
                        <a:srgbClr val="000000"/>
                      </a:solidFill>
                    </a:rPr>
                    <a:t>离退休事务主办</a:t>
                  </a:r>
                  <a:endParaRPr lang="zh-CN" altLang="en-US" sz="2000" b="0">
                    <a:solidFill>
                      <a:srgbClr val="000000"/>
                    </a:solidFill>
                  </a:endParaRPr>
                </a:p>
                <a:p>
                  <a:pPr algn="ctr" eaLnBrk="0" hangingPunct="0"/>
                  <a:r>
                    <a:rPr lang="zh-CN" altLang="en-US" sz="2000" b="0">
                      <a:solidFill>
                        <a:srgbClr val="000000"/>
                      </a:solidFill>
                    </a:rPr>
                    <a:t>行政事务主办</a:t>
                  </a:r>
                  <a:endParaRPr lang="zh-CN" altLang="en-US" sz="2000" b="0">
                    <a:solidFill>
                      <a:srgbClr val="000000"/>
                    </a:solidFill>
                  </a:endParaRPr>
                </a:p>
                <a:p>
                  <a:pPr algn="ctr" eaLnBrk="0" hangingPunct="0"/>
                  <a:endParaRPr lang="en-US" altLang="zh-CN" sz="2000" b="0">
                    <a:solidFill>
                      <a:srgbClr val="000000"/>
                    </a:solidFill>
                  </a:endParaRPr>
                </a:p>
              </p:txBody>
            </p:sp>
            <p:sp>
              <p:nvSpPr>
                <p:cNvPr id="214062" name="Rectangle 29"/>
                <p:cNvSpPr>
                  <a:spLocks noChangeArrowheads="1"/>
                </p:cNvSpPr>
                <p:nvPr/>
              </p:nvSpPr>
              <p:spPr bwMode="auto">
                <a:xfrm>
                  <a:off x="518" y="864"/>
                  <a:ext cx="1166"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4031" name="Group 30"/>
              <p:cNvGrpSpPr/>
              <p:nvPr/>
            </p:nvGrpSpPr>
            <p:grpSpPr bwMode="auto">
              <a:xfrm>
                <a:off x="1684" y="864"/>
                <a:ext cx="734" cy="480"/>
                <a:chOff x="1684" y="864"/>
                <a:chExt cx="734" cy="480"/>
              </a:xfrm>
            </p:grpSpPr>
            <p:sp>
              <p:nvSpPr>
                <p:cNvPr id="214059" name="Rectangle 31"/>
                <p:cNvSpPr>
                  <a:spLocks noChangeArrowheads="1"/>
                </p:cNvSpPr>
                <p:nvPr/>
              </p:nvSpPr>
              <p:spPr bwMode="auto">
                <a:xfrm>
                  <a:off x="1727" y="864"/>
                  <a:ext cx="648" cy="480"/>
                </a:xfrm>
                <a:prstGeom prst="rect">
                  <a:avLst/>
                </a:prstGeom>
                <a:noFill/>
                <a:ln w="9525">
                  <a:noFill/>
                  <a:miter lim="800000"/>
                </a:ln>
              </p:spPr>
              <p:txBody>
                <a:bodyPr/>
                <a:lstStyle/>
                <a:p>
                  <a:pPr algn="ctr"/>
                  <a:r>
                    <a:rPr lang="en-US" altLang="zh-CN" sz="2000" b="0">
                      <a:solidFill>
                        <a:srgbClr val="000000"/>
                      </a:solidFill>
                    </a:rPr>
                    <a:t>210</a:t>
                  </a:r>
                  <a:endParaRPr lang="en-US" altLang="zh-CN" sz="2000" b="0">
                    <a:solidFill>
                      <a:srgbClr val="000000"/>
                    </a:solidFill>
                  </a:endParaRPr>
                </a:p>
                <a:p>
                  <a:pPr algn="ctr" eaLnBrk="0" hangingPunct="0"/>
                  <a:r>
                    <a:rPr lang="en-US" altLang="zh-CN" sz="2000" b="0">
                      <a:solidFill>
                        <a:srgbClr val="000000"/>
                      </a:solidFill>
                    </a:rPr>
                    <a:t>260</a:t>
                  </a:r>
                  <a:endParaRPr lang="en-US" altLang="zh-CN" sz="2000" b="0">
                    <a:solidFill>
                      <a:srgbClr val="000000"/>
                    </a:solidFill>
                  </a:endParaRPr>
                </a:p>
                <a:p>
                  <a:pPr algn="ctr" eaLnBrk="0" hangingPunct="0"/>
                  <a:endParaRPr lang="en-US" altLang="zh-CN" sz="2000" b="0">
                    <a:solidFill>
                      <a:srgbClr val="000000"/>
                    </a:solidFill>
                  </a:endParaRPr>
                </a:p>
              </p:txBody>
            </p:sp>
            <p:sp>
              <p:nvSpPr>
                <p:cNvPr id="214060" name="Rectangle 32"/>
                <p:cNvSpPr>
                  <a:spLocks noChangeArrowheads="1"/>
                </p:cNvSpPr>
                <p:nvPr/>
              </p:nvSpPr>
              <p:spPr bwMode="auto">
                <a:xfrm>
                  <a:off x="1684" y="864"/>
                  <a:ext cx="73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4032" name="Group 33"/>
              <p:cNvGrpSpPr/>
              <p:nvPr/>
            </p:nvGrpSpPr>
            <p:grpSpPr bwMode="auto">
              <a:xfrm>
                <a:off x="0" y="1344"/>
                <a:ext cx="518" cy="672"/>
                <a:chOff x="0" y="1344"/>
                <a:chExt cx="518" cy="672"/>
              </a:xfrm>
            </p:grpSpPr>
            <p:sp>
              <p:nvSpPr>
                <p:cNvPr id="214057" name="Rectangle 34"/>
                <p:cNvSpPr>
                  <a:spLocks noChangeArrowheads="1"/>
                </p:cNvSpPr>
                <p:nvPr/>
              </p:nvSpPr>
              <p:spPr bwMode="auto">
                <a:xfrm>
                  <a:off x="43" y="1344"/>
                  <a:ext cx="432" cy="672"/>
                </a:xfrm>
                <a:prstGeom prst="rect">
                  <a:avLst/>
                </a:prstGeom>
                <a:noFill/>
                <a:ln w="9525">
                  <a:noFill/>
                  <a:miter lim="800000"/>
                </a:ln>
              </p:spPr>
              <p:txBody>
                <a:bodyPr anchor="ctr"/>
                <a:lstStyle/>
                <a:p>
                  <a:pPr algn="ctr"/>
                  <a:r>
                    <a:rPr lang="en-US" altLang="zh-CN" sz="2000" b="0">
                      <a:solidFill>
                        <a:srgbClr val="000000"/>
                      </a:solidFill>
                    </a:rPr>
                    <a:t>3</a:t>
                  </a:r>
                  <a:endParaRPr lang="en-US" altLang="zh-CN" sz="2000" b="0">
                    <a:solidFill>
                      <a:srgbClr val="000000"/>
                    </a:solidFill>
                  </a:endParaRPr>
                </a:p>
                <a:p>
                  <a:pPr algn="ctr" eaLnBrk="0" hangingPunct="0"/>
                  <a:endParaRPr lang="en-US" altLang="zh-CN" sz="2000" b="0">
                    <a:solidFill>
                      <a:srgbClr val="000000"/>
                    </a:solidFill>
                  </a:endParaRPr>
                </a:p>
              </p:txBody>
            </p:sp>
            <p:sp>
              <p:nvSpPr>
                <p:cNvPr id="214058" name="Rectangle 35"/>
                <p:cNvSpPr>
                  <a:spLocks noChangeArrowheads="1"/>
                </p:cNvSpPr>
                <p:nvPr/>
              </p:nvSpPr>
              <p:spPr bwMode="auto">
                <a:xfrm>
                  <a:off x="0" y="1344"/>
                  <a:ext cx="518" cy="672"/>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4033" name="Group 36"/>
              <p:cNvGrpSpPr/>
              <p:nvPr/>
            </p:nvGrpSpPr>
            <p:grpSpPr bwMode="auto">
              <a:xfrm>
                <a:off x="518" y="1344"/>
                <a:ext cx="1166" cy="672"/>
                <a:chOff x="518" y="1344"/>
                <a:chExt cx="1166" cy="672"/>
              </a:xfrm>
            </p:grpSpPr>
            <p:sp>
              <p:nvSpPr>
                <p:cNvPr id="214055" name="Rectangle 37"/>
                <p:cNvSpPr>
                  <a:spLocks noChangeArrowheads="1"/>
                </p:cNvSpPr>
                <p:nvPr/>
              </p:nvSpPr>
              <p:spPr bwMode="auto">
                <a:xfrm>
                  <a:off x="561" y="1344"/>
                  <a:ext cx="1080" cy="672"/>
                </a:xfrm>
                <a:prstGeom prst="rect">
                  <a:avLst/>
                </a:prstGeom>
                <a:noFill/>
                <a:ln w="9525">
                  <a:noFill/>
                  <a:miter lim="800000"/>
                </a:ln>
              </p:spPr>
              <p:txBody>
                <a:bodyPr/>
                <a:lstStyle/>
                <a:p>
                  <a:pPr algn="ctr"/>
                  <a:r>
                    <a:rPr lang="zh-CN" altLang="en-US" sz="2000" b="0">
                      <a:solidFill>
                        <a:srgbClr val="000000"/>
                      </a:solidFill>
                    </a:rPr>
                    <a:t>工会财务主管</a:t>
                  </a:r>
                  <a:endParaRPr lang="zh-CN" altLang="en-US" sz="2000" b="0">
                    <a:solidFill>
                      <a:srgbClr val="000000"/>
                    </a:solidFill>
                  </a:endParaRPr>
                </a:p>
                <a:p>
                  <a:pPr algn="ctr" eaLnBrk="0" hangingPunct="0"/>
                  <a:r>
                    <a:rPr lang="zh-CN" altLang="en-US" sz="2000" b="0">
                      <a:solidFill>
                        <a:srgbClr val="000000"/>
                      </a:solidFill>
                    </a:rPr>
                    <a:t>总经理秘书</a:t>
                  </a:r>
                  <a:endParaRPr lang="zh-CN" altLang="en-US" sz="2000" b="0">
                    <a:solidFill>
                      <a:srgbClr val="000000"/>
                    </a:solidFill>
                  </a:endParaRPr>
                </a:p>
                <a:p>
                  <a:pPr algn="ctr" eaLnBrk="0" hangingPunct="0"/>
                  <a:r>
                    <a:rPr lang="zh-CN" altLang="en-US" sz="2000" b="0">
                      <a:solidFill>
                        <a:srgbClr val="000000"/>
                      </a:solidFill>
                    </a:rPr>
                    <a:t>行政事务主管</a:t>
                  </a:r>
                  <a:endParaRPr lang="zh-CN" altLang="en-US" sz="2000" b="0">
                    <a:solidFill>
                      <a:srgbClr val="000000"/>
                    </a:solidFill>
                  </a:endParaRPr>
                </a:p>
                <a:p>
                  <a:pPr algn="ctr" eaLnBrk="0" hangingPunct="0"/>
                  <a:r>
                    <a:rPr lang="zh-CN" altLang="en-US" sz="2000" b="0">
                      <a:solidFill>
                        <a:srgbClr val="000000"/>
                      </a:solidFill>
                    </a:rPr>
                    <a:t>报销会计</a:t>
                  </a:r>
                  <a:endParaRPr lang="zh-CN" altLang="en-US" sz="2000" b="0">
                    <a:solidFill>
                      <a:srgbClr val="000000"/>
                    </a:solidFill>
                  </a:endParaRPr>
                </a:p>
                <a:p>
                  <a:pPr algn="ctr" eaLnBrk="0" hangingPunct="0"/>
                  <a:endParaRPr lang="en-US" altLang="zh-CN" sz="2000" b="0">
                    <a:solidFill>
                      <a:srgbClr val="000000"/>
                    </a:solidFill>
                  </a:endParaRPr>
                </a:p>
              </p:txBody>
            </p:sp>
            <p:sp>
              <p:nvSpPr>
                <p:cNvPr id="214056" name="Rectangle 38"/>
                <p:cNvSpPr>
                  <a:spLocks noChangeArrowheads="1"/>
                </p:cNvSpPr>
                <p:nvPr/>
              </p:nvSpPr>
              <p:spPr bwMode="auto">
                <a:xfrm>
                  <a:off x="518" y="1344"/>
                  <a:ext cx="1166" cy="672"/>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4034" name="Group 39"/>
              <p:cNvGrpSpPr/>
              <p:nvPr/>
            </p:nvGrpSpPr>
            <p:grpSpPr bwMode="auto">
              <a:xfrm>
                <a:off x="1684" y="1344"/>
                <a:ext cx="734" cy="672"/>
                <a:chOff x="1684" y="1344"/>
                <a:chExt cx="734" cy="672"/>
              </a:xfrm>
            </p:grpSpPr>
            <p:sp>
              <p:nvSpPr>
                <p:cNvPr id="214053" name="Rectangle 40"/>
                <p:cNvSpPr>
                  <a:spLocks noChangeArrowheads="1"/>
                </p:cNvSpPr>
                <p:nvPr/>
              </p:nvSpPr>
              <p:spPr bwMode="auto">
                <a:xfrm>
                  <a:off x="1727" y="1344"/>
                  <a:ext cx="648" cy="672"/>
                </a:xfrm>
                <a:prstGeom prst="rect">
                  <a:avLst/>
                </a:prstGeom>
                <a:noFill/>
                <a:ln w="9525">
                  <a:noFill/>
                  <a:miter lim="800000"/>
                </a:ln>
              </p:spPr>
              <p:txBody>
                <a:bodyPr/>
                <a:lstStyle/>
                <a:p>
                  <a:pPr algn="ctr"/>
                  <a:r>
                    <a:rPr lang="en-US" altLang="zh-CN" sz="2000" b="0">
                      <a:solidFill>
                        <a:srgbClr val="000000"/>
                      </a:solidFill>
                    </a:rPr>
                    <a:t>335</a:t>
                  </a:r>
                  <a:endParaRPr lang="en-US" altLang="zh-CN" sz="2000" b="0">
                    <a:solidFill>
                      <a:srgbClr val="000000"/>
                    </a:solidFill>
                  </a:endParaRPr>
                </a:p>
                <a:p>
                  <a:pPr algn="ctr" eaLnBrk="0" hangingPunct="0"/>
                  <a:r>
                    <a:rPr lang="en-US" altLang="zh-CN" sz="2000" b="0">
                      <a:solidFill>
                        <a:srgbClr val="000000"/>
                      </a:solidFill>
                    </a:rPr>
                    <a:t>345</a:t>
                  </a:r>
                  <a:endParaRPr lang="en-US" altLang="zh-CN" sz="2000" b="0">
                    <a:solidFill>
                      <a:srgbClr val="000000"/>
                    </a:solidFill>
                  </a:endParaRPr>
                </a:p>
                <a:p>
                  <a:pPr algn="ctr" eaLnBrk="0" hangingPunct="0"/>
                  <a:r>
                    <a:rPr lang="en-US" altLang="zh-CN" sz="2000" b="0">
                      <a:solidFill>
                        <a:srgbClr val="000000"/>
                      </a:solidFill>
                    </a:rPr>
                    <a:t>355</a:t>
                  </a:r>
                  <a:endParaRPr lang="en-US" altLang="zh-CN" sz="2000" b="0">
                    <a:solidFill>
                      <a:srgbClr val="000000"/>
                    </a:solidFill>
                  </a:endParaRPr>
                </a:p>
                <a:p>
                  <a:pPr algn="ctr" eaLnBrk="0" hangingPunct="0"/>
                  <a:r>
                    <a:rPr lang="en-US" altLang="zh-CN" sz="2000" b="0">
                      <a:solidFill>
                        <a:srgbClr val="000000"/>
                      </a:solidFill>
                    </a:rPr>
                    <a:t>355</a:t>
                  </a:r>
                  <a:endParaRPr lang="en-US" altLang="zh-CN" sz="2000" b="0">
                    <a:solidFill>
                      <a:srgbClr val="000000"/>
                    </a:solidFill>
                  </a:endParaRPr>
                </a:p>
                <a:p>
                  <a:pPr algn="ctr" eaLnBrk="0" hangingPunct="0"/>
                  <a:endParaRPr lang="en-US" altLang="zh-CN" sz="2000" b="0">
                    <a:solidFill>
                      <a:srgbClr val="000000"/>
                    </a:solidFill>
                  </a:endParaRPr>
                </a:p>
              </p:txBody>
            </p:sp>
            <p:sp>
              <p:nvSpPr>
                <p:cNvPr id="214054" name="Rectangle 41"/>
                <p:cNvSpPr>
                  <a:spLocks noChangeArrowheads="1"/>
                </p:cNvSpPr>
                <p:nvPr/>
              </p:nvSpPr>
              <p:spPr bwMode="auto">
                <a:xfrm>
                  <a:off x="1684" y="1344"/>
                  <a:ext cx="734" cy="672"/>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4035" name="Group 42"/>
              <p:cNvGrpSpPr/>
              <p:nvPr/>
            </p:nvGrpSpPr>
            <p:grpSpPr bwMode="auto">
              <a:xfrm>
                <a:off x="0" y="2016"/>
                <a:ext cx="518" cy="576"/>
                <a:chOff x="0" y="2016"/>
                <a:chExt cx="518" cy="576"/>
              </a:xfrm>
            </p:grpSpPr>
            <p:sp>
              <p:nvSpPr>
                <p:cNvPr id="214051" name="Rectangle 43"/>
                <p:cNvSpPr>
                  <a:spLocks noChangeArrowheads="1"/>
                </p:cNvSpPr>
                <p:nvPr/>
              </p:nvSpPr>
              <p:spPr bwMode="auto">
                <a:xfrm>
                  <a:off x="43" y="2016"/>
                  <a:ext cx="432" cy="576"/>
                </a:xfrm>
                <a:prstGeom prst="rect">
                  <a:avLst/>
                </a:prstGeom>
                <a:noFill/>
                <a:ln w="9525">
                  <a:noFill/>
                  <a:miter lim="800000"/>
                </a:ln>
              </p:spPr>
              <p:txBody>
                <a:bodyPr anchor="ctr"/>
                <a:lstStyle/>
                <a:p>
                  <a:pPr algn="ctr"/>
                  <a:r>
                    <a:rPr lang="en-US" altLang="zh-CN" sz="2000" b="0">
                      <a:solidFill>
                        <a:srgbClr val="000000"/>
                      </a:solidFill>
                    </a:rPr>
                    <a:t>4</a:t>
                  </a:r>
                  <a:endParaRPr lang="en-US" altLang="zh-CN" sz="2000" b="0">
                    <a:solidFill>
                      <a:srgbClr val="000000"/>
                    </a:solidFill>
                  </a:endParaRPr>
                </a:p>
                <a:p>
                  <a:pPr algn="ctr" eaLnBrk="0" hangingPunct="0"/>
                  <a:endParaRPr lang="en-US" altLang="zh-CN" sz="2000" b="0">
                    <a:solidFill>
                      <a:srgbClr val="000000"/>
                    </a:solidFill>
                  </a:endParaRPr>
                </a:p>
              </p:txBody>
            </p:sp>
            <p:sp>
              <p:nvSpPr>
                <p:cNvPr id="214052" name="Rectangle 44"/>
                <p:cNvSpPr>
                  <a:spLocks noChangeArrowheads="1"/>
                </p:cNvSpPr>
                <p:nvPr/>
              </p:nvSpPr>
              <p:spPr bwMode="auto">
                <a:xfrm>
                  <a:off x="0" y="2016"/>
                  <a:ext cx="518"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4036" name="Group 45"/>
              <p:cNvGrpSpPr/>
              <p:nvPr/>
            </p:nvGrpSpPr>
            <p:grpSpPr bwMode="auto">
              <a:xfrm>
                <a:off x="518" y="2016"/>
                <a:ext cx="1166" cy="576"/>
                <a:chOff x="518" y="2016"/>
                <a:chExt cx="1166" cy="576"/>
              </a:xfrm>
            </p:grpSpPr>
            <p:sp>
              <p:nvSpPr>
                <p:cNvPr id="214049" name="Rectangle 46"/>
                <p:cNvSpPr>
                  <a:spLocks noChangeArrowheads="1"/>
                </p:cNvSpPr>
                <p:nvPr/>
              </p:nvSpPr>
              <p:spPr bwMode="auto">
                <a:xfrm>
                  <a:off x="561" y="2016"/>
                  <a:ext cx="1080" cy="576"/>
                </a:xfrm>
                <a:prstGeom prst="rect">
                  <a:avLst/>
                </a:prstGeom>
                <a:noFill/>
                <a:ln w="9525">
                  <a:noFill/>
                  <a:miter lim="800000"/>
                </a:ln>
              </p:spPr>
              <p:txBody>
                <a:bodyPr/>
                <a:lstStyle/>
                <a:p>
                  <a:pPr algn="ctr"/>
                  <a:r>
                    <a:rPr lang="zh-CN" altLang="en-US" sz="2000" b="0">
                      <a:solidFill>
                        <a:srgbClr val="000000"/>
                      </a:solidFill>
                    </a:rPr>
                    <a:t>招聘主管</a:t>
                  </a:r>
                  <a:endParaRPr lang="zh-CN" altLang="en-US" sz="2000" b="0">
                    <a:solidFill>
                      <a:srgbClr val="000000"/>
                    </a:solidFill>
                  </a:endParaRPr>
                </a:p>
                <a:p>
                  <a:pPr algn="ctr" eaLnBrk="0" hangingPunct="0"/>
                  <a:r>
                    <a:rPr lang="zh-CN" altLang="en-US" sz="2000" b="0">
                      <a:solidFill>
                        <a:srgbClr val="000000"/>
                      </a:solidFill>
                    </a:rPr>
                    <a:t>会计主管</a:t>
                  </a:r>
                  <a:endParaRPr lang="zh-CN" altLang="en-US" sz="2000" b="0">
                    <a:solidFill>
                      <a:srgbClr val="000000"/>
                    </a:solidFill>
                  </a:endParaRPr>
                </a:p>
                <a:p>
                  <a:pPr algn="ctr" eaLnBrk="0" hangingPunct="0"/>
                  <a:r>
                    <a:rPr lang="zh-CN" altLang="en-US" sz="2000" b="0">
                      <a:solidFill>
                        <a:srgbClr val="000000"/>
                      </a:solidFill>
                    </a:rPr>
                    <a:t>项目经理</a:t>
                  </a:r>
                  <a:endParaRPr lang="zh-CN" altLang="en-US" sz="2000" b="0">
                    <a:solidFill>
                      <a:srgbClr val="000000"/>
                    </a:solidFill>
                  </a:endParaRPr>
                </a:p>
                <a:p>
                  <a:pPr algn="ctr" eaLnBrk="0" hangingPunct="0"/>
                  <a:endParaRPr lang="en-US" altLang="zh-CN" sz="2000" b="0">
                    <a:solidFill>
                      <a:srgbClr val="000000"/>
                    </a:solidFill>
                  </a:endParaRPr>
                </a:p>
              </p:txBody>
            </p:sp>
            <p:sp>
              <p:nvSpPr>
                <p:cNvPr id="214050" name="Rectangle 47"/>
                <p:cNvSpPr>
                  <a:spLocks noChangeArrowheads="1"/>
                </p:cNvSpPr>
                <p:nvPr/>
              </p:nvSpPr>
              <p:spPr bwMode="auto">
                <a:xfrm>
                  <a:off x="518" y="2016"/>
                  <a:ext cx="1166"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4037" name="Group 48"/>
              <p:cNvGrpSpPr/>
              <p:nvPr/>
            </p:nvGrpSpPr>
            <p:grpSpPr bwMode="auto">
              <a:xfrm>
                <a:off x="1684" y="2016"/>
                <a:ext cx="734" cy="576"/>
                <a:chOff x="1684" y="2016"/>
                <a:chExt cx="734" cy="576"/>
              </a:xfrm>
            </p:grpSpPr>
            <p:sp>
              <p:nvSpPr>
                <p:cNvPr id="214047" name="Rectangle 49"/>
                <p:cNvSpPr>
                  <a:spLocks noChangeArrowheads="1"/>
                </p:cNvSpPr>
                <p:nvPr/>
              </p:nvSpPr>
              <p:spPr bwMode="auto">
                <a:xfrm>
                  <a:off x="1727" y="2016"/>
                  <a:ext cx="648" cy="576"/>
                </a:xfrm>
                <a:prstGeom prst="rect">
                  <a:avLst/>
                </a:prstGeom>
                <a:noFill/>
                <a:ln w="9525">
                  <a:noFill/>
                  <a:miter lim="800000"/>
                </a:ln>
              </p:spPr>
              <p:txBody>
                <a:bodyPr/>
                <a:lstStyle/>
                <a:p>
                  <a:pPr algn="ctr"/>
                  <a:r>
                    <a:rPr lang="en-US" altLang="zh-CN" sz="2000" b="0">
                      <a:solidFill>
                        <a:srgbClr val="000000"/>
                      </a:solidFill>
                    </a:rPr>
                    <a:t>405</a:t>
                  </a:r>
                  <a:endParaRPr lang="en-US" altLang="zh-CN" sz="2000" b="0">
                    <a:solidFill>
                      <a:srgbClr val="000000"/>
                    </a:solidFill>
                  </a:endParaRPr>
                </a:p>
                <a:p>
                  <a:pPr algn="ctr" eaLnBrk="0" hangingPunct="0"/>
                  <a:r>
                    <a:rPr lang="en-US" altLang="zh-CN" sz="2000" b="0">
                      <a:solidFill>
                        <a:srgbClr val="000000"/>
                      </a:solidFill>
                    </a:rPr>
                    <a:t>425</a:t>
                  </a:r>
                  <a:endParaRPr lang="en-US" altLang="zh-CN" sz="2000" b="0">
                    <a:solidFill>
                      <a:srgbClr val="000000"/>
                    </a:solidFill>
                  </a:endParaRPr>
                </a:p>
                <a:p>
                  <a:pPr algn="ctr" eaLnBrk="0" hangingPunct="0"/>
                  <a:r>
                    <a:rPr lang="en-US" altLang="zh-CN" sz="2000" b="0">
                      <a:solidFill>
                        <a:srgbClr val="000000"/>
                      </a:solidFill>
                    </a:rPr>
                    <a:t>470</a:t>
                  </a:r>
                  <a:endParaRPr lang="en-US" altLang="zh-CN" sz="2000" b="0">
                    <a:solidFill>
                      <a:srgbClr val="000000"/>
                    </a:solidFill>
                  </a:endParaRPr>
                </a:p>
                <a:p>
                  <a:pPr algn="ctr" eaLnBrk="0" hangingPunct="0"/>
                  <a:endParaRPr lang="en-US" altLang="zh-CN" sz="2000" b="0">
                    <a:solidFill>
                      <a:srgbClr val="000000"/>
                    </a:solidFill>
                  </a:endParaRPr>
                </a:p>
              </p:txBody>
            </p:sp>
            <p:sp>
              <p:nvSpPr>
                <p:cNvPr id="214048" name="Rectangle 50"/>
                <p:cNvSpPr>
                  <a:spLocks noChangeArrowheads="1"/>
                </p:cNvSpPr>
                <p:nvPr/>
              </p:nvSpPr>
              <p:spPr bwMode="auto">
                <a:xfrm>
                  <a:off x="1684" y="2016"/>
                  <a:ext cx="734"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4038" name="Group 51"/>
              <p:cNvGrpSpPr/>
              <p:nvPr/>
            </p:nvGrpSpPr>
            <p:grpSpPr bwMode="auto">
              <a:xfrm>
                <a:off x="0" y="2592"/>
                <a:ext cx="518" cy="576"/>
                <a:chOff x="0" y="2592"/>
                <a:chExt cx="518" cy="576"/>
              </a:xfrm>
            </p:grpSpPr>
            <p:sp>
              <p:nvSpPr>
                <p:cNvPr id="214045" name="Rectangle 52"/>
                <p:cNvSpPr>
                  <a:spLocks noChangeArrowheads="1"/>
                </p:cNvSpPr>
                <p:nvPr/>
              </p:nvSpPr>
              <p:spPr bwMode="auto">
                <a:xfrm>
                  <a:off x="43" y="2592"/>
                  <a:ext cx="432" cy="576"/>
                </a:xfrm>
                <a:prstGeom prst="rect">
                  <a:avLst/>
                </a:prstGeom>
                <a:noFill/>
                <a:ln w="9525">
                  <a:noFill/>
                  <a:miter lim="800000"/>
                </a:ln>
              </p:spPr>
              <p:txBody>
                <a:bodyPr anchor="ctr"/>
                <a:lstStyle/>
                <a:p>
                  <a:pPr algn="ctr"/>
                  <a:r>
                    <a:rPr lang="en-US" altLang="zh-CN" sz="2000" b="0">
                      <a:solidFill>
                        <a:srgbClr val="000000"/>
                      </a:solidFill>
                    </a:rPr>
                    <a:t>5</a:t>
                  </a:r>
                  <a:endParaRPr lang="en-US" altLang="zh-CN" sz="2000" b="0">
                    <a:solidFill>
                      <a:srgbClr val="000000"/>
                    </a:solidFill>
                  </a:endParaRPr>
                </a:p>
                <a:p>
                  <a:pPr algn="ctr" eaLnBrk="0" hangingPunct="0"/>
                  <a:endParaRPr lang="en-US" altLang="zh-CN" sz="2000" b="0">
                    <a:solidFill>
                      <a:srgbClr val="000000"/>
                    </a:solidFill>
                  </a:endParaRPr>
                </a:p>
              </p:txBody>
            </p:sp>
            <p:sp>
              <p:nvSpPr>
                <p:cNvPr id="214046" name="Rectangle 53"/>
                <p:cNvSpPr>
                  <a:spLocks noChangeArrowheads="1"/>
                </p:cNvSpPr>
                <p:nvPr/>
              </p:nvSpPr>
              <p:spPr bwMode="auto">
                <a:xfrm>
                  <a:off x="0" y="2592"/>
                  <a:ext cx="518"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4039" name="Group 54"/>
              <p:cNvGrpSpPr/>
              <p:nvPr/>
            </p:nvGrpSpPr>
            <p:grpSpPr bwMode="auto">
              <a:xfrm>
                <a:off x="518" y="2592"/>
                <a:ext cx="1166" cy="576"/>
                <a:chOff x="518" y="2592"/>
                <a:chExt cx="1166" cy="576"/>
              </a:xfrm>
            </p:grpSpPr>
            <p:sp>
              <p:nvSpPr>
                <p:cNvPr id="214043" name="Rectangle 55"/>
                <p:cNvSpPr>
                  <a:spLocks noChangeArrowheads="1"/>
                </p:cNvSpPr>
                <p:nvPr/>
              </p:nvSpPr>
              <p:spPr bwMode="auto">
                <a:xfrm>
                  <a:off x="561" y="2592"/>
                  <a:ext cx="1080" cy="576"/>
                </a:xfrm>
                <a:prstGeom prst="rect">
                  <a:avLst/>
                </a:prstGeom>
                <a:noFill/>
                <a:ln w="9525">
                  <a:noFill/>
                  <a:miter lim="800000"/>
                </a:ln>
              </p:spPr>
              <p:txBody>
                <a:bodyPr/>
                <a:lstStyle/>
                <a:p>
                  <a:pPr algn="ctr"/>
                  <a:r>
                    <a:rPr lang="zh-CN" altLang="en-US" sz="2000" b="0">
                      <a:solidFill>
                        <a:srgbClr val="000000"/>
                      </a:solidFill>
                    </a:rPr>
                    <a:t>总经办主任</a:t>
                  </a:r>
                  <a:endParaRPr lang="zh-CN" altLang="en-US" sz="2000" b="0">
                    <a:solidFill>
                      <a:srgbClr val="000000"/>
                    </a:solidFill>
                  </a:endParaRPr>
                </a:p>
                <a:p>
                  <a:pPr algn="ctr" eaLnBrk="0" hangingPunct="0"/>
                  <a:r>
                    <a:rPr lang="zh-CN" altLang="en-US" sz="2000" b="0">
                      <a:solidFill>
                        <a:srgbClr val="000000"/>
                      </a:solidFill>
                    </a:rPr>
                    <a:t>财务部经理</a:t>
                  </a:r>
                  <a:endParaRPr lang="zh-CN" altLang="en-US" sz="2000" b="0">
                    <a:solidFill>
                      <a:srgbClr val="000000"/>
                    </a:solidFill>
                  </a:endParaRPr>
                </a:p>
                <a:p>
                  <a:pPr algn="ctr" eaLnBrk="0" hangingPunct="0"/>
                  <a:r>
                    <a:rPr lang="zh-CN" altLang="en-US" sz="2000" b="0">
                      <a:solidFill>
                        <a:srgbClr val="000000"/>
                      </a:solidFill>
                    </a:rPr>
                    <a:t>市场部经理</a:t>
                  </a:r>
                  <a:endParaRPr lang="zh-CN" altLang="en-US" sz="2000" b="0">
                    <a:solidFill>
                      <a:srgbClr val="000000"/>
                    </a:solidFill>
                  </a:endParaRPr>
                </a:p>
                <a:p>
                  <a:pPr algn="ctr" eaLnBrk="0" hangingPunct="0"/>
                  <a:endParaRPr lang="en-US" altLang="zh-CN" sz="2000" b="0">
                    <a:solidFill>
                      <a:srgbClr val="000000"/>
                    </a:solidFill>
                  </a:endParaRPr>
                </a:p>
              </p:txBody>
            </p:sp>
            <p:sp>
              <p:nvSpPr>
                <p:cNvPr id="214044" name="Rectangle 56"/>
                <p:cNvSpPr>
                  <a:spLocks noChangeArrowheads="1"/>
                </p:cNvSpPr>
                <p:nvPr/>
              </p:nvSpPr>
              <p:spPr bwMode="auto">
                <a:xfrm>
                  <a:off x="518" y="2592"/>
                  <a:ext cx="1166"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4040" name="Group 57"/>
              <p:cNvGrpSpPr/>
              <p:nvPr/>
            </p:nvGrpSpPr>
            <p:grpSpPr bwMode="auto">
              <a:xfrm>
                <a:off x="1684" y="2592"/>
                <a:ext cx="734" cy="576"/>
                <a:chOff x="1684" y="2592"/>
                <a:chExt cx="734" cy="576"/>
              </a:xfrm>
            </p:grpSpPr>
            <p:sp>
              <p:nvSpPr>
                <p:cNvPr id="214041" name="Rectangle 58"/>
                <p:cNvSpPr>
                  <a:spLocks noChangeArrowheads="1"/>
                </p:cNvSpPr>
                <p:nvPr/>
              </p:nvSpPr>
              <p:spPr bwMode="auto">
                <a:xfrm>
                  <a:off x="1727" y="2592"/>
                  <a:ext cx="648" cy="576"/>
                </a:xfrm>
                <a:prstGeom prst="rect">
                  <a:avLst/>
                </a:prstGeom>
                <a:noFill/>
                <a:ln w="9525">
                  <a:noFill/>
                  <a:miter lim="800000"/>
                </a:ln>
              </p:spPr>
              <p:txBody>
                <a:bodyPr/>
                <a:lstStyle/>
                <a:p>
                  <a:pPr algn="ctr"/>
                  <a:r>
                    <a:rPr lang="en-US" altLang="zh-CN" sz="2000" b="0">
                      <a:solidFill>
                        <a:srgbClr val="000000"/>
                      </a:solidFill>
                    </a:rPr>
                    <a:t>545</a:t>
                  </a:r>
                  <a:endParaRPr lang="en-US" altLang="zh-CN" sz="2000" b="0">
                    <a:solidFill>
                      <a:srgbClr val="000000"/>
                    </a:solidFill>
                  </a:endParaRPr>
                </a:p>
                <a:p>
                  <a:pPr algn="ctr" eaLnBrk="0" hangingPunct="0"/>
                  <a:r>
                    <a:rPr lang="en-US" altLang="zh-CN" sz="2000" b="0">
                      <a:solidFill>
                        <a:srgbClr val="000000"/>
                      </a:solidFill>
                    </a:rPr>
                    <a:t>550</a:t>
                  </a:r>
                  <a:endParaRPr lang="en-US" altLang="zh-CN" sz="2000" b="0">
                    <a:solidFill>
                      <a:srgbClr val="000000"/>
                    </a:solidFill>
                  </a:endParaRPr>
                </a:p>
                <a:p>
                  <a:pPr algn="ctr" eaLnBrk="0" hangingPunct="0"/>
                  <a:r>
                    <a:rPr lang="en-US" altLang="zh-CN" sz="2000" b="0">
                      <a:solidFill>
                        <a:srgbClr val="000000"/>
                      </a:solidFill>
                    </a:rPr>
                    <a:t>565</a:t>
                  </a:r>
                  <a:endParaRPr lang="en-US" altLang="zh-CN" sz="2000" b="0">
                    <a:solidFill>
                      <a:srgbClr val="000000"/>
                    </a:solidFill>
                  </a:endParaRPr>
                </a:p>
                <a:p>
                  <a:pPr algn="ctr" eaLnBrk="0" hangingPunct="0"/>
                  <a:endParaRPr lang="en-US" altLang="zh-CN" sz="2000" b="0">
                    <a:solidFill>
                      <a:srgbClr val="000000"/>
                    </a:solidFill>
                  </a:endParaRPr>
                </a:p>
              </p:txBody>
            </p:sp>
            <p:sp>
              <p:nvSpPr>
                <p:cNvPr id="214042" name="Rectangle 59"/>
                <p:cNvSpPr>
                  <a:spLocks noChangeArrowheads="1"/>
                </p:cNvSpPr>
                <p:nvPr/>
              </p:nvSpPr>
              <p:spPr bwMode="auto">
                <a:xfrm>
                  <a:off x="1684" y="2592"/>
                  <a:ext cx="734" cy="576"/>
                </a:xfrm>
                <a:prstGeom prst="rect">
                  <a:avLst/>
                </a:prstGeom>
                <a:noFill/>
                <a:ln w="7">
                  <a:solidFill>
                    <a:srgbClr val="A0A0A0"/>
                  </a:solidFill>
                  <a:miter lim="800000"/>
                </a:ln>
              </p:spPr>
              <p:txBody>
                <a:bodyPr/>
                <a:lstStyle/>
                <a:p>
                  <a:endParaRPr lang="zh-CN" altLang="en-US">
                    <a:solidFill>
                      <a:srgbClr val="000000"/>
                    </a:solidFill>
                  </a:endParaRPr>
                </a:p>
              </p:txBody>
            </p:sp>
          </p:grpSp>
        </p:grpSp>
        <p:sp>
          <p:nvSpPr>
            <p:cNvPr id="214022" name="Rectangle 60"/>
            <p:cNvSpPr>
              <a:spLocks noChangeArrowheads="1"/>
            </p:cNvSpPr>
            <p:nvPr/>
          </p:nvSpPr>
          <p:spPr bwMode="auto">
            <a:xfrm>
              <a:off x="-3" y="-3"/>
              <a:ext cx="2424" cy="3174"/>
            </a:xfrm>
            <a:prstGeom prst="rect">
              <a:avLst/>
            </a:prstGeom>
            <a:noFill/>
            <a:ln w="9525">
              <a:solidFill>
                <a:srgbClr val="A0A0A0"/>
              </a:solidFill>
              <a:miter lim="800000"/>
            </a:ln>
          </p:spPr>
          <p:txBody>
            <a:bodyPr/>
            <a:lstStyle/>
            <a:p>
              <a:endParaRPr lang="zh-CN" alt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a:spLocks noGrp="1" noChangeArrowheads="1"/>
          </p:cNvSpPr>
          <p:nvPr>
            <p:ph type="title"/>
          </p:nvPr>
        </p:nvSpPr>
        <p:spPr>
          <a:xfrm>
            <a:off x="0" y="0"/>
            <a:ext cx="10668000" cy="957263"/>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薪资结构设计的步骤（</a:t>
            </a:r>
            <a:r>
              <a:rPr lang="en-US" altLang="zh-CN" sz="3200" b="1" smtClean="0">
                <a:solidFill>
                  <a:srgbClr val="FFFFFF"/>
                </a:solidFill>
                <a:latin typeface="宋体" panose="02010600030101010101" pitchFamily="2" charset="-122"/>
              </a:rPr>
              <a:t>6.3</a:t>
            </a:r>
            <a:r>
              <a:rPr lang="zh-CN" altLang="en-US" sz="3200" b="1" smtClean="0">
                <a:solidFill>
                  <a:srgbClr val="FFFFFF"/>
                </a:solidFill>
                <a:latin typeface="宋体" panose="02010600030101010101" pitchFamily="2" charset="-122"/>
              </a:rPr>
              <a:t>）</a:t>
            </a:r>
            <a:endParaRPr lang="zh-CN" altLang="en-US" sz="3200" b="1" smtClean="0">
              <a:solidFill>
                <a:srgbClr val="FFFFFF"/>
              </a:solidFill>
              <a:latin typeface="宋体" panose="02010600030101010101" pitchFamily="2" charset="-122"/>
            </a:endParaRPr>
          </a:p>
        </p:txBody>
      </p:sp>
      <p:sp>
        <p:nvSpPr>
          <p:cNvPr id="215043" name="Text Box 3"/>
          <p:cNvSpPr txBox="1">
            <a:spLocks noChangeArrowheads="1"/>
          </p:cNvSpPr>
          <p:nvPr/>
        </p:nvSpPr>
        <p:spPr bwMode="auto">
          <a:xfrm>
            <a:off x="1295400" y="1927225"/>
            <a:ext cx="2362200" cy="3378200"/>
          </a:xfrm>
          <a:prstGeom prst="rect">
            <a:avLst/>
          </a:prstGeom>
          <a:noFill/>
          <a:ln w="9525">
            <a:noFill/>
            <a:miter lim="800000"/>
          </a:ln>
        </p:spPr>
        <p:txBody>
          <a:bodyPr>
            <a:spAutoFit/>
          </a:bodyPr>
          <a:lstStyle/>
          <a:p>
            <a:pPr>
              <a:lnSpc>
                <a:spcPct val="180000"/>
              </a:lnSpc>
              <a:spcBef>
                <a:spcPct val="50000"/>
              </a:spcBef>
              <a:buClr>
                <a:srgbClr val="A50021"/>
              </a:buClr>
              <a:buFont typeface="Wingdings" panose="05000000000000000000" pitchFamily="2" charset="2"/>
              <a:buChar char="Ø"/>
            </a:pPr>
            <a:r>
              <a:rPr lang="zh-CN" altLang="en-US">
                <a:solidFill>
                  <a:srgbClr val="000000"/>
                </a:solidFill>
                <a:latin typeface="华文细黑" pitchFamily="2" charset="-122"/>
                <a:ea typeface="华文细黑" pitchFamily="2" charset="-122"/>
              </a:rPr>
              <a:t>步骤三：根据职位的评价点数确定职位等级的数量及其点数变动范围。</a:t>
            </a:r>
            <a:endParaRPr lang="zh-CN" altLang="en-US">
              <a:solidFill>
                <a:srgbClr val="000000"/>
              </a:solidFill>
              <a:latin typeface="华文细黑" pitchFamily="2" charset="-122"/>
              <a:ea typeface="华文细黑" pitchFamily="2" charset="-122"/>
            </a:endParaRPr>
          </a:p>
        </p:txBody>
      </p:sp>
      <p:grpSp>
        <p:nvGrpSpPr>
          <p:cNvPr id="215044" name="Group 4"/>
          <p:cNvGrpSpPr/>
          <p:nvPr/>
        </p:nvGrpSpPr>
        <p:grpSpPr bwMode="auto">
          <a:xfrm>
            <a:off x="4572000" y="1219200"/>
            <a:ext cx="4751388" cy="5872163"/>
            <a:chOff x="-3" y="-3"/>
            <a:chExt cx="1762" cy="4614"/>
          </a:xfrm>
        </p:grpSpPr>
        <p:grpSp>
          <p:nvGrpSpPr>
            <p:cNvPr id="215045" name="Group 5"/>
            <p:cNvGrpSpPr/>
            <p:nvPr/>
          </p:nvGrpSpPr>
          <p:grpSpPr bwMode="auto">
            <a:xfrm>
              <a:off x="0" y="0"/>
              <a:ext cx="1756" cy="4608"/>
              <a:chOff x="0" y="0"/>
              <a:chExt cx="1756" cy="4608"/>
            </a:xfrm>
          </p:grpSpPr>
          <p:grpSp>
            <p:nvGrpSpPr>
              <p:cNvPr id="215047" name="Group 6"/>
              <p:cNvGrpSpPr/>
              <p:nvPr/>
            </p:nvGrpSpPr>
            <p:grpSpPr bwMode="auto">
              <a:xfrm>
                <a:off x="0" y="0"/>
                <a:ext cx="811" cy="384"/>
                <a:chOff x="0" y="0"/>
                <a:chExt cx="811" cy="384"/>
              </a:xfrm>
            </p:grpSpPr>
            <p:sp>
              <p:nvSpPr>
                <p:cNvPr id="215117" name="Rectangle 7"/>
                <p:cNvSpPr>
                  <a:spLocks noChangeArrowheads="1"/>
                </p:cNvSpPr>
                <p:nvPr/>
              </p:nvSpPr>
              <p:spPr bwMode="auto">
                <a:xfrm>
                  <a:off x="43" y="0"/>
                  <a:ext cx="725" cy="384"/>
                </a:xfrm>
                <a:prstGeom prst="rect">
                  <a:avLst/>
                </a:prstGeom>
                <a:noFill/>
                <a:ln w="9525">
                  <a:noFill/>
                  <a:miter lim="800000"/>
                </a:ln>
              </p:spPr>
              <p:txBody>
                <a:bodyPr/>
                <a:lstStyle/>
                <a:p>
                  <a:pPr algn="ctr">
                    <a:tabLst>
                      <a:tab pos="914400" algn="l"/>
                    </a:tabLst>
                  </a:pPr>
                  <a:r>
                    <a:rPr lang="zh-CN" altLang="en-US" sz="2000">
                      <a:solidFill>
                        <a:srgbClr val="000000"/>
                      </a:solidFill>
                    </a:rPr>
                    <a:t>职位点值等级</a:t>
                  </a:r>
                  <a:endParaRPr lang="zh-CN" altLang="en-US"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118" name="Rectangle 8"/>
                <p:cNvSpPr>
                  <a:spLocks noChangeArrowheads="1"/>
                </p:cNvSpPr>
                <p:nvPr/>
              </p:nvSpPr>
              <p:spPr bwMode="auto">
                <a:xfrm>
                  <a:off x="0" y="0"/>
                  <a:ext cx="81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48" name="Group 9"/>
              <p:cNvGrpSpPr/>
              <p:nvPr/>
            </p:nvGrpSpPr>
            <p:grpSpPr bwMode="auto">
              <a:xfrm>
                <a:off x="811" y="0"/>
                <a:ext cx="945" cy="384"/>
                <a:chOff x="811" y="0"/>
                <a:chExt cx="945" cy="384"/>
              </a:xfrm>
            </p:grpSpPr>
            <p:sp>
              <p:nvSpPr>
                <p:cNvPr id="215115" name="Rectangle 10"/>
                <p:cNvSpPr>
                  <a:spLocks noChangeArrowheads="1"/>
                </p:cNvSpPr>
                <p:nvPr/>
              </p:nvSpPr>
              <p:spPr bwMode="auto">
                <a:xfrm>
                  <a:off x="854" y="0"/>
                  <a:ext cx="859" cy="384"/>
                </a:xfrm>
                <a:prstGeom prst="rect">
                  <a:avLst/>
                </a:prstGeom>
                <a:noFill/>
                <a:ln w="9525">
                  <a:noFill/>
                  <a:miter lim="800000"/>
                </a:ln>
              </p:spPr>
              <p:txBody>
                <a:bodyPr/>
                <a:lstStyle/>
                <a:p>
                  <a:pPr algn="ctr">
                    <a:tabLst>
                      <a:tab pos="914400" algn="l"/>
                    </a:tabLst>
                  </a:pPr>
                  <a:r>
                    <a:rPr lang="zh-CN" altLang="en-US" sz="2000">
                      <a:solidFill>
                        <a:srgbClr val="000000"/>
                      </a:solidFill>
                    </a:rPr>
                    <a:t>点数跨度</a:t>
                  </a:r>
                  <a:endParaRPr lang="zh-CN" altLang="en-US"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116" name="Rectangle 11"/>
                <p:cNvSpPr>
                  <a:spLocks noChangeArrowheads="1"/>
                </p:cNvSpPr>
                <p:nvPr/>
              </p:nvSpPr>
              <p:spPr bwMode="auto">
                <a:xfrm>
                  <a:off x="811" y="0"/>
                  <a:ext cx="94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49" name="Group 12"/>
              <p:cNvGrpSpPr/>
              <p:nvPr/>
            </p:nvGrpSpPr>
            <p:grpSpPr bwMode="auto">
              <a:xfrm>
                <a:off x="0" y="384"/>
                <a:ext cx="811" cy="384"/>
                <a:chOff x="0" y="384"/>
                <a:chExt cx="811" cy="384"/>
              </a:xfrm>
            </p:grpSpPr>
            <p:sp>
              <p:nvSpPr>
                <p:cNvPr id="215113" name="Rectangle 13"/>
                <p:cNvSpPr>
                  <a:spLocks noChangeArrowheads="1"/>
                </p:cNvSpPr>
                <p:nvPr/>
              </p:nvSpPr>
              <p:spPr bwMode="auto">
                <a:xfrm>
                  <a:off x="43" y="384"/>
                  <a:ext cx="725" cy="384"/>
                </a:xfrm>
                <a:prstGeom prst="rect">
                  <a:avLst/>
                </a:prstGeom>
                <a:noFill/>
                <a:ln w="9525">
                  <a:noFill/>
                  <a:miter lim="800000"/>
                </a:ln>
              </p:spPr>
              <p:txBody>
                <a:bodyPr/>
                <a:lstStyle/>
                <a:p>
                  <a:pPr algn="ctr">
                    <a:tabLst>
                      <a:tab pos="914400" algn="l"/>
                    </a:tabLst>
                  </a:pPr>
                  <a:r>
                    <a:rPr lang="en-US" altLang="zh-CN" sz="2000" b="0">
                      <a:solidFill>
                        <a:srgbClr val="000000"/>
                      </a:solidFill>
                    </a:rPr>
                    <a:t>11</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114" name="Rectangle 14"/>
                <p:cNvSpPr>
                  <a:spLocks noChangeArrowheads="1"/>
                </p:cNvSpPr>
                <p:nvPr/>
              </p:nvSpPr>
              <p:spPr bwMode="auto">
                <a:xfrm>
                  <a:off x="0" y="384"/>
                  <a:ext cx="81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50" name="Group 15"/>
              <p:cNvGrpSpPr/>
              <p:nvPr/>
            </p:nvGrpSpPr>
            <p:grpSpPr bwMode="auto">
              <a:xfrm>
                <a:off x="811" y="384"/>
                <a:ext cx="945" cy="384"/>
                <a:chOff x="811" y="384"/>
                <a:chExt cx="945" cy="384"/>
              </a:xfrm>
            </p:grpSpPr>
            <p:sp>
              <p:nvSpPr>
                <p:cNvPr id="215111" name="Rectangle 16"/>
                <p:cNvSpPr>
                  <a:spLocks noChangeArrowheads="1"/>
                </p:cNvSpPr>
                <p:nvPr/>
              </p:nvSpPr>
              <p:spPr bwMode="auto">
                <a:xfrm>
                  <a:off x="854" y="384"/>
                  <a:ext cx="859" cy="384"/>
                </a:xfrm>
                <a:prstGeom prst="rect">
                  <a:avLst/>
                </a:prstGeom>
                <a:noFill/>
                <a:ln w="9525">
                  <a:noFill/>
                  <a:miter lim="800000"/>
                </a:ln>
              </p:spPr>
              <p:txBody>
                <a:bodyPr/>
                <a:lstStyle/>
                <a:p>
                  <a:pPr algn="ctr">
                    <a:tabLst>
                      <a:tab pos="914400" algn="l"/>
                    </a:tabLst>
                  </a:pPr>
                  <a:r>
                    <a:rPr lang="en-US" altLang="zh-CN" sz="2000" b="0">
                      <a:solidFill>
                        <a:srgbClr val="000000"/>
                      </a:solidFill>
                    </a:rPr>
                    <a:t>527</a:t>
                  </a:r>
                  <a:r>
                    <a:rPr lang="zh-CN" altLang="en-US" sz="2000" b="0">
                      <a:solidFill>
                        <a:srgbClr val="000000"/>
                      </a:solidFill>
                    </a:rPr>
                    <a:t>＋</a:t>
                  </a:r>
                  <a:endParaRPr lang="zh-CN" altLang="en-US"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112" name="Rectangle 17"/>
                <p:cNvSpPr>
                  <a:spLocks noChangeArrowheads="1"/>
                </p:cNvSpPr>
                <p:nvPr/>
              </p:nvSpPr>
              <p:spPr bwMode="auto">
                <a:xfrm>
                  <a:off x="811" y="384"/>
                  <a:ext cx="94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51" name="Group 18"/>
              <p:cNvGrpSpPr/>
              <p:nvPr/>
            </p:nvGrpSpPr>
            <p:grpSpPr bwMode="auto">
              <a:xfrm>
                <a:off x="0" y="768"/>
                <a:ext cx="811" cy="384"/>
                <a:chOff x="0" y="768"/>
                <a:chExt cx="811" cy="384"/>
              </a:xfrm>
            </p:grpSpPr>
            <p:sp>
              <p:nvSpPr>
                <p:cNvPr id="215109" name="Rectangle 19"/>
                <p:cNvSpPr>
                  <a:spLocks noChangeArrowheads="1"/>
                </p:cNvSpPr>
                <p:nvPr/>
              </p:nvSpPr>
              <p:spPr bwMode="auto">
                <a:xfrm>
                  <a:off x="43" y="768"/>
                  <a:ext cx="725" cy="384"/>
                </a:xfrm>
                <a:prstGeom prst="rect">
                  <a:avLst/>
                </a:prstGeom>
                <a:noFill/>
                <a:ln w="9525">
                  <a:noFill/>
                  <a:miter lim="800000"/>
                </a:ln>
              </p:spPr>
              <p:txBody>
                <a:bodyPr/>
                <a:lstStyle/>
                <a:p>
                  <a:pPr algn="ctr">
                    <a:tabLst>
                      <a:tab pos="914400" algn="l"/>
                    </a:tabLst>
                  </a:pPr>
                  <a:r>
                    <a:rPr lang="en-US" altLang="zh-CN" sz="2000" b="0">
                      <a:solidFill>
                        <a:srgbClr val="000000"/>
                      </a:solidFill>
                    </a:rPr>
                    <a:t>10</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110" name="Rectangle 20"/>
                <p:cNvSpPr>
                  <a:spLocks noChangeArrowheads="1"/>
                </p:cNvSpPr>
                <p:nvPr/>
              </p:nvSpPr>
              <p:spPr bwMode="auto">
                <a:xfrm>
                  <a:off x="0" y="768"/>
                  <a:ext cx="81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52" name="Group 21"/>
              <p:cNvGrpSpPr/>
              <p:nvPr/>
            </p:nvGrpSpPr>
            <p:grpSpPr bwMode="auto">
              <a:xfrm>
                <a:off x="811" y="768"/>
                <a:ext cx="945" cy="384"/>
                <a:chOff x="811" y="768"/>
                <a:chExt cx="945" cy="384"/>
              </a:xfrm>
            </p:grpSpPr>
            <p:sp>
              <p:nvSpPr>
                <p:cNvPr id="215107" name="Rectangle 22"/>
                <p:cNvSpPr>
                  <a:spLocks noChangeArrowheads="1"/>
                </p:cNvSpPr>
                <p:nvPr/>
              </p:nvSpPr>
              <p:spPr bwMode="auto">
                <a:xfrm>
                  <a:off x="854" y="768"/>
                  <a:ext cx="859" cy="384"/>
                </a:xfrm>
                <a:prstGeom prst="rect">
                  <a:avLst/>
                </a:prstGeom>
                <a:noFill/>
                <a:ln w="9525">
                  <a:noFill/>
                  <a:miter lim="800000"/>
                </a:ln>
              </p:spPr>
              <p:txBody>
                <a:bodyPr/>
                <a:lstStyle/>
                <a:p>
                  <a:pPr algn="ctr">
                    <a:tabLst>
                      <a:tab pos="914400" algn="l"/>
                    </a:tabLst>
                  </a:pPr>
                  <a:r>
                    <a:rPr lang="en-US" altLang="zh-CN" sz="2000" b="0">
                      <a:solidFill>
                        <a:srgbClr val="000000"/>
                      </a:solidFill>
                    </a:rPr>
                    <a:t>488</a:t>
                  </a:r>
                  <a:r>
                    <a:rPr lang="zh-CN" altLang="en-US" sz="2000" b="0">
                      <a:solidFill>
                        <a:srgbClr val="000000"/>
                      </a:solidFill>
                    </a:rPr>
                    <a:t>－</a:t>
                  </a:r>
                  <a:r>
                    <a:rPr lang="en-US" altLang="zh-CN" sz="2000" b="0">
                      <a:solidFill>
                        <a:srgbClr val="000000"/>
                      </a:solidFill>
                    </a:rPr>
                    <a:t>526</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108" name="Rectangle 23"/>
                <p:cNvSpPr>
                  <a:spLocks noChangeArrowheads="1"/>
                </p:cNvSpPr>
                <p:nvPr/>
              </p:nvSpPr>
              <p:spPr bwMode="auto">
                <a:xfrm>
                  <a:off x="811" y="768"/>
                  <a:ext cx="94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53" name="Group 24"/>
              <p:cNvGrpSpPr/>
              <p:nvPr/>
            </p:nvGrpSpPr>
            <p:grpSpPr bwMode="auto">
              <a:xfrm>
                <a:off x="0" y="1152"/>
                <a:ext cx="811" cy="384"/>
                <a:chOff x="0" y="1152"/>
                <a:chExt cx="811" cy="384"/>
              </a:xfrm>
            </p:grpSpPr>
            <p:sp>
              <p:nvSpPr>
                <p:cNvPr id="215105" name="Rectangle 25"/>
                <p:cNvSpPr>
                  <a:spLocks noChangeArrowheads="1"/>
                </p:cNvSpPr>
                <p:nvPr/>
              </p:nvSpPr>
              <p:spPr bwMode="auto">
                <a:xfrm>
                  <a:off x="43" y="1152"/>
                  <a:ext cx="725" cy="384"/>
                </a:xfrm>
                <a:prstGeom prst="rect">
                  <a:avLst/>
                </a:prstGeom>
                <a:noFill/>
                <a:ln w="9525">
                  <a:noFill/>
                  <a:miter lim="800000"/>
                </a:ln>
              </p:spPr>
              <p:txBody>
                <a:bodyPr/>
                <a:lstStyle/>
                <a:p>
                  <a:pPr algn="ctr">
                    <a:tabLst>
                      <a:tab pos="914400" algn="l"/>
                    </a:tabLst>
                  </a:pPr>
                  <a:r>
                    <a:rPr lang="en-US" altLang="zh-CN" sz="2000" b="0">
                      <a:solidFill>
                        <a:srgbClr val="000000"/>
                      </a:solidFill>
                    </a:rPr>
                    <a:t>9</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106" name="Rectangle 26"/>
                <p:cNvSpPr>
                  <a:spLocks noChangeArrowheads="1"/>
                </p:cNvSpPr>
                <p:nvPr/>
              </p:nvSpPr>
              <p:spPr bwMode="auto">
                <a:xfrm>
                  <a:off x="0" y="1152"/>
                  <a:ext cx="81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54" name="Group 27"/>
              <p:cNvGrpSpPr/>
              <p:nvPr/>
            </p:nvGrpSpPr>
            <p:grpSpPr bwMode="auto">
              <a:xfrm>
                <a:off x="811" y="1152"/>
                <a:ext cx="945" cy="384"/>
                <a:chOff x="811" y="1152"/>
                <a:chExt cx="945" cy="384"/>
              </a:xfrm>
            </p:grpSpPr>
            <p:sp>
              <p:nvSpPr>
                <p:cNvPr id="215103" name="Rectangle 28"/>
                <p:cNvSpPr>
                  <a:spLocks noChangeArrowheads="1"/>
                </p:cNvSpPr>
                <p:nvPr/>
              </p:nvSpPr>
              <p:spPr bwMode="auto">
                <a:xfrm>
                  <a:off x="854" y="1152"/>
                  <a:ext cx="859" cy="384"/>
                </a:xfrm>
                <a:prstGeom prst="rect">
                  <a:avLst/>
                </a:prstGeom>
                <a:noFill/>
                <a:ln w="9525">
                  <a:noFill/>
                  <a:miter lim="800000"/>
                </a:ln>
              </p:spPr>
              <p:txBody>
                <a:bodyPr/>
                <a:lstStyle/>
                <a:p>
                  <a:pPr algn="ctr">
                    <a:tabLst>
                      <a:tab pos="914400" algn="l"/>
                    </a:tabLst>
                  </a:pPr>
                  <a:r>
                    <a:rPr lang="en-US" altLang="zh-CN" sz="2000" b="0">
                      <a:solidFill>
                        <a:srgbClr val="000000"/>
                      </a:solidFill>
                    </a:rPr>
                    <a:t>449</a:t>
                  </a:r>
                  <a:r>
                    <a:rPr lang="zh-CN" altLang="en-US" sz="2000" b="0">
                      <a:solidFill>
                        <a:srgbClr val="000000"/>
                      </a:solidFill>
                    </a:rPr>
                    <a:t>－</a:t>
                  </a:r>
                  <a:r>
                    <a:rPr lang="en-US" altLang="zh-CN" sz="2000" b="0">
                      <a:solidFill>
                        <a:srgbClr val="000000"/>
                      </a:solidFill>
                    </a:rPr>
                    <a:t>487</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104" name="Rectangle 29"/>
                <p:cNvSpPr>
                  <a:spLocks noChangeArrowheads="1"/>
                </p:cNvSpPr>
                <p:nvPr/>
              </p:nvSpPr>
              <p:spPr bwMode="auto">
                <a:xfrm>
                  <a:off x="811" y="1152"/>
                  <a:ext cx="94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55" name="Group 30"/>
              <p:cNvGrpSpPr/>
              <p:nvPr/>
            </p:nvGrpSpPr>
            <p:grpSpPr bwMode="auto">
              <a:xfrm>
                <a:off x="0" y="1536"/>
                <a:ext cx="811" cy="384"/>
                <a:chOff x="0" y="1536"/>
                <a:chExt cx="811" cy="384"/>
              </a:xfrm>
            </p:grpSpPr>
            <p:sp>
              <p:nvSpPr>
                <p:cNvPr id="215101" name="Rectangle 31"/>
                <p:cNvSpPr>
                  <a:spLocks noChangeArrowheads="1"/>
                </p:cNvSpPr>
                <p:nvPr/>
              </p:nvSpPr>
              <p:spPr bwMode="auto">
                <a:xfrm>
                  <a:off x="43" y="1536"/>
                  <a:ext cx="725" cy="384"/>
                </a:xfrm>
                <a:prstGeom prst="rect">
                  <a:avLst/>
                </a:prstGeom>
                <a:noFill/>
                <a:ln w="9525">
                  <a:noFill/>
                  <a:miter lim="800000"/>
                </a:ln>
              </p:spPr>
              <p:txBody>
                <a:bodyPr/>
                <a:lstStyle/>
                <a:p>
                  <a:pPr algn="ctr">
                    <a:tabLst>
                      <a:tab pos="914400" algn="l"/>
                    </a:tabLst>
                  </a:pPr>
                  <a:r>
                    <a:rPr lang="en-US" altLang="zh-CN" sz="2000" b="0">
                      <a:solidFill>
                        <a:srgbClr val="000000"/>
                      </a:solidFill>
                    </a:rPr>
                    <a:t>8</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102" name="Rectangle 32"/>
                <p:cNvSpPr>
                  <a:spLocks noChangeArrowheads="1"/>
                </p:cNvSpPr>
                <p:nvPr/>
              </p:nvSpPr>
              <p:spPr bwMode="auto">
                <a:xfrm>
                  <a:off x="0" y="1536"/>
                  <a:ext cx="81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56" name="Group 33"/>
              <p:cNvGrpSpPr/>
              <p:nvPr/>
            </p:nvGrpSpPr>
            <p:grpSpPr bwMode="auto">
              <a:xfrm>
                <a:off x="811" y="1536"/>
                <a:ext cx="945" cy="384"/>
                <a:chOff x="811" y="1536"/>
                <a:chExt cx="945" cy="384"/>
              </a:xfrm>
            </p:grpSpPr>
            <p:sp>
              <p:nvSpPr>
                <p:cNvPr id="215099" name="Rectangle 34"/>
                <p:cNvSpPr>
                  <a:spLocks noChangeArrowheads="1"/>
                </p:cNvSpPr>
                <p:nvPr/>
              </p:nvSpPr>
              <p:spPr bwMode="auto">
                <a:xfrm>
                  <a:off x="854" y="1536"/>
                  <a:ext cx="859" cy="384"/>
                </a:xfrm>
                <a:prstGeom prst="rect">
                  <a:avLst/>
                </a:prstGeom>
                <a:noFill/>
                <a:ln w="9525">
                  <a:noFill/>
                  <a:miter lim="800000"/>
                </a:ln>
              </p:spPr>
              <p:txBody>
                <a:bodyPr/>
                <a:lstStyle/>
                <a:p>
                  <a:pPr algn="ctr">
                    <a:tabLst>
                      <a:tab pos="914400" algn="l"/>
                    </a:tabLst>
                  </a:pPr>
                  <a:r>
                    <a:rPr lang="en-US" altLang="zh-CN" sz="2000" b="0">
                      <a:solidFill>
                        <a:srgbClr val="000000"/>
                      </a:solidFill>
                    </a:rPr>
                    <a:t>410</a:t>
                  </a:r>
                  <a:r>
                    <a:rPr lang="zh-CN" altLang="en-US" sz="2000" b="0">
                      <a:solidFill>
                        <a:srgbClr val="000000"/>
                      </a:solidFill>
                    </a:rPr>
                    <a:t>－</a:t>
                  </a:r>
                  <a:r>
                    <a:rPr lang="en-US" altLang="zh-CN" sz="2000" b="0">
                      <a:solidFill>
                        <a:srgbClr val="000000"/>
                      </a:solidFill>
                    </a:rPr>
                    <a:t>448</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100" name="Rectangle 35"/>
                <p:cNvSpPr>
                  <a:spLocks noChangeArrowheads="1"/>
                </p:cNvSpPr>
                <p:nvPr/>
              </p:nvSpPr>
              <p:spPr bwMode="auto">
                <a:xfrm>
                  <a:off x="811" y="1536"/>
                  <a:ext cx="94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57" name="Group 36"/>
              <p:cNvGrpSpPr/>
              <p:nvPr/>
            </p:nvGrpSpPr>
            <p:grpSpPr bwMode="auto">
              <a:xfrm>
                <a:off x="0" y="1920"/>
                <a:ext cx="811" cy="384"/>
                <a:chOff x="0" y="1920"/>
                <a:chExt cx="811" cy="384"/>
              </a:xfrm>
            </p:grpSpPr>
            <p:sp>
              <p:nvSpPr>
                <p:cNvPr id="215097" name="Rectangle 37"/>
                <p:cNvSpPr>
                  <a:spLocks noChangeArrowheads="1"/>
                </p:cNvSpPr>
                <p:nvPr/>
              </p:nvSpPr>
              <p:spPr bwMode="auto">
                <a:xfrm>
                  <a:off x="43" y="1920"/>
                  <a:ext cx="725" cy="384"/>
                </a:xfrm>
                <a:prstGeom prst="rect">
                  <a:avLst/>
                </a:prstGeom>
                <a:noFill/>
                <a:ln w="9525">
                  <a:noFill/>
                  <a:miter lim="800000"/>
                </a:ln>
              </p:spPr>
              <p:txBody>
                <a:bodyPr/>
                <a:lstStyle/>
                <a:p>
                  <a:pPr algn="ctr">
                    <a:tabLst>
                      <a:tab pos="914400" algn="l"/>
                    </a:tabLst>
                  </a:pPr>
                  <a:r>
                    <a:rPr lang="en-US" altLang="zh-CN" sz="2000" b="0">
                      <a:solidFill>
                        <a:srgbClr val="000000"/>
                      </a:solidFill>
                    </a:rPr>
                    <a:t>7</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098" name="Rectangle 38"/>
                <p:cNvSpPr>
                  <a:spLocks noChangeArrowheads="1"/>
                </p:cNvSpPr>
                <p:nvPr/>
              </p:nvSpPr>
              <p:spPr bwMode="auto">
                <a:xfrm>
                  <a:off x="0" y="1920"/>
                  <a:ext cx="81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58" name="Group 39"/>
              <p:cNvGrpSpPr/>
              <p:nvPr/>
            </p:nvGrpSpPr>
            <p:grpSpPr bwMode="auto">
              <a:xfrm>
                <a:off x="811" y="1920"/>
                <a:ext cx="945" cy="384"/>
                <a:chOff x="811" y="1920"/>
                <a:chExt cx="945" cy="384"/>
              </a:xfrm>
            </p:grpSpPr>
            <p:sp>
              <p:nvSpPr>
                <p:cNvPr id="215095" name="Rectangle 40"/>
                <p:cNvSpPr>
                  <a:spLocks noChangeArrowheads="1"/>
                </p:cNvSpPr>
                <p:nvPr/>
              </p:nvSpPr>
              <p:spPr bwMode="auto">
                <a:xfrm>
                  <a:off x="854" y="1920"/>
                  <a:ext cx="859" cy="384"/>
                </a:xfrm>
                <a:prstGeom prst="rect">
                  <a:avLst/>
                </a:prstGeom>
                <a:noFill/>
                <a:ln w="9525">
                  <a:noFill/>
                  <a:miter lim="800000"/>
                </a:ln>
              </p:spPr>
              <p:txBody>
                <a:bodyPr/>
                <a:lstStyle/>
                <a:p>
                  <a:pPr algn="ctr">
                    <a:tabLst>
                      <a:tab pos="914400" algn="l"/>
                    </a:tabLst>
                  </a:pPr>
                  <a:r>
                    <a:rPr lang="en-US" altLang="zh-CN" sz="2000" b="0">
                      <a:solidFill>
                        <a:srgbClr val="000000"/>
                      </a:solidFill>
                    </a:rPr>
                    <a:t>371</a:t>
                  </a:r>
                  <a:r>
                    <a:rPr lang="zh-CN" altLang="en-US" sz="2000" b="0">
                      <a:solidFill>
                        <a:srgbClr val="000000"/>
                      </a:solidFill>
                    </a:rPr>
                    <a:t>－</a:t>
                  </a:r>
                  <a:r>
                    <a:rPr lang="en-US" altLang="zh-CN" sz="2000" b="0">
                      <a:solidFill>
                        <a:srgbClr val="000000"/>
                      </a:solidFill>
                    </a:rPr>
                    <a:t>409</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096" name="Rectangle 41"/>
                <p:cNvSpPr>
                  <a:spLocks noChangeArrowheads="1"/>
                </p:cNvSpPr>
                <p:nvPr/>
              </p:nvSpPr>
              <p:spPr bwMode="auto">
                <a:xfrm>
                  <a:off x="811" y="1920"/>
                  <a:ext cx="94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59" name="Group 42"/>
              <p:cNvGrpSpPr/>
              <p:nvPr/>
            </p:nvGrpSpPr>
            <p:grpSpPr bwMode="auto">
              <a:xfrm>
                <a:off x="0" y="2304"/>
                <a:ext cx="811" cy="384"/>
                <a:chOff x="0" y="2304"/>
                <a:chExt cx="811" cy="384"/>
              </a:xfrm>
            </p:grpSpPr>
            <p:sp>
              <p:nvSpPr>
                <p:cNvPr id="215093" name="Rectangle 43"/>
                <p:cNvSpPr>
                  <a:spLocks noChangeArrowheads="1"/>
                </p:cNvSpPr>
                <p:nvPr/>
              </p:nvSpPr>
              <p:spPr bwMode="auto">
                <a:xfrm>
                  <a:off x="43" y="2304"/>
                  <a:ext cx="725" cy="384"/>
                </a:xfrm>
                <a:prstGeom prst="rect">
                  <a:avLst/>
                </a:prstGeom>
                <a:noFill/>
                <a:ln w="9525">
                  <a:noFill/>
                  <a:miter lim="800000"/>
                </a:ln>
              </p:spPr>
              <p:txBody>
                <a:bodyPr/>
                <a:lstStyle/>
                <a:p>
                  <a:pPr algn="ctr">
                    <a:tabLst>
                      <a:tab pos="914400" algn="l"/>
                    </a:tabLst>
                  </a:pPr>
                  <a:r>
                    <a:rPr lang="en-US" altLang="zh-CN" sz="2000" b="0">
                      <a:solidFill>
                        <a:srgbClr val="000000"/>
                      </a:solidFill>
                    </a:rPr>
                    <a:t>6</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094" name="Rectangle 44"/>
                <p:cNvSpPr>
                  <a:spLocks noChangeArrowheads="1"/>
                </p:cNvSpPr>
                <p:nvPr/>
              </p:nvSpPr>
              <p:spPr bwMode="auto">
                <a:xfrm>
                  <a:off x="0" y="2304"/>
                  <a:ext cx="81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60" name="Group 45"/>
              <p:cNvGrpSpPr/>
              <p:nvPr/>
            </p:nvGrpSpPr>
            <p:grpSpPr bwMode="auto">
              <a:xfrm>
                <a:off x="811" y="2304"/>
                <a:ext cx="945" cy="384"/>
                <a:chOff x="811" y="2304"/>
                <a:chExt cx="945" cy="384"/>
              </a:xfrm>
            </p:grpSpPr>
            <p:sp>
              <p:nvSpPr>
                <p:cNvPr id="215091" name="Rectangle 46"/>
                <p:cNvSpPr>
                  <a:spLocks noChangeArrowheads="1"/>
                </p:cNvSpPr>
                <p:nvPr/>
              </p:nvSpPr>
              <p:spPr bwMode="auto">
                <a:xfrm>
                  <a:off x="854" y="2304"/>
                  <a:ext cx="859" cy="384"/>
                </a:xfrm>
                <a:prstGeom prst="rect">
                  <a:avLst/>
                </a:prstGeom>
                <a:noFill/>
                <a:ln w="9525">
                  <a:noFill/>
                  <a:miter lim="800000"/>
                </a:ln>
              </p:spPr>
              <p:txBody>
                <a:bodyPr/>
                <a:lstStyle/>
                <a:p>
                  <a:pPr algn="ctr">
                    <a:tabLst>
                      <a:tab pos="914400" algn="l"/>
                    </a:tabLst>
                  </a:pPr>
                  <a:r>
                    <a:rPr lang="en-US" altLang="zh-CN" sz="2000" b="0">
                      <a:solidFill>
                        <a:srgbClr val="000000"/>
                      </a:solidFill>
                    </a:rPr>
                    <a:t>332</a:t>
                  </a:r>
                  <a:r>
                    <a:rPr lang="zh-CN" altLang="en-US" sz="2000" b="0">
                      <a:solidFill>
                        <a:srgbClr val="000000"/>
                      </a:solidFill>
                    </a:rPr>
                    <a:t>－</a:t>
                  </a:r>
                  <a:r>
                    <a:rPr lang="en-US" altLang="zh-CN" sz="2000" b="0">
                      <a:solidFill>
                        <a:srgbClr val="000000"/>
                      </a:solidFill>
                    </a:rPr>
                    <a:t>370</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092" name="Rectangle 47"/>
                <p:cNvSpPr>
                  <a:spLocks noChangeArrowheads="1"/>
                </p:cNvSpPr>
                <p:nvPr/>
              </p:nvSpPr>
              <p:spPr bwMode="auto">
                <a:xfrm>
                  <a:off x="811" y="2304"/>
                  <a:ext cx="94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61" name="Group 48"/>
              <p:cNvGrpSpPr/>
              <p:nvPr/>
            </p:nvGrpSpPr>
            <p:grpSpPr bwMode="auto">
              <a:xfrm>
                <a:off x="0" y="2688"/>
                <a:ext cx="811" cy="384"/>
                <a:chOff x="0" y="2688"/>
                <a:chExt cx="811" cy="384"/>
              </a:xfrm>
            </p:grpSpPr>
            <p:sp>
              <p:nvSpPr>
                <p:cNvPr id="215089" name="Rectangle 49"/>
                <p:cNvSpPr>
                  <a:spLocks noChangeArrowheads="1"/>
                </p:cNvSpPr>
                <p:nvPr/>
              </p:nvSpPr>
              <p:spPr bwMode="auto">
                <a:xfrm>
                  <a:off x="43" y="2688"/>
                  <a:ext cx="725" cy="384"/>
                </a:xfrm>
                <a:prstGeom prst="rect">
                  <a:avLst/>
                </a:prstGeom>
                <a:noFill/>
                <a:ln w="9525">
                  <a:noFill/>
                  <a:miter lim="800000"/>
                </a:ln>
              </p:spPr>
              <p:txBody>
                <a:bodyPr/>
                <a:lstStyle/>
                <a:p>
                  <a:pPr algn="ctr">
                    <a:tabLst>
                      <a:tab pos="914400" algn="l"/>
                    </a:tabLst>
                  </a:pPr>
                  <a:r>
                    <a:rPr lang="en-US" altLang="zh-CN" sz="2000" b="0">
                      <a:solidFill>
                        <a:srgbClr val="000000"/>
                      </a:solidFill>
                    </a:rPr>
                    <a:t>5</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090" name="Rectangle 50"/>
                <p:cNvSpPr>
                  <a:spLocks noChangeArrowheads="1"/>
                </p:cNvSpPr>
                <p:nvPr/>
              </p:nvSpPr>
              <p:spPr bwMode="auto">
                <a:xfrm>
                  <a:off x="0" y="2688"/>
                  <a:ext cx="81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62" name="Group 51"/>
              <p:cNvGrpSpPr/>
              <p:nvPr/>
            </p:nvGrpSpPr>
            <p:grpSpPr bwMode="auto">
              <a:xfrm>
                <a:off x="811" y="2688"/>
                <a:ext cx="945" cy="384"/>
                <a:chOff x="811" y="2688"/>
                <a:chExt cx="945" cy="384"/>
              </a:xfrm>
            </p:grpSpPr>
            <p:sp>
              <p:nvSpPr>
                <p:cNvPr id="215087" name="Rectangle 52"/>
                <p:cNvSpPr>
                  <a:spLocks noChangeArrowheads="1"/>
                </p:cNvSpPr>
                <p:nvPr/>
              </p:nvSpPr>
              <p:spPr bwMode="auto">
                <a:xfrm>
                  <a:off x="854" y="2688"/>
                  <a:ext cx="859" cy="384"/>
                </a:xfrm>
                <a:prstGeom prst="rect">
                  <a:avLst/>
                </a:prstGeom>
                <a:noFill/>
                <a:ln w="9525">
                  <a:noFill/>
                  <a:miter lim="800000"/>
                </a:ln>
              </p:spPr>
              <p:txBody>
                <a:bodyPr/>
                <a:lstStyle/>
                <a:p>
                  <a:pPr algn="ctr">
                    <a:tabLst>
                      <a:tab pos="914400" algn="l"/>
                    </a:tabLst>
                  </a:pPr>
                  <a:r>
                    <a:rPr lang="en-US" altLang="zh-CN" sz="2000" b="0">
                      <a:solidFill>
                        <a:srgbClr val="000000"/>
                      </a:solidFill>
                    </a:rPr>
                    <a:t>293</a:t>
                  </a:r>
                  <a:r>
                    <a:rPr lang="zh-CN" altLang="en-US" sz="2000" b="0">
                      <a:solidFill>
                        <a:srgbClr val="000000"/>
                      </a:solidFill>
                    </a:rPr>
                    <a:t>－</a:t>
                  </a:r>
                  <a:r>
                    <a:rPr lang="en-US" altLang="zh-CN" sz="2000" b="0">
                      <a:solidFill>
                        <a:srgbClr val="000000"/>
                      </a:solidFill>
                    </a:rPr>
                    <a:t>331</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088" name="Rectangle 53"/>
                <p:cNvSpPr>
                  <a:spLocks noChangeArrowheads="1"/>
                </p:cNvSpPr>
                <p:nvPr/>
              </p:nvSpPr>
              <p:spPr bwMode="auto">
                <a:xfrm>
                  <a:off x="811" y="2688"/>
                  <a:ext cx="94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63" name="Group 54"/>
              <p:cNvGrpSpPr/>
              <p:nvPr/>
            </p:nvGrpSpPr>
            <p:grpSpPr bwMode="auto">
              <a:xfrm>
                <a:off x="0" y="3072"/>
                <a:ext cx="811" cy="384"/>
                <a:chOff x="0" y="3072"/>
                <a:chExt cx="811" cy="384"/>
              </a:xfrm>
            </p:grpSpPr>
            <p:sp>
              <p:nvSpPr>
                <p:cNvPr id="215085" name="Rectangle 55"/>
                <p:cNvSpPr>
                  <a:spLocks noChangeArrowheads="1"/>
                </p:cNvSpPr>
                <p:nvPr/>
              </p:nvSpPr>
              <p:spPr bwMode="auto">
                <a:xfrm>
                  <a:off x="43" y="3072"/>
                  <a:ext cx="725" cy="384"/>
                </a:xfrm>
                <a:prstGeom prst="rect">
                  <a:avLst/>
                </a:prstGeom>
                <a:noFill/>
                <a:ln w="9525">
                  <a:noFill/>
                  <a:miter lim="800000"/>
                </a:ln>
              </p:spPr>
              <p:txBody>
                <a:bodyPr/>
                <a:lstStyle/>
                <a:p>
                  <a:pPr algn="ctr">
                    <a:tabLst>
                      <a:tab pos="914400" algn="l"/>
                    </a:tabLst>
                  </a:pPr>
                  <a:r>
                    <a:rPr lang="en-US" altLang="zh-CN" sz="2000" b="0">
                      <a:solidFill>
                        <a:srgbClr val="000000"/>
                      </a:solidFill>
                    </a:rPr>
                    <a:t>4</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086" name="Rectangle 56"/>
                <p:cNvSpPr>
                  <a:spLocks noChangeArrowheads="1"/>
                </p:cNvSpPr>
                <p:nvPr/>
              </p:nvSpPr>
              <p:spPr bwMode="auto">
                <a:xfrm>
                  <a:off x="0" y="3072"/>
                  <a:ext cx="81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64" name="Group 57"/>
              <p:cNvGrpSpPr/>
              <p:nvPr/>
            </p:nvGrpSpPr>
            <p:grpSpPr bwMode="auto">
              <a:xfrm>
                <a:off x="811" y="3072"/>
                <a:ext cx="945" cy="384"/>
                <a:chOff x="811" y="3072"/>
                <a:chExt cx="945" cy="384"/>
              </a:xfrm>
            </p:grpSpPr>
            <p:sp>
              <p:nvSpPr>
                <p:cNvPr id="215083" name="Rectangle 58"/>
                <p:cNvSpPr>
                  <a:spLocks noChangeArrowheads="1"/>
                </p:cNvSpPr>
                <p:nvPr/>
              </p:nvSpPr>
              <p:spPr bwMode="auto">
                <a:xfrm>
                  <a:off x="854" y="3072"/>
                  <a:ext cx="859" cy="384"/>
                </a:xfrm>
                <a:prstGeom prst="rect">
                  <a:avLst/>
                </a:prstGeom>
                <a:noFill/>
                <a:ln w="9525">
                  <a:noFill/>
                  <a:miter lim="800000"/>
                </a:ln>
              </p:spPr>
              <p:txBody>
                <a:bodyPr/>
                <a:lstStyle/>
                <a:p>
                  <a:pPr algn="ctr">
                    <a:tabLst>
                      <a:tab pos="914400" algn="l"/>
                    </a:tabLst>
                  </a:pPr>
                  <a:r>
                    <a:rPr lang="en-US" altLang="zh-CN" sz="2000" b="0">
                      <a:solidFill>
                        <a:srgbClr val="000000"/>
                      </a:solidFill>
                    </a:rPr>
                    <a:t>254</a:t>
                  </a:r>
                  <a:r>
                    <a:rPr lang="zh-CN" altLang="en-US" sz="2000" b="0">
                      <a:solidFill>
                        <a:srgbClr val="000000"/>
                      </a:solidFill>
                    </a:rPr>
                    <a:t>－</a:t>
                  </a:r>
                  <a:r>
                    <a:rPr lang="en-US" altLang="zh-CN" sz="2000" b="0">
                      <a:solidFill>
                        <a:srgbClr val="000000"/>
                      </a:solidFill>
                    </a:rPr>
                    <a:t>292</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084" name="Rectangle 59"/>
                <p:cNvSpPr>
                  <a:spLocks noChangeArrowheads="1"/>
                </p:cNvSpPr>
                <p:nvPr/>
              </p:nvSpPr>
              <p:spPr bwMode="auto">
                <a:xfrm>
                  <a:off x="811" y="3072"/>
                  <a:ext cx="94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65" name="Group 60"/>
              <p:cNvGrpSpPr/>
              <p:nvPr/>
            </p:nvGrpSpPr>
            <p:grpSpPr bwMode="auto">
              <a:xfrm>
                <a:off x="0" y="3456"/>
                <a:ext cx="811" cy="384"/>
                <a:chOff x="0" y="3456"/>
                <a:chExt cx="811" cy="384"/>
              </a:xfrm>
            </p:grpSpPr>
            <p:sp>
              <p:nvSpPr>
                <p:cNvPr id="215081" name="Rectangle 61"/>
                <p:cNvSpPr>
                  <a:spLocks noChangeArrowheads="1"/>
                </p:cNvSpPr>
                <p:nvPr/>
              </p:nvSpPr>
              <p:spPr bwMode="auto">
                <a:xfrm>
                  <a:off x="43" y="3456"/>
                  <a:ext cx="725" cy="384"/>
                </a:xfrm>
                <a:prstGeom prst="rect">
                  <a:avLst/>
                </a:prstGeom>
                <a:noFill/>
                <a:ln w="9525">
                  <a:noFill/>
                  <a:miter lim="800000"/>
                </a:ln>
              </p:spPr>
              <p:txBody>
                <a:bodyPr/>
                <a:lstStyle/>
                <a:p>
                  <a:pPr algn="ctr">
                    <a:tabLst>
                      <a:tab pos="914400" algn="l"/>
                    </a:tabLst>
                  </a:pPr>
                  <a:r>
                    <a:rPr lang="en-US" altLang="zh-CN" sz="2000" b="0">
                      <a:solidFill>
                        <a:srgbClr val="000000"/>
                      </a:solidFill>
                    </a:rPr>
                    <a:t>3</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082" name="Rectangle 62"/>
                <p:cNvSpPr>
                  <a:spLocks noChangeArrowheads="1"/>
                </p:cNvSpPr>
                <p:nvPr/>
              </p:nvSpPr>
              <p:spPr bwMode="auto">
                <a:xfrm>
                  <a:off x="0" y="3456"/>
                  <a:ext cx="81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66" name="Group 63"/>
              <p:cNvGrpSpPr/>
              <p:nvPr/>
            </p:nvGrpSpPr>
            <p:grpSpPr bwMode="auto">
              <a:xfrm>
                <a:off x="811" y="3456"/>
                <a:ext cx="945" cy="384"/>
                <a:chOff x="811" y="3456"/>
                <a:chExt cx="945" cy="384"/>
              </a:xfrm>
            </p:grpSpPr>
            <p:sp>
              <p:nvSpPr>
                <p:cNvPr id="215079" name="Rectangle 64"/>
                <p:cNvSpPr>
                  <a:spLocks noChangeArrowheads="1"/>
                </p:cNvSpPr>
                <p:nvPr/>
              </p:nvSpPr>
              <p:spPr bwMode="auto">
                <a:xfrm>
                  <a:off x="854" y="3456"/>
                  <a:ext cx="859" cy="384"/>
                </a:xfrm>
                <a:prstGeom prst="rect">
                  <a:avLst/>
                </a:prstGeom>
                <a:noFill/>
                <a:ln w="9525">
                  <a:noFill/>
                  <a:miter lim="800000"/>
                </a:ln>
              </p:spPr>
              <p:txBody>
                <a:bodyPr/>
                <a:lstStyle/>
                <a:p>
                  <a:pPr algn="ctr">
                    <a:tabLst>
                      <a:tab pos="914400" algn="l"/>
                    </a:tabLst>
                  </a:pPr>
                  <a:r>
                    <a:rPr lang="en-US" altLang="zh-CN" sz="2000" b="0">
                      <a:solidFill>
                        <a:srgbClr val="000000"/>
                      </a:solidFill>
                    </a:rPr>
                    <a:t>215</a:t>
                  </a:r>
                  <a:r>
                    <a:rPr lang="zh-CN" altLang="en-US" sz="2000" b="0">
                      <a:solidFill>
                        <a:srgbClr val="000000"/>
                      </a:solidFill>
                    </a:rPr>
                    <a:t>－</a:t>
                  </a:r>
                  <a:r>
                    <a:rPr lang="en-US" altLang="zh-CN" sz="2000" b="0">
                      <a:solidFill>
                        <a:srgbClr val="000000"/>
                      </a:solidFill>
                    </a:rPr>
                    <a:t>253</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080" name="Rectangle 65"/>
                <p:cNvSpPr>
                  <a:spLocks noChangeArrowheads="1"/>
                </p:cNvSpPr>
                <p:nvPr/>
              </p:nvSpPr>
              <p:spPr bwMode="auto">
                <a:xfrm>
                  <a:off x="811" y="3456"/>
                  <a:ext cx="94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67" name="Group 66"/>
              <p:cNvGrpSpPr/>
              <p:nvPr/>
            </p:nvGrpSpPr>
            <p:grpSpPr bwMode="auto">
              <a:xfrm>
                <a:off x="0" y="3840"/>
                <a:ext cx="811" cy="384"/>
                <a:chOff x="0" y="3840"/>
                <a:chExt cx="811" cy="384"/>
              </a:xfrm>
            </p:grpSpPr>
            <p:sp>
              <p:nvSpPr>
                <p:cNvPr id="215077" name="Rectangle 67"/>
                <p:cNvSpPr>
                  <a:spLocks noChangeArrowheads="1"/>
                </p:cNvSpPr>
                <p:nvPr/>
              </p:nvSpPr>
              <p:spPr bwMode="auto">
                <a:xfrm>
                  <a:off x="43" y="3840"/>
                  <a:ext cx="725" cy="384"/>
                </a:xfrm>
                <a:prstGeom prst="rect">
                  <a:avLst/>
                </a:prstGeom>
                <a:noFill/>
                <a:ln w="9525">
                  <a:noFill/>
                  <a:miter lim="800000"/>
                </a:ln>
              </p:spPr>
              <p:txBody>
                <a:bodyPr/>
                <a:lstStyle/>
                <a:p>
                  <a:pPr algn="ctr">
                    <a:tabLst>
                      <a:tab pos="914400" algn="l"/>
                    </a:tabLst>
                  </a:pPr>
                  <a:r>
                    <a:rPr lang="en-US" altLang="zh-CN" sz="2000" b="0">
                      <a:solidFill>
                        <a:srgbClr val="000000"/>
                      </a:solidFill>
                    </a:rPr>
                    <a:t>2</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078" name="Rectangle 68"/>
                <p:cNvSpPr>
                  <a:spLocks noChangeArrowheads="1"/>
                </p:cNvSpPr>
                <p:nvPr/>
              </p:nvSpPr>
              <p:spPr bwMode="auto">
                <a:xfrm>
                  <a:off x="0" y="3840"/>
                  <a:ext cx="81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68" name="Group 69"/>
              <p:cNvGrpSpPr/>
              <p:nvPr/>
            </p:nvGrpSpPr>
            <p:grpSpPr bwMode="auto">
              <a:xfrm>
                <a:off x="811" y="3840"/>
                <a:ext cx="945" cy="384"/>
                <a:chOff x="811" y="3840"/>
                <a:chExt cx="945" cy="384"/>
              </a:xfrm>
            </p:grpSpPr>
            <p:sp>
              <p:nvSpPr>
                <p:cNvPr id="215075" name="Rectangle 70"/>
                <p:cNvSpPr>
                  <a:spLocks noChangeArrowheads="1"/>
                </p:cNvSpPr>
                <p:nvPr/>
              </p:nvSpPr>
              <p:spPr bwMode="auto">
                <a:xfrm>
                  <a:off x="854" y="3840"/>
                  <a:ext cx="859" cy="384"/>
                </a:xfrm>
                <a:prstGeom prst="rect">
                  <a:avLst/>
                </a:prstGeom>
                <a:noFill/>
                <a:ln w="9525">
                  <a:noFill/>
                  <a:miter lim="800000"/>
                </a:ln>
              </p:spPr>
              <p:txBody>
                <a:bodyPr/>
                <a:lstStyle/>
                <a:p>
                  <a:pPr algn="ctr">
                    <a:tabLst>
                      <a:tab pos="914400" algn="l"/>
                    </a:tabLst>
                  </a:pPr>
                  <a:r>
                    <a:rPr lang="en-US" altLang="zh-CN" sz="2000" b="0">
                      <a:solidFill>
                        <a:srgbClr val="000000"/>
                      </a:solidFill>
                    </a:rPr>
                    <a:t>176</a:t>
                  </a:r>
                  <a:r>
                    <a:rPr lang="zh-CN" altLang="en-US" sz="2000" b="0">
                      <a:solidFill>
                        <a:srgbClr val="000000"/>
                      </a:solidFill>
                    </a:rPr>
                    <a:t>－</a:t>
                  </a:r>
                  <a:r>
                    <a:rPr lang="en-US" altLang="zh-CN" sz="2000" b="0">
                      <a:solidFill>
                        <a:srgbClr val="000000"/>
                      </a:solidFill>
                    </a:rPr>
                    <a:t>214</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076" name="Rectangle 71"/>
                <p:cNvSpPr>
                  <a:spLocks noChangeArrowheads="1"/>
                </p:cNvSpPr>
                <p:nvPr/>
              </p:nvSpPr>
              <p:spPr bwMode="auto">
                <a:xfrm>
                  <a:off x="811" y="3840"/>
                  <a:ext cx="94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69" name="Group 72"/>
              <p:cNvGrpSpPr/>
              <p:nvPr/>
            </p:nvGrpSpPr>
            <p:grpSpPr bwMode="auto">
              <a:xfrm>
                <a:off x="0" y="4224"/>
                <a:ext cx="811" cy="384"/>
                <a:chOff x="0" y="4224"/>
                <a:chExt cx="811" cy="384"/>
              </a:xfrm>
            </p:grpSpPr>
            <p:sp>
              <p:nvSpPr>
                <p:cNvPr id="215073" name="Rectangle 73"/>
                <p:cNvSpPr>
                  <a:spLocks noChangeArrowheads="1"/>
                </p:cNvSpPr>
                <p:nvPr/>
              </p:nvSpPr>
              <p:spPr bwMode="auto">
                <a:xfrm>
                  <a:off x="43" y="4224"/>
                  <a:ext cx="725" cy="384"/>
                </a:xfrm>
                <a:prstGeom prst="rect">
                  <a:avLst/>
                </a:prstGeom>
                <a:noFill/>
                <a:ln w="9525">
                  <a:noFill/>
                  <a:miter lim="800000"/>
                </a:ln>
              </p:spPr>
              <p:txBody>
                <a:bodyPr/>
                <a:lstStyle/>
                <a:p>
                  <a:pPr algn="ctr">
                    <a:tabLst>
                      <a:tab pos="914400" algn="l"/>
                    </a:tabLst>
                  </a:pPr>
                  <a:r>
                    <a:rPr lang="en-US" altLang="zh-CN" sz="2000" b="0">
                      <a:solidFill>
                        <a:srgbClr val="000000"/>
                      </a:solidFill>
                    </a:rPr>
                    <a:t>1</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074" name="Rectangle 74"/>
                <p:cNvSpPr>
                  <a:spLocks noChangeArrowheads="1"/>
                </p:cNvSpPr>
                <p:nvPr/>
              </p:nvSpPr>
              <p:spPr bwMode="auto">
                <a:xfrm>
                  <a:off x="0" y="4224"/>
                  <a:ext cx="811"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5070" name="Group 75"/>
              <p:cNvGrpSpPr/>
              <p:nvPr/>
            </p:nvGrpSpPr>
            <p:grpSpPr bwMode="auto">
              <a:xfrm>
                <a:off x="811" y="4224"/>
                <a:ext cx="945" cy="384"/>
                <a:chOff x="811" y="4224"/>
                <a:chExt cx="945" cy="384"/>
              </a:xfrm>
            </p:grpSpPr>
            <p:sp>
              <p:nvSpPr>
                <p:cNvPr id="215071" name="Rectangle 76"/>
                <p:cNvSpPr>
                  <a:spLocks noChangeArrowheads="1"/>
                </p:cNvSpPr>
                <p:nvPr/>
              </p:nvSpPr>
              <p:spPr bwMode="auto">
                <a:xfrm>
                  <a:off x="854" y="4224"/>
                  <a:ext cx="859" cy="384"/>
                </a:xfrm>
                <a:prstGeom prst="rect">
                  <a:avLst/>
                </a:prstGeom>
                <a:noFill/>
                <a:ln w="9525">
                  <a:noFill/>
                  <a:miter lim="800000"/>
                </a:ln>
              </p:spPr>
              <p:txBody>
                <a:bodyPr/>
                <a:lstStyle/>
                <a:p>
                  <a:pPr algn="ctr">
                    <a:tabLst>
                      <a:tab pos="914400" algn="l"/>
                    </a:tabLst>
                  </a:pPr>
                  <a:r>
                    <a:rPr lang="en-US" altLang="zh-CN" sz="2000" b="0">
                      <a:solidFill>
                        <a:srgbClr val="000000"/>
                      </a:solidFill>
                    </a:rPr>
                    <a:t>137</a:t>
                  </a:r>
                  <a:r>
                    <a:rPr lang="zh-CN" altLang="en-US" sz="2000" b="0">
                      <a:solidFill>
                        <a:srgbClr val="000000"/>
                      </a:solidFill>
                    </a:rPr>
                    <a:t>－</a:t>
                  </a:r>
                  <a:r>
                    <a:rPr lang="en-US" altLang="zh-CN" sz="2000" b="0">
                      <a:solidFill>
                        <a:srgbClr val="000000"/>
                      </a:solidFill>
                    </a:rPr>
                    <a:t>175</a:t>
                  </a:r>
                  <a:endParaRPr lang="en-US" altLang="zh-CN" sz="2000" b="0">
                    <a:solidFill>
                      <a:srgbClr val="000000"/>
                    </a:solidFill>
                  </a:endParaRPr>
                </a:p>
                <a:p>
                  <a:pPr algn="ctr" eaLnBrk="0" hangingPunct="0">
                    <a:tabLst>
                      <a:tab pos="914400" algn="l"/>
                    </a:tabLst>
                  </a:pPr>
                  <a:endParaRPr lang="en-US" altLang="zh-CN" sz="2000" b="0">
                    <a:solidFill>
                      <a:srgbClr val="000000"/>
                    </a:solidFill>
                  </a:endParaRPr>
                </a:p>
              </p:txBody>
            </p:sp>
            <p:sp>
              <p:nvSpPr>
                <p:cNvPr id="215072" name="Rectangle 77"/>
                <p:cNvSpPr>
                  <a:spLocks noChangeArrowheads="1"/>
                </p:cNvSpPr>
                <p:nvPr/>
              </p:nvSpPr>
              <p:spPr bwMode="auto">
                <a:xfrm>
                  <a:off x="811" y="4224"/>
                  <a:ext cx="945" cy="384"/>
                </a:xfrm>
                <a:prstGeom prst="rect">
                  <a:avLst/>
                </a:prstGeom>
                <a:noFill/>
                <a:ln w="7">
                  <a:solidFill>
                    <a:srgbClr val="A0A0A0"/>
                  </a:solidFill>
                  <a:miter lim="800000"/>
                </a:ln>
              </p:spPr>
              <p:txBody>
                <a:bodyPr/>
                <a:lstStyle/>
                <a:p>
                  <a:endParaRPr lang="zh-CN" altLang="en-US">
                    <a:solidFill>
                      <a:srgbClr val="000000"/>
                    </a:solidFill>
                  </a:endParaRPr>
                </a:p>
              </p:txBody>
            </p:sp>
          </p:grpSp>
        </p:grpSp>
        <p:sp>
          <p:nvSpPr>
            <p:cNvPr id="215046" name="Rectangle 78"/>
            <p:cNvSpPr>
              <a:spLocks noChangeArrowheads="1"/>
            </p:cNvSpPr>
            <p:nvPr/>
          </p:nvSpPr>
          <p:spPr bwMode="auto">
            <a:xfrm>
              <a:off x="-3" y="-3"/>
              <a:ext cx="1762" cy="4614"/>
            </a:xfrm>
            <a:prstGeom prst="rect">
              <a:avLst/>
            </a:prstGeom>
            <a:noFill/>
            <a:ln w="9525">
              <a:solidFill>
                <a:srgbClr val="A0A0A0"/>
              </a:solidFill>
              <a:miter lim="800000"/>
            </a:ln>
          </p:spPr>
          <p:txBody>
            <a:bodyPr/>
            <a:lstStyle/>
            <a:p>
              <a:endParaRPr lang="zh-CN" alt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a:spLocks noGrp="1" noChangeArrowheads="1"/>
          </p:cNvSpPr>
          <p:nvPr>
            <p:ph type="title"/>
          </p:nvPr>
        </p:nvSpPr>
        <p:spPr>
          <a:xfrm>
            <a:off x="0" y="0"/>
            <a:ext cx="10668000" cy="957263"/>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薪资结构设计的步骤（</a:t>
            </a:r>
            <a:r>
              <a:rPr lang="en-US" altLang="zh-CN" sz="3200" b="1" smtClean="0">
                <a:solidFill>
                  <a:srgbClr val="FFFFFF"/>
                </a:solidFill>
                <a:latin typeface="宋体" panose="02010600030101010101" pitchFamily="2" charset="-122"/>
              </a:rPr>
              <a:t>6.4</a:t>
            </a:r>
            <a:r>
              <a:rPr lang="zh-CN" altLang="en-US" sz="3200" b="1" smtClean="0">
                <a:solidFill>
                  <a:srgbClr val="FFFFFF"/>
                </a:solidFill>
                <a:latin typeface="宋体" panose="02010600030101010101" pitchFamily="2" charset="-122"/>
              </a:rPr>
              <a:t>）</a:t>
            </a:r>
            <a:endParaRPr lang="zh-CN" altLang="en-US" sz="3200" b="1" smtClean="0">
              <a:solidFill>
                <a:srgbClr val="FFFFFF"/>
              </a:solidFill>
              <a:latin typeface="宋体" panose="02010600030101010101" pitchFamily="2" charset="-122"/>
            </a:endParaRPr>
          </a:p>
        </p:txBody>
      </p:sp>
      <p:sp>
        <p:nvSpPr>
          <p:cNvPr id="216067" name="Text Box 3"/>
          <p:cNvSpPr txBox="1">
            <a:spLocks noChangeArrowheads="1"/>
          </p:cNvSpPr>
          <p:nvPr/>
        </p:nvSpPr>
        <p:spPr bwMode="auto">
          <a:xfrm>
            <a:off x="533400" y="1927225"/>
            <a:ext cx="2133600" cy="4035425"/>
          </a:xfrm>
          <a:prstGeom prst="rect">
            <a:avLst/>
          </a:prstGeom>
          <a:noFill/>
          <a:ln w="9525">
            <a:noFill/>
            <a:miter lim="800000"/>
          </a:ln>
        </p:spPr>
        <p:txBody>
          <a:bodyPr>
            <a:spAutoFit/>
          </a:bodyPr>
          <a:lstStyle/>
          <a:p>
            <a:pPr>
              <a:lnSpc>
                <a:spcPct val="180000"/>
              </a:lnSpc>
              <a:spcBef>
                <a:spcPct val="50000"/>
              </a:spcBef>
              <a:buClr>
                <a:srgbClr val="A50021"/>
              </a:buClr>
              <a:buFont typeface="Wingdings" panose="05000000000000000000" pitchFamily="2" charset="2"/>
              <a:buChar char="Ø"/>
            </a:pPr>
            <a:r>
              <a:rPr lang="en-US" altLang="zh-CN">
                <a:solidFill>
                  <a:srgbClr val="000000"/>
                </a:solidFill>
                <a:latin typeface="华文细黑" pitchFamily="2" charset="-122"/>
                <a:ea typeface="华文细黑" pitchFamily="2" charset="-122"/>
              </a:rPr>
              <a:t> </a:t>
            </a:r>
            <a:r>
              <a:rPr lang="zh-CN" altLang="en-US">
                <a:solidFill>
                  <a:srgbClr val="000000"/>
                </a:solidFill>
                <a:latin typeface="华文细黑" pitchFamily="2" charset="-122"/>
                <a:ea typeface="华文细黑" pitchFamily="2" charset="-122"/>
              </a:rPr>
              <a:t>步骤四：将职位等级划分、职位评价点数与市场薪酬调查数据结合起来。</a:t>
            </a:r>
            <a:endParaRPr lang="zh-CN" altLang="en-US">
              <a:solidFill>
                <a:srgbClr val="000000"/>
              </a:solidFill>
              <a:latin typeface="华文细黑" pitchFamily="2" charset="-122"/>
              <a:ea typeface="华文细黑" pitchFamily="2" charset="-122"/>
            </a:endParaRPr>
          </a:p>
        </p:txBody>
      </p:sp>
      <p:grpSp>
        <p:nvGrpSpPr>
          <p:cNvPr id="216068" name="Group 4"/>
          <p:cNvGrpSpPr/>
          <p:nvPr/>
        </p:nvGrpSpPr>
        <p:grpSpPr bwMode="auto">
          <a:xfrm>
            <a:off x="2819400" y="990600"/>
            <a:ext cx="6172200" cy="6477000"/>
            <a:chOff x="-3" y="-3"/>
            <a:chExt cx="2870" cy="4998"/>
          </a:xfrm>
        </p:grpSpPr>
        <p:grpSp>
          <p:nvGrpSpPr>
            <p:cNvPr id="216106" name="Group 5"/>
            <p:cNvGrpSpPr/>
            <p:nvPr/>
          </p:nvGrpSpPr>
          <p:grpSpPr bwMode="auto">
            <a:xfrm>
              <a:off x="0" y="0"/>
              <a:ext cx="2864" cy="4992"/>
              <a:chOff x="0" y="0"/>
              <a:chExt cx="2864" cy="4992"/>
            </a:xfrm>
          </p:grpSpPr>
          <p:grpSp>
            <p:nvGrpSpPr>
              <p:cNvPr id="216108" name="Group 6"/>
              <p:cNvGrpSpPr/>
              <p:nvPr/>
            </p:nvGrpSpPr>
            <p:grpSpPr bwMode="auto">
              <a:xfrm>
                <a:off x="0" y="0"/>
                <a:ext cx="517" cy="384"/>
                <a:chOff x="0" y="0"/>
                <a:chExt cx="517" cy="384"/>
              </a:xfrm>
            </p:grpSpPr>
            <p:sp>
              <p:nvSpPr>
                <p:cNvPr id="216250" name="Rectangle 7"/>
                <p:cNvSpPr>
                  <a:spLocks noChangeArrowheads="1"/>
                </p:cNvSpPr>
                <p:nvPr/>
              </p:nvSpPr>
              <p:spPr bwMode="auto">
                <a:xfrm>
                  <a:off x="43" y="0"/>
                  <a:ext cx="431" cy="384"/>
                </a:xfrm>
                <a:prstGeom prst="rect">
                  <a:avLst/>
                </a:prstGeom>
                <a:noFill/>
                <a:ln w="9525">
                  <a:noFill/>
                  <a:miter lim="800000"/>
                </a:ln>
              </p:spPr>
              <p:txBody>
                <a:bodyPr/>
                <a:lstStyle/>
                <a:p>
                  <a:pPr algn="ctr">
                    <a:lnSpc>
                      <a:spcPct val="90000"/>
                    </a:lnSpc>
                    <a:tabLst>
                      <a:tab pos="914400" algn="l"/>
                    </a:tabLst>
                  </a:pPr>
                  <a:r>
                    <a:rPr lang="zh-CN" altLang="en-US" sz="1800">
                      <a:solidFill>
                        <a:srgbClr val="000000"/>
                      </a:solidFill>
                    </a:rPr>
                    <a:t>顺序</a:t>
                  </a:r>
                  <a:endParaRPr lang="zh-CN" altLang="en-US" sz="1800" b="0">
                    <a:solidFill>
                      <a:srgbClr val="000000"/>
                    </a:solidFill>
                  </a:endParaRPr>
                </a:p>
                <a:p>
                  <a:pPr algn="ctr" eaLnBrk="0" hangingPunct="0">
                    <a:lnSpc>
                      <a:spcPct val="90000"/>
                    </a:lnSpc>
                    <a:tabLst>
                      <a:tab pos="914400" algn="l"/>
                    </a:tabLst>
                  </a:pPr>
                  <a:endParaRPr lang="en-US" altLang="zh-CN" sz="1800" b="0">
                    <a:solidFill>
                      <a:srgbClr val="000000"/>
                    </a:solidFill>
                  </a:endParaRPr>
                </a:p>
              </p:txBody>
            </p:sp>
            <p:sp>
              <p:nvSpPr>
                <p:cNvPr id="216251" name="Rectangle 8"/>
                <p:cNvSpPr>
                  <a:spLocks noChangeArrowheads="1"/>
                </p:cNvSpPr>
                <p:nvPr/>
              </p:nvSpPr>
              <p:spPr bwMode="auto">
                <a:xfrm>
                  <a:off x="0" y="0"/>
                  <a:ext cx="517"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09" name="Group 9"/>
              <p:cNvGrpSpPr/>
              <p:nvPr/>
            </p:nvGrpSpPr>
            <p:grpSpPr bwMode="auto">
              <a:xfrm>
                <a:off x="517" y="0"/>
                <a:ext cx="822" cy="384"/>
                <a:chOff x="517" y="0"/>
                <a:chExt cx="822" cy="384"/>
              </a:xfrm>
            </p:grpSpPr>
            <p:sp>
              <p:nvSpPr>
                <p:cNvPr id="216248" name="Rectangle 10"/>
                <p:cNvSpPr>
                  <a:spLocks noChangeArrowheads="1"/>
                </p:cNvSpPr>
                <p:nvPr/>
              </p:nvSpPr>
              <p:spPr bwMode="auto">
                <a:xfrm>
                  <a:off x="560" y="0"/>
                  <a:ext cx="736" cy="384"/>
                </a:xfrm>
                <a:prstGeom prst="rect">
                  <a:avLst/>
                </a:prstGeom>
                <a:noFill/>
                <a:ln w="9525">
                  <a:noFill/>
                  <a:miter lim="800000"/>
                </a:ln>
              </p:spPr>
              <p:txBody>
                <a:bodyPr/>
                <a:lstStyle/>
                <a:p>
                  <a:pPr algn="ctr">
                    <a:lnSpc>
                      <a:spcPct val="90000"/>
                    </a:lnSpc>
                    <a:tabLst>
                      <a:tab pos="914400" algn="l"/>
                    </a:tabLst>
                  </a:pPr>
                  <a:r>
                    <a:rPr lang="zh-CN" altLang="en-US" sz="1800">
                      <a:solidFill>
                        <a:srgbClr val="000000"/>
                      </a:solidFill>
                    </a:rPr>
                    <a:t>职位名称</a:t>
                  </a:r>
                  <a:endParaRPr lang="zh-CN" altLang="en-US" sz="1800" b="0">
                    <a:solidFill>
                      <a:srgbClr val="000000"/>
                    </a:solidFill>
                  </a:endParaRPr>
                </a:p>
                <a:p>
                  <a:pPr algn="ctr" eaLnBrk="0" hangingPunct="0">
                    <a:lnSpc>
                      <a:spcPct val="90000"/>
                    </a:lnSpc>
                    <a:tabLst>
                      <a:tab pos="914400" algn="l"/>
                    </a:tabLst>
                  </a:pPr>
                  <a:endParaRPr lang="en-US" altLang="zh-CN" sz="1800" b="0">
                    <a:solidFill>
                      <a:srgbClr val="000000"/>
                    </a:solidFill>
                  </a:endParaRPr>
                </a:p>
              </p:txBody>
            </p:sp>
            <p:sp>
              <p:nvSpPr>
                <p:cNvPr id="216249" name="Rectangle 11"/>
                <p:cNvSpPr>
                  <a:spLocks noChangeArrowheads="1"/>
                </p:cNvSpPr>
                <p:nvPr/>
              </p:nvSpPr>
              <p:spPr bwMode="auto">
                <a:xfrm>
                  <a:off x="517" y="0"/>
                  <a:ext cx="82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10" name="Group 12"/>
              <p:cNvGrpSpPr/>
              <p:nvPr/>
            </p:nvGrpSpPr>
            <p:grpSpPr bwMode="auto">
              <a:xfrm>
                <a:off x="1339" y="0"/>
                <a:ext cx="575" cy="384"/>
                <a:chOff x="1339" y="0"/>
                <a:chExt cx="575" cy="384"/>
              </a:xfrm>
            </p:grpSpPr>
            <p:sp>
              <p:nvSpPr>
                <p:cNvPr id="216246" name="Rectangle 13"/>
                <p:cNvSpPr>
                  <a:spLocks noChangeArrowheads="1"/>
                </p:cNvSpPr>
                <p:nvPr/>
              </p:nvSpPr>
              <p:spPr bwMode="auto">
                <a:xfrm>
                  <a:off x="1382" y="0"/>
                  <a:ext cx="489" cy="384"/>
                </a:xfrm>
                <a:prstGeom prst="rect">
                  <a:avLst/>
                </a:prstGeom>
                <a:noFill/>
                <a:ln w="9525">
                  <a:noFill/>
                  <a:miter lim="800000"/>
                </a:ln>
              </p:spPr>
              <p:txBody>
                <a:bodyPr/>
                <a:lstStyle/>
                <a:p>
                  <a:pPr algn="ctr">
                    <a:lnSpc>
                      <a:spcPct val="90000"/>
                    </a:lnSpc>
                    <a:tabLst>
                      <a:tab pos="914400" algn="l"/>
                    </a:tabLst>
                  </a:pPr>
                  <a:r>
                    <a:rPr lang="zh-CN" altLang="en-US" sz="1800">
                      <a:solidFill>
                        <a:srgbClr val="000000"/>
                      </a:solidFill>
                    </a:rPr>
                    <a:t>点 数</a:t>
                  </a:r>
                  <a:endParaRPr lang="zh-CN" altLang="en-US" sz="1800" b="0">
                    <a:solidFill>
                      <a:srgbClr val="000000"/>
                    </a:solidFill>
                  </a:endParaRPr>
                </a:p>
                <a:p>
                  <a:pPr algn="ctr" eaLnBrk="0" hangingPunct="0">
                    <a:lnSpc>
                      <a:spcPct val="90000"/>
                    </a:lnSpc>
                    <a:tabLst>
                      <a:tab pos="914400" algn="l"/>
                    </a:tabLst>
                  </a:pPr>
                  <a:endParaRPr lang="en-US" altLang="zh-CN" sz="1800" b="0">
                    <a:solidFill>
                      <a:srgbClr val="000000"/>
                    </a:solidFill>
                  </a:endParaRPr>
                </a:p>
              </p:txBody>
            </p:sp>
            <p:sp>
              <p:nvSpPr>
                <p:cNvPr id="216247" name="Rectangle 14"/>
                <p:cNvSpPr>
                  <a:spLocks noChangeArrowheads="1"/>
                </p:cNvSpPr>
                <p:nvPr/>
              </p:nvSpPr>
              <p:spPr bwMode="auto">
                <a:xfrm>
                  <a:off x="1339" y="0"/>
                  <a:ext cx="57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11" name="Group 15"/>
              <p:cNvGrpSpPr/>
              <p:nvPr/>
            </p:nvGrpSpPr>
            <p:grpSpPr bwMode="auto">
              <a:xfrm>
                <a:off x="1914" y="0"/>
                <a:ext cx="950" cy="384"/>
                <a:chOff x="1914" y="0"/>
                <a:chExt cx="950" cy="384"/>
              </a:xfrm>
            </p:grpSpPr>
            <p:sp>
              <p:nvSpPr>
                <p:cNvPr id="216244" name="Rectangle 16"/>
                <p:cNvSpPr>
                  <a:spLocks noChangeArrowheads="1"/>
                </p:cNvSpPr>
                <p:nvPr/>
              </p:nvSpPr>
              <p:spPr bwMode="auto">
                <a:xfrm>
                  <a:off x="1957" y="0"/>
                  <a:ext cx="864" cy="384"/>
                </a:xfrm>
                <a:prstGeom prst="rect">
                  <a:avLst/>
                </a:prstGeom>
                <a:noFill/>
                <a:ln w="9525">
                  <a:noFill/>
                  <a:miter lim="800000"/>
                </a:ln>
              </p:spPr>
              <p:txBody>
                <a:bodyPr/>
                <a:lstStyle/>
                <a:p>
                  <a:pPr algn="ctr">
                    <a:lnSpc>
                      <a:spcPct val="90000"/>
                    </a:lnSpc>
                    <a:tabLst>
                      <a:tab pos="914400" algn="l"/>
                    </a:tabLst>
                  </a:pPr>
                  <a:r>
                    <a:rPr lang="zh-CN" altLang="en-US" sz="1800">
                      <a:solidFill>
                        <a:srgbClr val="000000"/>
                      </a:solidFill>
                    </a:rPr>
                    <a:t>市场薪酬水平（元）</a:t>
                  </a:r>
                  <a:endParaRPr lang="zh-CN" altLang="en-US" sz="1800" b="0">
                    <a:solidFill>
                      <a:srgbClr val="000000"/>
                    </a:solidFill>
                  </a:endParaRPr>
                </a:p>
                <a:p>
                  <a:pPr algn="ctr" eaLnBrk="0" hangingPunct="0">
                    <a:lnSpc>
                      <a:spcPct val="90000"/>
                    </a:lnSpc>
                    <a:tabLst>
                      <a:tab pos="914400" algn="l"/>
                    </a:tabLst>
                  </a:pPr>
                  <a:endParaRPr lang="en-US" altLang="zh-CN" sz="1800" b="0">
                    <a:solidFill>
                      <a:srgbClr val="000000"/>
                    </a:solidFill>
                  </a:endParaRPr>
                </a:p>
              </p:txBody>
            </p:sp>
            <p:sp>
              <p:nvSpPr>
                <p:cNvPr id="216245" name="Rectangle 17"/>
                <p:cNvSpPr>
                  <a:spLocks noChangeArrowheads="1"/>
                </p:cNvSpPr>
                <p:nvPr/>
              </p:nvSpPr>
              <p:spPr bwMode="auto">
                <a:xfrm>
                  <a:off x="1914" y="0"/>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12" name="Group 18"/>
              <p:cNvGrpSpPr/>
              <p:nvPr/>
            </p:nvGrpSpPr>
            <p:grpSpPr bwMode="auto">
              <a:xfrm>
                <a:off x="0" y="384"/>
                <a:ext cx="517" cy="384"/>
                <a:chOff x="0" y="384"/>
                <a:chExt cx="517" cy="384"/>
              </a:xfrm>
            </p:grpSpPr>
            <p:sp>
              <p:nvSpPr>
                <p:cNvPr id="216242" name="Rectangle 19"/>
                <p:cNvSpPr>
                  <a:spLocks noChangeArrowheads="1"/>
                </p:cNvSpPr>
                <p:nvPr/>
              </p:nvSpPr>
              <p:spPr bwMode="auto">
                <a:xfrm>
                  <a:off x="43" y="384"/>
                  <a:ext cx="431" cy="384"/>
                </a:xfrm>
                <a:prstGeom prst="rect">
                  <a:avLst/>
                </a:prstGeom>
                <a:noFill/>
                <a:ln w="9525">
                  <a:noFill/>
                  <a:miter lim="800000"/>
                </a:ln>
              </p:spPr>
              <p:txBody>
                <a:bodyPr/>
                <a:lstStyle/>
                <a:p>
                  <a:pPr algn="ctr">
                    <a:lnSpc>
                      <a:spcPct val="90000"/>
                    </a:lnSpc>
                  </a:pPr>
                  <a:r>
                    <a:rPr lang="en-US" altLang="zh-CN" sz="1800" b="0">
                      <a:solidFill>
                        <a:srgbClr val="000000"/>
                      </a:solidFill>
                    </a:rPr>
                    <a:t>1</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243" name="Rectangle 20"/>
                <p:cNvSpPr>
                  <a:spLocks noChangeArrowheads="1"/>
                </p:cNvSpPr>
                <p:nvPr/>
              </p:nvSpPr>
              <p:spPr bwMode="auto">
                <a:xfrm>
                  <a:off x="0" y="384"/>
                  <a:ext cx="517"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13" name="Group 21"/>
              <p:cNvGrpSpPr/>
              <p:nvPr/>
            </p:nvGrpSpPr>
            <p:grpSpPr bwMode="auto">
              <a:xfrm>
                <a:off x="517" y="384"/>
                <a:ext cx="822" cy="384"/>
                <a:chOff x="517" y="384"/>
                <a:chExt cx="822" cy="384"/>
              </a:xfrm>
            </p:grpSpPr>
            <p:sp>
              <p:nvSpPr>
                <p:cNvPr id="216240" name="Rectangle 22"/>
                <p:cNvSpPr>
                  <a:spLocks noChangeArrowheads="1"/>
                </p:cNvSpPr>
                <p:nvPr/>
              </p:nvSpPr>
              <p:spPr bwMode="auto">
                <a:xfrm>
                  <a:off x="560" y="384"/>
                  <a:ext cx="736" cy="384"/>
                </a:xfrm>
                <a:prstGeom prst="rect">
                  <a:avLst/>
                </a:prstGeom>
                <a:noFill/>
                <a:ln w="9525">
                  <a:noFill/>
                  <a:miter lim="800000"/>
                </a:ln>
              </p:spPr>
              <p:txBody>
                <a:bodyPr/>
                <a:lstStyle/>
                <a:p>
                  <a:pPr algn="ctr">
                    <a:lnSpc>
                      <a:spcPct val="90000"/>
                    </a:lnSpc>
                  </a:pPr>
                  <a:r>
                    <a:rPr lang="zh-CN" altLang="en-US" sz="1800" b="0">
                      <a:solidFill>
                        <a:srgbClr val="000000"/>
                      </a:solidFill>
                    </a:rPr>
                    <a:t>出纳</a:t>
                  </a:r>
                  <a:endParaRPr lang="zh-CN" altLang="en-US" sz="1800" b="0">
                    <a:solidFill>
                      <a:srgbClr val="000000"/>
                    </a:solidFill>
                  </a:endParaRPr>
                </a:p>
              </p:txBody>
            </p:sp>
            <p:sp>
              <p:nvSpPr>
                <p:cNvPr id="216241" name="Rectangle 23"/>
                <p:cNvSpPr>
                  <a:spLocks noChangeArrowheads="1"/>
                </p:cNvSpPr>
                <p:nvPr/>
              </p:nvSpPr>
              <p:spPr bwMode="auto">
                <a:xfrm>
                  <a:off x="517" y="384"/>
                  <a:ext cx="82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14" name="Group 24"/>
              <p:cNvGrpSpPr/>
              <p:nvPr/>
            </p:nvGrpSpPr>
            <p:grpSpPr bwMode="auto">
              <a:xfrm>
                <a:off x="1339" y="384"/>
                <a:ext cx="575" cy="384"/>
                <a:chOff x="1339" y="384"/>
                <a:chExt cx="575" cy="384"/>
              </a:xfrm>
            </p:grpSpPr>
            <p:sp>
              <p:nvSpPr>
                <p:cNvPr id="216238" name="Rectangle 25"/>
                <p:cNvSpPr>
                  <a:spLocks noChangeArrowheads="1"/>
                </p:cNvSpPr>
                <p:nvPr/>
              </p:nvSpPr>
              <p:spPr bwMode="auto">
                <a:xfrm>
                  <a:off x="1382" y="384"/>
                  <a:ext cx="489" cy="384"/>
                </a:xfrm>
                <a:prstGeom prst="rect">
                  <a:avLst/>
                </a:prstGeom>
                <a:noFill/>
                <a:ln w="9525">
                  <a:noFill/>
                  <a:miter lim="800000"/>
                </a:ln>
              </p:spPr>
              <p:txBody>
                <a:bodyPr/>
                <a:lstStyle/>
                <a:p>
                  <a:pPr algn="ctr">
                    <a:lnSpc>
                      <a:spcPct val="90000"/>
                    </a:lnSpc>
                  </a:pPr>
                  <a:r>
                    <a:rPr lang="en-US" altLang="zh-CN" sz="1800" b="0">
                      <a:solidFill>
                        <a:srgbClr val="000000"/>
                      </a:solidFill>
                    </a:rPr>
                    <a:t>140</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239" name="Rectangle 26"/>
                <p:cNvSpPr>
                  <a:spLocks noChangeArrowheads="1"/>
                </p:cNvSpPr>
                <p:nvPr/>
              </p:nvSpPr>
              <p:spPr bwMode="auto">
                <a:xfrm>
                  <a:off x="1339" y="384"/>
                  <a:ext cx="57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15" name="Group 27"/>
              <p:cNvGrpSpPr/>
              <p:nvPr/>
            </p:nvGrpSpPr>
            <p:grpSpPr bwMode="auto">
              <a:xfrm>
                <a:off x="1914" y="384"/>
                <a:ext cx="950" cy="384"/>
                <a:chOff x="1914" y="384"/>
                <a:chExt cx="950" cy="384"/>
              </a:xfrm>
            </p:grpSpPr>
            <p:sp>
              <p:nvSpPr>
                <p:cNvPr id="216236" name="Rectangle 28"/>
                <p:cNvSpPr>
                  <a:spLocks noChangeArrowheads="1"/>
                </p:cNvSpPr>
                <p:nvPr/>
              </p:nvSpPr>
              <p:spPr bwMode="auto">
                <a:xfrm>
                  <a:off x="1957" y="384"/>
                  <a:ext cx="864" cy="384"/>
                </a:xfrm>
                <a:prstGeom prst="rect">
                  <a:avLst/>
                </a:prstGeom>
                <a:noFill/>
                <a:ln w="9525">
                  <a:noFill/>
                  <a:miter lim="800000"/>
                </a:ln>
              </p:spPr>
              <p:txBody>
                <a:bodyPr/>
                <a:lstStyle/>
                <a:p>
                  <a:pPr algn="ctr">
                    <a:lnSpc>
                      <a:spcPct val="90000"/>
                    </a:lnSpc>
                  </a:pPr>
                  <a:r>
                    <a:rPr lang="en-US" altLang="zh-CN" sz="1800" b="0">
                      <a:solidFill>
                        <a:srgbClr val="000000"/>
                      </a:solidFill>
                    </a:rPr>
                    <a:t>1530</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237" name="Rectangle 29"/>
                <p:cNvSpPr>
                  <a:spLocks noChangeArrowheads="1"/>
                </p:cNvSpPr>
                <p:nvPr/>
              </p:nvSpPr>
              <p:spPr bwMode="auto">
                <a:xfrm>
                  <a:off x="1914" y="384"/>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16" name="Group 30"/>
              <p:cNvGrpSpPr/>
              <p:nvPr/>
            </p:nvGrpSpPr>
            <p:grpSpPr bwMode="auto">
              <a:xfrm>
                <a:off x="0" y="768"/>
                <a:ext cx="517" cy="384"/>
                <a:chOff x="0" y="768"/>
                <a:chExt cx="517" cy="384"/>
              </a:xfrm>
            </p:grpSpPr>
            <p:sp>
              <p:nvSpPr>
                <p:cNvPr id="216234" name="Rectangle 31"/>
                <p:cNvSpPr>
                  <a:spLocks noChangeArrowheads="1"/>
                </p:cNvSpPr>
                <p:nvPr/>
              </p:nvSpPr>
              <p:spPr bwMode="auto">
                <a:xfrm>
                  <a:off x="43" y="768"/>
                  <a:ext cx="431" cy="384"/>
                </a:xfrm>
                <a:prstGeom prst="rect">
                  <a:avLst/>
                </a:prstGeom>
                <a:noFill/>
                <a:ln w="9525">
                  <a:noFill/>
                  <a:miter lim="800000"/>
                </a:ln>
              </p:spPr>
              <p:txBody>
                <a:bodyPr/>
                <a:lstStyle/>
                <a:p>
                  <a:pPr algn="ctr">
                    <a:lnSpc>
                      <a:spcPct val="90000"/>
                    </a:lnSpc>
                  </a:pPr>
                  <a:r>
                    <a:rPr lang="en-US" altLang="zh-CN" sz="1800" b="0">
                      <a:solidFill>
                        <a:srgbClr val="000000"/>
                      </a:solidFill>
                    </a:rPr>
                    <a:t>2</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235" name="Rectangle 32"/>
                <p:cNvSpPr>
                  <a:spLocks noChangeArrowheads="1"/>
                </p:cNvSpPr>
                <p:nvPr/>
              </p:nvSpPr>
              <p:spPr bwMode="auto">
                <a:xfrm>
                  <a:off x="0" y="768"/>
                  <a:ext cx="517"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17" name="Group 33"/>
              <p:cNvGrpSpPr/>
              <p:nvPr/>
            </p:nvGrpSpPr>
            <p:grpSpPr bwMode="auto">
              <a:xfrm>
                <a:off x="517" y="768"/>
                <a:ext cx="822" cy="384"/>
                <a:chOff x="517" y="768"/>
                <a:chExt cx="822" cy="384"/>
              </a:xfrm>
            </p:grpSpPr>
            <p:sp>
              <p:nvSpPr>
                <p:cNvPr id="216232" name="Rectangle 34"/>
                <p:cNvSpPr>
                  <a:spLocks noChangeArrowheads="1"/>
                </p:cNvSpPr>
                <p:nvPr/>
              </p:nvSpPr>
              <p:spPr bwMode="auto">
                <a:xfrm>
                  <a:off x="560" y="768"/>
                  <a:ext cx="736" cy="384"/>
                </a:xfrm>
                <a:prstGeom prst="rect">
                  <a:avLst/>
                </a:prstGeom>
                <a:noFill/>
                <a:ln w="9525">
                  <a:noFill/>
                  <a:miter lim="800000"/>
                </a:ln>
              </p:spPr>
              <p:txBody>
                <a:bodyPr/>
                <a:lstStyle/>
                <a:p>
                  <a:pPr algn="ctr">
                    <a:lnSpc>
                      <a:spcPct val="80000"/>
                    </a:lnSpc>
                  </a:pPr>
                  <a:r>
                    <a:rPr lang="zh-CN" altLang="en-US" sz="1800" b="0">
                      <a:solidFill>
                        <a:srgbClr val="000000"/>
                      </a:solidFill>
                    </a:rPr>
                    <a:t>离退休事务</a:t>
                  </a:r>
                  <a:endParaRPr lang="zh-CN" altLang="en-US" sz="1800" b="0">
                    <a:solidFill>
                      <a:srgbClr val="000000"/>
                    </a:solidFill>
                  </a:endParaRPr>
                </a:p>
                <a:p>
                  <a:pPr algn="ctr">
                    <a:lnSpc>
                      <a:spcPct val="80000"/>
                    </a:lnSpc>
                  </a:pPr>
                  <a:r>
                    <a:rPr lang="zh-CN" altLang="en-US" sz="1800" b="0">
                      <a:solidFill>
                        <a:srgbClr val="000000"/>
                      </a:solidFill>
                    </a:rPr>
                    <a:t>主办</a:t>
                  </a:r>
                  <a:endParaRPr lang="zh-CN" altLang="en-US" sz="1800" b="0">
                    <a:solidFill>
                      <a:srgbClr val="000000"/>
                    </a:solidFill>
                  </a:endParaRPr>
                </a:p>
              </p:txBody>
            </p:sp>
            <p:sp>
              <p:nvSpPr>
                <p:cNvPr id="216233" name="Rectangle 35"/>
                <p:cNvSpPr>
                  <a:spLocks noChangeArrowheads="1"/>
                </p:cNvSpPr>
                <p:nvPr/>
              </p:nvSpPr>
              <p:spPr bwMode="auto">
                <a:xfrm>
                  <a:off x="517" y="768"/>
                  <a:ext cx="82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18" name="Group 36"/>
              <p:cNvGrpSpPr/>
              <p:nvPr/>
            </p:nvGrpSpPr>
            <p:grpSpPr bwMode="auto">
              <a:xfrm>
                <a:off x="1339" y="768"/>
                <a:ext cx="575" cy="384"/>
                <a:chOff x="1339" y="768"/>
                <a:chExt cx="575" cy="384"/>
              </a:xfrm>
            </p:grpSpPr>
            <p:sp>
              <p:nvSpPr>
                <p:cNvPr id="216230" name="Rectangle 37"/>
                <p:cNvSpPr>
                  <a:spLocks noChangeArrowheads="1"/>
                </p:cNvSpPr>
                <p:nvPr/>
              </p:nvSpPr>
              <p:spPr bwMode="auto">
                <a:xfrm>
                  <a:off x="1382" y="768"/>
                  <a:ext cx="489" cy="384"/>
                </a:xfrm>
                <a:prstGeom prst="rect">
                  <a:avLst/>
                </a:prstGeom>
                <a:noFill/>
                <a:ln w="9525">
                  <a:noFill/>
                  <a:miter lim="800000"/>
                </a:ln>
              </p:spPr>
              <p:txBody>
                <a:bodyPr/>
                <a:lstStyle/>
                <a:p>
                  <a:pPr algn="ctr">
                    <a:lnSpc>
                      <a:spcPct val="90000"/>
                    </a:lnSpc>
                  </a:pPr>
                  <a:r>
                    <a:rPr lang="en-US" altLang="zh-CN" sz="1800" b="0">
                      <a:solidFill>
                        <a:srgbClr val="000000"/>
                      </a:solidFill>
                    </a:rPr>
                    <a:t>210</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231" name="Rectangle 38"/>
                <p:cNvSpPr>
                  <a:spLocks noChangeArrowheads="1"/>
                </p:cNvSpPr>
                <p:nvPr/>
              </p:nvSpPr>
              <p:spPr bwMode="auto">
                <a:xfrm>
                  <a:off x="1339" y="768"/>
                  <a:ext cx="57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19" name="Group 39"/>
              <p:cNvGrpSpPr/>
              <p:nvPr/>
            </p:nvGrpSpPr>
            <p:grpSpPr bwMode="auto">
              <a:xfrm>
                <a:off x="1914" y="768"/>
                <a:ext cx="950" cy="384"/>
                <a:chOff x="1914" y="768"/>
                <a:chExt cx="950" cy="384"/>
              </a:xfrm>
            </p:grpSpPr>
            <p:sp>
              <p:nvSpPr>
                <p:cNvPr id="216228" name="Rectangle 40"/>
                <p:cNvSpPr>
                  <a:spLocks noChangeArrowheads="1"/>
                </p:cNvSpPr>
                <p:nvPr/>
              </p:nvSpPr>
              <p:spPr bwMode="auto">
                <a:xfrm>
                  <a:off x="1957" y="768"/>
                  <a:ext cx="864" cy="384"/>
                </a:xfrm>
                <a:prstGeom prst="rect">
                  <a:avLst/>
                </a:prstGeom>
                <a:noFill/>
                <a:ln w="9525">
                  <a:noFill/>
                  <a:miter lim="800000"/>
                </a:ln>
              </p:spPr>
              <p:txBody>
                <a:bodyPr/>
                <a:lstStyle/>
                <a:p>
                  <a:pPr algn="ctr">
                    <a:lnSpc>
                      <a:spcPct val="90000"/>
                    </a:lnSpc>
                  </a:pPr>
                  <a:r>
                    <a:rPr lang="en-US" altLang="zh-CN" sz="1800" b="0">
                      <a:solidFill>
                        <a:srgbClr val="000000"/>
                      </a:solidFill>
                    </a:rPr>
                    <a:t>1800</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229" name="Rectangle 41"/>
                <p:cNvSpPr>
                  <a:spLocks noChangeArrowheads="1"/>
                </p:cNvSpPr>
                <p:nvPr/>
              </p:nvSpPr>
              <p:spPr bwMode="auto">
                <a:xfrm>
                  <a:off x="1914" y="768"/>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20" name="Group 42"/>
              <p:cNvGrpSpPr/>
              <p:nvPr/>
            </p:nvGrpSpPr>
            <p:grpSpPr bwMode="auto">
              <a:xfrm>
                <a:off x="0" y="1152"/>
                <a:ext cx="517" cy="384"/>
                <a:chOff x="0" y="1152"/>
                <a:chExt cx="517" cy="384"/>
              </a:xfrm>
            </p:grpSpPr>
            <p:sp>
              <p:nvSpPr>
                <p:cNvPr id="216226" name="Rectangle 43"/>
                <p:cNvSpPr>
                  <a:spLocks noChangeArrowheads="1"/>
                </p:cNvSpPr>
                <p:nvPr/>
              </p:nvSpPr>
              <p:spPr bwMode="auto">
                <a:xfrm>
                  <a:off x="43" y="1152"/>
                  <a:ext cx="431" cy="384"/>
                </a:xfrm>
                <a:prstGeom prst="rect">
                  <a:avLst/>
                </a:prstGeom>
                <a:noFill/>
                <a:ln w="9525">
                  <a:noFill/>
                  <a:miter lim="800000"/>
                </a:ln>
              </p:spPr>
              <p:txBody>
                <a:bodyPr/>
                <a:lstStyle/>
                <a:p>
                  <a:pPr algn="ctr">
                    <a:lnSpc>
                      <a:spcPct val="90000"/>
                    </a:lnSpc>
                  </a:pPr>
                  <a:r>
                    <a:rPr lang="en-US" altLang="zh-CN" sz="1800" b="0">
                      <a:solidFill>
                        <a:srgbClr val="000000"/>
                      </a:solidFill>
                    </a:rPr>
                    <a:t>3</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227" name="Rectangle 44"/>
                <p:cNvSpPr>
                  <a:spLocks noChangeArrowheads="1"/>
                </p:cNvSpPr>
                <p:nvPr/>
              </p:nvSpPr>
              <p:spPr bwMode="auto">
                <a:xfrm>
                  <a:off x="0" y="1152"/>
                  <a:ext cx="517"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21" name="Group 45"/>
              <p:cNvGrpSpPr/>
              <p:nvPr/>
            </p:nvGrpSpPr>
            <p:grpSpPr bwMode="auto">
              <a:xfrm>
                <a:off x="517" y="1152"/>
                <a:ext cx="822" cy="384"/>
                <a:chOff x="517" y="1152"/>
                <a:chExt cx="822" cy="384"/>
              </a:xfrm>
            </p:grpSpPr>
            <p:sp>
              <p:nvSpPr>
                <p:cNvPr id="216224" name="Rectangle 46"/>
                <p:cNvSpPr>
                  <a:spLocks noChangeArrowheads="1"/>
                </p:cNvSpPr>
                <p:nvPr/>
              </p:nvSpPr>
              <p:spPr bwMode="auto">
                <a:xfrm>
                  <a:off x="560" y="1152"/>
                  <a:ext cx="736" cy="384"/>
                </a:xfrm>
                <a:prstGeom prst="rect">
                  <a:avLst/>
                </a:prstGeom>
                <a:noFill/>
                <a:ln w="9525">
                  <a:noFill/>
                  <a:miter lim="800000"/>
                </a:ln>
              </p:spPr>
              <p:txBody>
                <a:bodyPr/>
                <a:lstStyle/>
                <a:p>
                  <a:pPr algn="ctr">
                    <a:lnSpc>
                      <a:spcPct val="90000"/>
                    </a:lnSpc>
                  </a:pPr>
                  <a:r>
                    <a:rPr lang="zh-CN" altLang="en-US" sz="1800" b="0">
                      <a:solidFill>
                        <a:srgbClr val="000000"/>
                      </a:solidFill>
                    </a:rPr>
                    <a:t>无</a:t>
                  </a:r>
                  <a:endParaRPr lang="zh-CN" altLang="en-US" sz="1800" b="0">
                    <a:solidFill>
                      <a:srgbClr val="000000"/>
                    </a:solidFill>
                  </a:endParaRPr>
                </a:p>
                <a:p>
                  <a:pPr algn="ctr" eaLnBrk="0" hangingPunct="0">
                    <a:lnSpc>
                      <a:spcPct val="90000"/>
                    </a:lnSpc>
                  </a:pPr>
                  <a:endParaRPr lang="en-US" altLang="zh-CN" sz="1800" b="0">
                    <a:solidFill>
                      <a:srgbClr val="000000"/>
                    </a:solidFill>
                  </a:endParaRPr>
                </a:p>
              </p:txBody>
            </p:sp>
            <p:sp>
              <p:nvSpPr>
                <p:cNvPr id="216225" name="Rectangle 47"/>
                <p:cNvSpPr>
                  <a:spLocks noChangeArrowheads="1"/>
                </p:cNvSpPr>
                <p:nvPr/>
              </p:nvSpPr>
              <p:spPr bwMode="auto">
                <a:xfrm>
                  <a:off x="517" y="1152"/>
                  <a:ext cx="82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22" name="Group 48"/>
              <p:cNvGrpSpPr/>
              <p:nvPr/>
            </p:nvGrpSpPr>
            <p:grpSpPr bwMode="auto">
              <a:xfrm>
                <a:off x="1339" y="1152"/>
                <a:ext cx="575" cy="384"/>
                <a:chOff x="1339" y="1152"/>
                <a:chExt cx="575" cy="384"/>
              </a:xfrm>
            </p:grpSpPr>
            <p:sp>
              <p:nvSpPr>
                <p:cNvPr id="216222" name="Rectangle 49"/>
                <p:cNvSpPr>
                  <a:spLocks noChangeArrowheads="1"/>
                </p:cNvSpPr>
                <p:nvPr/>
              </p:nvSpPr>
              <p:spPr bwMode="auto">
                <a:xfrm>
                  <a:off x="1382" y="1152"/>
                  <a:ext cx="489" cy="384"/>
                </a:xfrm>
                <a:prstGeom prst="rect">
                  <a:avLst/>
                </a:prstGeom>
                <a:noFill/>
                <a:ln w="9525">
                  <a:noFill/>
                  <a:miter lim="800000"/>
                </a:ln>
              </p:spPr>
              <p:txBody>
                <a:bodyPr/>
                <a:lstStyle/>
                <a:p>
                  <a:pPr algn="ctr">
                    <a:lnSpc>
                      <a:spcPct val="90000"/>
                    </a:lnSpc>
                  </a:pPr>
                  <a:r>
                    <a:rPr lang="en-US" altLang="zh-CN" sz="1800" b="0">
                      <a:solidFill>
                        <a:srgbClr val="000000"/>
                      </a:solidFill>
                    </a:rPr>
                    <a:t>-</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223" name="Rectangle 50"/>
                <p:cNvSpPr>
                  <a:spLocks noChangeArrowheads="1"/>
                </p:cNvSpPr>
                <p:nvPr/>
              </p:nvSpPr>
              <p:spPr bwMode="auto">
                <a:xfrm>
                  <a:off x="1339" y="1152"/>
                  <a:ext cx="57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23" name="Group 51"/>
              <p:cNvGrpSpPr/>
              <p:nvPr/>
            </p:nvGrpSpPr>
            <p:grpSpPr bwMode="auto">
              <a:xfrm>
                <a:off x="1914" y="1152"/>
                <a:ext cx="950" cy="384"/>
                <a:chOff x="1914" y="1152"/>
                <a:chExt cx="950" cy="384"/>
              </a:xfrm>
            </p:grpSpPr>
            <p:sp>
              <p:nvSpPr>
                <p:cNvPr id="216220" name="Rectangle 52"/>
                <p:cNvSpPr>
                  <a:spLocks noChangeArrowheads="1"/>
                </p:cNvSpPr>
                <p:nvPr/>
              </p:nvSpPr>
              <p:spPr bwMode="auto">
                <a:xfrm>
                  <a:off x="1957" y="1152"/>
                  <a:ext cx="864" cy="384"/>
                </a:xfrm>
                <a:prstGeom prst="rect">
                  <a:avLst/>
                </a:prstGeom>
                <a:noFill/>
                <a:ln w="9525">
                  <a:noFill/>
                  <a:miter lim="800000"/>
                </a:ln>
              </p:spPr>
              <p:txBody>
                <a:bodyPr/>
                <a:lstStyle/>
                <a:p>
                  <a:pPr algn="ctr">
                    <a:lnSpc>
                      <a:spcPct val="90000"/>
                    </a:lnSpc>
                  </a:pPr>
                  <a:r>
                    <a:rPr lang="en-US" altLang="zh-CN" sz="1800" b="0">
                      <a:solidFill>
                        <a:srgbClr val="000000"/>
                      </a:solidFill>
                    </a:rPr>
                    <a:t>-</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221" name="Rectangle 53"/>
                <p:cNvSpPr>
                  <a:spLocks noChangeArrowheads="1"/>
                </p:cNvSpPr>
                <p:nvPr/>
              </p:nvSpPr>
              <p:spPr bwMode="auto">
                <a:xfrm>
                  <a:off x="1914" y="1152"/>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24" name="Group 54"/>
              <p:cNvGrpSpPr/>
              <p:nvPr/>
            </p:nvGrpSpPr>
            <p:grpSpPr bwMode="auto">
              <a:xfrm>
                <a:off x="0" y="1536"/>
                <a:ext cx="517" cy="384"/>
                <a:chOff x="0" y="1536"/>
                <a:chExt cx="517" cy="384"/>
              </a:xfrm>
            </p:grpSpPr>
            <p:sp>
              <p:nvSpPr>
                <p:cNvPr id="216218" name="Rectangle 55"/>
                <p:cNvSpPr>
                  <a:spLocks noChangeArrowheads="1"/>
                </p:cNvSpPr>
                <p:nvPr/>
              </p:nvSpPr>
              <p:spPr bwMode="auto">
                <a:xfrm>
                  <a:off x="43" y="1536"/>
                  <a:ext cx="431" cy="384"/>
                </a:xfrm>
                <a:prstGeom prst="rect">
                  <a:avLst/>
                </a:prstGeom>
                <a:noFill/>
                <a:ln w="9525">
                  <a:noFill/>
                  <a:miter lim="800000"/>
                </a:ln>
              </p:spPr>
              <p:txBody>
                <a:bodyPr/>
                <a:lstStyle/>
                <a:p>
                  <a:pPr algn="ctr">
                    <a:lnSpc>
                      <a:spcPct val="90000"/>
                    </a:lnSpc>
                  </a:pPr>
                  <a:r>
                    <a:rPr lang="en-US" altLang="zh-CN" sz="1800" b="0">
                      <a:solidFill>
                        <a:srgbClr val="000000"/>
                      </a:solidFill>
                    </a:rPr>
                    <a:t>4</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219" name="Rectangle 56"/>
                <p:cNvSpPr>
                  <a:spLocks noChangeArrowheads="1"/>
                </p:cNvSpPr>
                <p:nvPr/>
              </p:nvSpPr>
              <p:spPr bwMode="auto">
                <a:xfrm>
                  <a:off x="0" y="1536"/>
                  <a:ext cx="517"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25" name="Group 57"/>
              <p:cNvGrpSpPr/>
              <p:nvPr/>
            </p:nvGrpSpPr>
            <p:grpSpPr bwMode="auto">
              <a:xfrm>
                <a:off x="517" y="1536"/>
                <a:ext cx="822" cy="384"/>
                <a:chOff x="517" y="1536"/>
                <a:chExt cx="822" cy="384"/>
              </a:xfrm>
            </p:grpSpPr>
            <p:sp>
              <p:nvSpPr>
                <p:cNvPr id="216216" name="Rectangle 58"/>
                <p:cNvSpPr>
                  <a:spLocks noChangeArrowheads="1"/>
                </p:cNvSpPr>
                <p:nvPr/>
              </p:nvSpPr>
              <p:spPr bwMode="auto">
                <a:xfrm>
                  <a:off x="560" y="1536"/>
                  <a:ext cx="736" cy="384"/>
                </a:xfrm>
                <a:prstGeom prst="rect">
                  <a:avLst/>
                </a:prstGeom>
                <a:noFill/>
                <a:ln w="9525">
                  <a:noFill/>
                  <a:miter lim="800000"/>
                </a:ln>
              </p:spPr>
              <p:txBody>
                <a:bodyPr/>
                <a:lstStyle/>
                <a:p>
                  <a:pPr algn="ctr">
                    <a:lnSpc>
                      <a:spcPct val="90000"/>
                    </a:lnSpc>
                  </a:pPr>
                  <a:r>
                    <a:rPr lang="zh-CN" altLang="en-US" sz="1800" b="0">
                      <a:solidFill>
                        <a:srgbClr val="000000"/>
                      </a:solidFill>
                    </a:rPr>
                    <a:t>行政事务主办</a:t>
                  </a:r>
                  <a:endParaRPr lang="zh-CN" altLang="en-US" sz="1800" b="0">
                    <a:solidFill>
                      <a:srgbClr val="000000"/>
                    </a:solidFill>
                  </a:endParaRPr>
                </a:p>
                <a:p>
                  <a:pPr algn="ctr" eaLnBrk="0" hangingPunct="0">
                    <a:lnSpc>
                      <a:spcPct val="90000"/>
                    </a:lnSpc>
                  </a:pPr>
                  <a:endParaRPr lang="en-US" altLang="zh-CN" sz="1800" b="0">
                    <a:solidFill>
                      <a:srgbClr val="000000"/>
                    </a:solidFill>
                  </a:endParaRPr>
                </a:p>
              </p:txBody>
            </p:sp>
            <p:sp>
              <p:nvSpPr>
                <p:cNvPr id="216217" name="Rectangle 59"/>
                <p:cNvSpPr>
                  <a:spLocks noChangeArrowheads="1"/>
                </p:cNvSpPr>
                <p:nvPr/>
              </p:nvSpPr>
              <p:spPr bwMode="auto">
                <a:xfrm>
                  <a:off x="517" y="1536"/>
                  <a:ext cx="82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26" name="Group 60"/>
              <p:cNvGrpSpPr/>
              <p:nvPr/>
            </p:nvGrpSpPr>
            <p:grpSpPr bwMode="auto">
              <a:xfrm>
                <a:off x="1339" y="1536"/>
                <a:ext cx="575" cy="384"/>
                <a:chOff x="1339" y="1536"/>
                <a:chExt cx="575" cy="384"/>
              </a:xfrm>
            </p:grpSpPr>
            <p:sp>
              <p:nvSpPr>
                <p:cNvPr id="216214" name="Rectangle 61"/>
                <p:cNvSpPr>
                  <a:spLocks noChangeArrowheads="1"/>
                </p:cNvSpPr>
                <p:nvPr/>
              </p:nvSpPr>
              <p:spPr bwMode="auto">
                <a:xfrm>
                  <a:off x="1382" y="1536"/>
                  <a:ext cx="489" cy="384"/>
                </a:xfrm>
                <a:prstGeom prst="rect">
                  <a:avLst/>
                </a:prstGeom>
                <a:noFill/>
                <a:ln w="9525">
                  <a:noFill/>
                  <a:miter lim="800000"/>
                </a:ln>
              </p:spPr>
              <p:txBody>
                <a:bodyPr/>
                <a:lstStyle/>
                <a:p>
                  <a:pPr algn="ctr">
                    <a:lnSpc>
                      <a:spcPct val="90000"/>
                    </a:lnSpc>
                  </a:pPr>
                  <a:r>
                    <a:rPr lang="en-US" altLang="zh-CN" sz="1800" b="0">
                      <a:solidFill>
                        <a:srgbClr val="000000"/>
                      </a:solidFill>
                    </a:rPr>
                    <a:t>260</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215" name="Rectangle 62"/>
                <p:cNvSpPr>
                  <a:spLocks noChangeArrowheads="1"/>
                </p:cNvSpPr>
                <p:nvPr/>
              </p:nvSpPr>
              <p:spPr bwMode="auto">
                <a:xfrm>
                  <a:off x="1339" y="1536"/>
                  <a:ext cx="57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27" name="Group 63"/>
              <p:cNvGrpSpPr/>
              <p:nvPr/>
            </p:nvGrpSpPr>
            <p:grpSpPr bwMode="auto">
              <a:xfrm>
                <a:off x="1914" y="1536"/>
                <a:ext cx="950" cy="384"/>
                <a:chOff x="1914" y="1536"/>
                <a:chExt cx="950" cy="384"/>
              </a:xfrm>
            </p:grpSpPr>
            <p:sp>
              <p:nvSpPr>
                <p:cNvPr id="216212" name="Rectangle 64"/>
                <p:cNvSpPr>
                  <a:spLocks noChangeArrowheads="1"/>
                </p:cNvSpPr>
                <p:nvPr/>
              </p:nvSpPr>
              <p:spPr bwMode="auto">
                <a:xfrm>
                  <a:off x="1957" y="1536"/>
                  <a:ext cx="864" cy="384"/>
                </a:xfrm>
                <a:prstGeom prst="rect">
                  <a:avLst/>
                </a:prstGeom>
                <a:noFill/>
                <a:ln w="9525">
                  <a:noFill/>
                  <a:miter lim="800000"/>
                </a:ln>
              </p:spPr>
              <p:txBody>
                <a:bodyPr/>
                <a:lstStyle/>
                <a:p>
                  <a:pPr algn="ctr">
                    <a:lnSpc>
                      <a:spcPct val="90000"/>
                    </a:lnSpc>
                  </a:pPr>
                  <a:r>
                    <a:rPr lang="en-US" altLang="zh-CN" sz="1800" b="0">
                      <a:solidFill>
                        <a:srgbClr val="000000"/>
                      </a:solidFill>
                    </a:rPr>
                    <a:t>2030</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213" name="Rectangle 65"/>
                <p:cNvSpPr>
                  <a:spLocks noChangeArrowheads="1"/>
                </p:cNvSpPr>
                <p:nvPr/>
              </p:nvSpPr>
              <p:spPr bwMode="auto">
                <a:xfrm>
                  <a:off x="1914" y="1536"/>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28" name="Group 66"/>
              <p:cNvGrpSpPr/>
              <p:nvPr/>
            </p:nvGrpSpPr>
            <p:grpSpPr bwMode="auto">
              <a:xfrm>
                <a:off x="0" y="1920"/>
                <a:ext cx="517" cy="384"/>
                <a:chOff x="0" y="1920"/>
                <a:chExt cx="517" cy="384"/>
              </a:xfrm>
            </p:grpSpPr>
            <p:sp>
              <p:nvSpPr>
                <p:cNvPr id="216210" name="Rectangle 67"/>
                <p:cNvSpPr>
                  <a:spLocks noChangeArrowheads="1"/>
                </p:cNvSpPr>
                <p:nvPr/>
              </p:nvSpPr>
              <p:spPr bwMode="auto">
                <a:xfrm>
                  <a:off x="43" y="1920"/>
                  <a:ext cx="431" cy="384"/>
                </a:xfrm>
                <a:prstGeom prst="rect">
                  <a:avLst/>
                </a:prstGeom>
                <a:noFill/>
                <a:ln w="9525">
                  <a:noFill/>
                  <a:miter lim="800000"/>
                </a:ln>
              </p:spPr>
              <p:txBody>
                <a:bodyPr/>
                <a:lstStyle/>
                <a:p>
                  <a:pPr algn="ctr">
                    <a:lnSpc>
                      <a:spcPct val="90000"/>
                    </a:lnSpc>
                  </a:pPr>
                  <a:r>
                    <a:rPr lang="en-US" altLang="zh-CN" sz="1800" b="0">
                      <a:solidFill>
                        <a:srgbClr val="000000"/>
                      </a:solidFill>
                    </a:rPr>
                    <a:t>5</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211" name="Rectangle 68"/>
                <p:cNvSpPr>
                  <a:spLocks noChangeArrowheads="1"/>
                </p:cNvSpPr>
                <p:nvPr/>
              </p:nvSpPr>
              <p:spPr bwMode="auto">
                <a:xfrm>
                  <a:off x="0" y="1920"/>
                  <a:ext cx="517"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29" name="Group 69"/>
              <p:cNvGrpSpPr/>
              <p:nvPr/>
            </p:nvGrpSpPr>
            <p:grpSpPr bwMode="auto">
              <a:xfrm>
                <a:off x="517" y="1920"/>
                <a:ext cx="822" cy="384"/>
                <a:chOff x="517" y="1920"/>
                <a:chExt cx="822" cy="384"/>
              </a:xfrm>
            </p:grpSpPr>
            <p:sp>
              <p:nvSpPr>
                <p:cNvPr id="216208" name="Rectangle 70"/>
                <p:cNvSpPr>
                  <a:spLocks noChangeArrowheads="1"/>
                </p:cNvSpPr>
                <p:nvPr/>
              </p:nvSpPr>
              <p:spPr bwMode="auto">
                <a:xfrm>
                  <a:off x="560" y="1920"/>
                  <a:ext cx="736" cy="384"/>
                </a:xfrm>
                <a:prstGeom prst="rect">
                  <a:avLst/>
                </a:prstGeom>
                <a:noFill/>
                <a:ln w="9525">
                  <a:noFill/>
                  <a:miter lim="800000"/>
                </a:ln>
              </p:spPr>
              <p:txBody>
                <a:bodyPr/>
                <a:lstStyle/>
                <a:p>
                  <a:pPr algn="ctr">
                    <a:lnSpc>
                      <a:spcPct val="90000"/>
                    </a:lnSpc>
                  </a:pPr>
                  <a:r>
                    <a:rPr lang="zh-CN" altLang="en-US" sz="1800" b="0">
                      <a:solidFill>
                        <a:srgbClr val="000000"/>
                      </a:solidFill>
                    </a:rPr>
                    <a:t>工会财务主管</a:t>
                  </a:r>
                  <a:endParaRPr lang="zh-CN" altLang="en-US" sz="1800" b="0">
                    <a:solidFill>
                      <a:srgbClr val="000000"/>
                    </a:solidFill>
                  </a:endParaRPr>
                </a:p>
                <a:p>
                  <a:pPr algn="ctr" eaLnBrk="0" hangingPunct="0">
                    <a:lnSpc>
                      <a:spcPct val="90000"/>
                    </a:lnSpc>
                  </a:pPr>
                  <a:endParaRPr lang="en-US" altLang="zh-CN" sz="1800" b="0">
                    <a:solidFill>
                      <a:srgbClr val="000000"/>
                    </a:solidFill>
                  </a:endParaRPr>
                </a:p>
              </p:txBody>
            </p:sp>
            <p:sp>
              <p:nvSpPr>
                <p:cNvPr id="216209" name="Rectangle 71"/>
                <p:cNvSpPr>
                  <a:spLocks noChangeArrowheads="1"/>
                </p:cNvSpPr>
                <p:nvPr/>
              </p:nvSpPr>
              <p:spPr bwMode="auto">
                <a:xfrm>
                  <a:off x="517" y="1920"/>
                  <a:ext cx="82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30" name="Group 72"/>
              <p:cNvGrpSpPr/>
              <p:nvPr/>
            </p:nvGrpSpPr>
            <p:grpSpPr bwMode="auto">
              <a:xfrm>
                <a:off x="1339" y="1920"/>
                <a:ext cx="575" cy="384"/>
                <a:chOff x="1339" y="1920"/>
                <a:chExt cx="575" cy="384"/>
              </a:xfrm>
            </p:grpSpPr>
            <p:sp>
              <p:nvSpPr>
                <p:cNvPr id="216206" name="Rectangle 73"/>
                <p:cNvSpPr>
                  <a:spLocks noChangeArrowheads="1"/>
                </p:cNvSpPr>
                <p:nvPr/>
              </p:nvSpPr>
              <p:spPr bwMode="auto">
                <a:xfrm>
                  <a:off x="1382" y="1920"/>
                  <a:ext cx="489" cy="384"/>
                </a:xfrm>
                <a:prstGeom prst="rect">
                  <a:avLst/>
                </a:prstGeom>
                <a:noFill/>
                <a:ln w="9525">
                  <a:noFill/>
                  <a:miter lim="800000"/>
                </a:ln>
              </p:spPr>
              <p:txBody>
                <a:bodyPr/>
                <a:lstStyle/>
                <a:p>
                  <a:pPr algn="ctr">
                    <a:lnSpc>
                      <a:spcPct val="90000"/>
                    </a:lnSpc>
                  </a:pPr>
                  <a:r>
                    <a:rPr lang="en-US" altLang="zh-CN" sz="1800" b="0">
                      <a:solidFill>
                        <a:srgbClr val="000000"/>
                      </a:solidFill>
                    </a:rPr>
                    <a:t>335</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207" name="Rectangle 74"/>
                <p:cNvSpPr>
                  <a:spLocks noChangeArrowheads="1"/>
                </p:cNvSpPr>
                <p:nvPr/>
              </p:nvSpPr>
              <p:spPr bwMode="auto">
                <a:xfrm>
                  <a:off x="1339" y="1920"/>
                  <a:ext cx="57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31" name="Group 75"/>
              <p:cNvGrpSpPr/>
              <p:nvPr/>
            </p:nvGrpSpPr>
            <p:grpSpPr bwMode="auto">
              <a:xfrm>
                <a:off x="1914" y="1920"/>
                <a:ext cx="950" cy="384"/>
                <a:chOff x="1914" y="1920"/>
                <a:chExt cx="950" cy="384"/>
              </a:xfrm>
            </p:grpSpPr>
            <p:sp>
              <p:nvSpPr>
                <p:cNvPr id="216204" name="Rectangle 76"/>
                <p:cNvSpPr>
                  <a:spLocks noChangeArrowheads="1"/>
                </p:cNvSpPr>
                <p:nvPr/>
              </p:nvSpPr>
              <p:spPr bwMode="auto">
                <a:xfrm>
                  <a:off x="1957" y="1920"/>
                  <a:ext cx="864" cy="384"/>
                </a:xfrm>
                <a:prstGeom prst="rect">
                  <a:avLst/>
                </a:prstGeom>
                <a:noFill/>
                <a:ln w="9525">
                  <a:noFill/>
                  <a:miter lim="800000"/>
                </a:ln>
              </p:spPr>
              <p:txBody>
                <a:bodyPr/>
                <a:lstStyle/>
                <a:p>
                  <a:pPr algn="ctr">
                    <a:lnSpc>
                      <a:spcPct val="90000"/>
                    </a:lnSpc>
                  </a:pPr>
                  <a:r>
                    <a:rPr lang="en-US" altLang="zh-CN" sz="1800" b="0">
                      <a:solidFill>
                        <a:srgbClr val="000000"/>
                      </a:solidFill>
                    </a:rPr>
                    <a:t>2300</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205" name="Rectangle 77"/>
                <p:cNvSpPr>
                  <a:spLocks noChangeArrowheads="1"/>
                </p:cNvSpPr>
                <p:nvPr/>
              </p:nvSpPr>
              <p:spPr bwMode="auto">
                <a:xfrm>
                  <a:off x="1914" y="1920"/>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32" name="Group 78"/>
              <p:cNvGrpSpPr/>
              <p:nvPr/>
            </p:nvGrpSpPr>
            <p:grpSpPr bwMode="auto">
              <a:xfrm>
                <a:off x="0" y="2304"/>
                <a:ext cx="517" cy="576"/>
                <a:chOff x="0" y="2304"/>
                <a:chExt cx="517" cy="576"/>
              </a:xfrm>
            </p:grpSpPr>
            <p:sp>
              <p:nvSpPr>
                <p:cNvPr id="216202" name="Rectangle 79"/>
                <p:cNvSpPr>
                  <a:spLocks noChangeArrowheads="1"/>
                </p:cNvSpPr>
                <p:nvPr/>
              </p:nvSpPr>
              <p:spPr bwMode="auto">
                <a:xfrm>
                  <a:off x="43" y="2304"/>
                  <a:ext cx="431" cy="576"/>
                </a:xfrm>
                <a:prstGeom prst="rect">
                  <a:avLst/>
                </a:prstGeom>
                <a:noFill/>
                <a:ln w="9525">
                  <a:noFill/>
                  <a:miter lim="800000"/>
                </a:ln>
              </p:spPr>
              <p:txBody>
                <a:bodyPr/>
                <a:lstStyle/>
                <a:p>
                  <a:pPr algn="ctr">
                    <a:lnSpc>
                      <a:spcPct val="90000"/>
                    </a:lnSpc>
                  </a:pPr>
                  <a:r>
                    <a:rPr lang="en-US" altLang="zh-CN" sz="1800" b="0">
                      <a:solidFill>
                        <a:srgbClr val="000000"/>
                      </a:solidFill>
                    </a:rPr>
                    <a:t> </a:t>
                  </a:r>
                  <a:endParaRPr lang="en-US" altLang="zh-CN" sz="1800" b="0">
                    <a:solidFill>
                      <a:srgbClr val="000000"/>
                    </a:solidFill>
                  </a:endParaRPr>
                </a:p>
                <a:p>
                  <a:pPr algn="ctr" eaLnBrk="0" hangingPunct="0">
                    <a:lnSpc>
                      <a:spcPct val="90000"/>
                    </a:lnSpc>
                  </a:pPr>
                  <a:r>
                    <a:rPr lang="en-US" altLang="zh-CN" sz="1800" b="0">
                      <a:solidFill>
                        <a:srgbClr val="000000"/>
                      </a:solidFill>
                    </a:rPr>
                    <a:t>6</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203" name="Rectangle 80"/>
                <p:cNvSpPr>
                  <a:spLocks noChangeArrowheads="1"/>
                </p:cNvSpPr>
                <p:nvPr/>
              </p:nvSpPr>
              <p:spPr bwMode="auto">
                <a:xfrm>
                  <a:off x="0" y="2304"/>
                  <a:ext cx="517"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33" name="Group 81"/>
              <p:cNvGrpSpPr/>
              <p:nvPr/>
            </p:nvGrpSpPr>
            <p:grpSpPr bwMode="auto">
              <a:xfrm>
                <a:off x="517" y="2304"/>
                <a:ext cx="822" cy="576"/>
                <a:chOff x="517" y="2304"/>
                <a:chExt cx="822" cy="576"/>
              </a:xfrm>
            </p:grpSpPr>
            <p:sp>
              <p:nvSpPr>
                <p:cNvPr id="216200" name="Rectangle 82"/>
                <p:cNvSpPr>
                  <a:spLocks noChangeArrowheads="1"/>
                </p:cNvSpPr>
                <p:nvPr/>
              </p:nvSpPr>
              <p:spPr bwMode="auto">
                <a:xfrm>
                  <a:off x="560" y="2304"/>
                  <a:ext cx="736" cy="576"/>
                </a:xfrm>
                <a:prstGeom prst="rect">
                  <a:avLst/>
                </a:prstGeom>
                <a:noFill/>
                <a:ln w="9525">
                  <a:noFill/>
                  <a:miter lim="800000"/>
                </a:ln>
              </p:spPr>
              <p:txBody>
                <a:bodyPr/>
                <a:lstStyle/>
                <a:p>
                  <a:pPr algn="ctr">
                    <a:lnSpc>
                      <a:spcPct val="80000"/>
                    </a:lnSpc>
                  </a:pPr>
                  <a:r>
                    <a:rPr lang="zh-CN" altLang="en-US" sz="1800" b="0">
                      <a:solidFill>
                        <a:srgbClr val="000000"/>
                      </a:solidFill>
                    </a:rPr>
                    <a:t>总经理秘书</a:t>
                  </a:r>
                  <a:endParaRPr lang="zh-CN" altLang="en-US" sz="1800" b="0">
                    <a:solidFill>
                      <a:srgbClr val="000000"/>
                    </a:solidFill>
                  </a:endParaRPr>
                </a:p>
                <a:p>
                  <a:pPr algn="ctr" eaLnBrk="0" hangingPunct="0">
                    <a:lnSpc>
                      <a:spcPct val="80000"/>
                    </a:lnSpc>
                  </a:pPr>
                  <a:r>
                    <a:rPr lang="zh-CN" altLang="en-US" sz="1800" b="0">
                      <a:solidFill>
                        <a:srgbClr val="000000"/>
                      </a:solidFill>
                    </a:rPr>
                    <a:t>行政事务主管</a:t>
                  </a:r>
                  <a:endParaRPr lang="zh-CN" altLang="en-US" sz="1800" b="0">
                    <a:solidFill>
                      <a:srgbClr val="000000"/>
                    </a:solidFill>
                  </a:endParaRPr>
                </a:p>
                <a:p>
                  <a:pPr algn="ctr" eaLnBrk="0" hangingPunct="0">
                    <a:lnSpc>
                      <a:spcPct val="80000"/>
                    </a:lnSpc>
                  </a:pPr>
                  <a:r>
                    <a:rPr lang="zh-CN" altLang="en-US" sz="1800" b="0">
                      <a:solidFill>
                        <a:srgbClr val="000000"/>
                      </a:solidFill>
                    </a:rPr>
                    <a:t>报销会计</a:t>
                  </a:r>
                  <a:endParaRPr lang="zh-CN" altLang="en-US" sz="1800" b="0">
                    <a:solidFill>
                      <a:srgbClr val="000000"/>
                    </a:solidFill>
                  </a:endParaRPr>
                </a:p>
              </p:txBody>
            </p:sp>
            <p:sp>
              <p:nvSpPr>
                <p:cNvPr id="216201" name="Rectangle 83"/>
                <p:cNvSpPr>
                  <a:spLocks noChangeArrowheads="1"/>
                </p:cNvSpPr>
                <p:nvPr/>
              </p:nvSpPr>
              <p:spPr bwMode="auto">
                <a:xfrm>
                  <a:off x="517" y="2304"/>
                  <a:ext cx="822"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34" name="Group 84"/>
              <p:cNvGrpSpPr/>
              <p:nvPr/>
            </p:nvGrpSpPr>
            <p:grpSpPr bwMode="auto">
              <a:xfrm>
                <a:off x="1339" y="2304"/>
                <a:ext cx="575" cy="576"/>
                <a:chOff x="1339" y="2304"/>
                <a:chExt cx="575" cy="576"/>
              </a:xfrm>
            </p:grpSpPr>
            <p:sp>
              <p:nvSpPr>
                <p:cNvPr id="216198" name="Rectangle 85"/>
                <p:cNvSpPr>
                  <a:spLocks noChangeArrowheads="1"/>
                </p:cNvSpPr>
                <p:nvPr/>
              </p:nvSpPr>
              <p:spPr bwMode="auto">
                <a:xfrm>
                  <a:off x="1382" y="2304"/>
                  <a:ext cx="489" cy="576"/>
                </a:xfrm>
                <a:prstGeom prst="rect">
                  <a:avLst/>
                </a:prstGeom>
                <a:noFill/>
                <a:ln w="9525">
                  <a:noFill/>
                  <a:miter lim="800000"/>
                </a:ln>
              </p:spPr>
              <p:txBody>
                <a:bodyPr/>
                <a:lstStyle/>
                <a:p>
                  <a:pPr algn="ctr">
                    <a:lnSpc>
                      <a:spcPct val="90000"/>
                    </a:lnSpc>
                  </a:pPr>
                  <a:r>
                    <a:rPr lang="en-US" altLang="zh-CN" sz="1800" b="0">
                      <a:solidFill>
                        <a:srgbClr val="000000"/>
                      </a:solidFill>
                    </a:rPr>
                    <a:t>345</a:t>
                  </a:r>
                  <a:endParaRPr lang="en-US" altLang="zh-CN" sz="1800" b="0">
                    <a:solidFill>
                      <a:srgbClr val="000000"/>
                    </a:solidFill>
                  </a:endParaRPr>
                </a:p>
                <a:p>
                  <a:pPr algn="ctr" eaLnBrk="0" hangingPunct="0">
                    <a:lnSpc>
                      <a:spcPct val="90000"/>
                    </a:lnSpc>
                  </a:pPr>
                  <a:r>
                    <a:rPr lang="en-US" altLang="zh-CN" sz="1800" b="0">
                      <a:solidFill>
                        <a:srgbClr val="000000"/>
                      </a:solidFill>
                    </a:rPr>
                    <a:t>355</a:t>
                  </a:r>
                  <a:endParaRPr lang="en-US" altLang="zh-CN" sz="1800" b="0">
                    <a:solidFill>
                      <a:srgbClr val="000000"/>
                    </a:solidFill>
                  </a:endParaRPr>
                </a:p>
                <a:p>
                  <a:pPr algn="ctr" eaLnBrk="0" hangingPunct="0">
                    <a:lnSpc>
                      <a:spcPct val="90000"/>
                    </a:lnSpc>
                  </a:pPr>
                  <a:r>
                    <a:rPr lang="en-US" altLang="zh-CN" sz="1800" b="0">
                      <a:solidFill>
                        <a:srgbClr val="000000"/>
                      </a:solidFill>
                    </a:rPr>
                    <a:t>355</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199" name="Rectangle 86"/>
                <p:cNvSpPr>
                  <a:spLocks noChangeArrowheads="1"/>
                </p:cNvSpPr>
                <p:nvPr/>
              </p:nvSpPr>
              <p:spPr bwMode="auto">
                <a:xfrm>
                  <a:off x="1339" y="2304"/>
                  <a:ext cx="575"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35" name="Group 87"/>
              <p:cNvGrpSpPr/>
              <p:nvPr/>
            </p:nvGrpSpPr>
            <p:grpSpPr bwMode="auto">
              <a:xfrm>
                <a:off x="1914" y="2304"/>
                <a:ext cx="950" cy="576"/>
                <a:chOff x="1914" y="2304"/>
                <a:chExt cx="950" cy="576"/>
              </a:xfrm>
            </p:grpSpPr>
            <p:sp>
              <p:nvSpPr>
                <p:cNvPr id="216196" name="Rectangle 88"/>
                <p:cNvSpPr>
                  <a:spLocks noChangeArrowheads="1"/>
                </p:cNvSpPr>
                <p:nvPr/>
              </p:nvSpPr>
              <p:spPr bwMode="auto">
                <a:xfrm>
                  <a:off x="1957" y="2304"/>
                  <a:ext cx="864" cy="576"/>
                </a:xfrm>
                <a:prstGeom prst="rect">
                  <a:avLst/>
                </a:prstGeom>
                <a:noFill/>
                <a:ln w="9525">
                  <a:noFill/>
                  <a:miter lim="800000"/>
                </a:ln>
              </p:spPr>
              <p:txBody>
                <a:bodyPr/>
                <a:lstStyle/>
                <a:p>
                  <a:pPr algn="ctr">
                    <a:lnSpc>
                      <a:spcPct val="90000"/>
                    </a:lnSpc>
                  </a:pPr>
                  <a:r>
                    <a:rPr lang="en-US" altLang="zh-CN" sz="1800" b="0">
                      <a:solidFill>
                        <a:srgbClr val="000000"/>
                      </a:solidFill>
                    </a:rPr>
                    <a:t>2300</a:t>
                  </a:r>
                  <a:endParaRPr lang="en-US" altLang="zh-CN" sz="1800" b="0">
                    <a:solidFill>
                      <a:srgbClr val="000000"/>
                    </a:solidFill>
                  </a:endParaRPr>
                </a:p>
                <a:p>
                  <a:pPr algn="ctr" eaLnBrk="0" hangingPunct="0">
                    <a:lnSpc>
                      <a:spcPct val="90000"/>
                    </a:lnSpc>
                  </a:pPr>
                  <a:r>
                    <a:rPr lang="en-US" altLang="zh-CN" sz="1800" b="0">
                      <a:solidFill>
                        <a:srgbClr val="000000"/>
                      </a:solidFill>
                    </a:rPr>
                    <a:t>2430</a:t>
                  </a:r>
                  <a:endParaRPr lang="en-US" altLang="zh-CN" sz="1800" b="0">
                    <a:solidFill>
                      <a:srgbClr val="000000"/>
                    </a:solidFill>
                  </a:endParaRPr>
                </a:p>
                <a:p>
                  <a:pPr algn="ctr" eaLnBrk="0" hangingPunct="0">
                    <a:lnSpc>
                      <a:spcPct val="90000"/>
                    </a:lnSpc>
                  </a:pPr>
                  <a:r>
                    <a:rPr lang="en-US" altLang="zh-CN" sz="1800" b="0">
                      <a:solidFill>
                        <a:srgbClr val="000000"/>
                      </a:solidFill>
                    </a:rPr>
                    <a:t>2560</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197" name="Rectangle 89"/>
                <p:cNvSpPr>
                  <a:spLocks noChangeArrowheads="1"/>
                </p:cNvSpPr>
                <p:nvPr/>
              </p:nvSpPr>
              <p:spPr bwMode="auto">
                <a:xfrm>
                  <a:off x="1914" y="2304"/>
                  <a:ext cx="950"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36" name="Group 90"/>
              <p:cNvGrpSpPr/>
              <p:nvPr/>
            </p:nvGrpSpPr>
            <p:grpSpPr bwMode="auto">
              <a:xfrm>
                <a:off x="0" y="2880"/>
                <a:ext cx="517" cy="384"/>
                <a:chOff x="0" y="2880"/>
                <a:chExt cx="517" cy="384"/>
              </a:xfrm>
            </p:grpSpPr>
            <p:sp>
              <p:nvSpPr>
                <p:cNvPr id="216194" name="Rectangle 91"/>
                <p:cNvSpPr>
                  <a:spLocks noChangeArrowheads="1"/>
                </p:cNvSpPr>
                <p:nvPr/>
              </p:nvSpPr>
              <p:spPr bwMode="auto">
                <a:xfrm>
                  <a:off x="43" y="2880"/>
                  <a:ext cx="431" cy="384"/>
                </a:xfrm>
                <a:prstGeom prst="rect">
                  <a:avLst/>
                </a:prstGeom>
                <a:noFill/>
                <a:ln w="9525">
                  <a:noFill/>
                  <a:miter lim="800000"/>
                </a:ln>
              </p:spPr>
              <p:txBody>
                <a:bodyPr/>
                <a:lstStyle/>
                <a:p>
                  <a:pPr algn="ctr">
                    <a:lnSpc>
                      <a:spcPct val="90000"/>
                    </a:lnSpc>
                  </a:pPr>
                  <a:r>
                    <a:rPr lang="en-US" altLang="zh-CN" sz="1800" b="0">
                      <a:solidFill>
                        <a:srgbClr val="000000"/>
                      </a:solidFill>
                    </a:rPr>
                    <a:t>7</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195" name="Rectangle 92"/>
                <p:cNvSpPr>
                  <a:spLocks noChangeArrowheads="1"/>
                </p:cNvSpPr>
                <p:nvPr/>
              </p:nvSpPr>
              <p:spPr bwMode="auto">
                <a:xfrm>
                  <a:off x="0" y="2880"/>
                  <a:ext cx="517"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37" name="Group 93"/>
              <p:cNvGrpSpPr/>
              <p:nvPr/>
            </p:nvGrpSpPr>
            <p:grpSpPr bwMode="auto">
              <a:xfrm>
                <a:off x="517" y="2880"/>
                <a:ext cx="822" cy="384"/>
                <a:chOff x="517" y="2880"/>
                <a:chExt cx="822" cy="384"/>
              </a:xfrm>
            </p:grpSpPr>
            <p:sp>
              <p:nvSpPr>
                <p:cNvPr id="216192" name="Rectangle 94"/>
                <p:cNvSpPr>
                  <a:spLocks noChangeArrowheads="1"/>
                </p:cNvSpPr>
                <p:nvPr/>
              </p:nvSpPr>
              <p:spPr bwMode="auto">
                <a:xfrm>
                  <a:off x="560" y="2880"/>
                  <a:ext cx="736" cy="384"/>
                </a:xfrm>
                <a:prstGeom prst="rect">
                  <a:avLst/>
                </a:prstGeom>
                <a:noFill/>
                <a:ln w="9525">
                  <a:noFill/>
                  <a:miter lim="800000"/>
                </a:ln>
              </p:spPr>
              <p:txBody>
                <a:bodyPr/>
                <a:lstStyle/>
                <a:p>
                  <a:pPr algn="ctr">
                    <a:lnSpc>
                      <a:spcPct val="120000"/>
                    </a:lnSpc>
                  </a:pPr>
                  <a:r>
                    <a:rPr lang="zh-CN" altLang="en-US" sz="1800" b="0">
                      <a:solidFill>
                        <a:srgbClr val="000000"/>
                      </a:solidFill>
                    </a:rPr>
                    <a:t>招聘主管</a:t>
                  </a:r>
                  <a:endParaRPr lang="zh-CN" altLang="en-US" sz="1800" b="0">
                    <a:solidFill>
                      <a:srgbClr val="000000"/>
                    </a:solidFill>
                  </a:endParaRPr>
                </a:p>
              </p:txBody>
            </p:sp>
            <p:sp>
              <p:nvSpPr>
                <p:cNvPr id="216193" name="Rectangle 95"/>
                <p:cNvSpPr>
                  <a:spLocks noChangeArrowheads="1"/>
                </p:cNvSpPr>
                <p:nvPr/>
              </p:nvSpPr>
              <p:spPr bwMode="auto">
                <a:xfrm>
                  <a:off x="517" y="2880"/>
                  <a:ext cx="82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38" name="Group 96"/>
              <p:cNvGrpSpPr/>
              <p:nvPr/>
            </p:nvGrpSpPr>
            <p:grpSpPr bwMode="auto">
              <a:xfrm>
                <a:off x="1339" y="2880"/>
                <a:ext cx="575" cy="384"/>
                <a:chOff x="1339" y="2880"/>
                <a:chExt cx="575" cy="384"/>
              </a:xfrm>
            </p:grpSpPr>
            <p:sp>
              <p:nvSpPr>
                <p:cNvPr id="216190" name="Rectangle 97"/>
                <p:cNvSpPr>
                  <a:spLocks noChangeArrowheads="1"/>
                </p:cNvSpPr>
                <p:nvPr/>
              </p:nvSpPr>
              <p:spPr bwMode="auto">
                <a:xfrm>
                  <a:off x="1382" y="2880"/>
                  <a:ext cx="489" cy="384"/>
                </a:xfrm>
                <a:prstGeom prst="rect">
                  <a:avLst/>
                </a:prstGeom>
                <a:noFill/>
                <a:ln w="9525">
                  <a:noFill/>
                  <a:miter lim="800000"/>
                </a:ln>
              </p:spPr>
              <p:txBody>
                <a:bodyPr/>
                <a:lstStyle/>
                <a:p>
                  <a:pPr algn="ctr">
                    <a:lnSpc>
                      <a:spcPct val="90000"/>
                    </a:lnSpc>
                  </a:pPr>
                  <a:r>
                    <a:rPr lang="en-US" altLang="zh-CN" sz="1800" b="0">
                      <a:solidFill>
                        <a:srgbClr val="000000"/>
                      </a:solidFill>
                    </a:rPr>
                    <a:t>405</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191" name="Rectangle 98"/>
                <p:cNvSpPr>
                  <a:spLocks noChangeArrowheads="1"/>
                </p:cNvSpPr>
                <p:nvPr/>
              </p:nvSpPr>
              <p:spPr bwMode="auto">
                <a:xfrm>
                  <a:off x="1339" y="2880"/>
                  <a:ext cx="57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39" name="Group 99"/>
              <p:cNvGrpSpPr/>
              <p:nvPr/>
            </p:nvGrpSpPr>
            <p:grpSpPr bwMode="auto">
              <a:xfrm>
                <a:off x="1914" y="2880"/>
                <a:ext cx="950" cy="384"/>
                <a:chOff x="1914" y="2880"/>
                <a:chExt cx="950" cy="384"/>
              </a:xfrm>
            </p:grpSpPr>
            <p:sp>
              <p:nvSpPr>
                <p:cNvPr id="216188" name="Rectangle 100"/>
                <p:cNvSpPr>
                  <a:spLocks noChangeArrowheads="1"/>
                </p:cNvSpPr>
                <p:nvPr/>
              </p:nvSpPr>
              <p:spPr bwMode="auto">
                <a:xfrm>
                  <a:off x="1957" y="2880"/>
                  <a:ext cx="864" cy="384"/>
                </a:xfrm>
                <a:prstGeom prst="rect">
                  <a:avLst/>
                </a:prstGeom>
                <a:noFill/>
                <a:ln w="9525">
                  <a:noFill/>
                  <a:miter lim="800000"/>
                </a:ln>
              </p:spPr>
              <p:txBody>
                <a:bodyPr/>
                <a:lstStyle/>
                <a:p>
                  <a:pPr algn="ctr">
                    <a:lnSpc>
                      <a:spcPct val="90000"/>
                    </a:lnSpc>
                  </a:pPr>
                  <a:r>
                    <a:rPr lang="en-US" altLang="zh-CN" sz="1800" b="0">
                      <a:solidFill>
                        <a:srgbClr val="000000"/>
                      </a:solidFill>
                    </a:rPr>
                    <a:t>2920</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189" name="Rectangle 101"/>
                <p:cNvSpPr>
                  <a:spLocks noChangeArrowheads="1"/>
                </p:cNvSpPr>
                <p:nvPr/>
              </p:nvSpPr>
              <p:spPr bwMode="auto">
                <a:xfrm>
                  <a:off x="1914" y="2880"/>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40" name="Group 102"/>
              <p:cNvGrpSpPr/>
              <p:nvPr/>
            </p:nvGrpSpPr>
            <p:grpSpPr bwMode="auto">
              <a:xfrm>
                <a:off x="0" y="3264"/>
                <a:ext cx="517" cy="384"/>
                <a:chOff x="0" y="3264"/>
                <a:chExt cx="517" cy="384"/>
              </a:xfrm>
            </p:grpSpPr>
            <p:sp>
              <p:nvSpPr>
                <p:cNvPr id="216186" name="Rectangle 103"/>
                <p:cNvSpPr>
                  <a:spLocks noChangeArrowheads="1"/>
                </p:cNvSpPr>
                <p:nvPr/>
              </p:nvSpPr>
              <p:spPr bwMode="auto">
                <a:xfrm>
                  <a:off x="43" y="3264"/>
                  <a:ext cx="431" cy="384"/>
                </a:xfrm>
                <a:prstGeom prst="rect">
                  <a:avLst/>
                </a:prstGeom>
                <a:noFill/>
                <a:ln w="9525">
                  <a:noFill/>
                  <a:miter lim="800000"/>
                </a:ln>
              </p:spPr>
              <p:txBody>
                <a:bodyPr/>
                <a:lstStyle/>
                <a:p>
                  <a:pPr algn="ctr">
                    <a:lnSpc>
                      <a:spcPct val="90000"/>
                    </a:lnSpc>
                  </a:pPr>
                  <a:r>
                    <a:rPr lang="en-US" altLang="zh-CN" sz="1800" b="0">
                      <a:solidFill>
                        <a:srgbClr val="000000"/>
                      </a:solidFill>
                    </a:rPr>
                    <a:t>8</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187" name="Rectangle 104"/>
                <p:cNvSpPr>
                  <a:spLocks noChangeArrowheads="1"/>
                </p:cNvSpPr>
                <p:nvPr/>
              </p:nvSpPr>
              <p:spPr bwMode="auto">
                <a:xfrm>
                  <a:off x="0" y="3264"/>
                  <a:ext cx="517"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41" name="Group 105"/>
              <p:cNvGrpSpPr/>
              <p:nvPr/>
            </p:nvGrpSpPr>
            <p:grpSpPr bwMode="auto">
              <a:xfrm>
                <a:off x="517" y="3264"/>
                <a:ext cx="822" cy="384"/>
                <a:chOff x="517" y="3264"/>
                <a:chExt cx="822" cy="384"/>
              </a:xfrm>
            </p:grpSpPr>
            <p:sp>
              <p:nvSpPr>
                <p:cNvPr id="216184" name="Rectangle 106"/>
                <p:cNvSpPr>
                  <a:spLocks noChangeArrowheads="1"/>
                </p:cNvSpPr>
                <p:nvPr/>
              </p:nvSpPr>
              <p:spPr bwMode="auto">
                <a:xfrm>
                  <a:off x="560" y="3264"/>
                  <a:ext cx="736" cy="384"/>
                </a:xfrm>
                <a:prstGeom prst="rect">
                  <a:avLst/>
                </a:prstGeom>
                <a:noFill/>
                <a:ln w="9525">
                  <a:noFill/>
                  <a:miter lim="800000"/>
                </a:ln>
              </p:spPr>
              <p:txBody>
                <a:bodyPr/>
                <a:lstStyle/>
                <a:p>
                  <a:pPr algn="ctr">
                    <a:lnSpc>
                      <a:spcPct val="90000"/>
                    </a:lnSpc>
                  </a:pPr>
                  <a:r>
                    <a:rPr lang="zh-CN" altLang="en-US" sz="1800" b="0">
                      <a:solidFill>
                        <a:srgbClr val="000000"/>
                      </a:solidFill>
                    </a:rPr>
                    <a:t>会计主管</a:t>
                  </a:r>
                  <a:endParaRPr lang="zh-CN" altLang="en-US" sz="1800" b="0">
                    <a:solidFill>
                      <a:srgbClr val="000000"/>
                    </a:solidFill>
                  </a:endParaRPr>
                </a:p>
                <a:p>
                  <a:pPr algn="ctr" eaLnBrk="0" hangingPunct="0">
                    <a:lnSpc>
                      <a:spcPct val="90000"/>
                    </a:lnSpc>
                  </a:pPr>
                  <a:endParaRPr lang="en-US" altLang="zh-CN" sz="1800" b="0">
                    <a:solidFill>
                      <a:srgbClr val="000000"/>
                    </a:solidFill>
                  </a:endParaRPr>
                </a:p>
              </p:txBody>
            </p:sp>
            <p:sp>
              <p:nvSpPr>
                <p:cNvPr id="216185" name="Rectangle 107"/>
                <p:cNvSpPr>
                  <a:spLocks noChangeArrowheads="1"/>
                </p:cNvSpPr>
                <p:nvPr/>
              </p:nvSpPr>
              <p:spPr bwMode="auto">
                <a:xfrm>
                  <a:off x="517" y="3264"/>
                  <a:ext cx="82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42" name="Group 108"/>
              <p:cNvGrpSpPr/>
              <p:nvPr/>
            </p:nvGrpSpPr>
            <p:grpSpPr bwMode="auto">
              <a:xfrm>
                <a:off x="1339" y="3264"/>
                <a:ext cx="575" cy="384"/>
                <a:chOff x="1339" y="3264"/>
                <a:chExt cx="575" cy="384"/>
              </a:xfrm>
            </p:grpSpPr>
            <p:sp>
              <p:nvSpPr>
                <p:cNvPr id="216182" name="Rectangle 109"/>
                <p:cNvSpPr>
                  <a:spLocks noChangeArrowheads="1"/>
                </p:cNvSpPr>
                <p:nvPr/>
              </p:nvSpPr>
              <p:spPr bwMode="auto">
                <a:xfrm>
                  <a:off x="1382" y="3264"/>
                  <a:ext cx="489" cy="384"/>
                </a:xfrm>
                <a:prstGeom prst="rect">
                  <a:avLst/>
                </a:prstGeom>
                <a:noFill/>
                <a:ln w="9525">
                  <a:noFill/>
                  <a:miter lim="800000"/>
                </a:ln>
              </p:spPr>
              <p:txBody>
                <a:bodyPr/>
                <a:lstStyle/>
                <a:p>
                  <a:pPr algn="ctr">
                    <a:lnSpc>
                      <a:spcPct val="90000"/>
                    </a:lnSpc>
                  </a:pPr>
                  <a:r>
                    <a:rPr lang="en-US" altLang="zh-CN" sz="1800" b="0">
                      <a:solidFill>
                        <a:srgbClr val="000000"/>
                      </a:solidFill>
                    </a:rPr>
                    <a:t>425</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183" name="Rectangle 110"/>
                <p:cNvSpPr>
                  <a:spLocks noChangeArrowheads="1"/>
                </p:cNvSpPr>
                <p:nvPr/>
              </p:nvSpPr>
              <p:spPr bwMode="auto">
                <a:xfrm>
                  <a:off x="1339" y="3264"/>
                  <a:ext cx="57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43" name="Group 111"/>
              <p:cNvGrpSpPr/>
              <p:nvPr/>
            </p:nvGrpSpPr>
            <p:grpSpPr bwMode="auto">
              <a:xfrm>
                <a:off x="1914" y="3264"/>
                <a:ext cx="950" cy="384"/>
                <a:chOff x="1914" y="3264"/>
                <a:chExt cx="950" cy="384"/>
              </a:xfrm>
            </p:grpSpPr>
            <p:sp>
              <p:nvSpPr>
                <p:cNvPr id="216180" name="Rectangle 112"/>
                <p:cNvSpPr>
                  <a:spLocks noChangeArrowheads="1"/>
                </p:cNvSpPr>
                <p:nvPr/>
              </p:nvSpPr>
              <p:spPr bwMode="auto">
                <a:xfrm>
                  <a:off x="1957" y="3264"/>
                  <a:ext cx="864" cy="384"/>
                </a:xfrm>
                <a:prstGeom prst="rect">
                  <a:avLst/>
                </a:prstGeom>
                <a:noFill/>
                <a:ln w="9525">
                  <a:noFill/>
                  <a:miter lim="800000"/>
                </a:ln>
              </p:spPr>
              <p:txBody>
                <a:bodyPr/>
                <a:lstStyle/>
                <a:p>
                  <a:pPr algn="ctr">
                    <a:lnSpc>
                      <a:spcPct val="90000"/>
                    </a:lnSpc>
                  </a:pPr>
                  <a:r>
                    <a:rPr lang="en-US" altLang="zh-CN" sz="1800" b="0">
                      <a:solidFill>
                        <a:srgbClr val="000000"/>
                      </a:solidFill>
                    </a:rPr>
                    <a:t>3160</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181" name="Rectangle 113"/>
                <p:cNvSpPr>
                  <a:spLocks noChangeArrowheads="1"/>
                </p:cNvSpPr>
                <p:nvPr/>
              </p:nvSpPr>
              <p:spPr bwMode="auto">
                <a:xfrm>
                  <a:off x="1914" y="3264"/>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44" name="Group 114"/>
              <p:cNvGrpSpPr/>
              <p:nvPr/>
            </p:nvGrpSpPr>
            <p:grpSpPr bwMode="auto">
              <a:xfrm>
                <a:off x="0" y="3648"/>
                <a:ext cx="517" cy="384"/>
                <a:chOff x="0" y="3648"/>
                <a:chExt cx="517" cy="384"/>
              </a:xfrm>
            </p:grpSpPr>
            <p:sp>
              <p:nvSpPr>
                <p:cNvPr id="216178" name="Rectangle 115"/>
                <p:cNvSpPr>
                  <a:spLocks noChangeArrowheads="1"/>
                </p:cNvSpPr>
                <p:nvPr/>
              </p:nvSpPr>
              <p:spPr bwMode="auto">
                <a:xfrm>
                  <a:off x="43" y="3648"/>
                  <a:ext cx="431" cy="384"/>
                </a:xfrm>
                <a:prstGeom prst="rect">
                  <a:avLst/>
                </a:prstGeom>
                <a:noFill/>
                <a:ln w="9525">
                  <a:noFill/>
                  <a:miter lim="800000"/>
                </a:ln>
              </p:spPr>
              <p:txBody>
                <a:bodyPr/>
                <a:lstStyle/>
                <a:p>
                  <a:pPr algn="ctr">
                    <a:lnSpc>
                      <a:spcPct val="90000"/>
                    </a:lnSpc>
                  </a:pPr>
                  <a:r>
                    <a:rPr lang="en-US" altLang="zh-CN" sz="1800" b="0">
                      <a:solidFill>
                        <a:srgbClr val="000000"/>
                      </a:solidFill>
                    </a:rPr>
                    <a:t>9</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179" name="Rectangle 116"/>
                <p:cNvSpPr>
                  <a:spLocks noChangeArrowheads="1"/>
                </p:cNvSpPr>
                <p:nvPr/>
              </p:nvSpPr>
              <p:spPr bwMode="auto">
                <a:xfrm>
                  <a:off x="0" y="3648"/>
                  <a:ext cx="517"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45" name="Group 117"/>
              <p:cNvGrpSpPr/>
              <p:nvPr/>
            </p:nvGrpSpPr>
            <p:grpSpPr bwMode="auto">
              <a:xfrm>
                <a:off x="517" y="3648"/>
                <a:ext cx="822" cy="384"/>
                <a:chOff x="517" y="3648"/>
                <a:chExt cx="822" cy="384"/>
              </a:xfrm>
            </p:grpSpPr>
            <p:sp>
              <p:nvSpPr>
                <p:cNvPr id="216176" name="Rectangle 118"/>
                <p:cNvSpPr>
                  <a:spLocks noChangeArrowheads="1"/>
                </p:cNvSpPr>
                <p:nvPr/>
              </p:nvSpPr>
              <p:spPr bwMode="auto">
                <a:xfrm>
                  <a:off x="560" y="3648"/>
                  <a:ext cx="736" cy="384"/>
                </a:xfrm>
                <a:prstGeom prst="rect">
                  <a:avLst/>
                </a:prstGeom>
                <a:noFill/>
                <a:ln w="9525">
                  <a:noFill/>
                  <a:miter lim="800000"/>
                </a:ln>
              </p:spPr>
              <p:txBody>
                <a:bodyPr/>
                <a:lstStyle/>
                <a:p>
                  <a:pPr algn="ctr">
                    <a:lnSpc>
                      <a:spcPct val="90000"/>
                    </a:lnSpc>
                  </a:pPr>
                  <a:r>
                    <a:rPr lang="zh-CN" altLang="en-US" sz="1800" b="0">
                      <a:solidFill>
                        <a:srgbClr val="000000"/>
                      </a:solidFill>
                    </a:rPr>
                    <a:t>项目经理</a:t>
                  </a:r>
                  <a:endParaRPr lang="zh-CN" altLang="en-US" sz="1800" b="0">
                    <a:solidFill>
                      <a:srgbClr val="000000"/>
                    </a:solidFill>
                  </a:endParaRPr>
                </a:p>
                <a:p>
                  <a:pPr algn="ctr" eaLnBrk="0" hangingPunct="0">
                    <a:lnSpc>
                      <a:spcPct val="90000"/>
                    </a:lnSpc>
                  </a:pPr>
                  <a:endParaRPr lang="en-US" altLang="zh-CN" sz="1800" b="0">
                    <a:solidFill>
                      <a:srgbClr val="000000"/>
                    </a:solidFill>
                  </a:endParaRPr>
                </a:p>
              </p:txBody>
            </p:sp>
            <p:sp>
              <p:nvSpPr>
                <p:cNvPr id="216177" name="Rectangle 119"/>
                <p:cNvSpPr>
                  <a:spLocks noChangeArrowheads="1"/>
                </p:cNvSpPr>
                <p:nvPr/>
              </p:nvSpPr>
              <p:spPr bwMode="auto">
                <a:xfrm>
                  <a:off x="517" y="3648"/>
                  <a:ext cx="82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46" name="Group 120"/>
              <p:cNvGrpSpPr/>
              <p:nvPr/>
            </p:nvGrpSpPr>
            <p:grpSpPr bwMode="auto">
              <a:xfrm>
                <a:off x="1339" y="3648"/>
                <a:ext cx="575" cy="384"/>
                <a:chOff x="1339" y="3648"/>
                <a:chExt cx="575" cy="384"/>
              </a:xfrm>
            </p:grpSpPr>
            <p:sp>
              <p:nvSpPr>
                <p:cNvPr id="216174" name="Rectangle 121"/>
                <p:cNvSpPr>
                  <a:spLocks noChangeArrowheads="1"/>
                </p:cNvSpPr>
                <p:nvPr/>
              </p:nvSpPr>
              <p:spPr bwMode="auto">
                <a:xfrm>
                  <a:off x="1382" y="3648"/>
                  <a:ext cx="489" cy="384"/>
                </a:xfrm>
                <a:prstGeom prst="rect">
                  <a:avLst/>
                </a:prstGeom>
                <a:noFill/>
                <a:ln w="9525">
                  <a:noFill/>
                  <a:miter lim="800000"/>
                </a:ln>
              </p:spPr>
              <p:txBody>
                <a:bodyPr/>
                <a:lstStyle/>
                <a:p>
                  <a:pPr algn="ctr">
                    <a:lnSpc>
                      <a:spcPct val="90000"/>
                    </a:lnSpc>
                  </a:pPr>
                  <a:r>
                    <a:rPr lang="en-US" altLang="zh-CN" sz="1800" b="0">
                      <a:solidFill>
                        <a:srgbClr val="000000"/>
                      </a:solidFill>
                    </a:rPr>
                    <a:t>470</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175" name="Rectangle 122"/>
                <p:cNvSpPr>
                  <a:spLocks noChangeArrowheads="1"/>
                </p:cNvSpPr>
                <p:nvPr/>
              </p:nvSpPr>
              <p:spPr bwMode="auto">
                <a:xfrm>
                  <a:off x="1339" y="3648"/>
                  <a:ext cx="57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47" name="Group 123"/>
              <p:cNvGrpSpPr/>
              <p:nvPr/>
            </p:nvGrpSpPr>
            <p:grpSpPr bwMode="auto">
              <a:xfrm>
                <a:off x="1914" y="3648"/>
                <a:ext cx="950" cy="384"/>
                <a:chOff x="1914" y="3648"/>
                <a:chExt cx="950" cy="384"/>
              </a:xfrm>
            </p:grpSpPr>
            <p:sp>
              <p:nvSpPr>
                <p:cNvPr id="216172" name="Rectangle 124"/>
                <p:cNvSpPr>
                  <a:spLocks noChangeArrowheads="1"/>
                </p:cNvSpPr>
                <p:nvPr/>
              </p:nvSpPr>
              <p:spPr bwMode="auto">
                <a:xfrm>
                  <a:off x="1957" y="3648"/>
                  <a:ext cx="864" cy="384"/>
                </a:xfrm>
                <a:prstGeom prst="rect">
                  <a:avLst/>
                </a:prstGeom>
                <a:noFill/>
                <a:ln w="9525">
                  <a:noFill/>
                  <a:miter lim="800000"/>
                </a:ln>
              </p:spPr>
              <p:txBody>
                <a:bodyPr/>
                <a:lstStyle/>
                <a:p>
                  <a:pPr algn="ctr">
                    <a:lnSpc>
                      <a:spcPct val="90000"/>
                    </a:lnSpc>
                  </a:pPr>
                  <a:r>
                    <a:rPr lang="en-US" altLang="zh-CN" sz="1800" b="0">
                      <a:solidFill>
                        <a:srgbClr val="000000"/>
                      </a:solidFill>
                    </a:rPr>
                    <a:t>3600</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173" name="Rectangle 125"/>
                <p:cNvSpPr>
                  <a:spLocks noChangeArrowheads="1"/>
                </p:cNvSpPr>
                <p:nvPr/>
              </p:nvSpPr>
              <p:spPr bwMode="auto">
                <a:xfrm>
                  <a:off x="1914" y="3648"/>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48" name="Group 126"/>
              <p:cNvGrpSpPr/>
              <p:nvPr/>
            </p:nvGrpSpPr>
            <p:grpSpPr bwMode="auto">
              <a:xfrm>
                <a:off x="0" y="4032"/>
                <a:ext cx="517" cy="384"/>
                <a:chOff x="0" y="4032"/>
                <a:chExt cx="517" cy="384"/>
              </a:xfrm>
            </p:grpSpPr>
            <p:sp>
              <p:nvSpPr>
                <p:cNvPr id="216170" name="Rectangle 127"/>
                <p:cNvSpPr>
                  <a:spLocks noChangeArrowheads="1"/>
                </p:cNvSpPr>
                <p:nvPr/>
              </p:nvSpPr>
              <p:spPr bwMode="auto">
                <a:xfrm>
                  <a:off x="43" y="4032"/>
                  <a:ext cx="431" cy="384"/>
                </a:xfrm>
                <a:prstGeom prst="rect">
                  <a:avLst/>
                </a:prstGeom>
                <a:noFill/>
                <a:ln w="9525">
                  <a:noFill/>
                  <a:miter lim="800000"/>
                </a:ln>
              </p:spPr>
              <p:txBody>
                <a:bodyPr/>
                <a:lstStyle/>
                <a:p>
                  <a:pPr algn="ctr">
                    <a:lnSpc>
                      <a:spcPct val="90000"/>
                    </a:lnSpc>
                  </a:pPr>
                  <a:r>
                    <a:rPr lang="en-US" altLang="zh-CN" sz="1800" b="0">
                      <a:solidFill>
                        <a:srgbClr val="000000"/>
                      </a:solidFill>
                    </a:rPr>
                    <a:t>10</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171" name="Rectangle 128"/>
                <p:cNvSpPr>
                  <a:spLocks noChangeArrowheads="1"/>
                </p:cNvSpPr>
                <p:nvPr/>
              </p:nvSpPr>
              <p:spPr bwMode="auto">
                <a:xfrm>
                  <a:off x="0" y="4032"/>
                  <a:ext cx="517"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49" name="Group 129"/>
              <p:cNvGrpSpPr/>
              <p:nvPr/>
            </p:nvGrpSpPr>
            <p:grpSpPr bwMode="auto">
              <a:xfrm>
                <a:off x="517" y="4032"/>
                <a:ext cx="822" cy="384"/>
                <a:chOff x="517" y="4032"/>
                <a:chExt cx="822" cy="384"/>
              </a:xfrm>
            </p:grpSpPr>
            <p:sp>
              <p:nvSpPr>
                <p:cNvPr id="216168" name="Rectangle 130"/>
                <p:cNvSpPr>
                  <a:spLocks noChangeArrowheads="1"/>
                </p:cNvSpPr>
                <p:nvPr/>
              </p:nvSpPr>
              <p:spPr bwMode="auto">
                <a:xfrm>
                  <a:off x="560" y="4032"/>
                  <a:ext cx="736" cy="384"/>
                </a:xfrm>
                <a:prstGeom prst="rect">
                  <a:avLst/>
                </a:prstGeom>
                <a:noFill/>
                <a:ln w="9525">
                  <a:noFill/>
                  <a:miter lim="800000"/>
                </a:ln>
              </p:spPr>
              <p:txBody>
                <a:bodyPr/>
                <a:lstStyle/>
                <a:p>
                  <a:pPr algn="ctr">
                    <a:lnSpc>
                      <a:spcPct val="90000"/>
                    </a:lnSpc>
                  </a:pPr>
                  <a:r>
                    <a:rPr lang="zh-CN" altLang="en-US" sz="1800" b="0">
                      <a:solidFill>
                        <a:srgbClr val="000000"/>
                      </a:solidFill>
                    </a:rPr>
                    <a:t>无</a:t>
                  </a:r>
                  <a:endParaRPr lang="zh-CN" altLang="en-US" sz="1800" b="0">
                    <a:solidFill>
                      <a:srgbClr val="000000"/>
                    </a:solidFill>
                  </a:endParaRPr>
                </a:p>
                <a:p>
                  <a:pPr algn="ctr" eaLnBrk="0" hangingPunct="0">
                    <a:lnSpc>
                      <a:spcPct val="90000"/>
                    </a:lnSpc>
                  </a:pPr>
                  <a:endParaRPr lang="en-US" altLang="zh-CN" sz="1800" b="0">
                    <a:solidFill>
                      <a:srgbClr val="000000"/>
                    </a:solidFill>
                  </a:endParaRPr>
                </a:p>
              </p:txBody>
            </p:sp>
            <p:sp>
              <p:nvSpPr>
                <p:cNvPr id="216169" name="Rectangle 131"/>
                <p:cNvSpPr>
                  <a:spLocks noChangeArrowheads="1"/>
                </p:cNvSpPr>
                <p:nvPr/>
              </p:nvSpPr>
              <p:spPr bwMode="auto">
                <a:xfrm>
                  <a:off x="517" y="4032"/>
                  <a:ext cx="822"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50" name="Group 132"/>
              <p:cNvGrpSpPr/>
              <p:nvPr/>
            </p:nvGrpSpPr>
            <p:grpSpPr bwMode="auto">
              <a:xfrm>
                <a:off x="1339" y="4032"/>
                <a:ext cx="575" cy="384"/>
                <a:chOff x="1339" y="4032"/>
                <a:chExt cx="575" cy="384"/>
              </a:xfrm>
            </p:grpSpPr>
            <p:sp>
              <p:nvSpPr>
                <p:cNvPr id="216166" name="Rectangle 133"/>
                <p:cNvSpPr>
                  <a:spLocks noChangeArrowheads="1"/>
                </p:cNvSpPr>
                <p:nvPr/>
              </p:nvSpPr>
              <p:spPr bwMode="auto">
                <a:xfrm>
                  <a:off x="1382" y="4032"/>
                  <a:ext cx="489" cy="384"/>
                </a:xfrm>
                <a:prstGeom prst="rect">
                  <a:avLst/>
                </a:prstGeom>
                <a:noFill/>
                <a:ln w="9525">
                  <a:noFill/>
                  <a:miter lim="800000"/>
                </a:ln>
              </p:spPr>
              <p:txBody>
                <a:bodyPr/>
                <a:lstStyle/>
                <a:p>
                  <a:pPr algn="ctr">
                    <a:lnSpc>
                      <a:spcPct val="90000"/>
                    </a:lnSpc>
                  </a:pPr>
                  <a:r>
                    <a:rPr lang="en-US" altLang="zh-CN" sz="1800" b="0">
                      <a:solidFill>
                        <a:srgbClr val="000000"/>
                      </a:solidFill>
                    </a:rPr>
                    <a:t>-</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167" name="Rectangle 134"/>
                <p:cNvSpPr>
                  <a:spLocks noChangeArrowheads="1"/>
                </p:cNvSpPr>
                <p:nvPr/>
              </p:nvSpPr>
              <p:spPr bwMode="auto">
                <a:xfrm>
                  <a:off x="1339" y="4032"/>
                  <a:ext cx="575"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51" name="Group 135"/>
              <p:cNvGrpSpPr/>
              <p:nvPr/>
            </p:nvGrpSpPr>
            <p:grpSpPr bwMode="auto">
              <a:xfrm>
                <a:off x="1914" y="4032"/>
                <a:ext cx="950" cy="384"/>
                <a:chOff x="1914" y="4032"/>
                <a:chExt cx="950" cy="384"/>
              </a:xfrm>
            </p:grpSpPr>
            <p:sp>
              <p:nvSpPr>
                <p:cNvPr id="216164" name="Rectangle 136"/>
                <p:cNvSpPr>
                  <a:spLocks noChangeArrowheads="1"/>
                </p:cNvSpPr>
                <p:nvPr/>
              </p:nvSpPr>
              <p:spPr bwMode="auto">
                <a:xfrm>
                  <a:off x="1957" y="4032"/>
                  <a:ext cx="864" cy="384"/>
                </a:xfrm>
                <a:prstGeom prst="rect">
                  <a:avLst/>
                </a:prstGeom>
                <a:noFill/>
                <a:ln w="9525">
                  <a:noFill/>
                  <a:miter lim="800000"/>
                </a:ln>
              </p:spPr>
              <p:txBody>
                <a:bodyPr/>
                <a:lstStyle/>
                <a:p>
                  <a:pPr algn="ctr">
                    <a:lnSpc>
                      <a:spcPct val="90000"/>
                    </a:lnSpc>
                  </a:pPr>
                  <a:r>
                    <a:rPr lang="en-US" altLang="zh-CN" sz="1800" b="0">
                      <a:solidFill>
                        <a:srgbClr val="000000"/>
                      </a:solidFill>
                    </a:rPr>
                    <a:t>-</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165" name="Rectangle 137"/>
                <p:cNvSpPr>
                  <a:spLocks noChangeArrowheads="1"/>
                </p:cNvSpPr>
                <p:nvPr/>
              </p:nvSpPr>
              <p:spPr bwMode="auto">
                <a:xfrm>
                  <a:off x="1914" y="4032"/>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52" name="Group 138"/>
              <p:cNvGrpSpPr/>
              <p:nvPr/>
            </p:nvGrpSpPr>
            <p:grpSpPr bwMode="auto">
              <a:xfrm>
                <a:off x="0" y="4416"/>
                <a:ext cx="517" cy="576"/>
                <a:chOff x="0" y="4416"/>
                <a:chExt cx="517" cy="576"/>
              </a:xfrm>
            </p:grpSpPr>
            <p:sp>
              <p:nvSpPr>
                <p:cNvPr id="216162" name="Rectangle 139"/>
                <p:cNvSpPr>
                  <a:spLocks noChangeArrowheads="1"/>
                </p:cNvSpPr>
                <p:nvPr/>
              </p:nvSpPr>
              <p:spPr bwMode="auto">
                <a:xfrm>
                  <a:off x="43" y="4416"/>
                  <a:ext cx="431" cy="576"/>
                </a:xfrm>
                <a:prstGeom prst="rect">
                  <a:avLst/>
                </a:prstGeom>
                <a:noFill/>
                <a:ln w="9525">
                  <a:noFill/>
                  <a:miter lim="800000"/>
                </a:ln>
              </p:spPr>
              <p:txBody>
                <a:bodyPr/>
                <a:lstStyle/>
                <a:p>
                  <a:pPr algn="ctr">
                    <a:lnSpc>
                      <a:spcPct val="90000"/>
                    </a:lnSpc>
                  </a:pPr>
                  <a:r>
                    <a:rPr lang="en-US" altLang="zh-CN" sz="1800" b="0">
                      <a:solidFill>
                        <a:srgbClr val="000000"/>
                      </a:solidFill>
                    </a:rPr>
                    <a:t> </a:t>
                  </a:r>
                  <a:endParaRPr lang="en-US" altLang="zh-CN" sz="1800" b="0">
                    <a:solidFill>
                      <a:srgbClr val="000000"/>
                    </a:solidFill>
                  </a:endParaRPr>
                </a:p>
                <a:p>
                  <a:pPr algn="ctr" eaLnBrk="0" hangingPunct="0">
                    <a:lnSpc>
                      <a:spcPct val="90000"/>
                    </a:lnSpc>
                  </a:pPr>
                  <a:r>
                    <a:rPr lang="en-US" altLang="zh-CN" sz="1800" b="0">
                      <a:solidFill>
                        <a:srgbClr val="000000"/>
                      </a:solidFill>
                    </a:rPr>
                    <a:t>11</a:t>
                  </a:r>
                  <a:endParaRPr lang="en-US" altLang="zh-CN" sz="1800" b="0">
                    <a:solidFill>
                      <a:srgbClr val="000000"/>
                    </a:solidFill>
                  </a:endParaRPr>
                </a:p>
                <a:p>
                  <a:pPr algn="ctr" eaLnBrk="0" hangingPunct="0">
                    <a:lnSpc>
                      <a:spcPct val="90000"/>
                    </a:lnSpc>
                  </a:pPr>
                  <a:r>
                    <a:rPr lang="en-US" altLang="zh-CN" sz="1800" b="0">
                      <a:solidFill>
                        <a:srgbClr val="000000"/>
                      </a:solidFill>
                    </a:rPr>
                    <a:t> </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163" name="Rectangle 140"/>
                <p:cNvSpPr>
                  <a:spLocks noChangeArrowheads="1"/>
                </p:cNvSpPr>
                <p:nvPr/>
              </p:nvSpPr>
              <p:spPr bwMode="auto">
                <a:xfrm>
                  <a:off x="0" y="4416"/>
                  <a:ext cx="517"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53" name="Group 141"/>
              <p:cNvGrpSpPr/>
              <p:nvPr/>
            </p:nvGrpSpPr>
            <p:grpSpPr bwMode="auto">
              <a:xfrm>
                <a:off x="517" y="4416"/>
                <a:ext cx="822" cy="576"/>
                <a:chOff x="517" y="4416"/>
                <a:chExt cx="822" cy="576"/>
              </a:xfrm>
            </p:grpSpPr>
            <p:sp>
              <p:nvSpPr>
                <p:cNvPr id="216160" name="Rectangle 142"/>
                <p:cNvSpPr>
                  <a:spLocks noChangeArrowheads="1"/>
                </p:cNvSpPr>
                <p:nvPr/>
              </p:nvSpPr>
              <p:spPr bwMode="auto">
                <a:xfrm>
                  <a:off x="560" y="4416"/>
                  <a:ext cx="736" cy="576"/>
                </a:xfrm>
                <a:prstGeom prst="rect">
                  <a:avLst/>
                </a:prstGeom>
                <a:noFill/>
                <a:ln w="9525">
                  <a:noFill/>
                  <a:miter lim="800000"/>
                </a:ln>
              </p:spPr>
              <p:txBody>
                <a:bodyPr/>
                <a:lstStyle/>
                <a:p>
                  <a:pPr algn="ctr">
                    <a:lnSpc>
                      <a:spcPct val="90000"/>
                    </a:lnSpc>
                  </a:pPr>
                  <a:r>
                    <a:rPr lang="zh-CN" altLang="en-US" sz="1800" b="0">
                      <a:solidFill>
                        <a:srgbClr val="000000"/>
                      </a:solidFill>
                    </a:rPr>
                    <a:t>总经办主任</a:t>
                  </a:r>
                  <a:endParaRPr lang="zh-CN" altLang="en-US" sz="1800" b="0">
                    <a:solidFill>
                      <a:srgbClr val="000000"/>
                    </a:solidFill>
                  </a:endParaRPr>
                </a:p>
                <a:p>
                  <a:pPr algn="ctr" eaLnBrk="0" hangingPunct="0">
                    <a:lnSpc>
                      <a:spcPct val="90000"/>
                    </a:lnSpc>
                  </a:pPr>
                  <a:r>
                    <a:rPr lang="zh-CN" altLang="en-US" sz="1800" b="0">
                      <a:solidFill>
                        <a:srgbClr val="000000"/>
                      </a:solidFill>
                    </a:rPr>
                    <a:t>财务部经理</a:t>
                  </a:r>
                  <a:endParaRPr lang="zh-CN" altLang="en-US" sz="1800" b="0">
                    <a:solidFill>
                      <a:srgbClr val="000000"/>
                    </a:solidFill>
                  </a:endParaRPr>
                </a:p>
                <a:p>
                  <a:pPr algn="ctr" eaLnBrk="0" hangingPunct="0">
                    <a:lnSpc>
                      <a:spcPct val="90000"/>
                    </a:lnSpc>
                  </a:pPr>
                  <a:r>
                    <a:rPr lang="zh-CN" altLang="en-US" sz="1800" b="0">
                      <a:solidFill>
                        <a:srgbClr val="000000"/>
                      </a:solidFill>
                    </a:rPr>
                    <a:t>市场部经理</a:t>
                  </a:r>
                  <a:endParaRPr lang="zh-CN" altLang="en-US" sz="1800" b="0">
                    <a:solidFill>
                      <a:srgbClr val="000000"/>
                    </a:solidFill>
                  </a:endParaRPr>
                </a:p>
              </p:txBody>
            </p:sp>
            <p:sp>
              <p:nvSpPr>
                <p:cNvPr id="216161" name="Rectangle 143"/>
                <p:cNvSpPr>
                  <a:spLocks noChangeArrowheads="1"/>
                </p:cNvSpPr>
                <p:nvPr/>
              </p:nvSpPr>
              <p:spPr bwMode="auto">
                <a:xfrm>
                  <a:off x="517" y="4416"/>
                  <a:ext cx="822"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54" name="Group 144"/>
              <p:cNvGrpSpPr/>
              <p:nvPr/>
            </p:nvGrpSpPr>
            <p:grpSpPr bwMode="auto">
              <a:xfrm>
                <a:off x="1339" y="4416"/>
                <a:ext cx="575" cy="576"/>
                <a:chOff x="1339" y="4416"/>
                <a:chExt cx="575" cy="576"/>
              </a:xfrm>
            </p:grpSpPr>
            <p:sp>
              <p:nvSpPr>
                <p:cNvPr id="216158" name="Rectangle 145"/>
                <p:cNvSpPr>
                  <a:spLocks noChangeArrowheads="1"/>
                </p:cNvSpPr>
                <p:nvPr/>
              </p:nvSpPr>
              <p:spPr bwMode="auto">
                <a:xfrm>
                  <a:off x="1382" y="4416"/>
                  <a:ext cx="489" cy="576"/>
                </a:xfrm>
                <a:prstGeom prst="rect">
                  <a:avLst/>
                </a:prstGeom>
                <a:noFill/>
                <a:ln w="9525">
                  <a:noFill/>
                  <a:miter lim="800000"/>
                </a:ln>
              </p:spPr>
              <p:txBody>
                <a:bodyPr/>
                <a:lstStyle/>
                <a:p>
                  <a:pPr algn="ctr">
                    <a:lnSpc>
                      <a:spcPct val="90000"/>
                    </a:lnSpc>
                  </a:pPr>
                  <a:r>
                    <a:rPr lang="en-US" altLang="zh-CN" sz="1800" b="0">
                      <a:solidFill>
                        <a:srgbClr val="000000"/>
                      </a:solidFill>
                    </a:rPr>
                    <a:t>545</a:t>
                  </a:r>
                  <a:endParaRPr lang="en-US" altLang="zh-CN" sz="1800" b="0">
                    <a:solidFill>
                      <a:srgbClr val="000000"/>
                    </a:solidFill>
                  </a:endParaRPr>
                </a:p>
                <a:p>
                  <a:pPr algn="ctr" eaLnBrk="0" hangingPunct="0">
                    <a:lnSpc>
                      <a:spcPct val="90000"/>
                    </a:lnSpc>
                  </a:pPr>
                  <a:r>
                    <a:rPr lang="en-US" altLang="zh-CN" sz="1800" b="0">
                      <a:solidFill>
                        <a:srgbClr val="000000"/>
                      </a:solidFill>
                    </a:rPr>
                    <a:t>550</a:t>
                  </a:r>
                  <a:endParaRPr lang="en-US" altLang="zh-CN" sz="1800" b="0">
                    <a:solidFill>
                      <a:srgbClr val="000000"/>
                    </a:solidFill>
                  </a:endParaRPr>
                </a:p>
                <a:p>
                  <a:pPr algn="ctr" eaLnBrk="0" hangingPunct="0">
                    <a:lnSpc>
                      <a:spcPct val="90000"/>
                    </a:lnSpc>
                  </a:pPr>
                  <a:r>
                    <a:rPr lang="en-US" altLang="zh-CN" sz="1800" b="0">
                      <a:solidFill>
                        <a:srgbClr val="000000"/>
                      </a:solidFill>
                    </a:rPr>
                    <a:t>565</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159" name="Rectangle 146"/>
                <p:cNvSpPr>
                  <a:spLocks noChangeArrowheads="1"/>
                </p:cNvSpPr>
                <p:nvPr/>
              </p:nvSpPr>
              <p:spPr bwMode="auto">
                <a:xfrm>
                  <a:off x="1339" y="4416"/>
                  <a:ext cx="575"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155" name="Group 147"/>
              <p:cNvGrpSpPr/>
              <p:nvPr/>
            </p:nvGrpSpPr>
            <p:grpSpPr bwMode="auto">
              <a:xfrm>
                <a:off x="1914" y="4416"/>
                <a:ext cx="950" cy="576"/>
                <a:chOff x="1914" y="4416"/>
                <a:chExt cx="950" cy="576"/>
              </a:xfrm>
            </p:grpSpPr>
            <p:sp>
              <p:nvSpPr>
                <p:cNvPr id="216156" name="Rectangle 148"/>
                <p:cNvSpPr>
                  <a:spLocks noChangeArrowheads="1"/>
                </p:cNvSpPr>
                <p:nvPr/>
              </p:nvSpPr>
              <p:spPr bwMode="auto">
                <a:xfrm>
                  <a:off x="1957" y="4416"/>
                  <a:ext cx="864" cy="576"/>
                </a:xfrm>
                <a:prstGeom prst="rect">
                  <a:avLst/>
                </a:prstGeom>
                <a:noFill/>
                <a:ln w="9525">
                  <a:noFill/>
                  <a:miter lim="800000"/>
                </a:ln>
              </p:spPr>
              <p:txBody>
                <a:bodyPr/>
                <a:lstStyle/>
                <a:p>
                  <a:pPr algn="ctr">
                    <a:lnSpc>
                      <a:spcPct val="90000"/>
                    </a:lnSpc>
                  </a:pPr>
                  <a:r>
                    <a:rPr lang="en-US" altLang="zh-CN" sz="1800" b="0">
                      <a:solidFill>
                        <a:srgbClr val="000000"/>
                      </a:solidFill>
                    </a:rPr>
                    <a:t>4900</a:t>
                  </a:r>
                  <a:endParaRPr lang="en-US" altLang="zh-CN" sz="1800" b="0">
                    <a:solidFill>
                      <a:srgbClr val="000000"/>
                    </a:solidFill>
                  </a:endParaRPr>
                </a:p>
                <a:p>
                  <a:pPr algn="ctr" eaLnBrk="0" hangingPunct="0">
                    <a:lnSpc>
                      <a:spcPct val="90000"/>
                    </a:lnSpc>
                  </a:pPr>
                  <a:r>
                    <a:rPr lang="en-US" altLang="zh-CN" sz="1800" b="0">
                      <a:solidFill>
                        <a:srgbClr val="000000"/>
                      </a:solidFill>
                    </a:rPr>
                    <a:t>5300</a:t>
                  </a:r>
                  <a:endParaRPr lang="en-US" altLang="zh-CN" sz="1800" b="0">
                    <a:solidFill>
                      <a:srgbClr val="000000"/>
                    </a:solidFill>
                  </a:endParaRPr>
                </a:p>
                <a:p>
                  <a:pPr algn="ctr" eaLnBrk="0" hangingPunct="0">
                    <a:lnSpc>
                      <a:spcPct val="90000"/>
                    </a:lnSpc>
                  </a:pPr>
                  <a:r>
                    <a:rPr lang="en-US" altLang="zh-CN" sz="1800" b="0">
                      <a:solidFill>
                        <a:srgbClr val="000000"/>
                      </a:solidFill>
                    </a:rPr>
                    <a:t>5700</a:t>
                  </a:r>
                  <a:endParaRPr lang="en-US" altLang="zh-CN" sz="1800" b="0">
                    <a:solidFill>
                      <a:srgbClr val="000000"/>
                    </a:solidFill>
                  </a:endParaRPr>
                </a:p>
                <a:p>
                  <a:pPr algn="ctr" eaLnBrk="0" hangingPunct="0">
                    <a:lnSpc>
                      <a:spcPct val="90000"/>
                    </a:lnSpc>
                  </a:pPr>
                  <a:endParaRPr lang="en-US" altLang="zh-CN" sz="1800" b="0">
                    <a:solidFill>
                      <a:srgbClr val="000000"/>
                    </a:solidFill>
                  </a:endParaRPr>
                </a:p>
              </p:txBody>
            </p:sp>
            <p:sp>
              <p:nvSpPr>
                <p:cNvPr id="216157" name="Rectangle 149"/>
                <p:cNvSpPr>
                  <a:spLocks noChangeArrowheads="1"/>
                </p:cNvSpPr>
                <p:nvPr/>
              </p:nvSpPr>
              <p:spPr bwMode="auto">
                <a:xfrm>
                  <a:off x="1914" y="4416"/>
                  <a:ext cx="950" cy="576"/>
                </a:xfrm>
                <a:prstGeom prst="rect">
                  <a:avLst/>
                </a:prstGeom>
                <a:noFill/>
                <a:ln w="7">
                  <a:solidFill>
                    <a:srgbClr val="A0A0A0"/>
                  </a:solidFill>
                  <a:miter lim="800000"/>
                </a:ln>
              </p:spPr>
              <p:txBody>
                <a:bodyPr/>
                <a:lstStyle/>
                <a:p>
                  <a:endParaRPr lang="zh-CN" altLang="en-US">
                    <a:solidFill>
                      <a:srgbClr val="000000"/>
                    </a:solidFill>
                  </a:endParaRPr>
                </a:p>
              </p:txBody>
            </p:sp>
          </p:grpSp>
        </p:grpSp>
        <p:sp>
          <p:nvSpPr>
            <p:cNvPr id="216107" name="Rectangle 150"/>
            <p:cNvSpPr>
              <a:spLocks noChangeArrowheads="1"/>
            </p:cNvSpPr>
            <p:nvPr/>
          </p:nvSpPr>
          <p:spPr bwMode="auto">
            <a:xfrm>
              <a:off x="-3" y="-3"/>
              <a:ext cx="2870" cy="4998"/>
            </a:xfrm>
            <a:prstGeom prst="rect">
              <a:avLst/>
            </a:prstGeom>
            <a:noFill/>
            <a:ln w="9525">
              <a:solidFill>
                <a:srgbClr val="A0A0A0"/>
              </a:solidFill>
              <a:miter lim="800000"/>
            </a:ln>
          </p:spPr>
          <p:txBody>
            <a:bodyPr/>
            <a:lstStyle/>
            <a:p>
              <a:endParaRPr lang="zh-CN" altLang="en-US">
                <a:solidFill>
                  <a:srgbClr val="000000"/>
                </a:solidFill>
              </a:endParaRPr>
            </a:p>
          </p:txBody>
        </p:sp>
      </p:grpSp>
      <p:grpSp>
        <p:nvGrpSpPr>
          <p:cNvPr id="216069" name="Group 151"/>
          <p:cNvGrpSpPr/>
          <p:nvPr/>
        </p:nvGrpSpPr>
        <p:grpSpPr bwMode="auto">
          <a:xfrm>
            <a:off x="8996363" y="990600"/>
            <a:ext cx="1508125" cy="533400"/>
            <a:chOff x="0" y="0"/>
            <a:chExt cx="950" cy="384"/>
          </a:xfrm>
        </p:grpSpPr>
        <p:sp>
          <p:nvSpPr>
            <p:cNvPr id="216104" name="Rectangle 152"/>
            <p:cNvSpPr>
              <a:spLocks noChangeArrowheads="1"/>
            </p:cNvSpPr>
            <p:nvPr/>
          </p:nvSpPr>
          <p:spPr bwMode="auto">
            <a:xfrm>
              <a:off x="43" y="0"/>
              <a:ext cx="864" cy="384"/>
            </a:xfrm>
            <a:prstGeom prst="rect">
              <a:avLst/>
            </a:prstGeom>
            <a:noFill/>
            <a:ln w="9525">
              <a:noFill/>
              <a:miter lim="800000"/>
            </a:ln>
          </p:spPr>
          <p:txBody>
            <a:bodyPr/>
            <a:lstStyle/>
            <a:p>
              <a:pPr algn="ctr">
                <a:lnSpc>
                  <a:spcPct val="80000"/>
                </a:lnSpc>
                <a:tabLst>
                  <a:tab pos="914400" algn="l"/>
                </a:tabLst>
              </a:pPr>
              <a:r>
                <a:rPr lang="zh-CN" altLang="en-US" sz="1800">
                  <a:solidFill>
                    <a:srgbClr val="000000"/>
                  </a:solidFill>
                </a:rPr>
                <a:t>薪酬区间的中值</a:t>
              </a:r>
              <a:endParaRPr lang="zh-CN" altLang="en-US" sz="1800" b="0">
                <a:solidFill>
                  <a:srgbClr val="000000"/>
                </a:solidFill>
              </a:endParaRPr>
            </a:p>
            <a:p>
              <a:pPr algn="ctr" eaLnBrk="0" hangingPunct="0">
                <a:lnSpc>
                  <a:spcPct val="110000"/>
                </a:lnSpc>
                <a:tabLst>
                  <a:tab pos="914400" algn="l"/>
                </a:tabLst>
              </a:pPr>
              <a:endParaRPr lang="en-US" altLang="zh-CN" sz="1800" b="0">
                <a:solidFill>
                  <a:srgbClr val="000000"/>
                </a:solidFill>
              </a:endParaRPr>
            </a:p>
          </p:txBody>
        </p:sp>
        <p:sp>
          <p:nvSpPr>
            <p:cNvPr id="216105" name="Rectangle 153"/>
            <p:cNvSpPr>
              <a:spLocks noChangeArrowheads="1"/>
            </p:cNvSpPr>
            <p:nvPr/>
          </p:nvSpPr>
          <p:spPr bwMode="auto">
            <a:xfrm>
              <a:off x="0" y="0"/>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070" name="Group 154"/>
          <p:cNvGrpSpPr/>
          <p:nvPr/>
        </p:nvGrpSpPr>
        <p:grpSpPr bwMode="auto">
          <a:xfrm>
            <a:off x="8996363" y="1524000"/>
            <a:ext cx="1508125" cy="457200"/>
            <a:chOff x="0" y="384"/>
            <a:chExt cx="950" cy="384"/>
          </a:xfrm>
        </p:grpSpPr>
        <p:sp>
          <p:nvSpPr>
            <p:cNvPr id="216102" name="Rectangle 155"/>
            <p:cNvSpPr>
              <a:spLocks noChangeArrowheads="1"/>
            </p:cNvSpPr>
            <p:nvPr/>
          </p:nvSpPr>
          <p:spPr bwMode="auto">
            <a:xfrm>
              <a:off x="43" y="384"/>
              <a:ext cx="864" cy="384"/>
            </a:xfrm>
            <a:prstGeom prst="rect">
              <a:avLst/>
            </a:prstGeom>
            <a:noFill/>
            <a:ln w="9525">
              <a:noFill/>
              <a:miter lim="800000"/>
            </a:ln>
          </p:spPr>
          <p:txBody>
            <a:bodyPr/>
            <a:lstStyle/>
            <a:p>
              <a:pPr algn="ctr">
                <a:lnSpc>
                  <a:spcPct val="110000"/>
                </a:lnSpc>
                <a:tabLst>
                  <a:tab pos="914400" algn="l"/>
                </a:tabLst>
              </a:pPr>
              <a:r>
                <a:rPr lang="en-US" altLang="zh-CN" sz="1800" b="0">
                  <a:solidFill>
                    <a:srgbClr val="000000"/>
                  </a:solidFill>
                </a:rPr>
                <a:t>1530</a:t>
              </a:r>
              <a:endParaRPr lang="en-US" altLang="zh-CN" sz="1800" b="0">
                <a:solidFill>
                  <a:srgbClr val="000000"/>
                </a:solidFill>
              </a:endParaRPr>
            </a:p>
            <a:p>
              <a:pPr algn="ctr" eaLnBrk="0" hangingPunct="0">
                <a:lnSpc>
                  <a:spcPct val="110000"/>
                </a:lnSpc>
                <a:tabLst>
                  <a:tab pos="914400" algn="l"/>
                </a:tabLst>
              </a:pPr>
              <a:endParaRPr lang="en-US" altLang="zh-CN" sz="1800" b="0">
                <a:solidFill>
                  <a:srgbClr val="000000"/>
                </a:solidFill>
              </a:endParaRPr>
            </a:p>
          </p:txBody>
        </p:sp>
        <p:sp>
          <p:nvSpPr>
            <p:cNvPr id="216103" name="Rectangle 156"/>
            <p:cNvSpPr>
              <a:spLocks noChangeArrowheads="1"/>
            </p:cNvSpPr>
            <p:nvPr/>
          </p:nvSpPr>
          <p:spPr bwMode="auto">
            <a:xfrm>
              <a:off x="0" y="384"/>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071" name="Group 157"/>
          <p:cNvGrpSpPr/>
          <p:nvPr/>
        </p:nvGrpSpPr>
        <p:grpSpPr bwMode="auto">
          <a:xfrm>
            <a:off x="8996363" y="1981200"/>
            <a:ext cx="1508125" cy="504825"/>
            <a:chOff x="0" y="768"/>
            <a:chExt cx="950" cy="384"/>
          </a:xfrm>
        </p:grpSpPr>
        <p:sp>
          <p:nvSpPr>
            <p:cNvPr id="216100" name="Rectangle 158"/>
            <p:cNvSpPr>
              <a:spLocks noChangeArrowheads="1"/>
            </p:cNvSpPr>
            <p:nvPr/>
          </p:nvSpPr>
          <p:spPr bwMode="auto">
            <a:xfrm>
              <a:off x="43" y="768"/>
              <a:ext cx="864" cy="384"/>
            </a:xfrm>
            <a:prstGeom prst="rect">
              <a:avLst/>
            </a:prstGeom>
            <a:noFill/>
            <a:ln w="9525">
              <a:noFill/>
              <a:miter lim="800000"/>
            </a:ln>
          </p:spPr>
          <p:txBody>
            <a:bodyPr/>
            <a:lstStyle/>
            <a:p>
              <a:pPr algn="ctr">
                <a:tabLst>
                  <a:tab pos="914400" algn="l"/>
                </a:tabLst>
              </a:pPr>
              <a:r>
                <a:rPr lang="en-US" altLang="zh-CN" sz="1800" b="0">
                  <a:solidFill>
                    <a:srgbClr val="000000"/>
                  </a:solidFill>
                </a:rPr>
                <a:t>1732</a:t>
              </a:r>
              <a:endParaRPr lang="en-US" altLang="zh-CN" sz="1800" b="0">
                <a:solidFill>
                  <a:srgbClr val="000000"/>
                </a:solidFill>
              </a:endParaRPr>
            </a:p>
            <a:p>
              <a:pPr algn="ctr" eaLnBrk="0" hangingPunct="0">
                <a:lnSpc>
                  <a:spcPct val="110000"/>
                </a:lnSpc>
                <a:tabLst>
                  <a:tab pos="914400" algn="l"/>
                </a:tabLst>
              </a:pPr>
              <a:endParaRPr lang="en-US" altLang="zh-CN" sz="1800" b="0">
                <a:solidFill>
                  <a:srgbClr val="000000"/>
                </a:solidFill>
              </a:endParaRPr>
            </a:p>
          </p:txBody>
        </p:sp>
        <p:sp>
          <p:nvSpPr>
            <p:cNvPr id="216101" name="Rectangle 159"/>
            <p:cNvSpPr>
              <a:spLocks noChangeArrowheads="1"/>
            </p:cNvSpPr>
            <p:nvPr/>
          </p:nvSpPr>
          <p:spPr bwMode="auto">
            <a:xfrm>
              <a:off x="0" y="768"/>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072" name="Group 160"/>
          <p:cNvGrpSpPr/>
          <p:nvPr/>
        </p:nvGrpSpPr>
        <p:grpSpPr bwMode="auto">
          <a:xfrm>
            <a:off x="8996363" y="2470150"/>
            <a:ext cx="1508125" cy="501650"/>
            <a:chOff x="0" y="1152"/>
            <a:chExt cx="950" cy="384"/>
          </a:xfrm>
        </p:grpSpPr>
        <p:sp>
          <p:nvSpPr>
            <p:cNvPr id="216098" name="Rectangle 161"/>
            <p:cNvSpPr>
              <a:spLocks noChangeArrowheads="1"/>
            </p:cNvSpPr>
            <p:nvPr/>
          </p:nvSpPr>
          <p:spPr bwMode="auto">
            <a:xfrm>
              <a:off x="43" y="1152"/>
              <a:ext cx="864" cy="384"/>
            </a:xfrm>
            <a:prstGeom prst="rect">
              <a:avLst/>
            </a:prstGeom>
            <a:noFill/>
            <a:ln w="9525">
              <a:noFill/>
              <a:miter lim="800000"/>
            </a:ln>
          </p:spPr>
          <p:txBody>
            <a:bodyPr/>
            <a:lstStyle/>
            <a:p>
              <a:pPr algn="ctr">
                <a:lnSpc>
                  <a:spcPct val="110000"/>
                </a:lnSpc>
                <a:tabLst>
                  <a:tab pos="914400" algn="l"/>
                </a:tabLst>
              </a:pPr>
              <a:r>
                <a:rPr lang="en-US" altLang="zh-CN" sz="1800" b="0">
                  <a:solidFill>
                    <a:srgbClr val="000000"/>
                  </a:solidFill>
                </a:rPr>
                <a:t>1962</a:t>
              </a:r>
              <a:endParaRPr lang="en-US" altLang="zh-CN" sz="1800" b="0">
                <a:solidFill>
                  <a:srgbClr val="000000"/>
                </a:solidFill>
              </a:endParaRPr>
            </a:p>
            <a:p>
              <a:pPr algn="ctr" eaLnBrk="0" hangingPunct="0">
                <a:lnSpc>
                  <a:spcPct val="110000"/>
                </a:lnSpc>
                <a:tabLst>
                  <a:tab pos="914400" algn="l"/>
                </a:tabLst>
              </a:pPr>
              <a:endParaRPr lang="en-US" altLang="zh-CN" sz="1800" b="0">
                <a:solidFill>
                  <a:srgbClr val="000000"/>
                </a:solidFill>
              </a:endParaRPr>
            </a:p>
          </p:txBody>
        </p:sp>
        <p:sp>
          <p:nvSpPr>
            <p:cNvPr id="216099" name="Rectangle 162"/>
            <p:cNvSpPr>
              <a:spLocks noChangeArrowheads="1"/>
            </p:cNvSpPr>
            <p:nvPr/>
          </p:nvSpPr>
          <p:spPr bwMode="auto">
            <a:xfrm>
              <a:off x="0" y="1152"/>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073" name="Group 163"/>
          <p:cNvGrpSpPr/>
          <p:nvPr/>
        </p:nvGrpSpPr>
        <p:grpSpPr bwMode="auto">
          <a:xfrm>
            <a:off x="8996363" y="2971800"/>
            <a:ext cx="1508125" cy="520700"/>
            <a:chOff x="0" y="1536"/>
            <a:chExt cx="950" cy="384"/>
          </a:xfrm>
        </p:grpSpPr>
        <p:sp>
          <p:nvSpPr>
            <p:cNvPr id="216096" name="Rectangle 164"/>
            <p:cNvSpPr>
              <a:spLocks noChangeArrowheads="1"/>
            </p:cNvSpPr>
            <p:nvPr/>
          </p:nvSpPr>
          <p:spPr bwMode="auto">
            <a:xfrm>
              <a:off x="43" y="1536"/>
              <a:ext cx="864" cy="384"/>
            </a:xfrm>
            <a:prstGeom prst="rect">
              <a:avLst/>
            </a:prstGeom>
            <a:noFill/>
            <a:ln w="9525">
              <a:noFill/>
              <a:miter lim="800000"/>
            </a:ln>
          </p:spPr>
          <p:txBody>
            <a:bodyPr/>
            <a:lstStyle/>
            <a:p>
              <a:pPr algn="ctr">
                <a:lnSpc>
                  <a:spcPct val="110000"/>
                </a:lnSpc>
                <a:tabLst>
                  <a:tab pos="914400" algn="l"/>
                </a:tabLst>
              </a:pPr>
              <a:r>
                <a:rPr lang="en-US" altLang="zh-CN" sz="1800" b="0">
                  <a:solidFill>
                    <a:srgbClr val="000000"/>
                  </a:solidFill>
                </a:rPr>
                <a:t>2221</a:t>
              </a:r>
              <a:endParaRPr lang="en-US" altLang="zh-CN" sz="1800" b="0">
                <a:solidFill>
                  <a:srgbClr val="000000"/>
                </a:solidFill>
              </a:endParaRPr>
            </a:p>
            <a:p>
              <a:pPr algn="ctr" eaLnBrk="0" hangingPunct="0">
                <a:lnSpc>
                  <a:spcPct val="110000"/>
                </a:lnSpc>
                <a:tabLst>
                  <a:tab pos="914400" algn="l"/>
                </a:tabLst>
              </a:pPr>
              <a:endParaRPr lang="en-US" altLang="zh-CN" sz="1800" b="0">
                <a:solidFill>
                  <a:srgbClr val="000000"/>
                </a:solidFill>
              </a:endParaRPr>
            </a:p>
          </p:txBody>
        </p:sp>
        <p:sp>
          <p:nvSpPr>
            <p:cNvPr id="216097" name="Rectangle 165"/>
            <p:cNvSpPr>
              <a:spLocks noChangeArrowheads="1"/>
            </p:cNvSpPr>
            <p:nvPr/>
          </p:nvSpPr>
          <p:spPr bwMode="auto">
            <a:xfrm>
              <a:off x="0" y="1536"/>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074" name="Group 166"/>
          <p:cNvGrpSpPr/>
          <p:nvPr/>
        </p:nvGrpSpPr>
        <p:grpSpPr bwMode="auto">
          <a:xfrm>
            <a:off x="8996363" y="3505200"/>
            <a:ext cx="1508125" cy="493713"/>
            <a:chOff x="0" y="1920"/>
            <a:chExt cx="950" cy="384"/>
          </a:xfrm>
        </p:grpSpPr>
        <p:sp>
          <p:nvSpPr>
            <p:cNvPr id="216094" name="Rectangle 167"/>
            <p:cNvSpPr>
              <a:spLocks noChangeArrowheads="1"/>
            </p:cNvSpPr>
            <p:nvPr/>
          </p:nvSpPr>
          <p:spPr bwMode="auto">
            <a:xfrm>
              <a:off x="43" y="1920"/>
              <a:ext cx="864" cy="384"/>
            </a:xfrm>
            <a:prstGeom prst="rect">
              <a:avLst/>
            </a:prstGeom>
            <a:noFill/>
            <a:ln w="9525">
              <a:noFill/>
              <a:miter lim="800000"/>
            </a:ln>
          </p:spPr>
          <p:txBody>
            <a:bodyPr/>
            <a:lstStyle/>
            <a:p>
              <a:pPr algn="ctr">
                <a:lnSpc>
                  <a:spcPct val="110000"/>
                </a:lnSpc>
                <a:tabLst>
                  <a:tab pos="914400" algn="l"/>
                </a:tabLst>
              </a:pPr>
              <a:r>
                <a:rPr lang="en-US" altLang="zh-CN" sz="1800" b="0">
                  <a:solidFill>
                    <a:srgbClr val="000000"/>
                  </a:solidFill>
                </a:rPr>
                <a:t>2515</a:t>
              </a:r>
              <a:endParaRPr lang="en-US" altLang="zh-CN" sz="1800" b="0">
                <a:solidFill>
                  <a:srgbClr val="000000"/>
                </a:solidFill>
              </a:endParaRPr>
            </a:p>
            <a:p>
              <a:pPr algn="ctr" eaLnBrk="0" hangingPunct="0">
                <a:lnSpc>
                  <a:spcPct val="110000"/>
                </a:lnSpc>
                <a:tabLst>
                  <a:tab pos="914400" algn="l"/>
                </a:tabLst>
              </a:pPr>
              <a:endParaRPr lang="en-US" altLang="zh-CN" sz="1800" b="0">
                <a:solidFill>
                  <a:srgbClr val="000000"/>
                </a:solidFill>
              </a:endParaRPr>
            </a:p>
          </p:txBody>
        </p:sp>
        <p:sp>
          <p:nvSpPr>
            <p:cNvPr id="216095" name="Rectangle 168"/>
            <p:cNvSpPr>
              <a:spLocks noChangeArrowheads="1"/>
            </p:cNvSpPr>
            <p:nvPr/>
          </p:nvSpPr>
          <p:spPr bwMode="auto">
            <a:xfrm>
              <a:off x="0" y="1920"/>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075" name="Group 169"/>
          <p:cNvGrpSpPr/>
          <p:nvPr/>
        </p:nvGrpSpPr>
        <p:grpSpPr bwMode="auto">
          <a:xfrm>
            <a:off x="8996363" y="3998913"/>
            <a:ext cx="1508125" cy="725487"/>
            <a:chOff x="0" y="2304"/>
            <a:chExt cx="950" cy="384"/>
          </a:xfrm>
        </p:grpSpPr>
        <p:sp>
          <p:nvSpPr>
            <p:cNvPr id="216092" name="Rectangle 170"/>
            <p:cNvSpPr>
              <a:spLocks noChangeArrowheads="1"/>
            </p:cNvSpPr>
            <p:nvPr/>
          </p:nvSpPr>
          <p:spPr bwMode="auto">
            <a:xfrm>
              <a:off x="43" y="2304"/>
              <a:ext cx="864" cy="384"/>
            </a:xfrm>
            <a:prstGeom prst="rect">
              <a:avLst/>
            </a:prstGeom>
            <a:noFill/>
            <a:ln w="9525">
              <a:noFill/>
              <a:miter lim="800000"/>
            </a:ln>
          </p:spPr>
          <p:txBody>
            <a:bodyPr/>
            <a:lstStyle/>
            <a:p>
              <a:pPr algn="ctr">
                <a:lnSpc>
                  <a:spcPct val="200000"/>
                </a:lnSpc>
                <a:tabLst>
                  <a:tab pos="914400" algn="l"/>
                </a:tabLst>
              </a:pPr>
              <a:r>
                <a:rPr lang="en-US" altLang="zh-CN" sz="1800" b="0">
                  <a:solidFill>
                    <a:srgbClr val="000000"/>
                  </a:solidFill>
                </a:rPr>
                <a:t>2848</a:t>
              </a:r>
              <a:endParaRPr lang="en-US" altLang="zh-CN" sz="1800" b="0">
                <a:solidFill>
                  <a:srgbClr val="000000"/>
                </a:solidFill>
              </a:endParaRPr>
            </a:p>
          </p:txBody>
        </p:sp>
        <p:sp>
          <p:nvSpPr>
            <p:cNvPr id="216093" name="Rectangle 171"/>
            <p:cNvSpPr>
              <a:spLocks noChangeArrowheads="1"/>
            </p:cNvSpPr>
            <p:nvPr/>
          </p:nvSpPr>
          <p:spPr bwMode="auto">
            <a:xfrm>
              <a:off x="0" y="2304"/>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076" name="Group 172"/>
          <p:cNvGrpSpPr/>
          <p:nvPr/>
        </p:nvGrpSpPr>
        <p:grpSpPr bwMode="auto">
          <a:xfrm>
            <a:off x="8996363" y="4721225"/>
            <a:ext cx="1508125" cy="512763"/>
            <a:chOff x="0" y="2688"/>
            <a:chExt cx="950" cy="384"/>
          </a:xfrm>
        </p:grpSpPr>
        <p:sp>
          <p:nvSpPr>
            <p:cNvPr id="216090" name="Rectangle 173"/>
            <p:cNvSpPr>
              <a:spLocks noChangeArrowheads="1"/>
            </p:cNvSpPr>
            <p:nvPr/>
          </p:nvSpPr>
          <p:spPr bwMode="auto">
            <a:xfrm>
              <a:off x="43" y="2688"/>
              <a:ext cx="864" cy="384"/>
            </a:xfrm>
            <a:prstGeom prst="rect">
              <a:avLst/>
            </a:prstGeom>
            <a:noFill/>
            <a:ln w="9525">
              <a:noFill/>
              <a:miter lim="800000"/>
            </a:ln>
          </p:spPr>
          <p:txBody>
            <a:bodyPr/>
            <a:lstStyle/>
            <a:p>
              <a:pPr algn="ctr">
                <a:lnSpc>
                  <a:spcPct val="110000"/>
                </a:lnSpc>
                <a:tabLst>
                  <a:tab pos="914400" algn="l"/>
                </a:tabLst>
              </a:pPr>
              <a:r>
                <a:rPr lang="en-US" altLang="zh-CN" sz="1800" b="0">
                  <a:solidFill>
                    <a:srgbClr val="000000"/>
                  </a:solidFill>
                </a:rPr>
                <a:t>3224</a:t>
              </a:r>
              <a:endParaRPr lang="en-US" altLang="zh-CN" sz="1800" b="0">
                <a:solidFill>
                  <a:srgbClr val="000000"/>
                </a:solidFill>
              </a:endParaRPr>
            </a:p>
            <a:p>
              <a:pPr algn="ctr" eaLnBrk="0" hangingPunct="0">
                <a:lnSpc>
                  <a:spcPct val="110000"/>
                </a:lnSpc>
                <a:tabLst>
                  <a:tab pos="914400" algn="l"/>
                </a:tabLst>
              </a:pPr>
              <a:endParaRPr lang="en-US" altLang="zh-CN" sz="1800" b="0">
                <a:solidFill>
                  <a:srgbClr val="000000"/>
                </a:solidFill>
              </a:endParaRPr>
            </a:p>
          </p:txBody>
        </p:sp>
        <p:sp>
          <p:nvSpPr>
            <p:cNvPr id="216091" name="Rectangle 174"/>
            <p:cNvSpPr>
              <a:spLocks noChangeArrowheads="1"/>
            </p:cNvSpPr>
            <p:nvPr/>
          </p:nvSpPr>
          <p:spPr bwMode="auto">
            <a:xfrm>
              <a:off x="0" y="2688"/>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077" name="Group 175"/>
          <p:cNvGrpSpPr/>
          <p:nvPr/>
        </p:nvGrpSpPr>
        <p:grpSpPr bwMode="auto">
          <a:xfrm>
            <a:off x="8996363" y="5254625"/>
            <a:ext cx="1508125" cy="447675"/>
            <a:chOff x="0" y="3072"/>
            <a:chExt cx="950" cy="384"/>
          </a:xfrm>
        </p:grpSpPr>
        <p:sp>
          <p:nvSpPr>
            <p:cNvPr id="216088" name="Rectangle 176"/>
            <p:cNvSpPr>
              <a:spLocks noChangeArrowheads="1"/>
            </p:cNvSpPr>
            <p:nvPr/>
          </p:nvSpPr>
          <p:spPr bwMode="auto">
            <a:xfrm>
              <a:off x="43" y="3072"/>
              <a:ext cx="864" cy="384"/>
            </a:xfrm>
            <a:prstGeom prst="rect">
              <a:avLst/>
            </a:prstGeom>
            <a:noFill/>
            <a:ln w="9525">
              <a:noFill/>
              <a:miter lim="800000"/>
            </a:ln>
          </p:spPr>
          <p:txBody>
            <a:bodyPr/>
            <a:lstStyle/>
            <a:p>
              <a:pPr algn="ctr">
                <a:lnSpc>
                  <a:spcPct val="110000"/>
                </a:lnSpc>
                <a:tabLst>
                  <a:tab pos="914400" algn="l"/>
                </a:tabLst>
              </a:pPr>
              <a:r>
                <a:rPr lang="en-US" altLang="zh-CN" sz="1800" b="0">
                  <a:solidFill>
                    <a:srgbClr val="000000"/>
                  </a:solidFill>
                </a:rPr>
                <a:t>3651</a:t>
              </a:r>
              <a:endParaRPr lang="en-US" altLang="zh-CN" sz="1800" b="0">
                <a:solidFill>
                  <a:srgbClr val="000000"/>
                </a:solidFill>
              </a:endParaRPr>
            </a:p>
            <a:p>
              <a:pPr algn="ctr" eaLnBrk="0" hangingPunct="0">
                <a:lnSpc>
                  <a:spcPct val="110000"/>
                </a:lnSpc>
                <a:tabLst>
                  <a:tab pos="914400" algn="l"/>
                </a:tabLst>
              </a:pPr>
              <a:endParaRPr lang="en-US" altLang="zh-CN" sz="1800" b="0">
                <a:solidFill>
                  <a:srgbClr val="000000"/>
                </a:solidFill>
              </a:endParaRPr>
            </a:p>
          </p:txBody>
        </p:sp>
        <p:sp>
          <p:nvSpPr>
            <p:cNvPr id="216089" name="Rectangle 177"/>
            <p:cNvSpPr>
              <a:spLocks noChangeArrowheads="1"/>
            </p:cNvSpPr>
            <p:nvPr/>
          </p:nvSpPr>
          <p:spPr bwMode="auto">
            <a:xfrm>
              <a:off x="0" y="3072"/>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078" name="Group 178"/>
          <p:cNvGrpSpPr/>
          <p:nvPr/>
        </p:nvGrpSpPr>
        <p:grpSpPr bwMode="auto">
          <a:xfrm>
            <a:off x="8996363" y="5715000"/>
            <a:ext cx="1508125" cy="493713"/>
            <a:chOff x="0" y="3456"/>
            <a:chExt cx="950" cy="384"/>
          </a:xfrm>
        </p:grpSpPr>
        <p:sp>
          <p:nvSpPr>
            <p:cNvPr id="216086" name="Rectangle 179"/>
            <p:cNvSpPr>
              <a:spLocks noChangeArrowheads="1"/>
            </p:cNvSpPr>
            <p:nvPr/>
          </p:nvSpPr>
          <p:spPr bwMode="auto">
            <a:xfrm>
              <a:off x="43" y="3456"/>
              <a:ext cx="864" cy="384"/>
            </a:xfrm>
            <a:prstGeom prst="rect">
              <a:avLst/>
            </a:prstGeom>
            <a:noFill/>
            <a:ln w="9525">
              <a:noFill/>
              <a:miter lim="800000"/>
            </a:ln>
          </p:spPr>
          <p:txBody>
            <a:bodyPr/>
            <a:lstStyle/>
            <a:p>
              <a:pPr algn="ctr">
                <a:lnSpc>
                  <a:spcPct val="110000"/>
                </a:lnSpc>
                <a:tabLst>
                  <a:tab pos="914400" algn="l"/>
                </a:tabLst>
              </a:pPr>
              <a:r>
                <a:rPr lang="en-US" altLang="zh-CN" sz="1800" b="0">
                  <a:solidFill>
                    <a:srgbClr val="000000"/>
                  </a:solidFill>
                </a:rPr>
                <a:t>4134</a:t>
              </a:r>
              <a:endParaRPr lang="en-US" altLang="zh-CN" sz="1800" b="0">
                <a:solidFill>
                  <a:srgbClr val="000000"/>
                </a:solidFill>
              </a:endParaRPr>
            </a:p>
            <a:p>
              <a:pPr algn="ctr" eaLnBrk="0" hangingPunct="0">
                <a:lnSpc>
                  <a:spcPct val="110000"/>
                </a:lnSpc>
                <a:tabLst>
                  <a:tab pos="914400" algn="l"/>
                </a:tabLst>
              </a:pPr>
              <a:endParaRPr lang="en-US" altLang="zh-CN" sz="1800" b="0">
                <a:solidFill>
                  <a:srgbClr val="000000"/>
                </a:solidFill>
              </a:endParaRPr>
            </a:p>
          </p:txBody>
        </p:sp>
        <p:sp>
          <p:nvSpPr>
            <p:cNvPr id="216087" name="Rectangle 180"/>
            <p:cNvSpPr>
              <a:spLocks noChangeArrowheads="1"/>
            </p:cNvSpPr>
            <p:nvPr/>
          </p:nvSpPr>
          <p:spPr bwMode="auto">
            <a:xfrm>
              <a:off x="0" y="3456"/>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079" name="Group 181"/>
          <p:cNvGrpSpPr/>
          <p:nvPr/>
        </p:nvGrpSpPr>
        <p:grpSpPr bwMode="auto">
          <a:xfrm>
            <a:off x="8996363" y="6235700"/>
            <a:ext cx="1508125" cy="506413"/>
            <a:chOff x="0" y="3840"/>
            <a:chExt cx="950" cy="384"/>
          </a:xfrm>
        </p:grpSpPr>
        <p:sp>
          <p:nvSpPr>
            <p:cNvPr id="216084" name="Rectangle 182"/>
            <p:cNvSpPr>
              <a:spLocks noChangeArrowheads="1"/>
            </p:cNvSpPr>
            <p:nvPr/>
          </p:nvSpPr>
          <p:spPr bwMode="auto">
            <a:xfrm>
              <a:off x="43" y="3840"/>
              <a:ext cx="864" cy="384"/>
            </a:xfrm>
            <a:prstGeom prst="rect">
              <a:avLst/>
            </a:prstGeom>
            <a:noFill/>
            <a:ln w="9525">
              <a:noFill/>
              <a:miter lim="800000"/>
            </a:ln>
          </p:spPr>
          <p:txBody>
            <a:bodyPr/>
            <a:lstStyle/>
            <a:p>
              <a:pPr algn="ctr">
                <a:lnSpc>
                  <a:spcPct val="110000"/>
                </a:lnSpc>
                <a:tabLst>
                  <a:tab pos="914400" algn="l"/>
                </a:tabLst>
              </a:pPr>
              <a:r>
                <a:rPr lang="en-US" altLang="zh-CN" sz="1800" b="0">
                  <a:solidFill>
                    <a:srgbClr val="000000"/>
                  </a:solidFill>
                </a:rPr>
                <a:t>4681</a:t>
              </a:r>
              <a:endParaRPr lang="en-US" altLang="zh-CN" sz="1800" b="0">
                <a:solidFill>
                  <a:srgbClr val="000000"/>
                </a:solidFill>
              </a:endParaRPr>
            </a:p>
            <a:p>
              <a:pPr algn="ctr" eaLnBrk="0" hangingPunct="0">
                <a:lnSpc>
                  <a:spcPct val="110000"/>
                </a:lnSpc>
                <a:tabLst>
                  <a:tab pos="914400" algn="l"/>
                </a:tabLst>
              </a:pPr>
              <a:endParaRPr lang="en-US" altLang="zh-CN" sz="1800" b="0">
                <a:solidFill>
                  <a:srgbClr val="000000"/>
                </a:solidFill>
              </a:endParaRPr>
            </a:p>
          </p:txBody>
        </p:sp>
        <p:sp>
          <p:nvSpPr>
            <p:cNvPr id="216085" name="Rectangle 183"/>
            <p:cNvSpPr>
              <a:spLocks noChangeArrowheads="1"/>
            </p:cNvSpPr>
            <p:nvPr/>
          </p:nvSpPr>
          <p:spPr bwMode="auto">
            <a:xfrm>
              <a:off x="0" y="3840"/>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6080" name="Group 184"/>
          <p:cNvGrpSpPr/>
          <p:nvPr/>
        </p:nvGrpSpPr>
        <p:grpSpPr bwMode="auto">
          <a:xfrm>
            <a:off x="8996363" y="6743700"/>
            <a:ext cx="1508125" cy="723900"/>
            <a:chOff x="0" y="4224"/>
            <a:chExt cx="950" cy="384"/>
          </a:xfrm>
        </p:grpSpPr>
        <p:sp>
          <p:nvSpPr>
            <p:cNvPr id="216082" name="Rectangle 185"/>
            <p:cNvSpPr>
              <a:spLocks noChangeArrowheads="1"/>
            </p:cNvSpPr>
            <p:nvPr/>
          </p:nvSpPr>
          <p:spPr bwMode="auto">
            <a:xfrm>
              <a:off x="43" y="4224"/>
              <a:ext cx="864" cy="384"/>
            </a:xfrm>
            <a:prstGeom prst="rect">
              <a:avLst/>
            </a:prstGeom>
            <a:noFill/>
            <a:ln w="9525">
              <a:noFill/>
              <a:miter lim="800000"/>
            </a:ln>
          </p:spPr>
          <p:txBody>
            <a:bodyPr/>
            <a:lstStyle/>
            <a:p>
              <a:pPr algn="ctr">
                <a:lnSpc>
                  <a:spcPct val="210000"/>
                </a:lnSpc>
                <a:tabLst>
                  <a:tab pos="914400" algn="l"/>
                </a:tabLst>
              </a:pPr>
              <a:r>
                <a:rPr lang="en-US" altLang="zh-CN" sz="1800" b="0">
                  <a:solidFill>
                    <a:srgbClr val="000000"/>
                  </a:solidFill>
                </a:rPr>
                <a:t>5300</a:t>
              </a:r>
              <a:endParaRPr lang="en-US" altLang="zh-CN" sz="1800" b="0">
                <a:solidFill>
                  <a:srgbClr val="000000"/>
                </a:solidFill>
              </a:endParaRPr>
            </a:p>
          </p:txBody>
        </p:sp>
        <p:sp>
          <p:nvSpPr>
            <p:cNvPr id="216083" name="Rectangle 186"/>
            <p:cNvSpPr>
              <a:spLocks noChangeArrowheads="1"/>
            </p:cNvSpPr>
            <p:nvPr/>
          </p:nvSpPr>
          <p:spPr bwMode="auto">
            <a:xfrm>
              <a:off x="0" y="4224"/>
              <a:ext cx="950" cy="384"/>
            </a:xfrm>
            <a:prstGeom prst="rect">
              <a:avLst/>
            </a:prstGeom>
            <a:noFill/>
            <a:ln w="7">
              <a:solidFill>
                <a:srgbClr val="A0A0A0"/>
              </a:solidFill>
              <a:miter lim="800000"/>
            </a:ln>
          </p:spPr>
          <p:txBody>
            <a:bodyPr/>
            <a:lstStyle/>
            <a:p>
              <a:endParaRPr lang="zh-CN" altLang="en-US">
                <a:solidFill>
                  <a:srgbClr val="000000"/>
                </a:solidFill>
              </a:endParaRPr>
            </a:p>
          </p:txBody>
        </p:sp>
      </p:grpSp>
      <p:sp>
        <p:nvSpPr>
          <p:cNvPr id="216081" name="Rectangle 187"/>
          <p:cNvSpPr>
            <a:spLocks noChangeArrowheads="1"/>
          </p:cNvSpPr>
          <p:nvPr/>
        </p:nvSpPr>
        <p:spPr bwMode="auto">
          <a:xfrm>
            <a:off x="8991600" y="985838"/>
            <a:ext cx="1517650" cy="6481762"/>
          </a:xfrm>
          <a:prstGeom prst="rect">
            <a:avLst/>
          </a:prstGeom>
          <a:noFill/>
          <a:ln w="9525">
            <a:solidFill>
              <a:srgbClr val="A0A0A0"/>
            </a:solidFill>
            <a:miter lim="800000"/>
          </a:ln>
        </p:spPr>
        <p:txBody>
          <a:bodyPr/>
          <a:lstStyle/>
          <a:p>
            <a:endParaRPr lang="zh-CN" alt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2800" b="1" smtClean="0">
                <a:solidFill>
                  <a:srgbClr val="FFFFFF"/>
                </a:solidFill>
                <a:latin typeface="华文中宋" pitchFamily="2" charset="-122"/>
                <a:ea typeface="华文中宋" pitchFamily="2" charset="-122"/>
                <a:sym typeface="Symbol" panose="05050102010706020507" pitchFamily="18" charset="2"/>
              </a:rPr>
              <a:t>薪酬管理中的若干重要决策</a:t>
            </a:r>
            <a:endParaRPr lang="zh-CN" altLang="en-US" sz="2800" b="1" smtClean="0">
              <a:solidFill>
                <a:srgbClr val="FFFFFF"/>
              </a:solidFill>
              <a:latin typeface="华文中宋" pitchFamily="2" charset="-122"/>
              <a:ea typeface="华文中宋" pitchFamily="2" charset="-122"/>
              <a:sym typeface="Symbol" panose="05050102010706020507" pitchFamily="18" charset="2"/>
            </a:endParaRPr>
          </a:p>
        </p:txBody>
      </p:sp>
      <p:sp>
        <p:nvSpPr>
          <p:cNvPr id="658439" name="Text Box 7"/>
          <p:cNvSpPr txBox="1">
            <a:spLocks noChangeArrowheads="1"/>
          </p:cNvSpPr>
          <p:nvPr/>
        </p:nvSpPr>
        <p:spPr bwMode="auto">
          <a:xfrm>
            <a:off x="1012825" y="1649413"/>
            <a:ext cx="8991600" cy="5629275"/>
          </a:xfrm>
          <a:prstGeom prst="rect">
            <a:avLst/>
          </a:prstGeom>
          <a:gradFill rotWithShape="0">
            <a:gsLst>
              <a:gs pos="0">
                <a:srgbClr val="6600CC"/>
              </a:gs>
              <a:gs pos="100000">
                <a:srgbClr val="6600CC">
                  <a:gamma/>
                  <a:shade val="46275"/>
                  <a:invGamma/>
                </a:srgbClr>
              </a:gs>
            </a:gsLst>
            <a:lin ang="5400000" scaled="1"/>
          </a:gradFill>
          <a:ln w="57150">
            <a:solidFill>
              <a:schemeClr val="accent2"/>
            </a:solidFill>
            <a:miter lim="800000"/>
          </a:ln>
          <a:effectLst>
            <a:outerShdw dist="107763" dir="2700000" algn="ctr" rotWithShape="0">
              <a:schemeClr val="bg2"/>
            </a:outerShdw>
          </a:effectLst>
        </p:spPr>
        <p:txBody>
          <a:bodyPr lIns="104498" tIns="52249" rIns="104498" bIns="52249">
            <a:spAutoFit/>
          </a:bodyPr>
          <a:lstStyle/>
          <a:p>
            <a:pPr algn="l" defTabSz="1044575">
              <a:lnSpc>
                <a:spcPct val="155000"/>
              </a:lnSpc>
              <a:buClr>
                <a:srgbClr val="FF0066"/>
              </a:buClr>
              <a:buSzPct val="115000"/>
              <a:buFont typeface="MS Outlook" pitchFamily="2" charset="2"/>
              <a:buChar char="G"/>
              <a:defRPr/>
            </a:pPr>
            <a:r>
              <a:rPr lang="zh-CN" altLang="en-US" sz="2300">
                <a:solidFill>
                  <a:srgbClr val="FFFF00"/>
                </a:solidFill>
                <a:latin typeface="楷体" panose="02010609060101010101" pitchFamily="49" charset="-122"/>
                <a:ea typeface="楷体" panose="02010609060101010101" pitchFamily="49" charset="-122"/>
              </a:rPr>
              <a:t>薪酬体系决策。薪酬体系决策的主要任务是确定企业确定员工基本薪酬的基础是什么。国际上通行的薪酬体系主要有三种，即职位（或称岗位）薪酬体系、技能薪酬体系以及能力薪酬体系。 </a:t>
            </a:r>
            <a:endParaRPr lang="zh-CN" altLang="en-US" sz="2300">
              <a:solidFill>
                <a:srgbClr val="FFFF00"/>
              </a:solidFill>
              <a:latin typeface="楷体" panose="02010609060101010101" pitchFamily="49" charset="-122"/>
              <a:ea typeface="楷体" panose="02010609060101010101" pitchFamily="49" charset="-122"/>
            </a:endParaRPr>
          </a:p>
          <a:p>
            <a:pPr algn="l" defTabSz="1044575">
              <a:lnSpc>
                <a:spcPct val="155000"/>
              </a:lnSpc>
              <a:buClr>
                <a:srgbClr val="FF0066"/>
              </a:buClr>
              <a:buSzPct val="115000"/>
              <a:buFont typeface="MS Outlook" pitchFamily="2" charset="2"/>
              <a:buChar char="G"/>
              <a:defRPr/>
            </a:pPr>
            <a:r>
              <a:rPr lang="zh-CN" altLang="en-US" sz="2300">
                <a:solidFill>
                  <a:srgbClr val="FFFF00"/>
                </a:solidFill>
                <a:latin typeface="楷体" panose="02010609060101010101" pitchFamily="49" charset="-122"/>
                <a:ea typeface="楷体" panose="02010609060101010101" pitchFamily="49" charset="-122"/>
              </a:rPr>
              <a:t>薪酬水平决策</a:t>
            </a:r>
            <a:r>
              <a:rPr lang="zh-CN" altLang="zh-CN" sz="2300">
                <a:solidFill>
                  <a:srgbClr val="FFFF00"/>
                </a:solidFill>
                <a:latin typeface="楷体" panose="02010609060101010101" pitchFamily="49" charset="-122"/>
                <a:ea typeface="楷体" panose="02010609060101010101" pitchFamily="49" charset="-122"/>
              </a:rPr>
              <a:t>。</a:t>
            </a:r>
            <a:r>
              <a:rPr lang="zh-CN" altLang="en-US" sz="2300">
                <a:solidFill>
                  <a:srgbClr val="FFFF00"/>
                </a:solidFill>
                <a:latin typeface="楷体" panose="02010609060101010101" pitchFamily="49" charset="-122"/>
                <a:ea typeface="楷体" panose="02010609060101010101" pitchFamily="49" charset="-122"/>
              </a:rPr>
              <a:t>薪酬水平是指企业中各职位、各部门以及整个企业的平均薪酬水平</a:t>
            </a:r>
            <a:r>
              <a:rPr lang="en-US" altLang="zh-CN" sz="2300">
                <a:solidFill>
                  <a:srgbClr val="FFFF00"/>
                </a:solidFill>
                <a:latin typeface="楷体" panose="02010609060101010101" pitchFamily="49" charset="-122"/>
                <a:ea typeface="楷体" panose="02010609060101010101" pitchFamily="49" charset="-122"/>
              </a:rPr>
              <a:t>,</a:t>
            </a:r>
            <a:r>
              <a:rPr lang="zh-CN" altLang="en-US" sz="2300">
                <a:solidFill>
                  <a:srgbClr val="FFFF00"/>
                </a:solidFill>
                <a:latin typeface="楷体" panose="02010609060101010101" pitchFamily="49" charset="-122"/>
                <a:ea typeface="楷体" panose="02010609060101010101" pitchFamily="49" charset="-122"/>
              </a:rPr>
              <a:t>薪酬水平决定了企业薪酬的外部竞争性。 </a:t>
            </a:r>
            <a:endParaRPr lang="zh-CN" altLang="zh-CN" sz="2300">
              <a:solidFill>
                <a:srgbClr val="FFFF00"/>
              </a:solidFill>
              <a:latin typeface="楷体" panose="02010609060101010101" pitchFamily="49" charset="-122"/>
              <a:ea typeface="楷体" panose="02010609060101010101" pitchFamily="49" charset="-122"/>
            </a:endParaRPr>
          </a:p>
          <a:p>
            <a:pPr algn="l" defTabSz="1044575">
              <a:lnSpc>
                <a:spcPct val="155000"/>
              </a:lnSpc>
              <a:buClr>
                <a:srgbClr val="FF0066"/>
              </a:buClr>
              <a:buSzPct val="115000"/>
              <a:buFont typeface="MS Outlook" pitchFamily="2" charset="2"/>
              <a:buChar char="G"/>
              <a:defRPr/>
            </a:pPr>
            <a:r>
              <a:rPr lang="zh-CN" altLang="en-US" sz="2300">
                <a:solidFill>
                  <a:srgbClr val="FFFF00"/>
                </a:solidFill>
                <a:latin typeface="楷体" panose="02010609060101010101" pitchFamily="49" charset="-122"/>
                <a:ea typeface="楷体" panose="02010609060101010101" pitchFamily="49" charset="-122"/>
              </a:rPr>
              <a:t>薪酬结构决策。薪酬结构指的是同一组织内部的薪酬等级数量以及不同薪酬等级之间的薪酬差距大小。 </a:t>
            </a:r>
            <a:endParaRPr lang="zh-CN" altLang="en-US" sz="2300">
              <a:solidFill>
                <a:srgbClr val="FFFF00"/>
              </a:solidFill>
              <a:latin typeface="楷体" panose="02010609060101010101" pitchFamily="49" charset="-122"/>
              <a:ea typeface="楷体" panose="02010609060101010101" pitchFamily="49" charset="-122"/>
            </a:endParaRPr>
          </a:p>
          <a:p>
            <a:pPr algn="l" defTabSz="1044575">
              <a:lnSpc>
                <a:spcPct val="155000"/>
              </a:lnSpc>
              <a:buClr>
                <a:srgbClr val="FF0066"/>
              </a:buClr>
              <a:buSzPct val="115000"/>
              <a:buFont typeface="MS Outlook" pitchFamily="2" charset="2"/>
              <a:buChar char="G"/>
              <a:defRPr/>
            </a:pPr>
            <a:r>
              <a:rPr lang="zh-CN" altLang="en-US" sz="2300">
                <a:solidFill>
                  <a:srgbClr val="FFFF00"/>
                </a:solidFill>
                <a:latin typeface="楷体" panose="02010609060101010101" pitchFamily="49" charset="-122"/>
                <a:ea typeface="楷体" panose="02010609060101010101" pitchFamily="49" charset="-122"/>
              </a:rPr>
              <a:t>薪酬管理政策决策。所谓薪酬管理政策主要涉及到企业的薪酬成本与预算控制方式以及企业的薪酬制度、薪酬规定和员工的薪酬水平是否保密的问题。</a:t>
            </a:r>
            <a:r>
              <a:rPr lang="zh-CN" altLang="en-US"/>
              <a:t> </a:t>
            </a:r>
            <a:endParaRPr lang="zh-CN" altLang="en-US"/>
          </a:p>
        </p:txBody>
      </p:sp>
    </p:spTree>
  </p:cSld>
  <p:clrMapOvr>
    <a:masterClrMapping/>
  </p:clrMapOvr>
  <p:transition spd="slow">
    <p:wip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a:spLocks noGrp="1" noChangeArrowheads="1"/>
          </p:cNvSpPr>
          <p:nvPr>
            <p:ph type="title"/>
          </p:nvPr>
        </p:nvSpPr>
        <p:spPr>
          <a:xfrm>
            <a:off x="0" y="0"/>
            <a:ext cx="10668000" cy="957263"/>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薪资结构设计的步骤（</a:t>
            </a:r>
            <a:r>
              <a:rPr lang="en-US" altLang="zh-CN" sz="3200" b="1" smtClean="0">
                <a:solidFill>
                  <a:srgbClr val="FFFFFF"/>
                </a:solidFill>
                <a:latin typeface="宋体" panose="02010600030101010101" pitchFamily="2" charset="-122"/>
              </a:rPr>
              <a:t>6.5</a:t>
            </a:r>
            <a:r>
              <a:rPr lang="zh-CN" altLang="en-US" sz="3200" b="1" smtClean="0">
                <a:solidFill>
                  <a:srgbClr val="FFFFFF"/>
                </a:solidFill>
                <a:latin typeface="宋体" panose="02010600030101010101" pitchFamily="2" charset="-122"/>
              </a:rPr>
              <a:t>）</a:t>
            </a:r>
            <a:endParaRPr lang="zh-CN" altLang="en-US" sz="3200" b="1" smtClean="0">
              <a:solidFill>
                <a:srgbClr val="FFFFFF"/>
              </a:solidFill>
              <a:latin typeface="宋体" panose="02010600030101010101" pitchFamily="2" charset="-122"/>
            </a:endParaRPr>
          </a:p>
        </p:txBody>
      </p:sp>
      <p:sp>
        <p:nvSpPr>
          <p:cNvPr id="217091" name="Text Box 3"/>
          <p:cNvSpPr txBox="1">
            <a:spLocks noChangeArrowheads="1"/>
          </p:cNvSpPr>
          <p:nvPr/>
        </p:nvSpPr>
        <p:spPr bwMode="auto">
          <a:xfrm>
            <a:off x="228600" y="1825625"/>
            <a:ext cx="1524000" cy="4041775"/>
          </a:xfrm>
          <a:prstGeom prst="rect">
            <a:avLst/>
          </a:prstGeom>
          <a:noFill/>
          <a:ln w="9525">
            <a:noFill/>
            <a:miter lim="800000"/>
          </a:ln>
        </p:spPr>
        <p:txBody>
          <a:bodyPr>
            <a:spAutoFit/>
          </a:bodyPr>
          <a:lstStyle/>
          <a:p>
            <a:pPr>
              <a:lnSpc>
                <a:spcPct val="180000"/>
              </a:lnSpc>
              <a:spcBef>
                <a:spcPct val="50000"/>
              </a:spcBef>
              <a:buClr>
                <a:srgbClr val="A50021"/>
              </a:buClr>
              <a:buFont typeface="Wingdings" panose="05000000000000000000" pitchFamily="2" charset="2"/>
              <a:buChar char="Ø"/>
            </a:pPr>
            <a:r>
              <a:rPr lang="zh-CN" altLang="en-US" sz="1800">
                <a:solidFill>
                  <a:srgbClr val="000000"/>
                </a:solidFill>
                <a:latin typeface="华文细黑" pitchFamily="2" charset="-122"/>
                <a:ea typeface="华文细黑" pitchFamily="2" charset="-122"/>
              </a:rPr>
              <a:t>步骤五：考察薪酬区间中值与市场水平的比较比率，对问题职位的区间中值进行调整。</a:t>
            </a:r>
            <a:endParaRPr lang="zh-CN" altLang="en-US" sz="1800">
              <a:solidFill>
                <a:srgbClr val="000000"/>
              </a:solidFill>
              <a:latin typeface="华文细黑" pitchFamily="2" charset="-122"/>
              <a:ea typeface="华文细黑" pitchFamily="2" charset="-122"/>
            </a:endParaRPr>
          </a:p>
        </p:txBody>
      </p:sp>
      <p:grpSp>
        <p:nvGrpSpPr>
          <p:cNvPr id="217092" name="Group 4"/>
          <p:cNvGrpSpPr/>
          <p:nvPr/>
        </p:nvGrpSpPr>
        <p:grpSpPr bwMode="auto">
          <a:xfrm>
            <a:off x="1828800" y="990600"/>
            <a:ext cx="8610600" cy="6553200"/>
            <a:chOff x="-3" y="-3"/>
            <a:chExt cx="3891" cy="6150"/>
          </a:xfrm>
        </p:grpSpPr>
        <p:grpSp>
          <p:nvGrpSpPr>
            <p:cNvPr id="217093" name="Group 5"/>
            <p:cNvGrpSpPr/>
            <p:nvPr/>
          </p:nvGrpSpPr>
          <p:grpSpPr bwMode="auto">
            <a:xfrm>
              <a:off x="0" y="0"/>
              <a:ext cx="3885" cy="6144"/>
              <a:chOff x="0" y="0"/>
              <a:chExt cx="3885" cy="6144"/>
            </a:xfrm>
          </p:grpSpPr>
          <p:grpSp>
            <p:nvGrpSpPr>
              <p:cNvPr id="217095" name="Group 6"/>
              <p:cNvGrpSpPr/>
              <p:nvPr/>
            </p:nvGrpSpPr>
            <p:grpSpPr bwMode="auto">
              <a:xfrm>
                <a:off x="0" y="0"/>
                <a:ext cx="417" cy="576"/>
                <a:chOff x="0" y="0"/>
                <a:chExt cx="417" cy="576"/>
              </a:xfrm>
            </p:grpSpPr>
            <p:sp>
              <p:nvSpPr>
                <p:cNvPr id="217345" name="Rectangle 7"/>
                <p:cNvSpPr>
                  <a:spLocks noChangeArrowheads="1"/>
                </p:cNvSpPr>
                <p:nvPr/>
              </p:nvSpPr>
              <p:spPr bwMode="auto">
                <a:xfrm>
                  <a:off x="43" y="0"/>
                  <a:ext cx="331" cy="576"/>
                </a:xfrm>
                <a:prstGeom prst="rect">
                  <a:avLst/>
                </a:prstGeom>
                <a:noFill/>
                <a:ln w="9525">
                  <a:noFill/>
                  <a:miter lim="800000"/>
                </a:ln>
              </p:spPr>
              <p:txBody>
                <a:bodyPr/>
                <a:lstStyle/>
                <a:p>
                  <a:pPr algn="ctr">
                    <a:lnSpc>
                      <a:spcPct val="170000"/>
                    </a:lnSpc>
                    <a:tabLst>
                      <a:tab pos="914400" algn="l"/>
                    </a:tabLst>
                  </a:pPr>
                  <a:r>
                    <a:rPr lang="zh-CN" altLang="en-US" sz="1400">
                      <a:solidFill>
                        <a:srgbClr val="000000"/>
                      </a:solidFill>
                    </a:rPr>
                    <a:t>等级</a:t>
                  </a:r>
                  <a:endParaRPr lang="zh-CN" altLang="en-US" sz="1400" b="0">
                    <a:solidFill>
                      <a:srgbClr val="000000"/>
                    </a:solidFill>
                  </a:endParaRPr>
                </a:p>
              </p:txBody>
            </p:sp>
            <p:sp>
              <p:nvSpPr>
                <p:cNvPr id="217346" name="Rectangle 8"/>
                <p:cNvSpPr>
                  <a:spLocks noChangeArrowheads="1"/>
                </p:cNvSpPr>
                <p:nvPr/>
              </p:nvSpPr>
              <p:spPr bwMode="auto">
                <a:xfrm>
                  <a:off x="0" y="0"/>
                  <a:ext cx="417"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096" name="Group 9"/>
              <p:cNvGrpSpPr/>
              <p:nvPr/>
            </p:nvGrpSpPr>
            <p:grpSpPr bwMode="auto">
              <a:xfrm>
                <a:off x="417" y="0"/>
                <a:ext cx="518" cy="576"/>
                <a:chOff x="417" y="0"/>
                <a:chExt cx="518" cy="576"/>
              </a:xfrm>
            </p:grpSpPr>
            <p:sp>
              <p:nvSpPr>
                <p:cNvPr id="217343" name="Rectangle 10"/>
                <p:cNvSpPr>
                  <a:spLocks noChangeArrowheads="1"/>
                </p:cNvSpPr>
                <p:nvPr/>
              </p:nvSpPr>
              <p:spPr bwMode="auto">
                <a:xfrm>
                  <a:off x="460" y="0"/>
                  <a:ext cx="432" cy="576"/>
                </a:xfrm>
                <a:prstGeom prst="rect">
                  <a:avLst/>
                </a:prstGeom>
                <a:noFill/>
                <a:ln w="9525">
                  <a:noFill/>
                  <a:miter lim="800000"/>
                </a:ln>
              </p:spPr>
              <p:txBody>
                <a:bodyPr/>
                <a:lstStyle/>
                <a:p>
                  <a:pPr algn="ctr">
                    <a:lnSpc>
                      <a:spcPct val="120000"/>
                    </a:lnSpc>
                    <a:tabLst>
                      <a:tab pos="914400" algn="l"/>
                    </a:tabLst>
                  </a:pPr>
                  <a:r>
                    <a:rPr lang="zh-CN" altLang="en-US" sz="1400">
                      <a:solidFill>
                        <a:srgbClr val="000000"/>
                      </a:solidFill>
                    </a:rPr>
                    <a:t>所在区间点值跨度</a:t>
                  </a:r>
                  <a:endParaRPr lang="zh-CN" altLang="en-US" sz="1400" b="0">
                    <a:solidFill>
                      <a:srgbClr val="000000"/>
                    </a:solidFill>
                  </a:endParaRPr>
                </a:p>
              </p:txBody>
            </p:sp>
            <p:sp>
              <p:nvSpPr>
                <p:cNvPr id="217344" name="Rectangle 11"/>
                <p:cNvSpPr>
                  <a:spLocks noChangeArrowheads="1"/>
                </p:cNvSpPr>
                <p:nvPr/>
              </p:nvSpPr>
              <p:spPr bwMode="auto">
                <a:xfrm>
                  <a:off x="417" y="0"/>
                  <a:ext cx="518"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097" name="Group 12"/>
              <p:cNvGrpSpPr/>
              <p:nvPr/>
            </p:nvGrpSpPr>
            <p:grpSpPr bwMode="auto">
              <a:xfrm>
                <a:off x="935" y="0"/>
                <a:ext cx="878" cy="576"/>
                <a:chOff x="935" y="0"/>
                <a:chExt cx="878" cy="576"/>
              </a:xfrm>
            </p:grpSpPr>
            <p:sp>
              <p:nvSpPr>
                <p:cNvPr id="217341" name="Rectangle 13"/>
                <p:cNvSpPr>
                  <a:spLocks noChangeArrowheads="1"/>
                </p:cNvSpPr>
                <p:nvPr/>
              </p:nvSpPr>
              <p:spPr bwMode="auto">
                <a:xfrm>
                  <a:off x="978" y="0"/>
                  <a:ext cx="792" cy="576"/>
                </a:xfrm>
                <a:prstGeom prst="rect">
                  <a:avLst/>
                </a:prstGeom>
                <a:noFill/>
                <a:ln w="9525">
                  <a:noFill/>
                  <a:miter lim="800000"/>
                </a:ln>
              </p:spPr>
              <p:txBody>
                <a:bodyPr/>
                <a:lstStyle/>
                <a:p>
                  <a:pPr algn="ctr">
                    <a:lnSpc>
                      <a:spcPct val="80000"/>
                    </a:lnSpc>
                    <a:tabLst>
                      <a:tab pos="914400" algn="l"/>
                    </a:tabLst>
                  </a:pPr>
                  <a:r>
                    <a:rPr lang="en-US" altLang="zh-CN" sz="1400">
                      <a:solidFill>
                        <a:srgbClr val="000000"/>
                      </a:solidFill>
                    </a:rPr>
                    <a:t> </a:t>
                  </a:r>
                  <a:endParaRPr lang="en-US" altLang="zh-CN" sz="1400" b="0">
                    <a:solidFill>
                      <a:srgbClr val="000000"/>
                    </a:solidFill>
                  </a:endParaRPr>
                </a:p>
                <a:p>
                  <a:pPr algn="ctr" eaLnBrk="0" hangingPunct="0">
                    <a:lnSpc>
                      <a:spcPct val="80000"/>
                    </a:lnSpc>
                    <a:tabLst>
                      <a:tab pos="914400" algn="l"/>
                    </a:tabLst>
                  </a:pPr>
                  <a:r>
                    <a:rPr lang="zh-CN" altLang="en-US" sz="1400">
                      <a:solidFill>
                        <a:srgbClr val="000000"/>
                      </a:solidFill>
                    </a:rPr>
                    <a:t>职  位</a:t>
                  </a:r>
                  <a:endParaRPr lang="zh-CN" altLang="en-US"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342" name="Rectangle 14"/>
                <p:cNvSpPr>
                  <a:spLocks noChangeArrowheads="1"/>
                </p:cNvSpPr>
                <p:nvPr/>
              </p:nvSpPr>
              <p:spPr bwMode="auto">
                <a:xfrm>
                  <a:off x="935" y="0"/>
                  <a:ext cx="878"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098" name="Group 15"/>
              <p:cNvGrpSpPr/>
              <p:nvPr/>
            </p:nvGrpSpPr>
            <p:grpSpPr bwMode="auto">
              <a:xfrm>
                <a:off x="1813" y="0"/>
                <a:ext cx="374" cy="576"/>
                <a:chOff x="1813" y="0"/>
                <a:chExt cx="374" cy="576"/>
              </a:xfrm>
            </p:grpSpPr>
            <p:sp>
              <p:nvSpPr>
                <p:cNvPr id="217339" name="Rectangle 16"/>
                <p:cNvSpPr>
                  <a:spLocks noChangeArrowheads="1"/>
                </p:cNvSpPr>
                <p:nvPr/>
              </p:nvSpPr>
              <p:spPr bwMode="auto">
                <a:xfrm>
                  <a:off x="1856" y="0"/>
                  <a:ext cx="288" cy="576"/>
                </a:xfrm>
                <a:prstGeom prst="rect">
                  <a:avLst/>
                </a:prstGeom>
                <a:noFill/>
                <a:ln w="9525">
                  <a:noFill/>
                  <a:miter lim="800000"/>
                </a:ln>
              </p:spPr>
              <p:txBody>
                <a:bodyPr/>
                <a:lstStyle/>
                <a:p>
                  <a:pPr algn="ctr">
                    <a:lnSpc>
                      <a:spcPct val="80000"/>
                    </a:lnSpc>
                    <a:tabLst>
                      <a:tab pos="914400" algn="l"/>
                    </a:tabLst>
                  </a:pPr>
                  <a:r>
                    <a:rPr lang="zh-CN" altLang="en-US" sz="1400">
                      <a:solidFill>
                        <a:srgbClr val="000000"/>
                      </a:solidFill>
                    </a:rPr>
                    <a:t>内部</a:t>
                  </a:r>
                  <a:endParaRPr lang="zh-CN" altLang="en-US" sz="1400" b="0">
                    <a:solidFill>
                      <a:srgbClr val="000000"/>
                    </a:solidFill>
                  </a:endParaRPr>
                </a:p>
                <a:p>
                  <a:pPr algn="ctr" eaLnBrk="0" hangingPunct="0">
                    <a:lnSpc>
                      <a:spcPct val="80000"/>
                    </a:lnSpc>
                    <a:tabLst>
                      <a:tab pos="914400" algn="l"/>
                    </a:tabLst>
                  </a:pPr>
                  <a:r>
                    <a:rPr lang="zh-CN" altLang="en-US" sz="1400">
                      <a:solidFill>
                        <a:srgbClr val="000000"/>
                      </a:solidFill>
                    </a:rPr>
                    <a:t>评价</a:t>
                  </a:r>
                  <a:endParaRPr lang="zh-CN" altLang="en-US" sz="1400" b="0">
                    <a:solidFill>
                      <a:srgbClr val="000000"/>
                    </a:solidFill>
                  </a:endParaRPr>
                </a:p>
                <a:p>
                  <a:pPr algn="ctr" eaLnBrk="0" hangingPunct="0">
                    <a:lnSpc>
                      <a:spcPct val="80000"/>
                    </a:lnSpc>
                    <a:tabLst>
                      <a:tab pos="914400" algn="l"/>
                    </a:tabLst>
                  </a:pPr>
                  <a:r>
                    <a:rPr lang="zh-CN" altLang="en-US" sz="1400">
                      <a:solidFill>
                        <a:srgbClr val="000000"/>
                      </a:solidFill>
                    </a:rPr>
                    <a:t>点值</a:t>
                  </a:r>
                  <a:endParaRPr lang="zh-CN" altLang="en-US"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340" name="Rectangle 17"/>
                <p:cNvSpPr>
                  <a:spLocks noChangeArrowheads="1"/>
                </p:cNvSpPr>
                <p:nvPr/>
              </p:nvSpPr>
              <p:spPr bwMode="auto">
                <a:xfrm>
                  <a:off x="1813" y="0"/>
                  <a:ext cx="374"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099" name="Group 18"/>
              <p:cNvGrpSpPr/>
              <p:nvPr/>
            </p:nvGrpSpPr>
            <p:grpSpPr bwMode="auto">
              <a:xfrm>
                <a:off x="2187" y="0"/>
                <a:ext cx="518" cy="576"/>
                <a:chOff x="2187" y="0"/>
                <a:chExt cx="518" cy="576"/>
              </a:xfrm>
            </p:grpSpPr>
            <p:sp>
              <p:nvSpPr>
                <p:cNvPr id="217337" name="Rectangle 19"/>
                <p:cNvSpPr>
                  <a:spLocks noChangeArrowheads="1"/>
                </p:cNvSpPr>
                <p:nvPr/>
              </p:nvSpPr>
              <p:spPr bwMode="auto">
                <a:xfrm>
                  <a:off x="2230" y="0"/>
                  <a:ext cx="432" cy="576"/>
                </a:xfrm>
                <a:prstGeom prst="rect">
                  <a:avLst/>
                </a:prstGeom>
                <a:noFill/>
                <a:ln w="9525">
                  <a:noFill/>
                  <a:miter lim="800000"/>
                </a:ln>
              </p:spPr>
              <p:txBody>
                <a:bodyPr/>
                <a:lstStyle/>
                <a:p>
                  <a:pPr algn="ctr">
                    <a:lnSpc>
                      <a:spcPct val="120000"/>
                    </a:lnSpc>
                    <a:tabLst>
                      <a:tab pos="914400" algn="l"/>
                    </a:tabLst>
                  </a:pPr>
                  <a:r>
                    <a:rPr lang="zh-CN" altLang="en-US" sz="1400">
                      <a:solidFill>
                        <a:srgbClr val="000000"/>
                      </a:solidFill>
                    </a:rPr>
                    <a:t>市场平均薪酬水平</a:t>
                  </a:r>
                  <a:endParaRPr lang="zh-CN" altLang="en-US" sz="1400" b="0">
                    <a:solidFill>
                      <a:srgbClr val="000000"/>
                    </a:solidFill>
                  </a:endParaRPr>
                </a:p>
              </p:txBody>
            </p:sp>
            <p:sp>
              <p:nvSpPr>
                <p:cNvPr id="217338" name="Rectangle 20"/>
                <p:cNvSpPr>
                  <a:spLocks noChangeArrowheads="1"/>
                </p:cNvSpPr>
                <p:nvPr/>
              </p:nvSpPr>
              <p:spPr bwMode="auto">
                <a:xfrm>
                  <a:off x="2187" y="0"/>
                  <a:ext cx="518"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00" name="Group 21"/>
              <p:cNvGrpSpPr/>
              <p:nvPr/>
            </p:nvGrpSpPr>
            <p:grpSpPr bwMode="auto">
              <a:xfrm>
                <a:off x="2705" y="0"/>
                <a:ext cx="446" cy="576"/>
                <a:chOff x="2705" y="0"/>
                <a:chExt cx="446" cy="576"/>
              </a:xfrm>
            </p:grpSpPr>
            <p:sp>
              <p:nvSpPr>
                <p:cNvPr id="217335" name="Rectangle 22"/>
                <p:cNvSpPr>
                  <a:spLocks noChangeArrowheads="1"/>
                </p:cNvSpPr>
                <p:nvPr/>
              </p:nvSpPr>
              <p:spPr bwMode="auto">
                <a:xfrm>
                  <a:off x="2748" y="0"/>
                  <a:ext cx="360" cy="576"/>
                </a:xfrm>
                <a:prstGeom prst="rect">
                  <a:avLst/>
                </a:prstGeom>
                <a:noFill/>
                <a:ln w="9525">
                  <a:noFill/>
                  <a:miter lim="800000"/>
                </a:ln>
              </p:spPr>
              <p:txBody>
                <a:bodyPr/>
                <a:lstStyle/>
                <a:p>
                  <a:pPr algn="ctr">
                    <a:lnSpc>
                      <a:spcPct val="90000"/>
                    </a:lnSpc>
                    <a:tabLst>
                      <a:tab pos="914400" algn="l"/>
                    </a:tabLst>
                  </a:pPr>
                  <a:r>
                    <a:rPr lang="zh-CN" altLang="en-US" sz="1400">
                      <a:solidFill>
                        <a:srgbClr val="000000"/>
                      </a:solidFill>
                    </a:rPr>
                    <a:t>薪酬</a:t>
                  </a:r>
                  <a:endParaRPr lang="zh-CN" altLang="en-US" sz="1400" b="0">
                    <a:solidFill>
                      <a:srgbClr val="000000"/>
                    </a:solidFill>
                  </a:endParaRPr>
                </a:p>
                <a:p>
                  <a:pPr algn="ctr" eaLnBrk="0" hangingPunct="0">
                    <a:lnSpc>
                      <a:spcPct val="90000"/>
                    </a:lnSpc>
                    <a:tabLst>
                      <a:tab pos="914400" algn="l"/>
                    </a:tabLst>
                  </a:pPr>
                  <a:r>
                    <a:rPr lang="zh-CN" altLang="en-US" sz="1400">
                      <a:solidFill>
                        <a:srgbClr val="000000"/>
                      </a:solidFill>
                    </a:rPr>
                    <a:t>区间</a:t>
                  </a:r>
                  <a:endParaRPr lang="zh-CN" altLang="en-US" sz="1400" b="0">
                    <a:solidFill>
                      <a:srgbClr val="000000"/>
                    </a:solidFill>
                  </a:endParaRPr>
                </a:p>
                <a:p>
                  <a:pPr algn="ctr" eaLnBrk="0" hangingPunct="0">
                    <a:lnSpc>
                      <a:spcPct val="90000"/>
                    </a:lnSpc>
                    <a:tabLst>
                      <a:tab pos="914400" algn="l"/>
                    </a:tabLst>
                  </a:pPr>
                  <a:r>
                    <a:rPr lang="zh-CN" altLang="en-US" sz="1400">
                      <a:solidFill>
                        <a:srgbClr val="000000"/>
                      </a:solidFill>
                    </a:rPr>
                    <a:t>中值</a:t>
                  </a:r>
                  <a:endParaRPr lang="zh-CN" altLang="en-US"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336" name="Rectangle 23"/>
                <p:cNvSpPr>
                  <a:spLocks noChangeArrowheads="1"/>
                </p:cNvSpPr>
                <p:nvPr/>
              </p:nvSpPr>
              <p:spPr bwMode="auto">
                <a:xfrm>
                  <a:off x="2705" y="0"/>
                  <a:ext cx="446"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01" name="Group 24"/>
              <p:cNvGrpSpPr/>
              <p:nvPr/>
            </p:nvGrpSpPr>
            <p:grpSpPr bwMode="auto">
              <a:xfrm>
                <a:off x="3151" y="0"/>
                <a:ext cx="734" cy="576"/>
                <a:chOff x="3151" y="0"/>
                <a:chExt cx="734" cy="576"/>
              </a:xfrm>
            </p:grpSpPr>
            <p:sp>
              <p:nvSpPr>
                <p:cNvPr id="217333" name="Rectangle 25"/>
                <p:cNvSpPr>
                  <a:spLocks noChangeArrowheads="1"/>
                </p:cNvSpPr>
                <p:nvPr/>
              </p:nvSpPr>
              <p:spPr bwMode="auto">
                <a:xfrm>
                  <a:off x="3194" y="0"/>
                  <a:ext cx="648" cy="576"/>
                </a:xfrm>
                <a:prstGeom prst="rect">
                  <a:avLst/>
                </a:prstGeom>
                <a:noFill/>
                <a:ln w="9525">
                  <a:noFill/>
                  <a:miter lim="800000"/>
                </a:ln>
              </p:spPr>
              <p:txBody>
                <a:bodyPr/>
                <a:lstStyle/>
                <a:p>
                  <a:pPr algn="ctr">
                    <a:lnSpc>
                      <a:spcPct val="90000"/>
                    </a:lnSpc>
                    <a:tabLst>
                      <a:tab pos="914400" algn="l"/>
                    </a:tabLst>
                  </a:pPr>
                  <a:r>
                    <a:rPr lang="zh-CN" altLang="en-US" sz="1400">
                      <a:solidFill>
                        <a:srgbClr val="000000"/>
                      </a:solidFill>
                    </a:rPr>
                    <a:t>比较比率</a:t>
                  </a:r>
                  <a:endParaRPr lang="zh-CN" altLang="en-US" sz="1400" b="0">
                    <a:solidFill>
                      <a:srgbClr val="000000"/>
                    </a:solidFill>
                  </a:endParaRPr>
                </a:p>
                <a:p>
                  <a:pPr algn="ctr" eaLnBrk="0" hangingPunct="0">
                    <a:lnSpc>
                      <a:spcPct val="90000"/>
                    </a:lnSpc>
                    <a:tabLst>
                      <a:tab pos="914400" algn="l"/>
                    </a:tabLst>
                  </a:pPr>
                  <a:r>
                    <a:rPr lang="zh-CN" altLang="en-US" sz="1400">
                      <a:solidFill>
                        <a:srgbClr val="000000"/>
                      </a:solidFill>
                    </a:rPr>
                    <a:t>（区间中值</a:t>
                  </a:r>
                  <a:r>
                    <a:rPr lang="en-US" altLang="zh-CN" sz="1400">
                      <a:solidFill>
                        <a:srgbClr val="000000"/>
                      </a:solidFill>
                    </a:rPr>
                    <a:t>/</a:t>
                  </a:r>
                  <a:r>
                    <a:rPr lang="zh-CN" altLang="en-US" sz="1400">
                      <a:solidFill>
                        <a:srgbClr val="000000"/>
                      </a:solidFill>
                    </a:rPr>
                    <a:t>市场薪酬水平）</a:t>
                  </a:r>
                  <a:endParaRPr lang="zh-CN" altLang="en-US" sz="1400" b="0">
                    <a:solidFill>
                      <a:srgbClr val="000000"/>
                    </a:solidFill>
                  </a:endParaRPr>
                </a:p>
              </p:txBody>
            </p:sp>
            <p:sp>
              <p:nvSpPr>
                <p:cNvPr id="217334" name="Rectangle 26"/>
                <p:cNvSpPr>
                  <a:spLocks noChangeArrowheads="1"/>
                </p:cNvSpPr>
                <p:nvPr/>
              </p:nvSpPr>
              <p:spPr bwMode="auto">
                <a:xfrm>
                  <a:off x="3151" y="0"/>
                  <a:ext cx="734"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02" name="Group 27"/>
              <p:cNvGrpSpPr/>
              <p:nvPr/>
            </p:nvGrpSpPr>
            <p:grpSpPr bwMode="auto">
              <a:xfrm>
                <a:off x="0" y="576"/>
                <a:ext cx="417" cy="576"/>
                <a:chOff x="0" y="576"/>
                <a:chExt cx="417" cy="576"/>
              </a:xfrm>
            </p:grpSpPr>
            <p:sp>
              <p:nvSpPr>
                <p:cNvPr id="217331" name="Rectangle 28"/>
                <p:cNvSpPr>
                  <a:spLocks noChangeArrowheads="1"/>
                </p:cNvSpPr>
                <p:nvPr/>
              </p:nvSpPr>
              <p:spPr bwMode="auto">
                <a:xfrm>
                  <a:off x="43" y="576"/>
                  <a:ext cx="331" cy="576"/>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11</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332" name="Rectangle 29"/>
                <p:cNvSpPr>
                  <a:spLocks noChangeArrowheads="1"/>
                </p:cNvSpPr>
                <p:nvPr/>
              </p:nvSpPr>
              <p:spPr bwMode="auto">
                <a:xfrm>
                  <a:off x="0" y="576"/>
                  <a:ext cx="417"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03" name="Group 30"/>
              <p:cNvGrpSpPr/>
              <p:nvPr/>
            </p:nvGrpSpPr>
            <p:grpSpPr bwMode="auto">
              <a:xfrm>
                <a:off x="417" y="576"/>
                <a:ext cx="518" cy="576"/>
                <a:chOff x="417" y="576"/>
                <a:chExt cx="518" cy="576"/>
              </a:xfrm>
            </p:grpSpPr>
            <p:sp>
              <p:nvSpPr>
                <p:cNvPr id="217329" name="Rectangle 31"/>
                <p:cNvSpPr>
                  <a:spLocks noChangeArrowheads="1"/>
                </p:cNvSpPr>
                <p:nvPr/>
              </p:nvSpPr>
              <p:spPr bwMode="auto">
                <a:xfrm>
                  <a:off x="460" y="576"/>
                  <a:ext cx="432" cy="576"/>
                </a:xfrm>
                <a:prstGeom prst="rect">
                  <a:avLst/>
                </a:prstGeom>
                <a:noFill/>
                <a:ln w="9525">
                  <a:noFill/>
                  <a:miter lim="800000"/>
                </a:ln>
              </p:spPr>
              <p:txBody>
                <a:bodyPr/>
                <a:lstStyle/>
                <a:p>
                  <a:pPr>
                    <a:lnSpc>
                      <a:spcPct val="80000"/>
                    </a:lnSpc>
                    <a:tabLst>
                      <a:tab pos="914400" algn="l"/>
                    </a:tabLst>
                  </a:pPr>
                  <a:r>
                    <a:rPr lang="en-US" altLang="zh-CN" sz="1400" b="0">
                      <a:solidFill>
                        <a:srgbClr val="000000"/>
                      </a:solidFill>
                    </a:rPr>
                    <a:t>527</a:t>
                  </a:r>
                  <a:r>
                    <a:rPr lang="zh-CN" altLang="en-US" sz="1400" b="0">
                      <a:solidFill>
                        <a:srgbClr val="000000"/>
                      </a:solidFill>
                    </a:rPr>
                    <a:t>＋</a:t>
                  </a:r>
                  <a:endParaRPr lang="zh-CN" altLang="en-US" sz="1400" b="0">
                    <a:solidFill>
                      <a:srgbClr val="000000"/>
                    </a:solidFill>
                  </a:endParaRPr>
                </a:p>
                <a:p>
                  <a:pPr eaLnBrk="0" hangingPunct="0">
                    <a:lnSpc>
                      <a:spcPct val="80000"/>
                    </a:lnSpc>
                    <a:tabLst>
                      <a:tab pos="914400" algn="l"/>
                    </a:tabLst>
                  </a:pPr>
                  <a:endParaRPr lang="en-US" altLang="zh-CN" sz="1400" b="0">
                    <a:solidFill>
                      <a:srgbClr val="000000"/>
                    </a:solidFill>
                  </a:endParaRPr>
                </a:p>
              </p:txBody>
            </p:sp>
            <p:sp>
              <p:nvSpPr>
                <p:cNvPr id="217330" name="Rectangle 32"/>
                <p:cNvSpPr>
                  <a:spLocks noChangeArrowheads="1"/>
                </p:cNvSpPr>
                <p:nvPr/>
              </p:nvSpPr>
              <p:spPr bwMode="auto">
                <a:xfrm>
                  <a:off x="417" y="576"/>
                  <a:ext cx="518"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04" name="Group 33"/>
              <p:cNvGrpSpPr/>
              <p:nvPr/>
            </p:nvGrpSpPr>
            <p:grpSpPr bwMode="auto">
              <a:xfrm>
                <a:off x="935" y="576"/>
                <a:ext cx="878" cy="576"/>
                <a:chOff x="935" y="576"/>
                <a:chExt cx="878" cy="576"/>
              </a:xfrm>
            </p:grpSpPr>
            <p:sp>
              <p:nvSpPr>
                <p:cNvPr id="217327" name="Rectangle 34"/>
                <p:cNvSpPr>
                  <a:spLocks noChangeArrowheads="1"/>
                </p:cNvSpPr>
                <p:nvPr/>
              </p:nvSpPr>
              <p:spPr bwMode="auto">
                <a:xfrm>
                  <a:off x="978" y="576"/>
                  <a:ext cx="792" cy="576"/>
                </a:xfrm>
                <a:prstGeom prst="rect">
                  <a:avLst/>
                </a:prstGeom>
                <a:noFill/>
                <a:ln w="9525">
                  <a:noFill/>
                  <a:miter lim="800000"/>
                </a:ln>
              </p:spPr>
              <p:txBody>
                <a:bodyPr/>
                <a:lstStyle/>
                <a:p>
                  <a:pPr algn="ctr">
                    <a:lnSpc>
                      <a:spcPct val="80000"/>
                    </a:lnSpc>
                  </a:pPr>
                  <a:r>
                    <a:rPr lang="zh-CN" altLang="en-US" sz="1400" b="0">
                      <a:solidFill>
                        <a:srgbClr val="000000"/>
                      </a:solidFill>
                    </a:rPr>
                    <a:t>市场部经理</a:t>
                  </a:r>
                  <a:endParaRPr lang="zh-CN" altLang="en-US" sz="1400" b="0">
                    <a:solidFill>
                      <a:srgbClr val="000000"/>
                    </a:solidFill>
                  </a:endParaRPr>
                </a:p>
                <a:p>
                  <a:pPr algn="ctr" eaLnBrk="0" hangingPunct="0">
                    <a:lnSpc>
                      <a:spcPct val="80000"/>
                    </a:lnSpc>
                  </a:pPr>
                  <a:r>
                    <a:rPr lang="zh-CN" altLang="en-US" sz="1400" b="0">
                      <a:solidFill>
                        <a:srgbClr val="000000"/>
                      </a:solidFill>
                    </a:rPr>
                    <a:t>财务部经理</a:t>
                  </a:r>
                  <a:endParaRPr lang="zh-CN" altLang="en-US" sz="1400" b="0">
                    <a:solidFill>
                      <a:srgbClr val="000000"/>
                    </a:solidFill>
                  </a:endParaRPr>
                </a:p>
                <a:p>
                  <a:pPr algn="ctr" eaLnBrk="0" hangingPunct="0">
                    <a:lnSpc>
                      <a:spcPct val="80000"/>
                    </a:lnSpc>
                  </a:pPr>
                  <a:r>
                    <a:rPr lang="zh-CN" altLang="en-US" sz="1400" b="0">
                      <a:solidFill>
                        <a:srgbClr val="000000"/>
                      </a:solidFill>
                    </a:rPr>
                    <a:t>总经办主任</a:t>
                  </a:r>
                  <a:endParaRPr lang="zh-CN" altLang="en-US" sz="1400" b="0">
                    <a:solidFill>
                      <a:srgbClr val="000000"/>
                    </a:solidFill>
                  </a:endParaRPr>
                </a:p>
                <a:p>
                  <a:pPr algn="ctr" eaLnBrk="0" hangingPunct="0">
                    <a:lnSpc>
                      <a:spcPct val="80000"/>
                    </a:lnSpc>
                  </a:pPr>
                  <a:endParaRPr lang="en-US" altLang="zh-CN" sz="1400" b="0">
                    <a:solidFill>
                      <a:srgbClr val="000000"/>
                    </a:solidFill>
                  </a:endParaRPr>
                </a:p>
              </p:txBody>
            </p:sp>
            <p:sp>
              <p:nvSpPr>
                <p:cNvPr id="217328" name="Rectangle 35"/>
                <p:cNvSpPr>
                  <a:spLocks noChangeArrowheads="1"/>
                </p:cNvSpPr>
                <p:nvPr/>
              </p:nvSpPr>
              <p:spPr bwMode="auto">
                <a:xfrm>
                  <a:off x="935" y="576"/>
                  <a:ext cx="878"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05" name="Group 36"/>
              <p:cNvGrpSpPr/>
              <p:nvPr/>
            </p:nvGrpSpPr>
            <p:grpSpPr bwMode="auto">
              <a:xfrm>
                <a:off x="1813" y="576"/>
                <a:ext cx="374" cy="576"/>
                <a:chOff x="1813" y="576"/>
                <a:chExt cx="374" cy="576"/>
              </a:xfrm>
            </p:grpSpPr>
            <p:sp>
              <p:nvSpPr>
                <p:cNvPr id="217325" name="Rectangle 37"/>
                <p:cNvSpPr>
                  <a:spLocks noChangeArrowheads="1"/>
                </p:cNvSpPr>
                <p:nvPr/>
              </p:nvSpPr>
              <p:spPr bwMode="auto">
                <a:xfrm>
                  <a:off x="1856" y="576"/>
                  <a:ext cx="288" cy="576"/>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565</a:t>
                  </a:r>
                  <a:endParaRPr lang="en-US" altLang="zh-CN" sz="1400" b="0">
                    <a:solidFill>
                      <a:srgbClr val="000000"/>
                    </a:solidFill>
                  </a:endParaRPr>
                </a:p>
                <a:p>
                  <a:pPr algn="ctr" eaLnBrk="0" hangingPunct="0">
                    <a:lnSpc>
                      <a:spcPct val="80000"/>
                    </a:lnSpc>
                    <a:tabLst>
                      <a:tab pos="914400" algn="l"/>
                    </a:tabLst>
                  </a:pPr>
                  <a:r>
                    <a:rPr lang="en-US" altLang="zh-CN" sz="1400" b="0">
                      <a:solidFill>
                        <a:srgbClr val="000000"/>
                      </a:solidFill>
                    </a:rPr>
                    <a:t>550</a:t>
                  </a:r>
                  <a:endParaRPr lang="en-US" altLang="zh-CN" sz="1400" b="0">
                    <a:solidFill>
                      <a:srgbClr val="000000"/>
                    </a:solidFill>
                  </a:endParaRPr>
                </a:p>
                <a:p>
                  <a:pPr algn="ctr" eaLnBrk="0" hangingPunct="0">
                    <a:lnSpc>
                      <a:spcPct val="80000"/>
                    </a:lnSpc>
                    <a:tabLst>
                      <a:tab pos="914400" algn="l"/>
                    </a:tabLst>
                  </a:pPr>
                  <a:r>
                    <a:rPr lang="en-US" altLang="zh-CN" sz="1400" b="0">
                      <a:solidFill>
                        <a:srgbClr val="000000"/>
                      </a:solidFill>
                    </a:rPr>
                    <a:t>545</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326" name="Rectangle 38"/>
                <p:cNvSpPr>
                  <a:spLocks noChangeArrowheads="1"/>
                </p:cNvSpPr>
                <p:nvPr/>
              </p:nvSpPr>
              <p:spPr bwMode="auto">
                <a:xfrm>
                  <a:off x="1813" y="576"/>
                  <a:ext cx="374"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06" name="Group 39"/>
              <p:cNvGrpSpPr/>
              <p:nvPr/>
            </p:nvGrpSpPr>
            <p:grpSpPr bwMode="auto">
              <a:xfrm>
                <a:off x="2187" y="576"/>
                <a:ext cx="518" cy="576"/>
                <a:chOff x="2187" y="576"/>
                <a:chExt cx="518" cy="576"/>
              </a:xfrm>
            </p:grpSpPr>
            <p:sp>
              <p:nvSpPr>
                <p:cNvPr id="217323" name="Rectangle 40"/>
                <p:cNvSpPr>
                  <a:spLocks noChangeArrowheads="1"/>
                </p:cNvSpPr>
                <p:nvPr/>
              </p:nvSpPr>
              <p:spPr bwMode="auto">
                <a:xfrm>
                  <a:off x="2230" y="576"/>
                  <a:ext cx="432" cy="576"/>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5700</a:t>
                  </a:r>
                  <a:endParaRPr lang="en-US" altLang="zh-CN" sz="1400" b="0">
                    <a:solidFill>
                      <a:srgbClr val="000000"/>
                    </a:solidFill>
                  </a:endParaRPr>
                </a:p>
                <a:p>
                  <a:pPr algn="ctr" eaLnBrk="0" hangingPunct="0">
                    <a:lnSpc>
                      <a:spcPct val="80000"/>
                    </a:lnSpc>
                    <a:tabLst>
                      <a:tab pos="914400" algn="l"/>
                    </a:tabLst>
                  </a:pPr>
                  <a:r>
                    <a:rPr lang="en-US" altLang="zh-CN" sz="1400" b="0">
                      <a:solidFill>
                        <a:srgbClr val="000000"/>
                      </a:solidFill>
                    </a:rPr>
                    <a:t>5300</a:t>
                  </a:r>
                  <a:endParaRPr lang="en-US" altLang="zh-CN" sz="1400" b="0">
                    <a:solidFill>
                      <a:srgbClr val="000000"/>
                    </a:solidFill>
                  </a:endParaRPr>
                </a:p>
                <a:p>
                  <a:pPr algn="ctr" eaLnBrk="0" hangingPunct="0">
                    <a:lnSpc>
                      <a:spcPct val="80000"/>
                    </a:lnSpc>
                    <a:tabLst>
                      <a:tab pos="914400" algn="l"/>
                    </a:tabLst>
                  </a:pPr>
                  <a:r>
                    <a:rPr lang="en-US" altLang="zh-CN" sz="1400" b="0">
                      <a:solidFill>
                        <a:srgbClr val="000000"/>
                      </a:solidFill>
                    </a:rPr>
                    <a:t>4900</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324" name="Rectangle 41"/>
                <p:cNvSpPr>
                  <a:spLocks noChangeArrowheads="1"/>
                </p:cNvSpPr>
                <p:nvPr/>
              </p:nvSpPr>
              <p:spPr bwMode="auto">
                <a:xfrm>
                  <a:off x="2187" y="576"/>
                  <a:ext cx="518"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07" name="Group 42"/>
              <p:cNvGrpSpPr/>
              <p:nvPr/>
            </p:nvGrpSpPr>
            <p:grpSpPr bwMode="auto">
              <a:xfrm>
                <a:off x="2705" y="576"/>
                <a:ext cx="446" cy="576"/>
                <a:chOff x="2705" y="576"/>
                <a:chExt cx="446" cy="576"/>
              </a:xfrm>
            </p:grpSpPr>
            <p:sp>
              <p:nvSpPr>
                <p:cNvPr id="217321" name="Rectangle 43"/>
                <p:cNvSpPr>
                  <a:spLocks noChangeArrowheads="1"/>
                </p:cNvSpPr>
                <p:nvPr/>
              </p:nvSpPr>
              <p:spPr bwMode="auto">
                <a:xfrm>
                  <a:off x="2748" y="576"/>
                  <a:ext cx="360" cy="576"/>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 </a:t>
                  </a:r>
                  <a:endParaRPr lang="en-US" altLang="zh-CN" sz="1400" b="0">
                    <a:solidFill>
                      <a:srgbClr val="000000"/>
                    </a:solidFill>
                  </a:endParaRPr>
                </a:p>
                <a:p>
                  <a:pPr algn="ctr" eaLnBrk="0" hangingPunct="0">
                    <a:lnSpc>
                      <a:spcPct val="80000"/>
                    </a:lnSpc>
                    <a:tabLst>
                      <a:tab pos="914400" algn="l"/>
                    </a:tabLst>
                  </a:pPr>
                  <a:r>
                    <a:rPr lang="en-US" altLang="zh-CN" sz="1400" b="0">
                      <a:solidFill>
                        <a:srgbClr val="000000"/>
                      </a:solidFill>
                    </a:rPr>
                    <a:t>5300</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322" name="Rectangle 44"/>
                <p:cNvSpPr>
                  <a:spLocks noChangeArrowheads="1"/>
                </p:cNvSpPr>
                <p:nvPr/>
              </p:nvSpPr>
              <p:spPr bwMode="auto">
                <a:xfrm>
                  <a:off x="2705" y="576"/>
                  <a:ext cx="446"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08" name="Group 45"/>
              <p:cNvGrpSpPr/>
              <p:nvPr/>
            </p:nvGrpSpPr>
            <p:grpSpPr bwMode="auto">
              <a:xfrm>
                <a:off x="3151" y="576"/>
                <a:ext cx="734" cy="576"/>
                <a:chOff x="3151" y="576"/>
                <a:chExt cx="734" cy="576"/>
              </a:xfrm>
            </p:grpSpPr>
            <p:sp>
              <p:nvSpPr>
                <p:cNvPr id="217319" name="Rectangle 46"/>
                <p:cNvSpPr>
                  <a:spLocks noChangeArrowheads="1"/>
                </p:cNvSpPr>
                <p:nvPr/>
              </p:nvSpPr>
              <p:spPr bwMode="auto">
                <a:xfrm>
                  <a:off x="3194" y="576"/>
                  <a:ext cx="648" cy="576"/>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93</a:t>
                  </a: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r>
                    <a:rPr lang="en-US" altLang="zh-CN" sz="1400" b="0">
                      <a:solidFill>
                        <a:srgbClr val="000000"/>
                      </a:solidFill>
                    </a:rPr>
                    <a:t>100</a:t>
                  </a: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r>
                    <a:rPr lang="en-US" altLang="zh-CN" sz="1400" b="0">
                      <a:solidFill>
                        <a:srgbClr val="000000"/>
                      </a:solidFill>
                    </a:rPr>
                    <a:t>108</a:t>
                  </a: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320" name="Rectangle 47"/>
                <p:cNvSpPr>
                  <a:spLocks noChangeArrowheads="1"/>
                </p:cNvSpPr>
                <p:nvPr/>
              </p:nvSpPr>
              <p:spPr bwMode="auto">
                <a:xfrm>
                  <a:off x="3151" y="576"/>
                  <a:ext cx="734" cy="576"/>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09" name="Group 48"/>
              <p:cNvGrpSpPr/>
              <p:nvPr/>
            </p:nvGrpSpPr>
            <p:grpSpPr bwMode="auto">
              <a:xfrm>
                <a:off x="0" y="1152"/>
                <a:ext cx="417" cy="480"/>
                <a:chOff x="0" y="1152"/>
                <a:chExt cx="417" cy="480"/>
              </a:xfrm>
            </p:grpSpPr>
            <p:sp>
              <p:nvSpPr>
                <p:cNvPr id="217317" name="Rectangle 49"/>
                <p:cNvSpPr>
                  <a:spLocks noChangeArrowheads="1"/>
                </p:cNvSpPr>
                <p:nvPr/>
              </p:nvSpPr>
              <p:spPr bwMode="auto">
                <a:xfrm>
                  <a:off x="43" y="1152"/>
                  <a:ext cx="331"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10</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318" name="Rectangle 50"/>
                <p:cNvSpPr>
                  <a:spLocks noChangeArrowheads="1"/>
                </p:cNvSpPr>
                <p:nvPr/>
              </p:nvSpPr>
              <p:spPr bwMode="auto">
                <a:xfrm>
                  <a:off x="0" y="1152"/>
                  <a:ext cx="417"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10" name="Group 51"/>
              <p:cNvGrpSpPr/>
              <p:nvPr/>
            </p:nvGrpSpPr>
            <p:grpSpPr bwMode="auto">
              <a:xfrm>
                <a:off x="417" y="1152"/>
                <a:ext cx="518" cy="480"/>
                <a:chOff x="417" y="1152"/>
                <a:chExt cx="518" cy="480"/>
              </a:xfrm>
            </p:grpSpPr>
            <p:sp>
              <p:nvSpPr>
                <p:cNvPr id="217315" name="Rectangle 52"/>
                <p:cNvSpPr>
                  <a:spLocks noChangeArrowheads="1"/>
                </p:cNvSpPr>
                <p:nvPr/>
              </p:nvSpPr>
              <p:spPr bwMode="auto">
                <a:xfrm>
                  <a:off x="460" y="1152"/>
                  <a:ext cx="432" cy="480"/>
                </a:xfrm>
                <a:prstGeom prst="rect">
                  <a:avLst/>
                </a:prstGeom>
                <a:noFill/>
                <a:ln w="9525">
                  <a:noFill/>
                  <a:miter lim="800000"/>
                </a:ln>
              </p:spPr>
              <p:txBody>
                <a:bodyPr/>
                <a:lstStyle/>
                <a:p>
                  <a:pPr>
                    <a:lnSpc>
                      <a:spcPct val="80000"/>
                    </a:lnSpc>
                    <a:tabLst>
                      <a:tab pos="914400" algn="l"/>
                    </a:tabLst>
                  </a:pPr>
                  <a:r>
                    <a:rPr lang="en-US" altLang="zh-CN" sz="1400" b="0">
                      <a:solidFill>
                        <a:srgbClr val="000000"/>
                      </a:solidFill>
                    </a:rPr>
                    <a:t>488</a:t>
                  </a:r>
                  <a:r>
                    <a:rPr lang="zh-CN" altLang="en-US" sz="1400" b="0">
                      <a:solidFill>
                        <a:srgbClr val="000000"/>
                      </a:solidFill>
                    </a:rPr>
                    <a:t>－</a:t>
                  </a:r>
                  <a:r>
                    <a:rPr lang="en-US" altLang="zh-CN" sz="1400" b="0">
                      <a:solidFill>
                        <a:srgbClr val="000000"/>
                      </a:solidFill>
                    </a:rPr>
                    <a:t>526</a:t>
                  </a:r>
                  <a:endParaRPr lang="en-US" altLang="zh-CN" sz="1400" b="0">
                    <a:solidFill>
                      <a:srgbClr val="000000"/>
                    </a:solidFill>
                  </a:endParaRPr>
                </a:p>
                <a:p>
                  <a:pPr eaLnBrk="0" hangingPunct="0">
                    <a:lnSpc>
                      <a:spcPct val="80000"/>
                    </a:lnSpc>
                    <a:tabLst>
                      <a:tab pos="914400" algn="l"/>
                    </a:tabLst>
                  </a:pPr>
                  <a:endParaRPr lang="en-US" altLang="zh-CN" sz="1400" b="0">
                    <a:solidFill>
                      <a:srgbClr val="000000"/>
                    </a:solidFill>
                  </a:endParaRPr>
                </a:p>
              </p:txBody>
            </p:sp>
            <p:sp>
              <p:nvSpPr>
                <p:cNvPr id="217316" name="Rectangle 53"/>
                <p:cNvSpPr>
                  <a:spLocks noChangeArrowheads="1"/>
                </p:cNvSpPr>
                <p:nvPr/>
              </p:nvSpPr>
              <p:spPr bwMode="auto">
                <a:xfrm>
                  <a:off x="417" y="1152"/>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11" name="Group 54"/>
              <p:cNvGrpSpPr/>
              <p:nvPr/>
            </p:nvGrpSpPr>
            <p:grpSpPr bwMode="auto">
              <a:xfrm>
                <a:off x="935" y="1152"/>
                <a:ext cx="878" cy="480"/>
                <a:chOff x="935" y="1152"/>
                <a:chExt cx="878" cy="480"/>
              </a:xfrm>
            </p:grpSpPr>
            <p:sp>
              <p:nvSpPr>
                <p:cNvPr id="217313" name="Rectangle 55"/>
                <p:cNvSpPr>
                  <a:spLocks noChangeArrowheads="1"/>
                </p:cNvSpPr>
                <p:nvPr/>
              </p:nvSpPr>
              <p:spPr bwMode="auto">
                <a:xfrm>
                  <a:off x="978" y="1152"/>
                  <a:ext cx="792" cy="480"/>
                </a:xfrm>
                <a:prstGeom prst="rect">
                  <a:avLst/>
                </a:prstGeom>
                <a:noFill/>
                <a:ln w="9525">
                  <a:noFill/>
                  <a:miter lim="800000"/>
                </a:ln>
              </p:spPr>
              <p:txBody>
                <a:bodyPr/>
                <a:lstStyle/>
                <a:p>
                  <a:pPr algn="ctr">
                    <a:lnSpc>
                      <a:spcPct val="80000"/>
                    </a:lnSpc>
                  </a:pPr>
                  <a:r>
                    <a:rPr lang="zh-CN" altLang="en-US" sz="1400" b="0">
                      <a:solidFill>
                        <a:srgbClr val="000000"/>
                      </a:solidFill>
                    </a:rPr>
                    <a:t>无</a:t>
                  </a:r>
                  <a:endParaRPr lang="zh-CN" altLang="en-US" sz="1400" b="0">
                    <a:solidFill>
                      <a:srgbClr val="000000"/>
                    </a:solidFill>
                  </a:endParaRPr>
                </a:p>
                <a:p>
                  <a:pPr algn="ctr" eaLnBrk="0" hangingPunct="0">
                    <a:lnSpc>
                      <a:spcPct val="80000"/>
                    </a:lnSpc>
                  </a:pPr>
                  <a:endParaRPr lang="en-US" altLang="zh-CN" sz="1400" b="0">
                    <a:solidFill>
                      <a:srgbClr val="000000"/>
                    </a:solidFill>
                  </a:endParaRPr>
                </a:p>
              </p:txBody>
            </p:sp>
            <p:sp>
              <p:nvSpPr>
                <p:cNvPr id="217314" name="Rectangle 56"/>
                <p:cNvSpPr>
                  <a:spLocks noChangeArrowheads="1"/>
                </p:cNvSpPr>
                <p:nvPr/>
              </p:nvSpPr>
              <p:spPr bwMode="auto">
                <a:xfrm>
                  <a:off x="935" y="1152"/>
                  <a:ext cx="87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12" name="Group 57"/>
              <p:cNvGrpSpPr/>
              <p:nvPr/>
            </p:nvGrpSpPr>
            <p:grpSpPr bwMode="auto">
              <a:xfrm>
                <a:off x="1813" y="1152"/>
                <a:ext cx="374" cy="480"/>
                <a:chOff x="1813" y="1152"/>
                <a:chExt cx="374" cy="480"/>
              </a:xfrm>
            </p:grpSpPr>
            <p:sp>
              <p:nvSpPr>
                <p:cNvPr id="217311" name="Rectangle 58"/>
                <p:cNvSpPr>
                  <a:spLocks noChangeArrowheads="1"/>
                </p:cNvSpPr>
                <p:nvPr/>
              </p:nvSpPr>
              <p:spPr bwMode="auto">
                <a:xfrm>
                  <a:off x="1856" y="1152"/>
                  <a:ext cx="288"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 </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312" name="Rectangle 59"/>
                <p:cNvSpPr>
                  <a:spLocks noChangeArrowheads="1"/>
                </p:cNvSpPr>
                <p:nvPr/>
              </p:nvSpPr>
              <p:spPr bwMode="auto">
                <a:xfrm>
                  <a:off x="1813" y="1152"/>
                  <a:ext cx="37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13" name="Group 60"/>
              <p:cNvGrpSpPr/>
              <p:nvPr/>
            </p:nvGrpSpPr>
            <p:grpSpPr bwMode="auto">
              <a:xfrm>
                <a:off x="2187" y="1152"/>
                <a:ext cx="518" cy="480"/>
                <a:chOff x="2187" y="1152"/>
                <a:chExt cx="518" cy="480"/>
              </a:xfrm>
            </p:grpSpPr>
            <p:sp>
              <p:nvSpPr>
                <p:cNvPr id="217309" name="Rectangle 61"/>
                <p:cNvSpPr>
                  <a:spLocks noChangeArrowheads="1"/>
                </p:cNvSpPr>
                <p:nvPr/>
              </p:nvSpPr>
              <p:spPr bwMode="auto">
                <a:xfrm>
                  <a:off x="2230" y="1152"/>
                  <a:ext cx="432" cy="480"/>
                </a:xfrm>
                <a:prstGeom prst="rect">
                  <a:avLst/>
                </a:prstGeom>
                <a:noFill/>
                <a:ln w="9525">
                  <a:noFill/>
                  <a:miter lim="800000"/>
                </a:ln>
              </p:spPr>
              <p:txBody>
                <a:bodyPr/>
                <a:lstStyle/>
                <a:p>
                  <a:pPr algn="ctr">
                    <a:lnSpc>
                      <a:spcPct val="80000"/>
                    </a:lnSpc>
                    <a:tabLst>
                      <a:tab pos="914400" algn="l"/>
                    </a:tabLst>
                  </a:pP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310" name="Rectangle 62"/>
                <p:cNvSpPr>
                  <a:spLocks noChangeArrowheads="1"/>
                </p:cNvSpPr>
                <p:nvPr/>
              </p:nvSpPr>
              <p:spPr bwMode="auto">
                <a:xfrm>
                  <a:off x="2187" y="1152"/>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14" name="Group 63"/>
              <p:cNvGrpSpPr/>
              <p:nvPr/>
            </p:nvGrpSpPr>
            <p:grpSpPr bwMode="auto">
              <a:xfrm>
                <a:off x="2705" y="1152"/>
                <a:ext cx="446" cy="480"/>
                <a:chOff x="2705" y="1152"/>
                <a:chExt cx="446" cy="480"/>
              </a:xfrm>
            </p:grpSpPr>
            <p:sp>
              <p:nvSpPr>
                <p:cNvPr id="217307" name="Rectangle 64"/>
                <p:cNvSpPr>
                  <a:spLocks noChangeArrowheads="1"/>
                </p:cNvSpPr>
                <p:nvPr/>
              </p:nvSpPr>
              <p:spPr bwMode="auto">
                <a:xfrm>
                  <a:off x="2748" y="1152"/>
                  <a:ext cx="360"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4681</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308" name="Rectangle 65"/>
                <p:cNvSpPr>
                  <a:spLocks noChangeArrowheads="1"/>
                </p:cNvSpPr>
                <p:nvPr/>
              </p:nvSpPr>
              <p:spPr bwMode="auto">
                <a:xfrm>
                  <a:off x="2705" y="1152"/>
                  <a:ext cx="446"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15" name="Group 66"/>
              <p:cNvGrpSpPr/>
              <p:nvPr/>
            </p:nvGrpSpPr>
            <p:grpSpPr bwMode="auto">
              <a:xfrm>
                <a:off x="3151" y="1152"/>
                <a:ext cx="734" cy="480"/>
                <a:chOff x="3151" y="1152"/>
                <a:chExt cx="734" cy="480"/>
              </a:xfrm>
            </p:grpSpPr>
            <p:sp>
              <p:nvSpPr>
                <p:cNvPr id="217305" name="Rectangle 67"/>
                <p:cNvSpPr>
                  <a:spLocks noChangeArrowheads="1"/>
                </p:cNvSpPr>
                <p:nvPr/>
              </p:nvSpPr>
              <p:spPr bwMode="auto">
                <a:xfrm>
                  <a:off x="3194" y="1152"/>
                  <a:ext cx="648" cy="480"/>
                </a:xfrm>
                <a:prstGeom prst="rect">
                  <a:avLst/>
                </a:prstGeom>
                <a:noFill/>
                <a:ln w="9525">
                  <a:noFill/>
                  <a:miter lim="800000"/>
                </a:ln>
              </p:spPr>
              <p:txBody>
                <a:bodyPr/>
                <a:lstStyle/>
                <a:p>
                  <a:pPr algn="ctr">
                    <a:lnSpc>
                      <a:spcPct val="80000"/>
                    </a:lnSpc>
                    <a:tabLst>
                      <a:tab pos="914400" algn="l"/>
                    </a:tabLst>
                  </a:pP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306" name="Rectangle 68"/>
                <p:cNvSpPr>
                  <a:spLocks noChangeArrowheads="1"/>
                </p:cNvSpPr>
                <p:nvPr/>
              </p:nvSpPr>
              <p:spPr bwMode="auto">
                <a:xfrm>
                  <a:off x="3151" y="1152"/>
                  <a:ext cx="73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16" name="Group 69"/>
              <p:cNvGrpSpPr/>
              <p:nvPr/>
            </p:nvGrpSpPr>
            <p:grpSpPr bwMode="auto">
              <a:xfrm>
                <a:off x="0" y="1632"/>
                <a:ext cx="417" cy="480"/>
                <a:chOff x="0" y="1632"/>
                <a:chExt cx="417" cy="480"/>
              </a:xfrm>
            </p:grpSpPr>
            <p:sp>
              <p:nvSpPr>
                <p:cNvPr id="217303" name="Rectangle 70"/>
                <p:cNvSpPr>
                  <a:spLocks noChangeArrowheads="1"/>
                </p:cNvSpPr>
                <p:nvPr/>
              </p:nvSpPr>
              <p:spPr bwMode="auto">
                <a:xfrm>
                  <a:off x="43" y="1632"/>
                  <a:ext cx="331"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9</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304" name="Rectangle 71"/>
                <p:cNvSpPr>
                  <a:spLocks noChangeArrowheads="1"/>
                </p:cNvSpPr>
                <p:nvPr/>
              </p:nvSpPr>
              <p:spPr bwMode="auto">
                <a:xfrm>
                  <a:off x="0" y="1632"/>
                  <a:ext cx="417"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17" name="Group 72"/>
              <p:cNvGrpSpPr/>
              <p:nvPr/>
            </p:nvGrpSpPr>
            <p:grpSpPr bwMode="auto">
              <a:xfrm>
                <a:off x="417" y="1632"/>
                <a:ext cx="518" cy="480"/>
                <a:chOff x="417" y="1632"/>
                <a:chExt cx="518" cy="480"/>
              </a:xfrm>
            </p:grpSpPr>
            <p:sp>
              <p:nvSpPr>
                <p:cNvPr id="217301" name="Rectangle 73"/>
                <p:cNvSpPr>
                  <a:spLocks noChangeArrowheads="1"/>
                </p:cNvSpPr>
                <p:nvPr/>
              </p:nvSpPr>
              <p:spPr bwMode="auto">
                <a:xfrm>
                  <a:off x="460" y="1632"/>
                  <a:ext cx="432" cy="480"/>
                </a:xfrm>
                <a:prstGeom prst="rect">
                  <a:avLst/>
                </a:prstGeom>
                <a:noFill/>
                <a:ln w="9525">
                  <a:noFill/>
                  <a:miter lim="800000"/>
                </a:ln>
              </p:spPr>
              <p:txBody>
                <a:bodyPr/>
                <a:lstStyle/>
                <a:p>
                  <a:pPr>
                    <a:lnSpc>
                      <a:spcPct val="80000"/>
                    </a:lnSpc>
                    <a:tabLst>
                      <a:tab pos="914400" algn="l"/>
                    </a:tabLst>
                  </a:pPr>
                  <a:r>
                    <a:rPr lang="en-US" altLang="zh-CN" sz="1400" b="0">
                      <a:solidFill>
                        <a:srgbClr val="000000"/>
                      </a:solidFill>
                    </a:rPr>
                    <a:t>449</a:t>
                  </a:r>
                  <a:r>
                    <a:rPr lang="zh-CN" altLang="en-US" sz="1400" b="0">
                      <a:solidFill>
                        <a:srgbClr val="000000"/>
                      </a:solidFill>
                    </a:rPr>
                    <a:t>－</a:t>
                  </a:r>
                  <a:r>
                    <a:rPr lang="en-US" altLang="zh-CN" sz="1400" b="0">
                      <a:solidFill>
                        <a:srgbClr val="000000"/>
                      </a:solidFill>
                    </a:rPr>
                    <a:t>487</a:t>
                  </a:r>
                  <a:endParaRPr lang="en-US" altLang="zh-CN" sz="1400" b="0">
                    <a:solidFill>
                      <a:srgbClr val="000000"/>
                    </a:solidFill>
                  </a:endParaRPr>
                </a:p>
                <a:p>
                  <a:pPr eaLnBrk="0" hangingPunct="0">
                    <a:lnSpc>
                      <a:spcPct val="80000"/>
                    </a:lnSpc>
                    <a:tabLst>
                      <a:tab pos="914400" algn="l"/>
                    </a:tabLst>
                  </a:pPr>
                  <a:endParaRPr lang="en-US" altLang="zh-CN" sz="1400" b="0">
                    <a:solidFill>
                      <a:srgbClr val="000000"/>
                    </a:solidFill>
                  </a:endParaRPr>
                </a:p>
              </p:txBody>
            </p:sp>
            <p:sp>
              <p:nvSpPr>
                <p:cNvPr id="217302" name="Rectangle 74"/>
                <p:cNvSpPr>
                  <a:spLocks noChangeArrowheads="1"/>
                </p:cNvSpPr>
                <p:nvPr/>
              </p:nvSpPr>
              <p:spPr bwMode="auto">
                <a:xfrm>
                  <a:off x="417" y="1632"/>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18" name="Group 75"/>
              <p:cNvGrpSpPr/>
              <p:nvPr/>
            </p:nvGrpSpPr>
            <p:grpSpPr bwMode="auto">
              <a:xfrm>
                <a:off x="935" y="1632"/>
                <a:ext cx="878" cy="480"/>
                <a:chOff x="935" y="1632"/>
                <a:chExt cx="878" cy="480"/>
              </a:xfrm>
            </p:grpSpPr>
            <p:sp>
              <p:nvSpPr>
                <p:cNvPr id="217299" name="Rectangle 76"/>
                <p:cNvSpPr>
                  <a:spLocks noChangeArrowheads="1"/>
                </p:cNvSpPr>
                <p:nvPr/>
              </p:nvSpPr>
              <p:spPr bwMode="auto">
                <a:xfrm>
                  <a:off x="978" y="1632"/>
                  <a:ext cx="792" cy="480"/>
                </a:xfrm>
                <a:prstGeom prst="rect">
                  <a:avLst/>
                </a:prstGeom>
                <a:noFill/>
                <a:ln w="9525">
                  <a:noFill/>
                  <a:miter lim="800000"/>
                </a:ln>
              </p:spPr>
              <p:txBody>
                <a:bodyPr/>
                <a:lstStyle/>
                <a:p>
                  <a:pPr algn="ctr">
                    <a:lnSpc>
                      <a:spcPct val="80000"/>
                    </a:lnSpc>
                  </a:pPr>
                  <a:r>
                    <a:rPr lang="zh-CN" altLang="en-US" sz="1400" b="0">
                      <a:solidFill>
                        <a:srgbClr val="000000"/>
                      </a:solidFill>
                    </a:rPr>
                    <a:t>项目经理</a:t>
                  </a:r>
                  <a:endParaRPr lang="zh-CN" altLang="en-US" sz="1400" b="0">
                    <a:solidFill>
                      <a:srgbClr val="000000"/>
                    </a:solidFill>
                  </a:endParaRPr>
                </a:p>
                <a:p>
                  <a:pPr algn="ctr" eaLnBrk="0" hangingPunct="0">
                    <a:lnSpc>
                      <a:spcPct val="80000"/>
                    </a:lnSpc>
                  </a:pPr>
                  <a:endParaRPr lang="en-US" altLang="zh-CN" sz="1400" b="0">
                    <a:solidFill>
                      <a:srgbClr val="000000"/>
                    </a:solidFill>
                  </a:endParaRPr>
                </a:p>
              </p:txBody>
            </p:sp>
            <p:sp>
              <p:nvSpPr>
                <p:cNvPr id="217300" name="Rectangle 77"/>
                <p:cNvSpPr>
                  <a:spLocks noChangeArrowheads="1"/>
                </p:cNvSpPr>
                <p:nvPr/>
              </p:nvSpPr>
              <p:spPr bwMode="auto">
                <a:xfrm>
                  <a:off x="935" y="1632"/>
                  <a:ext cx="87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19" name="Group 78"/>
              <p:cNvGrpSpPr/>
              <p:nvPr/>
            </p:nvGrpSpPr>
            <p:grpSpPr bwMode="auto">
              <a:xfrm>
                <a:off x="1813" y="1632"/>
                <a:ext cx="374" cy="480"/>
                <a:chOff x="1813" y="1632"/>
                <a:chExt cx="374" cy="480"/>
              </a:xfrm>
            </p:grpSpPr>
            <p:sp>
              <p:nvSpPr>
                <p:cNvPr id="217297" name="Rectangle 79"/>
                <p:cNvSpPr>
                  <a:spLocks noChangeArrowheads="1"/>
                </p:cNvSpPr>
                <p:nvPr/>
              </p:nvSpPr>
              <p:spPr bwMode="auto">
                <a:xfrm>
                  <a:off x="1856" y="1632"/>
                  <a:ext cx="288"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470</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98" name="Rectangle 80"/>
                <p:cNvSpPr>
                  <a:spLocks noChangeArrowheads="1"/>
                </p:cNvSpPr>
                <p:nvPr/>
              </p:nvSpPr>
              <p:spPr bwMode="auto">
                <a:xfrm>
                  <a:off x="1813" y="1632"/>
                  <a:ext cx="37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20" name="Group 81"/>
              <p:cNvGrpSpPr/>
              <p:nvPr/>
            </p:nvGrpSpPr>
            <p:grpSpPr bwMode="auto">
              <a:xfrm>
                <a:off x="2187" y="1632"/>
                <a:ext cx="518" cy="480"/>
                <a:chOff x="2187" y="1632"/>
                <a:chExt cx="518" cy="480"/>
              </a:xfrm>
            </p:grpSpPr>
            <p:sp>
              <p:nvSpPr>
                <p:cNvPr id="217295" name="Rectangle 82"/>
                <p:cNvSpPr>
                  <a:spLocks noChangeArrowheads="1"/>
                </p:cNvSpPr>
                <p:nvPr/>
              </p:nvSpPr>
              <p:spPr bwMode="auto">
                <a:xfrm>
                  <a:off x="2230" y="1632"/>
                  <a:ext cx="432"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3600</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96" name="Rectangle 83"/>
                <p:cNvSpPr>
                  <a:spLocks noChangeArrowheads="1"/>
                </p:cNvSpPr>
                <p:nvPr/>
              </p:nvSpPr>
              <p:spPr bwMode="auto">
                <a:xfrm>
                  <a:off x="2187" y="1632"/>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21" name="Group 84"/>
              <p:cNvGrpSpPr/>
              <p:nvPr/>
            </p:nvGrpSpPr>
            <p:grpSpPr bwMode="auto">
              <a:xfrm>
                <a:off x="2705" y="1632"/>
                <a:ext cx="446" cy="480"/>
                <a:chOff x="2705" y="1632"/>
                <a:chExt cx="446" cy="480"/>
              </a:xfrm>
            </p:grpSpPr>
            <p:sp>
              <p:nvSpPr>
                <p:cNvPr id="217293" name="Rectangle 85"/>
                <p:cNvSpPr>
                  <a:spLocks noChangeArrowheads="1"/>
                </p:cNvSpPr>
                <p:nvPr/>
              </p:nvSpPr>
              <p:spPr bwMode="auto">
                <a:xfrm>
                  <a:off x="2748" y="1632"/>
                  <a:ext cx="360"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4134</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94" name="Rectangle 86"/>
                <p:cNvSpPr>
                  <a:spLocks noChangeArrowheads="1"/>
                </p:cNvSpPr>
                <p:nvPr/>
              </p:nvSpPr>
              <p:spPr bwMode="auto">
                <a:xfrm>
                  <a:off x="2705" y="1632"/>
                  <a:ext cx="446"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22" name="Group 87"/>
              <p:cNvGrpSpPr/>
              <p:nvPr/>
            </p:nvGrpSpPr>
            <p:grpSpPr bwMode="auto">
              <a:xfrm>
                <a:off x="3151" y="1632"/>
                <a:ext cx="734" cy="480"/>
                <a:chOff x="3151" y="1632"/>
                <a:chExt cx="734" cy="480"/>
              </a:xfrm>
            </p:grpSpPr>
            <p:sp>
              <p:nvSpPr>
                <p:cNvPr id="217291" name="Rectangle 88"/>
                <p:cNvSpPr>
                  <a:spLocks noChangeArrowheads="1"/>
                </p:cNvSpPr>
                <p:nvPr/>
              </p:nvSpPr>
              <p:spPr bwMode="auto">
                <a:xfrm>
                  <a:off x="3194" y="1632"/>
                  <a:ext cx="648"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115</a:t>
                  </a: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92" name="Rectangle 89"/>
                <p:cNvSpPr>
                  <a:spLocks noChangeArrowheads="1"/>
                </p:cNvSpPr>
                <p:nvPr/>
              </p:nvSpPr>
              <p:spPr bwMode="auto">
                <a:xfrm>
                  <a:off x="3151" y="1632"/>
                  <a:ext cx="73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23" name="Group 90"/>
              <p:cNvGrpSpPr/>
              <p:nvPr/>
            </p:nvGrpSpPr>
            <p:grpSpPr bwMode="auto">
              <a:xfrm>
                <a:off x="0" y="2112"/>
                <a:ext cx="417" cy="480"/>
                <a:chOff x="0" y="2112"/>
                <a:chExt cx="417" cy="480"/>
              </a:xfrm>
            </p:grpSpPr>
            <p:sp>
              <p:nvSpPr>
                <p:cNvPr id="217289" name="Rectangle 91"/>
                <p:cNvSpPr>
                  <a:spLocks noChangeArrowheads="1"/>
                </p:cNvSpPr>
                <p:nvPr/>
              </p:nvSpPr>
              <p:spPr bwMode="auto">
                <a:xfrm>
                  <a:off x="43" y="2112"/>
                  <a:ext cx="331"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8</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90" name="Rectangle 92"/>
                <p:cNvSpPr>
                  <a:spLocks noChangeArrowheads="1"/>
                </p:cNvSpPr>
                <p:nvPr/>
              </p:nvSpPr>
              <p:spPr bwMode="auto">
                <a:xfrm>
                  <a:off x="0" y="2112"/>
                  <a:ext cx="417"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24" name="Group 93"/>
              <p:cNvGrpSpPr/>
              <p:nvPr/>
            </p:nvGrpSpPr>
            <p:grpSpPr bwMode="auto">
              <a:xfrm>
                <a:off x="417" y="2112"/>
                <a:ext cx="518" cy="480"/>
                <a:chOff x="417" y="2112"/>
                <a:chExt cx="518" cy="480"/>
              </a:xfrm>
            </p:grpSpPr>
            <p:sp>
              <p:nvSpPr>
                <p:cNvPr id="217287" name="Rectangle 94"/>
                <p:cNvSpPr>
                  <a:spLocks noChangeArrowheads="1"/>
                </p:cNvSpPr>
                <p:nvPr/>
              </p:nvSpPr>
              <p:spPr bwMode="auto">
                <a:xfrm>
                  <a:off x="460" y="2112"/>
                  <a:ext cx="432" cy="480"/>
                </a:xfrm>
                <a:prstGeom prst="rect">
                  <a:avLst/>
                </a:prstGeom>
                <a:noFill/>
                <a:ln w="9525">
                  <a:noFill/>
                  <a:miter lim="800000"/>
                </a:ln>
              </p:spPr>
              <p:txBody>
                <a:bodyPr/>
                <a:lstStyle/>
                <a:p>
                  <a:pPr>
                    <a:lnSpc>
                      <a:spcPct val="80000"/>
                    </a:lnSpc>
                    <a:tabLst>
                      <a:tab pos="914400" algn="l"/>
                    </a:tabLst>
                  </a:pPr>
                  <a:r>
                    <a:rPr lang="en-US" altLang="zh-CN" sz="1400" b="0">
                      <a:solidFill>
                        <a:srgbClr val="000000"/>
                      </a:solidFill>
                    </a:rPr>
                    <a:t>410</a:t>
                  </a:r>
                  <a:r>
                    <a:rPr lang="zh-CN" altLang="en-US" sz="1400" b="0">
                      <a:solidFill>
                        <a:srgbClr val="000000"/>
                      </a:solidFill>
                    </a:rPr>
                    <a:t>－</a:t>
                  </a:r>
                  <a:r>
                    <a:rPr lang="en-US" altLang="zh-CN" sz="1400" b="0">
                      <a:solidFill>
                        <a:srgbClr val="000000"/>
                      </a:solidFill>
                    </a:rPr>
                    <a:t>448</a:t>
                  </a:r>
                  <a:endParaRPr lang="en-US" altLang="zh-CN" sz="1400" b="0">
                    <a:solidFill>
                      <a:srgbClr val="000000"/>
                    </a:solidFill>
                  </a:endParaRPr>
                </a:p>
                <a:p>
                  <a:pPr eaLnBrk="0" hangingPunct="0">
                    <a:lnSpc>
                      <a:spcPct val="80000"/>
                    </a:lnSpc>
                    <a:tabLst>
                      <a:tab pos="914400" algn="l"/>
                    </a:tabLst>
                  </a:pPr>
                  <a:endParaRPr lang="en-US" altLang="zh-CN" sz="1400" b="0">
                    <a:solidFill>
                      <a:srgbClr val="000000"/>
                    </a:solidFill>
                  </a:endParaRPr>
                </a:p>
              </p:txBody>
            </p:sp>
            <p:sp>
              <p:nvSpPr>
                <p:cNvPr id="217288" name="Rectangle 95"/>
                <p:cNvSpPr>
                  <a:spLocks noChangeArrowheads="1"/>
                </p:cNvSpPr>
                <p:nvPr/>
              </p:nvSpPr>
              <p:spPr bwMode="auto">
                <a:xfrm>
                  <a:off x="417" y="2112"/>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25" name="Group 96"/>
              <p:cNvGrpSpPr/>
              <p:nvPr/>
            </p:nvGrpSpPr>
            <p:grpSpPr bwMode="auto">
              <a:xfrm>
                <a:off x="935" y="2112"/>
                <a:ext cx="878" cy="480"/>
                <a:chOff x="935" y="2112"/>
                <a:chExt cx="878" cy="480"/>
              </a:xfrm>
            </p:grpSpPr>
            <p:sp>
              <p:nvSpPr>
                <p:cNvPr id="217285" name="Rectangle 97"/>
                <p:cNvSpPr>
                  <a:spLocks noChangeArrowheads="1"/>
                </p:cNvSpPr>
                <p:nvPr/>
              </p:nvSpPr>
              <p:spPr bwMode="auto">
                <a:xfrm>
                  <a:off x="978" y="2112"/>
                  <a:ext cx="792" cy="480"/>
                </a:xfrm>
                <a:prstGeom prst="rect">
                  <a:avLst/>
                </a:prstGeom>
                <a:noFill/>
                <a:ln w="9525">
                  <a:noFill/>
                  <a:miter lim="800000"/>
                </a:ln>
              </p:spPr>
              <p:txBody>
                <a:bodyPr/>
                <a:lstStyle/>
                <a:p>
                  <a:pPr algn="ctr">
                    <a:lnSpc>
                      <a:spcPct val="80000"/>
                    </a:lnSpc>
                  </a:pPr>
                  <a:r>
                    <a:rPr lang="zh-CN" altLang="en-US" sz="1400" b="0">
                      <a:solidFill>
                        <a:srgbClr val="000000"/>
                      </a:solidFill>
                    </a:rPr>
                    <a:t>会计主管</a:t>
                  </a:r>
                  <a:endParaRPr lang="zh-CN" altLang="en-US" sz="1400" b="0">
                    <a:solidFill>
                      <a:srgbClr val="000000"/>
                    </a:solidFill>
                  </a:endParaRPr>
                </a:p>
                <a:p>
                  <a:pPr algn="ctr" eaLnBrk="0" hangingPunct="0">
                    <a:lnSpc>
                      <a:spcPct val="80000"/>
                    </a:lnSpc>
                  </a:pPr>
                  <a:endParaRPr lang="en-US" altLang="zh-CN" sz="1400" b="0">
                    <a:solidFill>
                      <a:srgbClr val="000000"/>
                    </a:solidFill>
                  </a:endParaRPr>
                </a:p>
              </p:txBody>
            </p:sp>
            <p:sp>
              <p:nvSpPr>
                <p:cNvPr id="217286" name="Rectangle 98"/>
                <p:cNvSpPr>
                  <a:spLocks noChangeArrowheads="1"/>
                </p:cNvSpPr>
                <p:nvPr/>
              </p:nvSpPr>
              <p:spPr bwMode="auto">
                <a:xfrm>
                  <a:off x="935" y="2112"/>
                  <a:ext cx="87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26" name="Group 99"/>
              <p:cNvGrpSpPr/>
              <p:nvPr/>
            </p:nvGrpSpPr>
            <p:grpSpPr bwMode="auto">
              <a:xfrm>
                <a:off x="1813" y="2112"/>
                <a:ext cx="374" cy="480"/>
                <a:chOff x="1813" y="2112"/>
                <a:chExt cx="374" cy="480"/>
              </a:xfrm>
            </p:grpSpPr>
            <p:sp>
              <p:nvSpPr>
                <p:cNvPr id="217283" name="Rectangle 100"/>
                <p:cNvSpPr>
                  <a:spLocks noChangeArrowheads="1"/>
                </p:cNvSpPr>
                <p:nvPr/>
              </p:nvSpPr>
              <p:spPr bwMode="auto">
                <a:xfrm>
                  <a:off x="1856" y="2112"/>
                  <a:ext cx="288"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425</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84" name="Rectangle 101"/>
                <p:cNvSpPr>
                  <a:spLocks noChangeArrowheads="1"/>
                </p:cNvSpPr>
                <p:nvPr/>
              </p:nvSpPr>
              <p:spPr bwMode="auto">
                <a:xfrm>
                  <a:off x="1813" y="2112"/>
                  <a:ext cx="37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27" name="Group 102"/>
              <p:cNvGrpSpPr/>
              <p:nvPr/>
            </p:nvGrpSpPr>
            <p:grpSpPr bwMode="auto">
              <a:xfrm>
                <a:off x="2187" y="2112"/>
                <a:ext cx="518" cy="480"/>
                <a:chOff x="2187" y="2112"/>
                <a:chExt cx="518" cy="480"/>
              </a:xfrm>
            </p:grpSpPr>
            <p:sp>
              <p:nvSpPr>
                <p:cNvPr id="217281" name="Rectangle 103"/>
                <p:cNvSpPr>
                  <a:spLocks noChangeArrowheads="1"/>
                </p:cNvSpPr>
                <p:nvPr/>
              </p:nvSpPr>
              <p:spPr bwMode="auto">
                <a:xfrm>
                  <a:off x="2230" y="2112"/>
                  <a:ext cx="432"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3160</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82" name="Rectangle 104"/>
                <p:cNvSpPr>
                  <a:spLocks noChangeArrowheads="1"/>
                </p:cNvSpPr>
                <p:nvPr/>
              </p:nvSpPr>
              <p:spPr bwMode="auto">
                <a:xfrm>
                  <a:off x="2187" y="2112"/>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28" name="Group 105"/>
              <p:cNvGrpSpPr/>
              <p:nvPr/>
            </p:nvGrpSpPr>
            <p:grpSpPr bwMode="auto">
              <a:xfrm>
                <a:off x="2705" y="2112"/>
                <a:ext cx="446" cy="480"/>
                <a:chOff x="2705" y="2112"/>
                <a:chExt cx="446" cy="480"/>
              </a:xfrm>
            </p:grpSpPr>
            <p:sp>
              <p:nvSpPr>
                <p:cNvPr id="217279" name="Rectangle 106"/>
                <p:cNvSpPr>
                  <a:spLocks noChangeArrowheads="1"/>
                </p:cNvSpPr>
                <p:nvPr/>
              </p:nvSpPr>
              <p:spPr bwMode="auto">
                <a:xfrm>
                  <a:off x="2748" y="2112"/>
                  <a:ext cx="360"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3651</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80" name="Rectangle 107"/>
                <p:cNvSpPr>
                  <a:spLocks noChangeArrowheads="1"/>
                </p:cNvSpPr>
                <p:nvPr/>
              </p:nvSpPr>
              <p:spPr bwMode="auto">
                <a:xfrm>
                  <a:off x="2705" y="2112"/>
                  <a:ext cx="446"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29" name="Group 108"/>
              <p:cNvGrpSpPr/>
              <p:nvPr/>
            </p:nvGrpSpPr>
            <p:grpSpPr bwMode="auto">
              <a:xfrm>
                <a:off x="3151" y="2112"/>
                <a:ext cx="734" cy="480"/>
                <a:chOff x="3151" y="2112"/>
                <a:chExt cx="734" cy="480"/>
              </a:xfrm>
            </p:grpSpPr>
            <p:sp>
              <p:nvSpPr>
                <p:cNvPr id="217277" name="Rectangle 109"/>
                <p:cNvSpPr>
                  <a:spLocks noChangeArrowheads="1"/>
                </p:cNvSpPr>
                <p:nvPr/>
              </p:nvSpPr>
              <p:spPr bwMode="auto">
                <a:xfrm>
                  <a:off x="3194" y="2112"/>
                  <a:ext cx="648"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116</a:t>
                  </a: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78" name="Rectangle 110"/>
                <p:cNvSpPr>
                  <a:spLocks noChangeArrowheads="1"/>
                </p:cNvSpPr>
                <p:nvPr/>
              </p:nvSpPr>
              <p:spPr bwMode="auto">
                <a:xfrm>
                  <a:off x="3151" y="2112"/>
                  <a:ext cx="73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30" name="Group 111"/>
              <p:cNvGrpSpPr/>
              <p:nvPr/>
            </p:nvGrpSpPr>
            <p:grpSpPr bwMode="auto">
              <a:xfrm>
                <a:off x="0" y="2592"/>
                <a:ext cx="417" cy="480"/>
                <a:chOff x="0" y="2592"/>
                <a:chExt cx="417" cy="480"/>
              </a:xfrm>
            </p:grpSpPr>
            <p:sp>
              <p:nvSpPr>
                <p:cNvPr id="217275" name="Rectangle 112"/>
                <p:cNvSpPr>
                  <a:spLocks noChangeArrowheads="1"/>
                </p:cNvSpPr>
                <p:nvPr/>
              </p:nvSpPr>
              <p:spPr bwMode="auto">
                <a:xfrm>
                  <a:off x="43" y="2592"/>
                  <a:ext cx="331"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7</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76" name="Rectangle 113"/>
                <p:cNvSpPr>
                  <a:spLocks noChangeArrowheads="1"/>
                </p:cNvSpPr>
                <p:nvPr/>
              </p:nvSpPr>
              <p:spPr bwMode="auto">
                <a:xfrm>
                  <a:off x="0" y="2592"/>
                  <a:ext cx="417"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31" name="Group 114"/>
              <p:cNvGrpSpPr/>
              <p:nvPr/>
            </p:nvGrpSpPr>
            <p:grpSpPr bwMode="auto">
              <a:xfrm>
                <a:off x="417" y="2592"/>
                <a:ext cx="518" cy="480"/>
                <a:chOff x="417" y="2592"/>
                <a:chExt cx="518" cy="480"/>
              </a:xfrm>
            </p:grpSpPr>
            <p:sp>
              <p:nvSpPr>
                <p:cNvPr id="217273" name="Rectangle 115"/>
                <p:cNvSpPr>
                  <a:spLocks noChangeArrowheads="1"/>
                </p:cNvSpPr>
                <p:nvPr/>
              </p:nvSpPr>
              <p:spPr bwMode="auto">
                <a:xfrm>
                  <a:off x="460" y="2592"/>
                  <a:ext cx="432" cy="480"/>
                </a:xfrm>
                <a:prstGeom prst="rect">
                  <a:avLst/>
                </a:prstGeom>
                <a:noFill/>
                <a:ln w="9525">
                  <a:noFill/>
                  <a:miter lim="800000"/>
                </a:ln>
              </p:spPr>
              <p:txBody>
                <a:bodyPr/>
                <a:lstStyle/>
                <a:p>
                  <a:pPr>
                    <a:lnSpc>
                      <a:spcPct val="80000"/>
                    </a:lnSpc>
                    <a:tabLst>
                      <a:tab pos="914400" algn="l"/>
                    </a:tabLst>
                  </a:pPr>
                  <a:r>
                    <a:rPr lang="en-US" altLang="zh-CN" sz="1400" b="0">
                      <a:solidFill>
                        <a:srgbClr val="000000"/>
                      </a:solidFill>
                    </a:rPr>
                    <a:t>371</a:t>
                  </a:r>
                  <a:r>
                    <a:rPr lang="zh-CN" altLang="en-US" sz="1400" b="0">
                      <a:solidFill>
                        <a:srgbClr val="000000"/>
                      </a:solidFill>
                    </a:rPr>
                    <a:t>－</a:t>
                  </a:r>
                  <a:r>
                    <a:rPr lang="en-US" altLang="zh-CN" sz="1400" b="0">
                      <a:solidFill>
                        <a:srgbClr val="000000"/>
                      </a:solidFill>
                    </a:rPr>
                    <a:t>409</a:t>
                  </a:r>
                  <a:endParaRPr lang="en-US" altLang="zh-CN" sz="1400" b="0">
                    <a:solidFill>
                      <a:srgbClr val="000000"/>
                    </a:solidFill>
                  </a:endParaRPr>
                </a:p>
                <a:p>
                  <a:pPr eaLnBrk="0" hangingPunct="0">
                    <a:lnSpc>
                      <a:spcPct val="80000"/>
                    </a:lnSpc>
                    <a:tabLst>
                      <a:tab pos="914400" algn="l"/>
                    </a:tabLst>
                  </a:pPr>
                  <a:endParaRPr lang="en-US" altLang="zh-CN" sz="1400" b="0">
                    <a:solidFill>
                      <a:srgbClr val="000000"/>
                    </a:solidFill>
                  </a:endParaRPr>
                </a:p>
              </p:txBody>
            </p:sp>
            <p:sp>
              <p:nvSpPr>
                <p:cNvPr id="217274" name="Rectangle 116"/>
                <p:cNvSpPr>
                  <a:spLocks noChangeArrowheads="1"/>
                </p:cNvSpPr>
                <p:nvPr/>
              </p:nvSpPr>
              <p:spPr bwMode="auto">
                <a:xfrm>
                  <a:off x="417" y="2592"/>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32" name="Group 117"/>
              <p:cNvGrpSpPr/>
              <p:nvPr/>
            </p:nvGrpSpPr>
            <p:grpSpPr bwMode="auto">
              <a:xfrm>
                <a:off x="935" y="2592"/>
                <a:ext cx="878" cy="480"/>
                <a:chOff x="935" y="2592"/>
                <a:chExt cx="878" cy="480"/>
              </a:xfrm>
            </p:grpSpPr>
            <p:sp>
              <p:nvSpPr>
                <p:cNvPr id="217271" name="Rectangle 118"/>
                <p:cNvSpPr>
                  <a:spLocks noChangeArrowheads="1"/>
                </p:cNvSpPr>
                <p:nvPr/>
              </p:nvSpPr>
              <p:spPr bwMode="auto">
                <a:xfrm>
                  <a:off x="978" y="2592"/>
                  <a:ext cx="792" cy="480"/>
                </a:xfrm>
                <a:prstGeom prst="rect">
                  <a:avLst/>
                </a:prstGeom>
                <a:noFill/>
                <a:ln w="9525">
                  <a:noFill/>
                  <a:miter lim="800000"/>
                </a:ln>
              </p:spPr>
              <p:txBody>
                <a:bodyPr/>
                <a:lstStyle/>
                <a:p>
                  <a:pPr algn="ctr">
                    <a:lnSpc>
                      <a:spcPct val="80000"/>
                    </a:lnSpc>
                  </a:pPr>
                  <a:r>
                    <a:rPr lang="zh-CN" altLang="en-US" sz="1400" b="0">
                      <a:solidFill>
                        <a:srgbClr val="000000"/>
                      </a:solidFill>
                    </a:rPr>
                    <a:t>招聘主管</a:t>
                  </a:r>
                  <a:endParaRPr lang="zh-CN" altLang="en-US" sz="1400" b="0">
                    <a:solidFill>
                      <a:srgbClr val="000000"/>
                    </a:solidFill>
                  </a:endParaRPr>
                </a:p>
                <a:p>
                  <a:pPr algn="ctr" eaLnBrk="0" hangingPunct="0">
                    <a:lnSpc>
                      <a:spcPct val="80000"/>
                    </a:lnSpc>
                  </a:pPr>
                  <a:endParaRPr lang="en-US" altLang="zh-CN" sz="1400" b="0">
                    <a:solidFill>
                      <a:srgbClr val="000000"/>
                    </a:solidFill>
                  </a:endParaRPr>
                </a:p>
              </p:txBody>
            </p:sp>
            <p:sp>
              <p:nvSpPr>
                <p:cNvPr id="217272" name="Rectangle 119"/>
                <p:cNvSpPr>
                  <a:spLocks noChangeArrowheads="1"/>
                </p:cNvSpPr>
                <p:nvPr/>
              </p:nvSpPr>
              <p:spPr bwMode="auto">
                <a:xfrm>
                  <a:off x="935" y="2592"/>
                  <a:ext cx="87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33" name="Group 120"/>
              <p:cNvGrpSpPr/>
              <p:nvPr/>
            </p:nvGrpSpPr>
            <p:grpSpPr bwMode="auto">
              <a:xfrm>
                <a:off x="1813" y="2592"/>
                <a:ext cx="374" cy="480"/>
                <a:chOff x="1813" y="2592"/>
                <a:chExt cx="374" cy="480"/>
              </a:xfrm>
            </p:grpSpPr>
            <p:sp>
              <p:nvSpPr>
                <p:cNvPr id="217269" name="Rectangle 121"/>
                <p:cNvSpPr>
                  <a:spLocks noChangeArrowheads="1"/>
                </p:cNvSpPr>
                <p:nvPr/>
              </p:nvSpPr>
              <p:spPr bwMode="auto">
                <a:xfrm>
                  <a:off x="1856" y="2592"/>
                  <a:ext cx="288"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405</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70" name="Rectangle 122"/>
                <p:cNvSpPr>
                  <a:spLocks noChangeArrowheads="1"/>
                </p:cNvSpPr>
                <p:nvPr/>
              </p:nvSpPr>
              <p:spPr bwMode="auto">
                <a:xfrm>
                  <a:off x="1813" y="2592"/>
                  <a:ext cx="37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34" name="Group 123"/>
              <p:cNvGrpSpPr/>
              <p:nvPr/>
            </p:nvGrpSpPr>
            <p:grpSpPr bwMode="auto">
              <a:xfrm>
                <a:off x="2187" y="2592"/>
                <a:ext cx="518" cy="480"/>
                <a:chOff x="2187" y="2592"/>
                <a:chExt cx="518" cy="480"/>
              </a:xfrm>
            </p:grpSpPr>
            <p:sp>
              <p:nvSpPr>
                <p:cNvPr id="217267" name="Rectangle 124"/>
                <p:cNvSpPr>
                  <a:spLocks noChangeArrowheads="1"/>
                </p:cNvSpPr>
                <p:nvPr/>
              </p:nvSpPr>
              <p:spPr bwMode="auto">
                <a:xfrm>
                  <a:off x="2230" y="2592"/>
                  <a:ext cx="432"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2920</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68" name="Rectangle 125"/>
                <p:cNvSpPr>
                  <a:spLocks noChangeArrowheads="1"/>
                </p:cNvSpPr>
                <p:nvPr/>
              </p:nvSpPr>
              <p:spPr bwMode="auto">
                <a:xfrm>
                  <a:off x="2187" y="2592"/>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35" name="Group 126"/>
              <p:cNvGrpSpPr/>
              <p:nvPr/>
            </p:nvGrpSpPr>
            <p:grpSpPr bwMode="auto">
              <a:xfrm>
                <a:off x="2705" y="2592"/>
                <a:ext cx="446" cy="480"/>
                <a:chOff x="2705" y="2592"/>
                <a:chExt cx="446" cy="480"/>
              </a:xfrm>
            </p:grpSpPr>
            <p:sp>
              <p:nvSpPr>
                <p:cNvPr id="217265" name="Rectangle 127"/>
                <p:cNvSpPr>
                  <a:spLocks noChangeArrowheads="1"/>
                </p:cNvSpPr>
                <p:nvPr/>
              </p:nvSpPr>
              <p:spPr bwMode="auto">
                <a:xfrm>
                  <a:off x="2748" y="2592"/>
                  <a:ext cx="360"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3224</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66" name="Rectangle 128"/>
                <p:cNvSpPr>
                  <a:spLocks noChangeArrowheads="1"/>
                </p:cNvSpPr>
                <p:nvPr/>
              </p:nvSpPr>
              <p:spPr bwMode="auto">
                <a:xfrm>
                  <a:off x="2705" y="2592"/>
                  <a:ext cx="446"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36" name="Group 129"/>
              <p:cNvGrpSpPr/>
              <p:nvPr/>
            </p:nvGrpSpPr>
            <p:grpSpPr bwMode="auto">
              <a:xfrm>
                <a:off x="3151" y="2592"/>
                <a:ext cx="734" cy="480"/>
                <a:chOff x="3151" y="2592"/>
                <a:chExt cx="734" cy="480"/>
              </a:xfrm>
            </p:grpSpPr>
            <p:sp>
              <p:nvSpPr>
                <p:cNvPr id="217263" name="Rectangle 130"/>
                <p:cNvSpPr>
                  <a:spLocks noChangeArrowheads="1"/>
                </p:cNvSpPr>
                <p:nvPr/>
              </p:nvSpPr>
              <p:spPr bwMode="auto">
                <a:xfrm>
                  <a:off x="3194" y="2592"/>
                  <a:ext cx="648"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110</a:t>
                  </a: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64" name="Rectangle 131"/>
                <p:cNvSpPr>
                  <a:spLocks noChangeArrowheads="1"/>
                </p:cNvSpPr>
                <p:nvPr/>
              </p:nvSpPr>
              <p:spPr bwMode="auto">
                <a:xfrm>
                  <a:off x="3151" y="2592"/>
                  <a:ext cx="73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37" name="Group 132"/>
              <p:cNvGrpSpPr/>
              <p:nvPr/>
            </p:nvGrpSpPr>
            <p:grpSpPr bwMode="auto">
              <a:xfrm>
                <a:off x="0" y="3072"/>
                <a:ext cx="417" cy="672"/>
                <a:chOff x="0" y="3072"/>
                <a:chExt cx="417" cy="672"/>
              </a:xfrm>
            </p:grpSpPr>
            <p:sp>
              <p:nvSpPr>
                <p:cNvPr id="217261" name="Rectangle 133"/>
                <p:cNvSpPr>
                  <a:spLocks noChangeArrowheads="1"/>
                </p:cNvSpPr>
                <p:nvPr/>
              </p:nvSpPr>
              <p:spPr bwMode="auto">
                <a:xfrm>
                  <a:off x="43" y="3072"/>
                  <a:ext cx="331" cy="672"/>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6</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62" name="Rectangle 134"/>
                <p:cNvSpPr>
                  <a:spLocks noChangeArrowheads="1"/>
                </p:cNvSpPr>
                <p:nvPr/>
              </p:nvSpPr>
              <p:spPr bwMode="auto">
                <a:xfrm>
                  <a:off x="0" y="3072"/>
                  <a:ext cx="417" cy="672"/>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38" name="Group 135"/>
              <p:cNvGrpSpPr/>
              <p:nvPr/>
            </p:nvGrpSpPr>
            <p:grpSpPr bwMode="auto">
              <a:xfrm>
                <a:off x="417" y="3072"/>
                <a:ext cx="518" cy="672"/>
                <a:chOff x="417" y="3072"/>
                <a:chExt cx="518" cy="672"/>
              </a:xfrm>
            </p:grpSpPr>
            <p:sp>
              <p:nvSpPr>
                <p:cNvPr id="217259" name="Rectangle 136"/>
                <p:cNvSpPr>
                  <a:spLocks noChangeArrowheads="1"/>
                </p:cNvSpPr>
                <p:nvPr/>
              </p:nvSpPr>
              <p:spPr bwMode="auto">
                <a:xfrm>
                  <a:off x="460" y="3072"/>
                  <a:ext cx="432" cy="672"/>
                </a:xfrm>
                <a:prstGeom prst="rect">
                  <a:avLst/>
                </a:prstGeom>
                <a:noFill/>
                <a:ln w="9525">
                  <a:noFill/>
                  <a:miter lim="800000"/>
                </a:ln>
              </p:spPr>
              <p:txBody>
                <a:bodyPr/>
                <a:lstStyle/>
                <a:p>
                  <a:pPr>
                    <a:lnSpc>
                      <a:spcPct val="80000"/>
                    </a:lnSpc>
                    <a:tabLst>
                      <a:tab pos="914400" algn="l"/>
                    </a:tabLst>
                  </a:pPr>
                  <a:r>
                    <a:rPr lang="en-US" altLang="zh-CN" sz="1400" b="0">
                      <a:solidFill>
                        <a:srgbClr val="000000"/>
                      </a:solidFill>
                    </a:rPr>
                    <a:t>332</a:t>
                  </a:r>
                  <a:r>
                    <a:rPr lang="zh-CN" altLang="en-US" sz="1400" b="0">
                      <a:solidFill>
                        <a:srgbClr val="000000"/>
                      </a:solidFill>
                    </a:rPr>
                    <a:t>－</a:t>
                  </a:r>
                  <a:r>
                    <a:rPr lang="en-US" altLang="zh-CN" sz="1400" b="0">
                      <a:solidFill>
                        <a:srgbClr val="000000"/>
                      </a:solidFill>
                    </a:rPr>
                    <a:t>370</a:t>
                  </a:r>
                  <a:endParaRPr lang="en-US" altLang="zh-CN" sz="1400" b="0">
                    <a:solidFill>
                      <a:srgbClr val="000000"/>
                    </a:solidFill>
                  </a:endParaRPr>
                </a:p>
                <a:p>
                  <a:pPr eaLnBrk="0" hangingPunct="0">
                    <a:lnSpc>
                      <a:spcPct val="80000"/>
                    </a:lnSpc>
                    <a:tabLst>
                      <a:tab pos="914400" algn="l"/>
                    </a:tabLst>
                  </a:pPr>
                  <a:endParaRPr lang="en-US" altLang="zh-CN" sz="1400" b="0">
                    <a:solidFill>
                      <a:srgbClr val="000000"/>
                    </a:solidFill>
                  </a:endParaRPr>
                </a:p>
              </p:txBody>
            </p:sp>
            <p:sp>
              <p:nvSpPr>
                <p:cNvPr id="217260" name="Rectangle 137"/>
                <p:cNvSpPr>
                  <a:spLocks noChangeArrowheads="1"/>
                </p:cNvSpPr>
                <p:nvPr/>
              </p:nvSpPr>
              <p:spPr bwMode="auto">
                <a:xfrm>
                  <a:off x="417" y="3072"/>
                  <a:ext cx="518" cy="672"/>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39" name="Group 138"/>
              <p:cNvGrpSpPr/>
              <p:nvPr/>
            </p:nvGrpSpPr>
            <p:grpSpPr bwMode="auto">
              <a:xfrm>
                <a:off x="935" y="3072"/>
                <a:ext cx="878" cy="672"/>
                <a:chOff x="935" y="3072"/>
                <a:chExt cx="878" cy="672"/>
              </a:xfrm>
            </p:grpSpPr>
            <p:sp>
              <p:nvSpPr>
                <p:cNvPr id="217257" name="Rectangle 139"/>
                <p:cNvSpPr>
                  <a:spLocks noChangeArrowheads="1"/>
                </p:cNvSpPr>
                <p:nvPr/>
              </p:nvSpPr>
              <p:spPr bwMode="auto">
                <a:xfrm>
                  <a:off x="978" y="3072"/>
                  <a:ext cx="792" cy="672"/>
                </a:xfrm>
                <a:prstGeom prst="rect">
                  <a:avLst/>
                </a:prstGeom>
                <a:noFill/>
                <a:ln w="9525">
                  <a:noFill/>
                  <a:miter lim="800000"/>
                </a:ln>
              </p:spPr>
              <p:txBody>
                <a:bodyPr/>
                <a:lstStyle/>
                <a:p>
                  <a:pPr algn="ctr">
                    <a:lnSpc>
                      <a:spcPct val="80000"/>
                    </a:lnSpc>
                  </a:pPr>
                  <a:r>
                    <a:rPr lang="zh-CN" altLang="en-US" sz="1400" b="0">
                      <a:solidFill>
                        <a:srgbClr val="000000"/>
                      </a:solidFill>
                    </a:rPr>
                    <a:t>报销会计</a:t>
                  </a:r>
                  <a:endParaRPr lang="zh-CN" altLang="en-US" sz="1400" b="0">
                    <a:solidFill>
                      <a:srgbClr val="000000"/>
                    </a:solidFill>
                  </a:endParaRPr>
                </a:p>
                <a:p>
                  <a:pPr algn="ctr" eaLnBrk="0" hangingPunct="0">
                    <a:lnSpc>
                      <a:spcPct val="80000"/>
                    </a:lnSpc>
                  </a:pPr>
                  <a:r>
                    <a:rPr lang="zh-CN" altLang="en-US" sz="1400" b="0">
                      <a:solidFill>
                        <a:srgbClr val="000000"/>
                      </a:solidFill>
                    </a:rPr>
                    <a:t>行政事务主管</a:t>
                  </a:r>
                  <a:endParaRPr lang="zh-CN" altLang="en-US" sz="1400" b="0">
                    <a:solidFill>
                      <a:srgbClr val="000000"/>
                    </a:solidFill>
                  </a:endParaRPr>
                </a:p>
                <a:p>
                  <a:pPr algn="ctr" eaLnBrk="0" hangingPunct="0">
                    <a:lnSpc>
                      <a:spcPct val="80000"/>
                    </a:lnSpc>
                  </a:pPr>
                  <a:r>
                    <a:rPr lang="zh-CN" altLang="en-US" sz="1400" b="0">
                      <a:solidFill>
                        <a:srgbClr val="000000"/>
                      </a:solidFill>
                    </a:rPr>
                    <a:t>总经理秘书</a:t>
                  </a:r>
                  <a:endParaRPr lang="zh-CN" altLang="en-US" sz="1400" b="0">
                    <a:solidFill>
                      <a:srgbClr val="000000"/>
                    </a:solidFill>
                  </a:endParaRPr>
                </a:p>
                <a:p>
                  <a:pPr algn="ctr" eaLnBrk="0" hangingPunct="0">
                    <a:lnSpc>
                      <a:spcPct val="80000"/>
                    </a:lnSpc>
                  </a:pPr>
                  <a:r>
                    <a:rPr lang="zh-CN" altLang="en-US" sz="1400" b="0">
                      <a:solidFill>
                        <a:srgbClr val="000000"/>
                      </a:solidFill>
                    </a:rPr>
                    <a:t>工会财务主管</a:t>
                  </a:r>
                  <a:endParaRPr lang="zh-CN" altLang="en-US" sz="1400" b="0">
                    <a:solidFill>
                      <a:srgbClr val="000000"/>
                    </a:solidFill>
                  </a:endParaRPr>
                </a:p>
              </p:txBody>
            </p:sp>
            <p:sp>
              <p:nvSpPr>
                <p:cNvPr id="217258" name="Rectangle 140"/>
                <p:cNvSpPr>
                  <a:spLocks noChangeArrowheads="1"/>
                </p:cNvSpPr>
                <p:nvPr/>
              </p:nvSpPr>
              <p:spPr bwMode="auto">
                <a:xfrm>
                  <a:off x="935" y="3072"/>
                  <a:ext cx="878" cy="672"/>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40" name="Group 141"/>
              <p:cNvGrpSpPr/>
              <p:nvPr/>
            </p:nvGrpSpPr>
            <p:grpSpPr bwMode="auto">
              <a:xfrm>
                <a:off x="1813" y="3072"/>
                <a:ext cx="374" cy="672"/>
                <a:chOff x="1813" y="3072"/>
                <a:chExt cx="374" cy="672"/>
              </a:xfrm>
            </p:grpSpPr>
            <p:sp>
              <p:nvSpPr>
                <p:cNvPr id="217255" name="Rectangle 142"/>
                <p:cNvSpPr>
                  <a:spLocks noChangeArrowheads="1"/>
                </p:cNvSpPr>
                <p:nvPr/>
              </p:nvSpPr>
              <p:spPr bwMode="auto">
                <a:xfrm>
                  <a:off x="1856" y="3072"/>
                  <a:ext cx="288" cy="672"/>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355</a:t>
                  </a:r>
                  <a:endParaRPr lang="en-US" altLang="zh-CN" sz="1400" b="0">
                    <a:solidFill>
                      <a:srgbClr val="000000"/>
                    </a:solidFill>
                  </a:endParaRPr>
                </a:p>
                <a:p>
                  <a:pPr algn="ctr" eaLnBrk="0" hangingPunct="0">
                    <a:lnSpc>
                      <a:spcPct val="80000"/>
                    </a:lnSpc>
                    <a:tabLst>
                      <a:tab pos="914400" algn="l"/>
                    </a:tabLst>
                  </a:pPr>
                  <a:r>
                    <a:rPr lang="en-US" altLang="zh-CN" sz="1400" b="0">
                      <a:solidFill>
                        <a:srgbClr val="000000"/>
                      </a:solidFill>
                    </a:rPr>
                    <a:t>355</a:t>
                  </a:r>
                  <a:endParaRPr lang="en-US" altLang="zh-CN" sz="1400" b="0">
                    <a:solidFill>
                      <a:srgbClr val="000000"/>
                    </a:solidFill>
                  </a:endParaRPr>
                </a:p>
                <a:p>
                  <a:pPr algn="ctr" eaLnBrk="0" hangingPunct="0">
                    <a:lnSpc>
                      <a:spcPct val="80000"/>
                    </a:lnSpc>
                    <a:tabLst>
                      <a:tab pos="914400" algn="l"/>
                    </a:tabLst>
                  </a:pPr>
                  <a:r>
                    <a:rPr lang="en-US" altLang="zh-CN" sz="1400" b="0">
                      <a:solidFill>
                        <a:srgbClr val="000000"/>
                      </a:solidFill>
                    </a:rPr>
                    <a:t>335</a:t>
                  </a:r>
                  <a:endParaRPr lang="en-US" altLang="zh-CN" sz="1400" b="0">
                    <a:solidFill>
                      <a:srgbClr val="000000"/>
                    </a:solidFill>
                  </a:endParaRPr>
                </a:p>
                <a:p>
                  <a:pPr algn="ctr" eaLnBrk="0" hangingPunct="0">
                    <a:lnSpc>
                      <a:spcPct val="80000"/>
                    </a:lnSpc>
                    <a:tabLst>
                      <a:tab pos="914400" algn="l"/>
                    </a:tabLst>
                  </a:pPr>
                  <a:r>
                    <a:rPr lang="en-US" altLang="zh-CN" sz="1400" b="0">
                      <a:solidFill>
                        <a:srgbClr val="000000"/>
                      </a:solidFill>
                    </a:rPr>
                    <a:t>345</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56" name="Rectangle 143"/>
                <p:cNvSpPr>
                  <a:spLocks noChangeArrowheads="1"/>
                </p:cNvSpPr>
                <p:nvPr/>
              </p:nvSpPr>
              <p:spPr bwMode="auto">
                <a:xfrm>
                  <a:off x="1813" y="3072"/>
                  <a:ext cx="374" cy="672"/>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41" name="Group 144"/>
              <p:cNvGrpSpPr/>
              <p:nvPr/>
            </p:nvGrpSpPr>
            <p:grpSpPr bwMode="auto">
              <a:xfrm>
                <a:off x="2187" y="3072"/>
                <a:ext cx="518" cy="672"/>
                <a:chOff x="2187" y="3072"/>
                <a:chExt cx="518" cy="672"/>
              </a:xfrm>
            </p:grpSpPr>
            <p:sp>
              <p:nvSpPr>
                <p:cNvPr id="217253" name="Rectangle 145"/>
                <p:cNvSpPr>
                  <a:spLocks noChangeArrowheads="1"/>
                </p:cNvSpPr>
                <p:nvPr/>
              </p:nvSpPr>
              <p:spPr bwMode="auto">
                <a:xfrm>
                  <a:off x="2230" y="3072"/>
                  <a:ext cx="432" cy="672"/>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2560</a:t>
                  </a:r>
                  <a:endParaRPr lang="en-US" altLang="zh-CN" sz="1400" b="0">
                    <a:solidFill>
                      <a:srgbClr val="000000"/>
                    </a:solidFill>
                  </a:endParaRPr>
                </a:p>
                <a:p>
                  <a:pPr algn="ctr" eaLnBrk="0" hangingPunct="0">
                    <a:lnSpc>
                      <a:spcPct val="80000"/>
                    </a:lnSpc>
                    <a:tabLst>
                      <a:tab pos="914400" algn="l"/>
                    </a:tabLst>
                  </a:pPr>
                  <a:r>
                    <a:rPr lang="en-US" altLang="zh-CN" sz="1400" b="0">
                      <a:solidFill>
                        <a:srgbClr val="000000"/>
                      </a:solidFill>
                    </a:rPr>
                    <a:t>2430</a:t>
                  </a:r>
                  <a:endParaRPr lang="en-US" altLang="zh-CN" sz="1400" b="0">
                    <a:solidFill>
                      <a:srgbClr val="000000"/>
                    </a:solidFill>
                  </a:endParaRPr>
                </a:p>
                <a:p>
                  <a:pPr algn="ctr" eaLnBrk="0" hangingPunct="0">
                    <a:lnSpc>
                      <a:spcPct val="80000"/>
                    </a:lnSpc>
                    <a:tabLst>
                      <a:tab pos="914400" algn="l"/>
                    </a:tabLst>
                  </a:pPr>
                  <a:r>
                    <a:rPr lang="en-US" altLang="zh-CN" sz="1400" b="0">
                      <a:solidFill>
                        <a:srgbClr val="000000"/>
                      </a:solidFill>
                    </a:rPr>
                    <a:t>2300</a:t>
                  </a:r>
                  <a:endParaRPr lang="en-US" altLang="zh-CN" sz="1400" b="0">
                    <a:solidFill>
                      <a:srgbClr val="000000"/>
                    </a:solidFill>
                  </a:endParaRPr>
                </a:p>
                <a:p>
                  <a:pPr algn="ctr" eaLnBrk="0" hangingPunct="0">
                    <a:lnSpc>
                      <a:spcPct val="80000"/>
                    </a:lnSpc>
                    <a:tabLst>
                      <a:tab pos="914400" algn="l"/>
                    </a:tabLst>
                  </a:pPr>
                  <a:r>
                    <a:rPr lang="en-US" altLang="zh-CN" sz="1400" b="0">
                      <a:solidFill>
                        <a:srgbClr val="000000"/>
                      </a:solidFill>
                    </a:rPr>
                    <a:t>2300</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54" name="Rectangle 146"/>
                <p:cNvSpPr>
                  <a:spLocks noChangeArrowheads="1"/>
                </p:cNvSpPr>
                <p:nvPr/>
              </p:nvSpPr>
              <p:spPr bwMode="auto">
                <a:xfrm>
                  <a:off x="2187" y="3072"/>
                  <a:ext cx="518" cy="672"/>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42" name="Group 147"/>
              <p:cNvGrpSpPr/>
              <p:nvPr/>
            </p:nvGrpSpPr>
            <p:grpSpPr bwMode="auto">
              <a:xfrm>
                <a:off x="2705" y="3072"/>
                <a:ext cx="446" cy="672"/>
                <a:chOff x="2705" y="3072"/>
                <a:chExt cx="446" cy="672"/>
              </a:xfrm>
            </p:grpSpPr>
            <p:sp>
              <p:nvSpPr>
                <p:cNvPr id="217251" name="Rectangle 148"/>
                <p:cNvSpPr>
                  <a:spLocks noChangeArrowheads="1"/>
                </p:cNvSpPr>
                <p:nvPr/>
              </p:nvSpPr>
              <p:spPr bwMode="auto">
                <a:xfrm>
                  <a:off x="2748" y="3072"/>
                  <a:ext cx="360" cy="672"/>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 </a:t>
                  </a:r>
                  <a:endParaRPr lang="en-US" altLang="zh-CN" sz="1400" b="0">
                    <a:solidFill>
                      <a:srgbClr val="000000"/>
                    </a:solidFill>
                  </a:endParaRPr>
                </a:p>
                <a:p>
                  <a:pPr algn="ctr" eaLnBrk="0" hangingPunct="0">
                    <a:lnSpc>
                      <a:spcPct val="80000"/>
                    </a:lnSpc>
                    <a:tabLst>
                      <a:tab pos="914400" algn="l"/>
                    </a:tabLst>
                  </a:pPr>
                  <a:r>
                    <a:rPr lang="en-US" altLang="zh-CN" sz="1400" b="0">
                      <a:solidFill>
                        <a:srgbClr val="000000"/>
                      </a:solidFill>
                    </a:rPr>
                    <a:t>2848</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52" name="Rectangle 149"/>
                <p:cNvSpPr>
                  <a:spLocks noChangeArrowheads="1"/>
                </p:cNvSpPr>
                <p:nvPr/>
              </p:nvSpPr>
              <p:spPr bwMode="auto">
                <a:xfrm>
                  <a:off x="2705" y="3072"/>
                  <a:ext cx="446" cy="672"/>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43" name="Group 150"/>
              <p:cNvGrpSpPr/>
              <p:nvPr/>
            </p:nvGrpSpPr>
            <p:grpSpPr bwMode="auto">
              <a:xfrm>
                <a:off x="3151" y="3072"/>
                <a:ext cx="734" cy="672"/>
                <a:chOff x="3151" y="3072"/>
                <a:chExt cx="734" cy="672"/>
              </a:xfrm>
            </p:grpSpPr>
            <p:sp>
              <p:nvSpPr>
                <p:cNvPr id="217249" name="Rectangle 151"/>
                <p:cNvSpPr>
                  <a:spLocks noChangeArrowheads="1"/>
                </p:cNvSpPr>
                <p:nvPr/>
              </p:nvSpPr>
              <p:spPr bwMode="auto">
                <a:xfrm>
                  <a:off x="3194" y="3072"/>
                  <a:ext cx="648" cy="672"/>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111</a:t>
                  </a: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r>
                    <a:rPr lang="en-US" altLang="zh-CN" sz="1400" b="0">
                      <a:solidFill>
                        <a:srgbClr val="000000"/>
                      </a:solidFill>
                    </a:rPr>
                    <a:t>117</a:t>
                  </a: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r>
                    <a:rPr lang="en-US" altLang="zh-CN" sz="1400" b="0">
                      <a:solidFill>
                        <a:srgbClr val="000000"/>
                      </a:solidFill>
                    </a:rPr>
                    <a:t>124</a:t>
                  </a: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r>
                    <a:rPr lang="en-US" altLang="zh-CN" sz="1400" b="0">
                      <a:solidFill>
                        <a:srgbClr val="000000"/>
                      </a:solidFill>
                    </a:rPr>
                    <a:t>124</a:t>
                  </a: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50" name="Rectangle 152"/>
                <p:cNvSpPr>
                  <a:spLocks noChangeArrowheads="1"/>
                </p:cNvSpPr>
                <p:nvPr/>
              </p:nvSpPr>
              <p:spPr bwMode="auto">
                <a:xfrm>
                  <a:off x="3151" y="3072"/>
                  <a:ext cx="734" cy="672"/>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44" name="Group 153"/>
              <p:cNvGrpSpPr/>
              <p:nvPr/>
            </p:nvGrpSpPr>
            <p:grpSpPr bwMode="auto">
              <a:xfrm>
                <a:off x="0" y="3744"/>
                <a:ext cx="417" cy="480"/>
                <a:chOff x="0" y="3744"/>
                <a:chExt cx="417" cy="480"/>
              </a:xfrm>
            </p:grpSpPr>
            <p:sp>
              <p:nvSpPr>
                <p:cNvPr id="217247" name="Rectangle 154"/>
                <p:cNvSpPr>
                  <a:spLocks noChangeArrowheads="1"/>
                </p:cNvSpPr>
                <p:nvPr/>
              </p:nvSpPr>
              <p:spPr bwMode="auto">
                <a:xfrm>
                  <a:off x="43" y="3744"/>
                  <a:ext cx="331"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5</a:t>
                  </a:r>
                  <a:endParaRPr lang="en-US" altLang="zh-CN" sz="1400" b="0">
                    <a:solidFill>
                      <a:srgbClr val="000000"/>
                    </a:solidFill>
                  </a:endParaRPr>
                </a:p>
              </p:txBody>
            </p:sp>
            <p:sp>
              <p:nvSpPr>
                <p:cNvPr id="217248" name="Rectangle 155"/>
                <p:cNvSpPr>
                  <a:spLocks noChangeArrowheads="1"/>
                </p:cNvSpPr>
                <p:nvPr/>
              </p:nvSpPr>
              <p:spPr bwMode="auto">
                <a:xfrm>
                  <a:off x="0" y="3744"/>
                  <a:ext cx="417"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45" name="Group 156"/>
              <p:cNvGrpSpPr/>
              <p:nvPr/>
            </p:nvGrpSpPr>
            <p:grpSpPr bwMode="auto">
              <a:xfrm>
                <a:off x="417" y="3744"/>
                <a:ext cx="518" cy="480"/>
                <a:chOff x="417" y="3744"/>
                <a:chExt cx="518" cy="480"/>
              </a:xfrm>
            </p:grpSpPr>
            <p:sp>
              <p:nvSpPr>
                <p:cNvPr id="217245" name="Rectangle 157"/>
                <p:cNvSpPr>
                  <a:spLocks noChangeArrowheads="1"/>
                </p:cNvSpPr>
                <p:nvPr/>
              </p:nvSpPr>
              <p:spPr bwMode="auto">
                <a:xfrm>
                  <a:off x="460" y="3744"/>
                  <a:ext cx="432" cy="480"/>
                </a:xfrm>
                <a:prstGeom prst="rect">
                  <a:avLst/>
                </a:prstGeom>
                <a:noFill/>
                <a:ln w="9525">
                  <a:noFill/>
                  <a:miter lim="800000"/>
                </a:ln>
              </p:spPr>
              <p:txBody>
                <a:bodyPr/>
                <a:lstStyle/>
                <a:p>
                  <a:pPr>
                    <a:lnSpc>
                      <a:spcPct val="80000"/>
                    </a:lnSpc>
                    <a:tabLst>
                      <a:tab pos="914400" algn="l"/>
                    </a:tabLst>
                  </a:pPr>
                  <a:r>
                    <a:rPr lang="en-US" altLang="zh-CN" sz="1400" b="0">
                      <a:solidFill>
                        <a:srgbClr val="000000"/>
                      </a:solidFill>
                    </a:rPr>
                    <a:t>293</a:t>
                  </a:r>
                  <a:r>
                    <a:rPr lang="zh-CN" altLang="en-US" sz="1400" b="0">
                      <a:solidFill>
                        <a:srgbClr val="000000"/>
                      </a:solidFill>
                    </a:rPr>
                    <a:t>－</a:t>
                  </a:r>
                  <a:r>
                    <a:rPr lang="en-US" altLang="zh-CN" sz="1400" b="0">
                      <a:solidFill>
                        <a:srgbClr val="000000"/>
                      </a:solidFill>
                    </a:rPr>
                    <a:t>331</a:t>
                  </a:r>
                  <a:endParaRPr lang="en-US" altLang="zh-CN" sz="1400" b="0">
                    <a:solidFill>
                      <a:srgbClr val="000000"/>
                    </a:solidFill>
                  </a:endParaRPr>
                </a:p>
                <a:p>
                  <a:pPr eaLnBrk="0" hangingPunct="0">
                    <a:lnSpc>
                      <a:spcPct val="80000"/>
                    </a:lnSpc>
                    <a:tabLst>
                      <a:tab pos="914400" algn="l"/>
                    </a:tabLst>
                  </a:pPr>
                  <a:endParaRPr lang="en-US" altLang="zh-CN" sz="1400" b="0">
                    <a:solidFill>
                      <a:srgbClr val="000000"/>
                    </a:solidFill>
                  </a:endParaRPr>
                </a:p>
              </p:txBody>
            </p:sp>
            <p:sp>
              <p:nvSpPr>
                <p:cNvPr id="217246" name="Rectangle 158"/>
                <p:cNvSpPr>
                  <a:spLocks noChangeArrowheads="1"/>
                </p:cNvSpPr>
                <p:nvPr/>
              </p:nvSpPr>
              <p:spPr bwMode="auto">
                <a:xfrm>
                  <a:off x="417" y="3744"/>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46" name="Group 159"/>
              <p:cNvGrpSpPr/>
              <p:nvPr/>
            </p:nvGrpSpPr>
            <p:grpSpPr bwMode="auto">
              <a:xfrm>
                <a:off x="935" y="3744"/>
                <a:ext cx="878" cy="480"/>
                <a:chOff x="935" y="3744"/>
                <a:chExt cx="878" cy="480"/>
              </a:xfrm>
            </p:grpSpPr>
            <p:sp>
              <p:nvSpPr>
                <p:cNvPr id="217243" name="Rectangle 160"/>
                <p:cNvSpPr>
                  <a:spLocks noChangeArrowheads="1"/>
                </p:cNvSpPr>
                <p:nvPr/>
              </p:nvSpPr>
              <p:spPr bwMode="auto">
                <a:xfrm>
                  <a:off x="978" y="3744"/>
                  <a:ext cx="792" cy="480"/>
                </a:xfrm>
                <a:prstGeom prst="rect">
                  <a:avLst/>
                </a:prstGeom>
                <a:noFill/>
                <a:ln w="9525">
                  <a:noFill/>
                  <a:miter lim="800000"/>
                </a:ln>
              </p:spPr>
              <p:txBody>
                <a:bodyPr/>
                <a:lstStyle/>
                <a:p>
                  <a:pPr algn="ctr">
                    <a:lnSpc>
                      <a:spcPct val="80000"/>
                    </a:lnSpc>
                  </a:pPr>
                  <a:r>
                    <a:rPr lang="zh-CN" altLang="en-US" sz="1400" b="0">
                      <a:solidFill>
                        <a:srgbClr val="000000"/>
                      </a:solidFill>
                    </a:rPr>
                    <a:t>无</a:t>
                  </a:r>
                  <a:endParaRPr lang="zh-CN" altLang="en-US" sz="1400" b="0">
                    <a:solidFill>
                      <a:srgbClr val="000000"/>
                    </a:solidFill>
                  </a:endParaRPr>
                </a:p>
                <a:p>
                  <a:pPr algn="ctr" eaLnBrk="0" hangingPunct="0">
                    <a:lnSpc>
                      <a:spcPct val="80000"/>
                    </a:lnSpc>
                  </a:pPr>
                  <a:endParaRPr lang="en-US" altLang="zh-CN" sz="1400" b="0">
                    <a:solidFill>
                      <a:srgbClr val="000000"/>
                    </a:solidFill>
                  </a:endParaRPr>
                </a:p>
              </p:txBody>
            </p:sp>
            <p:sp>
              <p:nvSpPr>
                <p:cNvPr id="217244" name="Rectangle 161"/>
                <p:cNvSpPr>
                  <a:spLocks noChangeArrowheads="1"/>
                </p:cNvSpPr>
                <p:nvPr/>
              </p:nvSpPr>
              <p:spPr bwMode="auto">
                <a:xfrm>
                  <a:off x="935" y="3744"/>
                  <a:ext cx="87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47" name="Group 162"/>
              <p:cNvGrpSpPr/>
              <p:nvPr/>
            </p:nvGrpSpPr>
            <p:grpSpPr bwMode="auto">
              <a:xfrm>
                <a:off x="1813" y="3744"/>
                <a:ext cx="374" cy="480"/>
                <a:chOff x="1813" y="3744"/>
                <a:chExt cx="374" cy="480"/>
              </a:xfrm>
            </p:grpSpPr>
            <p:sp>
              <p:nvSpPr>
                <p:cNvPr id="217241" name="Rectangle 163"/>
                <p:cNvSpPr>
                  <a:spLocks noChangeArrowheads="1"/>
                </p:cNvSpPr>
                <p:nvPr/>
              </p:nvSpPr>
              <p:spPr bwMode="auto">
                <a:xfrm>
                  <a:off x="1856" y="3744"/>
                  <a:ext cx="288"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 </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42" name="Rectangle 164"/>
                <p:cNvSpPr>
                  <a:spLocks noChangeArrowheads="1"/>
                </p:cNvSpPr>
                <p:nvPr/>
              </p:nvSpPr>
              <p:spPr bwMode="auto">
                <a:xfrm>
                  <a:off x="1813" y="3744"/>
                  <a:ext cx="37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48" name="Group 165"/>
              <p:cNvGrpSpPr/>
              <p:nvPr/>
            </p:nvGrpSpPr>
            <p:grpSpPr bwMode="auto">
              <a:xfrm>
                <a:off x="2187" y="3744"/>
                <a:ext cx="518" cy="480"/>
                <a:chOff x="2187" y="3744"/>
                <a:chExt cx="518" cy="480"/>
              </a:xfrm>
            </p:grpSpPr>
            <p:sp>
              <p:nvSpPr>
                <p:cNvPr id="217239" name="Rectangle 166"/>
                <p:cNvSpPr>
                  <a:spLocks noChangeArrowheads="1"/>
                </p:cNvSpPr>
                <p:nvPr/>
              </p:nvSpPr>
              <p:spPr bwMode="auto">
                <a:xfrm>
                  <a:off x="2230" y="3744"/>
                  <a:ext cx="432" cy="480"/>
                </a:xfrm>
                <a:prstGeom prst="rect">
                  <a:avLst/>
                </a:prstGeom>
                <a:noFill/>
                <a:ln w="9525">
                  <a:noFill/>
                  <a:miter lim="800000"/>
                </a:ln>
              </p:spPr>
              <p:txBody>
                <a:bodyPr/>
                <a:lstStyle/>
                <a:p>
                  <a:pPr algn="ctr">
                    <a:lnSpc>
                      <a:spcPct val="80000"/>
                    </a:lnSpc>
                    <a:tabLst>
                      <a:tab pos="914400" algn="l"/>
                    </a:tabLst>
                  </a:pP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40" name="Rectangle 167"/>
                <p:cNvSpPr>
                  <a:spLocks noChangeArrowheads="1"/>
                </p:cNvSpPr>
                <p:nvPr/>
              </p:nvSpPr>
              <p:spPr bwMode="auto">
                <a:xfrm>
                  <a:off x="2187" y="3744"/>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49" name="Group 168"/>
              <p:cNvGrpSpPr/>
              <p:nvPr/>
            </p:nvGrpSpPr>
            <p:grpSpPr bwMode="auto">
              <a:xfrm>
                <a:off x="2705" y="3744"/>
                <a:ext cx="446" cy="480"/>
                <a:chOff x="2705" y="3744"/>
                <a:chExt cx="446" cy="480"/>
              </a:xfrm>
            </p:grpSpPr>
            <p:sp>
              <p:nvSpPr>
                <p:cNvPr id="217237" name="Rectangle 169"/>
                <p:cNvSpPr>
                  <a:spLocks noChangeArrowheads="1"/>
                </p:cNvSpPr>
                <p:nvPr/>
              </p:nvSpPr>
              <p:spPr bwMode="auto">
                <a:xfrm>
                  <a:off x="2748" y="3744"/>
                  <a:ext cx="360"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2515</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38" name="Rectangle 170"/>
                <p:cNvSpPr>
                  <a:spLocks noChangeArrowheads="1"/>
                </p:cNvSpPr>
                <p:nvPr/>
              </p:nvSpPr>
              <p:spPr bwMode="auto">
                <a:xfrm>
                  <a:off x="2705" y="3744"/>
                  <a:ext cx="446"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50" name="Group 171"/>
              <p:cNvGrpSpPr/>
              <p:nvPr/>
            </p:nvGrpSpPr>
            <p:grpSpPr bwMode="auto">
              <a:xfrm>
                <a:off x="3151" y="3744"/>
                <a:ext cx="734" cy="480"/>
                <a:chOff x="3151" y="3744"/>
                <a:chExt cx="734" cy="480"/>
              </a:xfrm>
            </p:grpSpPr>
            <p:sp>
              <p:nvSpPr>
                <p:cNvPr id="217235" name="Rectangle 172"/>
                <p:cNvSpPr>
                  <a:spLocks noChangeArrowheads="1"/>
                </p:cNvSpPr>
                <p:nvPr/>
              </p:nvSpPr>
              <p:spPr bwMode="auto">
                <a:xfrm>
                  <a:off x="3194" y="3744"/>
                  <a:ext cx="648" cy="480"/>
                </a:xfrm>
                <a:prstGeom prst="rect">
                  <a:avLst/>
                </a:prstGeom>
                <a:noFill/>
                <a:ln w="9525">
                  <a:noFill/>
                  <a:miter lim="800000"/>
                </a:ln>
              </p:spPr>
              <p:txBody>
                <a:bodyPr/>
                <a:lstStyle/>
                <a:p>
                  <a:pPr algn="ctr">
                    <a:lnSpc>
                      <a:spcPct val="80000"/>
                    </a:lnSpc>
                    <a:tabLst>
                      <a:tab pos="914400" algn="l"/>
                    </a:tabLst>
                  </a:pP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36" name="Rectangle 173"/>
                <p:cNvSpPr>
                  <a:spLocks noChangeArrowheads="1"/>
                </p:cNvSpPr>
                <p:nvPr/>
              </p:nvSpPr>
              <p:spPr bwMode="auto">
                <a:xfrm>
                  <a:off x="3151" y="3744"/>
                  <a:ext cx="73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51" name="Group 174"/>
              <p:cNvGrpSpPr/>
              <p:nvPr/>
            </p:nvGrpSpPr>
            <p:grpSpPr bwMode="auto">
              <a:xfrm>
                <a:off x="0" y="4224"/>
                <a:ext cx="417" cy="480"/>
                <a:chOff x="0" y="4224"/>
                <a:chExt cx="417" cy="480"/>
              </a:xfrm>
            </p:grpSpPr>
            <p:sp>
              <p:nvSpPr>
                <p:cNvPr id="217233" name="Rectangle 175"/>
                <p:cNvSpPr>
                  <a:spLocks noChangeArrowheads="1"/>
                </p:cNvSpPr>
                <p:nvPr/>
              </p:nvSpPr>
              <p:spPr bwMode="auto">
                <a:xfrm>
                  <a:off x="43" y="4224"/>
                  <a:ext cx="331"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4</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34" name="Rectangle 176"/>
                <p:cNvSpPr>
                  <a:spLocks noChangeArrowheads="1"/>
                </p:cNvSpPr>
                <p:nvPr/>
              </p:nvSpPr>
              <p:spPr bwMode="auto">
                <a:xfrm>
                  <a:off x="0" y="4224"/>
                  <a:ext cx="417"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52" name="Group 177"/>
              <p:cNvGrpSpPr/>
              <p:nvPr/>
            </p:nvGrpSpPr>
            <p:grpSpPr bwMode="auto">
              <a:xfrm>
                <a:off x="417" y="4224"/>
                <a:ext cx="518" cy="480"/>
                <a:chOff x="417" y="4224"/>
                <a:chExt cx="518" cy="480"/>
              </a:xfrm>
            </p:grpSpPr>
            <p:sp>
              <p:nvSpPr>
                <p:cNvPr id="217231" name="Rectangle 178"/>
                <p:cNvSpPr>
                  <a:spLocks noChangeArrowheads="1"/>
                </p:cNvSpPr>
                <p:nvPr/>
              </p:nvSpPr>
              <p:spPr bwMode="auto">
                <a:xfrm>
                  <a:off x="460" y="4224"/>
                  <a:ext cx="432" cy="480"/>
                </a:xfrm>
                <a:prstGeom prst="rect">
                  <a:avLst/>
                </a:prstGeom>
                <a:noFill/>
                <a:ln w="9525">
                  <a:noFill/>
                  <a:miter lim="800000"/>
                </a:ln>
              </p:spPr>
              <p:txBody>
                <a:bodyPr/>
                <a:lstStyle/>
                <a:p>
                  <a:pPr>
                    <a:lnSpc>
                      <a:spcPct val="80000"/>
                    </a:lnSpc>
                    <a:tabLst>
                      <a:tab pos="914400" algn="l"/>
                    </a:tabLst>
                  </a:pPr>
                  <a:r>
                    <a:rPr lang="en-US" altLang="zh-CN" sz="1400" b="0">
                      <a:solidFill>
                        <a:srgbClr val="000000"/>
                      </a:solidFill>
                    </a:rPr>
                    <a:t>254</a:t>
                  </a:r>
                  <a:r>
                    <a:rPr lang="zh-CN" altLang="en-US" sz="1400" b="0">
                      <a:solidFill>
                        <a:srgbClr val="000000"/>
                      </a:solidFill>
                    </a:rPr>
                    <a:t>－</a:t>
                  </a:r>
                  <a:r>
                    <a:rPr lang="en-US" altLang="zh-CN" sz="1400" b="0">
                      <a:solidFill>
                        <a:srgbClr val="000000"/>
                      </a:solidFill>
                    </a:rPr>
                    <a:t>292</a:t>
                  </a:r>
                  <a:endParaRPr lang="en-US" altLang="zh-CN" sz="1400" b="0">
                    <a:solidFill>
                      <a:srgbClr val="000000"/>
                    </a:solidFill>
                  </a:endParaRPr>
                </a:p>
                <a:p>
                  <a:pPr eaLnBrk="0" hangingPunct="0">
                    <a:lnSpc>
                      <a:spcPct val="80000"/>
                    </a:lnSpc>
                    <a:tabLst>
                      <a:tab pos="914400" algn="l"/>
                    </a:tabLst>
                  </a:pPr>
                  <a:endParaRPr lang="en-US" altLang="zh-CN" sz="1400" b="0">
                    <a:solidFill>
                      <a:srgbClr val="000000"/>
                    </a:solidFill>
                  </a:endParaRPr>
                </a:p>
              </p:txBody>
            </p:sp>
            <p:sp>
              <p:nvSpPr>
                <p:cNvPr id="217232" name="Rectangle 179"/>
                <p:cNvSpPr>
                  <a:spLocks noChangeArrowheads="1"/>
                </p:cNvSpPr>
                <p:nvPr/>
              </p:nvSpPr>
              <p:spPr bwMode="auto">
                <a:xfrm>
                  <a:off x="417" y="4224"/>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53" name="Group 180"/>
              <p:cNvGrpSpPr/>
              <p:nvPr/>
            </p:nvGrpSpPr>
            <p:grpSpPr bwMode="auto">
              <a:xfrm>
                <a:off x="935" y="4224"/>
                <a:ext cx="878" cy="480"/>
                <a:chOff x="935" y="4224"/>
                <a:chExt cx="878" cy="480"/>
              </a:xfrm>
            </p:grpSpPr>
            <p:sp>
              <p:nvSpPr>
                <p:cNvPr id="217229" name="Rectangle 181"/>
                <p:cNvSpPr>
                  <a:spLocks noChangeArrowheads="1"/>
                </p:cNvSpPr>
                <p:nvPr/>
              </p:nvSpPr>
              <p:spPr bwMode="auto">
                <a:xfrm>
                  <a:off x="978" y="4224"/>
                  <a:ext cx="792" cy="480"/>
                </a:xfrm>
                <a:prstGeom prst="rect">
                  <a:avLst/>
                </a:prstGeom>
                <a:noFill/>
                <a:ln w="9525">
                  <a:noFill/>
                  <a:miter lim="800000"/>
                </a:ln>
              </p:spPr>
              <p:txBody>
                <a:bodyPr/>
                <a:lstStyle/>
                <a:p>
                  <a:pPr algn="ctr">
                    <a:lnSpc>
                      <a:spcPct val="80000"/>
                    </a:lnSpc>
                  </a:pPr>
                  <a:r>
                    <a:rPr lang="zh-CN" altLang="en-US" sz="1400" b="0">
                      <a:solidFill>
                        <a:srgbClr val="000000"/>
                      </a:solidFill>
                    </a:rPr>
                    <a:t>行政事务主管</a:t>
                  </a:r>
                  <a:endParaRPr lang="zh-CN" altLang="en-US" sz="1400" b="0">
                    <a:solidFill>
                      <a:srgbClr val="000000"/>
                    </a:solidFill>
                  </a:endParaRPr>
                </a:p>
                <a:p>
                  <a:pPr algn="ctr" eaLnBrk="0" hangingPunct="0">
                    <a:lnSpc>
                      <a:spcPct val="80000"/>
                    </a:lnSpc>
                  </a:pPr>
                  <a:endParaRPr lang="en-US" altLang="zh-CN" sz="1400" b="0">
                    <a:solidFill>
                      <a:srgbClr val="000000"/>
                    </a:solidFill>
                  </a:endParaRPr>
                </a:p>
              </p:txBody>
            </p:sp>
            <p:sp>
              <p:nvSpPr>
                <p:cNvPr id="217230" name="Rectangle 182"/>
                <p:cNvSpPr>
                  <a:spLocks noChangeArrowheads="1"/>
                </p:cNvSpPr>
                <p:nvPr/>
              </p:nvSpPr>
              <p:spPr bwMode="auto">
                <a:xfrm>
                  <a:off x="935" y="4224"/>
                  <a:ext cx="87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54" name="Group 183"/>
              <p:cNvGrpSpPr/>
              <p:nvPr/>
            </p:nvGrpSpPr>
            <p:grpSpPr bwMode="auto">
              <a:xfrm>
                <a:off x="1813" y="4224"/>
                <a:ext cx="374" cy="480"/>
                <a:chOff x="1813" y="4224"/>
                <a:chExt cx="374" cy="480"/>
              </a:xfrm>
            </p:grpSpPr>
            <p:sp>
              <p:nvSpPr>
                <p:cNvPr id="217227" name="Rectangle 184"/>
                <p:cNvSpPr>
                  <a:spLocks noChangeArrowheads="1"/>
                </p:cNvSpPr>
                <p:nvPr/>
              </p:nvSpPr>
              <p:spPr bwMode="auto">
                <a:xfrm>
                  <a:off x="1856" y="4224"/>
                  <a:ext cx="288"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260</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28" name="Rectangle 185"/>
                <p:cNvSpPr>
                  <a:spLocks noChangeArrowheads="1"/>
                </p:cNvSpPr>
                <p:nvPr/>
              </p:nvSpPr>
              <p:spPr bwMode="auto">
                <a:xfrm>
                  <a:off x="1813" y="4224"/>
                  <a:ext cx="37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55" name="Group 186"/>
              <p:cNvGrpSpPr/>
              <p:nvPr/>
            </p:nvGrpSpPr>
            <p:grpSpPr bwMode="auto">
              <a:xfrm>
                <a:off x="2187" y="4224"/>
                <a:ext cx="518" cy="480"/>
                <a:chOff x="2187" y="4224"/>
                <a:chExt cx="518" cy="480"/>
              </a:xfrm>
            </p:grpSpPr>
            <p:sp>
              <p:nvSpPr>
                <p:cNvPr id="217225" name="Rectangle 187"/>
                <p:cNvSpPr>
                  <a:spLocks noChangeArrowheads="1"/>
                </p:cNvSpPr>
                <p:nvPr/>
              </p:nvSpPr>
              <p:spPr bwMode="auto">
                <a:xfrm>
                  <a:off x="2230" y="4224"/>
                  <a:ext cx="432"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2030</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26" name="Rectangle 188"/>
                <p:cNvSpPr>
                  <a:spLocks noChangeArrowheads="1"/>
                </p:cNvSpPr>
                <p:nvPr/>
              </p:nvSpPr>
              <p:spPr bwMode="auto">
                <a:xfrm>
                  <a:off x="2187" y="4224"/>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56" name="Group 189"/>
              <p:cNvGrpSpPr/>
              <p:nvPr/>
            </p:nvGrpSpPr>
            <p:grpSpPr bwMode="auto">
              <a:xfrm>
                <a:off x="2705" y="4224"/>
                <a:ext cx="446" cy="480"/>
                <a:chOff x="2705" y="4224"/>
                <a:chExt cx="446" cy="480"/>
              </a:xfrm>
            </p:grpSpPr>
            <p:sp>
              <p:nvSpPr>
                <p:cNvPr id="217223" name="Rectangle 190"/>
                <p:cNvSpPr>
                  <a:spLocks noChangeArrowheads="1"/>
                </p:cNvSpPr>
                <p:nvPr/>
              </p:nvSpPr>
              <p:spPr bwMode="auto">
                <a:xfrm>
                  <a:off x="2748" y="4224"/>
                  <a:ext cx="360"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2221</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24" name="Rectangle 191"/>
                <p:cNvSpPr>
                  <a:spLocks noChangeArrowheads="1"/>
                </p:cNvSpPr>
                <p:nvPr/>
              </p:nvSpPr>
              <p:spPr bwMode="auto">
                <a:xfrm>
                  <a:off x="2705" y="4224"/>
                  <a:ext cx="446"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57" name="Group 192"/>
              <p:cNvGrpSpPr/>
              <p:nvPr/>
            </p:nvGrpSpPr>
            <p:grpSpPr bwMode="auto">
              <a:xfrm>
                <a:off x="3151" y="4224"/>
                <a:ext cx="734" cy="480"/>
                <a:chOff x="3151" y="4224"/>
                <a:chExt cx="734" cy="480"/>
              </a:xfrm>
            </p:grpSpPr>
            <p:sp>
              <p:nvSpPr>
                <p:cNvPr id="217221" name="Rectangle 193"/>
                <p:cNvSpPr>
                  <a:spLocks noChangeArrowheads="1"/>
                </p:cNvSpPr>
                <p:nvPr/>
              </p:nvSpPr>
              <p:spPr bwMode="auto">
                <a:xfrm>
                  <a:off x="3194" y="4224"/>
                  <a:ext cx="648"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109</a:t>
                  </a: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22" name="Rectangle 194"/>
                <p:cNvSpPr>
                  <a:spLocks noChangeArrowheads="1"/>
                </p:cNvSpPr>
                <p:nvPr/>
              </p:nvSpPr>
              <p:spPr bwMode="auto">
                <a:xfrm>
                  <a:off x="3151" y="4224"/>
                  <a:ext cx="73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58" name="Group 195"/>
              <p:cNvGrpSpPr/>
              <p:nvPr/>
            </p:nvGrpSpPr>
            <p:grpSpPr bwMode="auto">
              <a:xfrm>
                <a:off x="0" y="4704"/>
                <a:ext cx="417" cy="480"/>
                <a:chOff x="0" y="4704"/>
                <a:chExt cx="417" cy="480"/>
              </a:xfrm>
            </p:grpSpPr>
            <p:sp>
              <p:nvSpPr>
                <p:cNvPr id="217219" name="Rectangle 196"/>
                <p:cNvSpPr>
                  <a:spLocks noChangeArrowheads="1"/>
                </p:cNvSpPr>
                <p:nvPr/>
              </p:nvSpPr>
              <p:spPr bwMode="auto">
                <a:xfrm>
                  <a:off x="43" y="4704"/>
                  <a:ext cx="331"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3</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20" name="Rectangle 197"/>
                <p:cNvSpPr>
                  <a:spLocks noChangeArrowheads="1"/>
                </p:cNvSpPr>
                <p:nvPr/>
              </p:nvSpPr>
              <p:spPr bwMode="auto">
                <a:xfrm>
                  <a:off x="0" y="4704"/>
                  <a:ext cx="417"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59" name="Group 198"/>
              <p:cNvGrpSpPr/>
              <p:nvPr/>
            </p:nvGrpSpPr>
            <p:grpSpPr bwMode="auto">
              <a:xfrm>
                <a:off x="417" y="4704"/>
                <a:ext cx="518" cy="480"/>
                <a:chOff x="417" y="4704"/>
                <a:chExt cx="518" cy="480"/>
              </a:xfrm>
            </p:grpSpPr>
            <p:sp>
              <p:nvSpPr>
                <p:cNvPr id="217217" name="Rectangle 199"/>
                <p:cNvSpPr>
                  <a:spLocks noChangeArrowheads="1"/>
                </p:cNvSpPr>
                <p:nvPr/>
              </p:nvSpPr>
              <p:spPr bwMode="auto">
                <a:xfrm>
                  <a:off x="460" y="4704"/>
                  <a:ext cx="432" cy="480"/>
                </a:xfrm>
                <a:prstGeom prst="rect">
                  <a:avLst/>
                </a:prstGeom>
                <a:noFill/>
                <a:ln w="9525">
                  <a:noFill/>
                  <a:miter lim="800000"/>
                </a:ln>
              </p:spPr>
              <p:txBody>
                <a:bodyPr/>
                <a:lstStyle/>
                <a:p>
                  <a:pPr>
                    <a:lnSpc>
                      <a:spcPct val="80000"/>
                    </a:lnSpc>
                    <a:tabLst>
                      <a:tab pos="914400" algn="l"/>
                    </a:tabLst>
                  </a:pPr>
                  <a:r>
                    <a:rPr lang="en-US" altLang="zh-CN" sz="1400" b="0">
                      <a:solidFill>
                        <a:srgbClr val="000000"/>
                      </a:solidFill>
                    </a:rPr>
                    <a:t>215</a:t>
                  </a:r>
                  <a:r>
                    <a:rPr lang="zh-CN" altLang="en-US" sz="1400" b="0">
                      <a:solidFill>
                        <a:srgbClr val="000000"/>
                      </a:solidFill>
                    </a:rPr>
                    <a:t>－</a:t>
                  </a:r>
                  <a:r>
                    <a:rPr lang="en-US" altLang="zh-CN" sz="1400" b="0">
                      <a:solidFill>
                        <a:srgbClr val="000000"/>
                      </a:solidFill>
                    </a:rPr>
                    <a:t>253</a:t>
                  </a:r>
                  <a:endParaRPr lang="en-US" altLang="zh-CN" sz="1400" b="0">
                    <a:solidFill>
                      <a:srgbClr val="000000"/>
                    </a:solidFill>
                  </a:endParaRPr>
                </a:p>
                <a:p>
                  <a:pPr eaLnBrk="0" hangingPunct="0">
                    <a:lnSpc>
                      <a:spcPct val="80000"/>
                    </a:lnSpc>
                    <a:tabLst>
                      <a:tab pos="914400" algn="l"/>
                    </a:tabLst>
                  </a:pPr>
                  <a:endParaRPr lang="en-US" altLang="zh-CN" sz="1400" b="0">
                    <a:solidFill>
                      <a:srgbClr val="000000"/>
                    </a:solidFill>
                  </a:endParaRPr>
                </a:p>
              </p:txBody>
            </p:sp>
            <p:sp>
              <p:nvSpPr>
                <p:cNvPr id="217218" name="Rectangle 200"/>
                <p:cNvSpPr>
                  <a:spLocks noChangeArrowheads="1"/>
                </p:cNvSpPr>
                <p:nvPr/>
              </p:nvSpPr>
              <p:spPr bwMode="auto">
                <a:xfrm>
                  <a:off x="417" y="4704"/>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60" name="Group 201"/>
              <p:cNvGrpSpPr/>
              <p:nvPr/>
            </p:nvGrpSpPr>
            <p:grpSpPr bwMode="auto">
              <a:xfrm>
                <a:off x="935" y="4704"/>
                <a:ext cx="878" cy="480"/>
                <a:chOff x="935" y="4704"/>
                <a:chExt cx="878" cy="480"/>
              </a:xfrm>
            </p:grpSpPr>
            <p:sp>
              <p:nvSpPr>
                <p:cNvPr id="217215" name="Rectangle 202"/>
                <p:cNvSpPr>
                  <a:spLocks noChangeArrowheads="1"/>
                </p:cNvSpPr>
                <p:nvPr/>
              </p:nvSpPr>
              <p:spPr bwMode="auto">
                <a:xfrm>
                  <a:off x="978" y="4704"/>
                  <a:ext cx="792" cy="480"/>
                </a:xfrm>
                <a:prstGeom prst="rect">
                  <a:avLst/>
                </a:prstGeom>
                <a:noFill/>
                <a:ln w="9525">
                  <a:noFill/>
                  <a:miter lim="800000"/>
                </a:ln>
              </p:spPr>
              <p:txBody>
                <a:bodyPr/>
                <a:lstStyle/>
                <a:p>
                  <a:pPr algn="ctr">
                    <a:lnSpc>
                      <a:spcPct val="80000"/>
                    </a:lnSpc>
                  </a:pPr>
                  <a:r>
                    <a:rPr lang="zh-CN" altLang="en-US" sz="1400" b="0">
                      <a:solidFill>
                        <a:srgbClr val="000000"/>
                      </a:solidFill>
                    </a:rPr>
                    <a:t>无</a:t>
                  </a:r>
                  <a:endParaRPr lang="zh-CN" altLang="en-US" sz="1400" b="0">
                    <a:solidFill>
                      <a:srgbClr val="000000"/>
                    </a:solidFill>
                  </a:endParaRPr>
                </a:p>
                <a:p>
                  <a:pPr algn="ctr" eaLnBrk="0" hangingPunct="0">
                    <a:lnSpc>
                      <a:spcPct val="80000"/>
                    </a:lnSpc>
                  </a:pPr>
                  <a:endParaRPr lang="en-US" altLang="zh-CN" sz="1400" b="0">
                    <a:solidFill>
                      <a:srgbClr val="000000"/>
                    </a:solidFill>
                  </a:endParaRPr>
                </a:p>
              </p:txBody>
            </p:sp>
            <p:sp>
              <p:nvSpPr>
                <p:cNvPr id="217216" name="Rectangle 203"/>
                <p:cNvSpPr>
                  <a:spLocks noChangeArrowheads="1"/>
                </p:cNvSpPr>
                <p:nvPr/>
              </p:nvSpPr>
              <p:spPr bwMode="auto">
                <a:xfrm>
                  <a:off x="935" y="4704"/>
                  <a:ext cx="87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61" name="Group 204"/>
              <p:cNvGrpSpPr/>
              <p:nvPr/>
            </p:nvGrpSpPr>
            <p:grpSpPr bwMode="auto">
              <a:xfrm>
                <a:off x="1813" y="4704"/>
                <a:ext cx="374" cy="480"/>
                <a:chOff x="1813" y="4704"/>
                <a:chExt cx="374" cy="480"/>
              </a:xfrm>
            </p:grpSpPr>
            <p:sp>
              <p:nvSpPr>
                <p:cNvPr id="217213" name="Rectangle 205"/>
                <p:cNvSpPr>
                  <a:spLocks noChangeArrowheads="1"/>
                </p:cNvSpPr>
                <p:nvPr/>
              </p:nvSpPr>
              <p:spPr bwMode="auto">
                <a:xfrm>
                  <a:off x="1856" y="4704"/>
                  <a:ext cx="288"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 </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14" name="Rectangle 206"/>
                <p:cNvSpPr>
                  <a:spLocks noChangeArrowheads="1"/>
                </p:cNvSpPr>
                <p:nvPr/>
              </p:nvSpPr>
              <p:spPr bwMode="auto">
                <a:xfrm>
                  <a:off x="1813" y="4704"/>
                  <a:ext cx="37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62" name="Group 207"/>
              <p:cNvGrpSpPr/>
              <p:nvPr/>
            </p:nvGrpSpPr>
            <p:grpSpPr bwMode="auto">
              <a:xfrm>
                <a:off x="2187" y="4704"/>
                <a:ext cx="518" cy="480"/>
                <a:chOff x="2187" y="4704"/>
                <a:chExt cx="518" cy="480"/>
              </a:xfrm>
            </p:grpSpPr>
            <p:sp>
              <p:nvSpPr>
                <p:cNvPr id="217211" name="Rectangle 208"/>
                <p:cNvSpPr>
                  <a:spLocks noChangeArrowheads="1"/>
                </p:cNvSpPr>
                <p:nvPr/>
              </p:nvSpPr>
              <p:spPr bwMode="auto">
                <a:xfrm>
                  <a:off x="2230" y="4704"/>
                  <a:ext cx="432" cy="480"/>
                </a:xfrm>
                <a:prstGeom prst="rect">
                  <a:avLst/>
                </a:prstGeom>
                <a:noFill/>
                <a:ln w="9525">
                  <a:noFill/>
                  <a:miter lim="800000"/>
                </a:ln>
              </p:spPr>
              <p:txBody>
                <a:bodyPr/>
                <a:lstStyle/>
                <a:p>
                  <a:pPr algn="ctr">
                    <a:lnSpc>
                      <a:spcPct val="80000"/>
                    </a:lnSpc>
                    <a:tabLst>
                      <a:tab pos="914400" algn="l"/>
                    </a:tabLst>
                  </a:pP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12" name="Rectangle 209"/>
                <p:cNvSpPr>
                  <a:spLocks noChangeArrowheads="1"/>
                </p:cNvSpPr>
                <p:nvPr/>
              </p:nvSpPr>
              <p:spPr bwMode="auto">
                <a:xfrm>
                  <a:off x="2187" y="4704"/>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63" name="Group 210"/>
              <p:cNvGrpSpPr/>
              <p:nvPr/>
            </p:nvGrpSpPr>
            <p:grpSpPr bwMode="auto">
              <a:xfrm>
                <a:off x="2705" y="4704"/>
                <a:ext cx="446" cy="480"/>
                <a:chOff x="2705" y="4704"/>
                <a:chExt cx="446" cy="480"/>
              </a:xfrm>
            </p:grpSpPr>
            <p:sp>
              <p:nvSpPr>
                <p:cNvPr id="217209" name="Rectangle 211"/>
                <p:cNvSpPr>
                  <a:spLocks noChangeArrowheads="1"/>
                </p:cNvSpPr>
                <p:nvPr/>
              </p:nvSpPr>
              <p:spPr bwMode="auto">
                <a:xfrm>
                  <a:off x="2748" y="4704"/>
                  <a:ext cx="360"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1962</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10" name="Rectangle 212"/>
                <p:cNvSpPr>
                  <a:spLocks noChangeArrowheads="1"/>
                </p:cNvSpPr>
                <p:nvPr/>
              </p:nvSpPr>
              <p:spPr bwMode="auto">
                <a:xfrm>
                  <a:off x="2705" y="4704"/>
                  <a:ext cx="446"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64" name="Group 213"/>
              <p:cNvGrpSpPr/>
              <p:nvPr/>
            </p:nvGrpSpPr>
            <p:grpSpPr bwMode="auto">
              <a:xfrm>
                <a:off x="3151" y="4704"/>
                <a:ext cx="734" cy="480"/>
                <a:chOff x="3151" y="4704"/>
                <a:chExt cx="734" cy="480"/>
              </a:xfrm>
            </p:grpSpPr>
            <p:sp>
              <p:nvSpPr>
                <p:cNvPr id="217207" name="Rectangle 214"/>
                <p:cNvSpPr>
                  <a:spLocks noChangeArrowheads="1"/>
                </p:cNvSpPr>
                <p:nvPr/>
              </p:nvSpPr>
              <p:spPr bwMode="auto">
                <a:xfrm>
                  <a:off x="3194" y="4704"/>
                  <a:ext cx="648" cy="480"/>
                </a:xfrm>
                <a:prstGeom prst="rect">
                  <a:avLst/>
                </a:prstGeom>
                <a:noFill/>
                <a:ln w="9525">
                  <a:noFill/>
                  <a:miter lim="800000"/>
                </a:ln>
              </p:spPr>
              <p:txBody>
                <a:bodyPr/>
                <a:lstStyle/>
                <a:p>
                  <a:pPr algn="ctr">
                    <a:lnSpc>
                      <a:spcPct val="80000"/>
                    </a:lnSpc>
                    <a:tabLst>
                      <a:tab pos="914400" algn="l"/>
                    </a:tabLst>
                  </a:pP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08" name="Rectangle 215"/>
                <p:cNvSpPr>
                  <a:spLocks noChangeArrowheads="1"/>
                </p:cNvSpPr>
                <p:nvPr/>
              </p:nvSpPr>
              <p:spPr bwMode="auto">
                <a:xfrm>
                  <a:off x="3151" y="4704"/>
                  <a:ext cx="73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65" name="Group 216"/>
              <p:cNvGrpSpPr/>
              <p:nvPr/>
            </p:nvGrpSpPr>
            <p:grpSpPr bwMode="auto">
              <a:xfrm>
                <a:off x="0" y="5184"/>
                <a:ext cx="417" cy="480"/>
                <a:chOff x="0" y="5184"/>
                <a:chExt cx="417" cy="480"/>
              </a:xfrm>
            </p:grpSpPr>
            <p:sp>
              <p:nvSpPr>
                <p:cNvPr id="217205" name="Rectangle 217"/>
                <p:cNvSpPr>
                  <a:spLocks noChangeArrowheads="1"/>
                </p:cNvSpPr>
                <p:nvPr/>
              </p:nvSpPr>
              <p:spPr bwMode="auto">
                <a:xfrm>
                  <a:off x="43" y="5184"/>
                  <a:ext cx="331"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2</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06" name="Rectangle 218"/>
                <p:cNvSpPr>
                  <a:spLocks noChangeArrowheads="1"/>
                </p:cNvSpPr>
                <p:nvPr/>
              </p:nvSpPr>
              <p:spPr bwMode="auto">
                <a:xfrm>
                  <a:off x="0" y="5184"/>
                  <a:ext cx="417"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66" name="Group 219"/>
              <p:cNvGrpSpPr/>
              <p:nvPr/>
            </p:nvGrpSpPr>
            <p:grpSpPr bwMode="auto">
              <a:xfrm>
                <a:off x="417" y="5184"/>
                <a:ext cx="518" cy="480"/>
                <a:chOff x="417" y="5184"/>
                <a:chExt cx="518" cy="480"/>
              </a:xfrm>
            </p:grpSpPr>
            <p:sp>
              <p:nvSpPr>
                <p:cNvPr id="217203" name="Rectangle 220"/>
                <p:cNvSpPr>
                  <a:spLocks noChangeArrowheads="1"/>
                </p:cNvSpPr>
                <p:nvPr/>
              </p:nvSpPr>
              <p:spPr bwMode="auto">
                <a:xfrm>
                  <a:off x="460" y="5184"/>
                  <a:ext cx="432" cy="480"/>
                </a:xfrm>
                <a:prstGeom prst="rect">
                  <a:avLst/>
                </a:prstGeom>
                <a:noFill/>
                <a:ln w="9525">
                  <a:noFill/>
                  <a:miter lim="800000"/>
                </a:ln>
              </p:spPr>
              <p:txBody>
                <a:bodyPr/>
                <a:lstStyle/>
                <a:p>
                  <a:pPr>
                    <a:lnSpc>
                      <a:spcPct val="80000"/>
                    </a:lnSpc>
                    <a:tabLst>
                      <a:tab pos="914400" algn="l"/>
                    </a:tabLst>
                  </a:pPr>
                  <a:r>
                    <a:rPr lang="en-US" altLang="zh-CN" sz="1400" b="0">
                      <a:solidFill>
                        <a:srgbClr val="000000"/>
                      </a:solidFill>
                    </a:rPr>
                    <a:t>176</a:t>
                  </a:r>
                  <a:r>
                    <a:rPr lang="zh-CN" altLang="en-US" sz="1400" b="0">
                      <a:solidFill>
                        <a:srgbClr val="000000"/>
                      </a:solidFill>
                    </a:rPr>
                    <a:t>－</a:t>
                  </a:r>
                  <a:r>
                    <a:rPr lang="en-US" altLang="zh-CN" sz="1400" b="0">
                      <a:solidFill>
                        <a:srgbClr val="000000"/>
                      </a:solidFill>
                    </a:rPr>
                    <a:t>214</a:t>
                  </a:r>
                  <a:endParaRPr lang="en-US" altLang="zh-CN" sz="1400" b="0">
                    <a:solidFill>
                      <a:srgbClr val="000000"/>
                    </a:solidFill>
                  </a:endParaRPr>
                </a:p>
                <a:p>
                  <a:pPr eaLnBrk="0" hangingPunct="0">
                    <a:lnSpc>
                      <a:spcPct val="80000"/>
                    </a:lnSpc>
                    <a:tabLst>
                      <a:tab pos="914400" algn="l"/>
                    </a:tabLst>
                  </a:pPr>
                  <a:endParaRPr lang="en-US" altLang="zh-CN" sz="1400" b="0">
                    <a:solidFill>
                      <a:srgbClr val="000000"/>
                    </a:solidFill>
                  </a:endParaRPr>
                </a:p>
              </p:txBody>
            </p:sp>
            <p:sp>
              <p:nvSpPr>
                <p:cNvPr id="217204" name="Rectangle 221"/>
                <p:cNvSpPr>
                  <a:spLocks noChangeArrowheads="1"/>
                </p:cNvSpPr>
                <p:nvPr/>
              </p:nvSpPr>
              <p:spPr bwMode="auto">
                <a:xfrm>
                  <a:off x="417" y="5184"/>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67" name="Group 222"/>
              <p:cNvGrpSpPr/>
              <p:nvPr/>
            </p:nvGrpSpPr>
            <p:grpSpPr bwMode="auto">
              <a:xfrm>
                <a:off x="935" y="5184"/>
                <a:ext cx="878" cy="480"/>
                <a:chOff x="935" y="5184"/>
                <a:chExt cx="878" cy="480"/>
              </a:xfrm>
            </p:grpSpPr>
            <p:sp>
              <p:nvSpPr>
                <p:cNvPr id="217201" name="Rectangle 223"/>
                <p:cNvSpPr>
                  <a:spLocks noChangeArrowheads="1"/>
                </p:cNvSpPr>
                <p:nvPr/>
              </p:nvSpPr>
              <p:spPr bwMode="auto">
                <a:xfrm>
                  <a:off x="978" y="5184"/>
                  <a:ext cx="792" cy="480"/>
                </a:xfrm>
                <a:prstGeom prst="rect">
                  <a:avLst/>
                </a:prstGeom>
                <a:noFill/>
                <a:ln w="9525">
                  <a:noFill/>
                  <a:miter lim="800000"/>
                </a:ln>
              </p:spPr>
              <p:txBody>
                <a:bodyPr/>
                <a:lstStyle/>
                <a:p>
                  <a:pPr algn="ctr">
                    <a:lnSpc>
                      <a:spcPct val="80000"/>
                    </a:lnSpc>
                  </a:pPr>
                  <a:r>
                    <a:rPr lang="zh-CN" altLang="en-US" sz="1400" b="0">
                      <a:solidFill>
                        <a:srgbClr val="000000"/>
                      </a:solidFill>
                    </a:rPr>
                    <a:t>离退休事务主管</a:t>
                  </a:r>
                  <a:endParaRPr lang="zh-CN" altLang="en-US" sz="1400" b="0">
                    <a:solidFill>
                      <a:srgbClr val="000000"/>
                    </a:solidFill>
                  </a:endParaRPr>
                </a:p>
                <a:p>
                  <a:pPr algn="ctr" eaLnBrk="0" hangingPunct="0">
                    <a:lnSpc>
                      <a:spcPct val="80000"/>
                    </a:lnSpc>
                  </a:pPr>
                  <a:endParaRPr lang="en-US" altLang="zh-CN" sz="1400" b="0">
                    <a:solidFill>
                      <a:srgbClr val="000000"/>
                    </a:solidFill>
                  </a:endParaRPr>
                </a:p>
              </p:txBody>
            </p:sp>
            <p:sp>
              <p:nvSpPr>
                <p:cNvPr id="217202" name="Rectangle 224"/>
                <p:cNvSpPr>
                  <a:spLocks noChangeArrowheads="1"/>
                </p:cNvSpPr>
                <p:nvPr/>
              </p:nvSpPr>
              <p:spPr bwMode="auto">
                <a:xfrm>
                  <a:off x="935" y="5184"/>
                  <a:ext cx="87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68" name="Group 225"/>
              <p:cNvGrpSpPr/>
              <p:nvPr/>
            </p:nvGrpSpPr>
            <p:grpSpPr bwMode="auto">
              <a:xfrm>
                <a:off x="1813" y="5184"/>
                <a:ext cx="374" cy="480"/>
                <a:chOff x="1813" y="5184"/>
                <a:chExt cx="374" cy="480"/>
              </a:xfrm>
            </p:grpSpPr>
            <p:sp>
              <p:nvSpPr>
                <p:cNvPr id="217199" name="Rectangle 226"/>
                <p:cNvSpPr>
                  <a:spLocks noChangeArrowheads="1"/>
                </p:cNvSpPr>
                <p:nvPr/>
              </p:nvSpPr>
              <p:spPr bwMode="auto">
                <a:xfrm>
                  <a:off x="1856" y="5184"/>
                  <a:ext cx="288"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210</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200" name="Rectangle 227"/>
                <p:cNvSpPr>
                  <a:spLocks noChangeArrowheads="1"/>
                </p:cNvSpPr>
                <p:nvPr/>
              </p:nvSpPr>
              <p:spPr bwMode="auto">
                <a:xfrm>
                  <a:off x="1813" y="5184"/>
                  <a:ext cx="37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69" name="Group 228"/>
              <p:cNvGrpSpPr/>
              <p:nvPr/>
            </p:nvGrpSpPr>
            <p:grpSpPr bwMode="auto">
              <a:xfrm>
                <a:off x="2187" y="5184"/>
                <a:ext cx="518" cy="480"/>
                <a:chOff x="2187" y="5184"/>
                <a:chExt cx="518" cy="480"/>
              </a:xfrm>
            </p:grpSpPr>
            <p:sp>
              <p:nvSpPr>
                <p:cNvPr id="217197" name="Rectangle 229"/>
                <p:cNvSpPr>
                  <a:spLocks noChangeArrowheads="1"/>
                </p:cNvSpPr>
                <p:nvPr/>
              </p:nvSpPr>
              <p:spPr bwMode="auto">
                <a:xfrm>
                  <a:off x="2230" y="5184"/>
                  <a:ext cx="432"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1800</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198" name="Rectangle 230"/>
                <p:cNvSpPr>
                  <a:spLocks noChangeArrowheads="1"/>
                </p:cNvSpPr>
                <p:nvPr/>
              </p:nvSpPr>
              <p:spPr bwMode="auto">
                <a:xfrm>
                  <a:off x="2187" y="5184"/>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70" name="Group 231"/>
              <p:cNvGrpSpPr/>
              <p:nvPr/>
            </p:nvGrpSpPr>
            <p:grpSpPr bwMode="auto">
              <a:xfrm>
                <a:off x="2705" y="5184"/>
                <a:ext cx="446" cy="480"/>
                <a:chOff x="2705" y="5184"/>
                <a:chExt cx="446" cy="480"/>
              </a:xfrm>
            </p:grpSpPr>
            <p:sp>
              <p:nvSpPr>
                <p:cNvPr id="217195" name="Rectangle 232"/>
                <p:cNvSpPr>
                  <a:spLocks noChangeArrowheads="1"/>
                </p:cNvSpPr>
                <p:nvPr/>
              </p:nvSpPr>
              <p:spPr bwMode="auto">
                <a:xfrm>
                  <a:off x="2748" y="5184"/>
                  <a:ext cx="360"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1732</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196" name="Rectangle 233"/>
                <p:cNvSpPr>
                  <a:spLocks noChangeArrowheads="1"/>
                </p:cNvSpPr>
                <p:nvPr/>
              </p:nvSpPr>
              <p:spPr bwMode="auto">
                <a:xfrm>
                  <a:off x="2705" y="5184"/>
                  <a:ext cx="446"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71" name="Group 234"/>
              <p:cNvGrpSpPr/>
              <p:nvPr/>
            </p:nvGrpSpPr>
            <p:grpSpPr bwMode="auto">
              <a:xfrm>
                <a:off x="3151" y="5184"/>
                <a:ext cx="734" cy="480"/>
                <a:chOff x="3151" y="5184"/>
                <a:chExt cx="734" cy="480"/>
              </a:xfrm>
            </p:grpSpPr>
            <p:sp>
              <p:nvSpPr>
                <p:cNvPr id="217193" name="Rectangle 235"/>
                <p:cNvSpPr>
                  <a:spLocks noChangeArrowheads="1"/>
                </p:cNvSpPr>
                <p:nvPr/>
              </p:nvSpPr>
              <p:spPr bwMode="auto">
                <a:xfrm>
                  <a:off x="3194" y="5184"/>
                  <a:ext cx="648"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96</a:t>
                  </a: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194" name="Rectangle 236"/>
                <p:cNvSpPr>
                  <a:spLocks noChangeArrowheads="1"/>
                </p:cNvSpPr>
                <p:nvPr/>
              </p:nvSpPr>
              <p:spPr bwMode="auto">
                <a:xfrm>
                  <a:off x="3151" y="5184"/>
                  <a:ext cx="73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72" name="Group 237"/>
              <p:cNvGrpSpPr/>
              <p:nvPr/>
            </p:nvGrpSpPr>
            <p:grpSpPr bwMode="auto">
              <a:xfrm>
                <a:off x="0" y="5664"/>
                <a:ext cx="417" cy="480"/>
                <a:chOff x="0" y="5664"/>
                <a:chExt cx="417" cy="480"/>
              </a:xfrm>
            </p:grpSpPr>
            <p:sp>
              <p:nvSpPr>
                <p:cNvPr id="217191" name="Rectangle 238"/>
                <p:cNvSpPr>
                  <a:spLocks noChangeArrowheads="1"/>
                </p:cNvSpPr>
                <p:nvPr/>
              </p:nvSpPr>
              <p:spPr bwMode="auto">
                <a:xfrm>
                  <a:off x="43" y="5664"/>
                  <a:ext cx="331"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1</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192" name="Rectangle 239"/>
                <p:cNvSpPr>
                  <a:spLocks noChangeArrowheads="1"/>
                </p:cNvSpPr>
                <p:nvPr/>
              </p:nvSpPr>
              <p:spPr bwMode="auto">
                <a:xfrm>
                  <a:off x="0" y="5664"/>
                  <a:ext cx="417"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73" name="Group 240"/>
              <p:cNvGrpSpPr/>
              <p:nvPr/>
            </p:nvGrpSpPr>
            <p:grpSpPr bwMode="auto">
              <a:xfrm>
                <a:off x="417" y="5664"/>
                <a:ext cx="518" cy="480"/>
                <a:chOff x="417" y="5664"/>
                <a:chExt cx="518" cy="480"/>
              </a:xfrm>
            </p:grpSpPr>
            <p:sp>
              <p:nvSpPr>
                <p:cNvPr id="217189" name="Rectangle 241"/>
                <p:cNvSpPr>
                  <a:spLocks noChangeArrowheads="1"/>
                </p:cNvSpPr>
                <p:nvPr/>
              </p:nvSpPr>
              <p:spPr bwMode="auto">
                <a:xfrm>
                  <a:off x="460" y="5664"/>
                  <a:ext cx="432" cy="480"/>
                </a:xfrm>
                <a:prstGeom prst="rect">
                  <a:avLst/>
                </a:prstGeom>
                <a:noFill/>
                <a:ln w="9525">
                  <a:noFill/>
                  <a:miter lim="800000"/>
                </a:ln>
              </p:spPr>
              <p:txBody>
                <a:bodyPr/>
                <a:lstStyle/>
                <a:p>
                  <a:pPr>
                    <a:lnSpc>
                      <a:spcPct val="80000"/>
                    </a:lnSpc>
                    <a:tabLst>
                      <a:tab pos="914400" algn="l"/>
                    </a:tabLst>
                  </a:pPr>
                  <a:r>
                    <a:rPr lang="en-US" altLang="zh-CN" sz="1400" b="0">
                      <a:solidFill>
                        <a:srgbClr val="000000"/>
                      </a:solidFill>
                    </a:rPr>
                    <a:t>137</a:t>
                  </a:r>
                  <a:r>
                    <a:rPr lang="zh-CN" altLang="en-US" sz="1400" b="0">
                      <a:solidFill>
                        <a:srgbClr val="000000"/>
                      </a:solidFill>
                    </a:rPr>
                    <a:t>－</a:t>
                  </a:r>
                  <a:r>
                    <a:rPr lang="en-US" altLang="zh-CN" sz="1400" b="0">
                      <a:solidFill>
                        <a:srgbClr val="000000"/>
                      </a:solidFill>
                    </a:rPr>
                    <a:t>175</a:t>
                  </a:r>
                  <a:endParaRPr lang="en-US" altLang="zh-CN" sz="1400" b="0">
                    <a:solidFill>
                      <a:srgbClr val="000000"/>
                    </a:solidFill>
                  </a:endParaRPr>
                </a:p>
                <a:p>
                  <a:pPr eaLnBrk="0" hangingPunct="0">
                    <a:lnSpc>
                      <a:spcPct val="80000"/>
                    </a:lnSpc>
                    <a:tabLst>
                      <a:tab pos="914400" algn="l"/>
                    </a:tabLst>
                  </a:pPr>
                  <a:endParaRPr lang="en-US" altLang="zh-CN" sz="1400" b="0">
                    <a:solidFill>
                      <a:srgbClr val="000000"/>
                    </a:solidFill>
                  </a:endParaRPr>
                </a:p>
              </p:txBody>
            </p:sp>
            <p:sp>
              <p:nvSpPr>
                <p:cNvPr id="217190" name="Rectangle 242"/>
                <p:cNvSpPr>
                  <a:spLocks noChangeArrowheads="1"/>
                </p:cNvSpPr>
                <p:nvPr/>
              </p:nvSpPr>
              <p:spPr bwMode="auto">
                <a:xfrm>
                  <a:off x="417" y="5664"/>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74" name="Group 243"/>
              <p:cNvGrpSpPr/>
              <p:nvPr/>
            </p:nvGrpSpPr>
            <p:grpSpPr bwMode="auto">
              <a:xfrm>
                <a:off x="935" y="5664"/>
                <a:ext cx="878" cy="480"/>
                <a:chOff x="935" y="5664"/>
                <a:chExt cx="878" cy="480"/>
              </a:xfrm>
            </p:grpSpPr>
            <p:sp>
              <p:nvSpPr>
                <p:cNvPr id="217187" name="Rectangle 244"/>
                <p:cNvSpPr>
                  <a:spLocks noChangeArrowheads="1"/>
                </p:cNvSpPr>
                <p:nvPr/>
              </p:nvSpPr>
              <p:spPr bwMode="auto">
                <a:xfrm>
                  <a:off x="978" y="5664"/>
                  <a:ext cx="792" cy="480"/>
                </a:xfrm>
                <a:prstGeom prst="rect">
                  <a:avLst/>
                </a:prstGeom>
                <a:noFill/>
                <a:ln w="9525">
                  <a:noFill/>
                  <a:miter lim="800000"/>
                </a:ln>
              </p:spPr>
              <p:txBody>
                <a:bodyPr/>
                <a:lstStyle/>
                <a:p>
                  <a:pPr algn="ctr">
                    <a:lnSpc>
                      <a:spcPct val="80000"/>
                    </a:lnSpc>
                  </a:pPr>
                  <a:r>
                    <a:rPr lang="zh-CN" altLang="en-US" sz="1400" b="0">
                      <a:solidFill>
                        <a:srgbClr val="000000"/>
                      </a:solidFill>
                    </a:rPr>
                    <a:t>出纳</a:t>
                  </a:r>
                  <a:endParaRPr lang="zh-CN" altLang="en-US" sz="1400" b="0">
                    <a:solidFill>
                      <a:srgbClr val="000000"/>
                    </a:solidFill>
                  </a:endParaRPr>
                </a:p>
                <a:p>
                  <a:pPr algn="ctr" eaLnBrk="0" hangingPunct="0">
                    <a:lnSpc>
                      <a:spcPct val="80000"/>
                    </a:lnSpc>
                  </a:pPr>
                  <a:endParaRPr lang="en-US" altLang="zh-CN" sz="1400" b="0">
                    <a:solidFill>
                      <a:srgbClr val="000000"/>
                    </a:solidFill>
                  </a:endParaRPr>
                </a:p>
              </p:txBody>
            </p:sp>
            <p:sp>
              <p:nvSpPr>
                <p:cNvPr id="217188" name="Rectangle 245"/>
                <p:cNvSpPr>
                  <a:spLocks noChangeArrowheads="1"/>
                </p:cNvSpPr>
                <p:nvPr/>
              </p:nvSpPr>
              <p:spPr bwMode="auto">
                <a:xfrm>
                  <a:off x="935" y="5664"/>
                  <a:ext cx="87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75" name="Group 246"/>
              <p:cNvGrpSpPr/>
              <p:nvPr/>
            </p:nvGrpSpPr>
            <p:grpSpPr bwMode="auto">
              <a:xfrm>
                <a:off x="1813" y="5664"/>
                <a:ext cx="374" cy="480"/>
                <a:chOff x="1813" y="5664"/>
                <a:chExt cx="374" cy="480"/>
              </a:xfrm>
            </p:grpSpPr>
            <p:sp>
              <p:nvSpPr>
                <p:cNvPr id="217185" name="Rectangle 247"/>
                <p:cNvSpPr>
                  <a:spLocks noChangeArrowheads="1"/>
                </p:cNvSpPr>
                <p:nvPr/>
              </p:nvSpPr>
              <p:spPr bwMode="auto">
                <a:xfrm>
                  <a:off x="1856" y="5664"/>
                  <a:ext cx="288"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140</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186" name="Rectangle 248"/>
                <p:cNvSpPr>
                  <a:spLocks noChangeArrowheads="1"/>
                </p:cNvSpPr>
                <p:nvPr/>
              </p:nvSpPr>
              <p:spPr bwMode="auto">
                <a:xfrm>
                  <a:off x="1813" y="5664"/>
                  <a:ext cx="374"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76" name="Group 249"/>
              <p:cNvGrpSpPr/>
              <p:nvPr/>
            </p:nvGrpSpPr>
            <p:grpSpPr bwMode="auto">
              <a:xfrm>
                <a:off x="2187" y="5664"/>
                <a:ext cx="518" cy="480"/>
                <a:chOff x="2187" y="5664"/>
                <a:chExt cx="518" cy="480"/>
              </a:xfrm>
            </p:grpSpPr>
            <p:sp>
              <p:nvSpPr>
                <p:cNvPr id="217183" name="Rectangle 250"/>
                <p:cNvSpPr>
                  <a:spLocks noChangeArrowheads="1"/>
                </p:cNvSpPr>
                <p:nvPr/>
              </p:nvSpPr>
              <p:spPr bwMode="auto">
                <a:xfrm>
                  <a:off x="2230" y="5664"/>
                  <a:ext cx="432"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1530</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184" name="Rectangle 251"/>
                <p:cNvSpPr>
                  <a:spLocks noChangeArrowheads="1"/>
                </p:cNvSpPr>
                <p:nvPr/>
              </p:nvSpPr>
              <p:spPr bwMode="auto">
                <a:xfrm>
                  <a:off x="2187" y="5664"/>
                  <a:ext cx="518"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77" name="Group 252"/>
              <p:cNvGrpSpPr/>
              <p:nvPr/>
            </p:nvGrpSpPr>
            <p:grpSpPr bwMode="auto">
              <a:xfrm>
                <a:off x="2705" y="5664"/>
                <a:ext cx="446" cy="480"/>
                <a:chOff x="2705" y="5664"/>
                <a:chExt cx="446" cy="480"/>
              </a:xfrm>
            </p:grpSpPr>
            <p:sp>
              <p:nvSpPr>
                <p:cNvPr id="217181" name="Rectangle 253"/>
                <p:cNvSpPr>
                  <a:spLocks noChangeArrowheads="1"/>
                </p:cNvSpPr>
                <p:nvPr/>
              </p:nvSpPr>
              <p:spPr bwMode="auto">
                <a:xfrm>
                  <a:off x="2748" y="5664"/>
                  <a:ext cx="360"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1530</a:t>
                  </a:r>
                  <a:endParaRPr lang="en-US" altLang="zh-CN"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182" name="Rectangle 254"/>
                <p:cNvSpPr>
                  <a:spLocks noChangeArrowheads="1"/>
                </p:cNvSpPr>
                <p:nvPr/>
              </p:nvSpPr>
              <p:spPr bwMode="auto">
                <a:xfrm>
                  <a:off x="2705" y="5664"/>
                  <a:ext cx="446" cy="480"/>
                </a:xfrm>
                <a:prstGeom prst="rect">
                  <a:avLst/>
                </a:prstGeom>
                <a:noFill/>
                <a:ln w="7">
                  <a:solidFill>
                    <a:srgbClr val="A0A0A0"/>
                  </a:solidFill>
                  <a:miter lim="800000"/>
                </a:ln>
              </p:spPr>
              <p:txBody>
                <a:bodyPr/>
                <a:lstStyle/>
                <a:p>
                  <a:endParaRPr lang="zh-CN" altLang="en-US">
                    <a:solidFill>
                      <a:srgbClr val="000000"/>
                    </a:solidFill>
                  </a:endParaRPr>
                </a:p>
              </p:txBody>
            </p:sp>
          </p:grpSp>
          <p:grpSp>
            <p:nvGrpSpPr>
              <p:cNvPr id="217178" name="Group 255"/>
              <p:cNvGrpSpPr/>
              <p:nvPr/>
            </p:nvGrpSpPr>
            <p:grpSpPr bwMode="auto">
              <a:xfrm>
                <a:off x="3151" y="5664"/>
                <a:ext cx="734" cy="480"/>
                <a:chOff x="3151" y="5664"/>
                <a:chExt cx="734" cy="480"/>
              </a:xfrm>
            </p:grpSpPr>
            <p:sp>
              <p:nvSpPr>
                <p:cNvPr id="217179" name="Rectangle 256"/>
                <p:cNvSpPr>
                  <a:spLocks noChangeArrowheads="1"/>
                </p:cNvSpPr>
                <p:nvPr/>
              </p:nvSpPr>
              <p:spPr bwMode="auto">
                <a:xfrm>
                  <a:off x="3194" y="5664"/>
                  <a:ext cx="648" cy="480"/>
                </a:xfrm>
                <a:prstGeom prst="rect">
                  <a:avLst/>
                </a:prstGeom>
                <a:noFill/>
                <a:ln w="9525">
                  <a:noFill/>
                  <a:miter lim="800000"/>
                </a:ln>
              </p:spPr>
              <p:txBody>
                <a:bodyPr/>
                <a:lstStyle/>
                <a:p>
                  <a:pPr algn="ctr">
                    <a:lnSpc>
                      <a:spcPct val="80000"/>
                    </a:lnSpc>
                    <a:tabLst>
                      <a:tab pos="914400" algn="l"/>
                    </a:tabLst>
                  </a:pPr>
                  <a:r>
                    <a:rPr lang="en-US" altLang="zh-CN" sz="1400" b="0">
                      <a:solidFill>
                        <a:srgbClr val="000000"/>
                      </a:solidFill>
                    </a:rPr>
                    <a:t>100</a:t>
                  </a:r>
                  <a:r>
                    <a:rPr lang="zh-CN" altLang="en-US" sz="1400" b="0">
                      <a:solidFill>
                        <a:srgbClr val="000000"/>
                      </a:solidFill>
                    </a:rPr>
                    <a:t>％</a:t>
                  </a:r>
                  <a:endParaRPr lang="zh-CN" altLang="en-US" sz="1400" b="0">
                    <a:solidFill>
                      <a:srgbClr val="000000"/>
                    </a:solidFill>
                  </a:endParaRPr>
                </a:p>
                <a:p>
                  <a:pPr algn="ctr" eaLnBrk="0" hangingPunct="0">
                    <a:lnSpc>
                      <a:spcPct val="80000"/>
                    </a:lnSpc>
                    <a:tabLst>
                      <a:tab pos="914400" algn="l"/>
                    </a:tabLst>
                  </a:pPr>
                  <a:endParaRPr lang="en-US" altLang="zh-CN" sz="1400" b="0">
                    <a:solidFill>
                      <a:srgbClr val="000000"/>
                    </a:solidFill>
                  </a:endParaRPr>
                </a:p>
              </p:txBody>
            </p:sp>
            <p:sp>
              <p:nvSpPr>
                <p:cNvPr id="217180" name="Rectangle 257"/>
                <p:cNvSpPr>
                  <a:spLocks noChangeArrowheads="1"/>
                </p:cNvSpPr>
                <p:nvPr/>
              </p:nvSpPr>
              <p:spPr bwMode="auto">
                <a:xfrm>
                  <a:off x="3151" y="5664"/>
                  <a:ext cx="734" cy="480"/>
                </a:xfrm>
                <a:prstGeom prst="rect">
                  <a:avLst/>
                </a:prstGeom>
                <a:noFill/>
                <a:ln w="7">
                  <a:solidFill>
                    <a:srgbClr val="A0A0A0"/>
                  </a:solidFill>
                  <a:miter lim="800000"/>
                </a:ln>
              </p:spPr>
              <p:txBody>
                <a:bodyPr/>
                <a:lstStyle/>
                <a:p>
                  <a:endParaRPr lang="zh-CN" altLang="en-US">
                    <a:solidFill>
                      <a:srgbClr val="000000"/>
                    </a:solidFill>
                  </a:endParaRPr>
                </a:p>
              </p:txBody>
            </p:sp>
          </p:grpSp>
        </p:grpSp>
        <p:sp>
          <p:nvSpPr>
            <p:cNvPr id="217094" name="Rectangle 258"/>
            <p:cNvSpPr>
              <a:spLocks noChangeArrowheads="1"/>
            </p:cNvSpPr>
            <p:nvPr/>
          </p:nvSpPr>
          <p:spPr bwMode="auto">
            <a:xfrm>
              <a:off x="-3" y="-3"/>
              <a:ext cx="3891" cy="6150"/>
            </a:xfrm>
            <a:prstGeom prst="rect">
              <a:avLst/>
            </a:prstGeom>
            <a:noFill/>
            <a:ln w="9525">
              <a:solidFill>
                <a:srgbClr val="A0A0A0"/>
              </a:solidFill>
              <a:miter lim="800000"/>
            </a:ln>
          </p:spPr>
          <p:txBody>
            <a:bodyPr/>
            <a:lstStyle/>
            <a:p>
              <a:endParaRPr lang="zh-CN" alt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a:spLocks noGrp="1" noChangeArrowheads="1"/>
          </p:cNvSpPr>
          <p:nvPr>
            <p:ph type="title"/>
          </p:nvPr>
        </p:nvSpPr>
        <p:spPr>
          <a:xfrm>
            <a:off x="0" y="0"/>
            <a:ext cx="10668000" cy="957263"/>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薪资结构设计的步骤（</a:t>
            </a:r>
            <a:r>
              <a:rPr lang="en-US" altLang="zh-CN" sz="3200" b="1" smtClean="0">
                <a:solidFill>
                  <a:srgbClr val="FFFFFF"/>
                </a:solidFill>
                <a:latin typeface="宋体" panose="02010600030101010101" pitchFamily="2" charset="-122"/>
              </a:rPr>
              <a:t>6.6</a:t>
            </a:r>
            <a:r>
              <a:rPr lang="zh-CN" altLang="en-US" sz="3200" b="1" smtClean="0">
                <a:solidFill>
                  <a:srgbClr val="FFFFFF"/>
                </a:solidFill>
                <a:latin typeface="宋体" panose="02010600030101010101" pitchFamily="2" charset="-122"/>
              </a:rPr>
              <a:t>）</a:t>
            </a:r>
            <a:endParaRPr lang="zh-CN" altLang="en-US" sz="3200" b="1" smtClean="0">
              <a:solidFill>
                <a:srgbClr val="FFFFFF"/>
              </a:solidFill>
              <a:latin typeface="宋体" panose="02010600030101010101" pitchFamily="2" charset="-122"/>
            </a:endParaRPr>
          </a:p>
        </p:txBody>
      </p:sp>
      <p:sp>
        <p:nvSpPr>
          <p:cNvPr id="218115" name="Text Box 3"/>
          <p:cNvSpPr txBox="1">
            <a:spLocks noChangeArrowheads="1"/>
          </p:cNvSpPr>
          <p:nvPr/>
        </p:nvSpPr>
        <p:spPr bwMode="auto">
          <a:xfrm>
            <a:off x="685800" y="1524000"/>
            <a:ext cx="1524000" cy="5678488"/>
          </a:xfrm>
          <a:prstGeom prst="rect">
            <a:avLst/>
          </a:prstGeom>
          <a:noFill/>
          <a:ln w="9525">
            <a:noFill/>
            <a:miter lim="800000"/>
          </a:ln>
        </p:spPr>
        <p:txBody>
          <a:bodyPr>
            <a:spAutoFit/>
          </a:bodyPr>
          <a:lstStyle/>
          <a:p>
            <a:pPr>
              <a:lnSpc>
                <a:spcPct val="170000"/>
              </a:lnSpc>
              <a:spcBef>
                <a:spcPct val="50000"/>
              </a:spcBef>
              <a:buClr>
                <a:srgbClr val="A50021"/>
              </a:buClr>
              <a:buFont typeface="Wingdings" panose="05000000000000000000" pitchFamily="2" charset="2"/>
              <a:buChar char="Ø"/>
            </a:pPr>
            <a:r>
              <a:rPr lang="zh-CN" altLang="en-US">
                <a:solidFill>
                  <a:srgbClr val="000000"/>
                </a:solidFill>
                <a:latin typeface="华文细黑" pitchFamily="2" charset="-122"/>
                <a:ea typeface="华文细黑" pitchFamily="2" charset="-122"/>
              </a:rPr>
              <a:t>步骤六：根据确定的各职位等级或薪酬等级的区间中值建立薪资结构。</a:t>
            </a:r>
            <a:endParaRPr lang="zh-CN" altLang="en-US">
              <a:solidFill>
                <a:srgbClr val="000000"/>
              </a:solidFill>
              <a:latin typeface="华文细黑" pitchFamily="2" charset="-122"/>
              <a:ea typeface="华文细黑" pitchFamily="2" charset="-122"/>
            </a:endParaRPr>
          </a:p>
        </p:txBody>
      </p:sp>
      <p:grpSp>
        <p:nvGrpSpPr>
          <p:cNvPr id="218116" name="Group 4"/>
          <p:cNvGrpSpPr/>
          <p:nvPr/>
        </p:nvGrpSpPr>
        <p:grpSpPr bwMode="auto">
          <a:xfrm>
            <a:off x="2590800" y="990600"/>
            <a:ext cx="6629400" cy="6553200"/>
            <a:chOff x="2220" y="1596"/>
            <a:chExt cx="8639" cy="10608"/>
          </a:xfrm>
        </p:grpSpPr>
        <p:sp>
          <p:nvSpPr>
            <p:cNvPr id="218117" name="Line 5"/>
            <p:cNvSpPr>
              <a:spLocks noChangeShapeType="1"/>
            </p:cNvSpPr>
            <p:nvPr/>
          </p:nvSpPr>
          <p:spPr bwMode="auto">
            <a:xfrm>
              <a:off x="3120" y="11580"/>
              <a:ext cx="7739" cy="1"/>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218118" name="Line 6"/>
            <p:cNvSpPr>
              <a:spLocks noChangeShapeType="1"/>
            </p:cNvSpPr>
            <p:nvPr/>
          </p:nvSpPr>
          <p:spPr bwMode="auto">
            <a:xfrm flipV="1">
              <a:off x="3120" y="1596"/>
              <a:ext cx="2" cy="9984"/>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218119" name="Line 7"/>
            <p:cNvSpPr>
              <a:spLocks noChangeShapeType="1"/>
            </p:cNvSpPr>
            <p:nvPr/>
          </p:nvSpPr>
          <p:spPr bwMode="auto">
            <a:xfrm flipV="1">
              <a:off x="3116" y="1907"/>
              <a:ext cx="184" cy="3"/>
            </a:xfrm>
            <a:prstGeom prst="line">
              <a:avLst/>
            </a:prstGeom>
            <a:noFill/>
            <a:ln w="9525">
              <a:solidFill>
                <a:srgbClr val="000000"/>
              </a:solidFill>
              <a:round/>
            </a:ln>
          </p:spPr>
          <p:txBody>
            <a:bodyPr/>
            <a:lstStyle/>
            <a:p>
              <a:endParaRPr lang="en-US">
                <a:solidFill>
                  <a:srgbClr val="000000"/>
                </a:solidFill>
              </a:endParaRPr>
            </a:p>
          </p:txBody>
        </p:sp>
        <p:sp>
          <p:nvSpPr>
            <p:cNvPr id="218120" name="Line 8"/>
            <p:cNvSpPr>
              <a:spLocks noChangeShapeType="1"/>
            </p:cNvSpPr>
            <p:nvPr/>
          </p:nvSpPr>
          <p:spPr bwMode="auto">
            <a:xfrm flipV="1">
              <a:off x="3120" y="2220"/>
              <a:ext cx="184" cy="2"/>
            </a:xfrm>
            <a:prstGeom prst="line">
              <a:avLst/>
            </a:prstGeom>
            <a:noFill/>
            <a:ln w="9525">
              <a:solidFill>
                <a:srgbClr val="000000"/>
              </a:solidFill>
              <a:round/>
            </a:ln>
          </p:spPr>
          <p:txBody>
            <a:bodyPr/>
            <a:lstStyle/>
            <a:p>
              <a:endParaRPr lang="en-US">
                <a:solidFill>
                  <a:srgbClr val="000000"/>
                </a:solidFill>
              </a:endParaRPr>
            </a:p>
          </p:txBody>
        </p:sp>
        <p:sp>
          <p:nvSpPr>
            <p:cNvPr id="218121" name="Line 9"/>
            <p:cNvSpPr>
              <a:spLocks noChangeShapeType="1"/>
            </p:cNvSpPr>
            <p:nvPr/>
          </p:nvSpPr>
          <p:spPr bwMode="auto">
            <a:xfrm flipV="1">
              <a:off x="3120" y="2532"/>
              <a:ext cx="184" cy="2"/>
            </a:xfrm>
            <a:prstGeom prst="line">
              <a:avLst/>
            </a:prstGeom>
            <a:noFill/>
            <a:ln w="9525">
              <a:solidFill>
                <a:srgbClr val="000000"/>
              </a:solidFill>
              <a:round/>
            </a:ln>
          </p:spPr>
          <p:txBody>
            <a:bodyPr/>
            <a:lstStyle/>
            <a:p>
              <a:endParaRPr lang="en-US">
                <a:solidFill>
                  <a:srgbClr val="000000"/>
                </a:solidFill>
              </a:endParaRPr>
            </a:p>
          </p:txBody>
        </p:sp>
        <p:sp>
          <p:nvSpPr>
            <p:cNvPr id="218122" name="Line 10"/>
            <p:cNvSpPr>
              <a:spLocks noChangeShapeType="1"/>
            </p:cNvSpPr>
            <p:nvPr/>
          </p:nvSpPr>
          <p:spPr bwMode="auto">
            <a:xfrm flipV="1">
              <a:off x="3120" y="2844"/>
              <a:ext cx="184" cy="2"/>
            </a:xfrm>
            <a:prstGeom prst="line">
              <a:avLst/>
            </a:prstGeom>
            <a:noFill/>
            <a:ln w="9525">
              <a:solidFill>
                <a:srgbClr val="000000"/>
              </a:solidFill>
              <a:round/>
            </a:ln>
          </p:spPr>
          <p:txBody>
            <a:bodyPr/>
            <a:lstStyle/>
            <a:p>
              <a:endParaRPr lang="en-US">
                <a:solidFill>
                  <a:srgbClr val="000000"/>
                </a:solidFill>
              </a:endParaRPr>
            </a:p>
          </p:txBody>
        </p:sp>
        <p:sp>
          <p:nvSpPr>
            <p:cNvPr id="218123" name="Line 11"/>
            <p:cNvSpPr>
              <a:spLocks noChangeShapeType="1"/>
            </p:cNvSpPr>
            <p:nvPr/>
          </p:nvSpPr>
          <p:spPr bwMode="auto">
            <a:xfrm flipV="1">
              <a:off x="3120" y="3155"/>
              <a:ext cx="184" cy="3"/>
            </a:xfrm>
            <a:prstGeom prst="line">
              <a:avLst/>
            </a:prstGeom>
            <a:noFill/>
            <a:ln w="9525">
              <a:solidFill>
                <a:srgbClr val="000000"/>
              </a:solidFill>
              <a:round/>
            </a:ln>
          </p:spPr>
          <p:txBody>
            <a:bodyPr/>
            <a:lstStyle/>
            <a:p>
              <a:endParaRPr lang="en-US">
                <a:solidFill>
                  <a:srgbClr val="000000"/>
                </a:solidFill>
              </a:endParaRPr>
            </a:p>
          </p:txBody>
        </p:sp>
        <p:sp>
          <p:nvSpPr>
            <p:cNvPr id="218124" name="Line 12"/>
            <p:cNvSpPr>
              <a:spLocks noChangeShapeType="1"/>
            </p:cNvSpPr>
            <p:nvPr/>
          </p:nvSpPr>
          <p:spPr bwMode="auto">
            <a:xfrm flipV="1">
              <a:off x="3120" y="3468"/>
              <a:ext cx="184" cy="2"/>
            </a:xfrm>
            <a:prstGeom prst="line">
              <a:avLst/>
            </a:prstGeom>
            <a:noFill/>
            <a:ln w="9525">
              <a:solidFill>
                <a:srgbClr val="000000"/>
              </a:solidFill>
              <a:round/>
            </a:ln>
          </p:spPr>
          <p:txBody>
            <a:bodyPr/>
            <a:lstStyle/>
            <a:p>
              <a:endParaRPr lang="en-US">
                <a:solidFill>
                  <a:srgbClr val="000000"/>
                </a:solidFill>
              </a:endParaRPr>
            </a:p>
          </p:txBody>
        </p:sp>
        <p:sp>
          <p:nvSpPr>
            <p:cNvPr id="218125" name="Line 13"/>
            <p:cNvSpPr>
              <a:spLocks noChangeShapeType="1"/>
            </p:cNvSpPr>
            <p:nvPr/>
          </p:nvSpPr>
          <p:spPr bwMode="auto">
            <a:xfrm flipV="1">
              <a:off x="3120" y="3780"/>
              <a:ext cx="184" cy="1"/>
            </a:xfrm>
            <a:prstGeom prst="line">
              <a:avLst/>
            </a:prstGeom>
            <a:noFill/>
            <a:ln w="9525">
              <a:solidFill>
                <a:srgbClr val="000000"/>
              </a:solidFill>
              <a:round/>
            </a:ln>
          </p:spPr>
          <p:txBody>
            <a:bodyPr/>
            <a:lstStyle/>
            <a:p>
              <a:endParaRPr lang="en-US">
                <a:solidFill>
                  <a:srgbClr val="000000"/>
                </a:solidFill>
              </a:endParaRPr>
            </a:p>
          </p:txBody>
        </p:sp>
        <p:sp>
          <p:nvSpPr>
            <p:cNvPr id="218126" name="Line 14"/>
            <p:cNvSpPr>
              <a:spLocks noChangeShapeType="1"/>
            </p:cNvSpPr>
            <p:nvPr/>
          </p:nvSpPr>
          <p:spPr bwMode="auto">
            <a:xfrm flipV="1">
              <a:off x="3120" y="4091"/>
              <a:ext cx="184" cy="2"/>
            </a:xfrm>
            <a:prstGeom prst="line">
              <a:avLst/>
            </a:prstGeom>
            <a:noFill/>
            <a:ln w="9525">
              <a:solidFill>
                <a:srgbClr val="000000"/>
              </a:solidFill>
              <a:round/>
            </a:ln>
          </p:spPr>
          <p:txBody>
            <a:bodyPr/>
            <a:lstStyle/>
            <a:p>
              <a:endParaRPr lang="en-US">
                <a:solidFill>
                  <a:srgbClr val="000000"/>
                </a:solidFill>
              </a:endParaRPr>
            </a:p>
          </p:txBody>
        </p:sp>
        <p:sp>
          <p:nvSpPr>
            <p:cNvPr id="218127" name="Line 15"/>
            <p:cNvSpPr>
              <a:spLocks noChangeShapeType="1"/>
            </p:cNvSpPr>
            <p:nvPr/>
          </p:nvSpPr>
          <p:spPr bwMode="auto">
            <a:xfrm flipV="1">
              <a:off x="3120" y="4403"/>
              <a:ext cx="184" cy="3"/>
            </a:xfrm>
            <a:prstGeom prst="line">
              <a:avLst/>
            </a:prstGeom>
            <a:noFill/>
            <a:ln w="9525">
              <a:solidFill>
                <a:srgbClr val="000000"/>
              </a:solidFill>
              <a:round/>
            </a:ln>
          </p:spPr>
          <p:txBody>
            <a:bodyPr/>
            <a:lstStyle/>
            <a:p>
              <a:endParaRPr lang="en-US">
                <a:solidFill>
                  <a:srgbClr val="000000"/>
                </a:solidFill>
              </a:endParaRPr>
            </a:p>
          </p:txBody>
        </p:sp>
        <p:sp>
          <p:nvSpPr>
            <p:cNvPr id="218128" name="Line 16"/>
            <p:cNvSpPr>
              <a:spLocks noChangeShapeType="1"/>
            </p:cNvSpPr>
            <p:nvPr/>
          </p:nvSpPr>
          <p:spPr bwMode="auto">
            <a:xfrm flipV="1">
              <a:off x="3120" y="4716"/>
              <a:ext cx="184" cy="2"/>
            </a:xfrm>
            <a:prstGeom prst="line">
              <a:avLst/>
            </a:prstGeom>
            <a:noFill/>
            <a:ln w="9525">
              <a:solidFill>
                <a:srgbClr val="000000"/>
              </a:solidFill>
              <a:round/>
            </a:ln>
          </p:spPr>
          <p:txBody>
            <a:bodyPr/>
            <a:lstStyle/>
            <a:p>
              <a:endParaRPr lang="en-US">
                <a:solidFill>
                  <a:srgbClr val="000000"/>
                </a:solidFill>
              </a:endParaRPr>
            </a:p>
          </p:txBody>
        </p:sp>
        <p:sp>
          <p:nvSpPr>
            <p:cNvPr id="218129" name="Line 17"/>
            <p:cNvSpPr>
              <a:spLocks noChangeShapeType="1"/>
            </p:cNvSpPr>
            <p:nvPr/>
          </p:nvSpPr>
          <p:spPr bwMode="auto">
            <a:xfrm flipV="1">
              <a:off x="3120" y="5027"/>
              <a:ext cx="184" cy="3"/>
            </a:xfrm>
            <a:prstGeom prst="line">
              <a:avLst/>
            </a:prstGeom>
            <a:noFill/>
            <a:ln w="9525">
              <a:solidFill>
                <a:srgbClr val="000000"/>
              </a:solidFill>
              <a:round/>
            </a:ln>
          </p:spPr>
          <p:txBody>
            <a:bodyPr/>
            <a:lstStyle/>
            <a:p>
              <a:endParaRPr lang="en-US">
                <a:solidFill>
                  <a:srgbClr val="000000"/>
                </a:solidFill>
              </a:endParaRPr>
            </a:p>
          </p:txBody>
        </p:sp>
        <p:sp>
          <p:nvSpPr>
            <p:cNvPr id="218130" name="Line 18"/>
            <p:cNvSpPr>
              <a:spLocks noChangeShapeType="1"/>
            </p:cNvSpPr>
            <p:nvPr/>
          </p:nvSpPr>
          <p:spPr bwMode="auto">
            <a:xfrm flipV="1">
              <a:off x="3120" y="5339"/>
              <a:ext cx="184" cy="5"/>
            </a:xfrm>
            <a:prstGeom prst="line">
              <a:avLst/>
            </a:prstGeom>
            <a:noFill/>
            <a:ln w="9525">
              <a:solidFill>
                <a:srgbClr val="000000"/>
              </a:solidFill>
              <a:round/>
            </a:ln>
          </p:spPr>
          <p:txBody>
            <a:bodyPr/>
            <a:lstStyle/>
            <a:p>
              <a:endParaRPr lang="en-US">
                <a:solidFill>
                  <a:srgbClr val="000000"/>
                </a:solidFill>
              </a:endParaRPr>
            </a:p>
          </p:txBody>
        </p:sp>
        <p:sp>
          <p:nvSpPr>
            <p:cNvPr id="218131" name="Line 19"/>
            <p:cNvSpPr>
              <a:spLocks noChangeShapeType="1"/>
            </p:cNvSpPr>
            <p:nvPr/>
          </p:nvSpPr>
          <p:spPr bwMode="auto">
            <a:xfrm flipV="1">
              <a:off x="3120" y="5651"/>
              <a:ext cx="184" cy="4"/>
            </a:xfrm>
            <a:prstGeom prst="line">
              <a:avLst/>
            </a:prstGeom>
            <a:noFill/>
            <a:ln w="9525">
              <a:solidFill>
                <a:srgbClr val="000000"/>
              </a:solidFill>
              <a:round/>
            </a:ln>
          </p:spPr>
          <p:txBody>
            <a:bodyPr/>
            <a:lstStyle/>
            <a:p>
              <a:endParaRPr lang="en-US">
                <a:solidFill>
                  <a:srgbClr val="000000"/>
                </a:solidFill>
              </a:endParaRPr>
            </a:p>
          </p:txBody>
        </p:sp>
        <p:sp>
          <p:nvSpPr>
            <p:cNvPr id="218132" name="Line 20"/>
            <p:cNvSpPr>
              <a:spLocks noChangeShapeType="1"/>
            </p:cNvSpPr>
            <p:nvPr/>
          </p:nvSpPr>
          <p:spPr bwMode="auto">
            <a:xfrm flipV="1">
              <a:off x="3126" y="5964"/>
              <a:ext cx="174" cy="3"/>
            </a:xfrm>
            <a:prstGeom prst="line">
              <a:avLst/>
            </a:prstGeom>
            <a:noFill/>
            <a:ln w="9525">
              <a:solidFill>
                <a:srgbClr val="000000"/>
              </a:solidFill>
              <a:round/>
            </a:ln>
          </p:spPr>
          <p:txBody>
            <a:bodyPr/>
            <a:lstStyle/>
            <a:p>
              <a:endParaRPr lang="en-US">
                <a:solidFill>
                  <a:srgbClr val="000000"/>
                </a:solidFill>
              </a:endParaRPr>
            </a:p>
          </p:txBody>
        </p:sp>
        <p:sp>
          <p:nvSpPr>
            <p:cNvPr id="218133" name="Line 21"/>
            <p:cNvSpPr>
              <a:spLocks noChangeShapeType="1"/>
            </p:cNvSpPr>
            <p:nvPr/>
          </p:nvSpPr>
          <p:spPr bwMode="auto">
            <a:xfrm flipV="1">
              <a:off x="3120" y="6275"/>
              <a:ext cx="174" cy="4"/>
            </a:xfrm>
            <a:prstGeom prst="line">
              <a:avLst/>
            </a:prstGeom>
            <a:noFill/>
            <a:ln w="9525">
              <a:solidFill>
                <a:srgbClr val="000000"/>
              </a:solidFill>
              <a:round/>
            </a:ln>
          </p:spPr>
          <p:txBody>
            <a:bodyPr/>
            <a:lstStyle/>
            <a:p>
              <a:endParaRPr lang="en-US">
                <a:solidFill>
                  <a:srgbClr val="000000"/>
                </a:solidFill>
              </a:endParaRPr>
            </a:p>
          </p:txBody>
        </p:sp>
        <p:sp>
          <p:nvSpPr>
            <p:cNvPr id="218134" name="Line 22"/>
            <p:cNvSpPr>
              <a:spLocks noChangeShapeType="1"/>
            </p:cNvSpPr>
            <p:nvPr/>
          </p:nvSpPr>
          <p:spPr bwMode="auto">
            <a:xfrm flipV="1">
              <a:off x="3120" y="6587"/>
              <a:ext cx="173" cy="5"/>
            </a:xfrm>
            <a:prstGeom prst="line">
              <a:avLst/>
            </a:prstGeom>
            <a:noFill/>
            <a:ln w="9525">
              <a:solidFill>
                <a:srgbClr val="000000"/>
              </a:solidFill>
              <a:round/>
            </a:ln>
          </p:spPr>
          <p:txBody>
            <a:bodyPr/>
            <a:lstStyle/>
            <a:p>
              <a:endParaRPr lang="en-US">
                <a:solidFill>
                  <a:srgbClr val="000000"/>
                </a:solidFill>
              </a:endParaRPr>
            </a:p>
          </p:txBody>
        </p:sp>
        <p:sp>
          <p:nvSpPr>
            <p:cNvPr id="218135" name="Line 23"/>
            <p:cNvSpPr>
              <a:spLocks noChangeShapeType="1"/>
            </p:cNvSpPr>
            <p:nvPr/>
          </p:nvSpPr>
          <p:spPr bwMode="auto">
            <a:xfrm flipV="1">
              <a:off x="3120" y="6899"/>
              <a:ext cx="171" cy="5"/>
            </a:xfrm>
            <a:prstGeom prst="line">
              <a:avLst/>
            </a:prstGeom>
            <a:noFill/>
            <a:ln w="9525">
              <a:solidFill>
                <a:srgbClr val="000000"/>
              </a:solidFill>
              <a:round/>
            </a:ln>
          </p:spPr>
          <p:txBody>
            <a:bodyPr/>
            <a:lstStyle/>
            <a:p>
              <a:endParaRPr lang="en-US">
                <a:solidFill>
                  <a:srgbClr val="000000"/>
                </a:solidFill>
              </a:endParaRPr>
            </a:p>
          </p:txBody>
        </p:sp>
        <p:sp>
          <p:nvSpPr>
            <p:cNvPr id="218136" name="Line 24"/>
            <p:cNvSpPr>
              <a:spLocks noChangeShapeType="1"/>
            </p:cNvSpPr>
            <p:nvPr/>
          </p:nvSpPr>
          <p:spPr bwMode="auto">
            <a:xfrm flipV="1">
              <a:off x="3120" y="7210"/>
              <a:ext cx="170" cy="7"/>
            </a:xfrm>
            <a:prstGeom prst="line">
              <a:avLst/>
            </a:prstGeom>
            <a:noFill/>
            <a:ln w="9525">
              <a:solidFill>
                <a:srgbClr val="000000"/>
              </a:solidFill>
              <a:round/>
            </a:ln>
          </p:spPr>
          <p:txBody>
            <a:bodyPr/>
            <a:lstStyle/>
            <a:p>
              <a:endParaRPr lang="en-US">
                <a:solidFill>
                  <a:srgbClr val="000000"/>
                </a:solidFill>
              </a:endParaRPr>
            </a:p>
          </p:txBody>
        </p:sp>
        <p:sp>
          <p:nvSpPr>
            <p:cNvPr id="218137" name="Text Box 25"/>
            <p:cNvSpPr txBox="1">
              <a:spLocks noChangeArrowheads="1"/>
            </p:cNvSpPr>
            <p:nvPr/>
          </p:nvSpPr>
          <p:spPr bwMode="auto">
            <a:xfrm>
              <a:off x="2220" y="1908"/>
              <a:ext cx="900" cy="9983"/>
            </a:xfrm>
            <a:prstGeom prst="rect">
              <a:avLst/>
            </a:prstGeom>
            <a:solidFill>
              <a:srgbClr val="FFFFFF"/>
            </a:solidFill>
            <a:ln w="9525" algn="ctr">
              <a:noFill/>
              <a:miter lim="800000"/>
            </a:ln>
          </p:spPr>
          <p:txBody>
            <a:bodyPr/>
            <a:lstStyle/>
            <a:p>
              <a:pPr eaLnBrk="0" hangingPunct="0">
                <a:lnSpc>
                  <a:spcPct val="110000"/>
                </a:lnSpc>
              </a:pPr>
              <a:r>
                <a:rPr kumimoji="0" lang="en-US" altLang="zh-CN" sz="1400" b="0">
                  <a:solidFill>
                    <a:srgbClr val="000000"/>
                  </a:solidFill>
                </a:rPr>
                <a:t>10500</a:t>
              </a:r>
              <a:endParaRPr kumimoji="0" lang="en-US" altLang="zh-CN" sz="1400" b="0">
                <a:solidFill>
                  <a:srgbClr val="000000"/>
                </a:solidFill>
              </a:endParaRPr>
            </a:p>
            <a:p>
              <a:pPr eaLnBrk="0" hangingPunct="0">
                <a:lnSpc>
                  <a:spcPct val="90000"/>
                </a:lnSpc>
              </a:pPr>
              <a:endParaRPr kumimoji="0" lang="en-US" altLang="zh-CN" sz="1400" b="0">
                <a:solidFill>
                  <a:srgbClr val="000000"/>
                </a:solidFill>
              </a:endParaRPr>
            </a:p>
            <a:p>
              <a:pPr eaLnBrk="0" hangingPunct="0">
                <a:lnSpc>
                  <a:spcPct val="90000"/>
                </a:lnSpc>
              </a:pPr>
              <a:r>
                <a:rPr kumimoji="0" lang="en-US" altLang="zh-CN" sz="1400" b="0">
                  <a:solidFill>
                    <a:srgbClr val="000000"/>
                  </a:solidFill>
                </a:rPr>
                <a:t>10000</a:t>
              </a:r>
              <a:endParaRPr kumimoji="0" lang="en-US" altLang="zh-CN" sz="1400" b="0">
                <a:solidFill>
                  <a:srgbClr val="000000"/>
                </a:solidFill>
              </a:endParaRPr>
            </a:p>
            <a:p>
              <a:pPr eaLnBrk="0" hangingPunct="0">
                <a:lnSpc>
                  <a:spcPct val="90000"/>
                </a:lnSpc>
              </a:pPr>
              <a:endParaRPr kumimoji="0" lang="en-US" altLang="zh-CN" sz="1400" b="0">
                <a:solidFill>
                  <a:srgbClr val="000000"/>
                </a:solidFill>
              </a:endParaRPr>
            </a:p>
            <a:p>
              <a:pPr eaLnBrk="0" hangingPunct="0">
                <a:lnSpc>
                  <a:spcPct val="90000"/>
                </a:lnSpc>
              </a:pPr>
              <a:r>
                <a:rPr kumimoji="0" lang="en-US" altLang="zh-CN" sz="1400" b="0">
                  <a:solidFill>
                    <a:srgbClr val="000000"/>
                  </a:solidFill>
                </a:rPr>
                <a:t>9500</a:t>
              </a:r>
              <a:endParaRPr kumimoji="0" lang="en-US" altLang="zh-CN" sz="1400" b="0">
                <a:solidFill>
                  <a:srgbClr val="000000"/>
                </a:solidFill>
              </a:endParaRPr>
            </a:p>
            <a:p>
              <a:pPr eaLnBrk="0" hangingPunct="0">
                <a:lnSpc>
                  <a:spcPct val="90000"/>
                </a:lnSpc>
              </a:pPr>
              <a:endParaRPr kumimoji="0" lang="en-US" altLang="zh-CN" sz="1400" b="0">
                <a:solidFill>
                  <a:srgbClr val="000000"/>
                </a:solidFill>
              </a:endParaRPr>
            </a:p>
            <a:p>
              <a:pPr eaLnBrk="0" hangingPunct="0">
                <a:lnSpc>
                  <a:spcPct val="90000"/>
                </a:lnSpc>
              </a:pPr>
              <a:r>
                <a:rPr kumimoji="0" lang="en-US" altLang="zh-CN" sz="1400" b="0">
                  <a:solidFill>
                    <a:srgbClr val="000000"/>
                  </a:solidFill>
                </a:rPr>
                <a:t>9000</a:t>
              </a:r>
              <a:endParaRPr kumimoji="0" lang="en-US" altLang="zh-CN" sz="1400" b="0">
                <a:solidFill>
                  <a:srgbClr val="000000"/>
                </a:solidFill>
              </a:endParaRPr>
            </a:p>
            <a:p>
              <a:pPr eaLnBrk="0" hangingPunct="0">
                <a:lnSpc>
                  <a:spcPct val="90000"/>
                </a:lnSpc>
              </a:pPr>
              <a:endParaRPr kumimoji="0" lang="en-US" altLang="zh-CN" sz="1400" b="0">
                <a:solidFill>
                  <a:srgbClr val="000000"/>
                </a:solidFill>
              </a:endParaRPr>
            </a:p>
            <a:p>
              <a:pPr eaLnBrk="0" hangingPunct="0">
                <a:lnSpc>
                  <a:spcPct val="90000"/>
                </a:lnSpc>
              </a:pPr>
              <a:r>
                <a:rPr kumimoji="0" lang="en-US" altLang="zh-CN" sz="1400" b="0">
                  <a:solidFill>
                    <a:srgbClr val="000000"/>
                  </a:solidFill>
                </a:rPr>
                <a:t>8500</a:t>
              </a:r>
              <a:endParaRPr kumimoji="0" lang="en-US" altLang="zh-CN" sz="1400" b="0">
                <a:solidFill>
                  <a:srgbClr val="000000"/>
                </a:solidFill>
              </a:endParaRPr>
            </a:p>
            <a:p>
              <a:pPr eaLnBrk="0" hangingPunct="0">
                <a:lnSpc>
                  <a:spcPct val="90000"/>
                </a:lnSpc>
              </a:pPr>
              <a:endParaRPr kumimoji="0" lang="en-US" altLang="zh-CN" sz="1400" b="0">
                <a:solidFill>
                  <a:srgbClr val="000000"/>
                </a:solidFill>
              </a:endParaRPr>
            </a:p>
            <a:p>
              <a:pPr eaLnBrk="0" hangingPunct="0">
                <a:lnSpc>
                  <a:spcPct val="90000"/>
                </a:lnSpc>
              </a:pPr>
              <a:r>
                <a:rPr kumimoji="0" lang="en-US" altLang="zh-CN" sz="1400" b="0">
                  <a:solidFill>
                    <a:srgbClr val="000000"/>
                  </a:solidFill>
                </a:rPr>
                <a:t>8000</a:t>
              </a:r>
              <a:endParaRPr kumimoji="0" lang="en-US" altLang="zh-CN" sz="1400" b="0">
                <a:solidFill>
                  <a:srgbClr val="000000"/>
                </a:solidFill>
              </a:endParaRPr>
            </a:p>
            <a:p>
              <a:pPr eaLnBrk="0" hangingPunct="0">
                <a:lnSpc>
                  <a:spcPct val="90000"/>
                </a:lnSpc>
              </a:pPr>
              <a:endParaRPr kumimoji="0" lang="en-US" altLang="zh-CN" sz="1400" b="0">
                <a:solidFill>
                  <a:srgbClr val="000000"/>
                </a:solidFill>
              </a:endParaRPr>
            </a:p>
            <a:p>
              <a:pPr eaLnBrk="0" hangingPunct="0">
                <a:lnSpc>
                  <a:spcPct val="90000"/>
                </a:lnSpc>
              </a:pPr>
              <a:r>
                <a:rPr kumimoji="0" lang="en-US" altLang="zh-CN" sz="1400" b="0">
                  <a:solidFill>
                    <a:srgbClr val="000000"/>
                  </a:solidFill>
                </a:rPr>
                <a:t>7500</a:t>
              </a:r>
              <a:endParaRPr kumimoji="0" lang="en-US" altLang="zh-CN" sz="1400" b="0">
                <a:solidFill>
                  <a:srgbClr val="000000"/>
                </a:solidFill>
              </a:endParaRPr>
            </a:p>
            <a:p>
              <a:pPr eaLnBrk="0" hangingPunct="0">
                <a:lnSpc>
                  <a:spcPct val="90000"/>
                </a:lnSpc>
              </a:pPr>
              <a:endParaRPr kumimoji="0" lang="en-US" altLang="zh-CN" sz="1400" b="0">
                <a:solidFill>
                  <a:srgbClr val="000000"/>
                </a:solidFill>
              </a:endParaRPr>
            </a:p>
            <a:p>
              <a:pPr eaLnBrk="0" hangingPunct="0">
                <a:lnSpc>
                  <a:spcPct val="90000"/>
                </a:lnSpc>
              </a:pPr>
              <a:r>
                <a:rPr kumimoji="0" lang="en-US" altLang="zh-CN" sz="1400" b="0">
                  <a:solidFill>
                    <a:srgbClr val="000000"/>
                  </a:solidFill>
                </a:rPr>
                <a:t>7000</a:t>
              </a:r>
              <a:endParaRPr kumimoji="0" lang="en-US" altLang="zh-CN" sz="1400" b="0">
                <a:solidFill>
                  <a:srgbClr val="000000"/>
                </a:solidFill>
              </a:endParaRPr>
            </a:p>
            <a:p>
              <a:pPr eaLnBrk="0" hangingPunct="0">
                <a:lnSpc>
                  <a:spcPct val="90000"/>
                </a:lnSpc>
              </a:pPr>
              <a:endParaRPr kumimoji="0" lang="en-US" altLang="zh-CN" sz="1400" b="0">
                <a:solidFill>
                  <a:srgbClr val="000000"/>
                </a:solidFill>
              </a:endParaRPr>
            </a:p>
            <a:p>
              <a:pPr eaLnBrk="0" hangingPunct="0">
                <a:lnSpc>
                  <a:spcPct val="90000"/>
                </a:lnSpc>
              </a:pPr>
              <a:r>
                <a:rPr kumimoji="0" lang="en-US" altLang="zh-CN" sz="1400" b="0">
                  <a:solidFill>
                    <a:srgbClr val="000000"/>
                  </a:solidFill>
                </a:rPr>
                <a:t>6500</a:t>
              </a:r>
              <a:endParaRPr kumimoji="0" lang="en-US" altLang="zh-CN" sz="1400" b="0">
                <a:solidFill>
                  <a:srgbClr val="000000"/>
                </a:solidFill>
              </a:endParaRPr>
            </a:p>
            <a:p>
              <a:pPr eaLnBrk="0" hangingPunct="0">
                <a:lnSpc>
                  <a:spcPct val="90000"/>
                </a:lnSpc>
              </a:pPr>
              <a:endParaRPr kumimoji="0" lang="en-US" altLang="zh-CN" sz="1400" b="0">
                <a:solidFill>
                  <a:srgbClr val="000000"/>
                </a:solidFill>
              </a:endParaRPr>
            </a:p>
            <a:p>
              <a:pPr eaLnBrk="0" hangingPunct="0">
                <a:lnSpc>
                  <a:spcPct val="90000"/>
                </a:lnSpc>
              </a:pPr>
              <a:r>
                <a:rPr kumimoji="0" lang="en-US" altLang="zh-CN" sz="1400" b="0">
                  <a:solidFill>
                    <a:srgbClr val="000000"/>
                  </a:solidFill>
                </a:rPr>
                <a:t>6000</a:t>
              </a:r>
              <a:endParaRPr kumimoji="0" lang="en-US" altLang="zh-CN" sz="1400" b="0">
                <a:solidFill>
                  <a:srgbClr val="000000"/>
                </a:solidFill>
              </a:endParaRPr>
            </a:p>
            <a:p>
              <a:pPr eaLnBrk="0" hangingPunct="0">
                <a:lnSpc>
                  <a:spcPct val="90000"/>
                </a:lnSpc>
              </a:pPr>
              <a:endParaRPr kumimoji="0" lang="en-US" altLang="zh-CN" sz="1400" b="0">
                <a:solidFill>
                  <a:srgbClr val="000000"/>
                </a:solidFill>
              </a:endParaRPr>
            </a:p>
            <a:p>
              <a:pPr eaLnBrk="0" hangingPunct="0">
                <a:lnSpc>
                  <a:spcPct val="90000"/>
                </a:lnSpc>
              </a:pPr>
              <a:r>
                <a:rPr kumimoji="0" lang="en-US" altLang="zh-CN" sz="1400" b="0">
                  <a:solidFill>
                    <a:srgbClr val="000000"/>
                  </a:solidFill>
                </a:rPr>
                <a:t>5500</a:t>
              </a:r>
              <a:endParaRPr kumimoji="0" lang="en-US" altLang="zh-CN" sz="1400" b="0">
                <a:solidFill>
                  <a:srgbClr val="000000"/>
                </a:solidFill>
              </a:endParaRPr>
            </a:p>
            <a:p>
              <a:pPr eaLnBrk="0" hangingPunct="0">
                <a:lnSpc>
                  <a:spcPct val="90000"/>
                </a:lnSpc>
              </a:pPr>
              <a:endParaRPr kumimoji="0" lang="en-US" altLang="zh-CN" sz="1400" b="0">
                <a:solidFill>
                  <a:srgbClr val="000000"/>
                </a:solidFill>
              </a:endParaRPr>
            </a:p>
            <a:p>
              <a:pPr eaLnBrk="0" hangingPunct="0">
                <a:lnSpc>
                  <a:spcPct val="90000"/>
                </a:lnSpc>
              </a:pPr>
              <a:r>
                <a:rPr kumimoji="0" lang="en-US" altLang="zh-CN" sz="1400" b="0">
                  <a:solidFill>
                    <a:srgbClr val="000000"/>
                  </a:solidFill>
                </a:rPr>
                <a:t>5000</a:t>
              </a:r>
              <a:endParaRPr kumimoji="0" lang="en-US" altLang="zh-CN" sz="1400" b="0">
                <a:solidFill>
                  <a:srgbClr val="000000"/>
                </a:solidFill>
              </a:endParaRPr>
            </a:p>
            <a:p>
              <a:pPr eaLnBrk="0" hangingPunct="0">
                <a:lnSpc>
                  <a:spcPct val="90000"/>
                </a:lnSpc>
              </a:pPr>
              <a:endParaRPr kumimoji="0" lang="en-US" altLang="zh-CN" sz="1400" b="0">
                <a:solidFill>
                  <a:srgbClr val="000000"/>
                </a:solidFill>
              </a:endParaRPr>
            </a:p>
            <a:p>
              <a:pPr eaLnBrk="0" hangingPunct="0">
                <a:lnSpc>
                  <a:spcPct val="90000"/>
                </a:lnSpc>
              </a:pPr>
              <a:r>
                <a:rPr kumimoji="0" lang="en-US" altLang="zh-CN" sz="1400" b="0">
                  <a:solidFill>
                    <a:srgbClr val="000000"/>
                  </a:solidFill>
                </a:rPr>
                <a:t>4500</a:t>
              </a:r>
              <a:endParaRPr kumimoji="0" lang="en-US" altLang="zh-CN" sz="1400" b="0">
                <a:solidFill>
                  <a:srgbClr val="000000"/>
                </a:solidFill>
              </a:endParaRPr>
            </a:p>
            <a:p>
              <a:pPr eaLnBrk="0" hangingPunct="0">
                <a:lnSpc>
                  <a:spcPct val="90000"/>
                </a:lnSpc>
              </a:pPr>
              <a:endParaRPr kumimoji="0" lang="en-US" altLang="zh-CN" sz="1400" b="0">
                <a:solidFill>
                  <a:srgbClr val="000000"/>
                </a:solidFill>
              </a:endParaRPr>
            </a:p>
            <a:p>
              <a:pPr eaLnBrk="0" hangingPunct="0">
                <a:lnSpc>
                  <a:spcPct val="90000"/>
                </a:lnSpc>
              </a:pPr>
              <a:r>
                <a:rPr kumimoji="0" lang="en-US" altLang="zh-CN" sz="1400" b="0">
                  <a:solidFill>
                    <a:srgbClr val="000000"/>
                  </a:solidFill>
                </a:rPr>
                <a:t>4000</a:t>
              </a:r>
              <a:endParaRPr kumimoji="0" lang="en-US" altLang="zh-CN" sz="1400" b="0">
                <a:solidFill>
                  <a:srgbClr val="000000"/>
                </a:solidFill>
              </a:endParaRPr>
            </a:p>
            <a:p>
              <a:pPr eaLnBrk="0" hangingPunct="0">
                <a:lnSpc>
                  <a:spcPct val="90000"/>
                </a:lnSpc>
              </a:pPr>
              <a:endParaRPr kumimoji="0" lang="en-US" altLang="zh-CN" sz="1400" b="0">
                <a:solidFill>
                  <a:srgbClr val="000000"/>
                </a:solidFill>
              </a:endParaRPr>
            </a:p>
            <a:p>
              <a:pPr eaLnBrk="0" hangingPunct="0">
                <a:lnSpc>
                  <a:spcPct val="90000"/>
                </a:lnSpc>
              </a:pPr>
              <a:r>
                <a:rPr kumimoji="0" lang="en-US" altLang="zh-CN" sz="1400" b="0">
                  <a:solidFill>
                    <a:srgbClr val="000000"/>
                  </a:solidFill>
                </a:rPr>
                <a:t>3500</a:t>
              </a:r>
              <a:endParaRPr kumimoji="0" lang="en-US" altLang="zh-CN" sz="1400" b="0">
                <a:solidFill>
                  <a:srgbClr val="000000"/>
                </a:solidFill>
              </a:endParaRPr>
            </a:p>
            <a:p>
              <a:pPr eaLnBrk="0" hangingPunct="0">
                <a:lnSpc>
                  <a:spcPct val="90000"/>
                </a:lnSpc>
              </a:pPr>
              <a:endParaRPr kumimoji="0" lang="en-US" altLang="zh-CN" sz="1400" b="0">
                <a:solidFill>
                  <a:srgbClr val="000000"/>
                </a:solidFill>
              </a:endParaRPr>
            </a:p>
            <a:p>
              <a:pPr eaLnBrk="0" hangingPunct="0">
                <a:lnSpc>
                  <a:spcPct val="90000"/>
                </a:lnSpc>
              </a:pPr>
              <a:r>
                <a:rPr kumimoji="0" lang="en-US" altLang="zh-CN" sz="1400" b="0">
                  <a:solidFill>
                    <a:srgbClr val="000000"/>
                  </a:solidFill>
                </a:rPr>
                <a:t>3000</a:t>
              </a:r>
              <a:endParaRPr kumimoji="0" lang="en-US" altLang="zh-CN" sz="1400" b="0">
                <a:solidFill>
                  <a:srgbClr val="000000"/>
                </a:solidFill>
              </a:endParaRPr>
            </a:p>
          </p:txBody>
        </p:sp>
        <p:sp>
          <p:nvSpPr>
            <p:cNvPr id="218138" name="Text Box 26"/>
            <p:cNvSpPr txBox="1">
              <a:spLocks noChangeArrowheads="1"/>
            </p:cNvSpPr>
            <p:nvPr/>
          </p:nvSpPr>
          <p:spPr bwMode="auto">
            <a:xfrm>
              <a:off x="3060" y="11737"/>
              <a:ext cx="7559" cy="467"/>
            </a:xfrm>
            <a:prstGeom prst="rect">
              <a:avLst/>
            </a:prstGeom>
            <a:solidFill>
              <a:srgbClr val="FFFFFF"/>
            </a:solidFill>
            <a:ln w="9525" algn="ctr">
              <a:noFill/>
              <a:miter lim="800000"/>
            </a:ln>
          </p:spPr>
          <p:txBody>
            <a:bodyPr/>
            <a:lstStyle/>
            <a:p>
              <a:pPr eaLnBrk="0" hangingPunct="0"/>
              <a:r>
                <a:rPr kumimoji="0" lang="zh-CN" altLang="en-US" sz="1400" b="0">
                  <a:solidFill>
                    <a:srgbClr val="000000"/>
                  </a:solidFill>
                </a:rPr>
                <a:t>等级   </a:t>
              </a:r>
              <a:r>
                <a:rPr kumimoji="0" lang="en-US" altLang="zh-CN" sz="1400" b="0">
                  <a:solidFill>
                    <a:srgbClr val="000000"/>
                  </a:solidFill>
                </a:rPr>
                <a:t>1          2          3           4          5           6          7            8</a:t>
              </a:r>
              <a:endParaRPr kumimoji="0" lang="en-US" altLang="zh-CN" sz="1400" b="0">
                <a:solidFill>
                  <a:srgbClr val="000000"/>
                </a:solidFill>
              </a:endParaRPr>
            </a:p>
          </p:txBody>
        </p:sp>
        <p:sp>
          <p:nvSpPr>
            <p:cNvPr id="218139" name="Line 27"/>
            <p:cNvSpPr>
              <a:spLocks noChangeShapeType="1"/>
            </p:cNvSpPr>
            <p:nvPr/>
          </p:nvSpPr>
          <p:spPr bwMode="auto">
            <a:xfrm flipV="1">
              <a:off x="3120" y="7524"/>
              <a:ext cx="170" cy="7"/>
            </a:xfrm>
            <a:prstGeom prst="line">
              <a:avLst/>
            </a:prstGeom>
            <a:noFill/>
            <a:ln w="9525">
              <a:solidFill>
                <a:srgbClr val="000000"/>
              </a:solidFill>
              <a:round/>
            </a:ln>
          </p:spPr>
          <p:txBody>
            <a:bodyPr/>
            <a:lstStyle/>
            <a:p>
              <a:endParaRPr lang="en-US">
                <a:solidFill>
                  <a:srgbClr val="000000"/>
                </a:solidFill>
              </a:endParaRPr>
            </a:p>
          </p:txBody>
        </p:sp>
        <p:sp>
          <p:nvSpPr>
            <p:cNvPr id="218140" name="Line 28"/>
            <p:cNvSpPr>
              <a:spLocks noChangeShapeType="1"/>
            </p:cNvSpPr>
            <p:nvPr/>
          </p:nvSpPr>
          <p:spPr bwMode="auto">
            <a:xfrm flipV="1">
              <a:off x="3120" y="7835"/>
              <a:ext cx="170" cy="7"/>
            </a:xfrm>
            <a:prstGeom prst="line">
              <a:avLst/>
            </a:prstGeom>
            <a:noFill/>
            <a:ln w="9525">
              <a:solidFill>
                <a:srgbClr val="000000"/>
              </a:solidFill>
              <a:round/>
            </a:ln>
          </p:spPr>
          <p:txBody>
            <a:bodyPr/>
            <a:lstStyle/>
            <a:p>
              <a:endParaRPr lang="en-US">
                <a:solidFill>
                  <a:srgbClr val="000000"/>
                </a:solidFill>
              </a:endParaRPr>
            </a:p>
          </p:txBody>
        </p:sp>
        <p:sp>
          <p:nvSpPr>
            <p:cNvPr id="218141" name="Line 29"/>
            <p:cNvSpPr>
              <a:spLocks noChangeShapeType="1"/>
            </p:cNvSpPr>
            <p:nvPr/>
          </p:nvSpPr>
          <p:spPr bwMode="auto">
            <a:xfrm flipV="1">
              <a:off x="3120" y="8147"/>
              <a:ext cx="170" cy="6"/>
            </a:xfrm>
            <a:prstGeom prst="line">
              <a:avLst/>
            </a:prstGeom>
            <a:noFill/>
            <a:ln w="9525">
              <a:solidFill>
                <a:srgbClr val="000000"/>
              </a:solidFill>
              <a:round/>
            </a:ln>
          </p:spPr>
          <p:txBody>
            <a:bodyPr/>
            <a:lstStyle/>
            <a:p>
              <a:endParaRPr lang="en-US">
                <a:solidFill>
                  <a:srgbClr val="000000"/>
                </a:solidFill>
              </a:endParaRPr>
            </a:p>
          </p:txBody>
        </p:sp>
        <p:sp>
          <p:nvSpPr>
            <p:cNvPr id="218142" name="Line 30"/>
            <p:cNvSpPr>
              <a:spLocks noChangeShapeType="1"/>
            </p:cNvSpPr>
            <p:nvPr/>
          </p:nvSpPr>
          <p:spPr bwMode="auto">
            <a:xfrm flipV="1">
              <a:off x="3120" y="8460"/>
              <a:ext cx="170" cy="5"/>
            </a:xfrm>
            <a:prstGeom prst="line">
              <a:avLst/>
            </a:prstGeom>
            <a:noFill/>
            <a:ln w="9525">
              <a:solidFill>
                <a:srgbClr val="000000"/>
              </a:solidFill>
              <a:round/>
            </a:ln>
          </p:spPr>
          <p:txBody>
            <a:bodyPr/>
            <a:lstStyle/>
            <a:p>
              <a:endParaRPr lang="en-US">
                <a:solidFill>
                  <a:srgbClr val="000000"/>
                </a:solidFill>
              </a:endParaRPr>
            </a:p>
          </p:txBody>
        </p:sp>
        <p:sp>
          <p:nvSpPr>
            <p:cNvPr id="218143" name="Line 31"/>
            <p:cNvSpPr>
              <a:spLocks noChangeShapeType="1"/>
            </p:cNvSpPr>
            <p:nvPr/>
          </p:nvSpPr>
          <p:spPr bwMode="auto">
            <a:xfrm flipV="1">
              <a:off x="3120" y="8772"/>
              <a:ext cx="170" cy="6"/>
            </a:xfrm>
            <a:prstGeom prst="line">
              <a:avLst/>
            </a:prstGeom>
            <a:noFill/>
            <a:ln w="9525">
              <a:solidFill>
                <a:srgbClr val="000000"/>
              </a:solidFill>
              <a:round/>
            </a:ln>
          </p:spPr>
          <p:txBody>
            <a:bodyPr/>
            <a:lstStyle/>
            <a:p>
              <a:endParaRPr lang="en-US">
                <a:solidFill>
                  <a:srgbClr val="000000"/>
                </a:solidFill>
              </a:endParaRPr>
            </a:p>
          </p:txBody>
        </p:sp>
        <p:sp>
          <p:nvSpPr>
            <p:cNvPr id="218144" name="Line 32"/>
            <p:cNvSpPr>
              <a:spLocks noChangeShapeType="1"/>
            </p:cNvSpPr>
            <p:nvPr/>
          </p:nvSpPr>
          <p:spPr bwMode="auto">
            <a:xfrm flipV="1">
              <a:off x="3120" y="9083"/>
              <a:ext cx="170" cy="7"/>
            </a:xfrm>
            <a:prstGeom prst="line">
              <a:avLst/>
            </a:prstGeom>
            <a:noFill/>
            <a:ln w="9525">
              <a:solidFill>
                <a:srgbClr val="000000"/>
              </a:solidFill>
              <a:round/>
            </a:ln>
          </p:spPr>
          <p:txBody>
            <a:bodyPr/>
            <a:lstStyle/>
            <a:p>
              <a:endParaRPr lang="en-US">
                <a:solidFill>
                  <a:srgbClr val="000000"/>
                </a:solidFill>
              </a:endParaRPr>
            </a:p>
          </p:txBody>
        </p:sp>
        <p:sp>
          <p:nvSpPr>
            <p:cNvPr id="218145" name="Line 33"/>
            <p:cNvSpPr>
              <a:spLocks noChangeShapeType="1"/>
            </p:cNvSpPr>
            <p:nvPr/>
          </p:nvSpPr>
          <p:spPr bwMode="auto">
            <a:xfrm flipV="1">
              <a:off x="3120" y="9395"/>
              <a:ext cx="170" cy="7"/>
            </a:xfrm>
            <a:prstGeom prst="line">
              <a:avLst/>
            </a:prstGeom>
            <a:noFill/>
            <a:ln w="9525">
              <a:solidFill>
                <a:srgbClr val="000000"/>
              </a:solidFill>
              <a:round/>
            </a:ln>
          </p:spPr>
          <p:txBody>
            <a:bodyPr/>
            <a:lstStyle/>
            <a:p>
              <a:endParaRPr lang="en-US">
                <a:solidFill>
                  <a:srgbClr val="000000"/>
                </a:solidFill>
              </a:endParaRPr>
            </a:p>
          </p:txBody>
        </p:sp>
        <p:sp>
          <p:nvSpPr>
            <p:cNvPr id="218146" name="Line 34"/>
            <p:cNvSpPr>
              <a:spLocks noChangeShapeType="1"/>
            </p:cNvSpPr>
            <p:nvPr/>
          </p:nvSpPr>
          <p:spPr bwMode="auto">
            <a:xfrm flipV="1">
              <a:off x="3120" y="9708"/>
              <a:ext cx="170" cy="7"/>
            </a:xfrm>
            <a:prstGeom prst="line">
              <a:avLst/>
            </a:prstGeom>
            <a:noFill/>
            <a:ln w="9525">
              <a:solidFill>
                <a:srgbClr val="000000"/>
              </a:solidFill>
              <a:round/>
            </a:ln>
          </p:spPr>
          <p:txBody>
            <a:bodyPr/>
            <a:lstStyle/>
            <a:p>
              <a:endParaRPr lang="en-US">
                <a:solidFill>
                  <a:srgbClr val="000000"/>
                </a:solidFill>
              </a:endParaRPr>
            </a:p>
          </p:txBody>
        </p:sp>
        <p:sp>
          <p:nvSpPr>
            <p:cNvPr id="218147" name="Line 35"/>
            <p:cNvSpPr>
              <a:spLocks noChangeShapeType="1"/>
            </p:cNvSpPr>
            <p:nvPr/>
          </p:nvSpPr>
          <p:spPr bwMode="auto">
            <a:xfrm flipV="1">
              <a:off x="3120" y="10019"/>
              <a:ext cx="170" cy="8"/>
            </a:xfrm>
            <a:prstGeom prst="line">
              <a:avLst/>
            </a:prstGeom>
            <a:noFill/>
            <a:ln w="9525">
              <a:solidFill>
                <a:srgbClr val="000000"/>
              </a:solidFill>
              <a:round/>
            </a:ln>
          </p:spPr>
          <p:txBody>
            <a:bodyPr/>
            <a:lstStyle/>
            <a:p>
              <a:endParaRPr lang="en-US">
                <a:solidFill>
                  <a:srgbClr val="000000"/>
                </a:solidFill>
              </a:endParaRPr>
            </a:p>
          </p:txBody>
        </p:sp>
        <p:sp>
          <p:nvSpPr>
            <p:cNvPr id="218148" name="Line 36"/>
            <p:cNvSpPr>
              <a:spLocks noChangeShapeType="1"/>
            </p:cNvSpPr>
            <p:nvPr/>
          </p:nvSpPr>
          <p:spPr bwMode="auto">
            <a:xfrm flipV="1">
              <a:off x="3120" y="10332"/>
              <a:ext cx="170" cy="8"/>
            </a:xfrm>
            <a:prstGeom prst="line">
              <a:avLst/>
            </a:prstGeom>
            <a:noFill/>
            <a:ln w="9525">
              <a:solidFill>
                <a:srgbClr val="000000"/>
              </a:solidFill>
              <a:round/>
            </a:ln>
          </p:spPr>
          <p:txBody>
            <a:bodyPr/>
            <a:lstStyle/>
            <a:p>
              <a:endParaRPr lang="en-US">
                <a:solidFill>
                  <a:srgbClr val="000000"/>
                </a:solidFill>
              </a:endParaRPr>
            </a:p>
          </p:txBody>
        </p:sp>
        <p:sp>
          <p:nvSpPr>
            <p:cNvPr id="218149" name="Line 37"/>
            <p:cNvSpPr>
              <a:spLocks noChangeShapeType="1"/>
            </p:cNvSpPr>
            <p:nvPr/>
          </p:nvSpPr>
          <p:spPr bwMode="auto">
            <a:xfrm flipV="1">
              <a:off x="3120" y="10645"/>
              <a:ext cx="170" cy="6"/>
            </a:xfrm>
            <a:prstGeom prst="line">
              <a:avLst/>
            </a:prstGeom>
            <a:noFill/>
            <a:ln w="9525">
              <a:solidFill>
                <a:srgbClr val="000000"/>
              </a:solidFill>
              <a:round/>
            </a:ln>
          </p:spPr>
          <p:txBody>
            <a:bodyPr/>
            <a:lstStyle/>
            <a:p>
              <a:endParaRPr lang="en-US">
                <a:solidFill>
                  <a:srgbClr val="000000"/>
                </a:solidFill>
              </a:endParaRPr>
            </a:p>
          </p:txBody>
        </p:sp>
        <p:sp>
          <p:nvSpPr>
            <p:cNvPr id="218150" name="Line 38"/>
            <p:cNvSpPr>
              <a:spLocks noChangeShapeType="1"/>
            </p:cNvSpPr>
            <p:nvPr/>
          </p:nvSpPr>
          <p:spPr bwMode="auto">
            <a:xfrm flipV="1">
              <a:off x="3120" y="10956"/>
              <a:ext cx="170" cy="5"/>
            </a:xfrm>
            <a:prstGeom prst="line">
              <a:avLst/>
            </a:prstGeom>
            <a:noFill/>
            <a:ln w="9525">
              <a:solidFill>
                <a:srgbClr val="000000"/>
              </a:solidFill>
              <a:round/>
            </a:ln>
          </p:spPr>
          <p:txBody>
            <a:bodyPr/>
            <a:lstStyle/>
            <a:p>
              <a:endParaRPr lang="en-US">
                <a:solidFill>
                  <a:srgbClr val="000000"/>
                </a:solidFill>
              </a:endParaRPr>
            </a:p>
          </p:txBody>
        </p:sp>
        <p:sp>
          <p:nvSpPr>
            <p:cNvPr id="218151" name="Line 39"/>
            <p:cNvSpPr>
              <a:spLocks noChangeShapeType="1"/>
            </p:cNvSpPr>
            <p:nvPr/>
          </p:nvSpPr>
          <p:spPr bwMode="auto">
            <a:xfrm flipV="1">
              <a:off x="3120" y="11268"/>
              <a:ext cx="170" cy="5"/>
            </a:xfrm>
            <a:prstGeom prst="line">
              <a:avLst/>
            </a:prstGeom>
            <a:noFill/>
            <a:ln w="9525">
              <a:solidFill>
                <a:srgbClr val="000000"/>
              </a:solidFill>
              <a:round/>
            </a:ln>
          </p:spPr>
          <p:txBody>
            <a:bodyPr/>
            <a:lstStyle/>
            <a:p>
              <a:endParaRPr lang="en-US">
                <a:solidFill>
                  <a:srgbClr val="000000"/>
                </a:solidFill>
              </a:endParaRPr>
            </a:p>
          </p:txBody>
        </p:sp>
        <p:grpSp>
          <p:nvGrpSpPr>
            <p:cNvPr id="218152" name="Group 40"/>
            <p:cNvGrpSpPr/>
            <p:nvPr/>
          </p:nvGrpSpPr>
          <p:grpSpPr bwMode="auto">
            <a:xfrm>
              <a:off x="3480" y="9552"/>
              <a:ext cx="720" cy="1871"/>
              <a:chOff x="3138" y="7173"/>
              <a:chExt cx="626" cy="1630"/>
            </a:xfrm>
          </p:grpSpPr>
          <p:sp>
            <p:nvSpPr>
              <p:cNvPr id="218180" name="Text Box 41"/>
              <p:cNvSpPr txBox="1">
                <a:spLocks noChangeArrowheads="1"/>
              </p:cNvSpPr>
              <p:nvPr/>
            </p:nvSpPr>
            <p:spPr bwMode="auto">
              <a:xfrm>
                <a:off x="3138" y="7717"/>
                <a:ext cx="626" cy="408"/>
              </a:xfrm>
              <a:prstGeom prst="rect">
                <a:avLst/>
              </a:prstGeom>
              <a:solidFill>
                <a:srgbClr val="FFFF00"/>
              </a:solidFill>
              <a:ln w="9525" algn="ctr">
                <a:solidFill>
                  <a:srgbClr val="000000"/>
                </a:solidFill>
                <a:miter lim="800000"/>
              </a:ln>
            </p:spPr>
            <p:txBody>
              <a:bodyPr/>
              <a:lstStyle/>
              <a:p>
                <a:pPr eaLnBrk="0" hangingPunct="0"/>
                <a:r>
                  <a:rPr kumimoji="0" lang="en-US" altLang="zh-CN" sz="1400" b="0">
                    <a:solidFill>
                      <a:srgbClr val="000000"/>
                    </a:solidFill>
                  </a:rPr>
                  <a:t>3885</a:t>
                </a:r>
                <a:endParaRPr kumimoji="0" lang="en-US" altLang="zh-CN" sz="1400" b="0">
                  <a:solidFill>
                    <a:srgbClr val="000000"/>
                  </a:solidFill>
                </a:endParaRPr>
              </a:p>
            </p:txBody>
          </p:sp>
          <p:sp>
            <p:nvSpPr>
              <p:cNvPr id="218181" name="Text Box 42"/>
              <p:cNvSpPr txBox="1">
                <a:spLocks noChangeArrowheads="1"/>
              </p:cNvSpPr>
              <p:nvPr/>
            </p:nvSpPr>
            <p:spPr bwMode="auto">
              <a:xfrm>
                <a:off x="3138" y="8125"/>
                <a:ext cx="626" cy="678"/>
              </a:xfrm>
              <a:prstGeom prst="rect">
                <a:avLst/>
              </a:prstGeom>
              <a:solidFill>
                <a:srgbClr val="00FF00"/>
              </a:solidFill>
              <a:ln w="9525" algn="ctr">
                <a:solidFill>
                  <a:srgbClr val="000000"/>
                </a:solidFill>
                <a:miter lim="800000"/>
              </a:ln>
            </p:spPr>
            <p:txBody>
              <a:bodyPr/>
              <a:lstStyle/>
              <a:p>
                <a:pPr eaLnBrk="0" hangingPunct="0"/>
                <a:endParaRPr kumimoji="0" lang="en-US" altLang="zh-CN" sz="1400" b="0">
                  <a:solidFill>
                    <a:srgbClr val="000000"/>
                  </a:solidFill>
                </a:endParaRPr>
              </a:p>
              <a:p>
                <a:pPr eaLnBrk="0" hangingPunct="0"/>
                <a:r>
                  <a:rPr kumimoji="0" lang="en-US" altLang="zh-CN" sz="1400" b="0">
                    <a:solidFill>
                      <a:srgbClr val="000000"/>
                    </a:solidFill>
                  </a:rPr>
                  <a:t>3110</a:t>
                </a:r>
                <a:endParaRPr kumimoji="0" lang="en-US" altLang="zh-CN" sz="1400" b="0">
                  <a:solidFill>
                    <a:srgbClr val="000000"/>
                  </a:solidFill>
                </a:endParaRPr>
              </a:p>
            </p:txBody>
          </p:sp>
          <p:sp>
            <p:nvSpPr>
              <p:cNvPr id="218182" name="Text Box 43"/>
              <p:cNvSpPr txBox="1">
                <a:spLocks noChangeArrowheads="1"/>
              </p:cNvSpPr>
              <p:nvPr/>
            </p:nvSpPr>
            <p:spPr bwMode="auto">
              <a:xfrm>
                <a:off x="3138" y="7173"/>
                <a:ext cx="626" cy="544"/>
              </a:xfrm>
              <a:prstGeom prst="rect">
                <a:avLst/>
              </a:prstGeom>
              <a:solidFill>
                <a:srgbClr val="C0C0C0"/>
              </a:solidFill>
              <a:ln w="9525" algn="ctr">
                <a:solidFill>
                  <a:srgbClr val="000000"/>
                </a:solidFill>
                <a:miter lim="800000"/>
              </a:ln>
            </p:spPr>
            <p:txBody>
              <a:bodyPr/>
              <a:lstStyle/>
              <a:p>
                <a:pPr eaLnBrk="0" hangingPunct="0"/>
                <a:r>
                  <a:rPr kumimoji="0" lang="en-US" altLang="zh-CN" sz="1400" b="0">
                    <a:solidFill>
                      <a:srgbClr val="000000"/>
                    </a:solidFill>
                  </a:rPr>
                  <a:t>4660</a:t>
                </a:r>
                <a:endParaRPr kumimoji="0" lang="en-US" altLang="zh-CN" sz="1400" b="0">
                  <a:solidFill>
                    <a:srgbClr val="000000"/>
                  </a:solidFill>
                </a:endParaRPr>
              </a:p>
            </p:txBody>
          </p:sp>
        </p:grpSp>
        <p:grpSp>
          <p:nvGrpSpPr>
            <p:cNvPr id="218153" name="Group 44"/>
            <p:cNvGrpSpPr/>
            <p:nvPr/>
          </p:nvGrpSpPr>
          <p:grpSpPr bwMode="auto">
            <a:xfrm>
              <a:off x="4200" y="9084"/>
              <a:ext cx="720" cy="1871"/>
              <a:chOff x="3138" y="7173"/>
              <a:chExt cx="626" cy="1630"/>
            </a:xfrm>
          </p:grpSpPr>
          <p:sp>
            <p:nvSpPr>
              <p:cNvPr id="218177" name="Text Box 45"/>
              <p:cNvSpPr txBox="1">
                <a:spLocks noChangeArrowheads="1"/>
              </p:cNvSpPr>
              <p:nvPr/>
            </p:nvSpPr>
            <p:spPr bwMode="auto">
              <a:xfrm>
                <a:off x="3138" y="7853"/>
                <a:ext cx="626" cy="407"/>
              </a:xfrm>
              <a:prstGeom prst="rect">
                <a:avLst/>
              </a:prstGeom>
              <a:solidFill>
                <a:srgbClr val="FFFF00"/>
              </a:solidFill>
              <a:ln w="9525" algn="ctr">
                <a:solidFill>
                  <a:srgbClr val="000000"/>
                </a:solidFill>
                <a:miter lim="800000"/>
              </a:ln>
            </p:spPr>
            <p:txBody>
              <a:bodyPr/>
              <a:lstStyle/>
              <a:p>
                <a:pPr eaLnBrk="0" hangingPunct="0"/>
                <a:r>
                  <a:rPr kumimoji="0" lang="en-US" altLang="zh-CN" sz="1400" b="0">
                    <a:solidFill>
                      <a:srgbClr val="000000"/>
                    </a:solidFill>
                  </a:rPr>
                  <a:t>4275</a:t>
                </a:r>
                <a:endParaRPr kumimoji="0" lang="en-US" altLang="zh-CN" sz="1400" b="0">
                  <a:solidFill>
                    <a:srgbClr val="000000"/>
                  </a:solidFill>
                </a:endParaRPr>
              </a:p>
            </p:txBody>
          </p:sp>
          <p:sp>
            <p:nvSpPr>
              <p:cNvPr id="218178" name="Text Box 46"/>
              <p:cNvSpPr txBox="1">
                <a:spLocks noChangeArrowheads="1"/>
              </p:cNvSpPr>
              <p:nvPr/>
            </p:nvSpPr>
            <p:spPr bwMode="auto">
              <a:xfrm>
                <a:off x="3138" y="8260"/>
                <a:ext cx="626" cy="543"/>
              </a:xfrm>
              <a:prstGeom prst="rect">
                <a:avLst/>
              </a:prstGeom>
              <a:solidFill>
                <a:srgbClr val="33CC33"/>
              </a:solidFill>
              <a:ln w="9525" algn="ctr">
                <a:solidFill>
                  <a:srgbClr val="000000"/>
                </a:solidFill>
                <a:miter lim="800000"/>
              </a:ln>
            </p:spPr>
            <p:txBody>
              <a:bodyPr/>
              <a:lstStyle/>
              <a:p>
                <a:pPr eaLnBrk="0" hangingPunct="0"/>
                <a:r>
                  <a:rPr kumimoji="0" lang="en-US" altLang="zh-CN" sz="1400" b="0">
                    <a:solidFill>
                      <a:srgbClr val="000000"/>
                    </a:solidFill>
                  </a:rPr>
                  <a:t>3420</a:t>
                </a:r>
                <a:endParaRPr kumimoji="0" lang="en-US" altLang="zh-CN" sz="1400" b="0">
                  <a:solidFill>
                    <a:srgbClr val="000000"/>
                  </a:solidFill>
                </a:endParaRPr>
              </a:p>
            </p:txBody>
          </p:sp>
          <p:sp>
            <p:nvSpPr>
              <p:cNvPr id="218179" name="Text Box 47"/>
              <p:cNvSpPr txBox="1">
                <a:spLocks noChangeArrowheads="1"/>
              </p:cNvSpPr>
              <p:nvPr/>
            </p:nvSpPr>
            <p:spPr bwMode="auto">
              <a:xfrm>
                <a:off x="3138" y="7173"/>
                <a:ext cx="626" cy="680"/>
              </a:xfrm>
              <a:prstGeom prst="rect">
                <a:avLst/>
              </a:prstGeom>
              <a:solidFill>
                <a:srgbClr val="C0C0C0"/>
              </a:solidFill>
              <a:ln w="9525" algn="ctr">
                <a:solidFill>
                  <a:srgbClr val="000000"/>
                </a:solidFill>
                <a:miter lim="800000"/>
              </a:ln>
            </p:spPr>
            <p:txBody>
              <a:bodyPr/>
              <a:lstStyle/>
              <a:p>
                <a:pPr eaLnBrk="0" hangingPunct="0"/>
                <a:r>
                  <a:rPr kumimoji="0" lang="en-US" altLang="zh-CN" sz="1400" b="0">
                    <a:solidFill>
                      <a:srgbClr val="000000"/>
                    </a:solidFill>
                  </a:rPr>
                  <a:t>5130</a:t>
                </a:r>
                <a:endParaRPr kumimoji="0" lang="en-US" altLang="zh-CN" sz="1400" b="0">
                  <a:solidFill>
                    <a:srgbClr val="000000"/>
                  </a:solidFill>
                </a:endParaRPr>
              </a:p>
            </p:txBody>
          </p:sp>
        </p:grpSp>
        <p:grpSp>
          <p:nvGrpSpPr>
            <p:cNvPr id="218154" name="Group 48"/>
            <p:cNvGrpSpPr/>
            <p:nvPr/>
          </p:nvGrpSpPr>
          <p:grpSpPr bwMode="auto">
            <a:xfrm>
              <a:off x="4920" y="8304"/>
              <a:ext cx="720" cy="2183"/>
              <a:chOff x="4390" y="6086"/>
              <a:chExt cx="626" cy="1902"/>
            </a:xfrm>
          </p:grpSpPr>
          <p:sp>
            <p:nvSpPr>
              <p:cNvPr id="218174" name="Text Box 49"/>
              <p:cNvSpPr txBox="1">
                <a:spLocks noChangeArrowheads="1"/>
              </p:cNvSpPr>
              <p:nvPr/>
            </p:nvSpPr>
            <p:spPr bwMode="auto">
              <a:xfrm>
                <a:off x="4390" y="6880"/>
                <a:ext cx="626" cy="429"/>
              </a:xfrm>
              <a:prstGeom prst="rect">
                <a:avLst/>
              </a:prstGeom>
              <a:solidFill>
                <a:srgbClr val="FFFF00"/>
              </a:solidFill>
              <a:ln w="9525" algn="ctr">
                <a:solidFill>
                  <a:srgbClr val="000000"/>
                </a:solidFill>
                <a:miter lim="800000"/>
              </a:ln>
            </p:spPr>
            <p:txBody>
              <a:bodyPr/>
              <a:lstStyle/>
              <a:p>
                <a:pPr eaLnBrk="0" hangingPunct="0"/>
                <a:r>
                  <a:rPr kumimoji="0" lang="en-US" altLang="zh-CN" sz="1400" b="0">
                    <a:solidFill>
                      <a:srgbClr val="000000"/>
                    </a:solidFill>
                  </a:rPr>
                  <a:t>4700</a:t>
                </a:r>
                <a:endParaRPr kumimoji="0" lang="en-US" altLang="zh-CN" sz="1400" b="0">
                  <a:solidFill>
                    <a:srgbClr val="000000"/>
                  </a:solidFill>
                </a:endParaRPr>
              </a:p>
            </p:txBody>
          </p:sp>
          <p:sp>
            <p:nvSpPr>
              <p:cNvPr id="218175" name="Text Box 50"/>
              <p:cNvSpPr txBox="1">
                <a:spLocks noChangeArrowheads="1"/>
              </p:cNvSpPr>
              <p:nvPr/>
            </p:nvSpPr>
            <p:spPr bwMode="auto">
              <a:xfrm>
                <a:off x="4390" y="7309"/>
                <a:ext cx="626" cy="679"/>
              </a:xfrm>
              <a:prstGeom prst="rect">
                <a:avLst/>
              </a:prstGeom>
              <a:solidFill>
                <a:srgbClr val="33CC33"/>
              </a:solidFill>
              <a:ln w="9525" algn="ctr">
                <a:solidFill>
                  <a:srgbClr val="000000"/>
                </a:solidFill>
                <a:miter lim="800000"/>
              </a:ln>
            </p:spPr>
            <p:txBody>
              <a:bodyPr/>
              <a:lstStyle/>
              <a:p>
                <a:pPr eaLnBrk="0" hangingPunct="0"/>
                <a:endParaRPr kumimoji="0" lang="en-US" altLang="zh-CN" sz="1400" b="0">
                  <a:solidFill>
                    <a:srgbClr val="000000"/>
                  </a:solidFill>
                </a:endParaRPr>
              </a:p>
              <a:p>
                <a:pPr eaLnBrk="0" hangingPunct="0"/>
                <a:r>
                  <a:rPr kumimoji="0" lang="en-US" altLang="zh-CN" sz="1400" b="0">
                    <a:solidFill>
                      <a:srgbClr val="000000"/>
                    </a:solidFill>
                  </a:rPr>
                  <a:t>3760</a:t>
                </a:r>
                <a:endParaRPr kumimoji="0" lang="en-US" altLang="zh-CN" sz="1400" b="0">
                  <a:solidFill>
                    <a:srgbClr val="000000"/>
                  </a:solidFill>
                </a:endParaRPr>
              </a:p>
            </p:txBody>
          </p:sp>
          <p:sp>
            <p:nvSpPr>
              <p:cNvPr id="218176" name="Text Box 51"/>
              <p:cNvSpPr txBox="1">
                <a:spLocks noChangeArrowheads="1"/>
              </p:cNvSpPr>
              <p:nvPr/>
            </p:nvSpPr>
            <p:spPr bwMode="auto">
              <a:xfrm>
                <a:off x="4390" y="6086"/>
                <a:ext cx="626" cy="794"/>
              </a:xfrm>
              <a:prstGeom prst="rect">
                <a:avLst/>
              </a:prstGeom>
              <a:solidFill>
                <a:srgbClr val="C0C0C0"/>
              </a:solidFill>
              <a:ln w="9525" algn="ctr">
                <a:solidFill>
                  <a:srgbClr val="000000"/>
                </a:solidFill>
                <a:miter lim="800000"/>
              </a:ln>
            </p:spPr>
            <p:txBody>
              <a:bodyPr/>
              <a:lstStyle/>
              <a:p>
                <a:pPr eaLnBrk="0" hangingPunct="0"/>
                <a:r>
                  <a:rPr kumimoji="0" lang="en-US" altLang="zh-CN" sz="1400" b="0">
                    <a:solidFill>
                      <a:srgbClr val="000000"/>
                    </a:solidFill>
                  </a:rPr>
                  <a:t>5640</a:t>
                </a:r>
                <a:endParaRPr kumimoji="0" lang="en-US" altLang="zh-CN" sz="1400" b="0">
                  <a:solidFill>
                    <a:srgbClr val="000000"/>
                  </a:solidFill>
                </a:endParaRPr>
              </a:p>
            </p:txBody>
          </p:sp>
        </p:grpSp>
        <p:sp>
          <p:nvSpPr>
            <p:cNvPr id="218155" name="Text Box 52"/>
            <p:cNvSpPr txBox="1">
              <a:spLocks noChangeArrowheads="1"/>
            </p:cNvSpPr>
            <p:nvPr/>
          </p:nvSpPr>
          <p:spPr bwMode="auto">
            <a:xfrm>
              <a:off x="5640" y="8656"/>
              <a:ext cx="720" cy="428"/>
            </a:xfrm>
            <a:prstGeom prst="rect">
              <a:avLst/>
            </a:prstGeom>
            <a:solidFill>
              <a:srgbClr val="FFFF00"/>
            </a:solidFill>
            <a:ln w="9525" algn="ctr">
              <a:solidFill>
                <a:srgbClr val="000000"/>
              </a:solidFill>
              <a:miter lim="800000"/>
            </a:ln>
          </p:spPr>
          <p:txBody>
            <a:bodyPr/>
            <a:lstStyle/>
            <a:p>
              <a:pPr eaLnBrk="0" hangingPunct="0"/>
              <a:r>
                <a:rPr kumimoji="0" lang="en-US" altLang="zh-CN" sz="1400" b="0">
                  <a:solidFill>
                    <a:srgbClr val="000000"/>
                  </a:solidFill>
                </a:rPr>
                <a:t>5215</a:t>
              </a:r>
              <a:endParaRPr kumimoji="0" lang="en-US" altLang="zh-CN" sz="1400" b="0">
                <a:solidFill>
                  <a:srgbClr val="000000"/>
                </a:solidFill>
              </a:endParaRPr>
            </a:p>
          </p:txBody>
        </p:sp>
        <p:sp>
          <p:nvSpPr>
            <p:cNvPr id="218156" name="Text Box 53"/>
            <p:cNvSpPr txBox="1">
              <a:spLocks noChangeArrowheads="1"/>
            </p:cNvSpPr>
            <p:nvPr/>
          </p:nvSpPr>
          <p:spPr bwMode="auto">
            <a:xfrm>
              <a:off x="5640" y="9084"/>
              <a:ext cx="720" cy="936"/>
            </a:xfrm>
            <a:prstGeom prst="rect">
              <a:avLst/>
            </a:prstGeom>
            <a:solidFill>
              <a:srgbClr val="33CC33"/>
            </a:solidFill>
            <a:ln w="9525" algn="ctr">
              <a:solidFill>
                <a:srgbClr val="000000"/>
              </a:solidFill>
              <a:miter lim="800000"/>
            </a:ln>
          </p:spPr>
          <p:txBody>
            <a:bodyPr/>
            <a:lstStyle/>
            <a:p>
              <a:pPr eaLnBrk="0" hangingPunct="0"/>
              <a:endParaRPr kumimoji="0" lang="en-US" altLang="zh-CN" sz="1400" b="0">
                <a:solidFill>
                  <a:srgbClr val="000000"/>
                </a:solidFill>
              </a:endParaRPr>
            </a:p>
            <a:p>
              <a:pPr eaLnBrk="0" hangingPunct="0"/>
              <a:r>
                <a:rPr kumimoji="0" lang="en-US" altLang="zh-CN" sz="1400" b="0">
                  <a:solidFill>
                    <a:srgbClr val="000000"/>
                  </a:solidFill>
                </a:rPr>
                <a:t>4170</a:t>
              </a:r>
              <a:endParaRPr kumimoji="0" lang="en-US" altLang="zh-CN" sz="1400" b="0">
                <a:solidFill>
                  <a:srgbClr val="000000"/>
                </a:solidFill>
              </a:endParaRPr>
            </a:p>
          </p:txBody>
        </p:sp>
        <p:sp>
          <p:nvSpPr>
            <p:cNvPr id="218157" name="Text Box 54"/>
            <p:cNvSpPr txBox="1">
              <a:spLocks noChangeArrowheads="1"/>
            </p:cNvSpPr>
            <p:nvPr/>
          </p:nvSpPr>
          <p:spPr bwMode="auto">
            <a:xfrm>
              <a:off x="5640" y="7680"/>
              <a:ext cx="720" cy="976"/>
            </a:xfrm>
            <a:prstGeom prst="rect">
              <a:avLst/>
            </a:prstGeom>
            <a:solidFill>
              <a:srgbClr val="C0C0C0"/>
            </a:solidFill>
            <a:ln w="9525" algn="ctr">
              <a:solidFill>
                <a:srgbClr val="000000"/>
              </a:solidFill>
              <a:miter lim="800000"/>
            </a:ln>
          </p:spPr>
          <p:txBody>
            <a:bodyPr/>
            <a:lstStyle/>
            <a:p>
              <a:pPr eaLnBrk="0" hangingPunct="0"/>
              <a:r>
                <a:rPr kumimoji="0" lang="en-US" altLang="zh-CN" sz="1400" b="0">
                  <a:solidFill>
                    <a:srgbClr val="000000"/>
                  </a:solidFill>
                </a:rPr>
                <a:t>6260</a:t>
              </a:r>
              <a:endParaRPr kumimoji="0" lang="en-US" altLang="zh-CN" sz="1400" b="0">
                <a:solidFill>
                  <a:srgbClr val="000000"/>
                </a:solidFill>
              </a:endParaRPr>
            </a:p>
          </p:txBody>
        </p:sp>
        <p:sp>
          <p:nvSpPr>
            <p:cNvPr id="218158" name="Text Box 55"/>
            <p:cNvSpPr txBox="1">
              <a:spLocks noChangeArrowheads="1"/>
            </p:cNvSpPr>
            <p:nvPr/>
          </p:nvSpPr>
          <p:spPr bwMode="auto">
            <a:xfrm>
              <a:off x="6360" y="7759"/>
              <a:ext cx="719" cy="390"/>
            </a:xfrm>
            <a:prstGeom prst="rect">
              <a:avLst/>
            </a:prstGeom>
            <a:solidFill>
              <a:srgbClr val="FFFF00"/>
            </a:solidFill>
            <a:ln w="9525" algn="ctr">
              <a:solidFill>
                <a:srgbClr val="000000"/>
              </a:solidFill>
              <a:miter lim="800000"/>
            </a:ln>
          </p:spPr>
          <p:txBody>
            <a:bodyPr/>
            <a:lstStyle/>
            <a:p>
              <a:pPr eaLnBrk="0" hangingPunct="0"/>
              <a:r>
                <a:rPr kumimoji="0" lang="en-US" altLang="zh-CN" sz="1400" b="0">
                  <a:solidFill>
                    <a:srgbClr val="000000"/>
                  </a:solidFill>
                </a:rPr>
                <a:t>5790</a:t>
              </a:r>
              <a:endParaRPr kumimoji="0" lang="en-US" altLang="zh-CN" sz="1400" b="0">
                <a:solidFill>
                  <a:srgbClr val="000000"/>
                </a:solidFill>
              </a:endParaRPr>
            </a:p>
          </p:txBody>
        </p:sp>
        <p:sp>
          <p:nvSpPr>
            <p:cNvPr id="218159" name="Text Box 56"/>
            <p:cNvSpPr txBox="1">
              <a:spLocks noChangeArrowheads="1"/>
            </p:cNvSpPr>
            <p:nvPr/>
          </p:nvSpPr>
          <p:spPr bwMode="auto">
            <a:xfrm>
              <a:off x="6360" y="8149"/>
              <a:ext cx="719" cy="1248"/>
            </a:xfrm>
            <a:prstGeom prst="rect">
              <a:avLst/>
            </a:prstGeom>
            <a:solidFill>
              <a:srgbClr val="33CC33"/>
            </a:solidFill>
            <a:ln w="9525" algn="ctr">
              <a:solidFill>
                <a:srgbClr val="000000"/>
              </a:solidFill>
              <a:miter lim="800000"/>
            </a:ln>
          </p:spPr>
          <p:txBody>
            <a:bodyPr/>
            <a:lstStyle/>
            <a:p>
              <a:pPr eaLnBrk="0" hangingPunct="0"/>
              <a:endParaRPr kumimoji="0" lang="en-US" altLang="zh-CN" sz="1400" b="0">
                <a:solidFill>
                  <a:srgbClr val="000000"/>
                </a:solidFill>
              </a:endParaRPr>
            </a:p>
            <a:p>
              <a:pPr eaLnBrk="0" hangingPunct="0"/>
              <a:endParaRPr kumimoji="0" lang="en-US" altLang="zh-CN" sz="1400" b="0">
                <a:solidFill>
                  <a:srgbClr val="000000"/>
                </a:solidFill>
              </a:endParaRPr>
            </a:p>
            <a:p>
              <a:pPr eaLnBrk="0" hangingPunct="0"/>
              <a:r>
                <a:rPr kumimoji="0" lang="en-US" altLang="zh-CN" sz="1400" b="0">
                  <a:solidFill>
                    <a:srgbClr val="000000"/>
                  </a:solidFill>
                </a:rPr>
                <a:t>4630</a:t>
              </a:r>
              <a:endParaRPr kumimoji="0" lang="en-US" altLang="zh-CN" sz="1400" b="0">
                <a:solidFill>
                  <a:srgbClr val="000000"/>
                </a:solidFill>
              </a:endParaRPr>
            </a:p>
          </p:txBody>
        </p:sp>
        <p:sp>
          <p:nvSpPr>
            <p:cNvPr id="218160" name="Text Box 57"/>
            <p:cNvSpPr txBox="1">
              <a:spLocks noChangeArrowheads="1"/>
            </p:cNvSpPr>
            <p:nvPr/>
          </p:nvSpPr>
          <p:spPr bwMode="auto">
            <a:xfrm>
              <a:off x="6360" y="6587"/>
              <a:ext cx="719" cy="1173"/>
            </a:xfrm>
            <a:prstGeom prst="rect">
              <a:avLst/>
            </a:prstGeom>
            <a:solidFill>
              <a:srgbClr val="C0C0C0"/>
            </a:solidFill>
            <a:ln w="9525" algn="ctr">
              <a:solidFill>
                <a:srgbClr val="000000"/>
              </a:solidFill>
              <a:miter lim="800000"/>
            </a:ln>
          </p:spPr>
          <p:txBody>
            <a:bodyPr/>
            <a:lstStyle/>
            <a:p>
              <a:pPr eaLnBrk="0" hangingPunct="0"/>
              <a:r>
                <a:rPr kumimoji="0" lang="en-US" altLang="zh-CN" sz="1400" b="0">
                  <a:solidFill>
                    <a:srgbClr val="000000"/>
                  </a:solidFill>
                </a:rPr>
                <a:t>6950</a:t>
              </a:r>
              <a:endParaRPr kumimoji="0" lang="en-US" altLang="zh-CN" sz="1400" b="0">
                <a:solidFill>
                  <a:srgbClr val="000000"/>
                </a:solidFill>
              </a:endParaRPr>
            </a:p>
          </p:txBody>
        </p:sp>
        <p:sp>
          <p:nvSpPr>
            <p:cNvPr id="218161" name="Text Box 58"/>
            <p:cNvSpPr txBox="1">
              <a:spLocks noChangeArrowheads="1"/>
            </p:cNvSpPr>
            <p:nvPr/>
          </p:nvSpPr>
          <p:spPr bwMode="auto">
            <a:xfrm>
              <a:off x="7080" y="7044"/>
              <a:ext cx="722" cy="480"/>
            </a:xfrm>
            <a:prstGeom prst="rect">
              <a:avLst/>
            </a:prstGeom>
            <a:solidFill>
              <a:srgbClr val="FFFF00"/>
            </a:solidFill>
            <a:ln w="9525" algn="ctr">
              <a:solidFill>
                <a:srgbClr val="000000"/>
              </a:solidFill>
              <a:miter lim="800000"/>
            </a:ln>
          </p:spPr>
          <p:txBody>
            <a:bodyPr/>
            <a:lstStyle/>
            <a:p>
              <a:pPr eaLnBrk="0" hangingPunct="0"/>
              <a:r>
                <a:rPr kumimoji="0" lang="en-US" altLang="zh-CN" sz="1400" b="0">
                  <a:solidFill>
                    <a:srgbClr val="000000"/>
                  </a:solidFill>
                </a:rPr>
                <a:t>6485</a:t>
              </a:r>
              <a:endParaRPr kumimoji="0" lang="en-US" altLang="zh-CN" sz="1400" b="0">
                <a:solidFill>
                  <a:srgbClr val="000000"/>
                </a:solidFill>
              </a:endParaRPr>
            </a:p>
          </p:txBody>
        </p:sp>
        <p:sp>
          <p:nvSpPr>
            <p:cNvPr id="218162" name="Text Box 59"/>
            <p:cNvSpPr txBox="1">
              <a:spLocks noChangeArrowheads="1"/>
            </p:cNvSpPr>
            <p:nvPr/>
          </p:nvSpPr>
          <p:spPr bwMode="auto">
            <a:xfrm>
              <a:off x="7080" y="7524"/>
              <a:ext cx="722" cy="1248"/>
            </a:xfrm>
            <a:prstGeom prst="rect">
              <a:avLst/>
            </a:prstGeom>
            <a:solidFill>
              <a:srgbClr val="33CC33"/>
            </a:solidFill>
            <a:ln w="9525" algn="ctr">
              <a:solidFill>
                <a:srgbClr val="000000"/>
              </a:solidFill>
              <a:miter lim="800000"/>
            </a:ln>
          </p:spPr>
          <p:txBody>
            <a:bodyPr/>
            <a:lstStyle/>
            <a:p>
              <a:pPr eaLnBrk="0" hangingPunct="0"/>
              <a:endParaRPr kumimoji="0" lang="en-US" altLang="zh-CN" sz="1400" b="0">
                <a:solidFill>
                  <a:srgbClr val="000000"/>
                </a:solidFill>
              </a:endParaRPr>
            </a:p>
            <a:p>
              <a:pPr eaLnBrk="0" hangingPunct="0"/>
              <a:endParaRPr kumimoji="0" lang="en-US" altLang="zh-CN" sz="1400" b="0">
                <a:solidFill>
                  <a:srgbClr val="000000"/>
                </a:solidFill>
              </a:endParaRPr>
            </a:p>
            <a:p>
              <a:pPr eaLnBrk="0" hangingPunct="0"/>
              <a:r>
                <a:rPr kumimoji="0" lang="en-US" altLang="zh-CN" sz="1400" b="0">
                  <a:solidFill>
                    <a:srgbClr val="000000"/>
                  </a:solidFill>
                </a:rPr>
                <a:t>5190</a:t>
              </a:r>
              <a:endParaRPr kumimoji="0" lang="en-US" altLang="zh-CN" sz="1400" b="0">
                <a:solidFill>
                  <a:srgbClr val="000000"/>
                </a:solidFill>
              </a:endParaRPr>
            </a:p>
          </p:txBody>
        </p:sp>
        <p:sp>
          <p:nvSpPr>
            <p:cNvPr id="218163" name="Text Box 60"/>
            <p:cNvSpPr txBox="1">
              <a:spLocks noChangeArrowheads="1"/>
            </p:cNvSpPr>
            <p:nvPr/>
          </p:nvSpPr>
          <p:spPr bwMode="auto">
            <a:xfrm>
              <a:off x="7080" y="5807"/>
              <a:ext cx="722" cy="1237"/>
            </a:xfrm>
            <a:prstGeom prst="rect">
              <a:avLst/>
            </a:prstGeom>
            <a:solidFill>
              <a:srgbClr val="C0C0C0"/>
            </a:solidFill>
            <a:ln w="9525" algn="ctr">
              <a:solidFill>
                <a:srgbClr val="000000"/>
              </a:solidFill>
              <a:miter lim="800000"/>
            </a:ln>
          </p:spPr>
          <p:txBody>
            <a:bodyPr/>
            <a:lstStyle/>
            <a:p>
              <a:pPr eaLnBrk="0" hangingPunct="0"/>
              <a:r>
                <a:rPr kumimoji="0" lang="en-US" altLang="zh-CN" sz="1400" b="0">
                  <a:solidFill>
                    <a:srgbClr val="000000"/>
                  </a:solidFill>
                </a:rPr>
                <a:t>7780</a:t>
              </a:r>
              <a:endParaRPr kumimoji="0" lang="en-US" altLang="zh-CN" sz="1400" b="0">
                <a:solidFill>
                  <a:srgbClr val="000000"/>
                </a:solidFill>
              </a:endParaRPr>
            </a:p>
          </p:txBody>
        </p:sp>
        <p:sp>
          <p:nvSpPr>
            <p:cNvPr id="218164" name="Text Box 61"/>
            <p:cNvSpPr txBox="1">
              <a:spLocks noChangeArrowheads="1"/>
            </p:cNvSpPr>
            <p:nvPr/>
          </p:nvSpPr>
          <p:spPr bwMode="auto">
            <a:xfrm>
              <a:off x="7800" y="5902"/>
              <a:ext cx="722" cy="374"/>
            </a:xfrm>
            <a:prstGeom prst="rect">
              <a:avLst/>
            </a:prstGeom>
            <a:solidFill>
              <a:srgbClr val="FFFF00"/>
            </a:solidFill>
            <a:ln w="9525" algn="ctr">
              <a:solidFill>
                <a:srgbClr val="000000"/>
              </a:solidFill>
              <a:miter lim="800000"/>
            </a:ln>
          </p:spPr>
          <p:txBody>
            <a:bodyPr/>
            <a:lstStyle/>
            <a:p>
              <a:pPr eaLnBrk="0" hangingPunct="0"/>
              <a:r>
                <a:rPr kumimoji="0" lang="en-US" altLang="zh-CN" sz="1400" b="0">
                  <a:solidFill>
                    <a:srgbClr val="000000"/>
                  </a:solidFill>
                </a:rPr>
                <a:t>7265</a:t>
              </a:r>
              <a:endParaRPr kumimoji="0" lang="en-US" altLang="zh-CN" sz="1400" b="0">
                <a:solidFill>
                  <a:srgbClr val="000000"/>
                </a:solidFill>
              </a:endParaRPr>
            </a:p>
          </p:txBody>
        </p:sp>
        <p:sp>
          <p:nvSpPr>
            <p:cNvPr id="218165" name="Text Box 62"/>
            <p:cNvSpPr txBox="1">
              <a:spLocks noChangeArrowheads="1"/>
            </p:cNvSpPr>
            <p:nvPr/>
          </p:nvSpPr>
          <p:spPr bwMode="auto">
            <a:xfrm>
              <a:off x="7800" y="6276"/>
              <a:ext cx="722" cy="1716"/>
            </a:xfrm>
            <a:prstGeom prst="rect">
              <a:avLst/>
            </a:prstGeom>
            <a:solidFill>
              <a:srgbClr val="33CC33"/>
            </a:solidFill>
            <a:ln w="9525" algn="ctr">
              <a:solidFill>
                <a:srgbClr val="000000"/>
              </a:solidFill>
              <a:miter lim="800000"/>
            </a:ln>
          </p:spPr>
          <p:txBody>
            <a:bodyPr/>
            <a:lstStyle/>
            <a:p>
              <a:pPr eaLnBrk="0" hangingPunct="0"/>
              <a:endParaRPr kumimoji="0" lang="en-US" altLang="zh-CN" sz="1400" b="0">
                <a:solidFill>
                  <a:srgbClr val="000000"/>
                </a:solidFill>
              </a:endParaRPr>
            </a:p>
            <a:p>
              <a:pPr eaLnBrk="0" hangingPunct="0"/>
              <a:endParaRPr kumimoji="0" lang="en-US" altLang="zh-CN" sz="1400" b="0">
                <a:solidFill>
                  <a:srgbClr val="000000"/>
                </a:solidFill>
              </a:endParaRPr>
            </a:p>
            <a:p>
              <a:pPr eaLnBrk="0" hangingPunct="0"/>
              <a:endParaRPr kumimoji="0" lang="en-US" altLang="zh-CN" sz="1400" b="0">
                <a:solidFill>
                  <a:srgbClr val="000000"/>
                </a:solidFill>
              </a:endParaRPr>
            </a:p>
            <a:p>
              <a:pPr eaLnBrk="0" hangingPunct="0"/>
              <a:endParaRPr kumimoji="0" lang="en-US" altLang="zh-CN" sz="1400" b="0">
                <a:solidFill>
                  <a:srgbClr val="000000"/>
                </a:solidFill>
              </a:endParaRPr>
            </a:p>
            <a:p>
              <a:pPr eaLnBrk="0" hangingPunct="0"/>
              <a:r>
                <a:rPr kumimoji="0" lang="en-US" altLang="zh-CN" sz="1400" b="0">
                  <a:solidFill>
                    <a:srgbClr val="000000"/>
                  </a:solidFill>
                </a:rPr>
                <a:t>5810</a:t>
              </a:r>
              <a:endParaRPr kumimoji="0" lang="en-US" altLang="zh-CN" sz="1400" b="0">
                <a:solidFill>
                  <a:srgbClr val="000000"/>
                </a:solidFill>
              </a:endParaRPr>
            </a:p>
          </p:txBody>
        </p:sp>
        <p:sp>
          <p:nvSpPr>
            <p:cNvPr id="218166" name="Text Box 63"/>
            <p:cNvSpPr txBox="1">
              <a:spLocks noChangeArrowheads="1"/>
            </p:cNvSpPr>
            <p:nvPr/>
          </p:nvSpPr>
          <p:spPr bwMode="auto">
            <a:xfrm>
              <a:off x="7800" y="4404"/>
              <a:ext cx="722" cy="1498"/>
            </a:xfrm>
            <a:prstGeom prst="rect">
              <a:avLst/>
            </a:prstGeom>
            <a:solidFill>
              <a:srgbClr val="C0C0C0"/>
            </a:solidFill>
            <a:ln w="9525" algn="ctr">
              <a:solidFill>
                <a:srgbClr val="000000"/>
              </a:solidFill>
              <a:miter lim="800000"/>
            </a:ln>
          </p:spPr>
          <p:txBody>
            <a:bodyPr/>
            <a:lstStyle/>
            <a:p>
              <a:pPr eaLnBrk="0" hangingPunct="0"/>
              <a:r>
                <a:rPr kumimoji="0" lang="en-US" altLang="zh-CN" sz="1400" b="0">
                  <a:solidFill>
                    <a:srgbClr val="000000"/>
                  </a:solidFill>
                </a:rPr>
                <a:t>8720</a:t>
              </a:r>
              <a:endParaRPr kumimoji="0" lang="en-US" altLang="zh-CN" sz="1400" b="0">
                <a:solidFill>
                  <a:srgbClr val="000000"/>
                </a:solidFill>
              </a:endParaRPr>
            </a:p>
          </p:txBody>
        </p:sp>
        <p:sp>
          <p:nvSpPr>
            <p:cNvPr id="218167" name="Text Box 64"/>
            <p:cNvSpPr txBox="1">
              <a:spLocks noChangeArrowheads="1"/>
            </p:cNvSpPr>
            <p:nvPr/>
          </p:nvSpPr>
          <p:spPr bwMode="auto">
            <a:xfrm>
              <a:off x="8520" y="4107"/>
              <a:ext cx="722" cy="452"/>
            </a:xfrm>
            <a:prstGeom prst="rect">
              <a:avLst/>
            </a:prstGeom>
            <a:solidFill>
              <a:srgbClr val="FFFF00"/>
            </a:solidFill>
            <a:ln w="9525" algn="ctr">
              <a:solidFill>
                <a:srgbClr val="000000"/>
              </a:solidFill>
              <a:miter lim="800000"/>
            </a:ln>
          </p:spPr>
          <p:txBody>
            <a:bodyPr/>
            <a:lstStyle/>
            <a:p>
              <a:pPr eaLnBrk="0" hangingPunct="0"/>
              <a:r>
                <a:rPr kumimoji="0" lang="en-US" altLang="zh-CN" sz="1400" b="0">
                  <a:solidFill>
                    <a:srgbClr val="000000"/>
                  </a:solidFill>
                </a:rPr>
                <a:t>8355</a:t>
              </a:r>
              <a:endParaRPr kumimoji="0" lang="en-US" altLang="zh-CN" sz="1400" b="0">
                <a:solidFill>
                  <a:srgbClr val="000000"/>
                </a:solidFill>
              </a:endParaRPr>
            </a:p>
          </p:txBody>
        </p:sp>
        <p:sp>
          <p:nvSpPr>
            <p:cNvPr id="218168" name="Text Box 65"/>
            <p:cNvSpPr txBox="1">
              <a:spLocks noChangeArrowheads="1"/>
            </p:cNvSpPr>
            <p:nvPr/>
          </p:nvSpPr>
          <p:spPr bwMode="auto">
            <a:xfrm>
              <a:off x="8520" y="4559"/>
              <a:ext cx="722" cy="2184"/>
            </a:xfrm>
            <a:prstGeom prst="rect">
              <a:avLst/>
            </a:prstGeom>
            <a:solidFill>
              <a:srgbClr val="33CC33"/>
            </a:solidFill>
            <a:ln w="9525" algn="ctr">
              <a:solidFill>
                <a:srgbClr val="000000"/>
              </a:solidFill>
              <a:miter lim="800000"/>
            </a:ln>
          </p:spPr>
          <p:txBody>
            <a:bodyPr/>
            <a:lstStyle/>
            <a:p>
              <a:pPr eaLnBrk="0" hangingPunct="0"/>
              <a:endParaRPr kumimoji="0" lang="en-US" altLang="zh-CN" sz="1400" b="0">
                <a:solidFill>
                  <a:srgbClr val="000000"/>
                </a:solidFill>
              </a:endParaRPr>
            </a:p>
            <a:p>
              <a:pPr eaLnBrk="0" hangingPunct="0"/>
              <a:endParaRPr kumimoji="0" lang="en-US" altLang="zh-CN" sz="1400" b="0">
                <a:solidFill>
                  <a:srgbClr val="000000"/>
                </a:solidFill>
              </a:endParaRPr>
            </a:p>
            <a:p>
              <a:pPr eaLnBrk="0" hangingPunct="0"/>
              <a:endParaRPr kumimoji="0" lang="en-US" altLang="zh-CN" sz="1400" b="0">
                <a:solidFill>
                  <a:srgbClr val="000000"/>
                </a:solidFill>
              </a:endParaRPr>
            </a:p>
            <a:p>
              <a:pPr eaLnBrk="0" hangingPunct="0"/>
              <a:endParaRPr kumimoji="0" lang="en-US" altLang="zh-CN" sz="1400" b="0">
                <a:solidFill>
                  <a:srgbClr val="000000"/>
                </a:solidFill>
              </a:endParaRPr>
            </a:p>
            <a:p>
              <a:pPr eaLnBrk="0" hangingPunct="0"/>
              <a:endParaRPr kumimoji="0" lang="en-US" altLang="zh-CN" sz="1400" b="0">
                <a:solidFill>
                  <a:srgbClr val="000000"/>
                </a:solidFill>
              </a:endParaRPr>
            </a:p>
            <a:p>
              <a:pPr eaLnBrk="0" hangingPunct="0"/>
              <a:r>
                <a:rPr kumimoji="0" lang="en-US" altLang="zh-CN" sz="1400" b="0">
                  <a:solidFill>
                    <a:srgbClr val="000000"/>
                  </a:solidFill>
                </a:rPr>
                <a:t>6680</a:t>
              </a:r>
              <a:endParaRPr kumimoji="0" lang="en-US" altLang="zh-CN" sz="1400" b="0">
                <a:solidFill>
                  <a:srgbClr val="000000"/>
                </a:solidFill>
              </a:endParaRPr>
            </a:p>
          </p:txBody>
        </p:sp>
        <p:sp>
          <p:nvSpPr>
            <p:cNvPr id="218169" name="Text Box 66"/>
            <p:cNvSpPr txBox="1">
              <a:spLocks noChangeArrowheads="1"/>
            </p:cNvSpPr>
            <p:nvPr/>
          </p:nvSpPr>
          <p:spPr bwMode="auto">
            <a:xfrm>
              <a:off x="8520" y="2220"/>
              <a:ext cx="722" cy="1887"/>
            </a:xfrm>
            <a:prstGeom prst="rect">
              <a:avLst/>
            </a:prstGeom>
            <a:solidFill>
              <a:srgbClr val="C0C0C0"/>
            </a:solidFill>
            <a:ln w="9525" algn="ctr">
              <a:solidFill>
                <a:srgbClr val="000000"/>
              </a:solidFill>
              <a:miter lim="800000"/>
            </a:ln>
          </p:spPr>
          <p:txBody>
            <a:bodyPr/>
            <a:lstStyle/>
            <a:p>
              <a:pPr eaLnBrk="0" hangingPunct="0"/>
              <a:r>
                <a:rPr kumimoji="0" lang="en-US" altLang="zh-CN" sz="1400" b="0">
                  <a:solidFill>
                    <a:srgbClr val="000000"/>
                  </a:solidFill>
                </a:rPr>
                <a:t>10030</a:t>
              </a:r>
              <a:endParaRPr kumimoji="0" lang="en-US" altLang="zh-CN" sz="1400" b="0">
                <a:solidFill>
                  <a:srgbClr val="000000"/>
                </a:solidFill>
              </a:endParaRPr>
            </a:p>
          </p:txBody>
        </p:sp>
        <p:sp>
          <p:nvSpPr>
            <p:cNvPr id="218170" name="Rectangle 67"/>
            <p:cNvSpPr>
              <a:spLocks noChangeArrowheads="1"/>
            </p:cNvSpPr>
            <p:nvPr/>
          </p:nvSpPr>
          <p:spPr bwMode="auto">
            <a:xfrm>
              <a:off x="7800" y="9397"/>
              <a:ext cx="360" cy="155"/>
            </a:xfrm>
            <a:prstGeom prst="rect">
              <a:avLst/>
            </a:prstGeom>
            <a:solidFill>
              <a:srgbClr val="C0C0C0"/>
            </a:solidFill>
            <a:ln w="9525" algn="ctr">
              <a:solidFill>
                <a:srgbClr val="000000"/>
              </a:solidFill>
              <a:miter lim="800000"/>
            </a:ln>
          </p:spPr>
          <p:txBody>
            <a:bodyPr/>
            <a:lstStyle/>
            <a:p>
              <a:endParaRPr lang="zh-CN" altLang="en-US">
                <a:solidFill>
                  <a:srgbClr val="000000"/>
                </a:solidFill>
              </a:endParaRPr>
            </a:p>
          </p:txBody>
        </p:sp>
        <p:sp>
          <p:nvSpPr>
            <p:cNvPr id="218171" name="Rectangle 68"/>
            <p:cNvSpPr>
              <a:spLocks noChangeArrowheads="1"/>
            </p:cNvSpPr>
            <p:nvPr/>
          </p:nvSpPr>
          <p:spPr bwMode="auto">
            <a:xfrm>
              <a:off x="7800" y="10020"/>
              <a:ext cx="360" cy="156"/>
            </a:xfrm>
            <a:prstGeom prst="rect">
              <a:avLst/>
            </a:prstGeom>
            <a:solidFill>
              <a:srgbClr val="FFFF00"/>
            </a:solidFill>
            <a:ln w="9525" algn="ctr">
              <a:solidFill>
                <a:srgbClr val="000000"/>
              </a:solidFill>
              <a:miter lim="800000"/>
            </a:ln>
          </p:spPr>
          <p:txBody>
            <a:bodyPr/>
            <a:lstStyle/>
            <a:p>
              <a:endParaRPr lang="zh-CN" altLang="en-US">
                <a:solidFill>
                  <a:srgbClr val="000000"/>
                </a:solidFill>
              </a:endParaRPr>
            </a:p>
          </p:txBody>
        </p:sp>
        <p:sp>
          <p:nvSpPr>
            <p:cNvPr id="218172" name="Rectangle 69"/>
            <p:cNvSpPr>
              <a:spLocks noChangeArrowheads="1"/>
            </p:cNvSpPr>
            <p:nvPr/>
          </p:nvSpPr>
          <p:spPr bwMode="auto">
            <a:xfrm>
              <a:off x="7800" y="10645"/>
              <a:ext cx="360" cy="156"/>
            </a:xfrm>
            <a:prstGeom prst="rect">
              <a:avLst/>
            </a:prstGeom>
            <a:solidFill>
              <a:srgbClr val="33CC33"/>
            </a:solidFill>
            <a:ln w="9525" algn="ctr">
              <a:solidFill>
                <a:srgbClr val="000000"/>
              </a:solidFill>
              <a:miter lim="800000"/>
            </a:ln>
          </p:spPr>
          <p:txBody>
            <a:bodyPr/>
            <a:lstStyle/>
            <a:p>
              <a:endParaRPr lang="zh-CN" altLang="en-US">
                <a:solidFill>
                  <a:srgbClr val="000000"/>
                </a:solidFill>
              </a:endParaRPr>
            </a:p>
          </p:txBody>
        </p:sp>
        <p:sp>
          <p:nvSpPr>
            <p:cNvPr id="218173" name="Text Box 70"/>
            <p:cNvSpPr txBox="1">
              <a:spLocks noChangeArrowheads="1"/>
            </p:cNvSpPr>
            <p:nvPr/>
          </p:nvSpPr>
          <p:spPr bwMode="auto">
            <a:xfrm>
              <a:off x="8340" y="9240"/>
              <a:ext cx="1440" cy="1716"/>
            </a:xfrm>
            <a:prstGeom prst="rect">
              <a:avLst/>
            </a:prstGeom>
            <a:solidFill>
              <a:srgbClr val="FFFFFF"/>
            </a:solidFill>
            <a:ln w="9525" algn="ctr">
              <a:noFill/>
              <a:miter lim="800000"/>
            </a:ln>
          </p:spPr>
          <p:txBody>
            <a:bodyPr/>
            <a:lstStyle/>
            <a:p>
              <a:pPr eaLnBrk="0" hangingPunct="0"/>
              <a:r>
                <a:rPr kumimoji="0" lang="zh-CN" altLang="en-US" sz="1400" b="0">
                  <a:solidFill>
                    <a:srgbClr val="000000"/>
                  </a:solidFill>
                </a:rPr>
                <a:t>最大值</a:t>
              </a:r>
              <a:endParaRPr kumimoji="0" lang="zh-CN" altLang="en-US" sz="1400" b="0">
                <a:solidFill>
                  <a:srgbClr val="000000"/>
                </a:solidFill>
              </a:endParaRPr>
            </a:p>
            <a:p>
              <a:pPr eaLnBrk="0" hangingPunct="0"/>
              <a:endParaRPr kumimoji="0" lang="zh-CN" altLang="en-US" sz="1400" b="0">
                <a:solidFill>
                  <a:srgbClr val="000000"/>
                </a:solidFill>
              </a:endParaRPr>
            </a:p>
            <a:p>
              <a:pPr eaLnBrk="0" hangingPunct="0"/>
              <a:r>
                <a:rPr kumimoji="0" lang="zh-CN" altLang="en-US" sz="1400" b="0">
                  <a:solidFill>
                    <a:srgbClr val="000000"/>
                  </a:solidFill>
                </a:rPr>
                <a:t>中值</a:t>
              </a:r>
              <a:endParaRPr kumimoji="0" lang="zh-CN" altLang="en-US" sz="1400" b="0">
                <a:solidFill>
                  <a:srgbClr val="000000"/>
                </a:solidFill>
              </a:endParaRPr>
            </a:p>
            <a:p>
              <a:pPr eaLnBrk="0" hangingPunct="0"/>
              <a:endParaRPr kumimoji="0" lang="zh-CN" altLang="en-US" sz="1400" b="0">
                <a:solidFill>
                  <a:srgbClr val="000000"/>
                </a:solidFill>
              </a:endParaRPr>
            </a:p>
            <a:p>
              <a:pPr eaLnBrk="0" hangingPunct="0"/>
              <a:r>
                <a:rPr kumimoji="0" lang="zh-CN" altLang="en-US" sz="1400" b="0">
                  <a:solidFill>
                    <a:srgbClr val="000000"/>
                  </a:solidFill>
                </a:rPr>
                <a:t>最小值</a:t>
              </a:r>
              <a:endParaRPr kumimoji="0" lang="zh-CN" altLang="en-US" sz="1400" b="0">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descr="footnote1[1]"/>
          <p:cNvSpPr>
            <a:spLocks noGrp="1" noChangeArrowheads="1"/>
          </p:cNvSpPr>
          <p:nvPr>
            <p:ph type="title"/>
          </p:nvPr>
        </p:nvSpPr>
        <p:spPr>
          <a:xfrm>
            <a:off x="1012825" y="1676400"/>
            <a:ext cx="8642350" cy="3124200"/>
          </a:xfrm>
          <a:blipFill dpi="0" rotWithShape="0">
            <a:blip r:embed="rId1" cstate="print"/>
            <a:srcRect/>
            <a:stretch>
              <a:fillRect/>
            </a:stretch>
          </a:blipFill>
        </p:spPr>
        <p:txBody>
          <a:bodyPr/>
          <a:lstStyle/>
          <a:p>
            <a:pPr eaLnBrk="1" hangingPunct="1">
              <a:lnSpc>
                <a:spcPct val="110000"/>
              </a:lnSpc>
            </a:pPr>
            <a:r>
              <a:rPr lang="zh-CN" altLang="en-US" b="1" smtClean="0">
                <a:solidFill>
                  <a:schemeClr val="bg1"/>
                </a:solidFill>
                <a:latin typeface="宋体" panose="02010600030101010101" pitchFamily="2" charset="-122"/>
              </a:rPr>
              <a:t>第二节</a:t>
            </a:r>
            <a:br>
              <a:rPr lang="zh-CN" altLang="en-US" b="1" smtClean="0">
                <a:solidFill>
                  <a:schemeClr val="bg1"/>
                </a:solidFill>
                <a:latin typeface="宋体" panose="02010600030101010101" pitchFamily="2" charset="-122"/>
              </a:rPr>
            </a:br>
            <a:br>
              <a:rPr lang="zh-CN" altLang="en-US" b="1" smtClean="0">
                <a:solidFill>
                  <a:schemeClr val="bg1"/>
                </a:solidFill>
                <a:latin typeface="宋体" panose="02010600030101010101" pitchFamily="2" charset="-122"/>
              </a:rPr>
            </a:br>
            <a:r>
              <a:rPr lang="zh-CN" altLang="en-US" b="1" smtClean="0">
                <a:solidFill>
                  <a:schemeClr val="bg1"/>
                </a:solidFill>
                <a:latin typeface="宋体" panose="02010600030101010101" pitchFamily="2" charset="-122"/>
              </a:rPr>
              <a:t>薪酬宽带</a:t>
            </a:r>
            <a:endParaRPr lang="zh-CN" altLang="en-US"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220163"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20000"/>
              </a:lnSpc>
            </a:pPr>
            <a:r>
              <a:rPr lang="zh-CN" altLang="en-US" sz="3200" b="1" dirty="0" smtClean="0">
                <a:solidFill>
                  <a:srgbClr val="FFFFFF"/>
                </a:solidFill>
                <a:latin typeface="宋体" panose="02010600030101010101" pitchFamily="2" charset="-122"/>
              </a:rPr>
              <a:t>何谓</a:t>
            </a:r>
            <a:r>
              <a:rPr lang="zh-CN" altLang="en-US" sz="3200" b="1" dirty="0" smtClean="0">
                <a:solidFill>
                  <a:srgbClr val="FFFFFF"/>
                </a:solidFill>
              </a:rPr>
              <a:t>“</a:t>
            </a:r>
            <a:r>
              <a:rPr lang="zh-CN" altLang="en-US" sz="3200" b="1" dirty="0" smtClean="0">
                <a:solidFill>
                  <a:srgbClr val="FFFFFF"/>
                </a:solidFill>
                <a:latin typeface="宋体" panose="02010600030101010101" pitchFamily="2" charset="-122"/>
              </a:rPr>
              <a:t> 薪酬宽带</a:t>
            </a:r>
            <a:r>
              <a:rPr lang="zh-CN" altLang="en-US" sz="3200" b="1" dirty="0" smtClean="0">
                <a:solidFill>
                  <a:srgbClr val="FFFFFF"/>
                </a:solidFill>
              </a:rPr>
              <a:t>”</a:t>
            </a:r>
            <a:r>
              <a:rPr lang="zh-CN" altLang="en-US" sz="3200" b="1" dirty="0" smtClean="0">
                <a:solidFill>
                  <a:srgbClr val="FFFFFF"/>
                </a:solidFill>
                <a:latin typeface="宋体" panose="02010600030101010101" pitchFamily="2" charset="-122"/>
              </a:rPr>
              <a:t>？</a:t>
            </a:r>
            <a:endParaRPr lang="zh-CN" altLang="en-US" sz="3200" b="1" dirty="0" smtClean="0">
              <a:solidFill>
                <a:srgbClr val="FFFFFF"/>
              </a:solidFill>
              <a:latin typeface="宋体" panose="02010600030101010101" pitchFamily="2" charset="-122"/>
            </a:endParaRPr>
          </a:p>
        </p:txBody>
      </p:sp>
      <p:sp>
        <p:nvSpPr>
          <p:cNvPr id="220164"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0165"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0166"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0167"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0168"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0169"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0170"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0171"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0172"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0173"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0174" name="Text Box 14"/>
          <p:cNvSpPr txBox="1">
            <a:spLocks noChangeArrowheads="1"/>
          </p:cNvSpPr>
          <p:nvPr/>
        </p:nvSpPr>
        <p:spPr bwMode="auto">
          <a:xfrm>
            <a:off x="779463" y="1306513"/>
            <a:ext cx="9121775" cy="4987925"/>
          </a:xfrm>
          <a:prstGeom prst="rect">
            <a:avLst/>
          </a:prstGeom>
          <a:noFill/>
          <a:ln w="12700" cap="sq">
            <a:noFill/>
            <a:miter lim="800000"/>
            <a:headEnd type="none" w="sm" len="sm"/>
            <a:tailEnd type="none" w="sm" len="sm"/>
          </a:ln>
        </p:spPr>
        <p:txBody>
          <a:bodyPr>
            <a:spAutoFit/>
          </a:bodyPr>
          <a:lstStyle/>
          <a:p>
            <a:pPr algn="l">
              <a:lnSpc>
                <a:spcPct val="130000"/>
              </a:lnSpc>
              <a:spcBef>
                <a:spcPct val="20000"/>
              </a:spcBef>
              <a:buClr>
                <a:srgbClr val="990099"/>
              </a:buClr>
              <a:buFont typeface="Monotype Sorts" pitchFamily="2" charset="2"/>
              <a:buChar char="2"/>
            </a:pPr>
            <a:r>
              <a:rPr lang="zh-CN" altLang="zh-CN" sz="2600" u="sng" dirty="0">
                <a:solidFill>
                  <a:srgbClr val="CC0099"/>
                </a:solidFill>
                <a:latin typeface="宋体" panose="02010600030101010101" pitchFamily="2" charset="-122"/>
              </a:rPr>
              <a:t>定义：</a:t>
            </a:r>
            <a:r>
              <a:rPr lang="zh-CN" altLang="zh-CN" sz="2300" dirty="0">
                <a:solidFill>
                  <a:srgbClr val="000000"/>
                </a:solidFill>
                <a:latin typeface="宋体" panose="02010600030101010101" pitchFamily="2" charset="-122"/>
              </a:rPr>
              <a:t>传统上那种带有大量等级层次的垂直型薪资等级制度与扁平、灵活、团队导向的文化是不相符的。因此，一些组织开始采取一种被称为</a:t>
            </a:r>
            <a:r>
              <a:rPr lang="zh-CN" altLang="zh-CN" sz="2300" dirty="0" smtClean="0">
                <a:solidFill>
                  <a:srgbClr val="000000"/>
                </a:solidFill>
              </a:rPr>
              <a:t>“</a:t>
            </a:r>
            <a:r>
              <a:rPr lang="zh-CN" altLang="en-US" sz="2300" dirty="0">
                <a:solidFill>
                  <a:srgbClr val="000000"/>
                </a:solidFill>
                <a:latin typeface="宋体" panose="02010600030101010101" pitchFamily="2" charset="-122"/>
              </a:rPr>
              <a:t>薪酬</a:t>
            </a:r>
            <a:r>
              <a:rPr lang="zh-CN" altLang="zh-CN" sz="2300" dirty="0" smtClean="0">
                <a:solidFill>
                  <a:srgbClr val="000000"/>
                </a:solidFill>
                <a:latin typeface="宋体" panose="02010600030101010101" pitchFamily="2" charset="-122"/>
              </a:rPr>
              <a:t>带</a:t>
            </a:r>
            <a:r>
              <a:rPr lang="zh-CN" altLang="zh-CN" sz="2300" dirty="0" smtClean="0">
                <a:solidFill>
                  <a:srgbClr val="000000"/>
                </a:solidFill>
              </a:rPr>
              <a:t>”</a:t>
            </a:r>
            <a:r>
              <a:rPr lang="zh-CN" altLang="zh-CN" sz="2300" dirty="0">
                <a:solidFill>
                  <a:srgbClr val="000000"/>
                </a:solidFill>
                <a:latin typeface="宋体" panose="02010600030101010101" pitchFamily="2" charset="-122"/>
              </a:rPr>
              <a:t>（</a:t>
            </a:r>
            <a:r>
              <a:rPr lang="en-US" altLang="zh-CN" sz="2300" dirty="0">
                <a:solidFill>
                  <a:srgbClr val="000000"/>
                </a:solidFill>
                <a:latin typeface="宋体" panose="02010600030101010101" pitchFamily="2" charset="-122"/>
              </a:rPr>
              <a:t>Banding</a:t>
            </a:r>
            <a:r>
              <a:rPr lang="zh-CN" altLang="en-US" sz="2300" dirty="0">
                <a:solidFill>
                  <a:srgbClr val="000000"/>
                </a:solidFill>
                <a:latin typeface="宋体" panose="02010600030101010101" pitchFamily="2" charset="-122"/>
              </a:rPr>
              <a:t>）</a:t>
            </a:r>
            <a:r>
              <a:rPr lang="zh-CN" altLang="zh-CN" sz="2300" dirty="0">
                <a:solidFill>
                  <a:srgbClr val="000000"/>
                </a:solidFill>
                <a:latin typeface="宋体" panose="02010600030101010101" pitchFamily="2" charset="-122"/>
              </a:rPr>
              <a:t>或</a:t>
            </a:r>
            <a:r>
              <a:rPr lang="zh-CN" altLang="zh-CN" sz="2300" dirty="0" smtClean="0">
                <a:solidFill>
                  <a:srgbClr val="000000"/>
                </a:solidFill>
              </a:rPr>
              <a:t>“</a:t>
            </a:r>
            <a:r>
              <a:rPr lang="zh-CN" altLang="en-US" sz="2300" dirty="0" smtClean="0">
                <a:solidFill>
                  <a:srgbClr val="000000"/>
                </a:solidFill>
              </a:rPr>
              <a:t>薪酬</a:t>
            </a:r>
            <a:r>
              <a:rPr lang="zh-CN" altLang="zh-CN" sz="2300" dirty="0" smtClean="0">
                <a:solidFill>
                  <a:srgbClr val="000000"/>
                </a:solidFill>
                <a:latin typeface="宋体" panose="02010600030101010101" pitchFamily="2" charset="-122"/>
              </a:rPr>
              <a:t>宽带</a:t>
            </a:r>
            <a:r>
              <a:rPr lang="zh-CN" altLang="zh-CN" sz="2300" dirty="0" smtClean="0">
                <a:solidFill>
                  <a:srgbClr val="000000"/>
                </a:solidFill>
              </a:rPr>
              <a:t>”</a:t>
            </a:r>
            <a:r>
              <a:rPr lang="zh-CN" altLang="zh-CN" sz="2300" dirty="0">
                <a:solidFill>
                  <a:srgbClr val="000000"/>
                </a:solidFill>
                <a:latin typeface="宋体" panose="02010600030101010101" pitchFamily="2" charset="-122"/>
              </a:rPr>
              <a:t>（</a:t>
            </a:r>
            <a:r>
              <a:rPr lang="en-US" altLang="zh-CN" sz="2300" dirty="0" err="1">
                <a:solidFill>
                  <a:srgbClr val="000000"/>
                </a:solidFill>
                <a:latin typeface="宋体" panose="02010600030101010101" pitchFamily="2" charset="-122"/>
              </a:rPr>
              <a:t>Broadbanding</a:t>
            </a:r>
            <a:r>
              <a:rPr lang="zh-CN" altLang="en-US" sz="2300" dirty="0">
                <a:solidFill>
                  <a:srgbClr val="000000"/>
                </a:solidFill>
                <a:latin typeface="宋体" panose="02010600030101010101" pitchFamily="2" charset="-122"/>
              </a:rPr>
              <a:t>）</a:t>
            </a:r>
            <a:r>
              <a:rPr lang="zh-CN" altLang="zh-CN" sz="2300" dirty="0">
                <a:solidFill>
                  <a:srgbClr val="000000"/>
                </a:solidFill>
                <a:latin typeface="宋体" panose="02010600030101010101" pitchFamily="2" charset="-122"/>
              </a:rPr>
              <a:t>的新战略，在这种薪资系统中，大量的薪资等级被少数相对范围较宽的薪资</a:t>
            </a:r>
            <a:r>
              <a:rPr lang="zh-CN" altLang="en-US" sz="2300" dirty="0">
                <a:solidFill>
                  <a:srgbClr val="000000"/>
                </a:solidFill>
                <a:latin typeface="宋体" panose="02010600030101010101" pitchFamily="2" charset="-122"/>
              </a:rPr>
              <a:t>宽带</a:t>
            </a:r>
            <a:r>
              <a:rPr lang="zh-CN" altLang="zh-CN" sz="2300" dirty="0">
                <a:solidFill>
                  <a:srgbClr val="000000"/>
                </a:solidFill>
                <a:latin typeface="宋体" panose="02010600030101010101" pitchFamily="2" charset="-122"/>
              </a:rPr>
              <a:t>所取代。</a:t>
            </a:r>
            <a:endParaRPr lang="zh-CN" altLang="zh-CN" sz="2300" dirty="0">
              <a:solidFill>
                <a:srgbClr val="000000"/>
              </a:solidFill>
              <a:latin typeface="宋体" panose="02010600030101010101" pitchFamily="2" charset="-122"/>
            </a:endParaRPr>
          </a:p>
          <a:p>
            <a:pPr algn="l">
              <a:lnSpc>
                <a:spcPct val="130000"/>
              </a:lnSpc>
              <a:spcBef>
                <a:spcPct val="20000"/>
              </a:spcBef>
              <a:buClr>
                <a:srgbClr val="990099"/>
              </a:buClr>
              <a:buFont typeface="Monotype Sorts" pitchFamily="2" charset="2"/>
              <a:buChar char="2"/>
            </a:pPr>
            <a:r>
              <a:rPr lang="zh-CN" altLang="zh-CN" sz="2600" u="sng" dirty="0">
                <a:solidFill>
                  <a:srgbClr val="CC0099"/>
                </a:solidFill>
                <a:latin typeface="宋体" panose="02010600030101010101" pitchFamily="2" charset="-122"/>
              </a:rPr>
              <a:t>来源：</a:t>
            </a:r>
            <a:r>
              <a:rPr lang="zh-CN" altLang="zh-CN" sz="2300" dirty="0">
                <a:solidFill>
                  <a:srgbClr val="000000"/>
                </a:solidFill>
                <a:latin typeface="宋体" panose="02010600030101010101" pitchFamily="2" charset="-122"/>
              </a:rPr>
              <a:t>薪资宽带这种薪酬概念来源于广播术语：组织不再期望员工是</a:t>
            </a:r>
            <a:r>
              <a:rPr lang="zh-CN" altLang="zh-CN" sz="2300" dirty="0">
                <a:solidFill>
                  <a:srgbClr val="000000"/>
                </a:solidFill>
              </a:rPr>
              <a:t>“</a:t>
            </a:r>
            <a:r>
              <a:rPr lang="zh-CN" altLang="zh-CN" sz="2300" dirty="0">
                <a:solidFill>
                  <a:srgbClr val="000000"/>
                </a:solidFill>
                <a:latin typeface="宋体" panose="02010600030101010101" pitchFamily="2" charset="-122"/>
              </a:rPr>
              <a:t>单一频率</a:t>
            </a:r>
            <a:r>
              <a:rPr lang="zh-CN" altLang="zh-CN" sz="2300" dirty="0">
                <a:solidFill>
                  <a:srgbClr val="000000"/>
                </a:solidFill>
              </a:rPr>
              <a:t>”</a:t>
            </a:r>
            <a:r>
              <a:rPr lang="zh-CN" altLang="zh-CN" sz="2300" dirty="0">
                <a:solidFill>
                  <a:srgbClr val="000000"/>
                </a:solidFill>
                <a:latin typeface="宋体" panose="02010600030101010101" pitchFamily="2" charset="-122"/>
              </a:rPr>
              <a:t>的，而是希望他们能够覆盖</a:t>
            </a:r>
            <a:r>
              <a:rPr lang="zh-CN" altLang="zh-CN" sz="2300" dirty="0">
                <a:solidFill>
                  <a:srgbClr val="000000"/>
                </a:solidFill>
              </a:rPr>
              <a:t>“</a:t>
            </a:r>
            <a:r>
              <a:rPr lang="zh-CN" altLang="zh-CN" sz="2300" dirty="0">
                <a:solidFill>
                  <a:srgbClr val="000000"/>
                </a:solidFill>
                <a:latin typeface="宋体" panose="02010600030101010101" pitchFamily="2" charset="-122"/>
              </a:rPr>
              <a:t>宽频道</a:t>
            </a:r>
            <a:r>
              <a:rPr lang="zh-CN" altLang="zh-CN" sz="2300" dirty="0">
                <a:solidFill>
                  <a:srgbClr val="000000"/>
                </a:solidFill>
              </a:rPr>
              <a:t>”</a:t>
            </a:r>
            <a:r>
              <a:rPr lang="en-US" altLang="zh-CN" sz="2300" dirty="0">
                <a:solidFill>
                  <a:srgbClr val="000000"/>
                </a:solidFill>
              </a:rPr>
              <a:t>——</a:t>
            </a:r>
            <a:r>
              <a:rPr lang="zh-CN" altLang="zh-CN" sz="2300" dirty="0">
                <a:solidFill>
                  <a:srgbClr val="000000"/>
                </a:solidFill>
                <a:latin typeface="宋体" panose="02010600030101010101" pitchFamily="2" charset="-122"/>
              </a:rPr>
              <a:t>具有多种技能和素质，从而在需要时能够承担多种任务。</a:t>
            </a:r>
            <a:endParaRPr lang="zh-CN" altLang="zh-CN" sz="2300" dirty="0">
              <a:solidFill>
                <a:srgbClr val="000000"/>
              </a:solidFill>
              <a:latin typeface="宋体" panose="02010600030101010101" pitchFamily="2" charset="-122"/>
            </a:endParaRPr>
          </a:p>
          <a:p>
            <a:pPr algn="l">
              <a:lnSpc>
                <a:spcPct val="130000"/>
              </a:lnSpc>
              <a:spcBef>
                <a:spcPct val="20000"/>
              </a:spcBef>
              <a:buClr>
                <a:srgbClr val="990099"/>
              </a:buClr>
              <a:buFont typeface="Monotype Sorts" pitchFamily="2" charset="2"/>
              <a:buChar char="2"/>
            </a:pPr>
            <a:r>
              <a:rPr lang="zh-CN" altLang="zh-CN" sz="2600" u="sng" dirty="0">
                <a:solidFill>
                  <a:srgbClr val="CC0099"/>
                </a:solidFill>
                <a:latin typeface="宋体" panose="02010600030101010101" pitchFamily="2" charset="-122"/>
              </a:rPr>
              <a:t>性质：</a:t>
            </a:r>
            <a:r>
              <a:rPr lang="zh-CN" altLang="zh-CN" sz="2300" dirty="0">
                <a:solidFill>
                  <a:srgbClr val="000000"/>
                </a:solidFill>
                <a:latin typeface="宋体" panose="02010600030101010101" pitchFamily="2" charset="-122"/>
              </a:rPr>
              <a:t>薪资</a:t>
            </a:r>
            <a:r>
              <a:rPr lang="zh-CN" altLang="en-US" sz="2300" dirty="0">
                <a:solidFill>
                  <a:srgbClr val="000000"/>
                </a:solidFill>
                <a:latin typeface="宋体" panose="02010600030101010101" pitchFamily="2" charset="-122"/>
              </a:rPr>
              <a:t>宽带</a:t>
            </a:r>
            <a:r>
              <a:rPr lang="zh-CN" altLang="zh-CN" sz="2300" dirty="0">
                <a:solidFill>
                  <a:srgbClr val="000000"/>
                </a:solidFill>
                <a:latin typeface="宋体" panose="02010600030101010101" pitchFamily="2" charset="-122"/>
              </a:rPr>
              <a:t>本身并非是一种新的薪酬战略，它只是技能或</a:t>
            </a:r>
            <a:r>
              <a:rPr lang="zh-CN" altLang="en-US" sz="2300" dirty="0">
                <a:solidFill>
                  <a:srgbClr val="000000"/>
                </a:solidFill>
                <a:latin typeface="宋体" panose="02010600030101010101" pitchFamily="2" charset="-122"/>
              </a:rPr>
              <a:t>能力薪酬</a:t>
            </a:r>
            <a:r>
              <a:rPr lang="zh-CN" altLang="zh-CN" sz="2300" dirty="0">
                <a:solidFill>
                  <a:srgbClr val="000000"/>
                </a:solidFill>
                <a:latin typeface="宋体" panose="02010600030101010101" pitchFamily="2" charset="-122"/>
              </a:rPr>
              <a:t>这些薪酬战略赖以建立和有效运营的一个平台。</a:t>
            </a:r>
            <a:endParaRPr lang="zh-CN" altLang="en-US" sz="2300" dirty="0">
              <a:solidFill>
                <a:srgbClr val="000000"/>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221187"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传统薪资等级制与薪资宽带</a:t>
            </a:r>
            <a:endParaRPr lang="zh-CN" altLang="en-US" sz="3200" b="1" smtClean="0">
              <a:solidFill>
                <a:srgbClr val="FFFFFF"/>
              </a:solidFill>
              <a:latin typeface="宋体" panose="02010600030101010101" pitchFamily="2" charset="-122"/>
            </a:endParaRPr>
          </a:p>
        </p:txBody>
      </p:sp>
      <p:sp>
        <p:nvSpPr>
          <p:cNvPr id="221188"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1189"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1190"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1191"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1192"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1193"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1194"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1195"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1196"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1197"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grpSp>
        <p:nvGrpSpPr>
          <p:cNvPr id="221198" name="Group 14"/>
          <p:cNvGrpSpPr/>
          <p:nvPr/>
        </p:nvGrpSpPr>
        <p:grpSpPr bwMode="auto">
          <a:xfrm>
            <a:off x="176213" y="2438400"/>
            <a:ext cx="10110787" cy="3657600"/>
            <a:chOff x="111" y="1536"/>
            <a:chExt cx="6369" cy="2304"/>
          </a:xfrm>
        </p:grpSpPr>
        <p:sp>
          <p:nvSpPr>
            <p:cNvPr id="1003535" name="AutoShape 15"/>
            <p:cNvSpPr>
              <a:spLocks noChangeArrowheads="1"/>
            </p:cNvSpPr>
            <p:nvPr/>
          </p:nvSpPr>
          <p:spPr bwMode="auto">
            <a:xfrm>
              <a:off x="2976" y="2736"/>
              <a:ext cx="480" cy="288"/>
            </a:xfrm>
            <a:prstGeom prst="rightArrow">
              <a:avLst>
                <a:gd name="adj1" fmla="val 50000"/>
                <a:gd name="adj2" fmla="val 41667"/>
              </a:avLst>
            </a:prstGeom>
            <a:gradFill rotWithShape="0">
              <a:gsLst>
                <a:gs pos="0">
                  <a:schemeClr val="accent1"/>
                </a:gs>
                <a:gs pos="100000">
                  <a:schemeClr val="accent1">
                    <a:gamma/>
                    <a:shade val="46275"/>
                    <a:invGamma/>
                  </a:schemeClr>
                </a:gs>
              </a:gsLst>
              <a:path path="rect">
                <a:fillToRect t="100000" r="100000"/>
              </a:path>
            </a:gradFill>
            <a:ln w="12700" cap="sq">
              <a:solidFill>
                <a:schemeClr val="tx1"/>
              </a:solidFill>
              <a:miter lim="800000"/>
              <a:headEnd type="none" w="sm" len="sm"/>
              <a:tailEnd type="none" w="sm" len="sm"/>
            </a:ln>
            <a:effectLst/>
          </p:spPr>
          <p:txBody>
            <a:bodyPr wrap="none" anchor="ctr"/>
            <a:lstStyle/>
            <a:p>
              <a:pPr>
                <a:defRPr/>
              </a:pPr>
              <a:endParaRPr lang="zh-CN" altLang="en-US">
                <a:solidFill>
                  <a:srgbClr val="000000"/>
                </a:solidFill>
              </a:endParaRPr>
            </a:p>
          </p:txBody>
        </p:sp>
        <p:grpSp>
          <p:nvGrpSpPr>
            <p:cNvPr id="221200" name="Group 16"/>
            <p:cNvGrpSpPr/>
            <p:nvPr/>
          </p:nvGrpSpPr>
          <p:grpSpPr bwMode="auto">
            <a:xfrm>
              <a:off x="476" y="2551"/>
              <a:ext cx="1123" cy="905"/>
              <a:chOff x="432" y="2160"/>
              <a:chExt cx="2304" cy="1776"/>
            </a:xfrm>
          </p:grpSpPr>
          <p:grpSp>
            <p:nvGrpSpPr>
              <p:cNvPr id="221262" name="Group 17"/>
              <p:cNvGrpSpPr/>
              <p:nvPr/>
            </p:nvGrpSpPr>
            <p:grpSpPr bwMode="auto">
              <a:xfrm>
                <a:off x="432" y="2880"/>
                <a:ext cx="576" cy="1056"/>
                <a:chOff x="432" y="2736"/>
                <a:chExt cx="768" cy="1392"/>
              </a:xfrm>
            </p:grpSpPr>
            <p:sp>
              <p:nvSpPr>
                <p:cNvPr id="221272" name="Rectangle 18"/>
                <p:cNvSpPr>
                  <a:spLocks noChangeArrowheads="1"/>
                </p:cNvSpPr>
                <p:nvPr/>
              </p:nvSpPr>
              <p:spPr bwMode="auto">
                <a:xfrm>
                  <a:off x="432" y="2736"/>
                  <a:ext cx="768" cy="1392"/>
                </a:xfrm>
                <a:prstGeom prst="rect">
                  <a:avLst/>
                </a:prstGeom>
                <a:solidFill>
                  <a:srgbClr val="FF66FF"/>
                </a:solidFill>
                <a:ln w="12700" cap="sq">
                  <a:solidFill>
                    <a:schemeClr val="tx1"/>
                  </a:solidFill>
                  <a:miter lim="800000"/>
                  <a:headEnd type="none" w="sm" len="sm"/>
                  <a:tailEnd type="none" w="sm" len="sm"/>
                </a:ln>
              </p:spPr>
              <p:txBody>
                <a:bodyPr wrap="none" anchor="ctr"/>
                <a:lstStyle/>
                <a:p>
                  <a:endParaRPr lang="zh-CN" altLang="en-US">
                    <a:solidFill>
                      <a:srgbClr val="000000"/>
                    </a:solidFill>
                  </a:endParaRPr>
                </a:p>
              </p:txBody>
            </p:sp>
            <p:sp>
              <p:nvSpPr>
                <p:cNvPr id="221273" name="Line 19"/>
                <p:cNvSpPr>
                  <a:spLocks noChangeShapeType="1"/>
                </p:cNvSpPr>
                <p:nvPr/>
              </p:nvSpPr>
              <p:spPr bwMode="auto">
                <a:xfrm>
                  <a:off x="432" y="3456"/>
                  <a:ext cx="768" cy="0"/>
                </a:xfrm>
                <a:prstGeom prst="line">
                  <a:avLst/>
                </a:prstGeom>
                <a:noFill/>
                <a:ln w="12700" cap="sq">
                  <a:solidFill>
                    <a:schemeClr val="tx1"/>
                  </a:solidFill>
                  <a:round/>
                  <a:headEnd type="none" w="sm" len="sm"/>
                  <a:tailEnd type="none" w="sm" len="sm"/>
                </a:ln>
              </p:spPr>
              <p:txBody>
                <a:bodyPr wrap="none" anchor="ctr"/>
                <a:lstStyle/>
                <a:p>
                  <a:endParaRPr lang="en-US">
                    <a:solidFill>
                      <a:srgbClr val="000000"/>
                    </a:solidFill>
                  </a:endParaRPr>
                </a:p>
              </p:txBody>
            </p:sp>
          </p:grpSp>
          <p:grpSp>
            <p:nvGrpSpPr>
              <p:cNvPr id="221263" name="Group 20"/>
              <p:cNvGrpSpPr/>
              <p:nvPr/>
            </p:nvGrpSpPr>
            <p:grpSpPr bwMode="auto">
              <a:xfrm>
                <a:off x="1008" y="2640"/>
                <a:ext cx="576" cy="1056"/>
                <a:chOff x="432" y="2736"/>
                <a:chExt cx="768" cy="1392"/>
              </a:xfrm>
            </p:grpSpPr>
            <p:sp>
              <p:nvSpPr>
                <p:cNvPr id="221270" name="Rectangle 21"/>
                <p:cNvSpPr>
                  <a:spLocks noChangeArrowheads="1"/>
                </p:cNvSpPr>
                <p:nvPr/>
              </p:nvSpPr>
              <p:spPr bwMode="auto">
                <a:xfrm>
                  <a:off x="432" y="2736"/>
                  <a:ext cx="768" cy="1392"/>
                </a:xfrm>
                <a:prstGeom prst="rect">
                  <a:avLst/>
                </a:prstGeom>
                <a:solidFill>
                  <a:srgbClr val="FF66FF"/>
                </a:solidFill>
                <a:ln w="12700" cap="sq">
                  <a:solidFill>
                    <a:schemeClr val="tx1"/>
                  </a:solidFill>
                  <a:miter lim="800000"/>
                  <a:headEnd type="none" w="sm" len="sm"/>
                  <a:tailEnd type="none" w="sm" len="sm"/>
                </a:ln>
              </p:spPr>
              <p:txBody>
                <a:bodyPr wrap="none" anchor="ctr"/>
                <a:lstStyle/>
                <a:p>
                  <a:endParaRPr lang="zh-CN" altLang="en-US">
                    <a:solidFill>
                      <a:srgbClr val="000000"/>
                    </a:solidFill>
                  </a:endParaRPr>
                </a:p>
              </p:txBody>
            </p:sp>
            <p:sp>
              <p:nvSpPr>
                <p:cNvPr id="221271" name="Line 22"/>
                <p:cNvSpPr>
                  <a:spLocks noChangeShapeType="1"/>
                </p:cNvSpPr>
                <p:nvPr/>
              </p:nvSpPr>
              <p:spPr bwMode="auto">
                <a:xfrm>
                  <a:off x="432" y="3456"/>
                  <a:ext cx="768" cy="0"/>
                </a:xfrm>
                <a:prstGeom prst="line">
                  <a:avLst/>
                </a:prstGeom>
                <a:noFill/>
                <a:ln w="12700" cap="sq">
                  <a:solidFill>
                    <a:schemeClr val="tx1"/>
                  </a:solidFill>
                  <a:round/>
                  <a:headEnd type="none" w="sm" len="sm"/>
                  <a:tailEnd type="none" w="sm" len="sm"/>
                </a:ln>
              </p:spPr>
              <p:txBody>
                <a:bodyPr wrap="none" anchor="ctr"/>
                <a:lstStyle/>
                <a:p>
                  <a:endParaRPr lang="en-US">
                    <a:solidFill>
                      <a:srgbClr val="000000"/>
                    </a:solidFill>
                  </a:endParaRPr>
                </a:p>
              </p:txBody>
            </p:sp>
          </p:grpSp>
          <p:grpSp>
            <p:nvGrpSpPr>
              <p:cNvPr id="221264" name="Group 23"/>
              <p:cNvGrpSpPr/>
              <p:nvPr/>
            </p:nvGrpSpPr>
            <p:grpSpPr bwMode="auto">
              <a:xfrm>
                <a:off x="1584" y="2400"/>
                <a:ext cx="576" cy="1056"/>
                <a:chOff x="432" y="2736"/>
                <a:chExt cx="768" cy="1392"/>
              </a:xfrm>
            </p:grpSpPr>
            <p:sp>
              <p:nvSpPr>
                <p:cNvPr id="221268" name="Rectangle 24"/>
                <p:cNvSpPr>
                  <a:spLocks noChangeArrowheads="1"/>
                </p:cNvSpPr>
                <p:nvPr/>
              </p:nvSpPr>
              <p:spPr bwMode="auto">
                <a:xfrm>
                  <a:off x="432" y="2736"/>
                  <a:ext cx="768" cy="1392"/>
                </a:xfrm>
                <a:prstGeom prst="rect">
                  <a:avLst/>
                </a:prstGeom>
                <a:solidFill>
                  <a:srgbClr val="FF66FF"/>
                </a:solidFill>
                <a:ln w="12700" cap="sq">
                  <a:solidFill>
                    <a:schemeClr val="tx1"/>
                  </a:solidFill>
                  <a:miter lim="800000"/>
                  <a:headEnd type="none" w="sm" len="sm"/>
                  <a:tailEnd type="none" w="sm" len="sm"/>
                </a:ln>
              </p:spPr>
              <p:txBody>
                <a:bodyPr wrap="none" anchor="ctr"/>
                <a:lstStyle/>
                <a:p>
                  <a:endParaRPr lang="zh-CN" altLang="en-US">
                    <a:solidFill>
                      <a:srgbClr val="000000"/>
                    </a:solidFill>
                  </a:endParaRPr>
                </a:p>
              </p:txBody>
            </p:sp>
            <p:sp>
              <p:nvSpPr>
                <p:cNvPr id="221269" name="Line 25"/>
                <p:cNvSpPr>
                  <a:spLocks noChangeShapeType="1"/>
                </p:cNvSpPr>
                <p:nvPr/>
              </p:nvSpPr>
              <p:spPr bwMode="auto">
                <a:xfrm>
                  <a:off x="432" y="3456"/>
                  <a:ext cx="768" cy="0"/>
                </a:xfrm>
                <a:prstGeom prst="line">
                  <a:avLst/>
                </a:prstGeom>
                <a:noFill/>
                <a:ln w="12700" cap="sq">
                  <a:solidFill>
                    <a:schemeClr val="tx1"/>
                  </a:solidFill>
                  <a:round/>
                  <a:headEnd type="none" w="sm" len="sm"/>
                  <a:tailEnd type="none" w="sm" len="sm"/>
                </a:ln>
              </p:spPr>
              <p:txBody>
                <a:bodyPr wrap="none" anchor="ctr"/>
                <a:lstStyle/>
                <a:p>
                  <a:endParaRPr lang="en-US">
                    <a:solidFill>
                      <a:srgbClr val="000000"/>
                    </a:solidFill>
                  </a:endParaRPr>
                </a:p>
              </p:txBody>
            </p:sp>
          </p:grpSp>
          <p:grpSp>
            <p:nvGrpSpPr>
              <p:cNvPr id="221265" name="Group 26"/>
              <p:cNvGrpSpPr/>
              <p:nvPr/>
            </p:nvGrpSpPr>
            <p:grpSpPr bwMode="auto">
              <a:xfrm>
                <a:off x="2160" y="2160"/>
                <a:ext cx="576" cy="1056"/>
                <a:chOff x="432" y="2736"/>
                <a:chExt cx="768" cy="1392"/>
              </a:xfrm>
            </p:grpSpPr>
            <p:sp>
              <p:nvSpPr>
                <p:cNvPr id="221266" name="Rectangle 27"/>
                <p:cNvSpPr>
                  <a:spLocks noChangeArrowheads="1"/>
                </p:cNvSpPr>
                <p:nvPr/>
              </p:nvSpPr>
              <p:spPr bwMode="auto">
                <a:xfrm>
                  <a:off x="432" y="2736"/>
                  <a:ext cx="768" cy="1392"/>
                </a:xfrm>
                <a:prstGeom prst="rect">
                  <a:avLst/>
                </a:prstGeom>
                <a:solidFill>
                  <a:srgbClr val="FF66FF"/>
                </a:solidFill>
                <a:ln w="12700" cap="sq">
                  <a:solidFill>
                    <a:schemeClr val="tx1"/>
                  </a:solidFill>
                  <a:miter lim="800000"/>
                  <a:headEnd type="none" w="sm" len="sm"/>
                  <a:tailEnd type="none" w="sm" len="sm"/>
                </a:ln>
              </p:spPr>
              <p:txBody>
                <a:bodyPr wrap="none" anchor="ctr"/>
                <a:lstStyle/>
                <a:p>
                  <a:endParaRPr lang="zh-CN" altLang="en-US">
                    <a:solidFill>
                      <a:srgbClr val="000000"/>
                    </a:solidFill>
                  </a:endParaRPr>
                </a:p>
              </p:txBody>
            </p:sp>
            <p:sp>
              <p:nvSpPr>
                <p:cNvPr id="221267" name="Line 28"/>
                <p:cNvSpPr>
                  <a:spLocks noChangeShapeType="1"/>
                </p:cNvSpPr>
                <p:nvPr/>
              </p:nvSpPr>
              <p:spPr bwMode="auto">
                <a:xfrm>
                  <a:off x="432" y="3456"/>
                  <a:ext cx="768" cy="0"/>
                </a:xfrm>
                <a:prstGeom prst="line">
                  <a:avLst/>
                </a:prstGeom>
                <a:noFill/>
                <a:ln w="12700" cap="sq">
                  <a:solidFill>
                    <a:schemeClr val="tx1"/>
                  </a:solidFill>
                  <a:round/>
                  <a:headEnd type="none" w="sm" len="sm"/>
                  <a:tailEnd type="none" w="sm" len="sm"/>
                </a:ln>
              </p:spPr>
              <p:txBody>
                <a:bodyPr wrap="none" anchor="ctr"/>
                <a:lstStyle/>
                <a:p>
                  <a:endParaRPr lang="en-US">
                    <a:solidFill>
                      <a:srgbClr val="000000"/>
                    </a:solidFill>
                  </a:endParaRPr>
                </a:p>
              </p:txBody>
            </p:sp>
          </p:grpSp>
        </p:grpSp>
        <p:sp>
          <p:nvSpPr>
            <p:cNvPr id="221201" name="Text Box 29"/>
            <p:cNvSpPr txBox="1">
              <a:spLocks noChangeArrowheads="1"/>
            </p:cNvSpPr>
            <p:nvPr/>
          </p:nvSpPr>
          <p:spPr bwMode="auto">
            <a:xfrm>
              <a:off x="111" y="1824"/>
              <a:ext cx="321" cy="902"/>
            </a:xfrm>
            <a:prstGeom prst="rect">
              <a:avLst/>
            </a:prstGeom>
            <a:noFill/>
            <a:ln w="12700" cap="sq">
              <a:noFill/>
              <a:miter lim="800000"/>
              <a:headEnd type="none" w="sm" len="sm"/>
              <a:tailEnd type="none" w="sm" len="sm"/>
            </a:ln>
          </p:spPr>
          <p:txBody>
            <a:bodyPr>
              <a:spAutoFit/>
            </a:bodyPr>
            <a:lstStyle/>
            <a:p>
              <a:pPr algn="l">
                <a:spcBef>
                  <a:spcPct val="50000"/>
                </a:spcBef>
              </a:pPr>
              <a:r>
                <a:rPr lang="zh-CN" altLang="en-US" sz="2200">
                  <a:solidFill>
                    <a:srgbClr val="000000"/>
                  </a:solidFill>
                  <a:latin typeface="宋体" panose="02010600030101010101" pitchFamily="2" charset="-122"/>
                </a:rPr>
                <a:t>薪资水平</a:t>
              </a:r>
              <a:endParaRPr lang="zh-CN" altLang="en-US" sz="2200">
                <a:solidFill>
                  <a:srgbClr val="000000"/>
                </a:solidFill>
                <a:latin typeface="宋体" panose="02010600030101010101" pitchFamily="2" charset="-122"/>
              </a:endParaRPr>
            </a:p>
          </p:txBody>
        </p:sp>
        <p:sp>
          <p:nvSpPr>
            <p:cNvPr id="221202" name="Text Box 30"/>
            <p:cNvSpPr txBox="1">
              <a:spLocks noChangeArrowheads="1"/>
            </p:cNvSpPr>
            <p:nvPr/>
          </p:nvSpPr>
          <p:spPr bwMode="auto">
            <a:xfrm>
              <a:off x="1866" y="3571"/>
              <a:ext cx="963" cy="269"/>
            </a:xfrm>
            <a:prstGeom prst="rect">
              <a:avLst/>
            </a:prstGeom>
            <a:noFill/>
            <a:ln w="12700" cap="sq">
              <a:noFill/>
              <a:miter lim="800000"/>
              <a:headEnd type="none" w="sm" len="sm"/>
              <a:tailEnd type="none" w="sm" len="sm"/>
            </a:ln>
          </p:spPr>
          <p:txBody>
            <a:bodyPr>
              <a:spAutoFit/>
            </a:bodyPr>
            <a:lstStyle/>
            <a:p>
              <a:pPr algn="l">
                <a:spcBef>
                  <a:spcPct val="50000"/>
                </a:spcBef>
              </a:pPr>
              <a:r>
                <a:rPr lang="zh-CN" altLang="en-US" sz="2200">
                  <a:solidFill>
                    <a:srgbClr val="000000"/>
                  </a:solidFill>
                  <a:latin typeface="宋体" panose="02010600030101010101" pitchFamily="2" charset="-122"/>
                </a:rPr>
                <a:t>薪资等级</a:t>
              </a:r>
              <a:endParaRPr lang="zh-CN" altLang="en-US" sz="2200">
                <a:solidFill>
                  <a:srgbClr val="000000"/>
                </a:solidFill>
                <a:latin typeface="宋体" panose="02010600030101010101" pitchFamily="2" charset="-122"/>
              </a:endParaRPr>
            </a:p>
          </p:txBody>
        </p:sp>
        <p:sp>
          <p:nvSpPr>
            <p:cNvPr id="221203" name="Line 31"/>
            <p:cNvSpPr>
              <a:spLocks noChangeShapeType="1"/>
            </p:cNvSpPr>
            <p:nvPr/>
          </p:nvSpPr>
          <p:spPr bwMode="auto">
            <a:xfrm flipV="1">
              <a:off x="384" y="1536"/>
              <a:ext cx="10" cy="2002"/>
            </a:xfrm>
            <a:prstGeom prst="line">
              <a:avLst/>
            </a:prstGeom>
            <a:noFill/>
            <a:ln w="57150" cap="sq">
              <a:solidFill>
                <a:schemeClr val="tx1"/>
              </a:solidFill>
              <a:round/>
              <a:headEnd type="none" w="sm" len="sm"/>
              <a:tailEnd type="triangle" w="med" len="med"/>
            </a:ln>
          </p:spPr>
          <p:txBody>
            <a:bodyPr wrap="none" anchor="ctr"/>
            <a:lstStyle/>
            <a:p>
              <a:endParaRPr lang="en-US">
                <a:solidFill>
                  <a:srgbClr val="000000"/>
                </a:solidFill>
              </a:endParaRPr>
            </a:p>
          </p:txBody>
        </p:sp>
        <p:sp>
          <p:nvSpPr>
            <p:cNvPr id="221204" name="Line 32"/>
            <p:cNvSpPr>
              <a:spLocks noChangeShapeType="1"/>
            </p:cNvSpPr>
            <p:nvPr/>
          </p:nvSpPr>
          <p:spPr bwMode="auto">
            <a:xfrm>
              <a:off x="422" y="3538"/>
              <a:ext cx="2407" cy="0"/>
            </a:xfrm>
            <a:prstGeom prst="line">
              <a:avLst/>
            </a:prstGeom>
            <a:noFill/>
            <a:ln w="57150" cap="sq">
              <a:solidFill>
                <a:schemeClr val="tx1"/>
              </a:solidFill>
              <a:round/>
              <a:headEnd type="none" w="sm" len="sm"/>
              <a:tailEnd type="triangle" w="med" len="med"/>
            </a:ln>
          </p:spPr>
          <p:txBody>
            <a:bodyPr wrap="none" anchor="ctr"/>
            <a:lstStyle/>
            <a:p>
              <a:endParaRPr lang="en-US">
                <a:solidFill>
                  <a:srgbClr val="000000"/>
                </a:solidFill>
              </a:endParaRPr>
            </a:p>
          </p:txBody>
        </p:sp>
        <p:sp>
          <p:nvSpPr>
            <p:cNvPr id="221205" name="Text Box 33"/>
            <p:cNvSpPr txBox="1">
              <a:spLocks noChangeArrowheads="1"/>
            </p:cNvSpPr>
            <p:nvPr/>
          </p:nvSpPr>
          <p:spPr bwMode="auto">
            <a:xfrm>
              <a:off x="3874" y="2440"/>
              <a:ext cx="632" cy="231"/>
            </a:xfrm>
            <a:prstGeom prst="rect">
              <a:avLst/>
            </a:prstGeom>
            <a:noFill/>
            <a:ln w="12700" cap="sq">
              <a:noFill/>
              <a:miter lim="800000"/>
              <a:headEnd type="none" w="sm" len="sm"/>
              <a:tailEnd type="none" w="sm" len="sm"/>
            </a:ln>
          </p:spPr>
          <p:txBody>
            <a:bodyPr>
              <a:spAutoFit/>
            </a:bodyPr>
            <a:lstStyle/>
            <a:p>
              <a:pPr algn="ctr">
                <a:lnSpc>
                  <a:spcPct val="90000"/>
                </a:lnSpc>
                <a:spcBef>
                  <a:spcPct val="50000"/>
                </a:spcBef>
              </a:pPr>
              <a:r>
                <a:rPr lang="zh-CN" altLang="zh-CN" sz="2000">
                  <a:solidFill>
                    <a:srgbClr val="000000"/>
                  </a:solidFill>
                  <a:latin typeface="宋体" panose="02010600030101010101" pitchFamily="2" charset="-122"/>
                </a:rPr>
                <a:t>一级</a:t>
              </a:r>
              <a:endParaRPr lang="zh-CN" altLang="en-US" sz="2000">
                <a:solidFill>
                  <a:srgbClr val="000000"/>
                </a:solidFill>
                <a:latin typeface="宋体" panose="02010600030101010101" pitchFamily="2" charset="-122"/>
              </a:endParaRPr>
            </a:p>
          </p:txBody>
        </p:sp>
        <p:sp>
          <p:nvSpPr>
            <p:cNvPr id="221206" name="Text Box 34"/>
            <p:cNvSpPr txBox="1">
              <a:spLocks noChangeArrowheads="1"/>
            </p:cNvSpPr>
            <p:nvPr/>
          </p:nvSpPr>
          <p:spPr bwMode="auto">
            <a:xfrm>
              <a:off x="5104" y="3592"/>
              <a:ext cx="1232" cy="248"/>
            </a:xfrm>
            <a:prstGeom prst="rect">
              <a:avLst/>
            </a:prstGeom>
            <a:noFill/>
            <a:ln w="12700" cap="sq">
              <a:noFill/>
              <a:miter lim="800000"/>
              <a:headEnd type="none" w="sm" len="sm"/>
              <a:tailEnd type="none" w="sm" len="sm"/>
            </a:ln>
          </p:spPr>
          <p:txBody>
            <a:bodyPr>
              <a:spAutoFit/>
            </a:bodyPr>
            <a:lstStyle/>
            <a:p>
              <a:pPr algn="ctr">
                <a:lnSpc>
                  <a:spcPct val="90000"/>
                </a:lnSpc>
                <a:spcBef>
                  <a:spcPct val="50000"/>
                </a:spcBef>
              </a:pPr>
              <a:r>
                <a:rPr lang="zh-CN" altLang="zh-CN" sz="2200">
                  <a:solidFill>
                    <a:srgbClr val="000000"/>
                  </a:solidFill>
                  <a:latin typeface="宋体" panose="02010600030101010101" pitchFamily="2" charset="-122"/>
                </a:rPr>
                <a:t>薪资宽带</a:t>
              </a:r>
              <a:endParaRPr lang="zh-CN" altLang="en-US" sz="2200">
                <a:solidFill>
                  <a:srgbClr val="000000"/>
                </a:solidFill>
                <a:latin typeface="宋体" panose="02010600030101010101" pitchFamily="2" charset="-122"/>
              </a:endParaRPr>
            </a:p>
          </p:txBody>
        </p:sp>
        <p:sp>
          <p:nvSpPr>
            <p:cNvPr id="221207" name="Line 35"/>
            <p:cNvSpPr>
              <a:spLocks noChangeShapeType="1"/>
            </p:cNvSpPr>
            <p:nvPr/>
          </p:nvSpPr>
          <p:spPr bwMode="auto">
            <a:xfrm flipV="1">
              <a:off x="3785" y="1584"/>
              <a:ext cx="7" cy="1930"/>
            </a:xfrm>
            <a:prstGeom prst="line">
              <a:avLst/>
            </a:prstGeom>
            <a:noFill/>
            <a:ln w="57150" cap="sq">
              <a:solidFill>
                <a:schemeClr val="tx1"/>
              </a:solidFill>
              <a:round/>
              <a:headEnd type="none" w="sm" len="sm"/>
              <a:tailEnd type="triangle" w="med" len="med"/>
            </a:ln>
          </p:spPr>
          <p:txBody>
            <a:bodyPr wrap="none" anchor="ctr"/>
            <a:lstStyle/>
            <a:p>
              <a:endParaRPr lang="en-US">
                <a:solidFill>
                  <a:srgbClr val="000000"/>
                </a:solidFill>
              </a:endParaRPr>
            </a:p>
          </p:txBody>
        </p:sp>
        <p:sp>
          <p:nvSpPr>
            <p:cNvPr id="221208" name="Line 36"/>
            <p:cNvSpPr>
              <a:spLocks noChangeShapeType="1"/>
            </p:cNvSpPr>
            <p:nvPr/>
          </p:nvSpPr>
          <p:spPr bwMode="auto">
            <a:xfrm>
              <a:off x="3780" y="3552"/>
              <a:ext cx="2700" cy="0"/>
            </a:xfrm>
            <a:prstGeom prst="line">
              <a:avLst/>
            </a:prstGeom>
            <a:noFill/>
            <a:ln w="57150" cap="sq">
              <a:solidFill>
                <a:schemeClr val="tx1"/>
              </a:solidFill>
              <a:round/>
              <a:headEnd type="none" w="sm" len="sm"/>
              <a:tailEnd type="triangle" w="med" len="med"/>
            </a:ln>
          </p:spPr>
          <p:txBody>
            <a:bodyPr wrap="none" anchor="ctr"/>
            <a:lstStyle/>
            <a:p>
              <a:endParaRPr lang="en-US">
                <a:solidFill>
                  <a:srgbClr val="000000"/>
                </a:solidFill>
              </a:endParaRPr>
            </a:p>
          </p:txBody>
        </p:sp>
        <p:sp>
          <p:nvSpPr>
            <p:cNvPr id="221209" name="Text Box 37"/>
            <p:cNvSpPr txBox="1">
              <a:spLocks noChangeArrowheads="1"/>
            </p:cNvSpPr>
            <p:nvPr/>
          </p:nvSpPr>
          <p:spPr bwMode="auto">
            <a:xfrm>
              <a:off x="3393" y="1878"/>
              <a:ext cx="210" cy="902"/>
            </a:xfrm>
            <a:prstGeom prst="rect">
              <a:avLst/>
            </a:prstGeom>
            <a:noFill/>
            <a:ln w="12700" cap="sq">
              <a:noFill/>
              <a:miter lim="800000"/>
              <a:headEnd type="none" w="sm" len="sm"/>
              <a:tailEnd type="none" w="sm" len="sm"/>
            </a:ln>
          </p:spPr>
          <p:txBody>
            <a:bodyPr>
              <a:spAutoFit/>
            </a:bodyPr>
            <a:lstStyle/>
            <a:p>
              <a:pPr algn="l">
                <a:spcBef>
                  <a:spcPct val="50000"/>
                </a:spcBef>
              </a:pPr>
              <a:r>
                <a:rPr lang="zh-CN" altLang="en-US" sz="2200">
                  <a:solidFill>
                    <a:srgbClr val="000000"/>
                  </a:solidFill>
                  <a:latin typeface="宋体" panose="02010600030101010101" pitchFamily="2" charset="-122"/>
                </a:rPr>
                <a:t>薪资水平</a:t>
              </a:r>
              <a:endParaRPr lang="zh-CN" altLang="en-US" sz="2200">
                <a:solidFill>
                  <a:srgbClr val="000000"/>
                </a:solidFill>
                <a:latin typeface="宋体" panose="02010600030101010101" pitchFamily="2" charset="-122"/>
              </a:endParaRPr>
            </a:p>
          </p:txBody>
        </p:sp>
        <p:sp>
          <p:nvSpPr>
            <p:cNvPr id="221210" name="Text Box 38"/>
            <p:cNvSpPr txBox="1">
              <a:spLocks noChangeArrowheads="1"/>
            </p:cNvSpPr>
            <p:nvPr/>
          </p:nvSpPr>
          <p:spPr bwMode="auto">
            <a:xfrm>
              <a:off x="4569" y="2036"/>
              <a:ext cx="632" cy="231"/>
            </a:xfrm>
            <a:prstGeom prst="rect">
              <a:avLst/>
            </a:prstGeom>
            <a:noFill/>
            <a:ln w="12700" cap="sq">
              <a:noFill/>
              <a:miter lim="800000"/>
              <a:headEnd type="none" w="sm" len="sm"/>
              <a:tailEnd type="none" w="sm" len="sm"/>
            </a:ln>
          </p:spPr>
          <p:txBody>
            <a:bodyPr>
              <a:spAutoFit/>
            </a:bodyPr>
            <a:lstStyle/>
            <a:p>
              <a:pPr algn="ctr">
                <a:lnSpc>
                  <a:spcPct val="90000"/>
                </a:lnSpc>
                <a:spcBef>
                  <a:spcPct val="50000"/>
                </a:spcBef>
              </a:pPr>
              <a:r>
                <a:rPr lang="zh-CN" altLang="zh-CN" sz="2000">
                  <a:solidFill>
                    <a:srgbClr val="000000"/>
                  </a:solidFill>
                  <a:latin typeface="宋体" panose="02010600030101010101" pitchFamily="2" charset="-122"/>
                </a:rPr>
                <a:t>二级</a:t>
              </a:r>
              <a:endParaRPr lang="zh-CN" altLang="en-US" sz="2000">
                <a:solidFill>
                  <a:srgbClr val="000000"/>
                </a:solidFill>
                <a:latin typeface="宋体" panose="02010600030101010101" pitchFamily="2" charset="-122"/>
              </a:endParaRPr>
            </a:p>
          </p:txBody>
        </p:sp>
        <p:grpSp>
          <p:nvGrpSpPr>
            <p:cNvPr id="221211" name="Group 39"/>
            <p:cNvGrpSpPr/>
            <p:nvPr/>
          </p:nvGrpSpPr>
          <p:grpSpPr bwMode="auto">
            <a:xfrm>
              <a:off x="1599" y="1975"/>
              <a:ext cx="1123" cy="1008"/>
              <a:chOff x="432" y="2160"/>
              <a:chExt cx="2304" cy="1776"/>
            </a:xfrm>
          </p:grpSpPr>
          <p:grpSp>
            <p:nvGrpSpPr>
              <p:cNvPr id="221250" name="Group 40"/>
              <p:cNvGrpSpPr/>
              <p:nvPr/>
            </p:nvGrpSpPr>
            <p:grpSpPr bwMode="auto">
              <a:xfrm>
                <a:off x="432" y="2880"/>
                <a:ext cx="576" cy="1056"/>
                <a:chOff x="432" y="2736"/>
                <a:chExt cx="768" cy="1392"/>
              </a:xfrm>
            </p:grpSpPr>
            <p:sp>
              <p:nvSpPr>
                <p:cNvPr id="221260" name="Rectangle 41"/>
                <p:cNvSpPr>
                  <a:spLocks noChangeArrowheads="1"/>
                </p:cNvSpPr>
                <p:nvPr/>
              </p:nvSpPr>
              <p:spPr bwMode="auto">
                <a:xfrm>
                  <a:off x="432" y="2736"/>
                  <a:ext cx="768" cy="1392"/>
                </a:xfrm>
                <a:prstGeom prst="rect">
                  <a:avLst/>
                </a:prstGeom>
                <a:solidFill>
                  <a:srgbClr val="FF66FF"/>
                </a:solidFill>
                <a:ln w="12700" cap="sq">
                  <a:solidFill>
                    <a:schemeClr val="tx1"/>
                  </a:solidFill>
                  <a:miter lim="800000"/>
                  <a:headEnd type="none" w="sm" len="sm"/>
                  <a:tailEnd type="none" w="sm" len="sm"/>
                </a:ln>
              </p:spPr>
              <p:txBody>
                <a:bodyPr wrap="none" anchor="ctr"/>
                <a:lstStyle/>
                <a:p>
                  <a:endParaRPr lang="zh-CN" altLang="en-US">
                    <a:solidFill>
                      <a:srgbClr val="000000"/>
                    </a:solidFill>
                  </a:endParaRPr>
                </a:p>
              </p:txBody>
            </p:sp>
            <p:sp>
              <p:nvSpPr>
                <p:cNvPr id="221261" name="Line 42"/>
                <p:cNvSpPr>
                  <a:spLocks noChangeShapeType="1"/>
                </p:cNvSpPr>
                <p:nvPr/>
              </p:nvSpPr>
              <p:spPr bwMode="auto">
                <a:xfrm>
                  <a:off x="432" y="3456"/>
                  <a:ext cx="768" cy="0"/>
                </a:xfrm>
                <a:prstGeom prst="line">
                  <a:avLst/>
                </a:prstGeom>
                <a:noFill/>
                <a:ln w="12700" cap="sq">
                  <a:solidFill>
                    <a:schemeClr val="tx1"/>
                  </a:solidFill>
                  <a:round/>
                  <a:headEnd type="none" w="sm" len="sm"/>
                  <a:tailEnd type="none" w="sm" len="sm"/>
                </a:ln>
              </p:spPr>
              <p:txBody>
                <a:bodyPr wrap="none" anchor="ctr"/>
                <a:lstStyle/>
                <a:p>
                  <a:endParaRPr lang="en-US">
                    <a:solidFill>
                      <a:srgbClr val="000000"/>
                    </a:solidFill>
                  </a:endParaRPr>
                </a:p>
              </p:txBody>
            </p:sp>
          </p:grpSp>
          <p:grpSp>
            <p:nvGrpSpPr>
              <p:cNvPr id="221251" name="Group 43"/>
              <p:cNvGrpSpPr/>
              <p:nvPr/>
            </p:nvGrpSpPr>
            <p:grpSpPr bwMode="auto">
              <a:xfrm>
                <a:off x="1008" y="2640"/>
                <a:ext cx="576" cy="1056"/>
                <a:chOff x="432" y="2736"/>
                <a:chExt cx="768" cy="1392"/>
              </a:xfrm>
            </p:grpSpPr>
            <p:sp>
              <p:nvSpPr>
                <p:cNvPr id="221258" name="Rectangle 44"/>
                <p:cNvSpPr>
                  <a:spLocks noChangeArrowheads="1"/>
                </p:cNvSpPr>
                <p:nvPr/>
              </p:nvSpPr>
              <p:spPr bwMode="auto">
                <a:xfrm>
                  <a:off x="432" y="2736"/>
                  <a:ext cx="768" cy="1392"/>
                </a:xfrm>
                <a:prstGeom prst="rect">
                  <a:avLst/>
                </a:prstGeom>
                <a:solidFill>
                  <a:srgbClr val="FF66FF"/>
                </a:solidFill>
                <a:ln w="12700" cap="sq">
                  <a:solidFill>
                    <a:schemeClr val="tx1"/>
                  </a:solidFill>
                  <a:miter lim="800000"/>
                  <a:headEnd type="none" w="sm" len="sm"/>
                  <a:tailEnd type="none" w="sm" len="sm"/>
                </a:ln>
              </p:spPr>
              <p:txBody>
                <a:bodyPr wrap="none" anchor="ctr"/>
                <a:lstStyle/>
                <a:p>
                  <a:endParaRPr lang="zh-CN" altLang="en-US">
                    <a:solidFill>
                      <a:srgbClr val="000000"/>
                    </a:solidFill>
                  </a:endParaRPr>
                </a:p>
              </p:txBody>
            </p:sp>
            <p:sp>
              <p:nvSpPr>
                <p:cNvPr id="221259" name="Line 45"/>
                <p:cNvSpPr>
                  <a:spLocks noChangeShapeType="1"/>
                </p:cNvSpPr>
                <p:nvPr/>
              </p:nvSpPr>
              <p:spPr bwMode="auto">
                <a:xfrm>
                  <a:off x="432" y="3456"/>
                  <a:ext cx="768" cy="0"/>
                </a:xfrm>
                <a:prstGeom prst="line">
                  <a:avLst/>
                </a:prstGeom>
                <a:noFill/>
                <a:ln w="12700" cap="sq">
                  <a:solidFill>
                    <a:schemeClr val="tx1"/>
                  </a:solidFill>
                  <a:round/>
                  <a:headEnd type="none" w="sm" len="sm"/>
                  <a:tailEnd type="none" w="sm" len="sm"/>
                </a:ln>
              </p:spPr>
              <p:txBody>
                <a:bodyPr wrap="none" anchor="ctr"/>
                <a:lstStyle/>
                <a:p>
                  <a:endParaRPr lang="en-US">
                    <a:solidFill>
                      <a:srgbClr val="000000"/>
                    </a:solidFill>
                  </a:endParaRPr>
                </a:p>
              </p:txBody>
            </p:sp>
          </p:grpSp>
          <p:grpSp>
            <p:nvGrpSpPr>
              <p:cNvPr id="221252" name="Group 46"/>
              <p:cNvGrpSpPr/>
              <p:nvPr/>
            </p:nvGrpSpPr>
            <p:grpSpPr bwMode="auto">
              <a:xfrm>
                <a:off x="1584" y="2400"/>
                <a:ext cx="576" cy="1056"/>
                <a:chOff x="432" y="2736"/>
                <a:chExt cx="768" cy="1392"/>
              </a:xfrm>
            </p:grpSpPr>
            <p:sp>
              <p:nvSpPr>
                <p:cNvPr id="221256" name="Rectangle 47"/>
                <p:cNvSpPr>
                  <a:spLocks noChangeArrowheads="1"/>
                </p:cNvSpPr>
                <p:nvPr/>
              </p:nvSpPr>
              <p:spPr bwMode="auto">
                <a:xfrm>
                  <a:off x="432" y="2736"/>
                  <a:ext cx="768" cy="1392"/>
                </a:xfrm>
                <a:prstGeom prst="rect">
                  <a:avLst/>
                </a:prstGeom>
                <a:solidFill>
                  <a:srgbClr val="FF66FF"/>
                </a:solidFill>
                <a:ln w="12700" cap="sq">
                  <a:solidFill>
                    <a:schemeClr val="tx1"/>
                  </a:solidFill>
                  <a:miter lim="800000"/>
                  <a:headEnd type="none" w="sm" len="sm"/>
                  <a:tailEnd type="none" w="sm" len="sm"/>
                </a:ln>
              </p:spPr>
              <p:txBody>
                <a:bodyPr wrap="none" anchor="ctr"/>
                <a:lstStyle/>
                <a:p>
                  <a:endParaRPr lang="zh-CN" altLang="en-US">
                    <a:solidFill>
                      <a:srgbClr val="000000"/>
                    </a:solidFill>
                  </a:endParaRPr>
                </a:p>
              </p:txBody>
            </p:sp>
            <p:sp>
              <p:nvSpPr>
                <p:cNvPr id="221257" name="Line 48"/>
                <p:cNvSpPr>
                  <a:spLocks noChangeShapeType="1"/>
                </p:cNvSpPr>
                <p:nvPr/>
              </p:nvSpPr>
              <p:spPr bwMode="auto">
                <a:xfrm>
                  <a:off x="432" y="3456"/>
                  <a:ext cx="768" cy="0"/>
                </a:xfrm>
                <a:prstGeom prst="line">
                  <a:avLst/>
                </a:prstGeom>
                <a:noFill/>
                <a:ln w="12700" cap="sq">
                  <a:solidFill>
                    <a:schemeClr val="tx1"/>
                  </a:solidFill>
                  <a:round/>
                  <a:headEnd type="none" w="sm" len="sm"/>
                  <a:tailEnd type="none" w="sm" len="sm"/>
                </a:ln>
              </p:spPr>
              <p:txBody>
                <a:bodyPr wrap="none" anchor="ctr"/>
                <a:lstStyle/>
                <a:p>
                  <a:endParaRPr lang="en-US">
                    <a:solidFill>
                      <a:srgbClr val="000000"/>
                    </a:solidFill>
                  </a:endParaRPr>
                </a:p>
              </p:txBody>
            </p:sp>
          </p:grpSp>
          <p:grpSp>
            <p:nvGrpSpPr>
              <p:cNvPr id="221253" name="Group 49"/>
              <p:cNvGrpSpPr/>
              <p:nvPr/>
            </p:nvGrpSpPr>
            <p:grpSpPr bwMode="auto">
              <a:xfrm>
                <a:off x="2160" y="2160"/>
                <a:ext cx="576" cy="1056"/>
                <a:chOff x="432" y="2736"/>
                <a:chExt cx="768" cy="1392"/>
              </a:xfrm>
            </p:grpSpPr>
            <p:sp>
              <p:nvSpPr>
                <p:cNvPr id="221254" name="Rectangle 50"/>
                <p:cNvSpPr>
                  <a:spLocks noChangeArrowheads="1"/>
                </p:cNvSpPr>
                <p:nvPr/>
              </p:nvSpPr>
              <p:spPr bwMode="auto">
                <a:xfrm>
                  <a:off x="432" y="2736"/>
                  <a:ext cx="768" cy="1392"/>
                </a:xfrm>
                <a:prstGeom prst="rect">
                  <a:avLst/>
                </a:prstGeom>
                <a:solidFill>
                  <a:srgbClr val="FF66FF"/>
                </a:solidFill>
                <a:ln w="12700" cap="sq">
                  <a:solidFill>
                    <a:schemeClr val="tx1"/>
                  </a:solidFill>
                  <a:miter lim="800000"/>
                  <a:headEnd type="none" w="sm" len="sm"/>
                  <a:tailEnd type="none" w="sm" len="sm"/>
                </a:ln>
              </p:spPr>
              <p:txBody>
                <a:bodyPr wrap="none" anchor="ctr"/>
                <a:lstStyle/>
                <a:p>
                  <a:endParaRPr lang="zh-CN" altLang="en-US">
                    <a:solidFill>
                      <a:srgbClr val="000000"/>
                    </a:solidFill>
                  </a:endParaRPr>
                </a:p>
              </p:txBody>
            </p:sp>
            <p:sp>
              <p:nvSpPr>
                <p:cNvPr id="221255" name="Line 51"/>
                <p:cNvSpPr>
                  <a:spLocks noChangeShapeType="1"/>
                </p:cNvSpPr>
                <p:nvPr/>
              </p:nvSpPr>
              <p:spPr bwMode="auto">
                <a:xfrm>
                  <a:off x="432" y="3456"/>
                  <a:ext cx="768" cy="0"/>
                </a:xfrm>
                <a:prstGeom prst="line">
                  <a:avLst/>
                </a:prstGeom>
                <a:noFill/>
                <a:ln w="12700" cap="sq">
                  <a:solidFill>
                    <a:schemeClr val="tx1"/>
                  </a:solidFill>
                  <a:round/>
                  <a:headEnd type="none" w="sm" len="sm"/>
                  <a:tailEnd type="none" w="sm" len="sm"/>
                </a:ln>
              </p:spPr>
              <p:txBody>
                <a:bodyPr wrap="none" anchor="ctr"/>
                <a:lstStyle/>
                <a:p>
                  <a:endParaRPr lang="en-US">
                    <a:solidFill>
                      <a:srgbClr val="000000"/>
                    </a:solidFill>
                  </a:endParaRPr>
                </a:p>
              </p:txBody>
            </p:sp>
          </p:grpSp>
        </p:grpSp>
        <p:grpSp>
          <p:nvGrpSpPr>
            <p:cNvPr id="221212" name="Group 52"/>
            <p:cNvGrpSpPr/>
            <p:nvPr/>
          </p:nvGrpSpPr>
          <p:grpSpPr bwMode="auto">
            <a:xfrm>
              <a:off x="3935" y="2537"/>
              <a:ext cx="1123" cy="905"/>
              <a:chOff x="432" y="2160"/>
              <a:chExt cx="2304" cy="1776"/>
            </a:xfrm>
          </p:grpSpPr>
          <p:grpSp>
            <p:nvGrpSpPr>
              <p:cNvPr id="221238" name="Group 53"/>
              <p:cNvGrpSpPr/>
              <p:nvPr/>
            </p:nvGrpSpPr>
            <p:grpSpPr bwMode="auto">
              <a:xfrm>
                <a:off x="432" y="2880"/>
                <a:ext cx="576" cy="1056"/>
                <a:chOff x="432" y="2736"/>
                <a:chExt cx="768" cy="1392"/>
              </a:xfrm>
            </p:grpSpPr>
            <p:sp>
              <p:nvSpPr>
                <p:cNvPr id="221248" name="Rectangle 54"/>
                <p:cNvSpPr>
                  <a:spLocks noChangeArrowheads="1"/>
                </p:cNvSpPr>
                <p:nvPr/>
              </p:nvSpPr>
              <p:spPr bwMode="auto">
                <a:xfrm>
                  <a:off x="432" y="2736"/>
                  <a:ext cx="768" cy="1392"/>
                </a:xfrm>
                <a:prstGeom prst="rect">
                  <a:avLst/>
                </a:prstGeom>
                <a:solidFill>
                  <a:srgbClr val="FF66FF"/>
                </a:solidFill>
                <a:ln w="12700" cap="sq">
                  <a:solidFill>
                    <a:schemeClr val="tx1"/>
                  </a:solidFill>
                  <a:miter lim="800000"/>
                  <a:headEnd type="none" w="sm" len="sm"/>
                  <a:tailEnd type="none" w="sm" len="sm"/>
                </a:ln>
              </p:spPr>
              <p:txBody>
                <a:bodyPr wrap="none" anchor="ctr"/>
                <a:lstStyle/>
                <a:p>
                  <a:endParaRPr lang="zh-CN" altLang="en-US">
                    <a:solidFill>
                      <a:srgbClr val="000000"/>
                    </a:solidFill>
                  </a:endParaRPr>
                </a:p>
              </p:txBody>
            </p:sp>
            <p:sp>
              <p:nvSpPr>
                <p:cNvPr id="221249" name="Line 55"/>
                <p:cNvSpPr>
                  <a:spLocks noChangeShapeType="1"/>
                </p:cNvSpPr>
                <p:nvPr/>
              </p:nvSpPr>
              <p:spPr bwMode="auto">
                <a:xfrm>
                  <a:off x="432" y="3456"/>
                  <a:ext cx="768" cy="0"/>
                </a:xfrm>
                <a:prstGeom prst="line">
                  <a:avLst/>
                </a:prstGeom>
                <a:noFill/>
                <a:ln w="12700" cap="sq">
                  <a:solidFill>
                    <a:schemeClr val="tx1"/>
                  </a:solidFill>
                  <a:round/>
                  <a:headEnd type="none" w="sm" len="sm"/>
                  <a:tailEnd type="none" w="sm" len="sm"/>
                </a:ln>
              </p:spPr>
              <p:txBody>
                <a:bodyPr wrap="none" anchor="ctr"/>
                <a:lstStyle/>
                <a:p>
                  <a:endParaRPr lang="en-US">
                    <a:solidFill>
                      <a:srgbClr val="000000"/>
                    </a:solidFill>
                  </a:endParaRPr>
                </a:p>
              </p:txBody>
            </p:sp>
          </p:grpSp>
          <p:grpSp>
            <p:nvGrpSpPr>
              <p:cNvPr id="221239" name="Group 56"/>
              <p:cNvGrpSpPr/>
              <p:nvPr/>
            </p:nvGrpSpPr>
            <p:grpSpPr bwMode="auto">
              <a:xfrm>
                <a:off x="1008" y="2640"/>
                <a:ext cx="576" cy="1056"/>
                <a:chOff x="432" y="2736"/>
                <a:chExt cx="768" cy="1392"/>
              </a:xfrm>
            </p:grpSpPr>
            <p:sp>
              <p:nvSpPr>
                <p:cNvPr id="221246" name="Rectangle 57"/>
                <p:cNvSpPr>
                  <a:spLocks noChangeArrowheads="1"/>
                </p:cNvSpPr>
                <p:nvPr/>
              </p:nvSpPr>
              <p:spPr bwMode="auto">
                <a:xfrm>
                  <a:off x="432" y="2736"/>
                  <a:ext cx="768" cy="1392"/>
                </a:xfrm>
                <a:prstGeom prst="rect">
                  <a:avLst/>
                </a:prstGeom>
                <a:solidFill>
                  <a:srgbClr val="FF66FF"/>
                </a:solidFill>
                <a:ln w="12700" cap="sq">
                  <a:solidFill>
                    <a:schemeClr val="tx1"/>
                  </a:solidFill>
                  <a:miter lim="800000"/>
                  <a:headEnd type="none" w="sm" len="sm"/>
                  <a:tailEnd type="none" w="sm" len="sm"/>
                </a:ln>
              </p:spPr>
              <p:txBody>
                <a:bodyPr wrap="none" anchor="ctr"/>
                <a:lstStyle/>
                <a:p>
                  <a:endParaRPr lang="zh-CN" altLang="en-US">
                    <a:solidFill>
                      <a:srgbClr val="000000"/>
                    </a:solidFill>
                  </a:endParaRPr>
                </a:p>
              </p:txBody>
            </p:sp>
            <p:sp>
              <p:nvSpPr>
                <p:cNvPr id="221247" name="Line 58"/>
                <p:cNvSpPr>
                  <a:spLocks noChangeShapeType="1"/>
                </p:cNvSpPr>
                <p:nvPr/>
              </p:nvSpPr>
              <p:spPr bwMode="auto">
                <a:xfrm>
                  <a:off x="432" y="3456"/>
                  <a:ext cx="768" cy="0"/>
                </a:xfrm>
                <a:prstGeom prst="line">
                  <a:avLst/>
                </a:prstGeom>
                <a:noFill/>
                <a:ln w="12700" cap="sq">
                  <a:solidFill>
                    <a:schemeClr val="tx1"/>
                  </a:solidFill>
                  <a:round/>
                  <a:headEnd type="none" w="sm" len="sm"/>
                  <a:tailEnd type="none" w="sm" len="sm"/>
                </a:ln>
              </p:spPr>
              <p:txBody>
                <a:bodyPr wrap="none" anchor="ctr"/>
                <a:lstStyle/>
                <a:p>
                  <a:endParaRPr lang="en-US">
                    <a:solidFill>
                      <a:srgbClr val="000000"/>
                    </a:solidFill>
                  </a:endParaRPr>
                </a:p>
              </p:txBody>
            </p:sp>
          </p:grpSp>
          <p:grpSp>
            <p:nvGrpSpPr>
              <p:cNvPr id="221240" name="Group 59"/>
              <p:cNvGrpSpPr/>
              <p:nvPr/>
            </p:nvGrpSpPr>
            <p:grpSpPr bwMode="auto">
              <a:xfrm>
                <a:off x="1584" y="2400"/>
                <a:ext cx="576" cy="1056"/>
                <a:chOff x="432" y="2736"/>
                <a:chExt cx="768" cy="1392"/>
              </a:xfrm>
            </p:grpSpPr>
            <p:sp>
              <p:nvSpPr>
                <p:cNvPr id="221244" name="Rectangle 60"/>
                <p:cNvSpPr>
                  <a:spLocks noChangeArrowheads="1"/>
                </p:cNvSpPr>
                <p:nvPr/>
              </p:nvSpPr>
              <p:spPr bwMode="auto">
                <a:xfrm>
                  <a:off x="432" y="2736"/>
                  <a:ext cx="768" cy="1392"/>
                </a:xfrm>
                <a:prstGeom prst="rect">
                  <a:avLst/>
                </a:prstGeom>
                <a:solidFill>
                  <a:srgbClr val="FF66FF"/>
                </a:solidFill>
                <a:ln w="12700" cap="sq">
                  <a:solidFill>
                    <a:schemeClr val="tx1"/>
                  </a:solidFill>
                  <a:miter lim="800000"/>
                  <a:headEnd type="none" w="sm" len="sm"/>
                  <a:tailEnd type="none" w="sm" len="sm"/>
                </a:ln>
              </p:spPr>
              <p:txBody>
                <a:bodyPr wrap="none" anchor="ctr"/>
                <a:lstStyle/>
                <a:p>
                  <a:endParaRPr lang="zh-CN" altLang="en-US">
                    <a:solidFill>
                      <a:srgbClr val="000000"/>
                    </a:solidFill>
                  </a:endParaRPr>
                </a:p>
              </p:txBody>
            </p:sp>
            <p:sp>
              <p:nvSpPr>
                <p:cNvPr id="221245" name="Line 61"/>
                <p:cNvSpPr>
                  <a:spLocks noChangeShapeType="1"/>
                </p:cNvSpPr>
                <p:nvPr/>
              </p:nvSpPr>
              <p:spPr bwMode="auto">
                <a:xfrm>
                  <a:off x="432" y="3456"/>
                  <a:ext cx="768" cy="0"/>
                </a:xfrm>
                <a:prstGeom prst="line">
                  <a:avLst/>
                </a:prstGeom>
                <a:noFill/>
                <a:ln w="12700" cap="sq">
                  <a:solidFill>
                    <a:schemeClr val="tx1"/>
                  </a:solidFill>
                  <a:round/>
                  <a:headEnd type="none" w="sm" len="sm"/>
                  <a:tailEnd type="none" w="sm" len="sm"/>
                </a:ln>
              </p:spPr>
              <p:txBody>
                <a:bodyPr wrap="none" anchor="ctr"/>
                <a:lstStyle/>
                <a:p>
                  <a:endParaRPr lang="en-US">
                    <a:solidFill>
                      <a:srgbClr val="000000"/>
                    </a:solidFill>
                  </a:endParaRPr>
                </a:p>
              </p:txBody>
            </p:sp>
          </p:grpSp>
          <p:grpSp>
            <p:nvGrpSpPr>
              <p:cNvPr id="221241" name="Group 62"/>
              <p:cNvGrpSpPr/>
              <p:nvPr/>
            </p:nvGrpSpPr>
            <p:grpSpPr bwMode="auto">
              <a:xfrm>
                <a:off x="2160" y="2160"/>
                <a:ext cx="576" cy="1056"/>
                <a:chOff x="432" y="2736"/>
                <a:chExt cx="768" cy="1392"/>
              </a:xfrm>
            </p:grpSpPr>
            <p:sp>
              <p:nvSpPr>
                <p:cNvPr id="221242" name="Rectangle 63"/>
                <p:cNvSpPr>
                  <a:spLocks noChangeArrowheads="1"/>
                </p:cNvSpPr>
                <p:nvPr/>
              </p:nvSpPr>
              <p:spPr bwMode="auto">
                <a:xfrm>
                  <a:off x="432" y="2736"/>
                  <a:ext cx="768" cy="1392"/>
                </a:xfrm>
                <a:prstGeom prst="rect">
                  <a:avLst/>
                </a:prstGeom>
                <a:solidFill>
                  <a:srgbClr val="FF66FF"/>
                </a:solidFill>
                <a:ln w="12700" cap="sq">
                  <a:solidFill>
                    <a:schemeClr val="tx1"/>
                  </a:solidFill>
                  <a:miter lim="800000"/>
                  <a:headEnd type="none" w="sm" len="sm"/>
                  <a:tailEnd type="none" w="sm" len="sm"/>
                </a:ln>
              </p:spPr>
              <p:txBody>
                <a:bodyPr wrap="none" anchor="ctr"/>
                <a:lstStyle/>
                <a:p>
                  <a:endParaRPr lang="zh-CN" altLang="en-US">
                    <a:solidFill>
                      <a:srgbClr val="000000"/>
                    </a:solidFill>
                  </a:endParaRPr>
                </a:p>
              </p:txBody>
            </p:sp>
            <p:sp>
              <p:nvSpPr>
                <p:cNvPr id="221243" name="Line 64"/>
                <p:cNvSpPr>
                  <a:spLocks noChangeShapeType="1"/>
                </p:cNvSpPr>
                <p:nvPr/>
              </p:nvSpPr>
              <p:spPr bwMode="auto">
                <a:xfrm>
                  <a:off x="432" y="3456"/>
                  <a:ext cx="768" cy="0"/>
                </a:xfrm>
                <a:prstGeom prst="line">
                  <a:avLst/>
                </a:prstGeom>
                <a:noFill/>
                <a:ln w="12700" cap="sq">
                  <a:solidFill>
                    <a:schemeClr val="tx1"/>
                  </a:solidFill>
                  <a:round/>
                  <a:headEnd type="none" w="sm" len="sm"/>
                  <a:tailEnd type="none" w="sm" len="sm"/>
                </a:ln>
              </p:spPr>
              <p:txBody>
                <a:bodyPr wrap="none" anchor="ctr"/>
                <a:lstStyle/>
                <a:p>
                  <a:endParaRPr lang="en-US">
                    <a:solidFill>
                      <a:srgbClr val="000000"/>
                    </a:solidFill>
                  </a:endParaRPr>
                </a:p>
              </p:txBody>
            </p:sp>
          </p:grpSp>
        </p:grpSp>
        <p:grpSp>
          <p:nvGrpSpPr>
            <p:cNvPr id="221213" name="Group 65"/>
            <p:cNvGrpSpPr/>
            <p:nvPr/>
          </p:nvGrpSpPr>
          <p:grpSpPr bwMode="auto">
            <a:xfrm>
              <a:off x="5058" y="1961"/>
              <a:ext cx="1123" cy="1008"/>
              <a:chOff x="432" y="2160"/>
              <a:chExt cx="2304" cy="1776"/>
            </a:xfrm>
          </p:grpSpPr>
          <p:grpSp>
            <p:nvGrpSpPr>
              <p:cNvPr id="221226" name="Group 66"/>
              <p:cNvGrpSpPr/>
              <p:nvPr/>
            </p:nvGrpSpPr>
            <p:grpSpPr bwMode="auto">
              <a:xfrm>
                <a:off x="432" y="2880"/>
                <a:ext cx="576" cy="1056"/>
                <a:chOff x="432" y="2736"/>
                <a:chExt cx="768" cy="1392"/>
              </a:xfrm>
            </p:grpSpPr>
            <p:sp>
              <p:nvSpPr>
                <p:cNvPr id="221236" name="Rectangle 67"/>
                <p:cNvSpPr>
                  <a:spLocks noChangeArrowheads="1"/>
                </p:cNvSpPr>
                <p:nvPr/>
              </p:nvSpPr>
              <p:spPr bwMode="auto">
                <a:xfrm>
                  <a:off x="432" y="2736"/>
                  <a:ext cx="768" cy="1392"/>
                </a:xfrm>
                <a:prstGeom prst="rect">
                  <a:avLst/>
                </a:prstGeom>
                <a:solidFill>
                  <a:srgbClr val="FF66FF"/>
                </a:solidFill>
                <a:ln w="12700" cap="sq">
                  <a:solidFill>
                    <a:schemeClr val="tx1"/>
                  </a:solidFill>
                  <a:miter lim="800000"/>
                  <a:headEnd type="none" w="sm" len="sm"/>
                  <a:tailEnd type="none" w="sm" len="sm"/>
                </a:ln>
              </p:spPr>
              <p:txBody>
                <a:bodyPr wrap="none" anchor="ctr"/>
                <a:lstStyle/>
                <a:p>
                  <a:endParaRPr lang="zh-CN" altLang="en-US">
                    <a:solidFill>
                      <a:srgbClr val="000000"/>
                    </a:solidFill>
                  </a:endParaRPr>
                </a:p>
              </p:txBody>
            </p:sp>
            <p:sp>
              <p:nvSpPr>
                <p:cNvPr id="221237" name="Line 68"/>
                <p:cNvSpPr>
                  <a:spLocks noChangeShapeType="1"/>
                </p:cNvSpPr>
                <p:nvPr/>
              </p:nvSpPr>
              <p:spPr bwMode="auto">
                <a:xfrm>
                  <a:off x="432" y="3456"/>
                  <a:ext cx="768" cy="0"/>
                </a:xfrm>
                <a:prstGeom prst="line">
                  <a:avLst/>
                </a:prstGeom>
                <a:noFill/>
                <a:ln w="12700" cap="sq">
                  <a:solidFill>
                    <a:schemeClr val="tx1"/>
                  </a:solidFill>
                  <a:round/>
                  <a:headEnd type="none" w="sm" len="sm"/>
                  <a:tailEnd type="none" w="sm" len="sm"/>
                </a:ln>
              </p:spPr>
              <p:txBody>
                <a:bodyPr wrap="none" anchor="ctr"/>
                <a:lstStyle/>
                <a:p>
                  <a:endParaRPr lang="en-US">
                    <a:solidFill>
                      <a:srgbClr val="000000"/>
                    </a:solidFill>
                  </a:endParaRPr>
                </a:p>
              </p:txBody>
            </p:sp>
          </p:grpSp>
          <p:grpSp>
            <p:nvGrpSpPr>
              <p:cNvPr id="221227" name="Group 69"/>
              <p:cNvGrpSpPr/>
              <p:nvPr/>
            </p:nvGrpSpPr>
            <p:grpSpPr bwMode="auto">
              <a:xfrm>
                <a:off x="1008" y="2640"/>
                <a:ext cx="576" cy="1056"/>
                <a:chOff x="432" y="2736"/>
                <a:chExt cx="768" cy="1392"/>
              </a:xfrm>
            </p:grpSpPr>
            <p:sp>
              <p:nvSpPr>
                <p:cNvPr id="221234" name="Rectangle 70"/>
                <p:cNvSpPr>
                  <a:spLocks noChangeArrowheads="1"/>
                </p:cNvSpPr>
                <p:nvPr/>
              </p:nvSpPr>
              <p:spPr bwMode="auto">
                <a:xfrm>
                  <a:off x="432" y="2736"/>
                  <a:ext cx="768" cy="1392"/>
                </a:xfrm>
                <a:prstGeom prst="rect">
                  <a:avLst/>
                </a:prstGeom>
                <a:solidFill>
                  <a:srgbClr val="FF66FF"/>
                </a:solidFill>
                <a:ln w="12700" cap="sq">
                  <a:solidFill>
                    <a:schemeClr val="tx1"/>
                  </a:solidFill>
                  <a:miter lim="800000"/>
                  <a:headEnd type="none" w="sm" len="sm"/>
                  <a:tailEnd type="none" w="sm" len="sm"/>
                </a:ln>
              </p:spPr>
              <p:txBody>
                <a:bodyPr wrap="none" anchor="ctr"/>
                <a:lstStyle/>
                <a:p>
                  <a:endParaRPr lang="zh-CN" altLang="en-US">
                    <a:solidFill>
                      <a:srgbClr val="000000"/>
                    </a:solidFill>
                  </a:endParaRPr>
                </a:p>
              </p:txBody>
            </p:sp>
            <p:sp>
              <p:nvSpPr>
                <p:cNvPr id="221235" name="Line 71"/>
                <p:cNvSpPr>
                  <a:spLocks noChangeShapeType="1"/>
                </p:cNvSpPr>
                <p:nvPr/>
              </p:nvSpPr>
              <p:spPr bwMode="auto">
                <a:xfrm>
                  <a:off x="432" y="3456"/>
                  <a:ext cx="768" cy="0"/>
                </a:xfrm>
                <a:prstGeom prst="line">
                  <a:avLst/>
                </a:prstGeom>
                <a:noFill/>
                <a:ln w="12700" cap="sq">
                  <a:solidFill>
                    <a:schemeClr val="tx1"/>
                  </a:solidFill>
                  <a:round/>
                  <a:headEnd type="none" w="sm" len="sm"/>
                  <a:tailEnd type="none" w="sm" len="sm"/>
                </a:ln>
              </p:spPr>
              <p:txBody>
                <a:bodyPr wrap="none" anchor="ctr"/>
                <a:lstStyle/>
                <a:p>
                  <a:endParaRPr lang="en-US">
                    <a:solidFill>
                      <a:srgbClr val="000000"/>
                    </a:solidFill>
                  </a:endParaRPr>
                </a:p>
              </p:txBody>
            </p:sp>
          </p:grpSp>
          <p:grpSp>
            <p:nvGrpSpPr>
              <p:cNvPr id="221228" name="Group 72"/>
              <p:cNvGrpSpPr/>
              <p:nvPr/>
            </p:nvGrpSpPr>
            <p:grpSpPr bwMode="auto">
              <a:xfrm>
                <a:off x="1584" y="2400"/>
                <a:ext cx="576" cy="1056"/>
                <a:chOff x="432" y="2736"/>
                <a:chExt cx="768" cy="1392"/>
              </a:xfrm>
            </p:grpSpPr>
            <p:sp>
              <p:nvSpPr>
                <p:cNvPr id="221232" name="Rectangle 73"/>
                <p:cNvSpPr>
                  <a:spLocks noChangeArrowheads="1"/>
                </p:cNvSpPr>
                <p:nvPr/>
              </p:nvSpPr>
              <p:spPr bwMode="auto">
                <a:xfrm>
                  <a:off x="432" y="2736"/>
                  <a:ext cx="768" cy="1392"/>
                </a:xfrm>
                <a:prstGeom prst="rect">
                  <a:avLst/>
                </a:prstGeom>
                <a:solidFill>
                  <a:srgbClr val="FF66FF"/>
                </a:solidFill>
                <a:ln w="12700" cap="sq">
                  <a:solidFill>
                    <a:schemeClr val="tx1"/>
                  </a:solidFill>
                  <a:miter lim="800000"/>
                  <a:headEnd type="none" w="sm" len="sm"/>
                  <a:tailEnd type="none" w="sm" len="sm"/>
                </a:ln>
              </p:spPr>
              <p:txBody>
                <a:bodyPr wrap="none" anchor="ctr"/>
                <a:lstStyle/>
                <a:p>
                  <a:endParaRPr lang="zh-CN" altLang="en-US">
                    <a:solidFill>
                      <a:srgbClr val="000000"/>
                    </a:solidFill>
                  </a:endParaRPr>
                </a:p>
              </p:txBody>
            </p:sp>
            <p:sp>
              <p:nvSpPr>
                <p:cNvPr id="221233" name="Line 74"/>
                <p:cNvSpPr>
                  <a:spLocks noChangeShapeType="1"/>
                </p:cNvSpPr>
                <p:nvPr/>
              </p:nvSpPr>
              <p:spPr bwMode="auto">
                <a:xfrm>
                  <a:off x="432" y="3456"/>
                  <a:ext cx="768" cy="0"/>
                </a:xfrm>
                <a:prstGeom prst="line">
                  <a:avLst/>
                </a:prstGeom>
                <a:noFill/>
                <a:ln w="12700" cap="sq">
                  <a:solidFill>
                    <a:schemeClr val="tx1"/>
                  </a:solidFill>
                  <a:round/>
                  <a:headEnd type="none" w="sm" len="sm"/>
                  <a:tailEnd type="none" w="sm" len="sm"/>
                </a:ln>
              </p:spPr>
              <p:txBody>
                <a:bodyPr wrap="none" anchor="ctr"/>
                <a:lstStyle/>
                <a:p>
                  <a:endParaRPr lang="en-US">
                    <a:solidFill>
                      <a:srgbClr val="000000"/>
                    </a:solidFill>
                  </a:endParaRPr>
                </a:p>
              </p:txBody>
            </p:sp>
          </p:grpSp>
          <p:grpSp>
            <p:nvGrpSpPr>
              <p:cNvPr id="221229" name="Group 75"/>
              <p:cNvGrpSpPr/>
              <p:nvPr/>
            </p:nvGrpSpPr>
            <p:grpSpPr bwMode="auto">
              <a:xfrm>
                <a:off x="2160" y="2160"/>
                <a:ext cx="576" cy="1056"/>
                <a:chOff x="432" y="2736"/>
                <a:chExt cx="768" cy="1392"/>
              </a:xfrm>
            </p:grpSpPr>
            <p:sp>
              <p:nvSpPr>
                <p:cNvPr id="221230" name="Rectangle 76"/>
                <p:cNvSpPr>
                  <a:spLocks noChangeArrowheads="1"/>
                </p:cNvSpPr>
                <p:nvPr/>
              </p:nvSpPr>
              <p:spPr bwMode="auto">
                <a:xfrm>
                  <a:off x="432" y="2736"/>
                  <a:ext cx="768" cy="1392"/>
                </a:xfrm>
                <a:prstGeom prst="rect">
                  <a:avLst/>
                </a:prstGeom>
                <a:solidFill>
                  <a:srgbClr val="FF66FF"/>
                </a:solidFill>
                <a:ln w="12700" cap="sq">
                  <a:solidFill>
                    <a:schemeClr val="tx1"/>
                  </a:solidFill>
                  <a:miter lim="800000"/>
                  <a:headEnd type="none" w="sm" len="sm"/>
                  <a:tailEnd type="none" w="sm" len="sm"/>
                </a:ln>
              </p:spPr>
              <p:txBody>
                <a:bodyPr wrap="none" anchor="ctr"/>
                <a:lstStyle/>
                <a:p>
                  <a:endParaRPr lang="zh-CN" altLang="en-US">
                    <a:solidFill>
                      <a:srgbClr val="000000"/>
                    </a:solidFill>
                  </a:endParaRPr>
                </a:p>
              </p:txBody>
            </p:sp>
            <p:sp>
              <p:nvSpPr>
                <p:cNvPr id="221231" name="Line 77"/>
                <p:cNvSpPr>
                  <a:spLocks noChangeShapeType="1"/>
                </p:cNvSpPr>
                <p:nvPr/>
              </p:nvSpPr>
              <p:spPr bwMode="auto">
                <a:xfrm>
                  <a:off x="432" y="3456"/>
                  <a:ext cx="768" cy="0"/>
                </a:xfrm>
                <a:prstGeom prst="line">
                  <a:avLst/>
                </a:prstGeom>
                <a:noFill/>
                <a:ln w="12700" cap="sq">
                  <a:solidFill>
                    <a:schemeClr val="tx1"/>
                  </a:solidFill>
                  <a:round/>
                  <a:headEnd type="none" w="sm" len="sm"/>
                  <a:tailEnd type="none" w="sm" len="sm"/>
                </a:ln>
              </p:spPr>
              <p:txBody>
                <a:bodyPr wrap="none" anchor="ctr"/>
                <a:lstStyle/>
                <a:p>
                  <a:endParaRPr lang="en-US">
                    <a:solidFill>
                      <a:srgbClr val="000000"/>
                    </a:solidFill>
                  </a:endParaRPr>
                </a:p>
              </p:txBody>
            </p:sp>
          </p:grpSp>
        </p:grpSp>
        <p:sp>
          <p:nvSpPr>
            <p:cNvPr id="221214" name="Rectangle 78"/>
            <p:cNvSpPr>
              <a:spLocks noChangeArrowheads="1"/>
            </p:cNvSpPr>
            <p:nvPr/>
          </p:nvSpPr>
          <p:spPr bwMode="auto">
            <a:xfrm>
              <a:off x="3928" y="2777"/>
              <a:ext cx="568" cy="679"/>
            </a:xfrm>
            <a:prstGeom prst="rect">
              <a:avLst/>
            </a:prstGeom>
            <a:solidFill>
              <a:schemeClr val="bg1">
                <a:alpha val="50195"/>
              </a:schemeClr>
            </a:solidFill>
            <a:ln w="28575">
              <a:solidFill>
                <a:srgbClr val="A50021"/>
              </a:solidFill>
              <a:miter lim="800000"/>
            </a:ln>
          </p:spPr>
          <p:txBody>
            <a:bodyPr wrap="none" anchor="ctr"/>
            <a:lstStyle/>
            <a:p>
              <a:pPr algn="ctr"/>
              <a:endParaRPr kumimoji="0" lang="zh-CN" altLang="zh-CN" sz="1800" b="0">
                <a:solidFill>
                  <a:srgbClr val="000000"/>
                </a:solidFill>
                <a:latin typeface="Arial" panose="020B0604020202020204" pitchFamily="34" charset="0"/>
              </a:endParaRPr>
            </a:p>
          </p:txBody>
        </p:sp>
        <p:sp>
          <p:nvSpPr>
            <p:cNvPr id="221215" name="Rectangle 79"/>
            <p:cNvSpPr>
              <a:spLocks noChangeArrowheads="1"/>
            </p:cNvSpPr>
            <p:nvPr/>
          </p:nvSpPr>
          <p:spPr bwMode="auto">
            <a:xfrm>
              <a:off x="4488" y="2374"/>
              <a:ext cx="858" cy="829"/>
            </a:xfrm>
            <a:prstGeom prst="rect">
              <a:avLst/>
            </a:prstGeom>
            <a:solidFill>
              <a:schemeClr val="bg1">
                <a:alpha val="50195"/>
              </a:schemeClr>
            </a:solidFill>
            <a:ln w="28575">
              <a:solidFill>
                <a:srgbClr val="A50021"/>
              </a:solidFill>
              <a:miter lim="800000"/>
            </a:ln>
          </p:spPr>
          <p:txBody>
            <a:bodyPr wrap="none" anchor="ctr"/>
            <a:lstStyle/>
            <a:p>
              <a:pPr algn="ctr"/>
              <a:endParaRPr kumimoji="0" lang="zh-CN" altLang="zh-CN" sz="1800" b="0">
                <a:solidFill>
                  <a:srgbClr val="000000"/>
                </a:solidFill>
                <a:latin typeface="Arial" panose="020B0604020202020204" pitchFamily="34" charset="0"/>
              </a:endParaRPr>
            </a:p>
          </p:txBody>
        </p:sp>
        <p:sp>
          <p:nvSpPr>
            <p:cNvPr id="221216" name="Rectangle 80"/>
            <p:cNvSpPr>
              <a:spLocks noChangeArrowheads="1"/>
            </p:cNvSpPr>
            <p:nvPr/>
          </p:nvSpPr>
          <p:spPr bwMode="auto">
            <a:xfrm>
              <a:off x="5342" y="1960"/>
              <a:ext cx="839" cy="896"/>
            </a:xfrm>
            <a:prstGeom prst="rect">
              <a:avLst/>
            </a:prstGeom>
            <a:solidFill>
              <a:schemeClr val="bg1">
                <a:alpha val="50195"/>
              </a:schemeClr>
            </a:solidFill>
            <a:ln w="28575">
              <a:solidFill>
                <a:srgbClr val="A50021"/>
              </a:solidFill>
              <a:miter lim="800000"/>
            </a:ln>
          </p:spPr>
          <p:txBody>
            <a:bodyPr wrap="none" anchor="ctr"/>
            <a:lstStyle/>
            <a:p>
              <a:pPr algn="ctr"/>
              <a:endParaRPr kumimoji="0" lang="zh-CN" altLang="zh-CN" sz="1800" b="0">
                <a:solidFill>
                  <a:srgbClr val="000000"/>
                </a:solidFill>
                <a:latin typeface="Arial" panose="020B0604020202020204" pitchFamily="34" charset="0"/>
              </a:endParaRPr>
            </a:p>
          </p:txBody>
        </p:sp>
        <p:sp>
          <p:nvSpPr>
            <p:cNvPr id="221217" name="Text Box 81"/>
            <p:cNvSpPr txBox="1">
              <a:spLocks noChangeArrowheads="1"/>
            </p:cNvSpPr>
            <p:nvPr/>
          </p:nvSpPr>
          <p:spPr bwMode="auto">
            <a:xfrm>
              <a:off x="5425" y="1720"/>
              <a:ext cx="631" cy="231"/>
            </a:xfrm>
            <a:prstGeom prst="rect">
              <a:avLst/>
            </a:prstGeom>
            <a:noFill/>
            <a:ln w="12700" cap="sq">
              <a:noFill/>
              <a:miter lim="800000"/>
              <a:headEnd type="none" w="sm" len="sm"/>
              <a:tailEnd type="none" w="sm" len="sm"/>
            </a:ln>
          </p:spPr>
          <p:txBody>
            <a:bodyPr>
              <a:spAutoFit/>
            </a:bodyPr>
            <a:lstStyle/>
            <a:p>
              <a:pPr algn="ctr">
                <a:lnSpc>
                  <a:spcPct val="90000"/>
                </a:lnSpc>
                <a:spcBef>
                  <a:spcPct val="50000"/>
                </a:spcBef>
              </a:pPr>
              <a:r>
                <a:rPr lang="zh-CN" altLang="zh-CN" sz="2000">
                  <a:solidFill>
                    <a:srgbClr val="000000"/>
                  </a:solidFill>
                  <a:latin typeface="宋体" panose="02010600030101010101" pitchFamily="2" charset="-122"/>
                </a:rPr>
                <a:t>三级</a:t>
              </a:r>
              <a:endParaRPr lang="zh-CN" altLang="en-US" sz="2000">
                <a:solidFill>
                  <a:srgbClr val="000000"/>
                </a:solidFill>
                <a:latin typeface="宋体" panose="02010600030101010101" pitchFamily="2" charset="-122"/>
              </a:endParaRPr>
            </a:p>
          </p:txBody>
        </p:sp>
        <p:sp>
          <p:nvSpPr>
            <p:cNvPr id="221218" name="Text Box 82"/>
            <p:cNvSpPr txBox="1">
              <a:spLocks noChangeArrowheads="1"/>
            </p:cNvSpPr>
            <p:nvPr/>
          </p:nvSpPr>
          <p:spPr bwMode="auto">
            <a:xfrm>
              <a:off x="476" y="2697"/>
              <a:ext cx="267" cy="231"/>
            </a:xfrm>
            <a:prstGeom prst="rect">
              <a:avLst/>
            </a:prstGeom>
            <a:noFill/>
            <a:ln w="12700" cap="sq">
              <a:noFill/>
              <a:miter lim="800000"/>
              <a:headEnd type="none" w="sm" len="sm"/>
              <a:tailEnd type="none" w="sm" len="sm"/>
            </a:ln>
          </p:spPr>
          <p:txBody>
            <a:bodyPr>
              <a:spAutoFit/>
            </a:bodyPr>
            <a:lstStyle/>
            <a:p>
              <a:pPr algn="ctr">
                <a:lnSpc>
                  <a:spcPct val="90000"/>
                </a:lnSpc>
                <a:spcBef>
                  <a:spcPct val="50000"/>
                </a:spcBef>
              </a:pPr>
              <a:r>
                <a:rPr lang="zh-CN" altLang="zh-CN" sz="2000">
                  <a:solidFill>
                    <a:srgbClr val="000000"/>
                  </a:solidFill>
                  <a:latin typeface="宋体" panose="02010600030101010101" pitchFamily="2" charset="-122"/>
                </a:rPr>
                <a:t>1</a:t>
              </a:r>
              <a:endParaRPr lang="en-US" altLang="zh-CN" sz="2000">
                <a:solidFill>
                  <a:srgbClr val="000000"/>
                </a:solidFill>
                <a:latin typeface="宋体" panose="02010600030101010101" pitchFamily="2" charset="-122"/>
              </a:endParaRPr>
            </a:p>
          </p:txBody>
        </p:sp>
        <p:sp>
          <p:nvSpPr>
            <p:cNvPr id="221219" name="Text Box 83"/>
            <p:cNvSpPr txBox="1">
              <a:spLocks noChangeArrowheads="1"/>
            </p:cNvSpPr>
            <p:nvPr/>
          </p:nvSpPr>
          <p:spPr bwMode="auto">
            <a:xfrm>
              <a:off x="797" y="2553"/>
              <a:ext cx="267" cy="231"/>
            </a:xfrm>
            <a:prstGeom prst="rect">
              <a:avLst/>
            </a:prstGeom>
            <a:noFill/>
            <a:ln w="12700" cap="sq">
              <a:noFill/>
              <a:miter lim="800000"/>
              <a:headEnd type="none" w="sm" len="sm"/>
              <a:tailEnd type="none" w="sm" len="sm"/>
            </a:ln>
          </p:spPr>
          <p:txBody>
            <a:bodyPr>
              <a:spAutoFit/>
            </a:bodyPr>
            <a:lstStyle/>
            <a:p>
              <a:pPr algn="ctr">
                <a:lnSpc>
                  <a:spcPct val="90000"/>
                </a:lnSpc>
                <a:spcBef>
                  <a:spcPct val="50000"/>
                </a:spcBef>
              </a:pPr>
              <a:r>
                <a:rPr lang="zh-CN" altLang="zh-CN" sz="2000">
                  <a:solidFill>
                    <a:srgbClr val="000000"/>
                  </a:solidFill>
                  <a:latin typeface="宋体" panose="02010600030101010101" pitchFamily="2" charset="-122"/>
                </a:rPr>
                <a:t>2</a:t>
              </a:r>
              <a:endParaRPr lang="en-US" altLang="zh-CN" sz="2000">
                <a:solidFill>
                  <a:srgbClr val="000000"/>
                </a:solidFill>
                <a:latin typeface="宋体" panose="02010600030101010101" pitchFamily="2" charset="-122"/>
              </a:endParaRPr>
            </a:p>
          </p:txBody>
        </p:sp>
        <p:sp>
          <p:nvSpPr>
            <p:cNvPr id="221220" name="Text Box 84"/>
            <p:cNvSpPr txBox="1">
              <a:spLocks noChangeArrowheads="1"/>
            </p:cNvSpPr>
            <p:nvPr/>
          </p:nvSpPr>
          <p:spPr bwMode="auto">
            <a:xfrm>
              <a:off x="1064" y="2448"/>
              <a:ext cx="267" cy="231"/>
            </a:xfrm>
            <a:prstGeom prst="rect">
              <a:avLst/>
            </a:prstGeom>
            <a:noFill/>
            <a:ln w="12700" cap="sq">
              <a:noFill/>
              <a:miter lim="800000"/>
              <a:headEnd type="none" w="sm" len="sm"/>
              <a:tailEnd type="none" w="sm" len="sm"/>
            </a:ln>
          </p:spPr>
          <p:txBody>
            <a:bodyPr>
              <a:spAutoFit/>
            </a:bodyPr>
            <a:lstStyle/>
            <a:p>
              <a:pPr algn="ctr">
                <a:lnSpc>
                  <a:spcPct val="90000"/>
                </a:lnSpc>
                <a:spcBef>
                  <a:spcPct val="50000"/>
                </a:spcBef>
              </a:pPr>
              <a:r>
                <a:rPr lang="zh-CN" altLang="zh-CN" sz="2000">
                  <a:solidFill>
                    <a:srgbClr val="000000"/>
                  </a:solidFill>
                  <a:latin typeface="宋体" panose="02010600030101010101" pitchFamily="2" charset="-122"/>
                </a:rPr>
                <a:t>3</a:t>
              </a:r>
              <a:endParaRPr lang="en-US" altLang="zh-CN" sz="2000">
                <a:solidFill>
                  <a:srgbClr val="000000"/>
                </a:solidFill>
                <a:latin typeface="宋体" panose="02010600030101010101" pitchFamily="2" charset="-122"/>
              </a:endParaRPr>
            </a:p>
          </p:txBody>
        </p:sp>
        <p:sp>
          <p:nvSpPr>
            <p:cNvPr id="221221" name="Text Box 85"/>
            <p:cNvSpPr txBox="1">
              <a:spLocks noChangeArrowheads="1"/>
            </p:cNvSpPr>
            <p:nvPr/>
          </p:nvSpPr>
          <p:spPr bwMode="auto">
            <a:xfrm>
              <a:off x="1331" y="2304"/>
              <a:ext cx="268" cy="231"/>
            </a:xfrm>
            <a:prstGeom prst="rect">
              <a:avLst/>
            </a:prstGeom>
            <a:noFill/>
            <a:ln w="12700" cap="sq">
              <a:noFill/>
              <a:miter lim="800000"/>
              <a:headEnd type="none" w="sm" len="sm"/>
              <a:tailEnd type="none" w="sm" len="sm"/>
            </a:ln>
          </p:spPr>
          <p:txBody>
            <a:bodyPr>
              <a:spAutoFit/>
            </a:bodyPr>
            <a:lstStyle/>
            <a:p>
              <a:pPr algn="ctr">
                <a:lnSpc>
                  <a:spcPct val="90000"/>
                </a:lnSpc>
                <a:spcBef>
                  <a:spcPct val="50000"/>
                </a:spcBef>
              </a:pPr>
              <a:r>
                <a:rPr lang="zh-CN" altLang="zh-CN" sz="2000">
                  <a:solidFill>
                    <a:srgbClr val="000000"/>
                  </a:solidFill>
                  <a:latin typeface="宋体" panose="02010600030101010101" pitchFamily="2" charset="-122"/>
                </a:rPr>
                <a:t>4</a:t>
              </a:r>
              <a:endParaRPr lang="en-US" altLang="zh-CN" sz="2000">
                <a:solidFill>
                  <a:srgbClr val="000000"/>
                </a:solidFill>
                <a:latin typeface="宋体" panose="02010600030101010101" pitchFamily="2" charset="-122"/>
              </a:endParaRPr>
            </a:p>
          </p:txBody>
        </p:sp>
        <p:sp>
          <p:nvSpPr>
            <p:cNvPr id="221222" name="Text Box 86"/>
            <p:cNvSpPr txBox="1">
              <a:spLocks noChangeArrowheads="1"/>
            </p:cNvSpPr>
            <p:nvPr/>
          </p:nvSpPr>
          <p:spPr bwMode="auto">
            <a:xfrm>
              <a:off x="1599" y="2160"/>
              <a:ext cx="267" cy="231"/>
            </a:xfrm>
            <a:prstGeom prst="rect">
              <a:avLst/>
            </a:prstGeom>
            <a:noFill/>
            <a:ln w="12700" cap="sq">
              <a:noFill/>
              <a:miter lim="800000"/>
              <a:headEnd type="none" w="sm" len="sm"/>
              <a:tailEnd type="none" w="sm" len="sm"/>
            </a:ln>
          </p:spPr>
          <p:txBody>
            <a:bodyPr>
              <a:spAutoFit/>
            </a:bodyPr>
            <a:lstStyle/>
            <a:p>
              <a:pPr algn="ctr">
                <a:lnSpc>
                  <a:spcPct val="90000"/>
                </a:lnSpc>
                <a:spcBef>
                  <a:spcPct val="50000"/>
                </a:spcBef>
              </a:pPr>
              <a:r>
                <a:rPr lang="zh-CN" altLang="zh-CN" sz="2000">
                  <a:solidFill>
                    <a:srgbClr val="000000"/>
                  </a:solidFill>
                  <a:latin typeface="宋体" panose="02010600030101010101" pitchFamily="2" charset="-122"/>
                </a:rPr>
                <a:t>5</a:t>
              </a:r>
              <a:endParaRPr lang="en-US" altLang="zh-CN" sz="2000">
                <a:solidFill>
                  <a:srgbClr val="000000"/>
                </a:solidFill>
                <a:latin typeface="宋体" panose="02010600030101010101" pitchFamily="2" charset="-122"/>
              </a:endParaRPr>
            </a:p>
          </p:txBody>
        </p:sp>
        <p:sp>
          <p:nvSpPr>
            <p:cNvPr id="221223" name="Text Box 87"/>
            <p:cNvSpPr txBox="1">
              <a:spLocks noChangeArrowheads="1"/>
            </p:cNvSpPr>
            <p:nvPr/>
          </p:nvSpPr>
          <p:spPr bwMode="auto">
            <a:xfrm>
              <a:off x="1866" y="2016"/>
              <a:ext cx="267" cy="231"/>
            </a:xfrm>
            <a:prstGeom prst="rect">
              <a:avLst/>
            </a:prstGeom>
            <a:noFill/>
            <a:ln w="12700" cap="sq">
              <a:noFill/>
              <a:miter lim="800000"/>
              <a:headEnd type="none" w="sm" len="sm"/>
              <a:tailEnd type="none" w="sm" len="sm"/>
            </a:ln>
          </p:spPr>
          <p:txBody>
            <a:bodyPr>
              <a:spAutoFit/>
            </a:bodyPr>
            <a:lstStyle/>
            <a:p>
              <a:pPr algn="ctr">
                <a:lnSpc>
                  <a:spcPct val="90000"/>
                </a:lnSpc>
                <a:spcBef>
                  <a:spcPct val="50000"/>
                </a:spcBef>
              </a:pPr>
              <a:r>
                <a:rPr lang="zh-CN" altLang="zh-CN" sz="2000">
                  <a:solidFill>
                    <a:srgbClr val="000000"/>
                  </a:solidFill>
                  <a:latin typeface="宋体" panose="02010600030101010101" pitchFamily="2" charset="-122"/>
                </a:rPr>
                <a:t>6</a:t>
              </a:r>
              <a:endParaRPr lang="en-US" altLang="zh-CN" sz="2000">
                <a:solidFill>
                  <a:srgbClr val="000000"/>
                </a:solidFill>
                <a:latin typeface="宋体" panose="02010600030101010101" pitchFamily="2" charset="-122"/>
              </a:endParaRPr>
            </a:p>
          </p:txBody>
        </p:sp>
        <p:sp>
          <p:nvSpPr>
            <p:cNvPr id="221224" name="Text Box 88"/>
            <p:cNvSpPr txBox="1">
              <a:spLocks noChangeArrowheads="1"/>
            </p:cNvSpPr>
            <p:nvPr/>
          </p:nvSpPr>
          <p:spPr bwMode="auto">
            <a:xfrm>
              <a:off x="2133" y="1833"/>
              <a:ext cx="268" cy="231"/>
            </a:xfrm>
            <a:prstGeom prst="rect">
              <a:avLst/>
            </a:prstGeom>
            <a:noFill/>
            <a:ln w="12700" cap="sq">
              <a:noFill/>
              <a:miter lim="800000"/>
              <a:headEnd type="none" w="sm" len="sm"/>
              <a:tailEnd type="none" w="sm" len="sm"/>
            </a:ln>
          </p:spPr>
          <p:txBody>
            <a:bodyPr>
              <a:spAutoFit/>
            </a:bodyPr>
            <a:lstStyle/>
            <a:p>
              <a:pPr algn="ctr">
                <a:lnSpc>
                  <a:spcPct val="90000"/>
                </a:lnSpc>
                <a:spcBef>
                  <a:spcPct val="50000"/>
                </a:spcBef>
              </a:pPr>
              <a:r>
                <a:rPr lang="zh-CN" altLang="zh-CN" sz="2000">
                  <a:solidFill>
                    <a:srgbClr val="000000"/>
                  </a:solidFill>
                  <a:latin typeface="宋体" panose="02010600030101010101" pitchFamily="2" charset="-122"/>
                </a:rPr>
                <a:t>7</a:t>
              </a:r>
              <a:endParaRPr lang="en-US" altLang="zh-CN" sz="2000">
                <a:solidFill>
                  <a:srgbClr val="000000"/>
                </a:solidFill>
                <a:latin typeface="宋体" panose="02010600030101010101" pitchFamily="2" charset="-122"/>
              </a:endParaRPr>
            </a:p>
          </p:txBody>
        </p:sp>
        <p:sp>
          <p:nvSpPr>
            <p:cNvPr id="221225" name="Text Box 89"/>
            <p:cNvSpPr txBox="1">
              <a:spLocks noChangeArrowheads="1"/>
            </p:cNvSpPr>
            <p:nvPr/>
          </p:nvSpPr>
          <p:spPr bwMode="auto">
            <a:xfrm>
              <a:off x="2454" y="1728"/>
              <a:ext cx="268" cy="231"/>
            </a:xfrm>
            <a:prstGeom prst="rect">
              <a:avLst/>
            </a:prstGeom>
            <a:noFill/>
            <a:ln w="12700" cap="sq">
              <a:noFill/>
              <a:miter lim="800000"/>
              <a:headEnd type="none" w="sm" len="sm"/>
              <a:tailEnd type="none" w="sm" len="sm"/>
            </a:ln>
          </p:spPr>
          <p:txBody>
            <a:bodyPr>
              <a:spAutoFit/>
            </a:bodyPr>
            <a:lstStyle/>
            <a:p>
              <a:pPr algn="ctr">
                <a:lnSpc>
                  <a:spcPct val="90000"/>
                </a:lnSpc>
                <a:spcBef>
                  <a:spcPct val="50000"/>
                </a:spcBef>
              </a:pPr>
              <a:r>
                <a:rPr lang="zh-CN" altLang="zh-CN" sz="2000">
                  <a:solidFill>
                    <a:srgbClr val="000000"/>
                  </a:solidFill>
                  <a:latin typeface="宋体" panose="02010600030101010101" pitchFamily="2" charset="-122"/>
                </a:rPr>
                <a:t>8</a:t>
              </a:r>
              <a:endParaRPr lang="en-US" altLang="zh-CN" sz="2000">
                <a:solidFill>
                  <a:srgbClr val="000000"/>
                </a:solidFill>
                <a:latin typeface="宋体" panose="02010600030101010101" pitchFamily="2" charset="-122"/>
              </a:endParaRPr>
            </a:p>
          </p:txBody>
        </p:sp>
      </p:grpSp>
    </p:spTree>
  </p:cSld>
  <p:clrMapOvr>
    <a:masterClrMapping/>
  </p:clrMapOvr>
  <p:transition spd="slow">
    <p:wip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222211"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职位薪资体系下的宽带薪资结构</a:t>
            </a:r>
            <a:endParaRPr lang="zh-CN" altLang="en-US" sz="3200" b="1" smtClean="0">
              <a:solidFill>
                <a:srgbClr val="FFFFFF"/>
              </a:solidFill>
              <a:latin typeface="宋体" panose="02010600030101010101" pitchFamily="2" charset="-122"/>
            </a:endParaRPr>
          </a:p>
        </p:txBody>
      </p:sp>
      <p:sp>
        <p:nvSpPr>
          <p:cNvPr id="222212"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2213"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2214"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2215"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2216"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2217"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2218"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2219"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2220"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2221"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grpSp>
        <p:nvGrpSpPr>
          <p:cNvPr id="222222" name="Group 14"/>
          <p:cNvGrpSpPr/>
          <p:nvPr/>
        </p:nvGrpSpPr>
        <p:grpSpPr bwMode="auto">
          <a:xfrm>
            <a:off x="293688" y="1649413"/>
            <a:ext cx="9432925" cy="5970587"/>
            <a:chOff x="1620" y="3780"/>
            <a:chExt cx="7596" cy="6084"/>
          </a:xfrm>
        </p:grpSpPr>
        <p:sp>
          <p:nvSpPr>
            <p:cNvPr id="222223" name="Text Box 15"/>
            <p:cNvSpPr txBox="1">
              <a:spLocks noChangeArrowheads="1"/>
            </p:cNvSpPr>
            <p:nvPr/>
          </p:nvSpPr>
          <p:spPr bwMode="auto">
            <a:xfrm>
              <a:off x="6645" y="6329"/>
              <a:ext cx="1440" cy="505"/>
            </a:xfrm>
            <a:prstGeom prst="rect">
              <a:avLst/>
            </a:prstGeom>
            <a:solidFill>
              <a:srgbClr val="FFFFFF"/>
            </a:solidFill>
            <a:ln w="9525">
              <a:noFill/>
              <a:miter lim="800000"/>
            </a:ln>
          </p:spPr>
          <p:txBody>
            <a:bodyPr/>
            <a:lstStyle/>
            <a:p>
              <a:pPr algn="ctr"/>
              <a:r>
                <a:rPr lang="zh-CN" altLang="en-US" sz="1000" b="0">
                  <a:solidFill>
                    <a:srgbClr val="000000"/>
                  </a:solidFill>
                </a:rPr>
                <a:t>高管人员</a:t>
              </a:r>
              <a:endParaRPr lang="zh-CN" altLang="en-US" b="0">
                <a:solidFill>
                  <a:srgbClr val="000000"/>
                </a:solidFill>
              </a:endParaRPr>
            </a:p>
          </p:txBody>
        </p:sp>
        <p:sp>
          <p:nvSpPr>
            <p:cNvPr id="222224" name="Line 16"/>
            <p:cNvSpPr>
              <a:spLocks noChangeShapeType="1"/>
            </p:cNvSpPr>
            <p:nvPr/>
          </p:nvSpPr>
          <p:spPr bwMode="auto">
            <a:xfrm>
              <a:off x="2844" y="9074"/>
              <a:ext cx="6300" cy="0"/>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222225" name="Rectangle 17"/>
            <p:cNvSpPr>
              <a:spLocks noChangeArrowheads="1"/>
            </p:cNvSpPr>
            <p:nvPr/>
          </p:nvSpPr>
          <p:spPr bwMode="auto">
            <a:xfrm>
              <a:off x="3564" y="6974"/>
              <a:ext cx="1080" cy="1110"/>
            </a:xfrm>
            <a:prstGeom prst="rect">
              <a:avLst/>
            </a:prstGeom>
            <a:solidFill>
              <a:srgbClr val="33CC33"/>
            </a:solidFill>
            <a:ln w="9525">
              <a:solidFill>
                <a:srgbClr val="000000"/>
              </a:solidFill>
              <a:miter lim="800000"/>
            </a:ln>
          </p:spPr>
          <p:txBody>
            <a:bodyPr/>
            <a:lstStyle/>
            <a:p>
              <a:endParaRPr lang="zh-CN" altLang="en-US">
                <a:solidFill>
                  <a:srgbClr val="000000"/>
                </a:solidFill>
              </a:endParaRPr>
            </a:p>
          </p:txBody>
        </p:sp>
        <p:sp>
          <p:nvSpPr>
            <p:cNvPr id="222226" name="Rectangle 18"/>
            <p:cNvSpPr>
              <a:spLocks noChangeArrowheads="1"/>
            </p:cNvSpPr>
            <p:nvPr/>
          </p:nvSpPr>
          <p:spPr bwMode="auto">
            <a:xfrm>
              <a:off x="5724" y="5527"/>
              <a:ext cx="1080" cy="1685"/>
            </a:xfrm>
            <a:prstGeom prst="rect">
              <a:avLst/>
            </a:prstGeom>
            <a:solidFill>
              <a:srgbClr val="003366"/>
            </a:solidFill>
            <a:ln w="9525">
              <a:solidFill>
                <a:srgbClr val="000000"/>
              </a:solidFill>
              <a:miter lim="800000"/>
            </a:ln>
          </p:spPr>
          <p:txBody>
            <a:bodyPr/>
            <a:lstStyle/>
            <a:p>
              <a:endParaRPr lang="zh-CN" altLang="en-US">
                <a:solidFill>
                  <a:srgbClr val="000000"/>
                </a:solidFill>
              </a:endParaRPr>
            </a:p>
          </p:txBody>
        </p:sp>
        <p:sp>
          <p:nvSpPr>
            <p:cNvPr id="222227" name="Rectangle 19"/>
            <p:cNvSpPr>
              <a:spLocks noChangeArrowheads="1"/>
            </p:cNvSpPr>
            <p:nvPr/>
          </p:nvSpPr>
          <p:spPr bwMode="auto">
            <a:xfrm>
              <a:off x="6804" y="4579"/>
              <a:ext cx="1080" cy="1853"/>
            </a:xfrm>
            <a:prstGeom prst="rect">
              <a:avLst/>
            </a:prstGeom>
            <a:solidFill>
              <a:srgbClr val="FF0000"/>
            </a:solidFill>
            <a:ln w="9525">
              <a:noFill/>
              <a:miter lim="800000"/>
            </a:ln>
          </p:spPr>
          <p:txBody>
            <a:bodyPr/>
            <a:lstStyle/>
            <a:p>
              <a:endParaRPr lang="zh-CN" altLang="en-US">
                <a:solidFill>
                  <a:srgbClr val="000000"/>
                </a:solidFill>
              </a:endParaRPr>
            </a:p>
          </p:txBody>
        </p:sp>
        <p:sp>
          <p:nvSpPr>
            <p:cNvPr id="222228" name="Text Box 20"/>
            <p:cNvSpPr txBox="1">
              <a:spLocks noChangeArrowheads="1"/>
            </p:cNvSpPr>
            <p:nvPr/>
          </p:nvSpPr>
          <p:spPr bwMode="auto">
            <a:xfrm>
              <a:off x="3420" y="8111"/>
              <a:ext cx="1260" cy="505"/>
            </a:xfrm>
            <a:prstGeom prst="rect">
              <a:avLst/>
            </a:prstGeom>
            <a:solidFill>
              <a:srgbClr val="FFFFFF"/>
            </a:solidFill>
            <a:ln w="9525">
              <a:noFill/>
              <a:miter lim="800000"/>
            </a:ln>
          </p:spPr>
          <p:txBody>
            <a:bodyPr/>
            <a:lstStyle/>
            <a:p>
              <a:pPr algn="ctr"/>
              <a:r>
                <a:rPr lang="zh-CN" altLang="en-US" sz="1000" b="0">
                  <a:solidFill>
                    <a:srgbClr val="000000"/>
                  </a:solidFill>
                </a:rPr>
                <a:t>普通员工</a:t>
              </a:r>
              <a:endParaRPr lang="zh-CN" altLang="en-US" b="0">
                <a:solidFill>
                  <a:srgbClr val="000000"/>
                </a:solidFill>
              </a:endParaRPr>
            </a:p>
          </p:txBody>
        </p:sp>
        <p:sp>
          <p:nvSpPr>
            <p:cNvPr id="222229" name="Text Box 21"/>
            <p:cNvSpPr txBox="1">
              <a:spLocks noChangeArrowheads="1"/>
            </p:cNvSpPr>
            <p:nvPr/>
          </p:nvSpPr>
          <p:spPr bwMode="auto">
            <a:xfrm>
              <a:off x="1620" y="4092"/>
              <a:ext cx="1260" cy="4524"/>
            </a:xfrm>
            <a:prstGeom prst="rect">
              <a:avLst/>
            </a:prstGeom>
            <a:solidFill>
              <a:srgbClr val="FFFFFF"/>
            </a:solidFill>
            <a:ln w="9525">
              <a:noFill/>
              <a:miter lim="800000"/>
            </a:ln>
          </p:spPr>
          <p:txBody>
            <a:bodyPr/>
            <a:lstStyle/>
            <a:p>
              <a:pPr algn="ctr">
                <a:lnSpc>
                  <a:spcPct val="128000"/>
                </a:lnSpc>
              </a:pPr>
              <a:r>
                <a:rPr lang="zh-CN" altLang="en-US" sz="1600" b="0">
                  <a:solidFill>
                    <a:srgbClr val="000000"/>
                  </a:solidFill>
                </a:rPr>
                <a:t>　薪资水平</a:t>
              </a:r>
              <a:endParaRPr lang="zh-CN" altLang="en-US" sz="1600" b="0">
                <a:solidFill>
                  <a:srgbClr val="000000"/>
                </a:solidFill>
              </a:endParaRPr>
            </a:p>
            <a:p>
              <a:pPr algn="r">
                <a:lnSpc>
                  <a:spcPct val="128000"/>
                </a:lnSpc>
              </a:pPr>
              <a:endParaRPr lang="zh-CN" altLang="en-US" sz="1600" b="0">
                <a:solidFill>
                  <a:srgbClr val="000000"/>
                </a:solidFill>
              </a:endParaRPr>
            </a:p>
            <a:p>
              <a:pPr algn="r">
                <a:lnSpc>
                  <a:spcPct val="128000"/>
                </a:lnSpc>
              </a:pPr>
              <a:r>
                <a:rPr lang="en-US" altLang="zh-CN" sz="1600" b="0">
                  <a:solidFill>
                    <a:srgbClr val="000000"/>
                  </a:solidFill>
                </a:rPr>
                <a:t>12000</a:t>
              </a:r>
              <a:endParaRPr lang="en-US" altLang="zh-CN" sz="1600" b="0">
                <a:solidFill>
                  <a:srgbClr val="000000"/>
                </a:solidFill>
              </a:endParaRPr>
            </a:p>
            <a:p>
              <a:pPr algn="ctr">
                <a:lnSpc>
                  <a:spcPct val="128000"/>
                </a:lnSpc>
              </a:pPr>
              <a:endParaRPr lang="en-US" altLang="zh-CN" sz="1600" b="0">
                <a:solidFill>
                  <a:srgbClr val="000000"/>
                </a:solidFill>
              </a:endParaRPr>
            </a:p>
            <a:p>
              <a:pPr algn="r">
                <a:lnSpc>
                  <a:spcPct val="128000"/>
                </a:lnSpc>
              </a:pPr>
              <a:r>
                <a:rPr lang="en-US" altLang="zh-CN" sz="1600" b="0">
                  <a:solidFill>
                    <a:srgbClr val="000000"/>
                  </a:solidFill>
                </a:rPr>
                <a:t>10000</a:t>
              </a:r>
              <a:endParaRPr lang="en-US" altLang="zh-CN" sz="1600" b="0">
                <a:solidFill>
                  <a:srgbClr val="000000"/>
                </a:solidFill>
              </a:endParaRPr>
            </a:p>
            <a:p>
              <a:pPr algn="r">
                <a:lnSpc>
                  <a:spcPct val="128000"/>
                </a:lnSpc>
              </a:pPr>
              <a:endParaRPr lang="en-US" altLang="zh-CN" sz="1600" b="0">
                <a:solidFill>
                  <a:srgbClr val="000000"/>
                </a:solidFill>
              </a:endParaRPr>
            </a:p>
            <a:p>
              <a:pPr algn="r">
                <a:lnSpc>
                  <a:spcPct val="128000"/>
                </a:lnSpc>
              </a:pPr>
              <a:r>
                <a:rPr lang="en-US" altLang="zh-CN" sz="1600" b="0">
                  <a:solidFill>
                    <a:srgbClr val="000000"/>
                  </a:solidFill>
                </a:rPr>
                <a:t>8000</a:t>
              </a:r>
              <a:endParaRPr lang="en-US" altLang="zh-CN" sz="1600" b="0">
                <a:solidFill>
                  <a:srgbClr val="000000"/>
                </a:solidFill>
              </a:endParaRPr>
            </a:p>
            <a:p>
              <a:pPr algn="r">
                <a:lnSpc>
                  <a:spcPct val="128000"/>
                </a:lnSpc>
              </a:pPr>
              <a:endParaRPr lang="en-US" altLang="zh-CN" sz="1600" b="0">
                <a:solidFill>
                  <a:srgbClr val="000000"/>
                </a:solidFill>
              </a:endParaRPr>
            </a:p>
            <a:p>
              <a:pPr algn="r">
                <a:lnSpc>
                  <a:spcPct val="128000"/>
                </a:lnSpc>
              </a:pPr>
              <a:r>
                <a:rPr lang="en-US" altLang="zh-CN" sz="1600" b="0">
                  <a:solidFill>
                    <a:srgbClr val="000000"/>
                  </a:solidFill>
                </a:rPr>
                <a:t>6000</a:t>
              </a:r>
              <a:endParaRPr lang="en-US" altLang="zh-CN" sz="1600" b="0">
                <a:solidFill>
                  <a:srgbClr val="000000"/>
                </a:solidFill>
              </a:endParaRPr>
            </a:p>
            <a:p>
              <a:pPr algn="r">
                <a:lnSpc>
                  <a:spcPct val="128000"/>
                </a:lnSpc>
              </a:pPr>
              <a:endParaRPr lang="en-US" altLang="zh-CN" sz="1600" b="0">
                <a:solidFill>
                  <a:srgbClr val="000000"/>
                </a:solidFill>
              </a:endParaRPr>
            </a:p>
            <a:p>
              <a:pPr algn="r">
                <a:lnSpc>
                  <a:spcPct val="128000"/>
                </a:lnSpc>
              </a:pPr>
              <a:r>
                <a:rPr lang="en-US" altLang="zh-CN" sz="1600" b="0">
                  <a:solidFill>
                    <a:srgbClr val="000000"/>
                  </a:solidFill>
                </a:rPr>
                <a:t>4000</a:t>
              </a:r>
              <a:endParaRPr lang="en-US" altLang="zh-CN" sz="1600" b="0">
                <a:solidFill>
                  <a:srgbClr val="000000"/>
                </a:solidFill>
              </a:endParaRPr>
            </a:p>
            <a:p>
              <a:pPr algn="r">
                <a:lnSpc>
                  <a:spcPct val="128000"/>
                </a:lnSpc>
              </a:pPr>
              <a:endParaRPr lang="en-US" altLang="zh-CN" sz="1600" b="0">
                <a:solidFill>
                  <a:srgbClr val="000000"/>
                </a:solidFill>
              </a:endParaRPr>
            </a:p>
            <a:p>
              <a:pPr algn="r">
                <a:lnSpc>
                  <a:spcPct val="128000"/>
                </a:lnSpc>
              </a:pPr>
              <a:r>
                <a:rPr lang="en-US" altLang="zh-CN" sz="1600" b="0">
                  <a:solidFill>
                    <a:srgbClr val="000000"/>
                  </a:solidFill>
                </a:rPr>
                <a:t>2000</a:t>
              </a:r>
              <a:endParaRPr lang="en-US" altLang="zh-CN" sz="1600" b="0">
                <a:solidFill>
                  <a:srgbClr val="000000"/>
                </a:solidFill>
              </a:endParaRPr>
            </a:p>
            <a:p>
              <a:pPr algn="r">
                <a:lnSpc>
                  <a:spcPct val="128000"/>
                </a:lnSpc>
              </a:pPr>
              <a:r>
                <a:rPr lang="zh-CN" altLang="en-US" sz="1600" b="0">
                  <a:solidFill>
                    <a:srgbClr val="000000"/>
                  </a:solidFill>
                </a:rPr>
                <a:t>（元</a:t>
              </a:r>
              <a:r>
                <a:rPr lang="en-US" altLang="zh-CN" sz="1600" b="0">
                  <a:solidFill>
                    <a:srgbClr val="000000"/>
                  </a:solidFill>
                </a:rPr>
                <a:t>/</a:t>
              </a:r>
              <a:r>
                <a:rPr lang="zh-CN" altLang="en-US" sz="1600" b="0">
                  <a:solidFill>
                    <a:srgbClr val="000000"/>
                  </a:solidFill>
                </a:rPr>
                <a:t>月）</a:t>
              </a:r>
              <a:endParaRPr lang="zh-CN" altLang="en-US" sz="1600" b="0">
                <a:solidFill>
                  <a:srgbClr val="000000"/>
                </a:solidFill>
              </a:endParaRPr>
            </a:p>
            <a:p>
              <a:pPr algn="l">
                <a:lnSpc>
                  <a:spcPct val="135000"/>
                </a:lnSpc>
              </a:pPr>
              <a:endParaRPr lang="en-US" altLang="zh-CN" sz="1600" b="0">
                <a:solidFill>
                  <a:srgbClr val="000000"/>
                </a:solidFill>
              </a:endParaRPr>
            </a:p>
          </p:txBody>
        </p:sp>
        <p:sp>
          <p:nvSpPr>
            <p:cNvPr id="222230" name="Text Box 22"/>
            <p:cNvSpPr txBox="1">
              <a:spLocks noChangeArrowheads="1"/>
            </p:cNvSpPr>
            <p:nvPr/>
          </p:nvSpPr>
          <p:spPr bwMode="auto">
            <a:xfrm>
              <a:off x="2520" y="8554"/>
              <a:ext cx="6696" cy="842"/>
            </a:xfrm>
            <a:prstGeom prst="rect">
              <a:avLst/>
            </a:prstGeom>
            <a:solidFill>
              <a:srgbClr val="FFFFFF"/>
            </a:solidFill>
            <a:ln w="9525">
              <a:noFill/>
              <a:miter lim="800000"/>
            </a:ln>
          </p:spPr>
          <p:txBody>
            <a:bodyPr/>
            <a:lstStyle/>
            <a:p>
              <a:r>
                <a:rPr lang="en-US" altLang="zh-CN" sz="1000" b="0">
                  <a:solidFill>
                    <a:srgbClr val="000000"/>
                  </a:solidFill>
                </a:rPr>
                <a:t>		   A		  B		 	 C			D		</a:t>
              </a:r>
              <a:endParaRPr lang="en-US" altLang="zh-CN" sz="1000" b="0">
                <a:solidFill>
                  <a:srgbClr val="000000"/>
                </a:solidFill>
              </a:endParaRPr>
            </a:p>
            <a:p>
              <a:pPr algn="ctr"/>
              <a:r>
                <a:rPr lang="zh-CN" altLang="en-US" sz="1000" b="0">
                  <a:solidFill>
                    <a:srgbClr val="000000"/>
                  </a:solidFill>
                </a:rPr>
                <a:t>薪资宽带</a:t>
              </a:r>
              <a:endParaRPr lang="zh-CN" altLang="en-US" b="0">
                <a:solidFill>
                  <a:srgbClr val="000000"/>
                </a:solidFill>
              </a:endParaRPr>
            </a:p>
          </p:txBody>
        </p:sp>
        <p:sp>
          <p:nvSpPr>
            <p:cNvPr id="222231" name="Text Box 23"/>
            <p:cNvSpPr txBox="1">
              <a:spLocks noChangeArrowheads="1"/>
            </p:cNvSpPr>
            <p:nvPr/>
          </p:nvSpPr>
          <p:spPr bwMode="auto">
            <a:xfrm>
              <a:off x="3420" y="8111"/>
              <a:ext cx="1260" cy="505"/>
            </a:xfrm>
            <a:prstGeom prst="rect">
              <a:avLst/>
            </a:prstGeom>
            <a:solidFill>
              <a:srgbClr val="FFFFFF"/>
            </a:solidFill>
            <a:ln w="9525">
              <a:noFill/>
              <a:miter lim="800000"/>
            </a:ln>
          </p:spPr>
          <p:txBody>
            <a:bodyPr/>
            <a:lstStyle/>
            <a:p>
              <a:pPr algn="ctr"/>
              <a:r>
                <a:rPr lang="zh-CN" altLang="en-US" sz="1000" b="0">
                  <a:solidFill>
                    <a:srgbClr val="000000"/>
                  </a:solidFill>
                </a:rPr>
                <a:t>普通员工</a:t>
              </a:r>
              <a:endParaRPr lang="zh-CN" altLang="en-US" b="0">
                <a:solidFill>
                  <a:srgbClr val="000000"/>
                </a:solidFill>
              </a:endParaRPr>
            </a:p>
          </p:txBody>
        </p:sp>
        <p:sp>
          <p:nvSpPr>
            <p:cNvPr id="222232" name="Text Box 24"/>
            <p:cNvSpPr txBox="1">
              <a:spLocks noChangeArrowheads="1"/>
            </p:cNvSpPr>
            <p:nvPr/>
          </p:nvSpPr>
          <p:spPr bwMode="auto">
            <a:xfrm>
              <a:off x="4680" y="7799"/>
              <a:ext cx="1080" cy="505"/>
            </a:xfrm>
            <a:prstGeom prst="rect">
              <a:avLst/>
            </a:prstGeom>
            <a:solidFill>
              <a:srgbClr val="FFFFFF"/>
            </a:solidFill>
            <a:ln w="9525">
              <a:noFill/>
              <a:miter lim="800000"/>
            </a:ln>
          </p:spPr>
          <p:txBody>
            <a:bodyPr/>
            <a:lstStyle/>
            <a:p>
              <a:pPr algn="ctr"/>
              <a:r>
                <a:rPr lang="zh-CN" altLang="en-US" sz="1000" b="0">
                  <a:solidFill>
                    <a:srgbClr val="000000"/>
                  </a:solidFill>
                </a:rPr>
                <a:t>主管</a:t>
              </a:r>
              <a:endParaRPr lang="zh-CN" altLang="en-US" b="0">
                <a:solidFill>
                  <a:srgbClr val="000000"/>
                </a:solidFill>
              </a:endParaRPr>
            </a:p>
          </p:txBody>
        </p:sp>
        <p:sp>
          <p:nvSpPr>
            <p:cNvPr id="222233" name="Text Box 25"/>
            <p:cNvSpPr txBox="1">
              <a:spLocks noChangeArrowheads="1"/>
            </p:cNvSpPr>
            <p:nvPr/>
          </p:nvSpPr>
          <p:spPr bwMode="auto">
            <a:xfrm>
              <a:off x="5580" y="7175"/>
              <a:ext cx="1260" cy="505"/>
            </a:xfrm>
            <a:prstGeom prst="rect">
              <a:avLst/>
            </a:prstGeom>
            <a:solidFill>
              <a:srgbClr val="FFFFFF"/>
            </a:solidFill>
            <a:ln w="9525">
              <a:noFill/>
              <a:miter lim="800000"/>
            </a:ln>
          </p:spPr>
          <p:txBody>
            <a:bodyPr/>
            <a:lstStyle/>
            <a:p>
              <a:pPr algn="ctr"/>
              <a:r>
                <a:rPr lang="zh-CN" altLang="en-US" sz="1000" b="0">
                  <a:solidFill>
                    <a:srgbClr val="000000"/>
                  </a:solidFill>
                </a:rPr>
                <a:t>部门经理</a:t>
              </a:r>
              <a:endParaRPr lang="zh-CN" altLang="en-US" b="0">
                <a:solidFill>
                  <a:srgbClr val="000000"/>
                </a:solidFill>
              </a:endParaRPr>
            </a:p>
          </p:txBody>
        </p:sp>
        <p:sp>
          <p:nvSpPr>
            <p:cNvPr id="222234" name="Rectangle 26"/>
            <p:cNvSpPr>
              <a:spLocks noChangeArrowheads="1"/>
            </p:cNvSpPr>
            <p:nvPr/>
          </p:nvSpPr>
          <p:spPr bwMode="auto">
            <a:xfrm>
              <a:off x="4644" y="6328"/>
              <a:ext cx="1080" cy="1409"/>
            </a:xfrm>
            <a:prstGeom prst="rect">
              <a:avLst/>
            </a:prstGeom>
            <a:solidFill>
              <a:srgbClr val="FF00FF"/>
            </a:solidFill>
            <a:ln w="9525">
              <a:solidFill>
                <a:srgbClr val="000000"/>
              </a:solidFill>
              <a:miter lim="800000"/>
            </a:ln>
          </p:spPr>
          <p:txBody>
            <a:bodyPr/>
            <a:lstStyle/>
            <a:p>
              <a:endParaRPr lang="zh-CN" altLang="en-US">
                <a:solidFill>
                  <a:srgbClr val="000000"/>
                </a:solidFill>
              </a:endParaRPr>
            </a:p>
          </p:txBody>
        </p:sp>
        <p:sp>
          <p:nvSpPr>
            <p:cNvPr id="222235" name="Line 27"/>
            <p:cNvSpPr>
              <a:spLocks noChangeShapeType="1"/>
            </p:cNvSpPr>
            <p:nvPr/>
          </p:nvSpPr>
          <p:spPr bwMode="auto">
            <a:xfrm>
              <a:off x="2880" y="8616"/>
              <a:ext cx="5940" cy="0"/>
            </a:xfrm>
            <a:prstGeom prst="line">
              <a:avLst/>
            </a:prstGeom>
            <a:noFill/>
            <a:ln w="28575">
              <a:solidFill>
                <a:srgbClr val="000000"/>
              </a:solidFill>
              <a:round/>
              <a:tailEnd type="triangle" w="med" len="med"/>
            </a:ln>
          </p:spPr>
          <p:txBody>
            <a:bodyPr/>
            <a:lstStyle/>
            <a:p>
              <a:endParaRPr lang="en-US">
                <a:solidFill>
                  <a:srgbClr val="000000"/>
                </a:solidFill>
              </a:endParaRPr>
            </a:p>
          </p:txBody>
        </p:sp>
        <p:sp>
          <p:nvSpPr>
            <p:cNvPr id="222236" name="Line 28"/>
            <p:cNvSpPr>
              <a:spLocks noChangeShapeType="1"/>
            </p:cNvSpPr>
            <p:nvPr/>
          </p:nvSpPr>
          <p:spPr bwMode="auto">
            <a:xfrm flipV="1">
              <a:off x="2880" y="3780"/>
              <a:ext cx="0" cy="4836"/>
            </a:xfrm>
            <a:prstGeom prst="line">
              <a:avLst/>
            </a:prstGeom>
            <a:noFill/>
            <a:ln w="28575">
              <a:solidFill>
                <a:srgbClr val="000000"/>
              </a:solidFill>
              <a:round/>
              <a:tailEnd type="triangle" w="med" len="med"/>
            </a:ln>
          </p:spPr>
          <p:txBody>
            <a:bodyPr/>
            <a:lstStyle/>
            <a:p>
              <a:endParaRPr lang="en-US">
                <a:solidFill>
                  <a:srgbClr val="000000"/>
                </a:solidFill>
              </a:endParaRPr>
            </a:p>
          </p:txBody>
        </p:sp>
        <p:sp>
          <p:nvSpPr>
            <p:cNvPr id="222237" name="Text Box 29"/>
            <p:cNvSpPr txBox="1">
              <a:spLocks noChangeArrowheads="1"/>
            </p:cNvSpPr>
            <p:nvPr/>
          </p:nvSpPr>
          <p:spPr bwMode="auto">
            <a:xfrm>
              <a:off x="2880" y="9240"/>
              <a:ext cx="5580" cy="624"/>
            </a:xfrm>
            <a:prstGeom prst="rect">
              <a:avLst/>
            </a:prstGeom>
            <a:solidFill>
              <a:srgbClr val="FFFFFF"/>
            </a:solidFill>
            <a:ln w="9525" algn="ctr">
              <a:noFill/>
              <a:miter lim="800000"/>
            </a:ln>
          </p:spPr>
          <p:txBody>
            <a:bodyPr/>
            <a:lstStyle/>
            <a:p>
              <a:endParaRPr lang="en-US" altLang="zh-CN" sz="1000">
                <a:solidFill>
                  <a:srgbClr val="000000"/>
                </a:solidFill>
              </a:endParaRPr>
            </a:p>
            <a:p>
              <a:pPr algn="l"/>
              <a:endParaRPr lang="en-US" altLang="zh-CN" b="0">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223235"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20000"/>
              </a:lnSpc>
            </a:pPr>
            <a:r>
              <a:rPr lang="zh-CN" altLang="en-US" sz="3600" b="1" smtClean="0">
                <a:solidFill>
                  <a:srgbClr val="FFFFFF"/>
                </a:solidFill>
                <a:latin typeface="华文中宋" pitchFamily="2" charset="-122"/>
                <a:ea typeface="华文中宋" pitchFamily="2" charset="-122"/>
              </a:rPr>
              <a:t>宽带薪资的特点和作用</a:t>
            </a:r>
            <a:endParaRPr lang="zh-CN" altLang="en-US" sz="3600" b="1" smtClean="0">
              <a:solidFill>
                <a:srgbClr val="FFFFFF"/>
              </a:solidFill>
              <a:latin typeface="华文中宋" pitchFamily="2" charset="-122"/>
              <a:ea typeface="华文中宋" pitchFamily="2" charset="-122"/>
            </a:endParaRPr>
          </a:p>
        </p:txBody>
      </p:sp>
      <p:sp>
        <p:nvSpPr>
          <p:cNvPr id="223236"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3237"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3238"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3239"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3240"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3241"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3242"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3243"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3244"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3245"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3246" name="Rectangle 14"/>
          <p:cNvSpPr>
            <a:spLocks noChangeArrowheads="1"/>
          </p:cNvSpPr>
          <p:nvPr/>
        </p:nvSpPr>
        <p:spPr bwMode="auto">
          <a:xfrm>
            <a:off x="941388" y="1289050"/>
            <a:ext cx="9220200" cy="6062663"/>
          </a:xfrm>
          <a:prstGeom prst="rect">
            <a:avLst/>
          </a:prstGeom>
          <a:solidFill>
            <a:srgbClr val="000099"/>
          </a:solidFill>
          <a:ln w="9525">
            <a:miter lim="800000"/>
          </a:ln>
          <a:scene3d>
            <a:camera prst="legacyObliqueTopLeft"/>
            <a:lightRig rig="legacyFlat3" dir="t"/>
          </a:scene3d>
          <a:sp3d extrusionH="430200" prstMaterial="legacyMatte">
            <a:bevelT w="13500" h="13500" prst="angle"/>
            <a:bevelB w="13500" h="13500" prst="angle"/>
            <a:extrusionClr>
              <a:srgbClr val="000099"/>
            </a:extrusionClr>
          </a:sp3d>
        </p:spPr>
        <p:txBody>
          <a:bodyPr lIns="104498" tIns="52249" rIns="104498" bIns="52249">
            <a:spAutoFit/>
            <a:flatTx/>
          </a:bodyPr>
          <a:lstStyle/>
          <a:p>
            <a:pPr marL="457200" indent="-457200" algn="l" defTabSz="1044575">
              <a:lnSpc>
                <a:spcPct val="155000"/>
              </a:lnSpc>
              <a:buClr>
                <a:srgbClr val="FF0066"/>
              </a:buClr>
              <a:buFont typeface="Webdings" panose="05030102010509060703" pitchFamily="18" charset="2"/>
              <a:buChar char="Ë"/>
            </a:pPr>
            <a:r>
              <a:rPr lang="zh-CN" altLang="zh-CN" sz="2800">
                <a:solidFill>
                  <a:srgbClr val="FFFF66"/>
                </a:solidFill>
                <a:latin typeface="华文细黑" pitchFamily="2" charset="-122"/>
                <a:ea typeface="华文细黑" pitchFamily="2" charset="-122"/>
              </a:rPr>
              <a:t>宽带型薪资结构支持扁平型组织结构。</a:t>
            </a:r>
            <a:endParaRPr lang="zh-CN" altLang="zh-CN" sz="2800">
              <a:solidFill>
                <a:srgbClr val="FFFF66"/>
              </a:solidFill>
              <a:latin typeface="华文细黑" pitchFamily="2" charset="-122"/>
              <a:ea typeface="华文细黑" pitchFamily="2" charset="-122"/>
            </a:endParaRPr>
          </a:p>
          <a:p>
            <a:pPr marL="457200" indent="-457200" algn="l" defTabSz="1044575">
              <a:lnSpc>
                <a:spcPct val="155000"/>
              </a:lnSpc>
              <a:buClr>
                <a:srgbClr val="FF0066"/>
              </a:buClr>
              <a:buFont typeface="Webdings" panose="05030102010509060703" pitchFamily="18" charset="2"/>
              <a:buChar char="Ë"/>
            </a:pPr>
            <a:r>
              <a:rPr lang="zh-CN" altLang="zh-CN" sz="2800">
                <a:solidFill>
                  <a:srgbClr val="FFFF66"/>
                </a:solidFill>
                <a:latin typeface="华文细黑" pitchFamily="2" charset="-122"/>
                <a:ea typeface="华文细黑" pitchFamily="2" charset="-122"/>
              </a:rPr>
              <a:t>宽带型薪资结构能引导员工重视个人技能的增长和能力的提高。</a:t>
            </a:r>
            <a:endParaRPr lang="zh-CN" altLang="zh-CN" sz="2800">
              <a:solidFill>
                <a:srgbClr val="FFFF66"/>
              </a:solidFill>
              <a:latin typeface="华文细黑" pitchFamily="2" charset="-122"/>
              <a:ea typeface="华文细黑" pitchFamily="2" charset="-122"/>
            </a:endParaRPr>
          </a:p>
          <a:p>
            <a:pPr marL="457200" indent="-457200" algn="l" defTabSz="1044575">
              <a:lnSpc>
                <a:spcPct val="155000"/>
              </a:lnSpc>
              <a:buClr>
                <a:srgbClr val="FF0066"/>
              </a:buClr>
              <a:buFont typeface="Webdings" panose="05030102010509060703" pitchFamily="18" charset="2"/>
              <a:buChar char="Ë"/>
            </a:pPr>
            <a:r>
              <a:rPr lang="zh-CN" altLang="en-US" sz="2800">
                <a:solidFill>
                  <a:srgbClr val="FFFF66"/>
                </a:solidFill>
                <a:latin typeface="华文细黑" pitchFamily="2" charset="-122"/>
                <a:ea typeface="华文细黑" pitchFamily="2" charset="-122"/>
              </a:rPr>
              <a:t>宽带型薪资结构有利于职位的轮换。</a:t>
            </a:r>
            <a:endParaRPr lang="zh-CN" altLang="en-US" sz="2800">
              <a:solidFill>
                <a:srgbClr val="FFFF66"/>
              </a:solidFill>
              <a:latin typeface="华文细黑" pitchFamily="2" charset="-122"/>
              <a:ea typeface="华文细黑" pitchFamily="2" charset="-122"/>
            </a:endParaRPr>
          </a:p>
          <a:p>
            <a:pPr marL="457200" indent="-457200" algn="l" defTabSz="1044575">
              <a:lnSpc>
                <a:spcPct val="155000"/>
              </a:lnSpc>
              <a:buClr>
                <a:srgbClr val="FF0066"/>
              </a:buClr>
              <a:buFont typeface="Webdings" panose="05030102010509060703" pitchFamily="18" charset="2"/>
              <a:buChar char="Ë"/>
            </a:pPr>
            <a:r>
              <a:rPr lang="zh-CN" altLang="en-US" sz="2800">
                <a:solidFill>
                  <a:srgbClr val="FFFF66"/>
                </a:solidFill>
                <a:latin typeface="华文细黑" pitchFamily="2" charset="-122"/>
                <a:ea typeface="华文细黑" pitchFamily="2" charset="-122"/>
              </a:rPr>
              <a:t>宽带型薪资结构能密切配合劳动力市场上的供求变化。</a:t>
            </a:r>
            <a:endParaRPr lang="zh-CN" altLang="en-US" sz="2800">
              <a:solidFill>
                <a:srgbClr val="FFFF66"/>
              </a:solidFill>
              <a:latin typeface="华文细黑" pitchFamily="2" charset="-122"/>
              <a:ea typeface="华文细黑" pitchFamily="2" charset="-122"/>
            </a:endParaRPr>
          </a:p>
          <a:p>
            <a:pPr marL="457200" indent="-457200" algn="l" defTabSz="1044575">
              <a:lnSpc>
                <a:spcPct val="155000"/>
              </a:lnSpc>
              <a:buClr>
                <a:srgbClr val="FF0066"/>
              </a:buClr>
              <a:buFont typeface="Webdings" panose="05030102010509060703" pitchFamily="18" charset="2"/>
              <a:buChar char="Ë"/>
            </a:pPr>
            <a:r>
              <a:rPr lang="zh-CN" altLang="en-US" sz="2800">
                <a:solidFill>
                  <a:srgbClr val="FFFF66"/>
                </a:solidFill>
                <a:latin typeface="华文细黑" pitchFamily="2" charset="-122"/>
                <a:ea typeface="华文细黑" pitchFamily="2" charset="-122"/>
              </a:rPr>
              <a:t>宽带型薪资结构有利于管理人员以及人力资源专业人员的角色转变。</a:t>
            </a:r>
            <a:endParaRPr lang="zh-CN" altLang="en-US" sz="2800">
              <a:solidFill>
                <a:srgbClr val="FFFF66"/>
              </a:solidFill>
              <a:latin typeface="华文细黑" pitchFamily="2" charset="-122"/>
              <a:ea typeface="华文细黑" pitchFamily="2" charset="-122"/>
            </a:endParaRPr>
          </a:p>
          <a:p>
            <a:pPr marL="457200" indent="-457200" algn="l" defTabSz="1044575">
              <a:lnSpc>
                <a:spcPct val="155000"/>
              </a:lnSpc>
              <a:buClr>
                <a:srgbClr val="FF0066"/>
              </a:buClr>
              <a:buFont typeface="Webdings" panose="05030102010509060703" pitchFamily="18" charset="2"/>
              <a:buChar char="Ë"/>
            </a:pPr>
            <a:r>
              <a:rPr lang="zh-CN" altLang="en-US" sz="2800">
                <a:solidFill>
                  <a:srgbClr val="FFFF66"/>
                </a:solidFill>
                <a:latin typeface="华文细黑" pitchFamily="2" charset="-122"/>
                <a:ea typeface="华文细黑" pitchFamily="2" charset="-122"/>
              </a:rPr>
              <a:t>宽带型薪资结构有利于推动良好的工作绩效。</a:t>
            </a:r>
            <a:endParaRPr lang="zh-CN" altLang="en-US" sz="2800">
              <a:solidFill>
                <a:srgbClr val="FFFF66"/>
              </a:solidFill>
              <a:latin typeface="华文细黑" pitchFamily="2" charset="-122"/>
              <a:ea typeface="华文细黑" pitchFamily="2" charset="-122"/>
            </a:endParaRPr>
          </a:p>
          <a:p>
            <a:pPr marL="457200" indent="-457200" algn="l" defTabSz="1044575">
              <a:lnSpc>
                <a:spcPct val="155000"/>
              </a:lnSpc>
              <a:buClr>
                <a:srgbClr val="FF0066"/>
              </a:buClr>
              <a:buFont typeface="Webdings" panose="05030102010509060703" pitchFamily="18" charset="2"/>
              <a:buChar char="Ë"/>
            </a:pPr>
            <a:endParaRPr lang="en-US" altLang="zh-CN" sz="2800">
              <a:solidFill>
                <a:srgbClr val="FFFF66"/>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224259" name="Rectangle 3"/>
          <p:cNvSpPr>
            <a:spLocks noGrp="1" noChangeArrowheads="1"/>
          </p:cNvSpPr>
          <p:nvPr>
            <p:ph type="title"/>
          </p:nvPr>
        </p:nvSpPr>
        <p:spPr>
          <a:xfrm>
            <a:off x="0" y="0"/>
            <a:ext cx="10668000" cy="857250"/>
          </a:xfrm>
          <a:solidFill>
            <a:srgbClr val="0000CC"/>
          </a:solidFill>
        </p:spPr>
        <p:txBody>
          <a:bodyPr anchor="b"/>
          <a:lstStyle/>
          <a:p>
            <a:pPr eaLnBrk="1" hangingPunct="1">
              <a:lnSpc>
                <a:spcPct val="320000"/>
              </a:lnSpc>
            </a:pPr>
            <a:r>
              <a:rPr lang="zh-CN" altLang="en-US" sz="3600" b="1" smtClean="0">
                <a:solidFill>
                  <a:srgbClr val="FFFFFF"/>
                </a:solidFill>
                <a:latin typeface="华文中宋" pitchFamily="2" charset="-122"/>
                <a:ea typeface="华文中宋" pitchFamily="2" charset="-122"/>
              </a:rPr>
              <a:t>传统薪资结构与宽带薪资结构的综合比较</a:t>
            </a:r>
            <a:endParaRPr lang="zh-CN" altLang="en-US" sz="3600" b="1" smtClean="0">
              <a:solidFill>
                <a:srgbClr val="FFFFFF"/>
              </a:solidFill>
              <a:latin typeface="华文中宋" pitchFamily="2" charset="-122"/>
              <a:ea typeface="华文中宋" pitchFamily="2" charset="-122"/>
            </a:endParaRPr>
          </a:p>
        </p:txBody>
      </p:sp>
      <p:sp>
        <p:nvSpPr>
          <p:cNvPr id="224260"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4261"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4262"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4263"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4264"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4265"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4266"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4267"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4268"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4269"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graphicFrame>
        <p:nvGraphicFramePr>
          <p:cNvPr id="1007630" name="Group 14"/>
          <p:cNvGraphicFramePr>
            <a:graphicFrameLocks noGrp="1"/>
          </p:cNvGraphicFramePr>
          <p:nvPr>
            <p:ph idx="1"/>
          </p:nvPr>
        </p:nvGraphicFramePr>
        <p:xfrm>
          <a:off x="796925" y="1362075"/>
          <a:ext cx="9067800" cy="4614863"/>
        </p:xfrm>
        <a:graphic>
          <a:graphicData uri="http://schemas.openxmlformats.org/drawingml/2006/table">
            <a:tbl>
              <a:tblPr/>
              <a:tblGrid>
                <a:gridCol w="3244850"/>
                <a:gridCol w="2797175"/>
                <a:gridCol w="3025775"/>
              </a:tblGrid>
              <a:tr h="457200">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比较内容</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传统型</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宽带型</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57200">
                <a:tc>
                  <a:txBody>
                    <a:bodyPr/>
                    <a:lstStyle/>
                    <a:p>
                      <a:pPr marL="392430" marR="0" lvl="0" indent="-392430" algn="l" defTabSz="1044575" rtl="0" eaLnBrk="1" fontAlgn="base" latinLnBrk="0" hangingPunct="1">
                        <a:lnSpc>
                          <a:spcPct val="135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薪资战略与企业发展战略</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难配套</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易配套</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r h="457200">
                <a:tc>
                  <a:txBody>
                    <a:bodyPr/>
                    <a:lstStyle/>
                    <a:p>
                      <a:pPr marL="392430" marR="0" lvl="0" indent="-392430" algn="l" defTabSz="1044575" rtl="0" eaLnBrk="1" fontAlgn="base" latinLnBrk="0" hangingPunct="1">
                        <a:lnSpc>
                          <a:spcPct val="135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与劳动力市场的关系</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市场是第二位的</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以市场为导向</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r h="500063">
                <a:tc>
                  <a:txBody>
                    <a:bodyPr/>
                    <a:lstStyle/>
                    <a:p>
                      <a:pPr marL="392430" marR="0" lvl="0" indent="-392430" algn="l" defTabSz="1044575" rtl="0" eaLnBrk="1" fontAlgn="base" latinLnBrk="0" hangingPunct="1">
                        <a:lnSpc>
                          <a:spcPct val="135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直线经理的参与</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几乎没有参与</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更多的参与</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r h="457200">
                <a:tc>
                  <a:txBody>
                    <a:bodyPr/>
                    <a:lstStyle/>
                    <a:p>
                      <a:pPr marL="392430" marR="0" lvl="0" indent="-392430" algn="l" defTabSz="1044575" rtl="0" eaLnBrk="1" fontAlgn="base" latinLnBrk="0" hangingPunct="1">
                        <a:lnSpc>
                          <a:spcPct val="135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薪资调整的方向</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纵向</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横向及纵向</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r h="457200">
                <a:tc>
                  <a:txBody>
                    <a:bodyPr/>
                    <a:lstStyle/>
                    <a:p>
                      <a:pPr marL="392430" marR="0" lvl="0" indent="-392430" algn="l" defTabSz="1044575" rtl="0" eaLnBrk="1" fontAlgn="base" latinLnBrk="0" hangingPunct="1">
                        <a:lnSpc>
                          <a:spcPct val="135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组织结构的特点</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层级多</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扁平</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r h="457200">
                <a:tc>
                  <a:txBody>
                    <a:bodyPr/>
                    <a:lstStyle/>
                    <a:p>
                      <a:pPr marL="392430" marR="0" lvl="0" indent="-392430" algn="l" defTabSz="1044575" rtl="0" eaLnBrk="1" fontAlgn="base" latinLnBrk="0" hangingPunct="1">
                        <a:lnSpc>
                          <a:spcPct val="135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与员工的工作表现</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松散</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紧密</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r h="457200">
                <a:tc>
                  <a:txBody>
                    <a:bodyPr/>
                    <a:lstStyle/>
                    <a:p>
                      <a:pPr marL="392430" marR="0" lvl="0" indent="-392430" algn="l" defTabSz="1044575" rtl="0" eaLnBrk="1" fontAlgn="base" latinLnBrk="0" hangingPunct="1">
                        <a:lnSpc>
                          <a:spcPct val="135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薪资等级</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多</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少</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r h="457200">
                <a:tc>
                  <a:txBody>
                    <a:bodyPr/>
                    <a:lstStyle/>
                    <a:p>
                      <a:pPr marL="392430" marR="0" lvl="0" indent="-392430" algn="l" defTabSz="1044575" rtl="0" eaLnBrk="1" fontAlgn="base" latinLnBrk="0" hangingPunct="1">
                        <a:lnSpc>
                          <a:spcPct val="135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级差</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小</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大</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r h="457200">
                <a:tc>
                  <a:txBody>
                    <a:bodyPr/>
                    <a:lstStyle/>
                    <a:p>
                      <a:pPr marL="392430" marR="0" lvl="0" indent="-392430" algn="l" defTabSz="1044575" rtl="0" eaLnBrk="1" fontAlgn="base" latinLnBrk="0" hangingPunct="1">
                        <a:lnSpc>
                          <a:spcPct val="135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薪资变动范围</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窄</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35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宽</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bl>
          </a:graphicData>
        </a:graphic>
      </p:graphicFrame>
    </p:spTree>
  </p:cSld>
  <p:clrMapOvr>
    <a:masterClrMapping/>
  </p:clrMapOvr>
  <p:transition spd="slow">
    <p:wip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225283"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20000"/>
              </a:lnSpc>
            </a:pPr>
            <a:r>
              <a:rPr lang="zh-CN" altLang="en-US" sz="4000" b="1" smtClean="0">
                <a:solidFill>
                  <a:srgbClr val="FFFFFF"/>
                </a:solidFill>
                <a:latin typeface="华文中宋" pitchFamily="2" charset="-122"/>
                <a:ea typeface="华文中宋" pitchFamily="2" charset="-122"/>
              </a:rPr>
              <a:t>薪资结构设计的几个关键决策</a:t>
            </a:r>
            <a:endParaRPr lang="zh-CN" altLang="en-US" sz="4000" b="1" smtClean="0">
              <a:solidFill>
                <a:srgbClr val="FFFFFF"/>
              </a:solidFill>
              <a:latin typeface="华文中宋" pitchFamily="2" charset="-122"/>
              <a:ea typeface="华文中宋" pitchFamily="2" charset="-122"/>
            </a:endParaRPr>
          </a:p>
        </p:txBody>
      </p:sp>
      <p:sp>
        <p:nvSpPr>
          <p:cNvPr id="225284"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5285"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5286"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5287"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5288"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5289"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5290"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5291"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5292"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5293"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5294" name="Rectangle 14"/>
          <p:cNvSpPr>
            <a:spLocks noChangeArrowheads="1"/>
          </p:cNvSpPr>
          <p:nvPr/>
        </p:nvSpPr>
        <p:spPr bwMode="auto">
          <a:xfrm>
            <a:off x="725488" y="1217613"/>
            <a:ext cx="9504362" cy="5908675"/>
          </a:xfrm>
          <a:prstGeom prst="rect">
            <a:avLst/>
          </a:prstGeom>
          <a:solidFill>
            <a:srgbClr val="660066"/>
          </a:solidFill>
          <a:ln w="9525">
            <a:miter lim="800000"/>
          </a:ln>
          <a:scene3d>
            <a:camera prst="legacyObliqueTopLeft"/>
            <a:lightRig rig="legacyFlat3" dir="t"/>
          </a:scene3d>
          <a:sp3d extrusionH="430200" prstMaterial="legacyMatte">
            <a:bevelT w="13500" h="13500" prst="angle"/>
            <a:bevelB w="13500" h="13500" prst="angle"/>
            <a:extrusionClr>
              <a:srgbClr val="660066"/>
            </a:extrusionClr>
          </a:sp3d>
        </p:spPr>
        <p:txBody>
          <a:bodyPr lIns="104498" tIns="52249" rIns="104498" bIns="52249">
            <a:spAutoFit/>
            <a:flatTx/>
          </a:bodyPr>
          <a:lstStyle/>
          <a:p>
            <a:pPr algn="l" defTabSz="1044575">
              <a:lnSpc>
                <a:spcPct val="170000"/>
              </a:lnSpc>
              <a:buClr>
                <a:srgbClr val="FF0066"/>
              </a:buClr>
              <a:buFont typeface="Webdings" panose="05030102010509060703" pitchFamily="18" charset="2"/>
              <a:buChar char="Ë"/>
            </a:pPr>
            <a:r>
              <a:rPr lang="zh-CN" altLang="en-US" sz="2800">
                <a:solidFill>
                  <a:srgbClr val="FFFF66"/>
                </a:solidFill>
                <a:latin typeface="华文细黑" pitchFamily="2" charset="-122"/>
                <a:ea typeface="华文细黑" pitchFamily="2" charset="-122"/>
              </a:rPr>
              <a:t>薪资宽带数量的确定。薪资宽带数量的决策依据还应当是组织中能够带来附加价值的不同员工的贡献等级到底应该有多少比较合适。 </a:t>
            </a:r>
            <a:endParaRPr lang="zh-CN" altLang="en-US" sz="2800">
              <a:solidFill>
                <a:srgbClr val="FFFF66"/>
              </a:solidFill>
              <a:latin typeface="华文细黑" pitchFamily="2" charset="-122"/>
              <a:ea typeface="华文细黑" pitchFamily="2" charset="-122"/>
            </a:endParaRPr>
          </a:p>
          <a:p>
            <a:pPr algn="l" defTabSz="1044575">
              <a:lnSpc>
                <a:spcPct val="170000"/>
              </a:lnSpc>
              <a:buClr>
                <a:srgbClr val="FF0066"/>
              </a:buClr>
              <a:buFont typeface="Webdings" panose="05030102010509060703" pitchFamily="18" charset="2"/>
              <a:buChar char="Ë"/>
            </a:pPr>
            <a:r>
              <a:rPr lang="zh-CN" altLang="en-US" sz="2800">
                <a:solidFill>
                  <a:srgbClr val="FFFF66"/>
                </a:solidFill>
                <a:latin typeface="华文细黑" pitchFamily="2" charset="-122"/>
                <a:ea typeface="华文细黑" pitchFamily="2" charset="-122"/>
              </a:rPr>
              <a:t>宽带的定价。参照市场薪资水平和薪资变动区间，在存在外部市场差异的情况下，对同一宽带之中的不同职能或职位族的薪资要分别定价 </a:t>
            </a:r>
            <a:endParaRPr lang="zh-CN" altLang="en-US" sz="2800">
              <a:solidFill>
                <a:srgbClr val="FFFF66"/>
              </a:solidFill>
              <a:latin typeface="华文细黑" pitchFamily="2" charset="-122"/>
              <a:ea typeface="华文细黑" pitchFamily="2" charset="-122"/>
            </a:endParaRPr>
          </a:p>
          <a:p>
            <a:pPr algn="l" defTabSz="1044575">
              <a:lnSpc>
                <a:spcPct val="170000"/>
              </a:lnSpc>
              <a:buClr>
                <a:srgbClr val="FF0066"/>
              </a:buClr>
              <a:buFont typeface="Webdings" panose="05030102010509060703" pitchFamily="18" charset="2"/>
              <a:buChar char="Ë"/>
            </a:pPr>
            <a:r>
              <a:rPr lang="zh-CN" altLang="en-US" sz="2800">
                <a:solidFill>
                  <a:srgbClr val="FFFF66"/>
                </a:solidFill>
                <a:latin typeface="华文细黑" pitchFamily="2" charset="-122"/>
                <a:ea typeface="华文细黑" pitchFamily="2" charset="-122"/>
              </a:rPr>
              <a:t>将员工放入薪资宽带中的特定位置。</a:t>
            </a:r>
            <a:endParaRPr lang="zh-CN" altLang="en-US" sz="2800">
              <a:solidFill>
                <a:srgbClr val="FFFF66"/>
              </a:solidFill>
              <a:latin typeface="华文细黑" pitchFamily="2" charset="-122"/>
              <a:ea typeface="华文细黑" pitchFamily="2" charset="-122"/>
            </a:endParaRPr>
          </a:p>
          <a:p>
            <a:pPr algn="l" defTabSz="1044575">
              <a:lnSpc>
                <a:spcPct val="170000"/>
              </a:lnSpc>
              <a:buClr>
                <a:srgbClr val="FF0066"/>
              </a:buClr>
              <a:buFont typeface="Webdings" panose="05030102010509060703" pitchFamily="18" charset="2"/>
              <a:buChar char="Ë"/>
            </a:pPr>
            <a:r>
              <a:rPr lang="zh-CN" altLang="en-US" sz="2800">
                <a:solidFill>
                  <a:srgbClr val="FFFF66"/>
                </a:solidFill>
                <a:latin typeface="华文细黑" pitchFamily="2" charset="-122"/>
                <a:ea typeface="华文细黑" pitchFamily="2" charset="-122"/>
              </a:rPr>
              <a:t>跨级别的薪资调整以及宽带内部的薪资调整。</a:t>
            </a:r>
            <a:endParaRPr lang="zh-CN" altLang="en-US" sz="2800">
              <a:solidFill>
                <a:srgbClr val="FFFF66"/>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226307"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20000"/>
              </a:lnSpc>
            </a:pPr>
            <a:r>
              <a:rPr lang="zh-CN" altLang="en-US" sz="4400" b="1" smtClean="0">
                <a:solidFill>
                  <a:srgbClr val="FFFFFF"/>
                </a:solidFill>
                <a:latin typeface="华文中宋" pitchFamily="2" charset="-122"/>
                <a:ea typeface="华文中宋" pitchFamily="2" charset="-122"/>
              </a:rPr>
              <a:t>薪资宽带内部的差异性定价</a:t>
            </a:r>
            <a:endParaRPr lang="zh-CN" altLang="en-US" sz="4400" b="1" smtClean="0">
              <a:solidFill>
                <a:srgbClr val="FFFFFF"/>
              </a:solidFill>
              <a:latin typeface="华文中宋" pitchFamily="2" charset="-122"/>
              <a:ea typeface="华文中宋" pitchFamily="2" charset="-122"/>
            </a:endParaRPr>
          </a:p>
        </p:txBody>
      </p:sp>
      <p:sp>
        <p:nvSpPr>
          <p:cNvPr id="226308"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6309"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6310"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6311"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6312"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6313"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6314"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6315"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6316"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6317"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grpSp>
        <p:nvGrpSpPr>
          <p:cNvPr id="226318" name="Group 14"/>
          <p:cNvGrpSpPr/>
          <p:nvPr/>
        </p:nvGrpSpPr>
        <p:grpSpPr bwMode="auto">
          <a:xfrm>
            <a:off x="796925" y="1793875"/>
            <a:ext cx="8640763" cy="5826125"/>
            <a:chOff x="1620" y="5028"/>
            <a:chExt cx="8306" cy="5460"/>
          </a:xfrm>
        </p:grpSpPr>
        <p:sp>
          <p:nvSpPr>
            <p:cNvPr id="226319" name="AutoShape 15"/>
            <p:cNvSpPr>
              <a:spLocks noChangeAspect="1" noChangeArrowheads="1"/>
            </p:cNvSpPr>
            <p:nvPr/>
          </p:nvSpPr>
          <p:spPr bwMode="auto">
            <a:xfrm>
              <a:off x="1620" y="5028"/>
              <a:ext cx="8306" cy="5460"/>
            </a:xfrm>
            <a:prstGeom prst="rect">
              <a:avLst/>
            </a:prstGeom>
            <a:noFill/>
            <a:ln w="9525">
              <a:noFill/>
              <a:miter lim="800000"/>
            </a:ln>
          </p:spPr>
          <p:txBody>
            <a:bodyPr/>
            <a:lstStyle/>
            <a:p>
              <a:endParaRPr lang="zh-CN" altLang="en-US">
                <a:solidFill>
                  <a:srgbClr val="000000"/>
                </a:solidFill>
              </a:endParaRPr>
            </a:p>
          </p:txBody>
        </p:sp>
        <p:sp>
          <p:nvSpPr>
            <p:cNvPr id="226320" name="Rectangle 16"/>
            <p:cNvSpPr>
              <a:spLocks noChangeArrowheads="1"/>
            </p:cNvSpPr>
            <p:nvPr/>
          </p:nvSpPr>
          <p:spPr bwMode="auto">
            <a:xfrm>
              <a:off x="2108" y="5031"/>
              <a:ext cx="7565" cy="4368"/>
            </a:xfrm>
            <a:prstGeom prst="rect">
              <a:avLst/>
            </a:prstGeom>
            <a:solidFill>
              <a:srgbClr val="FFFFFF"/>
            </a:solidFill>
            <a:ln w="12700" cap="sq">
              <a:solidFill>
                <a:srgbClr val="000000"/>
              </a:solidFill>
              <a:miter lim="800000"/>
              <a:headEnd type="none" w="sm" len="sm"/>
              <a:tailEnd type="none" w="sm" len="sm"/>
            </a:ln>
          </p:spPr>
          <p:txBody>
            <a:bodyPr anchor="ctr"/>
            <a:lstStyle/>
            <a:p>
              <a:endParaRPr lang="zh-CN" altLang="en-US">
                <a:solidFill>
                  <a:srgbClr val="000000"/>
                </a:solidFill>
              </a:endParaRPr>
            </a:p>
          </p:txBody>
        </p:sp>
        <p:grpSp>
          <p:nvGrpSpPr>
            <p:cNvPr id="226321" name="Group 17"/>
            <p:cNvGrpSpPr/>
            <p:nvPr/>
          </p:nvGrpSpPr>
          <p:grpSpPr bwMode="auto">
            <a:xfrm>
              <a:off x="2602" y="7280"/>
              <a:ext cx="409" cy="1285"/>
              <a:chOff x="864" y="3552"/>
              <a:chExt cx="288" cy="528"/>
            </a:xfrm>
          </p:grpSpPr>
          <p:sp>
            <p:nvSpPr>
              <p:cNvPr id="226344" name="Line 18"/>
              <p:cNvSpPr>
                <a:spLocks noChangeShapeType="1"/>
              </p:cNvSpPr>
              <p:nvPr/>
            </p:nvSpPr>
            <p:spPr bwMode="auto">
              <a:xfrm>
                <a:off x="1008" y="3552"/>
                <a:ext cx="0" cy="528"/>
              </a:xfrm>
              <a:prstGeom prst="line">
                <a:avLst/>
              </a:prstGeom>
              <a:noFill/>
              <a:ln w="57150" cap="sq">
                <a:solidFill>
                  <a:srgbClr val="000000"/>
                </a:solidFill>
                <a:round/>
                <a:headEnd type="none" w="sm" len="sm"/>
                <a:tailEnd type="none" w="sm" len="sm"/>
              </a:ln>
            </p:spPr>
            <p:txBody>
              <a:bodyPr anchor="ctr"/>
              <a:lstStyle/>
              <a:p>
                <a:endParaRPr lang="en-US">
                  <a:solidFill>
                    <a:srgbClr val="000000"/>
                  </a:solidFill>
                </a:endParaRPr>
              </a:p>
            </p:txBody>
          </p:sp>
          <p:sp>
            <p:nvSpPr>
              <p:cNvPr id="226345" name="Line 19"/>
              <p:cNvSpPr>
                <a:spLocks noChangeShapeType="1"/>
              </p:cNvSpPr>
              <p:nvPr/>
            </p:nvSpPr>
            <p:spPr bwMode="auto">
              <a:xfrm>
                <a:off x="864" y="3552"/>
                <a:ext cx="288" cy="0"/>
              </a:xfrm>
              <a:prstGeom prst="line">
                <a:avLst/>
              </a:prstGeom>
              <a:noFill/>
              <a:ln w="57150" cap="sq">
                <a:solidFill>
                  <a:srgbClr val="000000"/>
                </a:solidFill>
                <a:round/>
                <a:headEnd type="none" w="sm" len="sm"/>
                <a:tailEnd type="none" w="sm" len="sm"/>
              </a:ln>
            </p:spPr>
            <p:txBody>
              <a:bodyPr anchor="ctr"/>
              <a:lstStyle/>
              <a:p>
                <a:endParaRPr lang="en-US">
                  <a:solidFill>
                    <a:srgbClr val="000000"/>
                  </a:solidFill>
                </a:endParaRPr>
              </a:p>
            </p:txBody>
          </p:sp>
          <p:sp>
            <p:nvSpPr>
              <p:cNvPr id="226346" name="Line 20"/>
              <p:cNvSpPr>
                <a:spLocks noChangeShapeType="1"/>
              </p:cNvSpPr>
              <p:nvPr/>
            </p:nvSpPr>
            <p:spPr bwMode="auto">
              <a:xfrm>
                <a:off x="864" y="4080"/>
                <a:ext cx="288" cy="0"/>
              </a:xfrm>
              <a:prstGeom prst="line">
                <a:avLst/>
              </a:prstGeom>
              <a:noFill/>
              <a:ln w="57150" cap="sq">
                <a:solidFill>
                  <a:srgbClr val="000000"/>
                </a:solidFill>
                <a:round/>
                <a:headEnd type="none" w="sm" len="sm"/>
                <a:tailEnd type="none" w="sm" len="sm"/>
              </a:ln>
            </p:spPr>
            <p:txBody>
              <a:bodyPr anchor="ctr"/>
              <a:lstStyle/>
              <a:p>
                <a:endParaRPr lang="en-US">
                  <a:solidFill>
                    <a:srgbClr val="000000"/>
                  </a:solidFill>
                </a:endParaRPr>
              </a:p>
            </p:txBody>
          </p:sp>
        </p:grpSp>
        <p:grpSp>
          <p:nvGrpSpPr>
            <p:cNvPr id="226322" name="Group 21"/>
            <p:cNvGrpSpPr/>
            <p:nvPr/>
          </p:nvGrpSpPr>
          <p:grpSpPr bwMode="auto">
            <a:xfrm>
              <a:off x="4288" y="6258"/>
              <a:ext cx="408" cy="1287"/>
              <a:chOff x="864" y="3552"/>
              <a:chExt cx="288" cy="528"/>
            </a:xfrm>
          </p:grpSpPr>
          <p:sp>
            <p:nvSpPr>
              <p:cNvPr id="226341" name="Line 22"/>
              <p:cNvSpPr>
                <a:spLocks noChangeShapeType="1"/>
              </p:cNvSpPr>
              <p:nvPr/>
            </p:nvSpPr>
            <p:spPr bwMode="auto">
              <a:xfrm>
                <a:off x="1008" y="3552"/>
                <a:ext cx="0" cy="528"/>
              </a:xfrm>
              <a:prstGeom prst="line">
                <a:avLst/>
              </a:prstGeom>
              <a:noFill/>
              <a:ln w="57150" cap="sq">
                <a:solidFill>
                  <a:srgbClr val="000000"/>
                </a:solidFill>
                <a:round/>
                <a:headEnd type="none" w="sm" len="sm"/>
                <a:tailEnd type="none" w="sm" len="sm"/>
              </a:ln>
            </p:spPr>
            <p:txBody>
              <a:bodyPr anchor="ctr"/>
              <a:lstStyle/>
              <a:p>
                <a:endParaRPr lang="en-US">
                  <a:solidFill>
                    <a:srgbClr val="000000"/>
                  </a:solidFill>
                </a:endParaRPr>
              </a:p>
            </p:txBody>
          </p:sp>
          <p:sp>
            <p:nvSpPr>
              <p:cNvPr id="226342" name="Line 23"/>
              <p:cNvSpPr>
                <a:spLocks noChangeShapeType="1"/>
              </p:cNvSpPr>
              <p:nvPr/>
            </p:nvSpPr>
            <p:spPr bwMode="auto">
              <a:xfrm>
                <a:off x="864" y="3552"/>
                <a:ext cx="288" cy="0"/>
              </a:xfrm>
              <a:prstGeom prst="line">
                <a:avLst/>
              </a:prstGeom>
              <a:noFill/>
              <a:ln w="57150" cap="sq">
                <a:solidFill>
                  <a:srgbClr val="000000"/>
                </a:solidFill>
                <a:round/>
                <a:headEnd type="none" w="sm" len="sm"/>
                <a:tailEnd type="none" w="sm" len="sm"/>
              </a:ln>
            </p:spPr>
            <p:txBody>
              <a:bodyPr anchor="ctr"/>
              <a:lstStyle/>
              <a:p>
                <a:endParaRPr lang="en-US">
                  <a:solidFill>
                    <a:srgbClr val="000000"/>
                  </a:solidFill>
                </a:endParaRPr>
              </a:p>
            </p:txBody>
          </p:sp>
          <p:sp>
            <p:nvSpPr>
              <p:cNvPr id="226343" name="Line 24"/>
              <p:cNvSpPr>
                <a:spLocks noChangeShapeType="1"/>
              </p:cNvSpPr>
              <p:nvPr/>
            </p:nvSpPr>
            <p:spPr bwMode="auto">
              <a:xfrm>
                <a:off x="864" y="4080"/>
                <a:ext cx="288" cy="0"/>
              </a:xfrm>
              <a:prstGeom prst="line">
                <a:avLst/>
              </a:prstGeom>
              <a:noFill/>
              <a:ln w="57150" cap="sq">
                <a:solidFill>
                  <a:srgbClr val="000000"/>
                </a:solidFill>
                <a:round/>
                <a:headEnd type="none" w="sm" len="sm"/>
                <a:tailEnd type="none" w="sm" len="sm"/>
              </a:ln>
            </p:spPr>
            <p:txBody>
              <a:bodyPr anchor="ctr"/>
              <a:lstStyle/>
              <a:p>
                <a:endParaRPr lang="en-US">
                  <a:solidFill>
                    <a:srgbClr val="000000"/>
                  </a:solidFill>
                </a:endParaRPr>
              </a:p>
            </p:txBody>
          </p:sp>
        </p:grpSp>
        <p:grpSp>
          <p:nvGrpSpPr>
            <p:cNvPr id="226323" name="Group 25"/>
            <p:cNvGrpSpPr/>
            <p:nvPr/>
          </p:nvGrpSpPr>
          <p:grpSpPr bwMode="auto">
            <a:xfrm>
              <a:off x="6315" y="5259"/>
              <a:ext cx="409" cy="1286"/>
              <a:chOff x="864" y="3552"/>
              <a:chExt cx="288" cy="528"/>
            </a:xfrm>
          </p:grpSpPr>
          <p:sp>
            <p:nvSpPr>
              <p:cNvPr id="226338" name="Line 26"/>
              <p:cNvSpPr>
                <a:spLocks noChangeShapeType="1"/>
              </p:cNvSpPr>
              <p:nvPr/>
            </p:nvSpPr>
            <p:spPr bwMode="auto">
              <a:xfrm>
                <a:off x="1008" y="3552"/>
                <a:ext cx="0" cy="528"/>
              </a:xfrm>
              <a:prstGeom prst="line">
                <a:avLst/>
              </a:prstGeom>
              <a:noFill/>
              <a:ln w="57150" cap="sq">
                <a:solidFill>
                  <a:srgbClr val="000000"/>
                </a:solidFill>
                <a:round/>
                <a:headEnd type="none" w="sm" len="sm"/>
                <a:tailEnd type="none" w="sm" len="sm"/>
              </a:ln>
            </p:spPr>
            <p:txBody>
              <a:bodyPr anchor="ctr"/>
              <a:lstStyle/>
              <a:p>
                <a:endParaRPr lang="en-US">
                  <a:solidFill>
                    <a:srgbClr val="000000"/>
                  </a:solidFill>
                </a:endParaRPr>
              </a:p>
            </p:txBody>
          </p:sp>
          <p:sp>
            <p:nvSpPr>
              <p:cNvPr id="226339" name="Line 27"/>
              <p:cNvSpPr>
                <a:spLocks noChangeShapeType="1"/>
              </p:cNvSpPr>
              <p:nvPr/>
            </p:nvSpPr>
            <p:spPr bwMode="auto">
              <a:xfrm>
                <a:off x="864" y="3552"/>
                <a:ext cx="288" cy="0"/>
              </a:xfrm>
              <a:prstGeom prst="line">
                <a:avLst/>
              </a:prstGeom>
              <a:noFill/>
              <a:ln w="57150" cap="sq">
                <a:solidFill>
                  <a:srgbClr val="000000"/>
                </a:solidFill>
                <a:round/>
                <a:headEnd type="none" w="sm" len="sm"/>
                <a:tailEnd type="none" w="sm" len="sm"/>
              </a:ln>
            </p:spPr>
            <p:txBody>
              <a:bodyPr anchor="ctr"/>
              <a:lstStyle/>
              <a:p>
                <a:endParaRPr lang="en-US">
                  <a:solidFill>
                    <a:srgbClr val="000000"/>
                  </a:solidFill>
                </a:endParaRPr>
              </a:p>
            </p:txBody>
          </p:sp>
          <p:sp>
            <p:nvSpPr>
              <p:cNvPr id="226340" name="Line 28"/>
              <p:cNvSpPr>
                <a:spLocks noChangeShapeType="1"/>
              </p:cNvSpPr>
              <p:nvPr/>
            </p:nvSpPr>
            <p:spPr bwMode="auto">
              <a:xfrm>
                <a:off x="864" y="4080"/>
                <a:ext cx="288" cy="0"/>
              </a:xfrm>
              <a:prstGeom prst="line">
                <a:avLst/>
              </a:prstGeom>
              <a:noFill/>
              <a:ln w="57150" cap="sq">
                <a:solidFill>
                  <a:srgbClr val="000000"/>
                </a:solidFill>
                <a:round/>
                <a:headEnd type="none" w="sm" len="sm"/>
                <a:tailEnd type="none" w="sm" len="sm"/>
              </a:ln>
            </p:spPr>
            <p:txBody>
              <a:bodyPr anchor="ctr"/>
              <a:lstStyle/>
              <a:p>
                <a:endParaRPr lang="en-US">
                  <a:solidFill>
                    <a:srgbClr val="000000"/>
                  </a:solidFill>
                </a:endParaRPr>
              </a:p>
            </p:txBody>
          </p:sp>
        </p:grpSp>
        <p:sp>
          <p:nvSpPr>
            <p:cNvPr id="226324" name="Text Box 29"/>
            <p:cNvSpPr txBox="1">
              <a:spLocks noChangeArrowheads="1"/>
            </p:cNvSpPr>
            <p:nvPr/>
          </p:nvSpPr>
          <p:spPr bwMode="auto">
            <a:xfrm>
              <a:off x="2466" y="8626"/>
              <a:ext cx="750" cy="614"/>
            </a:xfrm>
            <a:prstGeom prst="rect">
              <a:avLst/>
            </a:prstGeom>
            <a:noFill/>
            <a:ln w="12700" cap="sq">
              <a:noFill/>
              <a:miter lim="800000"/>
              <a:headEnd type="none" w="sm" len="sm"/>
              <a:tailEnd type="none" w="sm" len="sm"/>
            </a:ln>
          </p:spPr>
          <p:txBody>
            <a:bodyPr lIns="58522" tIns="29261" rIns="58522" bIns="29261"/>
            <a:lstStyle/>
            <a:p>
              <a:r>
                <a:rPr lang="zh-CN" altLang="en-US" sz="1800">
                  <a:solidFill>
                    <a:srgbClr val="000000"/>
                  </a:solidFill>
                </a:rPr>
                <a:t>生产</a:t>
              </a:r>
              <a:endParaRPr lang="zh-CN" altLang="en-US" sz="1800" b="0">
                <a:solidFill>
                  <a:srgbClr val="000000"/>
                </a:solidFill>
              </a:endParaRPr>
            </a:p>
          </p:txBody>
        </p:sp>
        <p:sp>
          <p:nvSpPr>
            <p:cNvPr id="226325" name="Text Box 30"/>
            <p:cNvSpPr txBox="1">
              <a:spLocks noChangeArrowheads="1"/>
            </p:cNvSpPr>
            <p:nvPr/>
          </p:nvSpPr>
          <p:spPr bwMode="auto">
            <a:xfrm>
              <a:off x="4100" y="7606"/>
              <a:ext cx="750" cy="698"/>
            </a:xfrm>
            <a:prstGeom prst="rect">
              <a:avLst/>
            </a:prstGeom>
            <a:noFill/>
            <a:ln w="12700" cap="sq">
              <a:noFill/>
              <a:miter lim="800000"/>
              <a:headEnd type="none" w="sm" len="sm"/>
              <a:tailEnd type="none" w="sm" len="sm"/>
            </a:ln>
          </p:spPr>
          <p:txBody>
            <a:bodyPr lIns="58522" tIns="29261" rIns="58522" bIns="29261"/>
            <a:lstStyle/>
            <a:p>
              <a:r>
                <a:rPr lang="zh-CN" altLang="en-US" sz="1800">
                  <a:solidFill>
                    <a:srgbClr val="000000"/>
                  </a:solidFill>
                </a:rPr>
                <a:t>财务</a:t>
              </a:r>
              <a:endParaRPr lang="zh-CN" altLang="en-US" sz="1800" b="0">
                <a:solidFill>
                  <a:srgbClr val="000000"/>
                </a:solidFill>
              </a:endParaRPr>
            </a:p>
          </p:txBody>
        </p:sp>
        <p:sp>
          <p:nvSpPr>
            <p:cNvPr id="226326" name="Text Box 31"/>
            <p:cNvSpPr txBox="1">
              <a:spLocks noChangeArrowheads="1"/>
            </p:cNvSpPr>
            <p:nvPr/>
          </p:nvSpPr>
          <p:spPr bwMode="auto">
            <a:xfrm>
              <a:off x="6256" y="6614"/>
              <a:ext cx="748" cy="708"/>
            </a:xfrm>
            <a:prstGeom prst="rect">
              <a:avLst/>
            </a:prstGeom>
            <a:noFill/>
            <a:ln w="12700" cap="sq">
              <a:noFill/>
              <a:miter lim="800000"/>
              <a:headEnd type="none" w="sm" len="sm"/>
              <a:tailEnd type="none" w="sm" len="sm"/>
            </a:ln>
          </p:spPr>
          <p:txBody>
            <a:bodyPr lIns="58522" tIns="29261" rIns="58522" bIns="29261"/>
            <a:lstStyle/>
            <a:p>
              <a:pPr algn="ctr"/>
              <a:r>
                <a:rPr lang="zh-CN" altLang="en-US" sz="1800">
                  <a:solidFill>
                    <a:srgbClr val="000000"/>
                  </a:solidFill>
                </a:rPr>
                <a:t>软件</a:t>
              </a:r>
              <a:endParaRPr lang="zh-CN" altLang="en-US" sz="1800">
                <a:solidFill>
                  <a:srgbClr val="000000"/>
                </a:solidFill>
              </a:endParaRPr>
            </a:p>
            <a:p>
              <a:pPr algn="ctr"/>
              <a:r>
                <a:rPr lang="zh-CN" altLang="en-US" sz="1800">
                  <a:solidFill>
                    <a:srgbClr val="000000"/>
                  </a:solidFill>
                </a:rPr>
                <a:t>开发</a:t>
              </a:r>
              <a:endParaRPr lang="zh-CN" altLang="en-US" sz="1800" b="0">
                <a:solidFill>
                  <a:srgbClr val="000000"/>
                </a:solidFill>
              </a:endParaRPr>
            </a:p>
          </p:txBody>
        </p:sp>
        <p:sp>
          <p:nvSpPr>
            <p:cNvPr id="226327" name="Text Box 32"/>
            <p:cNvSpPr txBox="1">
              <a:spLocks noChangeArrowheads="1"/>
            </p:cNvSpPr>
            <p:nvPr/>
          </p:nvSpPr>
          <p:spPr bwMode="auto">
            <a:xfrm>
              <a:off x="8727" y="5106"/>
              <a:ext cx="869" cy="391"/>
            </a:xfrm>
            <a:prstGeom prst="rect">
              <a:avLst/>
            </a:prstGeom>
            <a:noFill/>
            <a:ln w="12700" cap="sq">
              <a:noFill/>
              <a:miter lim="800000"/>
              <a:headEnd type="none" w="sm" len="sm"/>
              <a:tailEnd type="none" w="sm" len="sm"/>
            </a:ln>
          </p:spPr>
          <p:txBody>
            <a:bodyPr lIns="58522" tIns="29261" rIns="58522" bIns="29261"/>
            <a:lstStyle/>
            <a:p>
              <a:r>
                <a:rPr lang="en-US" altLang="zh-CN" sz="1800" b="0">
                  <a:solidFill>
                    <a:srgbClr val="000000"/>
                  </a:solidFill>
                  <a:latin typeface="宋体" panose="02010600030101010101" pitchFamily="2" charset="-122"/>
                </a:rPr>
                <a:t>4000</a:t>
              </a:r>
              <a:r>
                <a:rPr lang="zh-CN" altLang="en-US" sz="1800" b="0">
                  <a:solidFill>
                    <a:srgbClr val="000000"/>
                  </a:solidFill>
                  <a:latin typeface="宋体" panose="02010600030101010101" pitchFamily="2" charset="-122"/>
                </a:rPr>
                <a:t>元</a:t>
              </a:r>
              <a:endParaRPr lang="zh-CN" altLang="en-US" sz="1800" b="0">
                <a:solidFill>
                  <a:srgbClr val="000000"/>
                </a:solidFill>
              </a:endParaRPr>
            </a:p>
          </p:txBody>
        </p:sp>
        <p:sp>
          <p:nvSpPr>
            <p:cNvPr id="226328" name="Text Box 33"/>
            <p:cNvSpPr txBox="1">
              <a:spLocks noChangeArrowheads="1"/>
            </p:cNvSpPr>
            <p:nvPr/>
          </p:nvSpPr>
          <p:spPr bwMode="auto">
            <a:xfrm>
              <a:off x="8727" y="5649"/>
              <a:ext cx="993" cy="477"/>
            </a:xfrm>
            <a:prstGeom prst="rect">
              <a:avLst/>
            </a:prstGeom>
            <a:noFill/>
            <a:ln w="12700" cap="sq">
              <a:noFill/>
              <a:miter lim="800000"/>
              <a:headEnd type="none" w="sm" len="sm"/>
              <a:tailEnd type="none" w="sm" len="sm"/>
            </a:ln>
          </p:spPr>
          <p:txBody>
            <a:bodyPr lIns="58522" tIns="29261" rIns="58522" bIns="29261"/>
            <a:lstStyle/>
            <a:p>
              <a:r>
                <a:rPr lang="en-US" altLang="zh-CN" sz="1800" b="0">
                  <a:solidFill>
                    <a:srgbClr val="000000"/>
                  </a:solidFill>
                  <a:latin typeface="宋体" panose="02010600030101010101" pitchFamily="2" charset="-122"/>
                </a:rPr>
                <a:t>3500</a:t>
              </a:r>
              <a:r>
                <a:rPr lang="zh-CN" altLang="en-US" sz="1800" b="0">
                  <a:solidFill>
                    <a:srgbClr val="000000"/>
                  </a:solidFill>
                  <a:latin typeface="宋体" panose="02010600030101010101" pitchFamily="2" charset="-122"/>
                </a:rPr>
                <a:t>元</a:t>
              </a:r>
              <a:endParaRPr lang="zh-CN" altLang="en-US" sz="1800" b="0">
                <a:solidFill>
                  <a:srgbClr val="000000"/>
                </a:solidFill>
              </a:endParaRPr>
            </a:p>
          </p:txBody>
        </p:sp>
        <p:sp>
          <p:nvSpPr>
            <p:cNvPr id="226329" name="Text Box 34"/>
            <p:cNvSpPr txBox="1">
              <a:spLocks noChangeArrowheads="1"/>
            </p:cNvSpPr>
            <p:nvPr/>
          </p:nvSpPr>
          <p:spPr bwMode="auto">
            <a:xfrm>
              <a:off x="8727" y="6238"/>
              <a:ext cx="993" cy="502"/>
            </a:xfrm>
            <a:prstGeom prst="rect">
              <a:avLst/>
            </a:prstGeom>
            <a:noFill/>
            <a:ln w="12700" cap="sq">
              <a:noFill/>
              <a:miter lim="800000"/>
              <a:headEnd type="none" w="sm" len="sm"/>
              <a:tailEnd type="none" w="sm" len="sm"/>
            </a:ln>
          </p:spPr>
          <p:txBody>
            <a:bodyPr lIns="58522" tIns="29261" rIns="58522" bIns="29261"/>
            <a:lstStyle/>
            <a:p>
              <a:r>
                <a:rPr lang="en-US" altLang="zh-CN" sz="1800" b="0">
                  <a:solidFill>
                    <a:srgbClr val="000000"/>
                  </a:solidFill>
                  <a:latin typeface="宋体" panose="02010600030101010101" pitchFamily="2" charset="-122"/>
                </a:rPr>
                <a:t>2500</a:t>
              </a:r>
              <a:r>
                <a:rPr lang="zh-CN" altLang="en-US" sz="1800" b="0">
                  <a:solidFill>
                    <a:srgbClr val="000000"/>
                  </a:solidFill>
                  <a:latin typeface="宋体" panose="02010600030101010101" pitchFamily="2" charset="-122"/>
                </a:rPr>
                <a:t>元</a:t>
              </a:r>
              <a:endParaRPr lang="zh-CN" altLang="en-US" sz="1800" b="0">
                <a:solidFill>
                  <a:srgbClr val="000000"/>
                </a:solidFill>
              </a:endParaRPr>
            </a:p>
          </p:txBody>
        </p:sp>
        <p:sp>
          <p:nvSpPr>
            <p:cNvPr id="226330" name="Line 35"/>
            <p:cNvSpPr>
              <a:spLocks noChangeShapeType="1"/>
            </p:cNvSpPr>
            <p:nvPr/>
          </p:nvSpPr>
          <p:spPr bwMode="auto">
            <a:xfrm flipH="1">
              <a:off x="6773" y="5336"/>
              <a:ext cx="1922" cy="0"/>
            </a:xfrm>
            <a:prstGeom prst="line">
              <a:avLst/>
            </a:prstGeom>
            <a:noFill/>
            <a:ln w="28575" cap="sq">
              <a:solidFill>
                <a:srgbClr val="CC0099"/>
              </a:solidFill>
              <a:round/>
              <a:tailEnd type="triangle" w="med" len="med"/>
            </a:ln>
          </p:spPr>
          <p:txBody>
            <a:bodyPr anchor="ctr"/>
            <a:lstStyle/>
            <a:p>
              <a:endParaRPr lang="en-US">
                <a:solidFill>
                  <a:srgbClr val="000000"/>
                </a:solidFill>
              </a:endParaRPr>
            </a:p>
          </p:txBody>
        </p:sp>
        <p:sp>
          <p:nvSpPr>
            <p:cNvPr id="226331" name="Line 36"/>
            <p:cNvSpPr>
              <a:spLocks noChangeShapeType="1"/>
            </p:cNvSpPr>
            <p:nvPr/>
          </p:nvSpPr>
          <p:spPr bwMode="auto">
            <a:xfrm flipH="1">
              <a:off x="6773" y="5874"/>
              <a:ext cx="1922" cy="0"/>
            </a:xfrm>
            <a:prstGeom prst="line">
              <a:avLst/>
            </a:prstGeom>
            <a:noFill/>
            <a:ln w="28575" cap="sq">
              <a:solidFill>
                <a:srgbClr val="CC0099"/>
              </a:solidFill>
              <a:round/>
              <a:tailEnd type="triangle" w="med" len="med"/>
            </a:ln>
          </p:spPr>
          <p:txBody>
            <a:bodyPr anchor="ctr"/>
            <a:lstStyle/>
            <a:p>
              <a:endParaRPr lang="en-US">
                <a:solidFill>
                  <a:srgbClr val="000000"/>
                </a:solidFill>
              </a:endParaRPr>
            </a:p>
          </p:txBody>
        </p:sp>
        <p:sp>
          <p:nvSpPr>
            <p:cNvPr id="226332" name="Line 37"/>
            <p:cNvSpPr>
              <a:spLocks noChangeShapeType="1"/>
            </p:cNvSpPr>
            <p:nvPr/>
          </p:nvSpPr>
          <p:spPr bwMode="auto">
            <a:xfrm flipH="1">
              <a:off x="6773" y="6489"/>
              <a:ext cx="1922" cy="0"/>
            </a:xfrm>
            <a:prstGeom prst="line">
              <a:avLst/>
            </a:prstGeom>
            <a:noFill/>
            <a:ln w="28575" cap="sq">
              <a:solidFill>
                <a:srgbClr val="CC0099"/>
              </a:solidFill>
              <a:round/>
              <a:tailEnd type="triangle" w="med" len="med"/>
            </a:ln>
          </p:spPr>
          <p:txBody>
            <a:bodyPr anchor="ctr"/>
            <a:lstStyle/>
            <a:p>
              <a:endParaRPr lang="en-US">
                <a:solidFill>
                  <a:srgbClr val="000000"/>
                </a:solidFill>
              </a:endParaRPr>
            </a:p>
          </p:txBody>
        </p:sp>
        <p:sp>
          <p:nvSpPr>
            <p:cNvPr id="226333" name="Text Box 38"/>
            <p:cNvSpPr txBox="1">
              <a:spLocks noChangeArrowheads="1"/>
            </p:cNvSpPr>
            <p:nvPr/>
          </p:nvSpPr>
          <p:spPr bwMode="auto">
            <a:xfrm>
              <a:off x="4850" y="6028"/>
              <a:ext cx="1230" cy="1028"/>
            </a:xfrm>
            <a:prstGeom prst="rect">
              <a:avLst/>
            </a:prstGeom>
            <a:noFill/>
            <a:ln w="12700" cap="sq">
              <a:noFill/>
              <a:miter lim="800000"/>
              <a:headEnd type="none" w="sm" len="sm"/>
              <a:tailEnd type="none" w="sm" len="sm"/>
            </a:ln>
          </p:spPr>
          <p:txBody>
            <a:bodyPr lIns="58522" tIns="29261" rIns="58522" bIns="29261"/>
            <a:lstStyle/>
            <a:p>
              <a:r>
                <a:rPr lang="en-US" altLang="zh-CN" sz="1800" b="0">
                  <a:solidFill>
                    <a:srgbClr val="000000"/>
                  </a:solidFill>
                  <a:latin typeface="宋体" panose="02010600030101010101" pitchFamily="2" charset="-122"/>
                </a:rPr>
                <a:t>3000</a:t>
              </a:r>
              <a:r>
                <a:rPr lang="zh-CN" altLang="en-US" sz="1800" b="0">
                  <a:solidFill>
                    <a:srgbClr val="000000"/>
                  </a:solidFill>
                  <a:latin typeface="宋体" panose="02010600030101010101" pitchFamily="2" charset="-122"/>
                </a:rPr>
                <a:t>元</a:t>
              </a:r>
              <a:endParaRPr lang="zh-CN" altLang="en-US" sz="1800" b="0">
                <a:solidFill>
                  <a:srgbClr val="000000"/>
                </a:solidFill>
              </a:endParaRPr>
            </a:p>
          </p:txBody>
        </p:sp>
        <p:sp>
          <p:nvSpPr>
            <p:cNvPr id="226334" name="Text Box 39"/>
            <p:cNvSpPr txBox="1">
              <a:spLocks noChangeArrowheads="1"/>
            </p:cNvSpPr>
            <p:nvPr/>
          </p:nvSpPr>
          <p:spPr bwMode="auto">
            <a:xfrm>
              <a:off x="4850" y="7258"/>
              <a:ext cx="1230" cy="734"/>
            </a:xfrm>
            <a:prstGeom prst="rect">
              <a:avLst/>
            </a:prstGeom>
            <a:noFill/>
            <a:ln w="12700" cap="sq">
              <a:noFill/>
              <a:miter lim="800000"/>
              <a:headEnd type="none" w="sm" len="sm"/>
              <a:tailEnd type="none" w="sm" len="sm"/>
            </a:ln>
          </p:spPr>
          <p:txBody>
            <a:bodyPr lIns="58522" tIns="29261" rIns="58522" bIns="29261"/>
            <a:lstStyle/>
            <a:p>
              <a:r>
                <a:rPr lang="en-US" altLang="zh-CN" sz="1800" b="0">
                  <a:solidFill>
                    <a:srgbClr val="000000"/>
                  </a:solidFill>
                  <a:latin typeface="宋体" panose="02010600030101010101" pitchFamily="2" charset="-122"/>
                </a:rPr>
                <a:t>1800</a:t>
              </a:r>
              <a:r>
                <a:rPr lang="zh-CN" altLang="en-US" sz="1800" b="0">
                  <a:solidFill>
                    <a:srgbClr val="000000"/>
                  </a:solidFill>
                  <a:latin typeface="宋体" panose="02010600030101010101" pitchFamily="2" charset="-122"/>
                </a:rPr>
                <a:t>元</a:t>
              </a:r>
              <a:endParaRPr lang="zh-CN" altLang="en-US" sz="1800" b="0">
                <a:solidFill>
                  <a:srgbClr val="000000"/>
                </a:solidFill>
              </a:endParaRPr>
            </a:p>
          </p:txBody>
        </p:sp>
        <p:sp>
          <p:nvSpPr>
            <p:cNvPr id="226335" name="Text Box 40"/>
            <p:cNvSpPr txBox="1">
              <a:spLocks noChangeArrowheads="1"/>
            </p:cNvSpPr>
            <p:nvPr/>
          </p:nvSpPr>
          <p:spPr bwMode="auto">
            <a:xfrm>
              <a:off x="3156" y="7033"/>
              <a:ext cx="860" cy="653"/>
            </a:xfrm>
            <a:prstGeom prst="rect">
              <a:avLst/>
            </a:prstGeom>
            <a:noFill/>
            <a:ln w="12700" cap="sq">
              <a:noFill/>
              <a:miter lim="800000"/>
              <a:headEnd type="none" w="sm" len="sm"/>
              <a:tailEnd type="none" w="sm" len="sm"/>
            </a:ln>
          </p:spPr>
          <p:txBody>
            <a:bodyPr lIns="58522" tIns="29261" rIns="58522" bIns="29261"/>
            <a:lstStyle/>
            <a:p>
              <a:r>
                <a:rPr lang="en-US" altLang="zh-CN" sz="1800" b="0">
                  <a:solidFill>
                    <a:srgbClr val="000000"/>
                  </a:solidFill>
                  <a:latin typeface="宋体" panose="02010600030101010101" pitchFamily="2" charset="-122"/>
                </a:rPr>
                <a:t>2000</a:t>
              </a:r>
              <a:r>
                <a:rPr lang="zh-CN" altLang="en-US" sz="1800" b="0">
                  <a:solidFill>
                    <a:srgbClr val="000000"/>
                  </a:solidFill>
                  <a:latin typeface="宋体" panose="02010600030101010101" pitchFamily="2" charset="-122"/>
                </a:rPr>
                <a:t>元</a:t>
              </a:r>
              <a:endParaRPr lang="zh-CN" altLang="en-US" sz="1800" b="0">
                <a:solidFill>
                  <a:srgbClr val="000000"/>
                </a:solidFill>
              </a:endParaRPr>
            </a:p>
          </p:txBody>
        </p:sp>
        <p:sp>
          <p:nvSpPr>
            <p:cNvPr id="226336" name="Text Box 41"/>
            <p:cNvSpPr txBox="1">
              <a:spLocks noChangeArrowheads="1"/>
            </p:cNvSpPr>
            <p:nvPr/>
          </p:nvSpPr>
          <p:spPr bwMode="auto">
            <a:xfrm>
              <a:off x="3004" y="8258"/>
              <a:ext cx="1231" cy="670"/>
            </a:xfrm>
            <a:prstGeom prst="rect">
              <a:avLst/>
            </a:prstGeom>
            <a:noFill/>
            <a:ln w="12700" cap="sq">
              <a:noFill/>
              <a:miter lim="800000"/>
              <a:headEnd type="none" w="sm" len="sm"/>
              <a:tailEnd type="none" w="sm" len="sm"/>
            </a:ln>
          </p:spPr>
          <p:txBody>
            <a:bodyPr lIns="58522" tIns="29261" rIns="58522" bIns="29261"/>
            <a:lstStyle/>
            <a:p>
              <a:r>
                <a:rPr lang="en-US" altLang="zh-CN" sz="1800" b="0">
                  <a:solidFill>
                    <a:srgbClr val="000000"/>
                  </a:solidFill>
                  <a:latin typeface="宋体" panose="02010600030101010101" pitchFamily="2" charset="-122"/>
                </a:rPr>
                <a:t>1000</a:t>
              </a:r>
              <a:r>
                <a:rPr lang="zh-CN" altLang="en-US" sz="1800" b="0">
                  <a:solidFill>
                    <a:srgbClr val="000000"/>
                  </a:solidFill>
                  <a:latin typeface="宋体" panose="02010600030101010101" pitchFamily="2" charset="-122"/>
                </a:rPr>
                <a:t>元</a:t>
              </a:r>
              <a:endParaRPr lang="zh-CN" altLang="en-US" sz="1800" b="0">
                <a:solidFill>
                  <a:srgbClr val="000000"/>
                </a:solidFill>
              </a:endParaRPr>
            </a:p>
          </p:txBody>
        </p:sp>
        <p:sp>
          <p:nvSpPr>
            <p:cNvPr id="226337" name="Text Box 42"/>
            <p:cNvSpPr txBox="1">
              <a:spLocks noChangeArrowheads="1"/>
            </p:cNvSpPr>
            <p:nvPr/>
          </p:nvSpPr>
          <p:spPr bwMode="auto">
            <a:xfrm>
              <a:off x="1620" y="9552"/>
              <a:ext cx="8280" cy="780"/>
            </a:xfrm>
            <a:prstGeom prst="rect">
              <a:avLst/>
            </a:prstGeom>
            <a:solidFill>
              <a:srgbClr val="FFFFFF"/>
            </a:solidFill>
            <a:ln w="9525" algn="ctr">
              <a:solidFill>
                <a:srgbClr val="FFFFFF"/>
              </a:solidFill>
              <a:miter lim="800000"/>
            </a:ln>
          </p:spPr>
          <p:txBody>
            <a:bodyPr/>
            <a:lstStyle/>
            <a:p>
              <a:pPr algn="l"/>
              <a:endParaRPr lang="zh-CN" altLang="zh-CN" b="0">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xfrm>
            <a:off x="1733550" y="1649413"/>
            <a:ext cx="7378700" cy="5249862"/>
          </a:xfrm>
          <a:solidFill>
            <a:schemeClr val="tx1"/>
          </a:solidFill>
          <a:effectLst>
            <a:outerShdw dist="107763" dir="2700000" algn="ctr" rotWithShape="0">
              <a:schemeClr val="bg2"/>
            </a:outerShdw>
          </a:effectLst>
        </p:spPr>
        <p:txBody>
          <a:bodyPr anchor="b"/>
          <a:lstStyle/>
          <a:p>
            <a:pPr algn="l" eaLnBrk="1" hangingPunct="1">
              <a:lnSpc>
                <a:spcPct val="120000"/>
              </a:lnSpc>
              <a:defRPr/>
            </a:pPr>
            <a:r>
              <a:rPr lang="en-US" altLang="zh-CN" sz="2800" b="1" dirty="0" smtClean="0">
                <a:solidFill>
                  <a:srgbClr val="FFFF00"/>
                </a:solidFill>
                <a:latin typeface="宋体" panose="02010600030101010101" pitchFamily="2" charset="-122"/>
              </a:rPr>
              <a:t>   </a:t>
            </a:r>
            <a:r>
              <a:rPr lang="zh-CN" altLang="en-US" sz="2800" b="1" dirty="0" smtClean="0">
                <a:solidFill>
                  <a:schemeClr val="accent1">
                    <a:lumMod val="20000"/>
                    <a:lumOff val="80000"/>
                  </a:schemeClr>
                </a:solidFill>
                <a:latin typeface="宋体" panose="02010600030101010101" pitchFamily="2" charset="-122"/>
              </a:rPr>
              <a:t>第一章：薪酬与薪酬管理</a:t>
            </a:r>
            <a:br>
              <a:rPr lang="zh-CN" altLang="en-US" sz="2800" b="1" dirty="0" smtClean="0">
                <a:solidFill>
                  <a:schemeClr val="accent1">
                    <a:lumMod val="20000"/>
                    <a:lumOff val="80000"/>
                  </a:schemeClr>
                </a:solidFill>
                <a:latin typeface="宋体" panose="02010600030101010101" pitchFamily="2" charset="-122"/>
              </a:rPr>
            </a:br>
            <a:r>
              <a:rPr lang="zh-CN" altLang="en-US" sz="2800" b="1" dirty="0" smtClean="0">
                <a:solidFill>
                  <a:schemeClr val="accent1">
                    <a:lumMod val="20000"/>
                    <a:lumOff val="80000"/>
                  </a:schemeClr>
                </a:solidFill>
                <a:latin typeface="宋体" panose="02010600030101010101" pitchFamily="2" charset="-122"/>
              </a:rPr>
              <a:t>   第二章：战略性薪酬管理</a:t>
            </a:r>
            <a:br>
              <a:rPr lang="zh-CN" altLang="en-US" sz="2800" b="1" dirty="0" smtClean="0">
                <a:solidFill>
                  <a:schemeClr val="accent1">
                    <a:lumMod val="20000"/>
                    <a:lumOff val="80000"/>
                  </a:schemeClr>
                </a:solidFill>
                <a:latin typeface="宋体" panose="02010600030101010101" pitchFamily="2" charset="-122"/>
              </a:rPr>
            </a:br>
            <a:r>
              <a:rPr lang="zh-CN" altLang="en-US" sz="2800" b="1" dirty="0" smtClean="0">
                <a:solidFill>
                  <a:schemeClr val="accent1">
                    <a:lumMod val="20000"/>
                    <a:lumOff val="80000"/>
                  </a:schemeClr>
                </a:solidFill>
                <a:latin typeface="宋体" panose="02010600030101010101" pitchFamily="2" charset="-122"/>
              </a:rPr>
              <a:t>   第三章：职位薪酬体系</a:t>
            </a:r>
            <a:br>
              <a:rPr lang="zh-CN" altLang="en-US" sz="2800" b="1" dirty="0" smtClean="0">
                <a:solidFill>
                  <a:schemeClr val="accent1">
                    <a:lumMod val="20000"/>
                    <a:lumOff val="80000"/>
                  </a:schemeClr>
                </a:solidFill>
                <a:latin typeface="宋体" panose="02010600030101010101" pitchFamily="2" charset="-122"/>
              </a:rPr>
            </a:br>
            <a:r>
              <a:rPr lang="zh-CN" altLang="en-US" sz="2800" b="1" dirty="0" smtClean="0">
                <a:solidFill>
                  <a:schemeClr val="accent1">
                    <a:lumMod val="20000"/>
                    <a:lumOff val="80000"/>
                  </a:schemeClr>
                </a:solidFill>
                <a:latin typeface="宋体" panose="02010600030101010101" pitchFamily="2" charset="-122"/>
              </a:rPr>
              <a:t>   第四章：技能及能力薪酬体系</a:t>
            </a:r>
            <a:br>
              <a:rPr lang="zh-CN" altLang="en-US" sz="2800" b="1" dirty="0" smtClean="0">
                <a:solidFill>
                  <a:srgbClr val="FFFF00"/>
                </a:solidFill>
                <a:latin typeface="宋体" panose="02010600030101010101" pitchFamily="2" charset="-122"/>
              </a:rPr>
            </a:br>
            <a:r>
              <a:rPr lang="zh-CN" altLang="en-US" sz="2800" b="1" dirty="0" smtClean="0">
                <a:solidFill>
                  <a:srgbClr val="FFFF00"/>
                </a:solidFill>
                <a:latin typeface="宋体" panose="02010600030101010101" pitchFamily="2" charset="-122"/>
              </a:rPr>
              <a:t>   第五章：薪酬水平（毕鹏程）</a:t>
            </a:r>
            <a:br>
              <a:rPr lang="en-US" altLang="zh-CN" sz="2800" b="1" dirty="0" smtClean="0">
                <a:solidFill>
                  <a:srgbClr val="FFFF00"/>
                </a:solidFill>
                <a:latin typeface="宋体" panose="02010600030101010101" pitchFamily="2" charset="-122"/>
              </a:rPr>
            </a:br>
            <a:r>
              <a:rPr lang="zh-CN" altLang="en-US" sz="2800" b="1" dirty="0" smtClean="0">
                <a:solidFill>
                  <a:srgbClr val="FFFF00"/>
                </a:solidFill>
                <a:latin typeface="宋体" panose="02010600030101010101" pitchFamily="2" charset="-122"/>
              </a:rPr>
              <a:t>   第六章：薪资结构（毕鹏程）</a:t>
            </a:r>
            <a:br>
              <a:rPr lang="zh-CN" altLang="en-US" sz="2800" b="1" dirty="0" smtClean="0">
                <a:solidFill>
                  <a:srgbClr val="FFFF00"/>
                </a:solidFill>
                <a:latin typeface="宋体" panose="02010600030101010101" pitchFamily="2" charset="-122"/>
              </a:rPr>
            </a:br>
            <a:r>
              <a:rPr lang="zh-CN" altLang="en-US" sz="2800" b="1" dirty="0" smtClean="0">
                <a:solidFill>
                  <a:srgbClr val="FFFF00"/>
                </a:solidFill>
                <a:latin typeface="宋体" panose="02010600030101010101" pitchFamily="2" charset="-122"/>
              </a:rPr>
              <a:t>   第七章：绩效奖励（毕鹏程）</a:t>
            </a:r>
            <a:br>
              <a:rPr lang="zh-CN" altLang="en-US" sz="2800" b="1" dirty="0" smtClean="0">
                <a:solidFill>
                  <a:srgbClr val="FFFF00"/>
                </a:solidFill>
                <a:latin typeface="宋体" panose="02010600030101010101" pitchFamily="2" charset="-122"/>
              </a:rPr>
            </a:br>
            <a:r>
              <a:rPr lang="zh-CN" altLang="en-US" sz="2800" b="1" dirty="0" smtClean="0">
                <a:solidFill>
                  <a:srgbClr val="FFFF00"/>
                </a:solidFill>
                <a:latin typeface="宋体" panose="02010600030101010101" pitchFamily="2" charset="-122"/>
              </a:rPr>
              <a:t>  </a:t>
            </a:r>
            <a:r>
              <a:rPr lang="zh-CN" altLang="en-US" sz="2800" b="1" dirty="0" smtClean="0">
                <a:solidFill>
                  <a:srgbClr val="FF0000"/>
                </a:solidFill>
                <a:latin typeface="宋体" panose="02010600030101010101" pitchFamily="2" charset="-122"/>
              </a:rPr>
              <a:t> 第八章：员工福利管理（刘一伟）</a:t>
            </a:r>
            <a:br>
              <a:rPr lang="zh-CN" altLang="en-US" sz="2800" b="1" dirty="0" smtClean="0">
                <a:solidFill>
                  <a:srgbClr val="FF0000"/>
                </a:solidFill>
                <a:latin typeface="宋体" panose="02010600030101010101" pitchFamily="2" charset="-122"/>
              </a:rPr>
            </a:br>
            <a:r>
              <a:rPr lang="zh-CN" altLang="en-US" sz="2800" b="1" dirty="0" smtClean="0">
                <a:solidFill>
                  <a:srgbClr val="FF0000"/>
                </a:solidFill>
                <a:latin typeface="宋体" panose="02010600030101010101" pitchFamily="2" charset="-122"/>
              </a:rPr>
              <a:t>   第九章：特殊员工群体薪酬管理（刘一伟）</a:t>
            </a:r>
            <a:br>
              <a:rPr lang="zh-CN" altLang="en-US" sz="2800" b="1" dirty="0" smtClean="0">
                <a:solidFill>
                  <a:srgbClr val="FF0000"/>
                </a:solidFill>
                <a:latin typeface="宋体" panose="02010600030101010101" pitchFamily="2" charset="-122"/>
              </a:rPr>
            </a:br>
            <a:r>
              <a:rPr lang="zh-CN" altLang="en-US" sz="2800" b="1" dirty="0" smtClean="0">
                <a:solidFill>
                  <a:srgbClr val="FF0000"/>
                </a:solidFill>
                <a:latin typeface="宋体" panose="02010600030101010101" pitchFamily="2" charset="-122"/>
              </a:rPr>
              <a:t>   第十章</a:t>
            </a:r>
            <a:r>
              <a:rPr lang="en-US" altLang="zh-CN" sz="2800" b="1" dirty="0" smtClean="0">
                <a:solidFill>
                  <a:srgbClr val="FF0000"/>
                </a:solidFill>
                <a:latin typeface="宋体" panose="02010600030101010101" pitchFamily="2" charset="-122"/>
              </a:rPr>
              <a:t>: </a:t>
            </a:r>
            <a:r>
              <a:rPr lang="zh-CN" altLang="en-US" sz="2800" b="1" dirty="0" smtClean="0">
                <a:solidFill>
                  <a:srgbClr val="FF0000"/>
                </a:solidFill>
                <a:latin typeface="宋体" panose="02010600030101010101" pitchFamily="2" charset="-122"/>
              </a:rPr>
              <a:t>薪酬预算、控制与沟通（刘一伟）</a:t>
            </a:r>
            <a:endParaRPr lang="zh-CN" altLang="en-US" sz="2800" b="1" dirty="0" smtClean="0">
              <a:solidFill>
                <a:srgbClr val="FF0000"/>
              </a:solidFill>
              <a:latin typeface="宋体" panose="02010600030101010101" pitchFamily="2" charset="-122"/>
            </a:endParaRPr>
          </a:p>
        </p:txBody>
      </p:sp>
      <p:sp>
        <p:nvSpPr>
          <p:cNvPr id="48131" name="Rectangle 3"/>
          <p:cNvSpPr>
            <a:spLocks noChangeArrowheads="1"/>
          </p:cNvSpPr>
          <p:nvPr/>
        </p:nvSpPr>
        <p:spPr bwMode="auto">
          <a:xfrm>
            <a:off x="0" y="0"/>
            <a:ext cx="10668000" cy="930275"/>
          </a:xfrm>
          <a:prstGeom prst="rect">
            <a:avLst/>
          </a:prstGeom>
          <a:solidFill>
            <a:srgbClr val="0000CC"/>
          </a:solidFill>
          <a:ln w="9525">
            <a:noFill/>
            <a:miter lim="800000"/>
          </a:ln>
        </p:spPr>
        <p:txBody>
          <a:bodyPr lIns="104498" tIns="52249" rIns="104498" bIns="52249" anchor="b"/>
          <a:lstStyle/>
          <a:p>
            <a:pPr algn="ctr" defTabSz="1044575">
              <a:lnSpc>
                <a:spcPct val="410000"/>
              </a:lnSpc>
            </a:pPr>
            <a:r>
              <a:rPr lang="zh-CN" altLang="en-US" sz="3200">
                <a:solidFill>
                  <a:srgbClr val="FFFFFF"/>
                </a:solidFill>
                <a:latin typeface="华文中宋" pitchFamily="2" charset="-122"/>
                <a:ea typeface="华文中宋" pitchFamily="2" charset="-122"/>
              </a:rPr>
              <a:t>课程大纲</a:t>
            </a:r>
            <a:endParaRPr lang="zh-CN" altLang="en-US" sz="3200">
              <a:solidFill>
                <a:srgbClr val="FFFFFF"/>
              </a:solidFill>
              <a:latin typeface="华文中宋" pitchFamily="2" charset="-122"/>
              <a:ea typeface="华文中宋" pitchFamily="2" charset="-122"/>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2800" b="1" smtClean="0">
                <a:solidFill>
                  <a:srgbClr val="FFFFFF"/>
                </a:solidFill>
                <a:latin typeface="华文中宋" pitchFamily="2" charset="-122"/>
                <a:ea typeface="华文中宋" pitchFamily="2" charset="-122"/>
                <a:sym typeface="Symbol" panose="05050102010706020507" pitchFamily="18" charset="2"/>
              </a:rPr>
              <a:t>薪酬管理的基本流程</a:t>
            </a:r>
            <a:endParaRPr lang="zh-CN" altLang="en-US" sz="2800" b="1" smtClean="0">
              <a:solidFill>
                <a:srgbClr val="FFFFFF"/>
              </a:solidFill>
              <a:latin typeface="华文中宋" pitchFamily="2" charset="-122"/>
              <a:ea typeface="华文中宋" pitchFamily="2" charset="-122"/>
              <a:sym typeface="Symbol" panose="05050102010706020507" pitchFamily="18" charset="2"/>
            </a:endParaRPr>
          </a:p>
        </p:txBody>
      </p:sp>
      <p:grpSp>
        <p:nvGrpSpPr>
          <p:cNvPr id="62467" name="Group 3"/>
          <p:cNvGrpSpPr/>
          <p:nvPr/>
        </p:nvGrpSpPr>
        <p:grpSpPr bwMode="auto">
          <a:xfrm>
            <a:off x="1012825" y="1649413"/>
            <a:ext cx="8642350" cy="5040312"/>
            <a:chOff x="2877" y="2784"/>
            <a:chExt cx="7454" cy="5520"/>
          </a:xfrm>
        </p:grpSpPr>
        <p:grpSp>
          <p:nvGrpSpPr>
            <p:cNvPr id="62468" name="Group 4"/>
            <p:cNvGrpSpPr/>
            <p:nvPr/>
          </p:nvGrpSpPr>
          <p:grpSpPr bwMode="auto">
            <a:xfrm>
              <a:off x="2877" y="2784"/>
              <a:ext cx="7454" cy="4968"/>
              <a:chOff x="2877" y="3144"/>
              <a:chExt cx="7454" cy="4968"/>
            </a:xfrm>
          </p:grpSpPr>
          <p:sp>
            <p:nvSpPr>
              <p:cNvPr id="62470" name="Line 5"/>
              <p:cNvSpPr>
                <a:spLocks noChangeShapeType="1"/>
              </p:cNvSpPr>
              <p:nvPr/>
            </p:nvSpPr>
            <p:spPr bwMode="auto">
              <a:xfrm>
                <a:off x="6477" y="3612"/>
                <a:ext cx="0" cy="624"/>
              </a:xfrm>
              <a:prstGeom prst="line">
                <a:avLst/>
              </a:prstGeom>
              <a:noFill/>
              <a:ln w="25400">
                <a:solidFill>
                  <a:srgbClr val="FF00FF"/>
                </a:solidFill>
                <a:round/>
                <a:tailEnd type="triangle" w="med" len="med"/>
              </a:ln>
            </p:spPr>
            <p:txBody>
              <a:bodyPr/>
              <a:lstStyle/>
              <a:p>
                <a:endParaRPr lang="en-US"/>
              </a:p>
            </p:txBody>
          </p:sp>
          <p:sp>
            <p:nvSpPr>
              <p:cNvPr id="62471" name="Line 6"/>
              <p:cNvSpPr>
                <a:spLocks noChangeShapeType="1"/>
              </p:cNvSpPr>
              <p:nvPr/>
            </p:nvSpPr>
            <p:spPr bwMode="auto">
              <a:xfrm>
                <a:off x="9442" y="4860"/>
                <a:ext cx="0" cy="643"/>
              </a:xfrm>
              <a:prstGeom prst="line">
                <a:avLst/>
              </a:prstGeom>
              <a:noFill/>
              <a:ln w="9525">
                <a:solidFill>
                  <a:srgbClr val="FF00FF"/>
                </a:solidFill>
                <a:round/>
                <a:tailEnd type="triangle" w="med" len="med"/>
              </a:ln>
            </p:spPr>
            <p:txBody>
              <a:bodyPr/>
              <a:lstStyle/>
              <a:p>
                <a:endParaRPr lang="en-US"/>
              </a:p>
            </p:txBody>
          </p:sp>
          <p:sp>
            <p:nvSpPr>
              <p:cNvPr id="62472" name="Line 7"/>
              <p:cNvSpPr>
                <a:spLocks noChangeShapeType="1"/>
              </p:cNvSpPr>
              <p:nvPr/>
            </p:nvSpPr>
            <p:spPr bwMode="auto">
              <a:xfrm>
                <a:off x="3568" y="4860"/>
                <a:ext cx="0" cy="643"/>
              </a:xfrm>
              <a:prstGeom prst="line">
                <a:avLst/>
              </a:prstGeom>
              <a:noFill/>
              <a:ln w="9525">
                <a:solidFill>
                  <a:srgbClr val="FF00FF"/>
                </a:solidFill>
                <a:round/>
                <a:tailEnd type="triangle" w="med" len="med"/>
              </a:ln>
            </p:spPr>
            <p:txBody>
              <a:bodyPr/>
              <a:lstStyle/>
              <a:p>
                <a:endParaRPr lang="en-US"/>
              </a:p>
            </p:txBody>
          </p:sp>
          <p:sp>
            <p:nvSpPr>
              <p:cNvPr id="62473" name="Oval 8"/>
              <p:cNvSpPr>
                <a:spLocks noChangeArrowheads="1"/>
              </p:cNvSpPr>
              <p:nvPr/>
            </p:nvSpPr>
            <p:spPr bwMode="auto">
              <a:xfrm>
                <a:off x="4497" y="3144"/>
                <a:ext cx="3917" cy="643"/>
              </a:xfrm>
              <a:prstGeom prst="ellipse">
                <a:avLst/>
              </a:prstGeom>
              <a:solidFill>
                <a:srgbClr val="FF9966"/>
              </a:solidFill>
              <a:ln w="9525">
                <a:solidFill>
                  <a:srgbClr val="000000"/>
                </a:solidFill>
                <a:round/>
              </a:ln>
            </p:spPr>
            <p:txBody>
              <a:bodyPr/>
              <a:lstStyle/>
              <a:p>
                <a:pPr marL="1270000" indent="-1270000" algn="ctr" defTabSz="1044575"/>
                <a:r>
                  <a:rPr lang="zh-CN" altLang="en-US" sz="2000"/>
                  <a:t>经营战略</a:t>
                </a:r>
                <a:r>
                  <a:rPr lang="en-US" altLang="zh-CN" sz="2000"/>
                  <a:t>/</a:t>
                </a:r>
                <a:r>
                  <a:rPr lang="zh-CN" altLang="en-US" sz="2000"/>
                  <a:t>人力资源战略</a:t>
                </a:r>
                <a:endParaRPr lang="zh-CN" altLang="en-US" sz="2000"/>
              </a:p>
            </p:txBody>
          </p:sp>
          <p:sp>
            <p:nvSpPr>
              <p:cNvPr id="62474" name="Rectangle 9"/>
              <p:cNvSpPr>
                <a:spLocks noChangeArrowheads="1"/>
              </p:cNvSpPr>
              <p:nvPr/>
            </p:nvSpPr>
            <p:spPr bwMode="auto">
              <a:xfrm>
                <a:off x="5699" y="4236"/>
                <a:ext cx="1498" cy="467"/>
              </a:xfrm>
              <a:prstGeom prst="rect">
                <a:avLst/>
              </a:prstGeom>
              <a:solidFill>
                <a:srgbClr val="FFCC00"/>
              </a:solidFill>
              <a:ln w="9525">
                <a:solidFill>
                  <a:srgbClr val="000000"/>
                </a:solidFill>
                <a:miter lim="800000"/>
              </a:ln>
            </p:spPr>
            <p:txBody>
              <a:bodyPr/>
              <a:lstStyle/>
              <a:p>
                <a:pPr marL="1270000" indent="-1270000" algn="ctr" defTabSz="1044575"/>
                <a:r>
                  <a:rPr lang="zh-CN" altLang="en-US" sz="1600" b="0"/>
                  <a:t>组织结构</a:t>
                </a:r>
                <a:endParaRPr lang="zh-CN" altLang="en-US" sz="1600"/>
              </a:p>
            </p:txBody>
          </p:sp>
          <p:sp>
            <p:nvSpPr>
              <p:cNvPr id="62475" name="Rectangle 10"/>
              <p:cNvSpPr>
                <a:spLocks noChangeArrowheads="1"/>
              </p:cNvSpPr>
              <p:nvPr/>
            </p:nvSpPr>
            <p:spPr bwMode="auto">
              <a:xfrm>
                <a:off x="5699" y="4927"/>
                <a:ext cx="1498" cy="401"/>
              </a:xfrm>
              <a:prstGeom prst="rect">
                <a:avLst/>
              </a:prstGeom>
              <a:solidFill>
                <a:srgbClr val="FFCC00"/>
              </a:solidFill>
              <a:ln w="9525">
                <a:solidFill>
                  <a:srgbClr val="000000"/>
                </a:solidFill>
                <a:miter lim="800000"/>
              </a:ln>
            </p:spPr>
            <p:txBody>
              <a:bodyPr/>
              <a:lstStyle/>
              <a:p>
                <a:pPr marL="1270000" indent="-1270000" algn="ctr" defTabSz="1044575"/>
                <a:r>
                  <a:rPr lang="zh-CN" altLang="en-US" sz="1600" b="0"/>
                  <a:t>职位分析</a:t>
                </a:r>
                <a:endParaRPr lang="zh-CN" altLang="en-US" sz="1600"/>
              </a:p>
            </p:txBody>
          </p:sp>
          <p:sp>
            <p:nvSpPr>
              <p:cNvPr id="62476" name="Rectangle 11"/>
              <p:cNvSpPr>
                <a:spLocks noChangeArrowheads="1"/>
              </p:cNvSpPr>
              <p:nvPr/>
            </p:nvSpPr>
            <p:spPr bwMode="auto">
              <a:xfrm>
                <a:off x="5699" y="5640"/>
                <a:ext cx="1498" cy="418"/>
              </a:xfrm>
              <a:prstGeom prst="rect">
                <a:avLst/>
              </a:prstGeom>
              <a:solidFill>
                <a:srgbClr val="FFCC00"/>
              </a:solidFill>
              <a:ln w="9525">
                <a:solidFill>
                  <a:srgbClr val="000000"/>
                </a:solidFill>
                <a:miter lim="800000"/>
              </a:ln>
            </p:spPr>
            <p:txBody>
              <a:bodyPr/>
              <a:lstStyle/>
              <a:p>
                <a:pPr marL="1270000" indent="-1270000" algn="ctr" defTabSz="1044575"/>
                <a:r>
                  <a:rPr lang="zh-CN" altLang="en-US" sz="1600" b="0"/>
                  <a:t>职位评价</a:t>
                </a:r>
                <a:endParaRPr lang="zh-CN" altLang="en-US" sz="1600"/>
              </a:p>
            </p:txBody>
          </p:sp>
          <p:sp>
            <p:nvSpPr>
              <p:cNvPr id="62477" name="Line 12"/>
              <p:cNvSpPr>
                <a:spLocks noChangeShapeType="1"/>
              </p:cNvSpPr>
              <p:nvPr/>
            </p:nvSpPr>
            <p:spPr bwMode="auto">
              <a:xfrm>
                <a:off x="6477" y="4759"/>
                <a:ext cx="0" cy="257"/>
              </a:xfrm>
              <a:prstGeom prst="line">
                <a:avLst/>
              </a:prstGeom>
              <a:noFill/>
              <a:ln w="9525">
                <a:solidFill>
                  <a:srgbClr val="FF00FF"/>
                </a:solidFill>
                <a:round/>
                <a:tailEnd type="triangle" w="med" len="med"/>
              </a:ln>
            </p:spPr>
            <p:txBody>
              <a:bodyPr/>
              <a:lstStyle/>
              <a:p>
                <a:endParaRPr lang="en-US"/>
              </a:p>
            </p:txBody>
          </p:sp>
          <p:sp>
            <p:nvSpPr>
              <p:cNvPr id="62478" name="Line 13"/>
              <p:cNvSpPr>
                <a:spLocks noChangeShapeType="1"/>
              </p:cNvSpPr>
              <p:nvPr/>
            </p:nvSpPr>
            <p:spPr bwMode="auto">
              <a:xfrm>
                <a:off x="6439" y="5320"/>
                <a:ext cx="9" cy="363"/>
              </a:xfrm>
              <a:prstGeom prst="line">
                <a:avLst/>
              </a:prstGeom>
              <a:noFill/>
              <a:ln w="9525">
                <a:solidFill>
                  <a:srgbClr val="FF00FF"/>
                </a:solidFill>
                <a:round/>
                <a:tailEnd type="triangle" w="med" len="med"/>
              </a:ln>
            </p:spPr>
            <p:txBody>
              <a:bodyPr/>
              <a:lstStyle/>
              <a:p>
                <a:endParaRPr lang="en-US"/>
              </a:p>
            </p:txBody>
          </p:sp>
          <p:sp>
            <p:nvSpPr>
              <p:cNvPr id="62479" name="Rectangle 14"/>
              <p:cNvSpPr>
                <a:spLocks noChangeArrowheads="1"/>
              </p:cNvSpPr>
              <p:nvPr/>
            </p:nvSpPr>
            <p:spPr bwMode="auto">
              <a:xfrm>
                <a:off x="2877" y="4565"/>
                <a:ext cx="1613" cy="428"/>
              </a:xfrm>
              <a:prstGeom prst="rect">
                <a:avLst/>
              </a:prstGeom>
              <a:solidFill>
                <a:srgbClr val="FFCC00"/>
              </a:solidFill>
              <a:ln w="9525">
                <a:solidFill>
                  <a:srgbClr val="000000"/>
                </a:solidFill>
                <a:miter lim="800000"/>
              </a:ln>
            </p:spPr>
            <p:txBody>
              <a:bodyPr/>
              <a:lstStyle/>
              <a:p>
                <a:pPr marL="1270000" indent="-1270000" algn="ctr" defTabSz="1044575"/>
                <a:r>
                  <a:rPr lang="zh-CN" altLang="en-US" sz="1600" b="0"/>
                  <a:t>薪酬战略</a:t>
                </a:r>
                <a:endParaRPr lang="zh-CN" altLang="en-US" sz="1600"/>
              </a:p>
            </p:txBody>
          </p:sp>
          <p:sp>
            <p:nvSpPr>
              <p:cNvPr id="62480" name="Rectangle 15"/>
              <p:cNvSpPr>
                <a:spLocks noChangeArrowheads="1"/>
              </p:cNvSpPr>
              <p:nvPr/>
            </p:nvSpPr>
            <p:spPr bwMode="auto">
              <a:xfrm>
                <a:off x="2877" y="5552"/>
                <a:ext cx="1613" cy="470"/>
              </a:xfrm>
              <a:prstGeom prst="rect">
                <a:avLst/>
              </a:prstGeom>
              <a:solidFill>
                <a:srgbClr val="FFCC00"/>
              </a:solidFill>
              <a:ln w="9525">
                <a:solidFill>
                  <a:srgbClr val="000000"/>
                </a:solidFill>
                <a:miter lim="800000"/>
              </a:ln>
            </p:spPr>
            <p:txBody>
              <a:bodyPr/>
              <a:lstStyle/>
              <a:p>
                <a:pPr marL="1270000" indent="-1270000" algn="ctr" defTabSz="1044575"/>
                <a:r>
                  <a:rPr lang="zh-CN" altLang="en-US" sz="1600" b="0"/>
                  <a:t>薪酬调查</a:t>
                </a:r>
                <a:endParaRPr lang="zh-CN" altLang="en-US" sz="1600"/>
              </a:p>
            </p:txBody>
          </p:sp>
          <p:sp>
            <p:nvSpPr>
              <p:cNvPr id="62481" name="Rectangle 16"/>
              <p:cNvSpPr>
                <a:spLocks noChangeArrowheads="1"/>
              </p:cNvSpPr>
              <p:nvPr/>
            </p:nvSpPr>
            <p:spPr bwMode="auto">
              <a:xfrm>
                <a:off x="8636" y="5507"/>
                <a:ext cx="1613" cy="515"/>
              </a:xfrm>
              <a:prstGeom prst="rect">
                <a:avLst/>
              </a:prstGeom>
              <a:solidFill>
                <a:srgbClr val="FFCC00"/>
              </a:solidFill>
              <a:ln w="9525">
                <a:solidFill>
                  <a:srgbClr val="000000"/>
                </a:solidFill>
                <a:miter lim="800000"/>
              </a:ln>
            </p:spPr>
            <p:txBody>
              <a:bodyPr/>
              <a:lstStyle/>
              <a:p>
                <a:pPr marL="1270000" indent="-1270000" algn="ctr" defTabSz="1044575"/>
                <a:r>
                  <a:rPr lang="zh-CN" altLang="en-US" sz="1600" b="0"/>
                  <a:t>绩效评价</a:t>
                </a:r>
                <a:endParaRPr lang="zh-CN" altLang="en-US" sz="1600"/>
              </a:p>
            </p:txBody>
          </p:sp>
          <p:sp>
            <p:nvSpPr>
              <p:cNvPr id="62482" name="Rectangle 17"/>
              <p:cNvSpPr>
                <a:spLocks noChangeArrowheads="1"/>
              </p:cNvSpPr>
              <p:nvPr/>
            </p:nvSpPr>
            <p:spPr bwMode="auto">
              <a:xfrm>
                <a:off x="8521" y="4565"/>
                <a:ext cx="1728" cy="428"/>
              </a:xfrm>
              <a:prstGeom prst="rect">
                <a:avLst/>
              </a:prstGeom>
              <a:solidFill>
                <a:srgbClr val="FFCC00"/>
              </a:solidFill>
              <a:ln w="9525">
                <a:solidFill>
                  <a:srgbClr val="000000"/>
                </a:solidFill>
                <a:miter lim="800000"/>
              </a:ln>
            </p:spPr>
            <p:txBody>
              <a:bodyPr/>
              <a:lstStyle/>
              <a:p>
                <a:pPr marL="1270000" indent="-1270000" algn="ctr" defTabSz="1044575"/>
                <a:r>
                  <a:rPr lang="zh-CN" altLang="en-US" sz="1600" b="0"/>
                  <a:t>绩效管理战略</a:t>
                </a:r>
                <a:endParaRPr lang="zh-CN" altLang="en-US" sz="1600"/>
              </a:p>
            </p:txBody>
          </p:sp>
          <p:sp>
            <p:nvSpPr>
              <p:cNvPr id="62483" name="Line 18"/>
              <p:cNvSpPr>
                <a:spLocks noChangeShapeType="1"/>
              </p:cNvSpPr>
              <p:nvPr/>
            </p:nvSpPr>
            <p:spPr bwMode="auto">
              <a:xfrm>
                <a:off x="3568" y="3964"/>
                <a:ext cx="5874" cy="0"/>
              </a:xfrm>
              <a:prstGeom prst="line">
                <a:avLst/>
              </a:prstGeom>
              <a:noFill/>
              <a:ln w="9525">
                <a:solidFill>
                  <a:srgbClr val="FF00FF"/>
                </a:solidFill>
                <a:round/>
              </a:ln>
            </p:spPr>
            <p:txBody>
              <a:bodyPr/>
              <a:lstStyle/>
              <a:p>
                <a:endParaRPr lang="en-US"/>
              </a:p>
            </p:txBody>
          </p:sp>
          <p:sp>
            <p:nvSpPr>
              <p:cNvPr id="62484" name="Line 19"/>
              <p:cNvSpPr>
                <a:spLocks noChangeShapeType="1"/>
              </p:cNvSpPr>
              <p:nvPr/>
            </p:nvSpPr>
            <p:spPr bwMode="auto">
              <a:xfrm>
                <a:off x="3568" y="3964"/>
                <a:ext cx="0" cy="643"/>
              </a:xfrm>
              <a:prstGeom prst="line">
                <a:avLst/>
              </a:prstGeom>
              <a:noFill/>
              <a:ln w="9525">
                <a:solidFill>
                  <a:srgbClr val="FF00FF"/>
                </a:solidFill>
                <a:round/>
                <a:tailEnd type="triangle" w="med" len="med"/>
              </a:ln>
            </p:spPr>
            <p:txBody>
              <a:bodyPr/>
              <a:lstStyle/>
              <a:p>
                <a:endParaRPr lang="en-US"/>
              </a:p>
            </p:txBody>
          </p:sp>
          <p:sp>
            <p:nvSpPr>
              <p:cNvPr id="62485" name="Line 20"/>
              <p:cNvSpPr>
                <a:spLocks noChangeShapeType="1"/>
              </p:cNvSpPr>
              <p:nvPr/>
            </p:nvSpPr>
            <p:spPr bwMode="auto">
              <a:xfrm>
                <a:off x="9442" y="3964"/>
                <a:ext cx="0" cy="643"/>
              </a:xfrm>
              <a:prstGeom prst="line">
                <a:avLst/>
              </a:prstGeom>
              <a:noFill/>
              <a:ln w="9525">
                <a:solidFill>
                  <a:srgbClr val="FF00FF"/>
                </a:solidFill>
                <a:round/>
                <a:tailEnd type="triangle" w="med" len="med"/>
              </a:ln>
            </p:spPr>
            <p:txBody>
              <a:bodyPr/>
              <a:lstStyle/>
              <a:p>
                <a:endParaRPr lang="en-US"/>
              </a:p>
            </p:txBody>
          </p:sp>
          <p:sp>
            <p:nvSpPr>
              <p:cNvPr id="62486" name="Rectangle 21"/>
              <p:cNvSpPr>
                <a:spLocks noChangeArrowheads="1"/>
              </p:cNvSpPr>
              <p:nvPr/>
            </p:nvSpPr>
            <p:spPr bwMode="auto">
              <a:xfrm>
                <a:off x="4857" y="7690"/>
                <a:ext cx="1512" cy="422"/>
              </a:xfrm>
              <a:prstGeom prst="rect">
                <a:avLst/>
              </a:prstGeom>
              <a:solidFill>
                <a:srgbClr val="00FF00"/>
              </a:solidFill>
              <a:ln w="9525">
                <a:solidFill>
                  <a:srgbClr val="000000"/>
                </a:solidFill>
                <a:miter lim="800000"/>
              </a:ln>
            </p:spPr>
            <p:txBody>
              <a:bodyPr/>
              <a:lstStyle/>
              <a:p>
                <a:pPr marL="1270000" indent="-1270000" algn="ctr" defTabSz="1044575"/>
                <a:r>
                  <a:rPr lang="zh-CN" altLang="en-US" sz="1600" b="0"/>
                  <a:t>薪酬水平</a:t>
                </a:r>
                <a:endParaRPr lang="zh-CN" altLang="en-US" sz="1600"/>
              </a:p>
            </p:txBody>
          </p:sp>
          <p:sp>
            <p:nvSpPr>
              <p:cNvPr id="62487" name="Line 22"/>
              <p:cNvSpPr>
                <a:spLocks noChangeShapeType="1"/>
              </p:cNvSpPr>
              <p:nvPr/>
            </p:nvSpPr>
            <p:spPr bwMode="auto">
              <a:xfrm>
                <a:off x="3568" y="6022"/>
                <a:ext cx="0" cy="257"/>
              </a:xfrm>
              <a:prstGeom prst="line">
                <a:avLst/>
              </a:prstGeom>
              <a:noFill/>
              <a:ln w="9525">
                <a:solidFill>
                  <a:srgbClr val="FF00FF"/>
                </a:solidFill>
                <a:round/>
              </a:ln>
            </p:spPr>
            <p:txBody>
              <a:bodyPr/>
              <a:lstStyle/>
              <a:p>
                <a:endParaRPr lang="en-US"/>
              </a:p>
            </p:txBody>
          </p:sp>
          <p:sp>
            <p:nvSpPr>
              <p:cNvPr id="62488" name="Line 23"/>
              <p:cNvSpPr>
                <a:spLocks noChangeShapeType="1"/>
              </p:cNvSpPr>
              <p:nvPr/>
            </p:nvSpPr>
            <p:spPr bwMode="auto">
              <a:xfrm>
                <a:off x="9442" y="6022"/>
                <a:ext cx="0" cy="257"/>
              </a:xfrm>
              <a:prstGeom prst="line">
                <a:avLst/>
              </a:prstGeom>
              <a:noFill/>
              <a:ln w="9525">
                <a:solidFill>
                  <a:srgbClr val="FF00FF"/>
                </a:solidFill>
                <a:round/>
              </a:ln>
            </p:spPr>
            <p:txBody>
              <a:bodyPr/>
              <a:lstStyle/>
              <a:p>
                <a:endParaRPr lang="en-US"/>
              </a:p>
            </p:txBody>
          </p:sp>
          <p:sp>
            <p:nvSpPr>
              <p:cNvPr id="62489" name="Line 24"/>
              <p:cNvSpPr>
                <a:spLocks noChangeShapeType="1"/>
              </p:cNvSpPr>
              <p:nvPr/>
            </p:nvSpPr>
            <p:spPr bwMode="auto">
              <a:xfrm flipH="1">
                <a:off x="3587" y="6279"/>
                <a:ext cx="5855" cy="21"/>
              </a:xfrm>
              <a:prstGeom prst="line">
                <a:avLst/>
              </a:prstGeom>
              <a:noFill/>
              <a:ln w="9525">
                <a:solidFill>
                  <a:srgbClr val="FF00FF"/>
                </a:solidFill>
                <a:round/>
              </a:ln>
            </p:spPr>
            <p:txBody>
              <a:bodyPr/>
              <a:lstStyle/>
              <a:p>
                <a:endParaRPr lang="en-US"/>
              </a:p>
            </p:txBody>
          </p:sp>
          <p:sp>
            <p:nvSpPr>
              <p:cNvPr id="62490" name="Line 25"/>
              <p:cNvSpPr>
                <a:spLocks noChangeShapeType="1"/>
              </p:cNvSpPr>
              <p:nvPr/>
            </p:nvSpPr>
            <p:spPr bwMode="auto">
              <a:xfrm flipH="1">
                <a:off x="5577" y="7027"/>
                <a:ext cx="0" cy="617"/>
              </a:xfrm>
              <a:prstGeom prst="line">
                <a:avLst/>
              </a:prstGeom>
              <a:noFill/>
              <a:ln w="9525">
                <a:solidFill>
                  <a:srgbClr val="FF00FF"/>
                </a:solidFill>
                <a:round/>
                <a:tailEnd type="triangle" w="med" len="med"/>
              </a:ln>
            </p:spPr>
            <p:txBody>
              <a:bodyPr/>
              <a:lstStyle/>
              <a:p>
                <a:endParaRPr lang="en-US"/>
              </a:p>
            </p:txBody>
          </p:sp>
          <p:sp>
            <p:nvSpPr>
              <p:cNvPr id="62491" name="Rectangle 26"/>
              <p:cNvSpPr>
                <a:spLocks noChangeArrowheads="1"/>
              </p:cNvSpPr>
              <p:nvPr/>
            </p:nvSpPr>
            <p:spPr bwMode="auto">
              <a:xfrm>
                <a:off x="8637" y="7678"/>
                <a:ext cx="1694" cy="416"/>
              </a:xfrm>
              <a:prstGeom prst="rect">
                <a:avLst/>
              </a:prstGeom>
              <a:solidFill>
                <a:srgbClr val="00FF00"/>
              </a:solidFill>
              <a:ln w="9525">
                <a:solidFill>
                  <a:srgbClr val="000000"/>
                </a:solidFill>
                <a:miter lim="800000"/>
              </a:ln>
            </p:spPr>
            <p:txBody>
              <a:bodyPr/>
              <a:lstStyle/>
              <a:p>
                <a:pPr marL="1270000" indent="-1270000" algn="ctr" defTabSz="1044575"/>
                <a:r>
                  <a:rPr lang="zh-CN" altLang="en-US" sz="1600" b="0"/>
                  <a:t>薪酬管理政策</a:t>
                </a:r>
                <a:endParaRPr lang="zh-CN" altLang="en-US" sz="1600"/>
              </a:p>
            </p:txBody>
          </p:sp>
          <p:sp>
            <p:nvSpPr>
              <p:cNvPr id="62492" name="Rectangle 27"/>
              <p:cNvSpPr>
                <a:spLocks noChangeArrowheads="1"/>
              </p:cNvSpPr>
              <p:nvPr/>
            </p:nvSpPr>
            <p:spPr bwMode="auto">
              <a:xfrm>
                <a:off x="2949" y="7661"/>
                <a:ext cx="1458" cy="431"/>
              </a:xfrm>
              <a:prstGeom prst="rect">
                <a:avLst/>
              </a:prstGeom>
              <a:solidFill>
                <a:srgbClr val="00FF00"/>
              </a:solidFill>
              <a:ln w="9525">
                <a:solidFill>
                  <a:srgbClr val="000000"/>
                </a:solidFill>
                <a:miter lim="800000"/>
              </a:ln>
            </p:spPr>
            <p:txBody>
              <a:bodyPr/>
              <a:lstStyle/>
              <a:p>
                <a:pPr marL="1270000" indent="-1270000" algn="ctr" defTabSz="1044575"/>
                <a:r>
                  <a:rPr lang="zh-CN" altLang="en-US" sz="1600" b="0"/>
                  <a:t>薪酬体系</a:t>
                </a:r>
                <a:endParaRPr lang="zh-CN" altLang="en-US" sz="1600"/>
              </a:p>
            </p:txBody>
          </p:sp>
          <p:sp>
            <p:nvSpPr>
              <p:cNvPr id="62493" name="Line 28"/>
              <p:cNvSpPr>
                <a:spLocks noChangeShapeType="1"/>
              </p:cNvSpPr>
              <p:nvPr/>
            </p:nvSpPr>
            <p:spPr bwMode="auto">
              <a:xfrm flipV="1">
                <a:off x="3617" y="7032"/>
                <a:ext cx="5906" cy="3"/>
              </a:xfrm>
              <a:prstGeom prst="line">
                <a:avLst/>
              </a:prstGeom>
              <a:noFill/>
              <a:ln w="9525">
                <a:solidFill>
                  <a:srgbClr val="FF00FF"/>
                </a:solidFill>
                <a:round/>
              </a:ln>
            </p:spPr>
            <p:txBody>
              <a:bodyPr/>
              <a:lstStyle/>
              <a:p>
                <a:endParaRPr lang="en-US"/>
              </a:p>
            </p:txBody>
          </p:sp>
          <p:sp>
            <p:nvSpPr>
              <p:cNvPr id="62494" name="Line 29"/>
              <p:cNvSpPr>
                <a:spLocks noChangeShapeType="1"/>
              </p:cNvSpPr>
              <p:nvPr/>
            </p:nvSpPr>
            <p:spPr bwMode="auto">
              <a:xfrm flipH="1">
                <a:off x="3617" y="7035"/>
                <a:ext cx="0" cy="643"/>
              </a:xfrm>
              <a:prstGeom prst="line">
                <a:avLst/>
              </a:prstGeom>
              <a:noFill/>
              <a:ln w="9525">
                <a:solidFill>
                  <a:srgbClr val="FF00FF"/>
                </a:solidFill>
                <a:round/>
                <a:tailEnd type="triangle" w="med" len="med"/>
              </a:ln>
            </p:spPr>
            <p:txBody>
              <a:bodyPr/>
              <a:lstStyle/>
              <a:p>
                <a:endParaRPr lang="en-US"/>
              </a:p>
            </p:txBody>
          </p:sp>
          <p:sp>
            <p:nvSpPr>
              <p:cNvPr id="62495" name="Line 30"/>
              <p:cNvSpPr>
                <a:spLocks noChangeShapeType="1"/>
              </p:cNvSpPr>
              <p:nvPr/>
            </p:nvSpPr>
            <p:spPr bwMode="auto">
              <a:xfrm>
                <a:off x="7557" y="7020"/>
                <a:ext cx="0" cy="643"/>
              </a:xfrm>
              <a:prstGeom prst="line">
                <a:avLst/>
              </a:prstGeom>
              <a:noFill/>
              <a:ln w="9525">
                <a:solidFill>
                  <a:srgbClr val="FF00FF"/>
                </a:solidFill>
                <a:round/>
                <a:tailEnd type="triangle" w="med" len="med"/>
              </a:ln>
            </p:spPr>
            <p:txBody>
              <a:bodyPr/>
              <a:lstStyle/>
              <a:p>
                <a:endParaRPr lang="en-US"/>
              </a:p>
            </p:txBody>
          </p:sp>
          <p:sp>
            <p:nvSpPr>
              <p:cNvPr id="62496" name="Rectangle 31"/>
              <p:cNvSpPr>
                <a:spLocks noChangeArrowheads="1"/>
              </p:cNvSpPr>
              <p:nvPr/>
            </p:nvSpPr>
            <p:spPr bwMode="auto">
              <a:xfrm>
                <a:off x="6780" y="7680"/>
                <a:ext cx="1497" cy="409"/>
              </a:xfrm>
              <a:prstGeom prst="rect">
                <a:avLst/>
              </a:prstGeom>
              <a:solidFill>
                <a:srgbClr val="00FF00"/>
              </a:solidFill>
              <a:ln w="9525">
                <a:solidFill>
                  <a:srgbClr val="000000"/>
                </a:solidFill>
                <a:miter lim="800000"/>
              </a:ln>
            </p:spPr>
            <p:txBody>
              <a:bodyPr/>
              <a:lstStyle/>
              <a:p>
                <a:pPr marL="1270000" indent="-1270000" algn="ctr" defTabSz="1044575"/>
                <a:r>
                  <a:rPr lang="zh-CN" altLang="en-US" sz="1600" b="0"/>
                  <a:t>薪酬结构</a:t>
                </a:r>
                <a:endParaRPr lang="zh-CN" altLang="en-US" sz="1600"/>
              </a:p>
            </p:txBody>
          </p:sp>
          <p:sp>
            <p:nvSpPr>
              <p:cNvPr id="62497" name="Line 32"/>
              <p:cNvSpPr>
                <a:spLocks noChangeShapeType="1"/>
              </p:cNvSpPr>
              <p:nvPr/>
            </p:nvSpPr>
            <p:spPr bwMode="auto">
              <a:xfrm>
                <a:off x="9537" y="6996"/>
                <a:ext cx="0" cy="643"/>
              </a:xfrm>
              <a:prstGeom prst="line">
                <a:avLst/>
              </a:prstGeom>
              <a:noFill/>
              <a:ln w="9525">
                <a:solidFill>
                  <a:srgbClr val="FF00FF"/>
                </a:solidFill>
                <a:round/>
                <a:tailEnd type="triangle" w="med" len="med"/>
              </a:ln>
            </p:spPr>
            <p:txBody>
              <a:bodyPr/>
              <a:lstStyle/>
              <a:p>
                <a:endParaRPr lang="en-US"/>
              </a:p>
            </p:txBody>
          </p:sp>
          <p:sp>
            <p:nvSpPr>
              <p:cNvPr id="62498" name="Line 33"/>
              <p:cNvSpPr>
                <a:spLocks noChangeShapeType="1"/>
              </p:cNvSpPr>
              <p:nvPr/>
            </p:nvSpPr>
            <p:spPr bwMode="auto">
              <a:xfrm flipH="1">
                <a:off x="6369" y="6084"/>
                <a:ext cx="0" cy="905"/>
              </a:xfrm>
              <a:prstGeom prst="line">
                <a:avLst/>
              </a:prstGeom>
              <a:noFill/>
              <a:ln w="9525">
                <a:solidFill>
                  <a:srgbClr val="FF00FF"/>
                </a:solidFill>
                <a:round/>
                <a:tailEnd type="triangle" w="med" len="med"/>
              </a:ln>
            </p:spPr>
            <p:txBody>
              <a:bodyPr/>
              <a:lstStyle/>
              <a:p>
                <a:endParaRPr lang="en-US"/>
              </a:p>
            </p:txBody>
          </p:sp>
        </p:grpSp>
        <p:sp>
          <p:nvSpPr>
            <p:cNvPr id="62469" name="Text Box 34"/>
            <p:cNvSpPr txBox="1">
              <a:spLocks noChangeArrowheads="1"/>
            </p:cNvSpPr>
            <p:nvPr/>
          </p:nvSpPr>
          <p:spPr bwMode="auto">
            <a:xfrm>
              <a:off x="3057" y="7836"/>
              <a:ext cx="6840" cy="468"/>
            </a:xfrm>
            <a:prstGeom prst="rect">
              <a:avLst/>
            </a:prstGeom>
            <a:solidFill>
              <a:srgbClr val="FFFFFF"/>
            </a:solidFill>
            <a:ln w="9525">
              <a:noFill/>
              <a:miter lim="800000"/>
            </a:ln>
          </p:spPr>
          <p:txBody>
            <a:bodyPr/>
            <a:lstStyle/>
            <a:p>
              <a:pPr marL="1270000" indent="-1270000" algn="ctr" defTabSz="1044575"/>
              <a:endParaRPr lang="en-US" altLang="zh-CN" sz="1600"/>
            </a:p>
            <a:p>
              <a:pPr marL="1270000" indent="-1270000" algn="ctr" defTabSz="1044575"/>
              <a:r>
                <a:rPr lang="zh-CN" altLang="en-US" sz="1600"/>
                <a:t>市场经济体制下的企业薪酬管理流程</a:t>
              </a:r>
              <a:endParaRPr lang="zh-CN" altLang="en-US" sz="1600"/>
            </a:p>
            <a:p>
              <a:pPr marL="1270000" indent="-1270000" defTabSz="1044575"/>
              <a:endParaRPr lang="en-US" altLang="zh-CN" sz="1600"/>
            </a:p>
          </p:txBody>
        </p:sp>
      </p:grpSp>
    </p:spTree>
  </p:cSld>
  <p:clrMapOvr>
    <a:masterClrMapping/>
  </p:clrMapOvr>
  <p:transition spd="slow">
    <p:wip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227331"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20000"/>
              </a:lnSpc>
            </a:pPr>
            <a:r>
              <a:rPr lang="zh-CN" altLang="en-US" sz="3200" b="1" smtClean="0">
                <a:solidFill>
                  <a:srgbClr val="FFFFFF"/>
                </a:solidFill>
                <a:latin typeface="华文中宋" pitchFamily="2" charset="-122"/>
                <a:ea typeface="华文中宋" pitchFamily="2" charset="-122"/>
              </a:rPr>
              <a:t>实施宽带薪资结构的几个要点</a:t>
            </a:r>
            <a:endParaRPr lang="zh-CN" altLang="en-US" sz="3200" b="1" smtClean="0">
              <a:solidFill>
                <a:srgbClr val="FFFFFF"/>
              </a:solidFill>
              <a:latin typeface="华文中宋" pitchFamily="2" charset="-122"/>
              <a:ea typeface="华文中宋" pitchFamily="2" charset="-122"/>
            </a:endParaRPr>
          </a:p>
        </p:txBody>
      </p:sp>
      <p:sp>
        <p:nvSpPr>
          <p:cNvPr id="227332"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7333"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7334"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7335"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7336"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7337"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7338"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7339"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7340"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7341"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27342" name="Rectangle 14"/>
          <p:cNvSpPr>
            <a:spLocks noChangeArrowheads="1"/>
          </p:cNvSpPr>
          <p:nvPr/>
        </p:nvSpPr>
        <p:spPr bwMode="auto">
          <a:xfrm>
            <a:off x="941388" y="1289050"/>
            <a:ext cx="9220200" cy="5216525"/>
          </a:xfrm>
          <a:prstGeom prst="rect">
            <a:avLst/>
          </a:prstGeom>
          <a:solidFill>
            <a:srgbClr val="000099"/>
          </a:solidFill>
          <a:ln w="9525">
            <a:miter lim="800000"/>
          </a:ln>
          <a:scene3d>
            <a:camera prst="legacyObliqueTopLeft"/>
            <a:lightRig rig="legacyFlat3" dir="t"/>
          </a:scene3d>
          <a:sp3d extrusionH="430200" prstMaterial="legacyMatte">
            <a:bevelT w="13500" h="13500" prst="angle"/>
            <a:bevelB w="13500" h="13500" prst="angle"/>
            <a:extrusionClr>
              <a:srgbClr val="000099"/>
            </a:extrusionClr>
          </a:sp3d>
        </p:spPr>
        <p:txBody>
          <a:bodyPr lIns="104498" tIns="52249" rIns="104498" bIns="52249">
            <a:spAutoFit/>
            <a:flatTx/>
          </a:bodyPr>
          <a:lstStyle/>
          <a:p>
            <a:pPr marL="457200" indent="-457200" algn="l" defTabSz="1044575">
              <a:lnSpc>
                <a:spcPct val="200000"/>
              </a:lnSpc>
              <a:buClr>
                <a:srgbClr val="FF0066"/>
              </a:buClr>
              <a:buFont typeface="Webdings" panose="05030102010509060703" pitchFamily="18" charset="2"/>
              <a:buChar char="Ë"/>
            </a:pPr>
            <a:r>
              <a:rPr lang="zh-CN" altLang="en-US">
                <a:solidFill>
                  <a:srgbClr val="FFFF66"/>
                </a:solidFill>
                <a:latin typeface="华文细黑" pitchFamily="2" charset="-122"/>
                <a:ea typeface="华文细黑" pitchFamily="2" charset="-122"/>
              </a:rPr>
              <a:t>检查公司的文化、价值观和战略。审查自己的文化、价值观以及经营战略，看它们与宽带薪资设计的基本理念是否一致。 </a:t>
            </a:r>
            <a:endParaRPr lang="zh-CN" altLang="en-US">
              <a:solidFill>
                <a:srgbClr val="FFFF66"/>
              </a:solidFill>
              <a:latin typeface="华文细黑" pitchFamily="2" charset="-122"/>
              <a:ea typeface="华文细黑" pitchFamily="2" charset="-122"/>
            </a:endParaRPr>
          </a:p>
          <a:p>
            <a:pPr marL="457200" indent="-457200" algn="l" defTabSz="1044575">
              <a:lnSpc>
                <a:spcPct val="200000"/>
              </a:lnSpc>
              <a:buClr>
                <a:srgbClr val="FF0066"/>
              </a:buClr>
              <a:buFont typeface="Webdings" panose="05030102010509060703" pitchFamily="18" charset="2"/>
              <a:buChar char="Ë"/>
            </a:pPr>
            <a:r>
              <a:rPr lang="zh-CN" altLang="en-US">
                <a:solidFill>
                  <a:srgbClr val="FFFF66"/>
                </a:solidFill>
                <a:latin typeface="华文细黑" pitchFamily="2" charset="-122"/>
                <a:ea typeface="华文细黑" pitchFamily="2" charset="-122"/>
              </a:rPr>
              <a:t>注重加强非人力资源经理人员的人力资源管理能力。 </a:t>
            </a:r>
            <a:endParaRPr lang="zh-CN" altLang="en-US">
              <a:solidFill>
                <a:srgbClr val="FFFF66"/>
              </a:solidFill>
              <a:latin typeface="华文细黑" pitchFamily="2" charset="-122"/>
              <a:ea typeface="华文细黑" pitchFamily="2" charset="-122"/>
            </a:endParaRPr>
          </a:p>
          <a:p>
            <a:pPr marL="457200" indent="-457200" algn="l" defTabSz="1044575">
              <a:lnSpc>
                <a:spcPct val="200000"/>
              </a:lnSpc>
              <a:buClr>
                <a:srgbClr val="FF0066"/>
              </a:buClr>
              <a:buFont typeface="Webdings" panose="05030102010509060703" pitchFamily="18" charset="2"/>
              <a:buChar char="Ë"/>
            </a:pPr>
            <a:r>
              <a:rPr lang="zh-CN" altLang="en-US">
                <a:solidFill>
                  <a:srgbClr val="FFFF66"/>
                </a:solidFill>
                <a:latin typeface="华文细黑" pitchFamily="2" charset="-122"/>
                <a:ea typeface="华文细黑" pitchFamily="2" charset="-122"/>
              </a:rPr>
              <a:t>引发员工的参与，加强沟通。让全体员工都能清晰地理解这种新的薪资结构设计方式的用意 。</a:t>
            </a:r>
            <a:endParaRPr lang="zh-CN" altLang="en-US">
              <a:solidFill>
                <a:srgbClr val="FFFF66"/>
              </a:solidFill>
              <a:latin typeface="华文细黑" pitchFamily="2" charset="-122"/>
              <a:ea typeface="华文细黑" pitchFamily="2" charset="-122"/>
            </a:endParaRPr>
          </a:p>
          <a:p>
            <a:pPr marL="457200" indent="-457200" algn="l" defTabSz="1044575">
              <a:lnSpc>
                <a:spcPct val="200000"/>
              </a:lnSpc>
              <a:buClr>
                <a:srgbClr val="FF0066"/>
              </a:buClr>
              <a:buFont typeface="Webdings" panose="05030102010509060703" pitchFamily="18" charset="2"/>
              <a:buChar char="Ë"/>
            </a:pPr>
            <a:r>
              <a:rPr lang="zh-CN" altLang="en-US">
                <a:solidFill>
                  <a:srgbClr val="FFFF66"/>
                </a:solidFill>
                <a:latin typeface="华文细黑" pitchFamily="2" charset="-122"/>
                <a:ea typeface="华文细黑" pitchFamily="2" charset="-122"/>
              </a:rPr>
              <a:t>要有配套的员工培训和开发计划。就各职位或各职级需要具备的能力以及配套的培训制定完善的培训开发体系，并积极推行。 </a:t>
            </a:r>
            <a:endParaRPr lang="zh-CN" altLang="en-US">
              <a:solidFill>
                <a:srgbClr val="FFFF66"/>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19460"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通用电气零售商财务服务公司薪资宽带：一级</a:t>
            </a:r>
            <a:endParaRPr lang="zh-CN" altLang="en-US" sz="3200" b="1" smtClean="0">
              <a:solidFill>
                <a:srgbClr val="FFFFFF"/>
              </a:solidFill>
              <a:latin typeface="宋体" panose="02010600030101010101" pitchFamily="2" charset="-122"/>
            </a:endParaRPr>
          </a:p>
        </p:txBody>
      </p:sp>
      <p:sp>
        <p:nvSpPr>
          <p:cNvPr id="19461"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19462"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19463"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19464"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19465"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19466"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19467"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19468"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19469"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19470"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graphicFrame>
        <p:nvGraphicFramePr>
          <p:cNvPr id="19458" name="Object 14"/>
          <p:cNvGraphicFramePr>
            <a:graphicFrameLocks noChangeAspect="1"/>
          </p:cNvGraphicFramePr>
          <p:nvPr/>
        </p:nvGraphicFramePr>
        <p:xfrm>
          <a:off x="0" y="1393825"/>
          <a:ext cx="10668000" cy="6073775"/>
        </p:xfrm>
        <a:graphic>
          <a:graphicData uri="http://schemas.openxmlformats.org/presentationml/2006/ole">
            <mc:AlternateContent xmlns:mc="http://schemas.openxmlformats.org/markup-compatibility/2006">
              <mc:Choice xmlns:v="urn:schemas-microsoft-com:vml" Requires="v">
                <p:oleObj spid="_x0000_s16385" name="文档" r:id="rId1" imgW="35185350" imgH="20535900" progId="Word.Document.8">
                  <p:embed/>
                </p:oleObj>
              </mc:Choice>
              <mc:Fallback>
                <p:oleObj name="文档" r:id="rId1" imgW="35185350" imgH="20535900" progId="Word.Document.8">
                  <p:embed/>
                  <p:pic>
                    <p:nvPicPr>
                      <p:cNvPr id="0" name="图片 16384"/>
                      <p:cNvPicPr>
                        <a:picLocks noChangeAspect="1"/>
                      </p:cNvPicPr>
                      <p:nvPr/>
                    </p:nvPicPr>
                    <p:blipFill>
                      <a:blip r:embed="rId2"/>
                      <a:stretch>
                        <a:fillRect/>
                      </a:stretch>
                    </p:blipFill>
                    <p:spPr>
                      <a:xfrm>
                        <a:off x="0" y="1393825"/>
                        <a:ext cx="10668000" cy="6073775"/>
                      </a:xfrm>
                      <a:prstGeom prst="rect">
                        <a:avLst/>
                      </a:prstGeom>
                      <a:noFill/>
                      <a:ln w="12700">
                        <a:noFill/>
                      </a:ln>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20484"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通用电气零售商财务服务公司薪资宽带：三级</a:t>
            </a:r>
            <a:endParaRPr lang="zh-CN" altLang="en-US" sz="3200" b="1" smtClean="0">
              <a:solidFill>
                <a:srgbClr val="FFFFFF"/>
              </a:solidFill>
              <a:latin typeface="宋体" panose="02010600030101010101" pitchFamily="2" charset="-122"/>
            </a:endParaRPr>
          </a:p>
        </p:txBody>
      </p:sp>
      <p:sp>
        <p:nvSpPr>
          <p:cNvPr id="20485"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0486"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0487"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0488"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0489"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0490"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0491"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0492"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0493"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0494"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graphicFrame>
        <p:nvGraphicFramePr>
          <p:cNvPr id="20482" name="Object 14"/>
          <p:cNvGraphicFramePr>
            <a:graphicFrameLocks noChangeAspect="1"/>
          </p:cNvGraphicFramePr>
          <p:nvPr/>
        </p:nvGraphicFramePr>
        <p:xfrm>
          <a:off x="80963" y="1524000"/>
          <a:ext cx="10369550" cy="5688013"/>
        </p:xfrm>
        <a:graphic>
          <a:graphicData uri="http://schemas.openxmlformats.org/presentationml/2006/ole">
            <mc:AlternateContent xmlns:mc="http://schemas.openxmlformats.org/markup-compatibility/2006">
              <mc:Choice xmlns:v="urn:schemas-microsoft-com:vml" Requires="v">
                <p:oleObj spid="_x0000_s17409" name="文档" r:id="rId1" imgW="35185350" imgH="19316700" progId="Word.Document.8">
                  <p:embed/>
                </p:oleObj>
              </mc:Choice>
              <mc:Fallback>
                <p:oleObj name="文档" r:id="rId1" imgW="35185350" imgH="19316700" progId="Word.Document.8">
                  <p:embed/>
                  <p:pic>
                    <p:nvPicPr>
                      <p:cNvPr id="0" name="图片 17408"/>
                      <p:cNvPicPr>
                        <a:picLocks noChangeAspect="1"/>
                      </p:cNvPicPr>
                      <p:nvPr/>
                    </p:nvPicPr>
                    <p:blipFill>
                      <a:blip r:embed="rId2"/>
                      <a:stretch>
                        <a:fillRect/>
                      </a:stretch>
                    </p:blipFill>
                    <p:spPr>
                      <a:xfrm>
                        <a:off x="80963" y="1524000"/>
                        <a:ext cx="10369550" cy="5688013"/>
                      </a:xfrm>
                      <a:prstGeom prst="rect">
                        <a:avLst/>
                      </a:prstGeom>
                      <a:noFill/>
                      <a:ln w="12700">
                        <a:noFill/>
                      </a:ln>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21508"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20000"/>
              </a:lnSpc>
            </a:pPr>
            <a:r>
              <a:rPr lang="zh-CN" altLang="en-US" sz="3200" b="1" smtClean="0">
                <a:solidFill>
                  <a:srgbClr val="FFFFFF"/>
                </a:solidFill>
                <a:latin typeface="宋体" panose="02010600030101010101" pitchFamily="2" charset="-122"/>
              </a:rPr>
              <a:t>通用电气零售商财务服务公司薪资宽带：五级</a:t>
            </a:r>
            <a:endParaRPr lang="zh-CN" altLang="en-US" sz="3200" b="1" smtClean="0">
              <a:solidFill>
                <a:srgbClr val="FFFFFF"/>
              </a:solidFill>
              <a:latin typeface="宋体" panose="02010600030101010101" pitchFamily="2" charset="-122"/>
            </a:endParaRPr>
          </a:p>
        </p:txBody>
      </p:sp>
      <p:sp>
        <p:nvSpPr>
          <p:cNvPr id="21509"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1510"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1511"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1512"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1513"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1514"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1515"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1516"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1517"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1518"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graphicFrame>
        <p:nvGraphicFramePr>
          <p:cNvPr id="21506" name="Object 14"/>
          <p:cNvGraphicFramePr>
            <a:graphicFrameLocks noChangeAspect="1"/>
          </p:cNvGraphicFramePr>
          <p:nvPr/>
        </p:nvGraphicFramePr>
        <p:xfrm>
          <a:off x="346075" y="1219200"/>
          <a:ext cx="9864725" cy="6354763"/>
        </p:xfrm>
        <a:graphic>
          <a:graphicData uri="http://schemas.openxmlformats.org/presentationml/2006/ole">
            <mc:AlternateContent xmlns:mc="http://schemas.openxmlformats.org/markup-compatibility/2006">
              <mc:Choice xmlns:v="urn:schemas-microsoft-com:vml" Requires="v">
                <p:oleObj spid="_x0000_s18433" name="文档" r:id="rId1" imgW="34547175" imgH="22250400" progId="Word.Document.8">
                  <p:embed/>
                </p:oleObj>
              </mc:Choice>
              <mc:Fallback>
                <p:oleObj name="文档" r:id="rId1" imgW="34547175" imgH="22250400" progId="Word.Document.8">
                  <p:embed/>
                  <p:pic>
                    <p:nvPicPr>
                      <p:cNvPr id="0" name="图片 18432"/>
                      <p:cNvPicPr>
                        <a:picLocks noChangeAspect="1"/>
                      </p:cNvPicPr>
                      <p:nvPr/>
                    </p:nvPicPr>
                    <p:blipFill>
                      <a:blip r:embed="rId2"/>
                      <a:stretch>
                        <a:fillRect/>
                      </a:stretch>
                    </p:blipFill>
                    <p:spPr>
                      <a:xfrm>
                        <a:off x="346075" y="1219200"/>
                        <a:ext cx="9864725" cy="6354763"/>
                      </a:xfrm>
                      <a:prstGeom prst="rect">
                        <a:avLst/>
                      </a:prstGeom>
                      <a:noFill/>
                      <a:ln w="12700">
                        <a:noFill/>
                      </a:ln>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tile tx="0" ty="0" sx="100000" sy="100000" flip="none" algn="tl"/>
        </a:blip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796925" y="2057400"/>
            <a:ext cx="9001125" cy="2641600"/>
          </a:xfrm>
          <a:noFill/>
        </p:spPr>
        <p:txBody>
          <a:bodyPr/>
          <a:lstStyle/>
          <a:p>
            <a:pPr eaLnBrk="1" hangingPunct="1">
              <a:lnSpc>
                <a:spcPct val="160000"/>
              </a:lnSpc>
            </a:pPr>
            <a:r>
              <a:rPr lang="zh-CN" altLang="en-US" sz="6200" b="1" dirty="0" smtClean="0">
                <a:solidFill>
                  <a:srgbClr val="FFFF00"/>
                </a:solidFill>
                <a:latin typeface="宋体" panose="02010600030101010101" pitchFamily="2" charset="-122"/>
              </a:rPr>
              <a:t>第七章  </a:t>
            </a:r>
            <a:br>
              <a:rPr lang="zh-CN" altLang="en-US" sz="6200" b="1" dirty="0" smtClean="0">
                <a:solidFill>
                  <a:srgbClr val="FFFF00"/>
                </a:solidFill>
                <a:latin typeface="宋体" panose="02010600030101010101" pitchFamily="2" charset="-122"/>
              </a:rPr>
            </a:br>
            <a:r>
              <a:rPr lang="zh-CN" altLang="en-US" sz="6200" b="1" dirty="0" smtClean="0">
                <a:solidFill>
                  <a:srgbClr val="FFFF00"/>
                </a:solidFill>
                <a:latin typeface="宋体" panose="02010600030101010101" pitchFamily="2" charset="-122"/>
              </a:rPr>
              <a:t>绩效奖励</a:t>
            </a:r>
            <a:endParaRPr lang="zh-CN" altLang="en-US" sz="6200" dirty="0" smtClean="0">
              <a:solidFill>
                <a:srgbClr val="FFFF00"/>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280000"/>
              </a:lnSpc>
            </a:pPr>
            <a:r>
              <a:rPr lang="zh-CN" altLang="en-US" sz="3200" b="1" smtClean="0">
                <a:solidFill>
                  <a:srgbClr val="FFFFFF"/>
                </a:solidFill>
                <a:latin typeface="华文中宋" pitchFamily="2" charset="-122"/>
                <a:ea typeface="华文中宋" pitchFamily="2" charset="-122"/>
              </a:rPr>
              <a:t>开篇案例</a:t>
            </a:r>
            <a:r>
              <a:rPr lang="en-US" altLang="zh-CN" sz="3200" b="1" smtClean="0">
                <a:solidFill>
                  <a:srgbClr val="FFFFFF"/>
                </a:solidFill>
                <a:latin typeface="华文中宋" pitchFamily="2" charset="-122"/>
                <a:ea typeface="华文中宋" pitchFamily="2" charset="-122"/>
              </a:rPr>
              <a:t>-</a:t>
            </a:r>
            <a:r>
              <a:rPr lang="zh-CN" altLang="en-US" sz="3200" b="1" smtClean="0">
                <a:solidFill>
                  <a:srgbClr val="FFFFFF"/>
                </a:solidFill>
                <a:latin typeface="华文中宋" pitchFamily="2" charset="-122"/>
                <a:ea typeface="华文中宋" pitchFamily="2" charset="-122"/>
              </a:rPr>
              <a:t>证券分析师的薪酬难题</a:t>
            </a:r>
            <a:endParaRPr lang="zh-CN" altLang="en-US" sz="3200" b="1" smtClean="0">
              <a:solidFill>
                <a:srgbClr val="FFFFFF"/>
              </a:solidFill>
              <a:latin typeface="华文中宋" pitchFamily="2" charset="-122"/>
              <a:ea typeface="华文中宋" pitchFamily="2" charset="-122"/>
            </a:endParaRPr>
          </a:p>
        </p:txBody>
      </p:sp>
      <p:sp>
        <p:nvSpPr>
          <p:cNvPr id="229379" name="Text Box 3"/>
          <p:cNvSpPr txBox="1">
            <a:spLocks noChangeArrowheads="1"/>
          </p:cNvSpPr>
          <p:nvPr/>
        </p:nvSpPr>
        <p:spPr bwMode="auto">
          <a:xfrm>
            <a:off x="725488" y="1146175"/>
            <a:ext cx="9290050" cy="5424488"/>
          </a:xfrm>
          <a:prstGeom prst="rect">
            <a:avLst/>
          </a:prstGeom>
          <a:noFill/>
          <a:ln w="9525">
            <a:noFill/>
            <a:miter lim="800000"/>
          </a:ln>
        </p:spPr>
        <p:txBody>
          <a:bodyPr lIns="104498" tIns="52249" rIns="104498" bIns="52249">
            <a:spAutoFit/>
          </a:bodyPr>
          <a:lstStyle/>
          <a:p>
            <a:pPr algn="l" defTabSz="1044575">
              <a:lnSpc>
                <a:spcPct val="160000"/>
              </a:lnSpc>
            </a:pPr>
            <a:r>
              <a:rPr lang="en-US" altLang="zh-CN" dirty="0">
                <a:solidFill>
                  <a:srgbClr val="000066"/>
                </a:solidFill>
                <a:latin typeface="宋体" panose="02010600030101010101" pitchFamily="2" charset="-122"/>
              </a:rPr>
              <a:t>    2009</a:t>
            </a:r>
            <a:r>
              <a:rPr lang="zh-CN" altLang="en-US" dirty="0">
                <a:solidFill>
                  <a:srgbClr val="000066"/>
                </a:solidFill>
                <a:latin typeface="宋体" panose="02010600030101010101" pitchFamily="2" charset="-122"/>
              </a:rPr>
              <a:t>年</a:t>
            </a:r>
            <a:r>
              <a:rPr lang="en-US" altLang="zh-CN" dirty="0">
                <a:solidFill>
                  <a:srgbClr val="000066"/>
                </a:solidFill>
                <a:latin typeface="宋体" panose="02010600030101010101" pitchFamily="2" charset="-122"/>
              </a:rPr>
              <a:t>8</a:t>
            </a:r>
            <a:r>
              <a:rPr lang="zh-CN" altLang="en-US" dirty="0">
                <a:solidFill>
                  <a:srgbClr val="000066"/>
                </a:solidFill>
                <a:latin typeface="宋体" panose="02010600030101010101" pitchFamily="2" charset="-122"/>
              </a:rPr>
              <a:t>月，海通证券的机械行业首席研究员叶志刚由于涉嫌与私募合作炒股被证监部分调查。这些证券公司分析师的研究成果是券商向客户提供的高端增值服务之一，他们经常去上市公司做调研并做出盈利预测及市场分析。而券商正是通过这种服务来留住基金这类大客户，使对方在本公司设立长期交易席位，并从中赚取佣金。</a:t>
            </a:r>
            <a:endParaRPr lang="en-US" altLang="zh-CN" dirty="0">
              <a:solidFill>
                <a:srgbClr val="000066"/>
              </a:solidFill>
              <a:latin typeface="宋体" panose="02010600030101010101" pitchFamily="2" charset="-122"/>
            </a:endParaRPr>
          </a:p>
          <a:p>
            <a:pPr algn="l" defTabSz="1044575">
              <a:lnSpc>
                <a:spcPct val="160000"/>
              </a:lnSpc>
            </a:pPr>
            <a:r>
              <a:rPr lang="en-US" altLang="zh-CN" b="0" dirty="0">
                <a:solidFill>
                  <a:srgbClr val="000066"/>
                </a:solidFill>
                <a:latin typeface="宋体" panose="02010600030101010101" pitchFamily="2" charset="-122"/>
              </a:rPr>
              <a:t>    </a:t>
            </a:r>
            <a:r>
              <a:rPr lang="en-US" altLang="zh-CN" dirty="0">
                <a:solidFill>
                  <a:srgbClr val="000066"/>
                </a:solidFill>
                <a:latin typeface="宋体" panose="02010600030101010101" pitchFamily="2" charset="-122"/>
              </a:rPr>
              <a:t>《</a:t>
            </a:r>
            <a:r>
              <a:rPr lang="zh-CN" altLang="en-US" dirty="0">
                <a:solidFill>
                  <a:srgbClr val="000066"/>
                </a:solidFill>
                <a:latin typeface="宋体" panose="02010600030101010101" pitchFamily="2" charset="-122"/>
              </a:rPr>
              <a:t>证券分析师职业道德守则</a:t>
            </a:r>
            <a:r>
              <a:rPr lang="en-US" altLang="zh-CN" dirty="0">
                <a:solidFill>
                  <a:srgbClr val="000066"/>
                </a:solidFill>
                <a:latin typeface="宋体" panose="02010600030101010101" pitchFamily="2" charset="-122"/>
              </a:rPr>
              <a:t>》</a:t>
            </a:r>
            <a:r>
              <a:rPr lang="zh-CN" altLang="en-US" dirty="0">
                <a:solidFill>
                  <a:srgbClr val="000066"/>
                </a:solidFill>
                <a:latin typeface="宋体" panose="02010600030101010101" pitchFamily="2" charset="-122"/>
              </a:rPr>
              <a:t>写到，证券分析师应恪守公正公平原则，提出建议和结论不得违背社会公众利益。然而，对利益的追逐，让某些人变得疯狂，因为把原先应该秉承的道德操守扔在了一边。</a:t>
            </a:r>
            <a:endParaRPr lang="zh-CN" altLang="en-US" dirty="0">
              <a:solidFill>
                <a:srgbClr val="000066"/>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280000"/>
              </a:lnSpc>
            </a:pPr>
            <a:r>
              <a:rPr lang="zh-CN" altLang="en-US" sz="3200" b="1" smtClean="0">
                <a:solidFill>
                  <a:srgbClr val="FFFFFF"/>
                </a:solidFill>
                <a:latin typeface="华文中宋" pitchFamily="2" charset="-122"/>
                <a:ea typeface="华文中宋" pitchFamily="2" charset="-122"/>
              </a:rPr>
              <a:t>开篇案例</a:t>
            </a:r>
            <a:r>
              <a:rPr lang="en-US" altLang="zh-CN" sz="3200" b="1" smtClean="0">
                <a:solidFill>
                  <a:srgbClr val="FFFFFF"/>
                </a:solidFill>
                <a:latin typeface="华文中宋" pitchFamily="2" charset="-122"/>
                <a:ea typeface="华文中宋" pitchFamily="2" charset="-122"/>
              </a:rPr>
              <a:t>-</a:t>
            </a:r>
            <a:r>
              <a:rPr lang="zh-CN" altLang="en-US" sz="3200" b="1" smtClean="0">
                <a:solidFill>
                  <a:srgbClr val="FFFFFF"/>
                </a:solidFill>
                <a:latin typeface="华文中宋" pitchFamily="2" charset="-122"/>
                <a:ea typeface="华文中宋" pitchFamily="2" charset="-122"/>
              </a:rPr>
              <a:t>证券分析师的薪酬难题</a:t>
            </a:r>
            <a:endParaRPr lang="zh-CN" altLang="en-US" sz="3200" b="1" smtClean="0">
              <a:solidFill>
                <a:srgbClr val="FFFFFF"/>
              </a:solidFill>
              <a:latin typeface="华文中宋" pitchFamily="2" charset="-122"/>
              <a:ea typeface="华文中宋" pitchFamily="2" charset="-122"/>
            </a:endParaRPr>
          </a:p>
        </p:txBody>
      </p:sp>
      <p:sp>
        <p:nvSpPr>
          <p:cNvPr id="230403" name="Text Box 3"/>
          <p:cNvSpPr txBox="1">
            <a:spLocks noChangeArrowheads="1"/>
          </p:cNvSpPr>
          <p:nvPr/>
        </p:nvSpPr>
        <p:spPr bwMode="auto">
          <a:xfrm>
            <a:off x="1009650" y="927100"/>
            <a:ext cx="9290050" cy="6196013"/>
          </a:xfrm>
          <a:prstGeom prst="rect">
            <a:avLst/>
          </a:prstGeom>
          <a:noFill/>
          <a:ln w="9525">
            <a:noFill/>
            <a:miter lim="800000"/>
          </a:ln>
        </p:spPr>
        <p:txBody>
          <a:bodyPr lIns="104498" tIns="52249" rIns="104498" bIns="52249">
            <a:spAutoFit/>
          </a:bodyPr>
          <a:lstStyle/>
          <a:p>
            <a:pPr algn="l" defTabSz="1044575">
              <a:lnSpc>
                <a:spcPct val="180000"/>
              </a:lnSpc>
            </a:pPr>
            <a:r>
              <a:rPr lang="zh-CN" altLang="en-US">
                <a:solidFill>
                  <a:srgbClr val="000066"/>
                </a:solidFill>
                <a:latin typeface="宋体" panose="02010600030101010101" pitchFamily="2" charset="-122"/>
              </a:rPr>
              <a:t>    </a:t>
            </a:r>
            <a:r>
              <a:rPr lang="zh-CN" altLang="en-US" sz="2200">
                <a:solidFill>
                  <a:srgbClr val="000066"/>
                </a:solidFill>
                <a:latin typeface="宋体" panose="02010600030101010101" pitchFamily="2" charset="-122"/>
              </a:rPr>
              <a:t>自从海通证券叶志刚案被媒体曝光以来，虽然调查结果还没有确定，但券商研究所的公信力再度受到挑战，而在这一时间背后隐藏着的却是券商研究所激励机制的问题。</a:t>
            </a:r>
            <a:endParaRPr lang="en-US" altLang="zh-CN" sz="2200">
              <a:solidFill>
                <a:srgbClr val="000066"/>
              </a:solidFill>
              <a:latin typeface="宋体" panose="02010600030101010101" pitchFamily="2" charset="-122"/>
            </a:endParaRPr>
          </a:p>
          <a:p>
            <a:pPr algn="l" defTabSz="1044575">
              <a:lnSpc>
                <a:spcPct val="180000"/>
              </a:lnSpc>
            </a:pPr>
            <a:r>
              <a:rPr lang="en-US" altLang="zh-CN" sz="2200">
                <a:solidFill>
                  <a:srgbClr val="000066"/>
                </a:solidFill>
                <a:latin typeface="宋体" panose="02010600030101010101" pitchFamily="2" charset="-122"/>
              </a:rPr>
              <a:t>    </a:t>
            </a:r>
            <a:r>
              <a:rPr lang="zh-CN" altLang="en-US" sz="2200">
                <a:solidFill>
                  <a:srgbClr val="000066"/>
                </a:solidFill>
                <a:latin typeface="宋体" panose="02010600030101010101" pitchFamily="2" charset="-122"/>
              </a:rPr>
              <a:t>目前国内券商的薪酬体制基本上都是工资加奖金。当然，也有的券商在工资加奖金之外，采取了更为灵活的机制。</a:t>
            </a:r>
            <a:endParaRPr lang="en-US" altLang="zh-CN" sz="2200">
              <a:solidFill>
                <a:srgbClr val="000066"/>
              </a:solidFill>
              <a:latin typeface="宋体" panose="02010600030101010101" pitchFamily="2" charset="-122"/>
            </a:endParaRPr>
          </a:p>
          <a:p>
            <a:pPr algn="l" defTabSz="1044575">
              <a:lnSpc>
                <a:spcPct val="180000"/>
              </a:lnSpc>
            </a:pPr>
            <a:r>
              <a:rPr lang="en-US" altLang="zh-CN" sz="2200">
                <a:solidFill>
                  <a:srgbClr val="000066"/>
                </a:solidFill>
                <a:latin typeface="宋体" panose="02010600030101010101" pitchFamily="2" charset="-122"/>
              </a:rPr>
              <a:t>    </a:t>
            </a:r>
            <a:r>
              <a:rPr lang="zh-CN" altLang="en-US" sz="2200">
                <a:solidFill>
                  <a:srgbClr val="000066"/>
                </a:solidFill>
                <a:latin typeface="宋体" panose="02010600030101010101" pitchFamily="2" charset="-122"/>
              </a:rPr>
              <a:t>英大证券研究所前副所长刘国宏称，在对机构客户的争夺上，券商研究所之间可以说已经进入白刃战，研究所在其中起的作用就是对机构客户分仓的争取。也正是因为被这种市场导向所牵引，出现了很多被扭曲的现象，导致券商研究所与基金公司捆绑到一起，很难成为独立的研究机构。</a:t>
            </a:r>
            <a:r>
              <a:rPr lang="zh-CN" altLang="en-US">
                <a:solidFill>
                  <a:srgbClr val="000066"/>
                </a:solidFill>
                <a:latin typeface="宋体" panose="02010600030101010101" pitchFamily="2" charset="-122"/>
              </a:rPr>
              <a:t> </a:t>
            </a:r>
            <a:endParaRPr lang="zh-CN" altLang="en-US">
              <a:solidFill>
                <a:srgbClr val="000066"/>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descr="footnote1[1]"/>
          <p:cNvSpPr>
            <a:spLocks noGrp="1" noChangeArrowheads="1"/>
          </p:cNvSpPr>
          <p:nvPr>
            <p:ph type="title"/>
          </p:nvPr>
        </p:nvSpPr>
        <p:spPr>
          <a:xfrm>
            <a:off x="1790700" y="1676400"/>
            <a:ext cx="6819900" cy="3124200"/>
          </a:xfrm>
          <a:blipFill dpi="0" rotWithShape="0">
            <a:blip r:embed="rId1" cstate="print"/>
            <a:srcRect/>
            <a:stretch>
              <a:fillRect/>
            </a:stretch>
          </a:blipFill>
        </p:spPr>
        <p:txBody>
          <a:bodyPr/>
          <a:lstStyle/>
          <a:p>
            <a:pPr eaLnBrk="1" hangingPunct="1">
              <a:lnSpc>
                <a:spcPct val="110000"/>
              </a:lnSpc>
            </a:pPr>
            <a:r>
              <a:rPr lang="zh-CN" altLang="en-US" b="1" dirty="0" smtClean="0">
                <a:solidFill>
                  <a:schemeClr val="bg1"/>
                </a:solidFill>
                <a:latin typeface="宋体" panose="02010600030101010101" pitchFamily="2" charset="-122"/>
              </a:rPr>
              <a:t>第一节</a:t>
            </a:r>
            <a:br>
              <a:rPr lang="zh-CN" altLang="en-US" b="1" dirty="0" smtClean="0">
                <a:solidFill>
                  <a:schemeClr val="bg1"/>
                </a:solidFill>
                <a:latin typeface="宋体" panose="02010600030101010101" pitchFamily="2" charset="-122"/>
              </a:rPr>
            </a:br>
            <a:br>
              <a:rPr lang="zh-CN" altLang="en-US" b="1" dirty="0" smtClean="0">
                <a:solidFill>
                  <a:schemeClr val="bg1"/>
                </a:solidFill>
                <a:latin typeface="宋体" panose="02010600030101010101" pitchFamily="2" charset="-122"/>
              </a:rPr>
            </a:br>
            <a:r>
              <a:rPr lang="zh-CN" altLang="en-US" b="1" dirty="0" smtClean="0">
                <a:solidFill>
                  <a:schemeClr val="bg1"/>
                </a:solidFill>
                <a:latin typeface="宋体" panose="02010600030101010101" pitchFamily="2" charset="-122"/>
              </a:rPr>
              <a:t>绩效奖励的基本原理</a:t>
            </a:r>
            <a:endParaRPr lang="zh-CN" altLang="en-US" b="1" dirty="0"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a:spLocks noGrp="1" noChangeArrowheads="1"/>
          </p:cNvSpPr>
          <p:nvPr>
            <p:ph type="title"/>
          </p:nvPr>
        </p:nvSpPr>
        <p:spPr>
          <a:xfrm>
            <a:off x="0" y="0"/>
            <a:ext cx="10668000" cy="1100138"/>
          </a:xfrm>
          <a:solidFill>
            <a:srgbClr val="0000CC"/>
          </a:solidFill>
        </p:spPr>
        <p:txBody>
          <a:bodyPr anchor="b"/>
          <a:lstStyle/>
          <a:p>
            <a:pPr eaLnBrk="1" hangingPunct="1">
              <a:lnSpc>
                <a:spcPct val="330000"/>
              </a:lnSpc>
            </a:pPr>
            <a:r>
              <a:rPr lang="zh-CN" altLang="en-US" sz="3200" b="1" dirty="0" smtClean="0">
                <a:solidFill>
                  <a:srgbClr val="FFFFFF"/>
                </a:solidFill>
                <a:latin typeface="宋体" panose="02010600030101010101" pitchFamily="2" charset="-122"/>
              </a:rPr>
              <a:t>绩效影响因素</a:t>
            </a:r>
            <a:endParaRPr lang="zh-CN" altLang="en-US" sz="3200" b="1" dirty="0" smtClean="0">
              <a:solidFill>
                <a:srgbClr val="FFFFFF"/>
              </a:solidFill>
              <a:latin typeface="宋体" panose="02010600030101010101" pitchFamily="2" charset="-122"/>
            </a:endParaRPr>
          </a:p>
        </p:txBody>
      </p:sp>
      <p:sp>
        <p:nvSpPr>
          <p:cNvPr id="2" name="TextBox 1"/>
          <p:cNvSpPr txBox="1"/>
          <p:nvPr/>
        </p:nvSpPr>
        <p:spPr>
          <a:xfrm>
            <a:off x="293377" y="1630323"/>
            <a:ext cx="10081246" cy="4893647"/>
          </a:xfrm>
          <a:prstGeom prst="rect">
            <a:avLst/>
          </a:prstGeom>
          <a:noFill/>
        </p:spPr>
        <p:txBody>
          <a:bodyPr wrap="square" rtlCol="0">
            <a:spAutoFit/>
          </a:bodyPr>
          <a:lstStyle/>
          <a:p>
            <a:pPr marL="457200" indent="-457200">
              <a:buFontTx/>
              <a:buBlip>
                <a:blip r:embed="rId1"/>
              </a:buBlip>
            </a:pPr>
            <a:r>
              <a:rPr lang="zh-CN" altLang="en-US" dirty="0" smtClean="0">
                <a:solidFill>
                  <a:srgbClr val="000000"/>
                </a:solidFill>
              </a:rPr>
              <a:t>员工层面的绩效影响因素</a:t>
            </a:r>
            <a:endParaRPr lang="en-US" altLang="zh-CN" dirty="0" smtClean="0">
              <a:solidFill>
                <a:srgbClr val="000000"/>
              </a:solidFill>
            </a:endParaRPr>
          </a:p>
          <a:p>
            <a:pPr marL="914400" lvl="1" indent="-457200">
              <a:buFontTx/>
              <a:buBlip>
                <a:blip r:embed="rId1"/>
              </a:buBlip>
            </a:pPr>
            <a:r>
              <a:rPr lang="zh-CN" altLang="en-US" dirty="0" smtClean="0">
                <a:solidFill>
                  <a:srgbClr val="000000"/>
                </a:solidFill>
              </a:rPr>
              <a:t>员工</a:t>
            </a:r>
            <a:r>
              <a:rPr lang="zh-CN" altLang="en-US" dirty="0">
                <a:solidFill>
                  <a:srgbClr val="000000"/>
                </a:solidFill>
              </a:rPr>
              <a:t>的知识</a:t>
            </a:r>
            <a:r>
              <a:rPr lang="en-US" altLang="zh-CN" dirty="0">
                <a:solidFill>
                  <a:srgbClr val="000000"/>
                </a:solidFill>
              </a:rPr>
              <a:t>,</a:t>
            </a:r>
            <a:r>
              <a:rPr lang="zh-CN" altLang="en-US" dirty="0">
                <a:solidFill>
                  <a:srgbClr val="000000"/>
                </a:solidFill>
              </a:rPr>
              <a:t>即员工所拥有的关于事实、规则、原则以及</a:t>
            </a:r>
            <a:r>
              <a:rPr lang="zh-CN" altLang="en-US" dirty="0" smtClean="0">
                <a:solidFill>
                  <a:srgbClr val="000000"/>
                </a:solidFill>
              </a:rPr>
              <a:t>程序的知识</a:t>
            </a:r>
            <a:endParaRPr lang="en-US" altLang="zh-CN" dirty="0" smtClean="0">
              <a:solidFill>
                <a:srgbClr val="000000"/>
              </a:solidFill>
            </a:endParaRPr>
          </a:p>
          <a:p>
            <a:pPr marL="914400" lvl="1" indent="-457200">
              <a:buFontTx/>
              <a:buBlip>
                <a:blip r:embed="rId1"/>
              </a:buBlip>
            </a:pPr>
            <a:r>
              <a:rPr lang="zh-CN" altLang="en-US" dirty="0" smtClean="0">
                <a:solidFill>
                  <a:srgbClr val="000000"/>
                </a:solidFill>
              </a:rPr>
              <a:t>员工</a:t>
            </a:r>
            <a:r>
              <a:rPr lang="zh-CN" altLang="en-US" dirty="0">
                <a:solidFill>
                  <a:srgbClr val="000000"/>
                </a:solidFill>
              </a:rPr>
              <a:t>的能力</a:t>
            </a:r>
            <a:r>
              <a:rPr lang="en-US" altLang="zh-CN" dirty="0">
                <a:solidFill>
                  <a:srgbClr val="000000"/>
                </a:solidFill>
              </a:rPr>
              <a:t>,</a:t>
            </a:r>
            <a:r>
              <a:rPr lang="zh-CN" altLang="en-US" dirty="0">
                <a:solidFill>
                  <a:srgbClr val="000000"/>
                </a:solidFill>
              </a:rPr>
              <a:t>即员工所具备的技能以及完成工作任务的</a:t>
            </a:r>
            <a:r>
              <a:rPr lang="zh-CN" altLang="en-US" dirty="0" smtClean="0">
                <a:solidFill>
                  <a:srgbClr val="000000"/>
                </a:solidFill>
              </a:rPr>
              <a:t>能力</a:t>
            </a:r>
            <a:endParaRPr lang="en-US" altLang="zh-CN" dirty="0" smtClean="0">
              <a:solidFill>
                <a:srgbClr val="000000"/>
              </a:solidFill>
            </a:endParaRPr>
          </a:p>
          <a:p>
            <a:pPr marL="914400" lvl="1" indent="-457200">
              <a:buFontTx/>
              <a:buBlip>
                <a:blip r:embed="rId1"/>
              </a:buBlip>
            </a:pPr>
            <a:r>
              <a:rPr lang="zh-CN" altLang="en-US" dirty="0" smtClean="0">
                <a:solidFill>
                  <a:srgbClr val="000000"/>
                </a:solidFill>
              </a:rPr>
              <a:t>员工</a:t>
            </a:r>
            <a:r>
              <a:rPr lang="zh-CN" altLang="en-US" dirty="0">
                <a:solidFill>
                  <a:srgbClr val="000000"/>
                </a:solidFill>
              </a:rPr>
              <a:t>的工作动机</a:t>
            </a:r>
            <a:r>
              <a:rPr lang="en-US" altLang="zh-CN" dirty="0">
                <a:solidFill>
                  <a:srgbClr val="000000"/>
                </a:solidFill>
              </a:rPr>
              <a:t>,</a:t>
            </a:r>
            <a:r>
              <a:rPr lang="zh-CN" altLang="en-US" dirty="0">
                <a:solidFill>
                  <a:srgbClr val="000000"/>
                </a:solidFill>
              </a:rPr>
              <a:t>即员工受到的激励</a:t>
            </a:r>
            <a:r>
              <a:rPr lang="zh-CN" altLang="en-US" dirty="0" smtClean="0">
                <a:solidFill>
                  <a:srgbClr val="000000"/>
                </a:solidFill>
              </a:rPr>
              <a:t>程度</a:t>
            </a:r>
            <a:endParaRPr lang="en-US" altLang="zh-CN" dirty="0" smtClean="0">
              <a:solidFill>
                <a:srgbClr val="000000"/>
              </a:solidFill>
            </a:endParaRPr>
          </a:p>
          <a:p>
            <a:pPr marL="914400" lvl="1" indent="-457200">
              <a:buFontTx/>
              <a:buBlip>
                <a:blip r:embed="rId1"/>
              </a:buBlip>
            </a:pPr>
            <a:r>
              <a:rPr lang="zh-CN" altLang="en-US" dirty="0" smtClean="0">
                <a:solidFill>
                  <a:srgbClr val="000000"/>
                </a:solidFill>
              </a:rPr>
              <a:t>机会</a:t>
            </a:r>
            <a:r>
              <a:rPr lang="en-US" altLang="zh-CN" dirty="0">
                <a:solidFill>
                  <a:srgbClr val="000000"/>
                </a:solidFill>
              </a:rPr>
              <a:t>,</a:t>
            </a:r>
            <a:r>
              <a:rPr lang="zh-CN" altLang="en-US" dirty="0">
                <a:solidFill>
                  <a:srgbClr val="000000"/>
                </a:solidFill>
              </a:rPr>
              <a:t>即员工和工作之间的匹配性以及其他外部资源的</a:t>
            </a:r>
            <a:r>
              <a:rPr lang="zh-CN" altLang="en-US" dirty="0" smtClean="0">
                <a:solidFill>
                  <a:srgbClr val="000000"/>
                </a:solidFill>
              </a:rPr>
              <a:t>支持</a:t>
            </a:r>
            <a:endParaRPr lang="en-US" altLang="zh-CN" dirty="0" smtClean="0">
              <a:solidFill>
                <a:srgbClr val="000000"/>
              </a:solidFill>
            </a:endParaRPr>
          </a:p>
          <a:p>
            <a:pPr marL="457200" indent="-457200">
              <a:buFontTx/>
              <a:buBlip>
                <a:blip r:embed="rId1"/>
              </a:buBlip>
            </a:pPr>
            <a:endParaRPr lang="en-US" altLang="zh-CN" dirty="0" smtClean="0">
              <a:solidFill>
                <a:srgbClr val="000000"/>
              </a:solidFill>
            </a:endParaRPr>
          </a:p>
          <a:p>
            <a:pPr marL="457200" indent="-457200">
              <a:buFontTx/>
              <a:buBlip>
                <a:blip r:embed="rId1"/>
              </a:buBlip>
            </a:pPr>
            <a:r>
              <a:rPr lang="zh-CN" altLang="en-US" dirty="0">
                <a:solidFill>
                  <a:srgbClr val="000000"/>
                </a:solidFill>
              </a:rPr>
              <a:t>企业必须做好这样几个方面的重要</a:t>
            </a:r>
            <a:r>
              <a:rPr lang="zh-CN" altLang="en-US" dirty="0" smtClean="0">
                <a:solidFill>
                  <a:srgbClr val="000000"/>
                </a:solidFill>
              </a:rPr>
              <a:t>工作：</a:t>
            </a:r>
            <a:endParaRPr lang="en-US" altLang="zh-CN" dirty="0" smtClean="0">
              <a:solidFill>
                <a:srgbClr val="000000"/>
              </a:solidFill>
            </a:endParaRPr>
          </a:p>
          <a:p>
            <a:pPr marL="914400" lvl="1" indent="-457200">
              <a:buFontTx/>
              <a:buBlip>
                <a:blip r:embed="rId1"/>
              </a:buBlip>
            </a:pPr>
            <a:r>
              <a:rPr lang="zh-CN" altLang="en-US" dirty="0" smtClean="0">
                <a:solidFill>
                  <a:srgbClr val="000000"/>
                </a:solidFill>
              </a:rPr>
              <a:t>企业</a:t>
            </a:r>
            <a:r>
              <a:rPr lang="zh-CN" altLang="en-US" dirty="0">
                <a:solidFill>
                  <a:srgbClr val="000000"/>
                </a:solidFill>
              </a:rPr>
              <a:t>必须雇用知识技能水平比较高的员工并设法让</a:t>
            </a:r>
            <a:r>
              <a:rPr lang="zh-CN" altLang="en-US" dirty="0" smtClean="0">
                <a:solidFill>
                  <a:srgbClr val="000000"/>
                </a:solidFill>
              </a:rPr>
              <a:t>他们留</a:t>
            </a:r>
            <a:r>
              <a:rPr lang="zh-CN" altLang="en-US" dirty="0">
                <a:solidFill>
                  <a:srgbClr val="000000"/>
                </a:solidFill>
              </a:rPr>
              <a:t>在企业</a:t>
            </a:r>
            <a:r>
              <a:rPr lang="zh-CN" altLang="en-US" dirty="0" smtClean="0">
                <a:solidFill>
                  <a:srgbClr val="000000"/>
                </a:solidFill>
              </a:rPr>
              <a:t>中</a:t>
            </a:r>
            <a:endParaRPr lang="en-US" altLang="zh-CN" dirty="0" smtClean="0">
              <a:solidFill>
                <a:srgbClr val="000000"/>
              </a:solidFill>
            </a:endParaRPr>
          </a:p>
          <a:p>
            <a:pPr marL="914400" lvl="1" indent="-457200">
              <a:buFontTx/>
              <a:buBlip>
                <a:blip r:embed="rId1"/>
              </a:buBlip>
            </a:pPr>
            <a:r>
              <a:rPr lang="zh-CN" altLang="en-US" dirty="0" smtClean="0">
                <a:solidFill>
                  <a:srgbClr val="000000"/>
                </a:solidFill>
              </a:rPr>
              <a:t>持续</a:t>
            </a:r>
            <a:r>
              <a:rPr lang="zh-CN" altLang="en-US" dirty="0">
                <a:solidFill>
                  <a:srgbClr val="000000"/>
                </a:solidFill>
              </a:rPr>
              <a:t>不断地提高员工的知识和技能</a:t>
            </a:r>
            <a:r>
              <a:rPr lang="zh-CN" altLang="en-US" dirty="0" smtClean="0">
                <a:solidFill>
                  <a:srgbClr val="000000"/>
                </a:solidFill>
              </a:rPr>
              <a:t>水平</a:t>
            </a:r>
            <a:endParaRPr lang="en-US" altLang="zh-CN" dirty="0" smtClean="0">
              <a:solidFill>
                <a:srgbClr val="000000"/>
              </a:solidFill>
            </a:endParaRPr>
          </a:p>
          <a:p>
            <a:pPr marL="914400" lvl="1" indent="-457200">
              <a:buFontTx/>
              <a:buBlip>
                <a:blip r:embed="rId1"/>
              </a:buBlip>
            </a:pPr>
            <a:r>
              <a:rPr lang="zh-CN" altLang="en-US" dirty="0" smtClean="0">
                <a:solidFill>
                  <a:srgbClr val="000000"/>
                </a:solidFill>
              </a:rPr>
              <a:t>合理</a:t>
            </a:r>
            <a:r>
              <a:rPr lang="zh-CN" altLang="en-US" dirty="0">
                <a:solidFill>
                  <a:srgbClr val="000000"/>
                </a:solidFill>
              </a:rPr>
              <a:t>地配置员工</a:t>
            </a:r>
            <a:r>
              <a:rPr lang="en-US" altLang="zh-CN" dirty="0">
                <a:solidFill>
                  <a:srgbClr val="000000"/>
                </a:solidFill>
              </a:rPr>
              <a:t>,</a:t>
            </a:r>
            <a:r>
              <a:rPr lang="zh-CN" altLang="en-US" dirty="0">
                <a:solidFill>
                  <a:srgbClr val="000000"/>
                </a:solidFill>
              </a:rPr>
              <a:t>使得员工能够从事他们最擅长或最感兴趣的工作</a:t>
            </a:r>
            <a:r>
              <a:rPr lang="en-US" altLang="zh-CN" dirty="0">
                <a:solidFill>
                  <a:srgbClr val="000000"/>
                </a:solidFill>
              </a:rPr>
              <a:t>,</a:t>
            </a:r>
            <a:r>
              <a:rPr lang="zh-CN" altLang="en-US" dirty="0">
                <a:solidFill>
                  <a:srgbClr val="000000"/>
                </a:solidFill>
              </a:rPr>
              <a:t>即做到</a:t>
            </a:r>
            <a:r>
              <a:rPr lang="zh-CN" altLang="en-US" dirty="0" smtClean="0">
                <a:solidFill>
                  <a:srgbClr val="000000"/>
                </a:solidFill>
              </a:rPr>
              <a:t>人尽其才</a:t>
            </a:r>
            <a:endParaRPr lang="en-US" altLang="zh-CN" dirty="0" smtClean="0">
              <a:solidFill>
                <a:srgbClr val="000000"/>
              </a:solidFill>
            </a:endParaRPr>
          </a:p>
          <a:p>
            <a:pPr marL="914400" lvl="1" indent="-457200">
              <a:buFontTx/>
              <a:buBlip>
                <a:blip r:embed="rId1"/>
              </a:buBlip>
            </a:pPr>
            <a:r>
              <a:rPr lang="zh-CN" altLang="en-US" dirty="0" smtClean="0">
                <a:solidFill>
                  <a:srgbClr val="000000"/>
                </a:solidFill>
              </a:rPr>
              <a:t>通过</a:t>
            </a:r>
            <a:r>
              <a:rPr lang="zh-CN" altLang="en-US" dirty="0">
                <a:solidFill>
                  <a:srgbClr val="000000"/>
                </a:solidFill>
              </a:rPr>
              <a:t>各种激励措施促使员工尽最大的努力来完成工作</a:t>
            </a:r>
            <a:r>
              <a:rPr lang="en-US" altLang="zh-CN" dirty="0">
                <a:solidFill>
                  <a:srgbClr val="000000"/>
                </a:solidFill>
              </a:rPr>
              <a:t>,</a:t>
            </a:r>
            <a:r>
              <a:rPr lang="zh-CN" altLang="en-US" dirty="0">
                <a:solidFill>
                  <a:srgbClr val="000000"/>
                </a:solidFill>
              </a:rPr>
              <a:t>即强化员工的工作动机</a:t>
            </a:r>
            <a:r>
              <a:rPr lang="zh-CN" altLang="en-US" dirty="0" smtClean="0">
                <a:solidFill>
                  <a:srgbClr val="000000"/>
                </a:solidFill>
              </a:rPr>
              <a:t>。</a:t>
            </a:r>
            <a:endParaRPr lang="en-US" altLang="zh-CN" dirty="0" smtClean="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a:spLocks noGrp="1" noChangeArrowheads="1"/>
          </p:cNvSpPr>
          <p:nvPr>
            <p:ph type="title"/>
          </p:nvPr>
        </p:nvSpPr>
        <p:spPr>
          <a:xfrm>
            <a:off x="0" y="0"/>
            <a:ext cx="10668000" cy="1100138"/>
          </a:xfrm>
          <a:solidFill>
            <a:srgbClr val="0000CC"/>
          </a:solidFill>
        </p:spPr>
        <p:txBody>
          <a:bodyPr anchor="b"/>
          <a:lstStyle/>
          <a:p>
            <a:pPr eaLnBrk="1" hangingPunct="1">
              <a:lnSpc>
                <a:spcPct val="330000"/>
              </a:lnSpc>
            </a:pPr>
            <a:r>
              <a:rPr lang="zh-CN" altLang="en-US" sz="3200" b="1" dirty="0" smtClean="0">
                <a:solidFill>
                  <a:srgbClr val="FFFFFF"/>
                </a:solidFill>
                <a:latin typeface="宋体" panose="02010600030101010101" pitchFamily="2" charset="-122"/>
              </a:rPr>
              <a:t>综合激励理论</a:t>
            </a:r>
            <a:endParaRPr lang="zh-CN" altLang="en-US" sz="3200" b="1" dirty="0" smtClean="0">
              <a:solidFill>
                <a:srgbClr val="FFFFFF"/>
              </a:solidFill>
              <a:latin typeface="宋体" panose="02010600030101010101" pitchFamily="2" charset="-122"/>
            </a:endParaRPr>
          </a:p>
        </p:txBody>
      </p:sp>
      <p:grpSp>
        <p:nvGrpSpPr>
          <p:cNvPr id="232451" name="Group 3"/>
          <p:cNvGrpSpPr/>
          <p:nvPr/>
        </p:nvGrpSpPr>
        <p:grpSpPr bwMode="auto">
          <a:xfrm>
            <a:off x="457200" y="1371600"/>
            <a:ext cx="9829800" cy="5715000"/>
            <a:chOff x="288" y="864"/>
            <a:chExt cx="6192" cy="3600"/>
          </a:xfrm>
        </p:grpSpPr>
        <p:sp>
          <p:nvSpPr>
            <p:cNvPr id="232452" name="Rectangle 4"/>
            <p:cNvSpPr>
              <a:spLocks noChangeArrowheads="1"/>
            </p:cNvSpPr>
            <p:nvPr/>
          </p:nvSpPr>
          <p:spPr bwMode="auto">
            <a:xfrm>
              <a:off x="2852" y="4090"/>
              <a:ext cx="1244" cy="374"/>
            </a:xfrm>
            <a:prstGeom prst="rect">
              <a:avLst/>
            </a:prstGeom>
            <a:solidFill>
              <a:srgbClr val="FF3300"/>
            </a:solidFill>
            <a:ln w="9525">
              <a:miter lim="800000"/>
            </a:ln>
            <a:scene3d>
              <a:camera prst="legacyObliqueTopRight"/>
              <a:lightRig rig="legacyFlat3" dir="b"/>
            </a:scene3d>
            <a:sp3d extrusionH="430200" prstMaterial="legacyMatte">
              <a:bevelT w="13500" h="13500" prst="angle"/>
              <a:bevelB w="13500" h="13500" prst="angle"/>
              <a:extrusionClr>
                <a:srgbClr val="FF3300"/>
              </a:extrusionClr>
            </a:sp3d>
          </p:spPr>
          <p:txBody>
            <a:bodyPr wrap="none" lIns="104498" tIns="52249" rIns="104498" bIns="52249" anchor="ctr">
              <a:flatTx/>
            </a:bodyPr>
            <a:lstStyle/>
            <a:p>
              <a:pPr algn="ctr" defTabSz="1044575"/>
              <a:r>
                <a:rPr lang="zh-CN" altLang="en-US">
                  <a:solidFill>
                    <a:srgbClr val="FFFF00"/>
                  </a:solidFill>
                  <a:latin typeface="宋体" panose="02010600030101010101" pitchFamily="2" charset="-122"/>
                </a:rPr>
                <a:t>目标引导行为</a:t>
              </a:r>
              <a:endParaRPr lang="zh-CN" altLang="en-US">
                <a:solidFill>
                  <a:srgbClr val="FFFF00"/>
                </a:solidFill>
                <a:latin typeface="宋体" panose="02010600030101010101" pitchFamily="2" charset="-122"/>
              </a:endParaRPr>
            </a:p>
          </p:txBody>
        </p:sp>
        <p:sp>
          <p:nvSpPr>
            <p:cNvPr id="232453" name="Rectangle 5"/>
            <p:cNvSpPr>
              <a:spLocks noChangeArrowheads="1"/>
            </p:cNvSpPr>
            <p:nvPr/>
          </p:nvSpPr>
          <p:spPr bwMode="auto">
            <a:xfrm>
              <a:off x="288" y="2603"/>
              <a:ext cx="1296" cy="373"/>
            </a:xfrm>
            <a:prstGeom prst="rect">
              <a:avLst/>
            </a:prstGeom>
            <a:solidFill>
              <a:srgbClr val="FF3300"/>
            </a:solidFill>
            <a:ln w="9525">
              <a:miter lim="800000"/>
            </a:ln>
            <a:scene3d>
              <a:camera prst="legacyObliqueTopRight"/>
              <a:lightRig rig="legacyFlat3" dir="b"/>
            </a:scene3d>
            <a:sp3d extrusionH="430200" prstMaterial="legacyMatte">
              <a:bevelT w="13500" h="13500" prst="angle"/>
              <a:bevelB w="13500" h="13500" prst="angle"/>
              <a:extrusionClr>
                <a:srgbClr val="FF3300"/>
              </a:extrusionClr>
            </a:sp3d>
          </p:spPr>
          <p:txBody>
            <a:bodyPr wrap="none" lIns="104498" tIns="52249" rIns="104498" bIns="52249" anchor="ctr">
              <a:flatTx/>
            </a:bodyPr>
            <a:lstStyle/>
            <a:p>
              <a:pPr algn="ctr" defTabSz="1044575"/>
              <a:r>
                <a:rPr lang="zh-CN" altLang="en-US">
                  <a:solidFill>
                    <a:srgbClr val="FFFF00"/>
                  </a:solidFill>
                  <a:latin typeface="宋体" panose="02010600030101010101" pitchFamily="2" charset="-122"/>
                </a:rPr>
                <a:t>个人努力</a:t>
              </a:r>
              <a:endParaRPr lang="zh-CN" altLang="en-US">
                <a:solidFill>
                  <a:srgbClr val="FFFF00"/>
                </a:solidFill>
                <a:latin typeface="宋体" panose="02010600030101010101" pitchFamily="2" charset="-122"/>
              </a:endParaRPr>
            </a:p>
          </p:txBody>
        </p:sp>
        <p:sp>
          <p:nvSpPr>
            <p:cNvPr id="232454" name="Rectangle 6"/>
            <p:cNvSpPr>
              <a:spLocks noChangeArrowheads="1"/>
            </p:cNvSpPr>
            <p:nvPr/>
          </p:nvSpPr>
          <p:spPr bwMode="auto">
            <a:xfrm>
              <a:off x="2179" y="2544"/>
              <a:ext cx="1140" cy="373"/>
            </a:xfrm>
            <a:prstGeom prst="rect">
              <a:avLst/>
            </a:prstGeom>
            <a:solidFill>
              <a:srgbClr val="FF3300"/>
            </a:solidFill>
            <a:ln w="9525">
              <a:miter lim="800000"/>
            </a:ln>
            <a:scene3d>
              <a:camera prst="legacyObliqueTopRight"/>
              <a:lightRig rig="legacyFlat3" dir="b"/>
            </a:scene3d>
            <a:sp3d extrusionH="430200" prstMaterial="legacyMatte">
              <a:bevelT w="13500" h="13500" prst="angle"/>
              <a:bevelB w="13500" h="13500" prst="angle"/>
              <a:extrusionClr>
                <a:srgbClr val="FF3300"/>
              </a:extrusionClr>
            </a:sp3d>
          </p:spPr>
          <p:txBody>
            <a:bodyPr wrap="none" lIns="104498" tIns="52249" rIns="104498" bIns="52249" anchor="ctr">
              <a:flatTx/>
            </a:bodyPr>
            <a:lstStyle/>
            <a:p>
              <a:pPr algn="ctr" defTabSz="1044575"/>
              <a:r>
                <a:rPr lang="zh-CN" altLang="en-US">
                  <a:solidFill>
                    <a:srgbClr val="FFFF00"/>
                  </a:solidFill>
                  <a:latin typeface="宋体" panose="02010600030101010101" pitchFamily="2" charset="-122"/>
                </a:rPr>
                <a:t>个人绩效</a:t>
              </a:r>
              <a:endParaRPr lang="zh-CN" altLang="en-US">
                <a:solidFill>
                  <a:srgbClr val="FFFF00"/>
                </a:solidFill>
                <a:latin typeface="宋体" panose="02010600030101010101" pitchFamily="2" charset="-122"/>
              </a:endParaRPr>
            </a:p>
          </p:txBody>
        </p:sp>
        <p:sp>
          <p:nvSpPr>
            <p:cNvPr id="232455" name="Rectangle 7"/>
            <p:cNvSpPr>
              <a:spLocks noChangeArrowheads="1"/>
            </p:cNvSpPr>
            <p:nvPr/>
          </p:nvSpPr>
          <p:spPr bwMode="auto">
            <a:xfrm>
              <a:off x="3733" y="2544"/>
              <a:ext cx="1211" cy="373"/>
            </a:xfrm>
            <a:prstGeom prst="rect">
              <a:avLst/>
            </a:prstGeom>
            <a:solidFill>
              <a:srgbClr val="FF3300"/>
            </a:solidFill>
            <a:ln w="9525">
              <a:miter lim="800000"/>
            </a:ln>
            <a:scene3d>
              <a:camera prst="legacyObliqueTopRight"/>
              <a:lightRig rig="legacyFlat3" dir="b"/>
            </a:scene3d>
            <a:sp3d extrusionH="430200" prstMaterial="legacyMatte">
              <a:bevelT w="13500" h="13500" prst="angle"/>
              <a:bevelB w="13500" h="13500" prst="angle"/>
              <a:extrusionClr>
                <a:srgbClr val="FF3300"/>
              </a:extrusionClr>
            </a:sp3d>
          </p:spPr>
          <p:txBody>
            <a:bodyPr wrap="none" lIns="104498" tIns="52249" rIns="104498" bIns="52249" anchor="ctr">
              <a:flatTx/>
            </a:bodyPr>
            <a:lstStyle/>
            <a:p>
              <a:pPr algn="ctr" defTabSz="1044575"/>
              <a:r>
                <a:rPr lang="zh-CN" altLang="en-US">
                  <a:solidFill>
                    <a:srgbClr val="FFFF00"/>
                  </a:solidFill>
                  <a:latin typeface="宋体" panose="02010600030101010101" pitchFamily="2" charset="-122"/>
                </a:rPr>
                <a:t>组织报酬</a:t>
              </a:r>
              <a:endParaRPr lang="zh-CN" altLang="en-US">
                <a:solidFill>
                  <a:srgbClr val="FFFF00"/>
                </a:solidFill>
                <a:latin typeface="宋体" panose="02010600030101010101" pitchFamily="2" charset="-122"/>
              </a:endParaRPr>
            </a:p>
          </p:txBody>
        </p:sp>
        <p:sp>
          <p:nvSpPr>
            <p:cNvPr id="232456" name="Rectangle 8"/>
            <p:cNvSpPr>
              <a:spLocks noChangeArrowheads="1"/>
            </p:cNvSpPr>
            <p:nvPr/>
          </p:nvSpPr>
          <p:spPr bwMode="auto">
            <a:xfrm>
              <a:off x="5340" y="2544"/>
              <a:ext cx="1140" cy="373"/>
            </a:xfrm>
            <a:prstGeom prst="rect">
              <a:avLst/>
            </a:prstGeom>
            <a:solidFill>
              <a:srgbClr val="FF3300"/>
            </a:solidFill>
            <a:ln w="9525">
              <a:miter lim="800000"/>
            </a:ln>
            <a:scene3d>
              <a:camera prst="legacyObliqueTopRight"/>
              <a:lightRig rig="legacyFlat3" dir="b"/>
            </a:scene3d>
            <a:sp3d extrusionH="430200" prstMaterial="legacyMatte">
              <a:bevelT w="13500" h="13500" prst="angle"/>
              <a:bevelB w="13500" h="13500" prst="angle"/>
              <a:extrusionClr>
                <a:srgbClr val="FF3300"/>
              </a:extrusionClr>
            </a:sp3d>
          </p:spPr>
          <p:txBody>
            <a:bodyPr wrap="none" lIns="104498" tIns="52249" rIns="104498" bIns="52249" anchor="ctr">
              <a:flatTx/>
            </a:bodyPr>
            <a:lstStyle/>
            <a:p>
              <a:pPr algn="ctr" defTabSz="1044575"/>
              <a:r>
                <a:rPr lang="zh-CN" altLang="en-US">
                  <a:solidFill>
                    <a:srgbClr val="FFFF00"/>
                  </a:solidFill>
                  <a:latin typeface="宋体" panose="02010600030101010101" pitchFamily="2" charset="-122"/>
                </a:rPr>
                <a:t>个人目标</a:t>
              </a:r>
              <a:endParaRPr lang="zh-CN" altLang="en-US">
                <a:solidFill>
                  <a:srgbClr val="FFFF00"/>
                </a:solidFill>
                <a:latin typeface="宋体" panose="02010600030101010101" pitchFamily="2" charset="-122"/>
              </a:endParaRPr>
            </a:p>
          </p:txBody>
        </p:sp>
        <p:sp>
          <p:nvSpPr>
            <p:cNvPr id="232457" name="Rectangle 9"/>
            <p:cNvSpPr>
              <a:spLocks noChangeArrowheads="1"/>
            </p:cNvSpPr>
            <p:nvPr/>
          </p:nvSpPr>
          <p:spPr bwMode="auto">
            <a:xfrm>
              <a:off x="2640" y="864"/>
              <a:ext cx="1140" cy="373"/>
            </a:xfrm>
            <a:prstGeom prst="rect">
              <a:avLst/>
            </a:prstGeom>
            <a:solidFill>
              <a:srgbClr val="FF3300"/>
            </a:solidFill>
            <a:ln w="9525">
              <a:miter lim="800000"/>
            </a:ln>
            <a:scene3d>
              <a:camera prst="legacyObliqueTopRight"/>
              <a:lightRig rig="legacyFlat3" dir="b"/>
            </a:scene3d>
            <a:sp3d extrusionH="430200" prstMaterial="legacyMatte">
              <a:bevelT w="13500" h="13500" prst="angle"/>
              <a:bevelB w="13500" h="13500" prst="angle"/>
              <a:extrusionClr>
                <a:srgbClr val="FF3300"/>
              </a:extrusionClr>
            </a:sp3d>
          </p:spPr>
          <p:txBody>
            <a:bodyPr wrap="none" lIns="104498" tIns="52249" rIns="104498" bIns="52249" anchor="ctr">
              <a:flatTx/>
            </a:bodyPr>
            <a:lstStyle/>
            <a:p>
              <a:pPr algn="ctr" defTabSz="1044575"/>
              <a:r>
                <a:rPr lang="zh-CN" altLang="en-US">
                  <a:solidFill>
                    <a:srgbClr val="FFFF00"/>
                  </a:solidFill>
                  <a:latin typeface="宋体" panose="02010600030101010101" pitchFamily="2" charset="-122"/>
                </a:rPr>
                <a:t>高成就需要</a:t>
              </a:r>
              <a:endParaRPr lang="zh-CN" altLang="en-US">
                <a:solidFill>
                  <a:srgbClr val="FFFF00"/>
                </a:solidFill>
                <a:latin typeface="宋体" panose="02010600030101010101" pitchFamily="2" charset="-122"/>
              </a:endParaRPr>
            </a:p>
          </p:txBody>
        </p:sp>
        <p:sp>
          <p:nvSpPr>
            <p:cNvPr id="232458" name="Rectangle 10"/>
            <p:cNvSpPr>
              <a:spLocks noChangeArrowheads="1"/>
            </p:cNvSpPr>
            <p:nvPr/>
          </p:nvSpPr>
          <p:spPr bwMode="auto">
            <a:xfrm>
              <a:off x="1401" y="3344"/>
              <a:ext cx="1140" cy="533"/>
            </a:xfrm>
            <a:prstGeom prst="rect">
              <a:avLst/>
            </a:prstGeom>
            <a:solidFill>
              <a:srgbClr val="00FF00"/>
            </a:solidFill>
            <a:ln w="9525">
              <a:miter lim="800000"/>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lIns="104498" tIns="52249" rIns="104498" bIns="52249" anchor="ctr">
              <a:flatTx/>
            </a:bodyPr>
            <a:lstStyle/>
            <a:p>
              <a:pPr algn="ctr" defTabSz="1044575"/>
              <a:r>
                <a:rPr lang="zh-CN" altLang="en-US">
                  <a:solidFill>
                    <a:srgbClr val="FFFFFF"/>
                  </a:solidFill>
                  <a:latin typeface="宋体" panose="02010600030101010101" pitchFamily="2" charset="-122"/>
                </a:rPr>
                <a:t>客观的绩效</a:t>
              </a:r>
              <a:endParaRPr lang="zh-CN" altLang="en-US">
                <a:solidFill>
                  <a:srgbClr val="FFFFFF"/>
                </a:solidFill>
                <a:latin typeface="宋体" panose="02010600030101010101" pitchFamily="2" charset="-122"/>
              </a:endParaRPr>
            </a:p>
            <a:p>
              <a:pPr algn="ctr" defTabSz="1044575"/>
              <a:r>
                <a:rPr lang="zh-CN" altLang="en-US">
                  <a:solidFill>
                    <a:srgbClr val="FFFFFF"/>
                  </a:solidFill>
                  <a:latin typeface="宋体" panose="02010600030101010101" pitchFamily="2" charset="-122"/>
                </a:rPr>
                <a:t>评价系统</a:t>
              </a:r>
              <a:endParaRPr lang="zh-CN" altLang="en-US">
                <a:solidFill>
                  <a:srgbClr val="FFFFFF"/>
                </a:solidFill>
                <a:latin typeface="宋体" panose="02010600030101010101" pitchFamily="2" charset="-122"/>
              </a:endParaRPr>
            </a:p>
          </p:txBody>
        </p:sp>
        <p:sp>
          <p:nvSpPr>
            <p:cNvPr id="232459" name="Rectangle 11"/>
            <p:cNvSpPr>
              <a:spLocks noChangeArrowheads="1"/>
            </p:cNvSpPr>
            <p:nvPr/>
          </p:nvSpPr>
          <p:spPr bwMode="auto">
            <a:xfrm>
              <a:off x="3060" y="3397"/>
              <a:ext cx="1140" cy="373"/>
            </a:xfrm>
            <a:prstGeom prst="rect">
              <a:avLst/>
            </a:prstGeom>
            <a:solidFill>
              <a:srgbClr val="00FF00"/>
            </a:solidFill>
            <a:ln w="9525">
              <a:miter lim="800000"/>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lIns="104498" tIns="52249" rIns="104498" bIns="52249" anchor="ctr">
              <a:flatTx/>
            </a:bodyPr>
            <a:lstStyle/>
            <a:p>
              <a:pPr algn="ctr" defTabSz="1044575"/>
              <a:r>
                <a:rPr lang="zh-CN" altLang="en-US">
                  <a:solidFill>
                    <a:srgbClr val="FFFFFF"/>
                  </a:solidFill>
                  <a:latin typeface="宋体" panose="02010600030101010101" pitchFamily="2" charset="-122"/>
                </a:rPr>
                <a:t>强化</a:t>
              </a:r>
              <a:endParaRPr lang="zh-CN" altLang="en-US">
                <a:solidFill>
                  <a:srgbClr val="FFFFFF"/>
                </a:solidFill>
                <a:latin typeface="宋体" panose="02010600030101010101" pitchFamily="2" charset="-122"/>
              </a:endParaRPr>
            </a:p>
          </p:txBody>
        </p:sp>
        <p:sp>
          <p:nvSpPr>
            <p:cNvPr id="232460" name="Rectangle 12"/>
            <p:cNvSpPr>
              <a:spLocks noChangeArrowheads="1"/>
            </p:cNvSpPr>
            <p:nvPr/>
          </p:nvSpPr>
          <p:spPr bwMode="auto">
            <a:xfrm>
              <a:off x="4563" y="3397"/>
              <a:ext cx="1140" cy="373"/>
            </a:xfrm>
            <a:prstGeom prst="rect">
              <a:avLst/>
            </a:prstGeom>
            <a:solidFill>
              <a:srgbClr val="00FF00"/>
            </a:solidFill>
            <a:ln w="9525">
              <a:miter lim="800000"/>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lIns="104498" tIns="52249" rIns="104498" bIns="52249" anchor="ctr">
              <a:flatTx/>
            </a:bodyPr>
            <a:lstStyle/>
            <a:p>
              <a:pPr algn="ctr" defTabSz="1044575"/>
              <a:r>
                <a:rPr lang="zh-CN" altLang="en-US">
                  <a:solidFill>
                    <a:srgbClr val="FFFFFF"/>
                  </a:solidFill>
                  <a:latin typeface="宋体" panose="02010600030101010101" pitchFamily="2" charset="-122"/>
                </a:rPr>
                <a:t>主导需要</a:t>
              </a:r>
              <a:endParaRPr lang="zh-CN" altLang="en-US">
                <a:solidFill>
                  <a:srgbClr val="FFFFFF"/>
                </a:solidFill>
                <a:latin typeface="宋体" panose="02010600030101010101" pitchFamily="2" charset="-122"/>
              </a:endParaRPr>
            </a:p>
          </p:txBody>
        </p:sp>
        <p:sp>
          <p:nvSpPr>
            <p:cNvPr id="232461" name="Rectangle 13"/>
            <p:cNvSpPr>
              <a:spLocks noChangeArrowheads="1"/>
            </p:cNvSpPr>
            <p:nvPr/>
          </p:nvSpPr>
          <p:spPr bwMode="auto">
            <a:xfrm>
              <a:off x="1536" y="1744"/>
              <a:ext cx="720" cy="373"/>
            </a:xfrm>
            <a:prstGeom prst="rect">
              <a:avLst/>
            </a:prstGeom>
            <a:solidFill>
              <a:srgbClr val="00FF00"/>
            </a:solidFill>
            <a:ln w="9525">
              <a:miter lim="800000"/>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lIns="104498" tIns="52249" rIns="104498" bIns="52249" anchor="ctr">
              <a:flatTx/>
            </a:bodyPr>
            <a:lstStyle/>
            <a:p>
              <a:pPr algn="ctr" defTabSz="1044575"/>
              <a:r>
                <a:rPr lang="zh-CN" altLang="en-US">
                  <a:solidFill>
                    <a:srgbClr val="FFFFFF"/>
                  </a:solidFill>
                  <a:latin typeface="宋体" panose="02010600030101010101" pitchFamily="2" charset="-122"/>
                </a:rPr>
                <a:t>能力</a:t>
              </a:r>
              <a:endParaRPr lang="zh-CN" altLang="en-US">
                <a:solidFill>
                  <a:srgbClr val="FFFFFF"/>
                </a:solidFill>
                <a:latin typeface="宋体" panose="02010600030101010101" pitchFamily="2" charset="-122"/>
              </a:endParaRPr>
            </a:p>
          </p:txBody>
        </p:sp>
        <p:sp>
          <p:nvSpPr>
            <p:cNvPr id="232462" name="Rectangle 14"/>
            <p:cNvSpPr>
              <a:spLocks noChangeArrowheads="1"/>
            </p:cNvSpPr>
            <p:nvPr/>
          </p:nvSpPr>
          <p:spPr bwMode="auto">
            <a:xfrm>
              <a:off x="3024" y="1637"/>
              <a:ext cx="912" cy="480"/>
            </a:xfrm>
            <a:prstGeom prst="rect">
              <a:avLst/>
            </a:prstGeom>
            <a:solidFill>
              <a:srgbClr val="00FF00"/>
            </a:solidFill>
            <a:ln w="9525">
              <a:miter lim="800000"/>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lIns="104498" tIns="52249" rIns="104498" bIns="52249" anchor="ctr">
              <a:flatTx/>
            </a:bodyPr>
            <a:lstStyle/>
            <a:p>
              <a:pPr algn="ctr" defTabSz="1044575"/>
              <a:r>
                <a:rPr lang="zh-CN" altLang="en-US">
                  <a:solidFill>
                    <a:srgbClr val="FFFFFF"/>
                  </a:solidFill>
                  <a:latin typeface="宋体" panose="02010600030101010101" pitchFamily="2" charset="-122"/>
                </a:rPr>
                <a:t>绩效评价</a:t>
              </a:r>
              <a:endParaRPr lang="zh-CN" altLang="en-US">
                <a:solidFill>
                  <a:srgbClr val="FFFFFF"/>
                </a:solidFill>
                <a:latin typeface="宋体" panose="02010600030101010101" pitchFamily="2" charset="-122"/>
              </a:endParaRPr>
            </a:p>
            <a:p>
              <a:pPr algn="ctr" defTabSz="1044575"/>
              <a:r>
                <a:rPr lang="zh-CN" altLang="en-US">
                  <a:solidFill>
                    <a:srgbClr val="FFFFFF"/>
                  </a:solidFill>
                  <a:latin typeface="宋体" panose="02010600030101010101" pitchFamily="2" charset="-122"/>
                </a:rPr>
                <a:t>标准</a:t>
              </a:r>
              <a:endParaRPr lang="zh-CN" altLang="en-US">
                <a:solidFill>
                  <a:srgbClr val="FFFFFF"/>
                </a:solidFill>
                <a:latin typeface="宋体" panose="02010600030101010101" pitchFamily="2" charset="-122"/>
              </a:endParaRPr>
            </a:p>
          </p:txBody>
        </p:sp>
        <p:sp>
          <p:nvSpPr>
            <p:cNvPr id="232463" name="Rectangle 15"/>
            <p:cNvSpPr>
              <a:spLocks noChangeArrowheads="1"/>
            </p:cNvSpPr>
            <p:nvPr/>
          </p:nvSpPr>
          <p:spPr bwMode="auto">
            <a:xfrm>
              <a:off x="4176" y="1264"/>
              <a:ext cx="1520" cy="800"/>
            </a:xfrm>
            <a:prstGeom prst="rect">
              <a:avLst/>
            </a:prstGeom>
            <a:solidFill>
              <a:srgbClr val="00FF00"/>
            </a:solidFill>
            <a:ln w="9525">
              <a:miter lim="800000"/>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lIns="104498" tIns="52249" rIns="104498" bIns="52249" anchor="ctr">
              <a:flatTx/>
            </a:bodyPr>
            <a:lstStyle/>
            <a:p>
              <a:pPr algn="ctr" defTabSz="1044575"/>
              <a:r>
                <a:rPr lang="zh-CN" altLang="en-US">
                  <a:solidFill>
                    <a:srgbClr val="FFFFFF"/>
                  </a:solidFill>
                  <a:latin typeface="宋体" panose="02010600030101010101" pitchFamily="2" charset="-122"/>
                </a:rPr>
                <a:t>公平性比较</a:t>
              </a:r>
              <a:endParaRPr lang="zh-CN" altLang="en-US">
                <a:solidFill>
                  <a:srgbClr val="FFFFFF"/>
                </a:solidFill>
                <a:latin typeface="宋体" panose="02010600030101010101" pitchFamily="2" charset="-122"/>
              </a:endParaRPr>
            </a:p>
            <a:p>
              <a:pPr algn="ctr" defTabSz="1044575"/>
              <a:r>
                <a:rPr lang="zh-CN" altLang="en-US">
                  <a:solidFill>
                    <a:srgbClr val="FFFFFF"/>
                  </a:solidFill>
                  <a:latin typeface="宋体" panose="02010600030101010101" pitchFamily="2" charset="-122"/>
                </a:rPr>
                <a:t>产出    产出</a:t>
              </a:r>
              <a:endParaRPr lang="zh-CN" altLang="en-US">
                <a:solidFill>
                  <a:srgbClr val="FFFFFF"/>
                </a:solidFill>
                <a:latin typeface="宋体" panose="02010600030101010101" pitchFamily="2" charset="-122"/>
              </a:endParaRPr>
            </a:p>
            <a:p>
              <a:pPr algn="ctr" defTabSz="1044575"/>
              <a:r>
                <a:rPr lang="zh-CN" altLang="en-US">
                  <a:solidFill>
                    <a:srgbClr val="FFFFFF"/>
                  </a:solidFill>
                  <a:latin typeface="宋体" panose="02010600030101010101" pitchFamily="2" charset="-122"/>
                </a:rPr>
                <a:t> 投入</a:t>
              </a:r>
              <a:r>
                <a:rPr lang="en-US" altLang="zh-CN">
                  <a:solidFill>
                    <a:srgbClr val="FFFFFF"/>
                  </a:solidFill>
                  <a:latin typeface="宋体" panose="02010600030101010101" pitchFamily="2" charset="-122"/>
                </a:rPr>
                <a:t>A   </a:t>
              </a:r>
              <a:r>
                <a:rPr lang="zh-CN" altLang="en-US">
                  <a:solidFill>
                    <a:srgbClr val="FFFFFF"/>
                  </a:solidFill>
                  <a:latin typeface="宋体" panose="02010600030101010101" pitchFamily="2" charset="-122"/>
                </a:rPr>
                <a:t>投入</a:t>
              </a:r>
              <a:r>
                <a:rPr lang="en-US" altLang="zh-CN">
                  <a:solidFill>
                    <a:srgbClr val="FFFFFF"/>
                  </a:solidFill>
                  <a:latin typeface="宋体" panose="02010600030101010101" pitchFamily="2" charset="-122"/>
                </a:rPr>
                <a:t>B</a:t>
              </a:r>
              <a:endParaRPr lang="en-US" altLang="zh-CN">
                <a:solidFill>
                  <a:srgbClr val="FFFFFF"/>
                </a:solidFill>
                <a:latin typeface="宋体" panose="02010600030101010101" pitchFamily="2" charset="-122"/>
              </a:endParaRPr>
            </a:p>
          </p:txBody>
        </p:sp>
        <p:sp>
          <p:nvSpPr>
            <p:cNvPr id="232464" name="Line 16"/>
            <p:cNvSpPr>
              <a:spLocks noChangeShapeType="1"/>
            </p:cNvSpPr>
            <p:nvPr/>
          </p:nvSpPr>
          <p:spPr bwMode="auto">
            <a:xfrm>
              <a:off x="1680" y="2750"/>
              <a:ext cx="499" cy="7"/>
            </a:xfrm>
            <a:prstGeom prst="line">
              <a:avLst/>
            </a:prstGeom>
            <a:noFill/>
            <a:ln w="76200">
              <a:solidFill>
                <a:schemeClr val="tx1"/>
              </a:solidFill>
              <a:round/>
              <a:headEnd type="none" w="sm" len="sm"/>
              <a:tailEnd type="triangle" w="med" len="med"/>
            </a:ln>
          </p:spPr>
          <p:txBody>
            <a:bodyPr wrap="none" anchor="ctr"/>
            <a:lstStyle/>
            <a:p>
              <a:endParaRPr lang="en-US">
                <a:solidFill>
                  <a:srgbClr val="000000"/>
                </a:solidFill>
              </a:endParaRPr>
            </a:p>
          </p:txBody>
        </p:sp>
        <p:sp>
          <p:nvSpPr>
            <p:cNvPr id="232465" name="Line 17"/>
            <p:cNvSpPr>
              <a:spLocks noChangeShapeType="1"/>
            </p:cNvSpPr>
            <p:nvPr/>
          </p:nvSpPr>
          <p:spPr bwMode="auto">
            <a:xfrm>
              <a:off x="3319" y="2757"/>
              <a:ext cx="414" cy="0"/>
            </a:xfrm>
            <a:prstGeom prst="line">
              <a:avLst/>
            </a:prstGeom>
            <a:noFill/>
            <a:ln w="76200">
              <a:solidFill>
                <a:schemeClr val="tx1"/>
              </a:solidFill>
              <a:round/>
              <a:headEnd type="none" w="sm" len="sm"/>
              <a:tailEnd type="triangle" w="med" len="med"/>
            </a:ln>
          </p:spPr>
          <p:txBody>
            <a:bodyPr wrap="none" anchor="ctr"/>
            <a:lstStyle/>
            <a:p>
              <a:endParaRPr lang="en-US">
                <a:solidFill>
                  <a:srgbClr val="000000"/>
                </a:solidFill>
              </a:endParaRPr>
            </a:p>
          </p:txBody>
        </p:sp>
        <p:sp>
          <p:nvSpPr>
            <p:cNvPr id="232466" name="Line 18"/>
            <p:cNvSpPr>
              <a:spLocks noChangeShapeType="1"/>
            </p:cNvSpPr>
            <p:nvPr/>
          </p:nvSpPr>
          <p:spPr bwMode="auto">
            <a:xfrm>
              <a:off x="4925" y="2757"/>
              <a:ext cx="415" cy="0"/>
            </a:xfrm>
            <a:prstGeom prst="line">
              <a:avLst/>
            </a:prstGeom>
            <a:noFill/>
            <a:ln w="76200">
              <a:solidFill>
                <a:schemeClr val="tx1"/>
              </a:solidFill>
              <a:round/>
              <a:headEnd type="none" w="sm" len="sm"/>
              <a:tailEnd type="triangle" w="med" len="med"/>
            </a:ln>
          </p:spPr>
          <p:txBody>
            <a:bodyPr wrap="none" anchor="ctr"/>
            <a:lstStyle/>
            <a:p>
              <a:endParaRPr lang="en-US">
                <a:solidFill>
                  <a:srgbClr val="000000"/>
                </a:solidFill>
              </a:endParaRPr>
            </a:p>
          </p:txBody>
        </p:sp>
        <p:sp>
          <p:nvSpPr>
            <p:cNvPr id="232467" name="Line 19"/>
            <p:cNvSpPr>
              <a:spLocks noChangeShapeType="1"/>
            </p:cNvSpPr>
            <p:nvPr/>
          </p:nvSpPr>
          <p:spPr bwMode="auto">
            <a:xfrm flipV="1">
              <a:off x="5133" y="2757"/>
              <a:ext cx="0" cy="640"/>
            </a:xfrm>
            <a:prstGeom prst="line">
              <a:avLst/>
            </a:prstGeom>
            <a:noFill/>
            <a:ln w="76200">
              <a:solidFill>
                <a:schemeClr val="tx1"/>
              </a:solidFill>
              <a:round/>
              <a:headEnd type="none" w="sm" len="sm"/>
              <a:tailEnd type="triangle" w="med" len="med"/>
            </a:ln>
          </p:spPr>
          <p:txBody>
            <a:bodyPr wrap="none" anchor="ctr"/>
            <a:lstStyle/>
            <a:p>
              <a:endParaRPr lang="en-US">
                <a:solidFill>
                  <a:srgbClr val="000000"/>
                </a:solidFill>
              </a:endParaRPr>
            </a:p>
          </p:txBody>
        </p:sp>
        <p:sp>
          <p:nvSpPr>
            <p:cNvPr id="232468" name="Line 20"/>
            <p:cNvSpPr>
              <a:spLocks noChangeShapeType="1"/>
            </p:cNvSpPr>
            <p:nvPr/>
          </p:nvSpPr>
          <p:spPr bwMode="auto">
            <a:xfrm flipV="1">
              <a:off x="3215" y="2917"/>
              <a:ext cx="0" cy="480"/>
            </a:xfrm>
            <a:prstGeom prst="line">
              <a:avLst/>
            </a:prstGeom>
            <a:noFill/>
            <a:ln w="76200">
              <a:solidFill>
                <a:schemeClr val="tx1"/>
              </a:solidFill>
              <a:round/>
              <a:headEnd type="none" w="sm" len="sm"/>
              <a:tailEnd type="triangle" w="med" len="med"/>
            </a:ln>
          </p:spPr>
          <p:txBody>
            <a:bodyPr wrap="none" anchor="ctr"/>
            <a:lstStyle/>
            <a:p>
              <a:endParaRPr lang="en-US">
                <a:solidFill>
                  <a:srgbClr val="000000"/>
                </a:solidFill>
              </a:endParaRPr>
            </a:p>
          </p:txBody>
        </p:sp>
        <p:sp>
          <p:nvSpPr>
            <p:cNvPr id="232469" name="Line 21"/>
            <p:cNvSpPr>
              <a:spLocks noChangeShapeType="1"/>
            </p:cNvSpPr>
            <p:nvPr/>
          </p:nvSpPr>
          <p:spPr bwMode="auto">
            <a:xfrm>
              <a:off x="4044" y="2917"/>
              <a:ext cx="0" cy="480"/>
            </a:xfrm>
            <a:prstGeom prst="line">
              <a:avLst/>
            </a:prstGeom>
            <a:noFill/>
            <a:ln w="76200">
              <a:solidFill>
                <a:schemeClr val="tx1"/>
              </a:solidFill>
              <a:round/>
              <a:headEnd type="none" w="sm" len="sm"/>
              <a:tailEnd type="triangle" w="med" len="med"/>
            </a:ln>
          </p:spPr>
          <p:txBody>
            <a:bodyPr wrap="none" anchor="ctr"/>
            <a:lstStyle/>
            <a:p>
              <a:endParaRPr lang="en-US">
                <a:solidFill>
                  <a:srgbClr val="000000"/>
                </a:solidFill>
              </a:endParaRPr>
            </a:p>
          </p:txBody>
        </p:sp>
        <p:sp>
          <p:nvSpPr>
            <p:cNvPr id="232470" name="Line 22"/>
            <p:cNvSpPr>
              <a:spLocks noChangeShapeType="1"/>
            </p:cNvSpPr>
            <p:nvPr/>
          </p:nvSpPr>
          <p:spPr bwMode="auto">
            <a:xfrm flipV="1">
              <a:off x="1920" y="2757"/>
              <a:ext cx="0" cy="587"/>
            </a:xfrm>
            <a:prstGeom prst="line">
              <a:avLst/>
            </a:prstGeom>
            <a:noFill/>
            <a:ln w="76200">
              <a:solidFill>
                <a:schemeClr val="tx1"/>
              </a:solidFill>
              <a:round/>
              <a:headEnd type="none" w="sm" len="sm"/>
              <a:tailEnd type="triangle" w="med" len="med"/>
            </a:ln>
          </p:spPr>
          <p:txBody>
            <a:bodyPr wrap="none" anchor="ctr"/>
            <a:lstStyle/>
            <a:p>
              <a:endParaRPr lang="en-US">
                <a:solidFill>
                  <a:srgbClr val="000000"/>
                </a:solidFill>
              </a:endParaRPr>
            </a:p>
          </p:txBody>
        </p:sp>
        <p:sp>
          <p:nvSpPr>
            <p:cNvPr id="232471" name="Line 23"/>
            <p:cNvSpPr>
              <a:spLocks noChangeShapeType="1"/>
            </p:cNvSpPr>
            <p:nvPr/>
          </p:nvSpPr>
          <p:spPr bwMode="auto">
            <a:xfrm>
              <a:off x="1920" y="2117"/>
              <a:ext cx="0" cy="640"/>
            </a:xfrm>
            <a:prstGeom prst="line">
              <a:avLst/>
            </a:prstGeom>
            <a:noFill/>
            <a:ln w="76200">
              <a:solidFill>
                <a:schemeClr val="tx1"/>
              </a:solidFill>
              <a:round/>
              <a:headEnd type="none" w="sm" len="sm"/>
              <a:tailEnd type="triangle" w="med" len="med"/>
            </a:ln>
          </p:spPr>
          <p:txBody>
            <a:bodyPr wrap="none" anchor="ctr"/>
            <a:lstStyle/>
            <a:p>
              <a:endParaRPr lang="en-US">
                <a:solidFill>
                  <a:srgbClr val="000000"/>
                </a:solidFill>
              </a:endParaRPr>
            </a:p>
          </p:txBody>
        </p:sp>
        <p:sp>
          <p:nvSpPr>
            <p:cNvPr id="232472" name="Line 24"/>
            <p:cNvSpPr>
              <a:spLocks noChangeShapeType="1"/>
            </p:cNvSpPr>
            <p:nvPr/>
          </p:nvSpPr>
          <p:spPr bwMode="auto">
            <a:xfrm>
              <a:off x="3474" y="2117"/>
              <a:ext cx="0" cy="640"/>
            </a:xfrm>
            <a:prstGeom prst="line">
              <a:avLst/>
            </a:prstGeom>
            <a:noFill/>
            <a:ln w="76200">
              <a:solidFill>
                <a:schemeClr val="tx1"/>
              </a:solidFill>
              <a:round/>
              <a:headEnd type="none" w="sm" len="sm"/>
              <a:tailEnd type="triangle" w="med" len="med"/>
            </a:ln>
          </p:spPr>
          <p:txBody>
            <a:bodyPr wrap="none" anchor="ctr"/>
            <a:lstStyle/>
            <a:p>
              <a:endParaRPr lang="en-US">
                <a:solidFill>
                  <a:srgbClr val="000000"/>
                </a:solidFill>
              </a:endParaRPr>
            </a:p>
          </p:txBody>
        </p:sp>
        <p:sp>
          <p:nvSpPr>
            <p:cNvPr id="232473" name="Line 25"/>
            <p:cNvSpPr>
              <a:spLocks noChangeShapeType="1"/>
            </p:cNvSpPr>
            <p:nvPr/>
          </p:nvSpPr>
          <p:spPr bwMode="auto">
            <a:xfrm>
              <a:off x="4702" y="2054"/>
              <a:ext cx="2" cy="490"/>
            </a:xfrm>
            <a:prstGeom prst="line">
              <a:avLst/>
            </a:prstGeom>
            <a:noFill/>
            <a:ln w="76200">
              <a:solidFill>
                <a:schemeClr val="tx1"/>
              </a:solidFill>
              <a:round/>
              <a:headEnd type="triangle" w="med" len="med"/>
              <a:tailEnd type="triangle" w="med" len="med"/>
            </a:ln>
          </p:spPr>
          <p:txBody>
            <a:bodyPr wrap="none" anchor="ctr"/>
            <a:lstStyle/>
            <a:p>
              <a:endParaRPr lang="en-US">
                <a:solidFill>
                  <a:srgbClr val="000000"/>
                </a:solidFill>
              </a:endParaRPr>
            </a:p>
          </p:txBody>
        </p:sp>
        <p:cxnSp>
          <p:nvCxnSpPr>
            <p:cNvPr id="232474" name="AutoShape 26"/>
            <p:cNvCxnSpPr>
              <a:cxnSpLocks noChangeShapeType="1"/>
              <a:stCxn id="232457" idx="3"/>
              <a:endCxn id="232456" idx="0"/>
            </p:cNvCxnSpPr>
            <p:nvPr/>
          </p:nvCxnSpPr>
          <p:spPr bwMode="auto">
            <a:xfrm>
              <a:off x="3780" y="1051"/>
              <a:ext cx="2130" cy="1493"/>
            </a:xfrm>
            <a:prstGeom prst="bentConnector2">
              <a:avLst/>
            </a:prstGeom>
            <a:noFill/>
            <a:ln w="76200">
              <a:solidFill>
                <a:schemeClr val="tx1"/>
              </a:solidFill>
              <a:miter lim="800000"/>
              <a:headEnd type="none" w="sm" len="sm"/>
              <a:tailEnd type="triangle" w="med" len="med"/>
            </a:ln>
          </p:spPr>
        </p:cxnSp>
        <p:cxnSp>
          <p:nvCxnSpPr>
            <p:cNvPr id="232475" name="AutoShape 27"/>
            <p:cNvCxnSpPr>
              <a:cxnSpLocks noChangeShapeType="1"/>
              <a:stCxn id="232456" idx="2"/>
              <a:endCxn id="232452" idx="3"/>
            </p:cNvCxnSpPr>
            <p:nvPr/>
          </p:nvCxnSpPr>
          <p:spPr bwMode="auto">
            <a:xfrm rot="5400000">
              <a:off x="4323" y="2690"/>
              <a:ext cx="1360" cy="1814"/>
            </a:xfrm>
            <a:prstGeom prst="bentConnector2">
              <a:avLst/>
            </a:prstGeom>
            <a:noFill/>
            <a:ln w="76200">
              <a:solidFill>
                <a:schemeClr val="tx1"/>
              </a:solidFill>
              <a:miter lim="800000"/>
              <a:headEnd type="none" w="sm" len="sm"/>
              <a:tailEnd type="triangle" w="med" len="med"/>
            </a:ln>
          </p:spPr>
        </p:cxnSp>
        <p:cxnSp>
          <p:nvCxnSpPr>
            <p:cNvPr id="232476" name="AutoShape 28"/>
            <p:cNvCxnSpPr>
              <a:cxnSpLocks noChangeShapeType="1"/>
            </p:cNvCxnSpPr>
            <p:nvPr/>
          </p:nvCxnSpPr>
          <p:spPr bwMode="auto">
            <a:xfrm rot="10800000">
              <a:off x="1147" y="2926"/>
              <a:ext cx="1733" cy="1351"/>
            </a:xfrm>
            <a:prstGeom prst="bentConnector2">
              <a:avLst/>
            </a:prstGeom>
            <a:noFill/>
            <a:ln w="76200">
              <a:solidFill>
                <a:schemeClr val="tx1"/>
              </a:solidFill>
              <a:miter lim="800000"/>
              <a:headEnd type="none" w="sm" len="sm"/>
              <a:tailEnd type="triangle" w="med" len="med"/>
            </a:ln>
          </p:spPr>
        </p:cxnSp>
        <p:cxnSp>
          <p:nvCxnSpPr>
            <p:cNvPr id="232477" name="AutoShape 29"/>
            <p:cNvCxnSpPr>
              <a:cxnSpLocks noChangeShapeType="1"/>
            </p:cNvCxnSpPr>
            <p:nvPr/>
          </p:nvCxnSpPr>
          <p:spPr bwMode="auto">
            <a:xfrm rot="-5400000">
              <a:off x="1236" y="987"/>
              <a:ext cx="1383" cy="1521"/>
            </a:xfrm>
            <a:prstGeom prst="bentConnector2">
              <a:avLst/>
            </a:prstGeom>
            <a:noFill/>
            <a:ln w="76200">
              <a:solidFill>
                <a:schemeClr val="tx1"/>
              </a:solidFill>
              <a:miter lim="800000"/>
              <a:headEnd type="none" w="sm" len="sm"/>
              <a:tailEnd type="triangle" w="med" len="med"/>
            </a:ln>
          </p:spPr>
        </p:cxnSp>
        <p:sp>
          <p:nvSpPr>
            <p:cNvPr id="232478" name="Line 30"/>
            <p:cNvSpPr>
              <a:spLocks noChangeShapeType="1"/>
            </p:cNvSpPr>
            <p:nvPr/>
          </p:nvSpPr>
          <p:spPr bwMode="auto">
            <a:xfrm>
              <a:off x="4303" y="1776"/>
              <a:ext cx="570" cy="0"/>
            </a:xfrm>
            <a:prstGeom prst="line">
              <a:avLst/>
            </a:prstGeom>
            <a:noFill/>
            <a:ln w="38100">
              <a:solidFill>
                <a:schemeClr val="bg1"/>
              </a:solidFill>
              <a:round/>
            </a:ln>
          </p:spPr>
          <p:txBody>
            <a:bodyPr wrap="none" anchor="ctr"/>
            <a:lstStyle/>
            <a:p>
              <a:endParaRPr lang="en-US">
                <a:solidFill>
                  <a:srgbClr val="000000"/>
                </a:solidFill>
              </a:endParaRPr>
            </a:p>
          </p:txBody>
        </p:sp>
        <p:sp>
          <p:nvSpPr>
            <p:cNvPr id="232479" name="Line 31"/>
            <p:cNvSpPr>
              <a:spLocks noChangeShapeType="1"/>
            </p:cNvSpPr>
            <p:nvPr/>
          </p:nvSpPr>
          <p:spPr bwMode="auto">
            <a:xfrm>
              <a:off x="5046" y="1776"/>
              <a:ext cx="570" cy="0"/>
            </a:xfrm>
            <a:prstGeom prst="line">
              <a:avLst/>
            </a:prstGeom>
            <a:noFill/>
            <a:ln w="38100">
              <a:solidFill>
                <a:schemeClr val="bg1"/>
              </a:solidFill>
              <a:round/>
            </a:ln>
          </p:spPr>
          <p:txBody>
            <a:bodyPr wrap="none" anchor="ctr"/>
            <a:lstStyle/>
            <a:p>
              <a:endParaRPr lang="en-US">
                <a:solidFill>
                  <a:srgbClr val="000000"/>
                </a:solidFill>
              </a:endParaRPr>
            </a:p>
          </p:txBody>
        </p:sp>
        <p:sp>
          <p:nvSpPr>
            <p:cNvPr id="232480" name="Text Box 32"/>
            <p:cNvSpPr txBox="1">
              <a:spLocks noChangeArrowheads="1"/>
            </p:cNvSpPr>
            <p:nvPr/>
          </p:nvSpPr>
          <p:spPr bwMode="auto">
            <a:xfrm>
              <a:off x="4848" y="1536"/>
              <a:ext cx="192" cy="404"/>
            </a:xfrm>
            <a:prstGeom prst="rect">
              <a:avLst/>
            </a:prstGeom>
            <a:noFill/>
            <a:ln w="12700">
              <a:noFill/>
              <a:miter lim="800000"/>
            </a:ln>
          </p:spPr>
          <p:txBody>
            <a:bodyPr>
              <a:spAutoFit/>
            </a:bodyPr>
            <a:lstStyle/>
            <a:p>
              <a:pPr algn="ctr">
                <a:spcBef>
                  <a:spcPct val="50000"/>
                </a:spcBef>
              </a:pPr>
              <a:r>
                <a:rPr lang="zh-CN" altLang="en-US" sz="3600" b="0">
                  <a:solidFill>
                    <a:srgbClr val="FFFFFF"/>
                  </a:solidFill>
                </a:rPr>
                <a:t>：</a:t>
              </a:r>
              <a:endParaRPr lang="zh-CN" altLang="en-US" sz="3600" b="0">
                <a:solidFill>
                  <a:srgbClr val="FFFFFF"/>
                </a:solidFill>
              </a:endParaRPr>
            </a:p>
          </p:txBody>
        </p:sp>
        <p:sp>
          <p:nvSpPr>
            <p:cNvPr id="232481" name="Rectangle 33"/>
            <p:cNvSpPr>
              <a:spLocks noChangeArrowheads="1"/>
            </p:cNvSpPr>
            <p:nvPr/>
          </p:nvSpPr>
          <p:spPr bwMode="auto">
            <a:xfrm>
              <a:off x="288" y="1733"/>
              <a:ext cx="720" cy="336"/>
            </a:xfrm>
            <a:prstGeom prst="rect">
              <a:avLst/>
            </a:prstGeom>
            <a:solidFill>
              <a:srgbClr val="00FF00"/>
            </a:solidFill>
            <a:ln w="9525">
              <a:miter lim="800000"/>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lIns="104498" tIns="52249" rIns="104498" bIns="52249" anchor="ctr">
              <a:flatTx/>
            </a:bodyPr>
            <a:lstStyle/>
            <a:p>
              <a:pPr algn="ctr" defTabSz="1044575"/>
              <a:r>
                <a:rPr lang="zh-CN" altLang="en-US">
                  <a:solidFill>
                    <a:srgbClr val="FFFFFF"/>
                  </a:solidFill>
                  <a:latin typeface="宋体" panose="02010600030101010101" pitchFamily="2" charset="-122"/>
                </a:rPr>
                <a:t>机会</a:t>
              </a:r>
              <a:endParaRPr lang="zh-CN" altLang="en-US">
                <a:solidFill>
                  <a:srgbClr val="FFFFFF"/>
                </a:solidFill>
                <a:latin typeface="宋体" panose="02010600030101010101" pitchFamily="2" charset="-122"/>
              </a:endParaRPr>
            </a:p>
          </p:txBody>
        </p:sp>
        <p:sp>
          <p:nvSpPr>
            <p:cNvPr id="232482" name="Line 34"/>
            <p:cNvSpPr>
              <a:spLocks noChangeShapeType="1"/>
            </p:cNvSpPr>
            <p:nvPr/>
          </p:nvSpPr>
          <p:spPr bwMode="auto">
            <a:xfrm>
              <a:off x="624" y="2100"/>
              <a:ext cx="4" cy="449"/>
            </a:xfrm>
            <a:prstGeom prst="line">
              <a:avLst/>
            </a:prstGeom>
            <a:noFill/>
            <a:ln w="76200">
              <a:solidFill>
                <a:schemeClr val="tx1"/>
              </a:solidFill>
              <a:round/>
              <a:headEnd type="none" w="sm" len="sm"/>
              <a:tailEnd type="triangle" w="med" len="med"/>
            </a:ln>
          </p:spPr>
          <p:txBody>
            <a:bodyPr wrap="none" anchor="ctr"/>
            <a:lstStyle/>
            <a:p>
              <a:endParaRPr 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tile tx="0" ty="0" sx="100000" sy="100000" flip="none" algn="tl"/>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12825" y="1506538"/>
            <a:ext cx="8642350" cy="2438400"/>
          </a:xfrm>
          <a:noFill/>
        </p:spPr>
        <p:txBody>
          <a:bodyPr/>
          <a:lstStyle/>
          <a:p>
            <a:pPr eaLnBrk="1" hangingPunct="1"/>
            <a:r>
              <a:rPr lang="zh-CN" altLang="en-US" sz="6200" b="1" smtClean="0">
                <a:solidFill>
                  <a:srgbClr val="FFFF00"/>
                </a:solidFill>
                <a:latin typeface="文鼎粗行楷体简" pitchFamily="18" charset="-122"/>
                <a:ea typeface="文鼎粗行楷体简" pitchFamily="18" charset="-122"/>
              </a:rPr>
              <a:t>第二章  </a:t>
            </a:r>
            <a:br>
              <a:rPr lang="zh-CN" altLang="en-US" sz="6200" b="1" smtClean="0">
                <a:solidFill>
                  <a:srgbClr val="FFFF00"/>
                </a:solidFill>
                <a:latin typeface="文鼎粗行楷体简" pitchFamily="18" charset="-122"/>
                <a:ea typeface="文鼎粗行楷体简" pitchFamily="18" charset="-122"/>
              </a:rPr>
            </a:br>
            <a:br>
              <a:rPr lang="zh-CN" altLang="en-US" sz="6200" b="1" smtClean="0">
                <a:solidFill>
                  <a:srgbClr val="FFFF00"/>
                </a:solidFill>
                <a:latin typeface="文鼎粗行楷体简" pitchFamily="18" charset="-122"/>
                <a:ea typeface="文鼎粗行楷体简" pitchFamily="18" charset="-122"/>
              </a:rPr>
            </a:br>
            <a:r>
              <a:rPr lang="zh-CN" altLang="en-US" sz="6200" b="1" smtClean="0">
                <a:solidFill>
                  <a:srgbClr val="FFFF00"/>
                </a:solidFill>
                <a:latin typeface="文鼎粗行楷体简" pitchFamily="18" charset="-122"/>
                <a:ea typeface="文鼎粗行楷体简" pitchFamily="18" charset="-122"/>
              </a:rPr>
              <a:t> 战略性薪酬管理</a:t>
            </a:r>
            <a:endParaRPr lang="zh-CN" altLang="en-US" sz="6200" b="1" smtClean="0">
              <a:solidFill>
                <a:srgbClr val="FFFF00"/>
              </a:solidFill>
              <a:latin typeface="文鼎粗行楷体简" pitchFamily="18" charset="-122"/>
              <a:ea typeface="文鼎粗行楷体简" pitchFamily="18" charset="-122"/>
            </a:endParaRPr>
          </a:p>
        </p:txBody>
      </p:sp>
    </p:spTree>
  </p:cSld>
  <p:clrMapOvr>
    <a:masterClrMapping/>
  </p:clrMapOvr>
  <p:transition spd="slow">
    <p:wip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zh-CN" sz="3200" b="1" smtClean="0">
                <a:solidFill>
                  <a:srgbClr val="FFFFFF"/>
                </a:solidFill>
                <a:latin typeface="宋体" panose="02010600030101010101" pitchFamily="2" charset="-122"/>
              </a:rPr>
              <a:t>激励理论：马斯洛需求层次论</a:t>
            </a:r>
            <a:endParaRPr lang="zh-CN" altLang="en-US" sz="3200" b="1" smtClean="0">
              <a:solidFill>
                <a:srgbClr val="FFFFFF"/>
              </a:solidFill>
              <a:latin typeface="宋体" panose="02010600030101010101" pitchFamily="2" charset="-122"/>
            </a:endParaRPr>
          </a:p>
        </p:txBody>
      </p:sp>
      <p:sp>
        <p:nvSpPr>
          <p:cNvPr id="233475" name="Text Box 3"/>
          <p:cNvSpPr txBox="1">
            <a:spLocks noChangeArrowheads="1"/>
          </p:cNvSpPr>
          <p:nvPr/>
        </p:nvSpPr>
        <p:spPr bwMode="auto">
          <a:xfrm>
            <a:off x="381000" y="1295400"/>
            <a:ext cx="2819400"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主要观点</a:t>
            </a:r>
            <a:endParaRPr lang="zh-CN" altLang="en-US" i="1">
              <a:solidFill>
                <a:srgbClr val="000000"/>
              </a:solidFill>
            </a:endParaRPr>
          </a:p>
        </p:txBody>
      </p:sp>
      <p:sp>
        <p:nvSpPr>
          <p:cNvPr id="233476" name="Text Box 4"/>
          <p:cNvSpPr txBox="1">
            <a:spLocks noChangeArrowheads="1"/>
          </p:cNvSpPr>
          <p:nvPr/>
        </p:nvSpPr>
        <p:spPr bwMode="auto">
          <a:xfrm>
            <a:off x="3733800" y="1295400"/>
            <a:ext cx="3163888"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关于绩效奖励的推论</a:t>
            </a:r>
            <a:endParaRPr lang="zh-CN" altLang="en-US" i="1">
              <a:solidFill>
                <a:srgbClr val="000000"/>
              </a:solidFill>
            </a:endParaRPr>
          </a:p>
        </p:txBody>
      </p:sp>
      <p:sp>
        <p:nvSpPr>
          <p:cNvPr id="233477" name="Text Box 5"/>
          <p:cNvSpPr txBox="1">
            <a:spLocks noChangeArrowheads="1"/>
          </p:cNvSpPr>
          <p:nvPr/>
        </p:nvSpPr>
        <p:spPr bwMode="auto">
          <a:xfrm>
            <a:off x="7239000" y="1295400"/>
            <a:ext cx="3163888"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行动指南</a:t>
            </a:r>
            <a:endParaRPr lang="zh-CN" altLang="en-US" i="1">
              <a:solidFill>
                <a:srgbClr val="000000"/>
              </a:solidFill>
            </a:endParaRPr>
          </a:p>
        </p:txBody>
      </p:sp>
      <p:sp>
        <p:nvSpPr>
          <p:cNvPr id="233478" name="Text Box 6"/>
          <p:cNvSpPr txBox="1">
            <a:spLocks noChangeArrowheads="1"/>
          </p:cNvSpPr>
          <p:nvPr/>
        </p:nvSpPr>
        <p:spPr bwMode="auto">
          <a:xfrm>
            <a:off x="533400" y="2057400"/>
            <a:ext cx="3200400" cy="5016500"/>
          </a:xfrm>
          <a:prstGeom prst="rect">
            <a:avLst/>
          </a:prstGeom>
          <a:noFill/>
          <a:ln w="9525">
            <a:noFill/>
            <a:miter lim="800000"/>
          </a:ln>
        </p:spPr>
        <p:txBody>
          <a:bodyPr>
            <a:spAutoFit/>
          </a:bodyPr>
          <a:lstStyle/>
          <a:p>
            <a:pPr algn="l">
              <a:lnSpc>
                <a:spcPct val="110000"/>
              </a:lnSpc>
              <a:spcBef>
                <a:spcPct val="50000"/>
              </a:spcBef>
              <a:buClr>
                <a:srgbClr val="33CCFF"/>
              </a:buClr>
              <a:buFont typeface="Monotype Sorts" pitchFamily="2" charset="2"/>
              <a:buChar char="ò"/>
            </a:pPr>
            <a:r>
              <a:rPr lang="zh-CN" altLang="en-US" sz="2200" b="0">
                <a:solidFill>
                  <a:srgbClr val="000000"/>
                </a:solidFill>
              </a:rPr>
              <a:t>人们是受到内在需要激励的。</a:t>
            </a:r>
            <a:endParaRPr lang="zh-CN" altLang="en-US" sz="2200" b="0">
              <a:solidFill>
                <a:srgbClr val="000000"/>
              </a:solidFill>
            </a:endParaRPr>
          </a:p>
          <a:p>
            <a:pPr algn="l">
              <a:lnSpc>
                <a:spcPct val="110000"/>
              </a:lnSpc>
              <a:spcBef>
                <a:spcPct val="50000"/>
              </a:spcBef>
              <a:buClr>
                <a:srgbClr val="33CCFF"/>
              </a:buClr>
              <a:buFont typeface="Monotype Sorts" pitchFamily="2" charset="2"/>
              <a:buChar char="ò"/>
            </a:pPr>
            <a:r>
              <a:rPr lang="zh-CN" altLang="en-US" sz="2200" b="0">
                <a:solidFill>
                  <a:srgbClr val="000000"/>
                </a:solidFill>
              </a:rPr>
              <a:t>人的需求是由一个从最基本需求（衣食住行）到最高需求（自尊、爱、自我实现）的有序等级链构成的。</a:t>
            </a:r>
            <a:endParaRPr lang="zh-CN" altLang="en-US" sz="2200" b="0">
              <a:solidFill>
                <a:srgbClr val="000000"/>
              </a:solidFill>
            </a:endParaRPr>
          </a:p>
          <a:p>
            <a:pPr algn="l">
              <a:lnSpc>
                <a:spcPct val="110000"/>
              </a:lnSpc>
              <a:spcBef>
                <a:spcPct val="50000"/>
              </a:spcBef>
              <a:buClr>
                <a:srgbClr val="33CCFF"/>
              </a:buClr>
              <a:buFont typeface="Monotype Sorts" pitchFamily="2" charset="2"/>
              <a:buChar char="ò"/>
            </a:pPr>
            <a:r>
              <a:rPr lang="zh-CN" altLang="en-US" sz="2200" b="0">
                <a:solidFill>
                  <a:srgbClr val="000000"/>
                </a:solidFill>
              </a:rPr>
              <a:t>在低层次需求满足的情况下，高层次需求就变得富有激励性。</a:t>
            </a:r>
            <a:endParaRPr lang="zh-CN" altLang="en-US" sz="2200" b="0">
              <a:solidFill>
                <a:srgbClr val="000000"/>
              </a:solidFill>
            </a:endParaRPr>
          </a:p>
          <a:p>
            <a:pPr algn="l">
              <a:lnSpc>
                <a:spcPct val="110000"/>
              </a:lnSpc>
              <a:spcBef>
                <a:spcPct val="50000"/>
              </a:spcBef>
              <a:buClr>
                <a:srgbClr val="33CCFF"/>
              </a:buClr>
              <a:buFont typeface="Monotype Sorts" pitchFamily="2" charset="2"/>
              <a:buChar char="ò"/>
            </a:pPr>
            <a:r>
              <a:rPr lang="zh-CN" altLang="en-US" sz="2200" b="0">
                <a:solidFill>
                  <a:srgbClr val="000000"/>
                </a:solidFill>
              </a:rPr>
              <a:t>需求得不到满足时，人们会受到挫折。</a:t>
            </a:r>
            <a:endParaRPr lang="zh-CN" altLang="en-US" sz="2200" b="0">
              <a:solidFill>
                <a:srgbClr val="000000"/>
              </a:solidFill>
            </a:endParaRPr>
          </a:p>
        </p:txBody>
      </p:sp>
      <p:sp>
        <p:nvSpPr>
          <p:cNvPr id="233479" name="Text Box 7"/>
          <p:cNvSpPr txBox="1">
            <a:spLocks noChangeArrowheads="1"/>
          </p:cNvSpPr>
          <p:nvPr/>
        </p:nvSpPr>
        <p:spPr bwMode="auto">
          <a:xfrm>
            <a:off x="3886200" y="2085975"/>
            <a:ext cx="3200400" cy="4848225"/>
          </a:xfrm>
          <a:prstGeom prst="rect">
            <a:avLst/>
          </a:prstGeom>
          <a:noFill/>
          <a:ln w="9525">
            <a:noFill/>
            <a:miter lim="800000"/>
          </a:ln>
        </p:spPr>
        <p:txBody>
          <a:bodyPr>
            <a:spAutoFit/>
          </a:bodyPr>
          <a:lstStyle/>
          <a:p>
            <a:pPr algn="l">
              <a:lnSpc>
                <a:spcPct val="110000"/>
              </a:lnSpc>
              <a:spcBef>
                <a:spcPct val="50000"/>
              </a:spcBef>
              <a:buClr>
                <a:srgbClr val="3333CC"/>
              </a:buClr>
              <a:buFont typeface="Monotype Sorts" pitchFamily="2" charset="2"/>
              <a:buChar char="J"/>
            </a:pPr>
            <a:r>
              <a:rPr lang="zh-CN" altLang="en-US" sz="2200" b="0">
                <a:solidFill>
                  <a:srgbClr val="000000"/>
                </a:solidFill>
              </a:rPr>
              <a:t>基本薪酬必须确定在足够高的水平上，以确保员工获得满足基本生活需要的经济来源。</a:t>
            </a:r>
            <a:endParaRPr lang="zh-CN" altLang="en-US" sz="2200" b="0">
              <a:solidFill>
                <a:srgbClr val="000000"/>
              </a:solidFill>
            </a:endParaRPr>
          </a:p>
          <a:p>
            <a:pPr algn="l">
              <a:lnSpc>
                <a:spcPct val="110000"/>
              </a:lnSpc>
              <a:spcBef>
                <a:spcPct val="50000"/>
              </a:spcBef>
              <a:buClr>
                <a:srgbClr val="3333CC"/>
              </a:buClr>
              <a:buFont typeface="Monotype Sorts" pitchFamily="2" charset="2"/>
              <a:buChar char="J"/>
            </a:pPr>
            <a:r>
              <a:rPr lang="zh-CN" altLang="en-US" sz="2200" b="0">
                <a:solidFill>
                  <a:srgbClr val="000000"/>
                </a:solidFill>
              </a:rPr>
              <a:t>风险性薪酬计划可能不具有激励性，因为它限制了员工满足个人低层次需要的能力。</a:t>
            </a:r>
            <a:endParaRPr lang="zh-CN" altLang="en-US" sz="2200" b="0">
              <a:solidFill>
                <a:srgbClr val="000000"/>
              </a:solidFill>
            </a:endParaRPr>
          </a:p>
          <a:p>
            <a:pPr algn="l">
              <a:lnSpc>
                <a:spcPct val="110000"/>
              </a:lnSpc>
              <a:spcBef>
                <a:spcPct val="50000"/>
              </a:spcBef>
              <a:buClr>
                <a:srgbClr val="3333CC"/>
              </a:buClr>
              <a:buFont typeface="Monotype Sorts" pitchFamily="2" charset="2"/>
              <a:buChar char="J"/>
            </a:pPr>
            <a:r>
              <a:rPr lang="zh-CN" altLang="en-US" sz="2200" b="0">
                <a:solidFill>
                  <a:srgbClr val="000000"/>
                </a:solidFill>
              </a:rPr>
              <a:t>成功分享计划具有激励性，因为它们在某种意义上是在帮助员工实现高层次的需要。</a:t>
            </a:r>
            <a:endParaRPr lang="zh-CN" altLang="en-US" sz="2200" b="0">
              <a:solidFill>
                <a:srgbClr val="000000"/>
              </a:solidFill>
            </a:endParaRPr>
          </a:p>
        </p:txBody>
      </p:sp>
      <p:sp>
        <p:nvSpPr>
          <p:cNvPr id="233480" name="Text Box 8"/>
          <p:cNvSpPr txBox="1">
            <a:spLocks noChangeArrowheads="1"/>
          </p:cNvSpPr>
          <p:nvPr/>
        </p:nvSpPr>
        <p:spPr bwMode="auto">
          <a:xfrm>
            <a:off x="7391400" y="2139950"/>
            <a:ext cx="2895600" cy="3575050"/>
          </a:xfrm>
          <a:prstGeom prst="rect">
            <a:avLst/>
          </a:prstGeom>
          <a:noFill/>
          <a:ln w="9525">
            <a:noFill/>
            <a:miter lim="800000"/>
          </a:ln>
        </p:spPr>
        <p:txBody>
          <a:bodyPr>
            <a:spAutoFit/>
          </a:bodyPr>
          <a:lstStyle/>
          <a:p>
            <a:pPr algn="l">
              <a:lnSpc>
                <a:spcPct val="110000"/>
              </a:lnSpc>
              <a:spcBef>
                <a:spcPct val="50000"/>
              </a:spcBef>
              <a:buClr>
                <a:srgbClr val="FF3300"/>
              </a:buClr>
              <a:buFont typeface="Monotype Sorts" pitchFamily="2" charset="2"/>
              <a:buChar char="4"/>
            </a:pPr>
            <a:r>
              <a:rPr lang="zh-CN" altLang="en-US" sz="2200" b="0">
                <a:solidFill>
                  <a:srgbClr val="000000"/>
                </a:solidFill>
              </a:rPr>
              <a:t>如果按绩效付酬的薪酬体系损害了员工满足日常生活需要的能力，则其不具有激励性。</a:t>
            </a:r>
            <a:endParaRPr lang="zh-CN" altLang="en-US" sz="2200" b="0">
              <a:solidFill>
                <a:srgbClr val="000000"/>
              </a:solidFill>
            </a:endParaRPr>
          </a:p>
          <a:p>
            <a:pPr algn="l">
              <a:lnSpc>
                <a:spcPct val="110000"/>
              </a:lnSpc>
              <a:spcBef>
                <a:spcPct val="50000"/>
              </a:spcBef>
              <a:buClr>
                <a:srgbClr val="FF3300"/>
              </a:buClr>
              <a:buFont typeface="Monotype Sorts" pitchFamily="2" charset="2"/>
              <a:buChar char="4"/>
            </a:pPr>
            <a:r>
              <a:rPr lang="zh-CN" altLang="en-US" sz="2200" b="0">
                <a:solidFill>
                  <a:srgbClr val="000000"/>
                </a:solidFill>
              </a:rPr>
              <a:t>奖励工资具有激励性，这是因为它与成就、认可、或者称赞等联系在一起的。</a:t>
            </a:r>
            <a:endParaRPr lang="zh-CN" altLang="en-US" sz="2200" b="0">
              <a:solidFill>
                <a:srgbClr val="000000"/>
              </a:solidFill>
            </a:endParaRPr>
          </a:p>
        </p:txBody>
      </p:sp>
      <p:sp>
        <p:nvSpPr>
          <p:cNvPr id="233481" name="Line 9"/>
          <p:cNvSpPr>
            <a:spLocks noChangeShapeType="1"/>
          </p:cNvSpPr>
          <p:nvPr/>
        </p:nvSpPr>
        <p:spPr bwMode="auto">
          <a:xfrm flipV="1">
            <a:off x="381000" y="1828800"/>
            <a:ext cx="9753600" cy="0"/>
          </a:xfrm>
          <a:prstGeom prst="line">
            <a:avLst/>
          </a:prstGeom>
          <a:noFill/>
          <a:ln w="57150">
            <a:solidFill>
              <a:srgbClr val="0000CC"/>
            </a:solidFill>
            <a:round/>
          </a:ln>
        </p:spPr>
        <p:txBody>
          <a:bodyPr wrap="none" anchor="ctr"/>
          <a:lstStyle/>
          <a:p>
            <a:endParaRPr lang="en-US">
              <a:solidFill>
                <a:srgbClr val="000000"/>
              </a:solidFill>
            </a:endParaRPr>
          </a:p>
        </p:txBody>
      </p:sp>
      <p:sp>
        <p:nvSpPr>
          <p:cNvPr id="233482" name="Line 10"/>
          <p:cNvSpPr>
            <a:spLocks noChangeShapeType="1"/>
          </p:cNvSpPr>
          <p:nvPr/>
        </p:nvSpPr>
        <p:spPr bwMode="auto">
          <a:xfrm flipV="1">
            <a:off x="381000" y="7239000"/>
            <a:ext cx="9906000" cy="0"/>
          </a:xfrm>
          <a:prstGeom prst="line">
            <a:avLst/>
          </a:prstGeom>
          <a:noFill/>
          <a:ln w="57150">
            <a:solidFill>
              <a:srgbClr val="0000CC"/>
            </a:solidFill>
            <a:round/>
          </a:ln>
        </p:spPr>
        <p:txBody>
          <a:bodyPr wrap="none" anchor="ctr"/>
          <a:lstStyle/>
          <a:p>
            <a:endParaRPr 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zh-CN" sz="3200" b="1" smtClean="0">
                <a:solidFill>
                  <a:srgbClr val="FFFFFF"/>
                </a:solidFill>
                <a:latin typeface="宋体" panose="02010600030101010101" pitchFamily="2" charset="-122"/>
              </a:rPr>
              <a:t>激励理论：赫兹伯格双因素论</a:t>
            </a:r>
            <a:endParaRPr lang="zh-CN" altLang="en-US" sz="3200" b="1" smtClean="0">
              <a:solidFill>
                <a:srgbClr val="FFFFFF"/>
              </a:solidFill>
              <a:latin typeface="宋体" panose="02010600030101010101" pitchFamily="2" charset="-122"/>
            </a:endParaRPr>
          </a:p>
        </p:txBody>
      </p:sp>
      <p:sp>
        <p:nvSpPr>
          <p:cNvPr id="234499" name="Text Box 3"/>
          <p:cNvSpPr txBox="1">
            <a:spLocks noChangeArrowheads="1"/>
          </p:cNvSpPr>
          <p:nvPr/>
        </p:nvSpPr>
        <p:spPr bwMode="auto">
          <a:xfrm>
            <a:off x="381000" y="990600"/>
            <a:ext cx="2819400"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主要观点</a:t>
            </a:r>
            <a:endParaRPr lang="zh-CN" altLang="en-US" i="1">
              <a:solidFill>
                <a:srgbClr val="000000"/>
              </a:solidFill>
            </a:endParaRPr>
          </a:p>
        </p:txBody>
      </p:sp>
      <p:sp>
        <p:nvSpPr>
          <p:cNvPr id="234500" name="Text Box 4"/>
          <p:cNvSpPr txBox="1">
            <a:spLocks noChangeArrowheads="1"/>
          </p:cNvSpPr>
          <p:nvPr/>
        </p:nvSpPr>
        <p:spPr bwMode="auto">
          <a:xfrm>
            <a:off x="3733800" y="990600"/>
            <a:ext cx="3163888"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关于绩效奖励的推论</a:t>
            </a:r>
            <a:endParaRPr lang="zh-CN" altLang="en-US" i="1">
              <a:solidFill>
                <a:srgbClr val="000000"/>
              </a:solidFill>
            </a:endParaRPr>
          </a:p>
        </p:txBody>
      </p:sp>
      <p:sp>
        <p:nvSpPr>
          <p:cNvPr id="234501" name="Text Box 5"/>
          <p:cNvSpPr txBox="1">
            <a:spLocks noChangeArrowheads="1"/>
          </p:cNvSpPr>
          <p:nvPr/>
        </p:nvSpPr>
        <p:spPr bwMode="auto">
          <a:xfrm>
            <a:off x="7239000" y="990600"/>
            <a:ext cx="3163888"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行动指南</a:t>
            </a:r>
            <a:endParaRPr lang="zh-CN" altLang="en-US" i="1">
              <a:solidFill>
                <a:srgbClr val="000000"/>
              </a:solidFill>
            </a:endParaRPr>
          </a:p>
        </p:txBody>
      </p:sp>
      <p:sp>
        <p:nvSpPr>
          <p:cNvPr id="234502" name="Text Box 6"/>
          <p:cNvSpPr txBox="1">
            <a:spLocks noChangeArrowheads="1"/>
          </p:cNvSpPr>
          <p:nvPr/>
        </p:nvSpPr>
        <p:spPr bwMode="auto">
          <a:xfrm>
            <a:off x="381000" y="1565275"/>
            <a:ext cx="3048000" cy="5216525"/>
          </a:xfrm>
          <a:prstGeom prst="rect">
            <a:avLst/>
          </a:prstGeom>
          <a:noFill/>
          <a:ln w="9525">
            <a:noFill/>
            <a:miter lim="800000"/>
          </a:ln>
        </p:spPr>
        <p:txBody>
          <a:bodyPr>
            <a:spAutoFit/>
          </a:bodyPr>
          <a:lstStyle/>
          <a:p>
            <a:pPr algn="l">
              <a:lnSpc>
                <a:spcPct val="110000"/>
              </a:lnSpc>
              <a:spcBef>
                <a:spcPct val="50000"/>
              </a:spcBef>
              <a:buClr>
                <a:srgbClr val="33CCFF"/>
              </a:buClr>
              <a:buFont typeface="Monotype Sorts" pitchFamily="2" charset="2"/>
              <a:buChar char="ò"/>
            </a:pPr>
            <a:r>
              <a:rPr lang="zh-CN" altLang="en-US" sz="2200" b="0">
                <a:solidFill>
                  <a:srgbClr val="000000"/>
                </a:solidFill>
              </a:rPr>
              <a:t>员工受到两种不同激励因素的激励：保健因素和激励因素。</a:t>
            </a:r>
            <a:endParaRPr lang="zh-CN" altLang="en-US" sz="2200" b="0">
              <a:solidFill>
                <a:srgbClr val="000000"/>
              </a:solidFill>
            </a:endParaRPr>
          </a:p>
          <a:p>
            <a:pPr algn="l">
              <a:lnSpc>
                <a:spcPct val="110000"/>
              </a:lnSpc>
              <a:spcBef>
                <a:spcPct val="50000"/>
              </a:spcBef>
              <a:buClr>
                <a:srgbClr val="33CCFF"/>
              </a:buClr>
              <a:buFont typeface="Monotype Sorts" pitchFamily="2" charset="2"/>
              <a:buChar char="ò"/>
            </a:pPr>
            <a:r>
              <a:rPr lang="zh-CN" altLang="en-US" sz="2200" b="0">
                <a:solidFill>
                  <a:srgbClr val="000000"/>
                </a:solidFill>
              </a:rPr>
              <a:t>保健或维持因素从本质上讲会阻碍行动，但是它们的出现并不能激励绩效产生。这类因素是与基本生活需要、安全保障以及公平对待等联系在一起的。</a:t>
            </a:r>
            <a:endParaRPr lang="zh-CN" altLang="en-US" sz="2200" b="0">
              <a:solidFill>
                <a:srgbClr val="000000"/>
              </a:solidFill>
            </a:endParaRPr>
          </a:p>
          <a:p>
            <a:pPr algn="l">
              <a:lnSpc>
                <a:spcPct val="110000"/>
              </a:lnSpc>
              <a:spcBef>
                <a:spcPct val="50000"/>
              </a:spcBef>
              <a:buClr>
                <a:srgbClr val="33CCFF"/>
              </a:buClr>
              <a:buFont typeface="Monotype Sorts" pitchFamily="2" charset="2"/>
              <a:buChar char="ò"/>
            </a:pPr>
            <a:r>
              <a:rPr lang="zh-CN" altLang="en-US" sz="2200" b="0">
                <a:solidFill>
                  <a:srgbClr val="000000"/>
                </a:solidFill>
              </a:rPr>
              <a:t>激励因素，比如认可、晋升、成就等会激励绩效产生。</a:t>
            </a:r>
            <a:endParaRPr lang="zh-CN" altLang="en-US" sz="2200" b="0">
              <a:solidFill>
                <a:srgbClr val="000000"/>
              </a:solidFill>
            </a:endParaRPr>
          </a:p>
        </p:txBody>
      </p:sp>
      <p:sp>
        <p:nvSpPr>
          <p:cNvPr id="234503" name="Text Box 7"/>
          <p:cNvSpPr txBox="1">
            <a:spLocks noChangeArrowheads="1"/>
          </p:cNvSpPr>
          <p:nvPr/>
        </p:nvSpPr>
        <p:spPr bwMode="auto">
          <a:xfrm>
            <a:off x="3581400" y="1524000"/>
            <a:ext cx="3657600" cy="5716588"/>
          </a:xfrm>
          <a:prstGeom prst="rect">
            <a:avLst/>
          </a:prstGeom>
          <a:noFill/>
          <a:ln w="9525">
            <a:noFill/>
            <a:miter lim="800000"/>
          </a:ln>
        </p:spPr>
        <p:txBody>
          <a:bodyPr>
            <a:spAutoFit/>
          </a:bodyPr>
          <a:lstStyle/>
          <a:p>
            <a:pPr algn="l">
              <a:lnSpc>
                <a:spcPct val="110000"/>
              </a:lnSpc>
              <a:spcBef>
                <a:spcPct val="10000"/>
              </a:spcBef>
              <a:buClr>
                <a:srgbClr val="3333CC"/>
              </a:buClr>
              <a:buFont typeface="Monotype Sorts" pitchFamily="2" charset="2"/>
              <a:buChar char="J"/>
            </a:pPr>
            <a:r>
              <a:rPr lang="zh-CN" altLang="en-US" sz="2200" b="0">
                <a:solidFill>
                  <a:srgbClr val="000000"/>
                </a:solidFill>
              </a:rPr>
              <a:t>基本薪酬必须确定在足够高的水平上，以确保员工获得满足保健需要的经济来源，但它不会激励绩效产生。</a:t>
            </a:r>
            <a:endParaRPr lang="zh-CN" altLang="en-US" sz="2200" b="0">
              <a:solidFill>
                <a:srgbClr val="000000"/>
              </a:solidFill>
            </a:endParaRPr>
          </a:p>
          <a:p>
            <a:pPr algn="l">
              <a:lnSpc>
                <a:spcPct val="110000"/>
              </a:lnSpc>
              <a:spcBef>
                <a:spcPct val="10000"/>
              </a:spcBef>
              <a:buClr>
                <a:srgbClr val="3333CC"/>
              </a:buClr>
              <a:buFont typeface="Monotype Sorts" pitchFamily="2" charset="2"/>
              <a:buChar char="J"/>
            </a:pPr>
            <a:r>
              <a:rPr lang="zh-CN" altLang="en-US" sz="2200" b="0">
                <a:solidFill>
                  <a:srgbClr val="000000"/>
                </a:solidFill>
              </a:rPr>
              <a:t>绩效是通过报酬获得的超出满足基本需要之上的那部分带来的。</a:t>
            </a:r>
            <a:endParaRPr lang="zh-CN" altLang="en-US" sz="2200" b="0">
              <a:solidFill>
                <a:srgbClr val="000000"/>
              </a:solidFill>
            </a:endParaRPr>
          </a:p>
          <a:p>
            <a:pPr algn="l">
              <a:lnSpc>
                <a:spcPct val="110000"/>
              </a:lnSpc>
              <a:spcBef>
                <a:spcPct val="10000"/>
              </a:spcBef>
              <a:buClr>
                <a:srgbClr val="3333CC"/>
              </a:buClr>
              <a:buFont typeface="Monotype Sorts" pitchFamily="2" charset="2"/>
              <a:buChar char="J"/>
            </a:pPr>
            <a:r>
              <a:rPr lang="zh-CN" altLang="en-US" sz="2200" b="0">
                <a:solidFill>
                  <a:srgbClr val="000000"/>
                </a:solidFill>
              </a:rPr>
              <a:t>绩效奖励富有激励性，因为它与满足员工在认可、愉悦、成就等方面的需要联系在一起。</a:t>
            </a:r>
            <a:endParaRPr lang="zh-CN" altLang="en-US" sz="2200" b="0">
              <a:solidFill>
                <a:srgbClr val="000000"/>
              </a:solidFill>
            </a:endParaRPr>
          </a:p>
          <a:p>
            <a:pPr algn="l">
              <a:lnSpc>
                <a:spcPct val="110000"/>
              </a:lnSpc>
              <a:spcBef>
                <a:spcPct val="10000"/>
              </a:spcBef>
              <a:buClr>
                <a:srgbClr val="3333CC"/>
              </a:buClr>
              <a:buFont typeface="Monotype Sorts" pitchFamily="2" charset="2"/>
              <a:buChar char="J"/>
            </a:pPr>
            <a:r>
              <a:rPr lang="zh-CN" altLang="en-US" sz="2200" b="0">
                <a:solidFill>
                  <a:srgbClr val="000000"/>
                </a:solidFill>
              </a:rPr>
              <a:t>人际氛围、责任、工作类型、工作条件等因素会影响绩效付酬计划的成效。</a:t>
            </a:r>
            <a:endParaRPr lang="zh-CN" altLang="en-US" sz="2200" b="0">
              <a:solidFill>
                <a:srgbClr val="000000"/>
              </a:solidFill>
            </a:endParaRPr>
          </a:p>
        </p:txBody>
      </p:sp>
      <p:sp>
        <p:nvSpPr>
          <p:cNvPr id="234504" name="Text Box 8"/>
          <p:cNvSpPr txBox="1">
            <a:spLocks noChangeArrowheads="1"/>
          </p:cNvSpPr>
          <p:nvPr/>
        </p:nvSpPr>
        <p:spPr bwMode="auto">
          <a:xfrm>
            <a:off x="7239000" y="1524000"/>
            <a:ext cx="2971800" cy="5584825"/>
          </a:xfrm>
          <a:prstGeom prst="rect">
            <a:avLst/>
          </a:prstGeom>
          <a:noFill/>
          <a:ln w="9525">
            <a:noFill/>
            <a:miter lim="800000"/>
          </a:ln>
        </p:spPr>
        <p:txBody>
          <a:bodyPr>
            <a:spAutoFit/>
          </a:bodyPr>
          <a:lstStyle/>
          <a:p>
            <a:pPr algn="l">
              <a:lnSpc>
                <a:spcPct val="110000"/>
              </a:lnSpc>
              <a:spcBef>
                <a:spcPct val="50000"/>
              </a:spcBef>
              <a:buClr>
                <a:srgbClr val="FF3300"/>
              </a:buClr>
              <a:buFont typeface="Monotype Sorts" pitchFamily="2" charset="2"/>
              <a:buChar char="4"/>
            </a:pPr>
            <a:r>
              <a:rPr lang="zh-CN" altLang="en-US" sz="2200" b="0" dirty="0">
                <a:solidFill>
                  <a:srgbClr val="000000"/>
                </a:solidFill>
              </a:rPr>
              <a:t>薪资水平很重要</a:t>
            </a:r>
            <a:r>
              <a:rPr lang="en-US" altLang="zh-CN" sz="2200" b="0" dirty="0">
                <a:solidFill>
                  <a:srgbClr val="000000"/>
                </a:solidFill>
              </a:rPr>
              <a:t>——</a:t>
            </a:r>
            <a:r>
              <a:rPr lang="zh-CN" altLang="en-US" sz="2200" b="0" dirty="0">
                <a:solidFill>
                  <a:srgbClr val="000000"/>
                </a:solidFill>
              </a:rPr>
              <a:t>它必须达到某一最低要求，绩效奖励才会作为激励因素发挥作用。</a:t>
            </a:r>
            <a:endParaRPr lang="zh-CN" altLang="en-US" sz="2200" b="0" dirty="0">
              <a:solidFill>
                <a:srgbClr val="000000"/>
              </a:solidFill>
            </a:endParaRPr>
          </a:p>
          <a:p>
            <a:pPr algn="l">
              <a:lnSpc>
                <a:spcPct val="110000"/>
              </a:lnSpc>
              <a:spcBef>
                <a:spcPct val="50000"/>
              </a:spcBef>
              <a:buClr>
                <a:srgbClr val="FF3300"/>
              </a:buClr>
              <a:buFont typeface="Monotype Sorts" pitchFamily="2" charset="2"/>
              <a:buChar char="4"/>
            </a:pPr>
            <a:r>
              <a:rPr lang="zh-CN" altLang="en-US" sz="2200" b="0" dirty="0">
                <a:solidFill>
                  <a:srgbClr val="000000"/>
                </a:solidFill>
              </a:rPr>
              <a:t>收入保障计划会诱导最低绩效，但不会更多。成功分享计划是富有激励性的。风险分担计划不具有激励性。</a:t>
            </a:r>
            <a:endParaRPr lang="zh-CN" altLang="en-US" sz="2200" b="0" dirty="0">
              <a:solidFill>
                <a:srgbClr val="000000"/>
              </a:solidFill>
            </a:endParaRPr>
          </a:p>
          <a:p>
            <a:pPr algn="l">
              <a:lnSpc>
                <a:spcPct val="110000"/>
              </a:lnSpc>
              <a:spcBef>
                <a:spcPct val="50000"/>
              </a:spcBef>
              <a:buClr>
                <a:srgbClr val="FF3300"/>
              </a:buClr>
              <a:buFont typeface="Monotype Sorts" pitchFamily="2" charset="2"/>
              <a:buChar char="4"/>
            </a:pPr>
            <a:r>
              <a:rPr lang="zh-CN" altLang="en-US" sz="2200" b="0" dirty="0">
                <a:solidFill>
                  <a:srgbClr val="000000"/>
                </a:solidFill>
              </a:rPr>
              <a:t>工作关系中的其他条件会影响绩效付酬计划的有效性。</a:t>
            </a:r>
            <a:endParaRPr lang="zh-CN" altLang="en-US" sz="2200" b="0" dirty="0">
              <a:solidFill>
                <a:srgbClr val="000000"/>
              </a:solidFill>
            </a:endParaRPr>
          </a:p>
        </p:txBody>
      </p:sp>
      <p:sp>
        <p:nvSpPr>
          <p:cNvPr id="234505" name="Line 9"/>
          <p:cNvSpPr>
            <a:spLocks noChangeShapeType="1"/>
          </p:cNvSpPr>
          <p:nvPr/>
        </p:nvSpPr>
        <p:spPr bwMode="auto">
          <a:xfrm flipV="1">
            <a:off x="228600" y="1524000"/>
            <a:ext cx="10134600" cy="0"/>
          </a:xfrm>
          <a:prstGeom prst="line">
            <a:avLst/>
          </a:prstGeom>
          <a:noFill/>
          <a:ln w="57150">
            <a:solidFill>
              <a:srgbClr val="0000CC"/>
            </a:solidFill>
            <a:round/>
          </a:ln>
        </p:spPr>
        <p:txBody>
          <a:bodyPr wrap="none" anchor="ctr"/>
          <a:lstStyle/>
          <a:p>
            <a:endParaRPr lang="en-US">
              <a:solidFill>
                <a:srgbClr val="000000"/>
              </a:solidFill>
            </a:endParaRPr>
          </a:p>
        </p:txBody>
      </p:sp>
      <p:sp>
        <p:nvSpPr>
          <p:cNvPr id="234506" name="Line 10"/>
          <p:cNvSpPr>
            <a:spLocks noChangeShapeType="1"/>
          </p:cNvSpPr>
          <p:nvPr/>
        </p:nvSpPr>
        <p:spPr bwMode="auto">
          <a:xfrm flipV="1">
            <a:off x="304800" y="7391400"/>
            <a:ext cx="10134600" cy="0"/>
          </a:xfrm>
          <a:prstGeom prst="line">
            <a:avLst/>
          </a:prstGeom>
          <a:noFill/>
          <a:ln w="57150">
            <a:solidFill>
              <a:srgbClr val="0000CC"/>
            </a:solidFill>
            <a:round/>
          </a:ln>
        </p:spPr>
        <p:txBody>
          <a:bodyPr wrap="none" anchor="ctr"/>
          <a:lstStyle/>
          <a:p>
            <a:endParaRPr 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zh-CN" sz="3200" b="1" smtClean="0">
                <a:solidFill>
                  <a:srgbClr val="FFFFFF"/>
                </a:solidFill>
                <a:latin typeface="宋体" panose="02010600030101010101" pitchFamily="2" charset="-122"/>
              </a:rPr>
              <a:t>激励理论：期望理论</a:t>
            </a:r>
            <a:endParaRPr lang="zh-CN" altLang="en-US" sz="3200" b="1" smtClean="0">
              <a:solidFill>
                <a:srgbClr val="FFFFFF"/>
              </a:solidFill>
              <a:latin typeface="宋体" panose="02010600030101010101" pitchFamily="2" charset="-122"/>
            </a:endParaRPr>
          </a:p>
        </p:txBody>
      </p:sp>
      <p:sp>
        <p:nvSpPr>
          <p:cNvPr id="235523" name="Text Box 3"/>
          <p:cNvSpPr txBox="1">
            <a:spLocks noChangeArrowheads="1"/>
          </p:cNvSpPr>
          <p:nvPr/>
        </p:nvSpPr>
        <p:spPr bwMode="auto">
          <a:xfrm>
            <a:off x="381000" y="1203325"/>
            <a:ext cx="2819400"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主要观点</a:t>
            </a:r>
            <a:endParaRPr lang="zh-CN" altLang="en-US" i="1">
              <a:solidFill>
                <a:srgbClr val="000000"/>
              </a:solidFill>
            </a:endParaRPr>
          </a:p>
        </p:txBody>
      </p:sp>
      <p:sp>
        <p:nvSpPr>
          <p:cNvPr id="235524" name="Text Box 4"/>
          <p:cNvSpPr txBox="1">
            <a:spLocks noChangeArrowheads="1"/>
          </p:cNvSpPr>
          <p:nvPr/>
        </p:nvSpPr>
        <p:spPr bwMode="auto">
          <a:xfrm>
            <a:off x="3733800" y="1203325"/>
            <a:ext cx="3163888"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关于绩效奖励的推论</a:t>
            </a:r>
            <a:endParaRPr lang="zh-CN" altLang="en-US" i="1">
              <a:solidFill>
                <a:srgbClr val="000000"/>
              </a:solidFill>
            </a:endParaRPr>
          </a:p>
        </p:txBody>
      </p:sp>
      <p:sp>
        <p:nvSpPr>
          <p:cNvPr id="235525" name="Text Box 5"/>
          <p:cNvSpPr txBox="1">
            <a:spLocks noChangeArrowheads="1"/>
          </p:cNvSpPr>
          <p:nvPr/>
        </p:nvSpPr>
        <p:spPr bwMode="auto">
          <a:xfrm>
            <a:off x="7239000" y="1203325"/>
            <a:ext cx="3163888"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行动指南</a:t>
            </a:r>
            <a:endParaRPr lang="zh-CN" altLang="en-US" i="1">
              <a:solidFill>
                <a:srgbClr val="000000"/>
              </a:solidFill>
            </a:endParaRPr>
          </a:p>
        </p:txBody>
      </p:sp>
      <p:sp>
        <p:nvSpPr>
          <p:cNvPr id="235526" name="Text Box 6"/>
          <p:cNvSpPr txBox="1">
            <a:spLocks noChangeArrowheads="1"/>
          </p:cNvSpPr>
          <p:nvPr/>
        </p:nvSpPr>
        <p:spPr bwMode="auto">
          <a:xfrm>
            <a:off x="304800" y="1793875"/>
            <a:ext cx="3200400" cy="5348288"/>
          </a:xfrm>
          <a:prstGeom prst="rect">
            <a:avLst/>
          </a:prstGeom>
          <a:noFill/>
          <a:ln w="9525">
            <a:noFill/>
            <a:miter lim="800000"/>
          </a:ln>
        </p:spPr>
        <p:txBody>
          <a:bodyPr>
            <a:spAutoFit/>
          </a:bodyPr>
          <a:lstStyle/>
          <a:p>
            <a:pPr algn="l">
              <a:lnSpc>
                <a:spcPct val="110000"/>
              </a:lnSpc>
              <a:spcBef>
                <a:spcPct val="10000"/>
              </a:spcBef>
              <a:buClr>
                <a:srgbClr val="33CCFF"/>
              </a:buClr>
              <a:buFont typeface="Monotype Sorts" pitchFamily="2" charset="2"/>
              <a:buChar char="ò"/>
            </a:pPr>
            <a:r>
              <a:rPr lang="zh-CN" altLang="en-US" sz="2200" b="0">
                <a:solidFill>
                  <a:srgbClr val="000000"/>
                </a:solidFill>
              </a:rPr>
              <a:t>绩效是三大知觉的函数：期望、关联性以及效价。</a:t>
            </a:r>
            <a:endParaRPr lang="zh-CN" altLang="en-US" sz="2200" b="0">
              <a:solidFill>
                <a:srgbClr val="000000"/>
              </a:solidFill>
            </a:endParaRPr>
          </a:p>
          <a:p>
            <a:pPr algn="l">
              <a:lnSpc>
                <a:spcPct val="110000"/>
              </a:lnSpc>
              <a:spcBef>
                <a:spcPct val="10000"/>
              </a:spcBef>
              <a:buClr>
                <a:srgbClr val="33CCFF"/>
              </a:buClr>
              <a:buFont typeface="Monotype Sorts" pitchFamily="2" charset="2"/>
              <a:buChar char="ò"/>
            </a:pPr>
            <a:r>
              <a:rPr lang="zh-CN" altLang="en-US" sz="2200" b="0">
                <a:solidFill>
                  <a:srgbClr val="000000"/>
                </a:solidFill>
              </a:rPr>
              <a:t>期望是员工对于自己完成既定工作任务的能力所做的自我评判。</a:t>
            </a:r>
            <a:endParaRPr lang="zh-CN" altLang="en-US" sz="2200" b="0">
              <a:solidFill>
                <a:srgbClr val="000000"/>
              </a:solidFill>
            </a:endParaRPr>
          </a:p>
          <a:p>
            <a:pPr algn="l">
              <a:lnSpc>
                <a:spcPct val="110000"/>
              </a:lnSpc>
              <a:spcBef>
                <a:spcPct val="10000"/>
              </a:spcBef>
              <a:buClr>
                <a:srgbClr val="33CCFF"/>
              </a:buClr>
              <a:buFont typeface="Monotype Sorts" pitchFamily="2" charset="2"/>
              <a:buChar char="ò"/>
            </a:pPr>
            <a:r>
              <a:rPr lang="zh-CN" altLang="en-US" sz="2200" b="0">
                <a:solidFill>
                  <a:srgbClr val="000000"/>
                </a:solidFill>
              </a:rPr>
              <a:t>关联性是员工对于达到既定绩效水平之后是否能够得到组织报酬所具有的信心。</a:t>
            </a:r>
            <a:endParaRPr lang="zh-CN" altLang="en-US" sz="2200" b="0">
              <a:solidFill>
                <a:srgbClr val="000000"/>
              </a:solidFill>
            </a:endParaRPr>
          </a:p>
          <a:p>
            <a:pPr algn="l">
              <a:lnSpc>
                <a:spcPct val="110000"/>
              </a:lnSpc>
              <a:spcBef>
                <a:spcPct val="10000"/>
              </a:spcBef>
              <a:buClr>
                <a:srgbClr val="33CCFF"/>
              </a:buClr>
              <a:buFont typeface="Monotype Sorts" pitchFamily="2" charset="2"/>
              <a:buChar char="ò"/>
            </a:pPr>
            <a:r>
              <a:rPr lang="zh-CN" altLang="en-US" sz="2200" b="0">
                <a:solidFill>
                  <a:srgbClr val="000000"/>
                </a:solidFill>
              </a:rPr>
              <a:t>效价是员工对于组织为自己所达到的令人满意的工作业绩所提供的报酬作出的价值判断。</a:t>
            </a:r>
            <a:endParaRPr lang="zh-CN" altLang="en-US" sz="2200" b="0">
              <a:solidFill>
                <a:srgbClr val="000000"/>
              </a:solidFill>
            </a:endParaRPr>
          </a:p>
        </p:txBody>
      </p:sp>
      <p:sp>
        <p:nvSpPr>
          <p:cNvPr id="235527" name="Text Box 7"/>
          <p:cNvSpPr txBox="1">
            <a:spLocks noChangeArrowheads="1"/>
          </p:cNvSpPr>
          <p:nvPr/>
        </p:nvSpPr>
        <p:spPr bwMode="auto">
          <a:xfrm>
            <a:off x="3581400" y="1889125"/>
            <a:ext cx="3505200" cy="3911600"/>
          </a:xfrm>
          <a:prstGeom prst="rect">
            <a:avLst/>
          </a:prstGeom>
          <a:noFill/>
          <a:ln w="9525">
            <a:noFill/>
            <a:miter lim="800000"/>
          </a:ln>
        </p:spPr>
        <p:txBody>
          <a:bodyPr>
            <a:spAutoFit/>
          </a:bodyPr>
          <a:lstStyle/>
          <a:p>
            <a:pPr algn="l">
              <a:lnSpc>
                <a:spcPct val="110000"/>
              </a:lnSpc>
              <a:spcBef>
                <a:spcPct val="50000"/>
              </a:spcBef>
              <a:buClr>
                <a:srgbClr val="3333CC"/>
              </a:buClr>
              <a:buFont typeface="Monotype Sorts" pitchFamily="2" charset="2"/>
              <a:buChar char="J"/>
            </a:pPr>
            <a:r>
              <a:rPr lang="en-US" altLang="zh-CN" sz="2200" b="0">
                <a:solidFill>
                  <a:srgbClr val="000000"/>
                </a:solidFill>
              </a:rPr>
              <a:t> </a:t>
            </a:r>
            <a:r>
              <a:rPr lang="zh-CN" altLang="en-US" sz="2200" b="0">
                <a:solidFill>
                  <a:srgbClr val="000000"/>
                </a:solidFill>
              </a:rPr>
              <a:t>工作任务和责任应当明确界定。</a:t>
            </a:r>
            <a:endParaRPr lang="zh-CN" altLang="en-US" sz="2200" b="0">
              <a:solidFill>
                <a:srgbClr val="000000"/>
              </a:solidFill>
            </a:endParaRPr>
          </a:p>
          <a:p>
            <a:pPr algn="l">
              <a:lnSpc>
                <a:spcPct val="110000"/>
              </a:lnSpc>
              <a:spcBef>
                <a:spcPct val="50000"/>
              </a:spcBef>
              <a:buClr>
                <a:srgbClr val="3333CC"/>
              </a:buClr>
              <a:buFont typeface="Monotype Sorts" pitchFamily="2" charset="2"/>
              <a:buChar char="J"/>
            </a:pPr>
            <a:r>
              <a:rPr lang="zh-CN" altLang="en-US" sz="2200" b="0">
                <a:solidFill>
                  <a:srgbClr val="000000"/>
                </a:solidFill>
              </a:rPr>
              <a:t> 薪资和绩效之间的联系至关重要。</a:t>
            </a:r>
            <a:endParaRPr lang="zh-CN" altLang="en-US" sz="2200" b="0">
              <a:solidFill>
                <a:srgbClr val="000000"/>
              </a:solidFill>
            </a:endParaRPr>
          </a:p>
          <a:p>
            <a:pPr algn="l">
              <a:lnSpc>
                <a:spcPct val="110000"/>
              </a:lnSpc>
              <a:spcBef>
                <a:spcPct val="50000"/>
              </a:spcBef>
              <a:buClr>
                <a:srgbClr val="3333CC"/>
              </a:buClr>
              <a:buFont typeface="Monotype Sorts" pitchFamily="2" charset="2"/>
              <a:buChar char="J"/>
            </a:pPr>
            <a:r>
              <a:rPr lang="zh-CN" altLang="en-US" sz="2200" b="0">
                <a:solidFill>
                  <a:srgbClr val="000000"/>
                </a:solidFill>
              </a:rPr>
              <a:t> 绩效奖励的收益必须足够大，才能会使员工认为是一种报酬。</a:t>
            </a:r>
            <a:endParaRPr lang="zh-CN" altLang="en-US" sz="2200" b="0">
              <a:solidFill>
                <a:srgbClr val="000000"/>
              </a:solidFill>
            </a:endParaRPr>
          </a:p>
          <a:p>
            <a:pPr algn="l">
              <a:lnSpc>
                <a:spcPct val="110000"/>
              </a:lnSpc>
              <a:spcBef>
                <a:spcPct val="50000"/>
              </a:spcBef>
              <a:buClr>
                <a:srgbClr val="3333CC"/>
              </a:buClr>
              <a:buFont typeface="Monotype Sorts" pitchFamily="2" charset="2"/>
              <a:buChar char="J"/>
            </a:pPr>
            <a:r>
              <a:rPr lang="zh-CN" altLang="en-US" sz="2200" b="0">
                <a:solidFill>
                  <a:srgbClr val="000000"/>
                </a:solidFill>
              </a:rPr>
              <a:t> 人们会选择能够获得最大回报的行为。</a:t>
            </a:r>
            <a:endParaRPr lang="zh-CN" altLang="en-US" sz="2200" b="0">
              <a:solidFill>
                <a:srgbClr val="000000"/>
              </a:solidFill>
            </a:endParaRPr>
          </a:p>
        </p:txBody>
      </p:sp>
      <p:sp>
        <p:nvSpPr>
          <p:cNvPr id="235528" name="Text Box 8"/>
          <p:cNvSpPr txBox="1">
            <a:spLocks noChangeArrowheads="1"/>
          </p:cNvSpPr>
          <p:nvPr/>
        </p:nvSpPr>
        <p:spPr bwMode="auto">
          <a:xfrm>
            <a:off x="7162800" y="1889125"/>
            <a:ext cx="3200400" cy="5314950"/>
          </a:xfrm>
          <a:prstGeom prst="rect">
            <a:avLst/>
          </a:prstGeom>
          <a:noFill/>
          <a:ln w="9525">
            <a:noFill/>
            <a:miter lim="800000"/>
          </a:ln>
        </p:spPr>
        <p:txBody>
          <a:bodyPr>
            <a:spAutoFit/>
          </a:bodyPr>
          <a:lstStyle/>
          <a:p>
            <a:pPr algn="l">
              <a:lnSpc>
                <a:spcPct val="110000"/>
              </a:lnSpc>
              <a:spcBef>
                <a:spcPct val="10000"/>
              </a:spcBef>
              <a:buClr>
                <a:srgbClr val="FF3300"/>
              </a:buClr>
              <a:buFont typeface="Monotype Sorts" pitchFamily="2" charset="2"/>
              <a:buChar char="4"/>
            </a:pPr>
            <a:r>
              <a:rPr lang="zh-CN" altLang="en-US" sz="2200" b="0">
                <a:solidFill>
                  <a:srgbClr val="000000"/>
                </a:solidFill>
              </a:rPr>
              <a:t>较大的奖励性支付比较小的奖励性支付更有激励性。</a:t>
            </a:r>
            <a:endParaRPr lang="zh-CN" altLang="en-US" sz="2200" b="0">
              <a:solidFill>
                <a:srgbClr val="000000"/>
              </a:solidFill>
            </a:endParaRPr>
          </a:p>
          <a:p>
            <a:pPr algn="l">
              <a:lnSpc>
                <a:spcPct val="110000"/>
              </a:lnSpc>
              <a:spcBef>
                <a:spcPct val="10000"/>
              </a:spcBef>
              <a:buClr>
                <a:srgbClr val="FF3300"/>
              </a:buClr>
              <a:buFont typeface="Monotype Sorts" pitchFamily="2" charset="2"/>
              <a:buChar char="4"/>
            </a:pPr>
            <a:r>
              <a:rPr lang="zh-CN" altLang="en-US" sz="2200" b="0">
                <a:solidFill>
                  <a:srgbClr val="000000"/>
                </a:solidFill>
              </a:rPr>
              <a:t>视线是至关重要的 －－员工必须相信他们能够对绩效目标产生影响。</a:t>
            </a:r>
            <a:endParaRPr lang="zh-CN" altLang="en-US" sz="2200" b="0">
              <a:solidFill>
                <a:srgbClr val="000000"/>
              </a:solidFill>
            </a:endParaRPr>
          </a:p>
          <a:p>
            <a:pPr algn="l">
              <a:lnSpc>
                <a:spcPct val="110000"/>
              </a:lnSpc>
              <a:spcBef>
                <a:spcPct val="10000"/>
              </a:spcBef>
              <a:buClr>
                <a:srgbClr val="FF3300"/>
              </a:buClr>
              <a:buFont typeface="Monotype Sorts" pitchFamily="2" charset="2"/>
              <a:buChar char="4"/>
            </a:pPr>
            <a:r>
              <a:rPr lang="zh-CN" altLang="en-US" sz="2200" b="0">
                <a:solidFill>
                  <a:srgbClr val="000000"/>
                </a:solidFill>
              </a:rPr>
              <a:t>员工对于个人能力的自我评价是非常重要的－－组织应当意识到要想让员工达到既定的绩效水平，就需要对他们进行培训以及提供他们所需要的各种资源。</a:t>
            </a:r>
            <a:endParaRPr lang="zh-CN" altLang="en-US" sz="2200" b="0">
              <a:solidFill>
                <a:srgbClr val="000000"/>
              </a:solidFill>
            </a:endParaRPr>
          </a:p>
        </p:txBody>
      </p:sp>
      <p:sp>
        <p:nvSpPr>
          <p:cNvPr id="235529" name="Line 9"/>
          <p:cNvSpPr>
            <a:spLocks noChangeShapeType="1"/>
          </p:cNvSpPr>
          <p:nvPr/>
        </p:nvSpPr>
        <p:spPr bwMode="auto">
          <a:xfrm flipV="1">
            <a:off x="152400" y="1736725"/>
            <a:ext cx="10210800" cy="15875"/>
          </a:xfrm>
          <a:prstGeom prst="line">
            <a:avLst/>
          </a:prstGeom>
          <a:noFill/>
          <a:ln w="57150">
            <a:solidFill>
              <a:srgbClr val="0000CC"/>
            </a:solidFill>
            <a:round/>
          </a:ln>
        </p:spPr>
        <p:txBody>
          <a:bodyPr wrap="none" anchor="ctr"/>
          <a:lstStyle/>
          <a:p>
            <a:endParaRPr lang="en-US">
              <a:solidFill>
                <a:srgbClr val="000000"/>
              </a:solidFill>
            </a:endParaRPr>
          </a:p>
        </p:txBody>
      </p:sp>
      <p:sp>
        <p:nvSpPr>
          <p:cNvPr id="235530" name="Line 10"/>
          <p:cNvSpPr>
            <a:spLocks noChangeShapeType="1"/>
          </p:cNvSpPr>
          <p:nvPr/>
        </p:nvSpPr>
        <p:spPr bwMode="auto">
          <a:xfrm flipV="1">
            <a:off x="76200" y="7391400"/>
            <a:ext cx="10439400" cy="0"/>
          </a:xfrm>
          <a:prstGeom prst="line">
            <a:avLst/>
          </a:prstGeom>
          <a:noFill/>
          <a:ln w="57150">
            <a:solidFill>
              <a:srgbClr val="0000CC"/>
            </a:solidFill>
            <a:round/>
          </a:ln>
        </p:spPr>
        <p:txBody>
          <a:bodyPr wrap="none" anchor="ctr"/>
          <a:lstStyle/>
          <a:p>
            <a:endParaRPr 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zh-CN" sz="3200" b="1" smtClean="0">
                <a:solidFill>
                  <a:srgbClr val="FFFFFF"/>
                </a:solidFill>
                <a:latin typeface="宋体" panose="02010600030101010101" pitchFamily="2" charset="-122"/>
              </a:rPr>
              <a:t>激励理论：公平理论</a:t>
            </a:r>
            <a:endParaRPr lang="zh-CN" altLang="en-US" sz="3200" b="1" smtClean="0">
              <a:solidFill>
                <a:srgbClr val="FFFFFF"/>
              </a:solidFill>
              <a:latin typeface="宋体" panose="02010600030101010101" pitchFamily="2" charset="-122"/>
            </a:endParaRPr>
          </a:p>
        </p:txBody>
      </p:sp>
      <p:sp>
        <p:nvSpPr>
          <p:cNvPr id="236547" name="Text Box 3"/>
          <p:cNvSpPr txBox="1">
            <a:spLocks noChangeArrowheads="1"/>
          </p:cNvSpPr>
          <p:nvPr/>
        </p:nvSpPr>
        <p:spPr bwMode="auto">
          <a:xfrm>
            <a:off x="304800" y="1203325"/>
            <a:ext cx="2819400"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主要观点</a:t>
            </a:r>
            <a:endParaRPr lang="zh-CN" altLang="en-US" i="1">
              <a:solidFill>
                <a:srgbClr val="000000"/>
              </a:solidFill>
            </a:endParaRPr>
          </a:p>
        </p:txBody>
      </p:sp>
      <p:sp>
        <p:nvSpPr>
          <p:cNvPr id="236548" name="Text Box 4"/>
          <p:cNvSpPr txBox="1">
            <a:spLocks noChangeArrowheads="1"/>
          </p:cNvSpPr>
          <p:nvPr/>
        </p:nvSpPr>
        <p:spPr bwMode="auto">
          <a:xfrm>
            <a:off x="3505200" y="1203325"/>
            <a:ext cx="3163888"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关于绩效奖励的推论</a:t>
            </a:r>
            <a:endParaRPr lang="zh-CN" altLang="en-US" i="1">
              <a:solidFill>
                <a:srgbClr val="000000"/>
              </a:solidFill>
            </a:endParaRPr>
          </a:p>
        </p:txBody>
      </p:sp>
      <p:sp>
        <p:nvSpPr>
          <p:cNvPr id="236549" name="Text Box 5"/>
          <p:cNvSpPr txBox="1">
            <a:spLocks noChangeArrowheads="1"/>
          </p:cNvSpPr>
          <p:nvPr/>
        </p:nvSpPr>
        <p:spPr bwMode="auto">
          <a:xfrm>
            <a:off x="7239000" y="1203325"/>
            <a:ext cx="3163888"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行动指南</a:t>
            </a:r>
            <a:endParaRPr lang="zh-CN" altLang="en-US" i="1">
              <a:solidFill>
                <a:srgbClr val="000000"/>
              </a:solidFill>
            </a:endParaRPr>
          </a:p>
        </p:txBody>
      </p:sp>
      <p:sp>
        <p:nvSpPr>
          <p:cNvPr id="236550" name="Text Box 6"/>
          <p:cNvSpPr txBox="1">
            <a:spLocks noChangeArrowheads="1"/>
          </p:cNvSpPr>
          <p:nvPr/>
        </p:nvSpPr>
        <p:spPr bwMode="auto">
          <a:xfrm>
            <a:off x="304800" y="1930400"/>
            <a:ext cx="3352800" cy="5216525"/>
          </a:xfrm>
          <a:prstGeom prst="rect">
            <a:avLst/>
          </a:prstGeom>
          <a:noFill/>
          <a:ln w="9525">
            <a:noFill/>
            <a:miter lim="800000"/>
          </a:ln>
        </p:spPr>
        <p:txBody>
          <a:bodyPr>
            <a:spAutoFit/>
          </a:bodyPr>
          <a:lstStyle/>
          <a:p>
            <a:pPr algn="l">
              <a:lnSpc>
                <a:spcPct val="110000"/>
              </a:lnSpc>
              <a:spcBef>
                <a:spcPct val="50000"/>
              </a:spcBef>
              <a:buClr>
                <a:srgbClr val="33CCFF"/>
              </a:buClr>
              <a:buFont typeface="Monotype Sorts" pitchFamily="2" charset="2"/>
              <a:buChar char="ò"/>
            </a:pPr>
            <a:r>
              <a:rPr lang="zh-CN" altLang="en-US" sz="2200" b="0">
                <a:solidFill>
                  <a:srgbClr val="000000"/>
                </a:solidFill>
              </a:rPr>
              <a:t>当员工与感知到的投入（如努力、工作行为）相对比，感到自己所得到的产出（如薪酬）是对等的时候，他们会受到激励。</a:t>
            </a:r>
            <a:endParaRPr lang="zh-CN" altLang="en-US" sz="2200" b="0">
              <a:solidFill>
                <a:srgbClr val="000000"/>
              </a:solidFill>
            </a:endParaRPr>
          </a:p>
          <a:p>
            <a:pPr algn="l">
              <a:lnSpc>
                <a:spcPct val="110000"/>
              </a:lnSpc>
              <a:spcBef>
                <a:spcPct val="50000"/>
              </a:spcBef>
              <a:buClr>
                <a:srgbClr val="33CCFF"/>
              </a:buClr>
              <a:buFont typeface="Monotype Sorts" pitchFamily="2" charset="2"/>
              <a:buChar char="ò"/>
            </a:pPr>
            <a:r>
              <a:rPr lang="zh-CN" altLang="en-US" sz="2200" b="0">
                <a:solidFill>
                  <a:srgbClr val="000000"/>
                </a:solidFill>
              </a:rPr>
              <a:t>投入产出比的失衡会导致员工心里不舒服。</a:t>
            </a:r>
            <a:endParaRPr lang="zh-CN" altLang="en-US" sz="2200" b="0">
              <a:solidFill>
                <a:srgbClr val="000000"/>
              </a:solidFill>
            </a:endParaRPr>
          </a:p>
          <a:p>
            <a:pPr algn="l">
              <a:lnSpc>
                <a:spcPct val="110000"/>
              </a:lnSpc>
              <a:spcBef>
                <a:spcPct val="50000"/>
              </a:spcBef>
              <a:buClr>
                <a:srgbClr val="33CCFF"/>
              </a:buClr>
              <a:buFont typeface="Monotype Sorts" pitchFamily="2" charset="2"/>
              <a:buChar char="ò"/>
            </a:pPr>
            <a:r>
              <a:rPr lang="zh-CN" altLang="en-US" sz="2200" b="0">
                <a:solidFill>
                  <a:srgbClr val="000000"/>
                </a:solidFill>
              </a:rPr>
              <a:t>如果员工认为其他人所付出努力与自己相同但是报酬却更多，则他们会采取负面行动（比如消极怠工）来扳回投入产出比的平衡。</a:t>
            </a:r>
            <a:endParaRPr lang="zh-CN" altLang="en-US" sz="2200" b="0">
              <a:solidFill>
                <a:srgbClr val="000000"/>
              </a:solidFill>
            </a:endParaRPr>
          </a:p>
        </p:txBody>
      </p:sp>
      <p:sp>
        <p:nvSpPr>
          <p:cNvPr id="236551" name="Text Box 7"/>
          <p:cNvSpPr txBox="1">
            <a:spLocks noChangeArrowheads="1"/>
          </p:cNvSpPr>
          <p:nvPr/>
        </p:nvSpPr>
        <p:spPr bwMode="auto">
          <a:xfrm>
            <a:off x="3581400" y="1905000"/>
            <a:ext cx="2971800" cy="4479925"/>
          </a:xfrm>
          <a:prstGeom prst="rect">
            <a:avLst/>
          </a:prstGeom>
          <a:noFill/>
          <a:ln w="9525">
            <a:noFill/>
            <a:miter lim="800000"/>
          </a:ln>
        </p:spPr>
        <p:txBody>
          <a:bodyPr>
            <a:spAutoFit/>
          </a:bodyPr>
          <a:lstStyle/>
          <a:p>
            <a:pPr algn="l">
              <a:lnSpc>
                <a:spcPct val="110000"/>
              </a:lnSpc>
              <a:spcBef>
                <a:spcPct val="50000"/>
              </a:spcBef>
              <a:buClr>
                <a:srgbClr val="3333CC"/>
              </a:buClr>
              <a:buFont typeface="Monotype Sorts" pitchFamily="2" charset="2"/>
              <a:buChar char="J"/>
            </a:pPr>
            <a:r>
              <a:rPr lang="zh-CN" altLang="en-US" sz="2200" b="0">
                <a:solidFill>
                  <a:srgbClr val="000000"/>
                </a:solidFill>
              </a:rPr>
              <a:t>薪酬－绩效之间的联系至关重要；绩效提高伴随着薪酬的一致性增长。</a:t>
            </a:r>
            <a:endParaRPr lang="zh-CN" altLang="en-US" sz="2200" b="0">
              <a:solidFill>
                <a:srgbClr val="000000"/>
              </a:solidFill>
            </a:endParaRPr>
          </a:p>
          <a:p>
            <a:pPr algn="l">
              <a:lnSpc>
                <a:spcPct val="110000"/>
              </a:lnSpc>
              <a:spcBef>
                <a:spcPct val="50000"/>
              </a:spcBef>
              <a:buClr>
                <a:srgbClr val="3333CC"/>
              </a:buClr>
              <a:buFont typeface="Monotype Sorts" pitchFamily="2" charset="2"/>
              <a:buChar char="J"/>
            </a:pPr>
            <a:r>
              <a:rPr lang="zh-CN" altLang="en-US" sz="2200" b="0">
                <a:solidFill>
                  <a:srgbClr val="000000"/>
                </a:solidFill>
              </a:rPr>
              <a:t>绩效投入和预期产出必须清楚地加以界定和确认。</a:t>
            </a:r>
            <a:endParaRPr lang="zh-CN" altLang="en-US" sz="2200" b="0">
              <a:solidFill>
                <a:srgbClr val="000000"/>
              </a:solidFill>
            </a:endParaRPr>
          </a:p>
          <a:p>
            <a:pPr algn="l">
              <a:lnSpc>
                <a:spcPct val="110000"/>
              </a:lnSpc>
              <a:spcBef>
                <a:spcPct val="50000"/>
              </a:spcBef>
              <a:buClr>
                <a:srgbClr val="3333CC"/>
              </a:buClr>
              <a:buFont typeface="Monotype Sorts" pitchFamily="2" charset="2"/>
              <a:buChar char="J"/>
            </a:pPr>
            <a:r>
              <a:rPr lang="zh-CN" altLang="en-US" sz="2200" b="0">
                <a:solidFill>
                  <a:srgbClr val="000000"/>
                </a:solidFill>
              </a:rPr>
              <a:t>员工是通过对自己和他人的薪酬进行比较来判断自己所得报酬的充分性的。</a:t>
            </a:r>
            <a:endParaRPr lang="zh-CN" altLang="en-US" sz="2200" b="0">
              <a:solidFill>
                <a:srgbClr val="000000"/>
              </a:solidFill>
            </a:endParaRPr>
          </a:p>
        </p:txBody>
      </p:sp>
      <p:sp>
        <p:nvSpPr>
          <p:cNvPr id="236552" name="Text Box 8"/>
          <p:cNvSpPr txBox="1">
            <a:spLocks noChangeArrowheads="1"/>
          </p:cNvSpPr>
          <p:nvPr/>
        </p:nvSpPr>
        <p:spPr bwMode="auto">
          <a:xfrm>
            <a:off x="6553200" y="1965325"/>
            <a:ext cx="3962400" cy="4979988"/>
          </a:xfrm>
          <a:prstGeom prst="rect">
            <a:avLst/>
          </a:prstGeom>
          <a:noFill/>
          <a:ln w="9525">
            <a:noFill/>
            <a:miter lim="800000"/>
          </a:ln>
        </p:spPr>
        <p:txBody>
          <a:bodyPr>
            <a:spAutoFit/>
          </a:bodyPr>
          <a:lstStyle/>
          <a:p>
            <a:pPr algn="l">
              <a:lnSpc>
                <a:spcPct val="110000"/>
              </a:lnSpc>
              <a:spcBef>
                <a:spcPct val="10000"/>
              </a:spcBef>
              <a:buClr>
                <a:srgbClr val="FF3300"/>
              </a:buClr>
              <a:buFont typeface="Monotype Sorts" pitchFamily="2" charset="2"/>
              <a:buChar char="4"/>
            </a:pPr>
            <a:r>
              <a:rPr lang="zh-CN" altLang="en-US" sz="2200" b="0">
                <a:solidFill>
                  <a:srgbClr val="000000"/>
                </a:solidFill>
              </a:rPr>
              <a:t>绩效衡量指标必须清楚地加以界定，并且员工可以通过自己的工作行为来影响这些指标。</a:t>
            </a:r>
            <a:endParaRPr lang="zh-CN" altLang="en-US" sz="2200" b="0">
              <a:solidFill>
                <a:srgbClr val="000000"/>
              </a:solidFill>
            </a:endParaRPr>
          </a:p>
          <a:p>
            <a:pPr algn="l">
              <a:lnSpc>
                <a:spcPct val="110000"/>
              </a:lnSpc>
              <a:spcBef>
                <a:spcPct val="10000"/>
              </a:spcBef>
              <a:buClr>
                <a:srgbClr val="FF3300"/>
              </a:buClr>
              <a:buFont typeface="Monotype Sorts" pitchFamily="2" charset="2"/>
              <a:buChar char="4"/>
            </a:pPr>
            <a:r>
              <a:rPr lang="zh-CN" altLang="en-US" sz="2200" b="0">
                <a:solidFill>
                  <a:srgbClr val="000000"/>
                </a:solidFill>
              </a:rPr>
              <a:t>如果所得报酬没有达到期望要求，则员工会采取负面反应。</a:t>
            </a:r>
            <a:endParaRPr lang="zh-CN" altLang="en-US" sz="2200" b="0">
              <a:solidFill>
                <a:srgbClr val="000000"/>
              </a:solidFill>
            </a:endParaRPr>
          </a:p>
          <a:p>
            <a:pPr algn="l">
              <a:lnSpc>
                <a:spcPct val="110000"/>
              </a:lnSpc>
              <a:spcBef>
                <a:spcPct val="10000"/>
              </a:spcBef>
              <a:buClr>
                <a:srgbClr val="FF3300"/>
              </a:buClr>
              <a:buFont typeface="Monotype Sorts" pitchFamily="2" charset="2"/>
              <a:buChar char="4"/>
            </a:pPr>
            <a:r>
              <a:rPr lang="zh-CN" altLang="en-US" sz="2200" b="0">
                <a:solidFill>
                  <a:srgbClr val="000000"/>
                </a:solidFill>
              </a:rPr>
              <a:t>绩效付酬计划在一个组织的所有员工中保持公平性和一致性是十分重要的。</a:t>
            </a:r>
            <a:endParaRPr lang="zh-CN" altLang="en-US" sz="2200" b="0">
              <a:solidFill>
                <a:srgbClr val="000000"/>
              </a:solidFill>
            </a:endParaRPr>
          </a:p>
          <a:p>
            <a:pPr algn="l">
              <a:lnSpc>
                <a:spcPct val="110000"/>
              </a:lnSpc>
              <a:spcBef>
                <a:spcPct val="10000"/>
              </a:spcBef>
              <a:buClr>
                <a:srgbClr val="FF3300"/>
              </a:buClr>
              <a:buFont typeface="Monotype Sorts" pitchFamily="2" charset="2"/>
              <a:buChar char="4"/>
            </a:pPr>
            <a:r>
              <a:rPr lang="zh-CN" altLang="en-US" sz="2200" b="0">
                <a:solidFill>
                  <a:srgbClr val="000000"/>
                </a:solidFill>
              </a:rPr>
              <a:t>由于员工比较自己与他人工资－努力之间的平衡性，因此起决定作用的是相对工资，</a:t>
            </a:r>
            <a:endParaRPr lang="zh-CN" altLang="en-US" sz="2200" b="0">
              <a:solidFill>
                <a:srgbClr val="000000"/>
              </a:solidFill>
            </a:endParaRPr>
          </a:p>
        </p:txBody>
      </p:sp>
      <p:sp>
        <p:nvSpPr>
          <p:cNvPr id="236553" name="Line 9"/>
          <p:cNvSpPr>
            <a:spLocks noChangeShapeType="1"/>
          </p:cNvSpPr>
          <p:nvPr/>
        </p:nvSpPr>
        <p:spPr bwMode="auto">
          <a:xfrm flipV="1">
            <a:off x="304800" y="1736725"/>
            <a:ext cx="10058400" cy="15875"/>
          </a:xfrm>
          <a:prstGeom prst="line">
            <a:avLst/>
          </a:prstGeom>
          <a:noFill/>
          <a:ln w="57150">
            <a:solidFill>
              <a:srgbClr val="0000CC"/>
            </a:solidFill>
            <a:round/>
          </a:ln>
        </p:spPr>
        <p:txBody>
          <a:bodyPr wrap="none" anchor="ctr"/>
          <a:lstStyle/>
          <a:p>
            <a:endParaRPr lang="en-US">
              <a:solidFill>
                <a:srgbClr val="000000"/>
              </a:solidFill>
            </a:endParaRPr>
          </a:p>
        </p:txBody>
      </p:sp>
      <p:sp>
        <p:nvSpPr>
          <p:cNvPr id="236554" name="Line 10"/>
          <p:cNvSpPr>
            <a:spLocks noChangeShapeType="1"/>
          </p:cNvSpPr>
          <p:nvPr/>
        </p:nvSpPr>
        <p:spPr bwMode="auto">
          <a:xfrm flipV="1">
            <a:off x="304800" y="7162800"/>
            <a:ext cx="10210800" cy="15875"/>
          </a:xfrm>
          <a:prstGeom prst="line">
            <a:avLst/>
          </a:prstGeom>
          <a:noFill/>
          <a:ln w="57150">
            <a:solidFill>
              <a:srgbClr val="0000CC"/>
            </a:solidFill>
            <a:round/>
          </a:ln>
        </p:spPr>
        <p:txBody>
          <a:bodyPr wrap="none" anchor="ctr"/>
          <a:lstStyle/>
          <a:p>
            <a:endParaRPr 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zh-CN" sz="3200" b="1" smtClean="0">
                <a:solidFill>
                  <a:srgbClr val="FFFFFF"/>
                </a:solidFill>
                <a:latin typeface="宋体" panose="02010600030101010101" pitchFamily="2" charset="-122"/>
              </a:rPr>
              <a:t>激励理论：强化理论</a:t>
            </a:r>
            <a:endParaRPr lang="zh-CN" altLang="en-US" sz="3200" b="1" smtClean="0">
              <a:solidFill>
                <a:srgbClr val="FFFFFF"/>
              </a:solidFill>
              <a:latin typeface="宋体" panose="02010600030101010101" pitchFamily="2" charset="-122"/>
            </a:endParaRPr>
          </a:p>
        </p:txBody>
      </p:sp>
      <p:sp>
        <p:nvSpPr>
          <p:cNvPr id="237571" name="Text Box 3"/>
          <p:cNvSpPr txBox="1">
            <a:spLocks noChangeArrowheads="1"/>
          </p:cNvSpPr>
          <p:nvPr/>
        </p:nvSpPr>
        <p:spPr bwMode="auto">
          <a:xfrm>
            <a:off x="304800" y="1295400"/>
            <a:ext cx="2819400"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主要观点</a:t>
            </a:r>
            <a:endParaRPr lang="zh-CN" altLang="en-US" i="1">
              <a:solidFill>
                <a:srgbClr val="000000"/>
              </a:solidFill>
            </a:endParaRPr>
          </a:p>
        </p:txBody>
      </p:sp>
      <p:sp>
        <p:nvSpPr>
          <p:cNvPr id="237572" name="Text Box 4"/>
          <p:cNvSpPr txBox="1">
            <a:spLocks noChangeArrowheads="1"/>
          </p:cNvSpPr>
          <p:nvPr/>
        </p:nvSpPr>
        <p:spPr bwMode="auto">
          <a:xfrm>
            <a:off x="3505200" y="1295400"/>
            <a:ext cx="3163888"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关于绩效奖励的推论</a:t>
            </a:r>
            <a:endParaRPr lang="zh-CN" altLang="en-US" i="1">
              <a:solidFill>
                <a:srgbClr val="000000"/>
              </a:solidFill>
            </a:endParaRPr>
          </a:p>
        </p:txBody>
      </p:sp>
      <p:sp>
        <p:nvSpPr>
          <p:cNvPr id="237573" name="Text Box 5"/>
          <p:cNvSpPr txBox="1">
            <a:spLocks noChangeArrowheads="1"/>
          </p:cNvSpPr>
          <p:nvPr/>
        </p:nvSpPr>
        <p:spPr bwMode="auto">
          <a:xfrm>
            <a:off x="7239000" y="1295400"/>
            <a:ext cx="3163888"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行动指南</a:t>
            </a:r>
            <a:endParaRPr lang="zh-CN" altLang="en-US" i="1">
              <a:solidFill>
                <a:srgbClr val="000000"/>
              </a:solidFill>
            </a:endParaRPr>
          </a:p>
        </p:txBody>
      </p:sp>
      <p:sp>
        <p:nvSpPr>
          <p:cNvPr id="237574" name="Text Box 6"/>
          <p:cNvSpPr txBox="1">
            <a:spLocks noChangeArrowheads="1"/>
          </p:cNvSpPr>
          <p:nvPr/>
        </p:nvSpPr>
        <p:spPr bwMode="auto">
          <a:xfrm>
            <a:off x="381000" y="2178050"/>
            <a:ext cx="2743200" cy="2638425"/>
          </a:xfrm>
          <a:prstGeom prst="rect">
            <a:avLst/>
          </a:prstGeom>
          <a:noFill/>
          <a:ln w="9525">
            <a:noFill/>
            <a:miter lim="800000"/>
          </a:ln>
        </p:spPr>
        <p:txBody>
          <a:bodyPr>
            <a:spAutoFit/>
          </a:bodyPr>
          <a:lstStyle/>
          <a:p>
            <a:pPr algn="l">
              <a:lnSpc>
                <a:spcPct val="110000"/>
              </a:lnSpc>
              <a:spcBef>
                <a:spcPct val="50000"/>
              </a:spcBef>
              <a:buClr>
                <a:srgbClr val="33CCFF"/>
              </a:buClr>
              <a:buFont typeface="Monotype Sorts" pitchFamily="2" charset="2"/>
              <a:buChar char="ò"/>
            </a:pPr>
            <a:r>
              <a:rPr lang="zh-CN" altLang="en-US" sz="2200" b="0">
                <a:solidFill>
                  <a:srgbClr val="000000"/>
                </a:solidFill>
              </a:rPr>
              <a:t>报酬会强化（激励和维持）绩效。</a:t>
            </a:r>
            <a:endParaRPr lang="zh-CN" altLang="en-US" sz="2200" b="0">
              <a:solidFill>
                <a:srgbClr val="000000"/>
              </a:solidFill>
            </a:endParaRPr>
          </a:p>
          <a:p>
            <a:pPr algn="l">
              <a:lnSpc>
                <a:spcPct val="110000"/>
              </a:lnSpc>
              <a:spcBef>
                <a:spcPct val="50000"/>
              </a:spcBef>
              <a:buClr>
                <a:srgbClr val="33CCFF"/>
              </a:buClr>
              <a:buFont typeface="Monotype Sorts" pitchFamily="2" charset="2"/>
              <a:buChar char="ò"/>
            </a:pPr>
            <a:r>
              <a:rPr lang="zh-CN" altLang="en-US" sz="2200" b="0">
                <a:solidFill>
                  <a:srgbClr val="000000"/>
                </a:solidFill>
              </a:rPr>
              <a:t>报酬必须在行动得到强化之后直接给予。</a:t>
            </a:r>
            <a:endParaRPr lang="zh-CN" altLang="en-US" sz="2200" b="0">
              <a:solidFill>
                <a:srgbClr val="000000"/>
              </a:solidFill>
            </a:endParaRPr>
          </a:p>
          <a:p>
            <a:pPr algn="l">
              <a:lnSpc>
                <a:spcPct val="110000"/>
              </a:lnSpc>
              <a:spcBef>
                <a:spcPct val="50000"/>
              </a:spcBef>
              <a:buClr>
                <a:srgbClr val="33CCFF"/>
              </a:buClr>
              <a:buFont typeface="Monotype Sorts" pitchFamily="2" charset="2"/>
              <a:buChar char="ò"/>
            </a:pPr>
            <a:r>
              <a:rPr lang="zh-CN" altLang="en-US" sz="2200" b="0">
                <a:solidFill>
                  <a:srgbClr val="000000"/>
                </a:solidFill>
              </a:rPr>
              <a:t>不会得到报酬的行为是不会持续下去的。</a:t>
            </a:r>
            <a:endParaRPr lang="zh-CN" altLang="en-US" sz="2200" b="0">
              <a:solidFill>
                <a:srgbClr val="000000"/>
              </a:solidFill>
            </a:endParaRPr>
          </a:p>
        </p:txBody>
      </p:sp>
      <p:sp>
        <p:nvSpPr>
          <p:cNvPr id="237575" name="Text Box 7"/>
          <p:cNvSpPr txBox="1">
            <a:spLocks noChangeArrowheads="1"/>
          </p:cNvSpPr>
          <p:nvPr/>
        </p:nvSpPr>
        <p:spPr bwMode="auto">
          <a:xfrm>
            <a:off x="3352800" y="2149475"/>
            <a:ext cx="3276600" cy="3006725"/>
          </a:xfrm>
          <a:prstGeom prst="rect">
            <a:avLst/>
          </a:prstGeom>
          <a:noFill/>
          <a:ln w="9525">
            <a:noFill/>
            <a:miter lim="800000"/>
          </a:ln>
        </p:spPr>
        <p:txBody>
          <a:bodyPr>
            <a:spAutoFit/>
          </a:bodyPr>
          <a:lstStyle/>
          <a:p>
            <a:pPr algn="l">
              <a:lnSpc>
                <a:spcPct val="110000"/>
              </a:lnSpc>
              <a:spcBef>
                <a:spcPct val="50000"/>
              </a:spcBef>
              <a:buClr>
                <a:srgbClr val="3333CC"/>
              </a:buClr>
              <a:buFont typeface="Monotype Sorts" pitchFamily="2" charset="2"/>
              <a:buChar char="J"/>
            </a:pPr>
            <a:r>
              <a:rPr lang="zh-CN" altLang="en-US" sz="2200" b="0">
                <a:solidFill>
                  <a:srgbClr val="000000"/>
                </a:solidFill>
              </a:rPr>
              <a:t>绩效奖励必须在绩效实现之后立即付出。</a:t>
            </a:r>
            <a:endParaRPr lang="zh-CN" altLang="en-US" sz="2200" b="0">
              <a:solidFill>
                <a:srgbClr val="000000"/>
              </a:solidFill>
            </a:endParaRPr>
          </a:p>
          <a:p>
            <a:pPr algn="l">
              <a:lnSpc>
                <a:spcPct val="110000"/>
              </a:lnSpc>
              <a:spcBef>
                <a:spcPct val="50000"/>
              </a:spcBef>
              <a:buClr>
                <a:srgbClr val="3333CC"/>
              </a:buClr>
              <a:buFont typeface="Monotype Sorts" pitchFamily="2" charset="2"/>
              <a:buChar char="J"/>
            </a:pPr>
            <a:r>
              <a:rPr lang="zh-CN" altLang="en-US" sz="2200" b="0">
                <a:solidFill>
                  <a:srgbClr val="000000"/>
                </a:solidFill>
              </a:rPr>
              <a:t>报酬 必须与理想的绩效目标紧紧联系在一起。</a:t>
            </a:r>
            <a:endParaRPr lang="zh-CN" altLang="en-US" sz="2200" b="0">
              <a:solidFill>
                <a:srgbClr val="000000"/>
              </a:solidFill>
            </a:endParaRPr>
          </a:p>
          <a:p>
            <a:pPr algn="l">
              <a:lnSpc>
                <a:spcPct val="110000"/>
              </a:lnSpc>
              <a:spcBef>
                <a:spcPct val="50000"/>
              </a:spcBef>
              <a:buClr>
                <a:srgbClr val="3333CC"/>
              </a:buClr>
              <a:buFont typeface="Monotype Sorts" pitchFamily="2" charset="2"/>
              <a:buChar char="J"/>
            </a:pPr>
            <a:r>
              <a:rPr lang="zh-CN" altLang="en-US" sz="2200" b="0">
                <a:solidFill>
                  <a:srgbClr val="000000"/>
                </a:solidFill>
              </a:rPr>
              <a:t>不支付报酬的做法可以被作为一种不鼓励某种非期望性行为的方式。</a:t>
            </a:r>
            <a:endParaRPr lang="zh-CN" altLang="en-US" sz="2200" b="0">
              <a:solidFill>
                <a:srgbClr val="000000"/>
              </a:solidFill>
            </a:endParaRPr>
          </a:p>
        </p:txBody>
      </p:sp>
      <p:sp>
        <p:nvSpPr>
          <p:cNvPr id="237576" name="Text Box 8"/>
          <p:cNvSpPr txBox="1">
            <a:spLocks noChangeArrowheads="1"/>
          </p:cNvSpPr>
          <p:nvPr/>
        </p:nvSpPr>
        <p:spPr bwMode="auto">
          <a:xfrm>
            <a:off x="7391400" y="2225675"/>
            <a:ext cx="2895600" cy="828675"/>
          </a:xfrm>
          <a:prstGeom prst="rect">
            <a:avLst/>
          </a:prstGeom>
          <a:noFill/>
          <a:ln w="9525">
            <a:noFill/>
            <a:miter lim="800000"/>
          </a:ln>
        </p:spPr>
        <p:txBody>
          <a:bodyPr>
            <a:spAutoFit/>
          </a:bodyPr>
          <a:lstStyle/>
          <a:p>
            <a:pPr algn="l">
              <a:lnSpc>
                <a:spcPct val="110000"/>
              </a:lnSpc>
              <a:spcBef>
                <a:spcPct val="50000"/>
              </a:spcBef>
              <a:buClr>
                <a:srgbClr val="FF3300"/>
              </a:buClr>
              <a:buFont typeface="Monotype Sorts" pitchFamily="2" charset="2"/>
              <a:buChar char="4"/>
            </a:pPr>
            <a:r>
              <a:rPr lang="zh-CN" altLang="en-US" sz="2200" b="0">
                <a:solidFill>
                  <a:srgbClr val="000000"/>
                </a:solidFill>
              </a:rPr>
              <a:t>报酬支付的时间是至关重要的。</a:t>
            </a:r>
            <a:endParaRPr lang="zh-CN" altLang="en-US" sz="2200" b="0">
              <a:solidFill>
                <a:srgbClr val="000000"/>
              </a:solidFill>
            </a:endParaRPr>
          </a:p>
        </p:txBody>
      </p:sp>
      <p:sp>
        <p:nvSpPr>
          <p:cNvPr id="237577" name="Line 9"/>
          <p:cNvSpPr>
            <a:spLocks noChangeShapeType="1"/>
          </p:cNvSpPr>
          <p:nvPr/>
        </p:nvSpPr>
        <p:spPr bwMode="auto">
          <a:xfrm flipV="1">
            <a:off x="381000" y="1828800"/>
            <a:ext cx="9829800" cy="0"/>
          </a:xfrm>
          <a:prstGeom prst="line">
            <a:avLst/>
          </a:prstGeom>
          <a:noFill/>
          <a:ln w="57150">
            <a:solidFill>
              <a:srgbClr val="0000CC"/>
            </a:solidFill>
            <a:round/>
          </a:ln>
        </p:spPr>
        <p:txBody>
          <a:bodyPr wrap="none" anchor="ctr"/>
          <a:lstStyle/>
          <a:p>
            <a:endParaRPr lang="en-US">
              <a:solidFill>
                <a:srgbClr val="000000"/>
              </a:solidFill>
            </a:endParaRPr>
          </a:p>
        </p:txBody>
      </p:sp>
      <p:sp>
        <p:nvSpPr>
          <p:cNvPr id="237578" name="Line 10"/>
          <p:cNvSpPr>
            <a:spLocks noChangeShapeType="1"/>
          </p:cNvSpPr>
          <p:nvPr/>
        </p:nvSpPr>
        <p:spPr bwMode="auto">
          <a:xfrm>
            <a:off x="457200" y="5738813"/>
            <a:ext cx="9753600" cy="15875"/>
          </a:xfrm>
          <a:prstGeom prst="line">
            <a:avLst/>
          </a:prstGeom>
          <a:noFill/>
          <a:ln w="57150">
            <a:solidFill>
              <a:srgbClr val="0000CC"/>
            </a:solidFill>
            <a:round/>
          </a:ln>
        </p:spPr>
        <p:txBody>
          <a:bodyPr wrap="none" anchor="ctr"/>
          <a:lstStyle/>
          <a:p>
            <a:endParaRPr 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zh-CN" sz="3200" b="1" smtClean="0">
                <a:solidFill>
                  <a:srgbClr val="FFFFFF"/>
                </a:solidFill>
                <a:latin typeface="宋体" panose="02010600030101010101" pitchFamily="2" charset="-122"/>
              </a:rPr>
              <a:t>激励理论：目标</a:t>
            </a:r>
            <a:r>
              <a:rPr lang="zh-CN" altLang="en-US" sz="3200" b="1" smtClean="0">
                <a:solidFill>
                  <a:srgbClr val="FFFFFF"/>
                </a:solidFill>
                <a:latin typeface="宋体" panose="02010600030101010101" pitchFamily="2" charset="-122"/>
              </a:rPr>
              <a:t>设置</a:t>
            </a:r>
            <a:r>
              <a:rPr lang="zh-CN" altLang="zh-CN" sz="3200" b="1" smtClean="0">
                <a:solidFill>
                  <a:srgbClr val="FFFFFF"/>
                </a:solidFill>
                <a:latin typeface="宋体" panose="02010600030101010101" pitchFamily="2" charset="-122"/>
              </a:rPr>
              <a:t>理论</a:t>
            </a:r>
            <a:endParaRPr lang="zh-CN" altLang="en-US" sz="3200" b="1" smtClean="0">
              <a:solidFill>
                <a:srgbClr val="FFFFFF"/>
              </a:solidFill>
              <a:latin typeface="宋体" panose="02010600030101010101" pitchFamily="2" charset="-122"/>
            </a:endParaRPr>
          </a:p>
        </p:txBody>
      </p:sp>
      <p:sp>
        <p:nvSpPr>
          <p:cNvPr id="238595" name="Text Box 3"/>
          <p:cNvSpPr txBox="1">
            <a:spLocks noChangeArrowheads="1"/>
          </p:cNvSpPr>
          <p:nvPr/>
        </p:nvSpPr>
        <p:spPr bwMode="auto">
          <a:xfrm>
            <a:off x="533400" y="1295400"/>
            <a:ext cx="2819400"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主要观点</a:t>
            </a:r>
            <a:endParaRPr lang="zh-CN" altLang="en-US" i="1">
              <a:solidFill>
                <a:srgbClr val="000000"/>
              </a:solidFill>
            </a:endParaRPr>
          </a:p>
        </p:txBody>
      </p:sp>
      <p:sp>
        <p:nvSpPr>
          <p:cNvPr id="238596" name="Text Box 4"/>
          <p:cNvSpPr txBox="1">
            <a:spLocks noChangeArrowheads="1"/>
          </p:cNvSpPr>
          <p:nvPr/>
        </p:nvSpPr>
        <p:spPr bwMode="auto">
          <a:xfrm>
            <a:off x="3617913" y="1295400"/>
            <a:ext cx="3163887"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关于绩效奖励的推论</a:t>
            </a:r>
            <a:endParaRPr lang="zh-CN" altLang="en-US" i="1">
              <a:solidFill>
                <a:srgbClr val="000000"/>
              </a:solidFill>
            </a:endParaRPr>
          </a:p>
        </p:txBody>
      </p:sp>
      <p:sp>
        <p:nvSpPr>
          <p:cNvPr id="238597" name="Text Box 5"/>
          <p:cNvSpPr txBox="1">
            <a:spLocks noChangeArrowheads="1"/>
          </p:cNvSpPr>
          <p:nvPr/>
        </p:nvSpPr>
        <p:spPr bwMode="auto">
          <a:xfrm>
            <a:off x="7239000" y="1295400"/>
            <a:ext cx="3163888"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行动指南</a:t>
            </a:r>
            <a:endParaRPr lang="zh-CN" altLang="en-US" i="1">
              <a:solidFill>
                <a:srgbClr val="000000"/>
              </a:solidFill>
            </a:endParaRPr>
          </a:p>
        </p:txBody>
      </p:sp>
      <p:sp>
        <p:nvSpPr>
          <p:cNvPr id="238598" name="Text Box 6"/>
          <p:cNvSpPr txBox="1">
            <a:spLocks noChangeArrowheads="1"/>
          </p:cNvSpPr>
          <p:nvPr/>
        </p:nvSpPr>
        <p:spPr bwMode="auto">
          <a:xfrm>
            <a:off x="609600" y="2057400"/>
            <a:ext cx="2743200" cy="4848225"/>
          </a:xfrm>
          <a:prstGeom prst="rect">
            <a:avLst/>
          </a:prstGeom>
          <a:noFill/>
          <a:ln w="9525">
            <a:noFill/>
            <a:miter lim="800000"/>
          </a:ln>
        </p:spPr>
        <p:txBody>
          <a:bodyPr>
            <a:spAutoFit/>
          </a:bodyPr>
          <a:lstStyle/>
          <a:p>
            <a:pPr algn="l">
              <a:lnSpc>
                <a:spcPct val="110000"/>
              </a:lnSpc>
              <a:spcBef>
                <a:spcPct val="50000"/>
              </a:spcBef>
              <a:buClr>
                <a:srgbClr val="33CCFF"/>
              </a:buClr>
              <a:buFont typeface="Monotype Sorts" pitchFamily="2" charset="2"/>
              <a:buChar char="ò"/>
            </a:pPr>
            <a:r>
              <a:rPr lang="zh-CN" altLang="en-US" sz="2200" b="0">
                <a:solidFill>
                  <a:srgbClr val="000000"/>
                </a:solidFill>
              </a:rPr>
              <a:t>富有挑战性的绩效目标对于员工绩效的强度和持续期间具有很强的影响力。</a:t>
            </a:r>
            <a:endParaRPr lang="zh-CN" altLang="en-US" sz="2200" b="0">
              <a:solidFill>
                <a:srgbClr val="000000"/>
              </a:solidFill>
            </a:endParaRPr>
          </a:p>
          <a:p>
            <a:pPr algn="l">
              <a:lnSpc>
                <a:spcPct val="110000"/>
              </a:lnSpc>
              <a:spcBef>
                <a:spcPct val="50000"/>
              </a:spcBef>
              <a:buClr>
                <a:srgbClr val="33CCFF"/>
              </a:buClr>
              <a:buFont typeface="Monotype Sorts" pitchFamily="2" charset="2"/>
              <a:buChar char="ò"/>
            </a:pPr>
            <a:r>
              <a:rPr lang="zh-CN" altLang="en-US" sz="2200" b="0">
                <a:solidFill>
                  <a:srgbClr val="000000"/>
                </a:solidFill>
              </a:rPr>
              <a:t>目标可以被作为员工与之进行对比的绩效标准。</a:t>
            </a:r>
            <a:endParaRPr lang="zh-CN" altLang="en-US" sz="2200" b="0">
              <a:solidFill>
                <a:srgbClr val="000000"/>
              </a:solidFill>
            </a:endParaRPr>
          </a:p>
          <a:p>
            <a:pPr algn="l">
              <a:lnSpc>
                <a:spcPct val="110000"/>
              </a:lnSpc>
              <a:spcBef>
                <a:spcPct val="50000"/>
              </a:spcBef>
              <a:buClr>
                <a:srgbClr val="33CCFF"/>
              </a:buClr>
              <a:buFont typeface="Monotype Sorts" pitchFamily="2" charset="2"/>
              <a:buChar char="ò"/>
            </a:pPr>
            <a:r>
              <a:rPr lang="zh-CN" altLang="en-US" sz="2200" b="0">
                <a:solidFill>
                  <a:srgbClr val="000000"/>
                </a:solidFill>
              </a:rPr>
              <a:t>由于达成目标往往是与得到有价值的报酬联系在一起的，因此，它对于个人是有激励性的。</a:t>
            </a:r>
            <a:endParaRPr lang="zh-CN" altLang="en-US" sz="2200" b="0">
              <a:solidFill>
                <a:srgbClr val="000000"/>
              </a:solidFill>
            </a:endParaRPr>
          </a:p>
        </p:txBody>
      </p:sp>
      <p:sp>
        <p:nvSpPr>
          <p:cNvPr id="238599" name="Text Box 7"/>
          <p:cNvSpPr txBox="1">
            <a:spLocks noChangeArrowheads="1"/>
          </p:cNvSpPr>
          <p:nvPr/>
        </p:nvSpPr>
        <p:spPr bwMode="auto">
          <a:xfrm>
            <a:off x="3962400" y="2149475"/>
            <a:ext cx="2819400" cy="3743325"/>
          </a:xfrm>
          <a:prstGeom prst="rect">
            <a:avLst/>
          </a:prstGeom>
          <a:noFill/>
          <a:ln w="9525">
            <a:noFill/>
            <a:miter lim="800000"/>
          </a:ln>
        </p:spPr>
        <p:txBody>
          <a:bodyPr>
            <a:spAutoFit/>
          </a:bodyPr>
          <a:lstStyle/>
          <a:p>
            <a:pPr algn="l">
              <a:lnSpc>
                <a:spcPct val="110000"/>
              </a:lnSpc>
              <a:spcBef>
                <a:spcPct val="50000"/>
              </a:spcBef>
              <a:buClr>
                <a:srgbClr val="3333CC"/>
              </a:buClr>
              <a:buFont typeface="Monotype Sorts" pitchFamily="2" charset="2"/>
              <a:buChar char="J"/>
            </a:pPr>
            <a:r>
              <a:rPr lang="zh-CN" altLang="en-US" sz="2200" b="0">
                <a:solidFill>
                  <a:srgbClr val="000000"/>
                </a:solidFill>
              </a:rPr>
              <a:t>绩效奖励必须是在某种重要的绩效目标达成之时付出。</a:t>
            </a:r>
            <a:endParaRPr lang="zh-CN" altLang="en-US" sz="2200" b="0">
              <a:solidFill>
                <a:srgbClr val="000000"/>
              </a:solidFill>
            </a:endParaRPr>
          </a:p>
          <a:p>
            <a:pPr algn="l">
              <a:lnSpc>
                <a:spcPct val="110000"/>
              </a:lnSpc>
              <a:spcBef>
                <a:spcPct val="50000"/>
              </a:spcBef>
              <a:buClr>
                <a:srgbClr val="3333CC"/>
              </a:buClr>
              <a:buFont typeface="Monotype Sorts" pitchFamily="2" charset="2"/>
              <a:buChar char="J"/>
            </a:pPr>
            <a:r>
              <a:rPr lang="zh-CN" altLang="en-US" sz="2200" b="0">
                <a:solidFill>
                  <a:srgbClr val="000000"/>
                </a:solidFill>
              </a:rPr>
              <a:t>绩效目标应当富有挑战性同时具有明确性。</a:t>
            </a:r>
            <a:endParaRPr lang="zh-CN" altLang="en-US" sz="2200" b="0">
              <a:solidFill>
                <a:srgbClr val="000000"/>
              </a:solidFill>
            </a:endParaRPr>
          </a:p>
          <a:p>
            <a:pPr algn="l">
              <a:lnSpc>
                <a:spcPct val="110000"/>
              </a:lnSpc>
              <a:spcBef>
                <a:spcPct val="50000"/>
              </a:spcBef>
              <a:buClr>
                <a:srgbClr val="3333CC"/>
              </a:buClr>
              <a:buFont typeface="Monotype Sorts" pitchFamily="2" charset="2"/>
              <a:buChar char="J"/>
            </a:pPr>
            <a:r>
              <a:rPr lang="zh-CN" altLang="en-US" sz="2200" b="0">
                <a:solidFill>
                  <a:srgbClr val="000000"/>
                </a:solidFill>
              </a:rPr>
              <a:t>奖励性报酬的数量应当与目标的达成难度相匹配。</a:t>
            </a:r>
            <a:endParaRPr lang="zh-CN" altLang="en-US" sz="2200" b="0">
              <a:solidFill>
                <a:srgbClr val="000000"/>
              </a:solidFill>
            </a:endParaRPr>
          </a:p>
        </p:txBody>
      </p:sp>
      <p:sp>
        <p:nvSpPr>
          <p:cNvPr id="238600" name="Text Box 8"/>
          <p:cNvSpPr txBox="1">
            <a:spLocks noChangeArrowheads="1"/>
          </p:cNvSpPr>
          <p:nvPr/>
        </p:nvSpPr>
        <p:spPr bwMode="auto">
          <a:xfrm>
            <a:off x="7391400" y="2225675"/>
            <a:ext cx="2895600" cy="4279900"/>
          </a:xfrm>
          <a:prstGeom prst="rect">
            <a:avLst/>
          </a:prstGeom>
          <a:noFill/>
          <a:ln w="9525">
            <a:noFill/>
            <a:miter lim="800000"/>
          </a:ln>
        </p:spPr>
        <p:txBody>
          <a:bodyPr>
            <a:spAutoFit/>
          </a:bodyPr>
          <a:lstStyle/>
          <a:p>
            <a:pPr algn="l">
              <a:lnSpc>
                <a:spcPct val="110000"/>
              </a:lnSpc>
              <a:spcBef>
                <a:spcPct val="50000"/>
              </a:spcBef>
              <a:buClr>
                <a:srgbClr val="FF3300"/>
              </a:buClr>
              <a:buFont typeface="Monotype Sorts" pitchFamily="2" charset="2"/>
              <a:buChar char="4"/>
            </a:pPr>
            <a:r>
              <a:rPr lang="zh-CN" altLang="en-US" sz="2200" b="0">
                <a:solidFill>
                  <a:srgbClr val="000000"/>
                </a:solidFill>
              </a:rPr>
              <a:t>视线很重要；员工必须相信自己能够对绩效目标产生影响。</a:t>
            </a:r>
            <a:endParaRPr lang="zh-CN" altLang="en-US" sz="2200" b="0">
              <a:solidFill>
                <a:srgbClr val="000000"/>
              </a:solidFill>
            </a:endParaRPr>
          </a:p>
          <a:p>
            <a:pPr algn="l">
              <a:lnSpc>
                <a:spcPct val="110000"/>
              </a:lnSpc>
              <a:spcBef>
                <a:spcPct val="50000"/>
              </a:spcBef>
              <a:buClr>
                <a:srgbClr val="FF3300"/>
              </a:buClr>
              <a:buFont typeface="Monotype Sorts" pitchFamily="2" charset="2"/>
              <a:buChar char="4"/>
            </a:pPr>
            <a:r>
              <a:rPr lang="zh-CN" altLang="en-US" sz="2200" b="0">
                <a:solidFill>
                  <a:srgbClr val="000000"/>
                </a:solidFill>
              </a:rPr>
              <a:t>应当就绩效目标以一种明确的方式来与员工进行沟通。</a:t>
            </a:r>
            <a:endParaRPr lang="zh-CN" altLang="en-US" sz="2200" b="0">
              <a:solidFill>
                <a:srgbClr val="000000"/>
              </a:solidFill>
            </a:endParaRPr>
          </a:p>
          <a:p>
            <a:pPr algn="l">
              <a:lnSpc>
                <a:spcPct val="110000"/>
              </a:lnSpc>
              <a:spcBef>
                <a:spcPct val="50000"/>
              </a:spcBef>
              <a:buClr>
                <a:srgbClr val="FF3300"/>
              </a:buClr>
              <a:buFont typeface="Monotype Sorts" pitchFamily="2" charset="2"/>
              <a:buChar char="4"/>
            </a:pPr>
            <a:r>
              <a:rPr lang="zh-CN" altLang="en-US" sz="2200" b="0">
                <a:solidFill>
                  <a:srgbClr val="000000"/>
                </a:solidFill>
              </a:rPr>
              <a:t>绩效反馈是非常重要的。</a:t>
            </a:r>
            <a:endParaRPr lang="zh-CN" altLang="en-US" sz="2200" b="0">
              <a:solidFill>
                <a:srgbClr val="000000"/>
              </a:solidFill>
            </a:endParaRPr>
          </a:p>
          <a:p>
            <a:pPr algn="l">
              <a:lnSpc>
                <a:spcPct val="110000"/>
              </a:lnSpc>
              <a:spcBef>
                <a:spcPct val="50000"/>
              </a:spcBef>
              <a:buClr>
                <a:srgbClr val="FF3300"/>
              </a:buClr>
              <a:buFont typeface="Monotype Sorts" pitchFamily="2" charset="2"/>
              <a:buChar char="4"/>
            </a:pPr>
            <a:r>
              <a:rPr lang="zh-CN" altLang="en-US" sz="2200" b="0">
                <a:solidFill>
                  <a:srgbClr val="000000"/>
                </a:solidFill>
              </a:rPr>
              <a:t>应当在绩效达成之时及时支付绩效报酬。</a:t>
            </a:r>
            <a:endParaRPr lang="zh-CN" altLang="en-US" sz="2200" b="0">
              <a:solidFill>
                <a:srgbClr val="000000"/>
              </a:solidFill>
            </a:endParaRPr>
          </a:p>
        </p:txBody>
      </p:sp>
      <p:sp>
        <p:nvSpPr>
          <p:cNvPr id="238601" name="Line 9"/>
          <p:cNvSpPr>
            <a:spLocks noChangeShapeType="1"/>
          </p:cNvSpPr>
          <p:nvPr/>
        </p:nvSpPr>
        <p:spPr bwMode="auto">
          <a:xfrm flipV="1">
            <a:off x="381000" y="1828800"/>
            <a:ext cx="10058400" cy="0"/>
          </a:xfrm>
          <a:prstGeom prst="line">
            <a:avLst/>
          </a:prstGeom>
          <a:noFill/>
          <a:ln w="57150">
            <a:solidFill>
              <a:srgbClr val="0000CC"/>
            </a:solidFill>
            <a:round/>
          </a:ln>
        </p:spPr>
        <p:txBody>
          <a:bodyPr wrap="none" anchor="ctr"/>
          <a:lstStyle/>
          <a:p>
            <a:endParaRPr lang="en-US">
              <a:solidFill>
                <a:srgbClr val="000000"/>
              </a:solidFill>
            </a:endParaRPr>
          </a:p>
        </p:txBody>
      </p:sp>
      <p:sp>
        <p:nvSpPr>
          <p:cNvPr id="238602" name="Line 10"/>
          <p:cNvSpPr>
            <a:spLocks noChangeShapeType="1"/>
          </p:cNvSpPr>
          <p:nvPr/>
        </p:nvSpPr>
        <p:spPr bwMode="auto">
          <a:xfrm flipV="1">
            <a:off x="228600" y="7086600"/>
            <a:ext cx="10210800" cy="0"/>
          </a:xfrm>
          <a:prstGeom prst="line">
            <a:avLst/>
          </a:prstGeom>
          <a:noFill/>
          <a:ln w="57150">
            <a:solidFill>
              <a:srgbClr val="0000CC"/>
            </a:solidFill>
            <a:round/>
          </a:ln>
        </p:spPr>
        <p:txBody>
          <a:bodyPr wrap="none" anchor="ctr"/>
          <a:lstStyle/>
          <a:p>
            <a:endParaRPr 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zh-CN" sz="3200" b="1" smtClean="0">
                <a:solidFill>
                  <a:srgbClr val="FFFFFF"/>
                </a:solidFill>
                <a:latin typeface="宋体" panose="02010600030101010101" pitchFamily="2" charset="-122"/>
              </a:rPr>
              <a:t>激励理论：</a:t>
            </a:r>
            <a:r>
              <a:rPr lang="zh-CN" altLang="en-US" sz="3200" b="1" smtClean="0">
                <a:solidFill>
                  <a:srgbClr val="FFFFFF"/>
                </a:solidFill>
                <a:latin typeface="宋体" panose="02010600030101010101" pitchFamily="2" charset="-122"/>
              </a:rPr>
              <a:t>委托</a:t>
            </a:r>
            <a:r>
              <a:rPr lang="en-US" altLang="zh-CN" sz="3200" b="1" smtClean="0">
                <a:solidFill>
                  <a:srgbClr val="FFFFFF"/>
                </a:solidFill>
                <a:latin typeface="宋体" panose="02010600030101010101" pitchFamily="2" charset="-122"/>
              </a:rPr>
              <a:t>-</a:t>
            </a:r>
            <a:r>
              <a:rPr lang="zh-CN" altLang="zh-CN" sz="3200" b="1" smtClean="0">
                <a:solidFill>
                  <a:srgbClr val="FFFFFF"/>
                </a:solidFill>
                <a:latin typeface="宋体" panose="02010600030101010101" pitchFamily="2" charset="-122"/>
              </a:rPr>
              <a:t>代理理论</a:t>
            </a:r>
            <a:endParaRPr lang="zh-CN" altLang="en-US" sz="3200" b="1" smtClean="0">
              <a:solidFill>
                <a:srgbClr val="FFFFFF"/>
              </a:solidFill>
              <a:latin typeface="宋体" panose="02010600030101010101" pitchFamily="2" charset="-122"/>
            </a:endParaRPr>
          </a:p>
        </p:txBody>
      </p:sp>
      <p:sp>
        <p:nvSpPr>
          <p:cNvPr id="239619" name="Text Box 3"/>
          <p:cNvSpPr txBox="1">
            <a:spLocks noChangeArrowheads="1"/>
          </p:cNvSpPr>
          <p:nvPr/>
        </p:nvSpPr>
        <p:spPr bwMode="auto">
          <a:xfrm>
            <a:off x="304800" y="1143000"/>
            <a:ext cx="2819400"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主要观点</a:t>
            </a:r>
            <a:endParaRPr lang="zh-CN" altLang="en-US" i="1">
              <a:solidFill>
                <a:srgbClr val="000000"/>
              </a:solidFill>
            </a:endParaRPr>
          </a:p>
        </p:txBody>
      </p:sp>
      <p:sp>
        <p:nvSpPr>
          <p:cNvPr id="239620" name="Text Box 4"/>
          <p:cNvSpPr txBox="1">
            <a:spLocks noChangeArrowheads="1"/>
          </p:cNvSpPr>
          <p:nvPr/>
        </p:nvSpPr>
        <p:spPr bwMode="auto">
          <a:xfrm>
            <a:off x="3505200" y="1143000"/>
            <a:ext cx="3163888"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关于绩效奖励的推论</a:t>
            </a:r>
            <a:endParaRPr lang="zh-CN" altLang="en-US" i="1">
              <a:solidFill>
                <a:srgbClr val="000000"/>
              </a:solidFill>
            </a:endParaRPr>
          </a:p>
        </p:txBody>
      </p:sp>
      <p:sp>
        <p:nvSpPr>
          <p:cNvPr id="239621" name="Text Box 5"/>
          <p:cNvSpPr txBox="1">
            <a:spLocks noChangeArrowheads="1"/>
          </p:cNvSpPr>
          <p:nvPr/>
        </p:nvSpPr>
        <p:spPr bwMode="auto">
          <a:xfrm>
            <a:off x="7239000" y="1143000"/>
            <a:ext cx="3163888" cy="457200"/>
          </a:xfrm>
          <a:prstGeom prst="rect">
            <a:avLst/>
          </a:prstGeom>
          <a:noFill/>
          <a:ln w="9525">
            <a:noFill/>
            <a:miter lim="800000"/>
          </a:ln>
        </p:spPr>
        <p:txBody>
          <a:bodyPr>
            <a:spAutoFit/>
          </a:bodyPr>
          <a:lstStyle/>
          <a:p>
            <a:pPr algn="ctr">
              <a:spcBef>
                <a:spcPct val="50000"/>
              </a:spcBef>
            </a:pPr>
            <a:r>
              <a:rPr lang="zh-CN" altLang="en-US" i="1">
                <a:solidFill>
                  <a:srgbClr val="000000"/>
                </a:solidFill>
              </a:rPr>
              <a:t>行动指南</a:t>
            </a:r>
            <a:endParaRPr lang="zh-CN" altLang="en-US" i="1">
              <a:solidFill>
                <a:srgbClr val="000000"/>
              </a:solidFill>
            </a:endParaRPr>
          </a:p>
        </p:txBody>
      </p:sp>
      <p:sp>
        <p:nvSpPr>
          <p:cNvPr id="239622" name="Text Box 6"/>
          <p:cNvSpPr txBox="1">
            <a:spLocks noChangeArrowheads="1"/>
          </p:cNvSpPr>
          <p:nvPr/>
        </p:nvSpPr>
        <p:spPr bwMode="auto">
          <a:xfrm>
            <a:off x="304800" y="1981200"/>
            <a:ext cx="3373438" cy="4648200"/>
          </a:xfrm>
          <a:prstGeom prst="rect">
            <a:avLst/>
          </a:prstGeom>
          <a:noFill/>
          <a:ln w="9525">
            <a:noFill/>
            <a:miter lim="800000"/>
          </a:ln>
        </p:spPr>
        <p:txBody>
          <a:bodyPr>
            <a:spAutoFit/>
          </a:bodyPr>
          <a:lstStyle/>
          <a:p>
            <a:pPr algn="l">
              <a:lnSpc>
                <a:spcPct val="110000"/>
              </a:lnSpc>
              <a:spcBef>
                <a:spcPct val="50000"/>
              </a:spcBef>
              <a:buClr>
                <a:srgbClr val="33CCFF"/>
              </a:buClr>
              <a:buFont typeface="Monotype Sorts" pitchFamily="2" charset="2"/>
              <a:buChar char="ò"/>
            </a:pPr>
            <a:r>
              <a:rPr lang="zh-CN" altLang="en-US" sz="2200" b="0">
                <a:solidFill>
                  <a:srgbClr val="000000"/>
                </a:solidFill>
              </a:rPr>
              <a:t>工资会指导和激励员工产生绩效。</a:t>
            </a:r>
            <a:endParaRPr lang="zh-CN" altLang="en-US" sz="2200" b="0">
              <a:solidFill>
                <a:srgbClr val="000000"/>
              </a:solidFill>
            </a:endParaRPr>
          </a:p>
          <a:p>
            <a:pPr algn="l">
              <a:lnSpc>
                <a:spcPct val="110000"/>
              </a:lnSpc>
              <a:spcBef>
                <a:spcPct val="50000"/>
              </a:spcBef>
              <a:buClr>
                <a:srgbClr val="33CCFF"/>
              </a:buClr>
              <a:buFont typeface="Monotype Sorts" pitchFamily="2" charset="2"/>
              <a:buChar char="ò"/>
            </a:pPr>
            <a:r>
              <a:rPr lang="zh-CN" altLang="en-US" sz="2200" b="0">
                <a:solidFill>
                  <a:srgbClr val="000000"/>
                </a:solidFill>
              </a:rPr>
              <a:t>员工喜欢静态薪酬而不是绩效奖励。</a:t>
            </a:r>
            <a:endParaRPr lang="zh-CN" altLang="en-US" sz="2200" b="0">
              <a:solidFill>
                <a:srgbClr val="000000"/>
              </a:solidFill>
            </a:endParaRPr>
          </a:p>
          <a:p>
            <a:pPr algn="l">
              <a:lnSpc>
                <a:spcPct val="110000"/>
              </a:lnSpc>
              <a:spcBef>
                <a:spcPct val="50000"/>
              </a:spcBef>
              <a:buClr>
                <a:srgbClr val="33CCFF"/>
              </a:buClr>
              <a:buFont typeface="Monotype Sorts" pitchFamily="2" charset="2"/>
              <a:buChar char="ò"/>
            </a:pPr>
            <a:r>
              <a:rPr lang="zh-CN" altLang="en-US" sz="2200" b="0">
                <a:solidFill>
                  <a:srgbClr val="000000"/>
                </a:solidFill>
              </a:rPr>
              <a:t>如果绩效能够得到精确的监督，薪酬的支付应当根据员工是否令人满意地完成工作为基础。</a:t>
            </a:r>
            <a:endParaRPr lang="zh-CN" altLang="en-US" sz="2200" b="0">
              <a:solidFill>
                <a:srgbClr val="000000"/>
              </a:solidFill>
            </a:endParaRPr>
          </a:p>
          <a:p>
            <a:pPr algn="l">
              <a:lnSpc>
                <a:spcPct val="110000"/>
              </a:lnSpc>
              <a:spcBef>
                <a:spcPct val="50000"/>
              </a:spcBef>
              <a:buClr>
                <a:srgbClr val="33CCFF"/>
              </a:buClr>
              <a:buFont typeface="Monotype Sorts" pitchFamily="2" charset="2"/>
              <a:buChar char="ò"/>
            </a:pPr>
            <a:r>
              <a:rPr lang="zh-CN" altLang="en-US" sz="2200" b="0">
                <a:solidFill>
                  <a:srgbClr val="000000"/>
                </a:solidFill>
              </a:rPr>
              <a:t>如果绩效无法得到监控，薪酬应当根据是否达成组织目标来支付。</a:t>
            </a:r>
            <a:endParaRPr lang="zh-CN" altLang="en-US" sz="2200" b="0">
              <a:solidFill>
                <a:srgbClr val="000000"/>
              </a:solidFill>
            </a:endParaRPr>
          </a:p>
        </p:txBody>
      </p:sp>
      <p:sp>
        <p:nvSpPr>
          <p:cNvPr id="239623" name="Text Box 7"/>
          <p:cNvSpPr txBox="1">
            <a:spLocks noChangeArrowheads="1"/>
          </p:cNvSpPr>
          <p:nvPr/>
        </p:nvSpPr>
        <p:spPr bwMode="auto">
          <a:xfrm>
            <a:off x="3733800" y="1981200"/>
            <a:ext cx="3048000" cy="4479925"/>
          </a:xfrm>
          <a:prstGeom prst="rect">
            <a:avLst/>
          </a:prstGeom>
          <a:noFill/>
          <a:ln w="9525">
            <a:noFill/>
            <a:miter lim="800000"/>
          </a:ln>
        </p:spPr>
        <p:txBody>
          <a:bodyPr>
            <a:spAutoFit/>
          </a:bodyPr>
          <a:lstStyle/>
          <a:p>
            <a:pPr algn="l">
              <a:lnSpc>
                <a:spcPct val="110000"/>
              </a:lnSpc>
              <a:spcBef>
                <a:spcPct val="50000"/>
              </a:spcBef>
              <a:buClr>
                <a:srgbClr val="3333CC"/>
              </a:buClr>
              <a:buFont typeface="Monotype Sorts" pitchFamily="2" charset="2"/>
              <a:buChar char="J"/>
            </a:pPr>
            <a:r>
              <a:rPr lang="zh-CN" altLang="en-US" sz="2200" b="0">
                <a:solidFill>
                  <a:srgbClr val="000000"/>
                </a:solidFill>
              </a:rPr>
              <a:t>绩效奖励必须与组织目标紧密联系在一起。</a:t>
            </a:r>
            <a:endParaRPr lang="zh-CN" altLang="en-US" sz="2200" b="0">
              <a:solidFill>
                <a:srgbClr val="000000"/>
              </a:solidFill>
            </a:endParaRPr>
          </a:p>
          <a:p>
            <a:pPr algn="l">
              <a:lnSpc>
                <a:spcPct val="110000"/>
              </a:lnSpc>
              <a:spcBef>
                <a:spcPct val="50000"/>
              </a:spcBef>
              <a:buClr>
                <a:srgbClr val="3333CC"/>
              </a:buClr>
              <a:buFont typeface="Monotype Sorts" pitchFamily="2" charset="2"/>
              <a:buChar char="J"/>
            </a:pPr>
            <a:r>
              <a:rPr lang="zh-CN" altLang="en-US" sz="2200" b="0">
                <a:solidFill>
                  <a:srgbClr val="000000"/>
                </a:solidFill>
              </a:rPr>
              <a:t>员工不喜欢具有风险性的工资方案，要想让他们接受绩效奖励计划，就必须给他们一个工资补贴（更高的工资总额）。</a:t>
            </a:r>
            <a:endParaRPr lang="zh-CN" altLang="en-US" sz="2200" b="0">
              <a:solidFill>
                <a:srgbClr val="000000"/>
              </a:solidFill>
            </a:endParaRPr>
          </a:p>
          <a:p>
            <a:pPr algn="l">
              <a:lnSpc>
                <a:spcPct val="110000"/>
              </a:lnSpc>
              <a:spcBef>
                <a:spcPct val="50000"/>
              </a:spcBef>
              <a:buClr>
                <a:srgbClr val="3333CC"/>
              </a:buClr>
              <a:buFont typeface="Monotype Sorts" pitchFamily="2" charset="2"/>
              <a:buChar char="J"/>
            </a:pPr>
            <a:r>
              <a:rPr lang="zh-CN" altLang="en-US" sz="2200" b="0">
                <a:solidFill>
                  <a:srgbClr val="000000"/>
                </a:solidFill>
              </a:rPr>
              <a:t>绩效付酬计划可以被用来指导和诱导员工的工作绩效达成。</a:t>
            </a:r>
            <a:endParaRPr lang="zh-CN" altLang="en-US" sz="2200" b="0">
              <a:solidFill>
                <a:srgbClr val="000000"/>
              </a:solidFill>
            </a:endParaRPr>
          </a:p>
        </p:txBody>
      </p:sp>
      <p:sp>
        <p:nvSpPr>
          <p:cNvPr id="239624" name="Text Box 8"/>
          <p:cNvSpPr txBox="1">
            <a:spLocks noChangeArrowheads="1"/>
          </p:cNvSpPr>
          <p:nvPr/>
        </p:nvSpPr>
        <p:spPr bwMode="auto">
          <a:xfrm>
            <a:off x="7391400" y="2057400"/>
            <a:ext cx="2895600" cy="4479925"/>
          </a:xfrm>
          <a:prstGeom prst="rect">
            <a:avLst/>
          </a:prstGeom>
          <a:noFill/>
          <a:ln w="9525">
            <a:noFill/>
            <a:miter lim="800000"/>
          </a:ln>
        </p:spPr>
        <p:txBody>
          <a:bodyPr>
            <a:spAutoFit/>
          </a:bodyPr>
          <a:lstStyle/>
          <a:p>
            <a:pPr algn="l">
              <a:lnSpc>
                <a:spcPct val="110000"/>
              </a:lnSpc>
              <a:spcBef>
                <a:spcPct val="50000"/>
              </a:spcBef>
              <a:buClr>
                <a:srgbClr val="FF3300"/>
              </a:buClr>
              <a:buFont typeface="Monotype Sorts" pitchFamily="2" charset="2"/>
              <a:buChar char="4"/>
            </a:pPr>
            <a:r>
              <a:rPr lang="zh-CN" altLang="en-US" sz="2200" b="0">
                <a:solidFill>
                  <a:srgbClr val="000000"/>
                </a:solidFill>
              </a:rPr>
              <a:t>对于较为复杂的工作来说，绩效付酬计划是一种最佳薪酬选择，因为这时监督员工的工作十分困难。</a:t>
            </a:r>
            <a:endParaRPr lang="zh-CN" altLang="en-US" sz="2200" b="0">
              <a:solidFill>
                <a:srgbClr val="000000"/>
              </a:solidFill>
            </a:endParaRPr>
          </a:p>
          <a:p>
            <a:pPr algn="l">
              <a:lnSpc>
                <a:spcPct val="110000"/>
              </a:lnSpc>
              <a:spcBef>
                <a:spcPct val="50000"/>
              </a:spcBef>
              <a:buClr>
                <a:srgbClr val="FF3300"/>
              </a:buClr>
              <a:buFont typeface="Monotype Sorts" pitchFamily="2" charset="2"/>
              <a:buChar char="4"/>
            </a:pPr>
            <a:r>
              <a:rPr lang="zh-CN" altLang="en-US" sz="2200" b="0">
                <a:solidFill>
                  <a:srgbClr val="000000"/>
                </a:solidFill>
              </a:rPr>
              <a:t>绩效目标应当与组织目标联系在一起。</a:t>
            </a:r>
            <a:endParaRPr lang="zh-CN" altLang="en-US" sz="2200" b="0">
              <a:solidFill>
                <a:srgbClr val="000000"/>
              </a:solidFill>
            </a:endParaRPr>
          </a:p>
          <a:p>
            <a:pPr algn="l">
              <a:lnSpc>
                <a:spcPct val="110000"/>
              </a:lnSpc>
              <a:spcBef>
                <a:spcPct val="50000"/>
              </a:spcBef>
              <a:buClr>
                <a:srgbClr val="FF3300"/>
              </a:buClr>
              <a:buFont typeface="Monotype Sorts" pitchFamily="2" charset="2"/>
              <a:buChar char="4"/>
            </a:pPr>
            <a:r>
              <a:rPr lang="zh-CN" altLang="en-US" sz="2200" b="0">
                <a:solidFill>
                  <a:srgbClr val="000000"/>
                </a:solidFill>
              </a:rPr>
              <a:t>若想采用绩效奖励计划，就要求企业为员工提供挣得更高收入的机会。</a:t>
            </a:r>
            <a:endParaRPr lang="zh-CN" altLang="en-US" sz="2200" b="0">
              <a:solidFill>
                <a:srgbClr val="000000"/>
              </a:solidFill>
            </a:endParaRPr>
          </a:p>
        </p:txBody>
      </p:sp>
      <p:sp>
        <p:nvSpPr>
          <p:cNvPr id="239625" name="Line 9"/>
          <p:cNvSpPr>
            <a:spLocks noChangeShapeType="1"/>
          </p:cNvSpPr>
          <p:nvPr/>
        </p:nvSpPr>
        <p:spPr bwMode="auto">
          <a:xfrm flipV="1">
            <a:off x="152400" y="1676400"/>
            <a:ext cx="10134600" cy="0"/>
          </a:xfrm>
          <a:prstGeom prst="line">
            <a:avLst/>
          </a:prstGeom>
          <a:noFill/>
          <a:ln w="57150">
            <a:solidFill>
              <a:srgbClr val="0000CC"/>
            </a:solidFill>
            <a:round/>
          </a:ln>
        </p:spPr>
        <p:txBody>
          <a:bodyPr wrap="none" anchor="ctr"/>
          <a:lstStyle/>
          <a:p>
            <a:endParaRPr lang="en-US">
              <a:solidFill>
                <a:srgbClr val="000000"/>
              </a:solidFill>
            </a:endParaRPr>
          </a:p>
        </p:txBody>
      </p:sp>
      <p:sp>
        <p:nvSpPr>
          <p:cNvPr id="239626" name="Line 10"/>
          <p:cNvSpPr>
            <a:spLocks noChangeShapeType="1"/>
          </p:cNvSpPr>
          <p:nvPr/>
        </p:nvSpPr>
        <p:spPr bwMode="auto">
          <a:xfrm flipV="1">
            <a:off x="381000" y="6858000"/>
            <a:ext cx="9906000" cy="0"/>
          </a:xfrm>
          <a:prstGeom prst="line">
            <a:avLst/>
          </a:prstGeom>
          <a:noFill/>
          <a:ln w="57150">
            <a:solidFill>
              <a:srgbClr val="0000CC"/>
            </a:solidFill>
            <a:round/>
          </a:ln>
        </p:spPr>
        <p:txBody>
          <a:bodyPr wrap="none" anchor="ctr"/>
          <a:lstStyle/>
          <a:p>
            <a:endParaRPr 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0" y="0"/>
            <a:ext cx="10668000" cy="1100138"/>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绩效奖励计划内涵</a:t>
            </a:r>
            <a:endParaRPr lang="zh-CN" altLang="en-US" sz="3200" b="1" smtClean="0">
              <a:solidFill>
                <a:srgbClr val="FFFFFF"/>
              </a:solidFill>
              <a:latin typeface="宋体" panose="02010600030101010101" pitchFamily="2" charset="-122"/>
              <a:sym typeface="Symbol" panose="05050102010706020507" pitchFamily="18" charset="2"/>
            </a:endParaRPr>
          </a:p>
        </p:txBody>
      </p:sp>
      <p:graphicFrame>
        <p:nvGraphicFramePr>
          <p:cNvPr id="22530" name="Object 3">
            <a:hlinkClick r:id="" action="ppaction://ole?verb=0"/>
          </p:cNvPr>
          <p:cNvGraphicFramePr/>
          <p:nvPr/>
        </p:nvGraphicFramePr>
        <p:xfrm>
          <a:off x="889000" y="1143000"/>
          <a:ext cx="8356600" cy="6350000"/>
        </p:xfrm>
        <a:graphic>
          <a:graphicData uri="http://schemas.openxmlformats.org/presentationml/2006/ole">
            <mc:AlternateContent xmlns:mc="http://schemas.openxmlformats.org/markup-compatibility/2006">
              <mc:Choice xmlns:v="urn:schemas-microsoft-com:vml" Requires="v">
                <p:oleObj spid="_x0000_s19457" name="Clip" r:id="rId1" imgW="43815000" imgH="30232350" progId="">
                  <p:embed/>
                </p:oleObj>
              </mc:Choice>
              <mc:Fallback>
                <p:oleObj name="Clip" r:id="rId1" imgW="43815000" imgH="30232350" progId="">
                  <p:embed/>
                  <p:pic>
                    <p:nvPicPr>
                      <p:cNvPr id="0" name="图片 19456"/>
                      <p:cNvPicPr/>
                      <p:nvPr/>
                    </p:nvPicPr>
                    <p:blipFill>
                      <a:blip r:embed="rId2"/>
                      <a:stretch>
                        <a:fillRect/>
                      </a:stretch>
                    </p:blipFill>
                    <p:spPr>
                      <a:xfrm>
                        <a:off x="889000" y="1143000"/>
                        <a:ext cx="8356600" cy="6350000"/>
                      </a:xfrm>
                      <a:prstGeom prst="rect">
                        <a:avLst/>
                      </a:prstGeom>
                      <a:noFill/>
                      <a:ln w="12700">
                        <a:noFill/>
                      </a:ln>
                      <a:effectLst>
                        <a:outerShdw dist="107763" dir="2699999" algn="ctr" rotWithShape="0">
                          <a:srgbClr val="808080"/>
                        </a:outerShdw>
                      </a:effectLst>
                    </p:spPr>
                  </p:pic>
                </p:oleObj>
              </mc:Fallback>
            </mc:AlternateContent>
          </a:graphicData>
        </a:graphic>
      </p:graphicFrame>
      <p:sp>
        <p:nvSpPr>
          <p:cNvPr id="22532" name="Rectangle 4"/>
          <p:cNvSpPr>
            <a:spLocks noChangeArrowheads="1"/>
          </p:cNvSpPr>
          <p:nvPr/>
        </p:nvSpPr>
        <p:spPr bwMode="auto">
          <a:xfrm>
            <a:off x="2381250" y="2514600"/>
            <a:ext cx="6223000" cy="3935413"/>
          </a:xfrm>
          <a:prstGeom prst="rect">
            <a:avLst/>
          </a:prstGeom>
          <a:noFill/>
          <a:ln w="12700">
            <a:noFill/>
            <a:miter lim="800000"/>
          </a:ln>
        </p:spPr>
        <p:txBody>
          <a:bodyPr lIns="103410" tIns="50797" rIns="103410" bIns="50797">
            <a:spAutoFit/>
          </a:bodyPr>
          <a:lstStyle/>
          <a:p>
            <a:pPr defTabSz="1044575" eaLnBrk="0" hangingPunct="0">
              <a:lnSpc>
                <a:spcPct val="150000"/>
              </a:lnSpc>
              <a:buClr>
                <a:srgbClr val="FF3300"/>
              </a:buClr>
              <a:buSzPct val="120000"/>
              <a:buFont typeface="Webdings" panose="05030102010509060703" pitchFamily="18" charset="2"/>
              <a:buChar char=":"/>
            </a:pPr>
            <a:r>
              <a:rPr lang="zh-CN" altLang="en-US">
                <a:solidFill>
                  <a:srgbClr val="3333CC"/>
                </a:solidFill>
              </a:rPr>
              <a:t>绩效奖励计划，指员工的薪酬随着个人、团队或者组织绩效的某些衡量指标发生的变化而变化的一种薪酬设计。由于绩效奖励计划是建立在对员工行为及其达成组织目标的程度进行评价的基础之上的，因此，绩效奖励计划有助于强化组织规范，激励员工调整自己的行为，并且有利于组织目标的实现。</a:t>
            </a:r>
            <a:endParaRPr lang="zh-CN" altLang="en-US">
              <a:solidFill>
                <a:srgbClr val="3333CC"/>
              </a:solidFill>
            </a:endParaRPr>
          </a:p>
        </p:txBody>
      </p:sp>
    </p:spTree>
  </p:cSld>
  <p:clrMapOvr>
    <a:masterClrMapping/>
  </p:clrMapOvr>
  <p:transition spd="slow">
    <p:wip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240643"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rPr>
              <a:t>绩效奖励计划：起源与作用</a:t>
            </a:r>
            <a:endParaRPr lang="zh-CN" altLang="en-US" sz="3200" b="1" smtClean="0">
              <a:solidFill>
                <a:srgbClr val="FFFFFF"/>
              </a:solidFill>
              <a:latin typeface="宋体" panose="02010600030101010101" pitchFamily="2" charset="-122"/>
            </a:endParaRPr>
          </a:p>
        </p:txBody>
      </p:sp>
      <p:sp>
        <p:nvSpPr>
          <p:cNvPr id="240644"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0645"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0646"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0647"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0648"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0649"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0650"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0651"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0652"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0653"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0654" name="Text Box 14"/>
          <p:cNvSpPr txBox="1">
            <a:spLocks noChangeArrowheads="1"/>
          </p:cNvSpPr>
          <p:nvPr/>
        </p:nvSpPr>
        <p:spPr bwMode="auto">
          <a:xfrm>
            <a:off x="685800" y="1066800"/>
            <a:ext cx="9220200" cy="6153150"/>
          </a:xfrm>
          <a:prstGeom prst="rect">
            <a:avLst/>
          </a:prstGeom>
          <a:noFill/>
          <a:ln w="12700" cap="sq">
            <a:noFill/>
            <a:miter lim="800000"/>
            <a:headEnd type="none" w="sm" len="sm"/>
            <a:tailEnd type="none" w="sm" len="sm"/>
          </a:ln>
        </p:spPr>
        <p:txBody>
          <a:bodyPr>
            <a:spAutoFit/>
          </a:bodyPr>
          <a:lstStyle/>
          <a:p>
            <a:pPr algn="l">
              <a:lnSpc>
                <a:spcPct val="120000"/>
              </a:lnSpc>
              <a:spcBef>
                <a:spcPct val="50000"/>
              </a:spcBef>
              <a:buClr>
                <a:srgbClr val="CC0099"/>
              </a:buClr>
              <a:buSzPct val="120000"/>
              <a:buFont typeface="Monotype Sorts" pitchFamily="2" charset="2"/>
              <a:buChar char="Ø"/>
            </a:pPr>
            <a:r>
              <a:rPr lang="en-US" altLang="zh-CN">
                <a:solidFill>
                  <a:srgbClr val="000000"/>
                </a:solidFill>
              </a:rPr>
              <a:t>  </a:t>
            </a:r>
            <a:r>
              <a:rPr lang="zh-CN" altLang="en-US">
                <a:solidFill>
                  <a:srgbClr val="000000"/>
                </a:solidFill>
              </a:rPr>
              <a:t>传统上的绩效奖励只是支付给高层管理人员（奖金、股票）、销售人员，有些行业还扩展到了小时生产工人。员工被看成是大型组织机器上的小齿轮，只要为他们支付公平的工资，使他们满意和有保障就足够了。</a:t>
            </a:r>
            <a:endParaRPr lang="zh-CN" altLang="en-US">
              <a:solidFill>
                <a:srgbClr val="000000"/>
              </a:solidFill>
            </a:endParaRPr>
          </a:p>
          <a:p>
            <a:pPr algn="l">
              <a:lnSpc>
                <a:spcPct val="120000"/>
              </a:lnSpc>
              <a:spcBef>
                <a:spcPct val="50000"/>
              </a:spcBef>
              <a:buClr>
                <a:srgbClr val="CC0099"/>
              </a:buClr>
              <a:buSzPct val="120000"/>
              <a:buFont typeface="Monotype Sorts" pitchFamily="2" charset="2"/>
              <a:buChar char="Ø"/>
            </a:pPr>
            <a:r>
              <a:rPr lang="zh-CN" altLang="en-US">
                <a:solidFill>
                  <a:srgbClr val="000000"/>
                </a:solidFill>
              </a:rPr>
              <a:t>  </a:t>
            </a:r>
            <a:r>
              <a:rPr lang="en-US" altLang="zh-CN">
                <a:solidFill>
                  <a:srgbClr val="000000"/>
                </a:solidFill>
              </a:rPr>
              <a:t>20</a:t>
            </a:r>
            <a:r>
              <a:rPr lang="zh-CN" altLang="en-US">
                <a:solidFill>
                  <a:srgbClr val="000000"/>
                </a:solidFill>
              </a:rPr>
              <a:t>世纪</a:t>
            </a:r>
            <a:r>
              <a:rPr lang="en-US" altLang="zh-CN">
                <a:solidFill>
                  <a:srgbClr val="000000"/>
                </a:solidFill>
              </a:rPr>
              <a:t>80</a:t>
            </a:r>
            <a:r>
              <a:rPr lang="zh-CN" altLang="en-US">
                <a:solidFill>
                  <a:srgbClr val="000000"/>
                </a:solidFill>
              </a:rPr>
              <a:t>年代的经济不景气，使企业认识到要战胜竞争对手，还必须使员工的眼界更为开阔一些。尽管生产率和利润依然重要，但其他一些无形的价值却越来越成为决定企业成功的关键因素：质量、客户服务、创新、灵活性、生产或服务周期。</a:t>
            </a:r>
            <a:endParaRPr lang="zh-CN" altLang="en-US">
              <a:solidFill>
                <a:srgbClr val="000000"/>
              </a:solidFill>
            </a:endParaRPr>
          </a:p>
          <a:p>
            <a:pPr algn="l">
              <a:lnSpc>
                <a:spcPct val="120000"/>
              </a:lnSpc>
              <a:spcBef>
                <a:spcPct val="50000"/>
              </a:spcBef>
              <a:buClr>
                <a:srgbClr val="CC0099"/>
              </a:buClr>
              <a:buSzPct val="120000"/>
              <a:buFont typeface="Monotype Sorts" pitchFamily="2" charset="2"/>
              <a:buChar char="Ø"/>
            </a:pPr>
            <a:r>
              <a:rPr lang="zh-CN" altLang="en-US">
                <a:solidFill>
                  <a:srgbClr val="000000"/>
                </a:solidFill>
              </a:rPr>
              <a:t>  企业重新认识到浮动型绩效奖励战略的价值，使员工从小齿轮变成在公司中有一定权限的有利可图者。通过分享组织的风险和报酬，他们不仅改善了自己的绩效，而且还承担了更多的责任。通过至少使工资的一部分随组织的经营状况变化而有所升降，使得固定成本以及裁减人员的问题多多少少得到一些缓解。</a:t>
            </a:r>
            <a:endParaRPr lang="zh-CN" alt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241667" name="Rectangle 3"/>
          <p:cNvSpPr>
            <a:spLocks noGrp="1" noChangeArrowheads="1"/>
          </p:cNvSpPr>
          <p:nvPr>
            <p:ph type="title"/>
          </p:nvPr>
        </p:nvSpPr>
        <p:spPr>
          <a:xfrm>
            <a:off x="0" y="0"/>
            <a:ext cx="10668000" cy="1001713"/>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rPr>
              <a:t>绩效奖励计划的优点与缺点</a:t>
            </a:r>
            <a:endParaRPr lang="zh-CN" altLang="en-US" sz="3200" b="1" smtClean="0">
              <a:solidFill>
                <a:srgbClr val="FFFFFF"/>
              </a:solidFill>
              <a:latin typeface="宋体" panose="02010600030101010101" pitchFamily="2" charset="-122"/>
            </a:endParaRPr>
          </a:p>
        </p:txBody>
      </p:sp>
      <p:sp>
        <p:nvSpPr>
          <p:cNvPr id="241668"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1669"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1670"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1671"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1672"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1673"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1674"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1675"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1676"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41677"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graphicFrame>
        <p:nvGraphicFramePr>
          <p:cNvPr id="1033230" name="Group 14"/>
          <p:cNvGraphicFramePr>
            <a:graphicFrameLocks noGrp="1"/>
          </p:cNvGraphicFramePr>
          <p:nvPr>
            <p:ph idx="1"/>
          </p:nvPr>
        </p:nvGraphicFramePr>
        <p:xfrm>
          <a:off x="581025" y="1506538"/>
          <a:ext cx="9648825" cy="5074920"/>
        </p:xfrm>
        <a:graphic>
          <a:graphicData uri="http://schemas.openxmlformats.org/drawingml/2006/table">
            <a:tbl>
              <a:tblPr/>
              <a:tblGrid>
                <a:gridCol w="3744913"/>
                <a:gridCol w="5903912"/>
              </a:tblGrid>
              <a:tr h="3873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优点</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缺点</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r>
              <a:tr h="2428875">
                <a:tc>
                  <a:txBody>
                    <a:bodyPr/>
                    <a:lstStyle/>
                    <a:p>
                      <a:pPr marL="0" marR="0" lvl="0" indent="0" algn="l" defTabSz="914400" rtl="0" eaLnBrk="1" fontAlgn="base" latinLnBrk="0" hangingPunct="1">
                        <a:lnSpc>
                          <a:spcPct val="155000"/>
                        </a:lnSpc>
                        <a:spcBef>
                          <a:spcPct val="0"/>
                        </a:spcBef>
                        <a:spcAft>
                          <a:spcPct val="0"/>
                        </a:spcAft>
                        <a:buClrTx/>
                        <a:buSzTx/>
                        <a:buFontTx/>
                        <a:buNone/>
                      </a:pPr>
                      <a:r>
                        <a:rPr kumimoji="1"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、有利于组织通过灵活调整员工的工作行为来达成企业的重要目标 </a:t>
                      </a:r>
                      <a:endPar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55000"/>
                        </a:lnSpc>
                        <a:spcBef>
                          <a:spcPct val="0"/>
                        </a:spcBef>
                        <a:spcAft>
                          <a:spcPct val="0"/>
                        </a:spcAft>
                        <a:buClrTx/>
                        <a:buSzTx/>
                        <a:buFontTx/>
                        <a:buNone/>
                      </a:pPr>
                      <a:r>
                        <a:rPr kumimoji="1"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、有利于按照职位系列进行薪资管理，操作比较简单，管理成本较低</a:t>
                      </a:r>
                      <a:endPar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55000"/>
                        </a:lnSpc>
                        <a:spcBef>
                          <a:spcPct val="0"/>
                        </a:spcBef>
                        <a:spcAft>
                          <a:spcPct val="0"/>
                        </a:spcAft>
                        <a:buClrTx/>
                        <a:buSzTx/>
                        <a:buFontTx/>
                        <a:buNone/>
                      </a:pPr>
                      <a:r>
                        <a:rPr kumimoji="1"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、绩效奖励计划有利于组织总体绩效水平的改善</a:t>
                      </a:r>
                      <a:r>
                        <a:rPr kumimoji="1" lang="zh-CN" altLang="en-US" sz="3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endPar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1"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、在产出标准不公正的情况下，绩效奖励计划很可能会流于形式</a:t>
                      </a:r>
                      <a:endPar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kumimoji="1"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、可能导致员工间或使员工群体之间竞争 </a:t>
                      </a:r>
                      <a:endPar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kumimoji="1"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、可能增加管理层和员工间产生摩擦的机会 </a:t>
                      </a:r>
                      <a:endPar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kumimoji="1"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、有时员工收入的增加会导致企业出台更为苛刻的产出标准，这样就会破坏企业和员工之间的心理契约</a:t>
                      </a:r>
                      <a:endPar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kumimoji="1"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、绩效奖励公式有些时候非常复杂，员工可能难以理解 </a:t>
                      </a:r>
                      <a:endPar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bl>
          </a:graphicData>
        </a:graphic>
      </p:graphicFrame>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280000"/>
              </a:lnSpc>
            </a:pPr>
            <a:r>
              <a:rPr lang="zh-CN" altLang="en-US" sz="3200" b="1" dirty="0" smtClean="0">
                <a:solidFill>
                  <a:srgbClr val="FFFFFF"/>
                </a:solidFill>
                <a:latin typeface="华文中宋" pitchFamily="2" charset="-122"/>
                <a:ea typeface="华文中宋" pitchFamily="2" charset="-122"/>
              </a:rPr>
              <a:t>开篇案例</a:t>
            </a:r>
            <a:r>
              <a:rPr lang="en-US" altLang="zh-CN" sz="3200" b="1" dirty="0" smtClean="0">
                <a:solidFill>
                  <a:srgbClr val="FFFFFF"/>
                </a:solidFill>
                <a:ea typeface="华文中宋" pitchFamily="2" charset="-122"/>
              </a:rPr>
              <a:t>—</a:t>
            </a:r>
            <a:r>
              <a:rPr lang="zh-CN" altLang="en-US" sz="3200" b="1" dirty="0" smtClean="0">
                <a:solidFill>
                  <a:srgbClr val="FFFFFF"/>
                </a:solidFill>
                <a:latin typeface="华文中宋" pitchFamily="2" charset="-122"/>
                <a:ea typeface="华文中宋" pitchFamily="2" charset="-122"/>
              </a:rPr>
              <a:t>“海底捞”的秘密武器</a:t>
            </a:r>
            <a:endParaRPr lang="zh-CN" altLang="en-US" sz="3200" b="1" dirty="0" smtClean="0">
              <a:solidFill>
                <a:srgbClr val="FFFFFF"/>
              </a:solidFill>
              <a:latin typeface="华文中宋" pitchFamily="2" charset="-122"/>
              <a:ea typeface="华文中宋" pitchFamily="2" charset="-122"/>
            </a:endParaRPr>
          </a:p>
        </p:txBody>
      </p:sp>
      <p:pic>
        <p:nvPicPr>
          <p:cNvPr id="2" name="图片 1"/>
          <p:cNvPicPr>
            <a:picLocks noChangeAspect="1"/>
          </p:cNvPicPr>
          <p:nvPr/>
        </p:nvPicPr>
        <p:blipFill rotWithShape="1">
          <a:blip r:embed="rId1" cstate="print"/>
          <a:srcRect l="11385" r="20302" b="-3846"/>
          <a:stretch>
            <a:fillRect/>
          </a:stretch>
        </p:blipFill>
        <p:spPr>
          <a:xfrm>
            <a:off x="6479716" y="930275"/>
            <a:ext cx="4320534" cy="3600445"/>
          </a:xfrm>
          <a:prstGeom prst="rect">
            <a:avLst/>
          </a:prstGeom>
        </p:spPr>
      </p:pic>
      <p:sp>
        <p:nvSpPr>
          <p:cNvPr id="3" name="文本框 2"/>
          <p:cNvSpPr txBox="1"/>
          <p:nvPr/>
        </p:nvSpPr>
        <p:spPr>
          <a:xfrm>
            <a:off x="293377" y="1451622"/>
            <a:ext cx="6480801" cy="3152338"/>
          </a:xfrm>
          <a:prstGeom prst="rect">
            <a:avLst/>
          </a:prstGeom>
          <a:noFill/>
        </p:spPr>
        <p:txBody>
          <a:bodyPr wrap="square" rtlCol="0">
            <a:spAutoFit/>
          </a:bodyPr>
          <a:lstStyle/>
          <a:p>
            <a:pPr>
              <a:lnSpc>
                <a:spcPct val="120000"/>
              </a:lnSpc>
            </a:pPr>
            <a:r>
              <a:rPr lang="en-US" altLang="zh-CN" dirty="0" smtClean="0"/>
              <a:t>        </a:t>
            </a:r>
            <a:r>
              <a:rPr lang="zh-CN" altLang="zh-CN" dirty="0">
                <a:solidFill>
                  <a:srgbClr val="000066"/>
                </a:solidFill>
                <a:latin typeface="宋体" panose="02010600030101010101" pitchFamily="2" charset="-122"/>
              </a:rPr>
              <a:t>海底捞是在近些年来在中国企业界迅速走红的一家企业</a:t>
            </a:r>
            <a:r>
              <a:rPr lang="zh-CN" altLang="en-US"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这家以经营川味火锅为主</a:t>
            </a:r>
            <a:r>
              <a:rPr lang="zh-CN" altLang="en-US"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融汇各地火锅特色于一体的大型跨省直营餐饮民营企业目前已经在全国</a:t>
            </a:r>
            <a:r>
              <a:rPr lang="en-US" altLang="zh-CN" dirty="0">
                <a:solidFill>
                  <a:srgbClr val="000066"/>
                </a:solidFill>
                <a:latin typeface="宋体" panose="02010600030101010101" pitchFamily="2" charset="-122"/>
              </a:rPr>
              <a:t>24</a:t>
            </a:r>
            <a:r>
              <a:rPr lang="zh-CN" altLang="zh-CN" dirty="0">
                <a:solidFill>
                  <a:srgbClr val="000066"/>
                </a:solidFill>
                <a:latin typeface="宋体" panose="02010600030101010101" pitchFamily="2" charset="-122"/>
              </a:rPr>
              <a:t>个城市拥有</a:t>
            </a:r>
            <a:r>
              <a:rPr lang="en-US" altLang="zh-CN" dirty="0">
                <a:solidFill>
                  <a:srgbClr val="000066"/>
                </a:solidFill>
                <a:latin typeface="宋体" panose="02010600030101010101" pitchFamily="2" charset="-122"/>
              </a:rPr>
              <a:t>86</a:t>
            </a:r>
            <a:r>
              <a:rPr lang="zh-CN" altLang="zh-CN" dirty="0">
                <a:solidFill>
                  <a:srgbClr val="000066"/>
                </a:solidFill>
                <a:latin typeface="宋体" panose="02010600030101010101" pitchFamily="2" charset="-122"/>
              </a:rPr>
              <a:t>家直营餐厅，公司自成立之日起</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始终奉行</a:t>
            </a:r>
            <a:r>
              <a:rPr lang="zh-CN" altLang="en-US"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服务</a:t>
            </a:r>
            <a:r>
              <a:rPr lang="zh-CN" altLang="zh-CN" dirty="0" smtClean="0">
                <a:solidFill>
                  <a:srgbClr val="000066"/>
                </a:solidFill>
                <a:latin typeface="宋体" panose="02010600030101010101" pitchFamily="2" charset="-122"/>
              </a:rPr>
              <a:t>至上</a:t>
            </a:r>
            <a:r>
              <a:rPr lang="zh-CN" altLang="en-US" dirty="0" smtClean="0">
                <a:solidFill>
                  <a:srgbClr val="000066"/>
                </a:solidFill>
                <a:latin typeface="宋体" panose="02010600030101010101" pitchFamily="2" charset="-122"/>
              </a:rPr>
              <a:t>，</a:t>
            </a:r>
            <a:r>
              <a:rPr lang="zh-CN" altLang="zh-CN" dirty="0" smtClean="0">
                <a:solidFill>
                  <a:srgbClr val="000066"/>
                </a:solidFill>
                <a:latin typeface="宋体" panose="02010600030101010101" pitchFamily="2" charset="-122"/>
              </a:rPr>
              <a:t>顾客</a:t>
            </a:r>
            <a:r>
              <a:rPr lang="zh-CN" altLang="zh-CN" dirty="0">
                <a:solidFill>
                  <a:srgbClr val="000066"/>
                </a:solidFill>
                <a:latin typeface="宋体" panose="02010600030101010101" pitchFamily="2" charset="-122"/>
              </a:rPr>
              <a:t>至上</a:t>
            </a:r>
            <a:r>
              <a:rPr lang="zh-CN" altLang="en-US"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的理念</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以贴心、周到、优质的服务</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赢来了纷至沓来的顾客和社会的广泛赞誉</a:t>
            </a:r>
            <a:r>
              <a:rPr lang="zh-CN" altLang="en-US" dirty="0">
                <a:solidFill>
                  <a:srgbClr val="000066"/>
                </a:solidFill>
                <a:latin typeface="宋体" panose="02010600030101010101" pitchFamily="2" charset="-122"/>
              </a:rPr>
              <a:t>。</a:t>
            </a:r>
            <a:endParaRPr lang="zh-CN" altLang="zh-CN" dirty="0">
              <a:solidFill>
                <a:srgbClr val="000066"/>
              </a:solidFill>
              <a:latin typeface="宋体" panose="02010600030101010101" pitchFamily="2" charset="-122"/>
            </a:endParaRPr>
          </a:p>
        </p:txBody>
      </p:sp>
      <p:sp>
        <p:nvSpPr>
          <p:cNvPr id="4" name="文本框 3"/>
          <p:cNvSpPr txBox="1"/>
          <p:nvPr/>
        </p:nvSpPr>
        <p:spPr>
          <a:xfrm>
            <a:off x="293376" y="4866463"/>
            <a:ext cx="10081247" cy="1363065"/>
          </a:xfrm>
          <a:prstGeom prst="rect">
            <a:avLst/>
          </a:prstGeom>
          <a:noFill/>
        </p:spPr>
        <p:txBody>
          <a:bodyPr wrap="square" rtlCol="0">
            <a:spAutoFit/>
          </a:bodyPr>
          <a:lstStyle/>
          <a:p>
            <a:pPr>
              <a:lnSpc>
                <a:spcPct val="120000"/>
              </a:lnSpc>
            </a:pPr>
            <a:r>
              <a:rPr lang="en-US" altLang="zh-CN" dirty="0" smtClean="0"/>
              <a:t>      </a:t>
            </a:r>
            <a:r>
              <a:rPr lang="zh-CN" altLang="zh-CN" dirty="0">
                <a:solidFill>
                  <a:srgbClr val="000066"/>
                </a:solidFill>
                <a:latin typeface="宋体" panose="02010600030101010101" pitchFamily="2" charset="-122"/>
              </a:rPr>
              <a:t>几乎每一位第一次来到海底捞就餐的客人都会对在这家火锅店的消费体验称奇。可以说</a:t>
            </a:r>
            <a:r>
              <a:rPr lang="zh-CN" altLang="en-US"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这家火锅店中的每个环节</a:t>
            </a:r>
            <a:r>
              <a:rPr lang="zh-CN" altLang="en-US"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停车、等位、点菜、中途上洗手间、结账走人</a:t>
            </a:r>
            <a:r>
              <a:rPr lang="zh-CN" altLang="en-US"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都洋溢着服务的热情。</a:t>
            </a:r>
            <a:endParaRPr lang="zh-CN" altLang="zh-CN" dirty="0">
              <a:solidFill>
                <a:srgbClr val="000066"/>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绩效奖励计划的实施要点</a:t>
            </a:r>
            <a:endParaRPr lang="zh-CN" altLang="en-US" sz="3200" b="1" smtClean="0">
              <a:solidFill>
                <a:srgbClr val="FFFFFF"/>
              </a:solidFill>
              <a:latin typeface="华文中宋" pitchFamily="2" charset="-122"/>
              <a:ea typeface="华文中宋" pitchFamily="2" charset="-122"/>
            </a:endParaRPr>
          </a:p>
        </p:txBody>
      </p:sp>
      <p:sp>
        <p:nvSpPr>
          <p:cNvPr id="1034243" name="Text Box 3"/>
          <p:cNvSpPr txBox="1">
            <a:spLocks noChangeArrowheads="1"/>
          </p:cNvSpPr>
          <p:nvPr/>
        </p:nvSpPr>
        <p:spPr bwMode="auto">
          <a:xfrm>
            <a:off x="941388" y="1103812"/>
            <a:ext cx="8991600" cy="6310294"/>
          </a:xfrm>
          <a:prstGeom prst="rect">
            <a:avLst/>
          </a:prstGeom>
          <a:gradFill rotWithShape="0">
            <a:gsLst>
              <a:gs pos="0">
                <a:srgbClr val="6600CC"/>
              </a:gs>
              <a:gs pos="100000">
                <a:srgbClr val="6600CC">
                  <a:gamma/>
                  <a:shade val="46275"/>
                  <a:invGamma/>
                </a:srgbClr>
              </a:gs>
            </a:gsLst>
            <a:lin ang="5400000" scaled="1"/>
          </a:gradFill>
          <a:ln w="57150">
            <a:solidFill>
              <a:schemeClr val="accent2"/>
            </a:solidFill>
            <a:miter lim="800000"/>
          </a:ln>
          <a:effectLst>
            <a:outerShdw dist="107763" dir="2700000" algn="ctr" rotWithShape="0">
              <a:schemeClr val="bg2"/>
            </a:outerShdw>
          </a:effectLst>
        </p:spPr>
        <p:txBody>
          <a:bodyPr lIns="104498" tIns="52249" rIns="104498" bIns="52249">
            <a:spAutoFit/>
          </a:bodyPr>
          <a:lstStyle/>
          <a:p>
            <a:pPr algn="l" defTabSz="1044575">
              <a:lnSpc>
                <a:spcPct val="210000"/>
              </a:lnSpc>
              <a:buClr>
                <a:srgbClr val="FF0066"/>
              </a:buClr>
              <a:buSzPct val="115000"/>
              <a:buFont typeface="MS Outlook" pitchFamily="2" charset="2"/>
              <a:buChar char="G"/>
              <a:defRPr/>
            </a:pPr>
            <a:r>
              <a:rPr lang="zh-CN" altLang="en-US" dirty="0">
                <a:solidFill>
                  <a:srgbClr val="FFFF00"/>
                </a:solidFill>
                <a:latin typeface="楷体" panose="02010609060101010101" pitchFamily="49" charset="-122"/>
                <a:ea typeface="楷体" panose="02010609060101010101" pitchFamily="49" charset="-122"/>
              </a:rPr>
              <a:t>企业必须认识到，绩效奖励计划只是企业整体薪酬体系中的一</a:t>
            </a:r>
            <a:endParaRPr lang="zh-CN" altLang="en-US" dirty="0">
              <a:solidFill>
                <a:srgbClr val="FFFF00"/>
              </a:solidFill>
              <a:latin typeface="楷体" panose="02010609060101010101" pitchFamily="49" charset="-122"/>
              <a:ea typeface="楷体" panose="02010609060101010101" pitchFamily="49" charset="-122"/>
            </a:endParaRPr>
          </a:p>
          <a:p>
            <a:pPr algn="l" defTabSz="1044575">
              <a:lnSpc>
                <a:spcPct val="210000"/>
              </a:lnSpc>
              <a:buClr>
                <a:srgbClr val="FF0066"/>
              </a:buClr>
              <a:buSzPct val="115000"/>
              <a:buFont typeface="MS Outlook" pitchFamily="2" charset="2"/>
              <a:buNone/>
              <a:defRPr/>
            </a:pPr>
            <a:r>
              <a:rPr lang="zh-CN" altLang="en-US" dirty="0">
                <a:solidFill>
                  <a:srgbClr val="FFFF00"/>
                </a:solidFill>
                <a:latin typeface="楷体" panose="02010609060101010101" pitchFamily="49" charset="-122"/>
                <a:ea typeface="楷体" panose="02010609060101010101" pitchFamily="49" charset="-122"/>
              </a:rPr>
              <a:t>  个重要组成部分 。</a:t>
            </a:r>
            <a:endParaRPr lang="zh-CN" altLang="en-US" dirty="0">
              <a:solidFill>
                <a:srgbClr val="FFFF00"/>
              </a:solidFill>
              <a:latin typeface="楷体" panose="02010609060101010101" pitchFamily="49" charset="-122"/>
              <a:ea typeface="楷体" panose="02010609060101010101" pitchFamily="49" charset="-122"/>
            </a:endParaRPr>
          </a:p>
          <a:p>
            <a:pPr algn="l" defTabSz="1044575">
              <a:lnSpc>
                <a:spcPct val="210000"/>
              </a:lnSpc>
              <a:buClr>
                <a:srgbClr val="FF0066"/>
              </a:buClr>
              <a:buSzPct val="115000"/>
              <a:buFont typeface="MS Outlook" pitchFamily="2" charset="2"/>
              <a:buChar char="G"/>
              <a:defRPr/>
            </a:pPr>
            <a:r>
              <a:rPr lang="zh-CN" altLang="en-US" dirty="0">
                <a:solidFill>
                  <a:srgbClr val="FFFF00"/>
                </a:solidFill>
                <a:latin typeface="楷体" panose="02010609060101010101" pitchFamily="49" charset="-122"/>
                <a:ea typeface="楷体" panose="02010609060101010101" pitchFamily="49" charset="-122"/>
              </a:rPr>
              <a:t>绩效奖励计划必须与组织的战略目标及其文化和价值观保持一</a:t>
            </a:r>
            <a:endParaRPr lang="zh-CN" altLang="en-US" dirty="0">
              <a:solidFill>
                <a:srgbClr val="FFFF00"/>
              </a:solidFill>
              <a:latin typeface="楷体" panose="02010609060101010101" pitchFamily="49" charset="-122"/>
              <a:ea typeface="楷体" panose="02010609060101010101" pitchFamily="49" charset="-122"/>
            </a:endParaRPr>
          </a:p>
          <a:p>
            <a:pPr algn="l" defTabSz="1044575">
              <a:lnSpc>
                <a:spcPct val="210000"/>
              </a:lnSpc>
              <a:buClr>
                <a:srgbClr val="FF0066"/>
              </a:buClr>
              <a:buSzPct val="115000"/>
              <a:buFont typeface="MS Outlook" pitchFamily="2" charset="2"/>
              <a:buNone/>
              <a:defRPr/>
            </a:pPr>
            <a:r>
              <a:rPr lang="zh-CN" altLang="en-US" dirty="0">
                <a:solidFill>
                  <a:srgbClr val="FFFF00"/>
                </a:solidFill>
                <a:latin typeface="楷体" panose="02010609060101010101" pitchFamily="49" charset="-122"/>
                <a:ea typeface="楷体" panose="02010609060101010101" pitchFamily="49" charset="-122"/>
              </a:rPr>
              <a:t>  致，并且与其他经营活动相协调。 </a:t>
            </a:r>
            <a:endParaRPr lang="zh-CN" altLang="zh-CN" dirty="0">
              <a:solidFill>
                <a:srgbClr val="FFFF00"/>
              </a:solidFill>
              <a:latin typeface="楷体" panose="02010609060101010101" pitchFamily="49" charset="-122"/>
              <a:ea typeface="楷体" panose="02010609060101010101" pitchFamily="49" charset="-122"/>
            </a:endParaRPr>
          </a:p>
          <a:p>
            <a:pPr algn="l" defTabSz="1044575">
              <a:lnSpc>
                <a:spcPct val="210000"/>
              </a:lnSpc>
              <a:buClr>
                <a:srgbClr val="FF0066"/>
              </a:buClr>
              <a:buSzPct val="115000"/>
              <a:buFont typeface="MS Outlook" pitchFamily="2" charset="2"/>
              <a:buChar char="G"/>
              <a:defRPr/>
            </a:pPr>
            <a:r>
              <a:rPr lang="zh-CN" altLang="en-US" dirty="0">
                <a:solidFill>
                  <a:srgbClr val="FFFF00"/>
                </a:solidFill>
                <a:latin typeface="楷体" panose="02010609060101010101" pitchFamily="49" charset="-122"/>
                <a:ea typeface="楷体" panose="02010609060101010101" pitchFamily="49" charset="-122"/>
              </a:rPr>
              <a:t>实施绩效奖励计划，企业必须首先建立有效的绩效管理体系 。</a:t>
            </a:r>
            <a:endParaRPr lang="zh-CN" altLang="en-US" dirty="0">
              <a:solidFill>
                <a:srgbClr val="FFFF00"/>
              </a:solidFill>
              <a:latin typeface="楷体" panose="02010609060101010101" pitchFamily="49" charset="-122"/>
              <a:ea typeface="楷体" panose="02010609060101010101" pitchFamily="49" charset="-122"/>
            </a:endParaRPr>
          </a:p>
          <a:p>
            <a:pPr algn="l" defTabSz="1044575">
              <a:lnSpc>
                <a:spcPct val="210000"/>
              </a:lnSpc>
              <a:buClr>
                <a:srgbClr val="FF0066"/>
              </a:buClr>
              <a:buSzPct val="115000"/>
              <a:buFont typeface="MS Outlook" pitchFamily="2" charset="2"/>
              <a:buChar char="G"/>
              <a:defRPr/>
            </a:pPr>
            <a:r>
              <a:rPr lang="zh-CN" altLang="en-US" dirty="0">
                <a:solidFill>
                  <a:srgbClr val="FFFF00"/>
                </a:solidFill>
                <a:latin typeface="楷体" panose="02010609060101010101" pitchFamily="49" charset="-122"/>
                <a:ea typeface="楷体" panose="02010609060101010101" pitchFamily="49" charset="-122"/>
              </a:rPr>
              <a:t>有效绩效奖励计划必须在绩效和奖励之间建立起紧密的联系。</a:t>
            </a:r>
            <a:endParaRPr lang="zh-CN" altLang="en-US" dirty="0">
              <a:solidFill>
                <a:srgbClr val="FFFF00"/>
              </a:solidFill>
              <a:latin typeface="楷体" panose="02010609060101010101" pitchFamily="49" charset="-122"/>
              <a:ea typeface="楷体" panose="02010609060101010101" pitchFamily="49" charset="-122"/>
            </a:endParaRPr>
          </a:p>
          <a:p>
            <a:pPr algn="l" defTabSz="1044575">
              <a:lnSpc>
                <a:spcPct val="210000"/>
              </a:lnSpc>
              <a:buClr>
                <a:srgbClr val="FF0066"/>
              </a:buClr>
              <a:buSzPct val="115000"/>
              <a:buFont typeface="MS Outlook" pitchFamily="2" charset="2"/>
              <a:buChar char="G"/>
              <a:defRPr/>
            </a:pPr>
            <a:r>
              <a:rPr lang="zh-CN" altLang="en-US" dirty="0">
                <a:solidFill>
                  <a:srgbClr val="FFFF00"/>
                </a:solidFill>
                <a:latin typeface="楷体" panose="02010609060101010101" pitchFamily="49" charset="-122"/>
                <a:ea typeface="楷体" panose="02010609060101010101" pitchFamily="49" charset="-122"/>
              </a:rPr>
              <a:t>绩效奖励计划必须获得有效沟通战略的支持。</a:t>
            </a:r>
            <a:r>
              <a:rPr lang="zh-CN" altLang="en-US" b="0" dirty="0">
                <a:solidFill>
                  <a:srgbClr val="000000"/>
                </a:solidFill>
              </a:rPr>
              <a:t> </a:t>
            </a:r>
            <a:r>
              <a:rPr lang="zh-CN" altLang="en-US" dirty="0">
                <a:solidFill>
                  <a:srgbClr val="FFFF00"/>
                </a:solidFill>
                <a:latin typeface="楷体" panose="02010609060101010101" pitchFamily="49" charset="-122"/>
                <a:ea typeface="楷体" panose="02010609060101010101" pitchFamily="49" charset="-122"/>
              </a:rPr>
              <a:t> </a:t>
            </a:r>
            <a:endParaRPr lang="en-US" altLang="zh-CN" dirty="0" smtClean="0">
              <a:solidFill>
                <a:srgbClr val="FFFF00"/>
              </a:solidFill>
              <a:latin typeface="楷体" panose="02010609060101010101" pitchFamily="49" charset="-122"/>
              <a:ea typeface="楷体" panose="02010609060101010101" pitchFamily="49" charset="-122"/>
            </a:endParaRPr>
          </a:p>
          <a:p>
            <a:pPr algn="l" defTabSz="1044575">
              <a:lnSpc>
                <a:spcPct val="210000"/>
              </a:lnSpc>
              <a:buClr>
                <a:srgbClr val="FF0066"/>
              </a:buClr>
              <a:buSzPct val="115000"/>
              <a:buFont typeface="MS Outlook" pitchFamily="2" charset="2"/>
              <a:buChar char="G"/>
              <a:defRPr/>
            </a:pPr>
            <a:r>
              <a:rPr lang="zh-CN" altLang="en-US" dirty="0">
                <a:solidFill>
                  <a:srgbClr val="FFFF00"/>
                </a:solidFill>
                <a:latin typeface="楷体" panose="02010609060101010101" pitchFamily="49" charset="-122"/>
                <a:ea typeface="楷体" panose="02010609060101010101" pitchFamily="49" charset="-122"/>
              </a:rPr>
              <a:t>绩效奖励计划需要保持一定的</a:t>
            </a:r>
            <a:r>
              <a:rPr lang="zh-CN" altLang="en-US" dirty="0" smtClean="0">
                <a:solidFill>
                  <a:srgbClr val="FFFF00"/>
                </a:solidFill>
                <a:latin typeface="楷体" panose="02010609060101010101" pitchFamily="49" charset="-122"/>
                <a:ea typeface="楷体" panose="02010609060101010101" pitchFamily="49" charset="-122"/>
              </a:rPr>
              <a:t>动态性。</a:t>
            </a:r>
            <a:endParaRPr lang="zh-CN" altLang="en-US" dirty="0">
              <a:solidFill>
                <a:srgbClr val="FFFF00"/>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descr="footnote1[1]"/>
          <p:cNvSpPr>
            <a:spLocks noGrp="1" noChangeArrowheads="1"/>
          </p:cNvSpPr>
          <p:nvPr>
            <p:ph type="title"/>
          </p:nvPr>
        </p:nvSpPr>
        <p:spPr>
          <a:xfrm>
            <a:off x="1790700" y="1676400"/>
            <a:ext cx="6819900" cy="3124200"/>
          </a:xfrm>
          <a:blipFill dpi="0" rotWithShape="0">
            <a:blip r:embed="rId1" cstate="print"/>
            <a:srcRect/>
            <a:stretch>
              <a:fillRect/>
            </a:stretch>
          </a:blipFill>
        </p:spPr>
        <p:txBody>
          <a:bodyPr/>
          <a:lstStyle/>
          <a:p>
            <a:pPr eaLnBrk="1" hangingPunct="1">
              <a:lnSpc>
                <a:spcPct val="110000"/>
              </a:lnSpc>
            </a:pPr>
            <a:r>
              <a:rPr lang="zh-CN" altLang="en-US" b="1" dirty="0" smtClean="0">
                <a:solidFill>
                  <a:schemeClr val="bg1"/>
                </a:solidFill>
                <a:latin typeface="宋体" panose="02010600030101010101" pitchFamily="2" charset="-122"/>
              </a:rPr>
              <a:t>第二节</a:t>
            </a:r>
            <a:br>
              <a:rPr lang="zh-CN" altLang="en-US" b="1" dirty="0" smtClean="0">
                <a:solidFill>
                  <a:schemeClr val="bg1"/>
                </a:solidFill>
                <a:latin typeface="宋体" panose="02010600030101010101" pitchFamily="2" charset="-122"/>
              </a:rPr>
            </a:br>
            <a:br>
              <a:rPr lang="zh-CN" altLang="en-US" b="1" dirty="0" smtClean="0">
                <a:solidFill>
                  <a:schemeClr val="bg1"/>
                </a:solidFill>
                <a:latin typeface="宋体" panose="02010600030101010101" pitchFamily="2" charset="-122"/>
              </a:rPr>
            </a:br>
            <a:r>
              <a:rPr lang="zh-CN" altLang="en-US" b="1" dirty="0" smtClean="0">
                <a:solidFill>
                  <a:schemeClr val="bg1"/>
                </a:solidFill>
                <a:latin typeface="宋体" panose="02010600030101010101" pitchFamily="2" charset="-122"/>
              </a:rPr>
              <a:t>绩效奖励的种类</a:t>
            </a:r>
            <a:endParaRPr lang="zh-CN" altLang="en-US" b="1" dirty="0"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0" y="0"/>
            <a:ext cx="10668000" cy="1100138"/>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绩效奖励计划的类型</a:t>
            </a:r>
            <a:endParaRPr lang="zh-CN" altLang="en-US" sz="3200" b="1" smtClean="0">
              <a:solidFill>
                <a:srgbClr val="FFFFFF"/>
              </a:solidFill>
              <a:latin typeface="宋体" panose="02010600030101010101" pitchFamily="2" charset="-122"/>
              <a:sym typeface="Symbol" panose="05050102010706020507" pitchFamily="18" charset="2"/>
            </a:endParaRPr>
          </a:p>
        </p:txBody>
      </p:sp>
      <p:sp>
        <p:nvSpPr>
          <p:cNvPr id="1036291" name="Oval 3"/>
          <p:cNvSpPr>
            <a:spLocks noChangeArrowheads="1"/>
          </p:cNvSpPr>
          <p:nvPr/>
        </p:nvSpPr>
        <p:spPr bwMode="auto">
          <a:xfrm>
            <a:off x="831850" y="5935663"/>
            <a:ext cx="2673350" cy="1227137"/>
          </a:xfrm>
          <a:prstGeom prst="ellipse">
            <a:avLst/>
          </a:prstGeom>
          <a:solidFill>
            <a:srgbClr val="99FFCC"/>
          </a:solidFill>
          <a:ln w="12700">
            <a:solidFill>
              <a:schemeClr val="tx2"/>
            </a:solidFill>
            <a:round/>
          </a:ln>
          <a:effectLst>
            <a:outerShdw dist="107763" dir="13500000" algn="ctr" rotWithShape="0">
              <a:schemeClr val="bg2"/>
            </a:outerShdw>
          </a:effectLst>
        </p:spPr>
        <p:txBody>
          <a:bodyPr wrap="none" lIns="103410" tIns="50797" rIns="103410" bIns="50797" anchor="ctr"/>
          <a:lstStyle/>
          <a:p>
            <a:pPr algn="ctr" defTabSz="1044575" eaLnBrk="0" hangingPunct="0">
              <a:defRPr/>
            </a:pPr>
            <a:endParaRPr lang="zh-CN" altLang="zh-CN" sz="2300">
              <a:solidFill>
                <a:srgbClr val="000000"/>
              </a:solidFill>
              <a:latin typeface="宋体" panose="02010600030101010101" pitchFamily="2" charset="-122"/>
            </a:endParaRPr>
          </a:p>
          <a:p>
            <a:pPr algn="ctr" defTabSz="1044575" eaLnBrk="0" hangingPunct="0">
              <a:defRPr/>
            </a:pPr>
            <a:r>
              <a:rPr lang="zh-CN" altLang="zh-CN" sz="2300">
                <a:solidFill>
                  <a:srgbClr val="000000"/>
                </a:solidFill>
                <a:latin typeface="宋体" panose="02010600030101010101" pitchFamily="2" charset="-122"/>
              </a:rPr>
              <a:t>特殊绩效认可</a:t>
            </a:r>
            <a:endParaRPr lang="zh-CN" altLang="en-US" sz="2300">
              <a:solidFill>
                <a:srgbClr val="000000"/>
              </a:solidFill>
              <a:latin typeface="宋体" panose="02010600030101010101" pitchFamily="2" charset="-122"/>
            </a:endParaRPr>
          </a:p>
          <a:p>
            <a:pPr algn="ctr" defTabSz="1044575" eaLnBrk="0" hangingPunct="0">
              <a:defRPr/>
            </a:pPr>
            <a:r>
              <a:rPr lang="zh-CN" altLang="zh-CN" sz="2300">
                <a:solidFill>
                  <a:srgbClr val="000000"/>
                </a:solidFill>
                <a:latin typeface="宋体" panose="02010600030101010101" pitchFamily="2" charset="-122"/>
              </a:rPr>
              <a:t>计划</a:t>
            </a:r>
            <a:endParaRPr lang="zh-CN" altLang="en-US" sz="2300">
              <a:solidFill>
                <a:srgbClr val="000000"/>
              </a:solidFill>
              <a:latin typeface="宋体" panose="02010600030101010101" pitchFamily="2" charset="-122"/>
            </a:endParaRPr>
          </a:p>
          <a:p>
            <a:pPr algn="ctr" defTabSz="1044575" eaLnBrk="0" hangingPunct="0">
              <a:defRPr/>
            </a:pPr>
            <a:endParaRPr lang="en-US" altLang="zh-CN" sz="2300">
              <a:solidFill>
                <a:srgbClr val="000000"/>
              </a:solidFill>
              <a:latin typeface="宋体" panose="02010600030101010101" pitchFamily="2" charset="-122"/>
            </a:endParaRPr>
          </a:p>
        </p:txBody>
      </p:sp>
      <p:sp>
        <p:nvSpPr>
          <p:cNvPr id="1036292" name="Oval 4"/>
          <p:cNvSpPr>
            <a:spLocks noChangeArrowheads="1"/>
          </p:cNvSpPr>
          <p:nvPr/>
        </p:nvSpPr>
        <p:spPr bwMode="auto">
          <a:xfrm>
            <a:off x="914400" y="1447800"/>
            <a:ext cx="2673350" cy="1154113"/>
          </a:xfrm>
          <a:prstGeom prst="ellipse">
            <a:avLst/>
          </a:prstGeom>
          <a:solidFill>
            <a:srgbClr val="FF3300"/>
          </a:solidFill>
          <a:ln w="12700">
            <a:solidFill>
              <a:schemeClr val="tx2"/>
            </a:solidFill>
            <a:round/>
          </a:ln>
          <a:effectLst>
            <a:outerShdw dist="107763" dir="13500000" algn="ctr" rotWithShape="0">
              <a:schemeClr val="bg2"/>
            </a:outerShdw>
          </a:effectLst>
        </p:spPr>
        <p:txBody>
          <a:bodyPr wrap="none" lIns="103410" tIns="50797" rIns="103410" bIns="50797" anchor="ctr"/>
          <a:lstStyle/>
          <a:p>
            <a:pPr algn="ctr" defTabSz="1044575" eaLnBrk="0" hangingPunct="0">
              <a:defRPr/>
            </a:pPr>
            <a:r>
              <a:rPr lang="zh-CN" altLang="en-US" sz="2300">
                <a:solidFill>
                  <a:srgbClr val="000000"/>
                </a:solidFill>
                <a:latin typeface="宋体" panose="02010600030101010101" pitchFamily="2" charset="-122"/>
              </a:rPr>
              <a:t>短期奖励计划</a:t>
            </a:r>
            <a:endParaRPr lang="zh-CN" altLang="en-US" sz="2300">
              <a:solidFill>
                <a:srgbClr val="000000"/>
              </a:solidFill>
              <a:latin typeface="宋体" panose="02010600030101010101" pitchFamily="2" charset="-122"/>
            </a:endParaRPr>
          </a:p>
        </p:txBody>
      </p:sp>
      <p:sp>
        <p:nvSpPr>
          <p:cNvPr id="1036293" name="Oval 5"/>
          <p:cNvSpPr>
            <a:spLocks noChangeArrowheads="1"/>
          </p:cNvSpPr>
          <p:nvPr/>
        </p:nvSpPr>
        <p:spPr bwMode="auto">
          <a:xfrm>
            <a:off x="685800" y="4419600"/>
            <a:ext cx="2671763" cy="1230313"/>
          </a:xfrm>
          <a:prstGeom prst="ellipse">
            <a:avLst/>
          </a:prstGeom>
          <a:solidFill>
            <a:srgbClr val="FFFF66"/>
          </a:solidFill>
          <a:ln w="12700">
            <a:solidFill>
              <a:schemeClr val="tx2"/>
            </a:solidFill>
            <a:round/>
          </a:ln>
          <a:effectLst>
            <a:outerShdw dist="107763" dir="13500000" algn="ctr" rotWithShape="0">
              <a:schemeClr val="bg2"/>
            </a:outerShdw>
          </a:effectLst>
        </p:spPr>
        <p:txBody>
          <a:bodyPr wrap="none" lIns="103410" tIns="50797" rIns="103410" bIns="50797" anchor="ctr"/>
          <a:lstStyle/>
          <a:p>
            <a:pPr algn="ctr" defTabSz="1044575" eaLnBrk="0" hangingPunct="0">
              <a:defRPr/>
            </a:pPr>
            <a:r>
              <a:rPr lang="zh-CN" altLang="en-US" sz="2300">
                <a:solidFill>
                  <a:srgbClr val="000000"/>
                </a:solidFill>
                <a:latin typeface="宋体" panose="02010600030101010101" pitchFamily="2" charset="-122"/>
              </a:rPr>
              <a:t>一次性奖金</a:t>
            </a:r>
            <a:endParaRPr lang="zh-CN" altLang="en-US" sz="2300">
              <a:solidFill>
                <a:srgbClr val="000000"/>
              </a:solidFill>
              <a:latin typeface="宋体" panose="02010600030101010101" pitchFamily="2" charset="-122"/>
            </a:endParaRPr>
          </a:p>
          <a:p>
            <a:pPr algn="ctr" defTabSz="1044575" eaLnBrk="0" hangingPunct="0">
              <a:defRPr/>
            </a:pPr>
            <a:r>
              <a:rPr lang="en-US" altLang="zh-CN" sz="2300">
                <a:solidFill>
                  <a:srgbClr val="000000"/>
                </a:solidFill>
                <a:latin typeface="宋体" panose="02010600030101010101" pitchFamily="2" charset="-122"/>
              </a:rPr>
              <a:t>Lump Sum </a:t>
            </a:r>
            <a:endParaRPr lang="en-US" altLang="zh-CN" sz="2300">
              <a:solidFill>
                <a:srgbClr val="000000"/>
              </a:solidFill>
              <a:latin typeface="宋体" panose="02010600030101010101" pitchFamily="2" charset="-122"/>
            </a:endParaRPr>
          </a:p>
          <a:p>
            <a:pPr algn="ctr" defTabSz="1044575" eaLnBrk="0" hangingPunct="0">
              <a:defRPr/>
            </a:pPr>
            <a:r>
              <a:rPr lang="en-US" altLang="zh-CN" sz="2300">
                <a:solidFill>
                  <a:srgbClr val="000000"/>
                </a:solidFill>
                <a:latin typeface="宋体" panose="02010600030101010101" pitchFamily="2" charset="-122"/>
              </a:rPr>
              <a:t>Bonus</a:t>
            </a:r>
            <a:endParaRPr lang="en-US" altLang="zh-CN" sz="2300">
              <a:solidFill>
                <a:srgbClr val="000000"/>
              </a:solidFill>
              <a:latin typeface="宋体" panose="02010600030101010101" pitchFamily="2" charset="-122"/>
            </a:endParaRPr>
          </a:p>
        </p:txBody>
      </p:sp>
      <p:sp>
        <p:nvSpPr>
          <p:cNvPr id="1036294" name="Oval 6"/>
          <p:cNvSpPr>
            <a:spLocks noChangeArrowheads="1"/>
          </p:cNvSpPr>
          <p:nvPr/>
        </p:nvSpPr>
        <p:spPr bwMode="auto">
          <a:xfrm>
            <a:off x="4038600" y="1371600"/>
            <a:ext cx="2638425" cy="1227138"/>
          </a:xfrm>
          <a:prstGeom prst="ellipse">
            <a:avLst/>
          </a:prstGeom>
          <a:solidFill>
            <a:srgbClr val="FF7C80"/>
          </a:solidFill>
          <a:ln w="12700">
            <a:solidFill>
              <a:schemeClr val="tx2"/>
            </a:solidFill>
            <a:round/>
          </a:ln>
          <a:effectLst>
            <a:outerShdw dist="107763" dir="13500000" algn="ctr" rotWithShape="0">
              <a:schemeClr val="bg2"/>
            </a:outerShdw>
          </a:effectLst>
        </p:spPr>
        <p:txBody>
          <a:bodyPr wrap="none" lIns="103410" tIns="50797" rIns="103410" bIns="50797" anchor="ctr"/>
          <a:lstStyle/>
          <a:p>
            <a:pPr algn="ctr" defTabSz="1044575" eaLnBrk="0" hangingPunct="0">
              <a:defRPr/>
            </a:pPr>
            <a:r>
              <a:rPr lang="zh-CN" altLang="zh-CN" sz="2300">
                <a:solidFill>
                  <a:srgbClr val="000000"/>
                </a:solidFill>
                <a:latin typeface="宋体" panose="02010600030101010101" pitchFamily="2" charset="-122"/>
              </a:rPr>
              <a:t>个人奖励计划</a:t>
            </a:r>
            <a:endParaRPr lang="zh-CN" altLang="zh-CN" sz="2300">
              <a:solidFill>
                <a:srgbClr val="000000"/>
              </a:solidFill>
              <a:latin typeface="宋体" panose="02010600030101010101" pitchFamily="2" charset="-122"/>
            </a:endParaRPr>
          </a:p>
          <a:p>
            <a:pPr algn="ctr" defTabSz="1044575" eaLnBrk="0" hangingPunct="0">
              <a:defRPr/>
            </a:pPr>
            <a:r>
              <a:rPr lang="en-US" altLang="zh-CN" sz="2300">
                <a:solidFill>
                  <a:srgbClr val="000000"/>
                </a:solidFill>
                <a:latin typeface="宋体" panose="02010600030101010101" pitchFamily="2" charset="-122"/>
              </a:rPr>
              <a:t>Individual </a:t>
            </a:r>
            <a:endParaRPr lang="en-US" altLang="zh-CN" sz="2300">
              <a:solidFill>
                <a:srgbClr val="000000"/>
              </a:solidFill>
              <a:latin typeface="宋体" panose="02010600030101010101" pitchFamily="2" charset="-122"/>
            </a:endParaRPr>
          </a:p>
          <a:p>
            <a:pPr algn="ctr" defTabSz="1044575" eaLnBrk="0" hangingPunct="0">
              <a:defRPr/>
            </a:pPr>
            <a:r>
              <a:rPr lang="en-US" altLang="zh-CN" sz="2300">
                <a:solidFill>
                  <a:srgbClr val="000000"/>
                </a:solidFill>
                <a:latin typeface="宋体" panose="02010600030101010101" pitchFamily="2" charset="-122"/>
              </a:rPr>
              <a:t>Incentives</a:t>
            </a:r>
            <a:endParaRPr lang="en-US" altLang="zh-CN" sz="2300">
              <a:solidFill>
                <a:srgbClr val="000000"/>
              </a:solidFill>
              <a:latin typeface="宋体" panose="02010600030101010101" pitchFamily="2" charset="-122"/>
            </a:endParaRPr>
          </a:p>
        </p:txBody>
      </p:sp>
      <p:sp>
        <p:nvSpPr>
          <p:cNvPr id="1036295" name="Oval 7"/>
          <p:cNvSpPr>
            <a:spLocks noChangeArrowheads="1"/>
          </p:cNvSpPr>
          <p:nvPr/>
        </p:nvSpPr>
        <p:spPr bwMode="auto">
          <a:xfrm>
            <a:off x="7386638" y="6011863"/>
            <a:ext cx="2671762" cy="1227137"/>
          </a:xfrm>
          <a:prstGeom prst="ellipse">
            <a:avLst/>
          </a:prstGeom>
          <a:solidFill>
            <a:srgbClr val="9900CC"/>
          </a:solidFill>
          <a:ln w="12700">
            <a:solidFill>
              <a:schemeClr val="tx2"/>
            </a:solidFill>
            <a:round/>
          </a:ln>
          <a:effectLst>
            <a:outerShdw dist="107763" dir="13500000" algn="ctr" rotWithShape="0">
              <a:schemeClr val="bg2"/>
            </a:outerShdw>
          </a:effectLst>
        </p:spPr>
        <p:txBody>
          <a:bodyPr wrap="none" lIns="103410" tIns="50797" rIns="103410" bIns="50797" anchor="ctr"/>
          <a:lstStyle/>
          <a:p>
            <a:pPr algn="ctr" defTabSz="1044575" eaLnBrk="0" hangingPunct="0">
              <a:defRPr/>
            </a:pPr>
            <a:r>
              <a:rPr lang="zh-CN" altLang="en-US" sz="2300">
                <a:solidFill>
                  <a:srgbClr val="FFFF66"/>
                </a:solidFill>
                <a:latin typeface="宋体" panose="02010600030101010101" pitchFamily="2" charset="-122"/>
              </a:rPr>
              <a:t>成功分享计划</a:t>
            </a:r>
            <a:endParaRPr lang="zh-CN" altLang="en-US" sz="2300">
              <a:solidFill>
                <a:srgbClr val="FFFF66"/>
              </a:solidFill>
              <a:latin typeface="宋体" panose="02010600030101010101" pitchFamily="2" charset="-122"/>
            </a:endParaRPr>
          </a:p>
          <a:p>
            <a:pPr algn="ctr" defTabSz="1044575" eaLnBrk="0" hangingPunct="0">
              <a:defRPr/>
            </a:pPr>
            <a:r>
              <a:rPr lang="en-US" altLang="zh-CN" sz="2300">
                <a:solidFill>
                  <a:srgbClr val="FFFF66"/>
                </a:solidFill>
                <a:latin typeface="宋体" panose="02010600030101010101" pitchFamily="2" charset="-122"/>
              </a:rPr>
              <a:t>Success Sharing</a:t>
            </a:r>
            <a:endParaRPr lang="en-US" altLang="zh-CN" sz="2300">
              <a:solidFill>
                <a:srgbClr val="FFFF66"/>
              </a:solidFill>
              <a:latin typeface="宋体" panose="02010600030101010101" pitchFamily="2" charset="-122"/>
            </a:endParaRPr>
          </a:p>
          <a:p>
            <a:pPr algn="ctr" defTabSz="1044575" eaLnBrk="0" hangingPunct="0">
              <a:defRPr/>
            </a:pPr>
            <a:r>
              <a:rPr lang="en-US" altLang="zh-CN" sz="2300">
                <a:solidFill>
                  <a:srgbClr val="FFFF66"/>
                </a:solidFill>
                <a:latin typeface="宋体" panose="02010600030101010101" pitchFamily="2" charset="-122"/>
              </a:rPr>
              <a:t>Plans</a:t>
            </a:r>
            <a:endParaRPr lang="en-US" altLang="zh-CN" sz="2300">
              <a:solidFill>
                <a:srgbClr val="FFFF66"/>
              </a:solidFill>
              <a:latin typeface="宋体" panose="02010600030101010101" pitchFamily="2" charset="-122"/>
            </a:endParaRPr>
          </a:p>
        </p:txBody>
      </p:sp>
      <p:sp>
        <p:nvSpPr>
          <p:cNvPr id="1036296" name="Oval 8"/>
          <p:cNvSpPr>
            <a:spLocks noChangeArrowheads="1"/>
          </p:cNvSpPr>
          <p:nvPr/>
        </p:nvSpPr>
        <p:spPr bwMode="auto">
          <a:xfrm>
            <a:off x="7315200" y="4564063"/>
            <a:ext cx="2673350" cy="1227137"/>
          </a:xfrm>
          <a:prstGeom prst="ellipse">
            <a:avLst/>
          </a:prstGeom>
          <a:solidFill>
            <a:schemeClr val="hlink"/>
          </a:solidFill>
          <a:ln w="12700">
            <a:solidFill>
              <a:schemeClr val="tx2"/>
            </a:solidFill>
            <a:round/>
          </a:ln>
          <a:effectLst>
            <a:outerShdw dist="107763" dir="13500000" algn="ctr" rotWithShape="0">
              <a:schemeClr val="bg2"/>
            </a:outerShdw>
          </a:effectLst>
        </p:spPr>
        <p:txBody>
          <a:bodyPr wrap="none" lIns="103410" tIns="50797" rIns="103410" bIns="50797" anchor="ctr"/>
          <a:lstStyle/>
          <a:p>
            <a:pPr algn="ctr" defTabSz="1044575" eaLnBrk="0" hangingPunct="0">
              <a:defRPr/>
            </a:pPr>
            <a:r>
              <a:rPr lang="zh-CN" altLang="en-US" sz="2300">
                <a:solidFill>
                  <a:srgbClr val="000000"/>
                </a:solidFill>
                <a:latin typeface="宋体" panose="02010600030101010101" pitchFamily="2" charset="-122"/>
              </a:rPr>
              <a:t>收益分享计划</a:t>
            </a:r>
            <a:endParaRPr lang="zh-CN" altLang="en-US" sz="2300">
              <a:solidFill>
                <a:srgbClr val="000000"/>
              </a:solidFill>
              <a:latin typeface="宋体" panose="02010600030101010101" pitchFamily="2" charset="-122"/>
            </a:endParaRPr>
          </a:p>
          <a:p>
            <a:pPr algn="ctr" defTabSz="1044575" eaLnBrk="0" hangingPunct="0">
              <a:defRPr/>
            </a:pPr>
            <a:r>
              <a:rPr lang="en-US" altLang="zh-CN" sz="2300">
                <a:solidFill>
                  <a:srgbClr val="000000"/>
                </a:solidFill>
                <a:latin typeface="宋体" panose="02010600030101010101" pitchFamily="2" charset="-122"/>
              </a:rPr>
              <a:t>Gain Sharing</a:t>
            </a:r>
            <a:endParaRPr lang="en-US" altLang="zh-CN" sz="2300">
              <a:solidFill>
                <a:srgbClr val="000000"/>
              </a:solidFill>
              <a:latin typeface="宋体" panose="02010600030101010101" pitchFamily="2" charset="-122"/>
            </a:endParaRPr>
          </a:p>
        </p:txBody>
      </p:sp>
      <p:sp>
        <p:nvSpPr>
          <p:cNvPr id="1036297" name="Oval 9"/>
          <p:cNvSpPr>
            <a:spLocks noChangeArrowheads="1"/>
          </p:cNvSpPr>
          <p:nvPr/>
        </p:nvSpPr>
        <p:spPr bwMode="auto">
          <a:xfrm>
            <a:off x="7315200" y="3200400"/>
            <a:ext cx="2671763" cy="1227138"/>
          </a:xfrm>
          <a:prstGeom prst="ellipse">
            <a:avLst/>
          </a:prstGeom>
          <a:solidFill>
            <a:srgbClr val="0000CC"/>
          </a:solidFill>
          <a:ln w="12700">
            <a:solidFill>
              <a:schemeClr val="tx2"/>
            </a:solidFill>
            <a:round/>
          </a:ln>
          <a:effectLst>
            <a:outerShdw dist="107763" dir="13500000" algn="ctr" rotWithShape="0">
              <a:schemeClr val="bg2"/>
            </a:outerShdw>
          </a:effectLst>
        </p:spPr>
        <p:txBody>
          <a:bodyPr wrap="none" lIns="103410" tIns="50797" rIns="103410" bIns="50797" anchor="ctr"/>
          <a:lstStyle/>
          <a:p>
            <a:pPr algn="ctr" defTabSz="1044575" eaLnBrk="0" hangingPunct="0">
              <a:defRPr/>
            </a:pPr>
            <a:r>
              <a:rPr lang="zh-CN" altLang="en-US" sz="2300">
                <a:solidFill>
                  <a:srgbClr val="FFFFFF"/>
                </a:solidFill>
                <a:latin typeface="宋体" panose="02010600030101010101" pitchFamily="2" charset="-122"/>
              </a:rPr>
              <a:t>利润分享计划</a:t>
            </a:r>
            <a:endParaRPr lang="zh-CN" altLang="en-US" sz="2300">
              <a:solidFill>
                <a:srgbClr val="FFFFFF"/>
              </a:solidFill>
              <a:latin typeface="宋体" panose="02010600030101010101" pitchFamily="2" charset="-122"/>
            </a:endParaRPr>
          </a:p>
          <a:p>
            <a:pPr algn="ctr" defTabSz="1044575" eaLnBrk="0" hangingPunct="0">
              <a:defRPr/>
            </a:pPr>
            <a:r>
              <a:rPr lang="en-US" altLang="zh-CN" sz="2300">
                <a:solidFill>
                  <a:srgbClr val="FFFFFF"/>
                </a:solidFill>
                <a:latin typeface="宋体" panose="02010600030101010101" pitchFamily="2" charset="-122"/>
              </a:rPr>
              <a:t>Profit Sharing</a:t>
            </a:r>
            <a:endParaRPr lang="en-US" altLang="zh-CN" sz="2300">
              <a:solidFill>
                <a:srgbClr val="FFFFFF"/>
              </a:solidFill>
              <a:latin typeface="宋体" panose="02010600030101010101" pitchFamily="2" charset="-122"/>
            </a:endParaRPr>
          </a:p>
        </p:txBody>
      </p:sp>
      <p:sp>
        <p:nvSpPr>
          <p:cNvPr id="244746" name="AutoShape 10"/>
          <p:cNvSpPr>
            <a:spLocks noChangeArrowheads="1"/>
          </p:cNvSpPr>
          <p:nvPr/>
        </p:nvSpPr>
        <p:spPr bwMode="auto">
          <a:xfrm>
            <a:off x="3733800" y="2624138"/>
            <a:ext cx="3200400" cy="3217862"/>
          </a:xfrm>
          <a:prstGeom prst="star16">
            <a:avLst>
              <a:gd name="adj" fmla="val 37500"/>
            </a:avLst>
          </a:prstGeom>
          <a:gradFill rotWithShape="0">
            <a:gsLst>
              <a:gs pos="0">
                <a:srgbClr val="FF3300"/>
              </a:gs>
              <a:gs pos="100000">
                <a:srgbClr val="761800"/>
              </a:gs>
            </a:gsLst>
            <a:path path="shape">
              <a:fillToRect l="50000" t="50000" r="50000" b="50000"/>
            </a:path>
          </a:gradFill>
          <a:ln w="9525">
            <a:solidFill>
              <a:srgbClr val="FFFF00"/>
            </a:solidFill>
            <a:miter lim="800000"/>
          </a:ln>
        </p:spPr>
        <p:txBody>
          <a:bodyPr wrap="none" lIns="104498" tIns="52249" rIns="104498" bIns="52249" anchor="ctr"/>
          <a:lstStyle/>
          <a:p>
            <a:pPr algn="ctr" defTabSz="1044575"/>
            <a:r>
              <a:rPr lang="zh-CN" altLang="en-US" sz="3200">
                <a:solidFill>
                  <a:srgbClr val="FFFF00"/>
                </a:solidFill>
                <a:latin typeface="宋体" panose="02010600030101010101" pitchFamily="2" charset="-122"/>
              </a:rPr>
              <a:t>绩效奖励</a:t>
            </a:r>
            <a:endParaRPr lang="zh-CN" altLang="en-US" sz="3200">
              <a:solidFill>
                <a:srgbClr val="FFFF00"/>
              </a:solidFill>
              <a:latin typeface="宋体" panose="02010600030101010101" pitchFamily="2" charset="-122"/>
            </a:endParaRPr>
          </a:p>
          <a:p>
            <a:pPr algn="ctr" defTabSz="1044575"/>
            <a:r>
              <a:rPr lang="zh-CN" altLang="en-US" sz="3200">
                <a:solidFill>
                  <a:srgbClr val="FFFF00"/>
                </a:solidFill>
                <a:latin typeface="宋体" panose="02010600030101010101" pitchFamily="2" charset="-122"/>
              </a:rPr>
              <a:t>计划</a:t>
            </a:r>
            <a:endParaRPr lang="zh-CN" altLang="en-US" sz="2300">
              <a:solidFill>
                <a:srgbClr val="FFFF00"/>
              </a:solidFill>
              <a:latin typeface="宋体" panose="02010600030101010101" pitchFamily="2" charset="-122"/>
            </a:endParaRPr>
          </a:p>
        </p:txBody>
      </p:sp>
      <p:sp>
        <p:nvSpPr>
          <p:cNvPr id="1036299" name="Oval 11"/>
          <p:cNvSpPr>
            <a:spLocks noChangeArrowheads="1"/>
          </p:cNvSpPr>
          <p:nvPr/>
        </p:nvSpPr>
        <p:spPr bwMode="auto">
          <a:xfrm>
            <a:off x="4038600" y="6019800"/>
            <a:ext cx="2673350" cy="1227138"/>
          </a:xfrm>
          <a:prstGeom prst="ellipse">
            <a:avLst/>
          </a:prstGeom>
          <a:solidFill>
            <a:srgbClr val="9966FF"/>
          </a:solidFill>
          <a:ln w="12700">
            <a:solidFill>
              <a:schemeClr val="tx2"/>
            </a:solidFill>
            <a:round/>
          </a:ln>
          <a:effectLst>
            <a:outerShdw dist="107763" dir="13500000" algn="ctr" rotWithShape="0">
              <a:schemeClr val="bg2"/>
            </a:outerShdw>
          </a:effectLst>
        </p:spPr>
        <p:txBody>
          <a:bodyPr wrap="none" lIns="103410" tIns="50797" rIns="103410" bIns="50797" anchor="ctr"/>
          <a:lstStyle/>
          <a:p>
            <a:pPr algn="ctr" defTabSz="1044575" eaLnBrk="0" hangingPunct="0">
              <a:lnSpc>
                <a:spcPct val="130000"/>
              </a:lnSpc>
              <a:defRPr/>
            </a:pPr>
            <a:r>
              <a:rPr lang="zh-CN" altLang="en-US" sz="2300">
                <a:solidFill>
                  <a:srgbClr val="FFFFFF"/>
                </a:solidFill>
                <a:latin typeface="宋体" panose="02010600030101010101" pitchFamily="2" charset="-122"/>
              </a:rPr>
              <a:t>长期绩效奖励计划</a:t>
            </a:r>
            <a:endParaRPr lang="zh-CN" altLang="en-US" sz="2300">
              <a:solidFill>
                <a:srgbClr val="FFFFFF"/>
              </a:solidFill>
              <a:latin typeface="宋体" panose="02010600030101010101" pitchFamily="2" charset="-122"/>
            </a:endParaRPr>
          </a:p>
          <a:p>
            <a:pPr algn="ctr" defTabSz="1044575" eaLnBrk="0" hangingPunct="0">
              <a:lnSpc>
                <a:spcPct val="130000"/>
              </a:lnSpc>
              <a:defRPr/>
            </a:pPr>
            <a:r>
              <a:rPr lang="zh-CN" altLang="en-US" sz="2300">
                <a:solidFill>
                  <a:srgbClr val="FFFFFF"/>
                </a:solidFill>
                <a:latin typeface="宋体" panose="02010600030101010101" pitchFamily="2" charset="-122"/>
              </a:rPr>
              <a:t>股票所有权</a:t>
            </a:r>
            <a:endParaRPr lang="zh-CN" altLang="en-US" sz="2300">
              <a:solidFill>
                <a:srgbClr val="FFFFFF"/>
              </a:solidFill>
              <a:latin typeface="宋体" panose="02010600030101010101" pitchFamily="2" charset="-122"/>
            </a:endParaRPr>
          </a:p>
        </p:txBody>
      </p:sp>
      <p:sp>
        <p:nvSpPr>
          <p:cNvPr id="1036300" name="Oval 12"/>
          <p:cNvSpPr>
            <a:spLocks noChangeArrowheads="1"/>
          </p:cNvSpPr>
          <p:nvPr/>
        </p:nvSpPr>
        <p:spPr bwMode="auto">
          <a:xfrm>
            <a:off x="7315200" y="1524000"/>
            <a:ext cx="2638425" cy="1227138"/>
          </a:xfrm>
          <a:prstGeom prst="ellipse">
            <a:avLst/>
          </a:prstGeom>
          <a:solidFill>
            <a:srgbClr val="A50021"/>
          </a:solidFill>
          <a:ln w="12700">
            <a:solidFill>
              <a:schemeClr val="tx2"/>
            </a:solidFill>
            <a:round/>
          </a:ln>
          <a:effectLst>
            <a:outerShdw dist="107763" dir="13500000" algn="ctr" rotWithShape="0">
              <a:schemeClr val="bg2"/>
            </a:outerShdw>
          </a:effectLst>
        </p:spPr>
        <p:txBody>
          <a:bodyPr wrap="none" lIns="103410" tIns="50797" rIns="103410" bIns="50797" anchor="ctr"/>
          <a:lstStyle/>
          <a:p>
            <a:pPr algn="ctr" defTabSz="1044575" eaLnBrk="0" hangingPunct="0">
              <a:defRPr/>
            </a:pPr>
            <a:r>
              <a:rPr lang="zh-CN" altLang="zh-CN" sz="2300">
                <a:solidFill>
                  <a:srgbClr val="FFFF00"/>
                </a:solidFill>
                <a:latin typeface="宋体" panose="02010600030101010101" pitchFamily="2" charset="-122"/>
              </a:rPr>
              <a:t>群体奖励计划</a:t>
            </a:r>
            <a:endParaRPr lang="zh-CN" altLang="zh-CN" sz="2300">
              <a:solidFill>
                <a:srgbClr val="FFFF00"/>
              </a:solidFill>
              <a:latin typeface="宋体" panose="02010600030101010101" pitchFamily="2" charset="-122"/>
            </a:endParaRPr>
          </a:p>
          <a:p>
            <a:pPr algn="ctr" defTabSz="1044575" eaLnBrk="0" hangingPunct="0">
              <a:defRPr/>
            </a:pPr>
            <a:r>
              <a:rPr lang="en-US" altLang="zh-CN" sz="2300">
                <a:solidFill>
                  <a:srgbClr val="FFFF00"/>
                </a:solidFill>
                <a:latin typeface="宋体" panose="02010600030101010101" pitchFamily="2" charset="-122"/>
              </a:rPr>
              <a:t>Group</a:t>
            </a:r>
            <a:endParaRPr lang="en-US" altLang="zh-CN" sz="2300">
              <a:solidFill>
                <a:srgbClr val="FFFF00"/>
              </a:solidFill>
              <a:latin typeface="宋体" panose="02010600030101010101" pitchFamily="2" charset="-122"/>
            </a:endParaRPr>
          </a:p>
          <a:p>
            <a:pPr algn="ctr" defTabSz="1044575" eaLnBrk="0" hangingPunct="0">
              <a:defRPr/>
            </a:pPr>
            <a:r>
              <a:rPr lang="en-US" altLang="zh-CN" sz="2300">
                <a:solidFill>
                  <a:srgbClr val="FFFF00"/>
                </a:solidFill>
                <a:latin typeface="宋体" panose="02010600030101010101" pitchFamily="2" charset="-122"/>
              </a:rPr>
              <a:t>Incentives</a:t>
            </a:r>
            <a:endParaRPr lang="en-US" altLang="zh-CN" sz="2300">
              <a:solidFill>
                <a:srgbClr val="FFFF00"/>
              </a:solidFill>
              <a:latin typeface="宋体" panose="02010600030101010101" pitchFamily="2" charset="-122"/>
            </a:endParaRPr>
          </a:p>
        </p:txBody>
      </p:sp>
      <p:sp>
        <p:nvSpPr>
          <p:cNvPr id="244749" name="Rectangle 13"/>
          <p:cNvSpPr>
            <a:spLocks noChangeArrowheads="1"/>
          </p:cNvSpPr>
          <p:nvPr/>
        </p:nvSpPr>
        <p:spPr bwMode="auto">
          <a:xfrm>
            <a:off x="7010400" y="2971800"/>
            <a:ext cx="3276600" cy="4419600"/>
          </a:xfrm>
          <a:prstGeom prst="rect">
            <a:avLst/>
          </a:prstGeom>
          <a:noFill/>
          <a:ln w="57150" cmpd="thinThick">
            <a:solidFill>
              <a:srgbClr val="A50021"/>
            </a:solidFill>
            <a:prstDash val="sysDot"/>
            <a:miter lim="800000"/>
          </a:ln>
        </p:spPr>
        <p:txBody>
          <a:bodyPr wrap="none" anchor="ctr"/>
          <a:lstStyle/>
          <a:p>
            <a:endParaRPr lang="zh-CN" altLang="en-US">
              <a:solidFill>
                <a:srgbClr val="000000"/>
              </a:solidFill>
            </a:endParaRPr>
          </a:p>
        </p:txBody>
      </p:sp>
      <p:sp>
        <p:nvSpPr>
          <p:cNvPr id="1036302" name="Oval 14"/>
          <p:cNvSpPr>
            <a:spLocks noChangeArrowheads="1"/>
          </p:cNvSpPr>
          <p:nvPr/>
        </p:nvSpPr>
        <p:spPr bwMode="auto">
          <a:xfrm>
            <a:off x="685800" y="2971800"/>
            <a:ext cx="2673350" cy="1154113"/>
          </a:xfrm>
          <a:prstGeom prst="ellipse">
            <a:avLst/>
          </a:prstGeom>
          <a:solidFill>
            <a:schemeClr val="folHlink"/>
          </a:solidFill>
          <a:ln w="12700">
            <a:solidFill>
              <a:schemeClr val="tx2"/>
            </a:solidFill>
            <a:round/>
          </a:ln>
          <a:effectLst>
            <a:outerShdw dist="107763" dir="13500000" algn="ctr" rotWithShape="0">
              <a:schemeClr val="bg2"/>
            </a:outerShdw>
          </a:effectLst>
        </p:spPr>
        <p:txBody>
          <a:bodyPr wrap="none" lIns="103410" tIns="50797" rIns="103410" bIns="50797" anchor="ctr"/>
          <a:lstStyle/>
          <a:p>
            <a:pPr algn="ctr" defTabSz="1044575" eaLnBrk="0" hangingPunct="0">
              <a:defRPr/>
            </a:pPr>
            <a:r>
              <a:rPr lang="zh-CN" altLang="zh-CN" sz="2300">
                <a:solidFill>
                  <a:srgbClr val="000000"/>
                </a:solidFill>
                <a:latin typeface="宋体" panose="02010600030101010101" pitchFamily="2" charset="-122"/>
              </a:rPr>
              <a:t>绩效加薪</a:t>
            </a:r>
            <a:endParaRPr lang="zh-CN" altLang="zh-CN" sz="2300">
              <a:solidFill>
                <a:srgbClr val="000000"/>
              </a:solidFill>
              <a:latin typeface="宋体" panose="02010600030101010101" pitchFamily="2" charset="-122"/>
            </a:endParaRPr>
          </a:p>
          <a:p>
            <a:pPr algn="ctr" defTabSz="1044575" eaLnBrk="0" hangingPunct="0">
              <a:defRPr/>
            </a:pPr>
            <a:r>
              <a:rPr lang="en-US" altLang="zh-CN" sz="2300">
                <a:solidFill>
                  <a:srgbClr val="000000"/>
                </a:solidFill>
                <a:latin typeface="宋体" panose="02010600030101010101" pitchFamily="2" charset="-122"/>
              </a:rPr>
              <a:t>Merit Pay</a:t>
            </a:r>
            <a:endParaRPr lang="en-US" altLang="zh-CN" sz="2300">
              <a:solidFill>
                <a:srgbClr val="000000"/>
              </a:solidFill>
              <a:latin typeface="宋体" panose="02010600030101010101" pitchFamily="2" charset="-122"/>
            </a:endParaRPr>
          </a:p>
        </p:txBody>
      </p:sp>
      <p:sp>
        <p:nvSpPr>
          <p:cNvPr id="244751" name="Rectangle 15"/>
          <p:cNvSpPr>
            <a:spLocks noChangeArrowheads="1"/>
          </p:cNvSpPr>
          <p:nvPr/>
        </p:nvSpPr>
        <p:spPr bwMode="auto">
          <a:xfrm>
            <a:off x="533400" y="2819400"/>
            <a:ext cx="3276600" cy="4419600"/>
          </a:xfrm>
          <a:prstGeom prst="rect">
            <a:avLst/>
          </a:prstGeom>
          <a:noFill/>
          <a:ln w="57150" cmpd="thinThick">
            <a:solidFill>
              <a:srgbClr val="A50021"/>
            </a:solidFill>
            <a:prstDash val="sysDot"/>
            <a:miter lim="800000"/>
          </a:ln>
        </p:spPr>
        <p:txBody>
          <a:bodyPr wrap="none" anchor="ctr"/>
          <a:lstStyle/>
          <a:p>
            <a:endParaRPr lang="zh-CN" alt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0" y="-17463"/>
            <a:ext cx="10668000" cy="1160463"/>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基本薪酬增加与绩效加薪</a:t>
            </a:r>
            <a:endParaRPr lang="zh-CN" altLang="en-US" sz="3200" b="1" smtClean="0">
              <a:solidFill>
                <a:srgbClr val="FFFFFF"/>
              </a:solidFill>
              <a:latin typeface="宋体" panose="02010600030101010101" pitchFamily="2" charset="-122"/>
              <a:sym typeface="Symbol" panose="05050102010706020507" pitchFamily="18" charset="2"/>
            </a:endParaRPr>
          </a:p>
        </p:txBody>
      </p:sp>
      <p:graphicFrame>
        <p:nvGraphicFramePr>
          <p:cNvPr id="23554" name="Object 3">
            <a:hlinkClick r:id="" action="ppaction://ole?verb=0"/>
          </p:cNvPr>
          <p:cNvGraphicFramePr/>
          <p:nvPr/>
        </p:nvGraphicFramePr>
        <p:xfrm>
          <a:off x="1524000" y="4114800"/>
          <a:ext cx="3852863" cy="2032000"/>
        </p:xfrm>
        <a:graphic>
          <a:graphicData uri="http://schemas.openxmlformats.org/presentationml/2006/ole">
            <mc:AlternateContent xmlns:mc="http://schemas.openxmlformats.org/markup-compatibility/2006">
              <mc:Choice xmlns:v="urn:schemas-microsoft-com:vml" Requires="v">
                <p:oleObj spid="_x0000_s20481" name="Clip" r:id="rId1" imgW="19812000" imgH="9591675" progId="">
                  <p:embed/>
                </p:oleObj>
              </mc:Choice>
              <mc:Fallback>
                <p:oleObj name="Clip" r:id="rId1" imgW="19812000" imgH="9591675" progId="">
                  <p:embed/>
                  <p:pic>
                    <p:nvPicPr>
                      <p:cNvPr id="0" name="图片 20480"/>
                      <p:cNvPicPr/>
                      <p:nvPr/>
                    </p:nvPicPr>
                    <p:blipFill>
                      <a:blip r:embed="rId2"/>
                      <a:stretch>
                        <a:fillRect/>
                      </a:stretch>
                    </p:blipFill>
                    <p:spPr>
                      <a:xfrm>
                        <a:off x="1524000" y="4114800"/>
                        <a:ext cx="3852863" cy="2032000"/>
                      </a:xfrm>
                      <a:prstGeom prst="rect">
                        <a:avLst/>
                      </a:prstGeom>
                      <a:noFill/>
                      <a:ln w="12700">
                        <a:noFill/>
                      </a:ln>
                    </p:spPr>
                  </p:pic>
                </p:oleObj>
              </mc:Fallback>
            </mc:AlternateContent>
          </a:graphicData>
        </a:graphic>
      </p:graphicFrame>
      <p:sp>
        <p:nvSpPr>
          <p:cNvPr id="1037316" name="Text Box 4"/>
          <p:cNvSpPr txBox="1">
            <a:spLocks noChangeArrowheads="1"/>
          </p:cNvSpPr>
          <p:nvPr/>
        </p:nvSpPr>
        <p:spPr bwMode="auto">
          <a:xfrm>
            <a:off x="6286500" y="3746500"/>
            <a:ext cx="3467100" cy="2959100"/>
          </a:xfrm>
          <a:prstGeom prst="rect">
            <a:avLst/>
          </a:prstGeom>
          <a:solidFill>
            <a:srgbClr val="FFFF99"/>
          </a:solidFill>
          <a:ln w="9525">
            <a:solidFill>
              <a:schemeClr val="tx1"/>
            </a:solidFill>
            <a:prstDash val="dash"/>
            <a:miter lim="800000"/>
          </a:ln>
          <a:effectLst>
            <a:outerShdw dist="107763" dir="18900000" algn="ctr" rotWithShape="0">
              <a:schemeClr val="bg2"/>
            </a:outerShdw>
          </a:effectLst>
        </p:spPr>
        <p:txBody>
          <a:bodyPr lIns="104498" tIns="52249" rIns="104498" bIns="52249">
            <a:spAutoFit/>
          </a:bodyPr>
          <a:lstStyle/>
          <a:p>
            <a:pPr algn="ctr" defTabSz="1044575">
              <a:lnSpc>
                <a:spcPct val="80000"/>
              </a:lnSpc>
              <a:spcBef>
                <a:spcPct val="50000"/>
              </a:spcBef>
              <a:buClr>
                <a:srgbClr val="80DE22"/>
              </a:buClr>
              <a:buSzPct val="120000"/>
              <a:buFont typeface="Monotype Sorts" pitchFamily="2" charset="2"/>
              <a:buNone/>
              <a:defRPr/>
            </a:pPr>
            <a:r>
              <a:rPr lang="zh-CN" altLang="en-US" sz="2700" dirty="0">
                <a:solidFill>
                  <a:srgbClr val="FF3300"/>
                </a:solidFill>
              </a:rPr>
              <a:t>加薪可能存在</a:t>
            </a:r>
            <a:endParaRPr lang="zh-CN" altLang="en-US" sz="2700" dirty="0">
              <a:solidFill>
                <a:srgbClr val="FF3300"/>
              </a:solidFill>
            </a:endParaRPr>
          </a:p>
          <a:p>
            <a:pPr algn="ctr" defTabSz="1044575">
              <a:lnSpc>
                <a:spcPct val="80000"/>
              </a:lnSpc>
              <a:spcBef>
                <a:spcPct val="50000"/>
              </a:spcBef>
              <a:buClr>
                <a:srgbClr val="80DE22"/>
              </a:buClr>
              <a:buSzPct val="120000"/>
              <a:buFont typeface="Monotype Sorts" pitchFamily="2" charset="2"/>
              <a:buNone/>
              <a:defRPr/>
            </a:pPr>
            <a:r>
              <a:rPr lang="zh-CN" altLang="en-US" sz="2700" dirty="0">
                <a:solidFill>
                  <a:srgbClr val="FF3300"/>
                </a:solidFill>
              </a:rPr>
              <a:t>的问题</a:t>
            </a:r>
            <a:endParaRPr lang="zh-CN" altLang="en-US" sz="2500" dirty="0">
              <a:solidFill>
                <a:srgbClr val="3333CC"/>
              </a:solidFill>
            </a:endParaRPr>
          </a:p>
          <a:p>
            <a:pPr algn="l" defTabSz="1044575">
              <a:lnSpc>
                <a:spcPct val="80000"/>
              </a:lnSpc>
              <a:spcBef>
                <a:spcPct val="50000"/>
              </a:spcBef>
              <a:buClr>
                <a:srgbClr val="808000"/>
              </a:buClr>
              <a:buSzPct val="120000"/>
              <a:buFont typeface="Monotype Sorts" pitchFamily="2" charset="2"/>
              <a:buChar char=":"/>
              <a:defRPr/>
            </a:pPr>
            <a:r>
              <a:rPr lang="zh-CN" altLang="en-US" sz="2500" dirty="0">
                <a:solidFill>
                  <a:srgbClr val="3333CC"/>
                </a:solidFill>
              </a:rPr>
              <a:t>  经济上的问题；</a:t>
            </a:r>
            <a:endParaRPr lang="zh-CN" altLang="en-US" sz="2500" dirty="0">
              <a:solidFill>
                <a:srgbClr val="3333CC"/>
              </a:solidFill>
            </a:endParaRPr>
          </a:p>
          <a:p>
            <a:pPr algn="l" defTabSz="1044575">
              <a:lnSpc>
                <a:spcPct val="80000"/>
              </a:lnSpc>
              <a:spcBef>
                <a:spcPct val="50000"/>
              </a:spcBef>
              <a:buClr>
                <a:srgbClr val="808000"/>
              </a:buClr>
              <a:buSzPct val="120000"/>
              <a:buFont typeface="Monotype Sorts" pitchFamily="2" charset="2"/>
              <a:buChar char=":"/>
              <a:defRPr/>
            </a:pPr>
            <a:r>
              <a:rPr lang="zh-CN" altLang="en-US" sz="2500" dirty="0">
                <a:solidFill>
                  <a:srgbClr val="3333CC"/>
                </a:solidFill>
              </a:rPr>
              <a:t>  缺乏弹性</a:t>
            </a:r>
            <a:endParaRPr lang="zh-CN" altLang="en-US" sz="2500" dirty="0">
              <a:solidFill>
                <a:srgbClr val="3333CC"/>
              </a:solidFill>
            </a:endParaRPr>
          </a:p>
          <a:p>
            <a:pPr algn="l" defTabSz="1044575">
              <a:lnSpc>
                <a:spcPct val="80000"/>
              </a:lnSpc>
              <a:spcBef>
                <a:spcPct val="50000"/>
              </a:spcBef>
              <a:buClr>
                <a:srgbClr val="808000"/>
              </a:buClr>
              <a:buSzPct val="120000"/>
              <a:buFont typeface="Monotype Sorts" pitchFamily="2" charset="2"/>
              <a:buChar char=":"/>
              <a:defRPr/>
            </a:pPr>
            <a:r>
              <a:rPr lang="zh-CN" altLang="en-US" sz="2500" dirty="0">
                <a:solidFill>
                  <a:srgbClr val="3333CC"/>
                </a:solidFill>
              </a:rPr>
              <a:t>  永久性</a:t>
            </a:r>
            <a:endParaRPr lang="zh-CN" altLang="en-US" sz="2500" dirty="0">
              <a:solidFill>
                <a:srgbClr val="3333CC"/>
              </a:solidFill>
            </a:endParaRPr>
          </a:p>
          <a:p>
            <a:pPr algn="l" defTabSz="1044575">
              <a:lnSpc>
                <a:spcPct val="80000"/>
              </a:lnSpc>
              <a:spcBef>
                <a:spcPct val="50000"/>
              </a:spcBef>
              <a:buClr>
                <a:srgbClr val="808000"/>
              </a:buClr>
              <a:buSzPct val="120000"/>
              <a:buFont typeface="Monotype Sorts" pitchFamily="2" charset="2"/>
              <a:buChar char=":"/>
              <a:defRPr/>
            </a:pPr>
            <a:r>
              <a:rPr lang="zh-CN" altLang="en-US" sz="2500" dirty="0">
                <a:solidFill>
                  <a:srgbClr val="3333CC"/>
                </a:solidFill>
              </a:rPr>
              <a:t>  集中在个人</a:t>
            </a:r>
            <a:endParaRPr lang="zh-CN" altLang="en-US" sz="2500" dirty="0">
              <a:solidFill>
                <a:srgbClr val="3333CC"/>
              </a:solidFill>
            </a:endParaRPr>
          </a:p>
        </p:txBody>
      </p:sp>
      <p:sp>
        <p:nvSpPr>
          <p:cNvPr id="1037317" name="AutoShape 5"/>
          <p:cNvSpPr>
            <a:spLocks noChangeArrowheads="1"/>
          </p:cNvSpPr>
          <p:nvPr/>
        </p:nvSpPr>
        <p:spPr bwMode="auto">
          <a:xfrm>
            <a:off x="381000" y="1600200"/>
            <a:ext cx="6172200" cy="2057400"/>
          </a:xfrm>
          <a:prstGeom prst="ribbon">
            <a:avLst>
              <a:gd name="adj1" fmla="val 12500"/>
              <a:gd name="adj2" fmla="val 50000"/>
            </a:avLst>
          </a:prstGeom>
          <a:solidFill>
            <a:srgbClr val="9966FF"/>
          </a:solidFill>
          <a:ln w="38100">
            <a:solidFill>
              <a:srgbClr val="9900CC"/>
            </a:solidFill>
            <a:round/>
          </a:ln>
          <a:effectLst>
            <a:outerShdw dist="107763" dir="18900000" algn="ctr" rotWithShape="0">
              <a:schemeClr val="bg2"/>
            </a:outerShdw>
          </a:effectLst>
        </p:spPr>
        <p:txBody>
          <a:bodyPr wrap="none" lIns="104498" tIns="52249" rIns="104498" bIns="52249" anchor="ctr"/>
          <a:lstStyle/>
          <a:p>
            <a:pPr algn="l" defTabSz="1044575">
              <a:lnSpc>
                <a:spcPct val="70000"/>
              </a:lnSpc>
              <a:spcBef>
                <a:spcPct val="50000"/>
              </a:spcBef>
              <a:buClr>
                <a:srgbClr val="80DE22"/>
              </a:buClr>
              <a:buSzPct val="120000"/>
              <a:buFont typeface="Monotype Sorts" pitchFamily="2" charset="2"/>
              <a:buNone/>
              <a:defRPr/>
            </a:pPr>
            <a:r>
              <a:rPr lang="en-US" altLang="zh-CN">
                <a:solidFill>
                  <a:srgbClr val="FFFF66"/>
                </a:solidFill>
                <a:effectLst>
                  <a:outerShdw blurRad="38100" dist="38100" dir="2700000" algn="tl">
                    <a:srgbClr val="000000"/>
                  </a:outerShdw>
                </a:effectLst>
              </a:rPr>
              <a:t>   </a:t>
            </a:r>
            <a:r>
              <a:rPr lang="zh-CN" altLang="en-US">
                <a:solidFill>
                  <a:srgbClr val="FFFF66"/>
                </a:solidFill>
                <a:effectLst>
                  <a:outerShdw blurRad="38100" dist="38100" dir="2700000" algn="tl">
                    <a:srgbClr val="000000"/>
                  </a:outerShdw>
                </a:effectLst>
              </a:rPr>
              <a:t>基本薪酬增加的途径</a:t>
            </a:r>
            <a:endParaRPr lang="zh-CN" altLang="en-US">
              <a:solidFill>
                <a:srgbClr val="3333CC"/>
              </a:solidFill>
            </a:endParaRPr>
          </a:p>
          <a:p>
            <a:pPr marL="522605" lvl="1" algn="l" defTabSz="1044575">
              <a:lnSpc>
                <a:spcPct val="70000"/>
              </a:lnSpc>
              <a:spcBef>
                <a:spcPct val="50000"/>
              </a:spcBef>
              <a:buClr>
                <a:srgbClr val="FF0066"/>
              </a:buClr>
              <a:buSzPct val="120000"/>
              <a:buFont typeface="Monotype Sorts" pitchFamily="2" charset="2"/>
              <a:buChar char="à"/>
              <a:defRPr/>
            </a:pPr>
            <a:r>
              <a:rPr lang="zh-CN" altLang="en-US">
                <a:solidFill>
                  <a:srgbClr val="3333CC"/>
                </a:solidFill>
              </a:rPr>
              <a:t>  </a:t>
            </a:r>
            <a:r>
              <a:rPr lang="zh-CN" altLang="en-US">
                <a:solidFill>
                  <a:srgbClr val="FFFFFF"/>
                </a:solidFill>
              </a:rPr>
              <a:t>普遍加薪</a:t>
            </a:r>
            <a:endParaRPr lang="zh-CN" altLang="en-US">
              <a:solidFill>
                <a:srgbClr val="FFFFFF"/>
              </a:solidFill>
            </a:endParaRPr>
          </a:p>
          <a:p>
            <a:pPr marL="522605" lvl="1" algn="l" defTabSz="1044575">
              <a:lnSpc>
                <a:spcPct val="70000"/>
              </a:lnSpc>
              <a:spcBef>
                <a:spcPct val="50000"/>
              </a:spcBef>
              <a:buClr>
                <a:srgbClr val="FF0066"/>
              </a:buClr>
              <a:buSzPct val="120000"/>
              <a:buFont typeface="Monotype Sorts" pitchFamily="2" charset="2"/>
              <a:buChar char="à"/>
              <a:defRPr/>
            </a:pPr>
            <a:r>
              <a:rPr lang="zh-CN" altLang="en-US">
                <a:solidFill>
                  <a:srgbClr val="FFFFFF"/>
                </a:solidFill>
              </a:rPr>
              <a:t>  绩效加薪计划</a:t>
            </a:r>
            <a:endParaRPr lang="zh-CN" altLang="en-US">
              <a:solidFill>
                <a:srgbClr val="FFFFFF"/>
              </a:solidFill>
            </a:endParaRPr>
          </a:p>
          <a:p>
            <a:pPr marL="522605" lvl="1" algn="l" defTabSz="1044575">
              <a:lnSpc>
                <a:spcPct val="70000"/>
              </a:lnSpc>
              <a:spcBef>
                <a:spcPct val="50000"/>
              </a:spcBef>
              <a:buClr>
                <a:srgbClr val="FF0066"/>
              </a:buClr>
              <a:buSzPct val="120000"/>
              <a:buFont typeface="Monotype Sorts" pitchFamily="2" charset="2"/>
              <a:buChar char="à"/>
              <a:defRPr/>
            </a:pPr>
            <a:r>
              <a:rPr lang="zh-CN" altLang="en-US">
                <a:solidFill>
                  <a:srgbClr val="FFFFFF"/>
                </a:solidFill>
              </a:rPr>
              <a:t>  生活成本加薪</a:t>
            </a:r>
            <a:endParaRPr lang="zh-CN" altLang="en-US">
              <a:solidFill>
                <a:srgbClr val="FFFFFF"/>
              </a:solidFill>
            </a:endParaRPr>
          </a:p>
        </p:txBody>
      </p:sp>
    </p:spTree>
  </p:cSld>
  <p:clrMapOvr>
    <a:masterClrMapping/>
  </p:clrMapOvr>
  <p:transition spd="slow">
    <p:wip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p:cNvSpPr>
            <a:spLocks noGrp="1" noChangeArrowheads="1"/>
          </p:cNvSpPr>
          <p:nvPr>
            <p:ph type="title"/>
          </p:nvPr>
        </p:nvSpPr>
        <p:spPr>
          <a:xfrm>
            <a:off x="0" y="0"/>
            <a:ext cx="10668000" cy="1001713"/>
          </a:xfrm>
          <a:solidFill>
            <a:srgbClr val="0000CC"/>
          </a:solidFill>
        </p:spPr>
        <p:txBody>
          <a:bodyPr anchor="b"/>
          <a:lstStyle/>
          <a:p>
            <a:pPr eaLnBrk="1" hangingPunct="1">
              <a:lnSpc>
                <a:spcPct val="330000"/>
              </a:lnSpc>
            </a:pPr>
            <a:r>
              <a:rPr lang="zh-CN" altLang="en-US" sz="3200" b="1" dirty="0" smtClean="0">
                <a:solidFill>
                  <a:srgbClr val="FFFFFF"/>
                </a:solidFill>
                <a:latin typeface="宋体" panose="02010600030101010101" pitchFamily="2" charset="-122"/>
              </a:rPr>
              <a:t>绩效加薪</a:t>
            </a:r>
            <a:endParaRPr lang="zh-CN" altLang="en-US" sz="3200" b="1" dirty="0" smtClean="0">
              <a:solidFill>
                <a:srgbClr val="FFFFFF"/>
              </a:solidFill>
              <a:latin typeface="宋体" panose="02010600030101010101" pitchFamily="2" charset="-122"/>
            </a:endParaRPr>
          </a:p>
        </p:txBody>
      </p:sp>
      <p:sp>
        <p:nvSpPr>
          <p:cNvPr id="4" name="TextBox 3"/>
          <p:cNvSpPr txBox="1"/>
          <p:nvPr/>
        </p:nvSpPr>
        <p:spPr>
          <a:xfrm>
            <a:off x="687796" y="1704825"/>
            <a:ext cx="9654535" cy="4893647"/>
          </a:xfrm>
          <a:prstGeom prst="rect">
            <a:avLst/>
          </a:prstGeom>
          <a:noFill/>
        </p:spPr>
        <p:txBody>
          <a:bodyPr wrap="square" rtlCol="0">
            <a:spAutoFit/>
          </a:bodyPr>
          <a:lstStyle/>
          <a:p>
            <a:pPr marL="342900" indent="-342900">
              <a:buFontTx/>
              <a:buBlip>
                <a:blip r:embed="rId1"/>
              </a:buBlip>
            </a:pPr>
            <a:r>
              <a:rPr lang="zh-CN" altLang="en-US" dirty="0" smtClean="0">
                <a:solidFill>
                  <a:srgbClr val="000000"/>
                </a:solidFill>
              </a:rPr>
              <a:t>优点</a:t>
            </a:r>
            <a:endParaRPr lang="en-US" altLang="zh-CN" dirty="0" smtClean="0">
              <a:solidFill>
                <a:srgbClr val="000000"/>
              </a:solidFill>
            </a:endParaRPr>
          </a:p>
          <a:p>
            <a:pPr marL="800100" lvl="1" indent="-342900">
              <a:buFontTx/>
              <a:buBlip>
                <a:blip r:embed="rId1"/>
              </a:buBlip>
            </a:pPr>
            <a:r>
              <a:rPr lang="zh-CN" altLang="en-US" dirty="0">
                <a:solidFill>
                  <a:srgbClr val="000000"/>
                </a:solidFill>
              </a:rPr>
              <a:t>员工的基本薪酬增长</a:t>
            </a:r>
            <a:r>
              <a:rPr lang="zh-CN" altLang="en-US" dirty="0" smtClean="0">
                <a:solidFill>
                  <a:srgbClr val="000000"/>
                </a:solidFill>
              </a:rPr>
              <a:t>与个人绩效挂钩，能够</a:t>
            </a:r>
            <a:r>
              <a:rPr lang="zh-CN" altLang="en-US" dirty="0">
                <a:solidFill>
                  <a:srgbClr val="000000"/>
                </a:solidFill>
              </a:rPr>
              <a:t>确保绩效优秀员工的薪酬会比绩效一般或较差的员工的薪酬增长得更</a:t>
            </a:r>
            <a:r>
              <a:rPr lang="zh-CN" altLang="en-US" dirty="0" smtClean="0">
                <a:solidFill>
                  <a:srgbClr val="000000"/>
                </a:solidFill>
              </a:rPr>
              <a:t>快</a:t>
            </a:r>
            <a:endParaRPr lang="en-US" altLang="zh-CN" dirty="0" smtClean="0">
              <a:solidFill>
                <a:srgbClr val="000000"/>
              </a:solidFill>
            </a:endParaRPr>
          </a:p>
          <a:p>
            <a:pPr marL="800100" lvl="1" indent="-342900">
              <a:buFontTx/>
              <a:buBlip>
                <a:blip r:embed="rId1"/>
              </a:buBlip>
            </a:pPr>
            <a:r>
              <a:rPr lang="zh-CN" altLang="en-US" dirty="0">
                <a:solidFill>
                  <a:srgbClr val="000000"/>
                </a:solidFill>
              </a:rPr>
              <a:t>绩效</a:t>
            </a:r>
            <a:r>
              <a:rPr lang="zh-CN" altLang="en-US" dirty="0" smtClean="0">
                <a:solidFill>
                  <a:srgbClr val="000000"/>
                </a:solidFill>
              </a:rPr>
              <a:t>加薪百分比可以</a:t>
            </a:r>
            <a:r>
              <a:rPr lang="zh-CN" altLang="en-US" dirty="0">
                <a:solidFill>
                  <a:srgbClr val="000000"/>
                </a:solidFill>
              </a:rPr>
              <a:t>根据组织的盈利状况、与市场薪酬水平或标杆企业之间的差距以及物价成本的上涨幅度等因素来</a:t>
            </a:r>
            <a:r>
              <a:rPr lang="zh-CN" altLang="en-US" dirty="0" smtClean="0">
                <a:solidFill>
                  <a:srgbClr val="000000"/>
                </a:solidFill>
              </a:rPr>
              <a:t>确定，这</a:t>
            </a:r>
            <a:r>
              <a:rPr lang="zh-CN" altLang="en-US" dirty="0">
                <a:solidFill>
                  <a:srgbClr val="000000"/>
                </a:solidFill>
              </a:rPr>
              <a:t>就使得企业在控制薪酬成本的上升方面具有较为灵活的控制力 </a:t>
            </a:r>
            <a:endParaRPr lang="en-US" altLang="zh-CN" dirty="0" smtClean="0">
              <a:solidFill>
                <a:srgbClr val="000000"/>
              </a:solidFill>
            </a:endParaRPr>
          </a:p>
          <a:p>
            <a:pPr marL="800100" lvl="1" indent="-342900">
              <a:buFontTx/>
              <a:buBlip>
                <a:blip r:embed="rId1"/>
              </a:buBlip>
            </a:pPr>
            <a:endParaRPr lang="en-US" altLang="zh-CN" dirty="0" smtClean="0">
              <a:solidFill>
                <a:srgbClr val="000000"/>
              </a:solidFill>
            </a:endParaRPr>
          </a:p>
          <a:p>
            <a:pPr marL="342900" indent="-342900">
              <a:buFontTx/>
              <a:buBlip>
                <a:blip r:embed="rId1"/>
              </a:buBlip>
            </a:pPr>
            <a:r>
              <a:rPr lang="zh-CN" altLang="en-US" dirty="0" smtClean="0">
                <a:solidFill>
                  <a:srgbClr val="000000"/>
                </a:solidFill>
              </a:rPr>
              <a:t>缺点</a:t>
            </a:r>
            <a:endParaRPr lang="en-US" altLang="zh-CN" dirty="0" smtClean="0">
              <a:solidFill>
                <a:srgbClr val="000000"/>
              </a:solidFill>
            </a:endParaRPr>
          </a:p>
          <a:p>
            <a:pPr marL="800100" lvl="1" indent="-342900">
              <a:buFontTx/>
              <a:buBlip>
                <a:blip r:embed="rId1"/>
              </a:buBlip>
            </a:pPr>
            <a:r>
              <a:rPr lang="zh-CN" altLang="zh-CN" dirty="0">
                <a:solidFill>
                  <a:srgbClr val="000000"/>
                </a:solidFill>
              </a:rPr>
              <a:t>外部经济条件可能会导致加薪幅度很</a:t>
            </a:r>
            <a:r>
              <a:rPr lang="zh-CN" altLang="zh-CN" dirty="0" smtClean="0">
                <a:solidFill>
                  <a:srgbClr val="000000"/>
                </a:solidFill>
              </a:rPr>
              <a:t>小</a:t>
            </a:r>
            <a:r>
              <a:rPr lang="zh-CN" altLang="en-US" dirty="0">
                <a:solidFill>
                  <a:srgbClr val="000000"/>
                </a:solidFill>
              </a:rPr>
              <a:t>，</a:t>
            </a:r>
            <a:r>
              <a:rPr lang="zh-CN" altLang="en-US" dirty="0" smtClean="0">
                <a:solidFill>
                  <a:srgbClr val="000000"/>
                </a:solidFill>
              </a:rPr>
              <a:t>达不到激励的目的</a:t>
            </a:r>
            <a:endParaRPr lang="en-US" altLang="zh-CN" dirty="0" smtClean="0">
              <a:solidFill>
                <a:srgbClr val="000000"/>
              </a:solidFill>
            </a:endParaRPr>
          </a:p>
          <a:p>
            <a:pPr marL="800100" lvl="1" indent="-342900">
              <a:buFontTx/>
              <a:buBlip>
                <a:blip r:embed="rId1"/>
              </a:buBlip>
            </a:pPr>
            <a:r>
              <a:rPr lang="zh-CN" altLang="zh-CN" dirty="0">
                <a:solidFill>
                  <a:srgbClr val="000000"/>
                </a:solidFill>
              </a:rPr>
              <a:t>可能会很快给组织带来高昂的</a:t>
            </a:r>
            <a:r>
              <a:rPr lang="zh-CN" altLang="zh-CN" dirty="0" smtClean="0">
                <a:solidFill>
                  <a:srgbClr val="000000"/>
                </a:solidFill>
              </a:rPr>
              <a:t>成本</a:t>
            </a:r>
            <a:r>
              <a:rPr lang="zh-CN" altLang="en-US" dirty="0">
                <a:solidFill>
                  <a:srgbClr val="000000"/>
                </a:solidFill>
              </a:rPr>
              <a:t>（绩效加薪的累积</a:t>
            </a:r>
            <a:r>
              <a:rPr lang="zh-CN" altLang="en-US" dirty="0" smtClean="0">
                <a:solidFill>
                  <a:srgbClr val="000000"/>
                </a:solidFill>
              </a:rPr>
              <a:t>效应、绩效评价</a:t>
            </a:r>
            <a:r>
              <a:rPr lang="zh-CN" altLang="en-US" dirty="0">
                <a:solidFill>
                  <a:srgbClr val="000000"/>
                </a:solidFill>
              </a:rPr>
              <a:t>中的宽松</a:t>
            </a:r>
            <a:r>
              <a:rPr lang="zh-CN" altLang="en-US" dirty="0" smtClean="0">
                <a:solidFill>
                  <a:srgbClr val="000000"/>
                </a:solidFill>
              </a:rPr>
              <a:t>误差）</a:t>
            </a:r>
            <a:endParaRPr lang="en-US" altLang="zh-CN" dirty="0" smtClean="0">
              <a:solidFill>
                <a:srgbClr val="000000"/>
              </a:solidFill>
            </a:endParaRPr>
          </a:p>
          <a:p>
            <a:pPr marL="800100" lvl="1" indent="-342900">
              <a:buFontTx/>
              <a:buBlip>
                <a:blip r:embed="rId1"/>
              </a:buBlip>
            </a:pPr>
            <a:r>
              <a:rPr lang="zh-CN" altLang="en-US" dirty="0">
                <a:solidFill>
                  <a:srgbClr val="000000"/>
                </a:solidFill>
              </a:rPr>
              <a:t>导致员工过于关注个人</a:t>
            </a:r>
            <a:r>
              <a:rPr lang="zh-CN" altLang="en-US" dirty="0" smtClean="0">
                <a:solidFill>
                  <a:srgbClr val="000000"/>
                </a:solidFill>
              </a:rPr>
              <a:t>绩效而不利于团队绩效</a:t>
            </a:r>
            <a:endParaRPr lang="en-US" altLang="zh-CN" dirty="0" smtClean="0">
              <a:solidFill>
                <a:srgbClr val="000000"/>
              </a:solidFill>
            </a:endParaRPr>
          </a:p>
          <a:p>
            <a:pPr marL="800100" lvl="1" indent="-342900">
              <a:buFontTx/>
              <a:buBlip>
                <a:blip r:embed="rId1"/>
              </a:buBlip>
            </a:pP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p:cNvSpPr>
            <a:spLocks noGrp="1" noChangeArrowheads="1"/>
          </p:cNvSpPr>
          <p:nvPr>
            <p:ph type="title"/>
          </p:nvPr>
        </p:nvSpPr>
        <p:spPr>
          <a:xfrm>
            <a:off x="0" y="0"/>
            <a:ext cx="10668000" cy="1001713"/>
          </a:xfrm>
          <a:solidFill>
            <a:srgbClr val="0000CC"/>
          </a:solidFill>
        </p:spPr>
        <p:txBody>
          <a:bodyPr anchor="b"/>
          <a:lstStyle/>
          <a:p>
            <a:pPr eaLnBrk="1" hangingPunct="1">
              <a:lnSpc>
                <a:spcPct val="330000"/>
              </a:lnSpc>
            </a:pPr>
            <a:r>
              <a:rPr lang="zh-CN" altLang="en-US" sz="3200" b="1" dirty="0" smtClean="0">
                <a:solidFill>
                  <a:srgbClr val="FFFFFF"/>
                </a:solidFill>
                <a:latin typeface="宋体" panose="02010600030101010101" pitchFamily="2" charset="-122"/>
              </a:rPr>
              <a:t>绩效加薪关键要素</a:t>
            </a:r>
            <a:endParaRPr lang="zh-CN" altLang="en-US" sz="3200" b="1" dirty="0" smtClean="0">
              <a:solidFill>
                <a:srgbClr val="FFFFFF"/>
              </a:solidFill>
              <a:latin typeface="宋体" panose="02010600030101010101" pitchFamily="2" charset="-122"/>
            </a:endParaRPr>
          </a:p>
        </p:txBody>
      </p:sp>
      <p:sp>
        <p:nvSpPr>
          <p:cNvPr id="4" name="TextBox 3"/>
          <p:cNvSpPr txBox="1"/>
          <p:nvPr/>
        </p:nvSpPr>
        <p:spPr>
          <a:xfrm>
            <a:off x="1013466" y="1649733"/>
            <a:ext cx="8641068" cy="5078313"/>
          </a:xfrm>
          <a:prstGeom prst="rect">
            <a:avLst/>
          </a:prstGeom>
          <a:noFill/>
        </p:spPr>
        <p:txBody>
          <a:bodyPr wrap="square" rtlCol="0">
            <a:spAutoFit/>
          </a:bodyPr>
          <a:lstStyle/>
          <a:p>
            <a:pPr marL="342900" indent="-342900">
              <a:lnSpc>
                <a:spcPct val="150000"/>
              </a:lnSpc>
              <a:buFontTx/>
              <a:buBlip>
                <a:blip r:embed="rId1"/>
              </a:buBlip>
            </a:pPr>
            <a:r>
              <a:rPr lang="zh-CN" altLang="en-US" dirty="0">
                <a:solidFill>
                  <a:srgbClr val="000000"/>
                </a:solidFill>
              </a:rPr>
              <a:t>加薪的</a:t>
            </a:r>
            <a:r>
              <a:rPr lang="zh-CN" altLang="en-US" dirty="0" smtClean="0">
                <a:solidFill>
                  <a:srgbClr val="000000"/>
                </a:solidFill>
              </a:rPr>
              <a:t>幅度</a:t>
            </a:r>
            <a:endParaRPr lang="en-US" altLang="zh-CN" dirty="0" smtClean="0">
              <a:solidFill>
                <a:srgbClr val="000000"/>
              </a:solidFill>
            </a:endParaRPr>
          </a:p>
          <a:p>
            <a:pPr marL="800100" lvl="1" indent="-342900">
              <a:lnSpc>
                <a:spcPct val="150000"/>
              </a:lnSpc>
              <a:buFontTx/>
              <a:buBlip>
                <a:blip r:embed="rId1"/>
              </a:buBlip>
            </a:pPr>
            <a:r>
              <a:rPr lang="zh-CN" altLang="en-US" dirty="0" smtClean="0">
                <a:solidFill>
                  <a:srgbClr val="000000"/>
                </a:solidFill>
              </a:rPr>
              <a:t>取决于</a:t>
            </a:r>
            <a:r>
              <a:rPr lang="zh-CN" altLang="en-US" dirty="0">
                <a:solidFill>
                  <a:srgbClr val="000000"/>
                </a:solidFill>
              </a:rPr>
              <a:t>企业的支付能力</a:t>
            </a:r>
            <a:r>
              <a:rPr lang="zh-CN" altLang="en-US" dirty="0" smtClean="0">
                <a:solidFill>
                  <a:srgbClr val="000000"/>
                </a:solidFill>
              </a:rPr>
              <a:t>、企业</a:t>
            </a:r>
            <a:r>
              <a:rPr lang="zh-CN" altLang="en-US" dirty="0">
                <a:solidFill>
                  <a:srgbClr val="000000"/>
                </a:solidFill>
              </a:rPr>
              <a:t>的薪酬水平和市场薪酬水平的对比</a:t>
            </a:r>
            <a:r>
              <a:rPr lang="zh-CN" altLang="en-US" dirty="0" smtClean="0">
                <a:solidFill>
                  <a:srgbClr val="000000"/>
                </a:solidFill>
              </a:rPr>
              <a:t>关系或者员工</a:t>
            </a:r>
            <a:r>
              <a:rPr lang="zh-CN" altLang="en-US" dirty="0">
                <a:solidFill>
                  <a:srgbClr val="000000"/>
                </a:solidFill>
              </a:rPr>
              <a:t>所在的管理层级</a:t>
            </a:r>
            <a:r>
              <a:rPr lang="zh-CN" altLang="en-US" dirty="0" smtClean="0">
                <a:solidFill>
                  <a:srgbClr val="000000"/>
                </a:solidFill>
              </a:rPr>
              <a:t>等</a:t>
            </a:r>
            <a:endParaRPr lang="en-US" altLang="zh-CN" dirty="0" smtClean="0">
              <a:solidFill>
                <a:srgbClr val="000000"/>
              </a:solidFill>
            </a:endParaRPr>
          </a:p>
          <a:p>
            <a:pPr marL="342900" indent="-342900">
              <a:lnSpc>
                <a:spcPct val="150000"/>
              </a:lnSpc>
              <a:buFontTx/>
              <a:buBlip>
                <a:blip r:embed="rId1"/>
              </a:buBlip>
            </a:pPr>
            <a:r>
              <a:rPr lang="zh-CN" altLang="en-US" dirty="0" smtClean="0">
                <a:solidFill>
                  <a:srgbClr val="000000"/>
                </a:solidFill>
              </a:rPr>
              <a:t>加薪</a:t>
            </a:r>
            <a:r>
              <a:rPr lang="zh-CN" altLang="en-US" dirty="0">
                <a:solidFill>
                  <a:srgbClr val="000000"/>
                </a:solidFill>
              </a:rPr>
              <a:t>的</a:t>
            </a:r>
            <a:r>
              <a:rPr lang="zh-CN" altLang="en-US" dirty="0" smtClean="0">
                <a:solidFill>
                  <a:srgbClr val="000000"/>
                </a:solidFill>
              </a:rPr>
              <a:t>时间</a:t>
            </a:r>
            <a:endParaRPr lang="en-US" altLang="zh-CN" dirty="0" smtClean="0">
              <a:solidFill>
                <a:srgbClr val="000000"/>
              </a:solidFill>
            </a:endParaRPr>
          </a:p>
          <a:p>
            <a:pPr marL="800100" lvl="1" indent="-342900">
              <a:lnSpc>
                <a:spcPct val="150000"/>
              </a:lnSpc>
              <a:buFontTx/>
              <a:buBlip>
                <a:blip r:embed="rId1"/>
              </a:buBlip>
            </a:pPr>
            <a:r>
              <a:rPr lang="zh-CN" altLang="en-US" dirty="0">
                <a:solidFill>
                  <a:srgbClr val="000000"/>
                </a:solidFill>
              </a:rPr>
              <a:t>常见的是每年一</a:t>
            </a:r>
            <a:r>
              <a:rPr lang="zh-CN" altLang="en-US" dirty="0" smtClean="0">
                <a:solidFill>
                  <a:srgbClr val="000000"/>
                </a:solidFill>
              </a:rPr>
              <a:t>次，也</a:t>
            </a:r>
            <a:r>
              <a:rPr lang="zh-CN" altLang="en-US" dirty="0">
                <a:solidFill>
                  <a:srgbClr val="000000"/>
                </a:solidFill>
              </a:rPr>
              <a:t>有些企业采取半年一次或者每两年一次的做法</a:t>
            </a:r>
            <a:endParaRPr lang="en-US" altLang="zh-CN" dirty="0" smtClean="0">
              <a:solidFill>
                <a:srgbClr val="000000"/>
              </a:solidFill>
            </a:endParaRPr>
          </a:p>
          <a:p>
            <a:pPr marL="342900" indent="-342900">
              <a:lnSpc>
                <a:spcPct val="150000"/>
              </a:lnSpc>
              <a:buFontTx/>
              <a:buBlip>
                <a:blip r:embed="rId1"/>
              </a:buBlip>
            </a:pPr>
            <a:r>
              <a:rPr lang="zh-CN" altLang="en-US" dirty="0" smtClean="0">
                <a:solidFill>
                  <a:srgbClr val="000000"/>
                </a:solidFill>
              </a:rPr>
              <a:t>加薪</a:t>
            </a:r>
            <a:r>
              <a:rPr lang="zh-CN" altLang="en-US" dirty="0">
                <a:solidFill>
                  <a:srgbClr val="000000"/>
                </a:solidFill>
              </a:rPr>
              <a:t>的实施</a:t>
            </a:r>
            <a:r>
              <a:rPr lang="zh-CN" altLang="en-US" dirty="0" smtClean="0">
                <a:solidFill>
                  <a:srgbClr val="000000"/>
                </a:solidFill>
              </a:rPr>
              <a:t>方式</a:t>
            </a:r>
            <a:endParaRPr lang="en-US" altLang="zh-CN" dirty="0" smtClean="0">
              <a:solidFill>
                <a:srgbClr val="000000"/>
              </a:solidFill>
            </a:endParaRPr>
          </a:p>
          <a:p>
            <a:pPr marL="800100" lvl="1" indent="-342900">
              <a:lnSpc>
                <a:spcPct val="150000"/>
              </a:lnSpc>
              <a:buFontTx/>
              <a:buBlip>
                <a:blip r:embed="rId1"/>
              </a:buBlip>
            </a:pPr>
            <a:r>
              <a:rPr lang="zh-CN" altLang="en-US" dirty="0">
                <a:solidFill>
                  <a:srgbClr val="000000"/>
                </a:solidFill>
              </a:rPr>
              <a:t>可以采取基本薪酬累积增长的</a:t>
            </a:r>
            <a:r>
              <a:rPr lang="zh-CN" altLang="en-US" dirty="0" smtClean="0">
                <a:solidFill>
                  <a:srgbClr val="000000"/>
                </a:solidFill>
              </a:rPr>
              <a:t>方式，也</a:t>
            </a:r>
            <a:r>
              <a:rPr lang="zh-CN" altLang="en-US" dirty="0">
                <a:solidFill>
                  <a:srgbClr val="000000"/>
                </a:solidFill>
              </a:rPr>
              <a:t>可以采取一次性加薪的方式</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p:cNvSpPr>
            <a:spLocks noGrp="1" noChangeArrowheads="1"/>
          </p:cNvSpPr>
          <p:nvPr>
            <p:ph type="title"/>
          </p:nvPr>
        </p:nvSpPr>
        <p:spPr>
          <a:xfrm>
            <a:off x="0" y="0"/>
            <a:ext cx="10668000" cy="1001713"/>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rPr>
              <a:t>简单绩效加薪</a:t>
            </a:r>
            <a:endParaRPr lang="zh-CN" altLang="en-US" sz="3200" b="1" smtClean="0">
              <a:solidFill>
                <a:srgbClr val="FFFFFF"/>
              </a:solidFill>
              <a:latin typeface="宋体" panose="02010600030101010101" pitchFamily="2" charset="-122"/>
            </a:endParaRPr>
          </a:p>
        </p:txBody>
      </p:sp>
      <p:graphicFrame>
        <p:nvGraphicFramePr>
          <p:cNvPr id="1038339" name="Group 3"/>
          <p:cNvGraphicFramePr>
            <a:graphicFrameLocks noGrp="1"/>
          </p:cNvGraphicFramePr>
          <p:nvPr>
            <p:ph idx="1"/>
          </p:nvPr>
        </p:nvGraphicFramePr>
        <p:xfrm>
          <a:off x="869950" y="2201863"/>
          <a:ext cx="8997950" cy="2112964"/>
        </p:xfrm>
        <a:graphic>
          <a:graphicData uri="http://schemas.openxmlformats.org/drawingml/2006/table">
            <a:tbl>
              <a:tblPr/>
              <a:tblGrid>
                <a:gridCol w="1827213"/>
                <a:gridCol w="1433512"/>
                <a:gridCol w="1435100"/>
                <a:gridCol w="1433513"/>
                <a:gridCol w="1435100"/>
                <a:gridCol w="1433512"/>
              </a:tblGrid>
              <a:tr h="960438">
                <a:tc>
                  <a:txBody>
                    <a:bodyPr/>
                    <a:lstStyle/>
                    <a:p>
                      <a:pPr marL="0" marR="0" lvl="0" indent="0" algn="l" defTabSz="1044575" rtl="0" eaLnBrk="1" fontAlgn="base" latinLnBrk="0" hangingPunct="1">
                        <a:lnSpc>
                          <a:spcPct val="100000"/>
                        </a:lnSpc>
                        <a:spcBef>
                          <a:spcPct val="20000"/>
                        </a:spcBef>
                        <a:spcAft>
                          <a:spcPct val="0"/>
                        </a:spcAft>
                        <a:buClrTx/>
                        <a:buSzTx/>
                        <a:buFontTx/>
                        <a:buNone/>
                      </a:pPr>
                      <a:endParaRPr kumimoji="1" lang="zh-CN"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大大超出</a:t>
                      </a:r>
                      <a:endPar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期望水平</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超出</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ctr" defTabSz="1044575" rtl="0" eaLnBrk="0" fontAlgn="base" latinLnBrk="0" hangingPunct="0">
                        <a:lnSpc>
                          <a:spcPct val="100000"/>
                        </a:lnSpc>
                        <a:spcBef>
                          <a:spcPct val="0"/>
                        </a:spcBef>
                        <a:spcAft>
                          <a:spcPct val="0"/>
                        </a:spcAft>
                        <a:buClrTx/>
                        <a:buSzTx/>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期望水平</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达到</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ctr" defTabSz="1044575" rtl="0" eaLnBrk="0" fontAlgn="base" latinLnBrk="0" hangingPunct="0">
                        <a:lnSpc>
                          <a:spcPct val="100000"/>
                        </a:lnSpc>
                        <a:spcBef>
                          <a:spcPct val="0"/>
                        </a:spcBef>
                        <a:spcAft>
                          <a:spcPct val="0"/>
                        </a:spcAft>
                        <a:buClrTx/>
                        <a:buSzTx/>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期望水平</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低于</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ctr" defTabSz="1044575" rtl="0" eaLnBrk="0" fontAlgn="base" latinLnBrk="0" hangingPunct="0">
                        <a:lnSpc>
                          <a:spcPct val="100000"/>
                        </a:lnSpc>
                        <a:spcBef>
                          <a:spcPct val="0"/>
                        </a:spcBef>
                        <a:spcAft>
                          <a:spcPct val="0"/>
                        </a:spcAft>
                        <a:buClrTx/>
                        <a:buSzTx/>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期望水平</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大大低于</a:t>
                      </a:r>
                      <a:endPar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期望水平</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r h="576263">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绩效评价等级</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S</a:t>
                      </a:r>
                      <a:endPar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B</a:t>
                      </a:r>
                      <a:endPar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D</a:t>
                      </a:r>
                      <a:endPar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r h="576263">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绩效加薪幅度</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8%</a:t>
                      </a:r>
                      <a:endPar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5%</a:t>
                      </a:r>
                      <a:endPar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bl>
          </a:graphicData>
        </a:graphic>
      </p:graphicFrame>
    </p:spTree>
  </p:cSld>
  <p:clrMapOvr>
    <a:masterClrMapping/>
  </p:clrMapOvr>
  <p:transition spd="slow">
    <p:wip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 Box 2"/>
          <p:cNvSpPr>
            <a:spLocks noGrp="1" noChangeArrowheads="1"/>
          </p:cNvSpPr>
          <p:nvPr>
            <p:ph type="title"/>
          </p:nvPr>
        </p:nvSpPr>
        <p:spPr>
          <a:xfrm>
            <a:off x="0" y="0"/>
            <a:ext cx="10668000" cy="1066800"/>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rPr>
              <a:t>市场化绩效加薪</a:t>
            </a:r>
            <a:endParaRPr lang="zh-CN" altLang="en-US" sz="3200" b="1" smtClean="0">
              <a:solidFill>
                <a:srgbClr val="FFFFFF"/>
              </a:solidFill>
              <a:latin typeface="宋体" panose="02010600030101010101" pitchFamily="2" charset="-122"/>
            </a:endParaRPr>
          </a:p>
        </p:txBody>
      </p:sp>
      <p:grpSp>
        <p:nvGrpSpPr>
          <p:cNvPr id="246787" name="Group 3"/>
          <p:cNvGrpSpPr/>
          <p:nvPr/>
        </p:nvGrpSpPr>
        <p:grpSpPr bwMode="auto">
          <a:xfrm>
            <a:off x="1443038" y="1874838"/>
            <a:ext cx="7624762" cy="4525962"/>
            <a:chOff x="768" y="891"/>
            <a:chExt cx="4803" cy="2851"/>
          </a:xfrm>
        </p:grpSpPr>
        <p:sp>
          <p:nvSpPr>
            <p:cNvPr id="246788" name="Rectangle 4"/>
            <p:cNvSpPr>
              <a:spLocks noChangeArrowheads="1"/>
            </p:cNvSpPr>
            <p:nvPr/>
          </p:nvSpPr>
          <p:spPr bwMode="auto">
            <a:xfrm>
              <a:off x="773" y="1203"/>
              <a:ext cx="4795" cy="2370"/>
            </a:xfrm>
            <a:prstGeom prst="rect">
              <a:avLst/>
            </a:prstGeom>
            <a:noFill/>
            <a:ln w="9525">
              <a:solidFill>
                <a:schemeClr val="tx1"/>
              </a:solidFill>
              <a:miter lim="800000"/>
            </a:ln>
          </p:spPr>
          <p:txBody>
            <a:bodyPr wrap="none" anchor="ctr"/>
            <a:lstStyle/>
            <a:p>
              <a:endParaRPr lang="zh-CN" altLang="en-US">
                <a:solidFill>
                  <a:srgbClr val="000000"/>
                </a:solidFill>
              </a:endParaRPr>
            </a:p>
          </p:txBody>
        </p:sp>
        <p:sp>
          <p:nvSpPr>
            <p:cNvPr id="246789" name="Line 5"/>
            <p:cNvSpPr>
              <a:spLocks noChangeShapeType="1"/>
            </p:cNvSpPr>
            <p:nvPr/>
          </p:nvSpPr>
          <p:spPr bwMode="auto">
            <a:xfrm>
              <a:off x="3696" y="1213"/>
              <a:ext cx="0" cy="2358"/>
            </a:xfrm>
            <a:prstGeom prst="line">
              <a:avLst/>
            </a:prstGeom>
            <a:noFill/>
            <a:ln w="9525">
              <a:solidFill>
                <a:schemeClr val="tx1"/>
              </a:solidFill>
              <a:round/>
            </a:ln>
          </p:spPr>
          <p:txBody>
            <a:bodyPr wrap="none" anchor="ctr"/>
            <a:lstStyle/>
            <a:p>
              <a:endParaRPr lang="en-US">
                <a:solidFill>
                  <a:srgbClr val="000000"/>
                </a:solidFill>
              </a:endParaRPr>
            </a:p>
          </p:txBody>
        </p:sp>
        <p:sp>
          <p:nvSpPr>
            <p:cNvPr id="246790" name="Line 6"/>
            <p:cNvSpPr>
              <a:spLocks noChangeShapeType="1"/>
            </p:cNvSpPr>
            <p:nvPr/>
          </p:nvSpPr>
          <p:spPr bwMode="auto">
            <a:xfrm>
              <a:off x="3156" y="1225"/>
              <a:ext cx="0" cy="2359"/>
            </a:xfrm>
            <a:prstGeom prst="line">
              <a:avLst/>
            </a:prstGeom>
            <a:noFill/>
            <a:ln w="9525">
              <a:solidFill>
                <a:schemeClr val="tx1"/>
              </a:solidFill>
              <a:round/>
            </a:ln>
          </p:spPr>
          <p:txBody>
            <a:bodyPr wrap="none" anchor="ctr"/>
            <a:lstStyle/>
            <a:p>
              <a:endParaRPr lang="en-US">
                <a:solidFill>
                  <a:srgbClr val="000000"/>
                </a:solidFill>
              </a:endParaRPr>
            </a:p>
          </p:txBody>
        </p:sp>
        <p:sp>
          <p:nvSpPr>
            <p:cNvPr id="246791" name="Line 7"/>
            <p:cNvSpPr>
              <a:spLocks noChangeShapeType="1"/>
            </p:cNvSpPr>
            <p:nvPr/>
          </p:nvSpPr>
          <p:spPr bwMode="auto">
            <a:xfrm>
              <a:off x="4845" y="1200"/>
              <a:ext cx="0" cy="2359"/>
            </a:xfrm>
            <a:prstGeom prst="line">
              <a:avLst/>
            </a:prstGeom>
            <a:noFill/>
            <a:ln w="9525">
              <a:solidFill>
                <a:schemeClr val="tx1"/>
              </a:solidFill>
              <a:round/>
            </a:ln>
          </p:spPr>
          <p:txBody>
            <a:bodyPr wrap="none" anchor="ctr"/>
            <a:lstStyle/>
            <a:p>
              <a:endParaRPr lang="en-US">
                <a:solidFill>
                  <a:srgbClr val="000000"/>
                </a:solidFill>
              </a:endParaRPr>
            </a:p>
          </p:txBody>
        </p:sp>
        <p:sp>
          <p:nvSpPr>
            <p:cNvPr id="246792" name="Line 8"/>
            <p:cNvSpPr>
              <a:spLocks noChangeShapeType="1"/>
            </p:cNvSpPr>
            <p:nvPr/>
          </p:nvSpPr>
          <p:spPr bwMode="auto">
            <a:xfrm>
              <a:off x="4293" y="1213"/>
              <a:ext cx="0" cy="2358"/>
            </a:xfrm>
            <a:prstGeom prst="line">
              <a:avLst/>
            </a:prstGeom>
            <a:noFill/>
            <a:ln w="9525">
              <a:solidFill>
                <a:schemeClr val="tx1"/>
              </a:solidFill>
              <a:round/>
            </a:ln>
          </p:spPr>
          <p:txBody>
            <a:bodyPr wrap="none" anchor="ctr"/>
            <a:lstStyle/>
            <a:p>
              <a:endParaRPr lang="en-US">
                <a:solidFill>
                  <a:srgbClr val="000000"/>
                </a:solidFill>
              </a:endParaRPr>
            </a:p>
          </p:txBody>
        </p:sp>
        <p:sp>
          <p:nvSpPr>
            <p:cNvPr id="246793" name="Text Box 9"/>
            <p:cNvSpPr txBox="1">
              <a:spLocks noChangeArrowheads="1"/>
            </p:cNvSpPr>
            <p:nvPr/>
          </p:nvSpPr>
          <p:spPr bwMode="auto">
            <a:xfrm>
              <a:off x="927" y="1686"/>
              <a:ext cx="4593" cy="2056"/>
            </a:xfrm>
            <a:prstGeom prst="rect">
              <a:avLst/>
            </a:prstGeom>
            <a:noFill/>
            <a:ln w="9525">
              <a:noFill/>
              <a:miter lim="800000"/>
            </a:ln>
          </p:spPr>
          <p:txBody>
            <a:bodyPr lIns="104498" tIns="52249" rIns="104498" bIns="52249" anchor="ctr">
              <a:spAutoFit/>
            </a:bodyPr>
            <a:lstStyle/>
            <a:p>
              <a:pPr algn="l" defTabSz="871855" eaLnBrk="0" hangingPunct="0">
                <a:lnSpc>
                  <a:spcPct val="90000"/>
                </a:lnSpc>
              </a:pPr>
              <a:r>
                <a:rPr lang="en-US" altLang="zh-CN" sz="2300" b="0">
                  <a:solidFill>
                    <a:srgbClr val="000000"/>
                  </a:solidFill>
                  <a:latin typeface="黑体" panose="02010609060101010101" pitchFamily="49" charset="-122"/>
                  <a:ea typeface="黑体" panose="02010609060101010101" pitchFamily="49" charset="-122"/>
                </a:rPr>
                <a:t>+15%</a:t>
              </a:r>
              <a:r>
                <a:rPr lang="zh-CN" altLang="en-US" sz="2300" b="0">
                  <a:solidFill>
                    <a:srgbClr val="000000"/>
                  </a:solidFill>
                  <a:latin typeface="黑体" panose="02010609060101010101" pitchFamily="49" charset="-122"/>
                  <a:ea typeface="黑体" panose="02010609060101010101" pitchFamily="49" charset="-122"/>
                </a:rPr>
                <a:t>以上            </a:t>
              </a:r>
              <a:r>
                <a:rPr lang="en-US" altLang="zh-CN" sz="2300" b="0">
                  <a:solidFill>
                    <a:srgbClr val="000000"/>
                  </a:solidFill>
                  <a:latin typeface="黑体" panose="02010609060101010101" pitchFamily="49" charset="-122"/>
                  <a:ea typeface="黑体" panose="02010609060101010101" pitchFamily="49" charset="-122"/>
                </a:rPr>
                <a:t>6</a:t>
              </a:r>
              <a:r>
                <a:rPr lang="en-US" altLang="zh-CN" sz="2300" b="0">
                  <a:solidFill>
                    <a:srgbClr val="000000"/>
                  </a:solidFill>
                  <a:latin typeface="黑体" panose="02010609060101010101" pitchFamily="49" charset="-122"/>
                  <a:ea typeface="黑体" panose="02010609060101010101" pitchFamily="49" charset="-122"/>
                  <a:sym typeface="CityBlueprint" pitchFamily="2" charset="2"/>
                </a:rPr>
                <a:t>%   4%     3%   1%     0%</a:t>
              </a:r>
              <a:endParaRPr lang="en-US" altLang="zh-CN" sz="2300" b="0">
                <a:solidFill>
                  <a:srgbClr val="000000"/>
                </a:solidFill>
                <a:latin typeface="黑体" panose="02010609060101010101" pitchFamily="49" charset="-122"/>
                <a:ea typeface="黑体" panose="02010609060101010101" pitchFamily="49" charset="-122"/>
                <a:sym typeface="CityBlueprint" pitchFamily="2" charset="2"/>
              </a:endParaRPr>
            </a:p>
            <a:p>
              <a:pPr algn="l" defTabSz="871855" eaLnBrk="0" hangingPunct="0">
                <a:lnSpc>
                  <a:spcPct val="90000"/>
                </a:lnSpc>
              </a:pPr>
              <a:endParaRPr lang="en-US" altLang="zh-CN" sz="2300" b="0">
                <a:solidFill>
                  <a:srgbClr val="000000"/>
                </a:solidFill>
                <a:latin typeface="黑体" panose="02010609060101010101" pitchFamily="49" charset="-122"/>
                <a:ea typeface="黑体" panose="02010609060101010101" pitchFamily="49" charset="-122"/>
              </a:endParaRPr>
            </a:p>
            <a:p>
              <a:pPr algn="l" defTabSz="871855" eaLnBrk="0" hangingPunct="0">
                <a:lnSpc>
                  <a:spcPct val="90000"/>
                </a:lnSpc>
              </a:pPr>
              <a:r>
                <a:rPr lang="en-US" altLang="zh-CN" sz="2300" b="0">
                  <a:solidFill>
                    <a:srgbClr val="000000"/>
                  </a:solidFill>
                  <a:latin typeface="黑体" panose="02010609060101010101" pitchFamily="49" charset="-122"/>
                  <a:ea typeface="黑体" panose="02010609060101010101" pitchFamily="49" charset="-122"/>
                </a:rPr>
                <a:t>+ 8%</a:t>
              </a:r>
              <a:r>
                <a:rPr lang="zh-CN" altLang="en-US" sz="2300" b="0">
                  <a:solidFill>
                    <a:srgbClr val="000000"/>
                  </a:solidFill>
                  <a:latin typeface="黑体" panose="02010609060101010101" pitchFamily="49" charset="-122"/>
                  <a:ea typeface="黑体" panose="02010609060101010101" pitchFamily="49" charset="-122"/>
                </a:rPr>
                <a:t>以上            </a:t>
              </a:r>
              <a:r>
                <a:rPr lang="en-US" altLang="zh-CN" sz="2300" b="0">
                  <a:solidFill>
                    <a:srgbClr val="000000"/>
                  </a:solidFill>
                  <a:latin typeface="黑体" panose="02010609060101010101" pitchFamily="49" charset="-122"/>
                  <a:ea typeface="黑体" panose="02010609060101010101" pitchFamily="49" charset="-122"/>
                </a:rPr>
                <a:t>8</a:t>
              </a:r>
              <a:r>
                <a:rPr lang="en-US" altLang="zh-CN" sz="2300" b="0">
                  <a:solidFill>
                    <a:srgbClr val="000000"/>
                  </a:solidFill>
                  <a:latin typeface="黑体" panose="02010609060101010101" pitchFamily="49" charset="-122"/>
                  <a:ea typeface="黑体" panose="02010609060101010101" pitchFamily="49" charset="-122"/>
                  <a:sym typeface="CityBlueprint" pitchFamily="2" charset="2"/>
                </a:rPr>
                <a:t>%   6%     4%   2%     0%</a:t>
              </a:r>
              <a:endParaRPr lang="en-US" altLang="zh-CN" sz="2300" b="0">
                <a:solidFill>
                  <a:srgbClr val="000000"/>
                </a:solidFill>
                <a:latin typeface="黑体" panose="02010609060101010101" pitchFamily="49" charset="-122"/>
                <a:ea typeface="黑体" panose="02010609060101010101" pitchFamily="49" charset="-122"/>
                <a:sym typeface="CityBlueprint" pitchFamily="2" charset="2"/>
              </a:endParaRPr>
            </a:p>
            <a:p>
              <a:pPr algn="l" defTabSz="871855" eaLnBrk="0" hangingPunct="0">
                <a:lnSpc>
                  <a:spcPct val="90000"/>
                </a:lnSpc>
              </a:pPr>
              <a:endParaRPr lang="en-US" altLang="zh-CN" sz="2300" b="0">
                <a:solidFill>
                  <a:srgbClr val="000000"/>
                </a:solidFill>
                <a:latin typeface="黑体" panose="02010609060101010101" pitchFamily="49" charset="-122"/>
                <a:ea typeface="黑体" panose="02010609060101010101" pitchFamily="49" charset="-122"/>
              </a:endParaRPr>
            </a:p>
            <a:p>
              <a:pPr algn="l" defTabSz="871855" eaLnBrk="0" hangingPunct="0">
                <a:lnSpc>
                  <a:spcPct val="90000"/>
                </a:lnSpc>
              </a:pPr>
              <a:r>
                <a:rPr lang="en-US" altLang="zh-CN" sz="2300" b="0">
                  <a:solidFill>
                    <a:srgbClr val="000000"/>
                  </a:solidFill>
                  <a:latin typeface="黑体" panose="02010609060101010101" pitchFamily="49" charset="-122"/>
                  <a:ea typeface="黑体" panose="02010609060101010101" pitchFamily="49" charset="-122"/>
                  <a:sym typeface="CityBlueprint" pitchFamily="2" charset="2"/>
                </a:rPr>
                <a:t>   0%              10%   8%     5%   4%     0%    </a:t>
              </a:r>
              <a:endParaRPr lang="en-US" altLang="zh-CN" sz="2300" b="0">
                <a:solidFill>
                  <a:srgbClr val="000000"/>
                </a:solidFill>
                <a:latin typeface="黑体" panose="02010609060101010101" pitchFamily="49" charset="-122"/>
                <a:ea typeface="黑体" panose="02010609060101010101" pitchFamily="49" charset="-122"/>
                <a:sym typeface="CityBlueprint" pitchFamily="2" charset="2"/>
              </a:endParaRPr>
            </a:p>
            <a:p>
              <a:pPr algn="l" defTabSz="871855" eaLnBrk="0" hangingPunct="0">
                <a:lnSpc>
                  <a:spcPct val="90000"/>
                </a:lnSpc>
              </a:pPr>
              <a:endParaRPr lang="en-US" altLang="zh-CN" sz="2300" b="0">
                <a:solidFill>
                  <a:srgbClr val="000000"/>
                </a:solidFill>
                <a:latin typeface="黑体" panose="02010609060101010101" pitchFamily="49" charset="-122"/>
                <a:ea typeface="黑体" panose="02010609060101010101" pitchFamily="49" charset="-122"/>
                <a:sym typeface="CityBlueprint" pitchFamily="2" charset="2"/>
              </a:endParaRPr>
            </a:p>
            <a:p>
              <a:pPr algn="l" defTabSz="871855" eaLnBrk="0" hangingPunct="0">
                <a:lnSpc>
                  <a:spcPct val="90000"/>
                </a:lnSpc>
              </a:pPr>
              <a:r>
                <a:rPr lang="en-US" altLang="zh-CN" sz="2300" b="0">
                  <a:solidFill>
                    <a:srgbClr val="000000"/>
                  </a:solidFill>
                  <a:latin typeface="黑体" panose="02010609060101010101" pitchFamily="49" charset="-122"/>
                  <a:ea typeface="黑体" panose="02010609060101010101" pitchFamily="49" charset="-122"/>
                </a:rPr>
                <a:t>- 8%</a:t>
              </a:r>
              <a:r>
                <a:rPr lang="zh-CN" altLang="en-US" sz="2300" b="0">
                  <a:solidFill>
                    <a:srgbClr val="000000"/>
                  </a:solidFill>
                  <a:latin typeface="黑体" panose="02010609060101010101" pitchFamily="49" charset="-122"/>
                  <a:ea typeface="黑体" panose="02010609060101010101" pitchFamily="49" charset="-122"/>
                </a:rPr>
                <a:t>以上           </a:t>
              </a:r>
              <a:r>
                <a:rPr lang="en-US" altLang="zh-CN" sz="2300" b="0">
                  <a:solidFill>
                    <a:srgbClr val="000000"/>
                  </a:solidFill>
                  <a:latin typeface="黑体" panose="02010609060101010101" pitchFamily="49" charset="-122"/>
                  <a:ea typeface="黑体" panose="02010609060101010101" pitchFamily="49" charset="-122"/>
                  <a:sym typeface="CityBlueprint" pitchFamily="2" charset="2"/>
                </a:rPr>
                <a:t>14%   10%    8%   5%     0%</a:t>
              </a:r>
              <a:endParaRPr lang="en-US" altLang="zh-CN" sz="2300" b="0">
                <a:solidFill>
                  <a:srgbClr val="000000"/>
                </a:solidFill>
                <a:latin typeface="黑体" panose="02010609060101010101" pitchFamily="49" charset="-122"/>
                <a:ea typeface="黑体" panose="02010609060101010101" pitchFamily="49" charset="-122"/>
                <a:sym typeface="CityBlueprint" pitchFamily="2" charset="2"/>
              </a:endParaRPr>
            </a:p>
            <a:p>
              <a:pPr algn="l" defTabSz="871855" eaLnBrk="0" hangingPunct="0">
                <a:lnSpc>
                  <a:spcPct val="90000"/>
                </a:lnSpc>
              </a:pPr>
              <a:endParaRPr lang="en-US" altLang="zh-CN" sz="2300" b="0">
                <a:solidFill>
                  <a:srgbClr val="000000"/>
                </a:solidFill>
                <a:latin typeface="黑体" panose="02010609060101010101" pitchFamily="49" charset="-122"/>
                <a:ea typeface="黑体" panose="02010609060101010101" pitchFamily="49" charset="-122"/>
              </a:endParaRPr>
            </a:p>
            <a:p>
              <a:pPr algn="l" defTabSz="871855" eaLnBrk="0" hangingPunct="0">
                <a:lnSpc>
                  <a:spcPct val="90000"/>
                </a:lnSpc>
              </a:pPr>
              <a:r>
                <a:rPr lang="en-US" altLang="zh-CN" sz="2300" b="0">
                  <a:solidFill>
                    <a:srgbClr val="000000"/>
                  </a:solidFill>
                  <a:latin typeface="黑体" panose="02010609060101010101" pitchFamily="49" charset="-122"/>
                  <a:ea typeface="黑体" panose="02010609060101010101" pitchFamily="49" charset="-122"/>
                </a:rPr>
                <a:t>-15%</a:t>
              </a:r>
              <a:r>
                <a:rPr lang="zh-CN" altLang="en-US" sz="2300" b="0">
                  <a:solidFill>
                    <a:srgbClr val="000000"/>
                  </a:solidFill>
                  <a:latin typeface="黑体" panose="02010609060101010101" pitchFamily="49" charset="-122"/>
                  <a:ea typeface="黑体" panose="02010609060101010101" pitchFamily="49" charset="-122"/>
                </a:rPr>
                <a:t>以上           </a:t>
              </a:r>
              <a:r>
                <a:rPr lang="en-US" altLang="zh-CN" sz="2300" b="0">
                  <a:solidFill>
                    <a:srgbClr val="000000"/>
                  </a:solidFill>
                  <a:latin typeface="黑体" panose="02010609060101010101" pitchFamily="49" charset="-122"/>
                  <a:ea typeface="黑体" panose="02010609060101010101" pitchFamily="49" charset="-122"/>
                </a:rPr>
                <a:t>18</a:t>
              </a:r>
              <a:r>
                <a:rPr lang="en-US" altLang="zh-CN" sz="2300" b="0">
                  <a:solidFill>
                    <a:srgbClr val="000000"/>
                  </a:solidFill>
                  <a:latin typeface="黑体" panose="02010609060101010101" pitchFamily="49" charset="-122"/>
                  <a:ea typeface="黑体" panose="02010609060101010101" pitchFamily="49" charset="-122"/>
                  <a:sym typeface="CityBlueprint" pitchFamily="2" charset="2"/>
                </a:rPr>
                <a:t>%   15%   10%   8%     0% </a:t>
              </a:r>
              <a:endParaRPr lang="en-US" altLang="zh-CN" sz="2300" b="0">
                <a:solidFill>
                  <a:srgbClr val="000000"/>
                </a:solidFill>
                <a:latin typeface="黑体" panose="02010609060101010101" pitchFamily="49" charset="-122"/>
                <a:ea typeface="黑体" panose="02010609060101010101" pitchFamily="49" charset="-122"/>
                <a:sym typeface="CityBlueprint" pitchFamily="2" charset="2"/>
              </a:endParaRPr>
            </a:p>
            <a:p>
              <a:pPr algn="l" defTabSz="871855" eaLnBrk="0" hangingPunct="0">
                <a:lnSpc>
                  <a:spcPct val="90000"/>
                </a:lnSpc>
              </a:pPr>
              <a:endParaRPr lang="en-US" altLang="zh-CN" sz="2300" b="0">
                <a:solidFill>
                  <a:srgbClr val="000000"/>
                </a:solidFill>
                <a:latin typeface="黑体" panose="02010609060101010101" pitchFamily="49" charset="-122"/>
                <a:ea typeface="黑体" panose="02010609060101010101" pitchFamily="49" charset="-122"/>
              </a:endParaRPr>
            </a:p>
          </p:txBody>
        </p:sp>
        <p:sp>
          <p:nvSpPr>
            <p:cNvPr id="246794" name="Text Box 10"/>
            <p:cNvSpPr txBox="1">
              <a:spLocks noChangeArrowheads="1"/>
            </p:cNvSpPr>
            <p:nvPr/>
          </p:nvSpPr>
          <p:spPr bwMode="auto">
            <a:xfrm>
              <a:off x="2779" y="1279"/>
              <a:ext cx="2693" cy="287"/>
            </a:xfrm>
            <a:prstGeom prst="rect">
              <a:avLst/>
            </a:prstGeom>
            <a:noFill/>
            <a:ln w="9525">
              <a:noFill/>
              <a:miter lim="800000"/>
            </a:ln>
          </p:spPr>
          <p:txBody>
            <a:bodyPr lIns="104498" tIns="52249" rIns="104498" bIns="52249" anchor="ctr">
              <a:spAutoFit/>
            </a:bodyPr>
            <a:lstStyle/>
            <a:p>
              <a:pPr algn="l" defTabSz="871855" eaLnBrk="0" hangingPunct="0"/>
              <a:r>
                <a:rPr lang="en-US" altLang="zh-CN" sz="2300">
                  <a:solidFill>
                    <a:srgbClr val="000000"/>
                  </a:solidFill>
                  <a:latin typeface="宋体" panose="02010600030101010101" pitchFamily="2" charset="-122"/>
                </a:rPr>
                <a:t>S     A     B     C      D   </a:t>
              </a:r>
              <a:endParaRPr lang="en-US" altLang="zh-CN" sz="2300">
                <a:solidFill>
                  <a:srgbClr val="000000"/>
                </a:solidFill>
                <a:latin typeface="宋体" panose="02010600030101010101" pitchFamily="2" charset="-122"/>
              </a:endParaRPr>
            </a:p>
          </p:txBody>
        </p:sp>
        <p:sp>
          <p:nvSpPr>
            <p:cNvPr id="246795" name="Text Box 11"/>
            <p:cNvSpPr txBox="1">
              <a:spLocks noChangeArrowheads="1"/>
            </p:cNvSpPr>
            <p:nvPr/>
          </p:nvSpPr>
          <p:spPr bwMode="auto">
            <a:xfrm>
              <a:off x="849" y="1292"/>
              <a:ext cx="1695" cy="287"/>
            </a:xfrm>
            <a:prstGeom prst="rect">
              <a:avLst/>
            </a:prstGeom>
            <a:noFill/>
            <a:ln w="9525">
              <a:noFill/>
              <a:miter lim="800000"/>
            </a:ln>
          </p:spPr>
          <p:txBody>
            <a:bodyPr lIns="104498" tIns="52249" rIns="104498" bIns="52249" anchor="ctr">
              <a:spAutoFit/>
            </a:bodyPr>
            <a:lstStyle/>
            <a:p>
              <a:pPr algn="ctr" defTabSz="871855" eaLnBrk="0" hangingPunct="0"/>
              <a:r>
                <a:rPr lang="zh-CN" altLang="en-US" sz="2300">
                  <a:solidFill>
                    <a:srgbClr val="000000"/>
                  </a:solidFill>
                  <a:latin typeface="宋体" panose="02010600030101010101" pitchFamily="2" charset="-122"/>
                </a:rPr>
                <a:t>市场定位差距</a:t>
              </a:r>
              <a:endParaRPr lang="zh-CN" altLang="en-US" sz="2300">
                <a:solidFill>
                  <a:srgbClr val="000000"/>
                </a:solidFill>
                <a:latin typeface="宋体" panose="02010600030101010101" pitchFamily="2" charset="-122"/>
              </a:endParaRPr>
            </a:p>
          </p:txBody>
        </p:sp>
        <p:sp>
          <p:nvSpPr>
            <p:cNvPr id="246796" name="Line 12"/>
            <p:cNvSpPr>
              <a:spLocks noChangeShapeType="1"/>
            </p:cNvSpPr>
            <p:nvPr/>
          </p:nvSpPr>
          <p:spPr bwMode="auto">
            <a:xfrm flipV="1">
              <a:off x="771" y="1616"/>
              <a:ext cx="4800" cy="1"/>
            </a:xfrm>
            <a:prstGeom prst="line">
              <a:avLst/>
            </a:prstGeom>
            <a:noFill/>
            <a:ln w="9525">
              <a:solidFill>
                <a:schemeClr val="tx1"/>
              </a:solidFill>
              <a:round/>
            </a:ln>
          </p:spPr>
          <p:txBody>
            <a:bodyPr wrap="none" anchor="ctr"/>
            <a:lstStyle/>
            <a:p>
              <a:endParaRPr lang="en-US">
                <a:solidFill>
                  <a:srgbClr val="000000"/>
                </a:solidFill>
              </a:endParaRPr>
            </a:p>
          </p:txBody>
        </p:sp>
        <p:sp>
          <p:nvSpPr>
            <p:cNvPr id="246797" name="Line 13"/>
            <p:cNvSpPr>
              <a:spLocks noChangeShapeType="1"/>
            </p:cNvSpPr>
            <p:nvPr/>
          </p:nvSpPr>
          <p:spPr bwMode="auto">
            <a:xfrm>
              <a:off x="2598" y="1226"/>
              <a:ext cx="0" cy="2347"/>
            </a:xfrm>
            <a:prstGeom prst="line">
              <a:avLst/>
            </a:prstGeom>
            <a:noFill/>
            <a:ln w="12700">
              <a:solidFill>
                <a:schemeClr val="tx1"/>
              </a:solidFill>
              <a:round/>
              <a:headEnd type="none" w="sm" len="sm"/>
              <a:tailEnd type="none" w="sm" len="sm"/>
            </a:ln>
          </p:spPr>
          <p:txBody>
            <a:bodyPr wrap="none" anchor="ctr"/>
            <a:lstStyle/>
            <a:p>
              <a:endParaRPr lang="en-US">
                <a:solidFill>
                  <a:srgbClr val="000000"/>
                </a:solidFill>
              </a:endParaRPr>
            </a:p>
          </p:txBody>
        </p:sp>
        <p:sp>
          <p:nvSpPr>
            <p:cNvPr id="246798" name="Line 14"/>
            <p:cNvSpPr>
              <a:spLocks noChangeShapeType="1"/>
            </p:cNvSpPr>
            <p:nvPr/>
          </p:nvSpPr>
          <p:spPr bwMode="auto">
            <a:xfrm flipV="1">
              <a:off x="768" y="2015"/>
              <a:ext cx="4800" cy="1"/>
            </a:xfrm>
            <a:prstGeom prst="line">
              <a:avLst/>
            </a:prstGeom>
            <a:noFill/>
            <a:ln w="9525">
              <a:solidFill>
                <a:schemeClr val="tx1"/>
              </a:solidFill>
              <a:round/>
            </a:ln>
          </p:spPr>
          <p:txBody>
            <a:bodyPr wrap="none" anchor="ctr"/>
            <a:lstStyle/>
            <a:p>
              <a:endParaRPr lang="en-US">
                <a:solidFill>
                  <a:srgbClr val="000000"/>
                </a:solidFill>
              </a:endParaRPr>
            </a:p>
          </p:txBody>
        </p:sp>
        <p:sp>
          <p:nvSpPr>
            <p:cNvPr id="246799" name="Line 15"/>
            <p:cNvSpPr>
              <a:spLocks noChangeShapeType="1"/>
            </p:cNvSpPr>
            <p:nvPr/>
          </p:nvSpPr>
          <p:spPr bwMode="auto">
            <a:xfrm flipV="1">
              <a:off x="768" y="3215"/>
              <a:ext cx="4800" cy="1"/>
            </a:xfrm>
            <a:prstGeom prst="line">
              <a:avLst/>
            </a:prstGeom>
            <a:noFill/>
            <a:ln w="9525">
              <a:solidFill>
                <a:schemeClr val="tx1"/>
              </a:solidFill>
              <a:round/>
            </a:ln>
          </p:spPr>
          <p:txBody>
            <a:bodyPr wrap="none" anchor="ctr"/>
            <a:lstStyle/>
            <a:p>
              <a:endParaRPr lang="en-US">
                <a:solidFill>
                  <a:srgbClr val="000000"/>
                </a:solidFill>
              </a:endParaRPr>
            </a:p>
          </p:txBody>
        </p:sp>
        <p:sp>
          <p:nvSpPr>
            <p:cNvPr id="246800" name="Line 16"/>
            <p:cNvSpPr>
              <a:spLocks noChangeShapeType="1"/>
            </p:cNvSpPr>
            <p:nvPr/>
          </p:nvSpPr>
          <p:spPr bwMode="auto">
            <a:xfrm flipV="1">
              <a:off x="768" y="2783"/>
              <a:ext cx="4800" cy="1"/>
            </a:xfrm>
            <a:prstGeom prst="line">
              <a:avLst/>
            </a:prstGeom>
            <a:noFill/>
            <a:ln w="9525">
              <a:solidFill>
                <a:schemeClr val="tx1"/>
              </a:solidFill>
              <a:round/>
            </a:ln>
          </p:spPr>
          <p:txBody>
            <a:bodyPr wrap="none" anchor="ctr"/>
            <a:lstStyle/>
            <a:p>
              <a:endParaRPr lang="en-US">
                <a:solidFill>
                  <a:srgbClr val="000000"/>
                </a:solidFill>
              </a:endParaRPr>
            </a:p>
          </p:txBody>
        </p:sp>
        <p:sp>
          <p:nvSpPr>
            <p:cNvPr id="246801" name="Line 17"/>
            <p:cNvSpPr>
              <a:spLocks noChangeShapeType="1"/>
            </p:cNvSpPr>
            <p:nvPr/>
          </p:nvSpPr>
          <p:spPr bwMode="auto">
            <a:xfrm flipV="1">
              <a:off x="768" y="2399"/>
              <a:ext cx="4800" cy="1"/>
            </a:xfrm>
            <a:prstGeom prst="line">
              <a:avLst/>
            </a:prstGeom>
            <a:noFill/>
            <a:ln w="9525">
              <a:solidFill>
                <a:schemeClr val="tx1"/>
              </a:solidFill>
              <a:round/>
            </a:ln>
          </p:spPr>
          <p:txBody>
            <a:bodyPr wrap="none" anchor="ctr"/>
            <a:lstStyle/>
            <a:p>
              <a:endParaRPr lang="en-US">
                <a:solidFill>
                  <a:srgbClr val="000000"/>
                </a:solidFill>
              </a:endParaRPr>
            </a:p>
          </p:txBody>
        </p:sp>
        <p:sp>
          <p:nvSpPr>
            <p:cNvPr id="246802" name="Text Box 18"/>
            <p:cNvSpPr txBox="1">
              <a:spLocks noChangeArrowheads="1"/>
            </p:cNvSpPr>
            <p:nvPr/>
          </p:nvSpPr>
          <p:spPr bwMode="auto">
            <a:xfrm>
              <a:off x="2592" y="891"/>
              <a:ext cx="2976" cy="309"/>
            </a:xfrm>
            <a:prstGeom prst="rect">
              <a:avLst/>
            </a:prstGeom>
            <a:noFill/>
            <a:ln w="12700">
              <a:solidFill>
                <a:schemeClr val="tx1"/>
              </a:solidFill>
              <a:miter lim="800000"/>
            </a:ln>
          </p:spPr>
          <p:txBody>
            <a:bodyPr>
              <a:spAutoFit/>
            </a:bodyPr>
            <a:lstStyle/>
            <a:p>
              <a:pPr algn="ctr">
                <a:lnSpc>
                  <a:spcPct val="110000"/>
                </a:lnSpc>
                <a:spcBef>
                  <a:spcPct val="50000"/>
                </a:spcBef>
              </a:pPr>
              <a:r>
                <a:rPr lang="zh-CN" altLang="en-US" sz="2300">
                  <a:solidFill>
                    <a:srgbClr val="000000"/>
                  </a:solidFill>
                  <a:latin typeface="宋体" panose="02010600030101010101" pitchFamily="2" charset="-122"/>
                </a:rPr>
                <a:t>绩效评价等级</a:t>
              </a:r>
              <a:endParaRPr lang="zh-CN" altLang="en-US" sz="2300">
                <a:solidFill>
                  <a:srgbClr val="000000"/>
                </a:solidFill>
                <a:latin typeface="宋体" panose="02010600030101010101" pitchFamily="2" charset="-122"/>
              </a:endParaRPr>
            </a:p>
          </p:txBody>
        </p:sp>
      </p:grpSp>
    </p:spTree>
  </p:cSld>
  <p:clrMapOvr>
    <a:masterClrMapping/>
  </p:clrMapOvr>
  <p:transition spd="slow">
    <p:wip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rPr>
              <a:t>以绩效和相对薪酬水平为基础的绩效加薪</a:t>
            </a:r>
            <a:endParaRPr lang="zh-CN" altLang="en-US" sz="3200" b="1" smtClean="0">
              <a:solidFill>
                <a:srgbClr val="FFFFFF"/>
              </a:solidFill>
              <a:latin typeface="宋体" panose="02010600030101010101" pitchFamily="2" charset="-122"/>
            </a:endParaRPr>
          </a:p>
        </p:txBody>
      </p:sp>
      <p:graphicFrame>
        <p:nvGraphicFramePr>
          <p:cNvPr id="1040387" name="Group 3"/>
          <p:cNvGraphicFramePr>
            <a:graphicFrameLocks noGrp="1"/>
          </p:cNvGraphicFramePr>
          <p:nvPr>
            <p:ph idx="1"/>
          </p:nvPr>
        </p:nvGraphicFramePr>
        <p:xfrm>
          <a:off x="941388" y="1506538"/>
          <a:ext cx="9067800" cy="4730496"/>
        </p:xfrm>
        <a:graphic>
          <a:graphicData uri="http://schemas.openxmlformats.org/drawingml/2006/table">
            <a:tbl>
              <a:tblPr/>
              <a:tblGrid>
                <a:gridCol w="1812925"/>
                <a:gridCol w="1814512"/>
                <a:gridCol w="1812925"/>
                <a:gridCol w="1814513"/>
                <a:gridCol w="1812925"/>
              </a:tblGrid>
              <a:tr h="647700">
                <a:tc>
                  <a:txBody>
                    <a:bodyPr/>
                    <a:lstStyle/>
                    <a:p>
                      <a:pPr marL="0" marR="0" lvl="0" indent="0" algn="ctr" defTabSz="1044575" rtl="0" eaLnBrk="1" fontAlgn="base" latinLnBrk="0" hangingPunct="1">
                        <a:lnSpc>
                          <a:spcPct val="185000"/>
                        </a:lnSpc>
                        <a:spcBef>
                          <a:spcPct val="0"/>
                        </a:spcBef>
                        <a:spcAft>
                          <a:spcPct val="0"/>
                        </a:spcAft>
                        <a:buClrTx/>
                        <a:buSzTx/>
                        <a:buFontTx/>
                        <a:buNone/>
                      </a:pPr>
                      <a:endParaRPr kumimoji="1" lang="zh-CN"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gridSpan="4">
                  <a:txBody>
                    <a:bodyPr/>
                    <a:lstStyle/>
                    <a:p>
                      <a:pPr marL="392430" marR="0" lvl="0" indent="-392430" algn="ctr" defTabSz="1044575" rtl="0" eaLnBrk="1" fontAlgn="base" latinLnBrk="0" hangingPunct="1">
                        <a:lnSpc>
                          <a:spcPct val="185000"/>
                        </a:lnSpc>
                        <a:spcBef>
                          <a:spcPct val="0"/>
                        </a:spcBef>
                        <a:spcAft>
                          <a:spcPct val="0"/>
                        </a:spcAft>
                        <a:buClrTx/>
                        <a:buSzTx/>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薪酬水平</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hMerge="1">
                  <a:tcPr/>
                </a:tc>
                <a:tc hMerge="1">
                  <a:tcPr/>
                </a:tc>
                <a:tc hMerge="1">
                  <a:tcPr/>
                </a:tc>
              </a:tr>
              <a:tr h="614363">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绩效水平</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一分位</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二分位</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三分位</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四分位</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r h="615950">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优异</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8%</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r h="615950">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胜任</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5%</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r h="614363">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合格</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5%</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r h="615950">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不令人满意</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392430" marR="0" lvl="0" indent="-392430" algn="ctr" defTabSz="1044575" rtl="0" eaLnBrk="1" fontAlgn="base" latinLnBrk="0" hangingPunct="1">
                        <a:lnSpc>
                          <a:spcPct val="230000"/>
                        </a:lnSpc>
                        <a:spcBef>
                          <a:spcPct val="0"/>
                        </a:spcBef>
                        <a:spcAft>
                          <a:spcPct val="0"/>
                        </a:spcAft>
                        <a:buClrTx/>
                        <a:buSzTx/>
                        <a:buFontTx/>
                        <a:buNone/>
                      </a:pPr>
                      <a:r>
                        <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FF99"/>
                    </a:solidFill>
                  </a:tcPr>
                </a:tc>
              </a:tr>
            </a:tbl>
          </a:graphicData>
        </a:graphic>
      </p:graphicFrame>
    </p:spTree>
  </p:cSld>
  <p:clrMapOvr>
    <a:masterClrMapping/>
  </p:clrMapOvr>
  <p:transition spd="slow">
    <p:wip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rPr>
              <a:t>基于薪资比较比率的绩效加薪</a:t>
            </a:r>
            <a:endParaRPr lang="zh-CN" altLang="en-US" sz="3200" b="1" smtClean="0">
              <a:solidFill>
                <a:srgbClr val="FFFFFF"/>
              </a:solidFill>
              <a:latin typeface="宋体" panose="02010600030101010101" pitchFamily="2" charset="-122"/>
            </a:endParaRPr>
          </a:p>
        </p:txBody>
      </p:sp>
      <p:graphicFrame>
        <p:nvGraphicFramePr>
          <p:cNvPr id="1041411" name="Group 3"/>
          <p:cNvGraphicFramePr>
            <a:graphicFrameLocks noGrp="1"/>
          </p:cNvGraphicFramePr>
          <p:nvPr>
            <p:ph idx="1"/>
          </p:nvPr>
        </p:nvGraphicFramePr>
        <p:xfrm>
          <a:off x="869950" y="1362075"/>
          <a:ext cx="9067800" cy="5483225"/>
        </p:xfrm>
        <a:graphic>
          <a:graphicData uri="http://schemas.openxmlformats.org/drawingml/2006/table">
            <a:tbl>
              <a:tblPr/>
              <a:tblGrid>
                <a:gridCol w="2222500"/>
                <a:gridCol w="1531938"/>
                <a:gridCol w="1724025"/>
                <a:gridCol w="1724025"/>
                <a:gridCol w="1865312"/>
              </a:tblGrid>
              <a:tr h="555625">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1"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绩效评价</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等级</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建议绩效加薪百分比（％）</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hMerge="1">
                  <a:tcPr/>
                </a:tc>
                <a:tc hMerge="1">
                  <a:tcPr/>
                </a:tc>
                <a:tc hMerge="1">
                  <a:tcPr/>
                </a:tc>
              </a:tr>
              <a:tr h="812800">
                <a:tc v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比较比率</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1"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80.00-95.00</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比较比率</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1"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95.01-110.00</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比较比率</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1"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110.01-120.00</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比较比率</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1"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121.00-125.00</a:t>
                      </a:r>
                      <a:endParaRPr kumimoji="1"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r h="554038">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EX</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（绩效超常）</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13-15</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12-14</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9-11</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到区间最高值</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r h="555625">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WD</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（绩效优秀）</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9-11</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8-10</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7-9</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r h="554038">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HS</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（绩效良好）</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7-9</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6-8</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r h="784225">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RI</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（尚有改进余地）</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5-7</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r h="555625">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NA</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（绩效不佳）</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3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bl>
          </a:graphicData>
        </a:graphic>
      </p:graphicFrame>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280000"/>
              </a:lnSpc>
            </a:pPr>
            <a:r>
              <a:rPr lang="zh-CN" altLang="en-US" sz="3200" b="1" dirty="0" smtClean="0">
                <a:solidFill>
                  <a:srgbClr val="FFFFFF"/>
                </a:solidFill>
                <a:latin typeface="华文中宋" pitchFamily="2" charset="-122"/>
                <a:ea typeface="华文中宋" pitchFamily="2" charset="-122"/>
              </a:rPr>
              <a:t>开篇案例</a:t>
            </a:r>
            <a:r>
              <a:rPr lang="en-US" altLang="zh-CN" sz="3200" b="1" dirty="0" smtClean="0">
                <a:solidFill>
                  <a:srgbClr val="FFFFFF"/>
                </a:solidFill>
                <a:ea typeface="华文中宋" pitchFamily="2" charset="-122"/>
              </a:rPr>
              <a:t>—</a:t>
            </a:r>
            <a:r>
              <a:rPr lang="zh-CN" altLang="en-US" sz="3200" b="1" dirty="0">
                <a:solidFill>
                  <a:srgbClr val="FFFFFF"/>
                </a:solidFill>
                <a:latin typeface="华文中宋" pitchFamily="2" charset="-122"/>
                <a:ea typeface="华文中宋" pitchFamily="2" charset="-122"/>
              </a:rPr>
              <a:t>“海底捞”的秘密武器</a:t>
            </a:r>
            <a:endParaRPr lang="zh-CN" altLang="en-US" sz="3200" b="1" dirty="0" smtClean="0">
              <a:solidFill>
                <a:srgbClr val="FFFFFF"/>
              </a:solidFill>
              <a:latin typeface="华文中宋" pitchFamily="2" charset="-122"/>
              <a:ea typeface="华文中宋" pitchFamily="2" charset="-122"/>
            </a:endParaRPr>
          </a:p>
        </p:txBody>
      </p:sp>
      <p:pic>
        <p:nvPicPr>
          <p:cNvPr id="2" name="图片 1"/>
          <p:cNvPicPr>
            <a:picLocks noChangeAspect="1"/>
          </p:cNvPicPr>
          <p:nvPr/>
        </p:nvPicPr>
        <p:blipFill>
          <a:blip r:embed="rId1" cstate="print"/>
          <a:stretch>
            <a:fillRect/>
          </a:stretch>
        </p:blipFill>
        <p:spPr>
          <a:xfrm>
            <a:off x="293377" y="1649733"/>
            <a:ext cx="4320534" cy="2543944"/>
          </a:xfrm>
          <a:prstGeom prst="rect">
            <a:avLst/>
          </a:prstGeom>
        </p:spPr>
      </p:pic>
      <p:sp>
        <p:nvSpPr>
          <p:cNvPr id="3" name="文本框 2"/>
          <p:cNvSpPr txBox="1"/>
          <p:nvPr/>
        </p:nvSpPr>
        <p:spPr>
          <a:xfrm>
            <a:off x="4907288" y="1282932"/>
            <a:ext cx="5760712" cy="830997"/>
          </a:xfrm>
          <a:prstGeom prst="rect">
            <a:avLst/>
          </a:prstGeom>
          <a:noFill/>
        </p:spPr>
        <p:txBody>
          <a:bodyPr wrap="square" rtlCol="0">
            <a:spAutoFit/>
          </a:bodyPr>
          <a:lstStyle/>
          <a:p>
            <a:r>
              <a:rPr lang="zh-CN" altLang="en-US" dirty="0">
                <a:solidFill>
                  <a:srgbClr val="000066"/>
                </a:solidFill>
                <a:latin typeface="宋体" panose="02010600030101010101" pitchFamily="2" charset="-122"/>
              </a:rPr>
              <a:t>关爱员工，让员工满意</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倡双手改变命运之理</a:t>
            </a:r>
            <a:r>
              <a:rPr lang="zh-CN" altLang="en-US"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树公司公平公正之风</a:t>
            </a:r>
            <a:endParaRPr lang="zh-CN" altLang="en-US" dirty="0">
              <a:solidFill>
                <a:srgbClr val="000066"/>
              </a:solidFill>
              <a:latin typeface="宋体" panose="02010600030101010101" pitchFamily="2" charset="-122"/>
            </a:endParaRPr>
          </a:p>
        </p:txBody>
      </p:sp>
      <p:sp>
        <p:nvSpPr>
          <p:cNvPr id="4" name="文本框 3"/>
          <p:cNvSpPr txBox="1"/>
          <p:nvPr/>
        </p:nvSpPr>
        <p:spPr>
          <a:xfrm>
            <a:off x="4907288" y="2369822"/>
            <a:ext cx="5467335" cy="1938992"/>
          </a:xfrm>
          <a:prstGeom prst="rect">
            <a:avLst/>
          </a:prstGeom>
          <a:noFill/>
        </p:spPr>
        <p:txBody>
          <a:bodyPr wrap="square" rtlCol="0">
            <a:spAutoFit/>
          </a:bodyPr>
          <a:lstStyle/>
          <a:p>
            <a:r>
              <a:rPr lang="zh-CN" altLang="en-US" dirty="0">
                <a:solidFill>
                  <a:srgbClr val="FF0000"/>
                </a:solidFill>
                <a:latin typeface="宋体" panose="02010600030101010101" pitchFamily="2" charset="-122"/>
              </a:rPr>
              <a:t>“包丹袋”：</a:t>
            </a:r>
            <a:r>
              <a:rPr lang="zh-CN" altLang="zh-CN" dirty="0">
                <a:solidFill>
                  <a:srgbClr val="000066"/>
                </a:solidFill>
                <a:latin typeface="宋体" panose="02010600030101010101" pitchFamily="2" charset="-122"/>
              </a:rPr>
              <a:t>防止顾客手机被溅湿的塑封袋就是一名叫包丹的员工提出的创意</a:t>
            </a:r>
            <a:r>
              <a:rPr lang="zh-CN" altLang="en-US"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这个袋子在海底捞就被命名为包丹袋。这种命名方式既能实现员工个人的价值</a:t>
            </a:r>
            <a:r>
              <a:rPr lang="zh-CN" altLang="en-US"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也是对员工的一种尊重。</a:t>
            </a:r>
            <a:endParaRPr lang="zh-CN" altLang="zh-CN" dirty="0">
              <a:solidFill>
                <a:srgbClr val="000066"/>
              </a:solidFill>
              <a:latin typeface="宋体" panose="02010600030101010101" pitchFamily="2" charset="-122"/>
            </a:endParaRPr>
          </a:p>
        </p:txBody>
      </p:sp>
      <p:sp>
        <p:nvSpPr>
          <p:cNvPr id="5" name="文本框 4"/>
          <p:cNvSpPr txBox="1"/>
          <p:nvPr/>
        </p:nvSpPr>
        <p:spPr>
          <a:xfrm>
            <a:off x="293377" y="4530089"/>
            <a:ext cx="10081246" cy="2308324"/>
          </a:xfrm>
          <a:prstGeom prst="rect">
            <a:avLst/>
          </a:prstGeom>
          <a:noFill/>
        </p:spPr>
        <p:txBody>
          <a:bodyPr wrap="square" rtlCol="0">
            <a:spAutoFit/>
          </a:bodyPr>
          <a:lstStyle/>
          <a:p>
            <a:r>
              <a:rPr lang="zh-CN" altLang="en-US" dirty="0">
                <a:solidFill>
                  <a:srgbClr val="FF0000"/>
                </a:solidFill>
                <a:latin typeface="宋体" panose="02010600030101010101" pitchFamily="2" charset="-122"/>
              </a:rPr>
              <a:t>良好的工作与生活环境：</a:t>
            </a:r>
            <a:r>
              <a:rPr lang="zh-CN" altLang="zh-CN" dirty="0">
                <a:solidFill>
                  <a:srgbClr val="000066"/>
                </a:solidFill>
                <a:latin typeface="宋体" panose="02010600030101010101" pitchFamily="2" charset="-122"/>
              </a:rPr>
              <a:t>海底捞服务员的月平均工资在同行中属于中等偏上</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而福利也比一般的餐饮企业要好。</a:t>
            </a:r>
            <a:endParaRPr lang="en-US" altLang="zh-CN" dirty="0">
              <a:solidFill>
                <a:srgbClr val="000066"/>
              </a:solidFill>
              <a:latin typeface="宋体" panose="02010600030101010101" pitchFamily="2" charset="-122"/>
            </a:endParaRPr>
          </a:p>
          <a:p>
            <a:r>
              <a:rPr lang="zh-CN" altLang="en-US" dirty="0">
                <a:solidFill>
                  <a:srgbClr val="FF0000"/>
                </a:solidFill>
                <a:latin typeface="宋体" panose="02010600030101010101" pitchFamily="2" charset="-122"/>
              </a:rPr>
              <a:t>关爱员工的子女以及父母：</a:t>
            </a:r>
            <a:r>
              <a:rPr lang="zh-CN" altLang="zh-CN" dirty="0">
                <a:solidFill>
                  <a:srgbClr val="000066"/>
                </a:solidFill>
                <a:latin typeface="宋体" panose="02010600030101010101" pitchFamily="2" charset="-122"/>
              </a:rPr>
              <a:t>海底捞还在四川简阳建了一所私立寄宿制学校</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员工的孩子可以免费上学</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只需要交书本费。而海底捞领班以上干部的父母，更是每月都会收到公司直接寄给的几百元补助，同时公司还每年组织优秀员工的家长去海南等地旅游。</a:t>
            </a:r>
            <a:endParaRPr lang="zh-CN" altLang="en-US" dirty="0">
              <a:solidFill>
                <a:srgbClr val="000066"/>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p:cNvSpPr>
            <a:spLocks noGrp="1" noChangeArrowheads="1"/>
          </p:cNvSpPr>
          <p:nvPr>
            <p:ph type="title"/>
          </p:nvPr>
        </p:nvSpPr>
        <p:spPr>
          <a:xfrm>
            <a:off x="0" y="0"/>
            <a:ext cx="10668000" cy="1066800"/>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rPr>
              <a:t>以绩效、相对薪酬水平及时间为基础的加薪计划</a:t>
            </a:r>
            <a:endParaRPr lang="zh-CN" altLang="en-US" sz="3200" b="1" smtClean="0">
              <a:solidFill>
                <a:srgbClr val="FFFFFF"/>
              </a:solidFill>
              <a:latin typeface="宋体" panose="02010600030101010101" pitchFamily="2" charset="-122"/>
            </a:endParaRPr>
          </a:p>
        </p:txBody>
      </p:sp>
      <p:grpSp>
        <p:nvGrpSpPr>
          <p:cNvPr id="249859" name="Group 3"/>
          <p:cNvGrpSpPr/>
          <p:nvPr/>
        </p:nvGrpSpPr>
        <p:grpSpPr bwMode="auto">
          <a:xfrm>
            <a:off x="685800" y="1524000"/>
            <a:ext cx="9296400" cy="5334000"/>
            <a:chOff x="-3" y="-3"/>
            <a:chExt cx="3846" cy="2694"/>
          </a:xfrm>
        </p:grpSpPr>
        <p:grpSp>
          <p:nvGrpSpPr>
            <p:cNvPr id="249860" name="Group 4"/>
            <p:cNvGrpSpPr/>
            <p:nvPr/>
          </p:nvGrpSpPr>
          <p:grpSpPr bwMode="auto">
            <a:xfrm>
              <a:off x="0" y="0"/>
              <a:ext cx="3840" cy="2688"/>
              <a:chOff x="0" y="0"/>
              <a:chExt cx="3840" cy="2688"/>
            </a:xfrm>
          </p:grpSpPr>
          <p:grpSp>
            <p:nvGrpSpPr>
              <p:cNvPr id="249862" name="Group 5"/>
              <p:cNvGrpSpPr/>
              <p:nvPr/>
            </p:nvGrpSpPr>
            <p:grpSpPr bwMode="auto">
              <a:xfrm>
                <a:off x="0" y="0"/>
                <a:ext cx="768" cy="384"/>
                <a:chOff x="0" y="0"/>
                <a:chExt cx="768" cy="384"/>
              </a:xfrm>
            </p:grpSpPr>
            <p:sp>
              <p:nvSpPr>
                <p:cNvPr id="249953" name="Rectangle 6"/>
                <p:cNvSpPr>
                  <a:spLocks noChangeArrowheads="1"/>
                </p:cNvSpPr>
                <p:nvPr/>
              </p:nvSpPr>
              <p:spPr bwMode="auto">
                <a:xfrm>
                  <a:off x="0" y="0"/>
                  <a:ext cx="768" cy="384"/>
                </a:xfrm>
                <a:prstGeom prst="rect">
                  <a:avLst/>
                </a:prstGeom>
                <a:solidFill>
                  <a:srgbClr val="FFFFFF"/>
                </a:solidFill>
                <a:ln w="12700">
                  <a:noFill/>
                  <a:miter lim="800000"/>
                </a:ln>
              </p:spPr>
              <p:txBody>
                <a:bodyPr wrap="none" anchor="ctr"/>
                <a:lstStyle/>
                <a:p>
                  <a:endParaRPr lang="zh-CN" altLang="en-US">
                    <a:solidFill>
                      <a:srgbClr val="000000"/>
                    </a:solidFill>
                  </a:endParaRPr>
                </a:p>
              </p:txBody>
            </p:sp>
            <p:grpSp>
              <p:nvGrpSpPr>
                <p:cNvPr id="249954" name="Group 7"/>
                <p:cNvGrpSpPr/>
                <p:nvPr/>
              </p:nvGrpSpPr>
              <p:grpSpPr bwMode="auto">
                <a:xfrm>
                  <a:off x="0" y="0"/>
                  <a:ext cx="768" cy="384"/>
                  <a:chOff x="0" y="0"/>
                  <a:chExt cx="768" cy="384"/>
                </a:xfrm>
              </p:grpSpPr>
              <p:sp>
                <p:nvSpPr>
                  <p:cNvPr id="249955" name="Rectangle 8"/>
                  <p:cNvSpPr>
                    <a:spLocks noChangeArrowheads="1"/>
                  </p:cNvSpPr>
                  <p:nvPr/>
                </p:nvSpPr>
                <p:spPr bwMode="auto">
                  <a:xfrm>
                    <a:off x="43" y="0"/>
                    <a:ext cx="682" cy="384"/>
                  </a:xfrm>
                  <a:prstGeom prst="rect">
                    <a:avLst/>
                  </a:prstGeom>
                  <a:solidFill>
                    <a:srgbClr val="FFFFFF"/>
                  </a:solidFill>
                  <a:ln w="12700">
                    <a:noFill/>
                    <a:miter lim="800000"/>
                  </a:ln>
                </p:spPr>
                <p:txBody>
                  <a:bodyPr/>
                  <a:lstStyle/>
                  <a:p>
                    <a:pPr algn="ctr">
                      <a:lnSpc>
                        <a:spcPct val="130000"/>
                      </a:lnSpc>
                    </a:pPr>
                    <a:r>
                      <a:rPr lang="en-US" altLang="zh-CN" sz="2200" b="0">
                        <a:solidFill>
                          <a:srgbClr val="000000"/>
                        </a:solidFill>
                      </a:rPr>
                      <a:t> </a:t>
                    </a:r>
                    <a:endParaRPr lang="en-US" altLang="zh-CN" sz="2200" b="0">
                      <a:solidFill>
                        <a:srgbClr val="000000"/>
                      </a:solidFill>
                    </a:endParaRPr>
                  </a:p>
                  <a:p>
                    <a:pPr algn="ctr" eaLnBrk="0" hangingPunct="0">
                      <a:lnSpc>
                        <a:spcPct val="130000"/>
                      </a:lnSpc>
                    </a:pPr>
                    <a:endParaRPr lang="en-US" altLang="zh-CN" sz="2200" b="0">
                      <a:solidFill>
                        <a:srgbClr val="000000"/>
                      </a:solidFill>
                    </a:endParaRPr>
                  </a:p>
                </p:txBody>
              </p:sp>
              <p:sp>
                <p:nvSpPr>
                  <p:cNvPr id="249956" name="Rectangle 9"/>
                  <p:cNvSpPr>
                    <a:spLocks noChangeArrowheads="1"/>
                  </p:cNvSpPr>
                  <p:nvPr/>
                </p:nvSpPr>
                <p:spPr bwMode="auto">
                  <a:xfrm>
                    <a:off x="0" y="0"/>
                    <a:ext cx="768"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grpSp>
            <p:nvGrpSpPr>
              <p:cNvPr id="249863" name="Group 10"/>
              <p:cNvGrpSpPr/>
              <p:nvPr/>
            </p:nvGrpSpPr>
            <p:grpSpPr bwMode="auto">
              <a:xfrm>
                <a:off x="768" y="0"/>
                <a:ext cx="3072" cy="384"/>
                <a:chOff x="768" y="0"/>
                <a:chExt cx="3072" cy="384"/>
              </a:xfrm>
            </p:grpSpPr>
            <p:sp>
              <p:nvSpPr>
                <p:cNvPr id="249949" name="Rectangle 11"/>
                <p:cNvSpPr>
                  <a:spLocks noChangeArrowheads="1"/>
                </p:cNvSpPr>
                <p:nvPr/>
              </p:nvSpPr>
              <p:spPr bwMode="auto">
                <a:xfrm>
                  <a:off x="768" y="0"/>
                  <a:ext cx="3072" cy="384"/>
                </a:xfrm>
                <a:prstGeom prst="rect">
                  <a:avLst/>
                </a:prstGeom>
                <a:solidFill>
                  <a:srgbClr val="FFFFFF"/>
                </a:solidFill>
                <a:ln w="12700">
                  <a:noFill/>
                  <a:miter lim="800000"/>
                </a:ln>
              </p:spPr>
              <p:txBody>
                <a:bodyPr wrap="none" anchor="ctr"/>
                <a:lstStyle/>
                <a:p>
                  <a:endParaRPr lang="zh-CN" altLang="en-US">
                    <a:solidFill>
                      <a:srgbClr val="000000"/>
                    </a:solidFill>
                  </a:endParaRPr>
                </a:p>
              </p:txBody>
            </p:sp>
            <p:grpSp>
              <p:nvGrpSpPr>
                <p:cNvPr id="249950" name="Group 12"/>
                <p:cNvGrpSpPr/>
                <p:nvPr/>
              </p:nvGrpSpPr>
              <p:grpSpPr bwMode="auto">
                <a:xfrm>
                  <a:off x="768" y="0"/>
                  <a:ext cx="3072" cy="384"/>
                  <a:chOff x="768" y="0"/>
                  <a:chExt cx="3072" cy="384"/>
                </a:xfrm>
              </p:grpSpPr>
              <p:sp>
                <p:nvSpPr>
                  <p:cNvPr id="249951" name="Rectangle 13"/>
                  <p:cNvSpPr>
                    <a:spLocks noChangeArrowheads="1"/>
                  </p:cNvSpPr>
                  <p:nvPr/>
                </p:nvSpPr>
                <p:spPr bwMode="auto">
                  <a:xfrm>
                    <a:off x="811" y="0"/>
                    <a:ext cx="2986" cy="384"/>
                  </a:xfrm>
                  <a:prstGeom prst="rect">
                    <a:avLst/>
                  </a:prstGeom>
                  <a:solidFill>
                    <a:srgbClr val="FFFFFF"/>
                  </a:solidFill>
                  <a:ln w="12700">
                    <a:noFill/>
                    <a:miter lim="800000"/>
                  </a:ln>
                </p:spPr>
                <p:txBody>
                  <a:bodyPr/>
                  <a:lstStyle/>
                  <a:p>
                    <a:pPr algn="ctr">
                      <a:lnSpc>
                        <a:spcPct val="130000"/>
                      </a:lnSpc>
                    </a:pPr>
                    <a:r>
                      <a:rPr lang="zh-CN" altLang="en-US" sz="2600">
                        <a:solidFill>
                          <a:srgbClr val="000000"/>
                        </a:solidFill>
                      </a:rPr>
                      <a:t>薪酬水平</a:t>
                    </a:r>
                    <a:endParaRPr lang="zh-CN" altLang="en-US" sz="2600" b="0">
                      <a:solidFill>
                        <a:srgbClr val="000000"/>
                      </a:solidFill>
                    </a:endParaRPr>
                  </a:p>
                </p:txBody>
              </p:sp>
              <p:sp>
                <p:nvSpPr>
                  <p:cNvPr id="249952" name="Rectangle 14"/>
                  <p:cNvSpPr>
                    <a:spLocks noChangeArrowheads="1"/>
                  </p:cNvSpPr>
                  <p:nvPr/>
                </p:nvSpPr>
                <p:spPr bwMode="auto">
                  <a:xfrm>
                    <a:off x="768" y="0"/>
                    <a:ext cx="3072"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grpSp>
            <p:nvGrpSpPr>
              <p:cNvPr id="249864" name="Group 15"/>
              <p:cNvGrpSpPr/>
              <p:nvPr/>
            </p:nvGrpSpPr>
            <p:grpSpPr bwMode="auto">
              <a:xfrm>
                <a:off x="0" y="384"/>
                <a:ext cx="768" cy="384"/>
                <a:chOff x="0" y="384"/>
                <a:chExt cx="768" cy="384"/>
              </a:xfrm>
            </p:grpSpPr>
            <p:sp>
              <p:nvSpPr>
                <p:cNvPr id="249945" name="Rectangle 16"/>
                <p:cNvSpPr>
                  <a:spLocks noChangeArrowheads="1"/>
                </p:cNvSpPr>
                <p:nvPr/>
              </p:nvSpPr>
              <p:spPr bwMode="auto">
                <a:xfrm>
                  <a:off x="0" y="384"/>
                  <a:ext cx="768" cy="384"/>
                </a:xfrm>
                <a:prstGeom prst="rect">
                  <a:avLst/>
                </a:prstGeom>
                <a:solidFill>
                  <a:srgbClr val="FFFFFF"/>
                </a:solidFill>
                <a:ln w="12700">
                  <a:noFill/>
                  <a:miter lim="800000"/>
                </a:ln>
              </p:spPr>
              <p:txBody>
                <a:bodyPr wrap="none" anchor="ctr"/>
                <a:lstStyle/>
                <a:p>
                  <a:endParaRPr lang="zh-CN" altLang="en-US">
                    <a:solidFill>
                      <a:srgbClr val="000000"/>
                    </a:solidFill>
                  </a:endParaRPr>
                </a:p>
              </p:txBody>
            </p:sp>
            <p:grpSp>
              <p:nvGrpSpPr>
                <p:cNvPr id="249946" name="Group 17"/>
                <p:cNvGrpSpPr/>
                <p:nvPr/>
              </p:nvGrpSpPr>
              <p:grpSpPr bwMode="auto">
                <a:xfrm>
                  <a:off x="0" y="384"/>
                  <a:ext cx="768" cy="384"/>
                  <a:chOff x="0" y="384"/>
                  <a:chExt cx="768" cy="384"/>
                </a:xfrm>
              </p:grpSpPr>
              <p:sp>
                <p:nvSpPr>
                  <p:cNvPr id="249947" name="Rectangle 18"/>
                  <p:cNvSpPr>
                    <a:spLocks noChangeArrowheads="1"/>
                  </p:cNvSpPr>
                  <p:nvPr/>
                </p:nvSpPr>
                <p:spPr bwMode="auto">
                  <a:xfrm>
                    <a:off x="43" y="384"/>
                    <a:ext cx="682" cy="384"/>
                  </a:xfrm>
                  <a:prstGeom prst="rect">
                    <a:avLst/>
                  </a:prstGeom>
                  <a:solidFill>
                    <a:srgbClr val="FFFFFF"/>
                  </a:solidFill>
                  <a:ln w="12700">
                    <a:noFill/>
                    <a:miter lim="800000"/>
                  </a:ln>
                </p:spPr>
                <p:txBody>
                  <a:bodyPr/>
                  <a:lstStyle/>
                  <a:p>
                    <a:pPr algn="ctr">
                      <a:lnSpc>
                        <a:spcPct val="130000"/>
                      </a:lnSpc>
                    </a:pPr>
                    <a:r>
                      <a:rPr lang="zh-CN" altLang="en-US" sz="2600">
                        <a:solidFill>
                          <a:srgbClr val="000000"/>
                        </a:solidFill>
                      </a:rPr>
                      <a:t>绩效水平</a:t>
                    </a:r>
                    <a:endParaRPr lang="zh-CN" altLang="en-US" sz="2600" b="0">
                      <a:solidFill>
                        <a:srgbClr val="000000"/>
                      </a:solidFill>
                    </a:endParaRPr>
                  </a:p>
                  <a:p>
                    <a:pPr algn="ctr" eaLnBrk="0" hangingPunct="0">
                      <a:lnSpc>
                        <a:spcPct val="130000"/>
                      </a:lnSpc>
                    </a:pPr>
                    <a:endParaRPr lang="en-US" altLang="zh-CN" sz="2600" b="0">
                      <a:solidFill>
                        <a:srgbClr val="000000"/>
                      </a:solidFill>
                    </a:endParaRPr>
                  </a:p>
                </p:txBody>
              </p:sp>
              <p:sp>
                <p:nvSpPr>
                  <p:cNvPr id="249948" name="Rectangle 19"/>
                  <p:cNvSpPr>
                    <a:spLocks noChangeArrowheads="1"/>
                  </p:cNvSpPr>
                  <p:nvPr/>
                </p:nvSpPr>
                <p:spPr bwMode="auto">
                  <a:xfrm>
                    <a:off x="0" y="384"/>
                    <a:ext cx="768"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grpSp>
            <p:nvGrpSpPr>
              <p:cNvPr id="249865" name="Group 20"/>
              <p:cNvGrpSpPr/>
              <p:nvPr/>
            </p:nvGrpSpPr>
            <p:grpSpPr bwMode="auto">
              <a:xfrm>
                <a:off x="768" y="384"/>
                <a:ext cx="768" cy="384"/>
                <a:chOff x="768" y="384"/>
                <a:chExt cx="768" cy="384"/>
              </a:xfrm>
            </p:grpSpPr>
            <p:sp>
              <p:nvSpPr>
                <p:cNvPr id="249943" name="Rectangle 21"/>
                <p:cNvSpPr>
                  <a:spLocks noChangeArrowheads="1"/>
                </p:cNvSpPr>
                <p:nvPr/>
              </p:nvSpPr>
              <p:spPr bwMode="auto">
                <a:xfrm>
                  <a:off x="811" y="384"/>
                  <a:ext cx="682" cy="384"/>
                </a:xfrm>
                <a:prstGeom prst="rect">
                  <a:avLst/>
                </a:prstGeom>
                <a:noFill/>
                <a:ln w="12700">
                  <a:noFill/>
                  <a:miter lim="800000"/>
                </a:ln>
              </p:spPr>
              <p:txBody>
                <a:bodyPr/>
                <a:lstStyle/>
                <a:p>
                  <a:pPr algn="ctr">
                    <a:lnSpc>
                      <a:spcPct val="130000"/>
                    </a:lnSpc>
                  </a:pPr>
                  <a:r>
                    <a:rPr lang="zh-CN" altLang="en-US" sz="2200">
                      <a:solidFill>
                        <a:srgbClr val="000000"/>
                      </a:solidFill>
                    </a:rPr>
                    <a:t>一分位</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44" name="Rectangle 22"/>
                <p:cNvSpPr>
                  <a:spLocks noChangeArrowheads="1"/>
                </p:cNvSpPr>
                <p:nvPr/>
              </p:nvSpPr>
              <p:spPr bwMode="auto">
                <a:xfrm>
                  <a:off x="768" y="384"/>
                  <a:ext cx="768"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66" name="Group 23"/>
              <p:cNvGrpSpPr/>
              <p:nvPr/>
            </p:nvGrpSpPr>
            <p:grpSpPr bwMode="auto">
              <a:xfrm>
                <a:off x="1536" y="384"/>
                <a:ext cx="768" cy="384"/>
                <a:chOff x="1536" y="384"/>
                <a:chExt cx="768" cy="384"/>
              </a:xfrm>
            </p:grpSpPr>
            <p:sp>
              <p:nvSpPr>
                <p:cNvPr id="249941" name="Rectangle 24"/>
                <p:cNvSpPr>
                  <a:spLocks noChangeArrowheads="1"/>
                </p:cNvSpPr>
                <p:nvPr/>
              </p:nvSpPr>
              <p:spPr bwMode="auto">
                <a:xfrm>
                  <a:off x="1579" y="384"/>
                  <a:ext cx="682" cy="384"/>
                </a:xfrm>
                <a:prstGeom prst="rect">
                  <a:avLst/>
                </a:prstGeom>
                <a:noFill/>
                <a:ln w="12700">
                  <a:noFill/>
                  <a:miter lim="800000"/>
                </a:ln>
              </p:spPr>
              <p:txBody>
                <a:bodyPr/>
                <a:lstStyle/>
                <a:p>
                  <a:pPr algn="ctr">
                    <a:lnSpc>
                      <a:spcPct val="130000"/>
                    </a:lnSpc>
                  </a:pPr>
                  <a:r>
                    <a:rPr lang="zh-CN" altLang="en-US" sz="2200">
                      <a:solidFill>
                        <a:srgbClr val="000000"/>
                      </a:solidFill>
                    </a:rPr>
                    <a:t>二分位</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42" name="Rectangle 25"/>
                <p:cNvSpPr>
                  <a:spLocks noChangeArrowheads="1"/>
                </p:cNvSpPr>
                <p:nvPr/>
              </p:nvSpPr>
              <p:spPr bwMode="auto">
                <a:xfrm>
                  <a:off x="1536" y="384"/>
                  <a:ext cx="768"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67" name="Group 26"/>
              <p:cNvGrpSpPr/>
              <p:nvPr/>
            </p:nvGrpSpPr>
            <p:grpSpPr bwMode="auto">
              <a:xfrm>
                <a:off x="2304" y="384"/>
                <a:ext cx="768" cy="384"/>
                <a:chOff x="2304" y="384"/>
                <a:chExt cx="768" cy="384"/>
              </a:xfrm>
            </p:grpSpPr>
            <p:sp>
              <p:nvSpPr>
                <p:cNvPr id="249939" name="Rectangle 27"/>
                <p:cNvSpPr>
                  <a:spLocks noChangeArrowheads="1"/>
                </p:cNvSpPr>
                <p:nvPr/>
              </p:nvSpPr>
              <p:spPr bwMode="auto">
                <a:xfrm>
                  <a:off x="2347" y="384"/>
                  <a:ext cx="682" cy="384"/>
                </a:xfrm>
                <a:prstGeom prst="rect">
                  <a:avLst/>
                </a:prstGeom>
                <a:noFill/>
                <a:ln w="12700">
                  <a:noFill/>
                  <a:miter lim="800000"/>
                </a:ln>
              </p:spPr>
              <p:txBody>
                <a:bodyPr/>
                <a:lstStyle/>
                <a:p>
                  <a:pPr algn="ctr">
                    <a:lnSpc>
                      <a:spcPct val="130000"/>
                    </a:lnSpc>
                  </a:pPr>
                  <a:r>
                    <a:rPr lang="zh-CN" altLang="en-US" sz="2200">
                      <a:solidFill>
                        <a:srgbClr val="000000"/>
                      </a:solidFill>
                    </a:rPr>
                    <a:t>三分位</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40" name="Rectangle 28"/>
                <p:cNvSpPr>
                  <a:spLocks noChangeArrowheads="1"/>
                </p:cNvSpPr>
                <p:nvPr/>
              </p:nvSpPr>
              <p:spPr bwMode="auto">
                <a:xfrm>
                  <a:off x="2304" y="384"/>
                  <a:ext cx="768"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68" name="Group 29"/>
              <p:cNvGrpSpPr/>
              <p:nvPr/>
            </p:nvGrpSpPr>
            <p:grpSpPr bwMode="auto">
              <a:xfrm>
                <a:off x="3072" y="384"/>
                <a:ext cx="768" cy="384"/>
                <a:chOff x="3072" y="384"/>
                <a:chExt cx="768" cy="384"/>
              </a:xfrm>
            </p:grpSpPr>
            <p:sp>
              <p:nvSpPr>
                <p:cNvPr id="249937" name="Rectangle 30"/>
                <p:cNvSpPr>
                  <a:spLocks noChangeArrowheads="1"/>
                </p:cNvSpPr>
                <p:nvPr/>
              </p:nvSpPr>
              <p:spPr bwMode="auto">
                <a:xfrm>
                  <a:off x="3115" y="384"/>
                  <a:ext cx="682" cy="384"/>
                </a:xfrm>
                <a:prstGeom prst="rect">
                  <a:avLst/>
                </a:prstGeom>
                <a:noFill/>
                <a:ln w="12700">
                  <a:noFill/>
                  <a:miter lim="800000"/>
                </a:ln>
              </p:spPr>
              <p:txBody>
                <a:bodyPr/>
                <a:lstStyle/>
                <a:p>
                  <a:pPr algn="ctr">
                    <a:lnSpc>
                      <a:spcPct val="130000"/>
                    </a:lnSpc>
                  </a:pPr>
                  <a:r>
                    <a:rPr lang="zh-CN" altLang="en-US" sz="2200">
                      <a:solidFill>
                        <a:srgbClr val="000000"/>
                      </a:solidFill>
                    </a:rPr>
                    <a:t>四分位</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38" name="Rectangle 31"/>
                <p:cNvSpPr>
                  <a:spLocks noChangeArrowheads="1"/>
                </p:cNvSpPr>
                <p:nvPr/>
              </p:nvSpPr>
              <p:spPr bwMode="auto">
                <a:xfrm>
                  <a:off x="3072" y="384"/>
                  <a:ext cx="768"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69" name="Group 32"/>
              <p:cNvGrpSpPr/>
              <p:nvPr/>
            </p:nvGrpSpPr>
            <p:grpSpPr bwMode="auto">
              <a:xfrm>
                <a:off x="0" y="768"/>
                <a:ext cx="768" cy="480"/>
                <a:chOff x="0" y="768"/>
                <a:chExt cx="768" cy="480"/>
              </a:xfrm>
            </p:grpSpPr>
            <p:sp>
              <p:nvSpPr>
                <p:cNvPr id="249933" name="Rectangle 33"/>
                <p:cNvSpPr>
                  <a:spLocks noChangeArrowheads="1"/>
                </p:cNvSpPr>
                <p:nvPr/>
              </p:nvSpPr>
              <p:spPr bwMode="auto">
                <a:xfrm>
                  <a:off x="0" y="768"/>
                  <a:ext cx="768" cy="480"/>
                </a:xfrm>
                <a:prstGeom prst="rect">
                  <a:avLst/>
                </a:prstGeom>
                <a:solidFill>
                  <a:srgbClr val="FFFFFF"/>
                </a:solidFill>
                <a:ln w="12700">
                  <a:noFill/>
                  <a:miter lim="800000"/>
                </a:ln>
              </p:spPr>
              <p:txBody>
                <a:bodyPr wrap="none" anchor="ctr"/>
                <a:lstStyle/>
                <a:p>
                  <a:endParaRPr lang="zh-CN" altLang="en-US">
                    <a:solidFill>
                      <a:srgbClr val="000000"/>
                    </a:solidFill>
                  </a:endParaRPr>
                </a:p>
              </p:txBody>
            </p:sp>
            <p:grpSp>
              <p:nvGrpSpPr>
                <p:cNvPr id="249934" name="Group 34"/>
                <p:cNvGrpSpPr/>
                <p:nvPr/>
              </p:nvGrpSpPr>
              <p:grpSpPr bwMode="auto">
                <a:xfrm>
                  <a:off x="0" y="768"/>
                  <a:ext cx="768" cy="480"/>
                  <a:chOff x="0" y="768"/>
                  <a:chExt cx="768" cy="480"/>
                </a:xfrm>
              </p:grpSpPr>
              <p:sp>
                <p:nvSpPr>
                  <p:cNvPr id="249935" name="Rectangle 35"/>
                  <p:cNvSpPr>
                    <a:spLocks noChangeArrowheads="1"/>
                  </p:cNvSpPr>
                  <p:nvPr/>
                </p:nvSpPr>
                <p:spPr bwMode="auto">
                  <a:xfrm>
                    <a:off x="43" y="768"/>
                    <a:ext cx="682" cy="480"/>
                  </a:xfrm>
                  <a:prstGeom prst="rect">
                    <a:avLst/>
                  </a:prstGeom>
                  <a:solidFill>
                    <a:srgbClr val="FFFFFF"/>
                  </a:solidFill>
                  <a:ln w="12700">
                    <a:noFill/>
                    <a:miter lim="800000"/>
                  </a:ln>
                </p:spPr>
                <p:txBody>
                  <a:bodyPr/>
                  <a:lstStyle/>
                  <a:p>
                    <a:pPr algn="ctr">
                      <a:lnSpc>
                        <a:spcPct val="130000"/>
                      </a:lnSpc>
                    </a:pPr>
                    <a:r>
                      <a:rPr lang="zh-CN" altLang="en-US" sz="2200">
                        <a:solidFill>
                          <a:srgbClr val="000000"/>
                        </a:solidFill>
                      </a:rPr>
                      <a:t>优异</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36" name="Rectangle 36"/>
                  <p:cNvSpPr>
                    <a:spLocks noChangeArrowheads="1"/>
                  </p:cNvSpPr>
                  <p:nvPr/>
                </p:nvSpPr>
                <p:spPr bwMode="auto">
                  <a:xfrm>
                    <a:off x="0" y="76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grpSp>
            <p:nvGrpSpPr>
              <p:cNvPr id="249870" name="Group 37"/>
              <p:cNvGrpSpPr/>
              <p:nvPr/>
            </p:nvGrpSpPr>
            <p:grpSpPr bwMode="auto">
              <a:xfrm>
                <a:off x="768" y="768"/>
                <a:ext cx="768" cy="480"/>
                <a:chOff x="768" y="768"/>
                <a:chExt cx="768" cy="480"/>
              </a:xfrm>
            </p:grpSpPr>
            <p:sp>
              <p:nvSpPr>
                <p:cNvPr id="249931" name="Rectangle 38"/>
                <p:cNvSpPr>
                  <a:spLocks noChangeArrowheads="1"/>
                </p:cNvSpPr>
                <p:nvPr/>
              </p:nvSpPr>
              <p:spPr bwMode="auto">
                <a:xfrm>
                  <a:off x="811" y="768"/>
                  <a:ext cx="682" cy="480"/>
                </a:xfrm>
                <a:prstGeom prst="rect">
                  <a:avLst/>
                </a:prstGeom>
                <a:noFill/>
                <a:ln w="12700">
                  <a:noFill/>
                  <a:miter lim="800000"/>
                </a:ln>
              </p:spPr>
              <p:txBody>
                <a:bodyPr/>
                <a:lstStyle/>
                <a:p>
                  <a:pPr algn="ctr">
                    <a:lnSpc>
                      <a:spcPct val="130000"/>
                    </a:lnSpc>
                  </a:pPr>
                  <a:r>
                    <a:rPr lang="en-US" altLang="zh-CN" sz="2200" b="0">
                      <a:solidFill>
                        <a:srgbClr val="000000"/>
                      </a:solidFill>
                    </a:rPr>
                    <a:t>8-9%</a:t>
                  </a:r>
                  <a:endParaRPr lang="en-US" altLang="zh-CN" sz="2200" b="0">
                    <a:solidFill>
                      <a:srgbClr val="000000"/>
                    </a:solidFill>
                  </a:endParaRPr>
                </a:p>
                <a:p>
                  <a:pPr algn="ctr" eaLnBrk="0" hangingPunct="0">
                    <a:lnSpc>
                      <a:spcPct val="130000"/>
                    </a:lnSpc>
                  </a:pPr>
                  <a:r>
                    <a:rPr lang="en-US" altLang="zh-CN" sz="2200" b="0">
                      <a:solidFill>
                        <a:srgbClr val="000000"/>
                      </a:solidFill>
                    </a:rPr>
                    <a:t>6</a:t>
                  </a:r>
                  <a:r>
                    <a:rPr lang="zh-CN" altLang="en-US" sz="2200" b="0">
                      <a:solidFill>
                        <a:srgbClr val="000000"/>
                      </a:solidFill>
                    </a:rPr>
                    <a:t>－</a:t>
                  </a:r>
                  <a:r>
                    <a:rPr lang="en-US" altLang="zh-CN" sz="2200" b="0">
                      <a:solidFill>
                        <a:srgbClr val="000000"/>
                      </a:solidFill>
                    </a:rPr>
                    <a:t>9</a:t>
                  </a:r>
                  <a:r>
                    <a:rPr lang="zh-CN" altLang="en-US" sz="2200" b="0">
                      <a:solidFill>
                        <a:srgbClr val="000000"/>
                      </a:solidFill>
                    </a:rPr>
                    <a:t>个月</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32" name="Rectangle 39"/>
                <p:cNvSpPr>
                  <a:spLocks noChangeArrowheads="1"/>
                </p:cNvSpPr>
                <p:nvPr/>
              </p:nvSpPr>
              <p:spPr bwMode="auto">
                <a:xfrm>
                  <a:off x="768" y="76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71" name="Group 40"/>
              <p:cNvGrpSpPr/>
              <p:nvPr/>
            </p:nvGrpSpPr>
            <p:grpSpPr bwMode="auto">
              <a:xfrm>
                <a:off x="1536" y="768"/>
                <a:ext cx="768" cy="480"/>
                <a:chOff x="1536" y="768"/>
                <a:chExt cx="768" cy="480"/>
              </a:xfrm>
            </p:grpSpPr>
            <p:sp>
              <p:nvSpPr>
                <p:cNvPr id="249929" name="Rectangle 41"/>
                <p:cNvSpPr>
                  <a:spLocks noChangeArrowheads="1"/>
                </p:cNvSpPr>
                <p:nvPr/>
              </p:nvSpPr>
              <p:spPr bwMode="auto">
                <a:xfrm>
                  <a:off x="1579" y="768"/>
                  <a:ext cx="682" cy="480"/>
                </a:xfrm>
                <a:prstGeom prst="rect">
                  <a:avLst/>
                </a:prstGeom>
                <a:noFill/>
                <a:ln w="12700">
                  <a:noFill/>
                  <a:miter lim="800000"/>
                </a:ln>
              </p:spPr>
              <p:txBody>
                <a:bodyPr/>
                <a:lstStyle/>
                <a:p>
                  <a:pPr algn="ctr">
                    <a:lnSpc>
                      <a:spcPct val="130000"/>
                    </a:lnSpc>
                  </a:pPr>
                  <a:r>
                    <a:rPr lang="en-US" altLang="zh-CN" sz="2200" b="0">
                      <a:solidFill>
                        <a:srgbClr val="000000"/>
                      </a:solidFill>
                    </a:rPr>
                    <a:t>6-7%</a:t>
                  </a:r>
                  <a:endParaRPr lang="en-US" altLang="zh-CN" sz="2200" b="0">
                    <a:solidFill>
                      <a:srgbClr val="000000"/>
                    </a:solidFill>
                  </a:endParaRPr>
                </a:p>
                <a:p>
                  <a:pPr algn="ctr" eaLnBrk="0" hangingPunct="0">
                    <a:lnSpc>
                      <a:spcPct val="130000"/>
                    </a:lnSpc>
                  </a:pPr>
                  <a:r>
                    <a:rPr lang="en-US" altLang="zh-CN" sz="2200" b="0">
                      <a:solidFill>
                        <a:srgbClr val="000000"/>
                      </a:solidFill>
                    </a:rPr>
                    <a:t>9</a:t>
                  </a:r>
                  <a:r>
                    <a:rPr lang="zh-CN" altLang="en-US" sz="2200" b="0">
                      <a:solidFill>
                        <a:srgbClr val="000000"/>
                      </a:solidFill>
                    </a:rPr>
                    <a:t>－</a:t>
                  </a:r>
                  <a:r>
                    <a:rPr lang="en-US" altLang="zh-CN" sz="2200" b="0">
                      <a:solidFill>
                        <a:srgbClr val="000000"/>
                      </a:solidFill>
                    </a:rPr>
                    <a:t>12</a:t>
                  </a:r>
                  <a:r>
                    <a:rPr lang="zh-CN" altLang="en-US" sz="2200" b="0">
                      <a:solidFill>
                        <a:srgbClr val="000000"/>
                      </a:solidFill>
                    </a:rPr>
                    <a:t>个月</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30" name="Rectangle 42"/>
                <p:cNvSpPr>
                  <a:spLocks noChangeArrowheads="1"/>
                </p:cNvSpPr>
                <p:nvPr/>
              </p:nvSpPr>
              <p:spPr bwMode="auto">
                <a:xfrm>
                  <a:off x="1536" y="76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72" name="Group 43"/>
              <p:cNvGrpSpPr/>
              <p:nvPr/>
            </p:nvGrpSpPr>
            <p:grpSpPr bwMode="auto">
              <a:xfrm>
                <a:off x="2304" y="768"/>
                <a:ext cx="768" cy="480"/>
                <a:chOff x="2304" y="768"/>
                <a:chExt cx="768" cy="480"/>
              </a:xfrm>
            </p:grpSpPr>
            <p:sp>
              <p:nvSpPr>
                <p:cNvPr id="249927" name="Rectangle 44"/>
                <p:cNvSpPr>
                  <a:spLocks noChangeArrowheads="1"/>
                </p:cNvSpPr>
                <p:nvPr/>
              </p:nvSpPr>
              <p:spPr bwMode="auto">
                <a:xfrm>
                  <a:off x="2347" y="768"/>
                  <a:ext cx="682" cy="480"/>
                </a:xfrm>
                <a:prstGeom prst="rect">
                  <a:avLst/>
                </a:prstGeom>
                <a:noFill/>
                <a:ln w="12700">
                  <a:noFill/>
                  <a:miter lim="800000"/>
                </a:ln>
              </p:spPr>
              <p:txBody>
                <a:bodyPr/>
                <a:lstStyle/>
                <a:p>
                  <a:pPr algn="ctr">
                    <a:lnSpc>
                      <a:spcPct val="130000"/>
                    </a:lnSpc>
                  </a:pPr>
                  <a:r>
                    <a:rPr lang="en-US" altLang="zh-CN" sz="2200" b="0">
                      <a:solidFill>
                        <a:srgbClr val="000000"/>
                      </a:solidFill>
                    </a:rPr>
                    <a:t>4-5%</a:t>
                  </a:r>
                  <a:endParaRPr lang="en-US" altLang="zh-CN" sz="2200" b="0">
                    <a:solidFill>
                      <a:srgbClr val="000000"/>
                    </a:solidFill>
                  </a:endParaRPr>
                </a:p>
                <a:p>
                  <a:pPr algn="ctr" eaLnBrk="0" hangingPunct="0">
                    <a:lnSpc>
                      <a:spcPct val="130000"/>
                    </a:lnSpc>
                  </a:pPr>
                  <a:r>
                    <a:rPr lang="en-US" altLang="zh-CN" sz="2200" b="0">
                      <a:solidFill>
                        <a:srgbClr val="000000"/>
                      </a:solidFill>
                    </a:rPr>
                    <a:t>10</a:t>
                  </a:r>
                  <a:r>
                    <a:rPr lang="zh-CN" altLang="en-US" sz="2200" b="0">
                      <a:solidFill>
                        <a:srgbClr val="000000"/>
                      </a:solidFill>
                    </a:rPr>
                    <a:t>－</a:t>
                  </a:r>
                  <a:r>
                    <a:rPr lang="en-US" altLang="zh-CN" sz="2200" b="0">
                      <a:solidFill>
                        <a:srgbClr val="000000"/>
                      </a:solidFill>
                    </a:rPr>
                    <a:t>12</a:t>
                  </a:r>
                  <a:r>
                    <a:rPr lang="zh-CN" altLang="en-US" sz="2200" b="0">
                      <a:solidFill>
                        <a:srgbClr val="000000"/>
                      </a:solidFill>
                    </a:rPr>
                    <a:t>个月</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28" name="Rectangle 45"/>
                <p:cNvSpPr>
                  <a:spLocks noChangeArrowheads="1"/>
                </p:cNvSpPr>
                <p:nvPr/>
              </p:nvSpPr>
              <p:spPr bwMode="auto">
                <a:xfrm>
                  <a:off x="2304" y="76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73" name="Group 46"/>
              <p:cNvGrpSpPr/>
              <p:nvPr/>
            </p:nvGrpSpPr>
            <p:grpSpPr bwMode="auto">
              <a:xfrm>
                <a:off x="3072" y="768"/>
                <a:ext cx="768" cy="480"/>
                <a:chOff x="3072" y="768"/>
                <a:chExt cx="768" cy="480"/>
              </a:xfrm>
            </p:grpSpPr>
            <p:sp>
              <p:nvSpPr>
                <p:cNvPr id="249925" name="Rectangle 47"/>
                <p:cNvSpPr>
                  <a:spLocks noChangeArrowheads="1"/>
                </p:cNvSpPr>
                <p:nvPr/>
              </p:nvSpPr>
              <p:spPr bwMode="auto">
                <a:xfrm>
                  <a:off x="3115" y="768"/>
                  <a:ext cx="682" cy="480"/>
                </a:xfrm>
                <a:prstGeom prst="rect">
                  <a:avLst/>
                </a:prstGeom>
                <a:noFill/>
                <a:ln w="12700">
                  <a:noFill/>
                  <a:miter lim="800000"/>
                </a:ln>
              </p:spPr>
              <p:txBody>
                <a:bodyPr/>
                <a:lstStyle/>
                <a:p>
                  <a:pPr algn="ctr">
                    <a:lnSpc>
                      <a:spcPct val="130000"/>
                    </a:lnSpc>
                  </a:pPr>
                  <a:r>
                    <a:rPr lang="en-US" altLang="zh-CN" sz="2200" b="0">
                      <a:solidFill>
                        <a:srgbClr val="000000"/>
                      </a:solidFill>
                    </a:rPr>
                    <a:t>3-4%</a:t>
                  </a:r>
                  <a:endParaRPr lang="en-US" altLang="zh-CN" sz="2200" b="0">
                    <a:solidFill>
                      <a:srgbClr val="000000"/>
                    </a:solidFill>
                  </a:endParaRPr>
                </a:p>
                <a:p>
                  <a:pPr algn="ctr" eaLnBrk="0" hangingPunct="0">
                    <a:lnSpc>
                      <a:spcPct val="130000"/>
                    </a:lnSpc>
                  </a:pPr>
                  <a:r>
                    <a:rPr lang="en-US" altLang="zh-CN" sz="2200" b="0">
                      <a:solidFill>
                        <a:srgbClr val="000000"/>
                      </a:solidFill>
                    </a:rPr>
                    <a:t>12</a:t>
                  </a:r>
                  <a:r>
                    <a:rPr lang="zh-CN" altLang="en-US" sz="2200" b="0">
                      <a:solidFill>
                        <a:srgbClr val="000000"/>
                      </a:solidFill>
                    </a:rPr>
                    <a:t>－</a:t>
                  </a:r>
                  <a:r>
                    <a:rPr lang="en-US" altLang="zh-CN" sz="2200" b="0">
                      <a:solidFill>
                        <a:srgbClr val="000000"/>
                      </a:solidFill>
                    </a:rPr>
                    <a:t>15</a:t>
                  </a:r>
                  <a:r>
                    <a:rPr lang="zh-CN" altLang="en-US" sz="2200" b="0">
                      <a:solidFill>
                        <a:srgbClr val="000000"/>
                      </a:solidFill>
                    </a:rPr>
                    <a:t>个月</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26" name="Rectangle 48"/>
                <p:cNvSpPr>
                  <a:spLocks noChangeArrowheads="1"/>
                </p:cNvSpPr>
                <p:nvPr/>
              </p:nvSpPr>
              <p:spPr bwMode="auto">
                <a:xfrm>
                  <a:off x="3072" y="76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74" name="Group 49"/>
              <p:cNvGrpSpPr/>
              <p:nvPr/>
            </p:nvGrpSpPr>
            <p:grpSpPr bwMode="auto">
              <a:xfrm>
                <a:off x="0" y="1248"/>
                <a:ext cx="768" cy="480"/>
                <a:chOff x="0" y="1248"/>
                <a:chExt cx="768" cy="480"/>
              </a:xfrm>
            </p:grpSpPr>
            <p:sp>
              <p:nvSpPr>
                <p:cNvPr id="249921" name="Rectangle 50"/>
                <p:cNvSpPr>
                  <a:spLocks noChangeArrowheads="1"/>
                </p:cNvSpPr>
                <p:nvPr/>
              </p:nvSpPr>
              <p:spPr bwMode="auto">
                <a:xfrm>
                  <a:off x="0" y="1248"/>
                  <a:ext cx="768" cy="480"/>
                </a:xfrm>
                <a:prstGeom prst="rect">
                  <a:avLst/>
                </a:prstGeom>
                <a:solidFill>
                  <a:srgbClr val="FFFFFF"/>
                </a:solidFill>
                <a:ln w="12700">
                  <a:noFill/>
                  <a:miter lim="800000"/>
                </a:ln>
              </p:spPr>
              <p:txBody>
                <a:bodyPr wrap="none" anchor="ctr"/>
                <a:lstStyle/>
                <a:p>
                  <a:endParaRPr lang="zh-CN" altLang="en-US">
                    <a:solidFill>
                      <a:srgbClr val="000000"/>
                    </a:solidFill>
                  </a:endParaRPr>
                </a:p>
              </p:txBody>
            </p:sp>
            <p:grpSp>
              <p:nvGrpSpPr>
                <p:cNvPr id="249922" name="Group 51"/>
                <p:cNvGrpSpPr/>
                <p:nvPr/>
              </p:nvGrpSpPr>
              <p:grpSpPr bwMode="auto">
                <a:xfrm>
                  <a:off x="0" y="1248"/>
                  <a:ext cx="768" cy="480"/>
                  <a:chOff x="0" y="1248"/>
                  <a:chExt cx="768" cy="480"/>
                </a:xfrm>
              </p:grpSpPr>
              <p:sp>
                <p:nvSpPr>
                  <p:cNvPr id="249923" name="Rectangle 52"/>
                  <p:cNvSpPr>
                    <a:spLocks noChangeArrowheads="1"/>
                  </p:cNvSpPr>
                  <p:nvPr/>
                </p:nvSpPr>
                <p:spPr bwMode="auto">
                  <a:xfrm>
                    <a:off x="43" y="1248"/>
                    <a:ext cx="682" cy="480"/>
                  </a:xfrm>
                  <a:prstGeom prst="rect">
                    <a:avLst/>
                  </a:prstGeom>
                  <a:solidFill>
                    <a:srgbClr val="FFFFFF"/>
                  </a:solidFill>
                  <a:ln w="12700">
                    <a:noFill/>
                    <a:miter lim="800000"/>
                  </a:ln>
                </p:spPr>
                <p:txBody>
                  <a:bodyPr/>
                  <a:lstStyle/>
                  <a:p>
                    <a:pPr algn="ctr">
                      <a:lnSpc>
                        <a:spcPct val="130000"/>
                      </a:lnSpc>
                    </a:pPr>
                    <a:r>
                      <a:rPr lang="zh-CN" altLang="en-US" sz="2200">
                        <a:solidFill>
                          <a:srgbClr val="000000"/>
                        </a:solidFill>
                      </a:rPr>
                      <a:t>胜任</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24" name="Rectangle 53"/>
                  <p:cNvSpPr>
                    <a:spLocks noChangeArrowheads="1"/>
                  </p:cNvSpPr>
                  <p:nvPr/>
                </p:nvSpPr>
                <p:spPr bwMode="auto">
                  <a:xfrm>
                    <a:off x="0" y="124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grpSp>
            <p:nvGrpSpPr>
              <p:cNvPr id="249875" name="Group 54"/>
              <p:cNvGrpSpPr/>
              <p:nvPr/>
            </p:nvGrpSpPr>
            <p:grpSpPr bwMode="auto">
              <a:xfrm>
                <a:off x="768" y="1248"/>
                <a:ext cx="768" cy="480"/>
                <a:chOff x="768" y="1248"/>
                <a:chExt cx="768" cy="480"/>
              </a:xfrm>
            </p:grpSpPr>
            <p:sp>
              <p:nvSpPr>
                <p:cNvPr id="249919" name="Rectangle 55"/>
                <p:cNvSpPr>
                  <a:spLocks noChangeArrowheads="1"/>
                </p:cNvSpPr>
                <p:nvPr/>
              </p:nvSpPr>
              <p:spPr bwMode="auto">
                <a:xfrm>
                  <a:off x="811" y="1248"/>
                  <a:ext cx="682" cy="480"/>
                </a:xfrm>
                <a:prstGeom prst="rect">
                  <a:avLst/>
                </a:prstGeom>
                <a:noFill/>
                <a:ln w="12700">
                  <a:noFill/>
                  <a:miter lim="800000"/>
                </a:ln>
              </p:spPr>
              <p:txBody>
                <a:bodyPr/>
                <a:lstStyle/>
                <a:p>
                  <a:pPr algn="ctr">
                    <a:lnSpc>
                      <a:spcPct val="130000"/>
                    </a:lnSpc>
                  </a:pPr>
                  <a:r>
                    <a:rPr lang="en-US" altLang="zh-CN" sz="2200" b="0">
                      <a:solidFill>
                        <a:srgbClr val="000000"/>
                      </a:solidFill>
                    </a:rPr>
                    <a:t>6-7%</a:t>
                  </a:r>
                  <a:endParaRPr lang="en-US" altLang="zh-CN" sz="2200" b="0">
                    <a:solidFill>
                      <a:srgbClr val="000000"/>
                    </a:solidFill>
                  </a:endParaRPr>
                </a:p>
                <a:p>
                  <a:pPr algn="ctr" eaLnBrk="0" hangingPunct="0">
                    <a:lnSpc>
                      <a:spcPct val="130000"/>
                    </a:lnSpc>
                  </a:pPr>
                  <a:r>
                    <a:rPr lang="en-US" altLang="zh-CN" sz="2200" b="0">
                      <a:solidFill>
                        <a:srgbClr val="000000"/>
                      </a:solidFill>
                    </a:rPr>
                    <a:t>8</a:t>
                  </a:r>
                  <a:r>
                    <a:rPr lang="zh-CN" altLang="en-US" sz="2200" b="0">
                      <a:solidFill>
                        <a:srgbClr val="000000"/>
                      </a:solidFill>
                    </a:rPr>
                    <a:t>－</a:t>
                  </a:r>
                  <a:r>
                    <a:rPr lang="en-US" altLang="zh-CN" sz="2200" b="0">
                      <a:solidFill>
                        <a:srgbClr val="000000"/>
                      </a:solidFill>
                    </a:rPr>
                    <a:t>10</a:t>
                  </a:r>
                  <a:r>
                    <a:rPr lang="zh-CN" altLang="en-US" sz="2200" b="0">
                      <a:solidFill>
                        <a:srgbClr val="000000"/>
                      </a:solidFill>
                    </a:rPr>
                    <a:t>个月</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20" name="Rectangle 56"/>
                <p:cNvSpPr>
                  <a:spLocks noChangeArrowheads="1"/>
                </p:cNvSpPr>
                <p:nvPr/>
              </p:nvSpPr>
              <p:spPr bwMode="auto">
                <a:xfrm>
                  <a:off x="768" y="124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76" name="Group 57"/>
              <p:cNvGrpSpPr/>
              <p:nvPr/>
            </p:nvGrpSpPr>
            <p:grpSpPr bwMode="auto">
              <a:xfrm>
                <a:off x="1536" y="1248"/>
                <a:ext cx="768" cy="480"/>
                <a:chOff x="1536" y="1248"/>
                <a:chExt cx="768" cy="480"/>
              </a:xfrm>
            </p:grpSpPr>
            <p:sp>
              <p:nvSpPr>
                <p:cNvPr id="249917" name="Rectangle 58"/>
                <p:cNvSpPr>
                  <a:spLocks noChangeArrowheads="1"/>
                </p:cNvSpPr>
                <p:nvPr/>
              </p:nvSpPr>
              <p:spPr bwMode="auto">
                <a:xfrm>
                  <a:off x="1579" y="1248"/>
                  <a:ext cx="682" cy="480"/>
                </a:xfrm>
                <a:prstGeom prst="rect">
                  <a:avLst/>
                </a:prstGeom>
                <a:noFill/>
                <a:ln w="12700">
                  <a:noFill/>
                  <a:miter lim="800000"/>
                </a:ln>
              </p:spPr>
              <p:txBody>
                <a:bodyPr/>
                <a:lstStyle/>
                <a:p>
                  <a:pPr algn="ctr">
                    <a:lnSpc>
                      <a:spcPct val="130000"/>
                    </a:lnSpc>
                  </a:pPr>
                  <a:r>
                    <a:rPr lang="en-US" altLang="zh-CN" sz="2200" b="0">
                      <a:solidFill>
                        <a:srgbClr val="000000"/>
                      </a:solidFill>
                    </a:rPr>
                    <a:t>4-5%</a:t>
                  </a:r>
                  <a:endParaRPr lang="en-US" altLang="zh-CN" sz="2200" b="0">
                    <a:solidFill>
                      <a:srgbClr val="000000"/>
                    </a:solidFill>
                  </a:endParaRPr>
                </a:p>
                <a:p>
                  <a:pPr algn="ctr" eaLnBrk="0" hangingPunct="0">
                    <a:lnSpc>
                      <a:spcPct val="130000"/>
                    </a:lnSpc>
                  </a:pPr>
                  <a:r>
                    <a:rPr lang="en-US" altLang="zh-CN" sz="2200" b="0">
                      <a:solidFill>
                        <a:srgbClr val="000000"/>
                      </a:solidFill>
                    </a:rPr>
                    <a:t>10</a:t>
                  </a:r>
                  <a:r>
                    <a:rPr lang="zh-CN" altLang="en-US" sz="2200" b="0">
                      <a:solidFill>
                        <a:srgbClr val="000000"/>
                      </a:solidFill>
                    </a:rPr>
                    <a:t>－</a:t>
                  </a:r>
                  <a:r>
                    <a:rPr lang="en-US" altLang="zh-CN" sz="2200" b="0">
                      <a:solidFill>
                        <a:srgbClr val="000000"/>
                      </a:solidFill>
                    </a:rPr>
                    <a:t>12</a:t>
                  </a:r>
                  <a:r>
                    <a:rPr lang="zh-CN" altLang="en-US" sz="2200" b="0">
                      <a:solidFill>
                        <a:srgbClr val="000000"/>
                      </a:solidFill>
                    </a:rPr>
                    <a:t>个月</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18" name="Rectangle 59"/>
                <p:cNvSpPr>
                  <a:spLocks noChangeArrowheads="1"/>
                </p:cNvSpPr>
                <p:nvPr/>
              </p:nvSpPr>
              <p:spPr bwMode="auto">
                <a:xfrm>
                  <a:off x="1536" y="124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77" name="Group 60"/>
              <p:cNvGrpSpPr/>
              <p:nvPr/>
            </p:nvGrpSpPr>
            <p:grpSpPr bwMode="auto">
              <a:xfrm>
                <a:off x="2304" y="1248"/>
                <a:ext cx="768" cy="480"/>
                <a:chOff x="2304" y="1248"/>
                <a:chExt cx="768" cy="480"/>
              </a:xfrm>
            </p:grpSpPr>
            <p:sp>
              <p:nvSpPr>
                <p:cNvPr id="249915" name="Rectangle 61"/>
                <p:cNvSpPr>
                  <a:spLocks noChangeArrowheads="1"/>
                </p:cNvSpPr>
                <p:nvPr/>
              </p:nvSpPr>
              <p:spPr bwMode="auto">
                <a:xfrm>
                  <a:off x="2347" y="1248"/>
                  <a:ext cx="682" cy="480"/>
                </a:xfrm>
                <a:prstGeom prst="rect">
                  <a:avLst/>
                </a:prstGeom>
                <a:noFill/>
                <a:ln w="12700">
                  <a:noFill/>
                  <a:miter lim="800000"/>
                </a:ln>
              </p:spPr>
              <p:txBody>
                <a:bodyPr/>
                <a:lstStyle/>
                <a:p>
                  <a:pPr algn="ctr">
                    <a:lnSpc>
                      <a:spcPct val="130000"/>
                    </a:lnSpc>
                  </a:pPr>
                  <a:r>
                    <a:rPr lang="en-US" altLang="zh-CN" sz="2200" b="0">
                      <a:solidFill>
                        <a:srgbClr val="000000"/>
                      </a:solidFill>
                    </a:rPr>
                    <a:t>3-4%</a:t>
                  </a:r>
                  <a:endParaRPr lang="en-US" altLang="zh-CN" sz="2200" b="0">
                    <a:solidFill>
                      <a:srgbClr val="000000"/>
                    </a:solidFill>
                  </a:endParaRPr>
                </a:p>
                <a:p>
                  <a:pPr algn="ctr" eaLnBrk="0" hangingPunct="0">
                    <a:lnSpc>
                      <a:spcPct val="130000"/>
                    </a:lnSpc>
                  </a:pPr>
                  <a:r>
                    <a:rPr lang="en-US" altLang="zh-CN" sz="2200" b="0">
                      <a:solidFill>
                        <a:srgbClr val="000000"/>
                      </a:solidFill>
                    </a:rPr>
                    <a:t>12</a:t>
                  </a:r>
                  <a:r>
                    <a:rPr lang="zh-CN" altLang="en-US" sz="2200" b="0">
                      <a:solidFill>
                        <a:srgbClr val="000000"/>
                      </a:solidFill>
                    </a:rPr>
                    <a:t>－</a:t>
                  </a:r>
                  <a:r>
                    <a:rPr lang="en-US" altLang="zh-CN" sz="2200" b="0">
                      <a:solidFill>
                        <a:srgbClr val="000000"/>
                      </a:solidFill>
                    </a:rPr>
                    <a:t>15</a:t>
                  </a:r>
                  <a:r>
                    <a:rPr lang="zh-CN" altLang="en-US" sz="2200" b="0">
                      <a:solidFill>
                        <a:srgbClr val="000000"/>
                      </a:solidFill>
                    </a:rPr>
                    <a:t>个月</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16" name="Rectangle 62"/>
                <p:cNvSpPr>
                  <a:spLocks noChangeArrowheads="1"/>
                </p:cNvSpPr>
                <p:nvPr/>
              </p:nvSpPr>
              <p:spPr bwMode="auto">
                <a:xfrm>
                  <a:off x="2304" y="124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78" name="Group 63"/>
              <p:cNvGrpSpPr/>
              <p:nvPr/>
            </p:nvGrpSpPr>
            <p:grpSpPr bwMode="auto">
              <a:xfrm>
                <a:off x="3072" y="1248"/>
                <a:ext cx="768" cy="480"/>
                <a:chOff x="3072" y="1248"/>
                <a:chExt cx="768" cy="480"/>
              </a:xfrm>
            </p:grpSpPr>
            <p:sp>
              <p:nvSpPr>
                <p:cNvPr id="249913" name="Rectangle 64"/>
                <p:cNvSpPr>
                  <a:spLocks noChangeArrowheads="1"/>
                </p:cNvSpPr>
                <p:nvPr/>
              </p:nvSpPr>
              <p:spPr bwMode="auto">
                <a:xfrm>
                  <a:off x="3115" y="1248"/>
                  <a:ext cx="682" cy="480"/>
                </a:xfrm>
                <a:prstGeom prst="rect">
                  <a:avLst/>
                </a:prstGeom>
                <a:noFill/>
                <a:ln w="12700">
                  <a:noFill/>
                  <a:miter lim="800000"/>
                </a:ln>
              </p:spPr>
              <p:txBody>
                <a:bodyPr/>
                <a:lstStyle/>
                <a:p>
                  <a:pPr algn="ctr">
                    <a:lnSpc>
                      <a:spcPct val="130000"/>
                    </a:lnSpc>
                  </a:pPr>
                  <a:r>
                    <a:rPr lang="en-US" altLang="zh-CN" sz="2200" b="0">
                      <a:solidFill>
                        <a:srgbClr val="000000"/>
                      </a:solidFill>
                    </a:rPr>
                    <a:t>2-3%</a:t>
                  </a:r>
                  <a:endParaRPr lang="en-US" altLang="zh-CN" sz="2200" b="0">
                    <a:solidFill>
                      <a:srgbClr val="000000"/>
                    </a:solidFill>
                  </a:endParaRPr>
                </a:p>
                <a:p>
                  <a:pPr algn="ctr" eaLnBrk="0" hangingPunct="0">
                    <a:lnSpc>
                      <a:spcPct val="130000"/>
                    </a:lnSpc>
                  </a:pPr>
                  <a:r>
                    <a:rPr lang="en-US" altLang="zh-CN" sz="2200" b="0">
                      <a:solidFill>
                        <a:srgbClr val="000000"/>
                      </a:solidFill>
                    </a:rPr>
                    <a:t>15</a:t>
                  </a:r>
                  <a:r>
                    <a:rPr lang="zh-CN" altLang="en-US" sz="2200" b="0">
                      <a:solidFill>
                        <a:srgbClr val="000000"/>
                      </a:solidFill>
                    </a:rPr>
                    <a:t>－</a:t>
                  </a:r>
                  <a:r>
                    <a:rPr lang="en-US" altLang="zh-CN" sz="2200" b="0">
                      <a:solidFill>
                        <a:srgbClr val="000000"/>
                      </a:solidFill>
                    </a:rPr>
                    <a:t>18</a:t>
                  </a:r>
                  <a:r>
                    <a:rPr lang="zh-CN" altLang="en-US" sz="2200" b="0">
                      <a:solidFill>
                        <a:srgbClr val="000000"/>
                      </a:solidFill>
                    </a:rPr>
                    <a:t>个月</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14" name="Rectangle 65"/>
                <p:cNvSpPr>
                  <a:spLocks noChangeArrowheads="1"/>
                </p:cNvSpPr>
                <p:nvPr/>
              </p:nvSpPr>
              <p:spPr bwMode="auto">
                <a:xfrm>
                  <a:off x="3072" y="124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79" name="Group 66"/>
              <p:cNvGrpSpPr/>
              <p:nvPr/>
            </p:nvGrpSpPr>
            <p:grpSpPr bwMode="auto">
              <a:xfrm>
                <a:off x="0" y="1728"/>
                <a:ext cx="768" cy="480"/>
                <a:chOff x="0" y="1728"/>
                <a:chExt cx="768" cy="480"/>
              </a:xfrm>
            </p:grpSpPr>
            <p:sp>
              <p:nvSpPr>
                <p:cNvPr id="249909" name="Rectangle 67"/>
                <p:cNvSpPr>
                  <a:spLocks noChangeArrowheads="1"/>
                </p:cNvSpPr>
                <p:nvPr/>
              </p:nvSpPr>
              <p:spPr bwMode="auto">
                <a:xfrm>
                  <a:off x="0" y="1728"/>
                  <a:ext cx="768" cy="480"/>
                </a:xfrm>
                <a:prstGeom prst="rect">
                  <a:avLst/>
                </a:prstGeom>
                <a:solidFill>
                  <a:srgbClr val="FFFFFF"/>
                </a:solidFill>
                <a:ln w="12700">
                  <a:noFill/>
                  <a:miter lim="800000"/>
                </a:ln>
              </p:spPr>
              <p:txBody>
                <a:bodyPr wrap="none" anchor="ctr"/>
                <a:lstStyle/>
                <a:p>
                  <a:endParaRPr lang="zh-CN" altLang="en-US">
                    <a:solidFill>
                      <a:srgbClr val="000000"/>
                    </a:solidFill>
                  </a:endParaRPr>
                </a:p>
              </p:txBody>
            </p:sp>
            <p:grpSp>
              <p:nvGrpSpPr>
                <p:cNvPr id="249910" name="Group 68"/>
                <p:cNvGrpSpPr/>
                <p:nvPr/>
              </p:nvGrpSpPr>
              <p:grpSpPr bwMode="auto">
                <a:xfrm>
                  <a:off x="0" y="1728"/>
                  <a:ext cx="768" cy="480"/>
                  <a:chOff x="0" y="1728"/>
                  <a:chExt cx="768" cy="480"/>
                </a:xfrm>
              </p:grpSpPr>
              <p:sp>
                <p:nvSpPr>
                  <p:cNvPr id="249911" name="Rectangle 69"/>
                  <p:cNvSpPr>
                    <a:spLocks noChangeArrowheads="1"/>
                  </p:cNvSpPr>
                  <p:nvPr/>
                </p:nvSpPr>
                <p:spPr bwMode="auto">
                  <a:xfrm>
                    <a:off x="43" y="1728"/>
                    <a:ext cx="682" cy="480"/>
                  </a:xfrm>
                  <a:prstGeom prst="rect">
                    <a:avLst/>
                  </a:prstGeom>
                  <a:solidFill>
                    <a:srgbClr val="FFFFFF"/>
                  </a:solidFill>
                  <a:ln w="12700">
                    <a:noFill/>
                    <a:miter lim="800000"/>
                  </a:ln>
                </p:spPr>
                <p:txBody>
                  <a:bodyPr/>
                  <a:lstStyle/>
                  <a:p>
                    <a:pPr algn="ctr">
                      <a:lnSpc>
                        <a:spcPct val="130000"/>
                      </a:lnSpc>
                    </a:pPr>
                    <a:r>
                      <a:rPr lang="zh-CN" altLang="en-US" sz="2200">
                        <a:solidFill>
                          <a:srgbClr val="000000"/>
                        </a:solidFill>
                      </a:rPr>
                      <a:t>合格</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12" name="Rectangle 70"/>
                  <p:cNvSpPr>
                    <a:spLocks noChangeArrowheads="1"/>
                  </p:cNvSpPr>
                  <p:nvPr/>
                </p:nvSpPr>
                <p:spPr bwMode="auto">
                  <a:xfrm>
                    <a:off x="0" y="172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grpSp>
            <p:nvGrpSpPr>
              <p:cNvPr id="249880" name="Group 71"/>
              <p:cNvGrpSpPr/>
              <p:nvPr/>
            </p:nvGrpSpPr>
            <p:grpSpPr bwMode="auto">
              <a:xfrm>
                <a:off x="768" y="1728"/>
                <a:ext cx="768" cy="480"/>
                <a:chOff x="768" y="1728"/>
                <a:chExt cx="768" cy="480"/>
              </a:xfrm>
            </p:grpSpPr>
            <p:sp>
              <p:nvSpPr>
                <p:cNvPr id="249907" name="Rectangle 72"/>
                <p:cNvSpPr>
                  <a:spLocks noChangeArrowheads="1"/>
                </p:cNvSpPr>
                <p:nvPr/>
              </p:nvSpPr>
              <p:spPr bwMode="auto">
                <a:xfrm>
                  <a:off x="811" y="1728"/>
                  <a:ext cx="682" cy="480"/>
                </a:xfrm>
                <a:prstGeom prst="rect">
                  <a:avLst/>
                </a:prstGeom>
                <a:noFill/>
                <a:ln w="12700">
                  <a:noFill/>
                  <a:miter lim="800000"/>
                </a:ln>
              </p:spPr>
              <p:txBody>
                <a:bodyPr/>
                <a:lstStyle/>
                <a:p>
                  <a:pPr algn="ctr">
                    <a:lnSpc>
                      <a:spcPct val="130000"/>
                    </a:lnSpc>
                  </a:pPr>
                  <a:r>
                    <a:rPr lang="en-US" altLang="zh-CN" sz="2200" b="0">
                      <a:solidFill>
                        <a:srgbClr val="000000"/>
                      </a:solidFill>
                    </a:rPr>
                    <a:t>4-5%</a:t>
                  </a:r>
                  <a:endParaRPr lang="en-US" altLang="zh-CN" sz="2200" b="0">
                    <a:solidFill>
                      <a:srgbClr val="000000"/>
                    </a:solidFill>
                  </a:endParaRPr>
                </a:p>
                <a:p>
                  <a:pPr algn="ctr" eaLnBrk="0" hangingPunct="0">
                    <a:lnSpc>
                      <a:spcPct val="130000"/>
                    </a:lnSpc>
                  </a:pPr>
                  <a:r>
                    <a:rPr lang="en-US" altLang="zh-CN" sz="2200" b="0">
                      <a:solidFill>
                        <a:srgbClr val="000000"/>
                      </a:solidFill>
                    </a:rPr>
                    <a:t>9</a:t>
                  </a:r>
                  <a:r>
                    <a:rPr lang="zh-CN" altLang="en-US" sz="2200" b="0">
                      <a:solidFill>
                        <a:srgbClr val="000000"/>
                      </a:solidFill>
                    </a:rPr>
                    <a:t>－</a:t>
                  </a:r>
                  <a:r>
                    <a:rPr lang="en-US" altLang="zh-CN" sz="2200" b="0">
                      <a:solidFill>
                        <a:srgbClr val="000000"/>
                      </a:solidFill>
                    </a:rPr>
                    <a:t>12</a:t>
                  </a:r>
                  <a:r>
                    <a:rPr lang="zh-CN" altLang="en-US" sz="2200" b="0">
                      <a:solidFill>
                        <a:srgbClr val="000000"/>
                      </a:solidFill>
                    </a:rPr>
                    <a:t>个月</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08" name="Rectangle 73"/>
                <p:cNvSpPr>
                  <a:spLocks noChangeArrowheads="1"/>
                </p:cNvSpPr>
                <p:nvPr/>
              </p:nvSpPr>
              <p:spPr bwMode="auto">
                <a:xfrm>
                  <a:off x="768" y="172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81" name="Group 74"/>
              <p:cNvGrpSpPr/>
              <p:nvPr/>
            </p:nvGrpSpPr>
            <p:grpSpPr bwMode="auto">
              <a:xfrm>
                <a:off x="1536" y="1728"/>
                <a:ext cx="768" cy="480"/>
                <a:chOff x="1536" y="1728"/>
                <a:chExt cx="768" cy="480"/>
              </a:xfrm>
            </p:grpSpPr>
            <p:sp>
              <p:nvSpPr>
                <p:cNvPr id="249905" name="Rectangle 75"/>
                <p:cNvSpPr>
                  <a:spLocks noChangeArrowheads="1"/>
                </p:cNvSpPr>
                <p:nvPr/>
              </p:nvSpPr>
              <p:spPr bwMode="auto">
                <a:xfrm>
                  <a:off x="1579" y="1728"/>
                  <a:ext cx="682" cy="480"/>
                </a:xfrm>
                <a:prstGeom prst="rect">
                  <a:avLst/>
                </a:prstGeom>
                <a:noFill/>
                <a:ln w="12700">
                  <a:noFill/>
                  <a:miter lim="800000"/>
                </a:ln>
              </p:spPr>
              <p:txBody>
                <a:bodyPr/>
                <a:lstStyle/>
                <a:p>
                  <a:pPr algn="ctr">
                    <a:lnSpc>
                      <a:spcPct val="130000"/>
                    </a:lnSpc>
                  </a:pPr>
                  <a:r>
                    <a:rPr lang="en-US" altLang="zh-CN" sz="2200" b="0">
                      <a:solidFill>
                        <a:srgbClr val="000000"/>
                      </a:solidFill>
                    </a:rPr>
                    <a:t>3-4%</a:t>
                  </a:r>
                  <a:endParaRPr lang="en-US" altLang="zh-CN" sz="2200" b="0">
                    <a:solidFill>
                      <a:srgbClr val="000000"/>
                    </a:solidFill>
                  </a:endParaRPr>
                </a:p>
                <a:p>
                  <a:pPr algn="ctr" eaLnBrk="0" hangingPunct="0">
                    <a:lnSpc>
                      <a:spcPct val="130000"/>
                    </a:lnSpc>
                  </a:pPr>
                  <a:r>
                    <a:rPr lang="en-US" altLang="zh-CN" sz="2200" b="0">
                      <a:solidFill>
                        <a:srgbClr val="000000"/>
                      </a:solidFill>
                    </a:rPr>
                    <a:t>12</a:t>
                  </a:r>
                  <a:r>
                    <a:rPr lang="zh-CN" altLang="en-US" sz="2200" b="0">
                      <a:solidFill>
                        <a:srgbClr val="000000"/>
                      </a:solidFill>
                    </a:rPr>
                    <a:t>－</a:t>
                  </a:r>
                  <a:r>
                    <a:rPr lang="en-US" altLang="zh-CN" sz="2200" b="0">
                      <a:solidFill>
                        <a:srgbClr val="000000"/>
                      </a:solidFill>
                    </a:rPr>
                    <a:t>15</a:t>
                  </a:r>
                  <a:r>
                    <a:rPr lang="zh-CN" altLang="en-US" sz="2200" b="0">
                      <a:solidFill>
                        <a:srgbClr val="000000"/>
                      </a:solidFill>
                    </a:rPr>
                    <a:t>个月</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06" name="Rectangle 76"/>
                <p:cNvSpPr>
                  <a:spLocks noChangeArrowheads="1"/>
                </p:cNvSpPr>
                <p:nvPr/>
              </p:nvSpPr>
              <p:spPr bwMode="auto">
                <a:xfrm>
                  <a:off x="1536" y="172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82" name="Group 77"/>
              <p:cNvGrpSpPr/>
              <p:nvPr/>
            </p:nvGrpSpPr>
            <p:grpSpPr bwMode="auto">
              <a:xfrm>
                <a:off x="2304" y="1728"/>
                <a:ext cx="768" cy="480"/>
                <a:chOff x="2304" y="1728"/>
                <a:chExt cx="768" cy="480"/>
              </a:xfrm>
            </p:grpSpPr>
            <p:sp>
              <p:nvSpPr>
                <p:cNvPr id="249903" name="Rectangle 78"/>
                <p:cNvSpPr>
                  <a:spLocks noChangeArrowheads="1"/>
                </p:cNvSpPr>
                <p:nvPr/>
              </p:nvSpPr>
              <p:spPr bwMode="auto">
                <a:xfrm>
                  <a:off x="2347" y="1728"/>
                  <a:ext cx="682" cy="480"/>
                </a:xfrm>
                <a:prstGeom prst="rect">
                  <a:avLst/>
                </a:prstGeom>
                <a:noFill/>
                <a:ln w="12700">
                  <a:noFill/>
                  <a:miter lim="800000"/>
                </a:ln>
              </p:spPr>
              <p:txBody>
                <a:bodyPr/>
                <a:lstStyle/>
                <a:p>
                  <a:pPr algn="ctr">
                    <a:lnSpc>
                      <a:spcPct val="130000"/>
                    </a:lnSpc>
                  </a:pPr>
                  <a:r>
                    <a:rPr lang="en-US" altLang="zh-CN" sz="2200" b="0">
                      <a:solidFill>
                        <a:srgbClr val="000000"/>
                      </a:solidFill>
                    </a:rPr>
                    <a:t>2-3%</a:t>
                  </a:r>
                  <a:endParaRPr lang="en-US" altLang="zh-CN" sz="2200" b="0">
                    <a:solidFill>
                      <a:srgbClr val="000000"/>
                    </a:solidFill>
                  </a:endParaRPr>
                </a:p>
                <a:p>
                  <a:pPr algn="ctr" eaLnBrk="0" hangingPunct="0">
                    <a:lnSpc>
                      <a:spcPct val="130000"/>
                    </a:lnSpc>
                  </a:pPr>
                  <a:r>
                    <a:rPr lang="en-US" altLang="zh-CN" sz="2200" b="0">
                      <a:solidFill>
                        <a:srgbClr val="000000"/>
                      </a:solidFill>
                    </a:rPr>
                    <a:t>15</a:t>
                  </a:r>
                  <a:r>
                    <a:rPr lang="zh-CN" altLang="en-US" sz="2200" b="0">
                      <a:solidFill>
                        <a:srgbClr val="000000"/>
                      </a:solidFill>
                    </a:rPr>
                    <a:t>－</a:t>
                  </a:r>
                  <a:r>
                    <a:rPr lang="en-US" altLang="zh-CN" sz="2200" b="0">
                      <a:solidFill>
                        <a:srgbClr val="000000"/>
                      </a:solidFill>
                    </a:rPr>
                    <a:t>18</a:t>
                  </a:r>
                  <a:r>
                    <a:rPr lang="zh-CN" altLang="en-US" sz="2200" b="0">
                      <a:solidFill>
                        <a:srgbClr val="000000"/>
                      </a:solidFill>
                    </a:rPr>
                    <a:t>个月</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04" name="Rectangle 79"/>
                <p:cNvSpPr>
                  <a:spLocks noChangeArrowheads="1"/>
                </p:cNvSpPr>
                <p:nvPr/>
              </p:nvSpPr>
              <p:spPr bwMode="auto">
                <a:xfrm>
                  <a:off x="2304" y="172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83" name="Group 80"/>
              <p:cNvGrpSpPr/>
              <p:nvPr/>
            </p:nvGrpSpPr>
            <p:grpSpPr bwMode="auto">
              <a:xfrm>
                <a:off x="3072" y="1728"/>
                <a:ext cx="768" cy="480"/>
                <a:chOff x="3072" y="1728"/>
                <a:chExt cx="768" cy="480"/>
              </a:xfrm>
            </p:grpSpPr>
            <p:sp>
              <p:nvSpPr>
                <p:cNvPr id="249901" name="Rectangle 81"/>
                <p:cNvSpPr>
                  <a:spLocks noChangeArrowheads="1"/>
                </p:cNvSpPr>
                <p:nvPr/>
              </p:nvSpPr>
              <p:spPr bwMode="auto">
                <a:xfrm>
                  <a:off x="3115" y="1728"/>
                  <a:ext cx="682" cy="480"/>
                </a:xfrm>
                <a:prstGeom prst="rect">
                  <a:avLst/>
                </a:prstGeom>
                <a:noFill/>
                <a:ln w="12700">
                  <a:noFill/>
                  <a:miter lim="800000"/>
                </a:ln>
              </p:spPr>
              <p:txBody>
                <a:bodyPr/>
                <a:lstStyle/>
                <a:p>
                  <a:pPr algn="ctr">
                    <a:lnSpc>
                      <a:spcPct val="130000"/>
                    </a:lnSpc>
                  </a:pPr>
                  <a:r>
                    <a:rPr lang="en-US" altLang="zh-CN" sz="2200" b="0">
                      <a:solidFill>
                        <a:srgbClr val="000000"/>
                      </a:solidFill>
                    </a:rPr>
                    <a:t>0</a:t>
                  </a:r>
                  <a:endParaRPr lang="en-US" altLang="zh-CN" sz="2200" b="0">
                    <a:solidFill>
                      <a:srgbClr val="000000"/>
                    </a:solidFill>
                  </a:endParaRPr>
                </a:p>
                <a:p>
                  <a:pPr algn="ctr" eaLnBrk="0" hangingPunct="0">
                    <a:lnSpc>
                      <a:spcPct val="130000"/>
                    </a:lnSpc>
                  </a:pPr>
                  <a:endParaRPr lang="en-US" altLang="zh-CN" sz="2200" b="0">
                    <a:solidFill>
                      <a:srgbClr val="000000"/>
                    </a:solidFill>
                  </a:endParaRPr>
                </a:p>
              </p:txBody>
            </p:sp>
            <p:sp>
              <p:nvSpPr>
                <p:cNvPr id="249902" name="Rectangle 82"/>
                <p:cNvSpPr>
                  <a:spLocks noChangeArrowheads="1"/>
                </p:cNvSpPr>
                <p:nvPr/>
              </p:nvSpPr>
              <p:spPr bwMode="auto">
                <a:xfrm>
                  <a:off x="3072" y="172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84" name="Group 83"/>
              <p:cNvGrpSpPr/>
              <p:nvPr/>
            </p:nvGrpSpPr>
            <p:grpSpPr bwMode="auto">
              <a:xfrm>
                <a:off x="0" y="2208"/>
                <a:ext cx="768" cy="480"/>
                <a:chOff x="0" y="2208"/>
                <a:chExt cx="768" cy="480"/>
              </a:xfrm>
            </p:grpSpPr>
            <p:sp>
              <p:nvSpPr>
                <p:cNvPr id="249897" name="Rectangle 84"/>
                <p:cNvSpPr>
                  <a:spLocks noChangeArrowheads="1"/>
                </p:cNvSpPr>
                <p:nvPr/>
              </p:nvSpPr>
              <p:spPr bwMode="auto">
                <a:xfrm>
                  <a:off x="0" y="2208"/>
                  <a:ext cx="768" cy="480"/>
                </a:xfrm>
                <a:prstGeom prst="rect">
                  <a:avLst/>
                </a:prstGeom>
                <a:solidFill>
                  <a:srgbClr val="FFFFFF"/>
                </a:solidFill>
                <a:ln w="12700">
                  <a:noFill/>
                  <a:miter lim="800000"/>
                </a:ln>
              </p:spPr>
              <p:txBody>
                <a:bodyPr wrap="none" anchor="ctr"/>
                <a:lstStyle/>
                <a:p>
                  <a:endParaRPr lang="zh-CN" altLang="en-US">
                    <a:solidFill>
                      <a:srgbClr val="000000"/>
                    </a:solidFill>
                  </a:endParaRPr>
                </a:p>
              </p:txBody>
            </p:sp>
            <p:grpSp>
              <p:nvGrpSpPr>
                <p:cNvPr id="249898" name="Group 85"/>
                <p:cNvGrpSpPr/>
                <p:nvPr/>
              </p:nvGrpSpPr>
              <p:grpSpPr bwMode="auto">
                <a:xfrm>
                  <a:off x="0" y="2208"/>
                  <a:ext cx="768" cy="480"/>
                  <a:chOff x="0" y="2208"/>
                  <a:chExt cx="768" cy="480"/>
                </a:xfrm>
              </p:grpSpPr>
              <p:sp>
                <p:nvSpPr>
                  <p:cNvPr id="249899" name="Rectangle 86"/>
                  <p:cNvSpPr>
                    <a:spLocks noChangeArrowheads="1"/>
                  </p:cNvSpPr>
                  <p:nvPr/>
                </p:nvSpPr>
                <p:spPr bwMode="auto">
                  <a:xfrm>
                    <a:off x="43" y="2208"/>
                    <a:ext cx="682" cy="480"/>
                  </a:xfrm>
                  <a:prstGeom prst="rect">
                    <a:avLst/>
                  </a:prstGeom>
                  <a:solidFill>
                    <a:srgbClr val="FFFFFF"/>
                  </a:solidFill>
                  <a:ln w="12700">
                    <a:noFill/>
                    <a:miter lim="800000"/>
                  </a:ln>
                </p:spPr>
                <p:txBody>
                  <a:bodyPr/>
                  <a:lstStyle/>
                  <a:p>
                    <a:pPr algn="ctr">
                      <a:lnSpc>
                        <a:spcPct val="130000"/>
                      </a:lnSpc>
                    </a:pPr>
                    <a:r>
                      <a:rPr lang="zh-CN" altLang="en-US" sz="2200">
                        <a:solidFill>
                          <a:srgbClr val="000000"/>
                        </a:solidFill>
                      </a:rPr>
                      <a:t>不令人满意</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900" name="Rectangle 87"/>
                  <p:cNvSpPr>
                    <a:spLocks noChangeArrowheads="1"/>
                  </p:cNvSpPr>
                  <p:nvPr/>
                </p:nvSpPr>
                <p:spPr bwMode="auto">
                  <a:xfrm>
                    <a:off x="0" y="220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grpSp>
            <p:nvGrpSpPr>
              <p:cNvPr id="249885" name="Group 88"/>
              <p:cNvGrpSpPr/>
              <p:nvPr/>
            </p:nvGrpSpPr>
            <p:grpSpPr bwMode="auto">
              <a:xfrm>
                <a:off x="768" y="2208"/>
                <a:ext cx="768" cy="480"/>
                <a:chOff x="768" y="2208"/>
                <a:chExt cx="768" cy="480"/>
              </a:xfrm>
            </p:grpSpPr>
            <p:sp>
              <p:nvSpPr>
                <p:cNvPr id="249895" name="Rectangle 89"/>
                <p:cNvSpPr>
                  <a:spLocks noChangeArrowheads="1"/>
                </p:cNvSpPr>
                <p:nvPr/>
              </p:nvSpPr>
              <p:spPr bwMode="auto">
                <a:xfrm>
                  <a:off x="811" y="2208"/>
                  <a:ext cx="682" cy="480"/>
                </a:xfrm>
                <a:prstGeom prst="rect">
                  <a:avLst/>
                </a:prstGeom>
                <a:noFill/>
                <a:ln w="12700">
                  <a:noFill/>
                  <a:miter lim="800000"/>
                </a:ln>
              </p:spPr>
              <p:txBody>
                <a:bodyPr/>
                <a:lstStyle/>
                <a:p>
                  <a:pPr algn="ctr">
                    <a:lnSpc>
                      <a:spcPct val="130000"/>
                    </a:lnSpc>
                  </a:pPr>
                  <a:r>
                    <a:rPr lang="en-US" altLang="zh-CN" sz="2200" b="0">
                      <a:solidFill>
                        <a:srgbClr val="000000"/>
                      </a:solidFill>
                    </a:rPr>
                    <a:t>0-2%</a:t>
                  </a:r>
                  <a:endParaRPr lang="en-US" altLang="zh-CN" sz="2200" b="0">
                    <a:solidFill>
                      <a:srgbClr val="000000"/>
                    </a:solidFill>
                  </a:endParaRPr>
                </a:p>
                <a:p>
                  <a:pPr algn="ctr" eaLnBrk="0" hangingPunct="0">
                    <a:lnSpc>
                      <a:spcPct val="130000"/>
                    </a:lnSpc>
                  </a:pPr>
                  <a:r>
                    <a:rPr lang="en-US" altLang="zh-CN" sz="2200" b="0">
                      <a:solidFill>
                        <a:srgbClr val="000000"/>
                      </a:solidFill>
                    </a:rPr>
                    <a:t>12</a:t>
                  </a:r>
                  <a:r>
                    <a:rPr lang="zh-CN" altLang="en-US" sz="2200" b="0">
                      <a:solidFill>
                        <a:srgbClr val="000000"/>
                      </a:solidFill>
                    </a:rPr>
                    <a:t>－</a:t>
                  </a:r>
                  <a:r>
                    <a:rPr lang="en-US" altLang="zh-CN" sz="2200" b="0">
                      <a:solidFill>
                        <a:srgbClr val="000000"/>
                      </a:solidFill>
                    </a:rPr>
                    <a:t>15</a:t>
                  </a:r>
                  <a:r>
                    <a:rPr lang="zh-CN" altLang="en-US" sz="2200" b="0">
                      <a:solidFill>
                        <a:srgbClr val="000000"/>
                      </a:solidFill>
                    </a:rPr>
                    <a:t>个月</a:t>
                  </a:r>
                  <a:endParaRPr lang="zh-CN" altLang="en-US" sz="2200" b="0">
                    <a:solidFill>
                      <a:srgbClr val="000000"/>
                    </a:solidFill>
                  </a:endParaRPr>
                </a:p>
                <a:p>
                  <a:pPr algn="ctr" eaLnBrk="0" hangingPunct="0">
                    <a:lnSpc>
                      <a:spcPct val="130000"/>
                    </a:lnSpc>
                  </a:pPr>
                  <a:endParaRPr lang="en-US" altLang="zh-CN" sz="2200" b="0">
                    <a:solidFill>
                      <a:srgbClr val="000000"/>
                    </a:solidFill>
                  </a:endParaRPr>
                </a:p>
              </p:txBody>
            </p:sp>
            <p:sp>
              <p:nvSpPr>
                <p:cNvPr id="249896" name="Rectangle 90"/>
                <p:cNvSpPr>
                  <a:spLocks noChangeArrowheads="1"/>
                </p:cNvSpPr>
                <p:nvPr/>
              </p:nvSpPr>
              <p:spPr bwMode="auto">
                <a:xfrm>
                  <a:off x="768" y="220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86" name="Group 91"/>
              <p:cNvGrpSpPr/>
              <p:nvPr/>
            </p:nvGrpSpPr>
            <p:grpSpPr bwMode="auto">
              <a:xfrm>
                <a:off x="1536" y="2208"/>
                <a:ext cx="768" cy="480"/>
                <a:chOff x="1536" y="2208"/>
                <a:chExt cx="768" cy="480"/>
              </a:xfrm>
            </p:grpSpPr>
            <p:sp>
              <p:nvSpPr>
                <p:cNvPr id="249893" name="Rectangle 92"/>
                <p:cNvSpPr>
                  <a:spLocks noChangeArrowheads="1"/>
                </p:cNvSpPr>
                <p:nvPr/>
              </p:nvSpPr>
              <p:spPr bwMode="auto">
                <a:xfrm>
                  <a:off x="1579" y="2208"/>
                  <a:ext cx="682" cy="480"/>
                </a:xfrm>
                <a:prstGeom prst="rect">
                  <a:avLst/>
                </a:prstGeom>
                <a:noFill/>
                <a:ln w="12700">
                  <a:noFill/>
                  <a:miter lim="800000"/>
                </a:ln>
              </p:spPr>
              <p:txBody>
                <a:bodyPr/>
                <a:lstStyle/>
                <a:p>
                  <a:pPr algn="ctr">
                    <a:lnSpc>
                      <a:spcPct val="130000"/>
                    </a:lnSpc>
                  </a:pPr>
                  <a:r>
                    <a:rPr lang="en-US" altLang="zh-CN" sz="2200" b="0">
                      <a:solidFill>
                        <a:srgbClr val="000000"/>
                      </a:solidFill>
                    </a:rPr>
                    <a:t>0</a:t>
                  </a:r>
                  <a:endParaRPr lang="en-US" altLang="zh-CN" sz="2200" b="0">
                    <a:solidFill>
                      <a:srgbClr val="000000"/>
                    </a:solidFill>
                  </a:endParaRPr>
                </a:p>
                <a:p>
                  <a:pPr algn="ctr" eaLnBrk="0" hangingPunct="0">
                    <a:lnSpc>
                      <a:spcPct val="130000"/>
                    </a:lnSpc>
                  </a:pPr>
                  <a:endParaRPr lang="en-US" altLang="zh-CN" sz="2200" b="0">
                    <a:solidFill>
                      <a:srgbClr val="000000"/>
                    </a:solidFill>
                  </a:endParaRPr>
                </a:p>
              </p:txBody>
            </p:sp>
            <p:sp>
              <p:nvSpPr>
                <p:cNvPr id="249894" name="Rectangle 93"/>
                <p:cNvSpPr>
                  <a:spLocks noChangeArrowheads="1"/>
                </p:cNvSpPr>
                <p:nvPr/>
              </p:nvSpPr>
              <p:spPr bwMode="auto">
                <a:xfrm>
                  <a:off x="1536" y="220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87" name="Group 94"/>
              <p:cNvGrpSpPr/>
              <p:nvPr/>
            </p:nvGrpSpPr>
            <p:grpSpPr bwMode="auto">
              <a:xfrm>
                <a:off x="2304" y="2208"/>
                <a:ext cx="768" cy="480"/>
                <a:chOff x="2304" y="2208"/>
                <a:chExt cx="768" cy="480"/>
              </a:xfrm>
            </p:grpSpPr>
            <p:sp>
              <p:nvSpPr>
                <p:cNvPr id="249891" name="Rectangle 95"/>
                <p:cNvSpPr>
                  <a:spLocks noChangeArrowheads="1"/>
                </p:cNvSpPr>
                <p:nvPr/>
              </p:nvSpPr>
              <p:spPr bwMode="auto">
                <a:xfrm>
                  <a:off x="2347" y="2208"/>
                  <a:ext cx="682" cy="480"/>
                </a:xfrm>
                <a:prstGeom prst="rect">
                  <a:avLst/>
                </a:prstGeom>
                <a:noFill/>
                <a:ln w="12700">
                  <a:noFill/>
                  <a:miter lim="800000"/>
                </a:ln>
              </p:spPr>
              <p:txBody>
                <a:bodyPr/>
                <a:lstStyle/>
                <a:p>
                  <a:pPr algn="ctr">
                    <a:lnSpc>
                      <a:spcPct val="130000"/>
                    </a:lnSpc>
                  </a:pPr>
                  <a:r>
                    <a:rPr lang="en-US" altLang="zh-CN" sz="2200" b="0">
                      <a:solidFill>
                        <a:srgbClr val="000000"/>
                      </a:solidFill>
                    </a:rPr>
                    <a:t>0</a:t>
                  </a:r>
                  <a:endParaRPr lang="en-US" altLang="zh-CN" sz="2200" b="0">
                    <a:solidFill>
                      <a:srgbClr val="000000"/>
                    </a:solidFill>
                  </a:endParaRPr>
                </a:p>
                <a:p>
                  <a:pPr algn="ctr" eaLnBrk="0" hangingPunct="0">
                    <a:lnSpc>
                      <a:spcPct val="130000"/>
                    </a:lnSpc>
                  </a:pPr>
                  <a:endParaRPr lang="en-US" altLang="zh-CN" sz="2200" b="0">
                    <a:solidFill>
                      <a:srgbClr val="000000"/>
                    </a:solidFill>
                  </a:endParaRPr>
                </a:p>
              </p:txBody>
            </p:sp>
            <p:sp>
              <p:nvSpPr>
                <p:cNvPr id="249892" name="Rectangle 96"/>
                <p:cNvSpPr>
                  <a:spLocks noChangeArrowheads="1"/>
                </p:cNvSpPr>
                <p:nvPr/>
              </p:nvSpPr>
              <p:spPr bwMode="auto">
                <a:xfrm>
                  <a:off x="2304" y="220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49888" name="Group 97"/>
              <p:cNvGrpSpPr/>
              <p:nvPr/>
            </p:nvGrpSpPr>
            <p:grpSpPr bwMode="auto">
              <a:xfrm>
                <a:off x="3072" y="2208"/>
                <a:ext cx="768" cy="480"/>
                <a:chOff x="3072" y="2208"/>
                <a:chExt cx="768" cy="480"/>
              </a:xfrm>
            </p:grpSpPr>
            <p:sp>
              <p:nvSpPr>
                <p:cNvPr id="249889" name="Rectangle 98"/>
                <p:cNvSpPr>
                  <a:spLocks noChangeArrowheads="1"/>
                </p:cNvSpPr>
                <p:nvPr/>
              </p:nvSpPr>
              <p:spPr bwMode="auto">
                <a:xfrm>
                  <a:off x="3115" y="2208"/>
                  <a:ext cx="682" cy="480"/>
                </a:xfrm>
                <a:prstGeom prst="rect">
                  <a:avLst/>
                </a:prstGeom>
                <a:noFill/>
                <a:ln w="12700">
                  <a:noFill/>
                  <a:miter lim="800000"/>
                </a:ln>
              </p:spPr>
              <p:txBody>
                <a:bodyPr/>
                <a:lstStyle/>
                <a:p>
                  <a:pPr algn="ctr">
                    <a:lnSpc>
                      <a:spcPct val="130000"/>
                    </a:lnSpc>
                  </a:pPr>
                  <a:r>
                    <a:rPr lang="en-US" altLang="zh-CN" sz="2200" b="0">
                      <a:solidFill>
                        <a:srgbClr val="000000"/>
                      </a:solidFill>
                    </a:rPr>
                    <a:t>0</a:t>
                  </a:r>
                  <a:endParaRPr lang="en-US" altLang="zh-CN" sz="2200" b="0">
                    <a:solidFill>
                      <a:srgbClr val="000000"/>
                    </a:solidFill>
                  </a:endParaRPr>
                </a:p>
                <a:p>
                  <a:pPr algn="ctr" eaLnBrk="0" hangingPunct="0">
                    <a:lnSpc>
                      <a:spcPct val="130000"/>
                    </a:lnSpc>
                  </a:pPr>
                  <a:endParaRPr lang="en-US" altLang="zh-CN" sz="2200" b="0">
                    <a:solidFill>
                      <a:srgbClr val="000000"/>
                    </a:solidFill>
                  </a:endParaRPr>
                </a:p>
              </p:txBody>
            </p:sp>
            <p:sp>
              <p:nvSpPr>
                <p:cNvPr id="249890" name="Rectangle 99"/>
                <p:cNvSpPr>
                  <a:spLocks noChangeArrowheads="1"/>
                </p:cNvSpPr>
                <p:nvPr/>
              </p:nvSpPr>
              <p:spPr bwMode="auto">
                <a:xfrm>
                  <a:off x="3072" y="2208"/>
                  <a:ext cx="768" cy="48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sp>
          <p:nvSpPr>
            <p:cNvPr id="249861" name="Rectangle 100"/>
            <p:cNvSpPr>
              <a:spLocks noChangeArrowheads="1"/>
            </p:cNvSpPr>
            <p:nvPr/>
          </p:nvSpPr>
          <p:spPr bwMode="auto">
            <a:xfrm>
              <a:off x="-3" y="-3"/>
              <a:ext cx="3846" cy="2694"/>
            </a:xfrm>
            <a:prstGeom prst="rect">
              <a:avLst/>
            </a:prstGeom>
            <a:noFill/>
            <a:ln w="9525">
              <a:solidFill>
                <a:srgbClr val="A0A0A0"/>
              </a:solidFill>
              <a:miter lim="800000"/>
            </a:ln>
          </p:spPr>
          <p:txBody>
            <a:bodyPr wrap="none" anchor="ctr"/>
            <a:lstStyle/>
            <a:p>
              <a:endParaRPr lang="zh-CN" alt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330000"/>
              </a:lnSpc>
            </a:pPr>
            <a:r>
              <a:rPr lang="zh-CN" altLang="en-US" sz="3200" b="1" dirty="0" smtClean="0">
                <a:solidFill>
                  <a:srgbClr val="FFFFFF"/>
                </a:solidFill>
                <a:latin typeface="宋体" panose="02010600030101010101" pitchFamily="2" charset="-122"/>
              </a:rPr>
              <a:t>一次性奖金</a:t>
            </a:r>
            <a:endParaRPr lang="zh-CN" altLang="en-US" sz="3200" b="1" dirty="0" smtClean="0">
              <a:solidFill>
                <a:srgbClr val="FFFFFF"/>
              </a:solidFill>
              <a:latin typeface="宋体" panose="02010600030101010101" pitchFamily="2" charset="-122"/>
            </a:endParaRPr>
          </a:p>
        </p:txBody>
      </p:sp>
      <p:sp>
        <p:nvSpPr>
          <p:cNvPr id="3" name="TextBox 2"/>
          <p:cNvSpPr txBox="1"/>
          <p:nvPr/>
        </p:nvSpPr>
        <p:spPr>
          <a:xfrm>
            <a:off x="293377" y="1290958"/>
            <a:ext cx="10081246" cy="5631180"/>
          </a:xfrm>
          <a:prstGeom prst="rect">
            <a:avLst/>
          </a:prstGeom>
          <a:noFill/>
        </p:spPr>
        <p:txBody>
          <a:bodyPr wrap="square" rtlCol="0">
            <a:spAutoFit/>
          </a:bodyPr>
          <a:lstStyle/>
          <a:p>
            <a:pPr marL="342900" indent="-342900">
              <a:lnSpc>
                <a:spcPct val="150000"/>
              </a:lnSpc>
              <a:buFontTx/>
              <a:buBlip>
                <a:blip r:embed="rId1"/>
              </a:buBlip>
            </a:pPr>
            <a:r>
              <a:rPr lang="zh-CN" altLang="en-US" dirty="0" smtClean="0">
                <a:solidFill>
                  <a:srgbClr val="000000"/>
                </a:solidFill>
              </a:rPr>
              <a:t>从</a:t>
            </a:r>
            <a:r>
              <a:rPr lang="zh-CN" altLang="en-US" dirty="0">
                <a:solidFill>
                  <a:srgbClr val="000000"/>
                </a:solidFill>
              </a:rPr>
              <a:t>广义上讲</a:t>
            </a:r>
            <a:r>
              <a:rPr lang="en-US" altLang="zh-CN" dirty="0" smtClean="0">
                <a:solidFill>
                  <a:srgbClr val="000000"/>
                </a:solidFill>
              </a:rPr>
              <a:t>,</a:t>
            </a:r>
            <a:r>
              <a:rPr lang="zh-CN" altLang="en-US" dirty="0">
                <a:solidFill>
                  <a:srgbClr val="000000"/>
                </a:solidFill>
              </a:rPr>
              <a:t>一次性奖金</a:t>
            </a:r>
            <a:r>
              <a:rPr lang="zh-CN" altLang="en-US" dirty="0" smtClean="0">
                <a:solidFill>
                  <a:srgbClr val="000000"/>
                </a:solidFill>
              </a:rPr>
              <a:t>属于</a:t>
            </a:r>
            <a:r>
              <a:rPr lang="zh-CN" altLang="en-US" dirty="0">
                <a:solidFill>
                  <a:srgbClr val="000000"/>
                </a:solidFill>
              </a:rPr>
              <a:t>绩效加薪的</a:t>
            </a:r>
            <a:r>
              <a:rPr lang="zh-CN" altLang="en-US" dirty="0" smtClean="0">
                <a:solidFill>
                  <a:srgbClr val="000000"/>
                </a:solidFill>
              </a:rPr>
              <a:t>范畴，但</a:t>
            </a:r>
            <a:r>
              <a:rPr lang="zh-CN" altLang="en-US" dirty="0">
                <a:solidFill>
                  <a:srgbClr val="000000"/>
                </a:solidFill>
              </a:rPr>
              <a:t>不是在基本薪酬基础上的累积性增加</a:t>
            </a:r>
            <a:r>
              <a:rPr lang="en-US" altLang="zh-CN" dirty="0">
                <a:solidFill>
                  <a:srgbClr val="000000"/>
                </a:solidFill>
              </a:rPr>
              <a:t>,</a:t>
            </a:r>
            <a:r>
              <a:rPr lang="zh-CN" altLang="en-US" dirty="0">
                <a:solidFill>
                  <a:srgbClr val="000000"/>
                </a:solidFill>
              </a:rPr>
              <a:t>而是一种一次性支付的绩效奖励</a:t>
            </a:r>
            <a:r>
              <a:rPr lang="zh-CN" altLang="en-US" dirty="0" smtClean="0">
                <a:solidFill>
                  <a:srgbClr val="000000"/>
                </a:solidFill>
              </a:rPr>
              <a:t>。</a:t>
            </a:r>
            <a:endParaRPr lang="en-US" altLang="zh-CN" dirty="0" smtClean="0">
              <a:solidFill>
                <a:srgbClr val="000000"/>
              </a:solidFill>
            </a:endParaRPr>
          </a:p>
          <a:p>
            <a:pPr marL="342900" indent="-342900">
              <a:lnSpc>
                <a:spcPct val="150000"/>
              </a:lnSpc>
              <a:buFontTx/>
              <a:buBlip>
                <a:blip r:embed="rId1"/>
              </a:buBlip>
            </a:pPr>
            <a:r>
              <a:rPr lang="zh-CN" altLang="en-US" dirty="0" smtClean="0">
                <a:solidFill>
                  <a:srgbClr val="000000"/>
                </a:solidFill>
              </a:rPr>
              <a:t>对于组织而言，一次性奖金优势明显：</a:t>
            </a:r>
            <a:endParaRPr lang="en-US" altLang="zh-CN" dirty="0" smtClean="0">
              <a:solidFill>
                <a:srgbClr val="000000"/>
              </a:solidFill>
            </a:endParaRPr>
          </a:p>
          <a:p>
            <a:pPr marL="800100" lvl="1" indent="-342900">
              <a:lnSpc>
                <a:spcPct val="150000"/>
              </a:lnSpc>
              <a:buFontTx/>
              <a:buBlip>
                <a:blip r:embed="rId1"/>
              </a:buBlip>
            </a:pPr>
            <a:r>
              <a:rPr lang="zh-CN" altLang="en-US" dirty="0">
                <a:solidFill>
                  <a:srgbClr val="000000"/>
                </a:solidFill>
              </a:rPr>
              <a:t>在保持绩效和薪酬挂钩的情况下</a:t>
            </a:r>
            <a:r>
              <a:rPr lang="en-US" altLang="zh-CN" dirty="0">
                <a:solidFill>
                  <a:srgbClr val="000000"/>
                </a:solidFill>
              </a:rPr>
              <a:t>,</a:t>
            </a:r>
            <a:r>
              <a:rPr lang="zh-CN" altLang="en-US" dirty="0">
                <a:solidFill>
                  <a:srgbClr val="000000"/>
                </a:solidFill>
              </a:rPr>
              <a:t>减少</a:t>
            </a:r>
            <a:r>
              <a:rPr lang="zh-CN" altLang="en-US" dirty="0" smtClean="0">
                <a:solidFill>
                  <a:srgbClr val="000000"/>
                </a:solidFill>
              </a:rPr>
              <a:t>了固定</a:t>
            </a:r>
            <a:r>
              <a:rPr lang="zh-CN" altLang="en-US" dirty="0">
                <a:solidFill>
                  <a:srgbClr val="000000"/>
                </a:solidFill>
              </a:rPr>
              <a:t>薪酬</a:t>
            </a:r>
            <a:r>
              <a:rPr lang="zh-CN" altLang="en-US" dirty="0" smtClean="0">
                <a:solidFill>
                  <a:srgbClr val="000000"/>
                </a:solidFill>
              </a:rPr>
              <a:t>成本的增加</a:t>
            </a:r>
            <a:endParaRPr lang="en-US" altLang="zh-CN" dirty="0" smtClean="0">
              <a:solidFill>
                <a:srgbClr val="000000"/>
              </a:solidFill>
            </a:endParaRPr>
          </a:p>
          <a:p>
            <a:pPr marL="800100" lvl="1" indent="-342900">
              <a:lnSpc>
                <a:spcPct val="150000"/>
              </a:lnSpc>
              <a:buFontTx/>
              <a:buBlip>
                <a:blip r:embed="rId1"/>
              </a:buBlip>
            </a:pPr>
            <a:r>
              <a:rPr lang="zh-CN" altLang="en-US" dirty="0" smtClean="0">
                <a:solidFill>
                  <a:srgbClr val="000000"/>
                </a:solidFill>
              </a:rPr>
              <a:t>保障了组织</a:t>
            </a:r>
            <a:r>
              <a:rPr lang="zh-CN" altLang="en-US" dirty="0">
                <a:solidFill>
                  <a:srgbClr val="000000"/>
                </a:solidFill>
              </a:rPr>
              <a:t>各等级薪酬范围</a:t>
            </a:r>
            <a:r>
              <a:rPr lang="zh-CN" altLang="en-US" dirty="0" smtClean="0">
                <a:solidFill>
                  <a:srgbClr val="000000"/>
                </a:solidFill>
              </a:rPr>
              <a:t>的“神圣性”</a:t>
            </a:r>
            <a:endParaRPr lang="en-US" altLang="zh-CN" dirty="0" smtClean="0">
              <a:solidFill>
                <a:srgbClr val="000000"/>
              </a:solidFill>
            </a:endParaRPr>
          </a:p>
          <a:p>
            <a:pPr marL="800100" lvl="1" indent="-342900">
              <a:lnSpc>
                <a:spcPct val="150000"/>
              </a:lnSpc>
              <a:buFontTx/>
              <a:buBlip>
                <a:blip r:embed="rId1"/>
              </a:buBlip>
            </a:pPr>
            <a:r>
              <a:rPr lang="zh-CN" altLang="en-US" dirty="0" smtClean="0">
                <a:solidFill>
                  <a:srgbClr val="000000"/>
                </a:solidFill>
              </a:rPr>
              <a:t>有效而灵活</a:t>
            </a:r>
            <a:endParaRPr lang="en-US" altLang="zh-CN" dirty="0" smtClean="0">
              <a:solidFill>
                <a:srgbClr val="000000"/>
              </a:solidFill>
            </a:endParaRPr>
          </a:p>
          <a:p>
            <a:pPr marL="342900" indent="-342900">
              <a:lnSpc>
                <a:spcPct val="150000"/>
              </a:lnSpc>
              <a:buFontTx/>
              <a:buBlip>
                <a:blip r:embed="rId1"/>
              </a:buBlip>
            </a:pPr>
            <a:r>
              <a:rPr lang="zh-CN" altLang="en-US" dirty="0" smtClean="0">
                <a:solidFill>
                  <a:srgbClr val="000000"/>
                </a:solidFill>
              </a:rPr>
              <a:t>对于员工而言，一次性奖金的优势较少：</a:t>
            </a:r>
            <a:endParaRPr lang="en-US" altLang="zh-CN" dirty="0" smtClean="0">
              <a:solidFill>
                <a:srgbClr val="000000"/>
              </a:solidFill>
            </a:endParaRPr>
          </a:p>
          <a:p>
            <a:pPr marL="800100" lvl="1" indent="-342900">
              <a:lnSpc>
                <a:spcPct val="150000"/>
              </a:lnSpc>
              <a:buFontTx/>
              <a:buBlip>
                <a:blip r:embed="rId1"/>
              </a:buBlip>
            </a:pPr>
            <a:r>
              <a:rPr lang="zh-CN" altLang="en-US" dirty="0" smtClean="0">
                <a:solidFill>
                  <a:srgbClr val="000000"/>
                </a:solidFill>
              </a:rPr>
              <a:t>长期</a:t>
            </a:r>
            <a:r>
              <a:rPr lang="zh-CN" altLang="en-US" dirty="0">
                <a:solidFill>
                  <a:srgbClr val="000000"/>
                </a:solidFill>
              </a:rPr>
              <a:t>来看，员工拿到的金钱比在普通绩效加薪情况下少得多</a:t>
            </a:r>
            <a:endParaRPr lang="en-US" altLang="zh-CN" dirty="0" smtClean="0">
              <a:solidFill>
                <a:srgbClr val="000000"/>
              </a:solidFill>
            </a:endParaRPr>
          </a:p>
          <a:p>
            <a:pPr marL="800100" lvl="1" indent="-342900">
              <a:lnSpc>
                <a:spcPct val="150000"/>
              </a:lnSpc>
              <a:buFontTx/>
              <a:buBlip>
                <a:blip r:embed="rId1"/>
              </a:buBlip>
            </a:pPr>
            <a:r>
              <a:rPr lang="zh-CN" altLang="en-US" dirty="0">
                <a:solidFill>
                  <a:srgbClr val="000000"/>
                </a:solidFill>
              </a:rPr>
              <a:t>在传统的薪酬体系中</a:t>
            </a:r>
            <a:r>
              <a:rPr lang="en-US" altLang="zh-CN" dirty="0">
                <a:solidFill>
                  <a:srgbClr val="000000"/>
                </a:solidFill>
              </a:rPr>
              <a:t>,</a:t>
            </a:r>
            <a:r>
              <a:rPr lang="zh-CN" altLang="en-US" dirty="0">
                <a:solidFill>
                  <a:srgbClr val="000000"/>
                </a:solidFill>
              </a:rPr>
              <a:t>退休金只和员工的基本薪酬挂钩而与一次性奖金没有任何关系</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p:cNvSpPr>
            <a:spLocks noGrp="1" noChangeArrowheads="1"/>
          </p:cNvSpPr>
          <p:nvPr>
            <p:ph type="title"/>
          </p:nvPr>
        </p:nvSpPr>
        <p:spPr>
          <a:xfrm>
            <a:off x="0" y="0"/>
            <a:ext cx="10668000" cy="1066800"/>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rPr>
              <a:t>月</a:t>
            </a:r>
            <a:r>
              <a:rPr lang="en-US" altLang="zh-CN" sz="3200" b="1" smtClean="0">
                <a:solidFill>
                  <a:srgbClr val="FFFFFF"/>
                </a:solidFill>
                <a:latin typeface="宋体" panose="02010600030101010101" pitchFamily="2" charset="-122"/>
              </a:rPr>
              <a:t>/</a:t>
            </a:r>
            <a:r>
              <a:rPr lang="zh-CN" altLang="en-US" sz="3200" b="1" smtClean="0">
                <a:solidFill>
                  <a:srgbClr val="FFFFFF"/>
                </a:solidFill>
                <a:latin typeface="宋体" panose="02010600030101010101" pitchFamily="2" charset="-122"/>
              </a:rPr>
              <a:t>季度浮动薪酬</a:t>
            </a:r>
            <a:endParaRPr lang="zh-CN" altLang="en-US" sz="3200" b="1" smtClean="0">
              <a:solidFill>
                <a:srgbClr val="FFFFFF"/>
              </a:solidFill>
              <a:latin typeface="宋体" panose="02010600030101010101" pitchFamily="2" charset="-122"/>
            </a:endParaRPr>
          </a:p>
        </p:txBody>
      </p:sp>
      <p:sp>
        <p:nvSpPr>
          <p:cNvPr id="250883" name="Rectangle 3"/>
          <p:cNvSpPr>
            <a:spLocks noChangeArrowheads="1"/>
          </p:cNvSpPr>
          <p:nvPr/>
        </p:nvSpPr>
        <p:spPr bwMode="auto">
          <a:xfrm>
            <a:off x="438150" y="1193800"/>
            <a:ext cx="9936163" cy="5934075"/>
          </a:xfrm>
          <a:prstGeom prst="rect">
            <a:avLst/>
          </a:prstGeom>
          <a:solidFill>
            <a:srgbClr val="99FF99"/>
          </a:solidFill>
          <a:ln w="12700">
            <a:noFill/>
            <a:miter lim="800000"/>
          </a:ln>
        </p:spPr>
        <p:txBody>
          <a:bodyPr anchor="ctr">
            <a:spAutoFit/>
          </a:bodyPr>
          <a:lstStyle/>
          <a:p>
            <a:pPr indent="1866900" algn="l">
              <a:lnSpc>
                <a:spcPct val="120000"/>
              </a:lnSpc>
              <a:tabLst>
                <a:tab pos="457200" algn="l"/>
              </a:tabLst>
            </a:pPr>
            <a:r>
              <a:rPr lang="en-US" altLang="zh-CN" sz="2000" b="0">
                <a:solidFill>
                  <a:srgbClr val="000000"/>
                </a:solidFill>
              </a:rPr>
              <a:t>1</a:t>
            </a:r>
            <a:r>
              <a:rPr lang="zh-CN" altLang="en-US" sz="2000" b="0">
                <a:solidFill>
                  <a:srgbClr val="000000"/>
                </a:solidFill>
              </a:rPr>
              <a:t>、部门间季度绩效工资平均单价的计算</a:t>
            </a:r>
            <a:endParaRPr lang="zh-CN" altLang="en-US" sz="2000" b="0">
              <a:solidFill>
                <a:srgbClr val="000000"/>
              </a:solidFill>
            </a:endParaRPr>
          </a:p>
          <a:p>
            <a:pPr indent="1866900" algn="l">
              <a:lnSpc>
                <a:spcPct val="120000"/>
              </a:lnSpc>
              <a:tabLst>
                <a:tab pos="457200" algn="l"/>
              </a:tabLst>
            </a:pPr>
            <a:r>
              <a:rPr lang="zh-CN" altLang="en-US" sz="2000" b="0">
                <a:solidFill>
                  <a:srgbClr val="000000"/>
                </a:solidFill>
              </a:rPr>
              <a:t>                                                    </a:t>
            </a:r>
            <a:endParaRPr lang="zh-CN" altLang="en-US" sz="2000" b="0">
              <a:solidFill>
                <a:srgbClr val="000000"/>
              </a:solidFill>
            </a:endParaRPr>
          </a:p>
          <a:p>
            <a:pPr indent="1866900" algn="l">
              <a:lnSpc>
                <a:spcPct val="120000"/>
              </a:lnSpc>
              <a:tabLst>
                <a:tab pos="457200" algn="l"/>
              </a:tabLst>
            </a:pPr>
            <a:r>
              <a:rPr lang="zh-CN" altLang="en-US" sz="2000" b="0">
                <a:solidFill>
                  <a:srgbClr val="000000"/>
                </a:solidFill>
              </a:rPr>
              <a:t>                                                              公司季度绩效工资基准额</a:t>
            </a:r>
            <a:endParaRPr lang="zh-CN" altLang="en-US" sz="2000" b="0">
              <a:solidFill>
                <a:srgbClr val="000000"/>
              </a:solidFill>
            </a:endParaRPr>
          </a:p>
          <a:p>
            <a:pPr indent="1866900" algn="l">
              <a:lnSpc>
                <a:spcPct val="120000"/>
              </a:lnSpc>
              <a:tabLst>
                <a:tab pos="457200" algn="l"/>
              </a:tabLst>
            </a:pPr>
            <a:r>
              <a:rPr lang="zh-CN" altLang="en-US" sz="2000" b="0">
                <a:solidFill>
                  <a:srgbClr val="000000"/>
                </a:solidFill>
              </a:rPr>
              <a:t>部门间季度绩效工资平均单价</a:t>
            </a:r>
            <a:r>
              <a:rPr lang="en-US" altLang="zh-CN" sz="2000" b="0">
                <a:solidFill>
                  <a:srgbClr val="000000"/>
                </a:solidFill>
              </a:rPr>
              <a:t>= ---------------------------------------------------- </a:t>
            </a:r>
            <a:endParaRPr lang="en-US" altLang="zh-CN" sz="2000" b="0">
              <a:solidFill>
                <a:srgbClr val="000000"/>
              </a:solidFill>
            </a:endParaRPr>
          </a:p>
          <a:p>
            <a:pPr indent="1866900" algn="l">
              <a:lnSpc>
                <a:spcPct val="120000"/>
              </a:lnSpc>
              <a:tabLst>
                <a:tab pos="457200" algn="l"/>
              </a:tabLst>
            </a:pPr>
            <a:r>
              <a:rPr lang="en-US" altLang="zh-CN" sz="2000" b="0">
                <a:solidFill>
                  <a:srgbClr val="000000"/>
                </a:solidFill>
              </a:rPr>
              <a:t>                       ∑</a:t>
            </a:r>
            <a:r>
              <a:rPr lang="zh-CN" altLang="en-US" sz="2000" b="0">
                <a:solidFill>
                  <a:srgbClr val="000000"/>
                </a:solidFill>
              </a:rPr>
              <a:t>（部门季度绩效工资基准额</a:t>
            </a:r>
            <a:r>
              <a:rPr lang="en-US" altLang="zh-CN" sz="2000" b="0">
                <a:solidFill>
                  <a:srgbClr val="000000"/>
                </a:solidFill>
              </a:rPr>
              <a:t>×</a:t>
            </a:r>
            <a:r>
              <a:rPr lang="zh-CN" altLang="en-US" sz="2000" b="0">
                <a:solidFill>
                  <a:srgbClr val="000000"/>
                </a:solidFill>
              </a:rPr>
              <a:t>部门季度绩效评价系数）</a:t>
            </a:r>
            <a:endParaRPr lang="zh-CN" altLang="en-US" sz="2000" b="0">
              <a:solidFill>
                <a:srgbClr val="000000"/>
              </a:solidFill>
            </a:endParaRPr>
          </a:p>
          <a:p>
            <a:pPr indent="1866900" algn="l">
              <a:lnSpc>
                <a:spcPct val="120000"/>
              </a:lnSpc>
              <a:tabLst>
                <a:tab pos="457200" algn="l"/>
              </a:tabLst>
            </a:pPr>
            <a:r>
              <a:rPr lang="zh-CN" altLang="en-US" sz="2000" b="0">
                <a:solidFill>
                  <a:srgbClr val="000000"/>
                </a:solidFill>
              </a:rPr>
              <a:t> </a:t>
            </a:r>
            <a:r>
              <a:rPr lang="en-US" altLang="zh-CN" sz="2000" b="0">
                <a:solidFill>
                  <a:srgbClr val="000000"/>
                </a:solidFill>
              </a:rPr>
              <a:t>2</a:t>
            </a:r>
            <a:r>
              <a:rPr lang="zh-CN" altLang="en-US" sz="2000" b="0">
                <a:solidFill>
                  <a:srgbClr val="000000"/>
                </a:solidFill>
              </a:rPr>
              <a:t>、各部门应得季度绩效工资总额的计算</a:t>
            </a:r>
            <a:endParaRPr lang="zh-CN" altLang="en-US" sz="2000" b="0">
              <a:solidFill>
                <a:srgbClr val="000000"/>
              </a:solidFill>
            </a:endParaRPr>
          </a:p>
          <a:p>
            <a:pPr indent="1866900" algn="l">
              <a:lnSpc>
                <a:spcPct val="120000"/>
              </a:lnSpc>
              <a:tabLst>
                <a:tab pos="457200" algn="l"/>
              </a:tabLst>
            </a:pPr>
            <a:r>
              <a:rPr lang="zh-CN" altLang="en-US" sz="2000" b="0">
                <a:solidFill>
                  <a:srgbClr val="000000"/>
                </a:solidFill>
              </a:rPr>
              <a:t>        部门应得季度绩效工资总额</a:t>
            </a:r>
            <a:r>
              <a:rPr lang="en-US" altLang="zh-CN" sz="2000" b="0">
                <a:solidFill>
                  <a:srgbClr val="000000"/>
                </a:solidFill>
              </a:rPr>
              <a:t>= </a:t>
            </a:r>
            <a:r>
              <a:rPr lang="zh-CN" altLang="en-US" sz="2000" b="0">
                <a:solidFill>
                  <a:srgbClr val="000000"/>
                </a:solidFill>
              </a:rPr>
              <a:t>部门季度绩效工资基准额</a:t>
            </a:r>
            <a:endParaRPr lang="zh-CN" altLang="en-US" sz="2000" b="0">
              <a:solidFill>
                <a:srgbClr val="000000"/>
              </a:solidFill>
            </a:endParaRPr>
          </a:p>
          <a:p>
            <a:pPr indent="1866900" algn="l">
              <a:lnSpc>
                <a:spcPct val="120000"/>
              </a:lnSpc>
              <a:tabLst>
                <a:tab pos="457200" algn="l"/>
              </a:tabLst>
            </a:pPr>
            <a:r>
              <a:rPr lang="zh-CN" altLang="en-US" sz="2000" b="0">
                <a:solidFill>
                  <a:srgbClr val="000000"/>
                </a:solidFill>
              </a:rPr>
              <a:t>         </a:t>
            </a:r>
            <a:r>
              <a:rPr lang="en-US" altLang="zh-CN" sz="2000" b="0">
                <a:solidFill>
                  <a:srgbClr val="000000"/>
                </a:solidFill>
              </a:rPr>
              <a:t>×</a:t>
            </a:r>
            <a:r>
              <a:rPr lang="zh-CN" altLang="en-US" sz="2000" b="0">
                <a:solidFill>
                  <a:srgbClr val="000000"/>
                </a:solidFill>
              </a:rPr>
              <a:t>本部门季度绩效评价系数</a:t>
            </a:r>
            <a:r>
              <a:rPr lang="en-US" altLang="zh-CN" sz="2000" b="0">
                <a:solidFill>
                  <a:srgbClr val="000000"/>
                </a:solidFill>
              </a:rPr>
              <a:t>×</a:t>
            </a:r>
            <a:r>
              <a:rPr lang="zh-CN" altLang="en-US" sz="2000" b="0">
                <a:solidFill>
                  <a:srgbClr val="000000"/>
                </a:solidFill>
              </a:rPr>
              <a:t>部门间季度绩效工资平均单价   </a:t>
            </a:r>
            <a:endParaRPr lang="zh-CN" altLang="en-US" sz="2000" b="0">
              <a:solidFill>
                <a:srgbClr val="000000"/>
              </a:solidFill>
            </a:endParaRPr>
          </a:p>
          <a:p>
            <a:pPr indent="1866900" algn="l">
              <a:lnSpc>
                <a:spcPct val="120000"/>
              </a:lnSpc>
              <a:tabLst>
                <a:tab pos="457200" algn="l"/>
              </a:tabLst>
            </a:pPr>
            <a:r>
              <a:rPr lang="en-US" altLang="zh-CN" sz="2000" b="0">
                <a:solidFill>
                  <a:srgbClr val="000000"/>
                </a:solidFill>
              </a:rPr>
              <a:t>3</a:t>
            </a:r>
            <a:r>
              <a:rPr lang="zh-CN" altLang="en-US" sz="2000" b="0">
                <a:solidFill>
                  <a:srgbClr val="000000"/>
                </a:solidFill>
              </a:rPr>
              <a:t>、部门内季度绩效工资平均单价的计算</a:t>
            </a:r>
            <a:endParaRPr lang="zh-CN" altLang="en-US" sz="2000" b="0">
              <a:solidFill>
                <a:srgbClr val="000000"/>
              </a:solidFill>
            </a:endParaRPr>
          </a:p>
          <a:p>
            <a:pPr indent="1866900" algn="l">
              <a:lnSpc>
                <a:spcPct val="120000"/>
              </a:lnSpc>
              <a:tabLst>
                <a:tab pos="457200" algn="l"/>
              </a:tabLst>
            </a:pPr>
            <a:r>
              <a:rPr lang="zh-CN" altLang="en-US" sz="2000" b="0">
                <a:solidFill>
                  <a:srgbClr val="000000"/>
                </a:solidFill>
              </a:rPr>
              <a:t>                                        </a:t>
            </a:r>
            <a:endParaRPr lang="zh-CN" altLang="en-US" sz="2000" b="0">
              <a:solidFill>
                <a:srgbClr val="000000"/>
              </a:solidFill>
            </a:endParaRPr>
          </a:p>
          <a:p>
            <a:pPr indent="1866900" algn="l">
              <a:lnSpc>
                <a:spcPct val="120000"/>
              </a:lnSpc>
              <a:tabLst>
                <a:tab pos="457200" algn="l"/>
              </a:tabLst>
            </a:pPr>
            <a:r>
              <a:rPr lang="zh-CN" altLang="en-US" sz="2000" b="0">
                <a:solidFill>
                  <a:srgbClr val="000000"/>
                </a:solidFill>
              </a:rPr>
              <a:t>                                                                 本部门应得季度绩效工资总额                                      </a:t>
            </a:r>
            <a:endParaRPr lang="zh-CN" altLang="en-US" sz="2000" b="0">
              <a:solidFill>
                <a:srgbClr val="000000"/>
              </a:solidFill>
            </a:endParaRPr>
          </a:p>
          <a:p>
            <a:pPr indent="1866900" algn="l">
              <a:lnSpc>
                <a:spcPct val="120000"/>
              </a:lnSpc>
              <a:tabLst>
                <a:tab pos="457200" algn="l"/>
              </a:tabLst>
            </a:pPr>
            <a:r>
              <a:rPr lang="zh-CN" altLang="en-US" sz="2000" b="0">
                <a:solidFill>
                  <a:srgbClr val="000000"/>
                </a:solidFill>
              </a:rPr>
              <a:t>部门内季度绩效工资平均单价</a:t>
            </a:r>
            <a:r>
              <a:rPr lang="en-US" altLang="zh-CN" sz="2000" b="0">
                <a:solidFill>
                  <a:srgbClr val="000000"/>
                </a:solidFill>
              </a:rPr>
              <a:t>=   -----------------------------------------------                                     </a:t>
            </a:r>
            <a:endParaRPr lang="en-US" altLang="zh-CN" sz="2000" b="0">
              <a:solidFill>
                <a:srgbClr val="000000"/>
              </a:solidFill>
            </a:endParaRPr>
          </a:p>
          <a:p>
            <a:pPr indent="1866900" algn="l">
              <a:lnSpc>
                <a:spcPct val="120000"/>
              </a:lnSpc>
              <a:tabLst>
                <a:tab pos="457200" algn="l"/>
              </a:tabLst>
            </a:pPr>
            <a:r>
              <a:rPr lang="en-US" altLang="zh-CN" sz="2000" b="0">
                <a:solidFill>
                  <a:srgbClr val="000000"/>
                </a:solidFill>
              </a:rPr>
              <a:t>]              ∑</a:t>
            </a:r>
            <a:r>
              <a:rPr lang="zh-CN" altLang="en-US" sz="2000" b="0">
                <a:solidFill>
                  <a:srgbClr val="000000"/>
                </a:solidFill>
              </a:rPr>
              <a:t>（员工个人季度绩效工资基准额</a:t>
            </a:r>
            <a:r>
              <a:rPr lang="en-US" altLang="zh-CN" sz="2000" b="0">
                <a:solidFill>
                  <a:srgbClr val="000000"/>
                </a:solidFill>
              </a:rPr>
              <a:t>×</a:t>
            </a:r>
            <a:r>
              <a:rPr lang="zh-CN" altLang="en-US" sz="2000" b="0">
                <a:solidFill>
                  <a:srgbClr val="000000"/>
                </a:solidFill>
              </a:rPr>
              <a:t>个人季度绩效评价系数）</a:t>
            </a:r>
            <a:endParaRPr lang="zh-CN" altLang="en-US" sz="2000" b="0">
              <a:solidFill>
                <a:srgbClr val="000000"/>
              </a:solidFill>
            </a:endParaRPr>
          </a:p>
          <a:p>
            <a:pPr indent="1866900" algn="l">
              <a:lnSpc>
                <a:spcPct val="120000"/>
              </a:lnSpc>
              <a:tabLst>
                <a:tab pos="457200" algn="l"/>
              </a:tabLst>
            </a:pPr>
            <a:r>
              <a:rPr lang="zh-CN" altLang="en-US" sz="2000" b="0">
                <a:solidFill>
                  <a:srgbClr val="000000"/>
                </a:solidFill>
              </a:rPr>
              <a:t> </a:t>
            </a:r>
            <a:r>
              <a:rPr lang="en-US" altLang="zh-CN" sz="2000" b="0">
                <a:solidFill>
                  <a:srgbClr val="000000"/>
                </a:solidFill>
              </a:rPr>
              <a:t>4</a:t>
            </a:r>
            <a:r>
              <a:rPr lang="zh-CN" altLang="en-US" sz="2000" b="0">
                <a:solidFill>
                  <a:srgbClr val="000000"/>
                </a:solidFill>
              </a:rPr>
              <a:t>、员工实际应得季度绩效工资的计算</a:t>
            </a:r>
            <a:endParaRPr lang="zh-CN" altLang="en-US" sz="2000" b="0">
              <a:solidFill>
                <a:srgbClr val="000000"/>
              </a:solidFill>
            </a:endParaRPr>
          </a:p>
          <a:p>
            <a:pPr indent="1866900" algn="l">
              <a:lnSpc>
                <a:spcPct val="120000"/>
              </a:lnSpc>
              <a:tabLst>
                <a:tab pos="457200" algn="l"/>
              </a:tabLst>
            </a:pPr>
            <a:r>
              <a:rPr lang="zh-CN" altLang="en-US" sz="2000" b="0">
                <a:solidFill>
                  <a:srgbClr val="000000"/>
                </a:solidFill>
              </a:rPr>
              <a:t>      员工实际应得季度绩效工资</a:t>
            </a:r>
            <a:r>
              <a:rPr lang="en-US" altLang="zh-CN" sz="2000" b="0">
                <a:solidFill>
                  <a:srgbClr val="000000"/>
                </a:solidFill>
              </a:rPr>
              <a:t>=  </a:t>
            </a:r>
            <a:r>
              <a:rPr lang="zh-CN" altLang="en-US" sz="2000" b="0">
                <a:solidFill>
                  <a:srgbClr val="000000"/>
                </a:solidFill>
              </a:rPr>
              <a:t>员工季度绩效工资基准额</a:t>
            </a:r>
            <a:r>
              <a:rPr lang="en-US" altLang="zh-CN" sz="2000" b="0">
                <a:solidFill>
                  <a:srgbClr val="000000"/>
                </a:solidFill>
              </a:rPr>
              <a:t>×</a:t>
            </a:r>
            <a:endParaRPr lang="en-US" altLang="zh-CN" sz="2000" b="0">
              <a:solidFill>
                <a:srgbClr val="000000"/>
              </a:solidFill>
            </a:endParaRPr>
          </a:p>
          <a:p>
            <a:pPr indent="1866900" algn="l">
              <a:lnSpc>
                <a:spcPct val="120000"/>
              </a:lnSpc>
              <a:tabLst>
                <a:tab pos="457200" algn="l"/>
              </a:tabLst>
            </a:pPr>
            <a:r>
              <a:rPr lang="en-US" altLang="zh-CN" sz="2000" b="0">
                <a:solidFill>
                  <a:srgbClr val="000000"/>
                </a:solidFill>
              </a:rPr>
              <a:t>                            </a:t>
            </a:r>
            <a:r>
              <a:rPr lang="zh-CN" altLang="en-US" sz="2000" b="0">
                <a:solidFill>
                  <a:srgbClr val="000000"/>
                </a:solidFill>
              </a:rPr>
              <a:t>个人季度绩效评价系数</a:t>
            </a:r>
            <a:r>
              <a:rPr lang="en-US" altLang="zh-CN" sz="2000" b="0">
                <a:solidFill>
                  <a:srgbClr val="000000"/>
                </a:solidFill>
              </a:rPr>
              <a:t>×</a:t>
            </a:r>
            <a:r>
              <a:rPr lang="zh-CN" altLang="en-US" sz="2000" b="0">
                <a:solidFill>
                  <a:srgbClr val="000000"/>
                </a:solidFill>
              </a:rPr>
              <a:t>部门内季度绩效工资平均单价</a:t>
            </a:r>
            <a:endParaRPr lang="zh-CN" altLang="en-US" sz="2000" b="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p:cNvSpPr>
            <a:spLocks noGrp="1" noChangeArrowheads="1"/>
          </p:cNvSpPr>
          <p:nvPr>
            <p:ph type="title"/>
          </p:nvPr>
        </p:nvSpPr>
        <p:spPr>
          <a:xfrm>
            <a:off x="0" y="0"/>
            <a:ext cx="10668000" cy="1066800"/>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rPr>
              <a:t>月</a:t>
            </a:r>
            <a:r>
              <a:rPr lang="en-US" altLang="zh-CN" sz="3200" b="1" smtClean="0">
                <a:solidFill>
                  <a:srgbClr val="FFFFFF"/>
                </a:solidFill>
                <a:latin typeface="宋体" panose="02010600030101010101" pitchFamily="2" charset="-122"/>
              </a:rPr>
              <a:t>/</a:t>
            </a:r>
            <a:r>
              <a:rPr lang="zh-CN" altLang="en-US" sz="3200" b="1" smtClean="0">
                <a:solidFill>
                  <a:srgbClr val="FFFFFF"/>
                </a:solidFill>
                <a:latin typeface="宋体" panose="02010600030101010101" pitchFamily="2" charset="-122"/>
              </a:rPr>
              <a:t>季度浮动薪酬（奖金）的确定</a:t>
            </a:r>
            <a:endParaRPr lang="zh-CN" altLang="en-US" sz="3200" b="1" smtClean="0">
              <a:solidFill>
                <a:srgbClr val="FFFFFF"/>
              </a:solidFill>
              <a:latin typeface="宋体" panose="02010600030101010101" pitchFamily="2" charset="-122"/>
            </a:endParaRPr>
          </a:p>
        </p:txBody>
      </p:sp>
      <p:sp>
        <p:nvSpPr>
          <p:cNvPr id="251907" name="Text Box 3"/>
          <p:cNvSpPr txBox="1">
            <a:spLocks noChangeArrowheads="1"/>
          </p:cNvSpPr>
          <p:nvPr/>
        </p:nvSpPr>
        <p:spPr bwMode="auto">
          <a:xfrm>
            <a:off x="1981200" y="1828800"/>
            <a:ext cx="6808788" cy="4291013"/>
          </a:xfrm>
          <a:prstGeom prst="rect">
            <a:avLst/>
          </a:prstGeom>
          <a:noFill/>
          <a:ln w="12700">
            <a:noFill/>
            <a:miter lim="800000"/>
          </a:ln>
        </p:spPr>
        <p:txBody>
          <a:bodyPr>
            <a:spAutoFit/>
          </a:bodyPr>
          <a:lstStyle/>
          <a:p>
            <a:pPr algn="l">
              <a:lnSpc>
                <a:spcPct val="190000"/>
              </a:lnSpc>
              <a:spcBef>
                <a:spcPct val="50000"/>
              </a:spcBef>
            </a:pPr>
            <a:r>
              <a:rPr lang="zh-CN" altLang="en-US">
                <a:solidFill>
                  <a:srgbClr val="000000"/>
                </a:solidFill>
              </a:rPr>
              <a:t>步骤一：公司季度奖金总额的确定。</a:t>
            </a:r>
            <a:endParaRPr lang="zh-CN" altLang="en-US">
              <a:solidFill>
                <a:srgbClr val="000000"/>
              </a:solidFill>
            </a:endParaRPr>
          </a:p>
          <a:p>
            <a:pPr algn="l">
              <a:lnSpc>
                <a:spcPct val="190000"/>
              </a:lnSpc>
              <a:spcBef>
                <a:spcPct val="50000"/>
              </a:spcBef>
            </a:pPr>
            <a:r>
              <a:rPr lang="zh-CN" altLang="en-US">
                <a:solidFill>
                  <a:srgbClr val="000000"/>
                </a:solidFill>
              </a:rPr>
              <a:t>步骤二：各部门间季度平均奖金系数的确定。</a:t>
            </a:r>
            <a:endParaRPr lang="zh-CN" altLang="en-US">
              <a:solidFill>
                <a:srgbClr val="000000"/>
              </a:solidFill>
            </a:endParaRPr>
          </a:p>
          <a:p>
            <a:pPr algn="l">
              <a:lnSpc>
                <a:spcPct val="190000"/>
              </a:lnSpc>
              <a:spcBef>
                <a:spcPct val="50000"/>
              </a:spcBef>
            </a:pPr>
            <a:r>
              <a:rPr lang="zh-CN" altLang="en-US">
                <a:solidFill>
                  <a:srgbClr val="000000"/>
                </a:solidFill>
              </a:rPr>
              <a:t>步骤三：各部门季度奖金总额的确定。 </a:t>
            </a:r>
            <a:endParaRPr lang="zh-CN" altLang="en-US">
              <a:solidFill>
                <a:srgbClr val="000000"/>
              </a:solidFill>
            </a:endParaRPr>
          </a:p>
          <a:p>
            <a:pPr algn="l">
              <a:lnSpc>
                <a:spcPct val="190000"/>
              </a:lnSpc>
              <a:spcBef>
                <a:spcPct val="50000"/>
              </a:spcBef>
            </a:pPr>
            <a:r>
              <a:rPr lang="zh-CN" altLang="en-US">
                <a:solidFill>
                  <a:srgbClr val="000000"/>
                </a:solidFill>
              </a:rPr>
              <a:t>步骤四：各部门内部的平均季度奖金系数确定。</a:t>
            </a:r>
            <a:endParaRPr lang="zh-CN" altLang="en-US">
              <a:solidFill>
                <a:srgbClr val="000000"/>
              </a:solidFill>
            </a:endParaRPr>
          </a:p>
          <a:p>
            <a:pPr algn="l">
              <a:lnSpc>
                <a:spcPct val="190000"/>
              </a:lnSpc>
              <a:spcBef>
                <a:spcPct val="50000"/>
              </a:spcBef>
            </a:pPr>
            <a:r>
              <a:rPr lang="zh-CN" altLang="en-US">
                <a:solidFill>
                  <a:srgbClr val="000000"/>
                </a:solidFill>
              </a:rPr>
              <a:t>步骤五：各部门内部员工的季度奖金确定。</a:t>
            </a:r>
            <a:endParaRPr lang="zh-CN" alt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0" y="0"/>
            <a:ext cx="10668000" cy="1066800"/>
          </a:xfrm>
          <a:solidFill>
            <a:srgbClr val="0000CC"/>
          </a:solidFill>
        </p:spPr>
        <p:txBody>
          <a:bodyPr anchor="b"/>
          <a:lstStyle/>
          <a:p>
            <a:pPr eaLnBrk="1" hangingPunct="1">
              <a:lnSpc>
                <a:spcPct val="350000"/>
              </a:lnSpc>
            </a:pPr>
            <a:r>
              <a:rPr lang="zh-CN" altLang="en-US" sz="3200" b="1" smtClean="0">
                <a:solidFill>
                  <a:srgbClr val="FFFFFF"/>
                </a:solidFill>
                <a:latin typeface="宋体" panose="02010600030101010101" pitchFamily="2" charset="-122"/>
                <a:sym typeface="Symbol" panose="05050102010706020507" pitchFamily="18" charset="2"/>
              </a:rPr>
              <a:t>特殊绩效认可计划案例</a:t>
            </a:r>
            <a:endParaRPr lang="zh-CN" altLang="en-US" sz="3200" b="1" smtClean="0">
              <a:solidFill>
                <a:srgbClr val="FFFFFF"/>
              </a:solidFill>
              <a:latin typeface="宋体" panose="02010600030101010101" pitchFamily="2" charset="-122"/>
              <a:sym typeface="Symbol" panose="05050102010706020507" pitchFamily="18" charset="2"/>
            </a:endParaRPr>
          </a:p>
        </p:txBody>
      </p:sp>
      <p:sp>
        <p:nvSpPr>
          <p:cNvPr id="252931" name="Text Box 3"/>
          <p:cNvSpPr txBox="1">
            <a:spLocks noChangeArrowheads="1"/>
          </p:cNvSpPr>
          <p:nvPr/>
        </p:nvSpPr>
        <p:spPr bwMode="auto">
          <a:xfrm>
            <a:off x="838200" y="990600"/>
            <a:ext cx="9372600" cy="6321425"/>
          </a:xfrm>
          <a:prstGeom prst="rect">
            <a:avLst/>
          </a:prstGeom>
          <a:noFill/>
          <a:ln w="9525">
            <a:noFill/>
            <a:miter lim="800000"/>
          </a:ln>
        </p:spPr>
        <p:txBody>
          <a:bodyPr lIns="104498" tIns="52249" rIns="104498" bIns="52249">
            <a:spAutoFit/>
          </a:bodyPr>
          <a:lstStyle/>
          <a:p>
            <a:pPr algn="l" defTabSz="1044575">
              <a:lnSpc>
                <a:spcPct val="150000"/>
              </a:lnSpc>
              <a:buClr>
                <a:srgbClr val="FF3300"/>
              </a:buClr>
              <a:buSzPct val="120000"/>
              <a:buFont typeface="Wingdings" panose="05000000000000000000" pitchFamily="2" charset="2"/>
              <a:buChar char="è"/>
            </a:pPr>
            <a:r>
              <a:rPr lang="zh-CN" altLang="en-US" u="sng" dirty="0">
                <a:solidFill>
                  <a:srgbClr val="A50021"/>
                </a:solidFill>
              </a:rPr>
              <a:t>背景与内容：</a:t>
            </a:r>
            <a:r>
              <a:rPr lang="zh-CN" altLang="en-US" sz="2200" dirty="0">
                <a:solidFill>
                  <a:srgbClr val="000099"/>
                </a:solidFill>
              </a:rPr>
              <a:t>美孚</a:t>
            </a:r>
            <a:r>
              <a:rPr lang="zh-CN" altLang="zh-CN" sz="2200" dirty="0">
                <a:solidFill>
                  <a:srgbClr val="000099"/>
                </a:solidFill>
              </a:rPr>
              <a:t>石油公司</a:t>
            </a:r>
            <a:r>
              <a:rPr lang="zh-CN" altLang="en-US" sz="2200" dirty="0">
                <a:solidFill>
                  <a:srgbClr val="000099"/>
                </a:solidFill>
              </a:rPr>
              <a:t>（</a:t>
            </a:r>
            <a:r>
              <a:rPr lang="en-US" altLang="zh-CN" sz="2200" i="1" dirty="0">
                <a:solidFill>
                  <a:srgbClr val="000099"/>
                </a:solidFill>
              </a:rPr>
              <a:t>Mobil Corporation</a:t>
            </a:r>
            <a:r>
              <a:rPr lang="en-US" altLang="zh-CN" sz="2200" dirty="0">
                <a:solidFill>
                  <a:srgbClr val="000099"/>
                </a:solidFill>
              </a:rPr>
              <a:t> </a:t>
            </a:r>
            <a:r>
              <a:rPr lang="zh-CN" altLang="zh-CN" sz="2200" dirty="0">
                <a:solidFill>
                  <a:srgbClr val="000099"/>
                </a:solidFill>
              </a:rPr>
              <a:t>）创造了高度成功的特殊绩效认可计划，该计划既包括现金奖励的成分，也包括非现金成分。</a:t>
            </a:r>
            <a:endParaRPr lang="zh-CN" altLang="zh-CN" sz="2200" dirty="0">
              <a:solidFill>
                <a:srgbClr val="000099"/>
              </a:solidFill>
            </a:endParaRPr>
          </a:p>
          <a:p>
            <a:pPr marL="522605" lvl="1" algn="l" defTabSz="1044575">
              <a:lnSpc>
                <a:spcPct val="150000"/>
              </a:lnSpc>
              <a:buClr>
                <a:srgbClr val="FF3300"/>
              </a:buClr>
              <a:buSzPct val="120000"/>
              <a:buFont typeface="Wingdings" panose="05000000000000000000" pitchFamily="2" charset="2"/>
              <a:buChar char="M"/>
            </a:pPr>
            <a:r>
              <a:rPr lang="zh-CN" altLang="zh-CN" u="sng" dirty="0">
                <a:solidFill>
                  <a:srgbClr val="A50021"/>
                </a:solidFill>
              </a:rPr>
              <a:t>非现金奖励：</a:t>
            </a:r>
            <a:r>
              <a:rPr lang="zh-CN" altLang="zh-CN" sz="2200" dirty="0">
                <a:solidFill>
                  <a:srgbClr val="000099"/>
                </a:solidFill>
              </a:rPr>
              <a:t>是一些最高价值为250美元的一些小东西，一件水晶制品、一顿晚餐或者是一张戏票，这些东西将奖励给那些具有主动性和创造性的个人以及团队。</a:t>
            </a:r>
            <a:endParaRPr lang="zh-CN" altLang="zh-CN" sz="2200" dirty="0">
              <a:solidFill>
                <a:srgbClr val="000099"/>
              </a:solidFill>
            </a:endParaRPr>
          </a:p>
          <a:p>
            <a:pPr marL="522605" lvl="1" algn="l" defTabSz="1044575">
              <a:lnSpc>
                <a:spcPct val="150000"/>
              </a:lnSpc>
              <a:buClr>
                <a:srgbClr val="FF3300"/>
              </a:buClr>
              <a:buSzPct val="120000"/>
              <a:buFont typeface="Wingdings" panose="05000000000000000000" pitchFamily="2" charset="2"/>
              <a:buChar char="M"/>
            </a:pPr>
            <a:r>
              <a:rPr lang="zh-CN" altLang="zh-CN" u="sng" dirty="0">
                <a:solidFill>
                  <a:srgbClr val="A50021"/>
                </a:solidFill>
              </a:rPr>
              <a:t>现金奖励：</a:t>
            </a:r>
            <a:r>
              <a:rPr lang="zh-CN" altLang="zh-CN" sz="2200" dirty="0">
                <a:solidFill>
                  <a:srgbClr val="000099"/>
                </a:solidFill>
              </a:rPr>
              <a:t>包括两种</a:t>
            </a:r>
            <a:r>
              <a:rPr lang="en-US" altLang="zh-CN" sz="2200" dirty="0">
                <a:solidFill>
                  <a:srgbClr val="000099"/>
                </a:solidFill>
              </a:rPr>
              <a:t>——</a:t>
            </a:r>
            <a:r>
              <a:rPr lang="zh-CN" altLang="zh-CN" sz="2200" dirty="0">
                <a:solidFill>
                  <a:srgbClr val="000099"/>
                </a:solidFill>
              </a:rPr>
              <a:t>一种奖励金额介于250美元到2500美元之间；另外一种则最高达到5000美元。这两种奖励是授予那些对于公司的利润产生决定性影响的财务结果达成的情况的。</a:t>
            </a:r>
            <a:endParaRPr lang="zh-CN" altLang="zh-CN" sz="2200" dirty="0">
              <a:solidFill>
                <a:srgbClr val="000099"/>
              </a:solidFill>
            </a:endParaRPr>
          </a:p>
          <a:p>
            <a:pPr algn="l" defTabSz="1044575">
              <a:lnSpc>
                <a:spcPct val="150000"/>
              </a:lnSpc>
              <a:buClr>
                <a:srgbClr val="FF3300"/>
              </a:buClr>
              <a:buSzPct val="120000"/>
              <a:buFont typeface="Wingdings" panose="05000000000000000000" pitchFamily="2" charset="2"/>
              <a:buChar char="è"/>
            </a:pPr>
            <a:r>
              <a:rPr lang="zh-CN" altLang="zh-CN" u="sng" dirty="0">
                <a:solidFill>
                  <a:srgbClr val="A50021"/>
                </a:solidFill>
              </a:rPr>
              <a:t>实施效果：</a:t>
            </a:r>
            <a:r>
              <a:rPr lang="zh-CN" altLang="zh-CN" sz="2200" dirty="0">
                <a:solidFill>
                  <a:srgbClr val="000099"/>
                </a:solidFill>
              </a:rPr>
              <a:t>尽管这一计划并不便宜，但是其成本有效性却是很高的，该计划实施的第一年，公司在两项小额奖励上一共支出了32000美元，但是这种投资却获得了4000万美元的收益。在大额奖励上所进行的投资同样获得了很高的投资收益率：投入19000美元，获得了1800万美元的收益。</a:t>
            </a:r>
            <a:endParaRPr lang="zh-CN" altLang="en-US" sz="2200" dirty="0">
              <a:solidFill>
                <a:srgbClr val="000099"/>
              </a:solidFill>
            </a:endParaRPr>
          </a:p>
        </p:txBody>
      </p:sp>
    </p:spTree>
  </p:cSld>
  <p:clrMapOvr>
    <a:masterClrMapping/>
  </p:clrMapOvr>
  <p:transition spd="slow">
    <p:wip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0"/>
            <a:ext cx="10668000" cy="1100138"/>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个人奖励计划的内涵及实施条件</a:t>
            </a:r>
            <a:endParaRPr lang="zh-CN" altLang="en-US" sz="3200" b="1" smtClean="0">
              <a:solidFill>
                <a:srgbClr val="FFFFFF"/>
              </a:solidFill>
              <a:latin typeface="宋体" panose="02010600030101010101" pitchFamily="2" charset="-122"/>
              <a:sym typeface="Symbol" panose="05050102010706020507" pitchFamily="18" charset="2"/>
            </a:endParaRPr>
          </a:p>
        </p:txBody>
      </p:sp>
      <p:graphicFrame>
        <p:nvGraphicFramePr>
          <p:cNvPr id="24578" name="Object 3">
            <a:hlinkClick r:id="" action="ppaction://ole?verb=0"/>
          </p:cNvPr>
          <p:cNvGraphicFramePr/>
          <p:nvPr/>
        </p:nvGraphicFramePr>
        <p:xfrm>
          <a:off x="654050" y="1143000"/>
          <a:ext cx="9217025" cy="6350000"/>
        </p:xfrm>
        <a:graphic>
          <a:graphicData uri="http://schemas.openxmlformats.org/presentationml/2006/ole">
            <mc:AlternateContent xmlns:mc="http://schemas.openxmlformats.org/markup-compatibility/2006">
              <mc:Choice xmlns:v="urn:schemas-microsoft-com:vml" Requires="v">
                <p:oleObj spid="_x0000_s21505" name="Clip" r:id="rId1" imgW="43815000" imgH="30232350" progId="">
                  <p:embed/>
                </p:oleObj>
              </mc:Choice>
              <mc:Fallback>
                <p:oleObj name="Clip" r:id="rId1" imgW="43815000" imgH="30232350" progId="">
                  <p:embed/>
                  <p:pic>
                    <p:nvPicPr>
                      <p:cNvPr id="0" name="图片 21504"/>
                      <p:cNvPicPr/>
                      <p:nvPr/>
                    </p:nvPicPr>
                    <p:blipFill>
                      <a:blip r:embed="rId2"/>
                      <a:stretch>
                        <a:fillRect/>
                      </a:stretch>
                    </p:blipFill>
                    <p:spPr>
                      <a:xfrm>
                        <a:off x="654050" y="1143000"/>
                        <a:ext cx="9217025" cy="6350000"/>
                      </a:xfrm>
                      <a:prstGeom prst="rect">
                        <a:avLst/>
                      </a:prstGeom>
                      <a:noFill/>
                      <a:ln w="12700">
                        <a:noFill/>
                      </a:ln>
                      <a:effectLst>
                        <a:outerShdw dist="107763" dir="2699999" algn="ctr" rotWithShape="0">
                          <a:srgbClr val="808080"/>
                        </a:outerShdw>
                      </a:effectLst>
                    </p:spPr>
                  </p:pic>
                </p:oleObj>
              </mc:Fallback>
            </mc:AlternateContent>
          </a:graphicData>
        </a:graphic>
      </p:graphicFrame>
      <p:sp>
        <p:nvSpPr>
          <p:cNvPr id="24580" name="Rectangle 4"/>
          <p:cNvSpPr>
            <a:spLocks noChangeArrowheads="1"/>
          </p:cNvSpPr>
          <p:nvPr/>
        </p:nvSpPr>
        <p:spPr bwMode="auto">
          <a:xfrm>
            <a:off x="1589088" y="2370138"/>
            <a:ext cx="7920037" cy="4673600"/>
          </a:xfrm>
          <a:prstGeom prst="rect">
            <a:avLst/>
          </a:prstGeom>
          <a:noFill/>
          <a:ln w="12700">
            <a:noFill/>
            <a:miter lim="800000"/>
          </a:ln>
        </p:spPr>
        <p:txBody>
          <a:bodyPr lIns="103410" tIns="50797" rIns="103410" bIns="50797">
            <a:spAutoFit/>
          </a:bodyPr>
          <a:lstStyle/>
          <a:p>
            <a:pPr defTabSz="1044575" eaLnBrk="0" hangingPunct="0">
              <a:lnSpc>
                <a:spcPct val="125000"/>
              </a:lnSpc>
              <a:buClr>
                <a:srgbClr val="FF3300"/>
              </a:buClr>
              <a:buSzPct val="120000"/>
              <a:buFont typeface="Webdings" panose="05030102010509060703" pitchFamily="18" charset="2"/>
              <a:buChar char=":"/>
            </a:pPr>
            <a:r>
              <a:rPr lang="zh-CN" altLang="en-US" dirty="0">
                <a:solidFill>
                  <a:srgbClr val="000000"/>
                </a:solidFill>
              </a:rPr>
              <a:t>所谓个人绩效奖励计划，顾名思义，就是指针对员工个人的工作绩效提供奖励的一种报酬计划。</a:t>
            </a:r>
            <a:endParaRPr lang="zh-CN" altLang="en-US" dirty="0">
              <a:solidFill>
                <a:srgbClr val="000000"/>
              </a:solidFill>
            </a:endParaRPr>
          </a:p>
          <a:p>
            <a:pPr defTabSz="1044575" eaLnBrk="0" hangingPunct="0">
              <a:lnSpc>
                <a:spcPct val="125000"/>
              </a:lnSpc>
              <a:buClr>
                <a:srgbClr val="FF3300"/>
              </a:buClr>
              <a:buSzPct val="120000"/>
              <a:buFont typeface="Webdings" panose="05030102010509060703" pitchFamily="18" charset="2"/>
              <a:buNone/>
            </a:pPr>
            <a:r>
              <a:rPr lang="zh-CN" altLang="en-US" b="0" dirty="0">
                <a:solidFill>
                  <a:srgbClr val="000000"/>
                </a:solidFill>
              </a:rPr>
              <a:t>     企业如果想实施个人绩效奖励计划，就必须具备这样几个方面的条件：</a:t>
            </a:r>
            <a:endParaRPr lang="zh-CN" altLang="en-US" b="0" dirty="0">
              <a:solidFill>
                <a:srgbClr val="000000"/>
              </a:solidFill>
            </a:endParaRPr>
          </a:p>
          <a:p>
            <a:pPr defTabSz="1044575" eaLnBrk="0" hangingPunct="0">
              <a:lnSpc>
                <a:spcPct val="125000"/>
              </a:lnSpc>
              <a:buClr>
                <a:srgbClr val="FF3300"/>
              </a:buClr>
              <a:buSzPct val="120000"/>
              <a:buFont typeface="Webdings" panose="05030102010509060703" pitchFamily="18" charset="2"/>
              <a:buNone/>
            </a:pPr>
            <a:r>
              <a:rPr lang="zh-CN" altLang="en-US" b="0" dirty="0">
                <a:solidFill>
                  <a:srgbClr val="000000"/>
                </a:solidFill>
              </a:rPr>
              <a:t>     其一，从工作角度来看，员工个人的工作任务完成不取决于其他人的绩效 </a:t>
            </a:r>
            <a:endParaRPr lang="zh-CN" altLang="en-US" b="0" dirty="0">
              <a:solidFill>
                <a:srgbClr val="000000"/>
              </a:solidFill>
            </a:endParaRPr>
          </a:p>
          <a:p>
            <a:pPr defTabSz="1044575" eaLnBrk="0" hangingPunct="0">
              <a:lnSpc>
                <a:spcPct val="125000"/>
              </a:lnSpc>
              <a:buClr>
                <a:srgbClr val="FF3300"/>
              </a:buClr>
              <a:buSzPct val="120000"/>
              <a:buFont typeface="Webdings" panose="05030102010509060703" pitchFamily="18" charset="2"/>
              <a:buNone/>
            </a:pPr>
            <a:r>
              <a:rPr lang="zh-CN" altLang="en-US" b="0" dirty="0">
                <a:solidFill>
                  <a:srgbClr val="000000"/>
                </a:solidFill>
              </a:rPr>
              <a:t>    其二，从组织状况来看，企业所处经营环境以及所采用的生产方法以及资本</a:t>
            </a:r>
            <a:r>
              <a:rPr lang="en-US" altLang="zh-CN" b="0" dirty="0">
                <a:solidFill>
                  <a:srgbClr val="000000"/>
                </a:solidFill>
              </a:rPr>
              <a:t>-</a:t>
            </a:r>
            <a:r>
              <a:rPr lang="zh-CN" altLang="en-US" b="0" dirty="0">
                <a:solidFill>
                  <a:srgbClr val="000000"/>
                </a:solidFill>
              </a:rPr>
              <a:t>劳动力要素组合必须是相对稳定</a:t>
            </a:r>
            <a:endParaRPr lang="zh-CN" altLang="en-US" b="0" dirty="0">
              <a:solidFill>
                <a:srgbClr val="000000"/>
              </a:solidFill>
            </a:endParaRPr>
          </a:p>
          <a:p>
            <a:pPr defTabSz="1044575" eaLnBrk="0" hangingPunct="0">
              <a:lnSpc>
                <a:spcPct val="125000"/>
              </a:lnSpc>
              <a:buClr>
                <a:srgbClr val="FF3300"/>
              </a:buClr>
              <a:buSzPct val="120000"/>
              <a:buFont typeface="Webdings" panose="05030102010509060703" pitchFamily="18" charset="2"/>
              <a:buNone/>
            </a:pPr>
            <a:r>
              <a:rPr lang="zh-CN" altLang="en-US" b="0" dirty="0">
                <a:solidFill>
                  <a:srgbClr val="000000"/>
                </a:solidFill>
              </a:rPr>
              <a:t>    其三 ，企业就必须在整体的人力资源管理制度上强调员工个人的专业性，强调员工个人的优良绩效 </a:t>
            </a:r>
            <a:endParaRPr lang="zh-CN" altLang="en-US" b="0"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10668000" cy="1100138"/>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个人绩效奖励计划的优点</a:t>
            </a:r>
            <a:endParaRPr lang="zh-CN" altLang="en-US" sz="3200" b="1" smtClean="0">
              <a:solidFill>
                <a:srgbClr val="FFFFFF"/>
              </a:solidFill>
              <a:latin typeface="宋体" panose="02010600030101010101" pitchFamily="2" charset="-122"/>
              <a:sym typeface="Symbol" panose="05050102010706020507" pitchFamily="18" charset="2"/>
            </a:endParaRPr>
          </a:p>
        </p:txBody>
      </p:sp>
      <p:sp>
        <p:nvSpPr>
          <p:cNvPr id="253955" name="Text Box 3"/>
          <p:cNvSpPr txBox="1">
            <a:spLocks noChangeArrowheads="1"/>
          </p:cNvSpPr>
          <p:nvPr/>
        </p:nvSpPr>
        <p:spPr bwMode="auto">
          <a:xfrm>
            <a:off x="1219200" y="1295400"/>
            <a:ext cx="8534400" cy="5645150"/>
          </a:xfrm>
          <a:prstGeom prst="rect">
            <a:avLst/>
          </a:prstGeom>
          <a:noFill/>
          <a:ln w="9525">
            <a:noFill/>
            <a:miter lim="800000"/>
          </a:ln>
        </p:spPr>
        <p:txBody>
          <a:bodyPr lIns="104498" tIns="52249" rIns="104498" bIns="52249">
            <a:spAutoFit/>
          </a:bodyPr>
          <a:lstStyle/>
          <a:p>
            <a:pPr algn="l" defTabSz="1044575">
              <a:lnSpc>
                <a:spcPct val="150000"/>
              </a:lnSpc>
              <a:buClr>
                <a:srgbClr val="003BF6"/>
              </a:buClr>
              <a:buFont typeface="Monotype Sorts" pitchFamily="2" charset="2"/>
              <a:buChar char="4"/>
            </a:pPr>
            <a:r>
              <a:rPr lang="zh-CN" altLang="en-US" dirty="0">
                <a:solidFill>
                  <a:srgbClr val="000000"/>
                </a:solidFill>
              </a:rPr>
              <a:t>是针对个人绩效提供报酬的一种激励制度，但企业支付给</a:t>
            </a:r>
            <a:endParaRPr lang="zh-CN" altLang="en-US" dirty="0">
              <a:solidFill>
                <a:srgbClr val="000000"/>
              </a:solidFill>
            </a:endParaRPr>
          </a:p>
          <a:p>
            <a:pPr algn="l" defTabSz="1044575">
              <a:lnSpc>
                <a:spcPct val="150000"/>
              </a:lnSpc>
              <a:buClr>
                <a:srgbClr val="003BF6"/>
              </a:buClr>
              <a:buFont typeface="Monotype Sorts" pitchFamily="2" charset="2"/>
              <a:buNone/>
            </a:pPr>
            <a:r>
              <a:rPr lang="zh-CN" altLang="en-US" dirty="0">
                <a:solidFill>
                  <a:srgbClr val="000000"/>
                </a:solidFill>
              </a:rPr>
              <a:t>    员工奖励性薪酬不会被自动累积到员工的基本薪酬当中</a:t>
            </a:r>
            <a:r>
              <a:rPr lang="zh-CN" altLang="en-US" b="0" dirty="0">
                <a:solidFill>
                  <a:srgbClr val="000000"/>
                </a:solidFill>
              </a:rPr>
              <a:t> </a:t>
            </a:r>
            <a:r>
              <a:rPr lang="zh-CN" altLang="en-US" dirty="0">
                <a:solidFill>
                  <a:srgbClr val="000000"/>
                </a:solidFill>
                <a:latin typeface="宋体" panose="02010600030101010101" pitchFamily="2" charset="-122"/>
              </a:rPr>
              <a:t>。</a:t>
            </a:r>
            <a:endParaRPr lang="zh-CN" altLang="en-US" dirty="0">
              <a:solidFill>
                <a:srgbClr val="000000"/>
              </a:solidFill>
              <a:latin typeface="宋体" panose="02010600030101010101" pitchFamily="2" charset="-122"/>
            </a:endParaRPr>
          </a:p>
          <a:p>
            <a:pPr algn="l" defTabSz="1044575">
              <a:lnSpc>
                <a:spcPct val="150000"/>
              </a:lnSpc>
              <a:buClr>
                <a:srgbClr val="003BF6"/>
              </a:buClr>
              <a:buFont typeface="Monotype Sorts" pitchFamily="2" charset="2"/>
              <a:buChar char="4"/>
            </a:pPr>
            <a:r>
              <a:rPr lang="zh-CN" altLang="en-US" dirty="0">
                <a:solidFill>
                  <a:srgbClr val="000000"/>
                </a:solidFill>
              </a:rPr>
              <a:t>个人绩效奖励计划降低了监督成本。</a:t>
            </a:r>
            <a:r>
              <a:rPr lang="zh-CN" altLang="en-US" b="0" dirty="0">
                <a:solidFill>
                  <a:srgbClr val="000000"/>
                </a:solidFill>
              </a:rPr>
              <a:t> </a:t>
            </a:r>
            <a:endParaRPr lang="zh-CN" altLang="en-US" dirty="0">
              <a:solidFill>
                <a:srgbClr val="000000"/>
              </a:solidFill>
              <a:latin typeface="宋体" panose="02010600030101010101" pitchFamily="2" charset="-122"/>
            </a:endParaRPr>
          </a:p>
          <a:p>
            <a:pPr algn="l" defTabSz="1044575">
              <a:lnSpc>
                <a:spcPct val="150000"/>
              </a:lnSpc>
              <a:buClr>
                <a:srgbClr val="003BF6"/>
              </a:buClr>
              <a:buFont typeface="Monotype Sorts" pitchFamily="2" charset="2"/>
              <a:buChar char="4"/>
            </a:pPr>
            <a:r>
              <a:rPr lang="zh-CN" altLang="en-US" dirty="0">
                <a:solidFill>
                  <a:srgbClr val="000000"/>
                </a:solidFill>
                <a:latin typeface="宋体" panose="02010600030101010101" pitchFamily="2" charset="-122"/>
              </a:rPr>
              <a:t>根据结果支付薪酬的报酬系统，再加上完善的绩效衡量系</a:t>
            </a:r>
            <a:endParaRPr lang="zh-CN" altLang="en-US" dirty="0">
              <a:solidFill>
                <a:srgbClr val="000000"/>
              </a:solidFill>
              <a:latin typeface="宋体" panose="02010600030101010101" pitchFamily="2" charset="-122"/>
            </a:endParaRPr>
          </a:p>
          <a:p>
            <a:pPr algn="l" defTabSz="1044575">
              <a:lnSpc>
                <a:spcPct val="150000"/>
              </a:lnSpc>
              <a:buClr>
                <a:srgbClr val="003BF6"/>
              </a:buClr>
              <a:buFont typeface="Monotype Sorts" pitchFamily="2" charset="2"/>
              <a:buNone/>
            </a:pPr>
            <a:r>
              <a:rPr lang="zh-CN" altLang="en-US" dirty="0">
                <a:solidFill>
                  <a:srgbClr val="000000"/>
                </a:solidFill>
                <a:latin typeface="宋体" panose="02010600030101010101" pitchFamily="2" charset="-122"/>
              </a:rPr>
              <a:t>  统，会比按工时支付工资能够更好地预测劳动力成本，有利</a:t>
            </a:r>
            <a:endParaRPr lang="zh-CN" altLang="en-US" dirty="0">
              <a:solidFill>
                <a:srgbClr val="000000"/>
              </a:solidFill>
              <a:latin typeface="宋体" panose="02010600030101010101" pitchFamily="2" charset="-122"/>
            </a:endParaRPr>
          </a:p>
          <a:p>
            <a:pPr algn="l" defTabSz="1044575">
              <a:lnSpc>
                <a:spcPct val="150000"/>
              </a:lnSpc>
              <a:buClr>
                <a:srgbClr val="003BF6"/>
              </a:buClr>
              <a:buFont typeface="Monotype Sorts" pitchFamily="2" charset="2"/>
              <a:buNone/>
            </a:pPr>
            <a:r>
              <a:rPr lang="zh-CN" altLang="en-US" dirty="0">
                <a:solidFill>
                  <a:srgbClr val="000000"/>
                </a:solidFill>
                <a:latin typeface="宋体" panose="02010600030101010101" pitchFamily="2" charset="-122"/>
              </a:rPr>
              <a:t>  于成本和预算的控制，避免了在生产率很低时也不能调整员</a:t>
            </a:r>
            <a:endParaRPr lang="zh-CN" altLang="en-US" dirty="0">
              <a:solidFill>
                <a:srgbClr val="000000"/>
              </a:solidFill>
              <a:latin typeface="宋体" panose="02010600030101010101" pitchFamily="2" charset="-122"/>
            </a:endParaRPr>
          </a:p>
          <a:p>
            <a:pPr algn="l" defTabSz="1044575">
              <a:lnSpc>
                <a:spcPct val="150000"/>
              </a:lnSpc>
              <a:buClr>
                <a:srgbClr val="003BF6"/>
              </a:buClr>
              <a:buFont typeface="Monotype Sorts" pitchFamily="2" charset="2"/>
              <a:buNone/>
            </a:pPr>
            <a:r>
              <a:rPr lang="zh-CN" altLang="en-US" dirty="0">
                <a:solidFill>
                  <a:srgbClr val="000000"/>
                </a:solidFill>
                <a:latin typeface="宋体" panose="02010600030101010101" pitchFamily="2" charset="-122"/>
              </a:rPr>
              <a:t>  工基本薪酬的问题。</a:t>
            </a:r>
            <a:endParaRPr lang="zh-CN" altLang="en-US" dirty="0">
              <a:solidFill>
                <a:srgbClr val="000000"/>
              </a:solidFill>
              <a:latin typeface="宋体" panose="02010600030101010101" pitchFamily="2" charset="-122"/>
            </a:endParaRPr>
          </a:p>
          <a:p>
            <a:pPr algn="l" defTabSz="1044575">
              <a:lnSpc>
                <a:spcPct val="150000"/>
              </a:lnSpc>
              <a:buClr>
                <a:srgbClr val="003BF6"/>
              </a:buClr>
              <a:buFont typeface="Monotype Sorts" pitchFamily="2" charset="2"/>
              <a:buChar char="4"/>
            </a:pPr>
            <a:r>
              <a:rPr lang="zh-CN" altLang="en-US" dirty="0">
                <a:solidFill>
                  <a:srgbClr val="000000"/>
                </a:solidFill>
              </a:rPr>
              <a:t>通常是以实物产出（如所制造的零件数量）为基础的，而不</a:t>
            </a:r>
            <a:endParaRPr lang="zh-CN" altLang="en-US" dirty="0">
              <a:solidFill>
                <a:srgbClr val="000000"/>
              </a:solidFill>
            </a:endParaRPr>
          </a:p>
          <a:p>
            <a:pPr algn="l" defTabSz="1044575">
              <a:lnSpc>
                <a:spcPct val="150000"/>
              </a:lnSpc>
              <a:buClr>
                <a:srgbClr val="003BF6"/>
              </a:buClr>
              <a:buFont typeface="Monotype Sorts" pitchFamily="2" charset="2"/>
              <a:buNone/>
            </a:pPr>
            <a:r>
              <a:rPr lang="zh-CN" altLang="en-US" dirty="0">
                <a:solidFill>
                  <a:srgbClr val="000000"/>
                </a:solidFill>
              </a:rPr>
              <a:t>   是以主观的绩效评价结果为基础的，因此，操作起来以及在</a:t>
            </a:r>
            <a:endParaRPr lang="zh-CN" altLang="en-US" dirty="0">
              <a:solidFill>
                <a:srgbClr val="000000"/>
              </a:solidFill>
            </a:endParaRPr>
          </a:p>
          <a:p>
            <a:pPr algn="l" defTabSz="1044575">
              <a:lnSpc>
                <a:spcPct val="150000"/>
              </a:lnSpc>
              <a:buClr>
                <a:srgbClr val="003BF6"/>
              </a:buClr>
              <a:buFont typeface="Monotype Sorts" pitchFamily="2" charset="2"/>
              <a:buNone/>
            </a:pPr>
            <a:r>
              <a:rPr lang="zh-CN" altLang="en-US" dirty="0">
                <a:solidFill>
                  <a:srgbClr val="000000"/>
                </a:solidFill>
              </a:rPr>
              <a:t>   对员工沟通的时候比较容易。</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0" y="0"/>
            <a:ext cx="10668000" cy="1100138"/>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个人奖励计划的缺点</a:t>
            </a:r>
            <a:endParaRPr lang="zh-CN" altLang="en-US" sz="3200" b="1" smtClean="0">
              <a:solidFill>
                <a:srgbClr val="FFFFFF"/>
              </a:solidFill>
              <a:latin typeface="宋体" panose="02010600030101010101" pitchFamily="2" charset="-122"/>
              <a:sym typeface="Symbol" panose="05050102010706020507" pitchFamily="18" charset="2"/>
            </a:endParaRPr>
          </a:p>
        </p:txBody>
      </p:sp>
      <p:sp>
        <p:nvSpPr>
          <p:cNvPr id="254979" name="Text Box 3"/>
          <p:cNvSpPr txBox="1">
            <a:spLocks noChangeArrowheads="1"/>
          </p:cNvSpPr>
          <p:nvPr/>
        </p:nvSpPr>
        <p:spPr bwMode="auto">
          <a:xfrm>
            <a:off x="990600" y="1135063"/>
            <a:ext cx="8915400" cy="5691187"/>
          </a:xfrm>
          <a:prstGeom prst="rect">
            <a:avLst/>
          </a:prstGeom>
          <a:noFill/>
          <a:ln w="9525">
            <a:noFill/>
            <a:miter lim="800000"/>
          </a:ln>
        </p:spPr>
        <p:txBody>
          <a:bodyPr lIns="104498" tIns="52249" rIns="104498" bIns="52249">
            <a:spAutoFit/>
          </a:bodyPr>
          <a:lstStyle/>
          <a:p>
            <a:pPr algn="l" defTabSz="1044575">
              <a:lnSpc>
                <a:spcPct val="170000"/>
              </a:lnSpc>
              <a:buClr>
                <a:srgbClr val="9900CC"/>
              </a:buClr>
              <a:buFont typeface="Webdings" panose="05030102010509060703" pitchFamily="18" charset="2"/>
              <a:buChar char="*"/>
            </a:pPr>
            <a:r>
              <a:rPr lang="en-US" altLang="zh-CN">
                <a:solidFill>
                  <a:srgbClr val="000000"/>
                </a:solidFill>
                <a:latin typeface="宋体" panose="02010600030101010101" pitchFamily="2" charset="-122"/>
              </a:rPr>
              <a:t> </a:t>
            </a:r>
            <a:r>
              <a:rPr lang="zh-CN" altLang="en-US">
                <a:solidFill>
                  <a:srgbClr val="000000"/>
                </a:solidFill>
                <a:latin typeface="宋体" panose="02010600030101010101" pitchFamily="2" charset="-122"/>
              </a:rPr>
              <a:t>适用于产出明确的生产工人，对于管理类和技术类员工不太</a:t>
            </a:r>
            <a:endParaRPr lang="zh-CN" altLang="en-US">
              <a:solidFill>
                <a:srgbClr val="000000"/>
              </a:solidFill>
              <a:latin typeface="宋体" panose="02010600030101010101" pitchFamily="2" charset="-122"/>
            </a:endParaRPr>
          </a:p>
          <a:p>
            <a:pPr algn="l" defTabSz="1044575">
              <a:lnSpc>
                <a:spcPct val="170000"/>
              </a:lnSpc>
              <a:buClr>
                <a:srgbClr val="9900CC"/>
              </a:buClr>
              <a:buFont typeface="Webdings" panose="05030102010509060703" pitchFamily="18" charset="2"/>
              <a:buNone/>
            </a:pPr>
            <a:r>
              <a:rPr lang="zh-CN" altLang="en-US">
                <a:solidFill>
                  <a:srgbClr val="000000"/>
                </a:solidFill>
                <a:latin typeface="宋体" panose="02010600030101010101" pitchFamily="2" charset="-122"/>
              </a:rPr>
              <a:t>   适用。同时也不适用于从事团队工作方式的员工提供报酬。</a:t>
            </a:r>
            <a:endParaRPr lang="zh-CN" altLang="en-US">
              <a:solidFill>
                <a:srgbClr val="000000"/>
              </a:solidFill>
              <a:latin typeface="宋体" panose="02010600030101010101" pitchFamily="2" charset="-122"/>
            </a:endParaRPr>
          </a:p>
          <a:p>
            <a:pPr algn="l" defTabSz="1044575">
              <a:lnSpc>
                <a:spcPct val="170000"/>
              </a:lnSpc>
              <a:buClr>
                <a:srgbClr val="9900CC"/>
              </a:buClr>
              <a:buFont typeface="Webdings" panose="05030102010509060703" pitchFamily="18" charset="2"/>
              <a:buChar char="*"/>
            </a:pPr>
            <a:r>
              <a:rPr lang="zh-CN" altLang="en-US">
                <a:solidFill>
                  <a:srgbClr val="000000"/>
                </a:solidFill>
              </a:rPr>
              <a:t>个人绩效奖励计划在设计和维持可以被员工们所接受的绩效衡</a:t>
            </a:r>
            <a:endParaRPr lang="zh-CN" altLang="en-US">
              <a:solidFill>
                <a:srgbClr val="000000"/>
              </a:solidFill>
            </a:endParaRPr>
          </a:p>
          <a:p>
            <a:pPr algn="l" defTabSz="1044575">
              <a:lnSpc>
                <a:spcPct val="170000"/>
              </a:lnSpc>
              <a:buClr>
                <a:srgbClr val="9900CC"/>
              </a:buClr>
              <a:buFont typeface="Webdings" panose="05030102010509060703" pitchFamily="18" charset="2"/>
              <a:buNone/>
            </a:pPr>
            <a:r>
              <a:rPr lang="zh-CN" altLang="en-US">
                <a:solidFill>
                  <a:srgbClr val="000000"/>
                </a:solidFill>
              </a:rPr>
              <a:t>     量标准等方面具有一种潜在管理难题</a:t>
            </a:r>
            <a:r>
              <a:rPr lang="zh-CN" altLang="en-US" b="0">
                <a:solidFill>
                  <a:srgbClr val="000000"/>
                </a:solidFill>
              </a:rPr>
              <a:t> 。</a:t>
            </a:r>
            <a:endParaRPr lang="zh-CN" altLang="en-US">
              <a:solidFill>
                <a:srgbClr val="000000"/>
              </a:solidFill>
              <a:latin typeface="宋体" panose="02010600030101010101" pitchFamily="2" charset="-122"/>
            </a:endParaRPr>
          </a:p>
          <a:p>
            <a:pPr algn="l" defTabSz="1044575">
              <a:lnSpc>
                <a:spcPct val="170000"/>
              </a:lnSpc>
              <a:buClr>
                <a:srgbClr val="9900CC"/>
              </a:buClr>
              <a:buFont typeface="Webdings" panose="05030102010509060703" pitchFamily="18" charset="2"/>
              <a:buChar char="*"/>
            </a:pPr>
            <a:r>
              <a:rPr lang="zh-CN" altLang="en-US">
                <a:solidFill>
                  <a:srgbClr val="000000"/>
                </a:solidFill>
              </a:rPr>
              <a:t>个人奖励计划往往会导致员工只去做那些有利于他们获得报酬</a:t>
            </a:r>
            <a:endParaRPr lang="zh-CN" altLang="en-US">
              <a:solidFill>
                <a:srgbClr val="000000"/>
              </a:solidFill>
            </a:endParaRPr>
          </a:p>
          <a:p>
            <a:pPr algn="l" defTabSz="1044575">
              <a:lnSpc>
                <a:spcPct val="170000"/>
              </a:lnSpc>
              <a:buClr>
                <a:srgbClr val="9900CC"/>
              </a:buClr>
              <a:buFont typeface="Webdings" panose="05030102010509060703" pitchFamily="18" charset="2"/>
              <a:buNone/>
            </a:pPr>
            <a:r>
              <a:rPr lang="zh-CN" altLang="en-US">
                <a:solidFill>
                  <a:srgbClr val="000000"/>
                </a:solidFill>
              </a:rPr>
              <a:t>     的事情，而对于其他的事情则倾向于不管不问</a:t>
            </a:r>
            <a:r>
              <a:rPr lang="zh-CN" altLang="en-US" b="0">
                <a:solidFill>
                  <a:srgbClr val="000000"/>
                </a:solidFill>
              </a:rPr>
              <a:t> </a:t>
            </a:r>
            <a:r>
              <a:rPr lang="zh-CN" altLang="en-US">
                <a:solidFill>
                  <a:srgbClr val="000000"/>
                </a:solidFill>
                <a:latin typeface="宋体" panose="02010600030101010101" pitchFamily="2" charset="-122"/>
              </a:rPr>
              <a:t>。</a:t>
            </a:r>
            <a:endParaRPr lang="zh-CN" altLang="en-US">
              <a:solidFill>
                <a:srgbClr val="000000"/>
              </a:solidFill>
              <a:latin typeface="宋体" panose="02010600030101010101" pitchFamily="2" charset="-122"/>
            </a:endParaRPr>
          </a:p>
          <a:p>
            <a:pPr algn="l" defTabSz="1044575">
              <a:lnSpc>
                <a:spcPct val="170000"/>
              </a:lnSpc>
              <a:buClr>
                <a:srgbClr val="9900CC"/>
              </a:buClr>
              <a:buFont typeface="Webdings" panose="05030102010509060703" pitchFamily="18" charset="2"/>
              <a:buChar char="*"/>
            </a:pPr>
            <a:r>
              <a:rPr lang="zh-CN" altLang="en-US">
                <a:solidFill>
                  <a:srgbClr val="000000"/>
                </a:solidFill>
              </a:rPr>
              <a:t>个人奖励计划可能不利于员工掌握多种不同的技能，这种奖励</a:t>
            </a:r>
            <a:endParaRPr lang="zh-CN" altLang="en-US">
              <a:solidFill>
                <a:srgbClr val="000000"/>
              </a:solidFill>
            </a:endParaRPr>
          </a:p>
          <a:p>
            <a:pPr algn="l" defTabSz="1044575">
              <a:lnSpc>
                <a:spcPct val="170000"/>
              </a:lnSpc>
              <a:buClr>
                <a:srgbClr val="9900CC"/>
              </a:buClr>
              <a:buFont typeface="Webdings" panose="05030102010509060703" pitchFamily="18" charset="2"/>
              <a:buNone/>
            </a:pPr>
            <a:r>
              <a:rPr lang="zh-CN" altLang="en-US">
                <a:solidFill>
                  <a:srgbClr val="000000"/>
                </a:solidFill>
              </a:rPr>
              <a:t>    计划与要求员工掌握多种技能以及积极地解决问题这一目标可</a:t>
            </a:r>
            <a:endParaRPr lang="zh-CN" altLang="en-US">
              <a:solidFill>
                <a:srgbClr val="000000"/>
              </a:solidFill>
            </a:endParaRPr>
          </a:p>
          <a:p>
            <a:pPr algn="l" defTabSz="1044575">
              <a:lnSpc>
                <a:spcPct val="170000"/>
              </a:lnSpc>
              <a:buClr>
                <a:srgbClr val="9900CC"/>
              </a:buClr>
              <a:buFont typeface="Webdings" panose="05030102010509060703" pitchFamily="18" charset="2"/>
              <a:buNone/>
            </a:pPr>
            <a:r>
              <a:rPr lang="zh-CN" altLang="en-US">
                <a:solidFill>
                  <a:srgbClr val="000000"/>
                </a:solidFill>
              </a:rPr>
              <a:t>     能会不一致</a:t>
            </a:r>
            <a:r>
              <a:rPr lang="zh-CN" altLang="en-US" b="0">
                <a:solidFill>
                  <a:srgbClr val="000000"/>
                </a:solidFill>
              </a:rPr>
              <a:t> </a:t>
            </a:r>
            <a:r>
              <a:rPr lang="zh-CN" altLang="en-US">
                <a:solidFill>
                  <a:srgbClr val="000000"/>
                </a:solidFill>
                <a:latin typeface="宋体" panose="02010600030101010101" pitchFamily="2" charset="-122"/>
              </a:rPr>
              <a:t>。</a:t>
            </a:r>
            <a:endParaRPr lang="zh-CN" altLang="en-US">
              <a:solidFill>
                <a:srgbClr val="000000"/>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0" y="0"/>
            <a:ext cx="10668000" cy="1100138"/>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个人绩效奖励计划</a:t>
            </a:r>
            <a:r>
              <a:rPr lang="en-US" altLang="zh-CN" sz="3200" b="1" smtClean="0">
                <a:solidFill>
                  <a:srgbClr val="FFFFFF"/>
                </a:solidFill>
                <a:latin typeface="宋体" panose="02010600030101010101" pitchFamily="2" charset="-122"/>
                <a:sym typeface="Symbol" panose="05050102010706020507" pitchFamily="18" charset="2"/>
              </a:rPr>
              <a:t>---</a:t>
            </a:r>
            <a:r>
              <a:rPr lang="zh-CN" altLang="en-US" sz="3200" b="1" smtClean="0">
                <a:solidFill>
                  <a:srgbClr val="FFFFFF"/>
                </a:solidFill>
                <a:latin typeface="宋体" panose="02010600030101010101" pitchFamily="2" charset="-122"/>
                <a:sym typeface="Symbol" panose="05050102010706020507" pitchFamily="18" charset="2"/>
              </a:rPr>
              <a:t>直接计件工资计划</a:t>
            </a:r>
            <a:endParaRPr lang="zh-CN" altLang="en-US" sz="3200" b="1" smtClean="0">
              <a:solidFill>
                <a:srgbClr val="FFFFFF"/>
              </a:solidFill>
              <a:latin typeface="宋体" panose="02010600030101010101" pitchFamily="2" charset="-122"/>
              <a:sym typeface="Symbol" panose="05050102010706020507" pitchFamily="18" charset="2"/>
            </a:endParaRPr>
          </a:p>
        </p:txBody>
      </p:sp>
      <p:sp>
        <p:nvSpPr>
          <p:cNvPr id="256003" name="Text Box 3"/>
          <p:cNvSpPr txBox="1">
            <a:spLocks noChangeArrowheads="1"/>
          </p:cNvSpPr>
          <p:nvPr/>
        </p:nvSpPr>
        <p:spPr bwMode="auto">
          <a:xfrm>
            <a:off x="941388" y="1649413"/>
            <a:ext cx="9217025" cy="4486275"/>
          </a:xfrm>
          <a:prstGeom prst="rect">
            <a:avLst/>
          </a:prstGeom>
          <a:noFill/>
          <a:ln w="9525">
            <a:noFill/>
            <a:miter lim="800000"/>
          </a:ln>
        </p:spPr>
        <p:txBody>
          <a:bodyPr lIns="104498" tIns="52249" rIns="104498" bIns="52249">
            <a:spAutoFit/>
          </a:bodyPr>
          <a:lstStyle/>
          <a:p>
            <a:pPr algn="l" defTabSz="1044575">
              <a:lnSpc>
                <a:spcPct val="200000"/>
              </a:lnSpc>
            </a:pPr>
            <a:r>
              <a:rPr lang="en-US" altLang="zh-CN">
                <a:solidFill>
                  <a:srgbClr val="000000"/>
                </a:solidFill>
              </a:rPr>
              <a:t>        </a:t>
            </a:r>
            <a:r>
              <a:rPr lang="zh-CN" altLang="en-US">
                <a:solidFill>
                  <a:srgbClr val="000000"/>
                </a:solidFill>
              </a:rPr>
              <a:t>薪酬直接根据产出水平而发生变化。先确定在一定时间内（比如</a:t>
            </a:r>
            <a:r>
              <a:rPr lang="en-US" altLang="zh-CN">
                <a:solidFill>
                  <a:srgbClr val="000000"/>
                </a:solidFill>
              </a:rPr>
              <a:t>1</a:t>
            </a:r>
            <a:r>
              <a:rPr lang="zh-CN" altLang="en-US">
                <a:solidFill>
                  <a:srgbClr val="000000"/>
                </a:solidFill>
              </a:rPr>
              <a:t>小时）应当生产出的标准产出数量，然后在单位产出数量确定单位时间工资率，最后根据实际产出水平算出实际应得薪酬。显然，在这种计划下，产出水平高于平均水平者得到的薪酬也较高。</a:t>
            </a:r>
            <a:endParaRPr lang="zh-CN" altLang="en-US">
              <a:solidFill>
                <a:srgbClr val="000000"/>
              </a:solidFill>
            </a:endParaRPr>
          </a:p>
          <a:p>
            <a:pPr algn="l" defTabSz="1044575">
              <a:lnSpc>
                <a:spcPct val="200000"/>
              </a:lnSpc>
            </a:pPr>
            <a:r>
              <a:rPr lang="zh-CN" altLang="en-US">
                <a:solidFill>
                  <a:srgbClr val="000000"/>
                </a:solidFill>
              </a:rPr>
              <a:t>        这种奖励计划的优点是简单明了，容易被工人所了解和接受。其主要缺点是确定标准存在困难。</a:t>
            </a:r>
            <a:r>
              <a:rPr lang="zh-CN" altLang="en-US" b="0">
                <a:solidFill>
                  <a:srgbClr val="000000"/>
                </a:solidFill>
              </a:rPr>
              <a:t> </a:t>
            </a:r>
            <a:endParaRPr lang="zh-CN" altLang="en-US" b="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0" y="0"/>
            <a:ext cx="10668000" cy="1100138"/>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个人绩效奖励计划</a:t>
            </a:r>
            <a:r>
              <a:rPr lang="en-US" altLang="zh-CN" sz="3200" b="1" smtClean="0">
                <a:solidFill>
                  <a:srgbClr val="FFFFFF"/>
                </a:solidFill>
                <a:latin typeface="宋体" panose="02010600030101010101" pitchFamily="2" charset="-122"/>
                <a:sym typeface="Symbol" panose="05050102010706020507" pitchFamily="18" charset="2"/>
              </a:rPr>
              <a:t>---</a:t>
            </a:r>
            <a:r>
              <a:rPr lang="zh-CN" altLang="en-US" sz="3200" b="1" smtClean="0">
                <a:solidFill>
                  <a:srgbClr val="FFFFFF"/>
                </a:solidFill>
                <a:latin typeface="宋体" panose="02010600030101010101" pitchFamily="2" charset="-122"/>
                <a:sym typeface="Symbol" panose="05050102010706020507" pitchFamily="18" charset="2"/>
              </a:rPr>
              <a:t>标准工时计划</a:t>
            </a:r>
            <a:endParaRPr lang="zh-CN" altLang="en-US" sz="3200" b="1" smtClean="0">
              <a:solidFill>
                <a:srgbClr val="FFFFFF"/>
              </a:solidFill>
              <a:latin typeface="宋体" panose="02010600030101010101" pitchFamily="2" charset="-122"/>
              <a:sym typeface="Symbol" panose="05050102010706020507" pitchFamily="18" charset="2"/>
            </a:endParaRPr>
          </a:p>
        </p:txBody>
      </p:sp>
      <p:sp>
        <p:nvSpPr>
          <p:cNvPr id="257027" name="Text Box 3"/>
          <p:cNvSpPr txBox="1">
            <a:spLocks noChangeArrowheads="1"/>
          </p:cNvSpPr>
          <p:nvPr/>
        </p:nvSpPr>
        <p:spPr bwMode="auto">
          <a:xfrm>
            <a:off x="796925" y="1217613"/>
            <a:ext cx="9217025" cy="5946775"/>
          </a:xfrm>
          <a:prstGeom prst="rect">
            <a:avLst/>
          </a:prstGeom>
          <a:noFill/>
          <a:ln w="9525">
            <a:noFill/>
            <a:miter lim="800000"/>
          </a:ln>
        </p:spPr>
        <p:txBody>
          <a:bodyPr lIns="104498" tIns="52249" rIns="104498" bIns="52249">
            <a:spAutoFit/>
          </a:bodyPr>
          <a:lstStyle/>
          <a:p>
            <a:pPr algn="l" defTabSz="1044575">
              <a:lnSpc>
                <a:spcPct val="200000"/>
              </a:lnSpc>
            </a:pPr>
            <a:r>
              <a:rPr lang="en-US" altLang="zh-CN">
                <a:solidFill>
                  <a:srgbClr val="000000"/>
                </a:solidFill>
              </a:rPr>
              <a:t>        </a:t>
            </a:r>
            <a:r>
              <a:rPr lang="zh-CN" altLang="en-US">
                <a:solidFill>
                  <a:srgbClr val="000000"/>
                </a:solidFill>
              </a:rPr>
              <a:t>所谓标准工时计划，是指首先确定正常技术水平的工人完成某种工作任务所需要的时间，然后再确定完成这种工作任务的标准工资率。即使一个人因技术熟练以少于标准时间的时间完成了工作，他或她依然可以获得标准工资率。</a:t>
            </a:r>
            <a:r>
              <a:rPr lang="zh-CN" altLang="en-US" b="0">
                <a:solidFill>
                  <a:srgbClr val="000000"/>
                </a:solidFill>
              </a:rPr>
              <a:t> </a:t>
            </a:r>
            <a:endParaRPr lang="zh-CN" altLang="en-US" b="0">
              <a:solidFill>
                <a:srgbClr val="000000"/>
              </a:solidFill>
            </a:endParaRPr>
          </a:p>
          <a:p>
            <a:pPr algn="l" defTabSz="1044575">
              <a:lnSpc>
                <a:spcPct val="200000"/>
              </a:lnSpc>
            </a:pPr>
            <a:r>
              <a:rPr lang="zh-CN" altLang="en-US">
                <a:solidFill>
                  <a:srgbClr val="000000"/>
                </a:solidFill>
              </a:rPr>
              <a:t>        标准工时计划的一个变种是</a:t>
            </a:r>
            <a:r>
              <a:rPr lang="en-US" altLang="zh-CN">
                <a:solidFill>
                  <a:srgbClr val="000000"/>
                </a:solidFill>
              </a:rPr>
              <a:t>Bedeaux</a:t>
            </a:r>
            <a:r>
              <a:rPr lang="zh-CN" altLang="en-US">
                <a:solidFill>
                  <a:srgbClr val="000000"/>
                </a:solidFill>
              </a:rPr>
              <a:t>计划，它是直接计件计划和标准工时计划的一种结合。它不是为整个工作确定标准工作时间，而是要求将工作任务划分为简单的活动，并且确定达到平均技能水平的工人完成每一任务所需要的时间。 </a:t>
            </a:r>
            <a:endParaRPr lang="zh-CN" alt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280000"/>
              </a:lnSpc>
            </a:pPr>
            <a:r>
              <a:rPr lang="zh-CN" altLang="en-US" sz="3200" b="1" dirty="0" smtClean="0">
                <a:solidFill>
                  <a:srgbClr val="FFFFFF"/>
                </a:solidFill>
                <a:latin typeface="华文中宋" pitchFamily="2" charset="-122"/>
                <a:ea typeface="华文中宋" pitchFamily="2" charset="-122"/>
              </a:rPr>
              <a:t>开篇案例</a:t>
            </a:r>
            <a:r>
              <a:rPr lang="en-US" altLang="zh-CN" sz="3200" b="1" dirty="0" smtClean="0">
                <a:solidFill>
                  <a:srgbClr val="FFFFFF"/>
                </a:solidFill>
                <a:ea typeface="华文中宋" pitchFamily="2" charset="-122"/>
              </a:rPr>
              <a:t>—</a:t>
            </a:r>
            <a:r>
              <a:rPr lang="zh-CN" altLang="en-US" sz="3200" b="1" dirty="0" smtClean="0">
                <a:solidFill>
                  <a:srgbClr val="FFFFFF"/>
                </a:solidFill>
                <a:latin typeface="华文中宋" pitchFamily="2" charset="-122"/>
                <a:ea typeface="华文中宋" pitchFamily="2" charset="-122"/>
              </a:rPr>
              <a:t>“海底捞”的秘密武器</a:t>
            </a:r>
            <a:endParaRPr lang="zh-CN" altLang="en-US" sz="3200" b="1" dirty="0" smtClean="0">
              <a:solidFill>
                <a:srgbClr val="FFFFFF"/>
              </a:solidFill>
              <a:latin typeface="华文中宋" pitchFamily="2" charset="-122"/>
              <a:ea typeface="华文中宋" pitchFamily="2" charset="-122"/>
            </a:endParaRPr>
          </a:p>
        </p:txBody>
      </p:sp>
      <p:pic>
        <p:nvPicPr>
          <p:cNvPr id="2" name="图片 1"/>
          <p:cNvPicPr>
            <a:picLocks noChangeAspect="1"/>
          </p:cNvPicPr>
          <p:nvPr/>
        </p:nvPicPr>
        <p:blipFill>
          <a:blip r:embed="rId1" cstate="print"/>
          <a:stretch>
            <a:fillRect/>
          </a:stretch>
        </p:blipFill>
        <p:spPr>
          <a:xfrm>
            <a:off x="3381784" y="1649733"/>
            <a:ext cx="3400425" cy="4610100"/>
          </a:xfrm>
          <a:prstGeom prst="rect">
            <a:avLst/>
          </a:prstGeom>
        </p:spPr>
      </p:pic>
      <p:sp>
        <p:nvSpPr>
          <p:cNvPr id="3" name="文本框 2"/>
          <p:cNvSpPr txBox="1"/>
          <p:nvPr/>
        </p:nvSpPr>
        <p:spPr>
          <a:xfrm>
            <a:off x="293377" y="1159422"/>
            <a:ext cx="3340410" cy="6186309"/>
          </a:xfrm>
          <a:prstGeom prst="rect">
            <a:avLst/>
          </a:prstGeom>
          <a:noFill/>
        </p:spPr>
        <p:txBody>
          <a:bodyPr wrap="square" rtlCol="0">
            <a:spAutoFit/>
          </a:bodyPr>
          <a:lstStyle/>
          <a:p>
            <a:pPr>
              <a:lnSpc>
                <a:spcPct val="150000"/>
              </a:lnSpc>
            </a:pPr>
            <a:r>
              <a:rPr lang="zh-CN" altLang="en-US" dirty="0">
                <a:solidFill>
                  <a:srgbClr val="FF0000"/>
                </a:solidFill>
                <a:latin typeface="宋体" panose="02010600030101010101" pitchFamily="2" charset="-122"/>
              </a:rPr>
              <a:t>公平公正的发展空间</a:t>
            </a:r>
            <a:r>
              <a:rPr lang="zh-CN" altLang="en-US" dirty="0" smtClean="0">
                <a:solidFill>
                  <a:srgbClr val="FF0000"/>
                </a:solidFill>
                <a:latin typeface="宋体" panose="02010600030101010101" pitchFamily="2" charset="-122"/>
              </a:rPr>
              <a:t>：</a:t>
            </a:r>
            <a:endParaRPr lang="en-US" altLang="zh-CN" dirty="0" smtClean="0">
              <a:solidFill>
                <a:srgbClr val="FF0000"/>
              </a:solidFill>
              <a:latin typeface="宋体" panose="02010600030101010101" pitchFamily="2" charset="-122"/>
            </a:endParaRPr>
          </a:p>
          <a:p>
            <a:r>
              <a:rPr lang="zh-CN" altLang="en-US" dirty="0" smtClean="0">
                <a:solidFill>
                  <a:srgbClr val="FF0000"/>
                </a:solidFill>
                <a:latin typeface="宋体" panose="02010600030101010101" pitchFamily="2" charset="-122"/>
              </a:rPr>
              <a:t>    </a:t>
            </a:r>
            <a:r>
              <a:rPr lang="zh-CN" altLang="zh-CN" dirty="0" smtClean="0">
                <a:solidFill>
                  <a:srgbClr val="000066"/>
                </a:solidFill>
                <a:latin typeface="宋体" panose="02010600030101010101" pitchFamily="2" charset="-122"/>
              </a:rPr>
              <a:t>海底</a:t>
            </a:r>
            <a:r>
              <a:rPr lang="zh-CN" altLang="zh-CN" dirty="0">
                <a:solidFill>
                  <a:srgbClr val="000066"/>
                </a:solidFill>
                <a:latin typeface="宋体" panose="02010600030101010101" pitchFamily="2" charset="-122"/>
              </a:rPr>
              <a:t>捞的管理层都是从服务员、传菜员等最基层的岗位做起的</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他们都有切身的体会</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都了解下属的心理需求</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这样他们才能发自内心地关爱下属</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给予员工工作与生活上的支持和帮助</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同时也得到员工的认可</a:t>
            </a:r>
            <a:r>
              <a:rPr lang="zh-CN" altLang="zh-CN" dirty="0" smtClean="0">
                <a:solidFill>
                  <a:srgbClr val="000066"/>
                </a:solidFill>
                <a:latin typeface="宋体" panose="02010600030101010101" pitchFamily="2" charset="-122"/>
              </a:rPr>
              <a:t>。</a:t>
            </a:r>
            <a:endParaRPr lang="en-US" altLang="zh-CN" dirty="0" smtClean="0">
              <a:solidFill>
                <a:srgbClr val="000066"/>
              </a:solidFill>
              <a:latin typeface="宋体" panose="02010600030101010101" pitchFamily="2" charset="-122"/>
            </a:endParaRPr>
          </a:p>
          <a:p>
            <a:r>
              <a:rPr lang="en-US" altLang="zh-CN" dirty="0" smtClean="0">
                <a:solidFill>
                  <a:srgbClr val="000066"/>
                </a:solidFill>
                <a:latin typeface="宋体" panose="02010600030101010101" pitchFamily="2" charset="-122"/>
              </a:rPr>
              <a:t>    </a:t>
            </a:r>
            <a:r>
              <a:rPr lang="zh-CN" altLang="zh-CN" dirty="0" smtClean="0">
                <a:solidFill>
                  <a:srgbClr val="000066"/>
                </a:solidFill>
                <a:latin typeface="宋体" panose="02010600030101010101" pitchFamily="2" charset="-122"/>
              </a:rPr>
              <a:t>对于</a:t>
            </a:r>
            <a:r>
              <a:rPr lang="zh-CN" altLang="zh-CN" dirty="0">
                <a:solidFill>
                  <a:srgbClr val="000066"/>
                </a:solidFill>
                <a:latin typeface="宋体" panose="02010600030101010101" pitchFamily="2" charset="-122"/>
              </a:rPr>
              <a:t>新招聘来的员工</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海底捞有一套独特的培训方法。在海底捞</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最常采用的培训方式是核心员工的言传身教。</a:t>
            </a:r>
            <a:endParaRPr lang="zh-CN" altLang="en-US" dirty="0">
              <a:solidFill>
                <a:srgbClr val="000066"/>
              </a:solidFill>
              <a:latin typeface="宋体" panose="02010600030101010101" pitchFamily="2" charset="-122"/>
            </a:endParaRPr>
          </a:p>
        </p:txBody>
      </p:sp>
      <p:sp>
        <p:nvSpPr>
          <p:cNvPr id="6" name="文本框 5"/>
          <p:cNvSpPr txBox="1"/>
          <p:nvPr/>
        </p:nvSpPr>
        <p:spPr>
          <a:xfrm>
            <a:off x="7034213" y="1427377"/>
            <a:ext cx="3340410" cy="5262979"/>
          </a:xfrm>
          <a:prstGeom prst="rect">
            <a:avLst/>
          </a:prstGeom>
          <a:noFill/>
        </p:spPr>
        <p:txBody>
          <a:bodyPr wrap="square" rtlCol="0">
            <a:spAutoFit/>
          </a:bodyPr>
          <a:lstStyle/>
          <a:p>
            <a:pPr>
              <a:lnSpc>
                <a:spcPct val="150000"/>
              </a:lnSpc>
            </a:pPr>
            <a:r>
              <a:rPr lang="zh-CN" altLang="zh-CN" dirty="0">
                <a:solidFill>
                  <a:srgbClr val="FF0000"/>
                </a:solidFill>
                <a:latin typeface="宋体" panose="02010600030101010101" pitchFamily="2" charset="-122"/>
              </a:rPr>
              <a:t>以顾客和员工为核心的绩效考核制度</a:t>
            </a:r>
            <a:r>
              <a:rPr lang="zh-CN" altLang="en-US" dirty="0">
                <a:solidFill>
                  <a:srgbClr val="FF0000"/>
                </a:solidFill>
                <a:latin typeface="宋体" panose="02010600030101010101" pitchFamily="2" charset="-122"/>
              </a:rPr>
              <a:t>：</a:t>
            </a:r>
            <a:endParaRPr lang="en-US" altLang="zh-CN" dirty="0">
              <a:solidFill>
                <a:srgbClr val="FF0000"/>
              </a:solidFill>
              <a:latin typeface="宋体" panose="02010600030101010101" pitchFamily="2" charset="-122"/>
            </a:endParaRPr>
          </a:p>
          <a:p>
            <a:r>
              <a:rPr lang="en-US" altLang="zh-CN" dirty="0">
                <a:solidFill>
                  <a:srgbClr val="000066"/>
                </a:solidFill>
                <a:latin typeface="宋体" panose="02010600030101010101" pitchFamily="2" charset="-122"/>
              </a:rPr>
              <a:t>    </a:t>
            </a:r>
            <a:r>
              <a:rPr lang="zh-CN" altLang="zh-CN" dirty="0" smtClean="0">
                <a:solidFill>
                  <a:srgbClr val="000066"/>
                </a:solidFill>
                <a:latin typeface="宋体" panose="02010600030101010101" pitchFamily="2" charset="-122"/>
              </a:rPr>
              <a:t>海底</a:t>
            </a:r>
            <a:r>
              <a:rPr lang="zh-CN" altLang="zh-CN" dirty="0">
                <a:solidFill>
                  <a:srgbClr val="000066"/>
                </a:solidFill>
                <a:latin typeface="宋体" panose="02010600030101010101" pitchFamily="2" charset="-122"/>
              </a:rPr>
              <a:t>捞考核一个店长或区域经理的总体标准主要有两个</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顾客满意度和员工满意度。它对干部的考核非常严格</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考核分成多个项目</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除了业务方面的内容之外</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还有创新、员工激情、顾客满意度、后备干部的培养</a:t>
            </a:r>
            <a:r>
              <a:rPr lang="en-US" altLang="zh-CN" dirty="0">
                <a:solidFill>
                  <a:srgbClr val="000066"/>
                </a:solidFill>
                <a:latin typeface="宋体" panose="02010600030101010101" pitchFamily="2" charset="-122"/>
              </a:rPr>
              <a:t>,</a:t>
            </a:r>
            <a:r>
              <a:rPr lang="zh-CN" altLang="zh-CN" dirty="0">
                <a:solidFill>
                  <a:srgbClr val="000066"/>
                </a:solidFill>
                <a:latin typeface="宋体" panose="02010600030101010101" pitchFamily="2" charset="-122"/>
              </a:rPr>
              <a:t>每项内容都必须达到规定的标准。</a:t>
            </a:r>
            <a:endParaRPr lang="zh-CN" altLang="en-US" dirty="0">
              <a:solidFill>
                <a:srgbClr val="000066"/>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0"/>
            <a:ext cx="10668000" cy="1100138"/>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个人奖励计划</a:t>
            </a:r>
            <a:r>
              <a:rPr lang="en-US" altLang="zh-CN" sz="3200" b="1" smtClean="0">
                <a:solidFill>
                  <a:srgbClr val="FFFFFF"/>
                </a:solidFill>
                <a:latin typeface="宋体" panose="02010600030101010101" pitchFamily="2" charset="-122"/>
                <a:sym typeface="Symbol" panose="05050102010706020507" pitchFamily="18" charset="2"/>
              </a:rPr>
              <a:t>---</a:t>
            </a:r>
            <a:r>
              <a:rPr lang="zh-CN" altLang="en-US" sz="3200" b="1" smtClean="0">
                <a:solidFill>
                  <a:srgbClr val="FFFFFF"/>
                </a:solidFill>
                <a:latin typeface="宋体" panose="02010600030101010101" pitchFamily="2" charset="-122"/>
                <a:sym typeface="Symbol" panose="05050102010706020507" pitchFamily="18" charset="2"/>
              </a:rPr>
              <a:t>差额计件工资计划</a:t>
            </a:r>
            <a:endParaRPr lang="zh-CN" altLang="en-US" sz="3200" b="1" smtClean="0">
              <a:solidFill>
                <a:srgbClr val="FFFFFF"/>
              </a:solidFill>
              <a:latin typeface="宋体" panose="02010600030101010101" pitchFamily="2" charset="-122"/>
              <a:sym typeface="Symbol" panose="05050102010706020507" pitchFamily="18" charset="2"/>
            </a:endParaRPr>
          </a:p>
        </p:txBody>
      </p:sp>
      <p:graphicFrame>
        <p:nvGraphicFramePr>
          <p:cNvPr id="25602" name="Object 3"/>
          <p:cNvGraphicFramePr>
            <a:graphicFrameLocks noChangeAspect="1"/>
          </p:cNvGraphicFramePr>
          <p:nvPr/>
        </p:nvGraphicFramePr>
        <p:xfrm>
          <a:off x="152400" y="1474788"/>
          <a:ext cx="10363200" cy="5216525"/>
        </p:xfrm>
        <a:graphic>
          <a:graphicData uri="http://schemas.openxmlformats.org/presentationml/2006/ole">
            <mc:AlternateContent xmlns:mc="http://schemas.openxmlformats.org/markup-compatibility/2006">
              <mc:Choice xmlns:v="urn:schemas-microsoft-com:vml" Requires="v">
                <p:oleObj spid="_x0000_s22529" name="Document" r:id="rId1" imgW="5524500" imgH="3190875" progId="Word.Document.8">
                  <p:embed/>
                </p:oleObj>
              </mc:Choice>
              <mc:Fallback>
                <p:oleObj name="Document" r:id="rId1" imgW="5524500" imgH="3190875" progId="Word.Document.8">
                  <p:embed/>
                  <p:pic>
                    <p:nvPicPr>
                      <p:cNvPr id="0" name="图片 22528"/>
                      <p:cNvPicPr>
                        <a:picLocks noChangeAspect="1"/>
                      </p:cNvPicPr>
                      <p:nvPr/>
                    </p:nvPicPr>
                    <p:blipFill>
                      <a:blip r:embed="rId2"/>
                      <a:stretch>
                        <a:fillRect/>
                      </a:stretch>
                    </p:blipFill>
                    <p:spPr>
                      <a:xfrm>
                        <a:off x="152400" y="1474788"/>
                        <a:ext cx="10363200" cy="5216525"/>
                      </a:xfrm>
                      <a:prstGeom prst="rect">
                        <a:avLst/>
                      </a:prstGeom>
                      <a:noFill/>
                      <a:ln w="9525">
                        <a:noFill/>
                      </a:ln>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0" y="0"/>
            <a:ext cx="10668000" cy="1100138"/>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个人奖励计划：</a:t>
            </a:r>
            <a:r>
              <a:rPr lang="zh-CN" altLang="en-US" sz="3200" b="1" smtClean="0">
                <a:solidFill>
                  <a:srgbClr val="FFFFFF"/>
                </a:solidFill>
                <a:latin typeface="宋体" panose="02010600030101010101" pitchFamily="2" charset="-122"/>
              </a:rPr>
              <a:t>海尔塞（</a:t>
            </a:r>
            <a:r>
              <a:rPr lang="en-US" altLang="zh-CN" sz="3200" b="1" smtClean="0">
                <a:solidFill>
                  <a:srgbClr val="FFFFFF"/>
                </a:solidFill>
                <a:latin typeface="宋体" panose="02010600030101010101" pitchFamily="2" charset="-122"/>
              </a:rPr>
              <a:t>Halsey</a:t>
            </a:r>
            <a:r>
              <a:rPr lang="zh-CN" altLang="en-US" sz="3200" b="1" smtClean="0">
                <a:solidFill>
                  <a:srgbClr val="FFFFFF"/>
                </a:solidFill>
                <a:latin typeface="宋体" panose="02010600030101010101" pitchFamily="2" charset="-122"/>
              </a:rPr>
              <a:t>）计件工资计划</a:t>
            </a:r>
            <a:endParaRPr lang="zh-CN" altLang="en-US" sz="3200" b="1" smtClean="0">
              <a:solidFill>
                <a:srgbClr val="FFFFFF"/>
              </a:solidFill>
              <a:latin typeface="宋体" panose="02010600030101010101" pitchFamily="2" charset="-122"/>
              <a:sym typeface="Symbol" panose="05050102010706020507" pitchFamily="18" charset="2"/>
            </a:endParaRPr>
          </a:p>
        </p:txBody>
      </p:sp>
      <p:sp>
        <p:nvSpPr>
          <p:cNvPr id="258051" name="Text Box 3"/>
          <p:cNvSpPr txBox="1">
            <a:spLocks noChangeArrowheads="1"/>
          </p:cNvSpPr>
          <p:nvPr/>
        </p:nvSpPr>
        <p:spPr bwMode="auto">
          <a:xfrm>
            <a:off x="1012825" y="2370138"/>
            <a:ext cx="8713788" cy="3451225"/>
          </a:xfrm>
          <a:prstGeom prst="rect">
            <a:avLst/>
          </a:prstGeom>
          <a:noFill/>
          <a:ln w="12700">
            <a:noFill/>
            <a:miter lim="800000"/>
          </a:ln>
        </p:spPr>
        <p:txBody>
          <a:bodyPr>
            <a:spAutoFit/>
          </a:bodyPr>
          <a:lstStyle/>
          <a:p>
            <a:pPr>
              <a:lnSpc>
                <a:spcPct val="230000"/>
              </a:lnSpc>
              <a:spcBef>
                <a:spcPct val="50000"/>
              </a:spcBef>
            </a:pPr>
            <a:r>
              <a:rPr lang="en-US" altLang="zh-CN" b="0" dirty="0">
                <a:solidFill>
                  <a:srgbClr val="000000"/>
                </a:solidFill>
              </a:rPr>
              <a:t>       </a:t>
            </a:r>
            <a:r>
              <a:rPr lang="zh-CN" altLang="en-US" b="0" dirty="0">
                <a:solidFill>
                  <a:srgbClr val="000000"/>
                </a:solidFill>
              </a:rPr>
              <a:t>企业通过时间研究确定完成某项任务的标准工作时间，如果员工以低于标准工时的时间完成工作，从而因节约时间而产生的收益，则这种通过成本节约而产生的收益在企业和员工之间以对半的形式分享。</a:t>
            </a:r>
            <a:endParaRPr lang="zh-CN" altLang="en-US" b="0"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0" y="0"/>
            <a:ext cx="10668000" cy="1100138"/>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个人奖励计划：</a:t>
            </a:r>
            <a:r>
              <a:rPr lang="zh-CN" altLang="en-US" sz="3200" b="1" smtClean="0">
                <a:solidFill>
                  <a:srgbClr val="FFFFFF"/>
                </a:solidFill>
                <a:latin typeface="宋体" panose="02010600030101010101" pitchFamily="2" charset="-122"/>
              </a:rPr>
              <a:t>罗曼</a:t>
            </a:r>
            <a:r>
              <a:rPr lang="en-US" altLang="zh-CN" sz="3200" b="1" smtClean="0">
                <a:solidFill>
                  <a:srgbClr val="FFFFFF"/>
                </a:solidFill>
                <a:latin typeface="宋体" panose="02010600030101010101" pitchFamily="2" charset="-122"/>
              </a:rPr>
              <a:t>/</a:t>
            </a:r>
            <a:r>
              <a:rPr lang="zh-CN" altLang="en-US" sz="3200" b="1" smtClean="0">
                <a:solidFill>
                  <a:srgbClr val="FFFFFF"/>
                </a:solidFill>
                <a:latin typeface="宋体" panose="02010600030101010101" pitchFamily="2" charset="-122"/>
              </a:rPr>
              <a:t>甘特</a:t>
            </a:r>
            <a:r>
              <a:rPr lang="zh-CN" altLang="en-US" sz="3200" b="1" smtClean="0">
                <a:solidFill>
                  <a:srgbClr val="FFFFFF"/>
                </a:solidFill>
                <a:latin typeface="宋体" panose="02010600030101010101" pitchFamily="2" charset="-122"/>
                <a:sym typeface="Symbol" panose="05050102010706020507" pitchFamily="18" charset="2"/>
              </a:rPr>
              <a:t>计件工资计划</a:t>
            </a:r>
            <a:endParaRPr lang="zh-CN" altLang="en-US" sz="3200" b="1" smtClean="0">
              <a:solidFill>
                <a:srgbClr val="FFFFFF"/>
              </a:solidFill>
              <a:latin typeface="宋体" panose="02010600030101010101" pitchFamily="2" charset="-122"/>
              <a:sym typeface="Symbol" panose="05050102010706020507" pitchFamily="18" charset="2"/>
            </a:endParaRPr>
          </a:p>
        </p:txBody>
      </p:sp>
      <p:sp>
        <p:nvSpPr>
          <p:cNvPr id="259075" name="Text Box 3"/>
          <p:cNvSpPr txBox="1">
            <a:spLocks noChangeArrowheads="1"/>
          </p:cNvSpPr>
          <p:nvPr/>
        </p:nvSpPr>
        <p:spPr bwMode="auto">
          <a:xfrm>
            <a:off x="574675" y="1362075"/>
            <a:ext cx="9518650" cy="5897563"/>
          </a:xfrm>
          <a:prstGeom prst="rect">
            <a:avLst/>
          </a:prstGeom>
          <a:noFill/>
          <a:ln w="12700">
            <a:noFill/>
            <a:miter lim="800000"/>
          </a:ln>
        </p:spPr>
        <p:txBody>
          <a:bodyPr>
            <a:spAutoFit/>
          </a:bodyPr>
          <a:lstStyle/>
          <a:p>
            <a:pPr>
              <a:lnSpc>
                <a:spcPct val="140000"/>
              </a:lnSpc>
              <a:spcBef>
                <a:spcPct val="50000"/>
              </a:spcBef>
              <a:buFont typeface="Wingdings" panose="05000000000000000000" pitchFamily="2" charset="2"/>
              <a:buChar char="Ø"/>
            </a:pPr>
            <a:r>
              <a:rPr lang="zh-CN" altLang="en-US" dirty="0">
                <a:solidFill>
                  <a:srgbClr val="000000"/>
                </a:solidFill>
              </a:rPr>
              <a:t>罗曼（</a:t>
            </a:r>
            <a:r>
              <a:rPr lang="en-US" altLang="zh-CN" dirty="0">
                <a:solidFill>
                  <a:srgbClr val="000000"/>
                </a:solidFill>
              </a:rPr>
              <a:t>Rowan</a:t>
            </a:r>
            <a:r>
              <a:rPr lang="zh-CN" altLang="en-US" dirty="0">
                <a:solidFill>
                  <a:srgbClr val="000000"/>
                </a:solidFill>
              </a:rPr>
              <a:t>）计件工资计划</a:t>
            </a:r>
            <a:r>
              <a:rPr lang="zh-CN" altLang="en-US" b="0" dirty="0">
                <a:solidFill>
                  <a:srgbClr val="000000"/>
                </a:solidFill>
              </a:rPr>
              <a:t>：与海尔塞计划类似，随着所节约的时间增加，员工能够分享的收益比例是上升的。如果完成一项任务的标准时间是</a:t>
            </a:r>
            <a:r>
              <a:rPr lang="en-US" altLang="zh-CN" b="0" dirty="0">
                <a:solidFill>
                  <a:srgbClr val="000000"/>
                </a:solidFill>
              </a:rPr>
              <a:t>10</a:t>
            </a:r>
            <a:r>
              <a:rPr lang="zh-CN" altLang="en-US" b="0" dirty="0">
                <a:solidFill>
                  <a:srgbClr val="000000"/>
                </a:solidFill>
              </a:rPr>
              <a:t>个小时，某人</a:t>
            </a:r>
            <a:r>
              <a:rPr lang="en-US" altLang="zh-CN" b="0" dirty="0">
                <a:solidFill>
                  <a:srgbClr val="000000"/>
                </a:solidFill>
              </a:rPr>
              <a:t>7</a:t>
            </a:r>
            <a:r>
              <a:rPr lang="zh-CN" altLang="en-US" b="0" dirty="0">
                <a:solidFill>
                  <a:srgbClr val="000000"/>
                </a:solidFill>
              </a:rPr>
              <a:t>个小时完成工作，则此人得到</a:t>
            </a:r>
            <a:r>
              <a:rPr lang="en-US" altLang="zh-CN" b="0" dirty="0">
                <a:solidFill>
                  <a:srgbClr val="000000"/>
                </a:solidFill>
              </a:rPr>
              <a:t>30%</a:t>
            </a:r>
            <a:r>
              <a:rPr lang="zh-CN" altLang="en-US" b="0" dirty="0">
                <a:solidFill>
                  <a:srgbClr val="000000"/>
                </a:solidFill>
              </a:rPr>
              <a:t>的成本节约奖，若他能在</a:t>
            </a:r>
            <a:r>
              <a:rPr lang="en-US" altLang="zh-CN" b="0" dirty="0">
                <a:solidFill>
                  <a:srgbClr val="000000"/>
                </a:solidFill>
              </a:rPr>
              <a:t>6</a:t>
            </a:r>
            <a:r>
              <a:rPr lang="zh-CN" altLang="en-US" b="0" dirty="0">
                <a:solidFill>
                  <a:srgbClr val="000000"/>
                </a:solidFill>
              </a:rPr>
              <a:t>个小时内完成，则可得</a:t>
            </a:r>
            <a:r>
              <a:rPr lang="en-US" altLang="zh-CN" b="0" dirty="0">
                <a:solidFill>
                  <a:srgbClr val="000000"/>
                </a:solidFill>
              </a:rPr>
              <a:t>40%</a:t>
            </a:r>
            <a:r>
              <a:rPr lang="zh-CN" altLang="en-US" b="0" dirty="0">
                <a:solidFill>
                  <a:srgbClr val="000000"/>
                </a:solidFill>
              </a:rPr>
              <a:t>的成本节约奖。（在</a:t>
            </a:r>
            <a:r>
              <a:rPr lang="en-US" altLang="zh-CN" b="0" dirty="0">
                <a:solidFill>
                  <a:srgbClr val="000000"/>
                </a:solidFill>
              </a:rPr>
              <a:t>100%</a:t>
            </a:r>
            <a:r>
              <a:rPr lang="zh-CN" altLang="en-US" b="0" dirty="0">
                <a:solidFill>
                  <a:srgbClr val="000000"/>
                </a:solidFill>
              </a:rPr>
              <a:t>标准工时计划中，员工甚至可以得到全部的成本节约。）</a:t>
            </a:r>
            <a:endParaRPr lang="zh-CN" altLang="en-US" b="0" dirty="0">
              <a:solidFill>
                <a:srgbClr val="000000"/>
              </a:solidFill>
            </a:endParaRPr>
          </a:p>
          <a:p>
            <a:pPr>
              <a:lnSpc>
                <a:spcPct val="140000"/>
              </a:lnSpc>
              <a:spcBef>
                <a:spcPct val="50000"/>
              </a:spcBef>
              <a:buFont typeface="Wingdings" panose="05000000000000000000" pitchFamily="2" charset="2"/>
              <a:buChar char="Ø"/>
            </a:pPr>
            <a:r>
              <a:rPr lang="zh-CN" altLang="en-US" dirty="0">
                <a:solidFill>
                  <a:srgbClr val="000000"/>
                </a:solidFill>
              </a:rPr>
              <a:t>甘特（</a:t>
            </a:r>
            <a:r>
              <a:rPr lang="en-US" altLang="zh-CN" dirty="0">
                <a:solidFill>
                  <a:srgbClr val="000000"/>
                </a:solidFill>
              </a:rPr>
              <a:t>Gantt</a:t>
            </a:r>
            <a:r>
              <a:rPr lang="zh-CN" altLang="en-US" dirty="0">
                <a:solidFill>
                  <a:srgbClr val="000000"/>
                </a:solidFill>
              </a:rPr>
              <a:t>）计件工资计划</a:t>
            </a:r>
            <a:r>
              <a:rPr lang="zh-CN" altLang="en-US" b="0" dirty="0">
                <a:solidFill>
                  <a:srgbClr val="000000"/>
                </a:solidFill>
              </a:rPr>
              <a:t>：在确定标准工时的时候，有意将它定在工人需要付出较大的努力才能达到的水平上。不能在标准时间内完成工作的人将会得到一个有保证的工资率。但是对于那些能够在标准时间内或者是少于标准工时的时间内完成工作的员工，计件工资率则订在标准工资率的</a:t>
            </a:r>
            <a:r>
              <a:rPr lang="en-US" altLang="zh-CN" b="0" dirty="0">
                <a:solidFill>
                  <a:srgbClr val="000000"/>
                </a:solidFill>
              </a:rPr>
              <a:t>120%</a:t>
            </a:r>
            <a:r>
              <a:rPr lang="zh-CN" altLang="en-US" b="0" dirty="0">
                <a:solidFill>
                  <a:srgbClr val="000000"/>
                </a:solidFill>
              </a:rPr>
              <a:t>这一较高水平上。因此，一旦达到或超过标准工时的要求（工时更短），员工的收入增长会比产量的增长要快。</a:t>
            </a:r>
            <a:endParaRPr lang="zh-CN" altLang="en-US" b="0"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0"/>
            <a:ext cx="10668000" cy="1100138"/>
          </a:xfrm>
          <a:solidFill>
            <a:srgbClr val="0000CC"/>
          </a:solidFill>
        </p:spPr>
        <p:txBody>
          <a:bodyPr anchor="b"/>
          <a:lstStyle/>
          <a:p>
            <a:pPr eaLnBrk="1" hangingPunct="1">
              <a:lnSpc>
                <a:spcPct val="330000"/>
              </a:lnSpc>
            </a:pPr>
            <a:r>
              <a:rPr lang="zh-CN" altLang="en-US" sz="3200" b="1" dirty="0" smtClean="0">
                <a:solidFill>
                  <a:srgbClr val="FFFFFF"/>
                </a:solidFill>
                <a:latin typeface="宋体" panose="02010600030101010101" pitchFamily="2" charset="-122"/>
                <a:sym typeface="Symbol" panose="05050102010706020507" pitchFamily="18" charset="2"/>
              </a:rPr>
              <a:t>个人奖励计划</a:t>
            </a:r>
            <a:r>
              <a:rPr lang="en-US" altLang="zh-CN" sz="3200" b="1" dirty="0" smtClean="0">
                <a:solidFill>
                  <a:srgbClr val="FFFFFF"/>
                </a:solidFill>
                <a:latin typeface="宋体" panose="02010600030101010101" pitchFamily="2" charset="-122"/>
                <a:sym typeface="Symbol" panose="05050102010706020507" pitchFamily="18" charset="2"/>
              </a:rPr>
              <a:t>——</a:t>
            </a:r>
            <a:r>
              <a:rPr lang="zh-CN" altLang="en-US" sz="3200" b="1" dirty="0" smtClean="0">
                <a:solidFill>
                  <a:srgbClr val="FFFFFF"/>
                </a:solidFill>
                <a:latin typeface="宋体" panose="02010600030101010101" pitchFamily="2" charset="-122"/>
                <a:sym typeface="Symbol" panose="05050102010706020507" pitchFamily="18" charset="2"/>
              </a:rPr>
              <a:t>提案建议计划</a:t>
            </a:r>
            <a:endParaRPr lang="zh-CN" altLang="en-US" sz="3200" b="1" dirty="0" smtClean="0">
              <a:solidFill>
                <a:srgbClr val="FFFFFF"/>
              </a:solidFill>
              <a:latin typeface="宋体" panose="02010600030101010101" pitchFamily="2" charset="-122"/>
              <a:sym typeface="Symbol" panose="05050102010706020507" pitchFamily="18" charset="2"/>
            </a:endParaRPr>
          </a:p>
        </p:txBody>
      </p:sp>
      <p:sp>
        <p:nvSpPr>
          <p:cNvPr id="2" name="TextBox 1"/>
          <p:cNvSpPr txBox="1"/>
          <p:nvPr/>
        </p:nvSpPr>
        <p:spPr>
          <a:xfrm>
            <a:off x="293377" y="1545910"/>
            <a:ext cx="10089954" cy="5632311"/>
          </a:xfrm>
          <a:prstGeom prst="rect">
            <a:avLst/>
          </a:prstGeom>
          <a:noFill/>
        </p:spPr>
        <p:txBody>
          <a:bodyPr wrap="square" rtlCol="0">
            <a:spAutoFit/>
          </a:bodyPr>
          <a:lstStyle/>
          <a:p>
            <a:pPr marL="342900" indent="-342900" algn="l">
              <a:lnSpc>
                <a:spcPct val="150000"/>
              </a:lnSpc>
              <a:buFont typeface="Wingdings" panose="05000000000000000000" pitchFamily="2" charset="2"/>
              <a:buChar char="Ø"/>
            </a:pPr>
            <a:r>
              <a:rPr lang="zh-CN" altLang="en-US" b="0" dirty="0">
                <a:solidFill>
                  <a:srgbClr val="000000"/>
                </a:solidFill>
                <a:latin typeface="宋体" panose="02010600030101010101" pitchFamily="2" charset="-122"/>
                <a:ea typeface="宋体" panose="02010600030101010101" pitchFamily="2" charset="-122"/>
              </a:rPr>
              <a:t>提案建议奖励计划是一种最古老的管理工具之一</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它无论是在公共组织中还是在私营组织中都随处可见。在这种制度下</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如果员工的某项建议在组织中得到了成功的应用</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则员工会得到某种形式的报酬</a:t>
            </a:r>
            <a:r>
              <a:rPr lang="zh-CN" altLang="en-US" b="0" dirty="0" smtClean="0">
                <a:solidFill>
                  <a:srgbClr val="000000"/>
                </a:solidFill>
                <a:latin typeface="宋体" panose="02010600030101010101" pitchFamily="2" charset="-122"/>
                <a:ea typeface="宋体" panose="02010600030101010101" pitchFamily="2" charset="-122"/>
              </a:rPr>
              <a:t>。</a:t>
            </a:r>
            <a:endParaRPr lang="en-US" altLang="zh-CN" b="0" dirty="0" smtClean="0">
              <a:solidFill>
                <a:srgbClr val="000000"/>
              </a:solidFill>
              <a:latin typeface="宋体" panose="02010600030101010101" pitchFamily="2" charset="-122"/>
              <a:ea typeface="宋体" panose="02010600030101010101" pitchFamily="2" charset="-122"/>
            </a:endParaRPr>
          </a:p>
          <a:p>
            <a:pPr marL="342900" indent="-342900" algn="l">
              <a:lnSpc>
                <a:spcPct val="150000"/>
              </a:lnSpc>
              <a:buFont typeface="Wingdings" panose="05000000000000000000" pitchFamily="2" charset="2"/>
              <a:buChar char="Ø"/>
            </a:pPr>
            <a:r>
              <a:rPr lang="zh-CN" altLang="zh-CN" b="0" dirty="0">
                <a:solidFill>
                  <a:srgbClr val="000000"/>
                </a:solidFill>
                <a:latin typeface="宋体" panose="02010600030101010101" pitchFamily="2" charset="-122"/>
                <a:ea typeface="宋体" panose="02010600030101010101" pitchFamily="2" charset="-122"/>
              </a:rPr>
              <a:t>员工提案建议计划通常具有很高的成本</a:t>
            </a:r>
            <a:r>
              <a:rPr lang="zh-CN" altLang="zh-CN" b="0" dirty="0" smtClean="0">
                <a:solidFill>
                  <a:srgbClr val="000000"/>
                </a:solidFill>
                <a:latin typeface="宋体" panose="02010600030101010101" pitchFamily="2" charset="-122"/>
                <a:ea typeface="宋体" panose="02010600030101010101" pitchFamily="2" charset="-122"/>
              </a:rPr>
              <a:t>有效性</a:t>
            </a:r>
            <a:r>
              <a:rPr lang="zh-CN" altLang="en-US" b="0" dirty="0" smtClean="0">
                <a:solidFill>
                  <a:srgbClr val="000000"/>
                </a:solidFill>
                <a:latin typeface="宋体" panose="02010600030101010101" pitchFamily="2" charset="-122"/>
                <a:ea typeface="宋体" panose="02010600030101010101" pitchFamily="2" charset="-122"/>
              </a:rPr>
              <a:t>，</a:t>
            </a:r>
            <a:r>
              <a:rPr lang="zh-CN" altLang="zh-CN" b="0" dirty="0" smtClean="0">
                <a:solidFill>
                  <a:srgbClr val="000000"/>
                </a:solidFill>
                <a:latin typeface="宋体" panose="02010600030101010101" pitchFamily="2" charset="-122"/>
                <a:ea typeface="宋体" panose="02010600030101010101" pitchFamily="2" charset="-122"/>
              </a:rPr>
              <a:t>它</a:t>
            </a:r>
            <a:r>
              <a:rPr lang="zh-CN" altLang="zh-CN" b="0" dirty="0">
                <a:solidFill>
                  <a:srgbClr val="000000"/>
                </a:solidFill>
                <a:latin typeface="宋体" panose="02010600030101010101" pitchFamily="2" charset="-122"/>
                <a:ea typeface="宋体" panose="02010600030101010101" pitchFamily="2" charset="-122"/>
              </a:rPr>
              <a:t>可以改善员工关系</a:t>
            </a:r>
            <a:r>
              <a:rPr lang="en-US" altLang="zh-CN" b="0" dirty="0">
                <a:solidFill>
                  <a:srgbClr val="000000"/>
                </a:solidFill>
                <a:latin typeface="宋体" panose="02010600030101010101" pitchFamily="2" charset="-122"/>
                <a:ea typeface="宋体" panose="02010600030101010101" pitchFamily="2" charset="-122"/>
              </a:rPr>
              <a:t>,</a:t>
            </a:r>
            <a:r>
              <a:rPr lang="zh-CN" altLang="zh-CN" b="0" dirty="0">
                <a:solidFill>
                  <a:srgbClr val="000000"/>
                </a:solidFill>
                <a:latin typeface="宋体" panose="02010600030101010101" pitchFamily="2" charset="-122"/>
                <a:ea typeface="宋体" panose="02010600030101010101" pitchFamily="2" charset="-122"/>
              </a:rPr>
              <a:t>提高产品质量</a:t>
            </a:r>
            <a:r>
              <a:rPr lang="en-US" altLang="zh-CN" b="0" dirty="0">
                <a:solidFill>
                  <a:srgbClr val="000000"/>
                </a:solidFill>
                <a:latin typeface="宋体" panose="02010600030101010101" pitchFamily="2" charset="-122"/>
                <a:ea typeface="宋体" panose="02010600030101010101" pitchFamily="2" charset="-122"/>
              </a:rPr>
              <a:t>,</a:t>
            </a:r>
            <a:r>
              <a:rPr lang="zh-CN" altLang="zh-CN" b="0" dirty="0">
                <a:solidFill>
                  <a:srgbClr val="000000"/>
                </a:solidFill>
                <a:latin typeface="宋体" panose="02010600030101010101" pitchFamily="2" charset="-122"/>
                <a:ea typeface="宋体" panose="02010600030101010101" pitchFamily="2" charset="-122"/>
              </a:rPr>
              <a:t>降低成本</a:t>
            </a:r>
            <a:r>
              <a:rPr lang="en-US" altLang="zh-CN" b="0" dirty="0">
                <a:solidFill>
                  <a:srgbClr val="000000"/>
                </a:solidFill>
                <a:latin typeface="宋体" panose="02010600030101010101" pitchFamily="2" charset="-122"/>
                <a:ea typeface="宋体" panose="02010600030101010101" pitchFamily="2" charset="-122"/>
              </a:rPr>
              <a:t>,</a:t>
            </a:r>
            <a:r>
              <a:rPr lang="zh-CN" altLang="zh-CN" b="0" dirty="0">
                <a:solidFill>
                  <a:srgbClr val="000000"/>
                </a:solidFill>
                <a:latin typeface="宋体" panose="02010600030101010101" pitchFamily="2" charset="-122"/>
                <a:ea typeface="宋体" panose="02010600030101010101" pitchFamily="2" charset="-122"/>
              </a:rPr>
              <a:t>增加收益</a:t>
            </a:r>
            <a:r>
              <a:rPr lang="zh-CN" altLang="zh-CN" b="0" dirty="0" smtClean="0">
                <a:solidFill>
                  <a:srgbClr val="000000"/>
                </a:solidFill>
                <a:latin typeface="宋体" panose="02010600030101010101" pitchFamily="2" charset="-122"/>
                <a:ea typeface="宋体" panose="02010600030101010101" pitchFamily="2" charset="-122"/>
              </a:rPr>
              <a:t>。</a:t>
            </a:r>
            <a:endParaRPr lang="en-US" altLang="zh-CN" b="0" dirty="0" smtClean="0">
              <a:solidFill>
                <a:srgbClr val="000000"/>
              </a:solidFill>
              <a:latin typeface="宋体" panose="02010600030101010101" pitchFamily="2" charset="-122"/>
              <a:ea typeface="宋体" panose="02010600030101010101" pitchFamily="2" charset="-122"/>
            </a:endParaRPr>
          </a:p>
          <a:p>
            <a:pPr marL="342900" indent="-342900" algn="l">
              <a:lnSpc>
                <a:spcPct val="150000"/>
              </a:lnSpc>
              <a:buFont typeface="Wingdings" panose="05000000000000000000" pitchFamily="2" charset="2"/>
              <a:buChar char="Ø"/>
            </a:pPr>
            <a:r>
              <a:rPr lang="zh-CN" altLang="zh-CN" b="0" dirty="0">
                <a:solidFill>
                  <a:srgbClr val="000000"/>
                </a:solidFill>
                <a:latin typeface="宋体" panose="02010600030101010101" pitchFamily="2" charset="-122"/>
                <a:ea typeface="宋体" panose="02010600030101010101" pitchFamily="2" charset="-122"/>
              </a:rPr>
              <a:t>对提案建议体系的有效管理</a:t>
            </a:r>
            <a:r>
              <a:rPr lang="en-US" altLang="zh-CN" b="0" dirty="0">
                <a:solidFill>
                  <a:srgbClr val="000000"/>
                </a:solidFill>
                <a:latin typeface="宋体" panose="02010600030101010101" pitchFamily="2" charset="-122"/>
                <a:ea typeface="宋体" panose="02010600030101010101" pitchFamily="2" charset="-122"/>
              </a:rPr>
              <a:t>,</a:t>
            </a:r>
            <a:r>
              <a:rPr lang="zh-CN" altLang="zh-CN" b="0" dirty="0">
                <a:solidFill>
                  <a:srgbClr val="000000"/>
                </a:solidFill>
                <a:latin typeface="宋体" panose="02010600030101010101" pitchFamily="2" charset="-122"/>
                <a:ea typeface="宋体" panose="02010600030101010101" pitchFamily="2" charset="-122"/>
              </a:rPr>
              <a:t>尤其是员工的广泛参与</a:t>
            </a:r>
            <a:r>
              <a:rPr lang="en-US" altLang="zh-CN" b="0" dirty="0">
                <a:solidFill>
                  <a:srgbClr val="000000"/>
                </a:solidFill>
                <a:latin typeface="宋体" panose="02010600030101010101" pitchFamily="2" charset="-122"/>
                <a:ea typeface="宋体" panose="02010600030101010101" pitchFamily="2" charset="-122"/>
              </a:rPr>
              <a:t>,</a:t>
            </a:r>
            <a:r>
              <a:rPr lang="zh-CN" altLang="zh-CN" b="0" dirty="0">
                <a:solidFill>
                  <a:srgbClr val="000000"/>
                </a:solidFill>
                <a:latin typeface="宋体" panose="02010600030101010101" pitchFamily="2" charset="-122"/>
                <a:ea typeface="宋体" panose="02010600030101010101" pitchFamily="2" charset="-122"/>
              </a:rPr>
              <a:t>是确保这种计划取得成功的关键</a:t>
            </a:r>
            <a:r>
              <a:rPr lang="zh-CN" altLang="zh-CN" b="0" dirty="0" smtClean="0">
                <a:solidFill>
                  <a:srgbClr val="000000"/>
                </a:solidFill>
                <a:latin typeface="宋体" panose="02010600030101010101" pitchFamily="2" charset="-122"/>
                <a:ea typeface="宋体" panose="02010600030101010101" pitchFamily="2" charset="-122"/>
              </a:rPr>
              <a:t>。</a:t>
            </a:r>
            <a:endParaRPr lang="en-US" altLang="zh-CN" b="0" dirty="0" smtClean="0">
              <a:solidFill>
                <a:srgbClr val="000000"/>
              </a:solidFill>
              <a:latin typeface="宋体" panose="02010600030101010101" pitchFamily="2" charset="-122"/>
              <a:ea typeface="宋体" panose="02010600030101010101" pitchFamily="2" charset="-122"/>
            </a:endParaRPr>
          </a:p>
          <a:p>
            <a:pPr marL="342900" indent="-342900" algn="l">
              <a:lnSpc>
                <a:spcPct val="150000"/>
              </a:lnSpc>
              <a:buFont typeface="Wingdings" panose="05000000000000000000" pitchFamily="2" charset="2"/>
              <a:buChar char="Ø"/>
            </a:pPr>
            <a:r>
              <a:rPr lang="zh-CN" altLang="en-US" b="0" dirty="0">
                <a:solidFill>
                  <a:srgbClr val="000000"/>
                </a:solidFill>
                <a:latin typeface="宋体" panose="02010600030101010101" pitchFamily="2" charset="-122"/>
                <a:ea typeface="宋体" panose="02010600030101010101" pitchFamily="2" charset="-122"/>
              </a:rPr>
              <a:t>一个成功的提案建议体系应该包括以下几个关键</a:t>
            </a:r>
            <a:r>
              <a:rPr lang="zh-CN" altLang="en-US" b="0" dirty="0" smtClean="0">
                <a:solidFill>
                  <a:srgbClr val="000000"/>
                </a:solidFill>
                <a:latin typeface="宋体" panose="02010600030101010101" pitchFamily="2" charset="-122"/>
                <a:ea typeface="宋体" panose="02010600030101010101" pitchFamily="2" charset="-122"/>
              </a:rPr>
              <a:t>要素：第一</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管理层的</a:t>
            </a:r>
            <a:r>
              <a:rPr lang="zh-CN" altLang="en-US" b="0" dirty="0" smtClean="0">
                <a:solidFill>
                  <a:srgbClr val="000000"/>
                </a:solidFill>
                <a:latin typeface="宋体" panose="02010600030101010101" pitchFamily="2" charset="-122"/>
                <a:ea typeface="宋体" panose="02010600030101010101" pitchFamily="2" charset="-122"/>
              </a:rPr>
              <a:t>认同；第二</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清晰的</a:t>
            </a:r>
            <a:r>
              <a:rPr lang="zh-CN" altLang="en-US" b="0" dirty="0" smtClean="0">
                <a:solidFill>
                  <a:srgbClr val="000000"/>
                </a:solidFill>
                <a:latin typeface="宋体" panose="02010600030101010101" pitchFamily="2" charset="-122"/>
                <a:ea typeface="宋体" panose="02010600030101010101" pitchFamily="2" charset="-122"/>
              </a:rPr>
              <a:t>目标；第三</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有专门的负责</a:t>
            </a:r>
            <a:r>
              <a:rPr lang="zh-CN" altLang="en-US" b="0" dirty="0" smtClean="0">
                <a:solidFill>
                  <a:srgbClr val="000000"/>
                </a:solidFill>
                <a:latin typeface="宋体" panose="02010600030101010101" pitchFamily="2" charset="-122"/>
                <a:ea typeface="宋体" panose="02010600030101010101" pitchFamily="2" charset="-122"/>
              </a:rPr>
              <a:t>人员；第四</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结构清晰的奖励</a:t>
            </a:r>
            <a:r>
              <a:rPr lang="zh-CN" altLang="en-US" b="0" dirty="0" smtClean="0">
                <a:solidFill>
                  <a:srgbClr val="000000"/>
                </a:solidFill>
                <a:latin typeface="宋体" panose="02010600030101010101" pitchFamily="2" charset="-122"/>
                <a:ea typeface="宋体" panose="02010600030101010101" pitchFamily="2" charset="-122"/>
              </a:rPr>
              <a:t>体系；第五</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规范的</a:t>
            </a:r>
            <a:r>
              <a:rPr lang="zh-CN" altLang="en-US" b="0" dirty="0" smtClean="0">
                <a:solidFill>
                  <a:srgbClr val="000000"/>
                </a:solidFill>
                <a:latin typeface="宋体" panose="02010600030101010101" pitchFamily="2" charset="-122"/>
                <a:ea typeface="宋体" panose="02010600030101010101" pitchFamily="2" charset="-122"/>
              </a:rPr>
              <a:t>公开性；第六</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对每一个建议都作出迅速反馈。</a:t>
            </a:r>
            <a:endParaRPr lang="zh-CN" altLang="en-US" b="0" dirty="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rPr>
              <a:t>群体奖励计划的适应情况</a:t>
            </a:r>
            <a:endParaRPr lang="zh-CN" altLang="en-US" sz="3200" b="1" smtClean="0">
              <a:solidFill>
                <a:srgbClr val="FFFFFF"/>
              </a:solidFill>
              <a:latin typeface="宋体" panose="02010600030101010101" pitchFamily="2" charset="-122"/>
            </a:endParaRPr>
          </a:p>
        </p:txBody>
      </p:sp>
      <p:sp>
        <p:nvSpPr>
          <p:cNvPr id="260099" name="Text Box 3"/>
          <p:cNvSpPr txBox="1">
            <a:spLocks noChangeArrowheads="1"/>
          </p:cNvSpPr>
          <p:nvPr/>
        </p:nvSpPr>
        <p:spPr bwMode="auto">
          <a:xfrm>
            <a:off x="3733800" y="1474788"/>
            <a:ext cx="6223000" cy="5535612"/>
          </a:xfrm>
          <a:prstGeom prst="rect">
            <a:avLst/>
          </a:prstGeom>
          <a:noFill/>
          <a:ln w="9525">
            <a:noFill/>
            <a:miter lim="800000"/>
          </a:ln>
        </p:spPr>
        <p:txBody>
          <a:bodyPr lIns="104498" tIns="52249" rIns="104498" bIns="52249">
            <a:spAutoFit/>
          </a:bodyPr>
          <a:lstStyle/>
          <a:p>
            <a:pPr defTabSz="1044575">
              <a:lnSpc>
                <a:spcPct val="120000"/>
              </a:lnSpc>
              <a:buClr>
                <a:srgbClr val="FF0000"/>
              </a:buClr>
              <a:buSzPct val="120000"/>
              <a:buFont typeface="Wingdings" panose="05000000000000000000" pitchFamily="2" charset="2"/>
              <a:buChar char="1"/>
            </a:pPr>
            <a:r>
              <a:rPr lang="en-US" altLang="zh-CN" sz="2700">
                <a:solidFill>
                  <a:srgbClr val="000000"/>
                </a:solidFill>
                <a:latin typeface="宋体" panose="02010600030101010101" pitchFamily="2" charset="-122"/>
              </a:rPr>
              <a:t> </a:t>
            </a:r>
            <a:r>
              <a:rPr lang="zh-CN" altLang="en-US" sz="2700">
                <a:solidFill>
                  <a:srgbClr val="000000"/>
                </a:solidFill>
                <a:latin typeface="宋体" panose="02010600030101010101" pitchFamily="2" charset="-122"/>
              </a:rPr>
              <a:t>产出是集体合作的结果。</a:t>
            </a:r>
            <a:endParaRPr lang="zh-CN" altLang="en-US" sz="2700">
              <a:solidFill>
                <a:srgbClr val="000000"/>
              </a:solidFill>
              <a:latin typeface="宋体" panose="02010600030101010101" pitchFamily="2" charset="-122"/>
            </a:endParaRPr>
          </a:p>
          <a:p>
            <a:pPr defTabSz="1044575">
              <a:lnSpc>
                <a:spcPct val="120000"/>
              </a:lnSpc>
              <a:buClr>
                <a:srgbClr val="FF0000"/>
              </a:buClr>
              <a:buSzPct val="120000"/>
              <a:buFont typeface="Wingdings" panose="05000000000000000000" pitchFamily="2" charset="2"/>
              <a:buChar char="1"/>
            </a:pPr>
            <a:r>
              <a:rPr lang="zh-CN" altLang="en-US" sz="2700">
                <a:solidFill>
                  <a:srgbClr val="000000"/>
                </a:solidFill>
                <a:latin typeface="宋体" panose="02010600030101010101" pitchFamily="2" charset="-122"/>
              </a:rPr>
              <a:t> 无法衡量出个人对产出的贡献。</a:t>
            </a:r>
            <a:endParaRPr lang="zh-CN" altLang="en-US" sz="2700">
              <a:solidFill>
                <a:srgbClr val="000000"/>
              </a:solidFill>
              <a:latin typeface="宋体" panose="02010600030101010101" pitchFamily="2" charset="-122"/>
            </a:endParaRPr>
          </a:p>
          <a:p>
            <a:pPr defTabSz="1044575">
              <a:lnSpc>
                <a:spcPct val="120000"/>
              </a:lnSpc>
              <a:buClr>
                <a:srgbClr val="FF0000"/>
              </a:buClr>
              <a:buSzPct val="120000"/>
              <a:buFont typeface="Wingdings" panose="05000000000000000000" pitchFamily="2" charset="2"/>
              <a:buChar char="1"/>
            </a:pPr>
            <a:endParaRPr lang="zh-CN" altLang="en-US" sz="2700">
              <a:solidFill>
                <a:srgbClr val="000000"/>
              </a:solidFill>
              <a:latin typeface="宋体" panose="02010600030101010101" pitchFamily="2" charset="-122"/>
            </a:endParaRPr>
          </a:p>
          <a:p>
            <a:pPr defTabSz="1044575">
              <a:lnSpc>
                <a:spcPct val="120000"/>
              </a:lnSpc>
              <a:buClr>
                <a:srgbClr val="FF0000"/>
              </a:buClr>
              <a:buSzPct val="120000"/>
              <a:buFont typeface="Wingdings" panose="05000000000000000000" pitchFamily="2" charset="2"/>
              <a:buChar char="1"/>
            </a:pPr>
            <a:r>
              <a:rPr lang="zh-CN" altLang="en-US" sz="2700">
                <a:solidFill>
                  <a:srgbClr val="000000"/>
                </a:solidFill>
                <a:latin typeface="宋体" panose="02010600030101010101" pitchFamily="2" charset="-122"/>
              </a:rPr>
              <a:t> 在组织目标相对稳定的情况下，个人的绩效标准是需要针对环境的压力而变化的。</a:t>
            </a:r>
            <a:endParaRPr lang="zh-CN" altLang="en-US" sz="2700">
              <a:solidFill>
                <a:srgbClr val="000000"/>
              </a:solidFill>
              <a:latin typeface="宋体" panose="02010600030101010101" pitchFamily="2" charset="-122"/>
            </a:endParaRPr>
          </a:p>
          <a:p>
            <a:pPr defTabSz="1044575">
              <a:lnSpc>
                <a:spcPct val="120000"/>
              </a:lnSpc>
              <a:buClr>
                <a:srgbClr val="FF0000"/>
              </a:buClr>
              <a:buSzPct val="120000"/>
              <a:buFont typeface="Wingdings" panose="05000000000000000000" pitchFamily="2" charset="2"/>
              <a:buChar char="1"/>
            </a:pPr>
            <a:r>
              <a:rPr lang="zh-CN" altLang="en-US" sz="2700">
                <a:solidFill>
                  <a:srgbClr val="000000"/>
                </a:solidFill>
                <a:latin typeface="宋体" panose="02010600030101010101" pitchFamily="2" charset="-122"/>
              </a:rPr>
              <a:t> 生产方法和劳动力组合必须适应压力的要求而变化。</a:t>
            </a:r>
            <a:endParaRPr lang="zh-CN" altLang="en-US" sz="2700">
              <a:solidFill>
                <a:srgbClr val="000000"/>
              </a:solidFill>
              <a:latin typeface="宋体" panose="02010600030101010101" pitchFamily="2" charset="-122"/>
            </a:endParaRPr>
          </a:p>
          <a:p>
            <a:pPr defTabSz="1044575">
              <a:lnSpc>
                <a:spcPct val="120000"/>
              </a:lnSpc>
              <a:buClr>
                <a:srgbClr val="FF0000"/>
              </a:buClr>
              <a:buSzPct val="120000"/>
              <a:buFont typeface="Wingdings" panose="05000000000000000000" pitchFamily="2" charset="2"/>
              <a:buChar char="1"/>
            </a:pPr>
            <a:endParaRPr lang="zh-CN" altLang="en-US" sz="2700">
              <a:solidFill>
                <a:srgbClr val="000000"/>
              </a:solidFill>
              <a:latin typeface="宋体" panose="02010600030101010101" pitchFamily="2" charset="-122"/>
            </a:endParaRPr>
          </a:p>
          <a:p>
            <a:pPr defTabSz="1044575">
              <a:lnSpc>
                <a:spcPct val="120000"/>
              </a:lnSpc>
              <a:buClr>
                <a:srgbClr val="FF0000"/>
              </a:buClr>
              <a:buSzPct val="120000"/>
              <a:buFont typeface="Wingdings" panose="05000000000000000000" pitchFamily="2" charset="2"/>
              <a:buChar char="1"/>
            </a:pPr>
            <a:r>
              <a:rPr lang="zh-CN" altLang="en-US" sz="2700">
                <a:solidFill>
                  <a:srgbClr val="000000"/>
                </a:solidFill>
                <a:latin typeface="宋体" panose="02010600030101010101" pitchFamily="2" charset="-122"/>
              </a:rPr>
              <a:t> 建立在对组织目标以及绩效标准进行良好沟通的基础之上的组织承诺。</a:t>
            </a:r>
            <a:endParaRPr lang="zh-CN" altLang="en-US" sz="2700">
              <a:solidFill>
                <a:srgbClr val="000000"/>
              </a:solidFill>
              <a:latin typeface="宋体" panose="02010600030101010101" pitchFamily="2" charset="-122"/>
            </a:endParaRPr>
          </a:p>
        </p:txBody>
      </p:sp>
      <p:sp>
        <p:nvSpPr>
          <p:cNvPr id="260100" name="Text Box 4"/>
          <p:cNvSpPr txBox="1">
            <a:spLocks noChangeArrowheads="1"/>
          </p:cNvSpPr>
          <p:nvPr/>
        </p:nvSpPr>
        <p:spPr bwMode="auto">
          <a:xfrm>
            <a:off x="711200" y="1600200"/>
            <a:ext cx="2222500" cy="557213"/>
          </a:xfrm>
          <a:prstGeom prst="rect">
            <a:avLst/>
          </a:prstGeom>
          <a:noFill/>
          <a:ln w="9525">
            <a:noFill/>
            <a:miter lim="800000"/>
          </a:ln>
        </p:spPr>
        <p:txBody>
          <a:bodyPr lIns="104498" tIns="52249" rIns="104498" bIns="52249">
            <a:spAutoFit/>
          </a:bodyPr>
          <a:lstStyle/>
          <a:p>
            <a:pPr algn="ctr" defTabSz="1044575">
              <a:lnSpc>
                <a:spcPct val="110000"/>
              </a:lnSpc>
              <a:spcBef>
                <a:spcPct val="50000"/>
              </a:spcBef>
            </a:pPr>
            <a:r>
              <a:rPr lang="en-US" altLang="zh-CN" sz="2700">
                <a:solidFill>
                  <a:srgbClr val="000000"/>
                </a:solidFill>
              </a:rPr>
              <a:t>1</a:t>
            </a:r>
            <a:r>
              <a:rPr lang="zh-CN" altLang="en-US" sz="2700">
                <a:solidFill>
                  <a:srgbClr val="000000"/>
                </a:solidFill>
              </a:rPr>
              <a:t>、绩效衡量</a:t>
            </a:r>
            <a:endParaRPr lang="zh-CN" altLang="en-US" sz="2700">
              <a:solidFill>
                <a:srgbClr val="000000"/>
              </a:solidFill>
            </a:endParaRPr>
          </a:p>
        </p:txBody>
      </p:sp>
      <p:sp>
        <p:nvSpPr>
          <p:cNvPr id="260101" name="Text Box 5"/>
          <p:cNvSpPr txBox="1">
            <a:spLocks noChangeArrowheads="1"/>
          </p:cNvSpPr>
          <p:nvPr/>
        </p:nvSpPr>
        <p:spPr bwMode="auto">
          <a:xfrm>
            <a:off x="711200" y="3581400"/>
            <a:ext cx="2578100" cy="557213"/>
          </a:xfrm>
          <a:prstGeom prst="rect">
            <a:avLst/>
          </a:prstGeom>
          <a:noFill/>
          <a:ln w="9525">
            <a:noFill/>
            <a:miter lim="800000"/>
          </a:ln>
        </p:spPr>
        <p:txBody>
          <a:bodyPr lIns="104498" tIns="52249" rIns="104498" bIns="52249">
            <a:spAutoFit/>
          </a:bodyPr>
          <a:lstStyle/>
          <a:p>
            <a:pPr algn="ctr" defTabSz="1044575">
              <a:lnSpc>
                <a:spcPct val="110000"/>
              </a:lnSpc>
              <a:spcBef>
                <a:spcPct val="50000"/>
              </a:spcBef>
            </a:pPr>
            <a:r>
              <a:rPr lang="en-US" altLang="zh-CN" sz="2700">
                <a:solidFill>
                  <a:srgbClr val="000000"/>
                </a:solidFill>
              </a:rPr>
              <a:t>2</a:t>
            </a:r>
            <a:r>
              <a:rPr lang="zh-CN" altLang="en-US" sz="2700">
                <a:solidFill>
                  <a:srgbClr val="000000"/>
                </a:solidFill>
              </a:rPr>
              <a:t>、组织适应性</a:t>
            </a:r>
            <a:endParaRPr lang="zh-CN" altLang="en-US" sz="2700">
              <a:solidFill>
                <a:srgbClr val="000000"/>
              </a:solidFill>
            </a:endParaRPr>
          </a:p>
        </p:txBody>
      </p:sp>
      <p:sp>
        <p:nvSpPr>
          <p:cNvPr id="260102" name="Text Box 6"/>
          <p:cNvSpPr txBox="1">
            <a:spLocks noChangeArrowheads="1"/>
          </p:cNvSpPr>
          <p:nvPr/>
        </p:nvSpPr>
        <p:spPr bwMode="auto">
          <a:xfrm>
            <a:off x="800100" y="5970588"/>
            <a:ext cx="2222500" cy="557212"/>
          </a:xfrm>
          <a:prstGeom prst="rect">
            <a:avLst/>
          </a:prstGeom>
          <a:noFill/>
          <a:ln w="9525">
            <a:noFill/>
            <a:miter lim="800000"/>
          </a:ln>
        </p:spPr>
        <p:txBody>
          <a:bodyPr lIns="104498" tIns="52249" rIns="104498" bIns="52249">
            <a:spAutoFit/>
          </a:bodyPr>
          <a:lstStyle/>
          <a:p>
            <a:pPr algn="ctr" defTabSz="1044575">
              <a:lnSpc>
                <a:spcPct val="110000"/>
              </a:lnSpc>
              <a:spcBef>
                <a:spcPct val="50000"/>
              </a:spcBef>
            </a:pPr>
            <a:r>
              <a:rPr lang="en-US" altLang="zh-CN" sz="2700">
                <a:solidFill>
                  <a:srgbClr val="000000"/>
                </a:solidFill>
              </a:rPr>
              <a:t>3</a:t>
            </a:r>
            <a:r>
              <a:rPr lang="zh-CN" altLang="en-US" sz="2700">
                <a:solidFill>
                  <a:srgbClr val="000000"/>
                </a:solidFill>
              </a:rPr>
              <a:t>、组织承诺</a:t>
            </a:r>
            <a:endParaRPr lang="zh-CN" altLang="en-US" sz="27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10668000" cy="1016000"/>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群体奖励计划的优缺点</a:t>
            </a:r>
            <a:endParaRPr lang="zh-CN" altLang="en-US" sz="3200" b="1" smtClean="0">
              <a:solidFill>
                <a:srgbClr val="FFFFFF"/>
              </a:solidFill>
              <a:latin typeface="宋体" panose="02010600030101010101" pitchFamily="2" charset="-122"/>
              <a:sym typeface="Symbol" panose="05050102010706020507" pitchFamily="18" charset="2"/>
            </a:endParaRPr>
          </a:p>
        </p:txBody>
      </p:sp>
      <p:sp>
        <p:nvSpPr>
          <p:cNvPr id="261123" name="Text Box 3"/>
          <p:cNvSpPr txBox="1">
            <a:spLocks noChangeArrowheads="1"/>
          </p:cNvSpPr>
          <p:nvPr/>
        </p:nvSpPr>
        <p:spPr bwMode="auto">
          <a:xfrm>
            <a:off x="889000" y="1524000"/>
            <a:ext cx="4267200" cy="4819650"/>
          </a:xfrm>
          <a:prstGeom prst="rect">
            <a:avLst/>
          </a:prstGeom>
          <a:solidFill>
            <a:schemeClr val="hlink"/>
          </a:solidFill>
          <a:ln w="28575" cap="rnd">
            <a:solidFill>
              <a:srgbClr val="FFFF66"/>
            </a:solidFill>
            <a:prstDash val="sysDot"/>
            <a:miter lim="800000"/>
          </a:ln>
        </p:spPr>
        <p:txBody>
          <a:bodyPr lIns="104498" tIns="52249" rIns="104498" bIns="52249">
            <a:spAutoFit/>
          </a:bodyPr>
          <a:lstStyle/>
          <a:p>
            <a:pPr algn="ctr" defTabSz="1044575">
              <a:lnSpc>
                <a:spcPct val="190000"/>
              </a:lnSpc>
              <a:buClr>
                <a:srgbClr val="FFFF66"/>
              </a:buClr>
              <a:buSzPct val="120000"/>
              <a:buFont typeface="Wingdings" panose="05000000000000000000" pitchFamily="2" charset="2"/>
              <a:buNone/>
            </a:pPr>
            <a:r>
              <a:rPr lang="zh-CN" altLang="en-US" sz="2700" u="sng">
                <a:solidFill>
                  <a:srgbClr val="000000"/>
                </a:solidFill>
              </a:rPr>
              <a:t>优   点</a:t>
            </a:r>
            <a:endParaRPr lang="zh-CN" altLang="en-US" sz="2700">
              <a:solidFill>
                <a:srgbClr val="000000"/>
              </a:solidFill>
            </a:endParaRPr>
          </a:p>
          <a:p>
            <a:pPr algn="ctr" defTabSz="1044575">
              <a:lnSpc>
                <a:spcPct val="190000"/>
              </a:lnSpc>
              <a:buClr>
                <a:srgbClr val="FFFF66"/>
              </a:buClr>
              <a:buSzPct val="120000"/>
              <a:buFont typeface="Wingdings" panose="05000000000000000000" pitchFamily="2" charset="2"/>
              <a:buNone/>
            </a:pPr>
            <a:endParaRPr lang="zh-CN" altLang="en-US" sz="2700">
              <a:solidFill>
                <a:srgbClr val="000000"/>
              </a:solidFill>
            </a:endParaRPr>
          </a:p>
          <a:p>
            <a:pPr algn="l" defTabSz="1044575">
              <a:lnSpc>
                <a:spcPct val="190000"/>
              </a:lnSpc>
              <a:buClr>
                <a:srgbClr val="9900CC"/>
              </a:buClr>
              <a:buSzPct val="120000"/>
              <a:buFont typeface="Wingdings" panose="05000000000000000000" pitchFamily="2" charset="2"/>
              <a:buChar char="þ"/>
            </a:pPr>
            <a:r>
              <a:rPr lang="zh-CN" altLang="en-US" sz="2700">
                <a:solidFill>
                  <a:srgbClr val="000000"/>
                </a:solidFill>
              </a:rPr>
              <a:t>  绩效容易衡量</a:t>
            </a:r>
            <a:endParaRPr lang="zh-CN" altLang="en-US" sz="2700">
              <a:solidFill>
                <a:srgbClr val="000000"/>
              </a:solidFill>
            </a:endParaRPr>
          </a:p>
          <a:p>
            <a:pPr algn="l" defTabSz="1044575">
              <a:lnSpc>
                <a:spcPct val="190000"/>
              </a:lnSpc>
              <a:buClr>
                <a:srgbClr val="9900CC"/>
              </a:buClr>
              <a:buSzPct val="120000"/>
              <a:buFont typeface="Wingdings" panose="05000000000000000000" pitchFamily="2" charset="2"/>
              <a:buChar char="þ"/>
            </a:pPr>
            <a:r>
              <a:rPr lang="zh-CN" altLang="en-US" sz="2700">
                <a:solidFill>
                  <a:srgbClr val="000000"/>
                </a:solidFill>
              </a:rPr>
              <a:t>  高度评价合作的价值</a:t>
            </a:r>
            <a:endParaRPr lang="zh-CN" altLang="en-US" sz="2700">
              <a:solidFill>
                <a:srgbClr val="000000"/>
              </a:solidFill>
            </a:endParaRPr>
          </a:p>
          <a:p>
            <a:pPr algn="l" defTabSz="1044575">
              <a:lnSpc>
                <a:spcPct val="190000"/>
              </a:lnSpc>
              <a:buClr>
                <a:srgbClr val="9900CC"/>
              </a:buClr>
              <a:buSzPct val="120000"/>
              <a:buFont typeface="Wingdings" panose="05000000000000000000" pitchFamily="2" charset="2"/>
              <a:buChar char="þ"/>
            </a:pPr>
            <a:r>
              <a:rPr lang="zh-CN" altLang="en-US" sz="2700">
                <a:solidFill>
                  <a:srgbClr val="000000"/>
                </a:solidFill>
              </a:rPr>
              <a:t>  团队合作</a:t>
            </a:r>
            <a:endParaRPr lang="zh-CN" altLang="en-US" sz="2700">
              <a:solidFill>
                <a:srgbClr val="000000"/>
              </a:solidFill>
            </a:endParaRPr>
          </a:p>
          <a:p>
            <a:pPr algn="l" defTabSz="1044575">
              <a:lnSpc>
                <a:spcPct val="190000"/>
              </a:lnSpc>
              <a:buClr>
                <a:srgbClr val="9900CC"/>
              </a:buClr>
              <a:buSzPct val="120000"/>
              <a:buFont typeface="Wingdings" panose="05000000000000000000" pitchFamily="2" charset="2"/>
              <a:buChar char="þ"/>
            </a:pPr>
            <a:r>
              <a:rPr lang="zh-CN" altLang="en-US" sz="2700">
                <a:solidFill>
                  <a:srgbClr val="000000"/>
                </a:solidFill>
              </a:rPr>
              <a:t>  参与决策</a:t>
            </a:r>
            <a:endParaRPr lang="zh-CN" altLang="en-US" sz="2700">
              <a:solidFill>
                <a:srgbClr val="000000"/>
              </a:solidFill>
            </a:endParaRPr>
          </a:p>
        </p:txBody>
      </p:sp>
      <p:sp>
        <p:nvSpPr>
          <p:cNvPr id="261124" name="Text Box 4"/>
          <p:cNvSpPr txBox="1">
            <a:spLocks noChangeArrowheads="1"/>
          </p:cNvSpPr>
          <p:nvPr/>
        </p:nvSpPr>
        <p:spPr bwMode="auto">
          <a:xfrm>
            <a:off x="5689600" y="1565275"/>
            <a:ext cx="4089400" cy="4864100"/>
          </a:xfrm>
          <a:prstGeom prst="rect">
            <a:avLst/>
          </a:prstGeom>
          <a:solidFill>
            <a:schemeClr val="tx2"/>
          </a:solidFill>
          <a:ln w="28575" cap="rnd">
            <a:solidFill>
              <a:srgbClr val="FF0066"/>
            </a:solidFill>
            <a:prstDash val="sysDot"/>
            <a:miter lim="800000"/>
          </a:ln>
        </p:spPr>
        <p:txBody>
          <a:bodyPr lIns="104498" tIns="52249" rIns="104498" bIns="52249">
            <a:spAutoFit/>
          </a:bodyPr>
          <a:lstStyle/>
          <a:p>
            <a:pPr algn="ctr" defTabSz="1044575">
              <a:lnSpc>
                <a:spcPct val="230000"/>
              </a:lnSpc>
              <a:buClr>
                <a:srgbClr val="FFFF66"/>
              </a:buClr>
              <a:buSzPct val="120000"/>
              <a:buFont typeface="Wingdings" panose="05000000000000000000" pitchFamily="2" charset="2"/>
              <a:buNone/>
            </a:pPr>
            <a:r>
              <a:rPr lang="zh-CN" altLang="en-US" sz="2700" u="sng">
                <a:solidFill>
                  <a:srgbClr val="FFFFFF"/>
                </a:solidFill>
              </a:rPr>
              <a:t>缺   点</a:t>
            </a:r>
            <a:endParaRPr lang="zh-CN" altLang="en-US" sz="2700">
              <a:solidFill>
                <a:srgbClr val="FFFFFF"/>
              </a:solidFill>
            </a:endParaRPr>
          </a:p>
          <a:p>
            <a:pPr algn="l" defTabSz="1044575">
              <a:lnSpc>
                <a:spcPct val="230000"/>
              </a:lnSpc>
              <a:buClr>
                <a:srgbClr val="9900CC"/>
              </a:buClr>
              <a:buSzPct val="120000"/>
              <a:buFont typeface="Wingdings" panose="05000000000000000000" pitchFamily="2" charset="2"/>
              <a:buChar char="þ"/>
            </a:pPr>
            <a:r>
              <a:rPr lang="zh-CN" altLang="en-US" sz="2700">
                <a:solidFill>
                  <a:srgbClr val="FFFFFF"/>
                </a:solidFill>
              </a:rPr>
              <a:t>  绩效－报酬联系疏远：搭便车问题</a:t>
            </a:r>
            <a:endParaRPr lang="zh-CN" altLang="en-US" sz="2700">
              <a:solidFill>
                <a:srgbClr val="FFFFFF"/>
              </a:solidFill>
            </a:endParaRPr>
          </a:p>
          <a:p>
            <a:pPr algn="l" defTabSz="1044575">
              <a:lnSpc>
                <a:spcPct val="230000"/>
              </a:lnSpc>
              <a:buClr>
                <a:srgbClr val="9900CC"/>
              </a:buClr>
              <a:buSzPct val="120000"/>
              <a:buFont typeface="Wingdings" panose="05000000000000000000" pitchFamily="2" charset="2"/>
              <a:buChar char="þ"/>
            </a:pPr>
            <a:r>
              <a:rPr lang="zh-CN" altLang="en-US" sz="2700">
                <a:solidFill>
                  <a:srgbClr val="FFFFFF"/>
                </a:solidFill>
              </a:rPr>
              <a:t>  流动率上升</a:t>
            </a:r>
            <a:endParaRPr lang="zh-CN" altLang="en-US" sz="2700">
              <a:solidFill>
                <a:srgbClr val="FFFFFF"/>
              </a:solidFill>
            </a:endParaRPr>
          </a:p>
          <a:p>
            <a:pPr algn="l" defTabSz="1044575">
              <a:lnSpc>
                <a:spcPct val="230000"/>
              </a:lnSpc>
              <a:buClr>
                <a:srgbClr val="9900CC"/>
              </a:buClr>
              <a:buSzPct val="120000"/>
              <a:buFont typeface="Wingdings" panose="05000000000000000000" pitchFamily="2" charset="2"/>
              <a:buChar char="þ"/>
            </a:pPr>
            <a:r>
              <a:rPr lang="zh-CN" altLang="en-US" sz="2700">
                <a:solidFill>
                  <a:srgbClr val="FFFFFF"/>
                </a:solidFill>
              </a:rPr>
              <a:t>  员工薪酬风险上升</a:t>
            </a:r>
            <a:endParaRPr lang="zh-CN" altLang="en-US" sz="2700">
              <a:solidFill>
                <a:srgbClr val="FFFFFF"/>
              </a:solidFill>
            </a:endParaRPr>
          </a:p>
        </p:txBody>
      </p:sp>
    </p:spTree>
  </p:cSld>
  <p:clrMapOvr>
    <a:masterClrMapping/>
  </p:clrMapOvr>
  <p:transition spd="slow">
    <p:wip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利润分享计划：概念与形式</a:t>
            </a:r>
            <a:endParaRPr lang="zh-CN" altLang="en-US" sz="3200" b="1" smtClean="0">
              <a:solidFill>
                <a:srgbClr val="FFFFFF"/>
              </a:solidFill>
              <a:latin typeface="宋体" panose="02010600030101010101" pitchFamily="2" charset="-122"/>
              <a:sym typeface="Symbol" panose="05050102010706020507" pitchFamily="18" charset="2"/>
            </a:endParaRPr>
          </a:p>
        </p:txBody>
      </p:sp>
      <p:sp>
        <p:nvSpPr>
          <p:cNvPr id="262147" name="Text Box 3"/>
          <p:cNvSpPr txBox="1">
            <a:spLocks noChangeArrowheads="1"/>
          </p:cNvSpPr>
          <p:nvPr/>
        </p:nvSpPr>
        <p:spPr bwMode="auto">
          <a:xfrm>
            <a:off x="914400" y="914400"/>
            <a:ext cx="9296400" cy="6321425"/>
          </a:xfrm>
          <a:prstGeom prst="rect">
            <a:avLst/>
          </a:prstGeom>
          <a:noFill/>
          <a:ln w="28575" cap="rnd">
            <a:noFill/>
            <a:prstDash val="sysDot"/>
            <a:miter lim="800000"/>
          </a:ln>
        </p:spPr>
        <p:txBody>
          <a:bodyPr lIns="104498" tIns="52249" rIns="104498" bIns="52249">
            <a:spAutoFit/>
          </a:bodyPr>
          <a:lstStyle/>
          <a:p>
            <a:pPr algn="l" defTabSz="1044575">
              <a:lnSpc>
                <a:spcPct val="140000"/>
              </a:lnSpc>
              <a:buClr>
                <a:srgbClr val="A50021"/>
              </a:buClr>
              <a:buSzPct val="120000"/>
              <a:buFont typeface="Wingdings" panose="05000000000000000000" pitchFamily="2" charset="2"/>
              <a:buChar char="þ"/>
            </a:pPr>
            <a:r>
              <a:rPr lang="en-US" altLang="zh-CN" sz="2300">
                <a:solidFill>
                  <a:srgbClr val="000000"/>
                </a:solidFill>
              </a:rPr>
              <a:t>   </a:t>
            </a:r>
            <a:r>
              <a:rPr lang="zh-CN" altLang="en-US" u="sng">
                <a:solidFill>
                  <a:srgbClr val="0000CC"/>
                </a:solidFill>
              </a:rPr>
              <a:t>定义：</a:t>
            </a:r>
            <a:r>
              <a:rPr lang="zh-CN" altLang="en-US" sz="2200">
                <a:solidFill>
                  <a:srgbClr val="000000"/>
                </a:solidFill>
              </a:rPr>
              <a:t>所有或者某些特定群体的员工按照一个事先设计好的公式，来分享所创造利润的某一百分比。在管理层以下的员工群体中是最经常性被使用的一种奖励计划。</a:t>
            </a:r>
            <a:endParaRPr lang="zh-CN" altLang="en-US" sz="2300">
              <a:solidFill>
                <a:srgbClr val="000000"/>
              </a:solidFill>
            </a:endParaRPr>
          </a:p>
          <a:p>
            <a:pPr algn="l" defTabSz="1044575">
              <a:lnSpc>
                <a:spcPct val="140000"/>
              </a:lnSpc>
              <a:buClr>
                <a:srgbClr val="A50021"/>
              </a:buClr>
              <a:buSzPct val="120000"/>
              <a:buFont typeface="Wingdings" panose="05000000000000000000" pitchFamily="2" charset="2"/>
              <a:buChar char="þ"/>
            </a:pPr>
            <a:r>
              <a:rPr lang="zh-CN" altLang="en-US" sz="2300">
                <a:solidFill>
                  <a:srgbClr val="000000"/>
                </a:solidFill>
              </a:rPr>
              <a:t>   </a:t>
            </a:r>
            <a:r>
              <a:rPr lang="zh-CN" altLang="en-US" u="sng">
                <a:solidFill>
                  <a:srgbClr val="0000CC"/>
                </a:solidFill>
              </a:rPr>
              <a:t>传统形式：</a:t>
            </a:r>
            <a:r>
              <a:rPr lang="zh-CN" altLang="en-US" sz="2200">
                <a:solidFill>
                  <a:srgbClr val="000000"/>
                </a:solidFill>
              </a:rPr>
              <a:t>组织中的所有员工按照一个事先设计好的公式，立即分享所创造出的利润的某一百分比。其特点是，员工可以根据组织利润立即拿到现金奖励而不必等到退休时支取，但是必须缴纳税收。这种非豁免性利润分享计划的设计和执行往往比其他浮动薪酬计划要更为容易一些，它不怎么或很少需要员工方面的参与。</a:t>
            </a:r>
            <a:endParaRPr lang="zh-CN" altLang="en-US" sz="2300">
              <a:solidFill>
                <a:srgbClr val="000000"/>
              </a:solidFill>
            </a:endParaRPr>
          </a:p>
          <a:p>
            <a:pPr algn="l" defTabSz="1044575">
              <a:lnSpc>
                <a:spcPct val="140000"/>
              </a:lnSpc>
              <a:buClr>
                <a:srgbClr val="A50021"/>
              </a:buClr>
              <a:buSzPct val="120000"/>
              <a:buFont typeface="Wingdings" panose="05000000000000000000" pitchFamily="2" charset="2"/>
              <a:buChar char="þ"/>
            </a:pPr>
            <a:r>
              <a:rPr lang="zh-CN" altLang="en-US" sz="2300">
                <a:solidFill>
                  <a:srgbClr val="000000"/>
                </a:solidFill>
              </a:rPr>
              <a:t>  </a:t>
            </a:r>
            <a:r>
              <a:rPr lang="zh-CN" altLang="en-US" u="sng">
                <a:solidFill>
                  <a:srgbClr val="0000CC"/>
                </a:solidFill>
              </a:rPr>
              <a:t>现代形式：</a:t>
            </a:r>
            <a:r>
              <a:rPr lang="zh-CN" altLang="en-US" sz="2200">
                <a:solidFill>
                  <a:srgbClr val="000000"/>
                </a:solidFill>
              </a:rPr>
              <a:t>将利润分享与退休计划联系在一起。利润分享基数被用于为某一养老金计划注入资金，经营好时注入，差时则停止注入。利润分享的组织范围也由原来的整个组织降低到承担利润和损失责任的下级经营单位。在进行利润分享之前，通常要求能够达到某一最低投资收益率（绩效水平），否则利润分享基金中不会有实实在在的货币。</a:t>
            </a:r>
            <a:endParaRPr lang="zh-CN" altLang="en-US" sz="22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en-US" sz="3200" b="1" dirty="0" smtClean="0">
                <a:solidFill>
                  <a:srgbClr val="FFFFFF"/>
                </a:solidFill>
                <a:latin typeface="宋体" panose="02010600030101010101" pitchFamily="2" charset="-122"/>
                <a:sym typeface="Symbol" panose="05050102010706020507" pitchFamily="18" charset="2"/>
              </a:rPr>
              <a:t>利润分享计划的优点</a:t>
            </a:r>
            <a:endParaRPr lang="zh-CN" altLang="en-US" sz="3200" b="1" dirty="0" smtClean="0">
              <a:solidFill>
                <a:srgbClr val="FFFFFF"/>
              </a:solidFill>
              <a:latin typeface="宋体" panose="02010600030101010101" pitchFamily="2" charset="-122"/>
              <a:sym typeface="Symbol" panose="05050102010706020507" pitchFamily="18" charset="2"/>
            </a:endParaRPr>
          </a:p>
        </p:txBody>
      </p:sp>
      <p:sp>
        <p:nvSpPr>
          <p:cNvPr id="263171" name="Text Box 3"/>
          <p:cNvSpPr txBox="1">
            <a:spLocks noChangeArrowheads="1"/>
          </p:cNvSpPr>
          <p:nvPr/>
        </p:nvSpPr>
        <p:spPr bwMode="auto">
          <a:xfrm>
            <a:off x="1013466" y="1186256"/>
            <a:ext cx="8641068" cy="5645497"/>
          </a:xfrm>
          <a:prstGeom prst="rect">
            <a:avLst/>
          </a:prstGeom>
          <a:noFill/>
          <a:ln w="28575" cap="rnd">
            <a:noFill/>
            <a:prstDash val="sysDot"/>
            <a:miter lim="800000"/>
          </a:ln>
        </p:spPr>
        <p:txBody>
          <a:bodyPr wrap="square" lIns="104498" tIns="52249" rIns="104498" bIns="52249">
            <a:spAutoFit/>
          </a:bodyPr>
          <a:lstStyle/>
          <a:p>
            <a:pPr algn="l" defTabSz="1044575">
              <a:lnSpc>
                <a:spcPct val="250000"/>
              </a:lnSpc>
              <a:buClr>
                <a:srgbClr val="A50021"/>
              </a:buClr>
              <a:buSzPct val="120000"/>
              <a:buFont typeface="Wingdings" panose="05000000000000000000" pitchFamily="2" charset="2"/>
              <a:buChar char="þ"/>
            </a:pPr>
            <a:r>
              <a:rPr lang="zh-CN" altLang="en-US" dirty="0">
                <a:solidFill>
                  <a:srgbClr val="000000"/>
                </a:solidFill>
              </a:rPr>
              <a:t>将</a:t>
            </a:r>
            <a:r>
              <a:rPr lang="zh-CN" altLang="en-US" dirty="0" smtClean="0">
                <a:solidFill>
                  <a:srgbClr val="000000"/>
                </a:solidFill>
              </a:rPr>
              <a:t>员工</a:t>
            </a:r>
            <a:r>
              <a:rPr lang="zh-CN" altLang="en-US" dirty="0">
                <a:solidFill>
                  <a:srgbClr val="000000"/>
                </a:solidFill>
              </a:rPr>
              <a:t>的直接薪酬的一部分与组织的总体财务绩效联系在了一起</a:t>
            </a:r>
            <a:r>
              <a:rPr lang="en-US" altLang="zh-CN" dirty="0" smtClean="0">
                <a:solidFill>
                  <a:srgbClr val="000000"/>
                </a:solidFill>
              </a:rPr>
              <a:t>,</a:t>
            </a:r>
            <a:r>
              <a:rPr lang="zh-CN" altLang="en-US" dirty="0" smtClean="0">
                <a:solidFill>
                  <a:srgbClr val="000000"/>
                </a:solidFill>
              </a:rPr>
              <a:t> 有助于</a:t>
            </a:r>
            <a:r>
              <a:rPr lang="zh-CN" altLang="en-US" dirty="0">
                <a:solidFill>
                  <a:srgbClr val="000000"/>
                </a:solidFill>
              </a:rPr>
              <a:t>促使员工关注组织的财务绩效以及更多地从组织目标的角度去思考问题</a:t>
            </a:r>
            <a:r>
              <a:rPr lang="en-US" altLang="zh-CN" dirty="0">
                <a:solidFill>
                  <a:srgbClr val="000000"/>
                </a:solidFill>
              </a:rPr>
              <a:t>,</a:t>
            </a:r>
            <a:r>
              <a:rPr lang="zh-CN" altLang="en-US" dirty="0">
                <a:solidFill>
                  <a:srgbClr val="000000"/>
                </a:solidFill>
              </a:rPr>
              <a:t>员工的责任感、身份感和使命感会</a:t>
            </a:r>
            <a:r>
              <a:rPr lang="zh-CN" altLang="en-US" dirty="0" smtClean="0">
                <a:solidFill>
                  <a:srgbClr val="000000"/>
                </a:solidFill>
              </a:rPr>
              <a:t>增强。</a:t>
            </a:r>
            <a:endParaRPr lang="en-US" altLang="zh-CN" dirty="0" smtClean="0">
              <a:solidFill>
                <a:srgbClr val="000000"/>
              </a:solidFill>
            </a:endParaRPr>
          </a:p>
          <a:p>
            <a:pPr algn="l" defTabSz="1044575">
              <a:lnSpc>
                <a:spcPct val="250000"/>
              </a:lnSpc>
              <a:buClr>
                <a:srgbClr val="A50021"/>
              </a:buClr>
              <a:buSzPct val="120000"/>
              <a:buFont typeface="Wingdings" panose="05000000000000000000" pitchFamily="2" charset="2"/>
              <a:buChar char="þ"/>
            </a:pPr>
            <a:r>
              <a:rPr lang="zh-CN" altLang="en-US" dirty="0">
                <a:solidFill>
                  <a:srgbClr val="000000"/>
                </a:solidFill>
              </a:rPr>
              <a:t>在企业经营状况不好时有助于企业控制劳动力成本</a:t>
            </a:r>
            <a:r>
              <a:rPr lang="en-US" altLang="zh-CN" dirty="0">
                <a:solidFill>
                  <a:srgbClr val="000000"/>
                </a:solidFill>
              </a:rPr>
              <a:t>,</a:t>
            </a:r>
            <a:r>
              <a:rPr lang="zh-CN" altLang="en-US" dirty="0">
                <a:solidFill>
                  <a:srgbClr val="000000"/>
                </a:solidFill>
              </a:rPr>
              <a:t>从而避免在解雇人员方面产生较大的压力</a:t>
            </a:r>
            <a:r>
              <a:rPr lang="en-US" altLang="zh-CN" dirty="0">
                <a:solidFill>
                  <a:srgbClr val="000000"/>
                </a:solidFill>
              </a:rPr>
              <a:t>,</a:t>
            </a:r>
            <a:r>
              <a:rPr lang="zh-CN" altLang="en-US" dirty="0">
                <a:solidFill>
                  <a:srgbClr val="000000"/>
                </a:solidFill>
              </a:rPr>
              <a:t>而在经营状况良好的时候</a:t>
            </a:r>
            <a:r>
              <a:rPr lang="en-US" altLang="zh-CN" dirty="0">
                <a:solidFill>
                  <a:srgbClr val="000000"/>
                </a:solidFill>
              </a:rPr>
              <a:t>,</a:t>
            </a:r>
            <a:r>
              <a:rPr lang="zh-CN" altLang="en-US" dirty="0">
                <a:solidFill>
                  <a:srgbClr val="000000"/>
                </a:solidFill>
              </a:rPr>
              <a:t>则为组织和员工之间的财富分享提供了方便。</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利润分享计划的缺点</a:t>
            </a:r>
            <a:endParaRPr lang="zh-CN" altLang="en-US" sz="3200" b="1" smtClean="0">
              <a:solidFill>
                <a:srgbClr val="FFFFFF"/>
              </a:solidFill>
              <a:latin typeface="宋体" panose="02010600030101010101" pitchFamily="2" charset="-122"/>
              <a:sym typeface="Symbol" panose="05050102010706020507" pitchFamily="18" charset="2"/>
            </a:endParaRPr>
          </a:p>
        </p:txBody>
      </p:sp>
      <p:sp>
        <p:nvSpPr>
          <p:cNvPr id="263171" name="Text Box 3"/>
          <p:cNvSpPr txBox="1">
            <a:spLocks noChangeArrowheads="1"/>
          </p:cNvSpPr>
          <p:nvPr/>
        </p:nvSpPr>
        <p:spPr bwMode="auto">
          <a:xfrm>
            <a:off x="838200" y="1143000"/>
            <a:ext cx="9144000" cy="5581650"/>
          </a:xfrm>
          <a:prstGeom prst="rect">
            <a:avLst/>
          </a:prstGeom>
          <a:noFill/>
          <a:ln w="28575" cap="rnd">
            <a:noFill/>
            <a:prstDash val="sysDot"/>
            <a:miter lim="800000"/>
          </a:ln>
        </p:spPr>
        <p:txBody>
          <a:bodyPr lIns="104498" tIns="52249" rIns="104498" bIns="52249">
            <a:spAutoFit/>
          </a:bodyPr>
          <a:lstStyle/>
          <a:p>
            <a:pPr algn="l" defTabSz="1044575">
              <a:lnSpc>
                <a:spcPct val="250000"/>
              </a:lnSpc>
              <a:buClr>
                <a:srgbClr val="A50021"/>
              </a:buClr>
              <a:buSzPct val="120000"/>
              <a:buFont typeface="Wingdings" panose="05000000000000000000" pitchFamily="2" charset="2"/>
              <a:buChar char="þ"/>
            </a:pPr>
            <a:r>
              <a:rPr lang="en-US" altLang="zh-CN" dirty="0">
                <a:solidFill>
                  <a:srgbClr val="000000"/>
                </a:solidFill>
              </a:rPr>
              <a:t> </a:t>
            </a:r>
            <a:r>
              <a:rPr lang="zh-CN" altLang="en-US" dirty="0">
                <a:solidFill>
                  <a:srgbClr val="000000"/>
                </a:solidFill>
              </a:rPr>
              <a:t>尽管利润分享计划可以从总体上激励员工，但是在它在直接推动绩效改善以及改变员工或团队行为方面所起的作用却不大。</a:t>
            </a:r>
            <a:endParaRPr lang="zh-CN" altLang="en-US" dirty="0">
              <a:solidFill>
                <a:srgbClr val="000000"/>
              </a:solidFill>
            </a:endParaRPr>
          </a:p>
          <a:p>
            <a:pPr algn="l" defTabSz="1044575">
              <a:lnSpc>
                <a:spcPct val="250000"/>
              </a:lnSpc>
              <a:buClr>
                <a:srgbClr val="A50021"/>
              </a:buClr>
              <a:buSzPct val="120000"/>
              <a:buFont typeface="Wingdings" panose="05000000000000000000" pitchFamily="2" charset="2"/>
              <a:buChar char="þ"/>
            </a:pPr>
            <a:r>
              <a:rPr lang="zh-CN" altLang="en-US" dirty="0">
                <a:solidFill>
                  <a:srgbClr val="000000"/>
                </a:solidFill>
              </a:rPr>
              <a:t>原因主要是：组织的成功尤其是利润更多地是取决于企业的高层管理者们在投资方向、竞争战略、产品以及市场等方面所作出的重大决策，员工个人甚至普通员工群体的努力和企业的最终绩效之间的联系是非常模糊的</a:t>
            </a:r>
            <a:r>
              <a:rPr lang="en-US" altLang="zh-CN" dirty="0">
                <a:solidFill>
                  <a:srgbClr val="000000"/>
                </a:solidFill>
              </a:rPr>
              <a:t>——</a:t>
            </a:r>
            <a:r>
              <a:rPr lang="zh-CN" altLang="en-US" dirty="0">
                <a:solidFill>
                  <a:srgbClr val="000000"/>
                </a:solidFill>
              </a:rPr>
              <a:t>激励理论的观点。</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0" y="0"/>
            <a:ext cx="10668000" cy="1066800"/>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收益分享计划：概念及其与利润分享的区别</a:t>
            </a:r>
            <a:endParaRPr lang="zh-CN" altLang="en-US" sz="3200" b="1" smtClean="0">
              <a:solidFill>
                <a:srgbClr val="FFFFFF"/>
              </a:solidFill>
              <a:latin typeface="宋体" panose="02010600030101010101" pitchFamily="2" charset="-122"/>
              <a:sym typeface="Symbol" panose="05050102010706020507" pitchFamily="18" charset="2"/>
            </a:endParaRPr>
          </a:p>
        </p:txBody>
      </p:sp>
      <p:sp>
        <p:nvSpPr>
          <p:cNvPr id="264195" name="Text Box 3"/>
          <p:cNvSpPr txBox="1">
            <a:spLocks noChangeArrowheads="1"/>
          </p:cNvSpPr>
          <p:nvPr/>
        </p:nvSpPr>
        <p:spPr bwMode="auto">
          <a:xfrm>
            <a:off x="838200" y="1143000"/>
            <a:ext cx="9144000" cy="5880100"/>
          </a:xfrm>
          <a:prstGeom prst="rect">
            <a:avLst/>
          </a:prstGeom>
          <a:noFill/>
          <a:ln w="28575" cap="rnd">
            <a:noFill/>
            <a:prstDash val="sysDot"/>
            <a:miter lim="800000"/>
          </a:ln>
        </p:spPr>
        <p:txBody>
          <a:bodyPr lIns="104498" tIns="52249" rIns="104498" bIns="52249">
            <a:spAutoFit/>
          </a:bodyPr>
          <a:lstStyle/>
          <a:p>
            <a:pPr algn="l" defTabSz="1044575">
              <a:lnSpc>
                <a:spcPct val="140000"/>
              </a:lnSpc>
              <a:buClr>
                <a:srgbClr val="A50021"/>
              </a:buClr>
              <a:buSzPct val="120000"/>
              <a:buFont typeface="Wingdings" panose="05000000000000000000" pitchFamily="2" charset="2"/>
              <a:buChar char="þ"/>
            </a:pPr>
            <a:r>
              <a:rPr lang="en-US" altLang="zh-CN" sz="2300">
                <a:solidFill>
                  <a:srgbClr val="000000"/>
                </a:solidFill>
              </a:rPr>
              <a:t>  </a:t>
            </a:r>
            <a:r>
              <a:rPr lang="zh-CN" altLang="en-US">
                <a:solidFill>
                  <a:srgbClr val="000000"/>
                </a:solidFill>
              </a:rPr>
              <a:t>员工按照一个事先设计好的收益分享公式，根据本工作单位的总体绩效改善情况获得奖金。在</a:t>
            </a:r>
            <a:r>
              <a:rPr lang="en-US" altLang="zh-CN">
                <a:solidFill>
                  <a:srgbClr val="000000"/>
                </a:solidFill>
              </a:rPr>
              <a:t>20</a:t>
            </a:r>
            <a:r>
              <a:rPr lang="zh-CN" altLang="en-US">
                <a:solidFill>
                  <a:srgbClr val="000000"/>
                </a:solidFill>
              </a:rPr>
              <a:t>世纪</a:t>
            </a:r>
            <a:r>
              <a:rPr lang="en-US" altLang="zh-CN">
                <a:solidFill>
                  <a:srgbClr val="000000"/>
                </a:solidFill>
              </a:rPr>
              <a:t>90</a:t>
            </a:r>
            <a:r>
              <a:rPr lang="zh-CN" altLang="en-US">
                <a:solidFill>
                  <a:srgbClr val="000000"/>
                </a:solidFill>
              </a:rPr>
              <a:t>年代逐渐开始流行的一种浮动薪酬计划。</a:t>
            </a:r>
            <a:endParaRPr lang="zh-CN" altLang="en-US">
              <a:solidFill>
                <a:srgbClr val="000000"/>
              </a:solidFill>
            </a:endParaRPr>
          </a:p>
          <a:p>
            <a:pPr algn="l" defTabSz="1044575">
              <a:lnSpc>
                <a:spcPct val="140000"/>
              </a:lnSpc>
              <a:buClr>
                <a:srgbClr val="A50021"/>
              </a:buClr>
              <a:buSzPct val="120000"/>
              <a:buFont typeface="Wingdings" panose="05000000000000000000" pitchFamily="2" charset="2"/>
              <a:buChar char="þ"/>
            </a:pPr>
            <a:r>
              <a:rPr lang="zh-CN" altLang="en-US">
                <a:solidFill>
                  <a:srgbClr val="000000"/>
                </a:solidFill>
              </a:rPr>
              <a:t>  与利润分享不同，它不是要分享利润的一个固定百分比，它常常是与生产率、质量改善、成本有效性等方面的既定目标达成联系在一起的（通常是因生产率和质量改善所导致的成本节约）。如果这些目标达成，则群体分享实现货币收益的一部分。  </a:t>
            </a:r>
            <a:endParaRPr lang="zh-CN" altLang="en-US">
              <a:solidFill>
                <a:srgbClr val="000000"/>
              </a:solidFill>
            </a:endParaRPr>
          </a:p>
          <a:p>
            <a:pPr algn="l" defTabSz="1044575">
              <a:lnSpc>
                <a:spcPct val="140000"/>
              </a:lnSpc>
              <a:buClr>
                <a:srgbClr val="A50021"/>
              </a:buClr>
              <a:buSzPct val="120000"/>
              <a:buFont typeface="Wingdings" panose="05000000000000000000" pitchFamily="2" charset="2"/>
              <a:buChar char="þ"/>
            </a:pPr>
            <a:r>
              <a:rPr lang="zh-CN" altLang="en-US">
                <a:solidFill>
                  <a:srgbClr val="000000"/>
                </a:solidFill>
              </a:rPr>
              <a:t> 与利润分享相比的优点在于两个方面：</a:t>
            </a:r>
            <a:endParaRPr lang="zh-CN" altLang="en-US">
              <a:solidFill>
                <a:srgbClr val="000000"/>
              </a:solidFill>
            </a:endParaRPr>
          </a:p>
          <a:p>
            <a:pPr marL="522605" lvl="1" algn="l" defTabSz="1044575">
              <a:lnSpc>
                <a:spcPct val="160000"/>
              </a:lnSpc>
              <a:buClr>
                <a:srgbClr val="A50021"/>
              </a:buClr>
              <a:buSzPct val="120000"/>
              <a:buFont typeface="Wingdings" panose="05000000000000000000" pitchFamily="2" charset="2"/>
              <a:buChar char=":"/>
            </a:pPr>
            <a:r>
              <a:rPr lang="zh-CN" altLang="en-US" sz="2300">
                <a:solidFill>
                  <a:srgbClr val="000000"/>
                </a:solidFill>
              </a:rPr>
              <a:t>  真正自筹资金，以组织过去无法挣取或者节约的钱为基础；</a:t>
            </a:r>
            <a:endParaRPr lang="zh-CN" altLang="en-US" sz="2300">
              <a:solidFill>
                <a:srgbClr val="000000"/>
              </a:solidFill>
            </a:endParaRPr>
          </a:p>
          <a:p>
            <a:pPr marL="522605" lvl="1" algn="l" defTabSz="1044575">
              <a:lnSpc>
                <a:spcPct val="160000"/>
              </a:lnSpc>
              <a:buClr>
                <a:srgbClr val="A50021"/>
              </a:buClr>
              <a:buSzPct val="120000"/>
              <a:buFont typeface="Wingdings" panose="05000000000000000000" pitchFamily="2" charset="2"/>
              <a:buChar char=":"/>
            </a:pPr>
            <a:r>
              <a:rPr lang="zh-CN" altLang="en-US" sz="2300">
                <a:solidFill>
                  <a:srgbClr val="000000"/>
                </a:solidFill>
              </a:rPr>
              <a:t>  绩效和结果之间的关系更近，也更为清晰（何种行为或价值观变化能够导致预期的结果）。</a:t>
            </a:r>
            <a:endParaRPr lang="zh-CN" altLang="en-US" sz="23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descr="footnote1[1]"/>
          <p:cNvSpPr>
            <a:spLocks noGrp="1" noChangeArrowheads="1"/>
          </p:cNvSpPr>
          <p:nvPr>
            <p:ph type="title"/>
          </p:nvPr>
        </p:nvSpPr>
        <p:spPr>
          <a:xfrm>
            <a:off x="1012825" y="2370138"/>
            <a:ext cx="8642350" cy="3124200"/>
          </a:xfrm>
          <a:blipFill dpi="0" rotWithShape="0">
            <a:blip r:embed="rId1" cstate="print"/>
            <a:srcRect/>
            <a:stretch>
              <a:fillRect/>
            </a:stretch>
          </a:blipFill>
        </p:spPr>
        <p:txBody>
          <a:bodyPr/>
          <a:lstStyle/>
          <a:p>
            <a:pPr eaLnBrk="1" hangingPunct="1">
              <a:lnSpc>
                <a:spcPct val="110000"/>
              </a:lnSpc>
            </a:pPr>
            <a:r>
              <a:rPr lang="zh-CN" altLang="en-US" b="1" dirty="0" smtClean="0">
                <a:solidFill>
                  <a:schemeClr val="bg1"/>
                </a:solidFill>
                <a:latin typeface="宋体" panose="02010600030101010101" pitchFamily="2" charset="-122"/>
              </a:rPr>
              <a:t>第一节</a:t>
            </a:r>
            <a:br>
              <a:rPr lang="zh-CN" altLang="en-US" b="1" dirty="0" smtClean="0">
                <a:solidFill>
                  <a:schemeClr val="bg1"/>
                </a:solidFill>
                <a:latin typeface="宋体" panose="02010600030101010101" pitchFamily="2" charset="-122"/>
              </a:rPr>
            </a:br>
            <a:br>
              <a:rPr lang="zh-CN" altLang="en-US" b="1" dirty="0" smtClean="0">
                <a:solidFill>
                  <a:schemeClr val="bg1"/>
                </a:solidFill>
                <a:latin typeface="宋体" panose="02010600030101010101" pitchFamily="2" charset="-122"/>
              </a:rPr>
            </a:br>
            <a:r>
              <a:rPr lang="zh-CN" altLang="en-US" sz="4400" b="1" dirty="0" smtClean="0">
                <a:solidFill>
                  <a:schemeClr val="bg1"/>
                </a:solidFill>
                <a:latin typeface="宋体" panose="02010600030101010101" pitchFamily="2" charset="-122"/>
              </a:rPr>
              <a:t>战略导向的薪酬管理</a:t>
            </a:r>
            <a:endParaRPr lang="zh-CN" altLang="en-US" sz="4400" b="1" dirty="0"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0" y="0"/>
            <a:ext cx="10668000" cy="1016000"/>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收益分享计划的优点</a:t>
            </a:r>
            <a:endParaRPr lang="zh-CN" altLang="en-US" sz="3200" b="1" smtClean="0">
              <a:solidFill>
                <a:srgbClr val="FFFFFF"/>
              </a:solidFill>
              <a:latin typeface="宋体" panose="02010600030101010101" pitchFamily="2" charset="-122"/>
              <a:sym typeface="Symbol" panose="05050102010706020507" pitchFamily="18" charset="2"/>
            </a:endParaRPr>
          </a:p>
        </p:txBody>
      </p:sp>
      <p:sp>
        <p:nvSpPr>
          <p:cNvPr id="265219" name="Text Box 3"/>
          <p:cNvSpPr txBox="1">
            <a:spLocks noChangeArrowheads="1"/>
          </p:cNvSpPr>
          <p:nvPr/>
        </p:nvSpPr>
        <p:spPr bwMode="auto">
          <a:xfrm>
            <a:off x="800100" y="1066800"/>
            <a:ext cx="9142413" cy="5572125"/>
          </a:xfrm>
          <a:prstGeom prst="rect">
            <a:avLst/>
          </a:prstGeom>
          <a:noFill/>
          <a:ln w="28575" cap="rnd">
            <a:noFill/>
            <a:prstDash val="sysDot"/>
            <a:miter lim="800000"/>
          </a:ln>
        </p:spPr>
        <p:txBody>
          <a:bodyPr lIns="104498" tIns="52249" rIns="104498" bIns="52249">
            <a:spAutoFit/>
          </a:bodyPr>
          <a:lstStyle/>
          <a:p>
            <a:pPr algn="l" defTabSz="1044575">
              <a:lnSpc>
                <a:spcPct val="190000"/>
              </a:lnSpc>
              <a:buClr>
                <a:srgbClr val="9900CC"/>
              </a:buClr>
              <a:buSzPct val="120000"/>
              <a:buFont typeface="Wingdings" panose="05000000000000000000" pitchFamily="2" charset="2"/>
              <a:buChar char="þ"/>
            </a:pPr>
            <a:r>
              <a:rPr lang="en-US" altLang="zh-CN" sz="2700">
                <a:solidFill>
                  <a:srgbClr val="000000"/>
                </a:solidFill>
              </a:rPr>
              <a:t>  </a:t>
            </a:r>
            <a:r>
              <a:rPr lang="zh-CN" altLang="en-US" sz="2700">
                <a:solidFill>
                  <a:srgbClr val="000000"/>
                </a:solidFill>
              </a:rPr>
              <a:t>以群体绩效而不是个人绩效为基础。</a:t>
            </a:r>
            <a:endParaRPr lang="zh-CN" altLang="en-US" sz="2700">
              <a:solidFill>
                <a:srgbClr val="000000"/>
              </a:solidFill>
            </a:endParaRPr>
          </a:p>
          <a:p>
            <a:pPr algn="l" defTabSz="1044575">
              <a:lnSpc>
                <a:spcPct val="190000"/>
              </a:lnSpc>
              <a:buClr>
                <a:srgbClr val="9900CC"/>
              </a:buClr>
              <a:buSzPct val="120000"/>
              <a:buFont typeface="Wingdings" panose="05000000000000000000" pitchFamily="2" charset="2"/>
              <a:buChar char="þ"/>
            </a:pPr>
            <a:r>
              <a:rPr lang="zh-CN" altLang="en-US" sz="2700">
                <a:solidFill>
                  <a:srgbClr val="000000"/>
                </a:solidFill>
              </a:rPr>
              <a:t>  鼓励团队合作。</a:t>
            </a:r>
            <a:endParaRPr lang="zh-CN" altLang="en-US" sz="2700">
              <a:solidFill>
                <a:srgbClr val="000000"/>
              </a:solidFill>
            </a:endParaRPr>
          </a:p>
          <a:p>
            <a:pPr algn="l" defTabSz="1044575">
              <a:lnSpc>
                <a:spcPct val="190000"/>
              </a:lnSpc>
              <a:buClr>
                <a:srgbClr val="9900CC"/>
              </a:buClr>
              <a:buSzPct val="120000"/>
              <a:buFont typeface="Wingdings" panose="05000000000000000000" pitchFamily="2" charset="2"/>
              <a:buChar char="þ"/>
            </a:pPr>
            <a:r>
              <a:rPr lang="zh-CN" altLang="en-US" sz="2700">
                <a:solidFill>
                  <a:srgbClr val="000000"/>
                </a:solidFill>
              </a:rPr>
              <a:t>  以宏观绩效指标为依据。</a:t>
            </a:r>
            <a:endParaRPr lang="zh-CN" altLang="en-US" sz="2700">
              <a:solidFill>
                <a:srgbClr val="000000"/>
              </a:solidFill>
            </a:endParaRPr>
          </a:p>
          <a:p>
            <a:pPr algn="l" defTabSz="1044575">
              <a:lnSpc>
                <a:spcPct val="190000"/>
              </a:lnSpc>
              <a:buClr>
                <a:srgbClr val="9900CC"/>
              </a:buClr>
              <a:buSzPct val="120000"/>
              <a:buFont typeface="Wingdings" panose="05000000000000000000" pitchFamily="2" charset="2"/>
              <a:buChar char="þ"/>
            </a:pPr>
            <a:r>
              <a:rPr lang="zh-CN" altLang="en-US" sz="2700">
                <a:solidFill>
                  <a:srgbClr val="000000"/>
                </a:solidFill>
              </a:rPr>
              <a:t>  对绩效的报酬支付得相对较为及时。</a:t>
            </a:r>
            <a:endParaRPr lang="zh-CN" altLang="en-US" sz="2700">
              <a:solidFill>
                <a:srgbClr val="000000"/>
              </a:solidFill>
            </a:endParaRPr>
          </a:p>
          <a:p>
            <a:pPr algn="l" defTabSz="1044575">
              <a:lnSpc>
                <a:spcPct val="190000"/>
              </a:lnSpc>
              <a:buClr>
                <a:srgbClr val="9900CC"/>
              </a:buClr>
              <a:buSzPct val="120000"/>
              <a:buFont typeface="Wingdings" panose="05000000000000000000" pitchFamily="2" charset="2"/>
              <a:buChar char="þ"/>
            </a:pPr>
            <a:r>
              <a:rPr lang="zh-CN" altLang="en-US" sz="2700">
                <a:solidFill>
                  <a:srgbClr val="000000"/>
                </a:solidFill>
              </a:rPr>
              <a:t>  建立在群体可以控制的要素基础之上。</a:t>
            </a:r>
            <a:endParaRPr lang="zh-CN" altLang="en-US" sz="2700">
              <a:solidFill>
                <a:srgbClr val="000000"/>
              </a:solidFill>
            </a:endParaRPr>
          </a:p>
          <a:p>
            <a:pPr algn="l" defTabSz="1044575">
              <a:lnSpc>
                <a:spcPct val="190000"/>
              </a:lnSpc>
              <a:buClr>
                <a:srgbClr val="9900CC"/>
              </a:buClr>
              <a:buSzPct val="120000"/>
              <a:buFont typeface="Wingdings" panose="05000000000000000000" pitchFamily="2" charset="2"/>
              <a:buChar char="þ"/>
            </a:pPr>
            <a:r>
              <a:rPr lang="zh-CN" altLang="en-US" sz="2700">
                <a:solidFill>
                  <a:srgbClr val="000000"/>
                </a:solidFill>
              </a:rPr>
              <a:t>  通常不鼓励团队之间的恶性竞争。</a:t>
            </a:r>
            <a:endParaRPr lang="zh-CN" altLang="en-US" sz="2700">
              <a:solidFill>
                <a:srgbClr val="000000"/>
              </a:solidFill>
            </a:endParaRPr>
          </a:p>
          <a:p>
            <a:pPr algn="l" defTabSz="1044575">
              <a:lnSpc>
                <a:spcPct val="190000"/>
              </a:lnSpc>
              <a:buClr>
                <a:srgbClr val="9900CC"/>
              </a:buClr>
              <a:buSzPct val="120000"/>
              <a:buFont typeface="Wingdings" panose="05000000000000000000" pitchFamily="2" charset="2"/>
              <a:buChar char="þ"/>
            </a:pPr>
            <a:r>
              <a:rPr lang="zh-CN" altLang="en-US" sz="2700">
                <a:solidFill>
                  <a:srgbClr val="000000"/>
                </a:solidFill>
              </a:rPr>
              <a:t>  促进员工以及整个公司在绩效改善方面形成伙伴关系。</a:t>
            </a:r>
            <a:endParaRPr lang="zh-CN" altLang="en-US" sz="27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en-US" sz="3200" b="1" dirty="0" smtClean="0">
                <a:solidFill>
                  <a:srgbClr val="FFFFFF"/>
                </a:solidFill>
                <a:latin typeface="宋体" panose="02010600030101010101" pitchFamily="2" charset="-122"/>
                <a:sym typeface="Symbol" panose="05050102010706020507" pitchFamily="18" charset="2"/>
              </a:rPr>
              <a:t>收益分享计划的发展与演变</a:t>
            </a:r>
            <a:endParaRPr lang="zh-CN" altLang="en-US" sz="3200" b="1" dirty="0" smtClean="0">
              <a:solidFill>
                <a:srgbClr val="FFFFFF"/>
              </a:solidFill>
              <a:latin typeface="宋体" panose="02010600030101010101" pitchFamily="2" charset="-122"/>
              <a:sym typeface="Symbol" panose="05050102010706020507" pitchFamily="18" charset="2"/>
            </a:endParaRPr>
          </a:p>
        </p:txBody>
      </p:sp>
      <p:sp>
        <p:nvSpPr>
          <p:cNvPr id="266243" name="Text Box 3"/>
          <p:cNvSpPr txBox="1">
            <a:spLocks noChangeArrowheads="1"/>
          </p:cNvSpPr>
          <p:nvPr/>
        </p:nvSpPr>
        <p:spPr bwMode="auto">
          <a:xfrm>
            <a:off x="293377" y="1066800"/>
            <a:ext cx="9993623" cy="6430327"/>
          </a:xfrm>
          <a:prstGeom prst="rect">
            <a:avLst/>
          </a:prstGeom>
          <a:noFill/>
          <a:ln w="28575" cap="rnd">
            <a:noFill/>
            <a:prstDash val="sysDot"/>
            <a:miter lim="800000"/>
          </a:ln>
        </p:spPr>
        <p:txBody>
          <a:bodyPr wrap="square" lIns="104498" tIns="52249" rIns="104498" bIns="52249">
            <a:spAutoFit/>
          </a:bodyPr>
          <a:lstStyle/>
          <a:p>
            <a:pPr algn="l" defTabSz="1044575">
              <a:lnSpc>
                <a:spcPct val="150000"/>
              </a:lnSpc>
              <a:buClr>
                <a:srgbClr val="9900CC"/>
              </a:buClr>
              <a:buSzPct val="120000"/>
              <a:buFont typeface="Wingdings" panose="05000000000000000000" pitchFamily="2" charset="2"/>
              <a:buChar char="3"/>
            </a:pPr>
            <a:r>
              <a:rPr lang="en-US" altLang="zh-CN" sz="2200" dirty="0">
                <a:solidFill>
                  <a:srgbClr val="000000"/>
                </a:solidFill>
              </a:rPr>
              <a:t>  </a:t>
            </a:r>
            <a:r>
              <a:rPr lang="zh-CN" altLang="en-US" sz="2200" u="sng" dirty="0">
                <a:solidFill>
                  <a:srgbClr val="A50021"/>
                </a:solidFill>
              </a:rPr>
              <a:t>第一代收益分享计划</a:t>
            </a:r>
            <a:r>
              <a:rPr lang="zh-CN" altLang="en-US" sz="2200" dirty="0">
                <a:solidFill>
                  <a:srgbClr val="000000"/>
                </a:solidFill>
              </a:rPr>
              <a:t>是 </a:t>
            </a:r>
            <a:r>
              <a:rPr lang="en-US" altLang="zh-CN" sz="2200" dirty="0">
                <a:solidFill>
                  <a:srgbClr val="000000"/>
                </a:solidFill>
              </a:rPr>
              <a:t>Scanlon </a:t>
            </a:r>
            <a:r>
              <a:rPr lang="zh-CN" altLang="zh-CN" sz="2200" dirty="0">
                <a:solidFill>
                  <a:srgbClr val="000000"/>
                </a:solidFill>
              </a:rPr>
              <a:t>计划和 </a:t>
            </a:r>
            <a:r>
              <a:rPr lang="en-US" altLang="zh-CN" sz="2200" dirty="0">
                <a:solidFill>
                  <a:srgbClr val="000000"/>
                </a:solidFill>
              </a:rPr>
              <a:t>Rucker </a:t>
            </a:r>
            <a:r>
              <a:rPr lang="zh-CN" altLang="zh-CN" sz="2200" dirty="0">
                <a:solidFill>
                  <a:srgbClr val="000000"/>
                </a:solidFill>
              </a:rPr>
              <a:t>计划，这些计划从生产率改善或者成本控制的角色来对财务结果进行衡量，它们运用历史的绩效标准来确定一个值得为之支付报酬的恰当绩效水平。这些计划通常是被长期执行的，并且主要是在制造型工作环境中实行。</a:t>
            </a:r>
            <a:endParaRPr lang="zh-CN" altLang="zh-CN" sz="2200" dirty="0">
              <a:solidFill>
                <a:srgbClr val="000000"/>
              </a:solidFill>
            </a:endParaRPr>
          </a:p>
          <a:p>
            <a:pPr algn="l" defTabSz="1044575">
              <a:lnSpc>
                <a:spcPct val="150000"/>
              </a:lnSpc>
              <a:buClr>
                <a:srgbClr val="9900CC"/>
              </a:buClr>
              <a:buSzPct val="120000"/>
              <a:buFont typeface="Wingdings" panose="05000000000000000000" pitchFamily="2" charset="2"/>
              <a:buChar char="3"/>
            </a:pPr>
            <a:r>
              <a:rPr lang="zh-CN" altLang="zh-CN" sz="2200" dirty="0">
                <a:solidFill>
                  <a:srgbClr val="000000"/>
                </a:solidFill>
              </a:rPr>
              <a:t>  </a:t>
            </a:r>
            <a:r>
              <a:rPr lang="zh-CN" altLang="zh-CN" sz="2200" u="sng" dirty="0">
                <a:solidFill>
                  <a:srgbClr val="A50021"/>
                </a:solidFill>
              </a:rPr>
              <a:t>第二代收益分享计划</a:t>
            </a:r>
            <a:r>
              <a:rPr lang="zh-CN" altLang="zh-CN" sz="2200" dirty="0">
                <a:solidFill>
                  <a:srgbClr val="000000"/>
                </a:solidFill>
              </a:rPr>
              <a:t>（比如 </a:t>
            </a:r>
            <a:r>
              <a:rPr lang="en-US" altLang="zh-CN" sz="2200" dirty="0" err="1">
                <a:solidFill>
                  <a:srgbClr val="000000"/>
                </a:solidFill>
              </a:rPr>
              <a:t>Improshare</a:t>
            </a:r>
            <a:r>
              <a:rPr lang="zh-CN" altLang="en-US" sz="2200" dirty="0">
                <a:solidFill>
                  <a:srgbClr val="000000"/>
                </a:solidFill>
              </a:rPr>
              <a:t>）</a:t>
            </a:r>
            <a:r>
              <a:rPr lang="zh-CN" altLang="zh-CN" sz="2200" dirty="0">
                <a:solidFill>
                  <a:srgbClr val="000000"/>
                </a:solidFill>
              </a:rPr>
              <a:t>对于单位产出的标准劳动工时进行测量。这些计划的主要特点与第一代类似，通常也在制造业环境中使用且只适用于小时工人。</a:t>
            </a:r>
            <a:endParaRPr lang="zh-CN" altLang="zh-CN" sz="2200" dirty="0">
              <a:solidFill>
                <a:srgbClr val="000000"/>
              </a:solidFill>
            </a:endParaRPr>
          </a:p>
          <a:p>
            <a:pPr lvl="1" algn="l" defTabSz="1044575">
              <a:lnSpc>
                <a:spcPct val="150000"/>
              </a:lnSpc>
              <a:buClr>
                <a:srgbClr val="9900CC"/>
              </a:buClr>
              <a:buSzPct val="120000"/>
              <a:buFont typeface="Wingdings" panose="05000000000000000000" pitchFamily="2" charset="2"/>
              <a:buChar char="3"/>
            </a:pPr>
            <a:r>
              <a:rPr lang="zh-CN" altLang="zh-CN" sz="1800" u="sng" dirty="0" smtClean="0">
                <a:solidFill>
                  <a:srgbClr val="A50021"/>
                </a:solidFill>
              </a:rPr>
              <a:t>第</a:t>
            </a:r>
            <a:r>
              <a:rPr lang="zh-CN" altLang="zh-CN" sz="1800" u="sng" dirty="0">
                <a:solidFill>
                  <a:srgbClr val="A50021"/>
                </a:solidFill>
              </a:rPr>
              <a:t>一代和第二代收益分享计划的作用</a:t>
            </a:r>
            <a:r>
              <a:rPr lang="zh-CN" altLang="zh-CN" sz="1800" dirty="0">
                <a:solidFill>
                  <a:srgbClr val="000000"/>
                </a:solidFill>
              </a:rPr>
              <a:t>：在工厂中引入了浮动薪酬，从而避免了只有基本薪酬时所存在的局限，由于都有着标准化的执行程序和行动规则，因此操作起来比较方便。这些计划已经有多年的成功历史</a:t>
            </a:r>
            <a:r>
              <a:rPr lang="zh-CN" altLang="zh-CN" sz="1800" dirty="0" smtClean="0">
                <a:solidFill>
                  <a:srgbClr val="000000"/>
                </a:solidFill>
              </a:rPr>
              <a:t>。</a:t>
            </a:r>
            <a:endParaRPr lang="en-US" altLang="zh-CN" sz="1800" dirty="0" smtClean="0">
              <a:solidFill>
                <a:srgbClr val="000000"/>
              </a:solidFill>
            </a:endParaRPr>
          </a:p>
          <a:p>
            <a:pPr marL="285750" indent="-285750" algn="l" defTabSz="1044575">
              <a:lnSpc>
                <a:spcPct val="150000"/>
              </a:lnSpc>
              <a:buClr>
                <a:srgbClr val="9900CC"/>
              </a:buClr>
              <a:buSzPct val="120000"/>
              <a:buFont typeface="Wingdings" panose="05000000000000000000" pitchFamily="2" charset="2"/>
              <a:buChar char="3"/>
            </a:pPr>
            <a:r>
              <a:rPr lang="zh-CN" altLang="zh-CN" sz="2200" u="sng" dirty="0">
                <a:solidFill>
                  <a:srgbClr val="A50021"/>
                </a:solidFill>
              </a:rPr>
              <a:t>第</a:t>
            </a:r>
            <a:r>
              <a:rPr lang="zh-CN" altLang="en-US" sz="2200" u="sng" dirty="0">
                <a:solidFill>
                  <a:srgbClr val="A50021"/>
                </a:solidFill>
              </a:rPr>
              <a:t>三</a:t>
            </a:r>
            <a:r>
              <a:rPr lang="zh-CN" altLang="zh-CN" sz="2200" u="sng" dirty="0">
                <a:solidFill>
                  <a:srgbClr val="A50021"/>
                </a:solidFill>
              </a:rPr>
              <a:t>代收益分享计划</a:t>
            </a:r>
            <a:r>
              <a:rPr lang="zh-CN" altLang="en-US" sz="2200" dirty="0">
                <a:solidFill>
                  <a:srgbClr val="000000"/>
                </a:solidFill>
              </a:rPr>
              <a:t>是指对经营计划的收益的分享</a:t>
            </a:r>
            <a:r>
              <a:rPr lang="en-US" altLang="zh-CN" sz="2200" dirty="0">
                <a:solidFill>
                  <a:srgbClr val="000000"/>
                </a:solidFill>
              </a:rPr>
              <a:t>,</a:t>
            </a:r>
            <a:r>
              <a:rPr lang="zh-CN" altLang="en-US" sz="2200" dirty="0">
                <a:solidFill>
                  <a:srgbClr val="000000"/>
                </a:solidFill>
              </a:rPr>
              <a:t>它遵守经营计划浮动薪酬模型</a:t>
            </a:r>
            <a:r>
              <a:rPr lang="en-US" altLang="zh-CN" sz="2200" dirty="0">
                <a:solidFill>
                  <a:srgbClr val="000000"/>
                </a:solidFill>
              </a:rPr>
              <a:t>,</a:t>
            </a:r>
            <a:r>
              <a:rPr lang="zh-CN" altLang="en-US" sz="2200" dirty="0">
                <a:solidFill>
                  <a:srgbClr val="000000"/>
                </a:solidFill>
              </a:rPr>
              <a:t>将更为广泛的经营目标作为核定收益分享资金来源的依据和确定报酬的标准。</a:t>
            </a:r>
            <a:endParaRPr lang="zh-CN" altLang="en-US" sz="2200"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0" y="0"/>
            <a:ext cx="10668000" cy="1001713"/>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第一代收益分享计划</a:t>
            </a:r>
            <a:r>
              <a:rPr lang="en-US" altLang="zh-CN" sz="3200" b="1" smtClean="0">
                <a:solidFill>
                  <a:srgbClr val="FFFFFF"/>
                </a:solidFill>
                <a:latin typeface="宋体" panose="02010600030101010101" pitchFamily="2" charset="-122"/>
                <a:sym typeface="Symbol" panose="05050102010706020507" pitchFamily="18" charset="2"/>
              </a:rPr>
              <a:t>---</a:t>
            </a:r>
            <a:r>
              <a:rPr lang="zh-CN" altLang="en-US" sz="3200" b="1" smtClean="0">
                <a:solidFill>
                  <a:srgbClr val="FFFFFF"/>
                </a:solidFill>
                <a:latin typeface="宋体" panose="02010600030101010101" pitchFamily="2" charset="-122"/>
                <a:sym typeface="Symbol" panose="05050102010706020507" pitchFamily="18" charset="2"/>
              </a:rPr>
              <a:t>斯坎伦计划</a:t>
            </a:r>
            <a:endParaRPr lang="zh-CN" altLang="en-US" sz="3200" b="1" smtClean="0">
              <a:solidFill>
                <a:srgbClr val="FFFFFF"/>
              </a:solidFill>
              <a:latin typeface="宋体" panose="02010600030101010101" pitchFamily="2" charset="-122"/>
              <a:sym typeface="Symbol" panose="05050102010706020507" pitchFamily="18" charset="2"/>
            </a:endParaRPr>
          </a:p>
        </p:txBody>
      </p:sp>
      <p:graphicFrame>
        <p:nvGraphicFramePr>
          <p:cNvPr id="1070083" name="Group 3"/>
          <p:cNvGraphicFramePr>
            <a:graphicFrameLocks noGrp="1"/>
          </p:cNvGraphicFramePr>
          <p:nvPr>
            <p:ph idx="1"/>
          </p:nvPr>
        </p:nvGraphicFramePr>
        <p:xfrm>
          <a:off x="796925" y="1506538"/>
          <a:ext cx="9067800" cy="5376672"/>
        </p:xfrm>
        <a:graphic>
          <a:graphicData uri="http://schemas.openxmlformats.org/drawingml/2006/table">
            <a:tbl>
              <a:tblPr/>
              <a:tblGrid>
                <a:gridCol w="7077075"/>
                <a:gridCol w="1990725"/>
              </a:tblGrid>
              <a:tr h="381000">
                <a:tc>
                  <a:txBody>
                    <a:bodyPr/>
                    <a:lstStyle/>
                    <a:p>
                      <a:pPr marL="392430" marR="0" lvl="0" indent="-392430" algn="l"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．销售额</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r"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$1,100,000</a:t>
                      </a:r>
                      <a:endPar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392430" marR="0" lvl="0" indent="-392430" algn="l"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．减退货、补贴、折扣</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r"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25,000</a:t>
                      </a:r>
                      <a:endPar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392430" marR="0" lvl="0" indent="-392430" algn="l"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．净销售额</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r"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1,075,000</a:t>
                      </a:r>
                      <a:endPar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392430" marR="0" lvl="0" indent="-392430" algn="l"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4</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．加：库存增加（根据成本价格或销售价格计算）</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r"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125,000</a:t>
                      </a:r>
                      <a:endPar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392430" marR="0" lvl="0" indent="-392430" algn="l"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5</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．生产价值</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r"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1,200,000</a:t>
                      </a:r>
                      <a:endPar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392430" marR="0" lvl="0" indent="-392430" algn="l"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．允许的人工成本（生产价值的</a:t>
                      </a: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r"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240,000</a:t>
                      </a:r>
                      <a:endPar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392430" marR="0" lvl="0" indent="-392430" algn="l"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7</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．实际人工成本</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r"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210,000</a:t>
                      </a:r>
                      <a:endPar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392430" marR="0" lvl="0" indent="-392430" algn="l"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8</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．奖金总额</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r"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30,000</a:t>
                      </a:r>
                      <a:endPar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392430" marR="0" lvl="0" indent="-392430" algn="l"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．公司应得部分（</a:t>
                      </a: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50%</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r"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15,000</a:t>
                      </a:r>
                      <a:endPar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392430" marR="0" lvl="0" indent="-392430" algn="l"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小    计</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r"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15,000</a:t>
                      </a:r>
                      <a:endPar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392430" marR="0" lvl="0" indent="-392430" algn="l"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．为赤字月份预存（</a:t>
                      </a: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25</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r"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3,750</a:t>
                      </a:r>
                      <a:endPar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392430" marR="0" lvl="0" indent="-392430" algn="l"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11</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．员工应得部分</a:t>
                      </a: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立即发放</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r" defTabSz="1044575" rtl="0" eaLnBrk="1" fontAlgn="base" latinLnBrk="0" hangingPunct="1">
                        <a:lnSpc>
                          <a:spcPct val="13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11,250</a:t>
                      </a:r>
                      <a:endPar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wip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第一代和第二代收益分享计划</a:t>
            </a:r>
            <a:endParaRPr lang="zh-CN" altLang="en-US" sz="3200" b="1" smtClean="0">
              <a:solidFill>
                <a:srgbClr val="FFFFFF"/>
              </a:solidFill>
              <a:latin typeface="宋体" panose="02010600030101010101" pitchFamily="2" charset="-122"/>
              <a:sym typeface="Symbol" panose="05050102010706020507" pitchFamily="18" charset="2"/>
            </a:endParaRPr>
          </a:p>
        </p:txBody>
      </p:sp>
      <p:sp>
        <p:nvSpPr>
          <p:cNvPr id="267267" name="Text Box 3"/>
          <p:cNvSpPr txBox="1">
            <a:spLocks noChangeArrowheads="1"/>
          </p:cNvSpPr>
          <p:nvPr/>
        </p:nvSpPr>
        <p:spPr bwMode="auto">
          <a:xfrm>
            <a:off x="973138" y="1143000"/>
            <a:ext cx="9040812" cy="6007100"/>
          </a:xfrm>
          <a:prstGeom prst="rect">
            <a:avLst/>
          </a:prstGeom>
          <a:noFill/>
          <a:ln w="28575" cap="rnd">
            <a:noFill/>
            <a:prstDash val="sysDot"/>
            <a:miter lim="800000"/>
          </a:ln>
        </p:spPr>
        <p:txBody>
          <a:bodyPr lIns="104498" tIns="52249" rIns="104498" bIns="52249">
            <a:spAutoFit/>
          </a:bodyPr>
          <a:lstStyle/>
          <a:p>
            <a:pPr algn="l" defTabSz="1044575">
              <a:lnSpc>
                <a:spcPct val="160000"/>
              </a:lnSpc>
              <a:buClr>
                <a:srgbClr val="9900CC"/>
              </a:buClr>
              <a:buSzPct val="120000"/>
              <a:buFont typeface="Wingdings" panose="05000000000000000000" pitchFamily="2" charset="2"/>
              <a:buChar char="3"/>
            </a:pPr>
            <a:r>
              <a:rPr lang="zh-CN" altLang="zh-CN" sz="2200">
                <a:solidFill>
                  <a:srgbClr val="000000"/>
                </a:solidFill>
              </a:rPr>
              <a:t>  </a:t>
            </a:r>
            <a:r>
              <a:rPr lang="zh-CN" altLang="zh-CN" sz="2200" u="sng">
                <a:solidFill>
                  <a:srgbClr val="A50021"/>
                </a:solidFill>
              </a:rPr>
              <a:t>第一代和第二代收益分享计划所存在的问题：</a:t>
            </a:r>
            <a:endParaRPr lang="zh-CN" altLang="zh-CN" sz="2200">
              <a:solidFill>
                <a:srgbClr val="000000"/>
              </a:solidFill>
            </a:endParaRPr>
          </a:p>
          <a:p>
            <a:pPr algn="l" defTabSz="1044575">
              <a:lnSpc>
                <a:spcPct val="160000"/>
              </a:lnSpc>
              <a:buClr>
                <a:srgbClr val="9900CC"/>
              </a:buClr>
              <a:buSzPct val="120000"/>
              <a:buFont typeface="Wingdings" panose="05000000000000000000" pitchFamily="2" charset="2"/>
              <a:buNone/>
            </a:pPr>
            <a:r>
              <a:rPr lang="zh-CN" altLang="zh-CN" sz="2200">
                <a:solidFill>
                  <a:srgbClr val="000000"/>
                </a:solidFill>
              </a:rPr>
              <a:t>      1、这些计划是“永久性”的，它们假定环境是永远不变的，因此企业很少有机会能够对计划作出修改以适应自己需求的变化。</a:t>
            </a:r>
            <a:endParaRPr lang="zh-CN" altLang="zh-CN" sz="2200">
              <a:solidFill>
                <a:srgbClr val="000000"/>
              </a:solidFill>
            </a:endParaRPr>
          </a:p>
          <a:p>
            <a:pPr algn="l" defTabSz="1044575">
              <a:lnSpc>
                <a:spcPct val="160000"/>
              </a:lnSpc>
              <a:buClr>
                <a:srgbClr val="9900CC"/>
              </a:buClr>
              <a:buSzPct val="120000"/>
              <a:buFont typeface="Wingdings" panose="05000000000000000000" pitchFamily="2" charset="2"/>
              <a:buNone/>
            </a:pPr>
            <a:r>
              <a:rPr lang="zh-CN" altLang="zh-CN" sz="2200">
                <a:solidFill>
                  <a:srgbClr val="000000"/>
                </a:solidFill>
              </a:rPr>
              <a:t>      2、它们在设计上常常比较僵化和缺乏弹性，无法根据经济和市场的变化或者不同企业的经营需要作出相应的反应。</a:t>
            </a:r>
            <a:endParaRPr lang="zh-CN" altLang="zh-CN" sz="2200">
              <a:solidFill>
                <a:srgbClr val="000000"/>
              </a:solidFill>
            </a:endParaRPr>
          </a:p>
          <a:p>
            <a:pPr algn="l" defTabSz="1044575">
              <a:lnSpc>
                <a:spcPct val="160000"/>
              </a:lnSpc>
              <a:buClr>
                <a:srgbClr val="9900CC"/>
              </a:buClr>
              <a:buSzPct val="120000"/>
              <a:buFont typeface="Wingdings" panose="05000000000000000000" pitchFamily="2" charset="2"/>
              <a:buNone/>
            </a:pPr>
            <a:r>
              <a:rPr lang="zh-CN" altLang="zh-CN" sz="2200">
                <a:solidFill>
                  <a:srgbClr val="000000"/>
                </a:solidFill>
              </a:rPr>
              <a:t>      3、这些计划除了在工厂中使用之外，在其他场合的使用价值很小。标准是为制造型企业提供的，并且不能包括制造过程的非直接参与者。</a:t>
            </a:r>
            <a:endParaRPr lang="zh-CN" altLang="zh-CN" sz="2200">
              <a:solidFill>
                <a:srgbClr val="000000"/>
              </a:solidFill>
            </a:endParaRPr>
          </a:p>
          <a:p>
            <a:pPr algn="l" defTabSz="1044575">
              <a:lnSpc>
                <a:spcPct val="160000"/>
              </a:lnSpc>
              <a:buClr>
                <a:srgbClr val="9900CC"/>
              </a:buClr>
              <a:buSzPct val="120000"/>
              <a:buFont typeface="Wingdings" panose="05000000000000000000" pitchFamily="2" charset="2"/>
              <a:buNone/>
            </a:pPr>
            <a:r>
              <a:rPr lang="zh-CN" altLang="zh-CN" sz="2200">
                <a:solidFill>
                  <a:srgbClr val="000000"/>
                </a:solidFill>
              </a:rPr>
              <a:t>      4、这些计划的建立也是非常机械化的，尽管斯坎伦本人相信工人的建议，但是它们并不是建立在员工和组织之间形成以实现共同收益为目的的伙伴关系这种基础之上的，它们也不以员工的参与作为自己成功的必要因素。</a:t>
            </a:r>
            <a:endParaRPr lang="zh-CN" altLang="en-US" sz="22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第三代收益分享计划的优点</a:t>
            </a:r>
            <a:endParaRPr lang="zh-CN" altLang="en-US" sz="3200" b="1" smtClean="0">
              <a:solidFill>
                <a:srgbClr val="FFFFFF"/>
              </a:solidFill>
              <a:latin typeface="宋体" panose="02010600030101010101" pitchFamily="2" charset="-122"/>
              <a:sym typeface="Symbol" panose="05050102010706020507" pitchFamily="18" charset="2"/>
            </a:endParaRPr>
          </a:p>
        </p:txBody>
      </p:sp>
      <p:sp>
        <p:nvSpPr>
          <p:cNvPr id="269315" name="Text Box 3"/>
          <p:cNvSpPr txBox="1">
            <a:spLocks noChangeArrowheads="1"/>
          </p:cNvSpPr>
          <p:nvPr/>
        </p:nvSpPr>
        <p:spPr bwMode="auto">
          <a:xfrm>
            <a:off x="581025" y="1271588"/>
            <a:ext cx="9432925" cy="5922496"/>
          </a:xfrm>
          <a:prstGeom prst="rect">
            <a:avLst/>
          </a:prstGeom>
          <a:noFill/>
          <a:ln w="9525">
            <a:noFill/>
            <a:miter lim="800000"/>
          </a:ln>
        </p:spPr>
        <p:txBody>
          <a:bodyPr lIns="104498" tIns="52249" rIns="104498" bIns="52249">
            <a:spAutoFit/>
          </a:bodyPr>
          <a:lstStyle/>
          <a:p>
            <a:pPr algn="l" defTabSz="1044575">
              <a:lnSpc>
                <a:spcPct val="175000"/>
              </a:lnSpc>
              <a:buClr>
                <a:srgbClr val="FF5050"/>
              </a:buClr>
              <a:buSzPct val="120000"/>
              <a:buFont typeface="Wingdings" panose="05000000000000000000" pitchFamily="2" charset="2"/>
              <a:buChar char="]"/>
            </a:pPr>
            <a:r>
              <a:rPr lang="zh-CN" altLang="en-US" dirty="0" smtClean="0">
                <a:solidFill>
                  <a:srgbClr val="000000"/>
                </a:solidFill>
              </a:rPr>
              <a:t>它</a:t>
            </a:r>
            <a:r>
              <a:rPr lang="zh-CN" altLang="en-US" dirty="0">
                <a:solidFill>
                  <a:srgbClr val="000000"/>
                </a:solidFill>
              </a:rPr>
              <a:t>不是依据历史实践来制订发展目标和衡量标准，而是依据未来导</a:t>
            </a:r>
            <a:endParaRPr lang="zh-CN" altLang="en-US" dirty="0">
              <a:solidFill>
                <a:srgbClr val="000000"/>
              </a:solidFill>
            </a:endParaRPr>
          </a:p>
          <a:p>
            <a:pPr algn="l" defTabSz="1044575">
              <a:lnSpc>
                <a:spcPct val="175000"/>
              </a:lnSpc>
              <a:buClr>
                <a:srgbClr val="FF5050"/>
              </a:buClr>
              <a:buSzPct val="120000"/>
              <a:buFont typeface="Wingdings" panose="05000000000000000000" pitchFamily="2" charset="2"/>
              <a:buNone/>
            </a:pPr>
            <a:r>
              <a:rPr lang="zh-CN" altLang="en-US" dirty="0">
                <a:solidFill>
                  <a:srgbClr val="000000"/>
                </a:solidFill>
              </a:rPr>
              <a:t>    向型目标来确定绩效衡量的标准。</a:t>
            </a:r>
            <a:r>
              <a:rPr lang="zh-CN" altLang="en-US" b="0" dirty="0">
                <a:solidFill>
                  <a:srgbClr val="000000"/>
                </a:solidFill>
              </a:rPr>
              <a:t> </a:t>
            </a:r>
            <a:endParaRPr lang="zh-CN" altLang="en-US" sz="2800" dirty="0">
              <a:solidFill>
                <a:srgbClr val="000000"/>
              </a:solidFill>
              <a:latin typeface="宋体" panose="02010600030101010101" pitchFamily="2" charset="-122"/>
            </a:endParaRPr>
          </a:p>
          <a:p>
            <a:pPr algn="l" defTabSz="1044575">
              <a:lnSpc>
                <a:spcPct val="175000"/>
              </a:lnSpc>
              <a:buClr>
                <a:srgbClr val="FF5050"/>
              </a:buClr>
              <a:buSzPct val="120000"/>
              <a:buFont typeface="Wingdings" panose="05000000000000000000" pitchFamily="2" charset="2"/>
              <a:buChar char="]"/>
            </a:pPr>
            <a:r>
              <a:rPr lang="zh-CN" altLang="en-US" dirty="0">
                <a:solidFill>
                  <a:srgbClr val="000000"/>
                </a:solidFill>
              </a:rPr>
              <a:t>第三代收益分享计划的参与以及浮动薪酬计划中的绩效衡量指标，</a:t>
            </a:r>
            <a:endParaRPr lang="zh-CN" altLang="en-US" dirty="0">
              <a:solidFill>
                <a:srgbClr val="000000"/>
              </a:solidFill>
            </a:endParaRPr>
          </a:p>
          <a:p>
            <a:pPr algn="l" defTabSz="1044575">
              <a:lnSpc>
                <a:spcPct val="175000"/>
              </a:lnSpc>
              <a:buClr>
                <a:srgbClr val="FF5050"/>
              </a:buClr>
              <a:buSzPct val="120000"/>
              <a:buFont typeface="Wingdings" panose="05000000000000000000" pitchFamily="2" charset="2"/>
              <a:buNone/>
            </a:pPr>
            <a:r>
              <a:rPr lang="zh-CN" altLang="en-US" dirty="0">
                <a:solidFill>
                  <a:srgbClr val="000000"/>
                </a:solidFill>
              </a:rPr>
              <a:t>    都取决于组织的目标以及为达成这种组织目标所需要的组织结构。</a:t>
            </a:r>
            <a:r>
              <a:rPr lang="zh-CN" altLang="en-US" b="0" dirty="0">
                <a:solidFill>
                  <a:srgbClr val="000000"/>
                </a:solidFill>
              </a:rPr>
              <a:t> </a:t>
            </a:r>
            <a:endParaRPr lang="zh-CN" altLang="en-US" sz="2800" dirty="0">
              <a:solidFill>
                <a:srgbClr val="000000"/>
              </a:solidFill>
              <a:latin typeface="宋体" panose="02010600030101010101" pitchFamily="2" charset="-122"/>
            </a:endParaRPr>
          </a:p>
          <a:p>
            <a:pPr algn="l" defTabSz="1044575">
              <a:lnSpc>
                <a:spcPct val="175000"/>
              </a:lnSpc>
              <a:buClr>
                <a:srgbClr val="FF5050"/>
              </a:buClr>
              <a:buSzPct val="120000"/>
              <a:buFont typeface="Wingdings" panose="05000000000000000000" pitchFamily="2" charset="2"/>
              <a:buChar char="]"/>
            </a:pPr>
            <a:r>
              <a:rPr lang="zh-CN" altLang="en-US" dirty="0">
                <a:solidFill>
                  <a:srgbClr val="000000"/>
                </a:solidFill>
              </a:rPr>
              <a:t>第三代收益分享计划的设计可能会根据环境的变化做出调整</a:t>
            </a:r>
            <a:r>
              <a:rPr lang="zh-CN" altLang="en-US" b="0" dirty="0">
                <a:solidFill>
                  <a:srgbClr val="000000"/>
                </a:solidFill>
              </a:rPr>
              <a:t> 。</a:t>
            </a:r>
            <a:endParaRPr lang="zh-CN" altLang="en-US" b="0" dirty="0">
              <a:solidFill>
                <a:srgbClr val="000000"/>
              </a:solidFill>
            </a:endParaRPr>
          </a:p>
          <a:p>
            <a:pPr algn="l" defTabSz="1044575">
              <a:lnSpc>
                <a:spcPct val="175000"/>
              </a:lnSpc>
              <a:buClr>
                <a:srgbClr val="FF5050"/>
              </a:buClr>
              <a:buSzPct val="120000"/>
              <a:buFont typeface="Wingdings" panose="05000000000000000000" pitchFamily="2" charset="2"/>
              <a:buChar char="]"/>
            </a:pPr>
            <a:r>
              <a:rPr lang="zh-CN" altLang="en-US" dirty="0">
                <a:solidFill>
                  <a:srgbClr val="000000"/>
                </a:solidFill>
              </a:rPr>
              <a:t>基本薪酬也有可能会被调整，从而</a:t>
            </a:r>
            <a:r>
              <a:rPr lang="zh-CN" altLang="en-US" dirty="0" smtClean="0">
                <a:solidFill>
                  <a:srgbClr val="000000"/>
                </a:solidFill>
              </a:rPr>
              <a:t>使总薪酬管理</a:t>
            </a:r>
            <a:r>
              <a:rPr lang="zh-CN" altLang="en-US" dirty="0">
                <a:solidFill>
                  <a:srgbClr val="000000"/>
                </a:solidFill>
              </a:rPr>
              <a:t>的观点成为浮动</a:t>
            </a:r>
            <a:endParaRPr lang="zh-CN" altLang="en-US" dirty="0">
              <a:solidFill>
                <a:srgbClr val="000000"/>
              </a:solidFill>
            </a:endParaRPr>
          </a:p>
          <a:p>
            <a:pPr algn="l" defTabSz="1044575">
              <a:lnSpc>
                <a:spcPct val="175000"/>
              </a:lnSpc>
              <a:buClr>
                <a:srgbClr val="FF5050"/>
              </a:buClr>
              <a:buSzPct val="120000"/>
              <a:buFont typeface="Wingdings" panose="05000000000000000000" pitchFamily="2" charset="2"/>
              <a:buNone/>
            </a:pPr>
            <a:r>
              <a:rPr lang="zh-CN" altLang="en-US" dirty="0">
                <a:solidFill>
                  <a:srgbClr val="000000"/>
                </a:solidFill>
              </a:rPr>
              <a:t>     薪酬计划设计的一个重要思想来源。 </a:t>
            </a:r>
            <a:endParaRPr lang="zh-CN" altLang="en-US" dirty="0">
              <a:solidFill>
                <a:srgbClr val="000000"/>
              </a:solidFill>
            </a:endParaRPr>
          </a:p>
          <a:p>
            <a:pPr algn="l" defTabSz="1044575">
              <a:lnSpc>
                <a:spcPct val="175000"/>
              </a:lnSpc>
              <a:buClr>
                <a:srgbClr val="FF5050"/>
              </a:buClr>
              <a:buSzPct val="120000"/>
              <a:buFont typeface="Wingdings" panose="05000000000000000000" pitchFamily="2" charset="2"/>
              <a:buChar char="]"/>
            </a:pPr>
            <a:r>
              <a:rPr lang="zh-CN" altLang="en-US" dirty="0">
                <a:solidFill>
                  <a:srgbClr val="000000"/>
                </a:solidFill>
              </a:rPr>
              <a:t>第三代收益计划设计的程度可能会因组织的文化和价值观不同而不</a:t>
            </a:r>
            <a:endParaRPr lang="zh-CN" altLang="en-US" dirty="0">
              <a:solidFill>
                <a:srgbClr val="000000"/>
              </a:solidFill>
            </a:endParaRPr>
          </a:p>
          <a:p>
            <a:pPr algn="l" defTabSz="1044575">
              <a:lnSpc>
                <a:spcPct val="175000"/>
              </a:lnSpc>
              <a:buClr>
                <a:srgbClr val="FF5050"/>
              </a:buClr>
              <a:buSzPct val="120000"/>
              <a:buFont typeface="Wingdings" panose="05000000000000000000" pitchFamily="2" charset="2"/>
              <a:buNone/>
            </a:pPr>
            <a:r>
              <a:rPr lang="zh-CN" altLang="en-US" dirty="0">
                <a:solidFill>
                  <a:srgbClr val="000000"/>
                </a:solidFill>
              </a:rPr>
              <a:t>     同，组织不必实行这种计划而遵循某种硬性的或者速成的规则。 </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en-US" sz="3200" b="1" dirty="0">
                <a:solidFill>
                  <a:srgbClr val="FFFFFF"/>
                </a:solidFill>
                <a:latin typeface="宋体" panose="02010600030101010101" pitchFamily="2" charset="-122"/>
                <a:sym typeface="Symbol" panose="05050102010706020507" pitchFamily="18" charset="2"/>
              </a:rPr>
              <a:t>收益分享计划中的几个关键决策</a:t>
            </a:r>
            <a:endParaRPr lang="zh-CN" altLang="en-US" sz="3200" b="1" dirty="0" smtClean="0">
              <a:solidFill>
                <a:srgbClr val="FFFFFF"/>
              </a:solidFill>
              <a:latin typeface="宋体" panose="02010600030101010101" pitchFamily="2" charset="-122"/>
              <a:sym typeface="Symbol" panose="05050102010706020507" pitchFamily="18" charset="2"/>
            </a:endParaRPr>
          </a:p>
        </p:txBody>
      </p:sp>
      <p:sp>
        <p:nvSpPr>
          <p:cNvPr id="269315" name="Text Box 3"/>
          <p:cNvSpPr txBox="1">
            <a:spLocks noChangeArrowheads="1"/>
          </p:cNvSpPr>
          <p:nvPr/>
        </p:nvSpPr>
        <p:spPr bwMode="auto">
          <a:xfrm>
            <a:off x="581025" y="1271588"/>
            <a:ext cx="9432925" cy="4629834"/>
          </a:xfrm>
          <a:prstGeom prst="rect">
            <a:avLst/>
          </a:prstGeom>
          <a:noFill/>
          <a:ln w="9525">
            <a:noFill/>
            <a:miter lim="800000"/>
          </a:ln>
        </p:spPr>
        <p:txBody>
          <a:bodyPr lIns="104498" tIns="52249" rIns="104498" bIns="52249">
            <a:spAutoFit/>
          </a:bodyPr>
          <a:lstStyle/>
          <a:p>
            <a:pPr marL="342900" indent="-342900" algn="l" defTabSz="1044575">
              <a:lnSpc>
                <a:spcPct val="175000"/>
              </a:lnSpc>
              <a:buClr>
                <a:srgbClr val="FF5050"/>
              </a:buClr>
              <a:buSzPct val="120000"/>
              <a:buFont typeface="Wingdings" panose="05000000000000000000" pitchFamily="2" charset="2"/>
              <a:buChar char="]"/>
            </a:pPr>
            <a:r>
              <a:rPr lang="zh-CN" altLang="zh-CN" sz="2800" dirty="0">
                <a:solidFill>
                  <a:srgbClr val="000000"/>
                </a:solidFill>
              </a:rPr>
              <a:t>收益衡量与角色定位问题</a:t>
            </a:r>
            <a:endParaRPr lang="en-US" altLang="zh-CN" sz="2800" dirty="0">
              <a:solidFill>
                <a:srgbClr val="000000"/>
              </a:solidFill>
            </a:endParaRPr>
          </a:p>
          <a:p>
            <a:pPr algn="l" defTabSz="1044575">
              <a:lnSpc>
                <a:spcPct val="175000"/>
              </a:lnSpc>
              <a:buClr>
                <a:srgbClr val="FF5050"/>
              </a:buClr>
              <a:buSzPct val="120000"/>
              <a:buFont typeface="Wingdings" panose="05000000000000000000" pitchFamily="2" charset="2"/>
              <a:buChar char="]"/>
            </a:pPr>
            <a:r>
              <a:rPr lang="zh-CN" altLang="zh-CN" sz="2800" dirty="0">
                <a:solidFill>
                  <a:srgbClr val="000000"/>
                </a:solidFill>
              </a:rPr>
              <a:t>支付频率</a:t>
            </a:r>
            <a:r>
              <a:rPr lang="zh-CN" altLang="zh-CN" sz="2800" dirty="0" smtClean="0">
                <a:solidFill>
                  <a:srgbClr val="000000"/>
                </a:solidFill>
              </a:rPr>
              <a:t>问题</a:t>
            </a:r>
            <a:endParaRPr lang="en-US" altLang="zh-CN" sz="2800" dirty="0" smtClean="0">
              <a:solidFill>
                <a:srgbClr val="000000"/>
              </a:solidFill>
            </a:endParaRPr>
          </a:p>
          <a:p>
            <a:pPr algn="l" defTabSz="1044575">
              <a:lnSpc>
                <a:spcPct val="175000"/>
              </a:lnSpc>
              <a:buClr>
                <a:srgbClr val="FF5050"/>
              </a:buClr>
              <a:buSzPct val="120000"/>
              <a:buFont typeface="Wingdings" panose="05000000000000000000" pitchFamily="2" charset="2"/>
              <a:buChar char="]"/>
            </a:pPr>
            <a:r>
              <a:rPr lang="zh-CN" altLang="zh-CN" sz="2800" dirty="0">
                <a:solidFill>
                  <a:srgbClr val="000000"/>
                </a:solidFill>
              </a:rPr>
              <a:t>支付方式</a:t>
            </a:r>
            <a:r>
              <a:rPr lang="zh-CN" altLang="zh-CN" sz="2800" dirty="0" smtClean="0">
                <a:solidFill>
                  <a:srgbClr val="000000"/>
                </a:solidFill>
              </a:rPr>
              <a:t>问题</a:t>
            </a:r>
            <a:endParaRPr lang="en-US" altLang="zh-CN" sz="2800" dirty="0" smtClean="0">
              <a:solidFill>
                <a:srgbClr val="000000"/>
              </a:solidFill>
            </a:endParaRPr>
          </a:p>
          <a:p>
            <a:pPr algn="l" defTabSz="1044575">
              <a:lnSpc>
                <a:spcPct val="175000"/>
              </a:lnSpc>
              <a:buClr>
                <a:srgbClr val="FF5050"/>
              </a:buClr>
              <a:buSzPct val="120000"/>
              <a:buFont typeface="Wingdings" panose="05000000000000000000" pitchFamily="2" charset="2"/>
              <a:buChar char="]"/>
            </a:pPr>
            <a:r>
              <a:rPr lang="zh-CN" altLang="zh-CN" sz="2800" dirty="0">
                <a:solidFill>
                  <a:srgbClr val="000000"/>
                </a:solidFill>
              </a:rPr>
              <a:t>设计要求</a:t>
            </a:r>
            <a:r>
              <a:rPr lang="zh-CN" altLang="zh-CN" sz="2800" dirty="0" smtClean="0">
                <a:solidFill>
                  <a:srgbClr val="000000"/>
                </a:solidFill>
              </a:rPr>
              <a:t>问题</a:t>
            </a:r>
            <a:endParaRPr lang="en-US" altLang="zh-CN" sz="2800" dirty="0" smtClean="0">
              <a:solidFill>
                <a:srgbClr val="000000"/>
              </a:solidFill>
            </a:endParaRPr>
          </a:p>
          <a:p>
            <a:pPr algn="l" defTabSz="1044575">
              <a:lnSpc>
                <a:spcPct val="175000"/>
              </a:lnSpc>
              <a:buClr>
                <a:srgbClr val="FF5050"/>
              </a:buClr>
              <a:buSzPct val="120000"/>
              <a:buFont typeface="Wingdings" panose="05000000000000000000" pitchFamily="2" charset="2"/>
              <a:buChar char="]"/>
            </a:pPr>
            <a:r>
              <a:rPr lang="zh-CN" altLang="zh-CN" sz="2800" dirty="0">
                <a:solidFill>
                  <a:srgbClr val="000000"/>
                </a:solidFill>
              </a:rPr>
              <a:t>沟通</a:t>
            </a:r>
            <a:r>
              <a:rPr lang="zh-CN" altLang="zh-CN" sz="2800" dirty="0" smtClean="0">
                <a:solidFill>
                  <a:srgbClr val="000000"/>
                </a:solidFill>
              </a:rPr>
              <a:t>问题</a:t>
            </a:r>
            <a:endParaRPr lang="en-US" altLang="zh-CN" sz="2800" dirty="0" smtClean="0">
              <a:solidFill>
                <a:srgbClr val="000000"/>
              </a:solidFill>
            </a:endParaRPr>
          </a:p>
          <a:p>
            <a:pPr algn="l" defTabSz="1044575">
              <a:lnSpc>
                <a:spcPct val="175000"/>
              </a:lnSpc>
              <a:buClr>
                <a:srgbClr val="FF5050"/>
              </a:buClr>
              <a:buSzPct val="120000"/>
              <a:buFont typeface="Wingdings" panose="05000000000000000000" pitchFamily="2" charset="2"/>
              <a:buChar char="]"/>
            </a:pPr>
            <a:r>
              <a:rPr lang="zh-CN" altLang="zh-CN" sz="2800" dirty="0">
                <a:solidFill>
                  <a:srgbClr val="000000"/>
                </a:solidFill>
              </a:rPr>
              <a:t>确保财务收益问题</a:t>
            </a:r>
            <a:endParaRPr lang="zh-CN" altLang="en-US" sz="2800" dirty="0">
              <a:solidFill>
                <a:srgbClr val="000000"/>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何谓成功分享计划？</a:t>
            </a:r>
            <a:endParaRPr lang="zh-CN" altLang="en-US" sz="3200" b="1" smtClean="0">
              <a:solidFill>
                <a:srgbClr val="FFFFFF"/>
              </a:solidFill>
              <a:latin typeface="宋体" panose="02010600030101010101" pitchFamily="2" charset="-122"/>
              <a:sym typeface="Symbol" panose="05050102010706020507" pitchFamily="18" charset="2"/>
            </a:endParaRPr>
          </a:p>
        </p:txBody>
      </p:sp>
      <p:sp>
        <p:nvSpPr>
          <p:cNvPr id="270339" name="Text Box 3"/>
          <p:cNvSpPr txBox="1">
            <a:spLocks noChangeArrowheads="1"/>
          </p:cNvSpPr>
          <p:nvPr/>
        </p:nvSpPr>
        <p:spPr bwMode="auto">
          <a:xfrm>
            <a:off x="533400" y="1219200"/>
            <a:ext cx="9372600" cy="5678488"/>
          </a:xfrm>
          <a:prstGeom prst="rect">
            <a:avLst/>
          </a:prstGeom>
          <a:noFill/>
          <a:ln w="12700">
            <a:noFill/>
            <a:miter lim="800000"/>
          </a:ln>
        </p:spPr>
        <p:txBody>
          <a:bodyPr>
            <a:spAutoFit/>
          </a:bodyPr>
          <a:lstStyle/>
          <a:p>
            <a:pPr algn="l">
              <a:lnSpc>
                <a:spcPct val="130000"/>
              </a:lnSpc>
              <a:spcBef>
                <a:spcPct val="50000"/>
              </a:spcBef>
              <a:buFontTx/>
              <a:buBlip>
                <a:blip r:embed="rId1"/>
              </a:buBlip>
            </a:pPr>
            <a:r>
              <a:rPr lang="en-US" altLang="zh-CN">
                <a:solidFill>
                  <a:srgbClr val="000000"/>
                </a:solidFill>
                <a:ea typeface="华文细黑" pitchFamily="2" charset="-122"/>
              </a:rPr>
              <a:t>   </a:t>
            </a:r>
            <a:r>
              <a:rPr lang="zh-CN" altLang="en-US">
                <a:solidFill>
                  <a:srgbClr val="000000"/>
                </a:solidFill>
                <a:ea typeface="华文细黑" pitchFamily="2" charset="-122"/>
              </a:rPr>
              <a:t>成功分享计划</a:t>
            </a:r>
            <a:r>
              <a:rPr lang="zh-CN" altLang="en-US" b="0">
                <a:solidFill>
                  <a:srgbClr val="000000"/>
                </a:solidFill>
                <a:ea typeface="华文细黑" pitchFamily="2" charset="-122"/>
              </a:rPr>
              <a:t>又被称为</a:t>
            </a:r>
            <a:r>
              <a:rPr lang="zh-CN" altLang="en-US">
                <a:solidFill>
                  <a:srgbClr val="000000"/>
                </a:solidFill>
                <a:ea typeface="华文细黑" pitchFamily="2" charset="-122"/>
              </a:rPr>
              <a:t>目标分享计划</a:t>
            </a:r>
            <a:r>
              <a:rPr lang="zh-CN" altLang="en-US" b="0">
                <a:solidFill>
                  <a:srgbClr val="000000"/>
                </a:solidFill>
                <a:ea typeface="华文细黑" pitchFamily="2" charset="-122"/>
              </a:rPr>
              <a:t>，它的主要内容是运用平衡记分卡方法来为某个经营单位制定目标，然后对超越目标的情况进行衡量，并根据衡量结果来对经营单位提供绩效奖励这样一种做法。</a:t>
            </a:r>
            <a:endParaRPr lang="zh-CN" altLang="en-US" b="0">
              <a:solidFill>
                <a:srgbClr val="000000"/>
              </a:solidFill>
              <a:ea typeface="华文细黑" pitchFamily="2" charset="-122"/>
            </a:endParaRPr>
          </a:p>
          <a:p>
            <a:pPr>
              <a:lnSpc>
                <a:spcPct val="130000"/>
              </a:lnSpc>
              <a:spcBef>
                <a:spcPct val="50000"/>
              </a:spcBef>
              <a:buFontTx/>
              <a:buBlip>
                <a:blip r:embed="rId1"/>
              </a:buBlip>
            </a:pPr>
            <a:r>
              <a:rPr lang="zh-CN" altLang="en-US" b="0">
                <a:solidFill>
                  <a:srgbClr val="000000"/>
                </a:solidFill>
                <a:ea typeface="华文细黑" pitchFamily="2" charset="-122"/>
              </a:rPr>
              <a:t> 区别于</a:t>
            </a:r>
            <a:r>
              <a:rPr lang="zh-CN" altLang="en-US">
                <a:solidFill>
                  <a:srgbClr val="000000"/>
                </a:solidFill>
                <a:ea typeface="华文细黑" pitchFamily="2" charset="-122"/>
              </a:rPr>
              <a:t>收益分享计划</a:t>
            </a:r>
            <a:r>
              <a:rPr lang="zh-CN" altLang="en-US" b="0">
                <a:solidFill>
                  <a:srgbClr val="000000"/>
                </a:solidFill>
                <a:ea typeface="华文细黑" pitchFamily="2" charset="-122"/>
              </a:rPr>
              <a:t>：收益分享计划所关注的主要是生产力和质量指标，与直接的利润指标无关，而成功分享计划所涉及到的目标则可能包括财务绩效、质量和客户满意度、学习与成长以及流程等经营领域中的各个方面。</a:t>
            </a:r>
            <a:endParaRPr lang="zh-CN" altLang="en-US" b="0">
              <a:solidFill>
                <a:srgbClr val="000000"/>
              </a:solidFill>
              <a:ea typeface="华文细黑" pitchFamily="2" charset="-122"/>
            </a:endParaRPr>
          </a:p>
          <a:p>
            <a:pPr>
              <a:lnSpc>
                <a:spcPct val="130000"/>
              </a:lnSpc>
              <a:spcBef>
                <a:spcPct val="50000"/>
              </a:spcBef>
              <a:buFontTx/>
              <a:buBlip>
                <a:blip r:embed="rId1"/>
              </a:buBlip>
            </a:pPr>
            <a:r>
              <a:rPr lang="zh-CN" altLang="en-US" b="0">
                <a:solidFill>
                  <a:srgbClr val="000000"/>
                </a:solidFill>
                <a:ea typeface="华文细黑" pitchFamily="2" charset="-122"/>
              </a:rPr>
              <a:t> 区别于</a:t>
            </a:r>
            <a:r>
              <a:rPr lang="zh-CN" altLang="en-US">
                <a:solidFill>
                  <a:srgbClr val="000000"/>
                </a:solidFill>
                <a:ea typeface="华文细黑" pitchFamily="2" charset="-122"/>
              </a:rPr>
              <a:t>利润分享计划</a:t>
            </a:r>
            <a:r>
              <a:rPr lang="zh-CN" altLang="en-US" b="0">
                <a:solidFill>
                  <a:srgbClr val="000000"/>
                </a:solidFill>
                <a:ea typeface="华文细黑" pitchFamily="2" charset="-122"/>
              </a:rPr>
              <a:t>：利润分享计划所关注的则是组织目标尤其是财务目标是否达成，而成功分享计划所关注的是员工在团队层次上的表现以及一些更为广泛的绩效结果。只要目标达到了，则员工们就会得到货币报酬或非货币报酬。</a:t>
            </a:r>
            <a:endParaRPr lang="zh-CN" altLang="en-US" b="0">
              <a:solidFill>
                <a:srgbClr val="000000"/>
              </a:solidFill>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Text Box 2" descr="胡桃"/>
          <p:cNvSpPr txBox="1">
            <a:spLocks noChangeArrowheads="1"/>
          </p:cNvSpPr>
          <p:nvPr/>
        </p:nvSpPr>
        <p:spPr bwMode="auto">
          <a:xfrm>
            <a:off x="1905000" y="1600200"/>
            <a:ext cx="6781800" cy="4589463"/>
          </a:xfrm>
          <a:prstGeom prst="rect">
            <a:avLst/>
          </a:prstGeom>
          <a:blipFill dpi="0" rotWithShape="0">
            <a:blip r:embed="rId1" cstate="print"/>
            <a:srcRect/>
            <a:tile tx="0" ty="0" sx="100000" sy="100000" flip="none" algn="tl"/>
          </a:blipFill>
          <a:ln w="9525">
            <a:noFill/>
            <a:miter lim="800000"/>
          </a:ln>
          <a:effectLst>
            <a:outerShdw dist="107763" dir="8100000" algn="ctr" rotWithShape="0">
              <a:schemeClr val="bg2"/>
            </a:outerShdw>
          </a:effectLst>
        </p:spPr>
        <p:txBody>
          <a:bodyPr lIns="104498" tIns="52249" rIns="104498" bIns="52249">
            <a:spAutoFit/>
          </a:bodyPr>
          <a:lstStyle/>
          <a:p>
            <a:pPr algn="l" defTabSz="1044575">
              <a:lnSpc>
                <a:spcPct val="210000"/>
              </a:lnSpc>
              <a:buClr>
                <a:srgbClr val="FFFF66"/>
              </a:buClr>
              <a:buSzPct val="120000"/>
              <a:buFont typeface="Wingdings" panose="05000000000000000000" pitchFamily="2" charset="2"/>
              <a:buBlip>
                <a:blip r:embed="rId2"/>
              </a:buBlip>
              <a:defRPr/>
            </a:pPr>
            <a:r>
              <a:rPr lang="en-US" altLang="zh-CN" sz="2800" dirty="0">
                <a:solidFill>
                  <a:srgbClr val="FFFF00"/>
                </a:solidFill>
              </a:rPr>
              <a:t>  </a:t>
            </a:r>
            <a:r>
              <a:rPr lang="zh-CN" altLang="en-US" sz="2800" dirty="0">
                <a:solidFill>
                  <a:srgbClr val="FFFF00"/>
                </a:solidFill>
              </a:rPr>
              <a:t>根据核心业务流程制定关键绩效指标；</a:t>
            </a:r>
            <a:endParaRPr lang="zh-CN" altLang="en-US" sz="2800" dirty="0">
              <a:solidFill>
                <a:srgbClr val="FFFF00"/>
              </a:solidFill>
            </a:endParaRPr>
          </a:p>
          <a:p>
            <a:pPr algn="l" defTabSz="1044575">
              <a:lnSpc>
                <a:spcPct val="210000"/>
              </a:lnSpc>
              <a:buClr>
                <a:srgbClr val="FFFF66"/>
              </a:buClr>
              <a:buSzPct val="120000"/>
              <a:buFont typeface="Wingdings" panose="05000000000000000000" pitchFamily="2" charset="2"/>
              <a:buBlip>
                <a:blip r:embed="rId2"/>
              </a:buBlip>
              <a:defRPr/>
            </a:pPr>
            <a:r>
              <a:rPr lang="zh-CN" altLang="en-US" sz="2800" dirty="0">
                <a:solidFill>
                  <a:srgbClr val="FFFF00"/>
                </a:solidFill>
              </a:rPr>
              <a:t>  经营单位中的所有员工全体参与；</a:t>
            </a:r>
            <a:endParaRPr lang="zh-CN" altLang="en-US" sz="2800" dirty="0">
              <a:solidFill>
                <a:srgbClr val="FFFF00"/>
              </a:solidFill>
            </a:endParaRPr>
          </a:p>
          <a:p>
            <a:pPr algn="l" defTabSz="1044575">
              <a:lnSpc>
                <a:spcPct val="210000"/>
              </a:lnSpc>
              <a:buClr>
                <a:srgbClr val="FFFF66"/>
              </a:buClr>
              <a:buSzPct val="120000"/>
              <a:buFont typeface="Wingdings" panose="05000000000000000000" pitchFamily="2" charset="2"/>
              <a:buBlip>
                <a:blip r:embed="rId2"/>
              </a:buBlip>
              <a:defRPr/>
            </a:pPr>
            <a:r>
              <a:rPr lang="zh-CN" altLang="en-US" sz="2800" dirty="0">
                <a:solidFill>
                  <a:srgbClr val="FFFF00"/>
                </a:solidFill>
              </a:rPr>
              <a:t>  管理层与基层员工共同制定绩效目标；</a:t>
            </a:r>
            <a:endParaRPr lang="zh-CN" altLang="en-US" sz="2800" dirty="0">
              <a:solidFill>
                <a:srgbClr val="FFFF00"/>
              </a:solidFill>
            </a:endParaRPr>
          </a:p>
          <a:p>
            <a:pPr algn="l" defTabSz="1044575">
              <a:lnSpc>
                <a:spcPct val="210000"/>
              </a:lnSpc>
              <a:buClr>
                <a:srgbClr val="FFFF66"/>
              </a:buClr>
              <a:buSzPct val="120000"/>
              <a:buFont typeface="Wingdings" panose="05000000000000000000" pitchFamily="2" charset="2"/>
              <a:buBlip>
                <a:blip r:embed="rId2"/>
              </a:buBlip>
              <a:defRPr/>
            </a:pPr>
            <a:r>
              <a:rPr lang="zh-CN" altLang="en-US" sz="2800" dirty="0">
                <a:solidFill>
                  <a:srgbClr val="FFFF00"/>
                </a:solidFill>
              </a:rPr>
              <a:t>  </a:t>
            </a:r>
            <a:r>
              <a:rPr lang="zh-CN" altLang="en-US" sz="2800" dirty="0" smtClean="0">
                <a:solidFill>
                  <a:srgbClr val="FFFF00"/>
                </a:solidFill>
              </a:rPr>
              <a:t>定期</a:t>
            </a:r>
            <a:r>
              <a:rPr lang="zh-CN" altLang="en-US" sz="2800" dirty="0">
                <a:solidFill>
                  <a:srgbClr val="FFFF00"/>
                </a:solidFill>
              </a:rPr>
              <a:t>衡量绩效，及时沟通；</a:t>
            </a:r>
            <a:endParaRPr lang="zh-CN" altLang="en-US" sz="2800" dirty="0">
              <a:solidFill>
                <a:srgbClr val="FFFF00"/>
              </a:solidFill>
            </a:endParaRPr>
          </a:p>
          <a:p>
            <a:pPr algn="l" defTabSz="1044575">
              <a:lnSpc>
                <a:spcPct val="210000"/>
              </a:lnSpc>
              <a:buClr>
                <a:srgbClr val="FFFF66"/>
              </a:buClr>
              <a:buSzPct val="120000"/>
              <a:buFont typeface="Wingdings" panose="05000000000000000000" pitchFamily="2" charset="2"/>
              <a:buBlip>
                <a:blip r:embed="rId2"/>
              </a:buBlip>
              <a:defRPr/>
            </a:pPr>
            <a:r>
              <a:rPr lang="zh-CN" altLang="en-US" sz="2800" dirty="0" smtClean="0">
                <a:solidFill>
                  <a:srgbClr val="FFFF00"/>
                </a:solidFill>
              </a:rPr>
              <a:t>  适时</a:t>
            </a:r>
            <a:r>
              <a:rPr lang="zh-CN" altLang="en-US" sz="2800" dirty="0">
                <a:solidFill>
                  <a:srgbClr val="FFFF00"/>
                </a:solidFill>
              </a:rPr>
              <a:t>结束。</a:t>
            </a:r>
            <a:endParaRPr lang="zh-CN" altLang="en-US" sz="2800" dirty="0">
              <a:solidFill>
                <a:srgbClr val="FFFF00"/>
              </a:solidFill>
            </a:endParaRPr>
          </a:p>
        </p:txBody>
      </p:sp>
      <p:sp>
        <p:nvSpPr>
          <p:cNvPr id="271363"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en-US" sz="3200" b="1" smtClean="0">
                <a:solidFill>
                  <a:srgbClr val="FFFFFF"/>
                </a:solidFill>
                <a:latin typeface="宋体" panose="02010600030101010101" pitchFamily="2" charset="-122"/>
                <a:sym typeface="Symbol" panose="05050102010706020507" pitchFamily="18" charset="2"/>
              </a:rPr>
              <a:t>成功分享计划中的实施要点</a:t>
            </a:r>
            <a:endParaRPr lang="zh-CN" altLang="en-US" sz="3200" b="1" smtClean="0">
              <a:solidFill>
                <a:srgbClr val="FFFFFF"/>
              </a:solidFill>
              <a:latin typeface="宋体" panose="02010600030101010101" pitchFamily="2" charset="-122"/>
              <a:sym typeface="Symbol" panose="05050102010706020507" pitchFamily="18" charset="2"/>
            </a:endParaRPr>
          </a:p>
        </p:txBody>
      </p:sp>
    </p:spTree>
  </p:cSld>
  <p:clrMapOvr>
    <a:masterClrMapping/>
  </p:clrMapOvr>
  <p:transition spd="slow">
    <p:wip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272387"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成功分享计划的设计程序</a:t>
            </a:r>
            <a:endParaRPr lang="zh-CN" altLang="en-US" sz="3200" b="1" smtClean="0">
              <a:solidFill>
                <a:srgbClr val="FFFFFF"/>
              </a:solidFill>
              <a:latin typeface="华文中宋" pitchFamily="2" charset="-122"/>
              <a:ea typeface="华文中宋" pitchFamily="2" charset="-122"/>
            </a:endParaRPr>
          </a:p>
        </p:txBody>
      </p:sp>
      <p:sp>
        <p:nvSpPr>
          <p:cNvPr id="272388"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72389"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72390"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72391"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72392"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72393"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72394"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72395"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72396"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72397"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1080334" name="Rectangle 14"/>
          <p:cNvSpPr>
            <a:spLocks noChangeArrowheads="1"/>
          </p:cNvSpPr>
          <p:nvPr/>
        </p:nvSpPr>
        <p:spPr bwMode="auto">
          <a:xfrm>
            <a:off x="1012825" y="2370138"/>
            <a:ext cx="8642350" cy="2903537"/>
          </a:xfrm>
          <a:prstGeom prst="rect">
            <a:avLst/>
          </a:prstGeom>
          <a:solidFill>
            <a:srgbClr val="009900"/>
          </a:solidFill>
          <a:ln w="76200" cmpd="tri">
            <a:solidFill>
              <a:srgbClr val="009900"/>
            </a:solidFill>
            <a:miter lim="800000"/>
          </a:ln>
          <a:effectLst>
            <a:outerShdw dist="107763" dir="2700000" algn="ctr" rotWithShape="0">
              <a:schemeClr val="bg2"/>
            </a:outerShdw>
          </a:effectLst>
        </p:spPr>
        <p:txBody>
          <a:bodyPr lIns="90488" tIns="44450" rIns="90488" bIns="44450">
            <a:spAutoFit/>
          </a:bodyPr>
          <a:lstStyle/>
          <a:p>
            <a:pPr algn="l">
              <a:lnSpc>
                <a:spcPct val="250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建立成功分享计划委员会 。 </a:t>
            </a:r>
            <a:endParaRPr lang="zh-CN" altLang="zh-CN">
              <a:solidFill>
                <a:srgbClr val="FFFF66"/>
              </a:solidFill>
              <a:latin typeface="文鼎粗圆简" pitchFamily="18" charset="-122"/>
              <a:ea typeface="文鼎粗圆简" pitchFamily="18" charset="-122"/>
            </a:endParaRPr>
          </a:p>
          <a:p>
            <a:pPr algn="l">
              <a:lnSpc>
                <a:spcPct val="250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制定经营绩效指标并且确定不同指标之间的权重 。 </a:t>
            </a:r>
            <a:endParaRPr lang="zh-CN" altLang="zh-CN">
              <a:solidFill>
                <a:srgbClr val="FFFF66"/>
              </a:solidFill>
              <a:latin typeface="文鼎粗圆简" pitchFamily="18" charset="-122"/>
              <a:ea typeface="文鼎粗圆简" pitchFamily="18" charset="-122"/>
            </a:endParaRPr>
          </a:p>
          <a:p>
            <a:pPr algn="l">
              <a:lnSpc>
                <a:spcPct val="250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为绩效指标确定公平合理的进展目标并确定奖励的办法 。</a:t>
            </a:r>
            <a:endParaRPr lang="zh-CN" altLang="en-US">
              <a:solidFill>
                <a:srgbClr val="FFFF66"/>
              </a:solidFill>
              <a:latin typeface="文鼎粗圆简" pitchFamily="18" charset="-122"/>
              <a:ea typeface="文鼎粗圆简" pitchFamily="18" charset="-122"/>
            </a:endParaRPr>
          </a:p>
        </p:txBody>
      </p:sp>
    </p:spTree>
  </p:cSld>
  <p:clrMapOvr>
    <a:masterClrMapping/>
  </p:clrMapOvr>
  <p:transition spd="slow">
    <p:wip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en-US" sz="3200" b="1" dirty="0">
                <a:solidFill>
                  <a:srgbClr val="FFFFFF"/>
                </a:solidFill>
                <a:latin typeface="宋体" panose="02010600030101010101" pitchFamily="2" charset="-122"/>
                <a:sym typeface="Symbol" panose="05050102010706020507" pitchFamily="18" charset="2"/>
              </a:rPr>
              <a:t>成功分享计划举例</a:t>
            </a:r>
            <a:endParaRPr lang="zh-CN" altLang="en-US" sz="3200" b="1" dirty="0" smtClean="0">
              <a:solidFill>
                <a:srgbClr val="FFFFFF"/>
              </a:solidFill>
              <a:latin typeface="宋体" panose="02010600030101010101" pitchFamily="2" charset="-122"/>
              <a:sym typeface="Symbol" panose="05050102010706020507" pitchFamily="18" charset="2"/>
            </a:endParaRPr>
          </a:p>
        </p:txBody>
      </p:sp>
      <p:grpSp>
        <p:nvGrpSpPr>
          <p:cNvPr id="273411" name="Group 3"/>
          <p:cNvGrpSpPr/>
          <p:nvPr/>
        </p:nvGrpSpPr>
        <p:grpSpPr bwMode="auto">
          <a:xfrm>
            <a:off x="152400" y="1371600"/>
            <a:ext cx="10287000" cy="6096000"/>
            <a:chOff x="-3" y="-3"/>
            <a:chExt cx="8187" cy="5762"/>
          </a:xfrm>
        </p:grpSpPr>
        <p:grpSp>
          <p:nvGrpSpPr>
            <p:cNvPr id="273412" name="Group 4"/>
            <p:cNvGrpSpPr/>
            <p:nvPr/>
          </p:nvGrpSpPr>
          <p:grpSpPr bwMode="auto">
            <a:xfrm>
              <a:off x="0" y="0"/>
              <a:ext cx="8181" cy="5756"/>
              <a:chOff x="0" y="0"/>
              <a:chExt cx="8181" cy="5756"/>
            </a:xfrm>
          </p:grpSpPr>
          <p:grpSp>
            <p:nvGrpSpPr>
              <p:cNvPr id="273414" name="Group 5"/>
              <p:cNvGrpSpPr/>
              <p:nvPr/>
            </p:nvGrpSpPr>
            <p:grpSpPr bwMode="auto">
              <a:xfrm>
                <a:off x="0" y="0"/>
                <a:ext cx="975" cy="374"/>
                <a:chOff x="0" y="0"/>
                <a:chExt cx="975" cy="374"/>
              </a:xfrm>
            </p:grpSpPr>
            <p:sp>
              <p:nvSpPr>
                <p:cNvPr id="273985" name="Rectangle 6"/>
                <p:cNvSpPr>
                  <a:spLocks noChangeArrowheads="1"/>
                </p:cNvSpPr>
                <p:nvPr/>
              </p:nvSpPr>
              <p:spPr bwMode="auto">
                <a:xfrm>
                  <a:off x="43" y="0"/>
                  <a:ext cx="889" cy="374"/>
                </a:xfrm>
                <a:prstGeom prst="rect">
                  <a:avLst/>
                </a:prstGeom>
                <a:noFill/>
                <a:ln w="12700">
                  <a:noFill/>
                  <a:miter lim="800000"/>
                </a:ln>
              </p:spPr>
              <p:txBody>
                <a:bodyPr anchor="ctr"/>
                <a:lstStyle/>
                <a:p>
                  <a:pPr algn="ctr"/>
                  <a:r>
                    <a:rPr lang="zh-CN" altLang="en-US" sz="1400">
                      <a:solidFill>
                        <a:srgbClr val="000000"/>
                      </a:solidFill>
                    </a:rPr>
                    <a:t>目 标</a:t>
                  </a:r>
                  <a:endParaRPr lang="zh-CN" altLang="en-US" sz="1400" b="0">
                    <a:solidFill>
                      <a:srgbClr val="000000"/>
                    </a:solidFill>
                  </a:endParaRPr>
                </a:p>
              </p:txBody>
            </p:sp>
            <p:sp>
              <p:nvSpPr>
                <p:cNvPr id="273986" name="Rectangle 7"/>
                <p:cNvSpPr>
                  <a:spLocks noChangeArrowheads="1"/>
                </p:cNvSpPr>
                <p:nvPr/>
              </p:nvSpPr>
              <p:spPr bwMode="auto">
                <a:xfrm>
                  <a:off x="0" y="0"/>
                  <a:ext cx="975"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15" name="Group 8"/>
              <p:cNvGrpSpPr/>
              <p:nvPr/>
            </p:nvGrpSpPr>
            <p:grpSpPr bwMode="auto">
              <a:xfrm>
                <a:off x="975" y="0"/>
                <a:ext cx="467" cy="374"/>
                <a:chOff x="975" y="0"/>
                <a:chExt cx="467" cy="374"/>
              </a:xfrm>
            </p:grpSpPr>
            <p:sp>
              <p:nvSpPr>
                <p:cNvPr id="273983" name="Rectangle 9"/>
                <p:cNvSpPr>
                  <a:spLocks noChangeArrowheads="1"/>
                </p:cNvSpPr>
                <p:nvPr/>
              </p:nvSpPr>
              <p:spPr bwMode="auto">
                <a:xfrm>
                  <a:off x="1018" y="0"/>
                  <a:ext cx="381" cy="374"/>
                </a:xfrm>
                <a:prstGeom prst="rect">
                  <a:avLst/>
                </a:prstGeom>
                <a:noFill/>
                <a:ln w="12700">
                  <a:noFill/>
                  <a:miter lim="800000"/>
                </a:ln>
              </p:spPr>
              <p:txBody>
                <a:bodyPr anchor="ctr"/>
                <a:lstStyle/>
                <a:p>
                  <a:pPr algn="ctr"/>
                  <a:r>
                    <a:rPr lang="zh-CN" altLang="en-US" sz="1400">
                      <a:solidFill>
                        <a:srgbClr val="000000"/>
                      </a:solidFill>
                    </a:rPr>
                    <a:t>权重</a:t>
                  </a:r>
                  <a:endParaRPr lang="zh-CN" altLang="en-US" sz="1400" b="0">
                    <a:solidFill>
                      <a:srgbClr val="000000"/>
                    </a:solidFill>
                  </a:endParaRPr>
                </a:p>
              </p:txBody>
            </p:sp>
            <p:sp>
              <p:nvSpPr>
                <p:cNvPr id="273984" name="Rectangle 10"/>
                <p:cNvSpPr>
                  <a:spLocks noChangeArrowheads="1"/>
                </p:cNvSpPr>
                <p:nvPr/>
              </p:nvSpPr>
              <p:spPr bwMode="auto">
                <a:xfrm>
                  <a:off x="975" y="0"/>
                  <a:ext cx="467"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16" name="Group 11"/>
              <p:cNvGrpSpPr/>
              <p:nvPr/>
            </p:nvGrpSpPr>
            <p:grpSpPr bwMode="auto">
              <a:xfrm>
                <a:off x="1442" y="0"/>
                <a:ext cx="514" cy="374"/>
                <a:chOff x="1442" y="0"/>
                <a:chExt cx="514" cy="374"/>
              </a:xfrm>
            </p:grpSpPr>
            <p:sp>
              <p:nvSpPr>
                <p:cNvPr id="273981" name="Rectangle 12"/>
                <p:cNvSpPr>
                  <a:spLocks noChangeArrowheads="1"/>
                </p:cNvSpPr>
                <p:nvPr/>
              </p:nvSpPr>
              <p:spPr bwMode="auto">
                <a:xfrm>
                  <a:off x="1485" y="0"/>
                  <a:ext cx="428" cy="374"/>
                </a:xfrm>
                <a:prstGeom prst="rect">
                  <a:avLst/>
                </a:prstGeom>
                <a:noFill/>
                <a:ln w="12700">
                  <a:noFill/>
                  <a:miter lim="800000"/>
                </a:ln>
              </p:spPr>
              <p:txBody>
                <a:bodyPr anchor="ctr"/>
                <a:lstStyle/>
                <a:p>
                  <a:pPr algn="ctr"/>
                  <a:r>
                    <a:rPr lang="zh-CN" altLang="en-US" sz="1400">
                      <a:solidFill>
                        <a:srgbClr val="000000"/>
                      </a:solidFill>
                    </a:rPr>
                    <a:t>上期绩效</a:t>
                  </a:r>
                  <a:endParaRPr lang="zh-CN" altLang="en-US" sz="1400" b="0">
                    <a:solidFill>
                      <a:srgbClr val="000000"/>
                    </a:solidFill>
                  </a:endParaRPr>
                </a:p>
              </p:txBody>
            </p:sp>
            <p:sp>
              <p:nvSpPr>
                <p:cNvPr id="273982" name="Rectangle 13"/>
                <p:cNvSpPr>
                  <a:spLocks noChangeArrowheads="1"/>
                </p:cNvSpPr>
                <p:nvPr/>
              </p:nvSpPr>
              <p:spPr bwMode="auto">
                <a:xfrm>
                  <a:off x="1442" y="0"/>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17" name="Group 14"/>
              <p:cNvGrpSpPr/>
              <p:nvPr/>
            </p:nvGrpSpPr>
            <p:grpSpPr bwMode="auto">
              <a:xfrm>
                <a:off x="1956" y="0"/>
                <a:ext cx="514" cy="374"/>
                <a:chOff x="1956" y="0"/>
                <a:chExt cx="514" cy="374"/>
              </a:xfrm>
            </p:grpSpPr>
            <p:sp>
              <p:nvSpPr>
                <p:cNvPr id="273979" name="Rectangle 15"/>
                <p:cNvSpPr>
                  <a:spLocks noChangeArrowheads="1"/>
                </p:cNvSpPr>
                <p:nvPr/>
              </p:nvSpPr>
              <p:spPr bwMode="auto">
                <a:xfrm>
                  <a:off x="1999" y="0"/>
                  <a:ext cx="428" cy="374"/>
                </a:xfrm>
                <a:prstGeom prst="rect">
                  <a:avLst/>
                </a:prstGeom>
                <a:noFill/>
                <a:ln w="12700">
                  <a:noFill/>
                  <a:miter lim="800000"/>
                </a:ln>
              </p:spPr>
              <p:txBody>
                <a:bodyPr anchor="ctr"/>
                <a:lstStyle/>
                <a:p>
                  <a:pPr algn="ctr"/>
                  <a:r>
                    <a:rPr lang="en-US" altLang="zh-CN" sz="1400">
                      <a:solidFill>
                        <a:srgbClr val="000000"/>
                      </a:solidFill>
                    </a:rPr>
                    <a:t>0%</a:t>
                  </a:r>
                  <a:endParaRPr lang="en-US" altLang="zh-CN" sz="1400" b="0">
                    <a:solidFill>
                      <a:srgbClr val="000000"/>
                    </a:solidFill>
                  </a:endParaRPr>
                </a:p>
              </p:txBody>
            </p:sp>
            <p:sp>
              <p:nvSpPr>
                <p:cNvPr id="273980" name="Rectangle 16"/>
                <p:cNvSpPr>
                  <a:spLocks noChangeArrowheads="1"/>
                </p:cNvSpPr>
                <p:nvPr/>
              </p:nvSpPr>
              <p:spPr bwMode="auto">
                <a:xfrm>
                  <a:off x="1956" y="0"/>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18" name="Group 17"/>
              <p:cNvGrpSpPr/>
              <p:nvPr/>
            </p:nvGrpSpPr>
            <p:grpSpPr bwMode="auto">
              <a:xfrm>
                <a:off x="2470" y="0"/>
                <a:ext cx="514" cy="374"/>
                <a:chOff x="2470" y="0"/>
                <a:chExt cx="514" cy="374"/>
              </a:xfrm>
            </p:grpSpPr>
            <p:sp>
              <p:nvSpPr>
                <p:cNvPr id="273977" name="Rectangle 18"/>
                <p:cNvSpPr>
                  <a:spLocks noChangeArrowheads="1"/>
                </p:cNvSpPr>
                <p:nvPr/>
              </p:nvSpPr>
              <p:spPr bwMode="auto">
                <a:xfrm>
                  <a:off x="2513" y="0"/>
                  <a:ext cx="428" cy="374"/>
                </a:xfrm>
                <a:prstGeom prst="rect">
                  <a:avLst/>
                </a:prstGeom>
                <a:noFill/>
                <a:ln w="12700">
                  <a:noFill/>
                  <a:miter lim="800000"/>
                </a:ln>
              </p:spPr>
              <p:txBody>
                <a:bodyPr anchor="ctr"/>
                <a:lstStyle/>
                <a:p>
                  <a:pPr algn="ctr"/>
                  <a:r>
                    <a:rPr lang="en-US" altLang="zh-CN" sz="1400">
                      <a:solidFill>
                        <a:srgbClr val="000000"/>
                      </a:solidFill>
                    </a:rPr>
                    <a:t>20%</a:t>
                  </a:r>
                  <a:endParaRPr lang="en-US" altLang="zh-CN" sz="1400" b="0">
                    <a:solidFill>
                      <a:srgbClr val="000000"/>
                    </a:solidFill>
                  </a:endParaRPr>
                </a:p>
              </p:txBody>
            </p:sp>
            <p:sp>
              <p:nvSpPr>
                <p:cNvPr id="273978" name="Rectangle 19"/>
                <p:cNvSpPr>
                  <a:spLocks noChangeArrowheads="1"/>
                </p:cNvSpPr>
                <p:nvPr/>
              </p:nvSpPr>
              <p:spPr bwMode="auto">
                <a:xfrm>
                  <a:off x="2470" y="0"/>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19" name="Group 20"/>
              <p:cNvGrpSpPr/>
              <p:nvPr/>
            </p:nvGrpSpPr>
            <p:grpSpPr bwMode="auto">
              <a:xfrm>
                <a:off x="2984" y="0"/>
                <a:ext cx="514" cy="374"/>
                <a:chOff x="2984" y="0"/>
                <a:chExt cx="514" cy="374"/>
              </a:xfrm>
            </p:grpSpPr>
            <p:sp>
              <p:nvSpPr>
                <p:cNvPr id="273975" name="Rectangle 21"/>
                <p:cNvSpPr>
                  <a:spLocks noChangeArrowheads="1"/>
                </p:cNvSpPr>
                <p:nvPr/>
              </p:nvSpPr>
              <p:spPr bwMode="auto">
                <a:xfrm>
                  <a:off x="3027" y="0"/>
                  <a:ext cx="428" cy="374"/>
                </a:xfrm>
                <a:prstGeom prst="rect">
                  <a:avLst/>
                </a:prstGeom>
                <a:noFill/>
                <a:ln w="12700">
                  <a:noFill/>
                  <a:miter lim="800000"/>
                </a:ln>
              </p:spPr>
              <p:txBody>
                <a:bodyPr anchor="ctr"/>
                <a:lstStyle/>
                <a:p>
                  <a:pPr algn="ctr"/>
                  <a:r>
                    <a:rPr lang="en-US" altLang="zh-CN" sz="1400">
                      <a:solidFill>
                        <a:srgbClr val="000000"/>
                      </a:solidFill>
                    </a:rPr>
                    <a:t>40%</a:t>
                  </a:r>
                  <a:endParaRPr lang="en-US" altLang="zh-CN" sz="1400" b="0">
                    <a:solidFill>
                      <a:srgbClr val="000000"/>
                    </a:solidFill>
                  </a:endParaRPr>
                </a:p>
              </p:txBody>
            </p:sp>
            <p:sp>
              <p:nvSpPr>
                <p:cNvPr id="273976" name="Rectangle 22"/>
                <p:cNvSpPr>
                  <a:spLocks noChangeArrowheads="1"/>
                </p:cNvSpPr>
                <p:nvPr/>
              </p:nvSpPr>
              <p:spPr bwMode="auto">
                <a:xfrm>
                  <a:off x="2984" y="0"/>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20" name="Group 23"/>
              <p:cNvGrpSpPr/>
              <p:nvPr/>
            </p:nvGrpSpPr>
            <p:grpSpPr bwMode="auto">
              <a:xfrm>
                <a:off x="3498" y="0"/>
                <a:ext cx="514" cy="374"/>
                <a:chOff x="3498" y="0"/>
                <a:chExt cx="514" cy="374"/>
              </a:xfrm>
            </p:grpSpPr>
            <p:sp>
              <p:nvSpPr>
                <p:cNvPr id="273973" name="Rectangle 24"/>
                <p:cNvSpPr>
                  <a:spLocks noChangeArrowheads="1"/>
                </p:cNvSpPr>
                <p:nvPr/>
              </p:nvSpPr>
              <p:spPr bwMode="auto">
                <a:xfrm>
                  <a:off x="3541" y="0"/>
                  <a:ext cx="428" cy="374"/>
                </a:xfrm>
                <a:prstGeom prst="rect">
                  <a:avLst/>
                </a:prstGeom>
                <a:noFill/>
                <a:ln w="12700">
                  <a:noFill/>
                  <a:miter lim="800000"/>
                </a:ln>
              </p:spPr>
              <p:txBody>
                <a:bodyPr anchor="ctr"/>
                <a:lstStyle/>
                <a:p>
                  <a:pPr algn="ctr"/>
                  <a:r>
                    <a:rPr lang="en-US" altLang="zh-CN" sz="1400">
                      <a:solidFill>
                        <a:srgbClr val="000000"/>
                      </a:solidFill>
                    </a:rPr>
                    <a:t>60%</a:t>
                  </a:r>
                  <a:endParaRPr lang="en-US" altLang="zh-CN" sz="1400" b="0">
                    <a:solidFill>
                      <a:srgbClr val="000000"/>
                    </a:solidFill>
                  </a:endParaRPr>
                </a:p>
              </p:txBody>
            </p:sp>
            <p:sp>
              <p:nvSpPr>
                <p:cNvPr id="273974" name="Rectangle 25"/>
                <p:cNvSpPr>
                  <a:spLocks noChangeArrowheads="1"/>
                </p:cNvSpPr>
                <p:nvPr/>
              </p:nvSpPr>
              <p:spPr bwMode="auto">
                <a:xfrm>
                  <a:off x="3498" y="0"/>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21" name="Group 26"/>
              <p:cNvGrpSpPr/>
              <p:nvPr/>
            </p:nvGrpSpPr>
            <p:grpSpPr bwMode="auto">
              <a:xfrm>
                <a:off x="4012" y="0"/>
                <a:ext cx="514" cy="374"/>
                <a:chOff x="4012" y="0"/>
                <a:chExt cx="514" cy="374"/>
              </a:xfrm>
            </p:grpSpPr>
            <p:sp>
              <p:nvSpPr>
                <p:cNvPr id="273971" name="Rectangle 27"/>
                <p:cNvSpPr>
                  <a:spLocks noChangeArrowheads="1"/>
                </p:cNvSpPr>
                <p:nvPr/>
              </p:nvSpPr>
              <p:spPr bwMode="auto">
                <a:xfrm>
                  <a:off x="4055" y="0"/>
                  <a:ext cx="428" cy="374"/>
                </a:xfrm>
                <a:prstGeom prst="rect">
                  <a:avLst/>
                </a:prstGeom>
                <a:noFill/>
                <a:ln w="12700">
                  <a:noFill/>
                  <a:miter lim="800000"/>
                </a:ln>
              </p:spPr>
              <p:txBody>
                <a:bodyPr anchor="ctr"/>
                <a:lstStyle/>
                <a:p>
                  <a:pPr algn="ctr"/>
                  <a:r>
                    <a:rPr lang="en-US" altLang="zh-CN" sz="1400">
                      <a:solidFill>
                        <a:srgbClr val="000000"/>
                      </a:solidFill>
                    </a:rPr>
                    <a:t>80%</a:t>
                  </a:r>
                  <a:endParaRPr lang="en-US" altLang="zh-CN" sz="1400" b="0">
                    <a:solidFill>
                      <a:srgbClr val="000000"/>
                    </a:solidFill>
                  </a:endParaRPr>
                </a:p>
              </p:txBody>
            </p:sp>
            <p:sp>
              <p:nvSpPr>
                <p:cNvPr id="273972" name="Rectangle 28"/>
                <p:cNvSpPr>
                  <a:spLocks noChangeArrowheads="1"/>
                </p:cNvSpPr>
                <p:nvPr/>
              </p:nvSpPr>
              <p:spPr bwMode="auto">
                <a:xfrm>
                  <a:off x="4012" y="0"/>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22" name="Group 29"/>
              <p:cNvGrpSpPr/>
              <p:nvPr/>
            </p:nvGrpSpPr>
            <p:grpSpPr bwMode="auto">
              <a:xfrm>
                <a:off x="4526" y="0"/>
                <a:ext cx="526" cy="374"/>
                <a:chOff x="4526" y="0"/>
                <a:chExt cx="526" cy="374"/>
              </a:xfrm>
            </p:grpSpPr>
            <p:sp>
              <p:nvSpPr>
                <p:cNvPr id="273969" name="Rectangle 30"/>
                <p:cNvSpPr>
                  <a:spLocks noChangeArrowheads="1"/>
                </p:cNvSpPr>
                <p:nvPr/>
              </p:nvSpPr>
              <p:spPr bwMode="auto">
                <a:xfrm>
                  <a:off x="4569" y="0"/>
                  <a:ext cx="440" cy="374"/>
                </a:xfrm>
                <a:prstGeom prst="rect">
                  <a:avLst/>
                </a:prstGeom>
                <a:noFill/>
                <a:ln w="12700">
                  <a:noFill/>
                  <a:miter lim="800000"/>
                </a:ln>
              </p:spPr>
              <p:txBody>
                <a:bodyPr anchor="ctr"/>
                <a:lstStyle/>
                <a:p>
                  <a:pPr algn="ctr"/>
                  <a:r>
                    <a:rPr lang="en-US" altLang="zh-CN" sz="1400">
                      <a:solidFill>
                        <a:srgbClr val="000000"/>
                      </a:solidFill>
                    </a:rPr>
                    <a:t>100%</a:t>
                  </a:r>
                  <a:endParaRPr lang="en-US" altLang="zh-CN" sz="1400" b="0">
                    <a:solidFill>
                      <a:srgbClr val="000000"/>
                    </a:solidFill>
                  </a:endParaRPr>
                </a:p>
              </p:txBody>
            </p:sp>
            <p:sp>
              <p:nvSpPr>
                <p:cNvPr id="273970" name="Rectangle 31"/>
                <p:cNvSpPr>
                  <a:spLocks noChangeArrowheads="1"/>
                </p:cNvSpPr>
                <p:nvPr/>
              </p:nvSpPr>
              <p:spPr bwMode="auto">
                <a:xfrm>
                  <a:off x="4526" y="0"/>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23" name="Group 32"/>
              <p:cNvGrpSpPr/>
              <p:nvPr/>
            </p:nvGrpSpPr>
            <p:grpSpPr bwMode="auto">
              <a:xfrm>
                <a:off x="5052" y="0"/>
                <a:ext cx="526" cy="374"/>
                <a:chOff x="5052" y="0"/>
                <a:chExt cx="526" cy="374"/>
              </a:xfrm>
            </p:grpSpPr>
            <p:sp>
              <p:nvSpPr>
                <p:cNvPr id="273967" name="Rectangle 33"/>
                <p:cNvSpPr>
                  <a:spLocks noChangeArrowheads="1"/>
                </p:cNvSpPr>
                <p:nvPr/>
              </p:nvSpPr>
              <p:spPr bwMode="auto">
                <a:xfrm>
                  <a:off x="5095" y="0"/>
                  <a:ext cx="440" cy="374"/>
                </a:xfrm>
                <a:prstGeom prst="rect">
                  <a:avLst/>
                </a:prstGeom>
                <a:noFill/>
                <a:ln w="12700">
                  <a:noFill/>
                  <a:miter lim="800000"/>
                </a:ln>
              </p:spPr>
              <p:txBody>
                <a:bodyPr anchor="ctr"/>
                <a:lstStyle/>
                <a:p>
                  <a:pPr algn="ctr"/>
                  <a:r>
                    <a:rPr lang="en-US" altLang="zh-CN" sz="1400">
                      <a:solidFill>
                        <a:srgbClr val="000000"/>
                      </a:solidFill>
                    </a:rPr>
                    <a:t>120%</a:t>
                  </a:r>
                  <a:endParaRPr lang="en-US" altLang="zh-CN" sz="1400" b="0">
                    <a:solidFill>
                      <a:srgbClr val="000000"/>
                    </a:solidFill>
                  </a:endParaRPr>
                </a:p>
              </p:txBody>
            </p:sp>
            <p:sp>
              <p:nvSpPr>
                <p:cNvPr id="273968" name="Rectangle 34"/>
                <p:cNvSpPr>
                  <a:spLocks noChangeArrowheads="1"/>
                </p:cNvSpPr>
                <p:nvPr/>
              </p:nvSpPr>
              <p:spPr bwMode="auto">
                <a:xfrm>
                  <a:off x="5052" y="0"/>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24" name="Group 35"/>
              <p:cNvGrpSpPr/>
              <p:nvPr/>
            </p:nvGrpSpPr>
            <p:grpSpPr bwMode="auto">
              <a:xfrm>
                <a:off x="5578" y="0"/>
                <a:ext cx="526" cy="374"/>
                <a:chOff x="5578" y="0"/>
                <a:chExt cx="526" cy="374"/>
              </a:xfrm>
            </p:grpSpPr>
            <p:sp>
              <p:nvSpPr>
                <p:cNvPr id="273965" name="Rectangle 36"/>
                <p:cNvSpPr>
                  <a:spLocks noChangeArrowheads="1"/>
                </p:cNvSpPr>
                <p:nvPr/>
              </p:nvSpPr>
              <p:spPr bwMode="auto">
                <a:xfrm>
                  <a:off x="5621" y="0"/>
                  <a:ext cx="440" cy="374"/>
                </a:xfrm>
                <a:prstGeom prst="rect">
                  <a:avLst/>
                </a:prstGeom>
                <a:noFill/>
                <a:ln w="12700">
                  <a:noFill/>
                  <a:miter lim="800000"/>
                </a:ln>
              </p:spPr>
              <p:txBody>
                <a:bodyPr anchor="ctr"/>
                <a:lstStyle/>
                <a:p>
                  <a:pPr algn="ctr"/>
                  <a:r>
                    <a:rPr lang="en-US" altLang="zh-CN" sz="1400">
                      <a:solidFill>
                        <a:srgbClr val="000000"/>
                      </a:solidFill>
                    </a:rPr>
                    <a:t>140%</a:t>
                  </a:r>
                  <a:endParaRPr lang="en-US" altLang="zh-CN" sz="1400" b="0">
                    <a:solidFill>
                      <a:srgbClr val="000000"/>
                    </a:solidFill>
                  </a:endParaRPr>
                </a:p>
              </p:txBody>
            </p:sp>
            <p:sp>
              <p:nvSpPr>
                <p:cNvPr id="273966" name="Rectangle 37"/>
                <p:cNvSpPr>
                  <a:spLocks noChangeArrowheads="1"/>
                </p:cNvSpPr>
                <p:nvPr/>
              </p:nvSpPr>
              <p:spPr bwMode="auto">
                <a:xfrm>
                  <a:off x="5578" y="0"/>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25" name="Group 38"/>
              <p:cNvGrpSpPr/>
              <p:nvPr/>
            </p:nvGrpSpPr>
            <p:grpSpPr bwMode="auto">
              <a:xfrm>
                <a:off x="6104" y="0"/>
                <a:ext cx="526" cy="374"/>
                <a:chOff x="6104" y="0"/>
                <a:chExt cx="526" cy="374"/>
              </a:xfrm>
            </p:grpSpPr>
            <p:sp>
              <p:nvSpPr>
                <p:cNvPr id="273963" name="Rectangle 39"/>
                <p:cNvSpPr>
                  <a:spLocks noChangeArrowheads="1"/>
                </p:cNvSpPr>
                <p:nvPr/>
              </p:nvSpPr>
              <p:spPr bwMode="auto">
                <a:xfrm>
                  <a:off x="6147" y="0"/>
                  <a:ext cx="440" cy="374"/>
                </a:xfrm>
                <a:prstGeom prst="rect">
                  <a:avLst/>
                </a:prstGeom>
                <a:noFill/>
                <a:ln w="12700">
                  <a:noFill/>
                  <a:miter lim="800000"/>
                </a:ln>
              </p:spPr>
              <p:txBody>
                <a:bodyPr anchor="ctr"/>
                <a:lstStyle/>
                <a:p>
                  <a:pPr algn="ctr"/>
                  <a:r>
                    <a:rPr lang="en-US" altLang="zh-CN" sz="1400">
                      <a:solidFill>
                        <a:srgbClr val="000000"/>
                      </a:solidFill>
                    </a:rPr>
                    <a:t>160%</a:t>
                  </a:r>
                  <a:endParaRPr lang="en-US" altLang="zh-CN" sz="1400" b="0">
                    <a:solidFill>
                      <a:srgbClr val="000000"/>
                    </a:solidFill>
                  </a:endParaRPr>
                </a:p>
              </p:txBody>
            </p:sp>
            <p:sp>
              <p:nvSpPr>
                <p:cNvPr id="273964" name="Rectangle 40"/>
                <p:cNvSpPr>
                  <a:spLocks noChangeArrowheads="1"/>
                </p:cNvSpPr>
                <p:nvPr/>
              </p:nvSpPr>
              <p:spPr bwMode="auto">
                <a:xfrm>
                  <a:off x="6104" y="0"/>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26" name="Group 41"/>
              <p:cNvGrpSpPr/>
              <p:nvPr/>
            </p:nvGrpSpPr>
            <p:grpSpPr bwMode="auto">
              <a:xfrm>
                <a:off x="6630" y="0"/>
                <a:ext cx="527" cy="374"/>
                <a:chOff x="6630" y="0"/>
                <a:chExt cx="527" cy="374"/>
              </a:xfrm>
            </p:grpSpPr>
            <p:sp>
              <p:nvSpPr>
                <p:cNvPr id="273961" name="Rectangle 42"/>
                <p:cNvSpPr>
                  <a:spLocks noChangeArrowheads="1"/>
                </p:cNvSpPr>
                <p:nvPr/>
              </p:nvSpPr>
              <p:spPr bwMode="auto">
                <a:xfrm>
                  <a:off x="6673" y="0"/>
                  <a:ext cx="441" cy="374"/>
                </a:xfrm>
                <a:prstGeom prst="rect">
                  <a:avLst/>
                </a:prstGeom>
                <a:noFill/>
                <a:ln w="12700">
                  <a:noFill/>
                  <a:miter lim="800000"/>
                </a:ln>
              </p:spPr>
              <p:txBody>
                <a:bodyPr anchor="ctr"/>
                <a:lstStyle/>
                <a:p>
                  <a:pPr algn="ctr"/>
                  <a:r>
                    <a:rPr lang="en-US" altLang="zh-CN" sz="1400">
                      <a:solidFill>
                        <a:srgbClr val="000000"/>
                      </a:solidFill>
                    </a:rPr>
                    <a:t>180%</a:t>
                  </a:r>
                  <a:endParaRPr lang="en-US" altLang="zh-CN" sz="1400" b="0">
                    <a:solidFill>
                      <a:srgbClr val="000000"/>
                    </a:solidFill>
                  </a:endParaRPr>
                </a:p>
              </p:txBody>
            </p:sp>
            <p:sp>
              <p:nvSpPr>
                <p:cNvPr id="273962" name="Rectangle 43"/>
                <p:cNvSpPr>
                  <a:spLocks noChangeArrowheads="1"/>
                </p:cNvSpPr>
                <p:nvPr/>
              </p:nvSpPr>
              <p:spPr bwMode="auto">
                <a:xfrm>
                  <a:off x="6630" y="0"/>
                  <a:ext cx="527"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27" name="Group 44"/>
              <p:cNvGrpSpPr/>
              <p:nvPr/>
            </p:nvGrpSpPr>
            <p:grpSpPr bwMode="auto">
              <a:xfrm>
                <a:off x="7157" y="0"/>
                <a:ext cx="528" cy="374"/>
                <a:chOff x="7157" y="0"/>
                <a:chExt cx="528" cy="374"/>
              </a:xfrm>
            </p:grpSpPr>
            <p:sp>
              <p:nvSpPr>
                <p:cNvPr id="273959" name="Rectangle 45"/>
                <p:cNvSpPr>
                  <a:spLocks noChangeArrowheads="1"/>
                </p:cNvSpPr>
                <p:nvPr/>
              </p:nvSpPr>
              <p:spPr bwMode="auto">
                <a:xfrm>
                  <a:off x="7200" y="0"/>
                  <a:ext cx="442" cy="374"/>
                </a:xfrm>
                <a:prstGeom prst="rect">
                  <a:avLst/>
                </a:prstGeom>
                <a:noFill/>
                <a:ln w="12700">
                  <a:noFill/>
                  <a:miter lim="800000"/>
                </a:ln>
              </p:spPr>
              <p:txBody>
                <a:bodyPr anchor="ctr"/>
                <a:lstStyle/>
                <a:p>
                  <a:pPr algn="ctr"/>
                  <a:r>
                    <a:rPr lang="en-US" altLang="zh-CN" sz="1400">
                      <a:solidFill>
                        <a:srgbClr val="000000"/>
                      </a:solidFill>
                    </a:rPr>
                    <a:t>200%</a:t>
                  </a:r>
                  <a:endParaRPr lang="en-US" altLang="zh-CN" sz="1400" b="0">
                    <a:solidFill>
                      <a:srgbClr val="000000"/>
                    </a:solidFill>
                  </a:endParaRPr>
                </a:p>
              </p:txBody>
            </p:sp>
            <p:sp>
              <p:nvSpPr>
                <p:cNvPr id="273960" name="Rectangle 46"/>
                <p:cNvSpPr>
                  <a:spLocks noChangeArrowheads="1"/>
                </p:cNvSpPr>
                <p:nvPr/>
              </p:nvSpPr>
              <p:spPr bwMode="auto">
                <a:xfrm>
                  <a:off x="7157" y="0"/>
                  <a:ext cx="528"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28" name="Group 47"/>
              <p:cNvGrpSpPr/>
              <p:nvPr/>
            </p:nvGrpSpPr>
            <p:grpSpPr bwMode="auto">
              <a:xfrm>
                <a:off x="7685" y="0"/>
                <a:ext cx="496" cy="374"/>
                <a:chOff x="7685" y="0"/>
                <a:chExt cx="496" cy="374"/>
              </a:xfrm>
            </p:grpSpPr>
            <p:sp>
              <p:nvSpPr>
                <p:cNvPr id="273957" name="Rectangle 48"/>
                <p:cNvSpPr>
                  <a:spLocks noChangeArrowheads="1"/>
                </p:cNvSpPr>
                <p:nvPr/>
              </p:nvSpPr>
              <p:spPr bwMode="auto">
                <a:xfrm>
                  <a:off x="7728" y="0"/>
                  <a:ext cx="410" cy="374"/>
                </a:xfrm>
                <a:prstGeom prst="rect">
                  <a:avLst/>
                </a:prstGeom>
                <a:noFill/>
                <a:ln w="12700">
                  <a:noFill/>
                  <a:miter lim="800000"/>
                </a:ln>
              </p:spPr>
              <p:txBody>
                <a:bodyPr anchor="ctr"/>
                <a:lstStyle/>
                <a:p>
                  <a:pPr algn="ctr"/>
                  <a:r>
                    <a:rPr lang="zh-CN" altLang="en-US" sz="1400">
                      <a:solidFill>
                        <a:srgbClr val="000000"/>
                      </a:solidFill>
                    </a:rPr>
                    <a:t>奖金比率</a:t>
                  </a:r>
                  <a:endParaRPr lang="zh-CN" altLang="en-US" sz="1400" b="0">
                    <a:solidFill>
                      <a:srgbClr val="000000"/>
                    </a:solidFill>
                  </a:endParaRPr>
                </a:p>
                <a:p>
                  <a:pPr algn="ctr" eaLnBrk="0" hangingPunct="0"/>
                  <a:endParaRPr lang="en-US" altLang="zh-CN" sz="1400" b="0">
                    <a:solidFill>
                      <a:srgbClr val="000000"/>
                    </a:solidFill>
                  </a:endParaRPr>
                </a:p>
              </p:txBody>
            </p:sp>
            <p:sp>
              <p:nvSpPr>
                <p:cNvPr id="273958" name="Rectangle 49"/>
                <p:cNvSpPr>
                  <a:spLocks noChangeArrowheads="1"/>
                </p:cNvSpPr>
                <p:nvPr/>
              </p:nvSpPr>
              <p:spPr bwMode="auto">
                <a:xfrm>
                  <a:off x="7685" y="0"/>
                  <a:ext cx="49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29" name="Group 50"/>
              <p:cNvGrpSpPr/>
              <p:nvPr/>
            </p:nvGrpSpPr>
            <p:grpSpPr bwMode="auto">
              <a:xfrm>
                <a:off x="0" y="374"/>
                <a:ext cx="975" cy="758"/>
                <a:chOff x="0" y="374"/>
                <a:chExt cx="975" cy="758"/>
              </a:xfrm>
            </p:grpSpPr>
            <p:sp>
              <p:nvSpPr>
                <p:cNvPr id="273955" name="Rectangle 51"/>
                <p:cNvSpPr>
                  <a:spLocks noChangeArrowheads="1"/>
                </p:cNvSpPr>
                <p:nvPr/>
              </p:nvSpPr>
              <p:spPr bwMode="auto">
                <a:xfrm>
                  <a:off x="43" y="374"/>
                  <a:ext cx="889" cy="758"/>
                </a:xfrm>
                <a:prstGeom prst="rect">
                  <a:avLst/>
                </a:prstGeom>
                <a:noFill/>
                <a:ln w="12700">
                  <a:noFill/>
                  <a:miter lim="800000"/>
                </a:ln>
              </p:spPr>
              <p:txBody>
                <a:bodyPr anchor="ctr"/>
                <a:lstStyle/>
                <a:p>
                  <a:pPr algn="ctr"/>
                  <a:r>
                    <a:rPr lang="zh-CN" altLang="en-US" sz="1400">
                      <a:solidFill>
                        <a:srgbClr val="000000"/>
                      </a:solidFill>
                    </a:rPr>
                    <a:t>产品质量</a:t>
                  </a:r>
                  <a:endParaRPr lang="zh-CN" altLang="en-US" sz="1400" b="0">
                    <a:solidFill>
                      <a:srgbClr val="000000"/>
                    </a:solidFill>
                  </a:endParaRPr>
                </a:p>
                <a:p>
                  <a:pPr algn="ctr" eaLnBrk="0" hangingPunct="0"/>
                  <a:endParaRPr lang="en-US" altLang="zh-CN" sz="1400" b="0">
                    <a:solidFill>
                      <a:srgbClr val="000000"/>
                    </a:solidFill>
                  </a:endParaRPr>
                </a:p>
              </p:txBody>
            </p:sp>
            <p:sp>
              <p:nvSpPr>
                <p:cNvPr id="273956" name="Rectangle 52"/>
                <p:cNvSpPr>
                  <a:spLocks noChangeArrowheads="1"/>
                </p:cNvSpPr>
                <p:nvPr/>
              </p:nvSpPr>
              <p:spPr bwMode="auto">
                <a:xfrm>
                  <a:off x="0" y="374"/>
                  <a:ext cx="975" cy="758"/>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30" name="Group 53"/>
              <p:cNvGrpSpPr/>
              <p:nvPr/>
            </p:nvGrpSpPr>
            <p:grpSpPr bwMode="auto">
              <a:xfrm>
                <a:off x="975" y="374"/>
                <a:ext cx="467" cy="758"/>
                <a:chOff x="975" y="374"/>
                <a:chExt cx="467" cy="758"/>
              </a:xfrm>
            </p:grpSpPr>
            <p:sp>
              <p:nvSpPr>
                <p:cNvPr id="273953" name="Rectangle 54"/>
                <p:cNvSpPr>
                  <a:spLocks noChangeArrowheads="1"/>
                </p:cNvSpPr>
                <p:nvPr/>
              </p:nvSpPr>
              <p:spPr bwMode="auto">
                <a:xfrm>
                  <a:off x="1018" y="374"/>
                  <a:ext cx="381" cy="758"/>
                </a:xfrm>
                <a:prstGeom prst="rect">
                  <a:avLst/>
                </a:prstGeom>
                <a:noFill/>
                <a:ln w="12700">
                  <a:noFill/>
                  <a:miter lim="800000"/>
                </a:ln>
              </p:spPr>
              <p:txBody>
                <a:bodyPr anchor="ctr"/>
                <a:lstStyle/>
                <a:p>
                  <a:pPr algn="ctr"/>
                  <a:r>
                    <a:rPr lang="en-US" altLang="zh-CN" sz="1400">
                      <a:solidFill>
                        <a:srgbClr val="000000"/>
                      </a:solidFill>
                    </a:rPr>
                    <a:t>15%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54" name="Rectangle 55"/>
                <p:cNvSpPr>
                  <a:spLocks noChangeArrowheads="1"/>
                </p:cNvSpPr>
                <p:nvPr/>
              </p:nvSpPr>
              <p:spPr bwMode="auto">
                <a:xfrm>
                  <a:off x="975" y="374"/>
                  <a:ext cx="467" cy="758"/>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31" name="Group 56"/>
              <p:cNvGrpSpPr/>
              <p:nvPr/>
            </p:nvGrpSpPr>
            <p:grpSpPr bwMode="auto">
              <a:xfrm>
                <a:off x="1442" y="374"/>
                <a:ext cx="514" cy="384"/>
                <a:chOff x="1442" y="374"/>
                <a:chExt cx="514" cy="384"/>
              </a:xfrm>
            </p:grpSpPr>
            <p:sp>
              <p:nvSpPr>
                <p:cNvPr id="273951" name="Rectangle 57"/>
                <p:cNvSpPr>
                  <a:spLocks noChangeArrowheads="1"/>
                </p:cNvSpPr>
                <p:nvPr/>
              </p:nvSpPr>
              <p:spPr bwMode="auto">
                <a:xfrm>
                  <a:off x="1485" y="374"/>
                  <a:ext cx="428" cy="384"/>
                </a:xfrm>
                <a:prstGeom prst="rect">
                  <a:avLst/>
                </a:prstGeom>
                <a:noFill/>
                <a:ln w="12700">
                  <a:noFill/>
                  <a:miter lim="800000"/>
                </a:ln>
              </p:spPr>
              <p:txBody>
                <a:bodyPr anchor="ctr"/>
                <a:lstStyle/>
                <a:p>
                  <a:pPr algn="ctr"/>
                  <a:r>
                    <a:rPr lang="en-US" altLang="zh-CN" sz="1400" b="0">
                      <a:solidFill>
                        <a:srgbClr val="000000"/>
                      </a:solidFill>
                    </a:rPr>
                    <a:t> </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52" name="Rectangle 58"/>
                <p:cNvSpPr>
                  <a:spLocks noChangeArrowheads="1"/>
                </p:cNvSpPr>
                <p:nvPr/>
              </p:nvSpPr>
              <p:spPr bwMode="auto">
                <a:xfrm>
                  <a:off x="1442" y="37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32" name="Group 59"/>
              <p:cNvGrpSpPr/>
              <p:nvPr/>
            </p:nvGrpSpPr>
            <p:grpSpPr bwMode="auto">
              <a:xfrm>
                <a:off x="1956" y="374"/>
                <a:ext cx="514" cy="384"/>
                <a:chOff x="1956" y="374"/>
                <a:chExt cx="514" cy="384"/>
              </a:xfrm>
            </p:grpSpPr>
            <p:sp>
              <p:nvSpPr>
                <p:cNvPr id="273949" name="Rectangle 60"/>
                <p:cNvSpPr>
                  <a:spLocks noChangeArrowheads="1"/>
                </p:cNvSpPr>
                <p:nvPr/>
              </p:nvSpPr>
              <p:spPr bwMode="auto">
                <a:xfrm>
                  <a:off x="1999" y="374"/>
                  <a:ext cx="428" cy="384"/>
                </a:xfrm>
                <a:prstGeom prst="rect">
                  <a:avLst/>
                </a:prstGeom>
                <a:noFill/>
                <a:ln w="12700">
                  <a:noFill/>
                  <a:miter lim="800000"/>
                </a:ln>
              </p:spPr>
              <p:txBody>
                <a:bodyPr anchor="ctr"/>
                <a:lstStyle/>
                <a:p>
                  <a:pPr algn="ctr"/>
                  <a:r>
                    <a:rPr lang="en-US" altLang="zh-CN" sz="1400" b="0">
                      <a:solidFill>
                        <a:srgbClr val="000000"/>
                      </a:solidFill>
                    </a:rPr>
                    <a:t>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50" name="Rectangle 61"/>
                <p:cNvSpPr>
                  <a:spLocks noChangeArrowheads="1"/>
                </p:cNvSpPr>
                <p:nvPr/>
              </p:nvSpPr>
              <p:spPr bwMode="auto">
                <a:xfrm>
                  <a:off x="1956" y="37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33" name="Group 62"/>
              <p:cNvGrpSpPr/>
              <p:nvPr/>
            </p:nvGrpSpPr>
            <p:grpSpPr bwMode="auto">
              <a:xfrm>
                <a:off x="2470" y="374"/>
                <a:ext cx="514" cy="384"/>
                <a:chOff x="2470" y="374"/>
                <a:chExt cx="514" cy="384"/>
              </a:xfrm>
            </p:grpSpPr>
            <p:sp>
              <p:nvSpPr>
                <p:cNvPr id="273947" name="Rectangle 63"/>
                <p:cNvSpPr>
                  <a:spLocks noChangeArrowheads="1"/>
                </p:cNvSpPr>
                <p:nvPr/>
              </p:nvSpPr>
              <p:spPr bwMode="auto">
                <a:xfrm>
                  <a:off x="2513" y="374"/>
                  <a:ext cx="428" cy="384"/>
                </a:xfrm>
                <a:prstGeom prst="rect">
                  <a:avLst/>
                </a:prstGeom>
                <a:noFill/>
                <a:ln w="12700">
                  <a:noFill/>
                  <a:miter lim="800000"/>
                </a:ln>
              </p:spPr>
              <p:txBody>
                <a:bodyPr anchor="ctr"/>
                <a:lstStyle/>
                <a:p>
                  <a:pPr algn="ctr"/>
                  <a:r>
                    <a:rPr lang="en-US" altLang="zh-CN" sz="1400" b="0">
                      <a:solidFill>
                        <a:srgbClr val="000000"/>
                      </a:solidFill>
                    </a:rPr>
                    <a:t>0.15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48" name="Rectangle 64"/>
                <p:cNvSpPr>
                  <a:spLocks noChangeArrowheads="1"/>
                </p:cNvSpPr>
                <p:nvPr/>
              </p:nvSpPr>
              <p:spPr bwMode="auto">
                <a:xfrm>
                  <a:off x="2470" y="37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34" name="Group 65"/>
              <p:cNvGrpSpPr/>
              <p:nvPr/>
            </p:nvGrpSpPr>
            <p:grpSpPr bwMode="auto">
              <a:xfrm>
                <a:off x="2984" y="374"/>
                <a:ext cx="514" cy="384"/>
                <a:chOff x="2984" y="374"/>
                <a:chExt cx="514" cy="384"/>
              </a:xfrm>
            </p:grpSpPr>
            <p:sp>
              <p:nvSpPr>
                <p:cNvPr id="273945" name="Rectangle 66"/>
                <p:cNvSpPr>
                  <a:spLocks noChangeArrowheads="1"/>
                </p:cNvSpPr>
                <p:nvPr/>
              </p:nvSpPr>
              <p:spPr bwMode="auto">
                <a:xfrm>
                  <a:off x="3027" y="374"/>
                  <a:ext cx="428" cy="384"/>
                </a:xfrm>
                <a:prstGeom prst="rect">
                  <a:avLst/>
                </a:prstGeom>
                <a:noFill/>
                <a:ln w="12700">
                  <a:noFill/>
                  <a:miter lim="800000"/>
                </a:ln>
              </p:spPr>
              <p:txBody>
                <a:bodyPr anchor="ctr"/>
                <a:lstStyle/>
                <a:p>
                  <a:pPr algn="ctr"/>
                  <a:r>
                    <a:rPr lang="en-US" altLang="zh-CN" sz="1400" b="0">
                      <a:solidFill>
                        <a:srgbClr val="000000"/>
                      </a:solidFill>
                    </a:rPr>
                    <a:t>0.30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46" name="Rectangle 67"/>
                <p:cNvSpPr>
                  <a:spLocks noChangeArrowheads="1"/>
                </p:cNvSpPr>
                <p:nvPr/>
              </p:nvSpPr>
              <p:spPr bwMode="auto">
                <a:xfrm>
                  <a:off x="2984" y="37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35" name="Group 68"/>
              <p:cNvGrpSpPr/>
              <p:nvPr/>
            </p:nvGrpSpPr>
            <p:grpSpPr bwMode="auto">
              <a:xfrm>
                <a:off x="3498" y="374"/>
                <a:ext cx="514" cy="384"/>
                <a:chOff x="3498" y="374"/>
                <a:chExt cx="514" cy="384"/>
              </a:xfrm>
            </p:grpSpPr>
            <p:sp>
              <p:nvSpPr>
                <p:cNvPr id="273943" name="Rectangle 69"/>
                <p:cNvSpPr>
                  <a:spLocks noChangeArrowheads="1"/>
                </p:cNvSpPr>
                <p:nvPr/>
              </p:nvSpPr>
              <p:spPr bwMode="auto">
                <a:xfrm>
                  <a:off x="3541" y="374"/>
                  <a:ext cx="428" cy="384"/>
                </a:xfrm>
                <a:prstGeom prst="rect">
                  <a:avLst/>
                </a:prstGeom>
                <a:noFill/>
                <a:ln w="12700">
                  <a:noFill/>
                  <a:miter lim="800000"/>
                </a:ln>
              </p:spPr>
              <p:txBody>
                <a:bodyPr anchor="ctr"/>
                <a:lstStyle/>
                <a:p>
                  <a:pPr algn="ctr"/>
                  <a:r>
                    <a:rPr lang="en-US" altLang="zh-CN" sz="1400" b="0">
                      <a:solidFill>
                        <a:srgbClr val="000000"/>
                      </a:solidFill>
                    </a:rPr>
                    <a:t>0.45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44" name="Rectangle 70"/>
                <p:cNvSpPr>
                  <a:spLocks noChangeArrowheads="1"/>
                </p:cNvSpPr>
                <p:nvPr/>
              </p:nvSpPr>
              <p:spPr bwMode="auto">
                <a:xfrm>
                  <a:off x="3498" y="37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36" name="Group 71"/>
              <p:cNvGrpSpPr/>
              <p:nvPr/>
            </p:nvGrpSpPr>
            <p:grpSpPr bwMode="auto">
              <a:xfrm>
                <a:off x="4012" y="374"/>
                <a:ext cx="514" cy="384"/>
                <a:chOff x="4012" y="374"/>
                <a:chExt cx="514" cy="384"/>
              </a:xfrm>
            </p:grpSpPr>
            <p:sp>
              <p:nvSpPr>
                <p:cNvPr id="273941" name="Rectangle 72"/>
                <p:cNvSpPr>
                  <a:spLocks noChangeArrowheads="1"/>
                </p:cNvSpPr>
                <p:nvPr/>
              </p:nvSpPr>
              <p:spPr bwMode="auto">
                <a:xfrm>
                  <a:off x="4055" y="374"/>
                  <a:ext cx="428" cy="384"/>
                </a:xfrm>
                <a:prstGeom prst="rect">
                  <a:avLst/>
                </a:prstGeom>
                <a:noFill/>
                <a:ln w="12700">
                  <a:noFill/>
                  <a:miter lim="800000"/>
                </a:ln>
              </p:spPr>
              <p:txBody>
                <a:bodyPr anchor="ctr"/>
                <a:lstStyle/>
                <a:p>
                  <a:pPr algn="ctr"/>
                  <a:r>
                    <a:rPr lang="en-US" altLang="zh-CN" sz="1400" b="0">
                      <a:solidFill>
                        <a:srgbClr val="000000"/>
                      </a:solidFill>
                    </a:rPr>
                    <a:t>0.60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42" name="Rectangle 73"/>
                <p:cNvSpPr>
                  <a:spLocks noChangeArrowheads="1"/>
                </p:cNvSpPr>
                <p:nvPr/>
              </p:nvSpPr>
              <p:spPr bwMode="auto">
                <a:xfrm>
                  <a:off x="4012" y="37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37" name="Group 74"/>
              <p:cNvGrpSpPr/>
              <p:nvPr/>
            </p:nvGrpSpPr>
            <p:grpSpPr bwMode="auto">
              <a:xfrm>
                <a:off x="4526" y="374"/>
                <a:ext cx="526" cy="384"/>
                <a:chOff x="4526" y="374"/>
                <a:chExt cx="526" cy="384"/>
              </a:xfrm>
            </p:grpSpPr>
            <p:sp>
              <p:nvSpPr>
                <p:cNvPr id="273939" name="Rectangle 75"/>
                <p:cNvSpPr>
                  <a:spLocks noChangeArrowheads="1"/>
                </p:cNvSpPr>
                <p:nvPr/>
              </p:nvSpPr>
              <p:spPr bwMode="auto">
                <a:xfrm>
                  <a:off x="4569" y="374"/>
                  <a:ext cx="440" cy="384"/>
                </a:xfrm>
                <a:prstGeom prst="rect">
                  <a:avLst/>
                </a:prstGeom>
                <a:noFill/>
                <a:ln w="12700">
                  <a:noFill/>
                  <a:miter lim="800000"/>
                </a:ln>
              </p:spPr>
              <p:txBody>
                <a:bodyPr anchor="ctr"/>
                <a:lstStyle/>
                <a:p>
                  <a:pPr algn="ctr"/>
                  <a:r>
                    <a:rPr lang="en-US" altLang="zh-CN" sz="1400" b="0">
                      <a:solidFill>
                        <a:srgbClr val="000000"/>
                      </a:solidFill>
                    </a:rPr>
                    <a:t>0.75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40" name="Rectangle 76"/>
                <p:cNvSpPr>
                  <a:spLocks noChangeArrowheads="1"/>
                </p:cNvSpPr>
                <p:nvPr/>
              </p:nvSpPr>
              <p:spPr bwMode="auto">
                <a:xfrm>
                  <a:off x="4526" y="374"/>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38" name="Group 77"/>
              <p:cNvGrpSpPr/>
              <p:nvPr/>
            </p:nvGrpSpPr>
            <p:grpSpPr bwMode="auto">
              <a:xfrm>
                <a:off x="5052" y="374"/>
                <a:ext cx="526" cy="384"/>
                <a:chOff x="5052" y="374"/>
                <a:chExt cx="526" cy="384"/>
              </a:xfrm>
            </p:grpSpPr>
            <p:sp>
              <p:nvSpPr>
                <p:cNvPr id="273937" name="Rectangle 78"/>
                <p:cNvSpPr>
                  <a:spLocks noChangeArrowheads="1"/>
                </p:cNvSpPr>
                <p:nvPr/>
              </p:nvSpPr>
              <p:spPr bwMode="auto">
                <a:xfrm>
                  <a:off x="5095" y="374"/>
                  <a:ext cx="440" cy="384"/>
                </a:xfrm>
                <a:prstGeom prst="rect">
                  <a:avLst/>
                </a:prstGeom>
                <a:noFill/>
                <a:ln w="12700">
                  <a:noFill/>
                  <a:miter lim="800000"/>
                </a:ln>
              </p:spPr>
              <p:txBody>
                <a:bodyPr anchor="ctr"/>
                <a:lstStyle/>
                <a:p>
                  <a:pPr algn="ctr"/>
                  <a:r>
                    <a:rPr lang="en-US" altLang="zh-CN" sz="1400" b="0">
                      <a:solidFill>
                        <a:srgbClr val="000000"/>
                      </a:solidFill>
                    </a:rPr>
                    <a:t>0.90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38" name="Rectangle 79"/>
                <p:cNvSpPr>
                  <a:spLocks noChangeArrowheads="1"/>
                </p:cNvSpPr>
                <p:nvPr/>
              </p:nvSpPr>
              <p:spPr bwMode="auto">
                <a:xfrm>
                  <a:off x="5052" y="374"/>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39" name="Group 80"/>
              <p:cNvGrpSpPr/>
              <p:nvPr/>
            </p:nvGrpSpPr>
            <p:grpSpPr bwMode="auto">
              <a:xfrm>
                <a:off x="5578" y="374"/>
                <a:ext cx="526" cy="384"/>
                <a:chOff x="5578" y="374"/>
                <a:chExt cx="526" cy="384"/>
              </a:xfrm>
            </p:grpSpPr>
            <p:sp>
              <p:nvSpPr>
                <p:cNvPr id="273935" name="Rectangle 81"/>
                <p:cNvSpPr>
                  <a:spLocks noChangeArrowheads="1"/>
                </p:cNvSpPr>
                <p:nvPr/>
              </p:nvSpPr>
              <p:spPr bwMode="auto">
                <a:xfrm>
                  <a:off x="5621" y="374"/>
                  <a:ext cx="440" cy="384"/>
                </a:xfrm>
                <a:prstGeom prst="rect">
                  <a:avLst/>
                </a:prstGeom>
                <a:noFill/>
                <a:ln w="12700">
                  <a:noFill/>
                  <a:miter lim="800000"/>
                </a:ln>
              </p:spPr>
              <p:txBody>
                <a:bodyPr anchor="ctr"/>
                <a:lstStyle/>
                <a:p>
                  <a:pPr algn="ctr"/>
                  <a:r>
                    <a:rPr lang="en-US" altLang="zh-CN" sz="1400" b="0">
                      <a:solidFill>
                        <a:srgbClr val="000000"/>
                      </a:solidFill>
                    </a:rPr>
                    <a:t>1.05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36" name="Rectangle 82"/>
                <p:cNvSpPr>
                  <a:spLocks noChangeArrowheads="1"/>
                </p:cNvSpPr>
                <p:nvPr/>
              </p:nvSpPr>
              <p:spPr bwMode="auto">
                <a:xfrm>
                  <a:off x="5578" y="374"/>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40" name="Group 83"/>
              <p:cNvGrpSpPr/>
              <p:nvPr/>
            </p:nvGrpSpPr>
            <p:grpSpPr bwMode="auto">
              <a:xfrm>
                <a:off x="6104" y="374"/>
                <a:ext cx="526" cy="384"/>
                <a:chOff x="6104" y="374"/>
                <a:chExt cx="526" cy="384"/>
              </a:xfrm>
            </p:grpSpPr>
            <p:sp>
              <p:nvSpPr>
                <p:cNvPr id="273933" name="Rectangle 84"/>
                <p:cNvSpPr>
                  <a:spLocks noChangeArrowheads="1"/>
                </p:cNvSpPr>
                <p:nvPr/>
              </p:nvSpPr>
              <p:spPr bwMode="auto">
                <a:xfrm>
                  <a:off x="6147" y="374"/>
                  <a:ext cx="440" cy="384"/>
                </a:xfrm>
                <a:prstGeom prst="rect">
                  <a:avLst/>
                </a:prstGeom>
                <a:noFill/>
                <a:ln w="12700">
                  <a:noFill/>
                  <a:miter lim="800000"/>
                </a:ln>
              </p:spPr>
              <p:txBody>
                <a:bodyPr anchor="ctr"/>
                <a:lstStyle/>
                <a:p>
                  <a:pPr algn="ctr"/>
                  <a:r>
                    <a:rPr lang="en-US" altLang="zh-CN" sz="1400" b="0">
                      <a:solidFill>
                        <a:srgbClr val="000000"/>
                      </a:solidFill>
                    </a:rPr>
                    <a:t>1.20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34" name="Rectangle 85"/>
                <p:cNvSpPr>
                  <a:spLocks noChangeArrowheads="1"/>
                </p:cNvSpPr>
                <p:nvPr/>
              </p:nvSpPr>
              <p:spPr bwMode="auto">
                <a:xfrm>
                  <a:off x="6104" y="374"/>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41" name="Group 86"/>
              <p:cNvGrpSpPr/>
              <p:nvPr/>
            </p:nvGrpSpPr>
            <p:grpSpPr bwMode="auto">
              <a:xfrm>
                <a:off x="6630" y="374"/>
                <a:ext cx="527" cy="384"/>
                <a:chOff x="6630" y="374"/>
                <a:chExt cx="527" cy="384"/>
              </a:xfrm>
            </p:grpSpPr>
            <p:sp>
              <p:nvSpPr>
                <p:cNvPr id="273931" name="Rectangle 87"/>
                <p:cNvSpPr>
                  <a:spLocks noChangeArrowheads="1"/>
                </p:cNvSpPr>
                <p:nvPr/>
              </p:nvSpPr>
              <p:spPr bwMode="auto">
                <a:xfrm>
                  <a:off x="6673" y="374"/>
                  <a:ext cx="441" cy="384"/>
                </a:xfrm>
                <a:prstGeom prst="rect">
                  <a:avLst/>
                </a:prstGeom>
                <a:noFill/>
                <a:ln w="12700">
                  <a:noFill/>
                  <a:miter lim="800000"/>
                </a:ln>
              </p:spPr>
              <p:txBody>
                <a:bodyPr anchor="ctr"/>
                <a:lstStyle/>
                <a:p>
                  <a:pPr algn="ctr"/>
                  <a:r>
                    <a:rPr lang="en-US" altLang="zh-CN" sz="1400" b="0">
                      <a:solidFill>
                        <a:srgbClr val="000000"/>
                      </a:solidFill>
                    </a:rPr>
                    <a:t>1.35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32" name="Rectangle 88"/>
                <p:cNvSpPr>
                  <a:spLocks noChangeArrowheads="1"/>
                </p:cNvSpPr>
                <p:nvPr/>
              </p:nvSpPr>
              <p:spPr bwMode="auto">
                <a:xfrm>
                  <a:off x="6630" y="374"/>
                  <a:ext cx="527"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42" name="Group 89"/>
              <p:cNvGrpSpPr/>
              <p:nvPr/>
            </p:nvGrpSpPr>
            <p:grpSpPr bwMode="auto">
              <a:xfrm>
                <a:off x="7157" y="374"/>
                <a:ext cx="528" cy="384"/>
                <a:chOff x="7157" y="374"/>
                <a:chExt cx="528" cy="384"/>
              </a:xfrm>
            </p:grpSpPr>
            <p:sp>
              <p:nvSpPr>
                <p:cNvPr id="273929" name="Rectangle 90"/>
                <p:cNvSpPr>
                  <a:spLocks noChangeArrowheads="1"/>
                </p:cNvSpPr>
                <p:nvPr/>
              </p:nvSpPr>
              <p:spPr bwMode="auto">
                <a:xfrm>
                  <a:off x="7200" y="374"/>
                  <a:ext cx="442" cy="384"/>
                </a:xfrm>
                <a:prstGeom prst="rect">
                  <a:avLst/>
                </a:prstGeom>
                <a:noFill/>
                <a:ln w="12700">
                  <a:noFill/>
                  <a:miter lim="800000"/>
                </a:ln>
              </p:spPr>
              <p:txBody>
                <a:bodyPr anchor="ctr"/>
                <a:lstStyle/>
                <a:p>
                  <a:pPr algn="ctr"/>
                  <a:r>
                    <a:rPr lang="en-US" altLang="zh-CN" sz="1400" b="0">
                      <a:solidFill>
                        <a:srgbClr val="000000"/>
                      </a:solidFill>
                    </a:rPr>
                    <a:t>1.50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30" name="Rectangle 91"/>
                <p:cNvSpPr>
                  <a:spLocks noChangeArrowheads="1"/>
                </p:cNvSpPr>
                <p:nvPr/>
              </p:nvSpPr>
              <p:spPr bwMode="auto">
                <a:xfrm>
                  <a:off x="7157" y="374"/>
                  <a:ext cx="528"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43" name="Group 92"/>
              <p:cNvGrpSpPr/>
              <p:nvPr/>
            </p:nvGrpSpPr>
            <p:grpSpPr bwMode="auto">
              <a:xfrm>
                <a:off x="7685" y="374"/>
                <a:ext cx="496" cy="758"/>
                <a:chOff x="7685" y="374"/>
                <a:chExt cx="496" cy="758"/>
              </a:xfrm>
            </p:grpSpPr>
            <p:sp>
              <p:nvSpPr>
                <p:cNvPr id="273927" name="Rectangle 93"/>
                <p:cNvSpPr>
                  <a:spLocks noChangeArrowheads="1"/>
                </p:cNvSpPr>
                <p:nvPr/>
              </p:nvSpPr>
              <p:spPr bwMode="auto">
                <a:xfrm>
                  <a:off x="7728" y="374"/>
                  <a:ext cx="410" cy="758"/>
                </a:xfrm>
                <a:prstGeom prst="rect">
                  <a:avLst/>
                </a:prstGeom>
                <a:noFill/>
                <a:ln w="12700">
                  <a:noFill/>
                  <a:miter lim="800000"/>
                </a:ln>
              </p:spPr>
              <p:txBody>
                <a:bodyPr anchor="ctr"/>
                <a:lstStyle/>
                <a:p>
                  <a:pPr algn="ctr"/>
                  <a:r>
                    <a:rPr lang="en-US" altLang="zh-CN" sz="1400" b="0">
                      <a:solidFill>
                        <a:srgbClr val="000000"/>
                      </a:solidFill>
                    </a:rPr>
                    <a:t>0.9%</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28" name="Rectangle 94"/>
                <p:cNvSpPr>
                  <a:spLocks noChangeArrowheads="1"/>
                </p:cNvSpPr>
                <p:nvPr/>
              </p:nvSpPr>
              <p:spPr bwMode="auto">
                <a:xfrm>
                  <a:off x="7685" y="374"/>
                  <a:ext cx="496" cy="758"/>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44" name="Group 95"/>
              <p:cNvGrpSpPr/>
              <p:nvPr/>
            </p:nvGrpSpPr>
            <p:grpSpPr bwMode="auto">
              <a:xfrm>
                <a:off x="1442" y="758"/>
                <a:ext cx="514" cy="374"/>
                <a:chOff x="1442" y="758"/>
                <a:chExt cx="514" cy="374"/>
              </a:xfrm>
            </p:grpSpPr>
            <p:sp>
              <p:nvSpPr>
                <p:cNvPr id="273925" name="Rectangle 96"/>
                <p:cNvSpPr>
                  <a:spLocks noChangeArrowheads="1"/>
                </p:cNvSpPr>
                <p:nvPr/>
              </p:nvSpPr>
              <p:spPr bwMode="auto">
                <a:xfrm>
                  <a:off x="1485" y="758"/>
                  <a:ext cx="428" cy="374"/>
                </a:xfrm>
                <a:prstGeom prst="rect">
                  <a:avLst/>
                </a:prstGeom>
                <a:noFill/>
                <a:ln w="12700">
                  <a:noFill/>
                  <a:miter lim="800000"/>
                </a:ln>
              </p:spPr>
              <p:txBody>
                <a:bodyPr anchor="ctr"/>
                <a:lstStyle/>
                <a:p>
                  <a:pPr algn="ctr"/>
                  <a:r>
                    <a:rPr lang="en-US" altLang="zh-CN" sz="1400" b="0">
                      <a:solidFill>
                        <a:srgbClr val="000000"/>
                      </a:solidFill>
                    </a:rPr>
                    <a:t>85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26" name="Rectangle 97"/>
                <p:cNvSpPr>
                  <a:spLocks noChangeArrowheads="1"/>
                </p:cNvSpPr>
                <p:nvPr/>
              </p:nvSpPr>
              <p:spPr bwMode="auto">
                <a:xfrm>
                  <a:off x="1442" y="758"/>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45" name="Group 98"/>
              <p:cNvGrpSpPr/>
              <p:nvPr/>
            </p:nvGrpSpPr>
            <p:grpSpPr bwMode="auto">
              <a:xfrm>
                <a:off x="1956" y="758"/>
                <a:ext cx="514" cy="374"/>
                <a:chOff x="1956" y="758"/>
                <a:chExt cx="514" cy="374"/>
              </a:xfrm>
            </p:grpSpPr>
            <p:sp>
              <p:nvSpPr>
                <p:cNvPr id="273923" name="Rectangle 99"/>
                <p:cNvSpPr>
                  <a:spLocks noChangeArrowheads="1"/>
                </p:cNvSpPr>
                <p:nvPr/>
              </p:nvSpPr>
              <p:spPr bwMode="auto">
                <a:xfrm>
                  <a:off x="1999" y="758"/>
                  <a:ext cx="428" cy="374"/>
                </a:xfrm>
                <a:prstGeom prst="rect">
                  <a:avLst/>
                </a:prstGeom>
                <a:noFill/>
                <a:ln w="12700">
                  <a:noFill/>
                  <a:miter lim="800000"/>
                </a:ln>
              </p:spPr>
              <p:txBody>
                <a:bodyPr anchor="ctr"/>
                <a:lstStyle/>
                <a:p>
                  <a:pPr algn="ctr"/>
                  <a:r>
                    <a:rPr lang="en-US" altLang="zh-CN" sz="1400" b="0">
                      <a:solidFill>
                        <a:srgbClr val="000000"/>
                      </a:solidFill>
                    </a:rPr>
                    <a:t>85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24" name="Rectangle 100"/>
                <p:cNvSpPr>
                  <a:spLocks noChangeArrowheads="1"/>
                </p:cNvSpPr>
                <p:nvPr/>
              </p:nvSpPr>
              <p:spPr bwMode="auto">
                <a:xfrm>
                  <a:off x="1956" y="758"/>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46" name="Group 101"/>
              <p:cNvGrpSpPr/>
              <p:nvPr/>
            </p:nvGrpSpPr>
            <p:grpSpPr bwMode="auto">
              <a:xfrm>
                <a:off x="2470" y="758"/>
                <a:ext cx="514" cy="374"/>
                <a:chOff x="2470" y="758"/>
                <a:chExt cx="514" cy="374"/>
              </a:xfrm>
            </p:grpSpPr>
            <p:sp>
              <p:nvSpPr>
                <p:cNvPr id="273921" name="Rectangle 102"/>
                <p:cNvSpPr>
                  <a:spLocks noChangeArrowheads="1"/>
                </p:cNvSpPr>
                <p:nvPr/>
              </p:nvSpPr>
              <p:spPr bwMode="auto">
                <a:xfrm>
                  <a:off x="2513" y="758"/>
                  <a:ext cx="428" cy="374"/>
                </a:xfrm>
                <a:prstGeom prst="rect">
                  <a:avLst/>
                </a:prstGeom>
                <a:noFill/>
                <a:ln w="12700">
                  <a:noFill/>
                  <a:miter lim="800000"/>
                </a:ln>
              </p:spPr>
              <p:txBody>
                <a:bodyPr anchor="ctr"/>
                <a:lstStyle/>
                <a:p>
                  <a:pPr algn="ctr"/>
                  <a:r>
                    <a:rPr lang="en-US" altLang="zh-CN" sz="1400" b="0">
                      <a:solidFill>
                        <a:srgbClr val="000000"/>
                      </a:solidFill>
                    </a:rPr>
                    <a:t>88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22" name="Rectangle 103"/>
                <p:cNvSpPr>
                  <a:spLocks noChangeArrowheads="1"/>
                </p:cNvSpPr>
                <p:nvPr/>
              </p:nvSpPr>
              <p:spPr bwMode="auto">
                <a:xfrm>
                  <a:off x="2470" y="758"/>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47" name="Group 104"/>
              <p:cNvGrpSpPr/>
              <p:nvPr/>
            </p:nvGrpSpPr>
            <p:grpSpPr bwMode="auto">
              <a:xfrm>
                <a:off x="2984" y="758"/>
                <a:ext cx="514" cy="374"/>
                <a:chOff x="2984" y="758"/>
                <a:chExt cx="514" cy="374"/>
              </a:xfrm>
            </p:grpSpPr>
            <p:sp>
              <p:nvSpPr>
                <p:cNvPr id="273919" name="Rectangle 105"/>
                <p:cNvSpPr>
                  <a:spLocks noChangeArrowheads="1"/>
                </p:cNvSpPr>
                <p:nvPr/>
              </p:nvSpPr>
              <p:spPr bwMode="auto">
                <a:xfrm>
                  <a:off x="3027" y="758"/>
                  <a:ext cx="428" cy="374"/>
                </a:xfrm>
                <a:prstGeom prst="rect">
                  <a:avLst/>
                </a:prstGeom>
                <a:noFill/>
                <a:ln w="12700">
                  <a:noFill/>
                  <a:miter lim="800000"/>
                </a:ln>
              </p:spPr>
              <p:txBody>
                <a:bodyPr anchor="ctr"/>
                <a:lstStyle/>
                <a:p>
                  <a:pPr algn="ctr"/>
                  <a:r>
                    <a:rPr lang="en-US" altLang="zh-CN" sz="1400" b="0">
                      <a:solidFill>
                        <a:srgbClr val="000000"/>
                      </a:solidFill>
                    </a:rPr>
                    <a:t>91</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20" name="Rectangle 106"/>
                <p:cNvSpPr>
                  <a:spLocks noChangeArrowheads="1"/>
                </p:cNvSpPr>
                <p:nvPr/>
              </p:nvSpPr>
              <p:spPr bwMode="auto">
                <a:xfrm>
                  <a:off x="2984" y="758"/>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48" name="Group 107"/>
              <p:cNvGrpSpPr/>
              <p:nvPr/>
            </p:nvGrpSpPr>
            <p:grpSpPr bwMode="auto">
              <a:xfrm>
                <a:off x="3498" y="758"/>
                <a:ext cx="514" cy="374"/>
                <a:chOff x="3498" y="758"/>
                <a:chExt cx="514" cy="374"/>
              </a:xfrm>
            </p:grpSpPr>
            <p:sp>
              <p:nvSpPr>
                <p:cNvPr id="273917" name="Rectangle 108"/>
                <p:cNvSpPr>
                  <a:spLocks noChangeArrowheads="1"/>
                </p:cNvSpPr>
                <p:nvPr/>
              </p:nvSpPr>
              <p:spPr bwMode="auto">
                <a:xfrm>
                  <a:off x="3541" y="758"/>
                  <a:ext cx="428" cy="374"/>
                </a:xfrm>
                <a:prstGeom prst="rect">
                  <a:avLst/>
                </a:prstGeom>
                <a:noFill/>
                <a:ln w="12700">
                  <a:noFill/>
                  <a:miter lim="800000"/>
                </a:ln>
              </p:spPr>
              <p:txBody>
                <a:bodyPr anchor="ctr"/>
                <a:lstStyle/>
                <a:p>
                  <a:pPr algn="ctr"/>
                  <a:r>
                    <a:rPr lang="en-US" altLang="zh-CN" sz="1400" b="0">
                      <a:solidFill>
                        <a:srgbClr val="000000"/>
                      </a:solidFill>
                    </a:rPr>
                    <a:t>93</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18" name="Rectangle 109"/>
                <p:cNvSpPr>
                  <a:spLocks noChangeArrowheads="1"/>
                </p:cNvSpPr>
                <p:nvPr/>
              </p:nvSpPr>
              <p:spPr bwMode="auto">
                <a:xfrm>
                  <a:off x="3498" y="758"/>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49" name="Group 110"/>
              <p:cNvGrpSpPr/>
              <p:nvPr/>
            </p:nvGrpSpPr>
            <p:grpSpPr bwMode="auto">
              <a:xfrm>
                <a:off x="4012" y="758"/>
                <a:ext cx="514" cy="374"/>
                <a:chOff x="4012" y="758"/>
                <a:chExt cx="514" cy="374"/>
              </a:xfrm>
            </p:grpSpPr>
            <p:sp>
              <p:nvSpPr>
                <p:cNvPr id="273915" name="Rectangle 111"/>
                <p:cNvSpPr>
                  <a:spLocks noChangeArrowheads="1"/>
                </p:cNvSpPr>
                <p:nvPr/>
              </p:nvSpPr>
              <p:spPr bwMode="auto">
                <a:xfrm>
                  <a:off x="4055" y="758"/>
                  <a:ext cx="428" cy="374"/>
                </a:xfrm>
                <a:prstGeom prst="rect">
                  <a:avLst/>
                </a:prstGeom>
                <a:noFill/>
                <a:ln w="12700">
                  <a:noFill/>
                  <a:miter lim="800000"/>
                </a:ln>
              </p:spPr>
              <p:txBody>
                <a:bodyPr anchor="ctr"/>
                <a:lstStyle/>
                <a:p>
                  <a:pPr algn="ctr"/>
                  <a:r>
                    <a:rPr lang="en-US" altLang="zh-CN" sz="1400" b="0">
                      <a:solidFill>
                        <a:srgbClr val="000000"/>
                      </a:solidFill>
                    </a:rPr>
                    <a:t>94</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16" name="Rectangle 112"/>
                <p:cNvSpPr>
                  <a:spLocks noChangeArrowheads="1"/>
                </p:cNvSpPr>
                <p:nvPr/>
              </p:nvSpPr>
              <p:spPr bwMode="auto">
                <a:xfrm>
                  <a:off x="4012" y="758"/>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50" name="Group 113"/>
              <p:cNvGrpSpPr/>
              <p:nvPr/>
            </p:nvGrpSpPr>
            <p:grpSpPr bwMode="auto">
              <a:xfrm>
                <a:off x="4526" y="758"/>
                <a:ext cx="526" cy="374"/>
                <a:chOff x="4526" y="758"/>
                <a:chExt cx="526" cy="374"/>
              </a:xfrm>
            </p:grpSpPr>
            <p:sp>
              <p:nvSpPr>
                <p:cNvPr id="273913" name="Rectangle 114"/>
                <p:cNvSpPr>
                  <a:spLocks noChangeArrowheads="1"/>
                </p:cNvSpPr>
                <p:nvPr/>
              </p:nvSpPr>
              <p:spPr bwMode="auto">
                <a:xfrm>
                  <a:off x="4569" y="758"/>
                  <a:ext cx="440" cy="374"/>
                </a:xfrm>
                <a:prstGeom prst="rect">
                  <a:avLst/>
                </a:prstGeom>
                <a:noFill/>
                <a:ln w="12700">
                  <a:noFill/>
                  <a:miter lim="800000"/>
                </a:ln>
              </p:spPr>
              <p:txBody>
                <a:bodyPr anchor="ctr"/>
                <a:lstStyle/>
                <a:p>
                  <a:pPr algn="ctr"/>
                  <a:r>
                    <a:rPr lang="en-US" altLang="zh-CN" sz="1400" b="0">
                      <a:solidFill>
                        <a:srgbClr val="000000"/>
                      </a:solidFill>
                    </a:rPr>
                    <a:t>95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14" name="Rectangle 115"/>
                <p:cNvSpPr>
                  <a:spLocks noChangeArrowheads="1"/>
                </p:cNvSpPr>
                <p:nvPr/>
              </p:nvSpPr>
              <p:spPr bwMode="auto">
                <a:xfrm>
                  <a:off x="4526" y="758"/>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51" name="Group 116"/>
              <p:cNvGrpSpPr/>
              <p:nvPr/>
            </p:nvGrpSpPr>
            <p:grpSpPr bwMode="auto">
              <a:xfrm>
                <a:off x="5052" y="758"/>
                <a:ext cx="526" cy="374"/>
                <a:chOff x="5052" y="758"/>
                <a:chExt cx="526" cy="374"/>
              </a:xfrm>
            </p:grpSpPr>
            <p:sp>
              <p:nvSpPr>
                <p:cNvPr id="273911" name="Rectangle 117"/>
                <p:cNvSpPr>
                  <a:spLocks noChangeArrowheads="1"/>
                </p:cNvSpPr>
                <p:nvPr/>
              </p:nvSpPr>
              <p:spPr bwMode="auto">
                <a:xfrm>
                  <a:off x="5095" y="758"/>
                  <a:ext cx="440" cy="374"/>
                </a:xfrm>
                <a:prstGeom prst="rect">
                  <a:avLst/>
                </a:prstGeom>
                <a:noFill/>
                <a:ln w="12700">
                  <a:noFill/>
                  <a:miter lim="800000"/>
                </a:ln>
              </p:spPr>
              <p:txBody>
                <a:bodyPr anchor="ctr"/>
                <a:lstStyle/>
                <a:p>
                  <a:pPr algn="ctr"/>
                  <a:r>
                    <a:rPr lang="en-US" altLang="zh-CN" sz="1400" b="0">
                      <a:solidFill>
                        <a:srgbClr val="000000"/>
                      </a:solidFill>
                    </a:rPr>
                    <a:t>95.5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12" name="Rectangle 118"/>
                <p:cNvSpPr>
                  <a:spLocks noChangeArrowheads="1"/>
                </p:cNvSpPr>
                <p:nvPr/>
              </p:nvSpPr>
              <p:spPr bwMode="auto">
                <a:xfrm>
                  <a:off x="5052" y="758"/>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52" name="Group 119"/>
              <p:cNvGrpSpPr/>
              <p:nvPr/>
            </p:nvGrpSpPr>
            <p:grpSpPr bwMode="auto">
              <a:xfrm>
                <a:off x="5578" y="758"/>
                <a:ext cx="526" cy="374"/>
                <a:chOff x="5578" y="758"/>
                <a:chExt cx="526" cy="374"/>
              </a:xfrm>
            </p:grpSpPr>
            <p:sp>
              <p:nvSpPr>
                <p:cNvPr id="273909" name="Rectangle 120"/>
                <p:cNvSpPr>
                  <a:spLocks noChangeArrowheads="1"/>
                </p:cNvSpPr>
                <p:nvPr/>
              </p:nvSpPr>
              <p:spPr bwMode="auto">
                <a:xfrm>
                  <a:off x="5621" y="758"/>
                  <a:ext cx="440" cy="374"/>
                </a:xfrm>
                <a:prstGeom prst="rect">
                  <a:avLst/>
                </a:prstGeom>
                <a:noFill/>
                <a:ln w="12700">
                  <a:noFill/>
                  <a:miter lim="800000"/>
                </a:ln>
              </p:spPr>
              <p:txBody>
                <a:bodyPr anchor="ctr"/>
                <a:lstStyle/>
                <a:p>
                  <a:pPr algn="ctr"/>
                  <a:r>
                    <a:rPr lang="en-US" altLang="zh-CN" sz="1400" b="0">
                      <a:solidFill>
                        <a:srgbClr val="000000"/>
                      </a:solidFill>
                    </a:rPr>
                    <a:t>96</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10" name="Rectangle 121"/>
                <p:cNvSpPr>
                  <a:spLocks noChangeArrowheads="1"/>
                </p:cNvSpPr>
                <p:nvPr/>
              </p:nvSpPr>
              <p:spPr bwMode="auto">
                <a:xfrm>
                  <a:off x="5578" y="758"/>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53" name="Group 122"/>
              <p:cNvGrpSpPr/>
              <p:nvPr/>
            </p:nvGrpSpPr>
            <p:grpSpPr bwMode="auto">
              <a:xfrm>
                <a:off x="6104" y="758"/>
                <a:ext cx="526" cy="374"/>
                <a:chOff x="6104" y="758"/>
                <a:chExt cx="526" cy="374"/>
              </a:xfrm>
            </p:grpSpPr>
            <p:sp>
              <p:nvSpPr>
                <p:cNvPr id="273907" name="Rectangle 123"/>
                <p:cNvSpPr>
                  <a:spLocks noChangeArrowheads="1"/>
                </p:cNvSpPr>
                <p:nvPr/>
              </p:nvSpPr>
              <p:spPr bwMode="auto">
                <a:xfrm>
                  <a:off x="6147" y="758"/>
                  <a:ext cx="440" cy="374"/>
                </a:xfrm>
                <a:prstGeom prst="rect">
                  <a:avLst/>
                </a:prstGeom>
                <a:noFill/>
                <a:ln w="12700">
                  <a:noFill/>
                  <a:miter lim="800000"/>
                </a:ln>
              </p:spPr>
              <p:txBody>
                <a:bodyPr anchor="ctr"/>
                <a:lstStyle/>
                <a:p>
                  <a:pPr algn="ctr"/>
                  <a:r>
                    <a:rPr lang="en-US" altLang="zh-CN" sz="1400" b="0">
                      <a:solidFill>
                        <a:srgbClr val="000000"/>
                      </a:solidFill>
                    </a:rPr>
                    <a:t>96.5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08" name="Rectangle 124"/>
                <p:cNvSpPr>
                  <a:spLocks noChangeArrowheads="1"/>
                </p:cNvSpPr>
                <p:nvPr/>
              </p:nvSpPr>
              <p:spPr bwMode="auto">
                <a:xfrm>
                  <a:off x="6104" y="758"/>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54" name="Group 125"/>
              <p:cNvGrpSpPr/>
              <p:nvPr/>
            </p:nvGrpSpPr>
            <p:grpSpPr bwMode="auto">
              <a:xfrm>
                <a:off x="6630" y="758"/>
                <a:ext cx="527" cy="374"/>
                <a:chOff x="6630" y="758"/>
                <a:chExt cx="527" cy="374"/>
              </a:xfrm>
            </p:grpSpPr>
            <p:sp>
              <p:nvSpPr>
                <p:cNvPr id="273905" name="Rectangle 126"/>
                <p:cNvSpPr>
                  <a:spLocks noChangeArrowheads="1"/>
                </p:cNvSpPr>
                <p:nvPr/>
              </p:nvSpPr>
              <p:spPr bwMode="auto">
                <a:xfrm>
                  <a:off x="6673" y="758"/>
                  <a:ext cx="441" cy="374"/>
                </a:xfrm>
                <a:prstGeom prst="rect">
                  <a:avLst/>
                </a:prstGeom>
                <a:noFill/>
                <a:ln w="12700">
                  <a:noFill/>
                  <a:miter lim="800000"/>
                </a:ln>
              </p:spPr>
              <p:txBody>
                <a:bodyPr anchor="ctr"/>
                <a:lstStyle/>
                <a:p>
                  <a:pPr algn="ctr"/>
                  <a:r>
                    <a:rPr lang="en-US" altLang="zh-CN" sz="1400" b="0">
                      <a:solidFill>
                        <a:srgbClr val="000000"/>
                      </a:solidFill>
                    </a:rPr>
                    <a:t>97</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06" name="Rectangle 127"/>
                <p:cNvSpPr>
                  <a:spLocks noChangeArrowheads="1"/>
                </p:cNvSpPr>
                <p:nvPr/>
              </p:nvSpPr>
              <p:spPr bwMode="auto">
                <a:xfrm>
                  <a:off x="6630" y="758"/>
                  <a:ext cx="527"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55" name="Group 128"/>
              <p:cNvGrpSpPr/>
              <p:nvPr/>
            </p:nvGrpSpPr>
            <p:grpSpPr bwMode="auto">
              <a:xfrm>
                <a:off x="7157" y="758"/>
                <a:ext cx="528" cy="374"/>
                <a:chOff x="7157" y="758"/>
                <a:chExt cx="528" cy="374"/>
              </a:xfrm>
            </p:grpSpPr>
            <p:sp>
              <p:nvSpPr>
                <p:cNvPr id="273903" name="Rectangle 129"/>
                <p:cNvSpPr>
                  <a:spLocks noChangeArrowheads="1"/>
                </p:cNvSpPr>
                <p:nvPr/>
              </p:nvSpPr>
              <p:spPr bwMode="auto">
                <a:xfrm>
                  <a:off x="7200" y="758"/>
                  <a:ext cx="442" cy="374"/>
                </a:xfrm>
                <a:prstGeom prst="rect">
                  <a:avLst/>
                </a:prstGeom>
                <a:noFill/>
                <a:ln w="12700">
                  <a:noFill/>
                  <a:miter lim="800000"/>
                </a:ln>
              </p:spPr>
              <p:txBody>
                <a:bodyPr anchor="ctr"/>
                <a:lstStyle/>
                <a:p>
                  <a:pPr algn="ctr"/>
                  <a:r>
                    <a:rPr lang="en-US" altLang="zh-CN" sz="1400" b="0">
                      <a:solidFill>
                        <a:srgbClr val="000000"/>
                      </a:solidFill>
                    </a:rPr>
                    <a:t>97.5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04" name="Rectangle 130"/>
                <p:cNvSpPr>
                  <a:spLocks noChangeArrowheads="1"/>
                </p:cNvSpPr>
                <p:nvPr/>
              </p:nvSpPr>
              <p:spPr bwMode="auto">
                <a:xfrm>
                  <a:off x="7157" y="758"/>
                  <a:ext cx="528"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56" name="Group 131"/>
              <p:cNvGrpSpPr/>
              <p:nvPr/>
            </p:nvGrpSpPr>
            <p:grpSpPr bwMode="auto">
              <a:xfrm>
                <a:off x="0" y="1132"/>
                <a:ext cx="975" cy="834"/>
                <a:chOff x="0" y="1132"/>
                <a:chExt cx="975" cy="834"/>
              </a:xfrm>
            </p:grpSpPr>
            <p:sp>
              <p:nvSpPr>
                <p:cNvPr id="273901" name="Rectangle 132"/>
                <p:cNvSpPr>
                  <a:spLocks noChangeArrowheads="1"/>
                </p:cNvSpPr>
                <p:nvPr/>
              </p:nvSpPr>
              <p:spPr bwMode="auto">
                <a:xfrm>
                  <a:off x="43" y="1132"/>
                  <a:ext cx="889" cy="834"/>
                </a:xfrm>
                <a:prstGeom prst="rect">
                  <a:avLst/>
                </a:prstGeom>
                <a:noFill/>
                <a:ln w="12700">
                  <a:noFill/>
                  <a:miter lim="800000"/>
                </a:ln>
              </p:spPr>
              <p:txBody>
                <a:bodyPr anchor="ctr"/>
                <a:lstStyle/>
                <a:p>
                  <a:pPr algn="ctr"/>
                  <a:r>
                    <a:rPr lang="zh-CN" altLang="en-US" sz="1400">
                      <a:solidFill>
                        <a:srgbClr val="000000"/>
                      </a:solidFill>
                    </a:rPr>
                    <a:t>残次品</a:t>
                  </a:r>
                  <a:endParaRPr lang="zh-CN" altLang="en-US" sz="1400" b="0">
                    <a:solidFill>
                      <a:srgbClr val="000000"/>
                    </a:solidFill>
                  </a:endParaRPr>
                </a:p>
                <a:p>
                  <a:pPr algn="ctr" eaLnBrk="0" hangingPunct="0"/>
                  <a:r>
                    <a:rPr lang="en-US" altLang="zh-CN" sz="1400">
                      <a:solidFill>
                        <a:srgbClr val="000000"/>
                      </a:solidFill>
                    </a:rPr>
                    <a:t>/</a:t>
                  </a:r>
                  <a:r>
                    <a:rPr lang="zh-CN" altLang="en-US" sz="1400">
                      <a:solidFill>
                        <a:srgbClr val="000000"/>
                      </a:solidFill>
                    </a:rPr>
                    <a:t>返工率</a:t>
                  </a:r>
                  <a:endParaRPr lang="zh-CN" altLang="en-US" sz="1400" b="0">
                    <a:solidFill>
                      <a:srgbClr val="000000"/>
                    </a:solidFill>
                  </a:endParaRPr>
                </a:p>
                <a:p>
                  <a:pPr algn="ctr" eaLnBrk="0" hangingPunct="0"/>
                  <a:endParaRPr lang="en-US" altLang="zh-CN" sz="1400" b="0">
                    <a:solidFill>
                      <a:srgbClr val="000000"/>
                    </a:solidFill>
                  </a:endParaRPr>
                </a:p>
              </p:txBody>
            </p:sp>
            <p:sp>
              <p:nvSpPr>
                <p:cNvPr id="273902" name="Rectangle 133"/>
                <p:cNvSpPr>
                  <a:spLocks noChangeArrowheads="1"/>
                </p:cNvSpPr>
                <p:nvPr/>
              </p:nvSpPr>
              <p:spPr bwMode="auto">
                <a:xfrm>
                  <a:off x="0" y="1132"/>
                  <a:ext cx="975" cy="83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57" name="Group 134"/>
              <p:cNvGrpSpPr/>
              <p:nvPr/>
            </p:nvGrpSpPr>
            <p:grpSpPr bwMode="auto">
              <a:xfrm>
                <a:off x="975" y="1132"/>
                <a:ext cx="467" cy="834"/>
                <a:chOff x="975" y="1132"/>
                <a:chExt cx="467" cy="834"/>
              </a:xfrm>
            </p:grpSpPr>
            <p:sp>
              <p:nvSpPr>
                <p:cNvPr id="273899" name="Rectangle 135"/>
                <p:cNvSpPr>
                  <a:spLocks noChangeArrowheads="1"/>
                </p:cNvSpPr>
                <p:nvPr/>
              </p:nvSpPr>
              <p:spPr bwMode="auto">
                <a:xfrm>
                  <a:off x="1018" y="1132"/>
                  <a:ext cx="381" cy="834"/>
                </a:xfrm>
                <a:prstGeom prst="rect">
                  <a:avLst/>
                </a:prstGeom>
                <a:noFill/>
                <a:ln w="12700">
                  <a:noFill/>
                  <a:miter lim="800000"/>
                </a:ln>
              </p:spPr>
              <p:txBody>
                <a:bodyPr anchor="ctr"/>
                <a:lstStyle/>
                <a:p>
                  <a:pPr algn="ctr"/>
                  <a:r>
                    <a:rPr lang="en-US" altLang="zh-CN" sz="1400">
                      <a:solidFill>
                        <a:srgbClr val="000000"/>
                      </a:solidFill>
                    </a:rPr>
                    <a:t>10%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900" name="Rectangle 136"/>
                <p:cNvSpPr>
                  <a:spLocks noChangeArrowheads="1"/>
                </p:cNvSpPr>
                <p:nvPr/>
              </p:nvSpPr>
              <p:spPr bwMode="auto">
                <a:xfrm>
                  <a:off x="975" y="1132"/>
                  <a:ext cx="467" cy="83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58" name="Group 137"/>
              <p:cNvGrpSpPr/>
              <p:nvPr/>
            </p:nvGrpSpPr>
            <p:grpSpPr bwMode="auto">
              <a:xfrm>
                <a:off x="1442" y="1132"/>
                <a:ext cx="514" cy="460"/>
                <a:chOff x="1442" y="1132"/>
                <a:chExt cx="514" cy="460"/>
              </a:xfrm>
            </p:grpSpPr>
            <p:sp>
              <p:nvSpPr>
                <p:cNvPr id="273897" name="Rectangle 138"/>
                <p:cNvSpPr>
                  <a:spLocks noChangeArrowheads="1"/>
                </p:cNvSpPr>
                <p:nvPr/>
              </p:nvSpPr>
              <p:spPr bwMode="auto">
                <a:xfrm>
                  <a:off x="1485" y="1132"/>
                  <a:ext cx="428" cy="460"/>
                </a:xfrm>
                <a:prstGeom prst="rect">
                  <a:avLst/>
                </a:prstGeom>
                <a:noFill/>
                <a:ln w="12700">
                  <a:noFill/>
                  <a:miter lim="800000"/>
                </a:ln>
              </p:spPr>
              <p:txBody>
                <a:bodyPr anchor="ctr"/>
                <a:lstStyle/>
                <a:p>
                  <a:pPr algn="ctr"/>
                  <a:r>
                    <a:rPr lang="en-US" altLang="zh-CN" sz="1400" b="0">
                      <a:solidFill>
                        <a:srgbClr val="000000"/>
                      </a:solidFill>
                    </a:rPr>
                    <a:t> </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98" name="Rectangle 139"/>
                <p:cNvSpPr>
                  <a:spLocks noChangeArrowheads="1"/>
                </p:cNvSpPr>
                <p:nvPr/>
              </p:nvSpPr>
              <p:spPr bwMode="auto">
                <a:xfrm>
                  <a:off x="1442" y="1132"/>
                  <a:ext cx="514" cy="46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59" name="Group 140"/>
              <p:cNvGrpSpPr/>
              <p:nvPr/>
            </p:nvGrpSpPr>
            <p:grpSpPr bwMode="auto">
              <a:xfrm>
                <a:off x="1956" y="1132"/>
                <a:ext cx="514" cy="460"/>
                <a:chOff x="1956" y="1132"/>
                <a:chExt cx="514" cy="460"/>
              </a:xfrm>
            </p:grpSpPr>
            <p:sp>
              <p:nvSpPr>
                <p:cNvPr id="273895" name="Rectangle 141"/>
                <p:cNvSpPr>
                  <a:spLocks noChangeArrowheads="1"/>
                </p:cNvSpPr>
                <p:nvPr/>
              </p:nvSpPr>
              <p:spPr bwMode="auto">
                <a:xfrm>
                  <a:off x="1999" y="1132"/>
                  <a:ext cx="428" cy="460"/>
                </a:xfrm>
                <a:prstGeom prst="rect">
                  <a:avLst/>
                </a:prstGeom>
                <a:noFill/>
                <a:ln w="12700">
                  <a:noFill/>
                  <a:miter lim="800000"/>
                </a:ln>
              </p:spPr>
              <p:txBody>
                <a:bodyPr anchor="ctr"/>
                <a:lstStyle/>
                <a:p>
                  <a:pPr algn="ctr"/>
                  <a:r>
                    <a:rPr lang="en-US" altLang="zh-CN" sz="1400" b="0">
                      <a:solidFill>
                        <a:srgbClr val="000000"/>
                      </a:solidFill>
                    </a:rPr>
                    <a:t>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96" name="Rectangle 142"/>
                <p:cNvSpPr>
                  <a:spLocks noChangeArrowheads="1"/>
                </p:cNvSpPr>
                <p:nvPr/>
              </p:nvSpPr>
              <p:spPr bwMode="auto">
                <a:xfrm>
                  <a:off x="1956" y="1132"/>
                  <a:ext cx="514" cy="46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60" name="Group 143"/>
              <p:cNvGrpSpPr/>
              <p:nvPr/>
            </p:nvGrpSpPr>
            <p:grpSpPr bwMode="auto">
              <a:xfrm>
                <a:off x="2470" y="1132"/>
                <a:ext cx="514" cy="460"/>
                <a:chOff x="2470" y="1132"/>
                <a:chExt cx="514" cy="460"/>
              </a:xfrm>
            </p:grpSpPr>
            <p:sp>
              <p:nvSpPr>
                <p:cNvPr id="273893" name="Rectangle 144"/>
                <p:cNvSpPr>
                  <a:spLocks noChangeArrowheads="1"/>
                </p:cNvSpPr>
                <p:nvPr/>
              </p:nvSpPr>
              <p:spPr bwMode="auto">
                <a:xfrm>
                  <a:off x="2513" y="1132"/>
                  <a:ext cx="428" cy="460"/>
                </a:xfrm>
                <a:prstGeom prst="rect">
                  <a:avLst/>
                </a:prstGeom>
                <a:noFill/>
                <a:ln w="12700">
                  <a:noFill/>
                  <a:miter lim="800000"/>
                </a:ln>
              </p:spPr>
              <p:txBody>
                <a:bodyPr anchor="ctr"/>
                <a:lstStyle/>
                <a:p>
                  <a:pPr algn="ctr"/>
                  <a:r>
                    <a:rPr lang="en-US" altLang="zh-CN" sz="1400" b="0">
                      <a:solidFill>
                        <a:srgbClr val="000000"/>
                      </a:solidFill>
                    </a:rPr>
                    <a:t>0.1</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94" name="Rectangle 145"/>
                <p:cNvSpPr>
                  <a:spLocks noChangeArrowheads="1"/>
                </p:cNvSpPr>
                <p:nvPr/>
              </p:nvSpPr>
              <p:spPr bwMode="auto">
                <a:xfrm>
                  <a:off x="2470" y="1132"/>
                  <a:ext cx="514" cy="46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61" name="Group 146"/>
              <p:cNvGrpSpPr/>
              <p:nvPr/>
            </p:nvGrpSpPr>
            <p:grpSpPr bwMode="auto">
              <a:xfrm>
                <a:off x="2984" y="1132"/>
                <a:ext cx="514" cy="460"/>
                <a:chOff x="2984" y="1132"/>
                <a:chExt cx="514" cy="460"/>
              </a:xfrm>
            </p:grpSpPr>
            <p:sp>
              <p:nvSpPr>
                <p:cNvPr id="273891" name="Rectangle 147"/>
                <p:cNvSpPr>
                  <a:spLocks noChangeArrowheads="1"/>
                </p:cNvSpPr>
                <p:nvPr/>
              </p:nvSpPr>
              <p:spPr bwMode="auto">
                <a:xfrm>
                  <a:off x="3027" y="1132"/>
                  <a:ext cx="428" cy="460"/>
                </a:xfrm>
                <a:prstGeom prst="rect">
                  <a:avLst/>
                </a:prstGeom>
                <a:noFill/>
                <a:ln w="12700">
                  <a:noFill/>
                  <a:miter lim="800000"/>
                </a:ln>
              </p:spPr>
              <p:txBody>
                <a:bodyPr anchor="ctr"/>
                <a:lstStyle/>
                <a:p>
                  <a:pPr algn="ctr"/>
                  <a:r>
                    <a:rPr lang="en-US" altLang="zh-CN" sz="1400" b="0">
                      <a:solidFill>
                        <a:srgbClr val="000000"/>
                      </a:solidFill>
                    </a:rPr>
                    <a:t>0.2</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92" name="Rectangle 148"/>
                <p:cNvSpPr>
                  <a:spLocks noChangeArrowheads="1"/>
                </p:cNvSpPr>
                <p:nvPr/>
              </p:nvSpPr>
              <p:spPr bwMode="auto">
                <a:xfrm>
                  <a:off x="2984" y="1132"/>
                  <a:ext cx="514" cy="46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62" name="Group 149"/>
              <p:cNvGrpSpPr/>
              <p:nvPr/>
            </p:nvGrpSpPr>
            <p:grpSpPr bwMode="auto">
              <a:xfrm>
                <a:off x="3498" y="1132"/>
                <a:ext cx="514" cy="460"/>
                <a:chOff x="3498" y="1132"/>
                <a:chExt cx="514" cy="460"/>
              </a:xfrm>
            </p:grpSpPr>
            <p:sp>
              <p:nvSpPr>
                <p:cNvPr id="273889" name="Rectangle 150"/>
                <p:cNvSpPr>
                  <a:spLocks noChangeArrowheads="1"/>
                </p:cNvSpPr>
                <p:nvPr/>
              </p:nvSpPr>
              <p:spPr bwMode="auto">
                <a:xfrm>
                  <a:off x="3541" y="1132"/>
                  <a:ext cx="428" cy="460"/>
                </a:xfrm>
                <a:prstGeom prst="rect">
                  <a:avLst/>
                </a:prstGeom>
                <a:noFill/>
                <a:ln w="12700">
                  <a:noFill/>
                  <a:miter lim="800000"/>
                </a:ln>
              </p:spPr>
              <p:txBody>
                <a:bodyPr anchor="ctr"/>
                <a:lstStyle/>
                <a:p>
                  <a:pPr algn="ctr"/>
                  <a:r>
                    <a:rPr lang="en-US" altLang="zh-CN" sz="1400" b="0">
                      <a:solidFill>
                        <a:srgbClr val="000000"/>
                      </a:solidFill>
                    </a:rPr>
                    <a:t>0.3</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90" name="Rectangle 151"/>
                <p:cNvSpPr>
                  <a:spLocks noChangeArrowheads="1"/>
                </p:cNvSpPr>
                <p:nvPr/>
              </p:nvSpPr>
              <p:spPr bwMode="auto">
                <a:xfrm>
                  <a:off x="3498" y="1132"/>
                  <a:ext cx="514" cy="46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63" name="Group 152"/>
              <p:cNvGrpSpPr/>
              <p:nvPr/>
            </p:nvGrpSpPr>
            <p:grpSpPr bwMode="auto">
              <a:xfrm>
                <a:off x="4012" y="1132"/>
                <a:ext cx="514" cy="460"/>
                <a:chOff x="4012" y="1132"/>
                <a:chExt cx="514" cy="460"/>
              </a:xfrm>
            </p:grpSpPr>
            <p:sp>
              <p:nvSpPr>
                <p:cNvPr id="273887" name="Rectangle 153"/>
                <p:cNvSpPr>
                  <a:spLocks noChangeArrowheads="1"/>
                </p:cNvSpPr>
                <p:nvPr/>
              </p:nvSpPr>
              <p:spPr bwMode="auto">
                <a:xfrm>
                  <a:off x="4055" y="1132"/>
                  <a:ext cx="428" cy="460"/>
                </a:xfrm>
                <a:prstGeom prst="rect">
                  <a:avLst/>
                </a:prstGeom>
                <a:noFill/>
                <a:ln w="12700">
                  <a:noFill/>
                  <a:miter lim="800000"/>
                </a:ln>
              </p:spPr>
              <p:txBody>
                <a:bodyPr anchor="ctr"/>
                <a:lstStyle/>
                <a:p>
                  <a:pPr algn="ctr"/>
                  <a:r>
                    <a:rPr lang="en-US" altLang="zh-CN" sz="1400" b="0">
                      <a:solidFill>
                        <a:srgbClr val="000000"/>
                      </a:solidFill>
                    </a:rPr>
                    <a:t>0.4</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88" name="Rectangle 154"/>
                <p:cNvSpPr>
                  <a:spLocks noChangeArrowheads="1"/>
                </p:cNvSpPr>
                <p:nvPr/>
              </p:nvSpPr>
              <p:spPr bwMode="auto">
                <a:xfrm>
                  <a:off x="4012" y="1132"/>
                  <a:ext cx="514" cy="46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64" name="Group 155"/>
              <p:cNvGrpSpPr/>
              <p:nvPr/>
            </p:nvGrpSpPr>
            <p:grpSpPr bwMode="auto">
              <a:xfrm>
                <a:off x="4526" y="1132"/>
                <a:ext cx="526" cy="460"/>
                <a:chOff x="4526" y="1132"/>
                <a:chExt cx="526" cy="460"/>
              </a:xfrm>
            </p:grpSpPr>
            <p:sp>
              <p:nvSpPr>
                <p:cNvPr id="273885" name="Rectangle 156"/>
                <p:cNvSpPr>
                  <a:spLocks noChangeArrowheads="1"/>
                </p:cNvSpPr>
                <p:nvPr/>
              </p:nvSpPr>
              <p:spPr bwMode="auto">
                <a:xfrm>
                  <a:off x="4569" y="1132"/>
                  <a:ext cx="440" cy="460"/>
                </a:xfrm>
                <a:prstGeom prst="rect">
                  <a:avLst/>
                </a:prstGeom>
                <a:noFill/>
                <a:ln w="12700">
                  <a:noFill/>
                  <a:miter lim="800000"/>
                </a:ln>
              </p:spPr>
              <p:txBody>
                <a:bodyPr anchor="ctr"/>
                <a:lstStyle/>
                <a:p>
                  <a:pPr algn="ctr"/>
                  <a:r>
                    <a:rPr lang="en-US" altLang="zh-CN" sz="1400" b="0">
                      <a:solidFill>
                        <a:srgbClr val="000000"/>
                      </a:solidFill>
                    </a:rPr>
                    <a:t>0.5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86" name="Rectangle 157"/>
                <p:cNvSpPr>
                  <a:spLocks noChangeArrowheads="1"/>
                </p:cNvSpPr>
                <p:nvPr/>
              </p:nvSpPr>
              <p:spPr bwMode="auto">
                <a:xfrm>
                  <a:off x="4526" y="1132"/>
                  <a:ext cx="526" cy="46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65" name="Group 158"/>
              <p:cNvGrpSpPr/>
              <p:nvPr/>
            </p:nvGrpSpPr>
            <p:grpSpPr bwMode="auto">
              <a:xfrm>
                <a:off x="5052" y="1132"/>
                <a:ext cx="526" cy="460"/>
                <a:chOff x="5052" y="1132"/>
                <a:chExt cx="526" cy="460"/>
              </a:xfrm>
            </p:grpSpPr>
            <p:sp>
              <p:nvSpPr>
                <p:cNvPr id="273883" name="Rectangle 159"/>
                <p:cNvSpPr>
                  <a:spLocks noChangeArrowheads="1"/>
                </p:cNvSpPr>
                <p:nvPr/>
              </p:nvSpPr>
              <p:spPr bwMode="auto">
                <a:xfrm>
                  <a:off x="5095" y="1132"/>
                  <a:ext cx="440" cy="460"/>
                </a:xfrm>
                <a:prstGeom prst="rect">
                  <a:avLst/>
                </a:prstGeom>
                <a:noFill/>
                <a:ln w="12700">
                  <a:noFill/>
                  <a:miter lim="800000"/>
                </a:ln>
              </p:spPr>
              <p:txBody>
                <a:bodyPr anchor="ctr"/>
                <a:lstStyle/>
                <a:p>
                  <a:pPr algn="ctr"/>
                  <a:r>
                    <a:rPr lang="en-US" altLang="zh-CN" sz="1400" b="0">
                      <a:solidFill>
                        <a:srgbClr val="000000"/>
                      </a:solidFill>
                    </a:rPr>
                    <a:t>0.6</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84" name="Rectangle 160"/>
                <p:cNvSpPr>
                  <a:spLocks noChangeArrowheads="1"/>
                </p:cNvSpPr>
                <p:nvPr/>
              </p:nvSpPr>
              <p:spPr bwMode="auto">
                <a:xfrm>
                  <a:off x="5052" y="1132"/>
                  <a:ext cx="526" cy="46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66" name="Group 161"/>
              <p:cNvGrpSpPr/>
              <p:nvPr/>
            </p:nvGrpSpPr>
            <p:grpSpPr bwMode="auto">
              <a:xfrm>
                <a:off x="5578" y="1132"/>
                <a:ext cx="526" cy="460"/>
                <a:chOff x="5578" y="1132"/>
                <a:chExt cx="526" cy="460"/>
              </a:xfrm>
            </p:grpSpPr>
            <p:sp>
              <p:nvSpPr>
                <p:cNvPr id="273881" name="Rectangle 162"/>
                <p:cNvSpPr>
                  <a:spLocks noChangeArrowheads="1"/>
                </p:cNvSpPr>
                <p:nvPr/>
              </p:nvSpPr>
              <p:spPr bwMode="auto">
                <a:xfrm>
                  <a:off x="5621" y="1132"/>
                  <a:ext cx="440" cy="460"/>
                </a:xfrm>
                <a:prstGeom prst="rect">
                  <a:avLst/>
                </a:prstGeom>
                <a:noFill/>
                <a:ln w="12700">
                  <a:noFill/>
                  <a:miter lim="800000"/>
                </a:ln>
              </p:spPr>
              <p:txBody>
                <a:bodyPr anchor="ctr"/>
                <a:lstStyle/>
                <a:p>
                  <a:pPr algn="ctr"/>
                  <a:r>
                    <a:rPr lang="en-US" altLang="zh-CN" sz="1400" b="0">
                      <a:solidFill>
                        <a:srgbClr val="000000"/>
                      </a:solidFill>
                    </a:rPr>
                    <a:t>0.7</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82" name="Rectangle 163"/>
                <p:cNvSpPr>
                  <a:spLocks noChangeArrowheads="1"/>
                </p:cNvSpPr>
                <p:nvPr/>
              </p:nvSpPr>
              <p:spPr bwMode="auto">
                <a:xfrm>
                  <a:off x="5578" y="1132"/>
                  <a:ext cx="526" cy="46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67" name="Group 164"/>
              <p:cNvGrpSpPr/>
              <p:nvPr/>
            </p:nvGrpSpPr>
            <p:grpSpPr bwMode="auto">
              <a:xfrm>
                <a:off x="6104" y="1132"/>
                <a:ext cx="526" cy="460"/>
                <a:chOff x="6104" y="1132"/>
                <a:chExt cx="526" cy="460"/>
              </a:xfrm>
            </p:grpSpPr>
            <p:sp>
              <p:nvSpPr>
                <p:cNvPr id="273879" name="Rectangle 165"/>
                <p:cNvSpPr>
                  <a:spLocks noChangeArrowheads="1"/>
                </p:cNvSpPr>
                <p:nvPr/>
              </p:nvSpPr>
              <p:spPr bwMode="auto">
                <a:xfrm>
                  <a:off x="6147" y="1132"/>
                  <a:ext cx="440" cy="460"/>
                </a:xfrm>
                <a:prstGeom prst="rect">
                  <a:avLst/>
                </a:prstGeom>
                <a:noFill/>
                <a:ln w="12700">
                  <a:noFill/>
                  <a:miter lim="800000"/>
                </a:ln>
              </p:spPr>
              <p:txBody>
                <a:bodyPr anchor="ctr"/>
                <a:lstStyle/>
                <a:p>
                  <a:pPr algn="ctr"/>
                  <a:r>
                    <a:rPr lang="en-US" altLang="zh-CN" sz="1400" b="0">
                      <a:solidFill>
                        <a:srgbClr val="000000"/>
                      </a:solidFill>
                    </a:rPr>
                    <a:t>0.8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80" name="Rectangle 166"/>
                <p:cNvSpPr>
                  <a:spLocks noChangeArrowheads="1"/>
                </p:cNvSpPr>
                <p:nvPr/>
              </p:nvSpPr>
              <p:spPr bwMode="auto">
                <a:xfrm>
                  <a:off x="6104" y="1132"/>
                  <a:ext cx="526" cy="46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68" name="Group 167"/>
              <p:cNvGrpSpPr/>
              <p:nvPr/>
            </p:nvGrpSpPr>
            <p:grpSpPr bwMode="auto">
              <a:xfrm>
                <a:off x="6630" y="1132"/>
                <a:ext cx="527" cy="460"/>
                <a:chOff x="6630" y="1132"/>
                <a:chExt cx="527" cy="460"/>
              </a:xfrm>
            </p:grpSpPr>
            <p:sp>
              <p:nvSpPr>
                <p:cNvPr id="273877" name="Rectangle 168"/>
                <p:cNvSpPr>
                  <a:spLocks noChangeArrowheads="1"/>
                </p:cNvSpPr>
                <p:nvPr/>
              </p:nvSpPr>
              <p:spPr bwMode="auto">
                <a:xfrm>
                  <a:off x="6673" y="1132"/>
                  <a:ext cx="441" cy="460"/>
                </a:xfrm>
                <a:prstGeom prst="rect">
                  <a:avLst/>
                </a:prstGeom>
                <a:noFill/>
                <a:ln w="12700">
                  <a:noFill/>
                  <a:miter lim="800000"/>
                </a:ln>
              </p:spPr>
              <p:txBody>
                <a:bodyPr anchor="ctr"/>
                <a:lstStyle/>
                <a:p>
                  <a:pPr algn="ctr"/>
                  <a:r>
                    <a:rPr lang="en-US" altLang="zh-CN" sz="1400" b="0">
                      <a:solidFill>
                        <a:srgbClr val="000000"/>
                      </a:solidFill>
                    </a:rPr>
                    <a:t>0.9</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78" name="Rectangle 169"/>
                <p:cNvSpPr>
                  <a:spLocks noChangeArrowheads="1"/>
                </p:cNvSpPr>
                <p:nvPr/>
              </p:nvSpPr>
              <p:spPr bwMode="auto">
                <a:xfrm>
                  <a:off x="6630" y="1132"/>
                  <a:ext cx="527" cy="46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69" name="Group 170"/>
              <p:cNvGrpSpPr/>
              <p:nvPr/>
            </p:nvGrpSpPr>
            <p:grpSpPr bwMode="auto">
              <a:xfrm>
                <a:off x="7157" y="1132"/>
                <a:ext cx="528" cy="460"/>
                <a:chOff x="7157" y="1132"/>
                <a:chExt cx="528" cy="460"/>
              </a:xfrm>
            </p:grpSpPr>
            <p:sp>
              <p:nvSpPr>
                <p:cNvPr id="273875" name="Rectangle 171"/>
                <p:cNvSpPr>
                  <a:spLocks noChangeArrowheads="1"/>
                </p:cNvSpPr>
                <p:nvPr/>
              </p:nvSpPr>
              <p:spPr bwMode="auto">
                <a:xfrm>
                  <a:off x="7200" y="1132"/>
                  <a:ext cx="442" cy="460"/>
                </a:xfrm>
                <a:prstGeom prst="rect">
                  <a:avLst/>
                </a:prstGeom>
                <a:noFill/>
                <a:ln w="12700">
                  <a:noFill/>
                  <a:miter lim="800000"/>
                </a:ln>
              </p:spPr>
              <p:txBody>
                <a:bodyPr anchor="ctr"/>
                <a:lstStyle/>
                <a:p>
                  <a:pPr algn="ctr"/>
                  <a:r>
                    <a:rPr lang="en-US" altLang="zh-CN" sz="1400" b="0">
                      <a:solidFill>
                        <a:srgbClr val="000000"/>
                      </a:solidFill>
                    </a:rPr>
                    <a:t>1.0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76" name="Rectangle 172"/>
                <p:cNvSpPr>
                  <a:spLocks noChangeArrowheads="1"/>
                </p:cNvSpPr>
                <p:nvPr/>
              </p:nvSpPr>
              <p:spPr bwMode="auto">
                <a:xfrm>
                  <a:off x="7157" y="1132"/>
                  <a:ext cx="528" cy="460"/>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70" name="Group 173"/>
              <p:cNvGrpSpPr/>
              <p:nvPr/>
            </p:nvGrpSpPr>
            <p:grpSpPr bwMode="auto">
              <a:xfrm>
                <a:off x="7685" y="1132"/>
                <a:ext cx="496" cy="834"/>
                <a:chOff x="7685" y="1132"/>
                <a:chExt cx="496" cy="834"/>
              </a:xfrm>
            </p:grpSpPr>
            <p:sp>
              <p:nvSpPr>
                <p:cNvPr id="273873" name="Rectangle 174"/>
                <p:cNvSpPr>
                  <a:spLocks noChangeArrowheads="1"/>
                </p:cNvSpPr>
                <p:nvPr/>
              </p:nvSpPr>
              <p:spPr bwMode="auto">
                <a:xfrm>
                  <a:off x="7728" y="1132"/>
                  <a:ext cx="410" cy="834"/>
                </a:xfrm>
                <a:prstGeom prst="rect">
                  <a:avLst/>
                </a:prstGeom>
                <a:noFill/>
                <a:ln w="12700">
                  <a:noFill/>
                  <a:miter lim="800000"/>
                </a:ln>
              </p:spPr>
              <p:txBody>
                <a:bodyPr anchor="ctr"/>
                <a:lstStyle/>
                <a:p>
                  <a:pPr algn="ctr"/>
                  <a:r>
                    <a:rPr lang="en-US" altLang="zh-CN" sz="1400" b="0">
                      <a:solidFill>
                        <a:srgbClr val="000000"/>
                      </a:solidFill>
                    </a:rPr>
                    <a:t>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74" name="Rectangle 175"/>
                <p:cNvSpPr>
                  <a:spLocks noChangeArrowheads="1"/>
                </p:cNvSpPr>
                <p:nvPr/>
              </p:nvSpPr>
              <p:spPr bwMode="auto">
                <a:xfrm>
                  <a:off x="7685" y="1132"/>
                  <a:ext cx="496" cy="83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71" name="Group 176"/>
              <p:cNvGrpSpPr/>
              <p:nvPr/>
            </p:nvGrpSpPr>
            <p:grpSpPr bwMode="auto">
              <a:xfrm>
                <a:off x="1442" y="1592"/>
                <a:ext cx="514" cy="374"/>
                <a:chOff x="1442" y="1592"/>
                <a:chExt cx="514" cy="374"/>
              </a:xfrm>
            </p:grpSpPr>
            <p:sp>
              <p:nvSpPr>
                <p:cNvPr id="273871" name="Rectangle 177"/>
                <p:cNvSpPr>
                  <a:spLocks noChangeArrowheads="1"/>
                </p:cNvSpPr>
                <p:nvPr/>
              </p:nvSpPr>
              <p:spPr bwMode="auto">
                <a:xfrm>
                  <a:off x="1485" y="1592"/>
                  <a:ext cx="428" cy="374"/>
                </a:xfrm>
                <a:prstGeom prst="rect">
                  <a:avLst/>
                </a:prstGeom>
                <a:noFill/>
                <a:ln w="12700">
                  <a:noFill/>
                  <a:miter lim="800000"/>
                </a:ln>
              </p:spPr>
              <p:txBody>
                <a:bodyPr anchor="ctr"/>
                <a:lstStyle/>
                <a:p>
                  <a:pPr algn="ctr"/>
                  <a:r>
                    <a:rPr lang="en-US" altLang="zh-CN" sz="1400" b="0">
                      <a:solidFill>
                        <a:srgbClr val="000000"/>
                      </a:solidFill>
                    </a:rPr>
                    <a:t>0.50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72" name="Rectangle 178"/>
                <p:cNvSpPr>
                  <a:spLocks noChangeArrowheads="1"/>
                </p:cNvSpPr>
                <p:nvPr/>
              </p:nvSpPr>
              <p:spPr bwMode="auto">
                <a:xfrm>
                  <a:off x="1442" y="1592"/>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72" name="Group 179"/>
              <p:cNvGrpSpPr/>
              <p:nvPr/>
            </p:nvGrpSpPr>
            <p:grpSpPr bwMode="auto">
              <a:xfrm>
                <a:off x="1956" y="1592"/>
                <a:ext cx="514" cy="374"/>
                <a:chOff x="1956" y="1592"/>
                <a:chExt cx="514" cy="374"/>
              </a:xfrm>
            </p:grpSpPr>
            <p:sp>
              <p:nvSpPr>
                <p:cNvPr id="273869" name="Rectangle 180"/>
                <p:cNvSpPr>
                  <a:spLocks noChangeArrowheads="1"/>
                </p:cNvSpPr>
                <p:nvPr/>
              </p:nvSpPr>
              <p:spPr bwMode="auto">
                <a:xfrm>
                  <a:off x="1999" y="1592"/>
                  <a:ext cx="428" cy="374"/>
                </a:xfrm>
                <a:prstGeom prst="rect">
                  <a:avLst/>
                </a:prstGeom>
                <a:noFill/>
                <a:ln w="12700">
                  <a:noFill/>
                  <a:miter lim="800000"/>
                </a:ln>
              </p:spPr>
              <p:txBody>
                <a:bodyPr anchor="ctr"/>
                <a:lstStyle/>
                <a:p>
                  <a:pPr algn="ctr"/>
                  <a:r>
                    <a:rPr lang="en-US" altLang="zh-CN" sz="1400" b="0">
                      <a:solidFill>
                        <a:srgbClr val="000000"/>
                      </a:solidFill>
                    </a:rPr>
                    <a:t>0.50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70" name="Rectangle 181"/>
                <p:cNvSpPr>
                  <a:spLocks noChangeArrowheads="1"/>
                </p:cNvSpPr>
                <p:nvPr/>
              </p:nvSpPr>
              <p:spPr bwMode="auto">
                <a:xfrm>
                  <a:off x="1956" y="1592"/>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73" name="Group 182"/>
              <p:cNvGrpSpPr/>
              <p:nvPr/>
            </p:nvGrpSpPr>
            <p:grpSpPr bwMode="auto">
              <a:xfrm>
                <a:off x="2470" y="1592"/>
                <a:ext cx="514" cy="374"/>
                <a:chOff x="2470" y="1592"/>
                <a:chExt cx="514" cy="374"/>
              </a:xfrm>
            </p:grpSpPr>
            <p:sp>
              <p:nvSpPr>
                <p:cNvPr id="273867" name="Rectangle 183"/>
                <p:cNvSpPr>
                  <a:spLocks noChangeArrowheads="1"/>
                </p:cNvSpPr>
                <p:nvPr/>
              </p:nvSpPr>
              <p:spPr bwMode="auto">
                <a:xfrm>
                  <a:off x="2513" y="1592"/>
                  <a:ext cx="428" cy="374"/>
                </a:xfrm>
                <a:prstGeom prst="rect">
                  <a:avLst/>
                </a:prstGeom>
                <a:noFill/>
                <a:ln w="12700">
                  <a:noFill/>
                  <a:miter lim="800000"/>
                </a:ln>
              </p:spPr>
              <p:txBody>
                <a:bodyPr anchor="ctr"/>
                <a:lstStyle/>
                <a:p>
                  <a:pPr algn="ctr"/>
                  <a:r>
                    <a:rPr lang="en-US" altLang="zh-CN" sz="1400" b="0">
                      <a:solidFill>
                        <a:srgbClr val="000000"/>
                      </a:solidFill>
                    </a:rPr>
                    <a:t>0.48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68" name="Rectangle 184"/>
                <p:cNvSpPr>
                  <a:spLocks noChangeArrowheads="1"/>
                </p:cNvSpPr>
                <p:nvPr/>
              </p:nvSpPr>
              <p:spPr bwMode="auto">
                <a:xfrm>
                  <a:off x="2470" y="1592"/>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74" name="Group 185"/>
              <p:cNvGrpSpPr/>
              <p:nvPr/>
            </p:nvGrpSpPr>
            <p:grpSpPr bwMode="auto">
              <a:xfrm>
                <a:off x="2984" y="1592"/>
                <a:ext cx="514" cy="374"/>
                <a:chOff x="2984" y="1592"/>
                <a:chExt cx="514" cy="374"/>
              </a:xfrm>
            </p:grpSpPr>
            <p:sp>
              <p:nvSpPr>
                <p:cNvPr id="273865" name="Rectangle 186"/>
                <p:cNvSpPr>
                  <a:spLocks noChangeArrowheads="1"/>
                </p:cNvSpPr>
                <p:nvPr/>
              </p:nvSpPr>
              <p:spPr bwMode="auto">
                <a:xfrm>
                  <a:off x="3027" y="1592"/>
                  <a:ext cx="428" cy="374"/>
                </a:xfrm>
                <a:prstGeom prst="rect">
                  <a:avLst/>
                </a:prstGeom>
                <a:noFill/>
                <a:ln w="12700">
                  <a:noFill/>
                  <a:miter lim="800000"/>
                </a:ln>
              </p:spPr>
              <p:txBody>
                <a:bodyPr anchor="ctr"/>
                <a:lstStyle/>
                <a:p>
                  <a:pPr algn="ctr"/>
                  <a:r>
                    <a:rPr lang="en-US" altLang="zh-CN" sz="1400" b="0">
                      <a:solidFill>
                        <a:srgbClr val="000000"/>
                      </a:solidFill>
                    </a:rPr>
                    <a:t>0.46</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66" name="Rectangle 187"/>
                <p:cNvSpPr>
                  <a:spLocks noChangeArrowheads="1"/>
                </p:cNvSpPr>
                <p:nvPr/>
              </p:nvSpPr>
              <p:spPr bwMode="auto">
                <a:xfrm>
                  <a:off x="2984" y="1592"/>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75" name="Group 188"/>
              <p:cNvGrpSpPr/>
              <p:nvPr/>
            </p:nvGrpSpPr>
            <p:grpSpPr bwMode="auto">
              <a:xfrm>
                <a:off x="3498" y="1592"/>
                <a:ext cx="514" cy="374"/>
                <a:chOff x="3498" y="1592"/>
                <a:chExt cx="514" cy="374"/>
              </a:xfrm>
            </p:grpSpPr>
            <p:sp>
              <p:nvSpPr>
                <p:cNvPr id="273863" name="Rectangle 189"/>
                <p:cNvSpPr>
                  <a:spLocks noChangeArrowheads="1"/>
                </p:cNvSpPr>
                <p:nvPr/>
              </p:nvSpPr>
              <p:spPr bwMode="auto">
                <a:xfrm>
                  <a:off x="3541" y="1592"/>
                  <a:ext cx="428" cy="374"/>
                </a:xfrm>
                <a:prstGeom prst="rect">
                  <a:avLst/>
                </a:prstGeom>
                <a:noFill/>
                <a:ln w="12700">
                  <a:noFill/>
                  <a:miter lim="800000"/>
                </a:ln>
              </p:spPr>
              <p:txBody>
                <a:bodyPr anchor="ctr"/>
                <a:lstStyle/>
                <a:p>
                  <a:pPr algn="ctr"/>
                  <a:r>
                    <a:rPr lang="en-US" altLang="zh-CN" sz="1400" b="0">
                      <a:solidFill>
                        <a:srgbClr val="000000"/>
                      </a:solidFill>
                    </a:rPr>
                    <a:t>0.44</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64" name="Rectangle 190"/>
                <p:cNvSpPr>
                  <a:spLocks noChangeArrowheads="1"/>
                </p:cNvSpPr>
                <p:nvPr/>
              </p:nvSpPr>
              <p:spPr bwMode="auto">
                <a:xfrm>
                  <a:off x="3498" y="1592"/>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76" name="Group 191"/>
              <p:cNvGrpSpPr/>
              <p:nvPr/>
            </p:nvGrpSpPr>
            <p:grpSpPr bwMode="auto">
              <a:xfrm>
                <a:off x="4012" y="1592"/>
                <a:ext cx="514" cy="374"/>
                <a:chOff x="4012" y="1592"/>
                <a:chExt cx="514" cy="374"/>
              </a:xfrm>
            </p:grpSpPr>
            <p:sp>
              <p:nvSpPr>
                <p:cNvPr id="273861" name="Rectangle 192"/>
                <p:cNvSpPr>
                  <a:spLocks noChangeArrowheads="1"/>
                </p:cNvSpPr>
                <p:nvPr/>
              </p:nvSpPr>
              <p:spPr bwMode="auto">
                <a:xfrm>
                  <a:off x="4055" y="1592"/>
                  <a:ext cx="428" cy="374"/>
                </a:xfrm>
                <a:prstGeom prst="rect">
                  <a:avLst/>
                </a:prstGeom>
                <a:noFill/>
                <a:ln w="12700">
                  <a:noFill/>
                  <a:miter lim="800000"/>
                </a:ln>
              </p:spPr>
              <p:txBody>
                <a:bodyPr anchor="ctr"/>
                <a:lstStyle/>
                <a:p>
                  <a:pPr algn="ctr"/>
                  <a:r>
                    <a:rPr lang="en-US" altLang="zh-CN" sz="1400" b="0">
                      <a:solidFill>
                        <a:srgbClr val="000000"/>
                      </a:solidFill>
                    </a:rPr>
                    <a:t>0.42</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62" name="Rectangle 193"/>
                <p:cNvSpPr>
                  <a:spLocks noChangeArrowheads="1"/>
                </p:cNvSpPr>
                <p:nvPr/>
              </p:nvSpPr>
              <p:spPr bwMode="auto">
                <a:xfrm>
                  <a:off x="4012" y="1592"/>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77" name="Group 194"/>
              <p:cNvGrpSpPr/>
              <p:nvPr/>
            </p:nvGrpSpPr>
            <p:grpSpPr bwMode="auto">
              <a:xfrm>
                <a:off x="4526" y="1592"/>
                <a:ext cx="526" cy="374"/>
                <a:chOff x="4526" y="1592"/>
                <a:chExt cx="526" cy="374"/>
              </a:xfrm>
            </p:grpSpPr>
            <p:sp>
              <p:nvSpPr>
                <p:cNvPr id="273859" name="Rectangle 195"/>
                <p:cNvSpPr>
                  <a:spLocks noChangeArrowheads="1"/>
                </p:cNvSpPr>
                <p:nvPr/>
              </p:nvSpPr>
              <p:spPr bwMode="auto">
                <a:xfrm>
                  <a:off x="4569" y="1592"/>
                  <a:ext cx="440" cy="374"/>
                </a:xfrm>
                <a:prstGeom prst="rect">
                  <a:avLst/>
                </a:prstGeom>
                <a:noFill/>
                <a:ln w="12700">
                  <a:noFill/>
                  <a:miter lim="800000"/>
                </a:ln>
              </p:spPr>
              <p:txBody>
                <a:bodyPr anchor="ctr"/>
                <a:lstStyle/>
                <a:p>
                  <a:pPr algn="ctr"/>
                  <a:r>
                    <a:rPr lang="en-US" altLang="zh-CN" sz="1400" b="0">
                      <a:solidFill>
                        <a:srgbClr val="000000"/>
                      </a:solidFill>
                    </a:rPr>
                    <a:t>0.40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60" name="Rectangle 196"/>
                <p:cNvSpPr>
                  <a:spLocks noChangeArrowheads="1"/>
                </p:cNvSpPr>
                <p:nvPr/>
              </p:nvSpPr>
              <p:spPr bwMode="auto">
                <a:xfrm>
                  <a:off x="4526" y="1592"/>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78" name="Group 197"/>
              <p:cNvGrpSpPr/>
              <p:nvPr/>
            </p:nvGrpSpPr>
            <p:grpSpPr bwMode="auto">
              <a:xfrm>
                <a:off x="5052" y="1592"/>
                <a:ext cx="526" cy="374"/>
                <a:chOff x="5052" y="1592"/>
                <a:chExt cx="526" cy="374"/>
              </a:xfrm>
            </p:grpSpPr>
            <p:sp>
              <p:nvSpPr>
                <p:cNvPr id="273857" name="Rectangle 198"/>
                <p:cNvSpPr>
                  <a:spLocks noChangeArrowheads="1"/>
                </p:cNvSpPr>
                <p:nvPr/>
              </p:nvSpPr>
              <p:spPr bwMode="auto">
                <a:xfrm>
                  <a:off x="5095" y="1592"/>
                  <a:ext cx="440" cy="374"/>
                </a:xfrm>
                <a:prstGeom prst="rect">
                  <a:avLst/>
                </a:prstGeom>
                <a:noFill/>
                <a:ln w="12700">
                  <a:noFill/>
                  <a:miter lim="800000"/>
                </a:ln>
              </p:spPr>
              <p:txBody>
                <a:bodyPr anchor="ctr"/>
                <a:lstStyle/>
                <a:p>
                  <a:pPr algn="ctr"/>
                  <a:r>
                    <a:rPr lang="en-US" altLang="zh-CN" sz="1400" b="0">
                      <a:solidFill>
                        <a:srgbClr val="000000"/>
                      </a:solidFill>
                    </a:rPr>
                    <a:t>0.38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58" name="Rectangle 199"/>
                <p:cNvSpPr>
                  <a:spLocks noChangeArrowheads="1"/>
                </p:cNvSpPr>
                <p:nvPr/>
              </p:nvSpPr>
              <p:spPr bwMode="auto">
                <a:xfrm>
                  <a:off x="5052" y="1592"/>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79" name="Group 200"/>
              <p:cNvGrpSpPr/>
              <p:nvPr/>
            </p:nvGrpSpPr>
            <p:grpSpPr bwMode="auto">
              <a:xfrm>
                <a:off x="5578" y="1592"/>
                <a:ext cx="526" cy="374"/>
                <a:chOff x="5578" y="1592"/>
                <a:chExt cx="526" cy="374"/>
              </a:xfrm>
            </p:grpSpPr>
            <p:sp>
              <p:nvSpPr>
                <p:cNvPr id="273855" name="Rectangle 201"/>
                <p:cNvSpPr>
                  <a:spLocks noChangeArrowheads="1"/>
                </p:cNvSpPr>
                <p:nvPr/>
              </p:nvSpPr>
              <p:spPr bwMode="auto">
                <a:xfrm>
                  <a:off x="5621" y="1592"/>
                  <a:ext cx="440" cy="374"/>
                </a:xfrm>
                <a:prstGeom prst="rect">
                  <a:avLst/>
                </a:prstGeom>
                <a:noFill/>
                <a:ln w="12700">
                  <a:noFill/>
                  <a:miter lim="800000"/>
                </a:ln>
              </p:spPr>
              <p:txBody>
                <a:bodyPr anchor="ctr"/>
                <a:lstStyle/>
                <a:p>
                  <a:pPr algn="ctr"/>
                  <a:r>
                    <a:rPr lang="en-US" altLang="zh-CN" sz="1400" b="0">
                      <a:solidFill>
                        <a:srgbClr val="000000"/>
                      </a:solidFill>
                    </a:rPr>
                    <a:t>0.36</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56" name="Rectangle 202"/>
                <p:cNvSpPr>
                  <a:spLocks noChangeArrowheads="1"/>
                </p:cNvSpPr>
                <p:nvPr/>
              </p:nvSpPr>
              <p:spPr bwMode="auto">
                <a:xfrm>
                  <a:off x="5578" y="1592"/>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80" name="Group 203"/>
              <p:cNvGrpSpPr/>
              <p:nvPr/>
            </p:nvGrpSpPr>
            <p:grpSpPr bwMode="auto">
              <a:xfrm>
                <a:off x="6104" y="1592"/>
                <a:ext cx="526" cy="374"/>
                <a:chOff x="6104" y="1592"/>
                <a:chExt cx="526" cy="374"/>
              </a:xfrm>
            </p:grpSpPr>
            <p:sp>
              <p:nvSpPr>
                <p:cNvPr id="273853" name="Rectangle 204"/>
                <p:cNvSpPr>
                  <a:spLocks noChangeArrowheads="1"/>
                </p:cNvSpPr>
                <p:nvPr/>
              </p:nvSpPr>
              <p:spPr bwMode="auto">
                <a:xfrm>
                  <a:off x="6147" y="1592"/>
                  <a:ext cx="440" cy="374"/>
                </a:xfrm>
                <a:prstGeom prst="rect">
                  <a:avLst/>
                </a:prstGeom>
                <a:noFill/>
                <a:ln w="12700">
                  <a:noFill/>
                  <a:miter lim="800000"/>
                </a:ln>
              </p:spPr>
              <p:txBody>
                <a:bodyPr anchor="ctr"/>
                <a:lstStyle/>
                <a:p>
                  <a:pPr algn="ctr"/>
                  <a:r>
                    <a:rPr lang="en-US" altLang="zh-CN" sz="1400" b="0">
                      <a:solidFill>
                        <a:srgbClr val="000000"/>
                      </a:solidFill>
                    </a:rPr>
                    <a:t>0.34</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54" name="Rectangle 205"/>
                <p:cNvSpPr>
                  <a:spLocks noChangeArrowheads="1"/>
                </p:cNvSpPr>
                <p:nvPr/>
              </p:nvSpPr>
              <p:spPr bwMode="auto">
                <a:xfrm>
                  <a:off x="6104" y="1592"/>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81" name="Group 206"/>
              <p:cNvGrpSpPr/>
              <p:nvPr/>
            </p:nvGrpSpPr>
            <p:grpSpPr bwMode="auto">
              <a:xfrm>
                <a:off x="6630" y="1592"/>
                <a:ext cx="527" cy="374"/>
                <a:chOff x="6630" y="1592"/>
                <a:chExt cx="527" cy="374"/>
              </a:xfrm>
            </p:grpSpPr>
            <p:sp>
              <p:nvSpPr>
                <p:cNvPr id="273851" name="Rectangle 207"/>
                <p:cNvSpPr>
                  <a:spLocks noChangeArrowheads="1"/>
                </p:cNvSpPr>
                <p:nvPr/>
              </p:nvSpPr>
              <p:spPr bwMode="auto">
                <a:xfrm>
                  <a:off x="6673" y="1592"/>
                  <a:ext cx="441" cy="374"/>
                </a:xfrm>
                <a:prstGeom prst="rect">
                  <a:avLst/>
                </a:prstGeom>
                <a:noFill/>
                <a:ln w="12700">
                  <a:noFill/>
                  <a:miter lim="800000"/>
                </a:ln>
              </p:spPr>
              <p:txBody>
                <a:bodyPr anchor="ctr"/>
                <a:lstStyle/>
                <a:p>
                  <a:pPr algn="ctr"/>
                  <a:r>
                    <a:rPr lang="en-US" altLang="zh-CN" sz="1400" b="0">
                      <a:solidFill>
                        <a:srgbClr val="000000"/>
                      </a:solidFill>
                    </a:rPr>
                    <a:t>0.32</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52" name="Rectangle 208"/>
                <p:cNvSpPr>
                  <a:spLocks noChangeArrowheads="1"/>
                </p:cNvSpPr>
                <p:nvPr/>
              </p:nvSpPr>
              <p:spPr bwMode="auto">
                <a:xfrm>
                  <a:off x="6630" y="1592"/>
                  <a:ext cx="527"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82" name="Group 209"/>
              <p:cNvGrpSpPr/>
              <p:nvPr/>
            </p:nvGrpSpPr>
            <p:grpSpPr bwMode="auto">
              <a:xfrm>
                <a:off x="7157" y="1592"/>
                <a:ext cx="528" cy="374"/>
                <a:chOff x="7157" y="1592"/>
                <a:chExt cx="528" cy="374"/>
              </a:xfrm>
            </p:grpSpPr>
            <p:sp>
              <p:nvSpPr>
                <p:cNvPr id="273849" name="Rectangle 210"/>
                <p:cNvSpPr>
                  <a:spLocks noChangeArrowheads="1"/>
                </p:cNvSpPr>
                <p:nvPr/>
              </p:nvSpPr>
              <p:spPr bwMode="auto">
                <a:xfrm>
                  <a:off x="7200" y="1592"/>
                  <a:ext cx="442" cy="374"/>
                </a:xfrm>
                <a:prstGeom prst="rect">
                  <a:avLst/>
                </a:prstGeom>
                <a:noFill/>
                <a:ln w="12700">
                  <a:noFill/>
                  <a:miter lim="800000"/>
                </a:ln>
              </p:spPr>
              <p:txBody>
                <a:bodyPr anchor="ctr"/>
                <a:lstStyle/>
                <a:p>
                  <a:pPr algn="ctr"/>
                  <a:r>
                    <a:rPr lang="en-US" altLang="zh-CN" sz="1400" b="0">
                      <a:solidFill>
                        <a:srgbClr val="000000"/>
                      </a:solidFill>
                    </a:rPr>
                    <a:t>0.30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50" name="Rectangle 211"/>
                <p:cNvSpPr>
                  <a:spLocks noChangeArrowheads="1"/>
                </p:cNvSpPr>
                <p:nvPr/>
              </p:nvSpPr>
              <p:spPr bwMode="auto">
                <a:xfrm>
                  <a:off x="7157" y="1592"/>
                  <a:ext cx="528"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83" name="Group 212"/>
              <p:cNvGrpSpPr/>
              <p:nvPr/>
            </p:nvGrpSpPr>
            <p:grpSpPr bwMode="auto">
              <a:xfrm>
                <a:off x="0" y="1966"/>
                <a:ext cx="975" cy="758"/>
                <a:chOff x="0" y="1966"/>
                <a:chExt cx="975" cy="758"/>
              </a:xfrm>
            </p:grpSpPr>
            <p:sp>
              <p:nvSpPr>
                <p:cNvPr id="273847" name="Rectangle 213"/>
                <p:cNvSpPr>
                  <a:spLocks noChangeArrowheads="1"/>
                </p:cNvSpPr>
                <p:nvPr/>
              </p:nvSpPr>
              <p:spPr bwMode="auto">
                <a:xfrm>
                  <a:off x="43" y="1966"/>
                  <a:ext cx="889" cy="758"/>
                </a:xfrm>
                <a:prstGeom prst="rect">
                  <a:avLst/>
                </a:prstGeom>
                <a:noFill/>
                <a:ln w="12700">
                  <a:noFill/>
                  <a:miter lim="800000"/>
                </a:ln>
              </p:spPr>
              <p:txBody>
                <a:bodyPr anchor="ctr"/>
                <a:lstStyle/>
                <a:p>
                  <a:pPr algn="ctr"/>
                  <a:r>
                    <a:rPr lang="zh-CN" altLang="en-US" sz="1400">
                      <a:solidFill>
                        <a:srgbClr val="000000"/>
                      </a:solidFill>
                    </a:rPr>
                    <a:t>工时成本</a:t>
                  </a:r>
                  <a:endParaRPr lang="zh-CN" altLang="en-US" sz="1400" b="0">
                    <a:solidFill>
                      <a:srgbClr val="000000"/>
                    </a:solidFill>
                  </a:endParaRPr>
                </a:p>
                <a:p>
                  <a:pPr algn="ctr" eaLnBrk="0" hangingPunct="0"/>
                  <a:endParaRPr lang="en-US" altLang="zh-CN" sz="1400" b="0">
                    <a:solidFill>
                      <a:srgbClr val="000000"/>
                    </a:solidFill>
                  </a:endParaRPr>
                </a:p>
              </p:txBody>
            </p:sp>
            <p:sp>
              <p:nvSpPr>
                <p:cNvPr id="273848" name="Rectangle 214"/>
                <p:cNvSpPr>
                  <a:spLocks noChangeArrowheads="1"/>
                </p:cNvSpPr>
                <p:nvPr/>
              </p:nvSpPr>
              <p:spPr bwMode="auto">
                <a:xfrm>
                  <a:off x="0" y="1966"/>
                  <a:ext cx="975" cy="758"/>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84" name="Group 215"/>
              <p:cNvGrpSpPr/>
              <p:nvPr/>
            </p:nvGrpSpPr>
            <p:grpSpPr bwMode="auto">
              <a:xfrm>
                <a:off x="975" y="1966"/>
                <a:ext cx="467" cy="758"/>
                <a:chOff x="975" y="1966"/>
                <a:chExt cx="467" cy="758"/>
              </a:xfrm>
            </p:grpSpPr>
            <p:sp>
              <p:nvSpPr>
                <p:cNvPr id="273845" name="Rectangle 216"/>
                <p:cNvSpPr>
                  <a:spLocks noChangeArrowheads="1"/>
                </p:cNvSpPr>
                <p:nvPr/>
              </p:nvSpPr>
              <p:spPr bwMode="auto">
                <a:xfrm>
                  <a:off x="1018" y="1966"/>
                  <a:ext cx="381" cy="758"/>
                </a:xfrm>
                <a:prstGeom prst="rect">
                  <a:avLst/>
                </a:prstGeom>
                <a:noFill/>
                <a:ln w="12700">
                  <a:noFill/>
                  <a:miter lim="800000"/>
                </a:ln>
              </p:spPr>
              <p:txBody>
                <a:bodyPr anchor="ctr"/>
                <a:lstStyle/>
                <a:p>
                  <a:pPr algn="ctr"/>
                  <a:r>
                    <a:rPr lang="en-US" altLang="zh-CN" sz="1400">
                      <a:solidFill>
                        <a:srgbClr val="000000"/>
                      </a:solidFill>
                    </a:rPr>
                    <a:t>20%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46" name="Rectangle 217"/>
                <p:cNvSpPr>
                  <a:spLocks noChangeArrowheads="1"/>
                </p:cNvSpPr>
                <p:nvPr/>
              </p:nvSpPr>
              <p:spPr bwMode="auto">
                <a:xfrm>
                  <a:off x="975" y="1966"/>
                  <a:ext cx="467" cy="758"/>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85" name="Group 218"/>
              <p:cNvGrpSpPr/>
              <p:nvPr/>
            </p:nvGrpSpPr>
            <p:grpSpPr bwMode="auto">
              <a:xfrm>
                <a:off x="1442" y="1966"/>
                <a:ext cx="514" cy="384"/>
                <a:chOff x="1442" y="1966"/>
                <a:chExt cx="514" cy="384"/>
              </a:xfrm>
            </p:grpSpPr>
            <p:sp>
              <p:nvSpPr>
                <p:cNvPr id="273843" name="Rectangle 219"/>
                <p:cNvSpPr>
                  <a:spLocks noChangeArrowheads="1"/>
                </p:cNvSpPr>
                <p:nvPr/>
              </p:nvSpPr>
              <p:spPr bwMode="auto">
                <a:xfrm>
                  <a:off x="1485" y="1966"/>
                  <a:ext cx="428" cy="384"/>
                </a:xfrm>
                <a:prstGeom prst="rect">
                  <a:avLst/>
                </a:prstGeom>
                <a:noFill/>
                <a:ln w="12700">
                  <a:noFill/>
                  <a:miter lim="800000"/>
                </a:ln>
              </p:spPr>
              <p:txBody>
                <a:bodyPr anchor="ctr"/>
                <a:lstStyle/>
                <a:p>
                  <a:pPr algn="ctr"/>
                  <a:r>
                    <a:rPr lang="en-US" altLang="zh-CN" sz="1400" b="0">
                      <a:solidFill>
                        <a:srgbClr val="000000"/>
                      </a:solidFill>
                    </a:rPr>
                    <a:t> </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44" name="Rectangle 220"/>
                <p:cNvSpPr>
                  <a:spLocks noChangeArrowheads="1"/>
                </p:cNvSpPr>
                <p:nvPr/>
              </p:nvSpPr>
              <p:spPr bwMode="auto">
                <a:xfrm>
                  <a:off x="1442" y="1966"/>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86" name="Group 221"/>
              <p:cNvGrpSpPr/>
              <p:nvPr/>
            </p:nvGrpSpPr>
            <p:grpSpPr bwMode="auto">
              <a:xfrm>
                <a:off x="1956" y="1966"/>
                <a:ext cx="514" cy="384"/>
                <a:chOff x="1956" y="1966"/>
                <a:chExt cx="514" cy="384"/>
              </a:xfrm>
            </p:grpSpPr>
            <p:sp>
              <p:nvSpPr>
                <p:cNvPr id="273841" name="Rectangle 222"/>
                <p:cNvSpPr>
                  <a:spLocks noChangeArrowheads="1"/>
                </p:cNvSpPr>
                <p:nvPr/>
              </p:nvSpPr>
              <p:spPr bwMode="auto">
                <a:xfrm>
                  <a:off x="1999" y="1966"/>
                  <a:ext cx="428" cy="384"/>
                </a:xfrm>
                <a:prstGeom prst="rect">
                  <a:avLst/>
                </a:prstGeom>
                <a:noFill/>
                <a:ln w="12700">
                  <a:noFill/>
                  <a:miter lim="800000"/>
                </a:ln>
              </p:spPr>
              <p:txBody>
                <a:bodyPr anchor="ctr"/>
                <a:lstStyle/>
                <a:p>
                  <a:pPr algn="ctr"/>
                  <a:r>
                    <a:rPr lang="en-US" altLang="zh-CN" sz="1400" b="0">
                      <a:solidFill>
                        <a:srgbClr val="000000"/>
                      </a:solidFill>
                    </a:rPr>
                    <a:t>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42" name="Rectangle 223"/>
                <p:cNvSpPr>
                  <a:spLocks noChangeArrowheads="1"/>
                </p:cNvSpPr>
                <p:nvPr/>
              </p:nvSpPr>
              <p:spPr bwMode="auto">
                <a:xfrm>
                  <a:off x="1956" y="1966"/>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87" name="Group 224"/>
              <p:cNvGrpSpPr/>
              <p:nvPr/>
            </p:nvGrpSpPr>
            <p:grpSpPr bwMode="auto">
              <a:xfrm>
                <a:off x="2470" y="1966"/>
                <a:ext cx="514" cy="384"/>
                <a:chOff x="2470" y="1966"/>
                <a:chExt cx="514" cy="384"/>
              </a:xfrm>
            </p:grpSpPr>
            <p:sp>
              <p:nvSpPr>
                <p:cNvPr id="273839" name="Rectangle 225"/>
                <p:cNvSpPr>
                  <a:spLocks noChangeArrowheads="1"/>
                </p:cNvSpPr>
                <p:nvPr/>
              </p:nvSpPr>
              <p:spPr bwMode="auto">
                <a:xfrm>
                  <a:off x="2513" y="1966"/>
                  <a:ext cx="428" cy="384"/>
                </a:xfrm>
                <a:prstGeom prst="rect">
                  <a:avLst/>
                </a:prstGeom>
                <a:noFill/>
                <a:ln w="12700">
                  <a:noFill/>
                  <a:miter lim="800000"/>
                </a:ln>
              </p:spPr>
              <p:txBody>
                <a:bodyPr anchor="ctr"/>
                <a:lstStyle/>
                <a:p>
                  <a:pPr algn="ctr"/>
                  <a:r>
                    <a:rPr lang="en-US" altLang="zh-CN" sz="1400" b="0">
                      <a:solidFill>
                        <a:srgbClr val="000000"/>
                      </a:solidFill>
                    </a:rPr>
                    <a:t>0.2</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40" name="Rectangle 226"/>
                <p:cNvSpPr>
                  <a:spLocks noChangeArrowheads="1"/>
                </p:cNvSpPr>
                <p:nvPr/>
              </p:nvSpPr>
              <p:spPr bwMode="auto">
                <a:xfrm>
                  <a:off x="2470" y="1966"/>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88" name="Group 227"/>
              <p:cNvGrpSpPr/>
              <p:nvPr/>
            </p:nvGrpSpPr>
            <p:grpSpPr bwMode="auto">
              <a:xfrm>
                <a:off x="2984" y="1966"/>
                <a:ext cx="514" cy="384"/>
                <a:chOff x="2984" y="1966"/>
                <a:chExt cx="514" cy="384"/>
              </a:xfrm>
            </p:grpSpPr>
            <p:sp>
              <p:nvSpPr>
                <p:cNvPr id="273837" name="Rectangle 228"/>
                <p:cNvSpPr>
                  <a:spLocks noChangeArrowheads="1"/>
                </p:cNvSpPr>
                <p:nvPr/>
              </p:nvSpPr>
              <p:spPr bwMode="auto">
                <a:xfrm>
                  <a:off x="3027" y="1966"/>
                  <a:ext cx="428" cy="384"/>
                </a:xfrm>
                <a:prstGeom prst="rect">
                  <a:avLst/>
                </a:prstGeom>
                <a:noFill/>
                <a:ln w="12700">
                  <a:noFill/>
                  <a:miter lim="800000"/>
                </a:ln>
              </p:spPr>
              <p:txBody>
                <a:bodyPr anchor="ctr"/>
                <a:lstStyle/>
                <a:p>
                  <a:pPr algn="ctr"/>
                  <a:r>
                    <a:rPr lang="en-US" altLang="zh-CN" sz="1400" b="0">
                      <a:solidFill>
                        <a:srgbClr val="000000"/>
                      </a:solidFill>
                    </a:rPr>
                    <a:t>0.4</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38" name="Rectangle 229"/>
                <p:cNvSpPr>
                  <a:spLocks noChangeArrowheads="1"/>
                </p:cNvSpPr>
                <p:nvPr/>
              </p:nvSpPr>
              <p:spPr bwMode="auto">
                <a:xfrm>
                  <a:off x="2984" y="1966"/>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89" name="Group 230"/>
              <p:cNvGrpSpPr/>
              <p:nvPr/>
            </p:nvGrpSpPr>
            <p:grpSpPr bwMode="auto">
              <a:xfrm>
                <a:off x="3498" y="1966"/>
                <a:ext cx="514" cy="384"/>
                <a:chOff x="3498" y="1966"/>
                <a:chExt cx="514" cy="384"/>
              </a:xfrm>
            </p:grpSpPr>
            <p:sp>
              <p:nvSpPr>
                <p:cNvPr id="273835" name="Rectangle 231"/>
                <p:cNvSpPr>
                  <a:spLocks noChangeArrowheads="1"/>
                </p:cNvSpPr>
                <p:nvPr/>
              </p:nvSpPr>
              <p:spPr bwMode="auto">
                <a:xfrm>
                  <a:off x="3541" y="1966"/>
                  <a:ext cx="428" cy="384"/>
                </a:xfrm>
                <a:prstGeom prst="rect">
                  <a:avLst/>
                </a:prstGeom>
                <a:noFill/>
                <a:ln w="12700">
                  <a:noFill/>
                  <a:miter lim="800000"/>
                </a:ln>
              </p:spPr>
              <p:txBody>
                <a:bodyPr anchor="ctr"/>
                <a:lstStyle/>
                <a:p>
                  <a:pPr algn="ctr"/>
                  <a:r>
                    <a:rPr lang="en-US" altLang="zh-CN" sz="1400" b="0">
                      <a:solidFill>
                        <a:srgbClr val="000000"/>
                      </a:solidFill>
                    </a:rPr>
                    <a:t>0.6</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36" name="Rectangle 232"/>
                <p:cNvSpPr>
                  <a:spLocks noChangeArrowheads="1"/>
                </p:cNvSpPr>
                <p:nvPr/>
              </p:nvSpPr>
              <p:spPr bwMode="auto">
                <a:xfrm>
                  <a:off x="3498" y="1966"/>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90" name="Group 233"/>
              <p:cNvGrpSpPr/>
              <p:nvPr/>
            </p:nvGrpSpPr>
            <p:grpSpPr bwMode="auto">
              <a:xfrm>
                <a:off x="4012" y="1966"/>
                <a:ext cx="514" cy="384"/>
                <a:chOff x="4012" y="1966"/>
                <a:chExt cx="514" cy="384"/>
              </a:xfrm>
            </p:grpSpPr>
            <p:sp>
              <p:nvSpPr>
                <p:cNvPr id="273833" name="Rectangle 234"/>
                <p:cNvSpPr>
                  <a:spLocks noChangeArrowheads="1"/>
                </p:cNvSpPr>
                <p:nvPr/>
              </p:nvSpPr>
              <p:spPr bwMode="auto">
                <a:xfrm>
                  <a:off x="4055" y="1966"/>
                  <a:ext cx="428" cy="384"/>
                </a:xfrm>
                <a:prstGeom prst="rect">
                  <a:avLst/>
                </a:prstGeom>
                <a:noFill/>
                <a:ln w="12700">
                  <a:noFill/>
                  <a:miter lim="800000"/>
                </a:ln>
              </p:spPr>
              <p:txBody>
                <a:bodyPr anchor="ctr"/>
                <a:lstStyle/>
                <a:p>
                  <a:pPr algn="ctr"/>
                  <a:r>
                    <a:rPr lang="en-US" altLang="zh-CN" sz="1400" b="0">
                      <a:solidFill>
                        <a:srgbClr val="000000"/>
                      </a:solidFill>
                    </a:rPr>
                    <a:t>0.8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34" name="Rectangle 235"/>
                <p:cNvSpPr>
                  <a:spLocks noChangeArrowheads="1"/>
                </p:cNvSpPr>
                <p:nvPr/>
              </p:nvSpPr>
              <p:spPr bwMode="auto">
                <a:xfrm>
                  <a:off x="4012" y="1966"/>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91" name="Group 236"/>
              <p:cNvGrpSpPr/>
              <p:nvPr/>
            </p:nvGrpSpPr>
            <p:grpSpPr bwMode="auto">
              <a:xfrm>
                <a:off x="4526" y="1966"/>
                <a:ext cx="526" cy="384"/>
                <a:chOff x="4526" y="1966"/>
                <a:chExt cx="526" cy="384"/>
              </a:xfrm>
            </p:grpSpPr>
            <p:sp>
              <p:nvSpPr>
                <p:cNvPr id="273831" name="Rectangle 237"/>
                <p:cNvSpPr>
                  <a:spLocks noChangeArrowheads="1"/>
                </p:cNvSpPr>
                <p:nvPr/>
              </p:nvSpPr>
              <p:spPr bwMode="auto">
                <a:xfrm>
                  <a:off x="4569" y="1966"/>
                  <a:ext cx="440" cy="384"/>
                </a:xfrm>
                <a:prstGeom prst="rect">
                  <a:avLst/>
                </a:prstGeom>
                <a:noFill/>
                <a:ln w="12700">
                  <a:noFill/>
                  <a:miter lim="800000"/>
                </a:ln>
              </p:spPr>
              <p:txBody>
                <a:bodyPr anchor="ctr"/>
                <a:lstStyle/>
                <a:p>
                  <a:pPr algn="ctr"/>
                  <a:r>
                    <a:rPr lang="en-US" altLang="zh-CN" sz="1400" b="0">
                      <a:solidFill>
                        <a:srgbClr val="000000"/>
                      </a:solidFill>
                    </a:rPr>
                    <a:t>1.0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32" name="Rectangle 238"/>
                <p:cNvSpPr>
                  <a:spLocks noChangeArrowheads="1"/>
                </p:cNvSpPr>
                <p:nvPr/>
              </p:nvSpPr>
              <p:spPr bwMode="auto">
                <a:xfrm>
                  <a:off x="4526" y="1966"/>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92" name="Group 239"/>
              <p:cNvGrpSpPr/>
              <p:nvPr/>
            </p:nvGrpSpPr>
            <p:grpSpPr bwMode="auto">
              <a:xfrm>
                <a:off x="5052" y="1966"/>
                <a:ext cx="526" cy="384"/>
                <a:chOff x="5052" y="1966"/>
                <a:chExt cx="526" cy="384"/>
              </a:xfrm>
            </p:grpSpPr>
            <p:sp>
              <p:nvSpPr>
                <p:cNvPr id="273829" name="Rectangle 240"/>
                <p:cNvSpPr>
                  <a:spLocks noChangeArrowheads="1"/>
                </p:cNvSpPr>
                <p:nvPr/>
              </p:nvSpPr>
              <p:spPr bwMode="auto">
                <a:xfrm>
                  <a:off x="5095" y="1966"/>
                  <a:ext cx="440" cy="384"/>
                </a:xfrm>
                <a:prstGeom prst="rect">
                  <a:avLst/>
                </a:prstGeom>
                <a:noFill/>
                <a:ln w="12700">
                  <a:noFill/>
                  <a:miter lim="800000"/>
                </a:ln>
              </p:spPr>
              <p:txBody>
                <a:bodyPr anchor="ctr"/>
                <a:lstStyle/>
                <a:p>
                  <a:pPr algn="ctr"/>
                  <a:r>
                    <a:rPr lang="en-US" altLang="zh-CN" sz="1400" b="0">
                      <a:solidFill>
                        <a:srgbClr val="000000"/>
                      </a:solidFill>
                    </a:rPr>
                    <a:t>1.2</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30" name="Rectangle 241"/>
                <p:cNvSpPr>
                  <a:spLocks noChangeArrowheads="1"/>
                </p:cNvSpPr>
                <p:nvPr/>
              </p:nvSpPr>
              <p:spPr bwMode="auto">
                <a:xfrm>
                  <a:off x="5052" y="1966"/>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93" name="Group 242"/>
              <p:cNvGrpSpPr/>
              <p:nvPr/>
            </p:nvGrpSpPr>
            <p:grpSpPr bwMode="auto">
              <a:xfrm>
                <a:off x="5578" y="1966"/>
                <a:ext cx="526" cy="384"/>
                <a:chOff x="5578" y="1966"/>
                <a:chExt cx="526" cy="384"/>
              </a:xfrm>
            </p:grpSpPr>
            <p:sp>
              <p:nvSpPr>
                <p:cNvPr id="273827" name="Rectangle 243"/>
                <p:cNvSpPr>
                  <a:spLocks noChangeArrowheads="1"/>
                </p:cNvSpPr>
                <p:nvPr/>
              </p:nvSpPr>
              <p:spPr bwMode="auto">
                <a:xfrm>
                  <a:off x="5621" y="1966"/>
                  <a:ext cx="440" cy="384"/>
                </a:xfrm>
                <a:prstGeom prst="rect">
                  <a:avLst/>
                </a:prstGeom>
                <a:noFill/>
                <a:ln w="12700">
                  <a:noFill/>
                  <a:miter lim="800000"/>
                </a:ln>
              </p:spPr>
              <p:txBody>
                <a:bodyPr anchor="ctr"/>
                <a:lstStyle/>
                <a:p>
                  <a:pPr algn="ctr"/>
                  <a:r>
                    <a:rPr lang="en-US" altLang="zh-CN" sz="1400" b="0">
                      <a:solidFill>
                        <a:srgbClr val="000000"/>
                      </a:solidFill>
                    </a:rPr>
                    <a:t>1.4</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28" name="Rectangle 244"/>
                <p:cNvSpPr>
                  <a:spLocks noChangeArrowheads="1"/>
                </p:cNvSpPr>
                <p:nvPr/>
              </p:nvSpPr>
              <p:spPr bwMode="auto">
                <a:xfrm>
                  <a:off x="5578" y="1966"/>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94" name="Group 245"/>
              <p:cNvGrpSpPr/>
              <p:nvPr/>
            </p:nvGrpSpPr>
            <p:grpSpPr bwMode="auto">
              <a:xfrm>
                <a:off x="6104" y="1966"/>
                <a:ext cx="526" cy="384"/>
                <a:chOff x="6104" y="1966"/>
                <a:chExt cx="526" cy="384"/>
              </a:xfrm>
            </p:grpSpPr>
            <p:sp>
              <p:nvSpPr>
                <p:cNvPr id="273825" name="Rectangle 246"/>
                <p:cNvSpPr>
                  <a:spLocks noChangeArrowheads="1"/>
                </p:cNvSpPr>
                <p:nvPr/>
              </p:nvSpPr>
              <p:spPr bwMode="auto">
                <a:xfrm>
                  <a:off x="6147" y="1966"/>
                  <a:ext cx="440" cy="384"/>
                </a:xfrm>
                <a:prstGeom prst="rect">
                  <a:avLst/>
                </a:prstGeom>
                <a:noFill/>
                <a:ln w="12700">
                  <a:noFill/>
                  <a:miter lim="800000"/>
                </a:ln>
              </p:spPr>
              <p:txBody>
                <a:bodyPr anchor="ctr"/>
                <a:lstStyle/>
                <a:p>
                  <a:pPr algn="ctr"/>
                  <a:r>
                    <a:rPr lang="en-US" altLang="zh-CN" sz="1400" b="0">
                      <a:solidFill>
                        <a:srgbClr val="000000"/>
                      </a:solidFill>
                    </a:rPr>
                    <a:t>1.6</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26" name="Rectangle 247"/>
                <p:cNvSpPr>
                  <a:spLocks noChangeArrowheads="1"/>
                </p:cNvSpPr>
                <p:nvPr/>
              </p:nvSpPr>
              <p:spPr bwMode="auto">
                <a:xfrm>
                  <a:off x="6104" y="1966"/>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95" name="Group 248"/>
              <p:cNvGrpSpPr/>
              <p:nvPr/>
            </p:nvGrpSpPr>
            <p:grpSpPr bwMode="auto">
              <a:xfrm>
                <a:off x="6630" y="1966"/>
                <a:ext cx="527" cy="384"/>
                <a:chOff x="6630" y="1966"/>
                <a:chExt cx="527" cy="384"/>
              </a:xfrm>
            </p:grpSpPr>
            <p:sp>
              <p:nvSpPr>
                <p:cNvPr id="273823" name="Rectangle 249"/>
                <p:cNvSpPr>
                  <a:spLocks noChangeArrowheads="1"/>
                </p:cNvSpPr>
                <p:nvPr/>
              </p:nvSpPr>
              <p:spPr bwMode="auto">
                <a:xfrm>
                  <a:off x="6673" y="1966"/>
                  <a:ext cx="441" cy="384"/>
                </a:xfrm>
                <a:prstGeom prst="rect">
                  <a:avLst/>
                </a:prstGeom>
                <a:noFill/>
                <a:ln w="12700">
                  <a:noFill/>
                  <a:miter lim="800000"/>
                </a:ln>
              </p:spPr>
              <p:txBody>
                <a:bodyPr anchor="ctr"/>
                <a:lstStyle/>
                <a:p>
                  <a:pPr algn="ctr"/>
                  <a:r>
                    <a:rPr lang="en-US" altLang="zh-CN" sz="1400" b="0">
                      <a:solidFill>
                        <a:srgbClr val="000000"/>
                      </a:solidFill>
                    </a:rPr>
                    <a:t>1.8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24" name="Rectangle 250"/>
                <p:cNvSpPr>
                  <a:spLocks noChangeArrowheads="1"/>
                </p:cNvSpPr>
                <p:nvPr/>
              </p:nvSpPr>
              <p:spPr bwMode="auto">
                <a:xfrm>
                  <a:off x="6630" y="1966"/>
                  <a:ext cx="527"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96" name="Group 251"/>
              <p:cNvGrpSpPr/>
              <p:nvPr/>
            </p:nvGrpSpPr>
            <p:grpSpPr bwMode="auto">
              <a:xfrm>
                <a:off x="7157" y="1966"/>
                <a:ext cx="528" cy="384"/>
                <a:chOff x="7157" y="1966"/>
                <a:chExt cx="528" cy="384"/>
              </a:xfrm>
            </p:grpSpPr>
            <p:sp>
              <p:nvSpPr>
                <p:cNvPr id="273821" name="Rectangle 252"/>
                <p:cNvSpPr>
                  <a:spLocks noChangeArrowheads="1"/>
                </p:cNvSpPr>
                <p:nvPr/>
              </p:nvSpPr>
              <p:spPr bwMode="auto">
                <a:xfrm>
                  <a:off x="7200" y="1966"/>
                  <a:ext cx="442" cy="384"/>
                </a:xfrm>
                <a:prstGeom prst="rect">
                  <a:avLst/>
                </a:prstGeom>
                <a:noFill/>
                <a:ln w="12700">
                  <a:noFill/>
                  <a:miter lim="800000"/>
                </a:ln>
              </p:spPr>
              <p:txBody>
                <a:bodyPr anchor="ctr"/>
                <a:lstStyle/>
                <a:p>
                  <a:pPr algn="ctr"/>
                  <a:r>
                    <a:rPr lang="en-US" altLang="zh-CN" sz="1400" b="0">
                      <a:solidFill>
                        <a:srgbClr val="000000"/>
                      </a:solidFill>
                    </a:rPr>
                    <a:t>2.0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22" name="Rectangle 253"/>
                <p:cNvSpPr>
                  <a:spLocks noChangeArrowheads="1"/>
                </p:cNvSpPr>
                <p:nvPr/>
              </p:nvSpPr>
              <p:spPr bwMode="auto">
                <a:xfrm>
                  <a:off x="7157" y="1966"/>
                  <a:ext cx="528"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97" name="Group 254"/>
              <p:cNvGrpSpPr/>
              <p:nvPr/>
            </p:nvGrpSpPr>
            <p:grpSpPr bwMode="auto">
              <a:xfrm>
                <a:off x="7685" y="1966"/>
                <a:ext cx="496" cy="758"/>
                <a:chOff x="7685" y="1966"/>
                <a:chExt cx="496" cy="758"/>
              </a:xfrm>
            </p:grpSpPr>
            <p:sp>
              <p:nvSpPr>
                <p:cNvPr id="273819" name="Rectangle 255"/>
                <p:cNvSpPr>
                  <a:spLocks noChangeArrowheads="1"/>
                </p:cNvSpPr>
                <p:nvPr/>
              </p:nvSpPr>
              <p:spPr bwMode="auto">
                <a:xfrm>
                  <a:off x="7728" y="1966"/>
                  <a:ext cx="410" cy="758"/>
                </a:xfrm>
                <a:prstGeom prst="rect">
                  <a:avLst/>
                </a:prstGeom>
                <a:noFill/>
                <a:ln w="12700">
                  <a:noFill/>
                  <a:miter lim="800000"/>
                </a:ln>
              </p:spPr>
              <p:txBody>
                <a:bodyPr anchor="ctr"/>
                <a:lstStyle/>
                <a:p>
                  <a:pPr algn="ctr"/>
                  <a:r>
                    <a:rPr lang="en-US" altLang="zh-CN" sz="1400" b="0">
                      <a:solidFill>
                        <a:srgbClr val="000000"/>
                      </a:solidFill>
                    </a:rPr>
                    <a:t>1.4%</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20" name="Rectangle 256"/>
                <p:cNvSpPr>
                  <a:spLocks noChangeArrowheads="1"/>
                </p:cNvSpPr>
                <p:nvPr/>
              </p:nvSpPr>
              <p:spPr bwMode="auto">
                <a:xfrm>
                  <a:off x="7685" y="1966"/>
                  <a:ext cx="496" cy="758"/>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98" name="Group 257"/>
              <p:cNvGrpSpPr/>
              <p:nvPr/>
            </p:nvGrpSpPr>
            <p:grpSpPr bwMode="auto">
              <a:xfrm>
                <a:off x="1442" y="2350"/>
                <a:ext cx="514" cy="374"/>
                <a:chOff x="1442" y="2350"/>
                <a:chExt cx="514" cy="374"/>
              </a:xfrm>
            </p:grpSpPr>
            <p:sp>
              <p:nvSpPr>
                <p:cNvPr id="273817" name="Rectangle 258"/>
                <p:cNvSpPr>
                  <a:spLocks noChangeArrowheads="1"/>
                </p:cNvSpPr>
                <p:nvPr/>
              </p:nvSpPr>
              <p:spPr bwMode="auto">
                <a:xfrm>
                  <a:off x="1485" y="2350"/>
                  <a:ext cx="428" cy="374"/>
                </a:xfrm>
                <a:prstGeom prst="rect">
                  <a:avLst/>
                </a:prstGeom>
                <a:noFill/>
                <a:ln w="12700">
                  <a:noFill/>
                  <a:miter lim="800000"/>
                </a:ln>
              </p:spPr>
              <p:txBody>
                <a:bodyPr anchor="ctr"/>
                <a:lstStyle/>
                <a:p>
                  <a:pPr algn="ctr"/>
                  <a:r>
                    <a:rPr lang="en-US" altLang="zh-CN" sz="1400" b="0">
                      <a:solidFill>
                        <a:srgbClr val="000000"/>
                      </a:solidFill>
                    </a:rPr>
                    <a:t>51.5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18" name="Rectangle 259"/>
                <p:cNvSpPr>
                  <a:spLocks noChangeArrowheads="1"/>
                </p:cNvSpPr>
                <p:nvPr/>
              </p:nvSpPr>
              <p:spPr bwMode="auto">
                <a:xfrm>
                  <a:off x="1442" y="2350"/>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499" name="Group 260"/>
              <p:cNvGrpSpPr/>
              <p:nvPr/>
            </p:nvGrpSpPr>
            <p:grpSpPr bwMode="auto">
              <a:xfrm>
                <a:off x="1956" y="2350"/>
                <a:ext cx="514" cy="374"/>
                <a:chOff x="1956" y="2350"/>
                <a:chExt cx="514" cy="374"/>
              </a:xfrm>
            </p:grpSpPr>
            <p:sp>
              <p:nvSpPr>
                <p:cNvPr id="273815" name="Rectangle 261"/>
                <p:cNvSpPr>
                  <a:spLocks noChangeArrowheads="1"/>
                </p:cNvSpPr>
                <p:nvPr/>
              </p:nvSpPr>
              <p:spPr bwMode="auto">
                <a:xfrm>
                  <a:off x="1999" y="2350"/>
                  <a:ext cx="428" cy="374"/>
                </a:xfrm>
                <a:prstGeom prst="rect">
                  <a:avLst/>
                </a:prstGeom>
                <a:noFill/>
                <a:ln w="12700">
                  <a:noFill/>
                  <a:miter lim="800000"/>
                </a:ln>
              </p:spPr>
              <p:txBody>
                <a:bodyPr anchor="ctr"/>
                <a:lstStyle/>
                <a:p>
                  <a:pPr algn="ctr"/>
                  <a:r>
                    <a:rPr lang="en-US" altLang="zh-CN" sz="1400" b="0">
                      <a:solidFill>
                        <a:srgbClr val="000000"/>
                      </a:solidFill>
                    </a:rPr>
                    <a:t>50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16" name="Rectangle 262"/>
                <p:cNvSpPr>
                  <a:spLocks noChangeArrowheads="1"/>
                </p:cNvSpPr>
                <p:nvPr/>
              </p:nvSpPr>
              <p:spPr bwMode="auto">
                <a:xfrm>
                  <a:off x="1956" y="2350"/>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00" name="Group 263"/>
              <p:cNvGrpSpPr/>
              <p:nvPr/>
            </p:nvGrpSpPr>
            <p:grpSpPr bwMode="auto">
              <a:xfrm>
                <a:off x="2470" y="2350"/>
                <a:ext cx="514" cy="374"/>
                <a:chOff x="2470" y="2350"/>
                <a:chExt cx="514" cy="374"/>
              </a:xfrm>
            </p:grpSpPr>
            <p:sp>
              <p:nvSpPr>
                <p:cNvPr id="273813" name="Rectangle 264"/>
                <p:cNvSpPr>
                  <a:spLocks noChangeArrowheads="1"/>
                </p:cNvSpPr>
                <p:nvPr/>
              </p:nvSpPr>
              <p:spPr bwMode="auto">
                <a:xfrm>
                  <a:off x="2513" y="2350"/>
                  <a:ext cx="428" cy="374"/>
                </a:xfrm>
                <a:prstGeom prst="rect">
                  <a:avLst/>
                </a:prstGeom>
                <a:noFill/>
                <a:ln w="12700">
                  <a:noFill/>
                  <a:miter lim="800000"/>
                </a:ln>
              </p:spPr>
              <p:txBody>
                <a:bodyPr anchor="ctr"/>
                <a:lstStyle/>
                <a:p>
                  <a:pPr algn="ctr"/>
                  <a:r>
                    <a:rPr lang="en-US" altLang="zh-CN" sz="1400" b="0">
                      <a:solidFill>
                        <a:srgbClr val="000000"/>
                      </a:solidFill>
                    </a:rPr>
                    <a:t>49</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14" name="Rectangle 265"/>
                <p:cNvSpPr>
                  <a:spLocks noChangeArrowheads="1"/>
                </p:cNvSpPr>
                <p:nvPr/>
              </p:nvSpPr>
              <p:spPr bwMode="auto">
                <a:xfrm>
                  <a:off x="2470" y="2350"/>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01" name="Group 266"/>
              <p:cNvGrpSpPr/>
              <p:nvPr/>
            </p:nvGrpSpPr>
            <p:grpSpPr bwMode="auto">
              <a:xfrm>
                <a:off x="2984" y="2350"/>
                <a:ext cx="514" cy="374"/>
                <a:chOff x="2984" y="2350"/>
                <a:chExt cx="514" cy="374"/>
              </a:xfrm>
            </p:grpSpPr>
            <p:sp>
              <p:nvSpPr>
                <p:cNvPr id="273811" name="Rectangle 267"/>
                <p:cNvSpPr>
                  <a:spLocks noChangeArrowheads="1"/>
                </p:cNvSpPr>
                <p:nvPr/>
              </p:nvSpPr>
              <p:spPr bwMode="auto">
                <a:xfrm>
                  <a:off x="3027" y="2350"/>
                  <a:ext cx="428" cy="374"/>
                </a:xfrm>
                <a:prstGeom prst="rect">
                  <a:avLst/>
                </a:prstGeom>
                <a:noFill/>
                <a:ln w="12700">
                  <a:noFill/>
                  <a:miter lim="800000"/>
                </a:ln>
              </p:spPr>
              <p:txBody>
                <a:bodyPr anchor="ctr"/>
                <a:lstStyle/>
                <a:p>
                  <a:pPr algn="ctr"/>
                  <a:r>
                    <a:rPr lang="en-US" altLang="zh-CN" sz="1400" b="0">
                      <a:solidFill>
                        <a:srgbClr val="000000"/>
                      </a:solidFill>
                    </a:rPr>
                    <a:t>48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12" name="Rectangle 268"/>
                <p:cNvSpPr>
                  <a:spLocks noChangeArrowheads="1"/>
                </p:cNvSpPr>
                <p:nvPr/>
              </p:nvSpPr>
              <p:spPr bwMode="auto">
                <a:xfrm>
                  <a:off x="2984" y="2350"/>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02" name="Group 269"/>
              <p:cNvGrpSpPr/>
              <p:nvPr/>
            </p:nvGrpSpPr>
            <p:grpSpPr bwMode="auto">
              <a:xfrm>
                <a:off x="3498" y="2350"/>
                <a:ext cx="514" cy="374"/>
                <a:chOff x="3498" y="2350"/>
                <a:chExt cx="514" cy="374"/>
              </a:xfrm>
            </p:grpSpPr>
            <p:sp>
              <p:nvSpPr>
                <p:cNvPr id="273809" name="Rectangle 270"/>
                <p:cNvSpPr>
                  <a:spLocks noChangeArrowheads="1"/>
                </p:cNvSpPr>
                <p:nvPr/>
              </p:nvSpPr>
              <p:spPr bwMode="auto">
                <a:xfrm>
                  <a:off x="3541" y="2350"/>
                  <a:ext cx="428" cy="374"/>
                </a:xfrm>
                <a:prstGeom prst="rect">
                  <a:avLst/>
                </a:prstGeom>
                <a:noFill/>
                <a:ln w="12700">
                  <a:noFill/>
                  <a:miter lim="800000"/>
                </a:ln>
              </p:spPr>
              <p:txBody>
                <a:bodyPr anchor="ctr"/>
                <a:lstStyle/>
                <a:p>
                  <a:pPr algn="ctr"/>
                  <a:r>
                    <a:rPr lang="en-US" altLang="zh-CN" sz="1400" b="0">
                      <a:solidFill>
                        <a:srgbClr val="000000"/>
                      </a:solidFill>
                    </a:rPr>
                    <a:t>47</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10" name="Rectangle 271"/>
                <p:cNvSpPr>
                  <a:spLocks noChangeArrowheads="1"/>
                </p:cNvSpPr>
                <p:nvPr/>
              </p:nvSpPr>
              <p:spPr bwMode="auto">
                <a:xfrm>
                  <a:off x="3498" y="2350"/>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03" name="Group 272"/>
              <p:cNvGrpSpPr/>
              <p:nvPr/>
            </p:nvGrpSpPr>
            <p:grpSpPr bwMode="auto">
              <a:xfrm>
                <a:off x="4012" y="2350"/>
                <a:ext cx="514" cy="374"/>
                <a:chOff x="4012" y="2350"/>
                <a:chExt cx="514" cy="374"/>
              </a:xfrm>
            </p:grpSpPr>
            <p:sp>
              <p:nvSpPr>
                <p:cNvPr id="273807" name="Rectangle 273"/>
                <p:cNvSpPr>
                  <a:spLocks noChangeArrowheads="1"/>
                </p:cNvSpPr>
                <p:nvPr/>
              </p:nvSpPr>
              <p:spPr bwMode="auto">
                <a:xfrm>
                  <a:off x="4055" y="2350"/>
                  <a:ext cx="428" cy="374"/>
                </a:xfrm>
                <a:prstGeom prst="rect">
                  <a:avLst/>
                </a:prstGeom>
                <a:noFill/>
                <a:ln w="12700">
                  <a:noFill/>
                  <a:miter lim="800000"/>
                </a:ln>
              </p:spPr>
              <p:txBody>
                <a:bodyPr anchor="ctr"/>
                <a:lstStyle/>
                <a:p>
                  <a:pPr algn="ctr"/>
                  <a:r>
                    <a:rPr lang="en-US" altLang="zh-CN" sz="1400" b="0">
                      <a:solidFill>
                        <a:srgbClr val="000000"/>
                      </a:solidFill>
                    </a:rPr>
                    <a:t>46</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08" name="Rectangle 274"/>
                <p:cNvSpPr>
                  <a:spLocks noChangeArrowheads="1"/>
                </p:cNvSpPr>
                <p:nvPr/>
              </p:nvSpPr>
              <p:spPr bwMode="auto">
                <a:xfrm>
                  <a:off x="4012" y="2350"/>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04" name="Group 275"/>
              <p:cNvGrpSpPr/>
              <p:nvPr/>
            </p:nvGrpSpPr>
            <p:grpSpPr bwMode="auto">
              <a:xfrm>
                <a:off x="4526" y="2350"/>
                <a:ext cx="526" cy="374"/>
                <a:chOff x="4526" y="2350"/>
                <a:chExt cx="526" cy="374"/>
              </a:xfrm>
            </p:grpSpPr>
            <p:sp>
              <p:nvSpPr>
                <p:cNvPr id="273805" name="Rectangle 276"/>
                <p:cNvSpPr>
                  <a:spLocks noChangeArrowheads="1"/>
                </p:cNvSpPr>
                <p:nvPr/>
              </p:nvSpPr>
              <p:spPr bwMode="auto">
                <a:xfrm>
                  <a:off x="4569" y="2350"/>
                  <a:ext cx="440" cy="374"/>
                </a:xfrm>
                <a:prstGeom prst="rect">
                  <a:avLst/>
                </a:prstGeom>
                <a:noFill/>
                <a:ln w="12700">
                  <a:noFill/>
                  <a:miter lim="800000"/>
                </a:ln>
              </p:spPr>
              <p:txBody>
                <a:bodyPr anchor="ctr"/>
                <a:lstStyle/>
                <a:p>
                  <a:pPr algn="ctr"/>
                  <a:r>
                    <a:rPr lang="en-US" altLang="zh-CN" sz="1400" b="0">
                      <a:solidFill>
                        <a:srgbClr val="000000"/>
                      </a:solidFill>
                    </a:rPr>
                    <a:t>45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06" name="Rectangle 277"/>
                <p:cNvSpPr>
                  <a:spLocks noChangeArrowheads="1"/>
                </p:cNvSpPr>
                <p:nvPr/>
              </p:nvSpPr>
              <p:spPr bwMode="auto">
                <a:xfrm>
                  <a:off x="4526" y="2350"/>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05" name="Group 278"/>
              <p:cNvGrpSpPr/>
              <p:nvPr/>
            </p:nvGrpSpPr>
            <p:grpSpPr bwMode="auto">
              <a:xfrm>
                <a:off x="5052" y="2350"/>
                <a:ext cx="526" cy="374"/>
                <a:chOff x="5052" y="2350"/>
                <a:chExt cx="526" cy="374"/>
              </a:xfrm>
            </p:grpSpPr>
            <p:sp>
              <p:nvSpPr>
                <p:cNvPr id="273803" name="Rectangle 279"/>
                <p:cNvSpPr>
                  <a:spLocks noChangeArrowheads="1"/>
                </p:cNvSpPr>
                <p:nvPr/>
              </p:nvSpPr>
              <p:spPr bwMode="auto">
                <a:xfrm>
                  <a:off x="5095" y="2350"/>
                  <a:ext cx="440" cy="374"/>
                </a:xfrm>
                <a:prstGeom prst="rect">
                  <a:avLst/>
                </a:prstGeom>
                <a:noFill/>
                <a:ln w="12700">
                  <a:noFill/>
                  <a:miter lim="800000"/>
                </a:ln>
              </p:spPr>
              <p:txBody>
                <a:bodyPr anchor="ctr"/>
                <a:lstStyle/>
                <a:p>
                  <a:pPr algn="ctr"/>
                  <a:r>
                    <a:rPr lang="en-US" altLang="zh-CN" sz="1400" b="0">
                      <a:solidFill>
                        <a:srgbClr val="000000"/>
                      </a:solidFill>
                    </a:rPr>
                    <a:t>44.5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04" name="Rectangle 280"/>
                <p:cNvSpPr>
                  <a:spLocks noChangeArrowheads="1"/>
                </p:cNvSpPr>
                <p:nvPr/>
              </p:nvSpPr>
              <p:spPr bwMode="auto">
                <a:xfrm>
                  <a:off x="5052" y="2350"/>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06" name="Group 281"/>
              <p:cNvGrpSpPr/>
              <p:nvPr/>
            </p:nvGrpSpPr>
            <p:grpSpPr bwMode="auto">
              <a:xfrm>
                <a:off x="5578" y="2350"/>
                <a:ext cx="526" cy="374"/>
                <a:chOff x="5578" y="2350"/>
                <a:chExt cx="526" cy="374"/>
              </a:xfrm>
            </p:grpSpPr>
            <p:sp>
              <p:nvSpPr>
                <p:cNvPr id="273801" name="Rectangle 282"/>
                <p:cNvSpPr>
                  <a:spLocks noChangeArrowheads="1"/>
                </p:cNvSpPr>
                <p:nvPr/>
              </p:nvSpPr>
              <p:spPr bwMode="auto">
                <a:xfrm>
                  <a:off x="5621" y="2350"/>
                  <a:ext cx="440" cy="374"/>
                </a:xfrm>
                <a:prstGeom prst="rect">
                  <a:avLst/>
                </a:prstGeom>
                <a:noFill/>
                <a:ln w="12700">
                  <a:noFill/>
                  <a:miter lim="800000"/>
                </a:ln>
              </p:spPr>
              <p:txBody>
                <a:bodyPr anchor="ctr"/>
                <a:lstStyle/>
                <a:p>
                  <a:pPr algn="ctr"/>
                  <a:r>
                    <a:rPr lang="en-US" altLang="zh-CN" sz="1400" b="0">
                      <a:solidFill>
                        <a:srgbClr val="000000"/>
                      </a:solidFill>
                    </a:rPr>
                    <a:t>44</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02" name="Rectangle 283"/>
                <p:cNvSpPr>
                  <a:spLocks noChangeArrowheads="1"/>
                </p:cNvSpPr>
                <p:nvPr/>
              </p:nvSpPr>
              <p:spPr bwMode="auto">
                <a:xfrm>
                  <a:off x="5578" y="2350"/>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07" name="Group 284"/>
              <p:cNvGrpSpPr/>
              <p:nvPr/>
            </p:nvGrpSpPr>
            <p:grpSpPr bwMode="auto">
              <a:xfrm>
                <a:off x="6104" y="2350"/>
                <a:ext cx="526" cy="374"/>
                <a:chOff x="6104" y="2350"/>
                <a:chExt cx="526" cy="374"/>
              </a:xfrm>
            </p:grpSpPr>
            <p:sp>
              <p:nvSpPr>
                <p:cNvPr id="273799" name="Rectangle 285"/>
                <p:cNvSpPr>
                  <a:spLocks noChangeArrowheads="1"/>
                </p:cNvSpPr>
                <p:nvPr/>
              </p:nvSpPr>
              <p:spPr bwMode="auto">
                <a:xfrm>
                  <a:off x="6147" y="2350"/>
                  <a:ext cx="440" cy="374"/>
                </a:xfrm>
                <a:prstGeom prst="rect">
                  <a:avLst/>
                </a:prstGeom>
                <a:noFill/>
                <a:ln w="12700">
                  <a:noFill/>
                  <a:miter lim="800000"/>
                </a:ln>
              </p:spPr>
              <p:txBody>
                <a:bodyPr anchor="ctr"/>
                <a:lstStyle/>
                <a:p>
                  <a:pPr algn="ctr"/>
                  <a:r>
                    <a:rPr lang="en-US" altLang="zh-CN" sz="1400" b="0">
                      <a:solidFill>
                        <a:srgbClr val="000000"/>
                      </a:solidFill>
                    </a:rPr>
                    <a:t>43.5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800" name="Rectangle 286"/>
                <p:cNvSpPr>
                  <a:spLocks noChangeArrowheads="1"/>
                </p:cNvSpPr>
                <p:nvPr/>
              </p:nvSpPr>
              <p:spPr bwMode="auto">
                <a:xfrm>
                  <a:off x="6104" y="2350"/>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08" name="Group 287"/>
              <p:cNvGrpSpPr/>
              <p:nvPr/>
            </p:nvGrpSpPr>
            <p:grpSpPr bwMode="auto">
              <a:xfrm>
                <a:off x="6630" y="2350"/>
                <a:ext cx="527" cy="374"/>
                <a:chOff x="6630" y="2350"/>
                <a:chExt cx="527" cy="374"/>
              </a:xfrm>
            </p:grpSpPr>
            <p:sp>
              <p:nvSpPr>
                <p:cNvPr id="273797" name="Rectangle 288"/>
                <p:cNvSpPr>
                  <a:spLocks noChangeArrowheads="1"/>
                </p:cNvSpPr>
                <p:nvPr/>
              </p:nvSpPr>
              <p:spPr bwMode="auto">
                <a:xfrm>
                  <a:off x="6673" y="2350"/>
                  <a:ext cx="441" cy="374"/>
                </a:xfrm>
                <a:prstGeom prst="rect">
                  <a:avLst/>
                </a:prstGeom>
                <a:noFill/>
                <a:ln w="12700">
                  <a:noFill/>
                  <a:miter lim="800000"/>
                </a:ln>
              </p:spPr>
              <p:txBody>
                <a:bodyPr anchor="ctr"/>
                <a:lstStyle/>
                <a:p>
                  <a:pPr algn="ctr"/>
                  <a:r>
                    <a:rPr lang="en-US" altLang="zh-CN" sz="1400" b="0">
                      <a:solidFill>
                        <a:srgbClr val="000000"/>
                      </a:solidFill>
                    </a:rPr>
                    <a:t>43</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98" name="Rectangle 289"/>
                <p:cNvSpPr>
                  <a:spLocks noChangeArrowheads="1"/>
                </p:cNvSpPr>
                <p:nvPr/>
              </p:nvSpPr>
              <p:spPr bwMode="auto">
                <a:xfrm>
                  <a:off x="6630" y="2350"/>
                  <a:ext cx="527"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09" name="Group 290"/>
              <p:cNvGrpSpPr/>
              <p:nvPr/>
            </p:nvGrpSpPr>
            <p:grpSpPr bwMode="auto">
              <a:xfrm>
                <a:off x="7157" y="2350"/>
                <a:ext cx="528" cy="374"/>
                <a:chOff x="7157" y="2350"/>
                <a:chExt cx="528" cy="374"/>
              </a:xfrm>
            </p:grpSpPr>
            <p:sp>
              <p:nvSpPr>
                <p:cNvPr id="273795" name="Rectangle 291"/>
                <p:cNvSpPr>
                  <a:spLocks noChangeArrowheads="1"/>
                </p:cNvSpPr>
                <p:nvPr/>
              </p:nvSpPr>
              <p:spPr bwMode="auto">
                <a:xfrm>
                  <a:off x="7200" y="2350"/>
                  <a:ext cx="442" cy="374"/>
                </a:xfrm>
                <a:prstGeom prst="rect">
                  <a:avLst/>
                </a:prstGeom>
                <a:noFill/>
                <a:ln w="12700">
                  <a:noFill/>
                  <a:miter lim="800000"/>
                </a:ln>
              </p:spPr>
              <p:txBody>
                <a:bodyPr anchor="ctr"/>
                <a:lstStyle/>
                <a:p>
                  <a:pPr algn="ctr"/>
                  <a:r>
                    <a:rPr lang="en-US" altLang="zh-CN" sz="1400" b="0">
                      <a:solidFill>
                        <a:srgbClr val="000000"/>
                      </a:solidFill>
                    </a:rPr>
                    <a:t>42.5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96" name="Rectangle 292"/>
                <p:cNvSpPr>
                  <a:spLocks noChangeArrowheads="1"/>
                </p:cNvSpPr>
                <p:nvPr/>
              </p:nvSpPr>
              <p:spPr bwMode="auto">
                <a:xfrm>
                  <a:off x="7157" y="2350"/>
                  <a:ext cx="528"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10" name="Group 293"/>
              <p:cNvGrpSpPr/>
              <p:nvPr/>
            </p:nvGrpSpPr>
            <p:grpSpPr bwMode="auto">
              <a:xfrm>
                <a:off x="0" y="2724"/>
                <a:ext cx="975" cy="758"/>
                <a:chOff x="0" y="2724"/>
                <a:chExt cx="975" cy="758"/>
              </a:xfrm>
            </p:grpSpPr>
            <p:sp>
              <p:nvSpPr>
                <p:cNvPr id="273793" name="Rectangle 294"/>
                <p:cNvSpPr>
                  <a:spLocks noChangeArrowheads="1"/>
                </p:cNvSpPr>
                <p:nvPr/>
              </p:nvSpPr>
              <p:spPr bwMode="auto">
                <a:xfrm>
                  <a:off x="43" y="2724"/>
                  <a:ext cx="889" cy="758"/>
                </a:xfrm>
                <a:prstGeom prst="rect">
                  <a:avLst/>
                </a:prstGeom>
                <a:noFill/>
                <a:ln w="12700">
                  <a:noFill/>
                  <a:miter lim="800000"/>
                </a:ln>
              </p:spPr>
              <p:txBody>
                <a:bodyPr anchor="ctr"/>
                <a:lstStyle/>
                <a:p>
                  <a:pPr algn="ctr"/>
                  <a:r>
                    <a:rPr lang="zh-CN" altLang="en-US" sz="1400">
                      <a:solidFill>
                        <a:srgbClr val="000000"/>
                      </a:solidFill>
                    </a:rPr>
                    <a:t>顾客满意度</a:t>
                  </a:r>
                  <a:endParaRPr lang="zh-CN" altLang="en-US" sz="1400" b="0">
                    <a:solidFill>
                      <a:srgbClr val="000000"/>
                    </a:solidFill>
                  </a:endParaRPr>
                </a:p>
                <a:p>
                  <a:pPr algn="ctr" eaLnBrk="0" hangingPunct="0"/>
                  <a:endParaRPr lang="en-US" altLang="zh-CN" sz="1400" b="0">
                    <a:solidFill>
                      <a:srgbClr val="000000"/>
                    </a:solidFill>
                  </a:endParaRPr>
                </a:p>
              </p:txBody>
            </p:sp>
            <p:sp>
              <p:nvSpPr>
                <p:cNvPr id="273794" name="Rectangle 295"/>
                <p:cNvSpPr>
                  <a:spLocks noChangeArrowheads="1"/>
                </p:cNvSpPr>
                <p:nvPr/>
              </p:nvSpPr>
              <p:spPr bwMode="auto">
                <a:xfrm>
                  <a:off x="0" y="2724"/>
                  <a:ext cx="975" cy="758"/>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11" name="Group 296"/>
              <p:cNvGrpSpPr/>
              <p:nvPr/>
            </p:nvGrpSpPr>
            <p:grpSpPr bwMode="auto">
              <a:xfrm>
                <a:off x="975" y="2724"/>
                <a:ext cx="467" cy="758"/>
                <a:chOff x="975" y="2724"/>
                <a:chExt cx="467" cy="758"/>
              </a:xfrm>
            </p:grpSpPr>
            <p:sp>
              <p:nvSpPr>
                <p:cNvPr id="273791" name="Rectangle 297"/>
                <p:cNvSpPr>
                  <a:spLocks noChangeArrowheads="1"/>
                </p:cNvSpPr>
                <p:nvPr/>
              </p:nvSpPr>
              <p:spPr bwMode="auto">
                <a:xfrm>
                  <a:off x="1018" y="2724"/>
                  <a:ext cx="381" cy="758"/>
                </a:xfrm>
                <a:prstGeom prst="rect">
                  <a:avLst/>
                </a:prstGeom>
                <a:noFill/>
                <a:ln w="12700">
                  <a:noFill/>
                  <a:miter lim="800000"/>
                </a:ln>
              </p:spPr>
              <p:txBody>
                <a:bodyPr anchor="ctr"/>
                <a:lstStyle/>
                <a:p>
                  <a:pPr algn="ctr"/>
                  <a:r>
                    <a:rPr lang="en-US" altLang="zh-CN" sz="1400">
                      <a:solidFill>
                        <a:srgbClr val="000000"/>
                      </a:solidFill>
                    </a:rPr>
                    <a:t>20%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92" name="Rectangle 298"/>
                <p:cNvSpPr>
                  <a:spLocks noChangeArrowheads="1"/>
                </p:cNvSpPr>
                <p:nvPr/>
              </p:nvSpPr>
              <p:spPr bwMode="auto">
                <a:xfrm>
                  <a:off x="975" y="2724"/>
                  <a:ext cx="467" cy="758"/>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12" name="Group 299"/>
              <p:cNvGrpSpPr/>
              <p:nvPr/>
            </p:nvGrpSpPr>
            <p:grpSpPr bwMode="auto">
              <a:xfrm>
                <a:off x="1442" y="2724"/>
                <a:ext cx="514" cy="384"/>
                <a:chOff x="1442" y="2724"/>
                <a:chExt cx="514" cy="384"/>
              </a:xfrm>
            </p:grpSpPr>
            <p:sp>
              <p:nvSpPr>
                <p:cNvPr id="273789" name="Rectangle 300"/>
                <p:cNvSpPr>
                  <a:spLocks noChangeArrowheads="1"/>
                </p:cNvSpPr>
                <p:nvPr/>
              </p:nvSpPr>
              <p:spPr bwMode="auto">
                <a:xfrm>
                  <a:off x="1485" y="2724"/>
                  <a:ext cx="428" cy="384"/>
                </a:xfrm>
                <a:prstGeom prst="rect">
                  <a:avLst/>
                </a:prstGeom>
                <a:noFill/>
                <a:ln w="12700">
                  <a:noFill/>
                  <a:miter lim="800000"/>
                </a:ln>
              </p:spPr>
              <p:txBody>
                <a:bodyPr anchor="ctr"/>
                <a:lstStyle/>
                <a:p>
                  <a:pPr algn="ctr"/>
                  <a:r>
                    <a:rPr lang="en-US" altLang="zh-CN" sz="1400" b="0">
                      <a:solidFill>
                        <a:srgbClr val="000000"/>
                      </a:solidFill>
                    </a:rPr>
                    <a:t> </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90" name="Rectangle 301"/>
                <p:cNvSpPr>
                  <a:spLocks noChangeArrowheads="1"/>
                </p:cNvSpPr>
                <p:nvPr/>
              </p:nvSpPr>
              <p:spPr bwMode="auto">
                <a:xfrm>
                  <a:off x="1442" y="272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13" name="Group 302"/>
              <p:cNvGrpSpPr/>
              <p:nvPr/>
            </p:nvGrpSpPr>
            <p:grpSpPr bwMode="auto">
              <a:xfrm>
                <a:off x="1956" y="2724"/>
                <a:ext cx="514" cy="384"/>
                <a:chOff x="1956" y="2724"/>
                <a:chExt cx="514" cy="384"/>
              </a:xfrm>
            </p:grpSpPr>
            <p:sp>
              <p:nvSpPr>
                <p:cNvPr id="273787" name="Rectangle 303"/>
                <p:cNvSpPr>
                  <a:spLocks noChangeArrowheads="1"/>
                </p:cNvSpPr>
                <p:nvPr/>
              </p:nvSpPr>
              <p:spPr bwMode="auto">
                <a:xfrm>
                  <a:off x="1999" y="2724"/>
                  <a:ext cx="428" cy="384"/>
                </a:xfrm>
                <a:prstGeom prst="rect">
                  <a:avLst/>
                </a:prstGeom>
                <a:noFill/>
                <a:ln w="12700">
                  <a:noFill/>
                  <a:miter lim="800000"/>
                </a:ln>
              </p:spPr>
              <p:txBody>
                <a:bodyPr anchor="ctr"/>
                <a:lstStyle/>
                <a:p>
                  <a:pPr algn="ctr"/>
                  <a:r>
                    <a:rPr lang="en-US" altLang="zh-CN" sz="1400" b="0">
                      <a:solidFill>
                        <a:srgbClr val="000000"/>
                      </a:solidFill>
                    </a:rPr>
                    <a:t>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88" name="Rectangle 304"/>
                <p:cNvSpPr>
                  <a:spLocks noChangeArrowheads="1"/>
                </p:cNvSpPr>
                <p:nvPr/>
              </p:nvSpPr>
              <p:spPr bwMode="auto">
                <a:xfrm>
                  <a:off x="1956" y="272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14" name="Group 305"/>
              <p:cNvGrpSpPr/>
              <p:nvPr/>
            </p:nvGrpSpPr>
            <p:grpSpPr bwMode="auto">
              <a:xfrm>
                <a:off x="2470" y="2724"/>
                <a:ext cx="514" cy="384"/>
                <a:chOff x="2470" y="2724"/>
                <a:chExt cx="514" cy="384"/>
              </a:xfrm>
            </p:grpSpPr>
            <p:sp>
              <p:nvSpPr>
                <p:cNvPr id="273785" name="Rectangle 306"/>
                <p:cNvSpPr>
                  <a:spLocks noChangeArrowheads="1"/>
                </p:cNvSpPr>
                <p:nvPr/>
              </p:nvSpPr>
              <p:spPr bwMode="auto">
                <a:xfrm>
                  <a:off x="2513" y="2724"/>
                  <a:ext cx="428" cy="384"/>
                </a:xfrm>
                <a:prstGeom prst="rect">
                  <a:avLst/>
                </a:prstGeom>
                <a:noFill/>
                <a:ln w="12700">
                  <a:noFill/>
                  <a:miter lim="800000"/>
                </a:ln>
              </p:spPr>
              <p:txBody>
                <a:bodyPr anchor="ctr"/>
                <a:lstStyle/>
                <a:p>
                  <a:pPr algn="ctr"/>
                  <a:r>
                    <a:rPr lang="en-US" altLang="zh-CN" sz="1400" b="0">
                      <a:solidFill>
                        <a:srgbClr val="000000"/>
                      </a:solidFill>
                    </a:rPr>
                    <a:t>0.2</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86" name="Rectangle 307"/>
                <p:cNvSpPr>
                  <a:spLocks noChangeArrowheads="1"/>
                </p:cNvSpPr>
                <p:nvPr/>
              </p:nvSpPr>
              <p:spPr bwMode="auto">
                <a:xfrm>
                  <a:off x="2470" y="272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15" name="Group 308"/>
              <p:cNvGrpSpPr/>
              <p:nvPr/>
            </p:nvGrpSpPr>
            <p:grpSpPr bwMode="auto">
              <a:xfrm>
                <a:off x="2984" y="2724"/>
                <a:ext cx="514" cy="384"/>
                <a:chOff x="2984" y="2724"/>
                <a:chExt cx="514" cy="384"/>
              </a:xfrm>
            </p:grpSpPr>
            <p:sp>
              <p:nvSpPr>
                <p:cNvPr id="273783" name="Rectangle 309"/>
                <p:cNvSpPr>
                  <a:spLocks noChangeArrowheads="1"/>
                </p:cNvSpPr>
                <p:nvPr/>
              </p:nvSpPr>
              <p:spPr bwMode="auto">
                <a:xfrm>
                  <a:off x="3027" y="2724"/>
                  <a:ext cx="428" cy="384"/>
                </a:xfrm>
                <a:prstGeom prst="rect">
                  <a:avLst/>
                </a:prstGeom>
                <a:noFill/>
                <a:ln w="12700">
                  <a:noFill/>
                  <a:miter lim="800000"/>
                </a:ln>
              </p:spPr>
              <p:txBody>
                <a:bodyPr anchor="ctr"/>
                <a:lstStyle/>
                <a:p>
                  <a:pPr algn="ctr"/>
                  <a:r>
                    <a:rPr lang="en-US" altLang="zh-CN" sz="1400" b="0">
                      <a:solidFill>
                        <a:srgbClr val="000000"/>
                      </a:solidFill>
                    </a:rPr>
                    <a:t>0.4</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84" name="Rectangle 310"/>
                <p:cNvSpPr>
                  <a:spLocks noChangeArrowheads="1"/>
                </p:cNvSpPr>
                <p:nvPr/>
              </p:nvSpPr>
              <p:spPr bwMode="auto">
                <a:xfrm>
                  <a:off x="2984" y="272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16" name="Group 311"/>
              <p:cNvGrpSpPr/>
              <p:nvPr/>
            </p:nvGrpSpPr>
            <p:grpSpPr bwMode="auto">
              <a:xfrm>
                <a:off x="3498" y="2724"/>
                <a:ext cx="514" cy="384"/>
                <a:chOff x="3498" y="2724"/>
                <a:chExt cx="514" cy="384"/>
              </a:xfrm>
            </p:grpSpPr>
            <p:sp>
              <p:nvSpPr>
                <p:cNvPr id="273781" name="Rectangle 312"/>
                <p:cNvSpPr>
                  <a:spLocks noChangeArrowheads="1"/>
                </p:cNvSpPr>
                <p:nvPr/>
              </p:nvSpPr>
              <p:spPr bwMode="auto">
                <a:xfrm>
                  <a:off x="3541" y="2724"/>
                  <a:ext cx="428" cy="384"/>
                </a:xfrm>
                <a:prstGeom prst="rect">
                  <a:avLst/>
                </a:prstGeom>
                <a:noFill/>
                <a:ln w="12700">
                  <a:noFill/>
                  <a:miter lim="800000"/>
                </a:ln>
              </p:spPr>
              <p:txBody>
                <a:bodyPr anchor="ctr"/>
                <a:lstStyle/>
                <a:p>
                  <a:pPr algn="ctr"/>
                  <a:r>
                    <a:rPr lang="en-US" altLang="zh-CN" sz="1400" b="0">
                      <a:solidFill>
                        <a:srgbClr val="000000"/>
                      </a:solidFill>
                    </a:rPr>
                    <a:t>0.6</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82" name="Rectangle 313"/>
                <p:cNvSpPr>
                  <a:spLocks noChangeArrowheads="1"/>
                </p:cNvSpPr>
                <p:nvPr/>
              </p:nvSpPr>
              <p:spPr bwMode="auto">
                <a:xfrm>
                  <a:off x="3498" y="272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17" name="Group 314"/>
              <p:cNvGrpSpPr/>
              <p:nvPr/>
            </p:nvGrpSpPr>
            <p:grpSpPr bwMode="auto">
              <a:xfrm>
                <a:off x="4012" y="2724"/>
                <a:ext cx="514" cy="384"/>
                <a:chOff x="4012" y="2724"/>
                <a:chExt cx="514" cy="384"/>
              </a:xfrm>
            </p:grpSpPr>
            <p:sp>
              <p:nvSpPr>
                <p:cNvPr id="273779" name="Rectangle 315"/>
                <p:cNvSpPr>
                  <a:spLocks noChangeArrowheads="1"/>
                </p:cNvSpPr>
                <p:nvPr/>
              </p:nvSpPr>
              <p:spPr bwMode="auto">
                <a:xfrm>
                  <a:off x="4055" y="2724"/>
                  <a:ext cx="428" cy="384"/>
                </a:xfrm>
                <a:prstGeom prst="rect">
                  <a:avLst/>
                </a:prstGeom>
                <a:noFill/>
                <a:ln w="12700">
                  <a:noFill/>
                  <a:miter lim="800000"/>
                </a:ln>
              </p:spPr>
              <p:txBody>
                <a:bodyPr anchor="ctr"/>
                <a:lstStyle/>
                <a:p>
                  <a:pPr algn="ctr"/>
                  <a:r>
                    <a:rPr lang="en-US" altLang="zh-CN" sz="1400" b="0">
                      <a:solidFill>
                        <a:srgbClr val="000000"/>
                      </a:solidFill>
                    </a:rPr>
                    <a:t>0.8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80" name="Rectangle 316"/>
                <p:cNvSpPr>
                  <a:spLocks noChangeArrowheads="1"/>
                </p:cNvSpPr>
                <p:nvPr/>
              </p:nvSpPr>
              <p:spPr bwMode="auto">
                <a:xfrm>
                  <a:off x="4012" y="272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18" name="Group 317"/>
              <p:cNvGrpSpPr/>
              <p:nvPr/>
            </p:nvGrpSpPr>
            <p:grpSpPr bwMode="auto">
              <a:xfrm>
                <a:off x="4526" y="2724"/>
                <a:ext cx="526" cy="384"/>
                <a:chOff x="4526" y="2724"/>
                <a:chExt cx="526" cy="384"/>
              </a:xfrm>
            </p:grpSpPr>
            <p:sp>
              <p:nvSpPr>
                <p:cNvPr id="273777" name="Rectangle 318"/>
                <p:cNvSpPr>
                  <a:spLocks noChangeArrowheads="1"/>
                </p:cNvSpPr>
                <p:nvPr/>
              </p:nvSpPr>
              <p:spPr bwMode="auto">
                <a:xfrm>
                  <a:off x="4569" y="2724"/>
                  <a:ext cx="440" cy="384"/>
                </a:xfrm>
                <a:prstGeom prst="rect">
                  <a:avLst/>
                </a:prstGeom>
                <a:noFill/>
                <a:ln w="12700">
                  <a:noFill/>
                  <a:miter lim="800000"/>
                </a:ln>
              </p:spPr>
              <p:txBody>
                <a:bodyPr anchor="ctr"/>
                <a:lstStyle/>
                <a:p>
                  <a:pPr algn="ctr"/>
                  <a:r>
                    <a:rPr lang="en-US" altLang="zh-CN" sz="1400" b="0">
                      <a:solidFill>
                        <a:srgbClr val="000000"/>
                      </a:solidFill>
                    </a:rPr>
                    <a:t>1.0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78" name="Rectangle 319"/>
                <p:cNvSpPr>
                  <a:spLocks noChangeArrowheads="1"/>
                </p:cNvSpPr>
                <p:nvPr/>
              </p:nvSpPr>
              <p:spPr bwMode="auto">
                <a:xfrm>
                  <a:off x="4526" y="2724"/>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19" name="Group 320"/>
              <p:cNvGrpSpPr/>
              <p:nvPr/>
            </p:nvGrpSpPr>
            <p:grpSpPr bwMode="auto">
              <a:xfrm>
                <a:off x="5052" y="2724"/>
                <a:ext cx="526" cy="384"/>
                <a:chOff x="5052" y="2724"/>
                <a:chExt cx="526" cy="384"/>
              </a:xfrm>
            </p:grpSpPr>
            <p:sp>
              <p:nvSpPr>
                <p:cNvPr id="273775" name="Rectangle 321"/>
                <p:cNvSpPr>
                  <a:spLocks noChangeArrowheads="1"/>
                </p:cNvSpPr>
                <p:nvPr/>
              </p:nvSpPr>
              <p:spPr bwMode="auto">
                <a:xfrm>
                  <a:off x="5095" y="2724"/>
                  <a:ext cx="440" cy="384"/>
                </a:xfrm>
                <a:prstGeom prst="rect">
                  <a:avLst/>
                </a:prstGeom>
                <a:noFill/>
                <a:ln w="12700">
                  <a:noFill/>
                  <a:miter lim="800000"/>
                </a:ln>
              </p:spPr>
              <p:txBody>
                <a:bodyPr anchor="ctr"/>
                <a:lstStyle/>
                <a:p>
                  <a:pPr algn="ctr"/>
                  <a:r>
                    <a:rPr lang="en-US" altLang="zh-CN" sz="1400" b="0">
                      <a:solidFill>
                        <a:srgbClr val="000000"/>
                      </a:solidFill>
                    </a:rPr>
                    <a:t>1.2</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76" name="Rectangle 322"/>
                <p:cNvSpPr>
                  <a:spLocks noChangeArrowheads="1"/>
                </p:cNvSpPr>
                <p:nvPr/>
              </p:nvSpPr>
              <p:spPr bwMode="auto">
                <a:xfrm>
                  <a:off x="5052" y="2724"/>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20" name="Group 323"/>
              <p:cNvGrpSpPr/>
              <p:nvPr/>
            </p:nvGrpSpPr>
            <p:grpSpPr bwMode="auto">
              <a:xfrm>
                <a:off x="5578" y="2724"/>
                <a:ext cx="526" cy="384"/>
                <a:chOff x="5578" y="2724"/>
                <a:chExt cx="526" cy="384"/>
              </a:xfrm>
            </p:grpSpPr>
            <p:sp>
              <p:nvSpPr>
                <p:cNvPr id="273773" name="Rectangle 324"/>
                <p:cNvSpPr>
                  <a:spLocks noChangeArrowheads="1"/>
                </p:cNvSpPr>
                <p:nvPr/>
              </p:nvSpPr>
              <p:spPr bwMode="auto">
                <a:xfrm>
                  <a:off x="5621" y="2724"/>
                  <a:ext cx="440" cy="384"/>
                </a:xfrm>
                <a:prstGeom prst="rect">
                  <a:avLst/>
                </a:prstGeom>
                <a:noFill/>
                <a:ln w="12700">
                  <a:noFill/>
                  <a:miter lim="800000"/>
                </a:ln>
              </p:spPr>
              <p:txBody>
                <a:bodyPr anchor="ctr"/>
                <a:lstStyle/>
                <a:p>
                  <a:pPr algn="ctr"/>
                  <a:r>
                    <a:rPr lang="en-US" altLang="zh-CN" sz="1400" b="0">
                      <a:solidFill>
                        <a:srgbClr val="000000"/>
                      </a:solidFill>
                    </a:rPr>
                    <a:t>1.4</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74" name="Rectangle 325"/>
                <p:cNvSpPr>
                  <a:spLocks noChangeArrowheads="1"/>
                </p:cNvSpPr>
                <p:nvPr/>
              </p:nvSpPr>
              <p:spPr bwMode="auto">
                <a:xfrm>
                  <a:off x="5578" y="2724"/>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21" name="Group 326"/>
              <p:cNvGrpSpPr/>
              <p:nvPr/>
            </p:nvGrpSpPr>
            <p:grpSpPr bwMode="auto">
              <a:xfrm>
                <a:off x="6104" y="2724"/>
                <a:ext cx="526" cy="384"/>
                <a:chOff x="6104" y="2724"/>
                <a:chExt cx="526" cy="384"/>
              </a:xfrm>
            </p:grpSpPr>
            <p:sp>
              <p:nvSpPr>
                <p:cNvPr id="273771" name="Rectangle 327"/>
                <p:cNvSpPr>
                  <a:spLocks noChangeArrowheads="1"/>
                </p:cNvSpPr>
                <p:nvPr/>
              </p:nvSpPr>
              <p:spPr bwMode="auto">
                <a:xfrm>
                  <a:off x="6147" y="2724"/>
                  <a:ext cx="440" cy="384"/>
                </a:xfrm>
                <a:prstGeom prst="rect">
                  <a:avLst/>
                </a:prstGeom>
                <a:noFill/>
                <a:ln w="12700">
                  <a:noFill/>
                  <a:miter lim="800000"/>
                </a:ln>
              </p:spPr>
              <p:txBody>
                <a:bodyPr anchor="ctr"/>
                <a:lstStyle/>
                <a:p>
                  <a:pPr algn="ctr"/>
                  <a:r>
                    <a:rPr lang="en-US" altLang="zh-CN" sz="1400" b="0">
                      <a:solidFill>
                        <a:srgbClr val="000000"/>
                      </a:solidFill>
                    </a:rPr>
                    <a:t>1.6</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72" name="Rectangle 328"/>
                <p:cNvSpPr>
                  <a:spLocks noChangeArrowheads="1"/>
                </p:cNvSpPr>
                <p:nvPr/>
              </p:nvSpPr>
              <p:spPr bwMode="auto">
                <a:xfrm>
                  <a:off x="6104" y="2724"/>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22" name="Group 329"/>
              <p:cNvGrpSpPr/>
              <p:nvPr/>
            </p:nvGrpSpPr>
            <p:grpSpPr bwMode="auto">
              <a:xfrm>
                <a:off x="6630" y="2724"/>
                <a:ext cx="527" cy="384"/>
                <a:chOff x="6630" y="2724"/>
                <a:chExt cx="527" cy="384"/>
              </a:xfrm>
            </p:grpSpPr>
            <p:sp>
              <p:nvSpPr>
                <p:cNvPr id="273769" name="Rectangle 330"/>
                <p:cNvSpPr>
                  <a:spLocks noChangeArrowheads="1"/>
                </p:cNvSpPr>
                <p:nvPr/>
              </p:nvSpPr>
              <p:spPr bwMode="auto">
                <a:xfrm>
                  <a:off x="6673" y="2724"/>
                  <a:ext cx="441" cy="384"/>
                </a:xfrm>
                <a:prstGeom prst="rect">
                  <a:avLst/>
                </a:prstGeom>
                <a:noFill/>
                <a:ln w="12700">
                  <a:noFill/>
                  <a:miter lim="800000"/>
                </a:ln>
              </p:spPr>
              <p:txBody>
                <a:bodyPr anchor="ctr"/>
                <a:lstStyle/>
                <a:p>
                  <a:pPr algn="ctr"/>
                  <a:r>
                    <a:rPr lang="en-US" altLang="zh-CN" sz="1400" b="0">
                      <a:solidFill>
                        <a:srgbClr val="000000"/>
                      </a:solidFill>
                    </a:rPr>
                    <a:t>1.8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70" name="Rectangle 331"/>
                <p:cNvSpPr>
                  <a:spLocks noChangeArrowheads="1"/>
                </p:cNvSpPr>
                <p:nvPr/>
              </p:nvSpPr>
              <p:spPr bwMode="auto">
                <a:xfrm>
                  <a:off x="6630" y="2724"/>
                  <a:ext cx="527"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23" name="Group 332"/>
              <p:cNvGrpSpPr/>
              <p:nvPr/>
            </p:nvGrpSpPr>
            <p:grpSpPr bwMode="auto">
              <a:xfrm>
                <a:off x="7157" y="2724"/>
                <a:ext cx="528" cy="384"/>
                <a:chOff x="7157" y="2724"/>
                <a:chExt cx="528" cy="384"/>
              </a:xfrm>
            </p:grpSpPr>
            <p:sp>
              <p:nvSpPr>
                <p:cNvPr id="273767" name="Rectangle 333"/>
                <p:cNvSpPr>
                  <a:spLocks noChangeArrowheads="1"/>
                </p:cNvSpPr>
                <p:nvPr/>
              </p:nvSpPr>
              <p:spPr bwMode="auto">
                <a:xfrm>
                  <a:off x="7200" y="2724"/>
                  <a:ext cx="442" cy="384"/>
                </a:xfrm>
                <a:prstGeom prst="rect">
                  <a:avLst/>
                </a:prstGeom>
                <a:noFill/>
                <a:ln w="12700">
                  <a:noFill/>
                  <a:miter lim="800000"/>
                </a:ln>
              </p:spPr>
              <p:txBody>
                <a:bodyPr anchor="ctr"/>
                <a:lstStyle/>
                <a:p>
                  <a:pPr algn="ctr"/>
                  <a:r>
                    <a:rPr lang="en-US" altLang="zh-CN" sz="1400" b="0">
                      <a:solidFill>
                        <a:srgbClr val="000000"/>
                      </a:solidFill>
                    </a:rPr>
                    <a:t>2.0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68" name="Rectangle 334"/>
                <p:cNvSpPr>
                  <a:spLocks noChangeArrowheads="1"/>
                </p:cNvSpPr>
                <p:nvPr/>
              </p:nvSpPr>
              <p:spPr bwMode="auto">
                <a:xfrm>
                  <a:off x="7157" y="2724"/>
                  <a:ext cx="528"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24" name="Group 335"/>
              <p:cNvGrpSpPr/>
              <p:nvPr/>
            </p:nvGrpSpPr>
            <p:grpSpPr bwMode="auto">
              <a:xfrm>
                <a:off x="7685" y="2724"/>
                <a:ext cx="496" cy="758"/>
                <a:chOff x="7685" y="2724"/>
                <a:chExt cx="496" cy="758"/>
              </a:xfrm>
            </p:grpSpPr>
            <p:sp>
              <p:nvSpPr>
                <p:cNvPr id="273765" name="Rectangle 336"/>
                <p:cNvSpPr>
                  <a:spLocks noChangeArrowheads="1"/>
                </p:cNvSpPr>
                <p:nvPr/>
              </p:nvSpPr>
              <p:spPr bwMode="auto">
                <a:xfrm>
                  <a:off x="7728" y="2724"/>
                  <a:ext cx="410" cy="758"/>
                </a:xfrm>
                <a:prstGeom prst="rect">
                  <a:avLst/>
                </a:prstGeom>
                <a:noFill/>
                <a:ln w="12700">
                  <a:noFill/>
                  <a:miter lim="800000"/>
                </a:ln>
              </p:spPr>
              <p:txBody>
                <a:bodyPr anchor="ctr"/>
                <a:lstStyle/>
                <a:p>
                  <a:pPr algn="ctr"/>
                  <a:r>
                    <a:rPr lang="en-US" altLang="zh-CN" sz="1400" b="0">
                      <a:solidFill>
                        <a:srgbClr val="000000"/>
                      </a:solidFill>
                    </a:rPr>
                    <a:t>1.6%</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66" name="Rectangle 337"/>
                <p:cNvSpPr>
                  <a:spLocks noChangeArrowheads="1"/>
                </p:cNvSpPr>
                <p:nvPr/>
              </p:nvSpPr>
              <p:spPr bwMode="auto">
                <a:xfrm>
                  <a:off x="7685" y="2724"/>
                  <a:ext cx="496" cy="758"/>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25" name="Group 338"/>
              <p:cNvGrpSpPr/>
              <p:nvPr/>
            </p:nvGrpSpPr>
            <p:grpSpPr bwMode="auto">
              <a:xfrm>
                <a:off x="1442" y="3108"/>
                <a:ext cx="514" cy="374"/>
                <a:chOff x="1442" y="3108"/>
                <a:chExt cx="514" cy="374"/>
              </a:xfrm>
            </p:grpSpPr>
            <p:sp>
              <p:nvSpPr>
                <p:cNvPr id="273763" name="Rectangle 339"/>
                <p:cNvSpPr>
                  <a:spLocks noChangeArrowheads="1"/>
                </p:cNvSpPr>
                <p:nvPr/>
              </p:nvSpPr>
              <p:spPr bwMode="auto">
                <a:xfrm>
                  <a:off x="1485" y="3108"/>
                  <a:ext cx="428" cy="374"/>
                </a:xfrm>
                <a:prstGeom prst="rect">
                  <a:avLst/>
                </a:prstGeom>
                <a:noFill/>
                <a:ln w="12700">
                  <a:noFill/>
                  <a:miter lim="800000"/>
                </a:ln>
              </p:spPr>
              <p:txBody>
                <a:bodyPr anchor="ctr"/>
                <a:lstStyle/>
                <a:p>
                  <a:pPr algn="ctr"/>
                  <a:r>
                    <a:rPr lang="en-US" altLang="zh-CN" sz="1400" b="0">
                      <a:solidFill>
                        <a:srgbClr val="000000"/>
                      </a:solidFill>
                    </a:rPr>
                    <a:t>95.8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64" name="Rectangle 340"/>
                <p:cNvSpPr>
                  <a:spLocks noChangeArrowheads="1"/>
                </p:cNvSpPr>
                <p:nvPr/>
              </p:nvSpPr>
              <p:spPr bwMode="auto">
                <a:xfrm>
                  <a:off x="1442" y="3108"/>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26" name="Group 341"/>
              <p:cNvGrpSpPr/>
              <p:nvPr/>
            </p:nvGrpSpPr>
            <p:grpSpPr bwMode="auto">
              <a:xfrm>
                <a:off x="1956" y="3108"/>
                <a:ext cx="514" cy="374"/>
                <a:chOff x="1956" y="3108"/>
                <a:chExt cx="514" cy="374"/>
              </a:xfrm>
            </p:grpSpPr>
            <p:sp>
              <p:nvSpPr>
                <p:cNvPr id="273761" name="Rectangle 342"/>
                <p:cNvSpPr>
                  <a:spLocks noChangeArrowheads="1"/>
                </p:cNvSpPr>
                <p:nvPr/>
              </p:nvSpPr>
              <p:spPr bwMode="auto">
                <a:xfrm>
                  <a:off x="1999" y="3108"/>
                  <a:ext cx="428" cy="374"/>
                </a:xfrm>
                <a:prstGeom prst="rect">
                  <a:avLst/>
                </a:prstGeom>
                <a:noFill/>
                <a:ln w="12700">
                  <a:noFill/>
                  <a:miter lim="800000"/>
                </a:ln>
              </p:spPr>
              <p:txBody>
                <a:bodyPr anchor="ctr"/>
                <a:lstStyle/>
                <a:p>
                  <a:pPr algn="ctr"/>
                  <a:r>
                    <a:rPr lang="en-US" altLang="zh-CN" sz="1400" b="0">
                      <a:solidFill>
                        <a:srgbClr val="000000"/>
                      </a:solidFill>
                    </a:rPr>
                    <a:t>96</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62" name="Rectangle 343"/>
                <p:cNvSpPr>
                  <a:spLocks noChangeArrowheads="1"/>
                </p:cNvSpPr>
                <p:nvPr/>
              </p:nvSpPr>
              <p:spPr bwMode="auto">
                <a:xfrm>
                  <a:off x="1956" y="3108"/>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27" name="Group 344"/>
              <p:cNvGrpSpPr/>
              <p:nvPr/>
            </p:nvGrpSpPr>
            <p:grpSpPr bwMode="auto">
              <a:xfrm>
                <a:off x="2470" y="3108"/>
                <a:ext cx="514" cy="374"/>
                <a:chOff x="2470" y="3108"/>
                <a:chExt cx="514" cy="374"/>
              </a:xfrm>
            </p:grpSpPr>
            <p:sp>
              <p:nvSpPr>
                <p:cNvPr id="273759" name="Rectangle 345"/>
                <p:cNvSpPr>
                  <a:spLocks noChangeArrowheads="1"/>
                </p:cNvSpPr>
                <p:nvPr/>
              </p:nvSpPr>
              <p:spPr bwMode="auto">
                <a:xfrm>
                  <a:off x="2513" y="3108"/>
                  <a:ext cx="428" cy="374"/>
                </a:xfrm>
                <a:prstGeom prst="rect">
                  <a:avLst/>
                </a:prstGeom>
                <a:noFill/>
                <a:ln w="12700">
                  <a:noFill/>
                  <a:miter lim="800000"/>
                </a:ln>
              </p:spPr>
              <p:txBody>
                <a:bodyPr anchor="ctr"/>
                <a:lstStyle/>
                <a:p>
                  <a:pPr algn="ctr"/>
                  <a:r>
                    <a:rPr lang="en-US" altLang="zh-CN" sz="1400" b="0">
                      <a:solidFill>
                        <a:srgbClr val="000000"/>
                      </a:solidFill>
                    </a:rPr>
                    <a:t>96.4</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60" name="Rectangle 346"/>
                <p:cNvSpPr>
                  <a:spLocks noChangeArrowheads="1"/>
                </p:cNvSpPr>
                <p:nvPr/>
              </p:nvSpPr>
              <p:spPr bwMode="auto">
                <a:xfrm>
                  <a:off x="2470" y="3108"/>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28" name="Group 347"/>
              <p:cNvGrpSpPr/>
              <p:nvPr/>
            </p:nvGrpSpPr>
            <p:grpSpPr bwMode="auto">
              <a:xfrm>
                <a:off x="2984" y="3108"/>
                <a:ext cx="514" cy="374"/>
                <a:chOff x="2984" y="3108"/>
                <a:chExt cx="514" cy="374"/>
              </a:xfrm>
            </p:grpSpPr>
            <p:sp>
              <p:nvSpPr>
                <p:cNvPr id="273757" name="Rectangle 348"/>
                <p:cNvSpPr>
                  <a:spLocks noChangeArrowheads="1"/>
                </p:cNvSpPr>
                <p:nvPr/>
              </p:nvSpPr>
              <p:spPr bwMode="auto">
                <a:xfrm>
                  <a:off x="3027" y="3108"/>
                  <a:ext cx="428" cy="374"/>
                </a:xfrm>
                <a:prstGeom prst="rect">
                  <a:avLst/>
                </a:prstGeom>
                <a:noFill/>
                <a:ln w="12700">
                  <a:noFill/>
                  <a:miter lim="800000"/>
                </a:ln>
              </p:spPr>
              <p:txBody>
                <a:bodyPr anchor="ctr"/>
                <a:lstStyle/>
                <a:p>
                  <a:pPr algn="ctr"/>
                  <a:r>
                    <a:rPr lang="en-US" altLang="zh-CN" sz="1400" b="0">
                      <a:solidFill>
                        <a:srgbClr val="000000"/>
                      </a:solidFill>
                    </a:rPr>
                    <a:t>96.8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58" name="Rectangle 349"/>
                <p:cNvSpPr>
                  <a:spLocks noChangeArrowheads="1"/>
                </p:cNvSpPr>
                <p:nvPr/>
              </p:nvSpPr>
              <p:spPr bwMode="auto">
                <a:xfrm>
                  <a:off x="2984" y="3108"/>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29" name="Group 350"/>
              <p:cNvGrpSpPr/>
              <p:nvPr/>
            </p:nvGrpSpPr>
            <p:grpSpPr bwMode="auto">
              <a:xfrm>
                <a:off x="3498" y="3108"/>
                <a:ext cx="514" cy="374"/>
                <a:chOff x="3498" y="3108"/>
                <a:chExt cx="514" cy="374"/>
              </a:xfrm>
            </p:grpSpPr>
            <p:sp>
              <p:nvSpPr>
                <p:cNvPr id="273755" name="Rectangle 351"/>
                <p:cNvSpPr>
                  <a:spLocks noChangeArrowheads="1"/>
                </p:cNvSpPr>
                <p:nvPr/>
              </p:nvSpPr>
              <p:spPr bwMode="auto">
                <a:xfrm>
                  <a:off x="3541" y="3108"/>
                  <a:ext cx="428" cy="374"/>
                </a:xfrm>
                <a:prstGeom prst="rect">
                  <a:avLst/>
                </a:prstGeom>
                <a:noFill/>
                <a:ln w="12700">
                  <a:noFill/>
                  <a:miter lim="800000"/>
                </a:ln>
              </p:spPr>
              <p:txBody>
                <a:bodyPr anchor="ctr"/>
                <a:lstStyle/>
                <a:p>
                  <a:pPr algn="ctr"/>
                  <a:r>
                    <a:rPr lang="en-US" altLang="zh-CN" sz="1400" b="0">
                      <a:solidFill>
                        <a:srgbClr val="000000"/>
                      </a:solidFill>
                    </a:rPr>
                    <a:t>97.2</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56" name="Rectangle 352"/>
                <p:cNvSpPr>
                  <a:spLocks noChangeArrowheads="1"/>
                </p:cNvSpPr>
                <p:nvPr/>
              </p:nvSpPr>
              <p:spPr bwMode="auto">
                <a:xfrm>
                  <a:off x="3498" y="3108"/>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30" name="Group 353"/>
              <p:cNvGrpSpPr/>
              <p:nvPr/>
            </p:nvGrpSpPr>
            <p:grpSpPr bwMode="auto">
              <a:xfrm>
                <a:off x="4012" y="3108"/>
                <a:ext cx="514" cy="374"/>
                <a:chOff x="4012" y="3108"/>
                <a:chExt cx="514" cy="374"/>
              </a:xfrm>
            </p:grpSpPr>
            <p:sp>
              <p:nvSpPr>
                <p:cNvPr id="273753" name="Rectangle 354"/>
                <p:cNvSpPr>
                  <a:spLocks noChangeArrowheads="1"/>
                </p:cNvSpPr>
                <p:nvPr/>
              </p:nvSpPr>
              <p:spPr bwMode="auto">
                <a:xfrm>
                  <a:off x="4055" y="3108"/>
                  <a:ext cx="428" cy="374"/>
                </a:xfrm>
                <a:prstGeom prst="rect">
                  <a:avLst/>
                </a:prstGeom>
                <a:noFill/>
                <a:ln w="12700">
                  <a:noFill/>
                  <a:miter lim="800000"/>
                </a:ln>
              </p:spPr>
              <p:txBody>
                <a:bodyPr anchor="ctr"/>
                <a:lstStyle/>
                <a:p>
                  <a:pPr algn="ctr"/>
                  <a:r>
                    <a:rPr lang="en-US" altLang="zh-CN" sz="1400" b="0">
                      <a:solidFill>
                        <a:srgbClr val="000000"/>
                      </a:solidFill>
                    </a:rPr>
                    <a:t>97.6</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54" name="Rectangle 355"/>
                <p:cNvSpPr>
                  <a:spLocks noChangeArrowheads="1"/>
                </p:cNvSpPr>
                <p:nvPr/>
              </p:nvSpPr>
              <p:spPr bwMode="auto">
                <a:xfrm>
                  <a:off x="4012" y="3108"/>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31" name="Group 356"/>
              <p:cNvGrpSpPr/>
              <p:nvPr/>
            </p:nvGrpSpPr>
            <p:grpSpPr bwMode="auto">
              <a:xfrm>
                <a:off x="4526" y="3108"/>
                <a:ext cx="526" cy="374"/>
                <a:chOff x="4526" y="3108"/>
                <a:chExt cx="526" cy="374"/>
              </a:xfrm>
            </p:grpSpPr>
            <p:sp>
              <p:nvSpPr>
                <p:cNvPr id="273751" name="Rectangle 357"/>
                <p:cNvSpPr>
                  <a:spLocks noChangeArrowheads="1"/>
                </p:cNvSpPr>
                <p:nvPr/>
              </p:nvSpPr>
              <p:spPr bwMode="auto">
                <a:xfrm>
                  <a:off x="4569" y="3108"/>
                  <a:ext cx="440" cy="374"/>
                </a:xfrm>
                <a:prstGeom prst="rect">
                  <a:avLst/>
                </a:prstGeom>
                <a:noFill/>
                <a:ln w="12700">
                  <a:noFill/>
                  <a:miter lim="800000"/>
                </a:ln>
              </p:spPr>
              <p:txBody>
                <a:bodyPr anchor="ctr"/>
                <a:lstStyle/>
                <a:p>
                  <a:pPr algn="ctr"/>
                  <a:r>
                    <a:rPr lang="en-US" altLang="zh-CN" sz="1400" b="0">
                      <a:solidFill>
                        <a:srgbClr val="000000"/>
                      </a:solidFill>
                    </a:rPr>
                    <a:t>98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52" name="Rectangle 358"/>
                <p:cNvSpPr>
                  <a:spLocks noChangeArrowheads="1"/>
                </p:cNvSpPr>
                <p:nvPr/>
              </p:nvSpPr>
              <p:spPr bwMode="auto">
                <a:xfrm>
                  <a:off x="4526" y="3108"/>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32" name="Group 359"/>
              <p:cNvGrpSpPr/>
              <p:nvPr/>
            </p:nvGrpSpPr>
            <p:grpSpPr bwMode="auto">
              <a:xfrm>
                <a:off x="5052" y="3108"/>
                <a:ext cx="526" cy="374"/>
                <a:chOff x="5052" y="3108"/>
                <a:chExt cx="526" cy="374"/>
              </a:xfrm>
            </p:grpSpPr>
            <p:sp>
              <p:nvSpPr>
                <p:cNvPr id="273749" name="Rectangle 360"/>
                <p:cNvSpPr>
                  <a:spLocks noChangeArrowheads="1"/>
                </p:cNvSpPr>
                <p:nvPr/>
              </p:nvSpPr>
              <p:spPr bwMode="auto">
                <a:xfrm>
                  <a:off x="5095" y="3108"/>
                  <a:ext cx="440" cy="374"/>
                </a:xfrm>
                <a:prstGeom prst="rect">
                  <a:avLst/>
                </a:prstGeom>
                <a:noFill/>
                <a:ln w="12700">
                  <a:noFill/>
                  <a:miter lim="800000"/>
                </a:ln>
              </p:spPr>
              <p:txBody>
                <a:bodyPr anchor="ctr"/>
                <a:lstStyle/>
                <a:p>
                  <a:pPr algn="ctr"/>
                  <a:r>
                    <a:rPr lang="en-US" altLang="zh-CN" sz="1400" b="0">
                      <a:solidFill>
                        <a:srgbClr val="000000"/>
                      </a:solidFill>
                    </a:rPr>
                    <a:t>98.2</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50" name="Rectangle 361"/>
                <p:cNvSpPr>
                  <a:spLocks noChangeArrowheads="1"/>
                </p:cNvSpPr>
                <p:nvPr/>
              </p:nvSpPr>
              <p:spPr bwMode="auto">
                <a:xfrm>
                  <a:off x="5052" y="3108"/>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33" name="Group 362"/>
              <p:cNvGrpSpPr/>
              <p:nvPr/>
            </p:nvGrpSpPr>
            <p:grpSpPr bwMode="auto">
              <a:xfrm>
                <a:off x="5578" y="3108"/>
                <a:ext cx="526" cy="374"/>
                <a:chOff x="5578" y="3108"/>
                <a:chExt cx="526" cy="374"/>
              </a:xfrm>
            </p:grpSpPr>
            <p:sp>
              <p:nvSpPr>
                <p:cNvPr id="273747" name="Rectangle 363"/>
                <p:cNvSpPr>
                  <a:spLocks noChangeArrowheads="1"/>
                </p:cNvSpPr>
                <p:nvPr/>
              </p:nvSpPr>
              <p:spPr bwMode="auto">
                <a:xfrm>
                  <a:off x="5621" y="3108"/>
                  <a:ext cx="440" cy="374"/>
                </a:xfrm>
                <a:prstGeom prst="rect">
                  <a:avLst/>
                </a:prstGeom>
                <a:noFill/>
                <a:ln w="12700">
                  <a:noFill/>
                  <a:miter lim="800000"/>
                </a:ln>
              </p:spPr>
              <p:txBody>
                <a:bodyPr anchor="ctr"/>
                <a:lstStyle/>
                <a:p>
                  <a:pPr algn="ctr"/>
                  <a:r>
                    <a:rPr lang="en-US" altLang="zh-CN" sz="1400" b="0">
                      <a:solidFill>
                        <a:srgbClr val="000000"/>
                      </a:solidFill>
                    </a:rPr>
                    <a:t>98.4</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48" name="Rectangle 364"/>
                <p:cNvSpPr>
                  <a:spLocks noChangeArrowheads="1"/>
                </p:cNvSpPr>
                <p:nvPr/>
              </p:nvSpPr>
              <p:spPr bwMode="auto">
                <a:xfrm>
                  <a:off x="5578" y="3108"/>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34" name="Group 365"/>
              <p:cNvGrpSpPr/>
              <p:nvPr/>
            </p:nvGrpSpPr>
            <p:grpSpPr bwMode="auto">
              <a:xfrm>
                <a:off x="6104" y="3108"/>
                <a:ext cx="526" cy="374"/>
                <a:chOff x="6104" y="3108"/>
                <a:chExt cx="526" cy="374"/>
              </a:xfrm>
            </p:grpSpPr>
            <p:sp>
              <p:nvSpPr>
                <p:cNvPr id="273745" name="Rectangle 366"/>
                <p:cNvSpPr>
                  <a:spLocks noChangeArrowheads="1"/>
                </p:cNvSpPr>
                <p:nvPr/>
              </p:nvSpPr>
              <p:spPr bwMode="auto">
                <a:xfrm>
                  <a:off x="6147" y="3108"/>
                  <a:ext cx="440" cy="374"/>
                </a:xfrm>
                <a:prstGeom prst="rect">
                  <a:avLst/>
                </a:prstGeom>
                <a:noFill/>
                <a:ln w="12700">
                  <a:noFill/>
                  <a:miter lim="800000"/>
                </a:ln>
              </p:spPr>
              <p:txBody>
                <a:bodyPr anchor="ctr"/>
                <a:lstStyle/>
                <a:p>
                  <a:pPr algn="ctr"/>
                  <a:r>
                    <a:rPr lang="en-US" altLang="zh-CN" sz="1400" b="0">
                      <a:solidFill>
                        <a:srgbClr val="000000"/>
                      </a:solidFill>
                    </a:rPr>
                    <a:t>98.6</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46" name="Rectangle 367"/>
                <p:cNvSpPr>
                  <a:spLocks noChangeArrowheads="1"/>
                </p:cNvSpPr>
                <p:nvPr/>
              </p:nvSpPr>
              <p:spPr bwMode="auto">
                <a:xfrm>
                  <a:off x="6104" y="3108"/>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35" name="Group 368"/>
              <p:cNvGrpSpPr/>
              <p:nvPr/>
            </p:nvGrpSpPr>
            <p:grpSpPr bwMode="auto">
              <a:xfrm>
                <a:off x="6630" y="3108"/>
                <a:ext cx="527" cy="374"/>
                <a:chOff x="6630" y="3108"/>
                <a:chExt cx="527" cy="374"/>
              </a:xfrm>
            </p:grpSpPr>
            <p:sp>
              <p:nvSpPr>
                <p:cNvPr id="273743" name="Rectangle 369"/>
                <p:cNvSpPr>
                  <a:spLocks noChangeArrowheads="1"/>
                </p:cNvSpPr>
                <p:nvPr/>
              </p:nvSpPr>
              <p:spPr bwMode="auto">
                <a:xfrm>
                  <a:off x="6673" y="3108"/>
                  <a:ext cx="441" cy="374"/>
                </a:xfrm>
                <a:prstGeom prst="rect">
                  <a:avLst/>
                </a:prstGeom>
                <a:noFill/>
                <a:ln w="12700">
                  <a:noFill/>
                  <a:miter lim="800000"/>
                </a:ln>
              </p:spPr>
              <p:txBody>
                <a:bodyPr anchor="ctr"/>
                <a:lstStyle/>
                <a:p>
                  <a:pPr algn="ctr"/>
                  <a:r>
                    <a:rPr lang="en-US" altLang="zh-CN" sz="1400" b="0">
                      <a:solidFill>
                        <a:srgbClr val="000000"/>
                      </a:solidFill>
                    </a:rPr>
                    <a:t>98.8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44" name="Rectangle 370"/>
                <p:cNvSpPr>
                  <a:spLocks noChangeArrowheads="1"/>
                </p:cNvSpPr>
                <p:nvPr/>
              </p:nvSpPr>
              <p:spPr bwMode="auto">
                <a:xfrm>
                  <a:off x="6630" y="3108"/>
                  <a:ext cx="527"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36" name="Group 371"/>
              <p:cNvGrpSpPr/>
              <p:nvPr/>
            </p:nvGrpSpPr>
            <p:grpSpPr bwMode="auto">
              <a:xfrm>
                <a:off x="7157" y="3108"/>
                <a:ext cx="528" cy="374"/>
                <a:chOff x="7157" y="3108"/>
                <a:chExt cx="528" cy="374"/>
              </a:xfrm>
            </p:grpSpPr>
            <p:sp>
              <p:nvSpPr>
                <p:cNvPr id="273741" name="Rectangle 372"/>
                <p:cNvSpPr>
                  <a:spLocks noChangeArrowheads="1"/>
                </p:cNvSpPr>
                <p:nvPr/>
              </p:nvSpPr>
              <p:spPr bwMode="auto">
                <a:xfrm>
                  <a:off x="7200" y="3108"/>
                  <a:ext cx="442" cy="374"/>
                </a:xfrm>
                <a:prstGeom prst="rect">
                  <a:avLst/>
                </a:prstGeom>
                <a:noFill/>
                <a:ln w="12700">
                  <a:noFill/>
                  <a:miter lim="800000"/>
                </a:ln>
              </p:spPr>
              <p:txBody>
                <a:bodyPr anchor="ctr"/>
                <a:lstStyle/>
                <a:p>
                  <a:pPr algn="ctr"/>
                  <a:r>
                    <a:rPr lang="en-US" altLang="zh-CN" sz="1400" b="0">
                      <a:solidFill>
                        <a:srgbClr val="000000"/>
                      </a:solidFill>
                    </a:rPr>
                    <a:t>99</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42" name="Rectangle 373"/>
                <p:cNvSpPr>
                  <a:spLocks noChangeArrowheads="1"/>
                </p:cNvSpPr>
                <p:nvPr/>
              </p:nvSpPr>
              <p:spPr bwMode="auto">
                <a:xfrm>
                  <a:off x="7157" y="3108"/>
                  <a:ext cx="528"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37" name="Group 374"/>
              <p:cNvGrpSpPr/>
              <p:nvPr/>
            </p:nvGrpSpPr>
            <p:grpSpPr bwMode="auto">
              <a:xfrm>
                <a:off x="0" y="3482"/>
                <a:ext cx="975" cy="758"/>
                <a:chOff x="0" y="3482"/>
                <a:chExt cx="975" cy="758"/>
              </a:xfrm>
            </p:grpSpPr>
            <p:sp>
              <p:nvSpPr>
                <p:cNvPr id="273739" name="Rectangle 375"/>
                <p:cNvSpPr>
                  <a:spLocks noChangeArrowheads="1"/>
                </p:cNvSpPr>
                <p:nvPr/>
              </p:nvSpPr>
              <p:spPr bwMode="auto">
                <a:xfrm>
                  <a:off x="43" y="3482"/>
                  <a:ext cx="889" cy="758"/>
                </a:xfrm>
                <a:prstGeom prst="rect">
                  <a:avLst/>
                </a:prstGeom>
                <a:noFill/>
                <a:ln w="12700">
                  <a:noFill/>
                  <a:miter lim="800000"/>
                </a:ln>
              </p:spPr>
              <p:txBody>
                <a:bodyPr anchor="ctr"/>
                <a:lstStyle/>
                <a:p>
                  <a:pPr algn="ctr"/>
                  <a:r>
                    <a:rPr lang="zh-CN" altLang="en-US" sz="1400">
                      <a:solidFill>
                        <a:srgbClr val="000000"/>
                      </a:solidFill>
                    </a:rPr>
                    <a:t>批次成本</a:t>
                  </a:r>
                  <a:endParaRPr lang="zh-CN" altLang="en-US" sz="1400" b="0">
                    <a:solidFill>
                      <a:srgbClr val="000000"/>
                    </a:solidFill>
                  </a:endParaRPr>
                </a:p>
                <a:p>
                  <a:pPr algn="ctr" eaLnBrk="0" hangingPunct="0"/>
                  <a:endParaRPr lang="en-US" altLang="zh-CN" sz="1400" b="0">
                    <a:solidFill>
                      <a:srgbClr val="000000"/>
                    </a:solidFill>
                  </a:endParaRPr>
                </a:p>
              </p:txBody>
            </p:sp>
            <p:sp>
              <p:nvSpPr>
                <p:cNvPr id="273740" name="Rectangle 376"/>
                <p:cNvSpPr>
                  <a:spLocks noChangeArrowheads="1"/>
                </p:cNvSpPr>
                <p:nvPr/>
              </p:nvSpPr>
              <p:spPr bwMode="auto">
                <a:xfrm>
                  <a:off x="0" y="3482"/>
                  <a:ext cx="975" cy="758"/>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38" name="Group 377"/>
              <p:cNvGrpSpPr/>
              <p:nvPr/>
            </p:nvGrpSpPr>
            <p:grpSpPr bwMode="auto">
              <a:xfrm>
                <a:off x="975" y="3482"/>
                <a:ext cx="467" cy="758"/>
                <a:chOff x="975" y="3482"/>
                <a:chExt cx="467" cy="758"/>
              </a:xfrm>
            </p:grpSpPr>
            <p:sp>
              <p:nvSpPr>
                <p:cNvPr id="273737" name="Rectangle 378"/>
                <p:cNvSpPr>
                  <a:spLocks noChangeArrowheads="1"/>
                </p:cNvSpPr>
                <p:nvPr/>
              </p:nvSpPr>
              <p:spPr bwMode="auto">
                <a:xfrm>
                  <a:off x="1018" y="3482"/>
                  <a:ext cx="381" cy="758"/>
                </a:xfrm>
                <a:prstGeom prst="rect">
                  <a:avLst/>
                </a:prstGeom>
                <a:noFill/>
                <a:ln w="12700">
                  <a:noFill/>
                  <a:miter lim="800000"/>
                </a:ln>
              </p:spPr>
              <p:txBody>
                <a:bodyPr anchor="ctr"/>
                <a:lstStyle/>
                <a:p>
                  <a:pPr algn="ctr"/>
                  <a:r>
                    <a:rPr lang="en-US" altLang="zh-CN" sz="1400">
                      <a:solidFill>
                        <a:srgbClr val="000000"/>
                      </a:solidFill>
                    </a:rPr>
                    <a:t>10%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38" name="Rectangle 379"/>
                <p:cNvSpPr>
                  <a:spLocks noChangeArrowheads="1"/>
                </p:cNvSpPr>
                <p:nvPr/>
              </p:nvSpPr>
              <p:spPr bwMode="auto">
                <a:xfrm>
                  <a:off x="975" y="3482"/>
                  <a:ext cx="467" cy="758"/>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39" name="Group 380"/>
              <p:cNvGrpSpPr/>
              <p:nvPr/>
            </p:nvGrpSpPr>
            <p:grpSpPr bwMode="auto">
              <a:xfrm>
                <a:off x="1442" y="3482"/>
                <a:ext cx="514" cy="384"/>
                <a:chOff x="1442" y="3482"/>
                <a:chExt cx="514" cy="384"/>
              </a:xfrm>
            </p:grpSpPr>
            <p:sp>
              <p:nvSpPr>
                <p:cNvPr id="273735" name="Rectangle 381"/>
                <p:cNvSpPr>
                  <a:spLocks noChangeArrowheads="1"/>
                </p:cNvSpPr>
                <p:nvPr/>
              </p:nvSpPr>
              <p:spPr bwMode="auto">
                <a:xfrm>
                  <a:off x="1485" y="3482"/>
                  <a:ext cx="428" cy="384"/>
                </a:xfrm>
                <a:prstGeom prst="rect">
                  <a:avLst/>
                </a:prstGeom>
                <a:noFill/>
                <a:ln w="12700">
                  <a:noFill/>
                  <a:miter lim="800000"/>
                </a:ln>
              </p:spPr>
              <p:txBody>
                <a:bodyPr anchor="ctr"/>
                <a:lstStyle/>
                <a:p>
                  <a:pPr algn="ctr"/>
                  <a:r>
                    <a:rPr lang="en-US" altLang="zh-CN" sz="1400" b="0">
                      <a:solidFill>
                        <a:srgbClr val="000000"/>
                      </a:solidFill>
                    </a:rPr>
                    <a:t> </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36" name="Rectangle 382"/>
                <p:cNvSpPr>
                  <a:spLocks noChangeArrowheads="1"/>
                </p:cNvSpPr>
                <p:nvPr/>
              </p:nvSpPr>
              <p:spPr bwMode="auto">
                <a:xfrm>
                  <a:off x="1442" y="3482"/>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40" name="Group 383"/>
              <p:cNvGrpSpPr/>
              <p:nvPr/>
            </p:nvGrpSpPr>
            <p:grpSpPr bwMode="auto">
              <a:xfrm>
                <a:off x="1956" y="3482"/>
                <a:ext cx="514" cy="384"/>
                <a:chOff x="1956" y="3482"/>
                <a:chExt cx="514" cy="384"/>
              </a:xfrm>
            </p:grpSpPr>
            <p:sp>
              <p:nvSpPr>
                <p:cNvPr id="273733" name="Rectangle 384"/>
                <p:cNvSpPr>
                  <a:spLocks noChangeArrowheads="1"/>
                </p:cNvSpPr>
                <p:nvPr/>
              </p:nvSpPr>
              <p:spPr bwMode="auto">
                <a:xfrm>
                  <a:off x="1999" y="3482"/>
                  <a:ext cx="428" cy="384"/>
                </a:xfrm>
                <a:prstGeom prst="rect">
                  <a:avLst/>
                </a:prstGeom>
                <a:noFill/>
                <a:ln w="12700">
                  <a:noFill/>
                  <a:miter lim="800000"/>
                </a:ln>
              </p:spPr>
              <p:txBody>
                <a:bodyPr anchor="ctr"/>
                <a:lstStyle/>
                <a:p>
                  <a:pPr algn="ctr"/>
                  <a:r>
                    <a:rPr lang="en-US" altLang="zh-CN" sz="1400" b="0">
                      <a:solidFill>
                        <a:srgbClr val="000000"/>
                      </a:solidFill>
                    </a:rPr>
                    <a:t>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34" name="Rectangle 385"/>
                <p:cNvSpPr>
                  <a:spLocks noChangeArrowheads="1"/>
                </p:cNvSpPr>
                <p:nvPr/>
              </p:nvSpPr>
              <p:spPr bwMode="auto">
                <a:xfrm>
                  <a:off x="1956" y="3482"/>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41" name="Group 386"/>
              <p:cNvGrpSpPr/>
              <p:nvPr/>
            </p:nvGrpSpPr>
            <p:grpSpPr bwMode="auto">
              <a:xfrm>
                <a:off x="2470" y="3482"/>
                <a:ext cx="514" cy="384"/>
                <a:chOff x="2470" y="3482"/>
                <a:chExt cx="514" cy="384"/>
              </a:xfrm>
            </p:grpSpPr>
            <p:sp>
              <p:nvSpPr>
                <p:cNvPr id="273731" name="Rectangle 387"/>
                <p:cNvSpPr>
                  <a:spLocks noChangeArrowheads="1"/>
                </p:cNvSpPr>
                <p:nvPr/>
              </p:nvSpPr>
              <p:spPr bwMode="auto">
                <a:xfrm>
                  <a:off x="2513" y="3482"/>
                  <a:ext cx="428" cy="384"/>
                </a:xfrm>
                <a:prstGeom prst="rect">
                  <a:avLst/>
                </a:prstGeom>
                <a:noFill/>
                <a:ln w="12700">
                  <a:noFill/>
                  <a:miter lim="800000"/>
                </a:ln>
              </p:spPr>
              <p:txBody>
                <a:bodyPr anchor="ctr"/>
                <a:lstStyle/>
                <a:p>
                  <a:pPr algn="ctr"/>
                  <a:r>
                    <a:rPr lang="en-US" altLang="zh-CN" sz="1400" b="0">
                      <a:solidFill>
                        <a:srgbClr val="000000"/>
                      </a:solidFill>
                    </a:rPr>
                    <a:t>0.1</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32" name="Rectangle 388"/>
                <p:cNvSpPr>
                  <a:spLocks noChangeArrowheads="1"/>
                </p:cNvSpPr>
                <p:nvPr/>
              </p:nvSpPr>
              <p:spPr bwMode="auto">
                <a:xfrm>
                  <a:off x="2470" y="3482"/>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42" name="Group 389"/>
              <p:cNvGrpSpPr/>
              <p:nvPr/>
            </p:nvGrpSpPr>
            <p:grpSpPr bwMode="auto">
              <a:xfrm>
                <a:off x="2984" y="3482"/>
                <a:ext cx="514" cy="384"/>
                <a:chOff x="2984" y="3482"/>
                <a:chExt cx="514" cy="384"/>
              </a:xfrm>
            </p:grpSpPr>
            <p:sp>
              <p:nvSpPr>
                <p:cNvPr id="273729" name="Rectangle 390"/>
                <p:cNvSpPr>
                  <a:spLocks noChangeArrowheads="1"/>
                </p:cNvSpPr>
                <p:nvPr/>
              </p:nvSpPr>
              <p:spPr bwMode="auto">
                <a:xfrm>
                  <a:off x="3027" y="3482"/>
                  <a:ext cx="428" cy="384"/>
                </a:xfrm>
                <a:prstGeom prst="rect">
                  <a:avLst/>
                </a:prstGeom>
                <a:noFill/>
                <a:ln w="12700">
                  <a:noFill/>
                  <a:miter lim="800000"/>
                </a:ln>
              </p:spPr>
              <p:txBody>
                <a:bodyPr anchor="ctr"/>
                <a:lstStyle/>
                <a:p>
                  <a:pPr algn="ctr"/>
                  <a:r>
                    <a:rPr lang="en-US" altLang="zh-CN" sz="1400" b="0">
                      <a:solidFill>
                        <a:srgbClr val="000000"/>
                      </a:solidFill>
                    </a:rPr>
                    <a:t>0.2</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30" name="Rectangle 391"/>
                <p:cNvSpPr>
                  <a:spLocks noChangeArrowheads="1"/>
                </p:cNvSpPr>
                <p:nvPr/>
              </p:nvSpPr>
              <p:spPr bwMode="auto">
                <a:xfrm>
                  <a:off x="2984" y="3482"/>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43" name="Group 392"/>
              <p:cNvGrpSpPr/>
              <p:nvPr/>
            </p:nvGrpSpPr>
            <p:grpSpPr bwMode="auto">
              <a:xfrm>
                <a:off x="3498" y="3482"/>
                <a:ext cx="514" cy="384"/>
                <a:chOff x="3498" y="3482"/>
                <a:chExt cx="514" cy="384"/>
              </a:xfrm>
            </p:grpSpPr>
            <p:sp>
              <p:nvSpPr>
                <p:cNvPr id="273727" name="Rectangle 393"/>
                <p:cNvSpPr>
                  <a:spLocks noChangeArrowheads="1"/>
                </p:cNvSpPr>
                <p:nvPr/>
              </p:nvSpPr>
              <p:spPr bwMode="auto">
                <a:xfrm>
                  <a:off x="3541" y="3482"/>
                  <a:ext cx="428" cy="384"/>
                </a:xfrm>
                <a:prstGeom prst="rect">
                  <a:avLst/>
                </a:prstGeom>
                <a:noFill/>
                <a:ln w="12700">
                  <a:noFill/>
                  <a:miter lim="800000"/>
                </a:ln>
              </p:spPr>
              <p:txBody>
                <a:bodyPr anchor="ctr"/>
                <a:lstStyle/>
                <a:p>
                  <a:pPr algn="ctr"/>
                  <a:r>
                    <a:rPr lang="en-US" altLang="zh-CN" sz="1400" b="0">
                      <a:solidFill>
                        <a:srgbClr val="000000"/>
                      </a:solidFill>
                    </a:rPr>
                    <a:t>0.3</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28" name="Rectangle 394"/>
                <p:cNvSpPr>
                  <a:spLocks noChangeArrowheads="1"/>
                </p:cNvSpPr>
                <p:nvPr/>
              </p:nvSpPr>
              <p:spPr bwMode="auto">
                <a:xfrm>
                  <a:off x="3498" y="3482"/>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44" name="Group 395"/>
              <p:cNvGrpSpPr/>
              <p:nvPr/>
            </p:nvGrpSpPr>
            <p:grpSpPr bwMode="auto">
              <a:xfrm>
                <a:off x="4012" y="3482"/>
                <a:ext cx="514" cy="384"/>
                <a:chOff x="4012" y="3482"/>
                <a:chExt cx="514" cy="384"/>
              </a:xfrm>
            </p:grpSpPr>
            <p:sp>
              <p:nvSpPr>
                <p:cNvPr id="273725" name="Rectangle 396"/>
                <p:cNvSpPr>
                  <a:spLocks noChangeArrowheads="1"/>
                </p:cNvSpPr>
                <p:nvPr/>
              </p:nvSpPr>
              <p:spPr bwMode="auto">
                <a:xfrm>
                  <a:off x="4055" y="3482"/>
                  <a:ext cx="428" cy="384"/>
                </a:xfrm>
                <a:prstGeom prst="rect">
                  <a:avLst/>
                </a:prstGeom>
                <a:noFill/>
                <a:ln w="12700">
                  <a:noFill/>
                  <a:miter lim="800000"/>
                </a:ln>
              </p:spPr>
              <p:txBody>
                <a:bodyPr anchor="ctr"/>
                <a:lstStyle/>
                <a:p>
                  <a:pPr algn="ctr"/>
                  <a:r>
                    <a:rPr lang="en-US" altLang="zh-CN" sz="1400" b="0">
                      <a:solidFill>
                        <a:srgbClr val="000000"/>
                      </a:solidFill>
                    </a:rPr>
                    <a:t>0.4</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26" name="Rectangle 397"/>
                <p:cNvSpPr>
                  <a:spLocks noChangeArrowheads="1"/>
                </p:cNvSpPr>
                <p:nvPr/>
              </p:nvSpPr>
              <p:spPr bwMode="auto">
                <a:xfrm>
                  <a:off x="4012" y="3482"/>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45" name="Group 398"/>
              <p:cNvGrpSpPr/>
              <p:nvPr/>
            </p:nvGrpSpPr>
            <p:grpSpPr bwMode="auto">
              <a:xfrm>
                <a:off x="4526" y="3482"/>
                <a:ext cx="526" cy="384"/>
                <a:chOff x="4526" y="3482"/>
                <a:chExt cx="526" cy="384"/>
              </a:xfrm>
            </p:grpSpPr>
            <p:sp>
              <p:nvSpPr>
                <p:cNvPr id="273723" name="Rectangle 399"/>
                <p:cNvSpPr>
                  <a:spLocks noChangeArrowheads="1"/>
                </p:cNvSpPr>
                <p:nvPr/>
              </p:nvSpPr>
              <p:spPr bwMode="auto">
                <a:xfrm>
                  <a:off x="4569" y="3482"/>
                  <a:ext cx="440" cy="384"/>
                </a:xfrm>
                <a:prstGeom prst="rect">
                  <a:avLst/>
                </a:prstGeom>
                <a:noFill/>
                <a:ln w="12700">
                  <a:noFill/>
                  <a:miter lim="800000"/>
                </a:ln>
              </p:spPr>
              <p:txBody>
                <a:bodyPr anchor="ctr"/>
                <a:lstStyle/>
                <a:p>
                  <a:pPr algn="ctr"/>
                  <a:r>
                    <a:rPr lang="en-US" altLang="zh-CN" sz="1400" b="0">
                      <a:solidFill>
                        <a:srgbClr val="000000"/>
                      </a:solidFill>
                    </a:rPr>
                    <a:t>0.5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24" name="Rectangle 400"/>
                <p:cNvSpPr>
                  <a:spLocks noChangeArrowheads="1"/>
                </p:cNvSpPr>
                <p:nvPr/>
              </p:nvSpPr>
              <p:spPr bwMode="auto">
                <a:xfrm>
                  <a:off x="4526" y="3482"/>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46" name="Group 401"/>
              <p:cNvGrpSpPr/>
              <p:nvPr/>
            </p:nvGrpSpPr>
            <p:grpSpPr bwMode="auto">
              <a:xfrm>
                <a:off x="5052" y="3482"/>
                <a:ext cx="526" cy="384"/>
                <a:chOff x="5052" y="3482"/>
                <a:chExt cx="526" cy="384"/>
              </a:xfrm>
            </p:grpSpPr>
            <p:sp>
              <p:nvSpPr>
                <p:cNvPr id="273721" name="Rectangle 402"/>
                <p:cNvSpPr>
                  <a:spLocks noChangeArrowheads="1"/>
                </p:cNvSpPr>
                <p:nvPr/>
              </p:nvSpPr>
              <p:spPr bwMode="auto">
                <a:xfrm>
                  <a:off x="5095" y="3482"/>
                  <a:ext cx="440" cy="384"/>
                </a:xfrm>
                <a:prstGeom prst="rect">
                  <a:avLst/>
                </a:prstGeom>
                <a:noFill/>
                <a:ln w="12700">
                  <a:noFill/>
                  <a:miter lim="800000"/>
                </a:ln>
              </p:spPr>
              <p:txBody>
                <a:bodyPr anchor="ctr"/>
                <a:lstStyle/>
                <a:p>
                  <a:pPr algn="ctr"/>
                  <a:r>
                    <a:rPr lang="en-US" altLang="zh-CN" sz="1400" b="0">
                      <a:solidFill>
                        <a:srgbClr val="000000"/>
                      </a:solidFill>
                    </a:rPr>
                    <a:t>0.6</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22" name="Rectangle 403"/>
                <p:cNvSpPr>
                  <a:spLocks noChangeArrowheads="1"/>
                </p:cNvSpPr>
                <p:nvPr/>
              </p:nvSpPr>
              <p:spPr bwMode="auto">
                <a:xfrm>
                  <a:off x="5052" y="3482"/>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47" name="Group 404"/>
              <p:cNvGrpSpPr/>
              <p:nvPr/>
            </p:nvGrpSpPr>
            <p:grpSpPr bwMode="auto">
              <a:xfrm>
                <a:off x="5578" y="3482"/>
                <a:ext cx="526" cy="384"/>
                <a:chOff x="5578" y="3482"/>
                <a:chExt cx="526" cy="384"/>
              </a:xfrm>
            </p:grpSpPr>
            <p:sp>
              <p:nvSpPr>
                <p:cNvPr id="273719" name="Rectangle 405"/>
                <p:cNvSpPr>
                  <a:spLocks noChangeArrowheads="1"/>
                </p:cNvSpPr>
                <p:nvPr/>
              </p:nvSpPr>
              <p:spPr bwMode="auto">
                <a:xfrm>
                  <a:off x="5621" y="3482"/>
                  <a:ext cx="440" cy="384"/>
                </a:xfrm>
                <a:prstGeom prst="rect">
                  <a:avLst/>
                </a:prstGeom>
                <a:noFill/>
                <a:ln w="12700">
                  <a:noFill/>
                  <a:miter lim="800000"/>
                </a:ln>
              </p:spPr>
              <p:txBody>
                <a:bodyPr anchor="ctr"/>
                <a:lstStyle/>
                <a:p>
                  <a:pPr algn="ctr"/>
                  <a:r>
                    <a:rPr lang="en-US" altLang="zh-CN" sz="1400" b="0">
                      <a:solidFill>
                        <a:srgbClr val="000000"/>
                      </a:solidFill>
                    </a:rPr>
                    <a:t>0.7</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20" name="Rectangle 406"/>
                <p:cNvSpPr>
                  <a:spLocks noChangeArrowheads="1"/>
                </p:cNvSpPr>
                <p:nvPr/>
              </p:nvSpPr>
              <p:spPr bwMode="auto">
                <a:xfrm>
                  <a:off x="5578" y="3482"/>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48" name="Group 407"/>
              <p:cNvGrpSpPr/>
              <p:nvPr/>
            </p:nvGrpSpPr>
            <p:grpSpPr bwMode="auto">
              <a:xfrm>
                <a:off x="6104" y="3482"/>
                <a:ext cx="526" cy="384"/>
                <a:chOff x="6104" y="3482"/>
                <a:chExt cx="526" cy="384"/>
              </a:xfrm>
            </p:grpSpPr>
            <p:sp>
              <p:nvSpPr>
                <p:cNvPr id="273717" name="Rectangle 408"/>
                <p:cNvSpPr>
                  <a:spLocks noChangeArrowheads="1"/>
                </p:cNvSpPr>
                <p:nvPr/>
              </p:nvSpPr>
              <p:spPr bwMode="auto">
                <a:xfrm>
                  <a:off x="6147" y="3482"/>
                  <a:ext cx="440" cy="384"/>
                </a:xfrm>
                <a:prstGeom prst="rect">
                  <a:avLst/>
                </a:prstGeom>
                <a:noFill/>
                <a:ln w="12700">
                  <a:noFill/>
                  <a:miter lim="800000"/>
                </a:ln>
              </p:spPr>
              <p:txBody>
                <a:bodyPr anchor="ctr"/>
                <a:lstStyle/>
                <a:p>
                  <a:pPr algn="ctr"/>
                  <a:r>
                    <a:rPr lang="en-US" altLang="zh-CN" sz="1400" b="0">
                      <a:solidFill>
                        <a:srgbClr val="000000"/>
                      </a:solidFill>
                    </a:rPr>
                    <a:t>0.8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18" name="Rectangle 409"/>
                <p:cNvSpPr>
                  <a:spLocks noChangeArrowheads="1"/>
                </p:cNvSpPr>
                <p:nvPr/>
              </p:nvSpPr>
              <p:spPr bwMode="auto">
                <a:xfrm>
                  <a:off x="6104" y="3482"/>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49" name="Group 410"/>
              <p:cNvGrpSpPr/>
              <p:nvPr/>
            </p:nvGrpSpPr>
            <p:grpSpPr bwMode="auto">
              <a:xfrm>
                <a:off x="6630" y="3482"/>
                <a:ext cx="527" cy="384"/>
                <a:chOff x="6630" y="3482"/>
                <a:chExt cx="527" cy="384"/>
              </a:xfrm>
            </p:grpSpPr>
            <p:sp>
              <p:nvSpPr>
                <p:cNvPr id="273715" name="Rectangle 411"/>
                <p:cNvSpPr>
                  <a:spLocks noChangeArrowheads="1"/>
                </p:cNvSpPr>
                <p:nvPr/>
              </p:nvSpPr>
              <p:spPr bwMode="auto">
                <a:xfrm>
                  <a:off x="6673" y="3482"/>
                  <a:ext cx="441" cy="384"/>
                </a:xfrm>
                <a:prstGeom prst="rect">
                  <a:avLst/>
                </a:prstGeom>
                <a:noFill/>
                <a:ln w="12700">
                  <a:noFill/>
                  <a:miter lim="800000"/>
                </a:ln>
              </p:spPr>
              <p:txBody>
                <a:bodyPr anchor="ctr"/>
                <a:lstStyle/>
                <a:p>
                  <a:pPr algn="ctr"/>
                  <a:r>
                    <a:rPr lang="en-US" altLang="zh-CN" sz="1400" b="0">
                      <a:solidFill>
                        <a:srgbClr val="000000"/>
                      </a:solidFill>
                    </a:rPr>
                    <a:t>0.9</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16" name="Rectangle 412"/>
                <p:cNvSpPr>
                  <a:spLocks noChangeArrowheads="1"/>
                </p:cNvSpPr>
                <p:nvPr/>
              </p:nvSpPr>
              <p:spPr bwMode="auto">
                <a:xfrm>
                  <a:off x="6630" y="3482"/>
                  <a:ext cx="527"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50" name="Group 413"/>
              <p:cNvGrpSpPr/>
              <p:nvPr/>
            </p:nvGrpSpPr>
            <p:grpSpPr bwMode="auto">
              <a:xfrm>
                <a:off x="7157" y="3482"/>
                <a:ext cx="528" cy="384"/>
                <a:chOff x="7157" y="3482"/>
                <a:chExt cx="528" cy="384"/>
              </a:xfrm>
            </p:grpSpPr>
            <p:sp>
              <p:nvSpPr>
                <p:cNvPr id="273713" name="Rectangle 414"/>
                <p:cNvSpPr>
                  <a:spLocks noChangeArrowheads="1"/>
                </p:cNvSpPr>
                <p:nvPr/>
              </p:nvSpPr>
              <p:spPr bwMode="auto">
                <a:xfrm>
                  <a:off x="7200" y="3482"/>
                  <a:ext cx="442" cy="384"/>
                </a:xfrm>
                <a:prstGeom prst="rect">
                  <a:avLst/>
                </a:prstGeom>
                <a:noFill/>
                <a:ln w="12700">
                  <a:noFill/>
                  <a:miter lim="800000"/>
                </a:ln>
              </p:spPr>
              <p:txBody>
                <a:bodyPr anchor="ctr"/>
                <a:lstStyle/>
                <a:p>
                  <a:pPr algn="ctr"/>
                  <a:r>
                    <a:rPr lang="en-US" altLang="zh-CN" sz="1400" b="0">
                      <a:solidFill>
                        <a:srgbClr val="000000"/>
                      </a:solidFill>
                    </a:rPr>
                    <a:t>1.0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14" name="Rectangle 415"/>
                <p:cNvSpPr>
                  <a:spLocks noChangeArrowheads="1"/>
                </p:cNvSpPr>
                <p:nvPr/>
              </p:nvSpPr>
              <p:spPr bwMode="auto">
                <a:xfrm>
                  <a:off x="7157" y="3482"/>
                  <a:ext cx="528"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51" name="Group 416"/>
              <p:cNvGrpSpPr/>
              <p:nvPr/>
            </p:nvGrpSpPr>
            <p:grpSpPr bwMode="auto">
              <a:xfrm>
                <a:off x="7685" y="3482"/>
                <a:ext cx="496" cy="758"/>
                <a:chOff x="7685" y="3482"/>
                <a:chExt cx="496" cy="758"/>
              </a:xfrm>
            </p:grpSpPr>
            <p:sp>
              <p:nvSpPr>
                <p:cNvPr id="273711" name="Rectangle 417"/>
                <p:cNvSpPr>
                  <a:spLocks noChangeArrowheads="1"/>
                </p:cNvSpPr>
                <p:nvPr/>
              </p:nvSpPr>
              <p:spPr bwMode="auto">
                <a:xfrm>
                  <a:off x="7728" y="3482"/>
                  <a:ext cx="410" cy="758"/>
                </a:xfrm>
                <a:prstGeom prst="rect">
                  <a:avLst/>
                </a:prstGeom>
                <a:noFill/>
                <a:ln w="12700">
                  <a:noFill/>
                  <a:miter lim="800000"/>
                </a:ln>
              </p:spPr>
              <p:txBody>
                <a:bodyPr anchor="ctr"/>
                <a:lstStyle/>
                <a:p>
                  <a:pPr algn="ctr"/>
                  <a:r>
                    <a:rPr lang="en-US" altLang="zh-CN" sz="1400" b="0">
                      <a:solidFill>
                        <a:srgbClr val="000000"/>
                      </a:solidFill>
                    </a:rPr>
                    <a:t>0.1%</a:t>
                  </a:r>
                  <a:endParaRPr lang="en-US" altLang="zh-CN" sz="1400" b="0">
                    <a:solidFill>
                      <a:srgbClr val="000000"/>
                    </a:solidFill>
                  </a:endParaRPr>
                </a:p>
                <a:p>
                  <a:pPr algn="ctr" eaLnBrk="0" hangingPunct="0"/>
                  <a:endParaRPr lang="en-US" altLang="zh-CN" sz="1400" b="0">
                    <a:solidFill>
                      <a:srgbClr val="000000"/>
                    </a:solidFill>
                  </a:endParaRPr>
                </a:p>
              </p:txBody>
            </p:sp>
            <p:sp>
              <p:nvSpPr>
                <p:cNvPr id="273712" name="Rectangle 418"/>
                <p:cNvSpPr>
                  <a:spLocks noChangeArrowheads="1"/>
                </p:cNvSpPr>
                <p:nvPr/>
              </p:nvSpPr>
              <p:spPr bwMode="auto">
                <a:xfrm>
                  <a:off x="7685" y="3482"/>
                  <a:ext cx="496" cy="758"/>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52" name="Group 419"/>
              <p:cNvGrpSpPr/>
              <p:nvPr/>
            </p:nvGrpSpPr>
            <p:grpSpPr bwMode="auto">
              <a:xfrm>
                <a:off x="1442" y="3866"/>
                <a:ext cx="514" cy="374"/>
                <a:chOff x="1442" y="3866"/>
                <a:chExt cx="514" cy="374"/>
              </a:xfrm>
            </p:grpSpPr>
            <p:sp>
              <p:nvSpPr>
                <p:cNvPr id="273709" name="Rectangle 420"/>
                <p:cNvSpPr>
                  <a:spLocks noChangeArrowheads="1"/>
                </p:cNvSpPr>
                <p:nvPr/>
              </p:nvSpPr>
              <p:spPr bwMode="auto">
                <a:xfrm>
                  <a:off x="1485" y="3866"/>
                  <a:ext cx="428" cy="374"/>
                </a:xfrm>
                <a:prstGeom prst="rect">
                  <a:avLst/>
                </a:prstGeom>
                <a:noFill/>
                <a:ln w="12700">
                  <a:noFill/>
                  <a:miter lim="800000"/>
                </a:ln>
              </p:spPr>
              <p:txBody>
                <a:bodyPr anchor="ctr"/>
                <a:lstStyle/>
                <a:p>
                  <a:pPr algn="ctr"/>
                  <a:r>
                    <a:rPr lang="en-US" altLang="zh-CN" sz="1400" b="0">
                      <a:solidFill>
                        <a:srgbClr val="000000"/>
                      </a:solidFill>
                    </a:rPr>
                    <a:t>425</a:t>
                  </a:r>
                  <a:endParaRPr lang="en-US" altLang="zh-CN" sz="1400" b="0">
                    <a:solidFill>
                      <a:srgbClr val="000000"/>
                    </a:solidFill>
                  </a:endParaRPr>
                </a:p>
              </p:txBody>
            </p:sp>
            <p:sp>
              <p:nvSpPr>
                <p:cNvPr id="273710" name="Rectangle 421"/>
                <p:cNvSpPr>
                  <a:spLocks noChangeArrowheads="1"/>
                </p:cNvSpPr>
                <p:nvPr/>
              </p:nvSpPr>
              <p:spPr bwMode="auto">
                <a:xfrm>
                  <a:off x="1442" y="3866"/>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53" name="Group 422"/>
              <p:cNvGrpSpPr/>
              <p:nvPr/>
            </p:nvGrpSpPr>
            <p:grpSpPr bwMode="auto">
              <a:xfrm>
                <a:off x="1956" y="3866"/>
                <a:ext cx="514" cy="374"/>
                <a:chOff x="1956" y="3866"/>
                <a:chExt cx="514" cy="374"/>
              </a:xfrm>
            </p:grpSpPr>
            <p:sp>
              <p:nvSpPr>
                <p:cNvPr id="273707" name="Rectangle 423"/>
                <p:cNvSpPr>
                  <a:spLocks noChangeArrowheads="1"/>
                </p:cNvSpPr>
                <p:nvPr/>
              </p:nvSpPr>
              <p:spPr bwMode="auto">
                <a:xfrm>
                  <a:off x="1999" y="3866"/>
                  <a:ext cx="428" cy="374"/>
                </a:xfrm>
                <a:prstGeom prst="rect">
                  <a:avLst/>
                </a:prstGeom>
                <a:noFill/>
                <a:ln w="12700">
                  <a:noFill/>
                  <a:miter lim="800000"/>
                </a:ln>
              </p:spPr>
              <p:txBody>
                <a:bodyPr anchor="ctr"/>
                <a:lstStyle/>
                <a:p>
                  <a:pPr algn="ctr"/>
                  <a:r>
                    <a:rPr lang="en-US" altLang="zh-CN" sz="1400" b="0">
                      <a:solidFill>
                        <a:srgbClr val="000000"/>
                      </a:solidFill>
                    </a:rPr>
                    <a:t>425</a:t>
                  </a:r>
                  <a:endParaRPr lang="en-US" altLang="zh-CN" sz="1400" b="0">
                    <a:solidFill>
                      <a:srgbClr val="000000"/>
                    </a:solidFill>
                  </a:endParaRPr>
                </a:p>
              </p:txBody>
            </p:sp>
            <p:sp>
              <p:nvSpPr>
                <p:cNvPr id="273708" name="Rectangle 424"/>
                <p:cNvSpPr>
                  <a:spLocks noChangeArrowheads="1"/>
                </p:cNvSpPr>
                <p:nvPr/>
              </p:nvSpPr>
              <p:spPr bwMode="auto">
                <a:xfrm>
                  <a:off x="1956" y="3866"/>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54" name="Group 425"/>
              <p:cNvGrpSpPr/>
              <p:nvPr/>
            </p:nvGrpSpPr>
            <p:grpSpPr bwMode="auto">
              <a:xfrm>
                <a:off x="2470" y="3866"/>
                <a:ext cx="514" cy="374"/>
                <a:chOff x="2470" y="3866"/>
                <a:chExt cx="514" cy="374"/>
              </a:xfrm>
            </p:grpSpPr>
            <p:sp>
              <p:nvSpPr>
                <p:cNvPr id="273705" name="Rectangle 426"/>
                <p:cNvSpPr>
                  <a:spLocks noChangeArrowheads="1"/>
                </p:cNvSpPr>
                <p:nvPr/>
              </p:nvSpPr>
              <p:spPr bwMode="auto">
                <a:xfrm>
                  <a:off x="2513" y="3866"/>
                  <a:ext cx="428" cy="374"/>
                </a:xfrm>
                <a:prstGeom prst="rect">
                  <a:avLst/>
                </a:prstGeom>
                <a:noFill/>
                <a:ln w="12700">
                  <a:noFill/>
                  <a:miter lim="800000"/>
                </a:ln>
              </p:spPr>
              <p:txBody>
                <a:bodyPr anchor="ctr"/>
                <a:lstStyle/>
                <a:p>
                  <a:pPr algn="ctr"/>
                  <a:r>
                    <a:rPr lang="en-US" altLang="zh-CN" sz="1400" b="0">
                      <a:solidFill>
                        <a:srgbClr val="000000"/>
                      </a:solidFill>
                    </a:rPr>
                    <a:t>420</a:t>
                  </a:r>
                  <a:endParaRPr lang="en-US" altLang="zh-CN" sz="1400" b="0">
                    <a:solidFill>
                      <a:srgbClr val="000000"/>
                    </a:solidFill>
                  </a:endParaRPr>
                </a:p>
              </p:txBody>
            </p:sp>
            <p:sp>
              <p:nvSpPr>
                <p:cNvPr id="273706" name="Rectangle 427"/>
                <p:cNvSpPr>
                  <a:spLocks noChangeArrowheads="1"/>
                </p:cNvSpPr>
                <p:nvPr/>
              </p:nvSpPr>
              <p:spPr bwMode="auto">
                <a:xfrm>
                  <a:off x="2470" y="3866"/>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55" name="Group 428"/>
              <p:cNvGrpSpPr/>
              <p:nvPr/>
            </p:nvGrpSpPr>
            <p:grpSpPr bwMode="auto">
              <a:xfrm>
                <a:off x="2984" y="3866"/>
                <a:ext cx="514" cy="374"/>
                <a:chOff x="2984" y="3866"/>
                <a:chExt cx="514" cy="374"/>
              </a:xfrm>
            </p:grpSpPr>
            <p:sp>
              <p:nvSpPr>
                <p:cNvPr id="273703" name="Rectangle 429"/>
                <p:cNvSpPr>
                  <a:spLocks noChangeArrowheads="1"/>
                </p:cNvSpPr>
                <p:nvPr/>
              </p:nvSpPr>
              <p:spPr bwMode="auto">
                <a:xfrm>
                  <a:off x="3027" y="3866"/>
                  <a:ext cx="428" cy="374"/>
                </a:xfrm>
                <a:prstGeom prst="rect">
                  <a:avLst/>
                </a:prstGeom>
                <a:noFill/>
                <a:ln w="12700">
                  <a:noFill/>
                  <a:miter lim="800000"/>
                </a:ln>
              </p:spPr>
              <p:txBody>
                <a:bodyPr anchor="ctr"/>
                <a:lstStyle/>
                <a:p>
                  <a:pPr algn="ctr"/>
                  <a:r>
                    <a:rPr lang="en-US" altLang="zh-CN" sz="1400" b="0">
                      <a:solidFill>
                        <a:srgbClr val="000000"/>
                      </a:solidFill>
                    </a:rPr>
                    <a:t>415</a:t>
                  </a:r>
                  <a:endParaRPr lang="en-US" altLang="zh-CN" sz="1400" b="0">
                    <a:solidFill>
                      <a:srgbClr val="000000"/>
                    </a:solidFill>
                  </a:endParaRPr>
                </a:p>
              </p:txBody>
            </p:sp>
            <p:sp>
              <p:nvSpPr>
                <p:cNvPr id="273704" name="Rectangle 430"/>
                <p:cNvSpPr>
                  <a:spLocks noChangeArrowheads="1"/>
                </p:cNvSpPr>
                <p:nvPr/>
              </p:nvSpPr>
              <p:spPr bwMode="auto">
                <a:xfrm>
                  <a:off x="2984" y="3866"/>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56" name="Group 431"/>
              <p:cNvGrpSpPr/>
              <p:nvPr/>
            </p:nvGrpSpPr>
            <p:grpSpPr bwMode="auto">
              <a:xfrm>
                <a:off x="3498" y="3866"/>
                <a:ext cx="514" cy="374"/>
                <a:chOff x="3498" y="3866"/>
                <a:chExt cx="514" cy="374"/>
              </a:xfrm>
            </p:grpSpPr>
            <p:sp>
              <p:nvSpPr>
                <p:cNvPr id="273701" name="Rectangle 432"/>
                <p:cNvSpPr>
                  <a:spLocks noChangeArrowheads="1"/>
                </p:cNvSpPr>
                <p:nvPr/>
              </p:nvSpPr>
              <p:spPr bwMode="auto">
                <a:xfrm>
                  <a:off x="3541" y="3866"/>
                  <a:ext cx="428" cy="374"/>
                </a:xfrm>
                <a:prstGeom prst="rect">
                  <a:avLst/>
                </a:prstGeom>
                <a:noFill/>
                <a:ln w="12700">
                  <a:noFill/>
                  <a:miter lim="800000"/>
                </a:ln>
              </p:spPr>
              <p:txBody>
                <a:bodyPr anchor="ctr"/>
                <a:lstStyle/>
                <a:p>
                  <a:pPr algn="ctr"/>
                  <a:r>
                    <a:rPr lang="en-US" altLang="zh-CN" sz="1400" b="0">
                      <a:solidFill>
                        <a:srgbClr val="000000"/>
                      </a:solidFill>
                    </a:rPr>
                    <a:t>410</a:t>
                  </a:r>
                  <a:endParaRPr lang="en-US" altLang="zh-CN" sz="1400" b="0">
                    <a:solidFill>
                      <a:srgbClr val="000000"/>
                    </a:solidFill>
                  </a:endParaRPr>
                </a:p>
              </p:txBody>
            </p:sp>
            <p:sp>
              <p:nvSpPr>
                <p:cNvPr id="273702" name="Rectangle 433"/>
                <p:cNvSpPr>
                  <a:spLocks noChangeArrowheads="1"/>
                </p:cNvSpPr>
                <p:nvPr/>
              </p:nvSpPr>
              <p:spPr bwMode="auto">
                <a:xfrm>
                  <a:off x="3498" y="3866"/>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57" name="Group 434"/>
              <p:cNvGrpSpPr/>
              <p:nvPr/>
            </p:nvGrpSpPr>
            <p:grpSpPr bwMode="auto">
              <a:xfrm>
                <a:off x="4012" y="3866"/>
                <a:ext cx="514" cy="374"/>
                <a:chOff x="4012" y="3866"/>
                <a:chExt cx="514" cy="374"/>
              </a:xfrm>
            </p:grpSpPr>
            <p:sp>
              <p:nvSpPr>
                <p:cNvPr id="273699" name="Rectangle 435"/>
                <p:cNvSpPr>
                  <a:spLocks noChangeArrowheads="1"/>
                </p:cNvSpPr>
                <p:nvPr/>
              </p:nvSpPr>
              <p:spPr bwMode="auto">
                <a:xfrm>
                  <a:off x="4055" y="3866"/>
                  <a:ext cx="428" cy="374"/>
                </a:xfrm>
                <a:prstGeom prst="rect">
                  <a:avLst/>
                </a:prstGeom>
                <a:noFill/>
                <a:ln w="12700">
                  <a:noFill/>
                  <a:miter lim="800000"/>
                </a:ln>
              </p:spPr>
              <p:txBody>
                <a:bodyPr anchor="ctr"/>
                <a:lstStyle/>
                <a:p>
                  <a:pPr algn="ctr"/>
                  <a:r>
                    <a:rPr lang="en-US" altLang="zh-CN" sz="1400" b="0">
                      <a:solidFill>
                        <a:srgbClr val="000000"/>
                      </a:solidFill>
                    </a:rPr>
                    <a:t>405</a:t>
                  </a:r>
                  <a:endParaRPr lang="en-US" altLang="zh-CN" sz="1400" b="0">
                    <a:solidFill>
                      <a:srgbClr val="000000"/>
                    </a:solidFill>
                  </a:endParaRPr>
                </a:p>
              </p:txBody>
            </p:sp>
            <p:sp>
              <p:nvSpPr>
                <p:cNvPr id="273700" name="Rectangle 436"/>
                <p:cNvSpPr>
                  <a:spLocks noChangeArrowheads="1"/>
                </p:cNvSpPr>
                <p:nvPr/>
              </p:nvSpPr>
              <p:spPr bwMode="auto">
                <a:xfrm>
                  <a:off x="4012" y="3866"/>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58" name="Group 437"/>
              <p:cNvGrpSpPr/>
              <p:nvPr/>
            </p:nvGrpSpPr>
            <p:grpSpPr bwMode="auto">
              <a:xfrm>
                <a:off x="4526" y="3866"/>
                <a:ext cx="526" cy="374"/>
                <a:chOff x="4526" y="3866"/>
                <a:chExt cx="526" cy="374"/>
              </a:xfrm>
            </p:grpSpPr>
            <p:sp>
              <p:nvSpPr>
                <p:cNvPr id="273697" name="Rectangle 438"/>
                <p:cNvSpPr>
                  <a:spLocks noChangeArrowheads="1"/>
                </p:cNvSpPr>
                <p:nvPr/>
              </p:nvSpPr>
              <p:spPr bwMode="auto">
                <a:xfrm>
                  <a:off x="4569" y="3866"/>
                  <a:ext cx="440" cy="374"/>
                </a:xfrm>
                <a:prstGeom prst="rect">
                  <a:avLst/>
                </a:prstGeom>
                <a:noFill/>
                <a:ln w="12700">
                  <a:noFill/>
                  <a:miter lim="800000"/>
                </a:ln>
              </p:spPr>
              <p:txBody>
                <a:bodyPr anchor="ctr"/>
                <a:lstStyle/>
                <a:p>
                  <a:pPr algn="ctr"/>
                  <a:r>
                    <a:rPr lang="en-US" altLang="zh-CN" sz="1400" b="0">
                      <a:solidFill>
                        <a:srgbClr val="000000"/>
                      </a:solidFill>
                    </a:rPr>
                    <a:t>400</a:t>
                  </a:r>
                  <a:endParaRPr lang="en-US" altLang="zh-CN" sz="1400" b="0">
                    <a:solidFill>
                      <a:srgbClr val="000000"/>
                    </a:solidFill>
                  </a:endParaRPr>
                </a:p>
              </p:txBody>
            </p:sp>
            <p:sp>
              <p:nvSpPr>
                <p:cNvPr id="273698" name="Rectangle 439"/>
                <p:cNvSpPr>
                  <a:spLocks noChangeArrowheads="1"/>
                </p:cNvSpPr>
                <p:nvPr/>
              </p:nvSpPr>
              <p:spPr bwMode="auto">
                <a:xfrm>
                  <a:off x="4526" y="3866"/>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59" name="Group 440"/>
              <p:cNvGrpSpPr/>
              <p:nvPr/>
            </p:nvGrpSpPr>
            <p:grpSpPr bwMode="auto">
              <a:xfrm>
                <a:off x="5052" y="3866"/>
                <a:ext cx="526" cy="374"/>
                <a:chOff x="5052" y="3866"/>
                <a:chExt cx="526" cy="374"/>
              </a:xfrm>
            </p:grpSpPr>
            <p:sp>
              <p:nvSpPr>
                <p:cNvPr id="273695" name="Rectangle 441"/>
                <p:cNvSpPr>
                  <a:spLocks noChangeArrowheads="1"/>
                </p:cNvSpPr>
                <p:nvPr/>
              </p:nvSpPr>
              <p:spPr bwMode="auto">
                <a:xfrm>
                  <a:off x="5095" y="3866"/>
                  <a:ext cx="440" cy="374"/>
                </a:xfrm>
                <a:prstGeom prst="rect">
                  <a:avLst/>
                </a:prstGeom>
                <a:noFill/>
                <a:ln w="12700">
                  <a:noFill/>
                  <a:miter lim="800000"/>
                </a:ln>
              </p:spPr>
              <p:txBody>
                <a:bodyPr anchor="ctr"/>
                <a:lstStyle/>
                <a:p>
                  <a:pPr algn="ctr"/>
                  <a:r>
                    <a:rPr lang="en-US" altLang="zh-CN" sz="1400" b="0">
                      <a:solidFill>
                        <a:srgbClr val="000000"/>
                      </a:solidFill>
                    </a:rPr>
                    <a:t>390</a:t>
                  </a:r>
                  <a:endParaRPr lang="en-US" altLang="zh-CN" sz="1400" b="0">
                    <a:solidFill>
                      <a:srgbClr val="000000"/>
                    </a:solidFill>
                  </a:endParaRPr>
                </a:p>
              </p:txBody>
            </p:sp>
            <p:sp>
              <p:nvSpPr>
                <p:cNvPr id="273696" name="Rectangle 442"/>
                <p:cNvSpPr>
                  <a:spLocks noChangeArrowheads="1"/>
                </p:cNvSpPr>
                <p:nvPr/>
              </p:nvSpPr>
              <p:spPr bwMode="auto">
                <a:xfrm>
                  <a:off x="5052" y="3866"/>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60" name="Group 443"/>
              <p:cNvGrpSpPr/>
              <p:nvPr/>
            </p:nvGrpSpPr>
            <p:grpSpPr bwMode="auto">
              <a:xfrm>
                <a:off x="5578" y="3866"/>
                <a:ext cx="526" cy="374"/>
                <a:chOff x="5578" y="3866"/>
                <a:chExt cx="526" cy="374"/>
              </a:xfrm>
            </p:grpSpPr>
            <p:sp>
              <p:nvSpPr>
                <p:cNvPr id="273693" name="Rectangle 444"/>
                <p:cNvSpPr>
                  <a:spLocks noChangeArrowheads="1"/>
                </p:cNvSpPr>
                <p:nvPr/>
              </p:nvSpPr>
              <p:spPr bwMode="auto">
                <a:xfrm>
                  <a:off x="5621" y="3866"/>
                  <a:ext cx="440" cy="374"/>
                </a:xfrm>
                <a:prstGeom prst="rect">
                  <a:avLst/>
                </a:prstGeom>
                <a:noFill/>
                <a:ln w="12700">
                  <a:noFill/>
                  <a:miter lim="800000"/>
                </a:ln>
              </p:spPr>
              <p:txBody>
                <a:bodyPr anchor="ctr"/>
                <a:lstStyle/>
                <a:p>
                  <a:pPr algn="ctr"/>
                  <a:r>
                    <a:rPr lang="en-US" altLang="zh-CN" sz="1400" b="0">
                      <a:solidFill>
                        <a:srgbClr val="000000"/>
                      </a:solidFill>
                    </a:rPr>
                    <a:t>380</a:t>
                  </a:r>
                  <a:endParaRPr lang="en-US" altLang="zh-CN" sz="1400" b="0">
                    <a:solidFill>
                      <a:srgbClr val="000000"/>
                    </a:solidFill>
                  </a:endParaRPr>
                </a:p>
              </p:txBody>
            </p:sp>
            <p:sp>
              <p:nvSpPr>
                <p:cNvPr id="273694" name="Rectangle 445"/>
                <p:cNvSpPr>
                  <a:spLocks noChangeArrowheads="1"/>
                </p:cNvSpPr>
                <p:nvPr/>
              </p:nvSpPr>
              <p:spPr bwMode="auto">
                <a:xfrm>
                  <a:off x="5578" y="3866"/>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61" name="Group 446"/>
              <p:cNvGrpSpPr/>
              <p:nvPr/>
            </p:nvGrpSpPr>
            <p:grpSpPr bwMode="auto">
              <a:xfrm>
                <a:off x="6104" y="3866"/>
                <a:ext cx="526" cy="374"/>
                <a:chOff x="6104" y="3866"/>
                <a:chExt cx="526" cy="374"/>
              </a:xfrm>
            </p:grpSpPr>
            <p:sp>
              <p:nvSpPr>
                <p:cNvPr id="273691" name="Rectangle 447"/>
                <p:cNvSpPr>
                  <a:spLocks noChangeArrowheads="1"/>
                </p:cNvSpPr>
                <p:nvPr/>
              </p:nvSpPr>
              <p:spPr bwMode="auto">
                <a:xfrm>
                  <a:off x="6147" y="3866"/>
                  <a:ext cx="440" cy="374"/>
                </a:xfrm>
                <a:prstGeom prst="rect">
                  <a:avLst/>
                </a:prstGeom>
                <a:noFill/>
                <a:ln w="12700">
                  <a:noFill/>
                  <a:miter lim="800000"/>
                </a:ln>
              </p:spPr>
              <p:txBody>
                <a:bodyPr anchor="ctr"/>
                <a:lstStyle/>
                <a:p>
                  <a:pPr algn="ctr"/>
                  <a:r>
                    <a:rPr lang="en-US" altLang="zh-CN" sz="1400" b="0">
                      <a:solidFill>
                        <a:srgbClr val="000000"/>
                      </a:solidFill>
                    </a:rPr>
                    <a:t>370</a:t>
                  </a:r>
                  <a:endParaRPr lang="en-US" altLang="zh-CN" sz="1400" b="0">
                    <a:solidFill>
                      <a:srgbClr val="000000"/>
                    </a:solidFill>
                  </a:endParaRPr>
                </a:p>
              </p:txBody>
            </p:sp>
            <p:sp>
              <p:nvSpPr>
                <p:cNvPr id="273692" name="Rectangle 448"/>
                <p:cNvSpPr>
                  <a:spLocks noChangeArrowheads="1"/>
                </p:cNvSpPr>
                <p:nvPr/>
              </p:nvSpPr>
              <p:spPr bwMode="auto">
                <a:xfrm>
                  <a:off x="6104" y="3866"/>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62" name="Group 449"/>
              <p:cNvGrpSpPr/>
              <p:nvPr/>
            </p:nvGrpSpPr>
            <p:grpSpPr bwMode="auto">
              <a:xfrm>
                <a:off x="6630" y="3866"/>
                <a:ext cx="527" cy="374"/>
                <a:chOff x="6630" y="3866"/>
                <a:chExt cx="527" cy="374"/>
              </a:xfrm>
            </p:grpSpPr>
            <p:sp>
              <p:nvSpPr>
                <p:cNvPr id="273689" name="Rectangle 450"/>
                <p:cNvSpPr>
                  <a:spLocks noChangeArrowheads="1"/>
                </p:cNvSpPr>
                <p:nvPr/>
              </p:nvSpPr>
              <p:spPr bwMode="auto">
                <a:xfrm>
                  <a:off x="6673" y="3866"/>
                  <a:ext cx="441" cy="374"/>
                </a:xfrm>
                <a:prstGeom prst="rect">
                  <a:avLst/>
                </a:prstGeom>
                <a:noFill/>
                <a:ln w="12700">
                  <a:noFill/>
                  <a:miter lim="800000"/>
                </a:ln>
              </p:spPr>
              <p:txBody>
                <a:bodyPr anchor="ctr"/>
                <a:lstStyle/>
                <a:p>
                  <a:pPr algn="ctr"/>
                  <a:r>
                    <a:rPr lang="en-US" altLang="zh-CN" sz="1400" b="0">
                      <a:solidFill>
                        <a:srgbClr val="000000"/>
                      </a:solidFill>
                    </a:rPr>
                    <a:t>360</a:t>
                  </a:r>
                  <a:endParaRPr lang="en-US" altLang="zh-CN" sz="1400" b="0">
                    <a:solidFill>
                      <a:srgbClr val="000000"/>
                    </a:solidFill>
                  </a:endParaRPr>
                </a:p>
              </p:txBody>
            </p:sp>
            <p:sp>
              <p:nvSpPr>
                <p:cNvPr id="273690" name="Rectangle 451"/>
                <p:cNvSpPr>
                  <a:spLocks noChangeArrowheads="1"/>
                </p:cNvSpPr>
                <p:nvPr/>
              </p:nvSpPr>
              <p:spPr bwMode="auto">
                <a:xfrm>
                  <a:off x="6630" y="3866"/>
                  <a:ext cx="527"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63" name="Group 452"/>
              <p:cNvGrpSpPr/>
              <p:nvPr/>
            </p:nvGrpSpPr>
            <p:grpSpPr bwMode="auto">
              <a:xfrm>
                <a:off x="7157" y="3866"/>
                <a:ext cx="528" cy="374"/>
                <a:chOff x="7157" y="3866"/>
                <a:chExt cx="528" cy="374"/>
              </a:xfrm>
            </p:grpSpPr>
            <p:sp>
              <p:nvSpPr>
                <p:cNvPr id="273687" name="Rectangle 453"/>
                <p:cNvSpPr>
                  <a:spLocks noChangeArrowheads="1"/>
                </p:cNvSpPr>
                <p:nvPr/>
              </p:nvSpPr>
              <p:spPr bwMode="auto">
                <a:xfrm>
                  <a:off x="7200" y="3866"/>
                  <a:ext cx="442" cy="374"/>
                </a:xfrm>
                <a:prstGeom prst="rect">
                  <a:avLst/>
                </a:prstGeom>
                <a:noFill/>
                <a:ln w="12700">
                  <a:noFill/>
                  <a:miter lim="800000"/>
                </a:ln>
              </p:spPr>
              <p:txBody>
                <a:bodyPr anchor="ctr"/>
                <a:lstStyle/>
                <a:p>
                  <a:pPr algn="ctr"/>
                  <a:r>
                    <a:rPr lang="en-US" altLang="zh-CN" sz="1400" b="0">
                      <a:solidFill>
                        <a:srgbClr val="000000"/>
                      </a:solidFill>
                    </a:rPr>
                    <a:t>350</a:t>
                  </a:r>
                  <a:endParaRPr lang="en-US" altLang="zh-CN" sz="1400" b="0">
                    <a:solidFill>
                      <a:srgbClr val="000000"/>
                    </a:solidFill>
                  </a:endParaRPr>
                </a:p>
              </p:txBody>
            </p:sp>
            <p:sp>
              <p:nvSpPr>
                <p:cNvPr id="273688" name="Rectangle 454"/>
                <p:cNvSpPr>
                  <a:spLocks noChangeArrowheads="1"/>
                </p:cNvSpPr>
                <p:nvPr/>
              </p:nvSpPr>
              <p:spPr bwMode="auto">
                <a:xfrm>
                  <a:off x="7157" y="3866"/>
                  <a:ext cx="528"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64" name="Group 455"/>
              <p:cNvGrpSpPr/>
              <p:nvPr/>
            </p:nvGrpSpPr>
            <p:grpSpPr bwMode="auto">
              <a:xfrm>
                <a:off x="0" y="4240"/>
                <a:ext cx="975" cy="768"/>
                <a:chOff x="0" y="4240"/>
                <a:chExt cx="975" cy="768"/>
              </a:xfrm>
            </p:grpSpPr>
            <p:sp>
              <p:nvSpPr>
                <p:cNvPr id="273685" name="Rectangle 456"/>
                <p:cNvSpPr>
                  <a:spLocks noChangeArrowheads="1"/>
                </p:cNvSpPr>
                <p:nvPr/>
              </p:nvSpPr>
              <p:spPr bwMode="auto">
                <a:xfrm>
                  <a:off x="43" y="4240"/>
                  <a:ext cx="889" cy="768"/>
                </a:xfrm>
                <a:prstGeom prst="rect">
                  <a:avLst/>
                </a:prstGeom>
                <a:noFill/>
                <a:ln w="12700">
                  <a:noFill/>
                  <a:miter lim="800000"/>
                </a:ln>
              </p:spPr>
              <p:txBody>
                <a:bodyPr anchor="ctr"/>
                <a:lstStyle/>
                <a:p>
                  <a:pPr algn="ctr"/>
                  <a:r>
                    <a:rPr lang="zh-CN" altLang="en-US" sz="1400">
                      <a:solidFill>
                        <a:srgbClr val="000000"/>
                      </a:solidFill>
                    </a:rPr>
                    <a:t>资产净</a:t>
                  </a:r>
                  <a:endParaRPr lang="zh-CN" altLang="en-US" sz="1400" b="0">
                    <a:solidFill>
                      <a:srgbClr val="000000"/>
                    </a:solidFill>
                  </a:endParaRPr>
                </a:p>
                <a:p>
                  <a:pPr algn="ctr" eaLnBrk="0" hangingPunct="0"/>
                  <a:r>
                    <a:rPr lang="zh-CN" altLang="en-US" sz="1400">
                      <a:solidFill>
                        <a:srgbClr val="000000"/>
                      </a:solidFill>
                    </a:rPr>
                    <a:t>收益率</a:t>
                  </a:r>
                  <a:endParaRPr lang="zh-CN" altLang="en-US" sz="1400" b="0">
                    <a:solidFill>
                      <a:srgbClr val="000000"/>
                    </a:solidFill>
                  </a:endParaRPr>
                </a:p>
                <a:p>
                  <a:pPr algn="ctr" eaLnBrk="0" hangingPunct="0"/>
                  <a:endParaRPr lang="en-US" altLang="zh-CN" sz="1400" b="0">
                    <a:solidFill>
                      <a:srgbClr val="000000"/>
                    </a:solidFill>
                  </a:endParaRPr>
                </a:p>
              </p:txBody>
            </p:sp>
            <p:sp>
              <p:nvSpPr>
                <p:cNvPr id="273686" name="Rectangle 457"/>
                <p:cNvSpPr>
                  <a:spLocks noChangeArrowheads="1"/>
                </p:cNvSpPr>
                <p:nvPr/>
              </p:nvSpPr>
              <p:spPr bwMode="auto">
                <a:xfrm>
                  <a:off x="0" y="4240"/>
                  <a:ext cx="975" cy="768"/>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65" name="Group 458"/>
              <p:cNvGrpSpPr/>
              <p:nvPr/>
            </p:nvGrpSpPr>
            <p:grpSpPr bwMode="auto">
              <a:xfrm>
                <a:off x="975" y="4240"/>
                <a:ext cx="467" cy="768"/>
                <a:chOff x="975" y="4240"/>
                <a:chExt cx="467" cy="768"/>
              </a:xfrm>
            </p:grpSpPr>
            <p:sp>
              <p:nvSpPr>
                <p:cNvPr id="273683" name="Rectangle 459"/>
                <p:cNvSpPr>
                  <a:spLocks noChangeArrowheads="1"/>
                </p:cNvSpPr>
                <p:nvPr/>
              </p:nvSpPr>
              <p:spPr bwMode="auto">
                <a:xfrm>
                  <a:off x="1018" y="4240"/>
                  <a:ext cx="381" cy="768"/>
                </a:xfrm>
                <a:prstGeom prst="rect">
                  <a:avLst/>
                </a:prstGeom>
                <a:noFill/>
                <a:ln w="12700">
                  <a:noFill/>
                  <a:miter lim="800000"/>
                </a:ln>
              </p:spPr>
              <p:txBody>
                <a:bodyPr anchor="ctr"/>
                <a:lstStyle/>
                <a:p>
                  <a:pPr algn="ctr"/>
                  <a:r>
                    <a:rPr lang="en-US" altLang="zh-CN" sz="1400">
                      <a:solidFill>
                        <a:srgbClr val="000000"/>
                      </a:solidFill>
                    </a:rPr>
                    <a:t>25%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84" name="Rectangle 460"/>
                <p:cNvSpPr>
                  <a:spLocks noChangeArrowheads="1"/>
                </p:cNvSpPr>
                <p:nvPr/>
              </p:nvSpPr>
              <p:spPr bwMode="auto">
                <a:xfrm>
                  <a:off x="975" y="4240"/>
                  <a:ext cx="467" cy="768"/>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66" name="Group 461"/>
              <p:cNvGrpSpPr/>
              <p:nvPr/>
            </p:nvGrpSpPr>
            <p:grpSpPr bwMode="auto">
              <a:xfrm>
                <a:off x="1442" y="4240"/>
                <a:ext cx="514" cy="384"/>
                <a:chOff x="1442" y="4240"/>
                <a:chExt cx="514" cy="384"/>
              </a:xfrm>
            </p:grpSpPr>
            <p:sp>
              <p:nvSpPr>
                <p:cNvPr id="273681" name="Rectangle 462"/>
                <p:cNvSpPr>
                  <a:spLocks noChangeArrowheads="1"/>
                </p:cNvSpPr>
                <p:nvPr/>
              </p:nvSpPr>
              <p:spPr bwMode="auto">
                <a:xfrm>
                  <a:off x="1485" y="4240"/>
                  <a:ext cx="428" cy="384"/>
                </a:xfrm>
                <a:prstGeom prst="rect">
                  <a:avLst/>
                </a:prstGeom>
                <a:noFill/>
                <a:ln w="12700">
                  <a:noFill/>
                  <a:miter lim="800000"/>
                </a:ln>
              </p:spPr>
              <p:txBody>
                <a:bodyPr anchor="ctr"/>
                <a:lstStyle/>
                <a:p>
                  <a:pPr algn="ctr"/>
                  <a:r>
                    <a:rPr lang="en-US" altLang="zh-CN" sz="1400" b="0">
                      <a:solidFill>
                        <a:srgbClr val="000000"/>
                      </a:solidFill>
                    </a:rPr>
                    <a:t> </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82" name="Rectangle 463"/>
                <p:cNvSpPr>
                  <a:spLocks noChangeArrowheads="1"/>
                </p:cNvSpPr>
                <p:nvPr/>
              </p:nvSpPr>
              <p:spPr bwMode="auto">
                <a:xfrm>
                  <a:off x="1442" y="4240"/>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67" name="Group 464"/>
              <p:cNvGrpSpPr/>
              <p:nvPr/>
            </p:nvGrpSpPr>
            <p:grpSpPr bwMode="auto">
              <a:xfrm>
                <a:off x="1956" y="4240"/>
                <a:ext cx="514" cy="384"/>
                <a:chOff x="1956" y="4240"/>
                <a:chExt cx="514" cy="384"/>
              </a:xfrm>
            </p:grpSpPr>
            <p:sp>
              <p:nvSpPr>
                <p:cNvPr id="273679" name="Rectangle 465"/>
                <p:cNvSpPr>
                  <a:spLocks noChangeArrowheads="1"/>
                </p:cNvSpPr>
                <p:nvPr/>
              </p:nvSpPr>
              <p:spPr bwMode="auto">
                <a:xfrm>
                  <a:off x="1999" y="4240"/>
                  <a:ext cx="428" cy="384"/>
                </a:xfrm>
                <a:prstGeom prst="rect">
                  <a:avLst/>
                </a:prstGeom>
                <a:noFill/>
                <a:ln w="12700">
                  <a:noFill/>
                  <a:miter lim="800000"/>
                </a:ln>
              </p:spPr>
              <p:txBody>
                <a:bodyPr anchor="ctr"/>
                <a:lstStyle/>
                <a:p>
                  <a:pPr algn="ctr"/>
                  <a:r>
                    <a:rPr lang="en-US" altLang="zh-CN" sz="1400" b="0">
                      <a:solidFill>
                        <a:srgbClr val="000000"/>
                      </a:solidFill>
                    </a:rPr>
                    <a:t>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80" name="Rectangle 466"/>
                <p:cNvSpPr>
                  <a:spLocks noChangeArrowheads="1"/>
                </p:cNvSpPr>
                <p:nvPr/>
              </p:nvSpPr>
              <p:spPr bwMode="auto">
                <a:xfrm>
                  <a:off x="1956" y="4240"/>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68" name="Group 467"/>
              <p:cNvGrpSpPr/>
              <p:nvPr/>
            </p:nvGrpSpPr>
            <p:grpSpPr bwMode="auto">
              <a:xfrm>
                <a:off x="2470" y="4240"/>
                <a:ext cx="514" cy="384"/>
                <a:chOff x="2470" y="4240"/>
                <a:chExt cx="514" cy="384"/>
              </a:xfrm>
            </p:grpSpPr>
            <p:sp>
              <p:nvSpPr>
                <p:cNvPr id="273677" name="Rectangle 468"/>
                <p:cNvSpPr>
                  <a:spLocks noChangeArrowheads="1"/>
                </p:cNvSpPr>
                <p:nvPr/>
              </p:nvSpPr>
              <p:spPr bwMode="auto">
                <a:xfrm>
                  <a:off x="2513" y="4240"/>
                  <a:ext cx="428" cy="384"/>
                </a:xfrm>
                <a:prstGeom prst="rect">
                  <a:avLst/>
                </a:prstGeom>
                <a:noFill/>
                <a:ln w="12700">
                  <a:noFill/>
                  <a:miter lim="800000"/>
                </a:ln>
              </p:spPr>
              <p:txBody>
                <a:bodyPr anchor="ctr"/>
                <a:lstStyle/>
                <a:p>
                  <a:pPr algn="ctr"/>
                  <a:r>
                    <a:rPr lang="en-US" altLang="zh-CN" sz="1400" b="0">
                      <a:solidFill>
                        <a:srgbClr val="000000"/>
                      </a:solidFill>
                    </a:rPr>
                    <a:t>0.25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78" name="Rectangle 469"/>
                <p:cNvSpPr>
                  <a:spLocks noChangeArrowheads="1"/>
                </p:cNvSpPr>
                <p:nvPr/>
              </p:nvSpPr>
              <p:spPr bwMode="auto">
                <a:xfrm>
                  <a:off x="2470" y="4240"/>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69" name="Group 470"/>
              <p:cNvGrpSpPr/>
              <p:nvPr/>
            </p:nvGrpSpPr>
            <p:grpSpPr bwMode="auto">
              <a:xfrm>
                <a:off x="2984" y="4240"/>
                <a:ext cx="514" cy="384"/>
                <a:chOff x="2984" y="4240"/>
                <a:chExt cx="514" cy="384"/>
              </a:xfrm>
            </p:grpSpPr>
            <p:sp>
              <p:nvSpPr>
                <p:cNvPr id="273675" name="Rectangle 471"/>
                <p:cNvSpPr>
                  <a:spLocks noChangeArrowheads="1"/>
                </p:cNvSpPr>
                <p:nvPr/>
              </p:nvSpPr>
              <p:spPr bwMode="auto">
                <a:xfrm>
                  <a:off x="3027" y="4240"/>
                  <a:ext cx="428" cy="384"/>
                </a:xfrm>
                <a:prstGeom prst="rect">
                  <a:avLst/>
                </a:prstGeom>
                <a:noFill/>
                <a:ln w="12700">
                  <a:noFill/>
                  <a:miter lim="800000"/>
                </a:ln>
              </p:spPr>
              <p:txBody>
                <a:bodyPr anchor="ctr"/>
                <a:lstStyle/>
                <a:p>
                  <a:pPr algn="ctr"/>
                  <a:r>
                    <a:rPr lang="en-US" altLang="zh-CN" sz="1400" b="0">
                      <a:solidFill>
                        <a:srgbClr val="000000"/>
                      </a:solidFill>
                    </a:rPr>
                    <a:t>0.50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76" name="Rectangle 472"/>
                <p:cNvSpPr>
                  <a:spLocks noChangeArrowheads="1"/>
                </p:cNvSpPr>
                <p:nvPr/>
              </p:nvSpPr>
              <p:spPr bwMode="auto">
                <a:xfrm>
                  <a:off x="2984" y="4240"/>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70" name="Group 473"/>
              <p:cNvGrpSpPr/>
              <p:nvPr/>
            </p:nvGrpSpPr>
            <p:grpSpPr bwMode="auto">
              <a:xfrm>
                <a:off x="3498" y="4240"/>
                <a:ext cx="514" cy="384"/>
                <a:chOff x="3498" y="4240"/>
                <a:chExt cx="514" cy="384"/>
              </a:xfrm>
            </p:grpSpPr>
            <p:sp>
              <p:nvSpPr>
                <p:cNvPr id="273673" name="Rectangle 474"/>
                <p:cNvSpPr>
                  <a:spLocks noChangeArrowheads="1"/>
                </p:cNvSpPr>
                <p:nvPr/>
              </p:nvSpPr>
              <p:spPr bwMode="auto">
                <a:xfrm>
                  <a:off x="3541" y="4240"/>
                  <a:ext cx="428" cy="384"/>
                </a:xfrm>
                <a:prstGeom prst="rect">
                  <a:avLst/>
                </a:prstGeom>
                <a:noFill/>
                <a:ln w="12700">
                  <a:noFill/>
                  <a:miter lim="800000"/>
                </a:ln>
              </p:spPr>
              <p:txBody>
                <a:bodyPr anchor="ctr"/>
                <a:lstStyle/>
                <a:p>
                  <a:pPr algn="ctr"/>
                  <a:r>
                    <a:rPr lang="en-US" altLang="zh-CN" sz="1400" b="0">
                      <a:solidFill>
                        <a:srgbClr val="000000"/>
                      </a:solidFill>
                    </a:rPr>
                    <a:t>0.75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74" name="Rectangle 475"/>
                <p:cNvSpPr>
                  <a:spLocks noChangeArrowheads="1"/>
                </p:cNvSpPr>
                <p:nvPr/>
              </p:nvSpPr>
              <p:spPr bwMode="auto">
                <a:xfrm>
                  <a:off x="3498" y="4240"/>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71" name="Group 476"/>
              <p:cNvGrpSpPr/>
              <p:nvPr/>
            </p:nvGrpSpPr>
            <p:grpSpPr bwMode="auto">
              <a:xfrm>
                <a:off x="4012" y="4240"/>
                <a:ext cx="514" cy="384"/>
                <a:chOff x="4012" y="4240"/>
                <a:chExt cx="514" cy="384"/>
              </a:xfrm>
            </p:grpSpPr>
            <p:sp>
              <p:nvSpPr>
                <p:cNvPr id="273671" name="Rectangle 477"/>
                <p:cNvSpPr>
                  <a:spLocks noChangeArrowheads="1"/>
                </p:cNvSpPr>
                <p:nvPr/>
              </p:nvSpPr>
              <p:spPr bwMode="auto">
                <a:xfrm>
                  <a:off x="4055" y="4240"/>
                  <a:ext cx="428" cy="384"/>
                </a:xfrm>
                <a:prstGeom prst="rect">
                  <a:avLst/>
                </a:prstGeom>
                <a:noFill/>
                <a:ln w="12700">
                  <a:noFill/>
                  <a:miter lim="800000"/>
                </a:ln>
              </p:spPr>
              <p:txBody>
                <a:bodyPr anchor="ctr"/>
                <a:lstStyle/>
                <a:p>
                  <a:pPr algn="ctr"/>
                  <a:r>
                    <a:rPr lang="en-US" altLang="zh-CN" sz="1400" b="0">
                      <a:solidFill>
                        <a:srgbClr val="000000"/>
                      </a:solidFill>
                    </a:rPr>
                    <a:t>1.00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72" name="Rectangle 478"/>
                <p:cNvSpPr>
                  <a:spLocks noChangeArrowheads="1"/>
                </p:cNvSpPr>
                <p:nvPr/>
              </p:nvSpPr>
              <p:spPr bwMode="auto">
                <a:xfrm>
                  <a:off x="4012" y="4240"/>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72" name="Group 479"/>
              <p:cNvGrpSpPr/>
              <p:nvPr/>
            </p:nvGrpSpPr>
            <p:grpSpPr bwMode="auto">
              <a:xfrm>
                <a:off x="4526" y="4240"/>
                <a:ext cx="526" cy="384"/>
                <a:chOff x="4526" y="4240"/>
                <a:chExt cx="526" cy="384"/>
              </a:xfrm>
            </p:grpSpPr>
            <p:sp>
              <p:nvSpPr>
                <p:cNvPr id="273669" name="Rectangle 480"/>
                <p:cNvSpPr>
                  <a:spLocks noChangeArrowheads="1"/>
                </p:cNvSpPr>
                <p:nvPr/>
              </p:nvSpPr>
              <p:spPr bwMode="auto">
                <a:xfrm>
                  <a:off x="4569" y="4240"/>
                  <a:ext cx="440" cy="384"/>
                </a:xfrm>
                <a:prstGeom prst="rect">
                  <a:avLst/>
                </a:prstGeom>
                <a:noFill/>
                <a:ln w="12700">
                  <a:noFill/>
                  <a:miter lim="800000"/>
                </a:ln>
              </p:spPr>
              <p:txBody>
                <a:bodyPr anchor="ctr"/>
                <a:lstStyle/>
                <a:p>
                  <a:pPr algn="ctr"/>
                  <a:r>
                    <a:rPr lang="en-US" altLang="zh-CN" sz="1400" b="0">
                      <a:solidFill>
                        <a:srgbClr val="000000"/>
                      </a:solidFill>
                    </a:rPr>
                    <a:t>1.25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70" name="Rectangle 481"/>
                <p:cNvSpPr>
                  <a:spLocks noChangeArrowheads="1"/>
                </p:cNvSpPr>
                <p:nvPr/>
              </p:nvSpPr>
              <p:spPr bwMode="auto">
                <a:xfrm>
                  <a:off x="4526" y="4240"/>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73" name="Group 482"/>
              <p:cNvGrpSpPr/>
              <p:nvPr/>
            </p:nvGrpSpPr>
            <p:grpSpPr bwMode="auto">
              <a:xfrm>
                <a:off x="5052" y="4240"/>
                <a:ext cx="526" cy="384"/>
                <a:chOff x="5052" y="4240"/>
                <a:chExt cx="526" cy="384"/>
              </a:xfrm>
            </p:grpSpPr>
            <p:sp>
              <p:nvSpPr>
                <p:cNvPr id="273667" name="Rectangle 483"/>
                <p:cNvSpPr>
                  <a:spLocks noChangeArrowheads="1"/>
                </p:cNvSpPr>
                <p:nvPr/>
              </p:nvSpPr>
              <p:spPr bwMode="auto">
                <a:xfrm>
                  <a:off x="5095" y="4240"/>
                  <a:ext cx="440" cy="384"/>
                </a:xfrm>
                <a:prstGeom prst="rect">
                  <a:avLst/>
                </a:prstGeom>
                <a:noFill/>
                <a:ln w="12700">
                  <a:noFill/>
                  <a:miter lim="800000"/>
                </a:ln>
              </p:spPr>
              <p:txBody>
                <a:bodyPr anchor="ctr"/>
                <a:lstStyle/>
                <a:p>
                  <a:pPr algn="ctr"/>
                  <a:r>
                    <a:rPr lang="en-US" altLang="zh-CN" sz="1400" b="0">
                      <a:solidFill>
                        <a:srgbClr val="000000"/>
                      </a:solidFill>
                    </a:rPr>
                    <a:t>1.50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68" name="Rectangle 484"/>
                <p:cNvSpPr>
                  <a:spLocks noChangeArrowheads="1"/>
                </p:cNvSpPr>
                <p:nvPr/>
              </p:nvSpPr>
              <p:spPr bwMode="auto">
                <a:xfrm>
                  <a:off x="5052" y="4240"/>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74" name="Group 485"/>
              <p:cNvGrpSpPr/>
              <p:nvPr/>
            </p:nvGrpSpPr>
            <p:grpSpPr bwMode="auto">
              <a:xfrm>
                <a:off x="5578" y="4240"/>
                <a:ext cx="526" cy="384"/>
                <a:chOff x="5578" y="4240"/>
                <a:chExt cx="526" cy="384"/>
              </a:xfrm>
            </p:grpSpPr>
            <p:sp>
              <p:nvSpPr>
                <p:cNvPr id="273665" name="Rectangle 486"/>
                <p:cNvSpPr>
                  <a:spLocks noChangeArrowheads="1"/>
                </p:cNvSpPr>
                <p:nvPr/>
              </p:nvSpPr>
              <p:spPr bwMode="auto">
                <a:xfrm>
                  <a:off x="5621" y="4240"/>
                  <a:ext cx="440" cy="384"/>
                </a:xfrm>
                <a:prstGeom prst="rect">
                  <a:avLst/>
                </a:prstGeom>
                <a:noFill/>
                <a:ln w="12700">
                  <a:noFill/>
                  <a:miter lim="800000"/>
                </a:ln>
              </p:spPr>
              <p:txBody>
                <a:bodyPr anchor="ctr"/>
                <a:lstStyle/>
                <a:p>
                  <a:pPr algn="ctr"/>
                  <a:r>
                    <a:rPr lang="en-US" altLang="zh-CN" sz="1400" b="0">
                      <a:solidFill>
                        <a:srgbClr val="000000"/>
                      </a:solidFill>
                    </a:rPr>
                    <a:t>1.75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66" name="Rectangle 487"/>
                <p:cNvSpPr>
                  <a:spLocks noChangeArrowheads="1"/>
                </p:cNvSpPr>
                <p:nvPr/>
              </p:nvSpPr>
              <p:spPr bwMode="auto">
                <a:xfrm>
                  <a:off x="5578" y="4240"/>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75" name="Group 488"/>
              <p:cNvGrpSpPr/>
              <p:nvPr/>
            </p:nvGrpSpPr>
            <p:grpSpPr bwMode="auto">
              <a:xfrm>
                <a:off x="6104" y="4240"/>
                <a:ext cx="526" cy="384"/>
                <a:chOff x="6104" y="4240"/>
                <a:chExt cx="526" cy="384"/>
              </a:xfrm>
            </p:grpSpPr>
            <p:sp>
              <p:nvSpPr>
                <p:cNvPr id="273663" name="Rectangle 489"/>
                <p:cNvSpPr>
                  <a:spLocks noChangeArrowheads="1"/>
                </p:cNvSpPr>
                <p:nvPr/>
              </p:nvSpPr>
              <p:spPr bwMode="auto">
                <a:xfrm>
                  <a:off x="6147" y="4240"/>
                  <a:ext cx="440" cy="384"/>
                </a:xfrm>
                <a:prstGeom prst="rect">
                  <a:avLst/>
                </a:prstGeom>
                <a:noFill/>
                <a:ln w="12700">
                  <a:noFill/>
                  <a:miter lim="800000"/>
                </a:ln>
              </p:spPr>
              <p:txBody>
                <a:bodyPr anchor="ctr"/>
                <a:lstStyle/>
                <a:p>
                  <a:pPr algn="ctr"/>
                  <a:r>
                    <a:rPr lang="en-US" altLang="zh-CN" sz="1400" b="0">
                      <a:solidFill>
                        <a:srgbClr val="000000"/>
                      </a:solidFill>
                    </a:rPr>
                    <a:t>2.00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64" name="Rectangle 490"/>
                <p:cNvSpPr>
                  <a:spLocks noChangeArrowheads="1"/>
                </p:cNvSpPr>
                <p:nvPr/>
              </p:nvSpPr>
              <p:spPr bwMode="auto">
                <a:xfrm>
                  <a:off x="6104" y="4240"/>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76" name="Group 491"/>
              <p:cNvGrpSpPr/>
              <p:nvPr/>
            </p:nvGrpSpPr>
            <p:grpSpPr bwMode="auto">
              <a:xfrm>
                <a:off x="6630" y="4240"/>
                <a:ext cx="527" cy="384"/>
                <a:chOff x="6630" y="4240"/>
                <a:chExt cx="527" cy="384"/>
              </a:xfrm>
            </p:grpSpPr>
            <p:sp>
              <p:nvSpPr>
                <p:cNvPr id="273661" name="Rectangle 492"/>
                <p:cNvSpPr>
                  <a:spLocks noChangeArrowheads="1"/>
                </p:cNvSpPr>
                <p:nvPr/>
              </p:nvSpPr>
              <p:spPr bwMode="auto">
                <a:xfrm>
                  <a:off x="6673" y="4240"/>
                  <a:ext cx="441" cy="384"/>
                </a:xfrm>
                <a:prstGeom prst="rect">
                  <a:avLst/>
                </a:prstGeom>
                <a:noFill/>
                <a:ln w="12700">
                  <a:noFill/>
                  <a:miter lim="800000"/>
                </a:ln>
              </p:spPr>
              <p:txBody>
                <a:bodyPr anchor="ctr"/>
                <a:lstStyle/>
                <a:p>
                  <a:pPr algn="ctr"/>
                  <a:r>
                    <a:rPr lang="en-US" altLang="zh-CN" sz="1400" b="0">
                      <a:solidFill>
                        <a:srgbClr val="000000"/>
                      </a:solidFill>
                    </a:rPr>
                    <a:t>2.25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62" name="Rectangle 493"/>
                <p:cNvSpPr>
                  <a:spLocks noChangeArrowheads="1"/>
                </p:cNvSpPr>
                <p:nvPr/>
              </p:nvSpPr>
              <p:spPr bwMode="auto">
                <a:xfrm>
                  <a:off x="6630" y="4240"/>
                  <a:ext cx="527"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77" name="Group 494"/>
              <p:cNvGrpSpPr/>
              <p:nvPr/>
            </p:nvGrpSpPr>
            <p:grpSpPr bwMode="auto">
              <a:xfrm>
                <a:off x="7157" y="4240"/>
                <a:ext cx="528" cy="384"/>
                <a:chOff x="7157" y="4240"/>
                <a:chExt cx="528" cy="384"/>
              </a:xfrm>
            </p:grpSpPr>
            <p:sp>
              <p:nvSpPr>
                <p:cNvPr id="273659" name="Rectangle 495"/>
                <p:cNvSpPr>
                  <a:spLocks noChangeArrowheads="1"/>
                </p:cNvSpPr>
                <p:nvPr/>
              </p:nvSpPr>
              <p:spPr bwMode="auto">
                <a:xfrm>
                  <a:off x="7200" y="4240"/>
                  <a:ext cx="442" cy="384"/>
                </a:xfrm>
                <a:prstGeom prst="rect">
                  <a:avLst/>
                </a:prstGeom>
                <a:noFill/>
                <a:ln w="12700">
                  <a:noFill/>
                  <a:miter lim="800000"/>
                </a:ln>
              </p:spPr>
              <p:txBody>
                <a:bodyPr anchor="ctr"/>
                <a:lstStyle/>
                <a:p>
                  <a:pPr algn="ctr"/>
                  <a:r>
                    <a:rPr lang="en-US" altLang="zh-CN" sz="1400" b="0">
                      <a:solidFill>
                        <a:srgbClr val="000000"/>
                      </a:solidFill>
                    </a:rPr>
                    <a:t>2.50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60" name="Rectangle 496"/>
                <p:cNvSpPr>
                  <a:spLocks noChangeArrowheads="1"/>
                </p:cNvSpPr>
                <p:nvPr/>
              </p:nvSpPr>
              <p:spPr bwMode="auto">
                <a:xfrm>
                  <a:off x="7157" y="4240"/>
                  <a:ext cx="528"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78" name="Group 497"/>
              <p:cNvGrpSpPr/>
              <p:nvPr/>
            </p:nvGrpSpPr>
            <p:grpSpPr bwMode="auto">
              <a:xfrm>
                <a:off x="7685" y="4240"/>
                <a:ext cx="496" cy="768"/>
                <a:chOff x="7685" y="4240"/>
                <a:chExt cx="496" cy="768"/>
              </a:xfrm>
            </p:grpSpPr>
            <p:sp>
              <p:nvSpPr>
                <p:cNvPr id="273657" name="Rectangle 498"/>
                <p:cNvSpPr>
                  <a:spLocks noChangeArrowheads="1"/>
                </p:cNvSpPr>
                <p:nvPr/>
              </p:nvSpPr>
              <p:spPr bwMode="auto">
                <a:xfrm>
                  <a:off x="7728" y="4240"/>
                  <a:ext cx="410" cy="768"/>
                </a:xfrm>
                <a:prstGeom prst="rect">
                  <a:avLst/>
                </a:prstGeom>
                <a:noFill/>
                <a:ln w="12700">
                  <a:noFill/>
                  <a:miter lim="800000"/>
                </a:ln>
              </p:spPr>
              <p:txBody>
                <a:bodyPr anchor="ctr"/>
                <a:lstStyle/>
                <a:p>
                  <a:pPr algn="ctr"/>
                  <a:r>
                    <a:rPr lang="en-US" altLang="zh-CN" sz="1400" b="0">
                      <a:solidFill>
                        <a:srgbClr val="000000"/>
                      </a:solidFill>
                    </a:rPr>
                    <a:t>2.0%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58" name="Rectangle 499"/>
                <p:cNvSpPr>
                  <a:spLocks noChangeArrowheads="1"/>
                </p:cNvSpPr>
                <p:nvPr/>
              </p:nvSpPr>
              <p:spPr bwMode="auto">
                <a:xfrm>
                  <a:off x="7685" y="4240"/>
                  <a:ext cx="496" cy="768"/>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79" name="Group 500"/>
              <p:cNvGrpSpPr/>
              <p:nvPr/>
            </p:nvGrpSpPr>
            <p:grpSpPr bwMode="auto">
              <a:xfrm>
                <a:off x="1442" y="4624"/>
                <a:ext cx="514" cy="384"/>
                <a:chOff x="1442" y="4624"/>
                <a:chExt cx="514" cy="384"/>
              </a:xfrm>
            </p:grpSpPr>
            <p:sp>
              <p:nvSpPr>
                <p:cNvPr id="273655" name="Rectangle 501"/>
                <p:cNvSpPr>
                  <a:spLocks noChangeArrowheads="1"/>
                </p:cNvSpPr>
                <p:nvPr/>
              </p:nvSpPr>
              <p:spPr bwMode="auto">
                <a:xfrm>
                  <a:off x="1485" y="4624"/>
                  <a:ext cx="428" cy="384"/>
                </a:xfrm>
                <a:prstGeom prst="rect">
                  <a:avLst/>
                </a:prstGeom>
                <a:noFill/>
                <a:ln w="12700">
                  <a:noFill/>
                  <a:miter lim="800000"/>
                </a:ln>
              </p:spPr>
              <p:txBody>
                <a:bodyPr anchor="ctr"/>
                <a:lstStyle/>
                <a:p>
                  <a:pPr algn="ctr"/>
                  <a:r>
                    <a:rPr lang="en-US" altLang="zh-CN" sz="1400" b="0">
                      <a:solidFill>
                        <a:srgbClr val="000000"/>
                      </a:solidFill>
                    </a:rPr>
                    <a:t> </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56" name="Rectangle 502"/>
                <p:cNvSpPr>
                  <a:spLocks noChangeArrowheads="1"/>
                </p:cNvSpPr>
                <p:nvPr/>
              </p:nvSpPr>
              <p:spPr bwMode="auto">
                <a:xfrm>
                  <a:off x="1442" y="462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80" name="Group 503"/>
              <p:cNvGrpSpPr/>
              <p:nvPr/>
            </p:nvGrpSpPr>
            <p:grpSpPr bwMode="auto">
              <a:xfrm>
                <a:off x="1956" y="4624"/>
                <a:ext cx="514" cy="384"/>
                <a:chOff x="1956" y="4624"/>
                <a:chExt cx="514" cy="384"/>
              </a:xfrm>
            </p:grpSpPr>
            <p:sp>
              <p:nvSpPr>
                <p:cNvPr id="273653" name="Rectangle 504"/>
                <p:cNvSpPr>
                  <a:spLocks noChangeArrowheads="1"/>
                </p:cNvSpPr>
                <p:nvPr/>
              </p:nvSpPr>
              <p:spPr bwMode="auto">
                <a:xfrm>
                  <a:off x="1999" y="4624"/>
                  <a:ext cx="428" cy="384"/>
                </a:xfrm>
                <a:prstGeom prst="rect">
                  <a:avLst/>
                </a:prstGeom>
                <a:noFill/>
                <a:ln w="12700">
                  <a:noFill/>
                  <a:miter lim="800000"/>
                </a:ln>
              </p:spPr>
              <p:txBody>
                <a:bodyPr anchor="ctr"/>
                <a:lstStyle/>
                <a:p>
                  <a:pPr algn="ctr"/>
                  <a:r>
                    <a:rPr lang="en-US" altLang="zh-CN" sz="1400" b="0">
                      <a:solidFill>
                        <a:srgbClr val="000000"/>
                      </a:solidFill>
                    </a:rPr>
                    <a:t>10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54" name="Rectangle 505"/>
                <p:cNvSpPr>
                  <a:spLocks noChangeArrowheads="1"/>
                </p:cNvSpPr>
                <p:nvPr/>
              </p:nvSpPr>
              <p:spPr bwMode="auto">
                <a:xfrm>
                  <a:off x="1956" y="462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81" name="Group 506"/>
              <p:cNvGrpSpPr/>
              <p:nvPr/>
            </p:nvGrpSpPr>
            <p:grpSpPr bwMode="auto">
              <a:xfrm>
                <a:off x="2470" y="4624"/>
                <a:ext cx="514" cy="384"/>
                <a:chOff x="2470" y="4624"/>
                <a:chExt cx="514" cy="384"/>
              </a:xfrm>
            </p:grpSpPr>
            <p:sp>
              <p:nvSpPr>
                <p:cNvPr id="273651" name="Rectangle 507"/>
                <p:cNvSpPr>
                  <a:spLocks noChangeArrowheads="1"/>
                </p:cNvSpPr>
                <p:nvPr/>
              </p:nvSpPr>
              <p:spPr bwMode="auto">
                <a:xfrm>
                  <a:off x="2513" y="4624"/>
                  <a:ext cx="428" cy="384"/>
                </a:xfrm>
                <a:prstGeom prst="rect">
                  <a:avLst/>
                </a:prstGeom>
                <a:noFill/>
                <a:ln w="12700">
                  <a:noFill/>
                  <a:miter lim="800000"/>
                </a:ln>
              </p:spPr>
              <p:txBody>
                <a:bodyPr anchor="ctr"/>
                <a:lstStyle/>
                <a:p>
                  <a:pPr algn="ctr"/>
                  <a:r>
                    <a:rPr lang="en-US" altLang="zh-CN" sz="1400" b="0">
                      <a:solidFill>
                        <a:srgbClr val="000000"/>
                      </a:solidFill>
                    </a:rPr>
                    <a:t>10.8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52" name="Rectangle 508"/>
                <p:cNvSpPr>
                  <a:spLocks noChangeArrowheads="1"/>
                </p:cNvSpPr>
                <p:nvPr/>
              </p:nvSpPr>
              <p:spPr bwMode="auto">
                <a:xfrm>
                  <a:off x="2470" y="462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82" name="Group 509"/>
              <p:cNvGrpSpPr/>
              <p:nvPr/>
            </p:nvGrpSpPr>
            <p:grpSpPr bwMode="auto">
              <a:xfrm>
                <a:off x="2984" y="4624"/>
                <a:ext cx="514" cy="384"/>
                <a:chOff x="2984" y="4624"/>
                <a:chExt cx="514" cy="384"/>
              </a:xfrm>
            </p:grpSpPr>
            <p:sp>
              <p:nvSpPr>
                <p:cNvPr id="273649" name="Rectangle 510"/>
                <p:cNvSpPr>
                  <a:spLocks noChangeArrowheads="1"/>
                </p:cNvSpPr>
                <p:nvPr/>
              </p:nvSpPr>
              <p:spPr bwMode="auto">
                <a:xfrm>
                  <a:off x="3027" y="4624"/>
                  <a:ext cx="428" cy="384"/>
                </a:xfrm>
                <a:prstGeom prst="rect">
                  <a:avLst/>
                </a:prstGeom>
                <a:noFill/>
                <a:ln w="12700">
                  <a:noFill/>
                  <a:miter lim="800000"/>
                </a:ln>
              </p:spPr>
              <p:txBody>
                <a:bodyPr anchor="ctr"/>
                <a:lstStyle/>
                <a:p>
                  <a:pPr algn="ctr"/>
                  <a:r>
                    <a:rPr lang="en-US" altLang="zh-CN" sz="1400" b="0">
                      <a:solidFill>
                        <a:srgbClr val="000000"/>
                      </a:solidFill>
                    </a:rPr>
                    <a:t>11.6</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50" name="Rectangle 511"/>
                <p:cNvSpPr>
                  <a:spLocks noChangeArrowheads="1"/>
                </p:cNvSpPr>
                <p:nvPr/>
              </p:nvSpPr>
              <p:spPr bwMode="auto">
                <a:xfrm>
                  <a:off x="2984" y="462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83" name="Group 512"/>
              <p:cNvGrpSpPr/>
              <p:nvPr/>
            </p:nvGrpSpPr>
            <p:grpSpPr bwMode="auto">
              <a:xfrm>
                <a:off x="3498" y="4624"/>
                <a:ext cx="514" cy="384"/>
                <a:chOff x="3498" y="4624"/>
                <a:chExt cx="514" cy="384"/>
              </a:xfrm>
            </p:grpSpPr>
            <p:sp>
              <p:nvSpPr>
                <p:cNvPr id="273647" name="Rectangle 513"/>
                <p:cNvSpPr>
                  <a:spLocks noChangeArrowheads="1"/>
                </p:cNvSpPr>
                <p:nvPr/>
              </p:nvSpPr>
              <p:spPr bwMode="auto">
                <a:xfrm>
                  <a:off x="3541" y="4624"/>
                  <a:ext cx="428" cy="384"/>
                </a:xfrm>
                <a:prstGeom prst="rect">
                  <a:avLst/>
                </a:prstGeom>
                <a:noFill/>
                <a:ln w="12700">
                  <a:noFill/>
                  <a:miter lim="800000"/>
                </a:ln>
              </p:spPr>
              <p:txBody>
                <a:bodyPr anchor="ctr"/>
                <a:lstStyle/>
                <a:p>
                  <a:pPr algn="ctr"/>
                  <a:r>
                    <a:rPr lang="en-US" altLang="zh-CN" sz="1400" b="0">
                      <a:solidFill>
                        <a:srgbClr val="000000"/>
                      </a:solidFill>
                    </a:rPr>
                    <a:t>12.4</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48" name="Rectangle 514"/>
                <p:cNvSpPr>
                  <a:spLocks noChangeArrowheads="1"/>
                </p:cNvSpPr>
                <p:nvPr/>
              </p:nvSpPr>
              <p:spPr bwMode="auto">
                <a:xfrm>
                  <a:off x="3498" y="462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84" name="Group 515"/>
              <p:cNvGrpSpPr/>
              <p:nvPr/>
            </p:nvGrpSpPr>
            <p:grpSpPr bwMode="auto">
              <a:xfrm>
                <a:off x="4012" y="4624"/>
                <a:ext cx="514" cy="384"/>
                <a:chOff x="4012" y="4624"/>
                <a:chExt cx="514" cy="384"/>
              </a:xfrm>
            </p:grpSpPr>
            <p:sp>
              <p:nvSpPr>
                <p:cNvPr id="273645" name="Rectangle 516"/>
                <p:cNvSpPr>
                  <a:spLocks noChangeArrowheads="1"/>
                </p:cNvSpPr>
                <p:nvPr/>
              </p:nvSpPr>
              <p:spPr bwMode="auto">
                <a:xfrm>
                  <a:off x="4055" y="4624"/>
                  <a:ext cx="428" cy="384"/>
                </a:xfrm>
                <a:prstGeom prst="rect">
                  <a:avLst/>
                </a:prstGeom>
                <a:noFill/>
                <a:ln w="12700">
                  <a:noFill/>
                  <a:miter lim="800000"/>
                </a:ln>
              </p:spPr>
              <p:txBody>
                <a:bodyPr anchor="ctr"/>
                <a:lstStyle/>
                <a:p>
                  <a:pPr algn="ctr"/>
                  <a:r>
                    <a:rPr lang="en-US" altLang="zh-CN" sz="1400" b="0">
                      <a:solidFill>
                        <a:srgbClr val="000000"/>
                      </a:solidFill>
                    </a:rPr>
                    <a:t>13.2</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46" name="Rectangle 517"/>
                <p:cNvSpPr>
                  <a:spLocks noChangeArrowheads="1"/>
                </p:cNvSpPr>
                <p:nvPr/>
              </p:nvSpPr>
              <p:spPr bwMode="auto">
                <a:xfrm>
                  <a:off x="4012" y="4624"/>
                  <a:ext cx="514"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85" name="Group 518"/>
              <p:cNvGrpSpPr/>
              <p:nvPr/>
            </p:nvGrpSpPr>
            <p:grpSpPr bwMode="auto">
              <a:xfrm>
                <a:off x="4526" y="4624"/>
                <a:ext cx="526" cy="384"/>
                <a:chOff x="4526" y="4624"/>
                <a:chExt cx="526" cy="384"/>
              </a:xfrm>
            </p:grpSpPr>
            <p:sp>
              <p:nvSpPr>
                <p:cNvPr id="273643" name="Rectangle 519"/>
                <p:cNvSpPr>
                  <a:spLocks noChangeArrowheads="1"/>
                </p:cNvSpPr>
                <p:nvPr/>
              </p:nvSpPr>
              <p:spPr bwMode="auto">
                <a:xfrm>
                  <a:off x="4569" y="4624"/>
                  <a:ext cx="440" cy="384"/>
                </a:xfrm>
                <a:prstGeom prst="rect">
                  <a:avLst/>
                </a:prstGeom>
                <a:noFill/>
                <a:ln w="12700">
                  <a:noFill/>
                  <a:miter lim="800000"/>
                </a:ln>
              </p:spPr>
              <p:txBody>
                <a:bodyPr anchor="ctr"/>
                <a:lstStyle/>
                <a:p>
                  <a:pPr algn="ctr"/>
                  <a:r>
                    <a:rPr lang="en-US" altLang="zh-CN" sz="1400" b="0">
                      <a:solidFill>
                        <a:srgbClr val="000000"/>
                      </a:solidFill>
                    </a:rPr>
                    <a:t>14</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44" name="Rectangle 520"/>
                <p:cNvSpPr>
                  <a:spLocks noChangeArrowheads="1"/>
                </p:cNvSpPr>
                <p:nvPr/>
              </p:nvSpPr>
              <p:spPr bwMode="auto">
                <a:xfrm>
                  <a:off x="4526" y="4624"/>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86" name="Group 521"/>
              <p:cNvGrpSpPr/>
              <p:nvPr/>
            </p:nvGrpSpPr>
            <p:grpSpPr bwMode="auto">
              <a:xfrm>
                <a:off x="5052" y="4624"/>
                <a:ext cx="526" cy="384"/>
                <a:chOff x="5052" y="4624"/>
                <a:chExt cx="526" cy="384"/>
              </a:xfrm>
            </p:grpSpPr>
            <p:sp>
              <p:nvSpPr>
                <p:cNvPr id="273641" name="Rectangle 522"/>
                <p:cNvSpPr>
                  <a:spLocks noChangeArrowheads="1"/>
                </p:cNvSpPr>
                <p:nvPr/>
              </p:nvSpPr>
              <p:spPr bwMode="auto">
                <a:xfrm>
                  <a:off x="5095" y="4624"/>
                  <a:ext cx="440" cy="384"/>
                </a:xfrm>
                <a:prstGeom prst="rect">
                  <a:avLst/>
                </a:prstGeom>
                <a:noFill/>
                <a:ln w="12700">
                  <a:noFill/>
                  <a:miter lim="800000"/>
                </a:ln>
              </p:spPr>
              <p:txBody>
                <a:bodyPr anchor="ctr"/>
                <a:lstStyle/>
                <a:p>
                  <a:pPr algn="ctr"/>
                  <a:r>
                    <a:rPr lang="en-US" altLang="zh-CN" sz="1400" b="0">
                      <a:solidFill>
                        <a:srgbClr val="000000"/>
                      </a:solidFill>
                    </a:rPr>
                    <a:t>14.8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42" name="Rectangle 523"/>
                <p:cNvSpPr>
                  <a:spLocks noChangeArrowheads="1"/>
                </p:cNvSpPr>
                <p:nvPr/>
              </p:nvSpPr>
              <p:spPr bwMode="auto">
                <a:xfrm>
                  <a:off x="5052" y="4624"/>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87" name="Group 524"/>
              <p:cNvGrpSpPr/>
              <p:nvPr/>
            </p:nvGrpSpPr>
            <p:grpSpPr bwMode="auto">
              <a:xfrm>
                <a:off x="5578" y="4624"/>
                <a:ext cx="526" cy="384"/>
                <a:chOff x="5578" y="4624"/>
                <a:chExt cx="526" cy="384"/>
              </a:xfrm>
            </p:grpSpPr>
            <p:sp>
              <p:nvSpPr>
                <p:cNvPr id="273639" name="Rectangle 525"/>
                <p:cNvSpPr>
                  <a:spLocks noChangeArrowheads="1"/>
                </p:cNvSpPr>
                <p:nvPr/>
              </p:nvSpPr>
              <p:spPr bwMode="auto">
                <a:xfrm>
                  <a:off x="5621" y="4624"/>
                  <a:ext cx="440" cy="384"/>
                </a:xfrm>
                <a:prstGeom prst="rect">
                  <a:avLst/>
                </a:prstGeom>
                <a:noFill/>
                <a:ln w="12700">
                  <a:noFill/>
                  <a:miter lim="800000"/>
                </a:ln>
              </p:spPr>
              <p:txBody>
                <a:bodyPr anchor="ctr"/>
                <a:lstStyle/>
                <a:p>
                  <a:pPr algn="ctr"/>
                  <a:r>
                    <a:rPr lang="en-US" altLang="zh-CN" sz="1400" b="0">
                      <a:solidFill>
                        <a:srgbClr val="000000"/>
                      </a:solidFill>
                    </a:rPr>
                    <a:t>15.6</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40" name="Rectangle 526"/>
                <p:cNvSpPr>
                  <a:spLocks noChangeArrowheads="1"/>
                </p:cNvSpPr>
                <p:nvPr/>
              </p:nvSpPr>
              <p:spPr bwMode="auto">
                <a:xfrm>
                  <a:off x="5578" y="4624"/>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88" name="Group 527"/>
              <p:cNvGrpSpPr/>
              <p:nvPr/>
            </p:nvGrpSpPr>
            <p:grpSpPr bwMode="auto">
              <a:xfrm>
                <a:off x="6104" y="4624"/>
                <a:ext cx="526" cy="384"/>
                <a:chOff x="6104" y="4624"/>
                <a:chExt cx="526" cy="384"/>
              </a:xfrm>
            </p:grpSpPr>
            <p:sp>
              <p:nvSpPr>
                <p:cNvPr id="273637" name="Rectangle 528"/>
                <p:cNvSpPr>
                  <a:spLocks noChangeArrowheads="1"/>
                </p:cNvSpPr>
                <p:nvPr/>
              </p:nvSpPr>
              <p:spPr bwMode="auto">
                <a:xfrm>
                  <a:off x="6147" y="4624"/>
                  <a:ext cx="440" cy="384"/>
                </a:xfrm>
                <a:prstGeom prst="rect">
                  <a:avLst/>
                </a:prstGeom>
                <a:noFill/>
                <a:ln w="12700">
                  <a:noFill/>
                  <a:miter lim="800000"/>
                </a:ln>
              </p:spPr>
              <p:txBody>
                <a:bodyPr anchor="ctr"/>
                <a:lstStyle/>
                <a:p>
                  <a:pPr algn="ctr"/>
                  <a:r>
                    <a:rPr lang="en-US" altLang="zh-CN" sz="1400" b="0">
                      <a:solidFill>
                        <a:srgbClr val="000000"/>
                      </a:solidFill>
                    </a:rPr>
                    <a:t>16.4</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38" name="Rectangle 529"/>
                <p:cNvSpPr>
                  <a:spLocks noChangeArrowheads="1"/>
                </p:cNvSpPr>
                <p:nvPr/>
              </p:nvSpPr>
              <p:spPr bwMode="auto">
                <a:xfrm>
                  <a:off x="6104" y="4624"/>
                  <a:ext cx="526"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89" name="Group 530"/>
              <p:cNvGrpSpPr/>
              <p:nvPr/>
            </p:nvGrpSpPr>
            <p:grpSpPr bwMode="auto">
              <a:xfrm>
                <a:off x="6630" y="4624"/>
                <a:ext cx="527" cy="384"/>
                <a:chOff x="6630" y="4624"/>
                <a:chExt cx="527" cy="384"/>
              </a:xfrm>
            </p:grpSpPr>
            <p:sp>
              <p:nvSpPr>
                <p:cNvPr id="273635" name="Rectangle 531"/>
                <p:cNvSpPr>
                  <a:spLocks noChangeArrowheads="1"/>
                </p:cNvSpPr>
                <p:nvPr/>
              </p:nvSpPr>
              <p:spPr bwMode="auto">
                <a:xfrm>
                  <a:off x="6673" y="4624"/>
                  <a:ext cx="441" cy="384"/>
                </a:xfrm>
                <a:prstGeom prst="rect">
                  <a:avLst/>
                </a:prstGeom>
                <a:noFill/>
                <a:ln w="12700">
                  <a:noFill/>
                  <a:miter lim="800000"/>
                </a:ln>
              </p:spPr>
              <p:txBody>
                <a:bodyPr anchor="ctr"/>
                <a:lstStyle/>
                <a:p>
                  <a:pPr algn="ctr"/>
                  <a:r>
                    <a:rPr lang="en-US" altLang="zh-CN" sz="1400" b="0">
                      <a:solidFill>
                        <a:srgbClr val="000000"/>
                      </a:solidFill>
                    </a:rPr>
                    <a:t>17.2</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36" name="Rectangle 532"/>
                <p:cNvSpPr>
                  <a:spLocks noChangeArrowheads="1"/>
                </p:cNvSpPr>
                <p:nvPr/>
              </p:nvSpPr>
              <p:spPr bwMode="auto">
                <a:xfrm>
                  <a:off x="6630" y="4624"/>
                  <a:ext cx="527"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90" name="Group 533"/>
              <p:cNvGrpSpPr/>
              <p:nvPr/>
            </p:nvGrpSpPr>
            <p:grpSpPr bwMode="auto">
              <a:xfrm>
                <a:off x="7157" y="4624"/>
                <a:ext cx="528" cy="384"/>
                <a:chOff x="7157" y="4624"/>
                <a:chExt cx="528" cy="384"/>
              </a:xfrm>
            </p:grpSpPr>
            <p:sp>
              <p:nvSpPr>
                <p:cNvPr id="273633" name="Rectangle 534"/>
                <p:cNvSpPr>
                  <a:spLocks noChangeArrowheads="1"/>
                </p:cNvSpPr>
                <p:nvPr/>
              </p:nvSpPr>
              <p:spPr bwMode="auto">
                <a:xfrm>
                  <a:off x="7200" y="4624"/>
                  <a:ext cx="442" cy="384"/>
                </a:xfrm>
                <a:prstGeom prst="rect">
                  <a:avLst/>
                </a:prstGeom>
                <a:noFill/>
                <a:ln w="12700">
                  <a:noFill/>
                  <a:miter lim="800000"/>
                </a:ln>
              </p:spPr>
              <p:txBody>
                <a:bodyPr anchor="ctr"/>
                <a:lstStyle/>
                <a:p>
                  <a:pPr algn="ctr"/>
                  <a:r>
                    <a:rPr lang="en-US" altLang="zh-CN" sz="1400" b="0">
                      <a:solidFill>
                        <a:srgbClr val="000000"/>
                      </a:solidFill>
                    </a:rPr>
                    <a:t>18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34" name="Rectangle 535"/>
                <p:cNvSpPr>
                  <a:spLocks noChangeArrowheads="1"/>
                </p:cNvSpPr>
                <p:nvPr/>
              </p:nvSpPr>
              <p:spPr bwMode="auto">
                <a:xfrm>
                  <a:off x="7157" y="4624"/>
                  <a:ext cx="528" cy="38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91" name="Group 536"/>
              <p:cNvGrpSpPr/>
              <p:nvPr/>
            </p:nvGrpSpPr>
            <p:grpSpPr bwMode="auto">
              <a:xfrm>
                <a:off x="0" y="5008"/>
                <a:ext cx="1956" cy="374"/>
                <a:chOff x="0" y="5008"/>
                <a:chExt cx="1956" cy="374"/>
              </a:xfrm>
            </p:grpSpPr>
            <p:sp>
              <p:nvSpPr>
                <p:cNvPr id="273631" name="Rectangle 537"/>
                <p:cNvSpPr>
                  <a:spLocks noChangeArrowheads="1"/>
                </p:cNvSpPr>
                <p:nvPr/>
              </p:nvSpPr>
              <p:spPr bwMode="auto">
                <a:xfrm>
                  <a:off x="43" y="5008"/>
                  <a:ext cx="1870" cy="374"/>
                </a:xfrm>
                <a:prstGeom prst="rect">
                  <a:avLst/>
                </a:prstGeom>
                <a:noFill/>
                <a:ln w="12700">
                  <a:noFill/>
                  <a:miter lim="800000"/>
                </a:ln>
              </p:spPr>
              <p:txBody>
                <a:bodyPr anchor="ctr"/>
                <a:lstStyle/>
                <a:p>
                  <a:pPr algn="ctr"/>
                  <a:r>
                    <a:rPr lang="zh-CN" altLang="en-US" sz="1400">
                      <a:solidFill>
                        <a:srgbClr val="000000"/>
                      </a:solidFill>
                    </a:rPr>
                    <a:t>预定奖金比率</a:t>
                  </a:r>
                  <a:endParaRPr lang="zh-CN" altLang="en-US" sz="1400" b="0">
                    <a:solidFill>
                      <a:srgbClr val="000000"/>
                    </a:solidFill>
                  </a:endParaRPr>
                </a:p>
                <a:p>
                  <a:pPr algn="ctr" eaLnBrk="0" hangingPunct="0"/>
                  <a:endParaRPr lang="en-US" altLang="zh-CN" sz="1400" b="0">
                    <a:solidFill>
                      <a:srgbClr val="000000"/>
                    </a:solidFill>
                  </a:endParaRPr>
                </a:p>
              </p:txBody>
            </p:sp>
            <p:sp>
              <p:nvSpPr>
                <p:cNvPr id="273632" name="Rectangle 538"/>
                <p:cNvSpPr>
                  <a:spLocks noChangeArrowheads="1"/>
                </p:cNvSpPr>
                <p:nvPr/>
              </p:nvSpPr>
              <p:spPr bwMode="auto">
                <a:xfrm>
                  <a:off x="0" y="5008"/>
                  <a:ext cx="195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92" name="Group 539"/>
              <p:cNvGrpSpPr/>
              <p:nvPr/>
            </p:nvGrpSpPr>
            <p:grpSpPr bwMode="auto">
              <a:xfrm>
                <a:off x="1956" y="5008"/>
                <a:ext cx="514" cy="374"/>
                <a:chOff x="1956" y="5008"/>
                <a:chExt cx="514" cy="374"/>
              </a:xfrm>
            </p:grpSpPr>
            <p:sp>
              <p:nvSpPr>
                <p:cNvPr id="273629" name="Rectangle 540"/>
                <p:cNvSpPr>
                  <a:spLocks noChangeArrowheads="1"/>
                </p:cNvSpPr>
                <p:nvPr/>
              </p:nvSpPr>
              <p:spPr bwMode="auto">
                <a:xfrm>
                  <a:off x="1999" y="5008"/>
                  <a:ext cx="428" cy="374"/>
                </a:xfrm>
                <a:prstGeom prst="rect">
                  <a:avLst/>
                </a:prstGeom>
                <a:noFill/>
                <a:ln w="12700">
                  <a:noFill/>
                  <a:miter lim="800000"/>
                </a:ln>
              </p:spPr>
              <p:txBody>
                <a:bodyPr anchor="ctr"/>
                <a:lstStyle/>
                <a:p>
                  <a:pPr algn="ctr"/>
                  <a:r>
                    <a:rPr lang="en-US" altLang="zh-CN" sz="1400">
                      <a:solidFill>
                        <a:srgbClr val="000000"/>
                      </a:solidFill>
                    </a:rPr>
                    <a:t>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30" name="Rectangle 541"/>
                <p:cNvSpPr>
                  <a:spLocks noChangeArrowheads="1"/>
                </p:cNvSpPr>
                <p:nvPr/>
              </p:nvSpPr>
              <p:spPr bwMode="auto">
                <a:xfrm>
                  <a:off x="1956" y="5008"/>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93" name="Group 542"/>
              <p:cNvGrpSpPr/>
              <p:nvPr/>
            </p:nvGrpSpPr>
            <p:grpSpPr bwMode="auto">
              <a:xfrm>
                <a:off x="2470" y="5008"/>
                <a:ext cx="514" cy="374"/>
                <a:chOff x="2470" y="5008"/>
                <a:chExt cx="514" cy="374"/>
              </a:xfrm>
            </p:grpSpPr>
            <p:sp>
              <p:nvSpPr>
                <p:cNvPr id="273627" name="Rectangle 543"/>
                <p:cNvSpPr>
                  <a:spLocks noChangeArrowheads="1"/>
                </p:cNvSpPr>
                <p:nvPr/>
              </p:nvSpPr>
              <p:spPr bwMode="auto">
                <a:xfrm>
                  <a:off x="2513" y="5008"/>
                  <a:ext cx="428" cy="374"/>
                </a:xfrm>
                <a:prstGeom prst="rect">
                  <a:avLst/>
                </a:prstGeom>
                <a:noFill/>
                <a:ln w="12700">
                  <a:noFill/>
                  <a:miter lim="800000"/>
                </a:ln>
              </p:spPr>
              <p:txBody>
                <a:bodyPr anchor="ctr"/>
                <a:lstStyle/>
                <a:p>
                  <a:pPr algn="ctr"/>
                  <a:r>
                    <a:rPr lang="en-US" altLang="zh-CN" sz="1400">
                      <a:solidFill>
                        <a:srgbClr val="000000"/>
                      </a:solidFill>
                    </a:rPr>
                    <a:t>1%</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28" name="Rectangle 544"/>
                <p:cNvSpPr>
                  <a:spLocks noChangeArrowheads="1"/>
                </p:cNvSpPr>
                <p:nvPr/>
              </p:nvSpPr>
              <p:spPr bwMode="auto">
                <a:xfrm>
                  <a:off x="2470" y="5008"/>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94" name="Group 545"/>
              <p:cNvGrpSpPr/>
              <p:nvPr/>
            </p:nvGrpSpPr>
            <p:grpSpPr bwMode="auto">
              <a:xfrm>
                <a:off x="2984" y="5008"/>
                <a:ext cx="514" cy="374"/>
                <a:chOff x="2984" y="5008"/>
                <a:chExt cx="514" cy="374"/>
              </a:xfrm>
            </p:grpSpPr>
            <p:sp>
              <p:nvSpPr>
                <p:cNvPr id="273625" name="Rectangle 546"/>
                <p:cNvSpPr>
                  <a:spLocks noChangeArrowheads="1"/>
                </p:cNvSpPr>
                <p:nvPr/>
              </p:nvSpPr>
              <p:spPr bwMode="auto">
                <a:xfrm>
                  <a:off x="3027" y="5008"/>
                  <a:ext cx="428" cy="374"/>
                </a:xfrm>
                <a:prstGeom prst="rect">
                  <a:avLst/>
                </a:prstGeom>
                <a:noFill/>
                <a:ln w="12700">
                  <a:noFill/>
                  <a:miter lim="800000"/>
                </a:ln>
              </p:spPr>
              <p:txBody>
                <a:bodyPr anchor="ctr"/>
                <a:lstStyle/>
                <a:p>
                  <a:pPr algn="ctr"/>
                  <a:r>
                    <a:rPr lang="en-US" altLang="zh-CN" sz="1400">
                      <a:solidFill>
                        <a:srgbClr val="000000"/>
                      </a:solidFill>
                    </a:rPr>
                    <a:t>2%</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26" name="Rectangle 547"/>
                <p:cNvSpPr>
                  <a:spLocks noChangeArrowheads="1"/>
                </p:cNvSpPr>
                <p:nvPr/>
              </p:nvSpPr>
              <p:spPr bwMode="auto">
                <a:xfrm>
                  <a:off x="2984" y="5008"/>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95" name="Group 548"/>
              <p:cNvGrpSpPr/>
              <p:nvPr/>
            </p:nvGrpSpPr>
            <p:grpSpPr bwMode="auto">
              <a:xfrm>
                <a:off x="3498" y="5008"/>
                <a:ext cx="514" cy="374"/>
                <a:chOff x="3498" y="5008"/>
                <a:chExt cx="514" cy="374"/>
              </a:xfrm>
            </p:grpSpPr>
            <p:sp>
              <p:nvSpPr>
                <p:cNvPr id="273623" name="Rectangle 549"/>
                <p:cNvSpPr>
                  <a:spLocks noChangeArrowheads="1"/>
                </p:cNvSpPr>
                <p:nvPr/>
              </p:nvSpPr>
              <p:spPr bwMode="auto">
                <a:xfrm>
                  <a:off x="3541" y="5008"/>
                  <a:ext cx="428" cy="374"/>
                </a:xfrm>
                <a:prstGeom prst="rect">
                  <a:avLst/>
                </a:prstGeom>
                <a:noFill/>
                <a:ln w="12700">
                  <a:noFill/>
                  <a:miter lim="800000"/>
                </a:ln>
              </p:spPr>
              <p:txBody>
                <a:bodyPr anchor="ctr"/>
                <a:lstStyle/>
                <a:p>
                  <a:pPr algn="ctr"/>
                  <a:r>
                    <a:rPr lang="en-US" altLang="zh-CN" sz="1400">
                      <a:solidFill>
                        <a:srgbClr val="000000"/>
                      </a:solidFill>
                    </a:rPr>
                    <a:t>3%</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24" name="Rectangle 550"/>
                <p:cNvSpPr>
                  <a:spLocks noChangeArrowheads="1"/>
                </p:cNvSpPr>
                <p:nvPr/>
              </p:nvSpPr>
              <p:spPr bwMode="auto">
                <a:xfrm>
                  <a:off x="3498" y="5008"/>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96" name="Group 551"/>
              <p:cNvGrpSpPr/>
              <p:nvPr/>
            </p:nvGrpSpPr>
            <p:grpSpPr bwMode="auto">
              <a:xfrm>
                <a:off x="4012" y="5008"/>
                <a:ext cx="514" cy="374"/>
                <a:chOff x="4012" y="5008"/>
                <a:chExt cx="514" cy="374"/>
              </a:xfrm>
            </p:grpSpPr>
            <p:sp>
              <p:nvSpPr>
                <p:cNvPr id="273621" name="Rectangle 552"/>
                <p:cNvSpPr>
                  <a:spLocks noChangeArrowheads="1"/>
                </p:cNvSpPr>
                <p:nvPr/>
              </p:nvSpPr>
              <p:spPr bwMode="auto">
                <a:xfrm>
                  <a:off x="4055" y="5008"/>
                  <a:ext cx="428" cy="374"/>
                </a:xfrm>
                <a:prstGeom prst="rect">
                  <a:avLst/>
                </a:prstGeom>
                <a:noFill/>
                <a:ln w="12700">
                  <a:noFill/>
                  <a:miter lim="800000"/>
                </a:ln>
              </p:spPr>
              <p:txBody>
                <a:bodyPr anchor="ctr"/>
                <a:lstStyle/>
                <a:p>
                  <a:pPr algn="ctr"/>
                  <a:r>
                    <a:rPr lang="en-US" altLang="zh-CN" sz="1400">
                      <a:solidFill>
                        <a:srgbClr val="000000"/>
                      </a:solidFill>
                    </a:rPr>
                    <a:t>4%</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22" name="Rectangle 553"/>
                <p:cNvSpPr>
                  <a:spLocks noChangeArrowheads="1"/>
                </p:cNvSpPr>
                <p:nvPr/>
              </p:nvSpPr>
              <p:spPr bwMode="auto">
                <a:xfrm>
                  <a:off x="4012" y="5008"/>
                  <a:ext cx="514"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97" name="Group 554"/>
              <p:cNvGrpSpPr/>
              <p:nvPr/>
            </p:nvGrpSpPr>
            <p:grpSpPr bwMode="auto">
              <a:xfrm>
                <a:off x="4526" y="5008"/>
                <a:ext cx="526" cy="374"/>
                <a:chOff x="4526" y="5008"/>
                <a:chExt cx="526" cy="374"/>
              </a:xfrm>
            </p:grpSpPr>
            <p:sp>
              <p:nvSpPr>
                <p:cNvPr id="273619" name="Rectangle 555"/>
                <p:cNvSpPr>
                  <a:spLocks noChangeArrowheads="1"/>
                </p:cNvSpPr>
                <p:nvPr/>
              </p:nvSpPr>
              <p:spPr bwMode="auto">
                <a:xfrm>
                  <a:off x="4569" y="5008"/>
                  <a:ext cx="440" cy="374"/>
                </a:xfrm>
                <a:prstGeom prst="rect">
                  <a:avLst/>
                </a:prstGeom>
                <a:noFill/>
                <a:ln w="12700">
                  <a:noFill/>
                  <a:miter lim="800000"/>
                </a:ln>
              </p:spPr>
              <p:txBody>
                <a:bodyPr anchor="ctr"/>
                <a:lstStyle/>
                <a:p>
                  <a:pPr algn="ctr"/>
                  <a:r>
                    <a:rPr lang="en-US" altLang="zh-CN" sz="1400">
                      <a:solidFill>
                        <a:srgbClr val="000000"/>
                      </a:solidFill>
                    </a:rPr>
                    <a:t>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20" name="Rectangle 556"/>
                <p:cNvSpPr>
                  <a:spLocks noChangeArrowheads="1"/>
                </p:cNvSpPr>
                <p:nvPr/>
              </p:nvSpPr>
              <p:spPr bwMode="auto">
                <a:xfrm>
                  <a:off x="4526" y="5008"/>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98" name="Group 557"/>
              <p:cNvGrpSpPr/>
              <p:nvPr/>
            </p:nvGrpSpPr>
            <p:grpSpPr bwMode="auto">
              <a:xfrm>
                <a:off x="5052" y="5008"/>
                <a:ext cx="526" cy="374"/>
                <a:chOff x="5052" y="5008"/>
                <a:chExt cx="526" cy="374"/>
              </a:xfrm>
            </p:grpSpPr>
            <p:sp>
              <p:nvSpPr>
                <p:cNvPr id="273617" name="Rectangle 558"/>
                <p:cNvSpPr>
                  <a:spLocks noChangeArrowheads="1"/>
                </p:cNvSpPr>
                <p:nvPr/>
              </p:nvSpPr>
              <p:spPr bwMode="auto">
                <a:xfrm>
                  <a:off x="5095" y="5008"/>
                  <a:ext cx="440" cy="374"/>
                </a:xfrm>
                <a:prstGeom prst="rect">
                  <a:avLst/>
                </a:prstGeom>
                <a:noFill/>
                <a:ln w="12700">
                  <a:noFill/>
                  <a:miter lim="800000"/>
                </a:ln>
              </p:spPr>
              <p:txBody>
                <a:bodyPr anchor="ctr"/>
                <a:lstStyle/>
                <a:p>
                  <a:pPr algn="ctr"/>
                  <a:r>
                    <a:rPr lang="en-US" altLang="zh-CN" sz="1400">
                      <a:solidFill>
                        <a:srgbClr val="000000"/>
                      </a:solidFill>
                    </a:rPr>
                    <a:t>6%</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18" name="Rectangle 559"/>
                <p:cNvSpPr>
                  <a:spLocks noChangeArrowheads="1"/>
                </p:cNvSpPr>
                <p:nvPr/>
              </p:nvSpPr>
              <p:spPr bwMode="auto">
                <a:xfrm>
                  <a:off x="5052" y="5008"/>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599" name="Group 560"/>
              <p:cNvGrpSpPr/>
              <p:nvPr/>
            </p:nvGrpSpPr>
            <p:grpSpPr bwMode="auto">
              <a:xfrm>
                <a:off x="5578" y="5008"/>
                <a:ext cx="526" cy="374"/>
                <a:chOff x="5578" y="5008"/>
                <a:chExt cx="526" cy="374"/>
              </a:xfrm>
            </p:grpSpPr>
            <p:sp>
              <p:nvSpPr>
                <p:cNvPr id="273615" name="Rectangle 561"/>
                <p:cNvSpPr>
                  <a:spLocks noChangeArrowheads="1"/>
                </p:cNvSpPr>
                <p:nvPr/>
              </p:nvSpPr>
              <p:spPr bwMode="auto">
                <a:xfrm>
                  <a:off x="5621" y="5008"/>
                  <a:ext cx="440" cy="374"/>
                </a:xfrm>
                <a:prstGeom prst="rect">
                  <a:avLst/>
                </a:prstGeom>
                <a:noFill/>
                <a:ln w="12700">
                  <a:noFill/>
                  <a:miter lim="800000"/>
                </a:ln>
              </p:spPr>
              <p:txBody>
                <a:bodyPr anchor="ctr"/>
                <a:lstStyle/>
                <a:p>
                  <a:pPr algn="ctr"/>
                  <a:r>
                    <a:rPr lang="en-US" altLang="zh-CN" sz="1400">
                      <a:solidFill>
                        <a:srgbClr val="000000"/>
                      </a:solidFill>
                    </a:rPr>
                    <a:t>7%</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16" name="Rectangle 562"/>
                <p:cNvSpPr>
                  <a:spLocks noChangeArrowheads="1"/>
                </p:cNvSpPr>
                <p:nvPr/>
              </p:nvSpPr>
              <p:spPr bwMode="auto">
                <a:xfrm>
                  <a:off x="5578" y="5008"/>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600" name="Group 563"/>
              <p:cNvGrpSpPr/>
              <p:nvPr/>
            </p:nvGrpSpPr>
            <p:grpSpPr bwMode="auto">
              <a:xfrm>
                <a:off x="6104" y="5008"/>
                <a:ext cx="526" cy="374"/>
                <a:chOff x="6104" y="5008"/>
                <a:chExt cx="526" cy="374"/>
              </a:xfrm>
            </p:grpSpPr>
            <p:sp>
              <p:nvSpPr>
                <p:cNvPr id="273613" name="Rectangle 564"/>
                <p:cNvSpPr>
                  <a:spLocks noChangeArrowheads="1"/>
                </p:cNvSpPr>
                <p:nvPr/>
              </p:nvSpPr>
              <p:spPr bwMode="auto">
                <a:xfrm>
                  <a:off x="6147" y="5008"/>
                  <a:ext cx="440" cy="374"/>
                </a:xfrm>
                <a:prstGeom prst="rect">
                  <a:avLst/>
                </a:prstGeom>
                <a:noFill/>
                <a:ln w="12700">
                  <a:noFill/>
                  <a:miter lim="800000"/>
                </a:ln>
              </p:spPr>
              <p:txBody>
                <a:bodyPr anchor="ctr"/>
                <a:lstStyle/>
                <a:p>
                  <a:pPr algn="ctr"/>
                  <a:r>
                    <a:rPr lang="en-US" altLang="zh-CN" sz="1400">
                      <a:solidFill>
                        <a:srgbClr val="000000"/>
                      </a:solidFill>
                    </a:rPr>
                    <a:t>8%</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14" name="Rectangle 565"/>
                <p:cNvSpPr>
                  <a:spLocks noChangeArrowheads="1"/>
                </p:cNvSpPr>
                <p:nvPr/>
              </p:nvSpPr>
              <p:spPr bwMode="auto">
                <a:xfrm>
                  <a:off x="6104" y="5008"/>
                  <a:ext cx="526"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601" name="Group 566"/>
              <p:cNvGrpSpPr/>
              <p:nvPr/>
            </p:nvGrpSpPr>
            <p:grpSpPr bwMode="auto">
              <a:xfrm>
                <a:off x="6630" y="5008"/>
                <a:ext cx="527" cy="374"/>
                <a:chOff x="6630" y="5008"/>
                <a:chExt cx="527" cy="374"/>
              </a:xfrm>
            </p:grpSpPr>
            <p:sp>
              <p:nvSpPr>
                <p:cNvPr id="273611" name="Rectangle 567"/>
                <p:cNvSpPr>
                  <a:spLocks noChangeArrowheads="1"/>
                </p:cNvSpPr>
                <p:nvPr/>
              </p:nvSpPr>
              <p:spPr bwMode="auto">
                <a:xfrm>
                  <a:off x="6673" y="5008"/>
                  <a:ext cx="441" cy="374"/>
                </a:xfrm>
                <a:prstGeom prst="rect">
                  <a:avLst/>
                </a:prstGeom>
                <a:noFill/>
                <a:ln w="12700">
                  <a:noFill/>
                  <a:miter lim="800000"/>
                </a:ln>
              </p:spPr>
              <p:txBody>
                <a:bodyPr anchor="ctr"/>
                <a:lstStyle/>
                <a:p>
                  <a:pPr algn="ctr"/>
                  <a:r>
                    <a:rPr lang="en-US" altLang="zh-CN" sz="1400">
                      <a:solidFill>
                        <a:srgbClr val="000000"/>
                      </a:solidFill>
                    </a:rPr>
                    <a:t>9%</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12" name="Rectangle 568"/>
                <p:cNvSpPr>
                  <a:spLocks noChangeArrowheads="1"/>
                </p:cNvSpPr>
                <p:nvPr/>
              </p:nvSpPr>
              <p:spPr bwMode="auto">
                <a:xfrm>
                  <a:off x="6630" y="5008"/>
                  <a:ext cx="527"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602" name="Group 569"/>
              <p:cNvGrpSpPr/>
              <p:nvPr/>
            </p:nvGrpSpPr>
            <p:grpSpPr bwMode="auto">
              <a:xfrm>
                <a:off x="7157" y="5008"/>
                <a:ext cx="528" cy="374"/>
                <a:chOff x="7157" y="5008"/>
                <a:chExt cx="528" cy="374"/>
              </a:xfrm>
            </p:grpSpPr>
            <p:sp>
              <p:nvSpPr>
                <p:cNvPr id="273609" name="Rectangle 570"/>
                <p:cNvSpPr>
                  <a:spLocks noChangeArrowheads="1"/>
                </p:cNvSpPr>
                <p:nvPr/>
              </p:nvSpPr>
              <p:spPr bwMode="auto">
                <a:xfrm>
                  <a:off x="7200" y="5008"/>
                  <a:ext cx="442" cy="374"/>
                </a:xfrm>
                <a:prstGeom prst="rect">
                  <a:avLst/>
                </a:prstGeom>
                <a:noFill/>
                <a:ln w="12700">
                  <a:noFill/>
                  <a:miter lim="800000"/>
                </a:ln>
              </p:spPr>
              <p:txBody>
                <a:bodyPr anchor="ctr"/>
                <a:lstStyle/>
                <a:p>
                  <a:pPr algn="ctr"/>
                  <a:r>
                    <a:rPr lang="en-US" altLang="zh-CN" sz="1400">
                      <a:solidFill>
                        <a:srgbClr val="000000"/>
                      </a:solidFill>
                    </a:rPr>
                    <a:t>10%</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10" name="Rectangle 571"/>
                <p:cNvSpPr>
                  <a:spLocks noChangeArrowheads="1"/>
                </p:cNvSpPr>
                <p:nvPr/>
              </p:nvSpPr>
              <p:spPr bwMode="auto">
                <a:xfrm>
                  <a:off x="7157" y="5008"/>
                  <a:ext cx="528"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603" name="Group 572"/>
              <p:cNvGrpSpPr/>
              <p:nvPr/>
            </p:nvGrpSpPr>
            <p:grpSpPr bwMode="auto">
              <a:xfrm>
                <a:off x="7685" y="5008"/>
                <a:ext cx="496" cy="748"/>
                <a:chOff x="7685" y="5008"/>
                <a:chExt cx="496" cy="748"/>
              </a:xfrm>
            </p:grpSpPr>
            <p:sp>
              <p:nvSpPr>
                <p:cNvPr id="273607" name="Rectangle 573"/>
                <p:cNvSpPr>
                  <a:spLocks noChangeArrowheads="1"/>
                </p:cNvSpPr>
                <p:nvPr/>
              </p:nvSpPr>
              <p:spPr bwMode="auto">
                <a:xfrm>
                  <a:off x="7728" y="5008"/>
                  <a:ext cx="410" cy="748"/>
                </a:xfrm>
                <a:prstGeom prst="rect">
                  <a:avLst/>
                </a:prstGeom>
                <a:noFill/>
                <a:ln w="12700">
                  <a:noFill/>
                  <a:miter lim="800000"/>
                </a:ln>
              </p:spPr>
              <p:txBody>
                <a:bodyPr anchor="ctr"/>
                <a:lstStyle/>
                <a:p>
                  <a:pPr algn="ctr"/>
                  <a:r>
                    <a:rPr lang="en-US" altLang="zh-CN" sz="1400">
                      <a:solidFill>
                        <a:srgbClr val="000000"/>
                      </a:solidFill>
                    </a:rPr>
                    <a:t>6.5%</a:t>
                  </a:r>
                  <a:endParaRPr lang="en-US" altLang="zh-CN" sz="1400" b="0">
                    <a:solidFill>
                      <a:srgbClr val="000000"/>
                    </a:solidFill>
                  </a:endParaRPr>
                </a:p>
                <a:p>
                  <a:pPr algn="ctr" eaLnBrk="0" hangingPunct="0"/>
                  <a:endParaRPr lang="en-US" altLang="zh-CN" sz="1400" b="0">
                    <a:solidFill>
                      <a:srgbClr val="000000"/>
                    </a:solidFill>
                  </a:endParaRPr>
                </a:p>
              </p:txBody>
            </p:sp>
            <p:sp>
              <p:nvSpPr>
                <p:cNvPr id="273608" name="Rectangle 574"/>
                <p:cNvSpPr>
                  <a:spLocks noChangeArrowheads="1"/>
                </p:cNvSpPr>
                <p:nvPr/>
              </p:nvSpPr>
              <p:spPr bwMode="auto">
                <a:xfrm>
                  <a:off x="7685" y="5008"/>
                  <a:ext cx="496" cy="748"/>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nvGrpSpPr>
              <p:cNvPr id="273604" name="Group 575"/>
              <p:cNvGrpSpPr/>
              <p:nvPr/>
            </p:nvGrpSpPr>
            <p:grpSpPr bwMode="auto">
              <a:xfrm>
                <a:off x="0" y="5382"/>
                <a:ext cx="7685" cy="374"/>
                <a:chOff x="0" y="5382"/>
                <a:chExt cx="7685" cy="374"/>
              </a:xfrm>
            </p:grpSpPr>
            <p:sp>
              <p:nvSpPr>
                <p:cNvPr id="273605" name="Rectangle 576"/>
                <p:cNvSpPr>
                  <a:spLocks noChangeArrowheads="1"/>
                </p:cNvSpPr>
                <p:nvPr/>
              </p:nvSpPr>
              <p:spPr bwMode="auto">
                <a:xfrm>
                  <a:off x="43" y="5382"/>
                  <a:ext cx="7599" cy="374"/>
                </a:xfrm>
                <a:prstGeom prst="rect">
                  <a:avLst/>
                </a:prstGeom>
                <a:noFill/>
                <a:ln w="12700">
                  <a:noFill/>
                  <a:miter lim="800000"/>
                </a:ln>
              </p:spPr>
              <p:txBody>
                <a:bodyPr anchor="ctr"/>
                <a:lstStyle/>
                <a:p>
                  <a:pPr algn="ctr"/>
                  <a:r>
                    <a:rPr lang="zh-CN" altLang="en-US" sz="1400">
                      <a:solidFill>
                        <a:srgbClr val="000000"/>
                      </a:solidFill>
                    </a:rPr>
                    <a:t>最终的总奖金比率</a:t>
                  </a:r>
                  <a:endParaRPr lang="zh-CN" altLang="en-US" sz="1400" b="0">
                    <a:solidFill>
                      <a:srgbClr val="000000"/>
                    </a:solidFill>
                  </a:endParaRPr>
                </a:p>
                <a:p>
                  <a:pPr algn="ctr" eaLnBrk="0" hangingPunct="0"/>
                  <a:endParaRPr lang="en-US" altLang="zh-CN" sz="1400" b="0">
                    <a:solidFill>
                      <a:srgbClr val="000000"/>
                    </a:solidFill>
                  </a:endParaRPr>
                </a:p>
              </p:txBody>
            </p:sp>
            <p:sp>
              <p:nvSpPr>
                <p:cNvPr id="273606" name="Rectangle 577"/>
                <p:cNvSpPr>
                  <a:spLocks noChangeArrowheads="1"/>
                </p:cNvSpPr>
                <p:nvPr/>
              </p:nvSpPr>
              <p:spPr bwMode="auto">
                <a:xfrm>
                  <a:off x="0" y="5382"/>
                  <a:ext cx="7685" cy="374"/>
                </a:xfrm>
                <a:prstGeom prst="rect">
                  <a:avLst/>
                </a:prstGeom>
                <a:noFill/>
                <a:ln w="7">
                  <a:solidFill>
                    <a:srgbClr val="A0A0A0"/>
                  </a:solidFill>
                  <a:miter lim="800000"/>
                </a:ln>
              </p:spPr>
              <p:txBody>
                <a:bodyPr wrap="none" anchor="ctr"/>
                <a:lstStyle/>
                <a:p>
                  <a:endParaRPr lang="zh-CN" altLang="en-US">
                    <a:solidFill>
                      <a:srgbClr val="000000"/>
                    </a:solidFill>
                  </a:endParaRPr>
                </a:p>
              </p:txBody>
            </p:sp>
          </p:grpSp>
        </p:grpSp>
        <p:sp>
          <p:nvSpPr>
            <p:cNvPr id="273413" name="Rectangle 578"/>
            <p:cNvSpPr>
              <a:spLocks noChangeArrowheads="1"/>
            </p:cNvSpPr>
            <p:nvPr/>
          </p:nvSpPr>
          <p:spPr bwMode="auto">
            <a:xfrm>
              <a:off x="-3" y="-3"/>
              <a:ext cx="8187" cy="5762"/>
            </a:xfrm>
            <a:prstGeom prst="rect">
              <a:avLst/>
            </a:prstGeom>
            <a:noFill/>
            <a:ln w="9525">
              <a:solidFill>
                <a:srgbClr val="A0A0A0"/>
              </a:solidFill>
              <a:miter lim="800000"/>
            </a:ln>
          </p:spPr>
          <p:txBody>
            <a:bodyPr wrap="none" anchor="ctr"/>
            <a:lstStyle/>
            <a:p>
              <a:endParaRPr lang="zh-CN" alt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2"/>
          <p:cNvSpPr>
            <a:spLocks noChangeShapeType="1"/>
          </p:cNvSpPr>
          <p:nvPr/>
        </p:nvSpPr>
        <p:spPr bwMode="auto">
          <a:xfrm>
            <a:off x="2667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4100" name="Line 3"/>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4101" name="Rectangle 4"/>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00000"/>
              </a:lnSpc>
            </a:pPr>
            <a:r>
              <a:rPr lang="zh-CN" altLang="en-US" sz="3200" b="1" dirty="0" smtClean="0">
                <a:solidFill>
                  <a:srgbClr val="FFFFFF"/>
                </a:solidFill>
                <a:latin typeface="宋体" panose="02010600030101010101" pitchFamily="2" charset="-122"/>
              </a:rPr>
              <a:t>战略性薪酬管理的</a:t>
            </a:r>
            <a:r>
              <a:rPr lang="zh-CN" altLang="en-US" sz="3200" b="1" dirty="0">
                <a:solidFill>
                  <a:srgbClr val="FFFFFF"/>
                </a:solidFill>
                <a:latin typeface="宋体" panose="02010600030101010101" pitchFamily="2" charset="-122"/>
              </a:rPr>
              <a:t>内涵</a:t>
            </a:r>
            <a:endParaRPr lang="zh-CN" altLang="en-US" sz="3200" b="1" dirty="0" smtClean="0">
              <a:solidFill>
                <a:srgbClr val="FFFFFF"/>
              </a:solidFill>
              <a:latin typeface="宋体" panose="02010600030101010101" pitchFamily="2" charset="-122"/>
            </a:endParaRPr>
          </a:p>
        </p:txBody>
      </p:sp>
      <p:sp>
        <p:nvSpPr>
          <p:cNvPr id="691205" name="Rectangle 5" descr="画布"/>
          <p:cNvSpPr>
            <a:spLocks noChangeArrowheads="1"/>
          </p:cNvSpPr>
          <p:nvPr/>
        </p:nvSpPr>
        <p:spPr bwMode="auto">
          <a:xfrm>
            <a:off x="788534" y="1356174"/>
            <a:ext cx="5165725" cy="5588000"/>
          </a:xfrm>
          <a:prstGeom prst="rect">
            <a:avLst/>
          </a:prstGeom>
          <a:blipFill dpi="0" rotWithShape="0">
            <a:blip r:embed="rId1" cstate="print"/>
            <a:srcRect/>
            <a:tile tx="0" ty="0" sx="100000" sy="100000" flip="none" algn="tl"/>
          </a:blipFill>
          <a:ln w="12700">
            <a:solidFill>
              <a:schemeClr val="tx2"/>
            </a:solidFill>
            <a:miter lim="800000"/>
          </a:ln>
          <a:effectLst>
            <a:outerShdw dist="107763" dir="2700000" algn="ctr" rotWithShape="0">
              <a:schemeClr val="bg2"/>
            </a:outerShdw>
          </a:effectLst>
        </p:spPr>
        <p:txBody>
          <a:bodyPr lIns="103410" tIns="50797" rIns="103410" bIns="50797"/>
          <a:lstStyle/>
          <a:p>
            <a:pPr marL="447675" indent="-447675" algn="l" defTabSz="1193800">
              <a:lnSpc>
                <a:spcPct val="120000"/>
              </a:lnSpc>
              <a:spcBef>
                <a:spcPct val="20000"/>
              </a:spcBef>
              <a:buClr>
                <a:srgbClr val="FF0000"/>
              </a:buClr>
              <a:buSzPct val="110000"/>
              <a:buFont typeface="Wingdings" panose="05000000000000000000" pitchFamily="2" charset="2"/>
              <a:buChar char="è"/>
              <a:defRPr/>
            </a:pPr>
            <a:r>
              <a:rPr lang="zh-CN" altLang="en-US" sz="3200" dirty="0"/>
              <a:t>薪</a:t>
            </a:r>
            <a:r>
              <a:rPr lang="zh-CN" altLang="en-US" sz="3200" dirty="0" smtClean="0"/>
              <a:t>酬管理的目标</a:t>
            </a:r>
            <a:r>
              <a:rPr lang="zh-CN" altLang="zh-CN" sz="3200" b="0" dirty="0" smtClean="0"/>
              <a:t>：</a:t>
            </a:r>
            <a:r>
              <a:rPr lang="zh-CN" altLang="zh-CN" sz="3200" b="0" dirty="0"/>
              <a:t>经营战略与文化</a:t>
            </a:r>
            <a:endParaRPr lang="zh-CN" altLang="en-US" sz="3200" b="0" dirty="0"/>
          </a:p>
          <a:p>
            <a:pPr marL="447675" indent="-447675" algn="l" defTabSz="1193800">
              <a:lnSpc>
                <a:spcPct val="120000"/>
              </a:lnSpc>
              <a:spcBef>
                <a:spcPct val="20000"/>
              </a:spcBef>
              <a:buClr>
                <a:srgbClr val="FF0000"/>
              </a:buClr>
              <a:buSzPct val="110000"/>
              <a:buFont typeface="Wingdings" panose="05000000000000000000" pitchFamily="2" charset="2"/>
              <a:buChar char="è"/>
              <a:defRPr/>
            </a:pPr>
            <a:r>
              <a:rPr lang="zh-CN" altLang="en-US" sz="3200" dirty="0" smtClean="0"/>
              <a:t>内部一致性</a:t>
            </a:r>
            <a:r>
              <a:rPr lang="zh-CN" altLang="zh-CN" sz="3200" b="0" dirty="0" smtClean="0"/>
              <a:t>：</a:t>
            </a:r>
            <a:r>
              <a:rPr lang="zh-CN" altLang="en-US" sz="3200" b="0" dirty="0" smtClean="0"/>
              <a:t>技能、职位</a:t>
            </a:r>
            <a:endParaRPr lang="zh-CN" altLang="en-US" sz="3200" b="0" dirty="0"/>
          </a:p>
          <a:p>
            <a:pPr marL="447675" indent="-447675" algn="l" defTabSz="1193800">
              <a:lnSpc>
                <a:spcPct val="120000"/>
              </a:lnSpc>
              <a:spcBef>
                <a:spcPct val="20000"/>
              </a:spcBef>
              <a:buClr>
                <a:srgbClr val="FF0000"/>
              </a:buClr>
              <a:buSzPct val="110000"/>
              <a:buFont typeface="Wingdings" panose="05000000000000000000" pitchFamily="2" charset="2"/>
              <a:buChar char="è"/>
              <a:defRPr/>
            </a:pPr>
            <a:r>
              <a:rPr lang="zh-CN" altLang="en-US" sz="3200" dirty="0" smtClean="0"/>
              <a:t>外部竞争性</a:t>
            </a:r>
            <a:r>
              <a:rPr lang="zh-CN" altLang="zh-CN" sz="3200" b="0" dirty="0" smtClean="0"/>
              <a:t>：</a:t>
            </a:r>
            <a:r>
              <a:rPr lang="zh-CN" altLang="en-US" sz="3200" b="0" dirty="0" smtClean="0"/>
              <a:t>竞争对手</a:t>
            </a:r>
            <a:endParaRPr lang="zh-CN" altLang="en-US" sz="3200" b="0" dirty="0"/>
          </a:p>
          <a:p>
            <a:pPr marL="447675" indent="-447675" algn="l" defTabSz="1193800">
              <a:lnSpc>
                <a:spcPct val="120000"/>
              </a:lnSpc>
              <a:spcBef>
                <a:spcPct val="20000"/>
              </a:spcBef>
              <a:buClr>
                <a:srgbClr val="FF0000"/>
              </a:buClr>
              <a:buSzPct val="110000"/>
              <a:buFont typeface="Wingdings" panose="05000000000000000000" pitchFamily="2" charset="2"/>
              <a:buChar char="è"/>
              <a:defRPr/>
            </a:pPr>
            <a:r>
              <a:rPr lang="zh-CN" altLang="zh-CN" sz="3200" dirty="0"/>
              <a:t>员工的贡献</a:t>
            </a:r>
            <a:r>
              <a:rPr lang="zh-CN" altLang="zh-CN" sz="3200" b="0" dirty="0" smtClean="0"/>
              <a:t>：</a:t>
            </a:r>
            <a:r>
              <a:rPr lang="zh-CN" altLang="en-US" sz="3200" b="0" dirty="0" smtClean="0"/>
              <a:t>基本薪酬调整依据</a:t>
            </a:r>
            <a:endParaRPr lang="zh-CN" altLang="en-US" sz="3200" b="0" dirty="0"/>
          </a:p>
          <a:p>
            <a:pPr marL="447675" indent="-447675" algn="l" defTabSz="1193800">
              <a:lnSpc>
                <a:spcPct val="120000"/>
              </a:lnSpc>
              <a:spcBef>
                <a:spcPct val="20000"/>
              </a:spcBef>
              <a:buClr>
                <a:srgbClr val="FF0000"/>
              </a:buClr>
              <a:buSzPct val="110000"/>
              <a:buFont typeface="Wingdings" panose="05000000000000000000" pitchFamily="2" charset="2"/>
              <a:buChar char="è"/>
              <a:defRPr/>
            </a:pPr>
            <a:r>
              <a:rPr lang="zh-CN" altLang="zh-CN" sz="3200" dirty="0"/>
              <a:t>管理</a:t>
            </a:r>
            <a:r>
              <a:rPr lang="zh-CN" altLang="zh-CN" sz="3200" b="0" dirty="0"/>
              <a:t>：透明？保密</a:t>
            </a:r>
            <a:r>
              <a:rPr lang="zh-CN" altLang="zh-CN" sz="3200" b="0" dirty="0" smtClean="0"/>
              <a:t>？</a:t>
            </a:r>
            <a:endParaRPr lang="en-US" altLang="zh-CN" sz="3200" b="0" dirty="0" smtClean="0"/>
          </a:p>
          <a:p>
            <a:pPr marL="447675" indent="-447675" algn="l" defTabSz="1193800">
              <a:lnSpc>
                <a:spcPct val="120000"/>
              </a:lnSpc>
              <a:spcBef>
                <a:spcPct val="20000"/>
              </a:spcBef>
              <a:buClr>
                <a:srgbClr val="FF0000"/>
              </a:buClr>
              <a:buSzPct val="110000"/>
              <a:buFont typeface="Wingdings" panose="05000000000000000000" pitchFamily="2" charset="2"/>
              <a:buChar char="è"/>
              <a:defRPr/>
            </a:pPr>
            <a:r>
              <a:rPr lang="zh-CN" altLang="en-US" sz="3200" dirty="0" smtClean="0"/>
              <a:t>有效性</a:t>
            </a:r>
            <a:r>
              <a:rPr lang="zh-CN" altLang="en-US" sz="3200" b="0" dirty="0" smtClean="0"/>
              <a:t>：控制薪酬</a:t>
            </a:r>
            <a:r>
              <a:rPr lang="zh-CN" altLang="en-US" sz="3200" b="0" dirty="0"/>
              <a:t>成本</a:t>
            </a:r>
            <a:endParaRPr lang="zh-CN" altLang="en-US" sz="3200" b="0" dirty="0"/>
          </a:p>
        </p:txBody>
      </p:sp>
      <p:graphicFrame>
        <p:nvGraphicFramePr>
          <p:cNvPr id="4098" name="Object 6">
            <a:hlinkClick r:id="" action="ppaction://ole?verb=0"/>
          </p:cNvPr>
          <p:cNvGraphicFramePr/>
          <p:nvPr/>
        </p:nvGraphicFramePr>
        <p:xfrm>
          <a:off x="6046788" y="2333625"/>
          <a:ext cx="3619500" cy="4440238"/>
        </p:xfrm>
        <a:graphic>
          <a:graphicData uri="http://schemas.openxmlformats.org/presentationml/2006/ole">
            <mc:AlternateContent xmlns:mc="http://schemas.openxmlformats.org/markup-compatibility/2006">
              <mc:Choice xmlns:v="urn:schemas-microsoft-com:vml" Requires="v">
                <p:oleObj spid="_x0000_s3073" name="Clip" r:id="rId2" imgW="19545300" imgH="23974425" progId="">
                  <p:embed/>
                </p:oleObj>
              </mc:Choice>
              <mc:Fallback>
                <p:oleObj name="Clip" r:id="rId2" imgW="19545300" imgH="23974425" progId="">
                  <p:embed/>
                  <p:pic>
                    <p:nvPicPr>
                      <p:cNvPr id="0" name="图片 3072"/>
                      <p:cNvPicPr/>
                      <p:nvPr/>
                    </p:nvPicPr>
                    <p:blipFill>
                      <a:blip r:embed="rId3"/>
                      <a:stretch>
                        <a:fillRect/>
                      </a:stretch>
                    </p:blipFill>
                    <p:spPr>
                      <a:xfrm>
                        <a:off x="6046788" y="2333625"/>
                        <a:ext cx="3619500" cy="4440238"/>
                      </a:xfrm>
                      <a:prstGeom prst="rect">
                        <a:avLst/>
                      </a:prstGeom>
                      <a:noFill/>
                      <a:ln w="12700">
                        <a:noFill/>
                      </a:ln>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0" y="0"/>
            <a:ext cx="10668000" cy="990600"/>
          </a:xfrm>
          <a:solidFill>
            <a:srgbClr val="0000CC"/>
          </a:solidFill>
        </p:spPr>
        <p:txBody>
          <a:bodyPr anchor="b"/>
          <a:lstStyle/>
          <a:p>
            <a:pPr eaLnBrk="1" hangingPunct="1">
              <a:lnSpc>
                <a:spcPct val="330000"/>
              </a:lnSpc>
            </a:pPr>
            <a:r>
              <a:rPr lang="zh-CN" altLang="en-US" sz="3200" b="1" dirty="0">
                <a:solidFill>
                  <a:srgbClr val="FFFFFF"/>
                </a:solidFill>
                <a:latin typeface="宋体" panose="02010600030101010101" pitchFamily="2" charset="-122"/>
                <a:sym typeface="Symbol" panose="05050102010706020507" pitchFamily="18" charset="2"/>
              </a:rPr>
              <a:t>基于平衡计分卡的成功分享</a:t>
            </a:r>
            <a:r>
              <a:rPr lang="zh-CN" altLang="en-US" sz="3200" b="1" dirty="0" smtClean="0">
                <a:solidFill>
                  <a:srgbClr val="FFFFFF"/>
                </a:solidFill>
                <a:latin typeface="宋体" panose="02010600030101010101" pitchFamily="2" charset="-122"/>
                <a:sym typeface="Symbol" panose="05050102010706020507" pitchFamily="18" charset="2"/>
              </a:rPr>
              <a:t>计划</a:t>
            </a:r>
            <a:endParaRPr lang="zh-CN" altLang="en-US" sz="3200" b="1" dirty="0" smtClean="0">
              <a:solidFill>
                <a:srgbClr val="FFFFFF"/>
              </a:solidFill>
              <a:latin typeface="宋体" panose="02010600030101010101" pitchFamily="2" charset="-122"/>
              <a:sym typeface="Symbol" panose="05050102010706020507" pitchFamily="18" charset="2"/>
            </a:endParaRPr>
          </a:p>
        </p:txBody>
      </p:sp>
      <p:graphicFrame>
        <p:nvGraphicFramePr>
          <p:cNvPr id="2" name="表格 1"/>
          <p:cNvGraphicFramePr>
            <a:graphicFrameLocks noGrp="1"/>
          </p:cNvGraphicFramePr>
          <p:nvPr/>
        </p:nvGraphicFramePr>
        <p:xfrm>
          <a:off x="1013466" y="1057142"/>
          <a:ext cx="8641066" cy="6480802"/>
        </p:xfrm>
        <a:graphic>
          <a:graphicData uri="http://schemas.openxmlformats.org/drawingml/2006/table">
            <a:tbl>
              <a:tblPr firstRow="1" firstCol="1" bandRow="1">
                <a:tableStyleId>{5C22544A-7EE6-4342-B048-85BDC9FD1C3A}</a:tableStyleId>
              </a:tblPr>
              <a:tblGrid>
                <a:gridCol w="1782911"/>
                <a:gridCol w="1371631"/>
                <a:gridCol w="1371631"/>
                <a:gridCol w="1371631"/>
                <a:gridCol w="1371631"/>
                <a:gridCol w="1371631"/>
              </a:tblGrid>
              <a:tr h="322226">
                <a:tc rowSpan="2">
                  <a:txBody>
                    <a:bodyPr/>
                    <a:lstStyle/>
                    <a:p>
                      <a:pPr algn="ctr">
                        <a:lnSpc>
                          <a:spcPts val="1200"/>
                        </a:lnSpc>
                        <a:spcAft>
                          <a:spcPts val="0"/>
                        </a:spcAft>
                      </a:pPr>
                      <a:r>
                        <a:rPr lang="zh-CN" sz="1600" kern="100" dirty="0">
                          <a:effectLst/>
                        </a:rPr>
                        <a:t>绩效衡量指标</a:t>
                      </a:r>
                      <a:endParaRPr lang="zh-CN" sz="1600" kern="100" dirty="0">
                        <a:effectLst/>
                        <a:latin typeface="Calibri" panose="020F0502020204030204"/>
                        <a:ea typeface="宋体" panose="02010600030101010101" pitchFamily="2" charset="-122"/>
                        <a:cs typeface="Times New Roman" panose="02020603050405020304"/>
                      </a:endParaRPr>
                    </a:p>
                  </a:txBody>
                  <a:tcPr marL="0" marR="0" marT="0" marB="0" anchor="ctr"/>
                </a:tc>
                <a:tc gridSpan="5">
                  <a:txBody>
                    <a:bodyPr/>
                    <a:lstStyle/>
                    <a:p>
                      <a:pPr algn="ctr">
                        <a:lnSpc>
                          <a:spcPts val="1200"/>
                        </a:lnSpc>
                        <a:spcAft>
                          <a:spcPts val="0"/>
                        </a:spcAft>
                      </a:pPr>
                      <a:r>
                        <a:rPr lang="zh-CN" sz="1800" kern="100" dirty="0">
                          <a:effectLst/>
                        </a:rPr>
                        <a:t>奖励方案</a:t>
                      </a:r>
                      <a:endParaRPr lang="zh-CN" sz="2400" kern="100" dirty="0">
                        <a:effectLst/>
                        <a:latin typeface="Calibri" panose="020F0502020204030204"/>
                        <a:ea typeface="宋体" panose="02010600030101010101" pitchFamily="2" charset="-122"/>
                        <a:cs typeface="Times New Roman" panose="02020603050405020304"/>
                      </a:endParaRPr>
                    </a:p>
                  </a:txBody>
                  <a:tcPr marL="0" marR="0" marT="0" marB="0" anchor="ctr"/>
                </a:tc>
                <a:tc hMerge="1">
                  <a:tcPr/>
                </a:tc>
                <a:tc hMerge="1">
                  <a:tcPr/>
                </a:tc>
                <a:tc hMerge="1">
                  <a:tcPr/>
                </a:tc>
                <a:tc hMerge="1">
                  <a:tcPr/>
                </a:tc>
              </a:tr>
              <a:tr h="712963">
                <a:tc vMerge="1">
                  <a:tcPr/>
                </a:tc>
                <a:tc>
                  <a:txBody>
                    <a:bodyPr/>
                    <a:lstStyle/>
                    <a:p>
                      <a:pPr algn="ctr">
                        <a:lnSpc>
                          <a:spcPct val="100000"/>
                        </a:lnSpc>
                        <a:spcAft>
                          <a:spcPts val="0"/>
                        </a:spcAft>
                      </a:pPr>
                      <a:r>
                        <a:rPr lang="zh-CN" sz="1600" kern="100" dirty="0">
                          <a:effectLst/>
                        </a:rPr>
                        <a:t>目标奖金</a:t>
                      </a:r>
                      <a:endParaRPr lang="zh-CN" sz="1600" kern="100" dirty="0">
                        <a:effectLst/>
                      </a:endParaRPr>
                    </a:p>
                    <a:p>
                      <a:pPr algn="ctr">
                        <a:lnSpc>
                          <a:spcPct val="100000"/>
                        </a:lnSpc>
                        <a:spcAft>
                          <a:spcPts val="0"/>
                        </a:spcAft>
                      </a:pPr>
                      <a:r>
                        <a:rPr lang="en-US" sz="1600" kern="100" dirty="0">
                          <a:effectLst/>
                        </a:rPr>
                        <a:t>(</a:t>
                      </a:r>
                      <a:r>
                        <a:rPr lang="zh-CN" sz="1600" kern="100" dirty="0">
                          <a:effectLst/>
                        </a:rPr>
                        <a:t>美元</a:t>
                      </a:r>
                      <a:r>
                        <a:rPr lang="en-US" sz="1600" kern="100" dirty="0">
                          <a:effectLst/>
                        </a:rPr>
                        <a:t>)</a:t>
                      </a:r>
                      <a:endParaRPr lang="zh-CN" sz="1600" kern="100" dirty="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zh-CN" sz="1600" kern="100">
                          <a:effectLst/>
                        </a:rPr>
                        <a:t>绩效标准</a:t>
                      </a:r>
                      <a:endParaRPr lang="zh-CN" sz="16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ct val="100000"/>
                        </a:lnSpc>
                        <a:spcAft>
                          <a:spcPts val="0"/>
                        </a:spcAft>
                      </a:pPr>
                      <a:r>
                        <a:rPr lang="zh-CN" sz="1600" kern="100" dirty="0">
                          <a:effectLst/>
                        </a:rPr>
                        <a:t>相当于目标奖</a:t>
                      </a:r>
                      <a:endParaRPr lang="zh-CN" sz="1600" kern="100" dirty="0">
                        <a:effectLst/>
                      </a:endParaRPr>
                    </a:p>
                    <a:p>
                      <a:pPr algn="ctr">
                        <a:lnSpc>
                          <a:spcPct val="100000"/>
                        </a:lnSpc>
                        <a:spcAft>
                          <a:spcPts val="0"/>
                        </a:spcAft>
                      </a:pPr>
                      <a:r>
                        <a:rPr lang="zh-CN" sz="1600" kern="100" dirty="0">
                          <a:effectLst/>
                        </a:rPr>
                        <a:t>金的百分比</a:t>
                      </a:r>
                      <a:endParaRPr lang="zh-CN" sz="1600" kern="100" dirty="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zh-CN" sz="1600" kern="100">
                          <a:effectLst/>
                        </a:rPr>
                        <a:t>实际绩效</a:t>
                      </a:r>
                      <a:endParaRPr lang="zh-CN" sz="16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ct val="100000"/>
                        </a:lnSpc>
                        <a:spcAft>
                          <a:spcPts val="0"/>
                        </a:spcAft>
                      </a:pPr>
                      <a:r>
                        <a:rPr lang="zh-CN" sz="1600" kern="100" dirty="0">
                          <a:effectLst/>
                        </a:rPr>
                        <a:t>实际应得</a:t>
                      </a:r>
                      <a:endParaRPr lang="zh-CN" sz="1600" kern="100" dirty="0">
                        <a:effectLst/>
                      </a:endParaRPr>
                    </a:p>
                    <a:p>
                      <a:pPr algn="ctr">
                        <a:lnSpc>
                          <a:spcPct val="100000"/>
                        </a:lnSpc>
                        <a:spcAft>
                          <a:spcPts val="0"/>
                        </a:spcAft>
                      </a:pPr>
                      <a:r>
                        <a:rPr lang="zh-CN" sz="1600" kern="100" dirty="0">
                          <a:effectLst/>
                        </a:rPr>
                        <a:t>奖金</a:t>
                      </a:r>
                      <a:r>
                        <a:rPr lang="en-US" sz="1600" kern="100" dirty="0">
                          <a:effectLst/>
                        </a:rPr>
                        <a:t>(</a:t>
                      </a:r>
                      <a:r>
                        <a:rPr lang="zh-CN" sz="1600" kern="100" dirty="0">
                          <a:effectLst/>
                        </a:rPr>
                        <a:t>美元</a:t>
                      </a:r>
                      <a:r>
                        <a:rPr lang="en-US" sz="1600" kern="100" dirty="0">
                          <a:effectLst/>
                        </a:rPr>
                        <a:t>)</a:t>
                      </a:r>
                      <a:endParaRPr lang="zh-CN" sz="1600" kern="100" dirty="0">
                        <a:effectLst/>
                        <a:latin typeface="Calibri" panose="020F0502020204030204"/>
                        <a:ea typeface="宋体" panose="02010600030101010101" pitchFamily="2" charset="-122"/>
                        <a:cs typeface="Times New Roman" panose="02020603050405020304"/>
                      </a:endParaRPr>
                    </a:p>
                  </a:txBody>
                  <a:tcPr marL="0" marR="0" marT="0" marB="0" anchor="ctr"/>
                </a:tc>
              </a:tr>
              <a:tr h="1361403">
                <a:tc>
                  <a:txBody>
                    <a:bodyPr/>
                    <a:lstStyle/>
                    <a:p>
                      <a:pPr algn="just">
                        <a:lnSpc>
                          <a:spcPct val="100000"/>
                        </a:lnSpc>
                        <a:spcAft>
                          <a:spcPts val="0"/>
                        </a:spcAft>
                      </a:pPr>
                      <a:r>
                        <a:rPr lang="zh-CN" sz="1600" kern="100" dirty="0">
                          <a:effectLst/>
                        </a:rPr>
                        <a:t>财务指标</a:t>
                      </a:r>
                      <a:endParaRPr lang="zh-CN" sz="1600" kern="100" dirty="0">
                        <a:effectLst/>
                      </a:endParaRPr>
                    </a:p>
                    <a:p>
                      <a:pPr algn="just">
                        <a:lnSpc>
                          <a:spcPct val="100000"/>
                        </a:lnSpc>
                        <a:spcAft>
                          <a:spcPts val="0"/>
                        </a:spcAft>
                      </a:pPr>
                      <a:r>
                        <a:rPr lang="en-US" sz="1600" kern="100" dirty="0">
                          <a:effectLst/>
                        </a:rPr>
                        <a:t>● </a:t>
                      </a:r>
                      <a:r>
                        <a:rPr lang="zh-CN" sz="1600" kern="100" dirty="0">
                          <a:effectLst/>
                        </a:rPr>
                        <a:t>资本收益率</a:t>
                      </a:r>
                      <a:endParaRPr lang="zh-CN" sz="1600" kern="100" dirty="0">
                        <a:effectLst/>
                        <a:latin typeface="Calibri" panose="020F0502020204030204"/>
                        <a:ea typeface="宋体" panose="02010600030101010101" pitchFamily="2" charset="-122"/>
                        <a:cs typeface="Times New Roman" panose="02020603050405020304"/>
                      </a:endParaRPr>
                    </a:p>
                  </a:txBody>
                  <a:tcPr marL="57150" marR="57150" marT="0" marB="0" anchor="ctr"/>
                </a:tc>
                <a:tc>
                  <a:txBody>
                    <a:bodyPr/>
                    <a:lstStyle/>
                    <a:p>
                      <a:pPr algn="ctr">
                        <a:lnSpc>
                          <a:spcPts val="1200"/>
                        </a:lnSpc>
                        <a:spcAft>
                          <a:spcPts val="0"/>
                        </a:spcAft>
                      </a:pPr>
                      <a:r>
                        <a:rPr lang="en-US" sz="1600" kern="100">
                          <a:effectLst/>
                        </a:rPr>
                        <a:t>100</a:t>
                      </a:r>
                      <a:endParaRPr lang="zh-CN" sz="16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marL="0" algn="ctr" defTabSz="914400" rtl="0" eaLnBrk="1" latinLnBrk="0" hangingPunct="1">
                        <a:lnSpc>
                          <a:spcPct val="100000"/>
                        </a:lnSpc>
                        <a:spcAft>
                          <a:spcPts val="0"/>
                        </a:spcAft>
                      </a:pPr>
                      <a:r>
                        <a:rPr lang="zh-CN" sz="1600" kern="100" dirty="0">
                          <a:solidFill>
                            <a:schemeClr val="dk1"/>
                          </a:solidFill>
                          <a:effectLst/>
                          <a:latin typeface="+mn-lt"/>
                          <a:ea typeface="+mn-ea"/>
                          <a:cs typeface="+mn-cs"/>
                        </a:rPr>
                        <a:t>＞</a:t>
                      </a:r>
                      <a:r>
                        <a:rPr lang="en-US" sz="1600" kern="100" dirty="0">
                          <a:solidFill>
                            <a:schemeClr val="dk1"/>
                          </a:solidFill>
                          <a:effectLst/>
                          <a:latin typeface="+mn-lt"/>
                          <a:ea typeface="+mn-ea"/>
                          <a:cs typeface="+mn-cs"/>
                        </a:rPr>
                        <a:t>20%</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17%~20%</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12%~16%</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&lt;12%</a:t>
                      </a:r>
                      <a:endParaRPr lang="zh-CN" sz="1600" kern="100" dirty="0">
                        <a:solidFill>
                          <a:schemeClr val="dk1"/>
                        </a:solidFill>
                        <a:effectLst/>
                        <a:latin typeface="+mn-lt"/>
                        <a:ea typeface="+mn-ea"/>
                        <a:cs typeface="+mn-cs"/>
                      </a:endParaRPr>
                    </a:p>
                  </a:txBody>
                  <a:tcPr marL="0" marR="0" marT="0" marB="0" anchor="ctr"/>
                </a:tc>
                <a:tc>
                  <a:txBody>
                    <a:bodyPr/>
                    <a:lstStyle/>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150%</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100%</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50%</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0</a:t>
                      </a:r>
                      <a:endParaRPr lang="zh-CN" sz="1600" kern="100" dirty="0">
                        <a:solidFill>
                          <a:schemeClr val="dk1"/>
                        </a:solidFill>
                        <a:effectLst/>
                        <a:latin typeface="+mn-lt"/>
                        <a:ea typeface="+mn-ea"/>
                        <a:cs typeface="+mn-cs"/>
                      </a:endParaRPr>
                    </a:p>
                  </a:txBody>
                  <a:tcPr marL="0" marR="0" marT="0" marB="0" anchor="ctr"/>
                </a:tc>
                <a:tc>
                  <a:txBody>
                    <a:bodyPr/>
                    <a:lstStyle/>
                    <a:p>
                      <a:pPr algn="ctr">
                        <a:lnSpc>
                          <a:spcPts val="1200"/>
                        </a:lnSpc>
                        <a:spcAft>
                          <a:spcPts val="0"/>
                        </a:spcAft>
                      </a:pPr>
                      <a:r>
                        <a:rPr lang="en-US" sz="1600" kern="100" dirty="0">
                          <a:effectLst/>
                        </a:rPr>
                        <a:t>18%</a:t>
                      </a:r>
                      <a:endParaRPr lang="zh-CN" sz="1600" kern="100" dirty="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dirty="0">
                          <a:effectLst/>
                        </a:rPr>
                        <a:t>100</a:t>
                      </a:r>
                      <a:endParaRPr lang="zh-CN" sz="1600" kern="100" dirty="0">
                        <a:effectLst/>
                        <a:latin typeface="Calibri" panose="020F0502020204030204"/>
                        <a:ea typeface="宋体" panose="02010600030101010101" pitchFamily="2" charset="-122"/>
                        <a:cs typeface="Times New Roman" panose="02020603050405020304"/>
                      </a:endParaRPr>
                    </a:p>
                  </a:txBody>
                  <a:tcPr marL="0" marR="0" marT="0" marB="0" anchor="ctr"/>
                </a:tc>
              </a:tr>
              <a:tr h="1361403">
                <a:tc>
                  <a:txBody>
                    <a:bodyPr/>
                    <a:lstStyle/>
                    <a:p>
                      <a:pPr algn="just">
                        <a:lnSpc>
                          <a:spcPct val="100000"/>
                        </a:lnSpc>
                        <a:spcAft>
                          <a:spcPts val="0"/>
                        </a:spcAft>
                      </a:pPr>
                      <a:r>
                        <a:rPr lang="zh-CN" sz="1600" kern="100" dirty="0">
                          <a:effectLst/>
                        </a:rPr>
                        <a:t>客户满意度指标</a:t>
                      </a:r>
                      <a:endParaRPr lang="zh-CN" sz="1600" kern="100" dirty="0">
                        <a:effectLst/>
                      </a:endParaRPr>
                    </a:p>
                    <a:p>
                      <a:pPr algn="just">
                        <a:lnSpc>
                          <a:spcPct val="100000"/>
                        </a:lnSpc>
                        <a:spcAft>
                          <a:spcPts val="0"/>
                        </a:spcAft>
                      </a:pPr>
                      <a:r>
                        <a:rPr lang="en-US" sz="1600" kern="100" dirty="0">
                          <a:effectLst/>
                        </a:rPr>
                        <a:t>● </a:t>
                      </a:r>
                      <a:r>
                        <a:rPr lang="zh-CN" sz="1600" kern="100" dirty="0">
                          <a:effectLst/>
                        </a:rPr>
                        <a:t>产品退货率</a:t>
                      </a:r>
                      <a:endParaRPr lang="zh-CN" sz="1600" kern="100" dirty="0">
                        <a:effectLst/>
                        <a:latin typeface="Calibri" panose="020F0502020204030204"/>
                        <a:ea typeface="宋体" panose="02010600030101010101" pitchFamily="2" charset="-122"/>
                        <a:cs typeface="Times New Roman" panose="02020603050405020304"/>
                      </a:endParaRPr>
                    </a:p>
                  </a:txBody>
                  <a:tcPr marL="57150" marR="57150" marT="0" marB="0" anchor="ctr"/>
                </a:tc>
                <a:tc>
                  <a:txBody>
                    <a:bodyPr/>
                    <a:lstStyle/>
                    <a:p>
                      <a:pPr algn="ctr">
                        <a:lnSpc>
                          <a:spcPts val="1200"/>
                        </a:lnSpc>
                        <a:spcAft>
                          <a:spcPts val="0"/>
                        </a:spcAft>
                      </a:pPr>
                      <a:r>
                        <a:rPr lang="en-US" sz="1600" kern="100">
                          <a:effectLst/>
                        </a:rPr>
                        <a:t>40</a:t>
                      </a:r>
                      <a:endParaRPr lang="zh-CN" sz="16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marL="0" algn="ctr" defTabSz="914400" rtl="0" eaLnBrk="1" latinLnBrk="0" hangingPunct="1">
                        <a:lnSpc>
                          <a:spcPct val="100000"/>
                        </a:lnSpc>
                        <a:spcAft>
                          <a:spcPts val="0"/>
                        </a:spcAft>
                      </a:pPr>
                      <a:r>
                        <a:rPr lang="zh-CN" sz="1600" kern="100" dirty="0">
                          <a:solidFill>
                            <a:schemeClr val="dk1"/>
                          </a:solidFill>
                          <a:effectLst/>
                          <a:latin typeface="+mn-lt"/>
                          <a:ea typeface="+mn-ea"/>
                          <a:cs typeface="+mn-cs"/>
                        </a:rPr>
                        <a:t>＜</a:t>
                      </a:r>
                      <a:r>
                        <a:rPr lang="en-US" sz="1600" kern="100" dirty="0">
                          <a:solidFill>
                            <a:schemeClr val="dk1"/>
                          </a:solidFill>
                          <a:effectLst/>
                          <a:latin typeface="+mn-lt"/>
                          <a:ea typeface="+mn-ea"/>
                          <a:cs typeface="+mn-cs"/>
                        </a:rPr>
                        <a:t>1/:1 000</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1/900~1/999</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1/800~1/899</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zh-CN" sz="1600" kern="100" dirty="0">
                          <a:solidFill>
                            <a:schemeClr val="dk1"/>
                          </a:solidFill>
                          <a:effectLst/>
                          <a:latin typeface="+mn-lt"/>
                          <a:ea typeface="+mn-ea"/>
                          <a:cs typeface="+mn-cs"/>
                        </a:rPr>
                        <a:t>＞</a:t>
                      </a:r>
                      <a:r>
                        <a:rPr lang="en-US" sz="1600" kern="100" dirty="0">
                          <a:solidFill>
                            <a:schemeClr val="dk1"/>
                          </a:solidFill>
                          <a:effectLst/>
                          <a:latin typeface="+mn-lt"/>
                          <a:ea typeface="+mn-ea"/>
                          <a:cs typeface="+mn-cs"/>
                        </a:rPr>
                        <a:t>1/800</a:t>
                      </a:r>
                      <a:endParaRPr lang="zh-CN" sz="1600" kern="100" dirty="0">
                        <a:solidFill>
                          <a:schemeClr val="dk1"/>
                        </a:solidFill>
                        <a:effectLst/>
                        <a:latin typeface="+mn-lt"/>
                        <a:ea typeface="+mn-ea"/>
                        <a:cs typeface="+mn-cs"/>
                      </a:endParaRPr>
                    </a:p>
                  </a:txBody>
                  <a:tcPr marL="0" marR="0" marT="0" marB="0" anchor="ctr"/>
                </a:tc>
                <a:tc>
                  <a:txBody>
                    <a:bodyPr/>
                    <a:lstStyle/>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150%</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100%</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50%</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0</a:t>
                      </a:r>
                      <a:endParaRPr lang="zh-CN" sz="1600" kern="100" dirty="0">
                        <a:solidFill>
                          <a:schemeClr val="dk1"/>
                        </a:solidFill>
                        <a:effectLst/>
                        <a:latin typeface="+mn-lt"/>
                        <a:ea typeface="+mn-ea"/>
                        <a:cs typeface="+mn-cs"/>
                      </a:endParaRPr>
                    </a:p>
                  </a:txBody>
                  <a:tcPr marL="0" marR="0" marT="0" marB="0" anchor="ctr"/>
                </a:tc>
                <a:tc>
                  <a:txBody>
                    <a:bodyPr/>
                    <a:lstStyle/>
                    <a:p>
                      <a:pPr algn="ctr">
                        <a:lnSpc>
                          <a:spcPts val="1200"/>
                        </a:lnSpc>
                        <a:spcAft>
                          <a:spcPts val="0"/>
                        </a:spcAft>
                      </a:pPr>
                      <a:r>
                        <a:rPr lang="en-US" sz="1600" kern="100" dirty="0">
                          <a:effectLst/>
                        </a:rPr>
                        <a:t>1/876</a:t>
                      </a:r>
                      <a:endParaRPr lang="zh-CN" sz="1600" kern="100" dirty="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dirty="0">
                          <a:effectLst/>
                        </a:rPr>
                        <a:t>20</a:t>
                      </a:r>
                      <a:endParaRPr lang="zh-CN" sz="1600" kern="100" dirty="0">
                        <a:effectLst/>
                        <a:latin typeface="Calibri" panose="020F0502020204030204"/>
                        <a:ea typeface="宋体" panose="02010600030101010101" pitchFamily="2" charset="-122"/>
                        <a:cs typeface="Times New Roman" panose="02020603050405020304"/>
                      </a:endParaRPr>
                    </a:p>
                  </a:txBody>
                  <a:tcPr marL="0" marR="0" marT="0" marB="0" anchor="ctr"/>
                </a:tc>
              </a:tr>
              <a:tr h="1361403">
                <a:tc>
                  <a:txBody>
                    <a:bodyPr/>
                    <a:lstStyle/>
                    <a:p>
                      <a:pPr algn="just">
                        <a:lnSpc>
                          <a:spcPct val="100000"/>
                        </a:lnSpc>
                        <a:spcAft>
                          <a:spcPts val="0"/>
                        </a:spcAft>
                      </a:pPr>
                      <a:r>
                        <a:rPr lang="zh-CN" sz="1600" kern="100" dirty="0">
                          <a:effectLst/>
                        </a:rPr>
                        <a:t>内部业务流程指标</a:t>
                      </a:r>
                      <a:endParaRPr lang="zh-CN" sz="1600" kern="100" dirty="0">
                        <a:effectLst/>
                      </a:endParaRPr>
                    </a:p>
                    <a:p>
                      <a:pPr algn="just">
                        <a:lnSpc>
                          <a:spcPct val="100000"/>
                        </a:lnSpc>
                        <a:spcAft>
                          <a:spcPts val="0"/>
                        </a:spcAft>
                      </a:pPr>
                      <a:r>
                        <a:rPr lang="en-US" sz="1600" kern="100" dirty="0">
                          <a:effectLst/>
                        </a:rPr>
                        <a:t>● </a:t>
                      </a:r>
                      <a:r>
                        <a:rPr lang="zh-CN" sz="1600" kern="100" dirty="0">
                          <a:effectLst/>
                        </a:rPr>
                        <a:t>生产周期</a:t>
                      </a:r>
                      <a:r>
                        <a:rPr lang="en-US" sz="1600" kern="100" dirty="0">
                          <a:effectLst/>
                        </a:rPr>
                        <a:t>/</a:t>
                      </a:r>
                      <a:r>
                        <a:rPr lang="zh-CN" sz="1600" kern="100" dirty="0">
                          <a:effectLst/>
                        </a:rPr>
                        <a:t>交货期缩短</a:t>
                      </a:r>
                      <a:r>
                        <a:rPr lang="en-US" sz="1600" kern="100" dirty="0">
                          <a:effectLst/>
                        </a:rPr>
                        <a:t>(%)</a:t>
                      </a:r>
                      <a:endParaRPr lang="zh-CN" sz="1600" kern="100" dirty="0">
                        <a:effectLst/>
                        <a:latin typeface="Calibri" panose="020F0502020204030204"/>
                        <a:ea typeface="宋体" panose="02010600030101010101" pitchFamily="2" charset="-122"/>
                        <a:cs typeface="Times New Roman" panose="02020603050405020304"/>
                      </a:endParaRPr>
                    </a:p>
                  </a:txBody>
                  <a:tcPr marL="57150" marR="57150" marT="0" marB="0" anchor="ctr"/>
                </a:tc>
                <a:tc>
                  <a:txBody>
                    <a:bodyPr/>
                    <a:lstStyle/>
                    <a:p>
                      <a:pPr algn="ctr">
                        <a:lnSpc>
                          <a:spcPts val="1200"/>
                        </a:lnSpc>
                        <a:spcAft>
                          <a:spcPts val="0"/>
                        </a:spcAft>
                      </a:pPr>
                      <a:r>
                        <a:rPr lang="en-US" sz="1600" kern="100">
                          <a:effectLst/>
                        </a:rPr>
                        <a:t>30</a:t>
                      </a:r>
                      <a:endParaRPr lang="zh-CN" sz="16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marL="0" algn="ctr" defTabSz="914400" rtl="0" eaLnBrk="1" latinLnBrk="0" hangingPunct="1">
                        <a:lnSpc>
                          <a:spcPct val="100000"/>
                        </a:lnSpc>
                        <a:spcAft>
                          <a:spcPts val="0"/>
                        </a:spcAft>
                      </a:pPr>
                      <a:r>
                        <a:rPr lang="zh-CN" sz="1600" kern="100" dirty="0">
                          <a:solidFill>
                            <a:schemeClr val="dk1"/>
                          </a:solidFill>
                          <a:effectLst/>
                          <a:latin typeface="+mn-lt"/>
                          <a:ea typeface="+mn-ea"/>
                          <a:cs typeface="+mn-cs"/>
                        </a:rPr>
                        <a:t>＞</a:t>
                      </a:r>
                      <a:r>
                        <a:rPr lang="en-US" sz="1600" kern="100" dirty="0">
                          <a:solidFill>
                            <a:schemeClr val="dk1"/>
                          </a:solidFill>
                          <a:effectLst/>
                          <a:latin typeface="+mn-lt"/>
                          <a:ea typeface="+mn-ea"/>
                          <a:cs typeface="+mn-cs"/>
                        </a:rPr>
                        <a:t>9%</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6%~9%</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4%~5%</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0~3%</a:t>
                      </a:r>
                      <a:endParaRPr lang="zh-CN" sz="1600" kern="100" dirty="0">
                        <a:solidFill>
                          <a:schemeClr val="dk1"/>
                        </a:solidFill>
                        <a:effectLst/>
                        <a:latin typeface="+mn-lt"/>
                        <a:ea typeface="+mn-ea"/>
                        <a:cs typeface="+mn-cs"/>
                      </a:endParaRPr>
                    </a:p>
                  </a:txBody>
                  <a:tcPr marL="0" marR="0" marT="0" marB="0" anchor="ctr"/>
                </a:tc>
                <a:tc>
                  <a:txBody>
                    <a:bodyPr/>
                    <a:lstStyle/>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150%</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100%</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50%</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0</a:t>
                      </a:r>
                      <a:endParaRPr lang="zh-CN" sz="1600" kern="100" dirty="0">
                        <a:solidFill>
                          <a:schemeClr val="dk1"/>
                        </a:solidFill>
                        <a:effectLst/>
                        <a:latin typeface="+mn-lt"/>
                        <a:ea typeface="+mn-ea"/>
                        <a:cs typeface="+mn-cs"/>
                      </a:endParaRPr>
                    </a:p>
                  </a:txBody>
                  <a:tcPr marL="0" marR="0" marT="0" marB="0" anchor="ctr"/>
                </a:tc>
                <a:tc>
                  <a:txBody>
                    <a:bodyPr/>
                    <a:lstStyle/>
                    <a:p>
                      <a:pPr algn="ctr">
                        <a:lnSpc>
                          <a:spcPts val="1200"/>
                        </a:lnSpc>
                        <a:spcAft>
                          <a:spcPts val="0"/>
                        </a:spcAft>
                      </a:pPr>
                      <a:r>
                        <a:rPr lang="en-US" sz="1600" kern="100" dirty="0">
                          <a:effectLst/>
                        </a:rPr>
                        <a:t>11%</a:t>
                      </a:r>
                      <a:endParaRPr lang="zh-CN" sz="1600" kern="100" dirty="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dirty="0">
                          <a:effectLst/>
                        </a:rPr>
                        <a:t>45</a:t>
                      </a:r>
                      <a:endParaRPr lang="zh-CN" sz="1600" kern="100" dirty="0">
                        <a:effectLst/>
                        <a:latin typeface="Calibri" panose="020F0502020204030204"/>
                        <a:ea typeface="宋体" panose="02010600030101010101" pitchFamily="2" charset="-122"/>
                        <a:cs typeface="Times New Roman" panose="02020603050405020304"/>
                      </a:endParaRPr>
                    </a:p>
                  </a:txBody>
                  <a:tcPr marL="0" marR="0" marT="0" marB="0" anchor="ctr"/>
                </a:tc>
              </a:tr>
              <a:tr h="1016162">
                <a:tc>
                  <a:txBody>
                    <a:bodyPr/>
                    <a:lstStyle/>
                    <a:p>
                      <a:pPr algn="just">
                        <a:lnSpc>
                          <a:spcPct val="100000"/>
                        </a:lnSpc>
                        <a:spcAft>
                          <a:spcPts val="0"/>
                        </a:spcAft>
                      </a:pPr>
                      <a:r>
                        <a:rPr lang="zh-CN" sz="1600" kern="100" dirty="0">
                          <a:effectLst/>
                        </a:rPr>
                        <a:t>学习与成长指标</a:t>
                      </a:r>
                      <a:endParaRPr lang="zh-CN" sz="1600" kern="100" dirty="0">
                        <a:effectLst/>
                      </a:endParaRPr>
                    </a:p>
                    <a:p>
                      <a:pPr algn="just">
                        <a:lnSpc>
                          <a:spcPct val="100000"/>
                        </a:lnSpc>
                        <a:spcAft>
                          <a:spcPts val="0"/>
                        </a:spcAft>
                      </a:pPr>
                      <a:r>
                        <a:rPr lang="en-US" sz="1600" kern="100" dirty="0">
                          <a:effectLst/>
                        </a:rPr>
                        <a:t>● </a:t>
                      </a:r>
                      <a:r>
                        <a:rPr lang="zh-CN" sz="1600" kern="100" dirty="0">
                          <a:effectLst/>
                        </a:rPr>
                        <a:t>员工自愿流动率</a:t>
                      </a:r>
                      <a:endParaRPr lang="zh-CN" sz="1600" kern="100" dirty="0">
                        <a:effectLst/>
                        <a:latin typeface="Calibri" panose="020F0502020204030204"/>
                        <a:ea typeface="宋体" panose="02010600030101010101" pitchFamily="2" charset="-122"/>
                        <a:cs typeface="Times New Roman" panose="02020603050405020304"/>
                      </a:endParaRPr>
                    </a:p>
                  </a:txBody>
                  <a:tcPr marL="57150" marR="57150" marT="0" marB="0" anchor="ctr"/>
                </a:tc>
                <a:tc>
                  <a:txBody>
                    <a:bodyPr/>
                    <a:lstStyle/>
                    <a:p>
                      <a:pPr algn="ctr">
                        <a:lnSpc>
                          <a:spcPts val="1200"/>
                        </a:lnSpc>
                        <a:spcAft>
                          <a:spcPts val="0"/>
                        </a:spcAft>
                      </a:pPr>
                      <a:r>
                        <a:rPr lang="en-US" sz="1600" kern="100">
                          <a:effectLst/>
                        </a:rPr>
                        <a:t>30</a:t>
                      </a:r>
                      <a:endParaRPr lang="zh-CN" sz="16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marL="0" algn="ctr" defTabSz="914400" rtl="0" eaLnBrk="1" latinLnBrk="0" hangingPunct="1">
                        <a:lnSpc>
                          <a:spcPct val="100000"/>
                        </a:lnSpc>
                        <a:spcAft>
                          <a:spcPts val="0"/>
                        </a:spcAft>
                      </a:pPr>
                      <a:r>
                        <a:rPr lang="en-US" sz="1600" kern="100">
                          <a:solidFill>
                            <a:schemeClr val="dk1"/>
                          </a:solidFill>
                          <a:effectLst/>
                          <a:latin typeface="+mn-lt"/>
                          <a:ea typeface="+mn-ea"/>
                          <a:cs typeface="+mn-cs"/>
                        </a:rPr>
                        <a:t>&lt;5%</a:t>
                      </a:r>
                      <a:endParaRPr lang="zh-CN" sz="1600" kern="10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a:solidFill>
                            <a:schemeClr val="dk1"/>
                          </a:solidFill>
                          <a:effectLst/>
                          <a:latin typeface="+mn-lt"/>
                          <a:ea typeface="+mn-ea"/>
                          <a:cs typeface="+mn-cs"/>
                        </a:rPr>
                        <a:t>5%~8%</a:t>
                      </a:r>
                      <a:endParaRPr lang="zh-CN" sz="1600" kern="10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a:solidFill>
                            <a:schemeClr val="dk1"/>
                          </a:solidFill>
                          <a:effectLst/>
                          <a:latin typeface="+mn-lt"/>
                          <a:ea typeface="+mn-ea"/>
                          <a:cs typeface="+mn-cs"/>
                        </a:rPr>
                        <a:t>8%~12%</a:t>
                      </a:r>
                      <a:endParaRPr lang="zh-CN" sz="1600" kern="100">
                        <a:solidFill>
                          <a:schemeClr val="dk1"/>
                        </a:solidFill>
                        <a:effectLst/>
                        <a:latin typeface="+mn-lt"/>
                        <a:ea typeface="+mn-ea"/>
                        <a:cs typeface="+mn-cs"/>
                      </a:endParaRPr>
                    </a:p>
                  </a:txBody>
                  <a:tcPr marL="0" marR="0" marT="0" marB="0" anchor="ctr"/>
                </a:tc>
                <a:tc>
                  <a:txBody>
                    <a:bodyPr/>
                    <a:lstStyle/>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150%</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100%</a:t>
                      </a:r>
                      <a:endParaRPr lang="zh-CN" sz="1600" kern="100" dirty="0">
                        <a:solidFill>
                          <a:schemeClr val="dk1"/>
                        </a:solidFill>
                        <a:effectLst/>
                        <a:latin typeface="+mn-lt"/>
                        <a:ea typeface="+mn-ea"/>
                        <a:cs typeface="+mn-cs"/>
                      </a:endParaRPr>
                    </a:p>
                    <a:p>
                      <a:pPr marL="0" algn="ctr" defTabSz="914400" rtl="0" eaLnBrk="1" latinLnBrk="0" hangingPunct="1">
                        <a:lnSpc>
                          <a:spcPct val="100000"/>
                        </a:lnSpc>
                        <a:spcAft>
                          <a:spcPts val="0"/>
                        </a:spcAft>
                      </a:pPr>
                      <a:r>
                        <a:rPr lang="en-US" sz="1600" kern="100" dirty="0">
                          <a:solidFill>
                            <a:schemeClr val="dk1"/>
                          </a:solidFill>
                          <a:effectLst/>
                          <a:latin typeface="+mn-lt"/>
                          <a:ea typeface="+mn-ea"/>
                          <a:cs typeface="+mn-cs"/>
                        </a:rPr>
                        <a:t>50%</a:t>
                      </a:r>
                      <a:endParaRPr lang="zh-CN" sz="1600" kern="100" dirty="0">
                        <a:solidFill>
                          <a:schemeClr val="dk1"/>
                        </a:solidFill>
                        <a:effectLst/>
                        <a:latin typeface="+mn-lt"/>
                        <a:ea typeface="+mn-ea"/>
                        <a:cs typeface="+mn-cs"/>
                      </a:endParaRPr>
                    </a:p>
                  </a:txBody>
                  <a:tcPr marL="0" marR="0" marT="0" marB="0" anchor="ctr"/>
                </a:tc>
                <a:tc>
                  <a:txBody>
                    <a:bodyPr/>
                    <a:lstStyle/>
                    <a:p>
                      <a:pPr algn="ctr">
                        <a:lnSpc>
                          <a:spcPts val="1200"/>
                        </a:lnSpc>
                        <a:spcAft>
                          <a:spcPts val="0"/>
                        </a:spcAft>
                      </a:pPr>
                      <a:r>
                        <a:rPr lang="en-US" sz="1600" kern="100">
                          <a:effectLst/>
                        </a:rPr>
                        <a:t>7%</a:t>
                      </a:r>
                      <a:endParaRPr lang="zh-CN" sz="16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dirty="0">
                          <a:effectLst/>
                        </a:rPr>
                        <a:t>30</a:t>
                      </a:r>
                      <a:endParaRPr lang="zh-CN" sz="1600" kern="100" dirty="0">
                        <a:effectLst/>
                        <a:latin typeface="Calibri" panose="020F0502020204030204"/>
                        <a:ea typeface="宋体" panose="02010600030101010101" pitchFamily="2" charset="-122"/>
                        <a:cs typeface="Times New Roman" panose="02020603050405020304"/>
                      </a:endParaRPr>
                    </a:p>
                  </a:txBody>
                  <a:tcPr marL="0" marR="0" marT="0" marB="0" anchor="ctr"/>
                </a:tc>
              </a:tr>
              <a:tr h="345242">
                <a:tc>
                  <a:txBody>
                    <a:bodyPr/>
                    <a:lstStyle/>
                    <a:p>
                      <a:pPr algn="just">
                        <a:lnSpc>
                          <a:spcPts val="1200"/>
                        </a:lnSpc>
                        <a:spcAft>
                          <a:spcPts val="0"/>
                        </a:spcAft>
                      </a:pPr>
                      <a:r>
                        <a:rPr lang="zh-CN" sz="1600" kern="100">
                          <a:effectLst/>
                        </a:rPr>
                        <a:t>总　计</a:t>
                      </a:r>
                      <a:endParaRPr lang="zh-CN" sz="1600" kern="100">
                        <a:effectLst/>
                        <a:latin typeface="Calibri" panose="020F0502020204030204"/>
                        <a:ea typeface="宋体" panose="02010600030101010101" pitchFamily="2" charset="-122"/>
                        <a:cs typeface="Times New Roman" panose="02020603050405020304"/>
                      </a:endParaRPr>
                    </a:p>
                  </a:txBody>
                  <a:tcPr marL="57150" marR="57150" marT="0" marB="0" anchor="ctr"/>
                </a:tc>
                <a:tc>
                  <a:txBody>
                    <a:bodyPr/>
                    <a:lstStyle/>
                    <a:p>
                      <a:pPr algn="ctr">
                        <a:lnSpc>
                          <a:spcPts val="1200"/>
                        </a:lnSpc>
                        <a:spcAft>
                          <a:spcPts val="0"/>
                        </a:spcAft>
                      </a:pPr>
                      <a:r>
                        <a:rPr lang="en-US" sz="1600" kern="100">
                          <a:effectLst/>
                        </a:rPr>
                        <a:t>200</a:t>
                      </a:r>
                      <a:endParaRPr lang="zh-CN" sz="16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a:effectLst/>
                        </a:rPr>
                        <a:t> </a:t>
                      </a:r>
                      <a:endParaRPr lang="zh-CN" sz="16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a:effectLst/>
                        </a:rPr>
                        <a:t> </a:t>
                      </a:r>
                      <a:endParaRPr lang="zh-CN" sz="16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a:effectLst/>
                        </a:rPr>
                        <a:t> </a:t>
                      </a:r>
                      <a:endParaRPr lang="zh-CN" sz="16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dirty="0">
                          <a:effectLst/>
                        </a:rPr>
                        <a:t>195</a:t>
                      </a:r>
                      <a:endParaRPr lang="zh-CN" sz="1600" kern="100" dirty="0">
                        <a:effectLst/>
                        <a:latin typeface="Calibri" panose="020F0502020204030204"/>
                        <a:ea typeface="宋体" panose="02010600030101010101" pitchFamily="2" charset="-122"/>
                        <a:cs typeface="Times New Roman" panose="02020603050405020304"/>
                      </a:endParaRPr>
                    </a:p>
                  </a:txBody>
                  <a:tcPr marL="0" marR="0" marT="0" marB="0" anchor="ctr"/>
                </a:tc>
              </a:tr>
            </a:tbl>
          </a:graphicData>
        </a:graphic>
      </p:graphicFrame>
    </p:spTree>
  </p:cSld>
  <p:clrMapOvr>
    <a:masterClrMapping/>
  </p:clrMapOvr>
  <p:transition spd="slow">
    <p:wip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a:spLocks noGrp="1" noChangeArrowheads="1"/>
          </p:cNvSpPr>
          <p:nvPr>
            <p:ph type="title"/>
          </p:nvPr>
        </p:nvSpPr>
        <p:spPr>
          <a:xfrm>
            <a:off x="0" y="0"/>
            <a:ext cx="10668000" cy="1217613"/>
          </a:xfrm>
          <a:solidFill>
            <a:srgbClr val="0000CC"/>
          </a:solidFill>
        </p:spPr>
        <p:txBody>
          <a:bodyPr anchor="b"/>
          <a:lstStyle/>
          <a:p>
            <a:pPr eaLnBrk="1" hangingPunct="1">
              <a:lnSpc>
                <a:spcPct val="560000"/>
              </a:lnSpc>
            </a:pPr>
            <a:r>
              <a:rPr lang="zh-CN" altLang="en-US" sz="3200" b="1" dirty="0">
                <a:solidFill>
                  <a:srgbClr val="FFFFFF"/>
                </a:solidFill>
                <a:latin typeface="宋体" panose="02010600030101010101" pitchFamily="2" charset="-122"/>
              </a:rPr>
              <a:t>小群体奖励计划或团队奖励计划</a:t>
            </a:r>
            <a:endParaRPr lang="zh-CN" altLang="en-US" sz="3200" b="1" dirty="0" smtClean="0">
              <a:solidFill>
                <a:srgbClr val="FFFFFF"/>
              </a:solidFill>
              <a:latin typeface="宋体" panose="02010600030101010101" pitchFamily="2" charset="-122"/>
            </a:endParaRPr>
          </a:p>
        </p:txBody>
      </p:sp>
      <p:sp>
        <p:nvSpPr>
          <p:cNvPr id="2" name="内容占位符 1"/>
          <p:cNvSpPr>
            <a:spLocks noGrp="1"/>
          </p:cNvSpPr>
          <p:nvPr>
            <p:ph idx="1"/>
          </p:nvPr>
        </p:nvSpPr>
        <p:spPr>
          <a:xfrm>
            <a:off x="397339" y="1461050"/>
            <a:ext cx="10081246" cy="5970267"/>
          </a:xfrm>
        </p:spPr>
        <p:txBody>
          <a:bodyPr/>
          <a:lstStyle/>
          <a:p>
            <a:pPr>
              <a:lnSpc>
                <a:spcPct val="150000"/>
              </a:lnSpc>
              <a:buFont typeface="Wingdings" panose="05000000000000000000" pitchFamily="2" charset="2"/>
              <a:buChar char="Ø"/>
            </a:pPr>
            <a:r>
              <a:rPr lang="zh-CN" altLang="en-US" sz="2800" dirty="0" smtClean="0">
                <a:latin typeface="+mn-ea"/>
              </a:rPr>
              <a:t>小群体</a:t>
            </a:r>
            <a:r>
              <a:rPr lang="zh-CN" altLang="en-US" sz="2800" dirty="0">
                <a:latin typeface="+mn-ea"/>
              </a:rPr>
              <a:t>奖励计划或团队奖励计划是适用于规模更小</a:t>
            </a:r>
            <a:r>
              <a:rPr lang="zh-CN" altLang="en-US" sz="2800" dirty="0" smtClean="0">
                <a:latin typeface="+mn-ea"/>
              </a:rPr>
              <a:t>的工作</a:t>
            </a:r>
            <a:r>
              <a:rPr lang="zh-CN" altLang="en-US" sz="2800" dirty="0">
                <a:latin typeface="+mn-ea"/>
              </a:rPr>
              <a:t>群体或团队的一种群体奖励计划</a:t>
            </a:r>
            <a:r>
              <a:rPr lang="zh-CN" altLang="en-US" sz="2800" dirty="0" smtClean="0">
                <a:latin typeface="+mn-ea"/>
              </a:rPr>
              <a:t>。员工</a:t>
            </a:r>
            <a:r>
              <a:rPr lang="zh-CN" altLang="en-US" sz="2800" dirty="0">
                <a:latin typeface="+mn-ea"/>
              </a:rPr>
              <a:t>所获得的奖金是以小群体的业绩而非整个部门、事业部或者工厂的绩效为依据的</a:t>
            </a:r>
            <a:r>
              <a:rPr lang="zh-CN" altLang="en-US" sz="2800" dirty="0" smtClean="0">
                <a:latin typeface="+mn-ea"/>
              </a:rPr>
              <a:t>。</a:t>
            </a:r>
            <a:endParaRPr lang="en-US" altLang="zh-CN" sz="2800" dirty="0" smtClean="0">
              <a:latin typeface="+mn-ea"/>
            </a:endParaRPr>
          </a:p>
          <a:p>
            <a:pPr>
              <a:lnSpc>
                <a:spcPct val="150000"/>
              </a:lnSpc>
              <a:buFont typeface="Wingdings" panose="05000000000000000000" pitchFamily="2" charset="2"/>
              <a:buChar char="Ø"/>
            </a:pPr>
            <a:r>
              <a:rPr lang="zh-CN" altLang="zh-CN" sz="2800" dirty="0"/>
              <a:t>小群体奖励</a:t>
            </a:r>
            <a:r>
              <a:rPr lang="zh-CN" altLang="zh-CN" sz="2800" dirty="0" smtClean="0"/>
              <a:t>计划</a:t>
            </a:r>
            <a:r>
              <a:rPr lang="zh-CN" altLang="en-US" sz="2800" dirty="0" smtClean="0"/>
              <a:t>易于支付，尤其适用于如难以细分员工个人绩效等情况，还能节约管理成本。</a:t>
            </a:r>
            <a:endParaRPr lang="en-US" altLang="zh-CN" sz="2800" dirty="0" smtClean="0">
              <a:latin typeface="+mn-ea"/>
            </a:endParaRPr>
          </a:p>
          <a:p>
            <a:pPr>
              <a:lnSpc>
                <a:spcPct val="150000"/>
              </a:lnSpc>
              <a:buFont typeface="Wingdings" panose="05000000000000000000" pitchFamily="2" charset="2"/>
              <a:buChar char="Ø"/>
            </a:pPr>
            <a:r>
              <a:rPr lang="zh-CN" altLang="zh-CN" sz="2800" dirty="0"/>
              <a:t>在实施小群体奖励</a:t>
            </a:r>
            <a:r>
              <a:rPr lang="zh-CN" altLang="zh-CN" sz="2800" dirty="0" smtClean="0"/>
              <a:t>计划</a:t>
            </a:r>
            <a:r>
              <a:rPr lang="zh-CN" altLang="en-US" sz="2800" dirty="0" smtClean="0"/>
              <a:t>时，</a:t>
            </a:r>
            <a:r>
              <a:rPr lang="zh-CN" altLang="zh-CN" sz="2800" dirty="0" smtClean="0"/>
              <a:t>员工</a:t>
            </a:r>
            <a:r>
              <a:rPr lang="zh-CN" altLang="zh-CN" sz="2800" dirty="0"/>
              <a:t>个人之间的竞争可能会受到削弱</a:t>
            </a:r>
            <a:r>
              <a:rPr lang="en-US" altLang="zh-CN" sz="2800" dirty="0"/>
              <a:t>,</a:t>
            </a:r>
            <a:r>
              <a:rPr lang="zh-CN" altLang="zh-CN" sz="2800" dirty="0"/>
              <a:t>但是群体或团队之间的竞争可能会加强。</a:t>
            </a:r>
            <a:r>
              <a:rPr lang="zh-CN" altLang="zh-CN" sz="2800" dirty="0" smtClean="0"/>
              <a:t>因此</a:t>
            </a:r>
            <a:r>
              <a:rPr lang="zh-CN" altLang="en-US" sz="2800" dirty="0" smtClean="0"/>
              <a:t>，</a:t>
            </a:r>
            <a:r>
              <a:rPr lang="zh-CN" altLang="zh-CN" sz="2800" dirty="0" smtClean="0"/>
              <a:t>必须</a:t>
            </a:r>
            <a:r>
              <a:rPr lang="zh-CN" altLang="zh-CN" sz="2800" dirty="0"/>
              <a:t>注意不能由于团队或群体之间的竞争导致组织利益的受损</a:t>
            </a:r>
            <a:r>
              <a:rPr lang="zh-CN" altLang="zh-CN" sz="2800" dirty="0" smtClean="0"/>
              <a:t>。</a:t>
            </a:r>
            <a:endParaRPr lang="en-US" altLang="zh-CN" sz="2800" dirty="0" smtClean="0"/>
          </a:p>
          <a:p>
            <a:pPr>
              <a:lnSpc>
                <a:spcPct val="150000"/>
              </a:lnSpc>
              <a:buFont typeface="Wingdings" panose="05000000000000000000" pitchFamily="2" charset="2"/>
              <a:buChar char="Ø"/>
            </a:pPr>
            <a:r>
              <a:rPr lang="zh-CN" altLang="zh-CN" sz="2800" dirty="0"/>
              <a:t>群体奖励计划与个人主义文化和价值观是格格不入</a:t>
            </a:r>
            <a:r>
              <a:rPr lang="zh-CN" altLang="zh-CN" sz="2800" dirty="0" smtClean="0"/>
              <a:t>的</a:t>
            </a:r>
            <a:r>
              <a:rPr lang="zh-CN" altLang="en-US" sz="2800" dirty="0" smtClean="0"/>
              <a:t>。</a:t>
            </a:r>
            <a:endParaRPr lang="en-US" altLang="zh-CN" sz="2800" dirty="0" smtClean="0">
              <a:latin typeface="+mn-ea"/>
            </a:endParaRPr>
          </a:p>
        </p:txBody>
      </p:sp>
    </p:spTree>
  </p:cSld>
  <p:clrMapOvr>
    <a:masterClrMapping/>
  </p:clrMapOvr>
  <p:transition spd="slow">
    <p:wip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a:spLocks noGrp="1" noChangeArrowheads="1"/>
          </p:cNvSpPr>
          <p:nvPr>
            <p:ph type="title"/>
          </p:nvPr>
        </p:nvSpPr>
        <p:spPr>
          <a:xfrm>
            <a:off x="0" y="0"/>
            <a:ext cx="10668000" cy="1217613"/>
          </a:xfrm>
          <a:solidFill>
            <a:srgbClr val="0000CC"/>
          </a:solidFill>
        </p:spPr>
        <p:txBody>
          <a:bodyPr anchor="b"/>
          <a:lstStyle/>
          <a:p>
            <a:pPr eaLnBrk="1" hangingPunct="1">
              <a:lnSpc>
                <a:spcPct val="560000"/>
              </a:lnSpc>
            </a:pPr>
            <a:r>
              <a:rPr lang="zh-CN" altLang="en-US" sz="3200" b="1" smtClean="0">
                <a:solidFill>
                  <a:srgbClr val="FFFFFF"/>
                </a:solidFill>
                <a:latin typeface="宋体" panose="02010600030101010101" pitchFamily="2" charset="-122"/>
              </a:rPr>
              <a:t>一次性奖金决定矩阵</a:t>
            </a:r>
            <a:endParaRPr lang="zh-CN" altLang="en-US" sz="3200" b="1" smtClean="0">
              <a:solidFill>
                <a:srgbClr val="FFFFFF"/>
              </a:solidFill>
              <a:latin typeface="宋体" panose="02010600030101010101" pitchFamily="2" charset="-122"/>
            </a:endParaRPr>
          </a:p>
        </p:txBody>
      </p:sp>
      <p:graphicFrame>
        <p:nvGraphicFramePr>
          <p:cNvPr id="26626" name="Object 3"/>
          <p:cNvGraphicFramePr>
            <a:graphicFrameLocks noGrp="1" noChangeAspect="1"/>
          </p:cNvGraphicFramePr>
          <p:nvPr>
            <p:ph idx="1"/>
          </p:nvPr>
        </p:nvGraphicFramePr>
        <p:xfrm>
          <a:off x="725488" y="2009775"/>
          <a:ext cx="9074150" cy="4759325"/>
        </p:xfrm>
        <a:graphic>
          <a:graphicData uri="http://schemas.openxmlformats.org/presentationml/2006/ole">
            <mc:AlternateContent xmlns:mc="http://schemas.openxmlformats.org/markup-compatibility/2006">
              <mc:Choice xmlns:v="urn:schemas-microsoft-com:vml" Requires="v">
                <p:oleObj spid="_x0000_s23553" name="文档" r:id="rId1" imgW="5422265" imgH="2323465" progId="Word.Document.8">
                  <p:embed/>
                </p:oleObj>
              </mc:Choice>
              <mc:Fallback>
                <p:oleObj name="文档" r:id="rId1" imgW="5422265" imgH="2323465" progId="Word.Document.8">
                  <p:embed/>
                  <p:pic>
                    <p:nvPicPr>
                      <p:cNvPr id="0" name="图片 23552"/>
                      <p:cNvPicPr>
                        <a:picLocks noGrp="1" noChangeAspect="1"/>
                      </p:cNvPicPr>
                      <p:nvPr/>
                    </p:nvPicPr>
                    <p:blipFill>
                      <a:blip r:embed="rId2"/>
                      <a:stretch>
                        <a:fillRect/>
                      </a:stretch>
                    </p:blipFill>
                    <p:spPr>
                      <a:xfrm>
                        <a:off x="725488" y="2009775"/>
                        <a:ext cx="9074150" cy="4759325"/>
                      </a:xfrm>
                      <a:prstGeom prst="rect">
                        <a:avLst/>
                      </a:prstGeom>
                      <a:noFill/>
                      <a:ln w="12700">
                        <a:noFill/>
                      </a:ln>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Box 2"/>
          <p:cNvSpPr>
            <a:spLocks noGrp="1" noChangeArrowheads="1"/>
          </p:cNvSpPr>
          <p:nvPr>
            <p:ph type="title"/>
          </p:nvPr>
        </p:nvSpPr>
        <p:spPr>
          <a:xfrm>
            <a:off x="0" y="0"/>
            <a:ext cx="10668000" cy="1016000"/>
          </a:xfrm>
          <a:solidFill>
            <a:srgbClr val="0000CC"/>
          </a:solidFill>
        </p:spPr>
        <p:txBody>
          <a:bodyPr anchor="b"/>
          <a:lstStyle/>
          <a:p>
            <a:pPr eaLnBrk="1" hangingPunct="1">
              <a:lnSpc>
                <a:spcPct val="350000"/>
              </a:lnSpc>
            </a:pPr>
            <a:r>
              <a:rPr lang="zh-CN" altLang="en-US" sz="3200" b="1" smtClean="0">
                <a:solidFill>
                  <a:srgbClr val="FFFFFF"/>
                </a:solidFill>
                <a:latin typeface="华文中宋" pitchFamily="2" charset="-122"/>
                <a:ea typeface="华文中宋" pitchFamily="2" charset="-122"/>
              </a:rPr>
              <a:t>长期奖励计划（</a:t>
            </a:r>
            <a:r>
              <a:rPr lang="en-US" altLang="zh-CN" sz="3200" b="1" smtClean="0">
                <a:solidFill>
                  <a:srgbClr val="FFFFFF"/>
                </a:solidFill>
                <a:latin typeface="华文中宋" pitchFamily="2" charset="-122"/>
                <a:ea typeface="华文中宋" pitchFamily="2" charset="-122"/>
              </a:rPr>
              <a:t>3.1</a:t>
            </a:r>
            <a:r>
              <a:rPr lang="zh-CN" altLang="en-US" sz="3200" b="1" smtClean="0">
                <a:solidFill>
                  <a:srgbClr val="FFFFFF"/>
                </a:solidFill>
                <a:latin typeface="华文中宋" pitchFamily="2" charset="-122"/>
                <a:ea typeface="华文中宋" pitchFamily="2" charset="-122"/>
              </a:rPr>
              <a:t>）</a:t>
            </a:r>
            <a:endParaRPr lang="zh-CN" altLang="en-US" sz="3200" b="1" smtClean="0">
              <a:solidFill>
                <a:srgbClr val="FFFFFF"/>
              </a:solidFill>
              <a:latin typeface="华文中宋" pitchFamily="2" charset="-122"/>
              <a:ea typeface="华文中宋" pitchFamily="2" charset="-122"/>
            </a:endParaRPr>
          </a:p>
        </p:txBody>
      </p:sp>
      <p:sp>
        <p:nvSpPr>
          <p:cNvPr id="274435" name="Text Box 3"/>
          <p:cNvSpPr txBox="1">
            <a:spLocks noChangeArrowheads="1"/>
          </p:cNvSpPr>
          <p:nvPr/>
        </p:nvSpPr>
        <p:spPr bwMode="auto">
          <a:xfrm>
            <a:off x="869950" y="1363663"/>
            <a:ext cx="9072563" cy="5795962"/>
          </a:xfrm>
          <a:prstGeom prst="rect">
            <a:avLst/>
          </a:prstGeom>
          <a:noFill/>
          <a:ln w="12700">
            <a:noFill/>
            <a:miter lim="800000"/>
          </a:ln>
        </p:spPr>
        <p:txBody>
          <a:bodyPr anchor="ctr">
            <a:spAutoFit/>
          </a:bodyPr>
          <a:lstStyle/>
          <a:p>
            <a:pPr algn="l">
              <a:lnSpc>
                <a:spcPct val="130000"/>
              </a:lnSpc>
              <a:spcBef>
                <a:spcPct val="50000"/>
              </a:spcBef>
              <a:buClr>
                <a:srgbClr val="00CC99"/>
              </a:buClr>
              <a:buFont typeface="Monotype Sorts" pitchFamily="2" charset="2"/>
              <a:buChar char="è"/>
            </a:pPr>
            <a:r>
              <a:rPr lang="en-US" altLang="zh-CN" b="0">
                <a:solidFill>
                  <a:srgbClr val="000000"/>
                </a:solidFill>
                <a:ea typeface="文鼎粗圆简" pitchFamily="18" charset="-122"/>
              </a:rPr>
              <a:t>  </a:t>
            </a:r>
            <a:r>
              <a:rPr lang="zh-CN" altLang="en-US" u="sng">
                <a:solidFill>
                  <a:srgbClr val="FF3300"/>
                </a:solidFill>
                <a:ea typeface="文鼎粗圆简" pitchFamily="18" charset="-122"/>
              </a:rPr>
              <a:t>概念：</a:t>
            </a:r>
            <a:r>
              <a:rPr lang="zh-CN" altLang="en-US" sz="2200" b="0">
                <a:solidFill>
                  <a:srgbClr val="000000"/>
                </a:solidFill>
                <a:ea typeface="文鼎粗圆简" pitchFamily="18" charset="-122"/>
              </a:rPr>
              <a:t>长期奖励计划是指绩效衡量周期在一年以上的对既定绩效目标的达成提供奖励的计划。组织的许多重要战略目标不是在一年之内能够完成的。</a:t>
            </a:r>
            <a:endParaRPr lang="zh-CN" altLang="en-US" sz="2200" b="0">
              <a:solidFill>
                <a:srgbClr val="000000"/>
              </a:solidFill>
              <a:ea typeface="文鼎粗圆简" pitchFamily="18" charset="-122"/>
            </a:endParaRPr>
          </a:p>
          <a:p>
            <a:pPr algn="l">
              <a:lnSpc>
                <a:spcPct val="130000"/>
              </a:lnSpc>
              <a:spcBef>
                <a:spcPct val="50000"/>
              </a:spcBef>
              <a:buClr>
                <a:srgbClr val="00CC99"/>
              </a:buClr>
              <a:buFont typeface="Monotype Sorts" pitchFamily="2" charset="2"/>
              <a:buChar char="è"/>
            </a:pPr>
            <a:r>
              <a:rPr lang="zh-CN" altLang="en-US" b="0">
                <a:solidFill>
                  <a:srgbClr val="000000"/>
                </a:solidFill>
                <a:ea typeface="文鼎粗圆简" pitchFamily="18" charset="-122"/>
              </a:rPr>
              <a:t>  </a:t>
            </a:r>
            <a:r>
              <a:rPr lang="zh-CN" altLang="en-US" u="sng">
                <a:solidFill>
                  <a:srgbClr val="FF3300"/>
                </a:solidFill>
                <a:ea typeface="文鼎粗圆简" pitchFamily="18" charset="-122"/>
              </a:rPr>
              <a:t>适用范围：</a:t>
            </a:r>
            <a:r>
              <a:rPr lang="zh-CN" altLang="en-US" sz="2200" b="0">
                <a:solidFill>
                  <a:srgbClr val="000000"/>
                </a:solidFill>
                <a:ea typeface="文鼎粗圆简" pitchFamily="18" charset="-122"/>
              </a:rPr>
              <a:t>传统的长期奖励计划多集中于组织的高层管理人员，以促使他们关注长期经营结果。但在组织中（无论是国际性大公司还是小公司）的较低层次上，这种计划</a:t>
            </a:r>
            <a:r>
              <a:rPr lang="en-US" altLang="zh-CN" sz="2200" b="0">
                <a:solidFill>
                  <a:srgbClr val="000000"/>
                </a:solidFill>
                <a:ea typeface="文鼎粗圆简" pitchFamily="18" charset="-122"/>
              </a:rPr>
              <a:t>——</a:t>
            </a:r>
            <a:r>
              <a:rPr lang="zh-CN" altLang="en-US" sz="2200" b="0">
                <a:solidFill>
                  <a:srgbClr val="000000"/>
                </a:solidFill>
                <a:ea typeface="文鼎粗圆简" pitchFamily="18" charset="-122"/>
              </a:rPr>
              <a:t>通常采取员工股票计划的形式</a:t>
            </a:r>
            <a:r>
              <a:rPr lang="en-US" altLang="zh-CN" sz="2200" b="0">
                <a:solidFill>
                  <a:srgbClr val="000000"/>
                </a:solidFill>
                <a:ea typeface="文鼎粗圆简" pitchFamily="18" charset="-122"/>
              </a:rPr>
              <a:t>——</a:t>
            </a:r>
            <a:r>
              <a:rPr lang="zh-CN" altLang="en-US" sz="2200" b="0">
                <a:solidFill>
                  <a:srgbClr val="000000"/>
                </a:solidFill>
                <a:ea typeface="文鼎粗圆简" pitchFamily="18" charset="-122"/>
              </a:rPr>
              <a:t>可能也是有效的，它同样能够使员工更为关注组织的长期绩效和经营结果。 尤其是对处于研发领域的员工而言。</a:t>
            </a:r>
            <a:endParaRPr lang="zh-CN" altLang="en-US" b="0">
              <a:solidFill>
                <a:srgbClr val="000000"/>
              </a:solidFill>
              <a:ea typeface="文鼎粗圆简" pitchFamily="18" charset="-122"/>
            </a:endParaRPr>
          </a:p>
          <a:p>
            <a:pPr algn="l">
              <a:lnSpc>
                <a:spcPct val="130000"/>
              </a:lnSpc>
              <a:spcBef>
                <a:spcPct val="50000"/>
              </a:spcBef>
              <a:buClr>
                <a:srgbClr val="00CC99"/>
              </a:buClr>
              <a:buFont typeface="Monotype Sorts" pitchFamily="2" charset="2"/>
              <a:buChar char="è"/>
            </a:pPr>
            <a:r>
              <a:rPr lang="zh-CN" altLang="en-US" b="0">
                <a:solidFill>
                  <a:srgbClr val="000000"/>
                </a:solidFill>
                <a:ea typeface="文鼎粗圆简" pitchFamily="18" charset="-122"/>
              </a:rPr>
              <a:t>  </a:t>
            </a:r>
            <a:r>
              <a:rPr lang="zh-CN" altLang="en-US" u="sng">
                <a:solidFill>
                  <a:srgbClr val="FF3300"/>
                </a:solidFill>
                <a:ea typeface="文鼎粗圆简" pitchFamily="18" charset="-122"/>
              </a:rPr>
              <a:t>作用：</a:t>
            </a:r>
            <a:r>
              <a:rPr lang="zh-CN" altLang="en-US" sz="2200" b="0">
                <a:solidFill>
                  <a:srgbClr val="000000"/>
                </a:solidFill>
                <a:ea typeface="文鼎粗圆简" pitchFamily="18" charset="-122"/>
              </a:rPr>
              <a:t>长期奖励计划强调长期规划和对组织的未来可能产生影响的那些决策。由于它的支付通常是以三年到五年为一个周期，因此，这种浮动工资计划有助于保留高水平人才。它创造了一种所有者意识，从而为长期资本积累打下了良好的基础。</a:t>
            </a:r>
            <a:endParaRPr lang="zh-CN" altLang="en-US" sz="2200" b="0">
              <a:solidFill>
                <a:srgbClr val="000000"/>
              </a:solidFill>
              <a:ea typeface="文鼎粗圆简" pitchFamily="18" charset="-122"/>
            </a:endParaRPr>
          </a:p>
        </p:txBody>
      </p:sp>
    </p:spTree>
  </p:cSld>
  <p:clrMapOvr>
    <a:masterClrMapping/>
  </p:clrMapOvr>
  <p:transition spd="slow">
    <p:wip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2"/>
          <p:cNvSpPr>
            <a:spLocks noGrp="1" noChangeArrowheads="1"/>
          </p:cNvSpPr>
          <p:nvPr>
            <p:ph type="title"/>
          </p:nvPr>
        </p:nvSpPr>
        <p:spPr>
          <a:xfrm>
            <a:off x="0" y="0"/>
            <a:ext cx="10668000" cy="1016000"/>
          </a:xfrm>
          <a:solidFill>
            <a:srgbClr val="0000CC"/>
          </a:solidFill>
        </p:spPr>
        <p:txBody>
          <a:bodyPr anchor="b"/>
          <a:lstStyle/>
          <a:p>
            <a:pPr eaLnBrk="1" hangingPunct="1">
              <a:lnSpc>
                <a:spcPct val="350000"/>
              </a:lnSpc>
            </a:pPr>
            <a:r>
              <a:rPr lang="zh-CN" altLang="en-US" sz="3200" b="1" smtClean="0">
                <a:solidFill>
                  <a:srgbClr val="FFFFFF"/>
                </a:solidFill>
                <a:latin typeface="华文中宋" pitchFamily="2" charset="-122"/>
                <a:ea typeface="华文中宋" pitchFamily="2" charset="-122"/>
              </a:rPr>
              <a:t>长期奖励计划（</a:t>
            </a:r>
            <a:r>
              <a:rPr lang="en-US" altLang="zh-CN" sz="3200" b="1" smtClean="0">
                <a:solidFill>
                  <a:srgbClr val="FFFFFF"/>
                </a:solidFill>
                <a:latin typeface="华文中宋" pitchFamily="2" charset="-122"/>
                <a:ea typeface="华文中宋" pitchFamily="2" charset="-122"/>
              </a:rPr>
              <a:t>3.2</a:t>
            </a:r>
            <a:r>
              <a:rPr lang="zh-CN" altLang="en-US" sz="3200" b="1" smtClean="0">
                <a:solidFill>
                  <a:srgbClr val="FFFFFF"/>
                </a:solidFill>
                <a:latin typeface="华文中宋" pitchFamily="2" charset="-122"/>
                <a:ea typeface="华文中宋" pitchFamily="2" charset="-122"/>
              </a:rPr>
              <a:t>）</a:t>
            </a:r>
            <a:endParaRPr lang="zh-CN" altLang="en-US" sz="3200" b="1" smtClean="0">
              <a:solidFill>
                <a:srgbClr val="FFFFFF"/>
              </a:solidFill>
              <a:latin typeface="华文中宋" pitchFamily="2" charset="-122"/>
              <a:ea typeface="华文中宋" pitchFamily="2" charset="-122"/>
            </a:endParaRPr>
          </a:p>
        </p:txBody>
      </p:sp>
      <p:sp>
        <p:nvSpPr>
          <p:cNvPr id="275459" name="Text Box 3"/>
          <p:cNvSpPr txBox="1">
            <a:spLocks noChangeArrowheads="1"/>
          </p:cNvSpPr>
          <p:nvPr/>
        </p:nvSpPr>
        <p:spPr bwMode="auto">
          <a:xfrm>
            <a:off x="685800" y="1244600"/>
            <a:ext cx="9448800" cy="5751513"/>
          </a:xfrm>
          <a:prstGeom prst="rect">
            <a:avLst/>
          </a:prstGeom>
          <a:noFill/>
          <a:ln w="12700">
            <a:noFill/>
            <a:miter lim="800000"/>
          </a:ln>
        </p:spPr>
        <p:txBody>
          <a:bodyPr anchor="ctr">
            <a:spAutoFit/>
          </a:bodyPr>
          <a:lstStyle/>
          <a:p>
            <a:pPr algn="l">
              <a:lnSpc>
                <a:spcPct val="150000"/>
              </a:lnSpc>
              <a:spcBef>
                <a:spcPct val="50000"/>
              </a:spcBef>
              <a:buClr>
                <a:srgbClr val="00CC99"/>
              </a:buClr>
              <a:buFont typeface="Monotype Sorts" pitchFamily="2" charset="2"/>
              <a:buChar char="è"/>
            </a:pPr>
            <a:r>
              <a:rPr lang="en-US" altLang="zh-CN" b="0">
                <a:solidFill>
                  <a:srgbClr val="000000"/>
                </a:solidFill>
                <a:ea typeface="文鼎粗圆简" pitchFamily="18" charset="-122"/>
              </a:rPr>
              <a:t>  </a:t>
            </a:r>
            <a:r>
              <a:rPr lang="zh-CN" altLang="en-US" u="sng">
                <a:solidFill>
                  <a:srgbClr val="FF3300"/>
                </a:solidFill>
                <a:ea typeface="文鼎粗圆简" pitchFamily="18" charset="-122"/>
              </a:rPr>
              <a:t>内容：</a:t>
            </a:r>
            <a:r>
              <a:rPr lang="zh-CN" altLang="en-US" b="0">
                <a:solidFill>
                  <a:srgbClr val="000000"/>
                </a:solidFill>
                <a:ea typeface="文鼎粗圆简" pitchFamily="18" charset="-122"/>
              </a:rPr>
              <a:t>尽管大多数长期奖励计划是围绕股票计划来设计的，但是其他一些经济奖励也同样可以成功运用（</a:t>
            </a:r>
            <a:r>
              <a:rPr lang="en-US" altLang="zh-CN" b="0">
                <a:solidFill>
                  <a:srgbClr val="000000"/>
                </a:solidFill>
                <a:ea typeface="文鼎粗圆简" pitchFamily="18" charset="-122"/>
              </a:rPr>
              <a:t>Cash Long-Term Variable Pay &amp; Incentives </a:t>
            </a:r>
            <a:r>
              <a:rPr lang="zh-CN" altLang="zh-CN" b="0">
                <a:solidFill>
                  <a:srgbClr val="000000"/>
                </a:solidFill>
                <a:ea typeface="文鼎粗圆简" pitchFamily="18" charset="-122"/>
              </a:rPr>
              <a:t>和</a:t>
            </a:r>
            <a:r>
              <a:rPr lang="en-US" altLang="zh-CN" b="0">
                <a:solidFill>
                  <a:srgbClr val="000000"/>
                </a:solidFill>
                <a:ea typeface="文鼎粗圆简" pitchFamily="18" charset="-122"/>
              </a:rPr>
              <a:t>Stock Option</a:t>
            </a:r>
            <a:r>
              <a:rPr lang="zh-CN" altLang="en-US" b="0">
                <a:solidFill>
                  <a:srgbClr val="000000"/>
                </a:solidFill>
                <a:ea typeface="文鼎粗圆简" pitchFamily="18" charset="-122"/>
              </a:rPr>
              <a:t>）。 参与长期项目或者风险计划的员工有时会有资格参与一种非常类似短期群体奖励计划的长期激励计划，他们以现金的形式或者股权的形式得到奖励。</a:t>
            </a:r>
            <a:endParaRPr lang="zh-CN" altLang="en-US" b="0">
              <a:solidFill>
                <a:srgbClr val="000000"/>
              </a:solidFill>
              <a:ea typeface="文鼎粗圆简" pitchFamily="18" charset="-122"/>
            </a:endParaRPr>
          </a:p>
          <a:p>
            <a:pPr algn="l">
              <a:lnSpc>
                <a:spcPct val="150000"/>
              </a:lnSpc>
              <a:spcBef>
                <a:spcPct val="50000"/>
              </a:spcBef>
              <a:buClr>
                <a:srgbClr val="00CC99"/>
              </a:buClr>
              <a:buFont typeface="Monotype Sorts" pitchFamily="2" charset="2"/>
              <a:buChar char="è"/>
            </a:pPr>
            <a:r>
              <a:rPr lang="zh-CN" altLang="en-US" b="0">
                <a:solidFill>
                  <a:srgbClr val="000000"/>
                </a:solidFill>
                <a:ea typeface="文鼎粗圆简" pitchFamily="18" charset="-122"/>
              </a:rPr>
              <a:t> 石油勘探公司的地质专家有时可以从成功发掘出来的一口油井中得到一定百分比的产量；软件设计师有时可以从自己所设计的软件的销售中获得一定的版税。这种长期奖励计划非常适用于奖励基金来源有限的情况，或者团队或个人的贡献对于项目的成功与否起着至关重要的作用的情况。</a:t>
            </a:r>
            <a:endParaRPr lang="zh-CN" altLang="en-US" b="0">
              <a:solidFill>
                <a:srgbClr val="000000"/>
              </a:solidFill>
              <a:ea typeface="文鼎粗圆简" pitchFamily="18" charset="-122"/>
            </a:endParaRPr>
          </a:p>
        </p:txBody>
      </p:sp>
    </p:spTree>
  </p:cSld>
  <p:clrMapOvr>
    <a:masterClrMapping/>
  </p:clrMapOvr>
  <p:transition spd="slow">
    <p:wip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p:cNvSpPr>
            <a:spLocks noGrp="1" noChangeArrowheads="1"/>
          </p:cNvSpPr>
          <p:nvPr>
            <p:ph type="title"/>
          </p:nvPr>
        </p:nvSpPr>
        <p:spPr>
          <a:xfrm>
            <a:off x="0" y="0"/>
            <a:ext cx="10668000" cy="1016000"/>
          </a:xfrm>
          <a:solidFill>
            <a:srgbClr val="0000CC"/>
          </a:solidFill>
        </p:spPr>
        <p:txBody>
          <a:bodyPr anchor="b"/>
          <a:lstStyle/>
          <a:p>
            <a:pPr eaLnBrk="1" hangingPunct="1">
              <a:lnSpc>
                <a:spcPct val="350000"/>
              </a:lnSpc>
            </a:pPr>
            <a:r>
              <a:rPr lang="zh-CN" altLang="en-US" sz="3200" b="1" smtClean="0">
                <a:solidFill>
                  <a:srgbClr val="FFFFFF"/>
                </a:solidFill>
                <a:latin typeface="华文中宋" pitchFamily="2" charset="-122"/>
                <a:ea typeface="华文中宋" pitchFamily="2" charset="-122"/>
              </a:rPr>
              <a:t>长期奖励计划（</a:t>
            </a:r>
            <a:r>
              <a:rPr lang="en-US" altLang="zh-CN" sz="3200" b="1" smtClean="0">
                <a:solidFill>
                  <a:srgbClr val="FFFFFF"/>
                </a:solidFill>
                <a:latin typeface="华文中宋" pitchFamily="2" charset="-122"/>
                <a:ea typeface="华文中宋" pitchFamily="2" charset="-122"/>
              </a:rPr>
              <a:t>3.3</a:t>
            </a:r>
            <a:r>
              <a:rPr lang="zh-CN" altLang="en-US" sz="3200" b="1" smtClean="0">
                <a:solidFill>
                  <a:srgbClr val="FFFFFF"/>
                </a:solidFill>
                <a:latin typeface="华文中宋" pitchFamily="2" charset="-122"/>
                <a:ea typeface="华文中宋" pitchFamily="2" charset="-122"/>
              </a:rPr>
              <a:t>）</a:t>
            </a:r>
            <a:endParaRPr lang="zh-CN" altLang="en-US" sz="3200" b="1" smtClean="0">
              <a:solidFill>
                <a:srgbClr val="FFFFFF"/>
              </a:solidFill>
              <a:latin typeface="华文中宋" pitchFamily="2" charset="-122"/>
              <a:ea typeface="华文中宋" pitchFamily="2" charset="-122"/>
            </a:endParaRPr>
          </a:p>
        </p:txBody>
      </p:sp>
      <p:sp>
        <p:nvSpPr>
          <p:cNvPr id="276483" name="Text Box 3"/>
          <p:cNvSpPr txBox="1">
            <a:spLocks noChangeArrowheads="1"/>
          </p:cNvSpPr>
          <p:nvPr/>
        </p:nvSpPr>
        <p:spPr bwMode="auto">
          <a:xfrm>
            <a:off x="685800" y="1246188"/>
            <a:ext cx="8915400" cy="5459412"/>
          </a:xfrm>
          <a:prstGeom prst="rect">
            <a:avLst/>
          </a:prstGeom>
          <a:noFill/>
          <a:ln w="12700">
            <a:noFill/>
            <a:miter lim="800000"/>
          </a:ln>
        </p:spPr>
        <p:txBody>
          <a:bodyPr anchor="ctr">
            <a:spAutoFit/>
          </a:bodyPr>
          <a:lstStyle/>
          <a:p>
            <a:pPr algn="l">
              <a:lnSpc>
                <a:spcPct val="210000"/>
              </a:lnSpc>
              <a:spcBef>
                <a:spcPct val="50000"/>
              </a:spcBef>
              <a:buClr>
                <a:srgbClr val="00CC99"/>
              </a:buClr>
              <a:buFont typeface="Monotype Sorts" pitchFamily="2" charset="2"/>
              <a:buChar char="è"/>
            </a:pPr>
            <a:r>
              <a:rPr lang="en-US" altLang="zh-CN" b="0">
                <a:solidFill>
                  <a:srgbClr val="000000"/>
                </a:solidFill>
                <a:ea typeface="文鼎粗圆简" pitchFamily="18" charset="-122"/>
              </a:rPr>
              <a:t>  </a:t>
            </a:r>
            <a:r>
              <a:rPr lang="zh-CN" altLang="en-US" u="sng">
                <a:solidFill>
                  <a:srgbClr val="FF3300"/>
                </a:solidFill>
                <a:ea typeface="文鼎粗圆简" pitchFamily="18" charset="-122"/>
              </a:rPr>
              <a:t>扩展：</a:t>
            </a:r>
            <a:r>
              <a:rPr lang="zh-CN" altLang="en-US" b="0">
                <a:solidFill>
                  <a:srgbClr val="000000"/>
                </a:solidFill>
                <a:ea typeface="文鼎粗圆简" pitchFamily="18" charset="-122"/>
              </a:rPr>
              <a:t>大多数长期奖励计划是支持经济目标的，但是越来越多的计划开始向涵盖其他绩效要素扩展，比如客户满意度以及质量改善。联邦快递（</a:t>
            </a:r>
            <a:r>
              <a:rPr lang="en-US" altLang="zh-CN" b="0">
                <a:solidFill>
                  <a:srgbClr val="000000"/>
                </a:solidFill>
                <a:ea typeface="文鼎粗圆简" pitchFamily="18" charset="-122"/>
              </a:rPr>
              <a:t>American Express</a:t>
            </a:r>
            <a:r>
              <a:rPr lang="zh-CN" altLang="en-US" b="0">
                <a:solidFill>
                  <a:srgbClr val="000000"/>
                </a:solidFill>
                <a:ea typeface="文鼎粗圆简" pitchFamily="18" charset="-122"/>
              </a:rPr>
              <a:t>）</a:t>
            </a:r>
            <a:r>
              <a:rPr lang="zh-CN" altLang="zh-CN" b="0">
                <a:solidFill>
                  <a:srgbClr val="000000"/>
                </a:solidFill>
                <a:ea typeface="文鼎粗圆简" pitchFamily="18" charset="-122"/>
              </a:rPr>
              <a:t>公司于20世纪90年代中期创建了一种奖励计划，</a:t>
            </a:r>
            <a:r>
              <a:rPr lang="zh-CN" altLang="en-US" b="0">
                <a:solidFill>
                  <a:srgbClr val="000000"/>
                </a:solidFill>
                <a:ea typeface="文鼎粗圆简" pitchFamily="18" charset="-122"/>
              </a:rPr>
              <a:t>该</a:t>
            </a:r>
            <a:r>
              <a:rPr lang="zh-CN" altLang="zh-CN" b="0">
                <a:solidFill>
                  <a:srgbClr val="000000"/>
                </a:solidFill>
                <a:ea typeface="文鼎粗圆简" pitchFamily="18" charset="-122"/>
              </a:rPr>
              <a:t>计划所报酬的对象不仅仅包括经济绩效，而包括客户和员工满意度。这些满意度指标对报酬的影响高达25%，是企业将员工行为从关注短期经济结果向关注组织文化转移这一战略的一个重要组成部分。</a:t>
            </a:r>
            <a:endParaRPr lang="zh-CN" altLang="en-US" b="0">
              <a:solidFill>
                <a:srgbClr val="000000"/>
              </a:solidFill>
              <a:ea typeface="文鼎粗圆简" pitchFamily="18" charset="-122"/>
            </a:endParaRPr>
          </a:p>
        </p:txBody>
      </p:sp>
    </p:spTree>
  </p:cSld>
  <p:clrMapOvr>
    <a:masterClrMapping/>
  </p:clrMapOvr>
  <p:transition spd="slow">
    <p:wip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ctrTitle"/>
          </p:nvPr>
        </p:nvSpPr>
        <p:spPr>
          <a:xfrm>
            <a:off x="0" y="0"/>
            <a:ext cx="10668000" cy="990600"/>
          </a:xfrm>
          <a:solidFill>
            <a:srgbClr val="0000CC"/>
          </a:solidFill>
        </p:spPr>
        <p:txBody>
          <a:bodyPr anchor="b"/>
          <a:lstStyle/>
          <a:p>
            <a:pPr eaLnBrk="1" hangingPunct="1">
              <a:lnSpc>
                <a:spcPct val="280000"/>
              </a:lnSpc>
            </a:pPr>
            <a:r>
              <a:rPr lang="zh-CN" altLang="en-US" sz="3200" b="1" smtClean="0">
                <a:solidFill>
                  <a:srgbClr val="FFFFFF"/>
                </a:solidFill>
                <a:latin typeface="华文中宋" pitchFamily="2" charset="-122"/>
                <a:ea typeface="华文中宋" pitchFamily="2" charset="-122"/>
              </a:rPr>
              <a:t>股票所有权计划的类型</a:t>
            </a:r>
            <a:endParaRPr lang="zh-CN" altLang="en-US" sz="3200" b="1" smtClean="0">
              <a:solidFill>
                <a:srgbClr val="FFFFFF"/>
              </a:solidFill>
              <a:latin typeface="华文中宋" pitchFamily="2" charset="-122"/>
              <a:ea typeface="华文中宋" pitchFamily="2" charset="-122"/>
            </a:endParaRPr>
          </a:p>
        </p:txBody>
      </p:sp>
      <p:sp>
        <p:nvSpPr>
          <p:cNvPr id="277507" name="Text Box 3"/>
          <p:cNvSpPr txBox="1">
            <a:spLocks noChangeArrowheads="1"/>
          </p:cNvSpPr>
          <p:nvPr/>
        </p:nvSpPr>
        <p:spPr bwMode="auto">
          <a:xfrm>
            <a:off x="833438" y="1217613"/>
            <a:ext cx="9001125" cy="6080125"/>
          </a:xfrm>
          <a:prstGeom prst="rect">
            <a:avLst/>
          </a:prstGeom>
          <a:solidFill>
            <a:srgbClr val="990099"/>
          </a:solidFill>
          <a:ln w="9525">
            <a:noFill/>
            <a:miter lim="800000"/>
          </a:ln>
        </p:spPr>
        <p:txBody>
          <a:bodyPr>
            <a:spAutoFit/>
          </a:bodyPr>
          <a:lstStyle/>
          <a:p>
            <a:pPr algn="l">
              <a:lnSpc>
                <a:spcPct val="160000"/>
              </a:lnSpc>
              <a:spcBef>
                <a:spcPct val="20000"/>
              </a:spcBef>
              <a:buClr>
                <a:srgbClr val="CCFF33"/>
              </a:buClr>
              <a:buSzPct val="120000"/>
              <a:buFont typeface="Wingdings" panose="05000000000000000000" pitchFamily="2" charset="2"/>
              <a:buChar char="þ"/>
            </a:pPr>
            <a:r>
              <a:rPr lang="en-US" altLang="zh-CN" dirty="0">
                <a:solidFill>
                  <a:srgbClr val="33CC33"/>
                </a:solidFill>
                <a:latin typeface="华文细黑" pitchFamily="2" charset="-122"/>
                <a:ea typeface="华文细黑" pitchFamily="2" charset="-122"/>
              </a:rPr>
              <a:t> </a:t>
            </a:r>
            <a:r>
              <a:rPr lang="zh-CN" altLang="en-US" u="sng" dirty="0">
                <a:solidFill>
                  <a:srgbClr val="FFFFFF"/>
                </a:solidFill>
                <a:latin typeface="黑体" panose="02010609060101010101" pitchFamily="49" charset="-122"/>
                <a:ea typeface="黑体" panose="02010609060101010101" pitchFamily="49" charset="-122"/>
              </a:rPr>
              <a:t>现股计划：</a:t>
            </a:r>
            <a:r>
              <a:rPr lang="zh-CN" altLang="en-US" dirty="0">
                <a:solidFill>
                  <a:srgbClr val="FFFF00"/>
                </a:solidFill>
                <a:latin typeface="华文细黑" pitchFamily="2" charset="-122"/>
                <a:ea typeface="华文细黑" pitchFamily="2" charset="-122"/>
              </a:rPr>
              <a:t>通过公司奖励或参照股权当前市场价值</a:t>
            </a:r>
            <a:r>
              <a:rPr lang="zh-CN" altLang="en-US" dirty="0" smtClean="0">
                <a:solidFill>
                  <a:srgbClr val="FFFF00"/>
                </a:solidFill>
                <a:latin typeface="华文细黑" pitchFamily="2" charset="-122"/>
                <a:ea typeface="华文细黑" pitchFamily="2" charset="-122"/>
              </a:rPr>
              <a:t>向员工出售</a:t>
            </a:r>
            <a:r>
              <a:rPr lang="zh-CN" altLang="en-US" dirty="0">
                <a:solidFill>
                  <a:srgbClr val="FFFF00"/>
                </a:solidFill>
                <a:latin typeface="华文细黑" pitchFamily="2" charset="-122"/>
                <a:ea typeface="华文细黑" pitchFamily="2" charset="-122"/>
              </a:rPr>
              <a:t>股票的股权计划</a:t>
            </a:r>
            <a:r>
              <a:rPr lang="zh-CN" altLang="en-US" dirty="0" smtClean="0">
                <a:solidFill>
                  <a:srgbClr val="FFFF00"/>
                </a:solidFill>
                <a:latin typeface="华文细黑" pitchFamily="2" charset="-122"/>
                <a:ea typeface="华文细黑" pitchFamily="2" charset="-122"/>
              </a:rPr>
              <a:t>。员工能够</a:t>
            </a:r>
            <a:r>
              <a:rPr lang="zh-CN" altLang="en-US" dirty="0">
                <a:solidFill>
                  <a:srgbClr val="FFFF00"/>
                </a:solidFill>
                <a:latin typeface="华文细黑" pitchFamily="2" charset="-122"/>
                <a:ea typeface="华文细黑" pitchFamily="2" charset="-122"/>
              </a:rPr>
              <a:t>及时获得股权，同时</a:t>
            </a:r>
            <a:r>
              <a:rPr lang="zh-CN" altLang="en-US" dirty="0" smtClean="0">
                <a:solidFill>
                  <a:srgbClr val="FFFF00"/>
                </a:solidFill>
                <a:latin typeface="华文细黑" pitchFamily="2" charset="-122"/>
                <a:ea typeface="华文细黑" pitchFamily="2" charset="-122"/>
              </a:rPr>
              <a:t>规定员工在</a:t>
            </a:r>
            <a:r>
              <a:rPr lang="zh-CN" altLang="en-US" dirty="0">
                <a:solidFill>
                  <a:srgbClr val="FFFF00"/>
                </a:solidFill>
                <a:latin typeface="华文细黑" pitchFamily="2" charset="-122"/>
                <a:ea typeface="华文细黑" pitchFamily="2" charset="-122"/>
              </a:rPr>
              <a:t>一定时期内必须持有股票，不得出售。</a:t>
            </a:r>
            <a:endParaRPr lang="zh-CN" altLang="en-US" dirty="0">
              <a:solidFill>
                <a:srgbClr val="FFFF00"/>
              </a:solidFill>
              <a:latin typeface="华文细黑" pitchFamily="2" charset="-122"/>
              <a:ea typeface="华文细黑" pitchFamily="2" charset="-122"/>
            </a:endParaRPr>
          </a:p>
          <a:p>
            <a:pPr algn="l">
              <a:lnSpc>
                <a:spcPct val="160000"/>
              </a:lnSpc>
              <a:spcBef>
                <a:spcPct val="20000"/>
              </a:spcBef>
              <a:buClr>
                <a:srgbClr val="CCFF33"/>
              </a:buClr>
              <a:buSzPct val="120000"/>
              <a:buFont typeface="Wingdings" panose="05000000000000000000" pitchFamily="2" charset="2"/>
              <a:buChar char="þ"/>
            </a:pPr>
            <a:r>
              <a:rPr lang="zh-CN" altLang="en-US" dirty="0">
                <a:solidFill>
                  <a:srgbClr val="33CC33"/>
                </a:solidFill>
                <a:latin typeface="华文细黑" pitchFamily="2" charset="-122"/>
                <a:ea typeface="华文细黑" pitchFamily="2" charset="-122"/>
              </a:rPr>
              <a:t> </a:t>
            </a:r>
            <a:r>
              <a:rPr lang="zh-CN" altLang="en-US" u="sng" dirty="0">
                <a:solidFill>
                  <a:srgbClr val="FFFFFF"/>
                </a:solidFill>
                <a:latin typeface="黑体" panose="02010609060101010101" pitchFamily="49" charset="-122"/>
                <a:ea typeface="黑体" panose="02010609060101010101" pitchFamily="49" charset="-122"/>
              </a:rPr>
              <a:t>期股计划：</a:t>
            </a:r>
            <a:r>
              <a:rPr lang="zh-CN" altLang="en-US" dirty="0">
                <a:solidFill>
                  <a:srgbClr val="FFFF00"/>
                </a:solidFill>
                <a:latin typeface="华文细黑" pitchFamily="2" charset="-122"/>
                <a:ea typeface="华文细黑" pitchFamily="2" charset="-122"/>
              </a:rPr>
              <a:t>公司</a:t>
            </a:r>
            <a:r>
              <a:rPr lang="zh-CN" altLang="en-US" dirty="0" smtClean="0">
                <a:solidFill>
                  <a:srgbClr val="FFFF00"/>
                </a:solidFill>
                <a:latin typeface="华文细黑" pitchFamily="2" charset="-122"/>
                <a:ea typeface="华文细黑" pitchFamily="2" charset="-122"/>
              </a:rPr>
              <a:t>和员工约定</a:t>
            </a:r>
            <a:r>
              <a:rPr lang="zh-CN" altLang="en-US" dirty="0">
                <a:solidFill>
                  <a:srgbClr val="FFFF00"/>
                </a:solidFill>
                <a:latin typeface="华文细黑" pitchFamily="2" charset="-122"/>
                <a:ea typeface="华文细黑" pitchFamily="2" charset="-122"/>
              </a:rPr>
              <a:t>在将来某一时期内以一定价格购买一定数量的股权，购股价格一般参照股权的当前价格确定，同时对员工在购股后出售股票的期限作出规定。</a:t>
            </a:r>
            <a:endParaRPr lang="zh-CN" altLang="en-US" dirty="0">
              <a:solidFill>
                <a:srgbClr val="FFFF00"/>
              </a:solidFill>
              <a:latin typeface="华文细黑" pitchFamily="2" charset="-122"/>
              <a:ea typeface="华文细黑" pitchFamily="2" charset="-122"/>
            </a:endParaRPr>
          </a:p>
          <a:p>
            <a:pPr algn="l">
              <a:lnSpc>
                <a:spcPct val="160000"/>
              </a:lnSpc>
              <a:spcBef>
                <a:spcPct val="20000"/>
              </a:spcBef>
              <a:buClr>
                <a:srgbClr val="CCFF33"/>
              </a:buClr>
              <a:buSzPct val="120000"/>
              <a:buFont typeface="Wingdings" panose="05000000000000000000" pitchFamily="2" charset="2"/>
              <a:buChar char="þ"/>
            </a:pPr>
            <a:r>
              <a:rPr lang="zh-CN" altLang="en-US" dirty="0">
                <a:solidFill>
                  <a:srgbClr val="33CC33"/>
                </a:solidFill>
                <a:latin typeface="华文细黑" pitchFamily="2" charset="-122"/>
                <a:ea typeface="华文细黑" pitchFamily="2" charset="-122"/>
              </a:rPr>
              <a:t> </a:t>
            </a:r>
            <a:r>
              <a:rPr lang="zh-CN" altLang="en-US" u="sng" dirty="0">
                <a:solidFill>
                  <a:srgbClr val="FFFFFF"/>
                </a:solidFill>
                <a:latin typeface="黑体" panose="02010609060101010101" pitchFamily="49" charset="-122"/>
                <a:ea typeface="黑体" panose="02010609060101010101" pitchFamily="49" charset="-122"/>
              </a:rPr>
              <a:t>期权计划：</a:t>
            </a:r>
            <a:r>
              <a:rPr lang="zh-CN" altLang="en-US" dirty="0">
                <a:solidFill>
                  <a:srgbClr val="FFFF00"/>
                </a:solidFill>
                <a:latin typeface="华文细黑" pitchFamily="2" charset="-122"/>
                <a:ea typeface="华文细黑" pitchFamily="2" charset="-122"/>
              </a:rPr>
              <a:t>公司给予员工在将来某一时期内以一定价格购买一定数量股票的权利，员工到期可以行使也可以放弃这个权利，购股价格通常参照股权的当前价格确定。同时对员工在购股后出售股票的期限作出规定。</a:t>
            </a:r>
            <a:endParaRPr lang="zh-CN" altLang="en-US" dirty="0">
              <a:solidFill>
                <a:srgbClr val="FFFF00"/>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0" y="0"/>
            <a:ext cx="10668000" cy="990600"/>
          </a:xfrm>
          <a:solidFill>
            <a:srgbClr val="0000CC"/>
          </a:solidFill>
        </p:spPr>
        <p:txBody>
          <a:bodyPr anchor="b"/>
          <a:lstStyle/>
          <a:p>
            <a:pPr eaLnBrk="1" hangingPunct="1">
              <a:lnSpc>
                <a:spcPct val="410000"/>
              </a:lnSpc>
            </a:pPr>
            <a:r>
              <a:rPr lang="zh-CN" altLang="en-US" sz="3200" b="1" dirty="0">
                <a:solidFill>
                  <a:srgbClr val="FFFFFF"/>
                </a:solidFill>
                <a:latin typeface="华文中宋" pitchFamily="2" charset="-122"/>
                <a:ea typeface="华文中宋" pitchFamily="2" charset="-122"/>
              </a:rPr>
              <a:t>　不同类型股权计划的权利义务比较</a:t>
            </a:r>
            <a:endParaRPr lang="zh-CN" altLang="en-US" sz="3200" b="1" dirty="0" smtClean="0">
              <a:solidFill>
                <a:srgbClr val="FFFFFF"/>
              </a:solidFill>
              <a:latin typeface="华文中宋" pitchFamily="2" charset="-122"/>
              <a:ea typeface="华文中宋" pitchFamily="2" charset="-122"/>
            </a:endParaRPr>
          </a:p>
        </p:txBody>
      </p:sp>
      <p:graphicFrame>
        <p:nvGraphicFramePr>
          <p:cNvPr id="2" name="表格 1"/>
          <p:cNvGraphicFramePr>
            <a:graphicFrameLocks noGrp="1"/>
          </p:cNvGraphicFramePr>
          <p:nvPr/>
        </p:nvGraphicFramePr>
        <p:xfrm>
          <a:off x="1013466" y="2369822"/>
          <a:ext cx="8641068" cy="2160267"/>
        </p:xfrm>
        <a:graphic>
          <a:graphicData uri="http://schemas.openxmlformats.org/drawingml/2006/table">
            <a:tbl>
              <a:tblPr firstRow="1" firstCol="1" bandRow="1">
                <a:tableStyleId>{5C22544A-7EE6-4342-B048-85BDC9FD1C3A}</a:tableStyleId>
              </a:tblPr>
              <a:tblGrid>
                <a:gridCol w="1489223"/>
                <a:gridCol w="1430369"/>
                <a:gridCol w="1400942"/>
                <a:gridCol w="1459796"/>
                <a:gridCol w="1430369"/>
                <a:gridCol w="1430369"/>
              </a:tblGrid>
              <a:tr h="564039">
                <a:tc>
                  <a:txBody>
                    <a:bodyPr/>
                    <a:lstStyle/>
                    <a:p>
                      <a:pPr algn="ctr">
                        <a:lnSpc>
                          <a:spcPts val="1200"/>
                        </a:lnSpc>
                        <a:spcAft>
                          <a:spcPts val="0"/>
                        </a:spcAft>
                      </a:pPr>
                      <a:r>
                        <a:rPr lang="en-US" sz="2000" kern="100" dirty="0">
                          <a:effectLst/>
                        </a:rPr>
                        <a:t> </a:t>
                      </a:r>
                      <a:endParaRPr lang="zh-CN" sz="2000" kern="100" dirty="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zh-CN" sz="1600" kern="100" dirty="0">
                          <a:effectLst/>
                        </a:rPr>
                        <a:t>增值收益权</a:t>
                      </a:r>
                      <a:endParaRPr lang="zh-CN" sz="2000" kern="100" dirty="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zh-CN" sz="1600" kern="100">
                          <a:effectLst/>
                        </a:rPr>
                        <a:t>持有风险</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zh-CN" sz="1600" kern="100">
                          <a:effectLst/>
                        </a:rPr>
                        <a:t>股票表决权</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zh-CN" sz="1600" kern="100">
                          <a:effectLst/>
                        </a:rPr>
                        <a:t>现期资金投入</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zh-CN" sz="1600" kern="100">
                          <a:effectLst/>
                        </a:rPr>
                        <a:t>贴息优惠权</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r>
              <a:tr h="532076">
                <a:tc>
                  <a:txBody>
                    <a:bodyPr/>
                    <a:lstStyle/>
                    <a:p>
                      <a:pPr algn="ctr">
                        <a:lnSpc>
                          <a:spcPts val="1200"/>
                        </a:lnSpc>
                        <a:spcAft>
                          <a:spcPts val="0"/>
                        </a:spcAft>
                      </a:pPr>
                      <a:r>
                        <a:rPr lang="zh-CN" sz="1600" kern="100">
                          <a:effectLst/>
                        </a:rPr>
                        <a:t>现股</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a:effectLst/>
                        </a:rPr>
                        <a:t>√</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dirty="0">
                          <a:effectLst/>
                        </a:rPr>
                        <a:t>√</a:t>
                      </a:r>
                      <a:endParaRPr lang="zh-CN" sz="2000" kern="100" dirty="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a:effectLst/>
                        </a:rPr>
                        <a:t>√</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a:effectLst/>
                        </a:rPr>
                        <a:t>√</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a:effectLst/>
                        </a:rPr>
                        <a:t>×</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r>
              <a:tr h="532076">
                <a:tc>
                  <a:txBody>
                    <a:bodyPr/>
                    <a:lstStyle/>
                    <a:p>
                      <a:pPr algn="ctr">
                        <a:lnSpc>
                          <a:spcPts val="1200"/>
                        </a:lnSpc>
                        <a:spcAft>
                          <a:spcPts val="0"/>
                        </a:spcAft>
                      </a:pPr>
                      <a:r>
                        <a:rPr lang="zh-CN" sz="1600" kern="100">
                          <a:effectLst/>
                        </a:rPr>
                        <a:t>期股</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a:effectLst/>
                        </a:rPr>
                        <a:t>√</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a:effectLst/>
                        </a:rPr>
                        <a:t>√</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a:effectLst/>
                        </a:rPr>
                        <a:t>×</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dirty="0">
                          <a:effectLst/>
                        </a:rPr>
                        <a:t>×</a:t>
                      </a:r>
                      <a:endParaRPr lang="zh-CN" sz="2000" kern="100" dirty="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dirty="0">
                          <a:effectLst/>
                        </a:rPr>
                        <a:t>√</a:t>
                      </a:r>
                      <a:endParaRPr lang="zh-CN" sz="2000" kern="100" dirty="0">
                        <a:effectLst/>
                        <a:latin typeface="Calibri" panose="020F0502020204030204"/>
                        <a:ea typeface="宋体" panose="02010600030101010101" pitchFamily="2" charset="-122"/>
                        <a:cs typeface="Times New Roman" panose="02020603050405020304"/>
                      </a:endParaRPr>
                    </a:p>
                  </a:txBody>
                  <a:tcPr marL="0" marR="0" marT="0" marB="0" anchor="ctr"/>
                </a:tc>
              </a:tr>
              <a:tr h="532076">
                <a:tc>
                  <a:txBody>
                    <a:bodyPr/>
                    <a:lstStyle/>
                    <a:p>
                      <a:pPr algn="ctr">
                        <a:lnSpc>
                          <a:spcPts val="1200"/>
                        </a:lnSpc>
                        <a:spcAft>
                          <a:spcPts val="0"/>
                        </a:spcAft>
                      </a:pPr>
                      <a:r>
                        <a:rPr lang="zh-CN" sz="1600" kern="100">
                          <a:effectLst/>
                        </a:rPr>
                        <a:t>期权</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a:effectLst/>
                        </a:rPr>
                        <a:t>√</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a:effectLst/>
                        </a:rPr>
                        <a:t>×</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a:effectLst/>
                        </a:rPr>
                        <a:t>×</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a:effectLst/>
                        </a:rPr>
                        <a:t>×</a:t>
                      </a:r>
                      <a:endParaRPr lang="zh-CN" sz="2000" kern="100">
                        <a:effectLst/>
                        <a:latin typeface="Calibri" panose="020F0502020204030204"/>
                        <a:ea typeface="宋体" panose="02010600030101010101" pitchFamily="2" charset="-122"/>
                        <a:cs typeface="Times New Roman" panose="02020603050405020304"/>
                      </a:endParaRPr>
                    </a:p>
                  </a:txBody>
                  <a:tcPr marL="0" marR="0" marT="0" marB="0" anchor="ctr"/>
                </a:tc>
                <a:tc>
                  <a:txBody>
                    <a:bodyPr/>
                    <a:lstStyle/>
                    <a:p>
                      <a:pPr algn="ctr">
                        <a:lnSpc>
                          <a:spcPts val="1200"/>
                        </a:lnSpc>
                        <a:spcAft>
                          <a:spcPts val="0"/>
                        </a:spcAft>
                      </a:pPr>
                      <a:r>
                        <a:rPr lang="en-US" sz="1600" kern="100" dirty="0">
                          <a:effectLst/>
                        </a:rPr>
                        <a:t>√</a:t>
                      </a:r>
                      <a:endParaRPr lang="zh-CN" sz="2000" kern="100" dirty="0">
                        <a:effectLst/>
                        <a:latin typeface="Calibri" panose="020F0502020204030204"/>
                        <a:ea typeface="宋体" panose="02010600030101010101" pitchFamily="2" charset="-122"/>
                        <a:cs typeface="Times New Roman" panose="02020603050405020304"/>
                      </a:endParaRPr>
                    </a:p>
                  </a:txBody>
                  <a:tcPr marL="0" marR="0" marT="0" marB="0" anchor="ctr"/>
                </a:tc>
              </a:tr>
            </a:tbl>
          </a:graphicData>
        </a:graphic>
      </p:graphicFrame>
    </p:spTree>
  </p:cSld>
  <p:clrMapOvr>
    <a:masterClrMapping/>
  </p:clrMapOvr>
  <p:transition spd="slow">
    <p:wip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0" y="0"/>
            <a:ext cx="10668000" cy="990600"/>
          </a:xfrm>
          <a:solidFill>
            <a:srgbClr val="0000CC"/>
          </a:solidFill>
        </p:spPr>
        <p:txBody>
          <a:bodyPr anchor="b"/>
          <a:lstStyle/>
          <a:p>
            <a:pPr eaLnBrk="1" hangingPunct="1">
              <a:lnSpc>
                <a:spcPct val="410000"/>
              </a:lnSpc>
            </a:pPr>
            <a:r>
              <a:rPr lang="zh-CN" altLang="en-US" sz="3200" b="1" dirty="0" smtClean="0">
                <a:solidFill>
                  <a:srgbClr val="FFFFFF"/>
                </a:solidFill>
                <a:latin typeface="华文中宋" pitchFamily="2" charset="-122"/>
                <a:ea typeface="华文中宋" pitchFamily="2" charset="-122"/>
              </a:rPr>
              <a:t>股票期权计划存在的问题</a:t>
            </a:r>
            <a:endParaRPr lang="zh-CN" altLang="en-US" sz="3200" b="1" dirty="0" smtClean="0">
              <a:solidFill>
                <a:srgbClr val="FFFFFF"/>
              </a:solidFill>
              <a:latin typeface="华文中宋" pitchFamily="2" charset="-122"/>
              <a:ea typeface="华文中宋" pitchFamily="2" charset="-122"/>
            </a:endParaRPr>
          </a:p>
        </p:txBody>
      </p:sp>
      <p:sp>
        <p:nvSpPr>
          <p:cNvPr id="3" name="TextBox 2"/>
          <p:cNvSpPr txBox="1"/>
          <p:nvPr/>
        </p:nvSpPr>
        <p:spPr>
          <a:xfrm>
            <a:off x="293377" y="1707618"/>
            <a:ext cx="10081246" cy="461664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b="0" dirty="0" smtClean="0">
                <a:solidFill>
                  <a:srgbClr val="000000"/>
                </a:solidFill>
              </a:rPr>
              <a:t>管理</a:t>
            </a:r>
            <a:r>
              <a:rPr lang="zh-CN" altLang="en-US" b="0" dirty="0">
                <a:solidFill>
                  <a:srgbClr val="000000"/>
                </a:solidFill>
              </a:rPr>
              <a:t>者很可能会因为过于关注股票价格而忽视其他方面的一些目标</a:t>
            </a:r>
            <a:r>
              <a:rPr lang="zh-CN" altLang="en-US" b="0" dirty="0" smtClean="0">
                <a:solidFill>
                  <a:srgbClr val="000000"/>
                </a:solidFill>
              </a:rPr>
              <a:t>。</a:t>
            </a:r>
            <a:endParaRPr lang="en-US" altLang="zh-CN" b="0" dirty="0" smtClean="0">
              <a:solidFill>
                <a:srgbClr val="000000"/>
              </a:solidFill>
            </a:endParaRPr>
          </a:p>
          <a:p>
            <a:pPr marL="800100" lvl="1" indent="-342900">
              <a:lnSpc>
                <a:spcPct val="150000"/>
              </a:lnSpc>
              <a:buFont typeface="Wingdings" panose="05000000000000000000" pitchFamily="2" charset="2"/>
              <a:buChar char="Ø"/>
            </a:pPr>
            <a:r>
              <a:rPr lang="zh-CN" altLang="en-US" sz="2000" b="0" dirty="0" smtClean="0">
                <a:solidFill>
                  <a:srgbClr val="000000"/>
                </a:solidFill>
              </a:rPr>
              <a:t>一些</a:t>
            </a:r>
            <a:r>
              <a:rPr lang="zh-CN" altLang="en-US" sz="2000" b="0" dirty="0">
                <a:solidFill>
                  <a:srgbClr val="000000"/>
                </a:solidFill>
              </a:rPr>
              <a:t>高管人员为了提升个人股票期权的价值</a:t>
            </a:r>
            <a:r>
              <a:rPr lang="en-US" altLang="zh-CN" sz="2000" b="0" dirty="0">
                <a:solidFill>
                  <a:srgbClr val="000000"/>
                </a:solidFill>
              </a:rPr>
              <a:t>,</a:t>
            </a:r>
            <a:r>
              <a:rPr lang="zh-CN" altLang="en-US" sz="2000" b="0" dirty="0">
                <a:solidFill>
                  <a:srgbClr val="000000"/>
                </a:solidFill>
              </a:rPr>
              <a:t>甚至会采取一些不道德的方式来抬升公司股票价格</a:t>
            </a:r>
            <a:r>
              <a:rPr lang="en-US" altLang="zh-CN" sz="2000" b="0" dirty="0" smtClean="0">
                <a:solidFill>
                  <a:srgbClr val="000000"/>
                </a:solidFill>
              </a:rPr>
              <a:t>,</a:t>
            </a:r>
            <a:r>
              <a:rPr lang="zh-CN" altLang="en-US" sz="2000" b="0" dirty="0">
                <a:solidFill>
                  <a:srgbClr val="000000"/>
                </a:solidFill>
              </a:rPr>
              <a:t>比如通过欺骗投资者来使他们认为组织有超过实际水平的价值和盈利水平</a:t>
            </a:r>
            <a:r>
              <a:rPr lang="en-US" altLang="zh-CN" sz="2000" b="0" dirty="0">
                <a:solidFill>
                  <a:srgbClr val="000000"/>
                </a:solidFill>
              </a:rPr>
              <a:t>,</a:t>
            </a:r>
            <a:r>
              <a:rPr lang="zh-CN" altLang="en-US" sz="2000" b="0" dirty="0">
                <a:solidFill>
                  <a:srgbClr val="000000"/>
                </a:solidFill>
              </a:rPr>
              <a:t>所采取的手段包括隐瞒损失以及夸大收益的账面价值</a:t>
            </a:r>
            <a:r>
              <a:rPr lang="zh-CN" altLang="en-US" sz="2000" b="0" dirty="0" smtClean="0">
                <a:solidFill>
                  <a:srgbClr val="000000"/>
                </a:solidFill>
              </a:rPr>
              <a:t>等。</a:t>
            </a:r>
            <a:endParaRPr lang="en-US" altLang="zh-CN" sz="2000" b="0" dirty="0" smtClean="0">
              <a:solidFill>
                <a:srgbClr val="000000"/>
              </a:solidFill>
            </a:endParaRPr>
          </a:p>
          <a:p>
            <a:pPr marL="800100" lvl="1" indent="-342900">
              <a:lnSpc>
                <a:spcPct val="150000"/>
              </a:lnSpc>
              <a:buFont typeface="Wingdings" panose="05000000000000000000" pitchFamily="2" charset="2"/>
              <a:buChar char="Ø"/>
            </a:pPr>
            <a:r>
              <a:rPr lang="zh-CN" altLang="en-US" sz="2000" b="0" dirty="0" smtClean="0">
                <a:solidFill>
                  <a:srgbClr val="000000"/>
                </a:solidFill>
              </a:rPr>
              <a:t>一些公司非法提供回溯</a:t>
            </a:r>
            <a:r>
              <a:rPr lang="zh-CN" altLang="en-US" sz="2000" b="0" dirty="0">
                <a:solidFill>
                  <a:srgbClr val="000000"/>
                </a:solidFill>
              </a:rPr>
              <a:t>性股票</a:t>
            </a:r>
            <a:r>
              <a:rPr lang="zh-CN" altLang="en-US" sz="2000" b="0" dirty="0" smtClean="0">
                <a:solidFill>
                  <a:srgbClr val="000000"/>
                </a:solidFill>
              </a:rPr>
              <a:t>期权，会消除</a:t>
            </a:r>
            <a:r>
              <a:rPr lang="zh-CN" altLang="en-US" sz="2000" b="0" dirty="0">
                <a:solidFill>
                  <a:srgbClr val="000000"/>
                </a:solidFill>
              </a:rPr>
              <a:t>或者削弱了高管人员改善公司股票业绩的</a:t>
            </a:r>
            <a:r>
              <a:rPr lang="zh-CN" altLang="en-US" sz="2000" b="0" dirty="0" smtClean="0">
                <a:solidFill>
                  <a:srgbClr val="000000"/>
                </a:solidFill>
              </a:rPr>
              <a:t>动力</a:t>
            </a:r>
            <a:r>
              <a:rPr lang="zh-CN" altLang="en-US" sz="1800" b="0" dirty="0" smtClean="0">
                <a:solidFill>
                  <a:srgbClr val="000000"/>
                </a:solidFill>
              </a:rPr>
              <a:t>。</a:t>
            </a:r>
            <a:endParaRPr lang="en-US" altLang="zh-CN" sz="1800" b="0" dirty="0" smtClean="0">
              <a:solidFill>
                <a:srgbClr val="000000"/>
              </a:solidFill>
            </a:endParaRPr>
          </a:p>
          <a:p>
            <a:pPr marL="342900" indent="-342900">
              <a:lnSpc>
                <a:spcPct val="150000"/>
              </a:lnSpc>
              <a:buFont typeface="Wingdings" panose="05000000000000000000" pitchFamily="2" charset="2"/>
              <a:buChar char="Ø"/>
            </a:pPr>
            <a:r>
              <a:rPr lang="zh-CN" altLang="en-US" b="0" dirty="0" smtClean="0">
                <a:solidFill>
                  <a:srgbClr val="000000"/>
                </a:solidFill>
              </a:rPr>
              <a:t>公司</a:t>
            </a:r>
            <a:r>
              <a:rPr lang="zh-CN" altLang="en-US" b="0" dirty="0">
                <a:solidFill>
                  <a:srgbClr val="000000"/>
                </a:solidFill>
              </a:rPr>
              <a:t>股票价格的上涨会受到很多因素的影响</a:t>
            </a:r>
            <a:r>
              <a:rPr lang="en-US" altLang="zh-CN" b="0" dirty="0" smtClean="0">
                <a:solidFill>
                  <a:srgbClr val="000000"/>
                </a:solidFill>
              </a:rPr>
              <a:t>,</a:t>
            </a:r>
            <a:r>
              <a:rPr lang="zh-CN" altLang="en-US" b="0" dirty="0" smtClean="0">
                <a:solidFill>
                  <a:srgbClr val="000000"/>
                </a:solidFill>
              </a:rPr>
              <a:t> 并</a:t>
            </a:r>
            <a:r>
              <a:rPr lang="zh-CN" altLang="en-US" b="0" dirty="0">
                <a:solidFill>
                  <a:srgbClr val="000000"/>
                </a:solidFill>
              </a:rPr>
              <a:t>不一定是公司高层管理人员个人的能力和努力的结果</a:t>
            </a:r>
            <a:r>
              <a:rPr lang="zh-CN" altLang="en-US" b="0" dirty="0" smtClean="0">
                <a:solidFill>
                  <a:srgbClr val="000000"/>
                </a:solidFill>
              </a:rPr>
              <a:t>。因而股票</a:t>
            </a:r>
            <a:r>
              <a:rPr lang="zh-CN" altLang="en-US" b="0" dirty="0">
                <a:solidFill>
                  <a:srgbClr val="000000"/>
                </a:solidFill>
              </a:rPr>
              <a:t>期权在经济高涨时期通常很有吸引力</a:t>
            </a:r>
            <a:r>
              <a:rPr lang="en-US" altLang="zh-CN" b="0" dirty="0">
                <a:solidFill>
                  <a:srgbClr val="000000"/>
                </a:solidFill>
              </a:rPr>
              <a:t>,</a:t>
            </a:r>
            <a:r>
              <a:rPr lang="zh-CN" altLang="en-US" b="0" dirty="0">
                <a:solidFill>
                  <a:srgbClr val="000000"/>
                </a:solidFill>
              </a:rPr>
              <a:t>而在经济不景气</a:t>
            </a:r>
            <a:r>
              <a:rPr lang="zh-CN" altLang="en-US" b="0" dirty="0" smtClean="0">
                <a:solidFill>
                  <a:srgbClr val="000000"/>
                </a:solidFill>
              </a:rPr>
              <a:t>时期对</a:t>
            </a:r>
            <a:r>
              <a:rPr lang="zh-CN" altLang="en-US" b="0" dirty="0">
                <a:solidFill>
                  <a:srgbClr val="000000"/>
                </a:solidFill>
              </a:rPr>
              <a:t>管理人员没有太大的吸引力。</a:t>
            </a:r>
            <a:endParaRPr lang="zh-CN" altLang="en-US" b="0"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ctrTitle"/>
          </p:nvPr>
        </p:nvSpPr>
        <p:spPr>
          <a:xfrm>
            <a:off x="0" y="0"/>
            <a:ext cx="10668000" cy="914400"/>
          </a:xfrm>
          <a:solidFill>
            <a:srgbClr val="0000CC"/>
          </a:solidFill>
        </p:spPr>
        <p:txBody>
          <a:bodyPr anchor="b"/>
          <a:lstStyle/>
          <a:p>
            <a:pPr eaLnBrk="1" hangingPunct="1">
              <a:lnSpc>
                <a:spcPct val="330000"/>
              </a:lnSpc>
            </a:pPr>
            <a:r>
              <a:rPr lang="zh-CN" altLang="en-US" sz="3200" b="1" dirty="0" smtClean="0">
                <a:solidFill>
                  <a:srgbClr val="FFFFFF"/>
                </a:solidFill>
                <a:latin typeface="华文中宋" pitchFamily="2" charset="-122"/>
                <a:ea typeface="华文中宋" pitchFamily="2" charset="-122"/>
              </a:rPr>
              <a:t>员工持股计划的典型内容</a:t>
            </a:r>
            <a:endParaRPr lang="zh-CN" altLang="en-US" sz="3200" b="1" dirty="0" smtClean="0">
              <a:solidFill>
                <a:srgbClr val="FFFFFF"/>
              </a:solidFill>
              <a:latin typeface="华文中宋" pitchFamily="2" charset="-122"/>
              <a:ea typeface="华文中宋" pitchFamily="2" charset="-122"/>
            </a:endParaRPr>
          </a:p>
        </p:txBody>
      </p:sp>
      <p:sp>
        <p:nvSpPr>
          <p:cNvPr id="282627" name="Text Box 3"/>
          <p:cNvSpPr txBox="1">
            <a:spLocks noChangeArrowheads="1"/>
          </p:cNvSpPr>
          <p:nvPr/>
        </p:nvSpPr>
        <p:spPr bwMode="auto">
          <a:xfrm>
            <a:off x="990600" y="990600"/>
            <a:ext cx="8915400" cy="6153150"/>
          </a:xfrm>
          <a:prstGeom prst="rect">
            <a:avLst/>
          </a:prstGeom>
          <a:noFill/>
          <a:ln w="9525">
            <a:noFill/>
            <a:miter lim="800000"/>
          </a:ln>
        </p:spPr>
        <p:txBody>
          <a:bodyPr>
            <a:spAutoFit/>
          </a:bodyPr>
          <a:lstStyle/>
          <a:p>
            <a:pPr algn="l">
              <a:lnSpc>
                <a:spcPct val="140000"/>
              </a:lnSpc>
              <a:spcBef>
                <a:spcPct val="20000"/>
              </a:spcBef>
              <a:buClr>
                <a:srgbClr val="FF3300"/>
              </a:buClr>
              <a:buSzPct val="120000"/>
              <a:buFont typeface="Monotype Sorts" pitchFamily="2" charset="2"/>
              <a:buChar char="ý"/>
            </a:pPr>
            <a:r>
              <a:rPr lang="zh-CN" altLang="en-US">
                <a:solidFill>
                  <a:srgbClr val="000000"/>
                </a:solidFill>
                <a:latin typeface="华文细黑" pitchFamily="2" charset="-122"/>
                <a:ea typeface="华文细黑" pitchFamily="2" charset="-122"/>
              </a:rPr>
              <a:t>工作一年以上的员工均可参加。</a:t>
            </a:r>
            <a:endParaRPr lang="zh-CN" altLang="en-US">
              <a:solidFill>
                <a:srgbClr val="000000"/>
              </a:solidFill>
              <a:latin typeface="华文细黑" pitchFamily="2" charset="-122"/>
              <a:ea typeface="华文细黑" pitchFamily="2" charset="-122"/>
            </a:endParaRPr>
          </a:p>
          <a:p>
            <a:pPr algn="l">
              <a:lnSpc>
                <a:spcPct val="140000"/>
              </a:lnSpc>
              <a:spcBef>
                <a:spcPct val="20000"/>
              </a:spcBef>
              <a:buClr>
                <a:srgbClr val="FF3300"/>
              </a:buClr>
              <a:buSzPct val="120000"/>
              <a:buFont typeface="Monotype Sorts" pitchFamily="2" charset="2"/>
              <a:buChar char="ý"/>
            </a:pPr>
            <a:r>
              <a:rPr lang="zh-CN" altLang="en-US">
                <a:solidFill>
                  <a:srgbClr val="000000"/>
                </a:solidFill>
                <a:latin typeface="华文细黑" pitchFamily="2" charset="-122"/>
                <a:ea typeface="华文细黑" pitchFamily="2" charset="-122"/>
              </a:rPr>
              <a:t>  股份和股东分配权以工资为依据，兼顾工龄和工作业绩。</a:t>
            </a:r>
            <a:endParaRPr lang="zh-CN" altLang="en-US">
              <a:solidFill>
                <a:srgbClr val="000000"/>
              </a:solidFill>
              <a:latin typeface="华文细黑" pitchFamily="2" charset="-122"/>
              <a:ea typeface="华文细黑" pitchFamily="2" charset="-122"/>
            </a:endParaRPr>
          </a:p>
          <a:p>
            <a:pPr algn="l">
              <a:lnSpc>
                <a:spcPct val="140000"/>
              </a:lnSpc>
              <a:spcBef>
                <a:spcPct val="20000"/>
              </a:spcBef>
              <a:buClr>
                <a:srgbClr val="FF3300"/>
              </a:buClr>
              <a:buSzPct val="120000"/>
              <a:buFont typeface="Monotype Sorts" pitchFamily="2" charset="2"/>
              <a:buChar char="ý"/>
            </a:pPr>
            <a:r>
              <a:rPr lang="zh-CN" altLang="en-US">
                <a:solidFill>
                  <a:srgbClr val="000000"/>
                </a:solidFill>
                <a:latin typeface="华文细黑" pitchFamily="2" charset="-122"/>
                <a:ea typeface="华文细黑" pitchFamily="2" charset="-122"/>
              </a:rPr>
              <a:t>  员工持有的股份或股票交公司外部的公共托管机构或内部托管机构管理。</a:t>
            </a:r>
            <a:endParaRPr lang="zh-CN" altLang="en-US">
              <a:solidFill>
                <a:srgbClr val="000000"/>
              </a:solidFill>
              <a:latin typeface="华文细黑" pitchFamily="2" charset="-122"/>
              <a:ea typeface="华文细黑" pitchFamily="2" charset="-122"/>
            </a:endParaRPr>
          </a:p>
          <a:p>
            <a:pPr algn="l">
              <a:lnSpc>
                <a:spcPct val="140000"/>
              </a:lnSpc>
              <a:spcBef>
                <a:spcPct val="20000"/>
              </a:spcBef>
              <a:buClr>
                <a:srgbClr val="FF3300"/>
              </a:buClr>
              <a:buSzPct val="120000"/>
              <a:buFont typeface="Monotype Sorts" pitchFamily="2" charset="2"/>
              <a:buChar char="ý"/>
            </a:pPr>
            <a:r>
              <a:rPr lang="zh-CN" altLang="en-US">
                <a:solidFill>
                  <a:srgbClr val="000000"/>
                </a:solidFill>
                <a:latin typeface="华文细黑" pitchFamily="2" charset="-122"/>
                <a:ea typeface="华文细黑" pitchFamily="2" charset="-122"/>
              </a:rPr>
              <a:t>  在符合规定的时间和条件的情况下，员工持有的股份或股票有权出售，公司有责任收购。</a:t>
            </a:r>
            <a:endParaRPr lang="zh-CN" altLang="en-US">
              <a:solidFill>
                <a:srgbClr val="000000"/>
              </a:solidFill>
              <a:latin typeface="华文细黑" pitchFamily="2" charset="-122"/>
              <a:ea typeface="华文细黑" pitchFamily="2" charset="-122"/>
            </a:endParaRPr>
          </a:p>
          <a:p>
            <a:pPr algn="l">
              <a:lnSpc>
                <a:spcPct val="140000"/>
              </a:lnSpc>
              <a:spcBef>
                <a:spcPct val="20000"/>
              </a:spcBef>
              <a:buClr>
                <a:srgbClr val="FF3300"/>
              </a:buClr>
              <a:buSzPct val="120000"/>
              <a:buFont typeface="Monotype Sorts" pitchFamily="2" charset="2"/>
              <a:buChar char="ý"/>
            </a:pPr>
            <a:r>
              <a:rPr lang="zh-CN" altLang="en-US">
                <a:solidFill>
                  <a:srgbClr val="000000"/>
                </a:solidFill>
                <a:latin typeface="华文细黑" pitchFamily="2" charset="-122"/>
                <a:ea typeface="华文细黑" pitchFamily="2" charset="-122"/>
              </a:rPr>
              <a:t>  员工依计划持有的股份或股票一般在</a:t>
            </a:r>
            <a:r>
              <a:rPr lang="en-US" altLang="zh-CN">
                <a:solidFill>
                  <a:srgbClr val="000000"/>
                </a:solidFill>
                <a:latin typeface="华文细黑" pitchFamily="2" charset="-122"/>
                <a:ea typeface="华文细黑" pitchFamily="2" charset="-122"/>
              </a:rPr>
              <a:t>5</a:t>
            </a:r>
            <a:r>
              <a:rPr lang="zh-CN" altLang="en-US">
                <a:solidFill>
                  <a:srgbClr val="000000"/>
                </a:solidFill>
                <a:latin typeface="华文细黑" pitchFamily="2" charset="-122"/>
                <a:ea typeface="华文细黑" pitchFamily="2" charset="-122"/>
              </a:rPr>
              <a:t>－</a:t>
            </a:r>
            <a:r>
              <a:rPr lang="en-US" altLang="zh-CN">
                <a:solidFill>
                  <a:srgbClr val="000000"/>
                </a:solidFill>
                <a:latin typeface="华文细黑" pitchFamily="2" charset="-122"/>
                <a:ea typeface="华文细黑" pitchFamily="2" charset="-122"/>
              </a:rPr>
              <a:t>7</a:t>
            </a:r>
            <a:r>
              <a:rPr lang="zh-CN" altLang="en-US">
                <a:solidFill>
                  <a:srgbClr val="000000"/>
                </a:solidFill>
                <a:latin typeface="华文细黑" pitchFamily="2" charset="-122"/>
                <a:ea typeface="华文细黑" pitchFamily="2" charset="-122"/>
              </a:rPr>
              <a:t>年后才有百分之百的所有权。</a:t>
            </a:r>
            <a:endParaRPr lang="zh-CN" altLang="en-US">
              <a:solidFill>
                <a:srgbClr val="000000"/>
              </a:solidFill>
              <a:latin typeface="华文细黑" pitchFamily="2" charset="-122"/>
              <a:ea typeface="华文细黑" pitchFamily="2" charset="-122"/>
            </a:endParaRPr>
          </a:p>
          <a:p>
            <a:pPr algn="l">
              <a:lnSpc>
                <a:spcPct val="140000"/>
              </a:lnSpc>
              <a:spcBef>
                <a:spcPct val="20000"/>
              </a:spcBef>
              <a:buClr>
                <a:srgbClr val="FF3300"/>
              </a:buClr>
              <a:buSzPct val="120000"/>
              <a:buFont typeface="Monotype Sorts" pitchFamily="2" charset="2"/>
              <a:buChar char="ý"/>
            </a:pPr>
            <a:r>
              <a:rPr lang="zh-CN" altLang="en-US">
                <a:solidFill>
                  <a:srgbClr val="000000"/>
                </a:solidFill>
                <a:latin typeface="华文细黑" pitchFamily="2" charset="-122"/>
                <a:ea typeface="华文细黑" pitchFamily="2" charset="-122"/>
              </a:rPr>
              <a:t> 上市公司持股的员工享受与其他股东相同的投票权，未上市公司的持股员工对于公司的重大决策享有发言权。</a:t>
            </a:r>
            <a:endParaRPr lang="zh-CN" altLang="en-US">
              <a:solidFill>
                <a:srgbClr val="000000"/>
              </a:solidFill>
              <a:latin typeface="华文细黑" pitchFamily="2" charset="-122"/>
              <a:ea typeface="华文细黑" pitchFamily="2" charset="-122"/>
            </a:endParaRPr>
          </a:p>
          <a:p>
            <a:pPr algn="l">
              <a:lnSpc>
                <a:spcPct val="140000"/>
              </a:lnSpc>
              <a:spcBef>
                <a:spcPct val="20000"/>
              </a:spcBef>
              <a:buClr>
                <a:srgbClr val="FF3300"/>
              </a:buClr>
              <a:buSzPct val="120000"/>
              <a:buFont typeface="Monotype Sorts" pitchFamily="2" charset="2"/>
              <a:buChar char="ý"/>
            </a:pPr>
            <a:r>
              <a:rPr lang="zh-CN" altLang="en-US">
                <a:solidFill>
                  <a:srgbClr val="000000"/>
                </a:solidFill>
                <a:latin typeface="华文细黑" pitchFamily="2" charset="-122"/>
                <a:ea typeface="华文细黑" pitchFamily="2" charset="-122"/>
              </a:rPr>
              <a:t>  政府对于实行员工持股计划的公司给予税收优惠。</a:t>
            </a:r>
            <a:endParaRPr lang="zh-CN" altLang="en-US" b="0">
              <a:solidFill>
                <a:srgbClr val="000000"/>
              </a:solidFill>
              <a:ea typeface="幼圆" pitchFamily="49" charset="-122"/>
            </a:endParaRP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2800" b="1" dirty="0" smtClean="0">
                <a:solidFill>
                  <a:srgbClr val="FFFFFF"/>
                </a:solidFill>
                <a:latin typeface="华文中宋" pitchFamily="2" charset="-122"/>
                <a:ea typeface="华文中宋" pitchFamily="2" charset="-122"/>
                <a:sym typeface="Symbol" panose="05050102010706020507" pitchFamily="18" charset="2"/>
              </a:rPr>
              <a:t>战略性薪酬管理与企业战略</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grpSp>
        <p:nvGrpSpPr>
          <p:cNvPr id="68611" name="Group 5"/>
          <p:cNvGrpSpPr/>
          <p:nvPr/>
        </p:nvGrpSpPr>
        <p:grpSpPr bwMode="auto">
          <a:xfrm>
            <a:off x="266700" y="1608138"/>
            <a:ext cx="10045700" cy="5337175"/>
            <a:chOff x="168" y="1013"/>
            <a:chExt cx="6328" cy="3362"/>
          </a:xfrm>
        </p:grpSpPr>
        <p:sp>
          <p:nvSpPr>
            <p:cNvPr id="68612" name="Text Box 6"/>
            <p:cNvSpPr txBox="1">
              <a:spLocks noChangeArrowheads="1"/>
            </p:cNvSpPr>
            <p:nvPr/>
          </p:nvSpPr>
          <p:spPr bwMode="auto">
            <a:xfrm>
              <a:off x="2856" y="1707"/>
              <a:ext cx="1232" cy="268"/>
            </a:xfrm>
            <a:prstGeom prst="rect">
              <a:avLst/>
            </a:prstGeom>
            <a:gradFill rotWithShape="0">
              <a:gsLst>
                <a:gs pos="0">
                  <a:srgbClr val="6600CC"/>
                </a:gs>
                <a:gs pos="100000">
                  <a:srgbClr val="2F005E"/>
                </a:gs>
              </a:gsLst>
              <a:lin ang="5400000" scaled="1"/>
            </a:gradFill>
            <a:ln w="9525">
              <a:miter lim="800000"/>
            </a:ln>
            <a:scene3d>
              <a:camera prst="legacyObliqueTopRight"/>
              <a:lightRig rig="legacyFlat3" dir="b"/>
            </a:scene3d>
            <a:sp3d extrusionH="430200" prstMaterial="legacyMatte">
              <a:bevelT w="13500" h="13500" prst="angle"/>
              <a:bevelB w="13500" h="13500" prst="angle"/>
              <a:extrusionClr>
                <a:srgbClr val="6600CC"/>
              </a:extrusionClr>
            </a:sp3d>
          </p:spPr>
          <p:txBody>
            <a:bodyPr lIns="104498" tIns="52249" rIns="104498" bIns="52249">
              <a:spAutoFit/>
              <a:flatTx/>
            </a:bodyPr>
            <a:lstStyle/>
            <a:p>
              <a:pPr algn="ctr" defTabSz="1044575">
                <a:spcBef>
                  <a:spcPct val="50000"/>
                </a:spcBef>
              </a:pPr>
              <a:r>
                <a:rPr lang="zh-CN" altLang="en-US" sz="2100">
                  <a:solidFill>
                    <a:schemeClr val="bg1"/>
                  </a:solidFill>
                  <a:latin typeface="华文宋体" pitchFamily="2" charset="-122"/>
                  <a:ea typeface="华文宋体" pitchFamily="2" charset="-122"/>
                </a:rPr>
                <a:t>经营单位战略</a:t>
              </a:r>
              <a:endParaRPr lang="zh-CN" altLang="en-US" sz="2100">
                <a:solidFill>
                  <a:schemeClr val="bg1"/>
                </a:solidFill>
                <a:latin typeface="华文宋体" pitchFamily="2" charset="-122"/>
                <a:ea typeface="华文宋体" pitchFamily="2" charset="-122"/>
              </a:endParaRPr>
            </a:p>
          </p:txBody>
        </p:sp>
        <p:sp>
          <p:nvSpPr>
            <p:cNvPr id="684039" name="Text Box 7"/>
            <p:cNvSpPr txBox="1">
              <a:spLocks noChangeArrowheads="1"/>
            </p:cNvSpPr>
            <p:nvPr/>
          </p:nvSpPr>
          <p:spPr bwMode="auto">
            <a:xfrm>
              <a:off x="168" y="1013"/>
              <a:ext cx="1378" cy="430"/>
            </a:xfrm>
            <a:prstGeom prst="rect">
              <a:avLst/>
            </a:prstGeom>
            <a:solidFill>
              <a:schemeClr val="hlink"/>
            </a:solidFill>
            <a:ln w="9525">
              <a:noFill/>
              <a:miter lim="800000"/>
            </a:ln>
            <a:effectLst>
              <a:outerShdw dist="107763" dir="13500000" algn="ctr" rotWithShape="0">
                <a:schemeClr val="bg2"/>
              </a:outerShdw>
            </a:effectLst>
          </p:spPr>
          <p:txBody>
            <a:bodyPr lIns="104498" tIns="52249" rIns="104498" bIns="52249">
              <a:spAutoFit/>
            </a:bodyPr>
            <a:lstStyle/>
            <a:p>
              <a:pPr algn="l" defTabSz="1044575">
                <a:spcBef>
                  <a:spcPct val="50000"/>
                </a:spcBef>
                <a:defRPr/>
              </a:pPr>
              <a:r>
                <a:rPr lang="zh-CN" altLang="en-US" sz="1900">
                  <a:solidFill>
                    <a:srgbClr val="A50021"/>
                  </a:solidFill>
                  <a:latin typeface="华文宋体" pitchFamily="2" charset="-122"/>
                  <a:ea typeface="华文宋体" pitchFamily="2" charset="-122"/>
                </a:rPr>
                <a:t>我们应当到哪些领域去？</a:t>
              </a:r>
              <a:endParaRPr lang="zh-CN" altLang="en-US" sz="1900">
                <a:solidFill>
                  <a:srgbClr val="A50021"/>
                </a:solidFill>
                <a:latin typeface="华文宋体" pitchFamily="2" charset="-122"/>
                <a:ea typeface="华文宋体" pitchFamily="2" charset="-122"/>
              </a:endParaRPr>
            </a:p>
          </p:txBody>
        </p:sp>
        <p:sp>
          <p:nvSpPr>
            <p:cNvPr id="68614" name="Text Box 8"/>
            <p:cNvSpPr txBox="1">
              <a:spLocks noChangeArrowheads="1"/>
            </p:cNvSpPr>
            <p:nvPr/>
          </p:nvSpPr>
          <p:spPr bwMode="auto">
            <a:xfrm>
              <a:off x="3192" y="2187"/>
              <a:ext cx="1288" cy="268"/>
            </a:xfrm>
            <a:prstGeom prst="rect">
              <a:avLst/>
            </a:prstGeom>
            <a:gradFill rotWithShape="0">
              <a:gsLst>
                <a:gs pos="0">
                  <a:srgbClr val="6600CC"/>
                </a:gs>
                <a:gs pos="100000">
                  <a:srgbClr val="2F005E"/>
                </a:gs>
              </a:gsLst>
              <a:lin ang="5400000" scaled="1"/>
            </a:gradFill>
            <a:ln w="9525">
              <a:miter lim="800000"/>
            </a:ln>
            <a:scene3d>
              <a:camera prst="legacyObliqueTopRight"/>
              <a:lightRig rig="legacyFlat3" dir="b"/>
            </a:scene3d>
            <a:sp3d extrusionH="430200" prstMaterial="legacyMatte">
              <a:bevelT w="13500" h="13500" prst="angle"/>
              <a:bevelB w="13500" h="13500" prst="angle"/>
              <a:extrusionClr>
                <a:srgbClr val="6600CC"/>
              </a:extrusionClr>
            </a:sp3d>
          </p:spPr>
          <p:txBody>
            <a:bodyPr lIns="104498" tIns="52249" rIns="104498" bIns="52249">
              <a:spAutoFit/>
              <a:flatTx/>
            </a:bodyPr>
            <a:lstStyle/>
            <a:p>
              <a:pPr algn="ctr" defTabSz="1044575">
                <a:spcBef>
                  <a:spcPct val="50000"/>
                </a:spcBef>
              </a:pPr>
              <a:r>
                <a:rPr lang="zh-CN" altLang="en-US" sz="2100">
                  <a:solidFill>
                    <a:schemeClr val="bg1"/>
                  </a:solidFill>
                  <a:latin typeface="华文宋体" pitchFamily="2" charset="-122"/>
                  <a:ea typeface="华文宋体" pitchFamily="2" charset="-122"/>
                </a:rPr>
                <a:t>人力资源</a:t>
              </a:r>
              <a:r>
                <a:rPr lang="zh-CN" altLang="zh-CN" sz="2100">
                  <a:solidFill>
                    <a:schemeClr val="bg1"/>
                  </a:solidFill>
                  <a:latin typeface="华文宋体" pitchFamily="2" charset="-122"/>
                  <a:ea typeface="华文宋体" pitchFamily="2" charset="-122"/>
                </a:rPr>
                <a:t>战略</a:t>
              </a:r>
              <a:endParaRPr lang="zh-CN" altLang="en-US" sz="2100">
                <a:solidFill>
                  <a:schemeClr val="bg1"/>
                </a:solidFill>
                <a:latin typeface="华文宋体" pitchFamily="2" charset="-122"/>
                <a:ea typeface="华文宋体" pitchFamily="2" charset="-122"/>
              </a:endParaRPr>
            </a:p>
          </p:txBody>
        </p:sp>
        <p:sp>
          <p:nvSpPr>
            <p:cNvPr id="68615" name="Text Box 9"/>
            <p:cNvSpPr txBox="1">
              <a:spLocks noChangeArrowheads="1"/>
            </p:cNvSpPr>
            <p:nvPr/>
          </p:nvSpPr>
          <p:spPr bwMode="auto">
            <a:xfrm>
              <a:off x="3584" y="2667"/>
              <a:ext cx="1344" cy="268"/>
            </a:xfrm>
            <a:prstGeom prst="rect">
              <a:avLst/>
            </a:prstGeom>
            <a:gradFill rotWithShape="0">
              <a:gsLst>
                <a:gs pos="0">
                  <a:srgbClr val="6600CC"/>
                </a:gs>
                <a:gs pos="100000">
                  <a:srgbClr val="2F005E"/>
                </a:gs>
              </a:gsLst>
              <a:lin ang="5400000" scaled="1"/>
            </a:gradFill>
            <a:ln w="9525">
              <a:miter lim="800000"/>
            </a:ln>
            <a:scene3d>
              <a:camera prst="legacyObliqueTopRight"/>
              <a:lightRig rig="legacyFlat3" dir="b"/>
            </a:scene3d>
            <a:sp3d extrusionH="430200" prstMaterial="legacyMatte">
              <a:bevelT w="13500" h="13500" prst="angle"/>
              <a:bevelB w="13500" h="13500" prst="angle"/>
              <a:extrusionClr>
                <a:srgbClr val="6600CC"/>
              </a:extrusionClr>
            </a:sp3d>
          </p:spPr>
          <p:txBody>
            <a:bodyPr lIns="104498" tIns="52249" rIns="104498" bIns="52249">
              <a:spAutoFit/>
              <a:flatTx/>
            </a:bodyPr>
            <a:lstStyle/>
            <a:p>
              <a:pPr algn="ctr" defTabSz="1044575">
                <a:spcBef>
                  <a:spcPct val="50000"/>
                </a:spcBef>
              </a:pPr>
              <a:r>
                <a:rPr lang="zh-CN" altLang="en-US" sz="2100">
                  <a:solidFill>
                    <a:schemeClr val="bg1"/>
                  </a:solidFill>
                  <a:latin typeface="华文宋体" pitchFamily="2" charset="-122"/>
                  <a:ea typeface="华文宋体" pitchFamily="2" charset="-122"/>
                </a:rPr>
                <a:t>战略性薪酬决策</a:t>
              </a:r>
              <a:endParaRPr lang="zh-CN" altLang="en-US" sz="2100">
                <a:solidFill>
                  <a:schemeClr val="bg1"/>
                </a:solidFill>
                <a:latin typeface="华文宋体" pitchFamily="2" charset="-122"/>
                <a:ea typeface="华文宋体" pitchFamily="2" charset="-122"/>
              </a:endParaRPr>
            </a:p>
          </p:txBody>
        </p:sp>
        <p:sp>
          <p:nvSpPr>
            <p:cNvPr id="684042" name="Text Box 10"/>
            <p:cNvSpPr txBox="1">
              <a:spLocks noChangeArrowheads="1"/>
            </p:cNvSpPr>
            <p:nvPr/>
          </p:nvSpPr>
          <p:spPr bwMode="auto">
            <a:xfrm>
              <a:off x="168" y="1623"/>
              <a:ext cx="2013" cy="430"/>
            </a:xfrm>
            <a:prstGeom prst="rect">
              <a:avLst/>
            </a:prstGeom>
            <a:solidFill>
              <a:schemeClr val="hlink"/>
            </a:solidFill>
            <a:ln w="11113">
              <a:noFill/>
              <a:miter lim="800000"/>
            </a:ln>
            <a:effectLst>
              <a:outerShdw dist="107763" dir="13500000" algn="ctr" rotWithShape="0">
                <a:srgbClr val="808080"/>
              </a:outerShdw>
            </a:effectLst>
          </p:spPr>
          <p:txBody>
            <a:bodyPr lIns="104498" tIns="52249" rIns="104498" bIns="52249">
              <a:spAutoFit/>
            </a:bodyPr>
            <a:lstStyle/>
            <a:p>
              <a:pPr algn="l" defTabSz="1044575">
                <a:defRPr/>
              </a:pPr>
              <a:r>
                <a:rPr lang="zh-CN" altLang="en-US" sz="1900">
                  <a:solidFill>
                    <a:srgbClr val="A50021"/>
                  </a:solidFill>
                  <a:latin typeface="华文宋体" pitchFamily="2" charset="-122"/>
                  <a:ea typeface="华文宋体" pitchFamily="2" charset="-122"/>
                </a:rPr>
                <a:t>在这些领域中如何才能获胜（获得竞争优势）？</a:t>
              </a:r>
              <a:endParaRPr lang="zh-CN" altLang="zh-CN" sz="1900">
                <a:solidFill>
                  <a:srgbClr val="A50021"/>
                </a:solidFill>
                <a:latin typeface="华文宋体" pitchFamily="2" charset="-122"/>
                <a:ea typeface="华文宋体" pitchFamily="2" charset="-122"/>
              </a:endParaRPr>
            </a:p>
          </p:txBody>
        </p:sp>
        <p:sp>
          <p:nvSpPr>
            <p:cNvPr id="68617" name="Text Box 11"/>
            <p:cNvSpPr txBox="1">
              <a:spLocks noChangeArrowheads="1"/>
            </p:cNvSpPr>
            <p:nvPr/>
          </p:nvSpPr>
          <p:spPr bwMode="auto">
            <a:xfrm>
              <a:off x="2072" y="1013"/>
              <a:ext cx="1624" cy="470"/>
            </a:xfrm>
            <a:prstGeom prst="rect">
              <a:avLst/>
            </a:prstGeom>
            <a:gradFill rotWithShape="0">
              <a:gsLst>
                <a:gs pos="0">
                  <a:srgbClr val="6600CC"/>
                </a:gs>
                <a:gs pos="100000">
                  <a:srgbClr val="2F005E"/>
                </a:gs>
              </a:gsLst>
              <a:lin ang="5400000" scaled="1"/>
            </a:gradFill>
            <a:ln w="9525">
              <a:miter lim="800000"/>
            </a:ln>
            <a:scene3d>
              <a:camera prst="legacyObliqueTopRight"/>
              <a:lightRig rig="legacyFlat3" dir="b"/>
            </a:scene3d>
            <a:sp3d extrusionH="430200" prstMaterial="legacyMatte">
              <a:bevelT w="13500" h="13500" prst="angle"/>
              <a:bevelB w="13500" h="13500" prst="angle"/>
              <a:extrusionClr>
                <a:srgbClr val="6600CC"/>
              </a:extrusionClr>
            </a:sp3d>
          </p:spPr>
          <p:txBody>
            <a:bodyPr lIns="104498" tIns="52249" rIns="104498" bIns="52249">
              <a:spAutoFit/>
              <a:flatTx/>
            </a:bodyPr>
            <a:lstStyle/>
            <a:p>
              <a:pPr algn="ctr" defTabSz="1044575">
                <a:spcBef>
                  <a:spcPct val="50000"/>
                </a:spcBef>
              </a:pPr>
              <a:r>
                <a:rPr lang="zh-CN" altLang="en-US" sz="2100">
                  <a:solidFill>
                    <a:schemeClr val="bg1"/>
                  </a:solidFill>
                  <a:latin typeface="华文宋体" pitchFamily="2" charset="-122"/>
                  <a:ea typeface="华文宋体" pitchFamily="2" charset="-122"/>
                </a:rPr>
                <a:t>公司目标</a:t>
              </a:r>
              <a:r>
                <a:rPr lang="en-US" altLang="zh-CN" sz="2100">
                  <a:solidFill>
                    <a:schemeClr val="bg1"/>
                  </a:solidFill>
                  <a:latin typeface="华文宋体" pitchFamily="2" charset="-122"/>
                  <a:ea typeface="华文宋体" pitchFamily="2" charset="-122"/>
                </a:rPr>
                <a:t>/</a:t>
              </a:r>
              <a:r>
                <a:rPr lang="zh-CN" altLang="en-US" sz="2100">
                  <a:solidFill>
                    <a:schemeClr val="bg1"/>
                  </a:solidFill>
                  <a:latin typeface="华文宋体" pitchFamily="2" charset="-122"/>
                  <a:ea typeface="华文宋体" pitchFamily="2" charset="-122"/>
                </a:rPr>
                <a:t>战略规划</a:t>
              </a:r>
              <a:r>
                <a:rPr lang="en-US" altLang="zh-CN" sz="2100">
                  <a:solidFill>
                    <a:schemeClr val="bg1"/>
                  </a:solidFill>
                  <a:latin typeface="华文宋体" pitchFamily="2" charset="-122"/>
                  <a:ea typeface="华文宋体" pitchFamily="2" charset="-122"/>
                </a:rPr>
                <a:t>/</a:t>
              </a:r>
              <a:r>
                <a:rPr lang="zh-CN" altLang="en-US" sz="2100">
                  <a:solidFill>
                    <a:schemeClr val="bg1"/>
                  </a:solidFill>
                  <a:latin typeface="华文宋体" pitchFamily="2" charset="-122"/>
                  <a:ea typeface="华文宋体" pitchFamily="2" charset="-122"/>
                </a:rPr>
                <a:t>远景</a:t>
              </a:r>
              <a:r>
                <a:rPr lang="en-US" altLang="zh-CN" sz="2100">
                  <a:solidFill>
                    <a:schemeClr val="bg1"/>
                  </a:solidFill>
                  <a:latin typeface="华文宋体" pitchFamily="2" charset="-122"/>
                  <a:ea typeface="华文宋体" pitchFamily="2" charset="-122"/>
                </a:rPr>
                <a:t>/</a:t>
              </a:r>
              <a:r>
                <a:rPr lang="zh-CN" altLang="en-US" sz="2100">
                  <a:solidFill>
                    <a:schemeClr val="bg1"/>
                  </a:solidFill>
                  <a:latin typeface="华文宋体" pitchFamily="2" charset="-122"/>
                  <a:ea typeface="华文宋体" pitchFamily="2" charset="-122"/>
                </a:rPr>
                <a:t>价值观</a:t>
              </a:r>
              <a:endParaRPr lang="zh-CN" altLang="en-US" sz="2100">
                <a:solidFill>
                  <a:schemeClr val="bg1"/>
                </a:solidFill>
                <a:latin typeface="华文宋体" pitchFamily="2" charset="-122"/>
                <a:ea typeface="华文宋体" pitchFamily="2" charset="-122"/>
              </a:endParaRPr>
            </a:p>
          </p:txBody>
        </p:sp>
        <p:sp>
          <p:nvSpPr>
            <p:cNvPr id="68618" name="Text Box 12"/>
            <p:cNvSpPr txBox="1">
              <a:spLocks noChangeArrowheads="1"/>
            </p:cNvSpPr>
            <p:nvPr/>
          </p:nvSpPr>
          <p:spPr bwMode="auto">
            <a:xfrm>
              <a:off x="4312" y="3147"/>
              <a:ext cx="1064" cy="268"/>
            </a:xfrm>
            <a:prstGeom prst="rect">
              <a:avLst/>
            </a:prstGeom>
            <a:gradFill rotWithShape="0">
              <a:gsLst>
                <a:gs pos="0">
                  <a:srgbClr val="6600CC"/>
                </a:gs>
                <a:gs pos="100000">
                  <a:srgbClr val="2F005E"/>
                </a:gs>
              </a:gsLst>
              <a:lin ang="5400000" scaled="1"/>
            </a:gradFill>
            <a:ln w="9525">
              <a:miter lim="800000"/>
            </a:ln>
            <a:scene3d>
              <a:camera prst="legacyObliqueTopRight"/>
              <a:lightRig rig="legacyFlat3" dir="b"/>
            </a:scene3d>
            <a:sp3d extrusionH="430200" prstMaterial="legacyMatte">
              <a:bevelT w="13500" h="13500" prst="angle"/>
              <a:bevelB w="13500" h="13500" prst="angle"/>
              <a:extrusionClr>
                <a:srgbClr val="6600CC"/>
              </a:extrusionClr>
            </a:sp3d>
          </p:spPr>
          <p:txBody>
            <a:bodyPr lIns="104498" tIns="52249" rIns="104498" bIns="52249">
              <a:spAutoFit/>
              <a:flatTx/>
            </a:bodyPr>
            <a:lstStyle/>
            <a:p>
              <a:pPr algn="ctr" defTabSz="1044575">
                <a:spcBef>
                  <a:spcPct val="50000"/>
                </a:spcBef>
              </a:pPr>
              <a:r>
                <a:rPr lang="zh-CN" altLang="en-US" sz="2100">
                  <a:solidFill>
                    <a:schemeClr val="bg1"/>
                  </a:solidFill>
                  <a:latin typeface="华文宋体" pitchFamily="2" charset="-122"/>
                  <a:ea typeface="华文宋体" pitchFamily="2" charset="-122"/>
                </a:rPr>
                <a:t>薪酬系统</a:t>
              </a:r>
              <a:endParaRPr lang="zh-CN" altLang="en-US" sz="2100">
                <a:solidFill>
                  <a:schemeClr val="bg1"/>
                </a:solidFill>
                <a:latin typeface="华文宋体" pitchFamily="2" charset="-122"/>
                <a:ea typeface="华文宋体" pitchFamily="2" charset="-122"/>
              </a:endParaRPr>
            </a:p>
          </p:txBody>
        </p:sp>
        <p:sp>
          <p:nvSpPr>
            <p:cNvPr id="68619" name="Text Box 13"/>
            <p:cNvSpPr txBox="1">
              <a:spLocks noChangeArrowheads="1"/>
            </p:cNvSpPr>
            <p:nvPr/>
          </p:nvSpPr>
          <p:spPr bwMode="auto">
            <a:xfrm>
              <a:off x="2016" y="2638"/>
              <a:ext cx="1008" cy="571"/>
            </a:xfrm>
            <a:prstGeom prst="rect">
              <a:avLst/>
            </a:prstGeom>
            <a:gradFill rotWithShape="0">
              <a:gsLst>
                <a:gs pos="0">
                  <a:srgbClr val="6600CC"/>
                </a:gs>
                <a:gs pos="100000">
                  <a:srgbClr val="2F005E"/>
                </a:gs>
              </a:gsLst>
              <a:lin ang="5400000" scaled="1"/>
            </a:gradFill>
            <a:ln w="9525">
              <a:miter lim="800000"/>
            </a:ln>
            <a:scene3d>
              <a:camera prst="legacyObliqueTopRight"/>
              <a:lightRig rig="legacyFlat3" dir="b"/>
            </a:scene3d>
            <a:sp3d extrusionH="430200" prstMaterial="legacyMatte">
              <a:bevelT w="13500" h="13500" prst="angle"/>
              <a:bevelB w="13500" h="13500" prst="angle"/>
              <a:extrusionClr>
                <a:srgbClr val="6600CC"/>
              </a:extrusionClr>
            </a:sp3d>
          </p:spPr>
          <p:txBody>
            <a:bodyPr lIns="104498" tIns="52249" rIns="104498" bIns="52249">
              <a:spAutoFit/>
              <a:flatTx/>
            </a:bodyPr>
            <a:lstStyle/>
            <a:p>
              <a:pPr algn="ctr" defTabSz="1044575">
                <a:spcBef>
                  <a:spcPct val="50000"/>
                </a:spcBef>
              </a:pPr>
              <a:r>
                <a:rPr lang="zh-CN" altLang="en-US" sz="2100">
                  <a:solidFill>
                    <a:schemeClr val="bg1"/>
                  </a:solidFill>
                  <a:latin typeface="华文宋体" pitchFamily="2" charset="-122"/>
                  <a:ea typeface="华文宋体" pitchFamily="2" charset="-122"/>
                </a:rPr>
                <a:t>社会</a:t>
              </a:r>
              <a:r>
                <a:rPr lang="en-US" altLang="zh-CN" sz="2100">
                  <a:solidFill>
                    <a:schemeClr val="bg1"/>
                  </a:solidFill>
                  <a:latin typeface="华文宋体" pitchFamily="2" charset="-122"/>
                  <a:ea typeface="华文宋体" pitchFamily="2" charset="-122"/>
                </a:rPr>
                <a:t>/</a:t>
              </a:r>
              <a:r>
                <a:rPr lang="zh-CN" altLang="en-US" sz="2100">
                  <a:solidFill>
                    <a:schemeClr val="bg1"/>
                  </a:solidFill>
                  <a:latin typeface="华文宋体" pitchFamily="2" charset="-122"/>
                  <a:ea typeface="华文宋体" pitchFamily="2" charset="-122"/>
                </a:rPr>
                <a:t>竞争</a:t>
              </a:r>
              <a:r>
                <a:rPr lang="en-US" altLang="zh-CN" sz="2100">
                  <a:solidFill>
                    <a:schemeClr val="bg1"/>
                  </a:solidFill>
                  <a:latin typeface="华文宋体" pitchFamily="2" charset="-122"/>
                  <a:ea typeface="华文宋体" pitchFamily="2" charset="-122"/>
                </a:rPr>
                <a:t>/</a:t>
              </a:r>
              <a:endParaRPr lang="en-US" altLang="zh-CN" sz="2100">
                <a:solidFill>
                  <a:schemeClr val="bg1"/>
                </a:solidFill>
                <a:latin typeface="华文宋体" pitchFamily="2" charset="-122"/>
                <a:ea typeface="华文宋体" pitchFamily="2" charset="-122"/>
              </a:endParaRPr>
            </a:p>
            <a:p>
              <a:pPr algn="ctr" defTabSz="1044575">
                <a:spcBef>
                  <a:spcPct val="50000"/>
                </a:spcBef>
              </a:pPr>
              <a:r>
                <a:rPr lang="zh-CN" altLang="en-US" sz="2100">
                  <a:solidFill>
                    <a:schemeClr val="bg1"/>
                  </a:solidFill>
                  <a:latin typeface="华文宋体" pitchFamily="2" charset="-122"/>
                  <a:ea typeface="华文宋体" pitchFamily="2" charset="-122"/>
                </a:rPr>
                <a:t>规制环境</a:t>
              </a:r>
              <a:endParaRPr lang="zh-CN" altLang="en-US" sz="2100">
                <a:solidFill>
                  <a:schemeClr val="bg1"/>
                </a:solidFill>
                <a:latin typeface="华文宋体" pitchFamily="2" charset="-122"/>
                <a:ea typeface="华文宋体" pitchFamily="2" charset="-122"/>
              </a:endParaRPr>
            </a:p>
          </p:txBody>
        </p:sp>
        <p:sp>
          <p:nvSpPr>
            <p:cNvPr id="68620" name="Text Box 14"/>
            <p:cNvSpPr txBox="1">
              <a:spLocks noChangeArrowheads="1"/>
            </p:cNvSpPr>
            <p:nvPr/>
          </p:nvSpPr>
          <p:spPr bwMode="auto">
            <a:xfrm>
              <a:off x="4592" y="3627"/>
              <a:ext cx="1344" cy="268"/>
            </a:xfrm>
            <a:prstGeom prst="rect">
              <a:avLst/>
            </a:prstGeom>
            <a:gradFill rotWithShape="0">
              <a:gsLst>
                <a:gs pos="0">
                  <a:srgbClr val="6600CC"/>
                </a:gs>
                <a:gs pos="100000">
                  <a:srgbClr val="2F005E"/>
                </a:gs>
              </a:gsLst>
              <a:lin ang="5400000" scaled="1"/>
            </a:gradFill>
            <a:ln w="9525">
              <a:miter lim="800000"/>
            </a:ln>
            <a:scene3d>
              <a:camera prst="legacyObliqueTopRight"/>
              <a:lightRig rig="legacyFlat3" dir="b"/>
            </a:scene3d>
            <a:sp3d extrusionH="430200" prstMaterial="legacyMatte">
              <a:bevelT w="13500" h="13500" prst="angle"/>
              <a:bevelB w="13500" h="13500" prst="angle"/>
              <a:extrusionClr>
                <a:srgbClr val="6600CC"/>
              </a:extrusionClr>
            </a:sp3d>
          </p:spPr>
          <p:txBody>
            <a:bodyPr lIns="104498" tIns="52249" rIns="104498" bIns="52249">
              <a:spAutoFit/>
              <a:flatTx/>
            </a:bodyPr>
            <a:lstStyle/>
            <a:p>
              <a:pPr algn="ctr" defTabSz="1044575">
                <a:spcBef>
                  <a:spcPct val="50000"/>
                </a:spcBef>
              </a:pPr>
              <a:r>
                <a:rPr lang="zh-CN" altLang="en-US" sz="2100">
                  <a:solidFill>
                    <a:schemeClr val="bg1"/>
                  </a:solidFill>
                  <a:latin typeface="华文宋体" pitchFamily="2" charset="-122"/>
                  <a:ea typeface="华文宋体" pitchFamily="2" charset="-122"/>
                </a:rPr>
                <a:t>员工态度与行为</a:t>
              </a:r>
              <a:endParaRPr lang="zh-CN" altLang="en-US" sz="2100">
                <a:solidFill>
                  <a:schemeClr val="bg1"/>
                </a:solidFill>
                <a:latin typeface="华文宋体" pitchFamily="2" charset="-122"/>
                <a:ea typeface="华文宋体" pitchFamily="2" charset="-122"/>
              </a:endParaRPr>
            </a:p>
          </p:txBody>
        </p:sp>
        <p:sp>
          <p:nvSpPr>
            <p:cNvPr id="68621" name="Text Box 15"/>
            <p:cNvSpPr txBox="1">
              <a:spLocks noChangeArrowheads="1"/>
            </p:cNvSpPr>
            <p:nvPr/>
          </p:nvSpPr>
          <p:spPr bwMode="auto">
            <a:xfrm>
              <a:off x="5376" y="4107"/>
              <a:ext cx="1120" cy="268"/>
            </a:xfrm>
            <a:prstGeom prst="rect">
              <a:avLst/>
            </a:prstGeom>
            <a:gradFill rotWithShape="0">
              <a:gsLst>
                <a:gs pos="0">
                  <a:srgbClr val="6600CC"/>
                </a:gs>
                <a:gs pos="100000">
                  <a:srgbClr val="2F005E"/>
                </a:gs>
              </a:gsLst>
              <a:lin ang="5400000" scaled="1"/>
            </a:gradFill>
            <a:ln w="9525">
              <a:miter lim="800000"/>
            </a:ln>
            <a:scene3d>
              <a:camera prst="legacyObliqueTopRight"/>
              <a:lightRig rig="legacyFlat3" dir="b"/>
            </a:scene3d>
            <a:sp3d extrusionH="430200" prstMaterial="legacyMatte">
              <a:bevelT w="13500" h="13500" prst="angle"/>
              <a:bevelB w="13500" h="13500" prst="angle"/>
              <a:extrusionClr>
                <a:srgbClr val="6600CC"/>
              </a:extrusionClr>
            </a:sp3d>
          </p:spPr>
          <p:txBody>
            <a:bodyPr lIns="104498" tIns="52249" rIns="104498" bIns="52249">
              <a:spAutoFit/>
              <a:flatTx/>
            </a:bodyPr>
            <a:lstStyle/>
            <a:p>
              <a:pPr algn="ctr" defTabSz="1044575">
                <a:spcBef>
                  <a:spcPct val="50000"/>
                </a:spcBef>
              </a:pPr>
              <a:r>
                <a:rPr lang="zh-CN" altLang="en-US" sz="2100">
                  <a:solidFill>
                    <a:schemeClr val="bg1"/>
                  </a:solidFill>
                  <a:latin typeface="华文宋体" pitchFamily="2" charset="-122"/>
                  <a:ea typeface="华文宋体" pitchFamily="2" charset="-122"/>
                </a:rPr>
                <a:t>竞争优势</a:t>
              </a:r>
              <a:endParaRPr lang="zh-CN" altLang="en-US" sz="2100">
                <a:solidFill>
                  <a:schemeClr val="bg1"/>
                </a:solidFill>
                <a:latin typeface="华文宋体" pitchFamily="2" charset="-122"/>
                <a:ea typeface="华文宋体" pitchFamily="2" charset="-122"/>
              </a:endParaRPr>
            </a:p>
          </p:txBody>
        </p:sp>
        <p:sp>
          <p:nvSpPr>
            <p:cNvPr id="68622" name="Line 16"/>
            <p:cNvSpPr>
              <a:spLocks noChangeShapeType="1"/>
            </p:cNvSpPr>
            <p:nvPr/>
          </p:nvSpPr>
          <p:spPr bwMode="auto">
            <a:xfrm>
              <a:off x="4088" y="1867"/>
              <a:ext cx="168" cy="0"/>
            </a:xfrm>
            <a:prstGeom prst="line">
              <a:avLst/>
            </a:prstGeom>
            <a:noFill/>
            <a:ln w="76200">
              <a:solidFill>
                <a:srgbClr val="A50021"/>
              </a:solidFill>
              <a:round/>
            </a:ln>
          </p:spPr>
          <p:txBody>
            <a:bodyPr wrap="none" lIns="92075" tIns="46038" rIns="92075" bIns="46038" anchor="ctr"/>
            <a:lstStyle/>
            <a:p>
              <a:endParaRPr lang="en-US"/>
            </a:p>
          </p:txBody>
        </p:sp>
        <p:sp>
          <p:nvSpPr>
            <p:cNvPr id="68623" name="Line 17"/>
            <p:cNvSpPr>
              <a:spLocks noChangeShapeType="1"/>
            </p:cNvSpPr>
            <p:nvPr/>
          </p:nvSpPr>
          <p:spPr bwMode="auto">
            <a:xfrm>
              <a:off x="3696" y="1280"/>
              <a:ext cx="168" cy="0"/>
            </a:xfrm>
            <a:prstGeom prst="line">
              <a:avLst/>
            </a:prstGeom>
            <a:noFill/>
            <a:ln w="76200">
              <a:solidFill>
                <a:srgbClr val="A50021"/>
              </a:solidFill>
              <a:round/>
            </a:ln>
          </p:spPr>
          <p:txBody>
            <a:bodyPr wrap="none" lIns="92075" tIns="46038" rIns="92075" bIns="46038" anchor="ctr"/>
            <a:lstStyle/>
            <a:p>
              <a:endParaRPr lang="en-US"/>
            </a:p>
          </p:txBody>
        </p:sp>
        <p:sp>
          <p:nvSpPr>
            <p:cNvPr id="68624" name="Line 18"/>
            <p:cNvSpPr>
              <a:spLocks noChangeShapeType="1"/>
            </p:cNvSpPr>
            <p:nvPr/>
          </p:nvSpPr>
          <p:spPr bwMode="auto">
            <a:xfrm>
              <a:off x="4480" y="2293"/>
              <a:ext cx="168" cy="0"/>
            </a:xfrm>
            <a:prstGeom prst="line">
              <a:avLst/>
            </a:prstGeom>
            <a:noFill/>
            <a:ln w="76200">
              <a:solidFill>
                <a:srgbClr val="A50021"/>
              </a:solidFill>
              <a:round/>
            </a:ln>
          </p:spPr>
          <p:txBody>
            <a:bodyPr wrap="none" lIns="92075" tIns="46038" rIns="92075" bIns="46038" anchor="ctr"/>
            <a:lstStyle/>
            <a:p>
              <a:endParaRPr lang="en-US"/>
            </a:p>
          </p:txBody>
        </p:sp>
        <p:sp>
          <p:nvSpPr>
            <p:cNvPr id="68625" name="Line 19"/>
            <p:cNvSpPr>
              <a:spLocks noChangeShapeType="1"/>
            </p:cNvSpPr>
            <p:nvPr/>
          </p:nvSpPr>
          <p:spPr bwMode="auto">
            <a:xfrm>
              <a:off x="4928" y="2827"/>
              <a:ext cx="168" cy="0"/>
            </a:xfrm>
            <a:prstGeom prst="line">
              <a:avLst/>
            </a:prstGeom>
            <a:noFill/>
            <a:ln w="76200">
              <a:solidFill>
                <a:srgbClr val="A50021"/>
              </a:solidFill>
              <a:round/>
            </a:ln>
          </p:spPr>
          <p:txBody>
            <a:bodyPr wrap="none" lIns="92075" tIns="46038" rIns="92075" bIns="46038" anchor="ctr"/>
            <a:lstStyle/>
            <a:p>
              <a:endParaRPr lang="en-US"/>
            </a:p>
          </p:txBody>
        </p:sp>
        <p:sp>
          <p:nvSpPr>
            <p:cNvPr id="68626" name="Line 20"/>
            <p:cNvSpPr>
              <a:spLocks noChangeShapeType="1"/>
            </p:cNvSpPr>
            <p:nvPr/>
          </p:nvSpPr>
          <p:spPr bwMode="auto">
            <a:xfrm>
              <a:off x="5376" y="3307"/>
              <a:ext cx="168" cy="0"/>
            </a:xfrm>
            <a:prstGeom prst="line">
              <a:avLst/>
            </a:prstGeom>
            <a:noFill/>
            <a:ln w="76200">
              <a:solidFill>
                <a:srgbClr val="A50021"/>
              </a:solidFill>
              <a:round/>
            </a:ln>
          </p:spPr>
          <p:txBody>
            <a:bodyPr wrap="none" lIns="92075" tIns="46038" rIns="92075" bIns="46038" anchor="ctr"/>
            <a:lstStyle/>
            <a:p>
              <a:endParaRPr lang="en-US"/>
            </a:p>
          </p:txBody>
        </p:sp>
        <p:sp>
          <p:nvSpPr>
            <p:cNvPr id="68627" name="Line 21"/>
            <p:cNvSpPr>
              <a:spLocks noChangeShapeType="1"/>
            </p:cNvSpPr>
            <p:nvPr/>
          </p:nvSpPr>
          <p:spPr bwMode="auto">
            <a:xfrm>
              <a:off x="5936" y="3787"/>
              <a:ext cx="168" cy="0"/>
            </a:xfrm>
            <a:prstGeom prst="line">
              <a:avLst/>
            </a:prstGeom>
            <a:noFill/>
            <a:ln w="76200">
              <a:solidFill>
                <a:srgbClr val="A50021"/>
              </a:solidFill>
              <a:round/>
            </a:ln>
          </p:spPr>
          <p:txBody>
            <a:bodyPr wrap="none" lIns="92075" tIns="46038" rIns="92075" bIns="46038" anchor="ctr"/>
            <a:lstStyle/>
            <a:p>
              <a:endParaRPr lang="en-US"/>
            </a:p>
          </p:txBody>
        </p:sp>
        <p:sp>
          <p:nvSpPr>
            <p:cNvPr id="68628" name="Line 22"/>
            <p:cNvSpPr>
              <a:spLocks noChangeShapeType="1"/>
            </p:cNvSpPr>
            <p:nvPr/>
          </p:nvSpPr>
          <p:spPr bwMode="auto">
            <a:xfrm>
              <a:off x="3864" y="1248"/>
              <a:ext cx="0" cy="427"/>
            </a:xfrm>
            <a:prstGeom prst="line">
              <a:avLst/>
            </a:prstGeom>
            <a:noFill/>
            <a:ln w="76200">
              <a:solidFill>
                <a:srgbClr val="A50021"/>
              </a:solidFill>
              <a:round/>
              <a:tailEnd type="triangle" w="med" len="med"/>
            </a:ln>
          </p:spPr>
          <p:txBody>
            <a:bodyPr wrap="none" lIns="92075" tIns="46038" rIns="92075" bIns="46038" anchor="ctr"/>
            <a:lstStyle/>
            <a:p>
              <a:endParaRPr lang="en-US"/>
            </a:p>
          </p:txBody>
        </p:sp>
        <p:sp>
          <p:nvSpPr>
            <p:cNvPr id="68629" name="Line 23"/>
            <p:cNvSpPr>
              <a:spLocks noChangeShapeType="1"/>
            </p:cNvSpPr>
            <p:nvPr/>
          </p:nvSpPr>
          <p:spPr bwMode="auto">
            <a:xfrm>
              <a:off x="4648" y="2293"/>
              <a:ext cx="0" cy="374"/>
            </a:xfrm>
            <a:prstGeom prst="line">
              <a:avLst/>
            </a:prstGeom>
            <a:noFill/>
            <a:ln w="76200">
              <a:solidFill>
                <a:srgbClr val="A50021"/>
              </a:solidFill>
              <a:round/>
              <a:tailEnd type="triangle" w="med" len="med"/>
            </a:ln>
          </p:spPr>
          <p:txBody>
            <a:bodyPr wrap="none" lIns="92075" tIns="46038" rIns="92075" bIns="46038" anchor="ctr"/>
            <a:lstStyle/>
            <a:p>
              <a:endParaRPr lang="en-US"/>
            </a:p>
          </p:txBody>
        </p:sp>
        <p:sp>
          <p:nvSpPr>
            <p:cNvPr id="68630" name="Line 24"/>
            <p:cNvSpPr>
              <a:spLocks noChangeShapeType="1"/>
            </p:cNvSpPr>
            <p:nvPr/>
          </p:nvSpPr>
          <p:spPr bwMode="auto">
            <a:xfrm>
              <a:off x="5096" y="2827"/>
              <a:ext cx="0" cy="320"/>
            </a:xfrm>
            <a:prstGeom prst="line">
              <a:avLst/>
            </a:prstGeom>
            <a:noFill/>
            <a:ln w="76200">
              <a:solidFill>
                <a:srgbClr val="A50021"/>
              </a:solidFill>
              <a:round/>
              <a:tailEnd type="triangle" w="med" len="med"/>
            </a:ln>
          </p:spPr>
          <p:txBody>
            <a:bodyPr wrap="none" lIns="92075" tIns="46038" rIns="92075" bIns="46038" anchor="ctr"/>
            <a:lstStyle/>
            <a:p>
              <a:endParaRPr lang="en-US"/>
            </a:p>
          </p:txBody>
        </p:sp>
        <p:sp>
          <p:nvSpPr>
            <p:cNvPr id="68631" name="Line 25"/>
            <p:cNvSpPr>
              <a:spLocks noChangeShapeType="1"/>
            </p:cNvSpPr>
            <p:nvPr/>
          </p:nvSpPr>
          <p:spPr bwMode="auto">
            <a:xfrm>
              <a:off x="5544" y="3307"/>
              <a:ext cx="0" cy="320"/>
            </a:xfrm>
            <a:prstGeom prst="line">
              <a:avLst/>
            </a:prstGeom>
            <a:noFill/>
            <a:ln w="76200">
              <a:solidFill>
                <a:srgbClr val="A50021"/>
              </a:solidFill>
              <a:round/>
              <a:tailEnd type="triangle" w="med" len="med"/>
            </a:ln>
          </p:spPr>
          <p:txBody>
            <a:bodyPr wrap="none" lIns="92075" tIns="46038" rIns="92075" bIns="46038" anchor="ctr"/>
            <a:lstStyle/>
            <a:p>
              <a:endParaRPr lang="en-US"/>
            </a:p>
          </p:txBody>
        </p:sp>
        <p:sp>
          <p:nvSpPr>
            <p:cNvPr id="68632" name="Line 26"/>
            <p:cNvSpPr>
              <a:spLocks noChangeShapeType="1"/>
            </p:cNvSpPr>
            <p:nvPr/>
          </p:nvSpPr>
          <p:spPr bwMode="auto">
            <a:xfrm>
              <a:off x="6104" y="3787"/>
              <a:ext cx="0" cy="320"/>
            </a:xfrm>
            <a:prstGeom prst="line">
              <a:avLst/>
            </a:prstGeom>
            <a:noFill/>
            <a:ln w="76200">
              <a:solidFill>
                <a:srgbClr val="A50021"/>
              </a:solidFill>
              <a:round/>
              <a:tailEnd type="triangle" w="med" len="med"/>
            </a:ln>
          </p:spPr>
          <p:txBody>
            <a:bodyPr wrap="none" lIns="92075" tIns="46038" rIns="92075" bIns="46038" anchor="ctr"/>
            <a:lstStyle/>
            <a:p>
              <a:endParaRPr lang="en-US"/>
            </a:p>
          </p:txBody>
        </p:sp>
        <p:sp>
          <p:nvSpPr>
            <p:cNvPr id="68633" name="Line 27"/>
            <p:cNvSpPr>
              <a:spLocks noChangeShapeType="1"/>
            </p:cNvSpPr>
            <p:nvPr/>
          </p:nvSpPr>
          <p:spPr bwMode="auto">
            <a:xfrm>
              <a:off x="4256" y="1867"/>
              <a:ext cx="0" cy="320"/>
            </a:xfrm>
            <a:prstGeom prst="line">
              <a:avLst/>
            </a:prstGeom>
            <a:noFill/>
            <a:ln w="76200">
              <a:solidFill>
                <a:srgbClr val="A50021"/>
              </a:solidFill>
              <a:round/>
              <a:tailEnd type="triangle" w="med" len="med"/>
            </a:ln>
          </p:spPr>
          <p:txBody>
            <a:bodyPr wrap="none" lIns="92075" tIns="46038" rIns="92075" bIns="46038" anchor="ctr"/>
            <a:lstStyle/>
            <a:p>
              <a:endParaRPr lang="en-US"/>
            </a:p>
          </p:txBody>
        </p:sp>
        <p:sp>
          <p:nvSpPr>
            <p:cNvPr id="684060" name="Line 28"/>
            <p:cNvSpPr>
              <a:spLocks noChangeShapeType="1"/>
            </p:cNvSpPr>
            <p:nvPr/>
          </p:nvSpPr>
          <p:spPr bwMode="auto">
            <a:xfrm>
              <a:off x="3024" y="2827"/>
              <a:ext cx="560" cy="0"/>
            </a:xfrm>
            <a:prstGeom prst="line">
              <a:avLst/>
            </a:prstGeom>
            <a:noFill/>
            <a:ln w="76200">
              <a:solidFill>
                <a:srgbClr val="FFFF00"/>
              </a:solidFill>
              <a:round/>
              <a:tailEnd type="triangle" w="med" len="med"/>
            </a:ln>
            <a:effectLst>
              <a:outerShdw dist="107763" dir="8100000" algn="ctr" rotWithShape="0">
                <a:srgbClr val="808080"/>
              </a:outerShdw>
            </a:effectLst>
          </p:spPr>
          <p:txBody>
            <a:bodyPr wrap="none" lIns="92075" tIns="46038" rIns="92075" bIns="46038" anchor="ctr"/>
            <a:lstStyle/>
            <a:p>
              <a:pPr>
                <a:defRPr/>
              </a:pPr>
              <a:endParaRPr lang="zh-CN" altLang="en-US"/>
            </a:p>
          </p:txBody>
        </p:sp>
        <p:sp>
          <p:nvSpPr>
            <p:cNvPr id="684061" name="Text Box 29"/>
            <p:cNvSpPr txBox="1">
              <a:spLocks noChangeArrowheads="1"/>
            </p:cNvSpPr>
            <p:nvPr/>
          </p:nvSpPr>
          <p:spPr bwMode="auto">
            <a:xfrm>
              <a:off x="213" y="2197"/>
              <a:ext cx="2149" cy="248"/>
            </a:xfrm>
            <a:prstGeom prst="rect">
              <a:avLst/>
            </a:prstGeom>
            <a:solidFill>
              <a:schemeClr val="hlink"/>
            </a:solidFill>
            <a:ln w="11113">
              <a:noFill/>
              <a:miter lim="800000"/>
            </a:ln>
            <a:effectLst>
              <a:outerShdw dist="107763" dir="13500000" algn="ctr" rotWithShape="0">
                <a:srgbClr val="808080"/>
              </a:outerShdw>
            </a:effectLst>
          </p:spPr>
          <p:txBody>
            <a:bodyPr lIns="104498" tIns="52249" rIns="104498" bIns="52249">
              <a:spAutoFit/>
            </a:bodyPr>
            <a:lstStyle/>
            <a:p>
              <a:pPr algn="l" defTabSz="1044575">
                <a:defRPr/>
              </a:pPr>
              <a:r>
                <a:rPr lang="zh-CN" altLang="en-US" sz="1900">
                  <a:solidFill>
                    <a:srgbClr val="A50021"/>
                  </a:solidFill>
                  <a:latin typeface="华文宋体" pitchFamily="2" charset="-122"/>
                  <a:ea typeface="华文宋体" pitchFamily="2" charset="-122"/>
                </a:rPr>
                <a:t>人力资源如何帮助我们获胜？</a:t>
              </a:r>
              <a:endParaRPr lang="zh-CN" altLang="zh-CN" sz="1900">
                <a:solidFill>
                  <a:srgbClr val="A50021"/>
                </a:solidFill>
                <a:latin typeface="华文宋体" pitchFamily="2" charset="-122"/>
                <a:ea typeface="华文宋体" pitchFamily="2" charset="-122"/>
              </a:endParaRPr>
            </a:p>
          </p:txBody>
        </p:sp>
        <p:sp>
          <p:nvSpPr>
            <p:cNvPr id="684062" name="Text Box 30"/>
            <p:cNvSpPr txBox="1">
              <a:spLocks noChangeArrowheads="1"/>
            </p:cNvSpPr>
            <p:nvPr/>
          </p:nvSpPr>
          <p:spPr bwMode="auto">
            <a:xfrm>
              <a:off x="168" y="2786"/>
              <a:ext cx="1423" cy="430"/>
            </a:xfrm>
            <a:prstGeom prst="rect">
              <a:avLst/>
            </a:prstGeom>
            <a:solidFill>
              <a:schemeClr val="hlink"/>
            </a:solidFill>
            <a:ln w="11113">
              <a:noFill/>
              <a:miter lim="800000"/>
            </a:ln>
            <a:effectLst>
              <a:outerShdw dist="107763" dir="13500000" algn="ctr" rotWithShape="0">
                <a:srgbClr val="808080"/>
              </a:outerShdw>
            </a:effectLst>
          </p:spPr>
          <p:txBody>
            <a:bodyPr lIns="104498" tIns="52249" rIns="104498" bIns="52249">
              <a:spAutoFit/>
            </a:bodyPr>
            <a:lstStyle/>
            <a:p>
              <a:pPr algn="l" defTabSz="1044575">
                <a:defRPr/>
              </a:pPr>
              <a:r>
                <a:rPr lang="zh-CN" altLang="en-US" sz="1900">
                  <a:solidFill>
                    <a:srgbClr val="A50021"/>
                  </a:solidFill>
                  <a:latin typeface="华文宋体" pitchFamily="2" charset="-122"/>
                  <a:ea typeface="华文宋体" pitchFamily="2" charset="-122"/>
                </a:rPr>
                <a:t>薪酬如何帮助我们获胜？</a:t>
              </a:r>
              <a:endParaRPr lang="zh-CN" altLang="zh-CN" sz="1900">
                <a:solidFill>
                  <a:srgbClr val="A50021"/>
                </a:solidFill>
                <a:latin typeface="华文宋体" pitchFamily="2" charset="-122"/>
                <a:ea typeface="华文宋体" pitchFamily="2" charset="-122"/>
              </a:endParaRPr>
            </a:p>
          </p:txBody>
        </p:sp>
        <p:sp>
          <p:nvSpPr>
            <p:cNvPr id="684063" name="Line 31"/>
            <p:cNvSpPr>
              <a:spLocks noChangeShapeType="1"/>
            </p:cNvSpPr>
            <p:nvPr/>
          </p:nvSpPr>
          <p:spPr bwMode="auto">
            <a:xfrm>
              <a:off x="1582" y="1227"/>
              <a:ext cx="463" cy="1"/>
            </a:xfrm>
            <a:prstGeom prst="line">
              <a:avLst/>
            </a:prstGeom>
            <a:noFill/>
            <a:ln w="57150">
              <a:solidFill>
                <a:srgbClr val="FF3300"/>
              </a:solidFill>
              <a:prstDash val="sysDot"/>
              <a:round/>
              <a:tailEnd type="triangle" w="med" len="med"/>
            </a:ln>
            <a:effectLst>
              <a:outerShdw dist="107763" dir="13500000" algn="ctr" rotWithShape="0">
                <a:srgbClr val="808080"/>
              </a:outerShdw>
            </a:effectLst>
          </p:spPr>
          <p:txBody>
            <a:bodyPr wrap="none" lIns="92075" tIns="46038" rIns="92075" bIns="46038" anchor="ctr"/>
            <a:lstStyle/>
            <a:p>
              <a:pPr>
                <a:defRPr/>
              </a:pPr>
              <a:endParaRPr lang="zh-CN" altLang="en-US"/>
            </a:p>
          </p:txBody>
        </p:sp>
        <p:sp>
          <p:nvSpPr>
            <p:cNvPr id="684064" name="Line 32"/>
            <p:cNvSpPr>
              <a:spLocks noChangeShapeType="1"/>
            </p:cNvSpPr>
            <p:nvPr/>
          </p:nvSpPr>
          <p:spPr bwMode="auto">
            <a:xfrm flipV="1">
              <a:off x="2176" y="1867"/>
              <a:ext cx="680" cy="7"/>
            </a:xfrm>
            <a:prstGeom prst="line">
              <a:avLst/>
            </a:prstGeom>
            <a:noFill/>
            <a:ln w="57150">
              <a:solidFill>
                <a:srgbClr val="FF3300"/>
              </a:solidFill>
              <a:prstDash val="sysDot"/>
              <a:round/>
              <a:tailEnd type="triangle" w="med" len="med"/>
            </a:ln>
            <a:effectLst>
              <a:outerShdw dist="107763" dir="8100000" algn="ctr" rotWithShape="0">
                <a:srgbClr val="808080"/>
              </a:outerShdw>
            </a:effectLst>
          </p:spPr>
          <p:txBody>
            <a:bodyPr wrap="none" lIns="92075" tIns="46038" rIns="92075" bIns="46038" anchor="ctr"/>
            <a:lstStyle/>
            <a:p>
              <a:pPr>
                <a:defRPr/>
              </a:pPr>
              <a:endParaRPr lang="zh-CN" altLang="en-US"/>
            </a:p>
          </p:txBody>
        </p:sp>
        <p:sp>
          <p:nvSpPr>
            <p:cNvPr id="684065" name="Line 33"/>
            <p:cNvSpPr>
              <a:spLocks noChangeShapeType="1"/>
            </p:cNvSpPr>
            <p:nvPr/>
          </p:nvSpPr>
          <p:spPr bwMode="auto">
            <a:xfrm>
              <a:off x="2363" y="2290"/>
              <a:ext cx="733" cy="3"/>
            </a:xfrm>
            <a:prstGeom prst="line">
              <a:avLst/>
            </a:prstGeom>
            <a:noFill/>
            <a:ln w="57150">
              <a:solidFill>
                <a:srgbClr val="FF3300"/>
              </a:solidFill>
              <a:prstDash val="sysDot"/>
              <a:round/>
              <a:tailEnd type="triangle" w="med" len="med"/>
            </a:ln>
            <a:effectLst>
              <a:outerShdw dist="107763" dir="8100000" algn="ctr" rotWithShape="0">
                <a:srgbClr val="808080"/>
              </a:outerShdw>
            </a:effectLst>
          </p:spPr>
          <p:txBody>
            <a:bodyPr wrap="none" lIns="92075" tIns="46038" rIns="92075" bIns="46038" anchor="ctr"/>
            <a:lstStyle/>
            <a:p>
              <a:pPr>
                <a:defRPr/>
              </a:pPr>
              <a:endParaRPr lang="zh-CN" altLang="en-US"/>
            </a:p>
          </p:txBody>
        </p:sp>
        <p:sp>
          <p:nvSpPr>
            <p:cNvPr id="684066" name="Line 34"/>
            <p:cNvSpPr>
              <a:spLocks noChangeShapeType="1"/>
            </p:cNvSpPr>
            <p:nvPr/>
          </p:nvSpPr>
          <p:spPr bwMode="auto">
            <a:xfrm>
              <a:off x="1536" y="2975"/>
              <a:ext cx="463" cy="1"/>
            </a:xfrm>
            <a:prstGeom prst="line">
              <a:avLst/>
            </a:prstGeom>
            <a:noFill/>
            <a:ln w="57150">
              <a:solidFill>
                <a:srgbClr val="FF3300"/>
              </a:solidFill>
              <a:prstDash val="sysDot"/>
              <a:round/>
              <a:tailEnd type="triangle" w="med" len="med"/>
            </a:ln>
            <a:effectLst>
              <a:outerShdw dist="107763" dir="13500000" algn="ctr" rotWithShape="0">
                <a:srgbClr val="808080"/>
              </a:outerShdw>
            </a:effectLst>
          </p:spPr>
          <p:txBody>
            <a:bodyPr wrap="none" lIns="92075" tIns="46038" rIns="92075" bIns="46038" anchor="ctr"/>
            <a:lstStyle/>
            <a:p>
              <a:pPr>
                <a:defRPr/>
              </a:pPr>
              <a:endParaRPr lang="zh-CN" altLang="en-US"/>
            </a:p>
          </p:txBody>
        </p:sp>
      </p:grpSp>
    </p:spTree>
  </p:cSld>
  <p:clrMapOvr>
    <a:masterClrMapping/>
  </p:clrMapOvr>
  <p:transition spd="slow">
    <p:wip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ctrTitle"/>
          </p:nvPr>
        </p:nvSpPr>
        <p:spPr>
          <a:xfrm>
            <a:off x="0" y="0"/>
            <a:ext cx="10668000" cy="914400"/>
          </a:xfrm>
          <a:solidFill>
            <a:srgbClr val="0000CC"/>
          </a:solidFill>
        </p:spPr>
        <p:txBody>
          <a:bodyPr anchor="b"/>
          <a:lstStyle/>
          <a:p>
            <a:pPr eaLnBrk="1" hangingPunct="1">
              <a:lnSpc>
                <a:spcPct val="330000"/>
              </a:lnSpc>
            </a:pPr>
            <a:r>
              <a:rPr lang="zh-CN" altLang="en-US" sz="3200" b="1" dirty="0" smtClean="0">
                <a:solidFill>
                  <a:srgbClr val="FFFFFF"/>
                </a:solidFill>
                <a:latin typeface="华文中宋" pitchFamily="2" charset="-122"/>
                <a:ea typeface="华文中宋" pitchFamily="2" charset="-122"/>
              </a:rPr>
              <a:t>员工持股计划的优点和问题</a:t>
            </a:r>
            <a:endParaRPr lang="zh-CN" altLang="en-US" sz="3200" b="1" dirty="0" smtClean="0">
              <a:solidFill>
                <a:srgbClr val="FFFFFF"/>
              </a:solidFill>
              <a:latin typeface="华文中宋" pitchFamily="2" charset="-122"/>
              <a:ea typeface="华文中宋" pitchFamily="2" charset="-122"/>
            </a:endParaRPr>
          </a:p>
        </p:txBody>
      </p:sp>
      <p:sp>
        <p:nvSpPr>
          <p:cNvPr id="282627" name="Text Box 3"/>
          <p:cNvSpPr txBox="1">
            <a:spLocks noChangeArrowheads="1"/>
          </p:cNvSpPr>
          <p:nvPr/>
        </p:nvSpPr>
        <p:spPr bwMode="auto">
          <a:xfrm>
            <a:off x="990600" y="990600"/>
            <a:ext cx="8915400" cy="5706177"/>
          </a:xfrm>
          <a:prstGeom prst="rect">
            <a:avLst/>
          </a:prstGeom>
          <a:noFill/>
          <a:ln w="9525">
            <a:noFill/>
            <a:miter lim="800000"/>
          </a:ln>
        </p:spPr>
        <p:txBody>
          <a:bodyPr>
            <a:spAutoFit/>
          </a:bodyPr>
          <a:lstStyle/>
          <a:p>
            <a:pPr algn="l">
              <a:lnSpc>
                <a:spcPct val="140000"/>
              </a:lnSpc>
              <a:spcBef>
                <a:spcPct val="20000"/>
              </a:spcBef>
              <a:buClr>
                <a:srgbClr val="FF3300"/>
              </a:buClr>
              <a:buSzPct val="120000"/>
              <a:buFont typeface="Monotype Sorts" pitchFamily="2" charset="2"/>
              <a:buChar char="ý"/>
            </a:pPr>
            <a:r>
              <a:rPr lang="zh-CN" altLang="en-US" dirty="0" smtClean="0">
                <a:solidFill>
                  <a:srgbClr val="FF0000"/>
                </a:solidFill>
                <a:latin typeface="华文细黑" pitchFamily="2" charset="-122"/>
                <a:ea typeface="华文细黑" pitchFamily="2" charset="-122"/>
              </a:rPr>
              <a:t>优点</a:t>
            </a:r>
            <a:endParaRPr lang="en-US" altLang="zh-CN" dirty="0" smtClean="0">
              <a:solidFill>
                <a:srgbClr val="FF0000"/>
              </a:solidFill>
              <a:latin typeface="华文细黑" pitchFamily="2" charset="-122"/>
              <a:ea typeface="华文细黑" pitchFamily="2" charset="-122"/>
            </a:endParaRPr>
          </a:p>
          <a:p>
            <a:pPr lvl="1" algn="l">
              <a:lnSpc>
                <a:spcPct val="140000"/>
              </a:lnSpc>
              <a:spcBef>
                <a:spcPct val="20000"/>
              </a:spcBef>
              <a:buClr>
                <a:srgbClr val="FF3300"/>
              </a:buClr>
              <a:buSzPct val="120000"/>
              <a:buFont typeface="Monotype Sorts" pitchFamily="2" charset="2"/>
              <a:buChar char="ý"/>
            </a:pPr>
            <a:r>
              <a:rPr lang="zh-CN" altLang="en-US" dirty="0" smtClean="0">
                <a:solidFill>
                  <a:srgbClr val="000000"/>
                </a:solidFill>
                <a:latin typeface="华文细黑" pitchFamily="2" charset="-122"/>
                <a:ea typeface="华文细黑" pitchFamily="2" charset="-122"/>
              </a:rPr>
              <a:t>财务和税收</a:t>
            </a:r>
            <a:r>
              <a:rPr lang="zh-CN" altLang="en-US" dirty="0">
                <a:solidFill>
                  <a:srgbClr val="000000"/>
                </a:solidFill>
                <a:latin typeface="华文细黑" pitchFamily="2" charset="-122"/>
                <a:ea typeface="华文细黑" pitchFamily="2" charset="-122"/>
              </a:rPr>
              <a:t>方面</a:t>
            </a:r>
            <a:r>
              <a:rPr lang="zh-CN" altLang="en-US" dirty="0" smtClean="0">
                <a:solidFill>
                  <a:srgbClr val="000000"/>
                </a:solidFill>
                <a:latin typeface="华文细黑" pitchFamily="2" charset="-122"/>
                <a:ea typeface="华文细黑" pitchFamily="2" charset="-122"/>
              </a:rPr>
              <a:t>：如美国法律规定，参与员工</a:t>
            </a:r>
            <a:r>
              <a:rPr lang="zh-CN" altLang="en-US" dirty="0">
                <a:solidFill>
                  <a:srgbClr val="000000"/>
                </a:solidFill>
                <a:latin typeface="华文细黑" pitchFamily="2" charset="-122"/>
                <a:ea typeface="华文细黑" pitchFamily="2" charset="-122"/>
              </a:rPr>
              <a:t>持股计划所获得的股本和红利在提取使用前免交个人收入</a:t>
            </a:r>
            <a:r>
              <a:rPr lang="zh-CN" altLang="en-US" dirty="0" smtClean="0">
                <a:solidFill>
                  <a:srgbClr val="000000"/>
                </a:solidFill>
                <a:latin typeface="华文细黑" pitchFamily="2" charset="-122"/>
                <a:ea typeface="华文细黑" pitchFamily="2" charset="-122"/>
              </a:rPr>
              <a:t>所得税，还</a:t>
            </a:r>
            <a:r>
              <a:rPr lang="zh-CN" altLang="en-US" dirty="0">
                <a:solidFill>
                  <a:srgbClr val="000000"/>
                </a:solidFill>
                <a:latin typeface="华文细黑" pitchFamily="2" charset="-122"/>
                <a:ea typeface="华文细黑" pitchFamily="2" charset="-122"/>
              </a:rPr>
              <a:t>可以帮助企业扩大资金来源</a:t>
            </a:r>
            <a:r>
              <a:rPr lang="en-US" altLang="zh-CN" dirty="0">
                <a:solidFill>
                  <a:srgbClr val="000000"/>
                </a:solidFill>
                <a:latin typeface="华文细黑" pitchFamily="2" charset="-122"/>
                <a:ea typeface="华文细黑" pitchFamily="2" charset="-122"/>
              </a:rPr>
              <a:t>,</a:t>
            </a:r>
            <a:r>
              <a:rPr lang="zh-CN" altLang="en-US" dirty="0">
                <a:solidFill>
                  <a:srgbClr val="000000"/>
                </a:solidFill>
                <a:latin typeface="华文细黑" pitchFamily="2" charset="-122"/>
                <a:ea typeface="华文细黑" pitchFamily="2" charset="-122"/>
              </a:rPr>
              <a:t>获得一部分低成本资金</a:t>
            </a:r>
            <a:r>
              <a:rPr lang="zh-CN" altLang="en-US" dirty="0" smtClean="0">
                <a:solidFill>
                  <a:srgbClr val="000000"/>
                </a:solidFill>
                <a:latin typeface="华文细黑" pitchFamily="2" charset="-122"/>
                <a:ea typeface="华文细黑" pitchFamily="2" charset="-122"/>
              </a:rPr>
              <a:t>。</a:t>
            </a:r>
            <a:endParaRPr lang="en-US" altLang="zh-CN" dirty="0" smtClean="0">
              <a:solidFill>
                <a:srgbClr val="000000"/>
              </a:solidFill>
              <a:latin typeface="华文细黑" pitchFamily="2" charset="-122"/>
              <a:ea typeface="华文细黑" pitchFamily="2" charset="-122"/>
            </a:endParaRPr>
          </a:p>
          <a:p>
            <a:pPr lvl="1" algn="l">
              <a:lnSpc>
                <a:spcPct val="140000"/>
              </a:lnSpc>
              <a:spcBef>
                <a:spcPct val="20000"/>
              </a:spcBef>
              <a:buClr>
                <a:srgbClr val="FF3300"/>
              </a:buClr>
              <a:buSzPct val="120000"/>
              <a:buFont typeface="Monotype Sorts" pitchFamily="2" charset="2"/>
              <a:buChar char="ý"/>
            </a:pPr>
            <a:r>
              <a:rPr lang="zh-CN" altLang="zh-CN" dirty="0">
                <a:solidFill>
                  <a:srgbClr val="000000"/>
                </a:solidFill>
              </a:rPr>
              <a:t>有利于企业留住</a:t>
            </a:r>
            <a:r>
              <a:rPr lang="zh-CN" altLang="zh-CN" dirty="0" smtClean="0">
                <a:solidFill>
                  <a:srgbClr val="000000"/>
                </a:solidFill>
              </a:rPr>
              <a:t>人才</a:t>
            </a:r>
            <a:r>
              <a:rPr lang="zh-CN" altLang="en-US" dirty="0" smtClean="0">
                <a:solidFill>
                  <a:srgbClr val="000000"/>
                </a:solidFill>
              </a:rPr>
              <a:t>。</a:t>
            </a:r>
            <a:endParaRPr lang="en-US" altLang="zh-CN" dirty="0" smtClean="0">
              <a:solidFill>
                <a:srgbClr val="000000"/>
              </a:solidFill>
            </a:endParaRPr>
          </a:p>
          <a:p>
            <a:pPr lvl="1" algn="l">
              <a:lnSpc>
                <a:spcPct val="140000"/>
              </a:lnSpc>
              <a:spcBef>
                <a:spcPct val="20000"/>
              </a:spcBef>
              <a:buClr>
                <a:srgbClr val="FF3300"/>
              </a:buClr>
              <a:buSzPct val="120000"/>
              <a:buFont typeface="Monotype Sorts" pitchFamily="2" charset="2"/>
              <a:buChar char="ý"/>
            </a:pPr>
            <a:r>
              <a:rPr lang="zh-CN" altLang="zh-CN" dirty="0">
                <a:solidFill>
                  <a:srgbClr val="000000"/>
                </a:solidFill>
              </a:rPr>
              <a:t>有利于增强员工的所有者意识</a:t>
            </a:r>
            <a:r>
              <a:rPr lang="en-US" altLang="zh-CN" dirty="0">
                <a:solidFill>
                  <a:srgbClr val="000000"/>
                </a:solidFill>
              </a:rPr>
              <a:t>,</a:t>
            </a:r>
            <a:r>
              <a:rPr lang="zh-CN" altLang="zh-CN" dirty="0">
                <a:solidFill>
                  <a:srgbClr val="000000"/>
                </a:solidFill>
              </a:rPr>
              <a:t>培养他们的自豪感</a:t>
            </a:r>
            <a:r>
              <a:rPr lang="zh-CN" altLang="zh-CN" dirty="0" smtClean="0">
                <a:solidFill>
                  <a:srgbClr val="000000"/>
                </a:solidFill>
              </a:rPr>
              <a:t>。</a:t>
            </a:r>
            <a:endParaRPr lang="en-US" altLang="zh-CN" dirty="0" smtClean="0">
              <a:solidFill>
                <a:srgbClr val="000000"/>
              </a:solidFill>
            </a:endParaRPr>
          </a:p>
          <a:p>
            <a:pPr marL="342900" indent="-342900" algn="l">
              <a:lnSpc>
                <a:spcPct val="140000"/>
              </a:lnSpc>
              <a:spcBef>
                <a:spcPct val="20000"/>
              </a:spcBef>
              <a:buClr>
                <a:srgbClr val="FF3300"/>
              </a:buClr>
              <a:buSzPct val="120000"/>
              <a:buFont typeface="Monotype Sorts" pitchFamily="2" charset="2"/>
              <a:buChar char="ý"/>
            </a:pPr>
            <a:r>
              <a:rPr lang="zh-CN" altLang="en-US" dirty="0" smtClean="0">
                <a:solidFill>
                  <a:srgbClr val="FF0000"/>
                </a:solidFill>
                <a:latin typeface="华文细黑" pitchFamily="2" charset="-122"/>
                <a:ea typeface="华文细黑" pitchFamily="2" charset="-122"/>
              </a:rPr>
              <a:t>潜在的问题</a:t>
            </a:r>
            <a:endParaRPr lang="en-US" altLang="zh-CN" dirty="0">
              <a:solidFill>
                <a:srgbClr val="FF0000"/>
              </a:solidFill>
              <a:latin typeface="华文细黑" pitchFamily="2" charset="-122"/>
              <a:ea typeface="华文细黑" pitchFamily="2" charset="-122"/>
            </a:endParaRPr>
          </a:p>
          <a:p>
            <a:pPr lvl="1" algn="l">
              <a:lnSpc>
                <a:spcPct val="140000"/>
              </a:lnSpc>
              <a:spcBef>
                <a:spcPct val="20000"/>
              </a:spcBef>
              <a:buClr>
                <a:srgbClr val="FF3300"/>
              </a:buClr>
              <a:buSzPct val="120000"/>
              <a:buFont typeface="Monotype Sorts" pitchFamily="2" charset="2"/>
              <a:buChar char="ý"/>
            </a:pPr>
            <a:r>
              <a:rPr lang="zh-CN" altLang="en-US" dirty="0">
                <a:solidFill>
                  <a:srgbClr val="000000"/>
                </a:solidFill>
              </a:rPr>
              <a:t>激励不足以及</a:t>
            </a:r>
            <a:r>
              <a:rPr lang="zh-CN" altLang="en-US" dirty="0" smtClean="0">
                <a:solidFill>
                  <a:srgbClr val="000000"/>
                </a:solidFill>
              </a:rPr>
              <a:t>“搭便车”</a:t>
            </a:r>
            <a:endParaRPr lang="en-US" altLang="zh-CN" dirty="0" smtClean="0">
              <a:solidFill>
                <a:srgbClr val="000000"/>
              </a:solidFill>
            </a:endParaRPr>
          </a:p>
          <a:p>
            <a:pPr lvl="1" algn="l">
              <a:lnSpc>
                <a:spcPct val="140000"/>
              </a:lnSpc>
              <a:spcBef>
                <a:spcPct val="20000"/>
              </a:spcBef>
              <a:buClr>
                <a:srgbClr val="FF3300"/>
              </a:buClr>
              <a:buSzPct val="120000"/>
              <a:buFont typeface="Monotype Sorts" pitchFamily="2" charset="2"/>
              <a:buChar char="ý"/>
            </a:pPr>
            <a:r>
              <a:rPr lang="zh-CN" altLang="en-US" dirty="0">
                <a:solidFill>
                  <a:srgbClr val="000000"/>
                </a:solidFill>
              </a:rPr>
              <a:t>员工持股计划在为员工带来一定的利益的同时</a:t>
            </a:r>
            <a:r>
              <a:rPr lang="en-US" altLang="zh-CN" dirty="0">
                <a:solidFill>
                  <a:srgbClr val="000000"/>
                </a:solidFill>
              </a:rPr>
              <a:t>,</a:t>
            </a:r>
            <a:r>
              <a:rPr lang="zh-CN" altLang="en-US" dirty="0">
                <a:solidFill>
                  <a:srgbClr val="000000"/>
                </a:solidFill>
              </a:rPr>
              <a:t>也使他们承受了一定的</a:t>
            </a:r>
            <a:r>
              <a:rPr lang="zh-CN" altLang="en-US" dirty="0" smtClean="0">
                <a:solidFill>
                  <a:srgbClr val="000000"/>
                </a:solidFill>
              </a:rPr>
              <a:t>风险</a:t>
            </a:r>
            <a:endParaRPr lang="en-US" altLang="zh-CN" dirty="0" smtClean="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0" y="0"/>
            <a:ext cx="10668000" cy="990600"/>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美国股票期权计划的类型</a:t>
            </a:r>
            <a:endParaRPr lang="zh-CN" altLang="en-US" sz="3200" b="1" smtClean="0">
              <a:solidFill>
                <a:srgbClr val="FFFFFF"/>
              </a:solidFill>
              <a:latin typeface="华文中宋" pitchFamily="2" charset="-122"/>
              <a:ea typeface="华文中宋" pitchFamily="2" charset="-122"/>
            </a:endParaRPr>
          </a:p>
        </p:txBody>
      </p:sp>
      <p:sp>
        <p:nvSpPr>
          <p:cNvPr id="278531" name="Text Box 3"/>
          <p:cNvSpPr txBox="1">
            <a:spLocks noChangeArrowheads="1"/>
          </p:cNvSpPr>
          <p:nvPr/>
        </p:nvSpPr>
        <p:spPr bwMode="auto">
          <a:xfrm>
            <a:off x="293376" y="1649733"/>
            <a:ext cx="10374624" cy="4893647"/>
          </a:xfrm>
          <a:prstGeom prst="rect">
            <a:avLst/>
          </a:prstGeom>
          <a:noFill/>
          <a:ln w="9525">
            <a:noFill/>
            <a:miter lim="800000"/>
          </a:ln>
        </p:spPr>
        <p:txBody>
          <a:bodyPr wrap="square">
            <a:spAutoFit/>
          </a:bodyPr>
          <a:lstStyle/>
          <a:p>
            <a:pPr algn="l">
              <a:lnSpc>
                <a:spcPct val="200000"/>
              </a:lnSpc>
              <a:spcBef>
                <a:spcPct val="20000"/>
              </a:spcBef>
              <a:buFont typeface="Monotype Sorts" pitchFamily="2" charset="2"/>
              <a:buChar char="n"/>
            </a:pPr>
            <a:r>
              <a:rPr lang="zh-CN" altLang="en-US" dirty="0" smtClean="0">
                <a:solidFill>
                  <a:srgbClr val="000000"/>
                </a:solidFill>
                <a:latin typeface="华文细黑" pitchFamily="2" charset="-122"/>
                <a:ea typeface="华文细黑" pitchFamily="2" charset="-122"/>
              </a:rPr>
              <a:t>奖励性</a:t>
            </a:r>
            <a:r>
              <a:rPr lang="zh-CN" altLang="en-US" dirty="0">
                <a:solidFill>
                  <a:srgbClr val="000000"/>
                </a:solidFill>
                <a:latin typeface="华文细黑" pitchFamily="2" charset="-122"/>
                <a:ea typeface="华文细黑" pitchFamily="2" charset="-122"/>
              </a:rPr>
              <a:t>股票选择权（</a:t>
            </a:r>
            <a:r>
              <a:rPr lang="zh-CN" altLang="zh-CN" dirty="0">
                <a:solidFill>
                  <a:srgbClr val="000000"/>
                </a:solidFill>
                <a:latin typeface="华文细黑" pitchFamily="2" charset="-122"/>
                <a:ea typeface="华文细黑" pitchFamily="2" charset="-122"/>
              </a:rPr>
              <a:t>Incentive Stock Options</a:t>
            </a:r>
            <a:r>
              <a:rPr lang="zh-CN" altLang="en-US" dirty="0" smtClean="0">
                <a:solidFill>
                  <a:srgbClr val="000000"/>
                </a:solidFill>
                <a:latin typeface="华文细黑" pitchFamily="2" charset="-122"/>
                <a:ea typeface="华文细黑" pitchFamily="2" charset="-122"/>
              </a:rPr>
              <a:t>）</a:t>
            </a:r>
            <a:endParaRPr lang="en-US" altLang="zh-CN" dirty="0" smtClean="0">
              <a:solidFill>
                <a:srgbClr val="000000"/>
              </a:solidFill>
              <a:latin typeface="华文细黑" pitchFamily="2" charset="-122"/>
              <a:ea typeface="华文细黑" pitchFamily="2" charset="-122"/>
            </a:endParaRPr>
          </a:p>
          <a:p>
            <a:pPr algn="l">
              <a:lnSpc>
                <a:spcPct val="200000"/>
              </a:lnSpc>
              <a:spcBef>
                <a:spcPct val="20000"/>
              </a:spcBef>
              <a:buFont typeface="Monotype Sorts" pitchFamily="2" charset="2"/>
              <a:buChar char="n"/>
            </a:pPr>
            <a:r>
              <a:rPr lang="zh-CN" altLang="en-US" dirty="0">
                <a:solidFill>
                  <a:srgbClr val="000000"/>
                </a:solidFill>
                <a:latin typeface="华文细黑" pitchFamily="2" charset="-122"/>
                <a:ea typeface="华文细黑" pitchFamily="2" charset="-122"/>
              </a:rPr>
              <a:t>非激励性股票期权计划</a:t>
            </a:r>
            <a:r>
              <a:rPr lang="en-US" altLang="zh-CN" dirty="0">
                <a:solidFill>
                  <a:srgbClr val="000000"/>
                </a:solidFill>
                <a:latin typeface="华文细黑" pitchFamily="2" charset="-122"/>
                <a:ea typeface="华文细黑" pitchFamily="2" charset="-122"/>
              </a:rPr>
              <a:t>(</a:t>
            </a:r>
            <a:r>
              <a:rPr lang="en-US" altLang="zh-CN" dirty="0" smtClean="0">
                <a:solidFill>
                  <a:srgbClr val="000000"/>
                </a:solidFill>
                <a:latin typeface="华文细黑" pitchFamily="2" charset="-122"/>
                <a:ea typeface="华文细黑" pitchFamily="2" charset="-122"/>
              </a:rPr>
              <a:t>nonqualified/</a:t>
            </a:r>
            <a:r>
              <a:rPr lang="en-US" altLang="zh-CN" dirty="0">
                <a:solidFill>
                  <a:srgbClr val="000000"/>
                </a:solidFill>
                <a:latin typeface="华文细黑" pitchFamily="2" charset="-122"/>
                <a:ea typeface="华文细黑" pitchFamily="2" charset="-122"/>
              </a:rPr>
              <a:t> </a:t>
            </a:r>
            <a:r>
              <a:rPr lang="en-US" altLang="zh-CN" dirty="0" err="1">
                <a:solidFill>
                  <a:srgbClr val="000000"/>
                </a:solidFill>
                <a:latin typeface="华文细黑" pitchFamily="2" charset="-122"/>
                <a:ea typeface="华文细黑" pitchFamily="2" charset="-122"/>
              </a:rPr>
              <a:t>nonstatutory</a:t>
            </a:r>
            <a:r>
              <a:rPr lang="en-US" altLang="zh-CN" dirty="0" smtClean="0">
                <a:solidFill>
                  <a:srgbClr val="000000"/>
                </a:solidFill>
                <a:latin typeface="华文细黑" pitchFamily="2" charset="-122"/>
                <a:ea typeface="华文细黑" pitchFamily="2" charset="-122"/>
              </a:rPr>
              <a:t> </a:t>
            </a:r>
            <a:r>
              <a:rPr lang="en-US" altLang="zh-CN" dirty="0">
                <a:solidFill>
                  <a:srgbClr val="000000"/>
                </a:solidFill>
                <a:latin typeface="华文细黑" pitchFamily="2" charset="-122"/>
                <a:ea typeface="华文细黑" pitchFamily="2" charset="-122"/>
              </a:rPr>
              <a:t>stock </a:t>
            </a:r>
            <a:r>
              <a:rPr lang="en-US" altLang="zh-CN" dirty="0" smtClean="0">
                <a:solidFill>
                  <a:srgbClr val="000000"/>
                </a:solidFill>
                <a:latin typeface="华文细黑" pitchFamily="2" charset="-122"/>
                <a:ea typeface="华文细黑" pitchFamily="2" charset="-122"/>
              </a:rPr>
              <a:t>options)</a:t>
            </a:r>
            <a:endParaRPr lang="zh-CN" altLang="en-US" dirty="0">
              <a:solidFill>
                <a:srgbClr val="000000"/>
              </a:solidFill>
              <a:latin typeface="华文细黑" pitchFamily="2" charset="-122"/>
              <a:ea typeface="华文细黑" pitchFamily="2" charset="-122"/>
            </a:endParaRPr>
          </a:p>
          <a:p>
            <a:pPr algn="l">
              <a:lnSpc>
                <a:spcPct val="200000"/>
              </a:lnSpc>
              <a:spcBef>
                <a:spcPct val="20000"/>
              </a:spcBef>
              <a:buFont typeface="Monotype Sorts" pitchFamily="2" charset="2"/>
              <a:buChar char="n"/>
            </a:pPr>
            <a:r>
              <a:rPr lang="zh-CN" altLang="en-US" dirty="0">
                <a:solidFill>
                  <a:srgbClr val="000000"/>
                </a:solidFill>
                <a:latin typeface="华文细黑" pitchFamily="2" charset="-122"/>
                <a:ea typeface="华文细黑" pitchFamily="2" charset="-122"/>
              </a:rPr>
              <a:t>限制性股票计划（</a:t>
            </a:r>
            <a:r>
              <a:rPr lang="en-US" altLang="zh-CN" dirty="0">
                <a:solidFill>
                  <a:srgbClr val="000000"/>
                </a:solidFill>
                <a:latin typeface="华文细黑" pitchFamily="2" charset="-122"/>
                <a:ea typeface="华文细黑" pitchFamily="2" charset="-122"/>
              </a:rPr>
              <a:t>restricted stock plan</a:t>
            </a:r>
            <a:r>
              <a:rPr lang="zh-CN" altLang="en-US" dirty="0" smtClean="0">
                <a:solidFill>
                  <a:srgbClr val="000000"/>
                </a:solidFill>
                <a:latin typeface="华文细黑" pitchFamily="2" charset="-122"/>
                <a:ea typeface="华文细黑" pitchFamily="2" charset="-122"/>
              </a:rPr>
              <a:t>）</a:t>
            </a:r>
            <a:endParaRPr lang="zh-CN" altLang="en-US" dirty="0">
              <a:solidFill>
                <a:srgbClr val="000000"/>
              </a:solidFill>
              <a:latin typeface="华文细黑" pitchFamily="2" charset="-122"/>
              <a:ea typeface="华文细黑" pitchFamily="2" charset="-122"/>
            </a:endParaRPr>
          </a:p>
          <a:p>
            <a:pPr algn="l">
              <a:lnSpc>
                <a:spcPct val="200000"/>
              </a:lnSpc>
              <a:spcBef>
                <a:spcPct val="20000"/>
              </a:spcBef>
              <a:buFont typeface="Monotype Sorts" pitchFamily="2" charset="2"/>
              <a:buChar char="n"/>
            </a:pPr>
            <a:r>
              <a:rPr lang="zh-CN" altLang="en-US" dirty="0">
                <a:solidFill>
                  <a:srgbClr val="000000"/>
                </a:solidFill>
                <a:latin typeface="华文细黑" pitchFamily="2" charset="-122"/>
                <a:ea typeface="华文细黑" pitchFamily="2" charset="-122"/>
              </a:rPr>
              <a:t>虚拟</a:t>
            </a:r>
            <a:r>
              <a:rPr lang="zh-CN" altLang="en-US" dirty="0" smtClean="0">
                <a:solidFill>
                  <a:srgbClr val="000000"/>
                </a:solidFill>
                <a:latin typeface="华文细黑" pitchFamily="2" charset="-122"/>
                <a:ea typeface="华文细黑" pitchFamily="2" charset="-122"/>
              </a:rPr>
              <a:t>股票</a:t>
            </a:r>
            <a:r>
              <a:rPr lang="zh-CN" altLang="en-US" dirty="0">
                <a:solidFill>
                  <a:srgbClr val="000000"/>
                </a:solidFill>
                <a:latin typeface="华文细黑" pitchFamily="2" charset="-122"/>
                <a:ea typeface="华文细黑" pitchFamily="2" charset="-122"/>
              </a:rPr>
              <a:t>计划（</a:t>
            </a:r>
            <a:r>
              <a:rPr lang="en-US" altLang="zh-CN" dirty="0">
                <a:solidFill>
                  <a:srgbClr val="000000"/>
                </a:solidFill>
                <a:latin typeface="华文细黑" pitchFamily="2" charset="-122"/>
                <a:ea typeface="华文细黑" pitchFamily="2" charset="-122"/>
              </a:rPr>
              <a:t>Phantom Stock Plans</a:t>
            </a:r>
            <a:r>
              <a:rPr lang="zh-CN" altLang="en-US" dirty="0">
                <a:solidFill>
                  <a:srgbClr val="000000"/>
                </a:solidFill>
                <a:latin typeface="华文细黑" pitchFamily="2" charset="-122"/>
                <a:ea typeface="华文细黑" pitchFamily="2" charset="-122"/>
              </a:rPr>
              <a:t>）</a:t>
            </a:r>
            <a:endParaRPr lang="zh-CN" altLang="en-US" dirty="0">
              <a:solidFill>
                <a:srgbClr val="000000"/>
              </a:solidFill>
              <a:latin typeface="华文细黑" pitchFamily="2" charset="-122"/>
              <a:ea typeface="华文细黑" pitchFamily="2" charset="-122"/>
            </a:endParaRPr>
          </a:p>
          <a:p>
            <a:pPr algn="l">
              <a:lnSpc>
                <a:spcPct val="200000"/>
              </a:lnSpc>
              <a:spcBef>
                <a:spcPct val="20000"/>
              </a:spcBef>
              <a:buFont typeface="Monotype Sorts" pitchFamily="2" charset="2"/>
              <a:buChar char="n"/>
            </a:pPr>
            <a:r>
              <a:rPr lang="zh-CN" altLang="en-US" dirty="0">
                <a:solidFill>
                  <a:srgbClr val="000000"/>
                </a:solidFill>
                <a:latin typeface="华文细黑" pitchFamily="2" charset="-122"/>
                <a:ea typeface="华文细黑" pitchFamily="2" charset="-122"/>
              </a:rPr>
              <a:t>员工持股计划（</a:t>
            </a:r>
            <a:r>
              <a:rPr lang="en-US" altLang="zh-CN" dirty="0">
                <a:solidFill>
                  <a:srgbClr val="000000"/>
                </a:solidFill>
                <a:latin typeface="华文细黑" pitchFamily="2" charset="-122"/>
                <a:ea typeface="华文细黑" pitchFamily="2" charset="-122"/>
              </a:rPr>
              <a:t>employee stock ownership plan</a:t>
            </a:r>
            <a:r>
              <a:rPr lang="zh-CN" altLang="en-US" dirty="0">
                <a:solidFill>
                  <a:srgbClr val="000000"/>
                </a:solidFill>
                <a:latin typeface="华文细黑" pitchFamily="2" charset="-122"/>
                <a:ea typeface="华文细黑" pitchFamily="2" charset="-122"/>
              </a:rPr>
              <a:t>）</a:t>
            </a:r>
            <a:endParaRPr lang="zh-CN" altLang="en-US" dirty="0">
              <a:solidFill>
                <a:srgbClr val="000000"/>
              </a:solidFill>
              <a:latin typeface="华文细黑" pitchFamily="2" charset="-122"/>
              <a:ea typeface="华文细黑" pitchFamily="2" charset="-122"/>
            </a:endParaRPr>
          </a:p>
          <a:p>
            <a:pPr algn="l">
              <a:lnSpc>
                <a:spcPct val="200000"/>
              </a:lnSpc>
              <a:spcBef>
                <a:spcPct val="20000"/>
              </a:spcBef>
              <a:buFont typeface="Monotype Sorts" pitchFamily="2" charset="2"/>
              <a:buChar char="n"/>
            </a:pPr>
            <a:r>
              <a:rPr lang="zh-CN" altLang="en-US" dirty="0" smtClean="0">
                <a:solidFill>
                  <a:srgbClr val="000000"/>
                </a:solidFill>
                <a:latin typeface="华文细黑" pitchFamily="2" charset="-122"/>
                <a:ea typeface="华文细黑" pitchFamily="2" charset="-122"/>
              </a:rPr>
              <a:t>退休</a:t>
            </a:r>
            <a:r>
              <a:rPr lang="zh-CN" altLang="en-US" dirty="0">
                <a:solidFill>
                  <a:srgbClr val="000000"/>
                </a:solidFill>
                <a:latin typeface="华文细黑" pitchFamily="2" charset="-122"/>
                <a:ea typeface="华文细黑" pitchFamily="2" charset="-122"/>
              </a:rPr>
              <a:t>计划中的公司股票 </a:t>
            </a:r>
            <a:endParaRPr lang="zh-CN" altLang="en-US" dirty="0">
              <a:solidFill>
                <a:srgbClr val="000000"/>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 Box 2"/>
          <p:cNvSpPr>
            <a:spLocks noGrp="1" noChangeArrowheads="1"/>
          </p:cNvSpPr>
          <p:nvPr>
            <p:ph type="title"/>
          </p:nvPr>
        </p:nvSpPr>
        <p:spPr>
          <a:xfrm>
            <a:off x="0" y="0"/>
            <a:ext cx="10668000" cy="1016000"/>
          </a:xfrm>
          <a:solidFill>
            <a:srgbClr val="0000CC"/>
          </a:solidFill>
        </p:spPr>
        <p:txBody>
          <a:bodyPr anchor="b"/>
          <a:lstStyle/>
          <a:p>
            <a:pPr eaLnBrk="1" hangingPunct="1">
              <a:lnSpc>
                <a:spcPct val="350000"/>
              </a:lnSpc>
            </a:pPr>
            <a:r>
              <a:rPr lang="zh-CN" altLang="en-US" sz="3200" b="1" smtClean="0">
                <a:solidFill>
                  <a:srgbClr val="FFFFFF"/>
                </a:solidFill>
                <a:latin typeface="华文中宋" pitchFamily="2" charset="-122"/>
                <a:ea typeface="华文中宋" pitchFamily="2" charset="-122"/>
              </a:rPr>
              <a:t>长期奖励计划案例之一</a:t>
            </a:r>
            <a:endParaRPr lang="zh-CN" altLang="en-US" sz="3200" b="1" smtClean="0">
              <a:solidFill>
                <a:srgbClr val="FFFFFF"/>
              </a:solidFill>
              <a:latin typeface="华文中宋" pitchFamily="2" charset="-122"/>
              <a:ea typeface="华文中宋" pitchFamily="2" charset="-122"/>
            </a:endParaRPr>
          </a:p>
        </p:txBody>
      </p:sp>
      <p:sp>
        <p:nvSpPr>
          <p:cNvPr id="279555" name="Text Box 3"/>
          <p:cNvSpPr txBox="1">
            <a:spLocks noChangeArrowheads="1"/>
          </p:cNvSpPr>
          <p:nvPr/>
        </p:nvSpPr>
        <p:spPr bwMode="auto">
          <a:xfrm>
            <a:off x="509588" y="1182688"/>
            <a:ext cx="9625012" cy="5934075"/>
          </a:xfrm>
          <a:prstGeom prst="rect">
            <a:avLst/>
          </a:prstGeom>
          <a:noFill/>
          <a:ln w="12700">
            <a:noFill/>
            <a:miter lim="800000"/>
          </a:ln>
        </p:spPr>
        <p:txBody>
          <a:bodyPr anchor="ctr">
            <a:spAutoFit/>
          </a:bodyPr>
          <a:lstStyle/>
          <a:p>
            <a:pPr algn="l">
              <a:lnSpc>
                <a:spcPct val="160000"/>
              </a:lnSpc>
              <a:buClr>
                <a:srgbClr val="009900"/>
              </a:buClr>
              <a:buFont typeface="Webdings" panose="05030102010509060703" pitchFamily="18" charset="2"/>
              <a:buChar char=""/>
            </a:pPr>
            <a:r>
              <a:rPr lang="en-US" altLang="zh-CN" b="0" u="sng">
                <a:solidFill>
                  <a:srgbClr val="FF3300"/>
                </a:solidFill>
                <a:ea typeface="文鼎粗圆简" pitchFamily="18" charset="-122"/>
              </a:rPr>
              <a:t>   UtiliCorp United</a:t>
            </a:r>
            <a:r>
              <a:rPr lang="zh-CN" altLang="zh-CN" b="0" u="sng">
                <a:solidFill>
                  <a:srgbClr val="FF3300"/>
                </a:solidFill>
                <a:ea typeface="文鼎粗圆简" pitchFamily="18" charset="-122"/>
              </a:rPr>
              <a:t>公司（一家快速成长的公用事业公司）：</a:t>
            </a:r>
            <a:r>
              <a:rPr lang="zh-CN" altLang="zh-CN" b="0">
                <a:solidFill>
                  <a:srgbClr val="000000"/>
                </a:solidFill>
                <a:ea typeface="文鼎粗圆简" pitchFamily="18" charset="-122"/>
              </a:rPr>
              <a:t>为了创建一种参与性质更浓的绩效导向型文化，公司建立了一种全员参与的股票所有权计划，该计划的目标是使本公司员工拥有公司25%的股份。</a:t>
            </a:r>
            <a:endParaRPr lang="zh-CN" altLang="zh-CN" b="0">
              <a:solidFill>
                <a:srgbClr val="000000"/>
              </a:solidFill>
              <a:ea typeface="文鼎粗圆简" pitchFamily="18" charset="-122"/>
            </a:endParaRPr>
          </a:p>
          <a:p>
            <a:pPr algn="l">
              <a:lnSpc>
                <a:spcPct val="160000"/>
              </a:lnSpc>
              <a:buClr>
                <a:srgbClr val="009900"/>
              </a:buClr>
              <a:buFont typeface="Webdings" panose="05030102010509060703" pitchFamily="18" charset="2"/>
              <a:buChar char=""/>
            </a:pPr>
            <a:r>
              <a:rPr lang="zh-CN" altLang="zh-CN" b="0">
                <a:solidFill>
                  <a:srgbClr val="000000"/>
                </a:solidFill>
                <a:ea typeface="文鼎粗圆简" pitchFamily="18" charset="-122"/>
              </a:rPr>
              <a:t> 为了激发大家的兴趣，公司以15%的折扣来向员工提供股票，并且允许他们购买价值最多可达到他们基本</a:t>
            </a:r>
            <a:r>
              <a:rPr lang="zh-CN" altLang="en-US" b="0">
                <a:solidFill>
                  <a:srgbClr val="000000"/>
                </a:solidFill>
                <a:ea typeface="文鼎粗圆简" pitchFamily="18" charset="-122"/>
              </a:rPr>
              <a:t>薪酬</a:t>
            </a:r>
            <a:r>
              <a:rPr lang="zh-CN" altLang="zh-CN" b="0">
                <a:solidFill>
                  <a:srgbClr val="000000"/>
                </a:solidFill>
                <a:ea typeface="文鼎粗圆简" pitchFamily="18" charset="-122"/>
              </a:rPr>
              <a:t>20%的股份。</a:t>
            </a:r>
            <a:endParaRPr lang="zh-CN" altLang="zh-CN" b="0">
              <a:solidFill>
                <a:srgbClr val="000000"/>
              </a:solidFill>
              <a:ea typeface="文鼎粗圆简" pitchFamily="18" charset="-122"/>
            </a:endParaRPr>
          </a:p>
          <a:p>
            <a:pPr algn="l">
              <a:lnSpc>
                <a:spcPct val="160000"/>
              </a:lnSpc>
              <a:buClr>
                <a:srgbClr val="009900"/>
              </a:buClr>
              <a:buFont typeface="Webdings" panose="05030102010509060703" pitchFamily="18" charset="2"/>
              <a:buChar char=""/>
            </a:pPr>
            <a:r>
              <a:rPr lang="zh-CN" altLang="zh-CN" b="0">
                <a:solidFill>
                  <a:srgbClr val="000000"/>
                </a:solidFill>
                <a:ea typeface="文鼎粗圆简" pitchFamily="18" charset="-122"/>
              </a:rPr>
              <a:t> 此外，在401(</a:t>
            </a:r>
            <a:r>
              <a:rPr lang="en-US" altLang="zh-CN" b="0">
                <a:solidFill>
                  <a:srgbClr val="000000"/>
                </a:solidFill>
                <a:ea typeface="文鼎粗圆简" pitchFamily="18" charset="-122"/>
              </a:rPr>
              <a:t>K)</a:t>
            </a:r>
            <a:r>
              <a:rPr lang="zh-CN" altLang="zh-CN" b="0">
                <a:solidFill>
                  <a:srgbClr val="000000"/>
                </a:solidFill>
                <a:ea typeface="文鼎粗圆简" pitchFamily="18" charset="-122"/>
              </a:rPr>
              <a:t>计划中应当由公司提供的6%资金投入</a:t>
            </a:r>
            <a:r>
              <a:rPr lang="zh-CN" altLang="en-US" b="0">
                <a:solidFill>
                  <a:srgbClr val="000000"/>
                </a:solidFill>
                <a:ea typeface="文鼎粗圆简" pitchFamily="18" charset="-122"/>
              </a:rPr>
              <a:t>，</a:t>
            </a:r>
            <a:r>
              <a:rPr lang="zh-CN" altLang="zh-CN" b="0">
                <a:solidFill>
                  <a:srgbClr val="000000"/>
                </a:solidFill>
                <a:ea typeface="文鼎粗圆简" pitchFamily="18" charset="-122"/>
              </a:rPr>
              <a:t>也以股票的形式提供。</a:t>
            </a:r>
            <a:endParaRPr lang="zh-CN" altLang="zh-CN" b="0">
              <a:solidFill>
                <a:srgbClr val="000000"/>
              </a:solidFill>
              <a:ea typeface="文鼎粗圆简" pitchFamily="18" charset="-122"/>
            </a:endParaRPr>
          </a:p>
          <a:p>
            <a:pPr algn="l">
              <a:lnSpc>
                <a:spcPct val="160000"/>
              </a:lnSpc>
              <a:buClr>
                <a:srgbClr val="009900"/>
              </a:buClr>
              <a:buFont typeface="Webdings" panose="05030102010509060703" pitchFamily="18" charset="2"/>
              <a:buChar char=""/>
            </a:pPr>
            <a:r>
              <a:rPr lang="zh-CN" altLang="zh-CN" b="0">
                <a:solidFill>
                  <a:srgbClr val="000000"/>
                </a:solidFill>
                <a:ea typeface="文鼎粗圆简" pitchFamily="18" charset="-122"/>
              </a:rPr>
              <a:t> 甚至对关键</a:t>
            </a:r>
            <a:r>
              <a:rPr lang="zh-CN" altLang="en-US" b="0">
                <a:solidFill>
                  <a:srgbClr val="000000"/>
                </a:solidFill>
                <a:ea typeface="文鼎粗圆简" pitchFamily="18" charset="-122"/>
              </a:rPr>
              <a:t>员工</a:t>
            </a:r>
            <a:r>
              <a:rPr lang="zh-CN" altLang="zh-CN" b="0">
                <a:solidFill>
                  <a:srgbClr val="000000"/>
                </a:solidFill>
                <a:ea typeface="文鼎粗圆简" pitchFamily="18" charset="-122"/>
              </a:rPr>
              <a:t>的年度奖金也以股票的形式支付。</a:t>
            </a:r>
            <a:endParaRPr lang="zh-CN" altLang="zh-CN" b="0">
              <a:solidFill>
                <a:srgbClr val="000000"/>
              </a:solidFill>
              <a:ea typeface="文鼎粗圆简" pitchFamily="18" charset="-122"/>
            </a:endParaRPr>
          </a:p>
          <a:p>
            <a:pPr algn="l">
              <a:lnSpc>
                <a:spcPct val="160000"/>
              </a:lnSpc>
              <a:buClr>
                <a:srgbClr val="009900"/>
              </a:buClr>
              <a:buFont typeface="Webdings" panose="05030102010509060703" pitchFamily="18" charset="2"/>
              <a:buChar char=""/>
            </a:pPr>
            <a:r>
              <a:rPr lang="zh-CN" altLang="zh-CN" b="0">
                <a:solidFill>
                  <a:srgbClr val="000000"/>
                </a:solidFill>
                <a:ea typeface="文鼎粗圆简" pitchFamily="18" charset="-122"/>
              </a:rPr>
              <a:t> 公司管理人员说，该计划在将工资与绩效和所有权联系在一起方面取得了很大的成功。</a:t>
            </a:r>
            <a:endParaRPr lang="zh-CN" altLang="en-US" b="0">
              <a:solidFill>
                <a:srgbClr val="000000"/>
              </a:solidFill>
              <a:ea typeface="文鼎粗圆简" pitchFamily="18" charset="-122"/>
            </a:endParaRPr>
          </a:p>
        </p:txBody>
      </p:sp>
    </p:spTree>
  </p:cSld>
  <p:clrMapOvr>
    <a:masterClrMapping/>
  </p:clrMapOvr>
  <p:transition spd="slow">
    <p:wip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2"/>
          <p:cNvSpPr>
            <a:spLocks noGrp="1" noChangeArrowheads="1"/>
          </p:cNvSpPr>
          <p:nvPr>
            <p:ph type="title"/>
          </p:nvPr>
        </p:nvSpPr>
        <p:spPr>
          <a:xfrm>
            <a:off x="0" y="0"/>
            <a:ext cx="10668000" cy="1016000"/>
          </a:xfrm>
          <a:solidFill>
            <a:srgbClr val="0000CC"/>
          </a:solidFill>
        </p:spPr>
        <p:txBody>
          <a:bodyPr anchor="b"/>
          <a:lstStyle/>
          <a:p>
            <a:pPr eaLnBrk="1" hangingPunct="1">
              <a:lnSpc>
                <a:spcPct val="350000"/>
              </a:lnSpc>
            </a:pPr>
            <a:r>
              <a:rPr lang="zh-CN" altLang="en-US" sz="3200" b="1" smtClean="0">
                <a:solidFill>
                  <a:srgbClr val="FFFFFF"/>
                </a:solidFill>
                <a:latin typeface="华文中宋" pitchFamily="2" charset="-122"/>
                <a:ea typeface="华文中宋" pitchFamily="2" charset="-122"/>
              </a:rPr>
              <a:t>长期奖励计划案例之二</a:t>
            </a:r>
            <a:endParaRPr lang="zh-CN" altLang="en-US" sz="3200" b="1" smtClean="0">
              <a:solidFill>
                <a:srgbClr val="FFFFFF"/>
              </a:solidFill>
              <a:latin typeface="华文中宋" pitchFamily="2" charset="-122"/>
              <a:ea typeface="华文中宋" pitchFamily="2" charset="-122"/>
            </a:endParaRPr>
          </a:p>
        </p:txBody>
      </p:sp>
      <p:sp>
        <p:nvSpPr>
          <p:cNvPr id="280579" name="Text Box 3"/>
          <p:cNvSpPr txBox="1">
            <a:spLocks noChangeArrowheads="1"/>
          </p:cNvSpPr>
          <p:nvPr/>
        </p:nvSpPr>
        <p:spPr bwMode="auto">
          <a:xfrm>
            <a:off x="762000" y="1368425"/>
            <a:ext cx="9109075" cy="5130800"/>
          </a:xfrm>
          <a:prstGeom prst="rect">
            <a:avLst/>
          </a:prstGeom>
          <a:noFill/>
          <a:ln w="12700">
            <a:noFill/>
            <a:miter lim="800000"/>
          </a:ln>
        </p:spPr>
        <p:txBody>
          <a:bodyPr anchor="ctr">
            <a:spAutoFit/>
          </a:bodyPr>
          <a:lstStyle/>
          <a:p>
            <a:pPr algn="l">
              <a:lnSpc>
                <a:spcPct val="190000"/>
              </a:lnSpc>
              <a:spcBef>
                <a:spcPct val="50000"/>
              </a:spcBef>
              <a:buClr>
                <a:srgbClr val="009900"/>
              </a:buClr>
              <a:buFont typeface="Webdings" panose="05030102010509060703" pitchFamily="18" charset="2"/>
              <a:buChar char=""/>
            </a:pPr>
            <a:r>
              <a:rPr lang="en-US" altLang="zh-CN" b="0" u="sng">
                <a:solidFill>
                  <a:srgbClr val="FF3300"/>
                </a:solidFill>
                <a:ea typeface="文鼎粗圆简" pitchFamily="18" charset="-122"/>
              </a:rPr>
              <a:t>   </a:t>
            </a:r>
            <a:r>
              <a:rPr lang="zh-CN" altLang="zh-CN" b="0" u="sng">
                <a:solidFill>
                  <a:srgbClr val="FF3300"/>
                </a:solidFill>
                <a:ea typeface="文鼎粗圆简" pitchFamily="18" charset="-122"/>
              </a:rPr>
              <a:t>美国西南航空公司：</a:t>
            </a:r>
            <a:r>
              <a:rPr lang="zh-CN" altLang="zh-CN" b="0">
                <a:solidFill>
                  <a:srgbClr val="000000"/>
                </a:solidFill>
                <a:ea typeface="文鼎粗圆简" pitchFamily="18" charset="-122"/>
              </a:rPr>
              <a:t>与飞行员签订了一个为期10年的合同，为了诱使飞行员放弃在前5年中的加薪权利，公司允许飞行员购买数量最高可达140万股的公司股票，而价格则按照事先约定的一个相对较低的水平上。</a:t>
            </a:r>
            <a:endParaRPr lang="zh-CN" altLang="en-US" b="0">
              <a:solidFill>
                <a:srgbClr val="000000"/>
              </a:solidFill>
              <a:ea typeface="文鼎粗圆简" pitchFamily="18" charset="-122"/>
            </a:endParaRPr>
          </a:p>
          <a:p>
            <a:pPr algn="l">
              <a:lnSpc>
                <a:spcPct val="190000"/>
              </a:lnSpc>
              <a:spcBef>
                <a:spcPct val="50000"/>
              </a:spcBef>
              <a:buClr>
                <a:srgbClr val="009900"/>
              </a:buClr>
              <a:buFont typeface="Webdings" panose="05030102010509060703" pitchFamily="18" charset="2"/>
              <a:buChar char=""/>
            </a:pPr>
            <a:r>
              <a:rPr lang="zh-CN" altLang="en-US" b="0">
                <a:solidFill>
                  <a:srgbClr val="000000"/>
                </a:solidFill>
                <a:ea typeface="文鼎粗圆简" pitchFamily="18" charset="-122"/>
              </a:rPr>
              <a:t> </a:t>
            </a:r>
            <a:r>
              <a:rPr lang="zh-CN" altLang="zh-CN" b="0">
                <a:solidFill>
                  <a:srgbClr val="000000"/>
                </a:solidFill>
                <a:ea typeface="文鼎粗圆简" pitchFamily="18" charset="-122"/>
              </a:rPr>
              <a:t>这不仅对公司财务来说是一件好事，而且有助于促使自己的关键员工将主要精力集中在使得公司的绩效在长期中保持在最高的水平上。</a:t>
            </a:r>
            <a:endParaRPr lang="zh-CN" altLang="en-US" b="0">
              <a:solidFill>
                <a:srgbClr val="000000"/>
              </a:solidFill>
              <a:ea typeface="文鼎粗圆简" pitchFamily="18" charset="-122"/>
            </a:endParaRPr>
          </a:p>
        </p:txBody>
      </p:sp>
    </p:spTree>
  </p:cSld>
  <p:clrMapOvr>
    <a:masterClrMapping/>
  </p:clrMapOvr>
  <p:transition spd="slow">
    <p:wip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ctrTitle"/>
          </p:nvPr>
        </p:nvSpPr>
        <p:spPr>
          <a:xfrm>
            <a:off x="0" y="0"/>
            <a:ext cx="10668000" cy="990600"/>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我国企业的股权激励计划</a:t>
            </a:r>
            <a:endParaRPr lang="zh-CN" altLang="en-US" sz="3200" b="1" smtClean="0">
              <a:solidFill>
                <a:srgbClr val="FFFFFF"/>
              </a:solidFill>
              <a:latin typeface="华文中宋" pitchFamily="2" charset="-122"/>
              <a:ea typeface="华文中宋" pitchFamily="2" charset="-122"/>
            </a:endParaRPr>
          </a:p>
        </p:txBody>
      </p:sp>
      <p:sp>
        <p:nvSpPr>
          <p:cNvPr id="281603" name="Text Box 3"/>
          <p:cNvSpPr txBox="1">
            <a:spLocks noChangeArrowheads="1"/>
          </p:cNvSpPr>
          <p:nvPr/>
        </p:nvSpPr>
        <p:spPr bwMode="auto">
          <a:xfrm>
            <a:off x="990600" y="1219200"/>
            <a:ext cx="8991600" cy="3539430"/>
          </a:xfrm>
          <a:prstGeom prst="rect">
            <a:avLst/>
          </a:prstGeom>
          <a:noFill/>
          <a:ln w="9525">
            <a:noFill/>
            <a:miter lim="800000"/>
          </a:ln>
        </p:spPr>
        <p:txBody>
          <a:bodyPr>
            <a:spAutoFit/>
          </a:bodyPr>
          <a:lstStyle/>
          <a:p>
            <a:pPr algn="l">
              <a:lnSpc>
                <a:spcPct val="200000"/>
              </a:lnSpc>
              <a:buClr>
                <a:srgbClr val="FF3300"/>
              </a:buClr>
              <a:buSzPct val="120000"/>
              <a:buFont typeface="Wingdings 2" panose="05020102010507070707" pitchFamily="18" charset="2"/>
              <a:buChar char=""/>
            </a:pPr>
            <a:r>
              <a:rPr lang="zh-CN" altLang="en-US" sz="2800" dirty="0">
                <a:solidFill>
                  <a:srgbClr val="FF9900"/>
                </a:solidFill>
                <a:latin typeface="华文细黑" pitchFamily="2" charset="-122"/>
                <a:ea typeface="华文细黑" pitchFamily="2" charset="-122"/>
              </a:rPr>
              <a:t>我国国有企业的高层经理人员持股</a:t>
            </a:r>
            <a:r>
              <a:rPr lang="zh-CN" altLang="en-US" sz="2800" dirty="0" smtClean="0">
                <a:solidFill>
                  <a:srgbClr val="FF9900"/>
                </a:solidFill>
                <a:latin typeface="华文细黑" pitchFamily="2" charset="-122"/>
                <a:ea typeface="华文细黑" pitchFamily="2" charset="-122"/>
              </a:rPr>
              <a:t>问题。</a:t>
            </a:r>
            <a:endParaRPr lang="en-US" altLang="zh-CN" sz="2800" dirty="0" smtClean="0">
              <a:solidFill>
                <a:srgbClr val="FF9900"/>
              </a:solidFill>
              <a:latin typeface="华文细黑" pitchFamily="2" charset="-122"/>
              <a:ea typeface="华文细黑" pitchFamily="2" charset="-122"/>
            </a:endParaRPr>
          </a:p>
          <a:p>
            <a:pPr algn="l">
              <a:lnSpc>
                <a:spcPct val="200000"/>
              </a:lnSpc>
              <a:buClr>
                <a:srgbClr val="FF3300"/>
              </a:buClr>
              <a:buSzPct val="120000"/>
              <a:buFont typeface="Wingdings 2" panose="05020102010507070707" pitchFamily="18" charset="2"/>
              <a:buChar char=""/>
            </a:pPr>
            <a:r>
              <a:rPr lang="zh-CN" altLang="en-US" sz="2800" dirty="0" smtClean="0">
                <a:solidFill>
                  <a:srgbClr val="FF9900"/>
                </a:solidFill>
                <a:latin typeface="华文细黑" pitchFamily="2" charset="-122"/>
                <a:ea typeface="华文细黑" pitchFamily="2" charset="-122"/>
              </a:rPr>
              <a:t>我国</a:t>
            </a:r>
            <a:r>
              <a:rPr lang="zh-CN" altLang="en-US" sz="2800" dirty="0">
                <a:solidFill>
                  <a:srgbClr val="FF9900"/>
                </a:solidFill>
                <a:latin typeface="华文细黑" pitchFamily="2" charset="-122"/>
                <a:ea typeface="华文细黑" pitchFamily="2" charset="-122"/>
              </a:rPr>
              <a:t>企业的员工持股问题。</a:t>
            </a:r>
            <a:r>
              <a:rPr lang="zh-CN" altLang="en-US" b="0" dirty="0">
                <a:solidFill>
                  <a:srgbClr val="000000"/>
                </a:solidFill>
              </a:rPr>
              <a:t> </a:t>
            </a:r>
            <a:r>
              <a:rPr lang="zh-CN" altLang="en-US" dirty="0">
                <a:solidFill>
                  <a:srgbClr val="000000"/>
                </a:solidFill>
                <a:latin typeface="华文细黑" pitchFamily="2" charset="-122"/>
                <a:ea typeface="华文细黑" pitchFamily="2" charset="-122"/>
              </a:rPr>
              <a:t> </a:t>
            </a:r>
            <a:endParaRPr lang="en-US" altLang="zh-CN" dirty="0" smtClean="0">
              <a:solidFill>
                <a:srgbClr val="000000"/>
              </a:solidFill>
              <a:latin typeface="华文细黑" pitchFamily="2" charset="-122"/>
              <a:ea typeface="华文细黑" pitchFamily="2" charset="-122"/>
            </a:endParaRPr>
          </a:p>
          <a:p>
            <a:pPr algn="l">
              <a:lnSpc>
                <a:spcPct val="200000"/>
              </a:lnSpc>
              <a:buClr>
                <a:srgbClr val="FF3300"/>
              </a:buClr>
              <a:buSzPct val="120000"/>
              <a:buFont typeface="Wingdings 2" panose="05020102010507070707" pitchFamily="18" charset="2"/>
              <a:buChar char=""/>
            </a:pPr>
            <a:r>
              <a:rPr lang="zh-CN" altLang="en-US" sz="2800" dirty="0">
                <a:solidFill>
                  <a:srgbClr val="FF9900"/>
                </a:solidFill>
                <a:latin typeface="华文细黑" pitchFamily="2" charset="-122"/>
                <a:ea typeface="华文细黑" pitchFamily="2" charset="-122"/>
              </a:rPr>
              <a:t>实施股权计划以及员工持股计划应注意的</a:t>
            </a:r>
            <a:r>
              <a:rPr lang="zh-CN" altLang="en-US" sz="2800" dirty="0" smtClean="0">
                <a:solidFill>
                  <a:srgbClr val="FF9900"/>
                </a:solidFill>
                <a:latin typeface="华文细黑" pitchFamily="2" charset="-122"/>
                <a:ea typeface="华文细黑" pitchFamily="2" charset="-122"/>
              </a:rPr>
              <a:t>问题。</a:t>
            </a:r>
            <a:endParaRPr lang="en-US" altLang="zh-CN" sz="2800" dirty="0" smtClean="0">
              <a:solidFill>
                <a:srgbClr val="FF9900"/>
              </a:solidFill>
              <a:latin typeface="华文细黑" pitchFamily="2" charset="-122"/>
              <a:ea typeface="华文细黑" pitchFamily="2" charset="-122"/>
            </a:endParaRPr>
          </a:p>
          <a:p>
            <a:pPr algn="l">
              <a:lnSpc>
                <a:spcPct val="200000"/>
              </a:lnSpc>
              <a:buClr>
                <a:srgbClr val="FF3300"/>
              </a:buClr>
              <a:buSzPct val="120000"/>
              <a:buFont typeface="Wingdings 2" panose="05020102010507070707" pitchFamily="18" charset="2"/>
              <a:buChar char=""/>
            </a:pPr>
            <a:r>
              <a:rPr lang="zh-CN" altLang="en-US" sz="2800" dirty="0" smtClean="0">
                <a:solidFill>
                  <a:srgbClr val="FF9900"/>
                </a:solidFill>
                <a:latin typeface="华文细黑" pitchFamily="2" charset="-122"/>
                <a:ea typeface="华文细黑" pitchFamily="2" charset="-122"/>
              </a:rPr>
              <a:t>我国</a:t>
            </a:r>
            <a:r>
              <a:rPr lang="zh-CN" altLang="en-US" sz="2800" dirty="0">
                <a:solidFill>
                  <a:srgbClr val="FF9900"/>
                </a:solidFill>
                <a:latin typeface="华文细黑" pitchFamily="2" charset="-122"/>
                <a:ea typeface="华文细黑" pitchFamily="2" charset="-122"/>
              </a:rPr>
              <a:t>企业的股票所有权计划案例。 </a:t>
            </a:r>
            <a:endParaRPr lang="zh-CN" altLang="en-US" sz="2800" dirty="0">
              <a:solidFill>
                <a:srgbClr val="FF9900"/>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ctrTitle"/>
          </p:nvPr>
        </p:nvSpPr>
        <p:spPr>
          <a:xfrm>
            <a:off x="0" y="0"/>
            <a:ext cx="10668000" cy="990600"/>
          </a:xfrm>
          <a:solidFill>
            <a:srgbClr val="0000CC"/>
          </a:solidFill>
        </p:spPr>
        <p:txBody>
          <a:bodyPr anchor="b"/>
          <a:lstStyle/>
          <a:p>
            <a:pPr eaLnBrk="1" hangingPunct="1">
              <a:lnSpc>
                <a:spcPct val="410000"/>
              </a:lnSpc>
            </a:pPr>
            <a:r>
              <a:rPr lang="zh-CN" altLang="en-US" sz="3200" b="1" dirty="0">
                <a:solidFill>
                  <a:srgbClr val="FFFFFF"/>
                </a:solidFill>
                <a:latin typeface="华文中宋" pitchFamily="2" charset="-122"/>
                <a:ea typeface="华文中宋" pitchFamily="2" charset="-122"/>
              </a:rPr>
              <a:t>我国国有企业的高层经理人员持股问题</a:t>
            </a:r>
            <a:endParaRPr lang="zh-CN" altLang="en-US" sz="3200" b="1" dirty="0">
              <a:solidFill>
                <a:srgbClr val="FFFFFF"/>
              </a:solidFill>
              <a:latin typeface="华文中宋" pitchFamily="2" charset="-122"/>
              <a:ea typeface="华文中宋" pitchFamily="2" charset="-122"/>
            </a:endParaRPr>
          </a:p>
        </p:txBody>
      </p:sp>
      <p:sp>
        <p:nvSpPr>
          <p:cNvPr id="281603" name="Text Box 3"/>
          <p:cNvSpPr txBox="1">
            <a:spLocks noChangeArrowheads="1"/>
          </p:cNvSpPr>
          <p:nvPr/>
        </p:nvSpPr>
        <p:spPr bwMode="auto">
          <a:xfrm>
            <a:off x="810270" y="1234438"/>
            <a:ext cx="9361157" cy="5545749"/>
          </a:xfrm>
          <a:prstGeom prst="rect">
            <a:avLst/>
          </a:prstGeom>
          <a:noFill/>
          <a:ln w="9525">
            <a:noFill/>
            <a:miter lim="800000"/>
          </a:ln>
        </p:spPr>
        <p:txBody>
          <a:bodyPr wrap="square">
            <a:spAutoFit/>
          </a:bodyPr>
          <a:lstStyle/>
          <a:p>
            <a:pPr algn="l">
              <a:lnSpc>
                <a:spcPct val="150000"/>
              </a:lnSpc>
              <a:buClr>
                <a:srgbClr val="FF3300"/>
              </a:buClr>
              <a:buSzPct val="120000"/>
              <a:buFont typeface="Wingdings 2" panose="05020102010507070707" pitchFamily="18" charset="2"/>
              <a:buChar char=""/>
            </a:pPr>
            <a:r>
              <a:rPr lang="zh-CN" altLang="en-US" b="0" dirty="0" smtClean="0">
                <a:solidFill>
                  <a:srgbClr val="000000"/>
                </a:solidFill>
                <a:latin typeface="宋体" panose="02010600030101010101" pitchFamily="2" charset="-122"/>
                <a:ea typeface="宋体" panose="02010600030101010101" pitchFamily="2" charset="-122"/>
              </a:rPr>
              <a:t>在</a:t>
            </a:r>
            <a:r>
              <a:rPr lang="zh-CN" altLang="en-US" b="0" dirty="0">
                <a:solidFill>
                  <a:srgbClr val="000000"/>
                </a:solidFill>
                <a:latin typeface="宋体" panose="02010600030101010101" pitchFamily="2" charset="-122"/>
                <a:ea typeface="宋体" panose="02010600030101010101" pitchFamily="2" charset="-122"/>
              </a:rPr>
              <a:t>早期国有企业改制过程中，很多企业都直接采取了管理层收购的做法。所谓管理层收购（</a:t>
            </a:r>
            <a:r>
              <a:rPr lang="en-US" altLang="zh-CN" b="0" dirty="0">
                <a:solidFill>
                  <a:srgbClr val="000000"/>
                </a:solidFill>
                <a:latin typeface="宋体" panose="02010600030101010101" pitchFamily="2" charset="-122"/>
                <a:ea typeface="宋体" panose="02010600030101010101" pitchFamily="2" charset="-122"/>
              </a:rPr>
              <a:t>MBO</a:t>
            </a:r>
            <a:r>
              <a:rPr lang="zh-CN" altLang="en-US" b="0" dirty="0">
                <a:solidFill>
                  <a:srgbClr val="000000"/>
                </a:solidFill>
                <a:latin typeface="宋体" panose="02010600030101010101" pitchFamily="2" charset="-122"/>
                <a:ea typeface="宋体" panose="02010600030101010101" pitchFamily="2" charset="-122"/>
              </a:rPr>
              <a:t>，</a:t>
            </a:r>
            <a:r>
              <a:rPr lang="en-US" altLang="zh-CN" b="0" dirty="0">
                <a:solidFill>
                  <a:srgbClr val="000000"/>
                </a:solidFill>
                <a:latin typeface="宋体" panose="02010600030101010101" pitchFamily="2" charset="-122"/>
                <a:ea typeface="宋体" panose="02010600030101010101" pitchFamily="2" charset="-122"/>
              </a:rPr>
              <a:t>Management-Buy-Out</a:t>
            </a:r>
            <a:r>
              <a:rPr lang="zh-CN" altLang="en-US" b="0" dirty="0">
                <a:solidFill>
                  <a:srgbClr val="000000"/>
                </a:solidFill>
                <a:latin typeface="宋体" panose="02010600030101010101" pitchFamily="2" charset="-122"/>
                <a:ea typeface="宋体" panose="02010600030101010101" pitchFamily="2" charset="-122"/>
              </a:rPr>
              <a:t>），就是指企业经营管理层通过收购本企业股权的方式改变公司的所有者结构、控制权结构或资产结构，从而达到对企业的控股或相对控股，从而掌握对本企业的控制权，同时享有且相应的收益权</a:t>
            </a:r>
            <a:r>
              <a:rPr lang="zh-CN" altLang="en-US" b="0" dirty="0" smtClean="0">
                <a:solidFill>
                  <a:srgbClr val="000000"/>
                </a:solidFill>
                <a:latin typeface="宋体" panose="02010600030101010101" pitchFamily="2" charset="-122"/>
                <a:ea typeface="宋体" panose="02010600030101010101" pitchFamily="2" charset="-122"/>
              </a:rPr>
              <a:t>。</a:t>
            </a:r>
            <a:endParaRPr lang="en-US" altLang="zh-CN" b="0" dirty="0" smtClean="0">
              <a:solidFill>
                <a:srgbClr val="000000"/>
              </a:solidFill>
              <a:latin typeface="宋体" panose="02010600030101010101" pitchFamily="2" charset="-122"/>
              <a:ea typeface="宋体" panose="02010600030101010101" pitchFamily="2" charset="-122"/>
            </a:endParaRPr>
          </a:p>
          <a:p>
            <a:pPr algn="l">
              <a:lnSpc>
                <a:spcPct val="150000"/>
              </a:lnSpc>
              <a:buClr>
                <a:srgbClr val="FF3300"/>
              </a:buClr>
              <a:buSzPct val="120000"/>
              <a:buFont typeface="Wingdings 2" panose="05020102010507070707" pitchFamily="18" charset="2"/>
              <a:buChar char=""/>
            </a:pPr>
            <a:r>
              <a:rPr lang="en-US" altLang="zh-CN" b="0" dirty="0" smtClean="0">
                <a:solidFill>
                  <a:srgbClr val="000000"/>
                </a:solidFill>
                <a:latin typeface="宋体" panose="02010600030101010101" pitchFamily="2" charset="-122"/>
                <a:ea typeface="宋体" panose="02010600030101010101" pitchFamily="2" charset="-122"/>
              </a:rPr>
              <a:t>MBO</a:t>
            </a:r>
            <a:r>
              <a:rPr lang="zh-CN" altLang="en-US" b="0" dirty="0" smtClean="0">
                <a:solidFill>
                  <a:srgbClr val="000000"/>
                </a:solidFill>
                <a:latin typeface="宋体" panose="02010600030101010101" pitchFamily="2" charset="-122"/>
                <a:ea typeface="宋体" panose="02010600030101010101" pitchFamily="2" charset="-122"/>
              </a:rPr>
              <a:t>曾经</a:t>
            </a:r>
            <a:r>
              <a:rPr lang="zh-CN" altLang="en-US" b="0" dirty="0">
                <a:solidFill>
                  <a:srgbClr val="000000"/>
                </a:solidFill>
                <a:latin typeface="宋体" panose="02010600030101010101" pitchFamily="2" charset="-122"/>
                <a:ea typeface="宋体" panose="02010600030101010101" pitchFamily="2" charset="-122"/>
              </a:rPr>
              <a:t>被赋予激发国有企业活力、实施国退民进战略等使命，但在实操过程却日益出现操作不规范、信息不透明、国有资产流失等严重问题</a:t>
            </a:r>
            <a:r>
              <a:rPr lang="zh-CN" altLang="en-US" b="0" dirty="0" smtClean="0">
                <a:solidFill>
                  <a:srgbClr val="000000"/>
                </a:solidFill>
                <a:latin typeface="宋体" panose="02010600030101010101" pitchFamily="2" charset="-122"/>
                <a:ea typeface="宋体" panose="02010600030101010101" pitchFamily="2" charset="-122"/>
              </a:rPr>
              <a:t>。</a:t>
            </a:r>
            <a:r>
              <a:rPr lang="en-US" altLang="zh-CN" b="0" dirty="0" smtClean="0">
                <a:solidFill>
                  <a:srgbClr val="000000"/>
                </a:solidFill>
                <a:latin typeface="宋体" panose="02010600030101010101" pitchFamily="2" charset="-122"/>
                <a:ea typeface="宋体" panose="02010600030101010101" pitchFamily="2" charset="-122"/>
              </a:rPr>
              <a:t>	</a:t>
            </a:r>
            <a:endParaRPr lang="en-US" altLang="zh-CN" b="0" dirty="0" smtClean="0">
              <a:solidFill>
                <a:srgbClr val="000000"/>
              </a:solidFill>
              <a:latin typeface="宋体" panose="02010600030101010101" pitchFamily="2" charset="-122"/>
              <a:ea typeface="宋体" panose="02010600030101010101" pitchFamily="2" charset="-122"/>
            </a:endParaRPr>
          </a:p>
          <a:p>
            <a:pPr algn="l">
              <a:lnSpc>
                <a:spcPct val="150000"/>
              </a:lnSpc>
              <a:buClr>
                <a:srgbClr val="FF3300"/>
              </a:buClr>
              <a:buSzPct val="120000"/>
              <a:buFont typeface="Wingdings 2" panose="05020102010507070707" pitchFamily="18" charset="2"/>
              <a:buChar char=""/>
            </a:pPr>
            <a:r>
              <a:rPr lang="zh-CN" altLang="en-US" b="0" dirty="0" smtClean="0">
                <a:solidFill>
                  <a:srgbClr val="000000"/>
                </a:solidFill>
                <a:latin typeface="宋体" panose="02010600030101010101" pitchFamily="2" charset="-122"/>
                <a:ea typeface="宋体" panose="02010600030101010101" pitchFamily="2" charset="-122"/>
              </a:rPr>
              <a:t>政策规范：</a:t>
            </a:r>
            <a:r>
              <a:rPr lang="en-US" altLang="zh-CN" b="0" dirty="0" smtClean="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关于进一步规范国有企业改制工作实施意见的通知</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（国办发</a:t>
            </a:r>
            <a:r>
              <a:rPr lang="en-US" altLang="zh-CN" b="0" dirty="0">
                <a:solidFill>
                  <a:srgbClr val="000000"/>
                </a:solidFill>
                <a:latin typeface="宋体" panose="02010600030101010101" pitchFamily="2" charset="-122"/>
                <a:ea typeface="宋体" panose="02010600030101010101" pitchFamily="2" charset="-122"/>
              </a:rPr>
              <a:t>[2005]60</a:t>
            </a:r>
            <a:r>
              <a:rPr lang="zh-CN" altLang="en-US" b="0" dirty="0">
                <a:solidFill>
                  <a:srgbClr val="000000"/>
                </a:solidFill>
                <a:latin typeface="宋体" panose="02010600030101010101" pitchFamily="2" charset="-122"/>
                <a:ea typeface="宋体" panose="02010600030101010101" pitchFamily="2" charset="-122"/>
              </a:rPr>
              <a:t>号</a:t>
            </a:r>
            <a:r>
              <a:rPr lang="zh-CN" altLang="en-US" b="0" dirty="0" smtClean="0">
                <a:solidFill>
                  <a:srgbClr val="000000"/>
                </a:solidFill>
                <a:latin typeface="宋体" panose="02010600030101010101" pitchFamily="2" charset="-122"/>
                <a:ea typeface="宋体" panose="02010600030101010101" pitchFamily="2" charset="-122"/>
              </a:rPr>
              <a:t>）、</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上市公司股权激励管理办法</a:t>
            </a:r>
            <a:r>
              <a:rPr lang="en-US" altLang="zh-CN" b="0" dirty="0">
                <a:solidFill>
                  <a:srgbClr val="000000"/>
                </a:solidFill>
                <a:latin typeface="宋体" panose="02010600030101010101" pitchFamily="2" charset="-122"/>
                <a:ea typeface="宋体" panose="02010600030101010101" pitchFamily="2" charset="-122"/>
              </a:rPr>
              <a:t>》</a:t>
            </a:r>
            <a:endParaRPr lang="zh-CN" altLang="en-US" b="0" dirty="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ctrTitle"/>
          </p:nvPr>
        </p:nvSpPr>
        <p:spPr>
          <a:xfrm>
            <a:off x="0" y="0"/>
            <a:ext cx="10668000" cy="990600"/>
          </a:xfrm>
          <a:solidFill>
            <a:srgbClr val="0000CC"/>
          </a:solidFill>
        </p:spPr>
        <p:txBody>
          <a:bodyPr anchor="b"/>
          <a:lstStyle/>
          <a:p>
            <a:pPr eaLnBrk="1" hangingPunct="1">
              <a:lnSpc>
                <a:spcPct val="410000"/>
              </a:lnSpc>
            </a:pPr>
            <a:r>
              <a:rPr lang="zh-CN" altLang="en-US" sz="3200" b="1" dirty="0">
                <a:solidFill>
                  <a:srgbClr val="FFFFFF"/>
                </a:solidFill>
                <a:latin typeface="华文中宋" pitchFamily="2" charset="-122"/>
                <a:ea typeface="华文中宋" pitchFamily="2" charset="-122"/>
              </a:rPr>
              <a:t>我国企业的员工持股</a:t>
            </a:r>
            <a:r>
              <a:rPr lang="zh-CN" altLang="en-US" sz="3200" b="1" dirty="0" smtClean="0">
                <a:solidFill>
                  <a:srgbClr val="FFFFFF"/>
                </a:solidFill>
                <a:latin typeface="华文中宋" pitchFamily="2" charset="-122"/>
                <a:ea typeface="华文中宋" pitchFamily="2" charset="-122"/>
              </a:rPr>
              <a:t>计划</a:t>
            </a:r>
            <a:endParaRPr lang="zh-CN" altLang="en-US" sz="3200" b="1" dirty="0" smtClean="0">
              <a:solidFill>
                <a:srgbClr val="FFFFFF"/>
              </a:solidFill>
              <a:latin typeface="华文中宋" pitchFamily="2" charset="-122"/>
              <a:ea typeface="华文中宋" pitchFamily="2" charset="-122"/>
            </a:endParaRPr>
          </a:p>
        </p:txBody>
      </p:sp>
      <p:sp>
        <p:nvSpPr>
          <p:cNvPr id="281603" name="Text Box 3"/>
          <p:cNvSpPr txBox="1">
            <a:spLocks noChangeArrowheads="1"/>
          </p:cNvSpPr>
          <p:nvPr/>
        </p:nvSpPr>
        <p:spPr bwMode="auto">
          <a:xfrm>
            <a:off x="897354" y="1219200"/>
            <a:ext cx="9361157" cy="5632311"/>
          </a:xfrm>
          <a:prstGeom prst="rect">
            <a:avLst/>
          </a:prstGeom>
          <a:noFill/>
          <a:ln w="9525">
            <a:noFill/>
            <a:miter lim="800000"/>
          </a:ln>
        </p:spPr>
        <p:txBody>
          <a:bodyPr wrap="square">
            <a:spAutoFit/>
          </a:bodyPr>
          <a:lstStyle/>
          <a:p>
            <a:pPr algn="l">
              <a:lnSpc>
                <a:spcPct val="150000"/>
              </a:lnSpc>
              <a:buClr>
                <a:srgbClr val="FF3300"/>
              </a:buClr>
              <a:buSzPct val="120000"/>
              <a:buFont typeface="Wingdings 2" panose="05020102010507070707" pitchFamily="18" charset="2"/>
              <a:buChar char=""/>
            </a:pPr>
            <a:r>
              <a:rPr lang="en-US" altLang="zh-CN" sz="1600" dirty="0">
                <a:solidFill>
                  <a:srgbClr val="000000"/>
                </a:solidFill>
                <a:latin typeface="宋体" panose="02010600030101010101" pitchFamily="2" charset="-122"/>
                <a:ea typeface="宋体" panose="02010600030101010101" pitchFamily="2" charset="-122"/>
              </a:rPr>
              <a:t>2012</a:t>
            </a:r>
            <a:r>
              <a:rPr lang="zh-CN" altLang="en-US" sz="1600" dirty="0">
                <a:solidFill>
                  <a:srgbClr val="000000"/>
                </a:solidFill>
                <a:latin typeface="宋体" panose="02010600030101010101" pitchFamily="2" charset="-122"/>
                <a:ea typeface="宋体" panose="02010600030101010101" pitchFamily="2" charset="-122"/>
              </a:rPr>
              <a:t>年</a:t>
            </a:r>
            <a:r>
              <a:rPr lang="en-US" altLang="zh-CN" sz="1600" dirty="0">
                <a:solidFill>
                  <a:srgbClr val="000000"/>
                </a:solidFill>
                <a:latin typeface="宋体" panose="02010600030101010101" pitchFamily="2" charset="-122"/>
                <a:ea typeface="宋体" panose="02010600030101010101" pitchFamily="2" charset="-122"/>
              </a:rPr>
              <a:t>8</a:t>
            </a:r>
            <a:r>
              <a:rPr lang="zh-CN" altLang="en-US" sz="1600" dirty="0" smtClean="0">
                <a:solidFill>
                  <a:srgbClr val="000000"/>
                </a:solidFill>
                <a:latin typeface="宋体" panose="02010600030101010101" pitchFamily="2" charset="-122"/>
                <a:ea typeface="宋体" panose="02010600030101010101" pitchFamily="2" charset="-122"/>
              </a:rPr>
              <a:t>月，</a:t>
            </a:r>
            <a:r>
              <a:rPr lang="en-US" altLang="zh-CN" sz="1600" dirty="0" smtClean="0">
                <a:solidFill>
                  <a:srgbClr val="000000"/>
                </a:solidFill>
                <a:latin typeface="宋体" panose="02010600030101010101" pitchFamily="2" charset="-122"/>
                <a:ea typeface="宋体" panose="02010600030101010101" pitchFamily="2" charset="-122"/>
              </a:rPr>
              <a:t>《</a:t>
            </a:r>
            <a:r>
              <a:rPr lang="zh-CN" altLang="en-US" sz="1600" dirty="0">
                <a:solidFill>
                  <a:srgbClr val="000000"/>
                </a:solidFill>
                <a:latin typeface="宋体" panose="02010600030101010101" pitchFamily="2" charset="-122"/>
                <a:ea typeface="宋体" panose="02010600030101010101" pitchFamily="2" charset="-122"/>
              </a:rPr>
              <a:t>上市公司员工持股计划管理暂行办法（征求意见稿）</a:t>
            </a:r>
            <a:r>
              <a:rPr lang="en-US" altLang="zh-CN" sz="1600" dirty="0" smtClean="0">
                <a:solidFill>
                  <a:srgbClr val="000000"/>
                </a:solidFill>
                <a:latin typeface="宋体" panose="02010600030101010101" pitchFamily="2" charset="-122"/>
                <a:ea typeface="宋体" panose="02010600030101010101" pitchFamily="2" charset="-122"/>
              </a:rPr>
              <a:t>》</a:t>
            </a:r>
            <a:endParaRPr lang="en-US" altLang="zh-CN" sz="1600" dirty="0" smtClean="0">
              <a:solidFill>
                <a:srgbClr val="000000"/>
              </a:solidFill>
              <a:latin typeface="宋体" panose="02010600030101010101" pitchFamily="2" charset="-122"/>
              <a:ea typeface="宋体" panose="02010600030101010101" pitchFamily="2" charset="-122"/>
            </a:endParaRPr>
          </a:p>
          <a:p>
            <a:pPr algn="l">
              <a:lnSpc>
                <a:spcPct val="200000"/>
              </a:lnSpc>
              <a:buClr>
                <a:srgbClr val="FF3300"/>
              </a:buClr>
              <a:buSzPct val="120000"/>
              <a:buFont typeface="Wingdings 2" panose="05020102010507070707" pitchFamily="18" charset="2"/>
              <a:buChar char=""/>
            </a:pPr>
            <a:r>
              <a:rPr lang="zh-CN" altLang="en-US" dirty="0" smtClean="0">
                <a:solidFill>
                  <a:srgbClr val="000000"/>
                </a:solidFill>
                <a:latin typeface="华文细黑" pitchFamily="2" charset="-122"/>
                <a:ea typeface="华文细黑" pitchFamily="2" charset="-122"/>
              </a:rPr>
              <a:t>第一，每年度</a:t>
            </a:r>
            <a:r>
              <a:rPr lang="zh-CN" altLang="en-US" dirty="0">
                <a:solidFill>
                  <a:srgbClr val="000000"/>
                </a:solidFill>
                <a:latin typeface="华文细黑" pitchFamily="2" charset="-122"/>
                <a:ea typeface="华文细黑" pitchFamily="2" charset="-122"/>
              </a:rPr>
              <a:t>用于实施员工持股计划的资金来源于最近</a:t>
            </a:r>
            <a:r>
              <a:rPr lang="en-US" altLang="zh-CN" dirty="0">
                <a:solidFill>
                  <a:srgbClr val="000000"/>
                </a:solidFill>
                <a:latin typeface="华文细黑" pitchFamily="2" charset="-122"/>
                <a:ea typeface="华文细黑" pitchFamily="2" charset="-122"/>
              </a:rPr>
              <a:t>12</a:t>
            </a:r>
            <a:r>
              <a:rPr lang="zh-CN" altLang="en-US" dirty="0">
                <a:solidFill>
                  <a:srgbClr val="000000"/>
                </a:solidFill>
                <a:latin typeface="华文细黑" pitchFamily="2" charset="-122"/>
                <a:ea typeface="华文细黑" pitchFamily="2" charset="-122"/>
              </a:rPr>
              <a:t>个月公司应付员工的工资、奖金等现金薪酬，且数额不得高于其现金薪酬总额的</a:t>
            </a:r>
            <a:r>
              <a:rPr lang="en-US" altLang="zh-CN" dirty="0">
                <a:solidFill>
                  <a:srgbClr val="000000"/>
                </a:solidFill>
                <a:latin typeface="华文细黑" pitchFamily="2" charset="-122"/>
                <a:ea typeface="华文细黑" pitchFamily="2" charset="-122"/>
              </a:rPr>
              <a:t>30%</a:t>
            </a:r>
            <a:r>
              <a:rPr lang="zh-CN" altLang="en-US" dirty="0">
                <a:solidFill>
                  <a:srgbClr val="000000"/>
                </a:solidFill>
                <a:latin typeface="华文细黑" pitchFamily="2" charset="-122"/>
                <a:ea typeface="华文细黑" pitchFamily="2" charset="-122"/>
              </a:rPr>
              <a:t>。员工用于参加员工持股计划的资金总额不得高于其家庭金融资产的三分之一。每次实施员工持股计划，其所购股票的持股期限不得低于</a:t>
            </a:r>
            <a:r>
              <a:rPr lang="en-US" altLang="zh-CN" dirty="0">
                <a:solidFill>
                  <a:srgbClr val="000000"/>
                </a:solidFill>
                <a:latin typeface="华文细黑" pitchFamily="2" charset="-122"/>
                <a:ea typeface="华文细黑" pitchFamily="2" charset="-122"/>
              </a:rPr>
              <a:t>36</a:t>
            </a:r>
            <a:r>
              <a:rPr lang="zh-CN" altLang="en-US" dirty="0">
                <a:solidFill>
                  <a:srgbClr val="000000"/>
                </a:solidFill>
                <a:latin typeface="华文细黑" pitchFamily="2" charset="-122"/>
                <a:ea typeface="华文细黑" pitchFamily="2" charset="-122"/>
              </a:rPr>
              <a:t>个月。上市公司全部有效的员工持股计划所持有股票总数累计不得超过公司股本总额的</a:t>
            </a:r>
            <a:r>
              <a:rPr lang="en-US" altLang="zh-CN" dirty="0">
                <a:solidFill>
                  <a:srgbClr val="000000"/>
                </a:solidFill>
                <a:latin typeface="华文细黑" pitchFamily="2" charset="-122"/>
                <a:ea typeface="华文细黑" pitchFamily="2" charset="-122"/>
              </a:rPr>
              <a:t>10%</a:t>
            </a:r>
            <a:r>
              <a:rPr lang="zh-CN" altLang="en-US" dirty="0">
                <a:solidFill>
                  <a:srgbClr val="000000"/>
                </a:solidFill>
                <a:latin typeface="华文细黑" pitchFamily="2" charset="-122"/>
                <a:ea typeface="华文细黑" pitchFamily="2" charset="-122"/>
              </a:rPr>
              <a:t>，单个员工所获股份权益对应的股票总数累计不得超过公司股本总额的</a:t>
            </a:r>
            <a:r>
              <a:rPr lang="en-US" altLang="zh-CN" dirty="0">
                <a:solidFill>
                  <a:srgbClr val="000000"/>
                </a:solidFill>
                <a:latin typeface="华文细黑" pitchFamily="2" charset="-122"/>
                <a:ea typeface="华文细黑" pitchFamily="2" charset="-122"/>
              </a:rPr>
              <a:t>1%</a:t>
            </a:r>
            <a:r>
              <a:rPr lang="zh-CN" altLang="en-US" dirty="0">
                <a:solidFill>
                  <a:srgbClr val="000000"/>
                </a:solidFill>
                <a:latin typeface="华文细黑" pitchFamily="2" charset="-122"/>
                <a:ea typeface="华文细黑" pitchFamily="2" charset="-122"/>
              </a:rPr>
              <a:t>。</a:t>
            </a:r>
            <a:endParaRPr lang="zh-CN" altLang="en-US" dirty="0">
              <a:solidFill>
                <a:srgbClr val="000000"/>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ctrTitle"/>
          </p:nvPr>
        </p:nvSpPr>
        <p:spPr>
          <a:xfrm>
            <a:off x="0" y="0"/>
            <a:ext cx="10668000" cy="990600"/>
          </a:xfrm>
          <a:solidFill>
            <a:srgbClr val="0000CC"/>
          </a:solidFill>
        </p:spPr>
        <p:txBody>
          <a:bodyPr anchor="b"/>
          <a:lstStyle/>
          <a:p>
            <a:pPr eaLnBrk="1" hangingPunct="1">
              <a:lnSpc>
                <a:spcPct val="410000"/>
              </a:lnSpc>
            </a:pPr>
            <a:r>
              <a:rPr lang="zh-CN" altLang="en-US" sz="3200" b="1" dirty="0">
                <a:solidFill>
                  <a:srgbClr val="FFFFFF"/>
                </a:solidFill>
                <a:latin typeface="华文中宋" pitchFamily="2" charset="-122"/>
                <a:ea typeface="华文中宋" pitchFamily="2" charset="-122"/>
              </a:rPr>
              <a:t>我国企业的员工持股</a:t>
            </a:r>
            <a:r>
              <a:rPr lang="zh-CN" altLang="en-US" sz="3200" b="1" dirty="0" smtClean="0">
                <a:solidFill>
                  <a:srgbClr val="FFFFFF"/>
                </a:solidFill>
                <a:latin typeface="华文中宋" pitchFamily="2" charset="-122"/>
                <a:ea typeface="华文中宋" pitchFamily="2" charset="-122"/>
              </a:rPr>
              <a:t>计划</a:t>
            </a:r>
            <a:endParaRPr lang="zh-CN" altLang="en-US" sz="3200" b="1" dirty="0" smtClean="0">
              <a:solidFill>
                <a:srgbClr val="FFFFFF"/>
              </a:solidFill>
              <a:latin typeface="华文中宋" pitchFamily="2" charset="-122"/>
              <a:ea typeface="华文中宋" pitchFamily="2" charset="-122"/>
            </a:endParaRPr>
          </a:p>
        </p:txBody>
      </p:sp>
      <p:sp>
        <p:nvSpPr>
          <p:cNvPr id="281603" name="Text Box 3"/>
          <p:cNvSpPr txBox="1">
            <a:spLocks noChangeArrowheads="1"/>
          </p:cNvSpPr>
          <p:nvPr/>
        </p:nvSpPr>
        <p:spPr bwMode="auto">
          <a:xfrm>
            <a:off x="990600" y="1219200"/>
            <a:ext cx="8991600" cy="5562228"/>
          </a:xfrm>
          <a:prstGeom prst="rect">
            <a:avLst/>
          </a:prstGeom>
          <a:noFill/>
          <a:ln w="9525">
            <a:noFill/>
            <a:miter lim="800000"/>
          </a:ln>
        </p:spPr>
        <p:txBody>
          <a:bodyPr>
            <a:spAutoFit/>
          </a:bodyPr>
          <a:lstStyle/>
          <a:p>
            <a:pPr algn="l">
              <a:lnSpc>
                <a:spcPct val="150000"/>
              </a:lnSpc>
              <a:buClr>
                <a:srgbClr val="FF3300"/>
              </a:buClr>
              <a:buSzPct val="120000"/>
              <a:buFont typeface="Wingdings 2" panose="05020102010507070707" pitchFamily="18" charset="2"/>
              <a:buChar char=""/>
            </a:pPr>
            <a:r>
              <a:rPr lang="zh-CN" altLang="en-US" dirty="0" smtClean="0">
                <a:solidFill>
                  <a:srgbClr val="000000"/>
                </a:solidFill>
                <a:latin typeface="华文细黑" pitchFamily="2" charset="-122"/>
                <a:ea typeface="华文细黑" pitchFamily="2" charset="-122"/>
              </a:rPr>
              <a:t>第二，</a:t>
            </a:r>
            <a:r>
              <a:rPr lang="zh-CN" altLang="zh-CN" dirty="0">
                <a:solidFill>
                  <a:srgbClr val="000000"/>
                </a:solidFill>
              </a:rPr>
              <a:t>上市公司应当将员工持股计划委托给信托公司、保险资产管理公司、证券公司、基金管理公司以及其它符合条件的资产管理机构进行管理。资产管理机构不得管理本公司及本公司控股的上市公司的员工持股计划，也不得管理其控股股东、实际控制人及与其受同一控制下的公司的员工持股计划。资产管理机构应当以员工持股计划的名义开立证券交易帐户，员工持股计划持有的股票、资金为委托财产，独立于资产管理机构的固有财产，并独立于资产管理机构管理的其他财产。资产管理机构不得将委托财产归入其固有财产，资产管理机构因依法解散、被依法撤销或者被依法宣告破产等原因进行清算的，委托财产不属于其清算财产。 </a:t>
            </a:r>
            <a:endParaRPr lang="zh-CN" altLang="zh-CN"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ctrTitle"/>
          </p:nvPr>
        </p:nvSpPr>
        <p:spPr>
          <a:xfrm>
            <a:off x="0" y="0"/>
            <a:ext cx="10668000" cy="990600"/>
          </a:xfrm>
          <a:solidFill>
            <a:srgbClr val="0000CC"/>
          </a:solidFill>
        </p:spPr>
        <p:txBody>
          <a:bodyPr anchor="b"/>
          <a:lstStyle/>
          <a:p>
            <a:pPr eaLnBrk="1" hangingPunct="1">
              <a:lnSpc>
                <a:spcPct val="410000"/>
              </a:lnSpc>
            </a:pPr>
            <a:r>
              <a:rPr lang="zh-CN" altLang="en-US" sz="3200" b="1" dirty="0">
                <a:solidFill>
                  <a:srgbClr val="FFFFFF"/>
                </a:solidFill>
                <a:latin typeface="华文中宋" pitchFamily="2" charset="-122"/>
                <a:ea typeface="华文中宋" pitchFamily="2" charset="-122"/>
              </a:rPr>
              <a:t>我国企业的员工持股</a:t>
            </a:r>
            <a:r>
              <a:rPr lang="zh-CN" altLang="en-US" sz="3200" b="1" dirty="0" smtClean="0">
                <a:solidFill>
                  <a:srgbClr val="FFFFFF"/>
                </a:solidFill>
                <a:latin typeface="华文中宋" pitchFamily="2" charset="-122"/>
                <a:ea typeface="华文中宋" pitchFamily="2" charset="-122"/>
              </a:rPr>
              <a:t>计划</a:t>
            </a:r>
            <a:endParaRPr lang="zh-CN" altLang="en-US" sz="3200" b="1" dirty="0" smtClean="0">
              <a:solidFill>
                <a:srgbClr val="FFFFFF"/>
              </a:solidFill>
              <a:latin typeface="华文中宋" pitchFamily="2" charset="-122"/>
              <a:ea typeface="华文中宋" pitchFamily="2" charset="-122"/>
            </a:endParaRPr>
          </a:p>
        </p:txBody>
      </p:sp>
      <p:sp>
        <p:nvSpPr>
          <p:cNvPr id="281603" name="Text Box 3"/>
          <p:cNvSpPr txBox="1">
            <a:spLocks noChangeArrowheads="1"/>
          </p:cNvSpPr>
          <p:nvPr/>
        </p:nvSpPr>
        <p:spPr bwMode="auto">
          <a:xfrm>
            <a:off x="990600" y="1219200"/>
            <a:ext cx="8991600" cy="4524315"/>
          </a:xfrm>
          <a:prstGeom prst="rect">
            <a:avLst/>
          </a:prstGeom>
          <a:noFill/>
          <a:ln w="9525">
            <a:noFill/>
            <a:miter lim="800000"/>
          </a:ln>
        </p:spPr>
        <p:txBody>
          <a:bodyPr>
            <a:spAutoFit/>
          </a:bodyPr>
          <a:lstStyle/>
          <a:p>
            <a:pPr algn="l">
              <a:lnSpc>
                <a:spcPct val="150000"/>
              </a:lnSpc>
              <a:buClr>
                <a:srgbClr val="FF3300"/>
              </a:buClr>
              <a:buSzPct val="120000"/>
              <a:buFont typeface="Wingdings 2" panose="05020102010507070707" pitchFamily="18" charset="2"/>
              <a:buChar char=""/>
            </a:pPr>
            <a:r>
              <a:rPr lang="zh-CN" altLang="en-US" dirty="0">
                <a:solidFill>
                  <a:srgbClr val="000000"/>
                </a:solidFill>
              </a:rPr>
              <a:t>第三，资产管理机构应当在股东大会审议通过员工持股计划后</a:t>
            </a:r>
            <a:r>
              <a:rPr lang="en-US" altLang="zh-CN" dirty="0">
                <a:solidFill>
                  <a:srgbClr val="000000"/>
                </a:solidFill>
              </a:rPr>
              <a:t>3</a:t>
            </a:r>
            <a:r>
              <a:rPr lang="zh-CN" altLang="en-US" dirty="0">
                <a:solidFill>
                  <a:srgbClr val="000000"/>
                </a:solidFill>
              </a:rPr>
              <a:t>个月内，根据员工持股计划的安排，完成公司股票的购买；员工持股计划约定以持续购买方式实施的，资产管理机构应在董事会公告购买公司股票之日起</a:t>
            </a:r>
            <a:r>
              <a:rPr lang="en-US" altLang="zh-CN" dirty="0">
                <a:solidFill>
                  <a:srgbClr val="000000"/>
                </a:solidFill>
              </a:rPr>
              <a:t>3</a:t>
            </a:r>
            <a:r>
              <a:rPr lang="zh-CN" altLang="en-US" dirty="0">
                <a:solidFill>
                  <a:srgbClr val="000000"/>
                </a:solidFill>
              </a:rPr>
              <a:t>个月内完成股票的购买。在前述规定的期限内，购买股票的具体时间、数量、价格、方式等由资产管理机构按照约定实施。上市公司应当在规定的股票购买期间每月公告一次资产管理机构购买股票的时间、数量、价格、方式等具体</a:t>
            </a:r>
            <a:r>
              <a:rPr lang="zh-CN" altLang="en-US" dirty="0" smtClean="0">
                <a:solidFill>
                  <a:srgbClr val="000000"/>
                </a:solidFill>
              </a:rPr>
              <a:t>情况。</a:t>
            </a:r>
            <a:endParaRPr lang="zh-CN" altLang="zh-CN"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ctrTitle"/>
          </p:nvPr>
        </p:nvSpPr>
        <p:spPr>
          <a:xfrm>
            <a:off x="0" y="0"/>
            <a:ext cx="10668000" cy="990600"/>
          </a:xfrm>
          <a:solidFill>
            <a:srgbClr val="0000CC"/>
          </a:solidFill>
        </p:spPr>
        <p:txBody>
          <a:bodyPr anchor="b"/>
          <a:lstStyle/>
          <a:p>
            <a:pPr eaLnBrk="1" hangingPunct="1">
              <a:lnSpc>
                <a:spcPct val="410000"/>
              </a:lnSpc>
            </a:pPr>
            <a:r>
              <a:rPr lang="zh-CN" altLang="en-US" sz="3200" b="1" dirty="0">
                <a:solidFill>
                  <a:srgbClr val="FFFFFF"/>
                </a:solidFill>
                <a:latin typeface="华文中宋" pitchFamily="2" charset="-122"/>
                <a:ea typeface="华文中宋" pitchFamily="2" charset="-122"/>
              </a:rPr>
              <a:t>实施股权计划以及员工持股计划应注意的问题</a:t>
            </a:r>
            <a:endParaRPr lang="zh-CN" altLang="en-US" sz="3200" b="1" dirty="0" smtClean="0">
              <a:solidFill>
                <a:srgbClr val="FFFFFF"/>
              </a:solidFill>
              <a:latin typeface="华文中宋" pitchFamily="2" charset="-122"/>
              <a:ea typeface="华文中宋" pitchFamily="2" charset="-122"/>
            </a:endParaRPr>
          </a:p>
        </p:txBody>
      </p:sp>
      <p:sp>
        <p:nvSpPr>
          <p:cNvPr id="5" name="Rectangle 3"/>
          <p:cNvSpPr>
            <a:spLocks noChangeArrowheads="1"/>
          </p:cNvSpPr>
          <p:nvPr/>
        </p:nvSpPr>
        <p:spPr bwMode="auto">
          <a:xfrm>
            <a:off x="990600" y="1524000"/>
            <a:ext cx="8534400" cy="5043497"/>
          </a:xfrm>
          <a:prstGeom prst="rect">
            <a:avLst/>
          </a:prstGeom>
          <a:noFill/>
          <a:ln w="9525">
            <a:noFill/>
            <a:miter lim="800000"/>
          </a:ln>
        </p:spPr>
        <p:txBody>
          <a:bodyPr>
            <a:spAutoFit/>
          </a:bodyPr>
          <a:lstStyle/>
          <a:p>
            <a:pPr algn="l">
              <a:lnSpc>
                <a:spcPct val="140000"/>
              </a:lnSpc>
              <a:spcBef>
                <a:spcPct val="50000"/>
              </a:spcBef>
              <a:buClr>
                <a:srgbClr val="FF3300"/>
              </a:buClr>
              <a:buSzPct val="120000"/>
              <a:buFont typeface="Wingdings 2" panose="05020102010507070707" pitchFamily="18" charset="2"/>
              <a:buChar char=""/>
            </a:pPr>
            <a:r>
              <a:rPr lang="zh-CN" altLang="en-US" sz="2800" b="0" dirty="0" smtClean="0">
                <a:solidFill>
                  <a:srgbClr val="000000"/>
                </a:solidFill>
                <a:latin typeface="宋体" panose="02010600030101010101" pitchFamily="2" charset="-122"/>
                <a:ea typeface="宋体" panose="02010600030101010101" pitchFamily="2" charset="-122"/>
              </a:rPr>
              <a:t>尽管</a:t>
            </a:r>
            <a:r>
              <a:rPr lang="zh-CN" altLang="en-US" sz="2800" b="0" dirty="0">
                <a:solidFill>
                  <a:srgbClr val="000000"/>
                </a:solidFill>
                <a:latin typeface="宋体" panose="02010600030101010101" pitchFamily="2" charset="-122"/>
                <a:ea typeface="宋体" panose="02010600030101010101" pitchFamily="2" charset="-122"/>
              </a:rPr>
              <a:t>股权激励以及员工持股等</a:t>
            </a:r>
            <a:r>
              <a:rPr lang="zh-CN" altLang="en-US" sz="2800" b="0" dirty="0" smtClean="0">
                <a:solidFill>
                  <a:srgbClr val="000000"/>
                </a:solidFill>
                <a:latin typeface="宋体" panose="02010600030101010101" pitchFamily="2" charset="-122"/>
                <a:ea typeface="宋体" panose="02010600030101010101" pitchFamily="2" charset="-122"/>
              </a:rPr>
              <a:t>措施的实施在中国逐渐变得规范化，这些措施也</a:t>
            </a:r>
            <a:r>
              <a:rPr lang="zh-CN" altLang="en-US" sz="2800" b="0" dirty="0">
                <a:solidFill>
                  <a:srgbClr val="000000"/>
                </a:solidFill>
                <a:latin typeface="宋体" panose="02010600030101010101" pitchFamily="2" charset="-122"/>
                <a:ea typeface="宋体" panose="02010600030101010101" pitchFamily="2" charset="-122"/>
              </a:rPr>
              <a:t>并非是万应灵药。企业必须全面理解这些计划可能达成的结果及其需要满足的条件</a:t>
            </a:r>
            <a:r>
              <a:rPr lang="zh-CN" altLang="en-US" sz="2800" b="0" dirty="0" smtClean="0">
                <a:solidFill>
                  <a:srgbClr val="000000"/>
                </a:solidFill>
                <a:latin typeface="宋体" panose="02010600030101010101" pitchFamily="2" charset="-122"/>
                <a:ea typeface="宋体" panose="02010600030101010101" pitchFamily="2" charset="-122"/>
              </a:rPr>
              <a:t>。</a:t>
            </a:r>
            <a:endParaRPr lang="en-US" altLang="zh-CN" sz="2800" b="0" dirty="0" smtClean="0">
              <a:solidFill>
                <a:srgbClr val="000000"/>
              </a:solidFill>
              <a:latin typeface="宋体" panose="02010600030101010101" pitchFamily="2" charset="-122"/>
              <a:ea typeface="宋体" panose="02010600030101010101" pitchFamily="2" charset="-122"/>
            </a:endParaRPr>
          </a:p>
          <a:p>
            <a:pPr algn="l">
              <a:lnSpc>
                <a:spcPct val="140000"/>
              </a:lnSpc>
              <a:spcBef>
                <a:spcPct val="50000"/>
              </a:spcBef>
              <a:buClr>
                <a:srgbClr val="FF3300"/>
              </a:buClr>
              <a:buSzPct val="120000"/>
              <a:buFont typeface="Wingdings 2" panose="05020102010507070707" pitchFamily="18" charset="2"/>
              <a:buChar char=""/>
            </a:pPr>
            <a:r>
              <a:rPr lang="zh-CN" altLang="en-US" sz="2800" b="0" dirty="0" smtClean="0">
                <a:solidFill>
                  <a:srgbClr val="000000"/>
                </a:solidFill>
                <a:latin typeface="宋体" panose="02010600030101010101" pitchFamily="2" charset="-122"/>
                <a:ea typeface="宋体" panose="02010600030101010101" pitchFamily="2" charset="-122"/>
              </a:rPr>
              <a:t>员工</a:t>
            </a:r>
            <a:r>
              <a:rPr lang="zh-CN" altLang="en-US" sz="2800" b="0" dirty="0">
                <a:solidFill>
                  <a:srgbClr val="000000"/>
                </a:solidFill>
                <a:latin typeface="宋体" panose="02010600030101010101" pitchFamily="2" charset="-122"/>
                <a:ea typeface="宋体" panose="02010600030101010101" pitchFamily="2" charset="-122"/>
              </a:rPr>
              <a:t>持股计划只能作为企业整体薪酬体系的一个组成部分来发挥作用</a:t>
            </a:r>
            <a:r>
              <a:rPr lang="en-US" altLang="zh-CN" sz="2800" b="0" dirty="0">
                <a:solidFill>
                  <a:srgbClr val="000000"/>
                </a:solidFill>
                <a:latin typeface="宋体" panose="02010600030101010101" pitchFamily="2" charset="-122"/>
                <a:ea typeface="宋体" panose="02010600030101010101" pitchFamily="2" charset="-122"/>
              </a:rPr>
              <a:t>,</a:t>
            </a:r>
            <a:r>
              <a:rPr lang="zh-CN" altLang="en-US" sz="2800" b="0" dirty="0">
                <a:solidFill>
                  <a:srgbClr val="000000"/>
                </a:solidFill>
                <a:latin typeface="宋体" panose="02010600030101010101" pitchFamily="2" charset="-122"/>
                <a:ea typeface="宋体" panose="02010600030101010101" pitchFamily="2" charset="-122"/>
              </a:rPr>
              <a:t>并且需要依赖科学、规范的现代企业制度以及富有激励性的整体人力资源管理制度作为其发挥作用的平台</a:t>
            </a:r>
            <a:r>
              <a:rPr lang="zh-CN" altLang="en-US" sz="2800" b="0" dirty="0" smtClean="0">
                <a:solidFill>
                  <a:srgbClr val="000000"/>
                </a:solidFill>
                <a:latin typeface="宋体" panose="02010600030101010101" pitchFamily="2" charset="-122"/>
                <a:ea typeface="宋体" panose="02010600030101010101" pitchFamily="2" charset="-122"/>
              </a:rPr>
              <a:t>。</a:t>
            </a:r>
            <a:endParaRPr lang="en-US" altLang="zh-CN" sz="2800" b="0" dirty="0" smtClean="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p:nvPr>
        </p:nvSpPr>
        <p:spPr/>
        <p:txBody>
          <a:bodyPr/>
          <a:lstStyle/>
          <a:p>
            <a:endParaRPr lang="zh-CN" altLang="en-US" smtClean="0"/>
          </a:p>
        </p:txBody>
      </p:sp>
      <p:sp>
        <p:nvSpPr>
          <p:cNvPr id="3" name="Rectangle 2"/>
          <p:cNvSpPr txBox="1">
            <a:spLocks noChangeArrowheads="1"/>
          </p:cNvSpPr>
          <p:nvPr/>
        </p:nvSpPr>
        <p:spPr bwMode="auto">
          <a:xfrm>
            <a:off x="0" y="0"/>
            <a:ext cx="10668000" cy="930275"/>
          </a:xfrm>
          <a:prstGeom prst="rect">
            <a:avLst/>
          </a:prstGeom>
          <a:solidFill>
            <a:srgbClr val="0000CC"/>
          </a:solidFill>
          <a:ln w="9525">
            <a:noFill/>
            <a:miter lim="800000"/>
          </a:ln>
        </p:spPr>
        <p:txBody>
          <a:bodyPr lIns="104498" tIns="52249" rIns="104498" bIns="52249" anchor="b"/>
          <a:lstStyle/>
          <a:p>
            <a:pPr algn="ctr" defTabSz="1044575">
              <a:lnSpc>
                <a:spcPct val="410000"/>
              </a:lnSpc>
              <a:defRPr/>
            </a:pPr>
            <a:r>
              <a:rPr lang="zh-CN" altLang="en-US" sz="2800" kern="0" dirty="0">
                <a:solidFill>
                  <a:srgbClr val="FFFFFF"/>
                </a:solidFill>
                <a:latin typeface="华文中宋" pitchFamily="2" charset="-122"/>
                <a:ea typeface="华文中宋" pitchFamily="2" charset="-122"/>
                <a:cs typeface="+mj-cs"/>
                <a:sym typeface="Symbol" panose="05050102010706020507" pitchFamily="18" charset="2"/>
              </a:rPr>
              <a:t>战略性薪酬</a:t>
            </a:r>
            <a:r>
              <a:rPr lang="zh-CN" altLang="en-US" sz="2800" kern="0" dirty="0" smtClean="0">
                <a:solidFill>
                  <a:srgbClr val="FFFFFF"/>
                </a:solidFill>
                <a:latin typeface="华文中宋" pitchFamily="2" charset="-122"/>
                <a:ea typeface="华文中宋" pitchFamily="2" charset="-122"/>
                <a:cs typeface="+mj-cs"/>
                <a:sym typeface="Symbol" panose="05050102010706020507" pitchFamily="18" charset="2"/>
              </a:rPr>
              <a:t>管理体系设计的基本步骤</a:t>
            </a:r>
            <a:endParaRPr lang="zh-CN" altLang="en-US" sz="2800" kern="0" dirty="0">
              <a:solidFill>
                <a:srgbClr val="FFFFFF"/>
              </a:solidFill>
              <a:latin typeface="华文中宋" pitchFamily="2" charset="-122"/>
              <a:ea typeface="华文中宋" pitchFamily="2" charset="-122"/>
              <a:cs typeface="+mj-cs"/>
              <a:sym typeface="Symbol" panose="05050102010706020507" pitchFamily="18" charset="2"/>
            </a:endParaRPr>
          </a:p>
        </p:txBody>
      </p:sp>
      <p:pic>
        <p:nvPicPr>
          <p:cNvPr id="69636" name="图片 4" descr="未命名.jpg"/>
          <p:cNvPicPr>
            <a:picLocks noChangeAspect="1"/>
          </p:cNvPicPr>
          <p:nvPr/>
        </p:nvPicPr>
        <p:blipFill>
          <a:blip r:embed="rId1" cstate="print"/>
          <a:srcRect/>
          <a:stretch>
            <a:fillRect/>
          </a:stretch>
        </p:blipFill>
        <p:spPr bwMode="auto">
          <a:xfrm>
            <a:off x="68263" y="927100"/>
            <a:ext cx="10531475" cy="5765800"/>
          </a:xfrm>
          <a:prstGeom prst="rect">
            <a:avLst/>
          </a:prstGeom>
          <a:noFill/>
          <a:ln w="9525">
            <a:noFill/>
            <a:miter lim="800000"/>
            <a:headEnd/>
            <a:tailEnd/>
          </a:ln>
        </p:spPr>
      </p:pic>
    </p:spTree>
  </p:cSld>
  <p:clrMapOvr>
    <a:masterClrMapping/>
  </p:clrMapOvr>
  <p:transition spd="slow">
    <p:wipe/>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ctrTitle"/>
          </p:nvPr>
        </p:nvSpPr>
        <p:spPr>
          <a:xfrm>
            <a:off x="0" y="0"/>
            <a:ext cx="10668000" cy="990600"/>
          </a:xfrm>
          <a:solidFill>
            <a:srgbClr val="0000CC"/>
          </a:solidFill>
        </p:spPr>
        <p:txBody>
          <a:bodyPr anchor="b"/>
          <a:lstStyle/>
          <a:p>
            <a:pPr eaLnBrk="1" hangingPunct="1">
              <a:lnSpc>
                <a:spcPct val="410000"/>
              </a:lnSpc>
            </a:pPr>
            <a:r>
              <a:rPr lang="zh-CN" altLang="en-US" sz="3200" b="1" dirty="0">
                <a:solidFill>
                  <a:srgbClr val="FFFFFF"/>
                </a:solidFill>
                <a:latin typeface="华文中宋" pitchFamily="2" charset="-122"/>
                <a:ea typeface="华文中宋" pitchFamily="2" charset="-122"/>
              </a:rPr>
              <a:t>我国企业的股票所有权计划案例</a:t>
            </a:r>
            <a:endParaRPr lang="zh-CN" altLang="en-US" sz="3200" b="1" dirty="0" smtClean="0">
              <a:solidFill>
                <a:srgbClr val="FFFFFF"/>
              </a:solidFill>
              <a:latin typeface="华文中宋" pitchFamily="2" charset="-122"/>
              <a:ea typeface="华文中宋" pitchFamily="2" charset="-122"/>
            </a:endParaRPr>
          </a:p>
        </p:txBody>
      </p:sp>
      <p:sp>
        <p:nvSpPr>
          <p:cNvPr id="5" name="Rectangle 3"/>
          <p:cNvSpPr>
            <a:spLocks noChangeArrowheads="1"/>
          </p:cNvSpPr>
          <p:nvPr/>
        </p:nvSpPr>
        <p:spPr bwMode="auto">
          <a:xfrm>
            <a:off x="293377" y="929644"/>
            <a:ext cx="10081245" cy="6740307"/>
          </a:xfrm>
          <a:prstGeom prst="rect">
            <a:avLst/>
          </a:prstGeom>
          <a:noFill/>
          <a:ln w="9525">
            <a:noFill/>
            <a:miter lim="800000"/>
          </a:ln>
        </p:spPr>
        <p:txBody>
          <a:bodyPr wrap="square">
            <a:spAutoFit/>
          </a:bodyPr>
          <a:lstStyle/>
          <a:p>
            <a:pPr algn="l">
              <a:lnSpc>
                <a:spcPct val="150000"/>
              </a:lnSpc>
              <a:spcBef>
                <a:spcPts val="0"/>
              </a:spcBef>
              <a:buClr>
                <a:srgbClr val="FF3300"/>
              </a:buClr>
              <a:buSzPct val="120000"/>
              <a:buFont typeface="Wingdings 2" panose="05020102010507070707" pitchFamily="18" charset="2"/>
              <a:buChar char=""/>
            </a:pPr>
            <a:r>
              <a:rPr lang="zh-CN" altLang="en-US" dirty="0">
                <a:solidFill>
                  <a:srgbClr val="FF9900"/>
                </a:solidFill>
                <a:latin typeface="宋体" panose="02010600030101010101" pitchFamily="2" charset="-122"/>
                <a:ea typeface="宋体" panose="02010600030101010101" pitchFamily="2" charset="-122"/>
              </a:rPr>
              <a:t>美的公司的股票期权</a:t>
            </a:r>
            <a:r>
              <a:rPr lang="zh-CN" altLang="en-US" dirty="0" smtClean="0">
                <a:solidFill>
                  <a:srgbClr val="FF9900"/>
                </a:solidFill>
                <a:latin typeface="宋体" panose="02010600030101010101" pitchFamily="2" charset="-122"/>
                <a:ea typeface="宋体" panose="02010600030101010101" pitchFamily="2" charset="-122"/>
              </a:rPr>
              <a:t>激励</a:t>
            </a:r>
            <a:endParaRPr lang="en-US" altLang="zh-CN" dirty="0" smtClean="0">
              <a:solidFill>
                <a:srgbClr val="FF9900"/>
              </a:solidFill>
              <a:latin typeface="宋体" panose="02010600030101010101" pitchFamily="2" charset="-122"/>
              <a:ea typeface="宋体" panose="02010600030101010101" pitchFamily="2" charset="-122"/>
            </a:endParaRPr>
          </a:p>
          <a:p>
            <a:pPr algn="l">
              <a:lnSpc>
                <a:spcPct val="150000"/>
              </a:lnSpc>
              <a:spcBef>
                <a:spcPts val="0"/>
              </a:spcBef>
              <a:buClr>
                <a:srgbClr val="FF3300"/>
              </a:buClr>
              <a:buSzPct val="120000"/>
              <a:buFont typeface="Wingdings 2" panose="05020102010507070707" pitchFamily="18" charset="2"/>
              <a:buChar char=""/>
            </a:pPr>
            <a:r>
              <a:rPr lang="zh-CN" altLang="en-US" b="0" dirty="0" smtClean="0">
                <a:solidFill>
                  <a:srgbClr val="000000"/>
                </a:solidFill>
                <a:latin typeface="宋体" panose="02010600030101010101" pitchFamily="2" charset="-122"/>
                <a:ea typeface="宋体" panose="02010600030101010101" pitchFamily="2" charset="-122"/>
              </a:rPr>
              <a:t>美</a:t>
            </a:r>
            <a:r>
              <a:rPr lang="zh-CN" altLang="en-US" b="0" dirty="0">
                <a:solidFill>
                  <a:srgbClr val="000000"/>
                </a:solidFill>
                <a:latin typeface="宋体" panose="02010600030101010101" pitchFamily="2" charset="-122"/>
                <a:ea typeface="宋体" panose="02010600030101010101" pitchFamily="2" charset="-122"/>
              </a:rPr>
              <a:t>的电器股份有限公司于</a:t>
            </a:r>
            <a:r>
              <a:rPr lang="en-US" altLang="zh-CN" b="0" dirty="0">
                <a:solidFill>
                  <a:srgbClr val="000000"/>
                </a:solidFill>
                <a:latin typeface="宋体" panose="02010600030101010101" pitchFamily="2" charset="-122"/>
                <a:ea typeface="宋体" panose="02010600030101010101" pitchFamily="2" charset="-122"/>
              </a:rPr>
              <a:t>2006</a:t>
            </a:r>
            <a:r>
              <a:rPr lang="zh-CN" altLang="en-US" b="0" dirty="0">
                <a:solidFill>
                  <a:srgbClr val="000000"/>
                </a:solidFill>
                <a:latin typeface="宋体" panose="02010600030101010101" pitchFamily="2" charset="-122"/>
                <a:ea typeface="宋体" panose="02010600030101010101" pitchFamily="2" charset="-122"/>
              </a:rPr>
              <a:t>年</a:t>
            </a:r>
            <a:r>
              <a:rPr lang="en-US" altLang="zh-CN" b="0" dirty="0">
                <a:solidFill>
                  <a:srgbClr val="000000"/>
                </a:solidFill>
                <a:latin typeface="宋体" panose="02010600030101010101" pitchFamily="2" charset="-122"/>
                <a:ea typeface="宋体" panose="02010600030101010101" pitchFamily="2" charset="-122"/>
              </a:rPr>
              <a:t>11</a:t>
            </a:r>
            <a:r>
              <a:rPr lang="zh-CN" altLang="en-US" b="0" dirty="0">
                <a:solidFill>
                  <a:srgbClr val="000000"/>
                </a:solidFill>
                <a:latin typeface="宋体" panose="02010600030101010101" pitchFamily="2" charset="-122"/>
                <a:ea typeface="宋体" panose="02010600030101010101" pitchFamily="2" charset="-122"/>
              </a:rPr>
              <a:t>月</a:t>
            </a:r>
            <a:r>
              <a:rPr lang="en-US" altLang="zh-CN" b="0" dirty="0">
                <a:solidFill>
                  <a:srgbClr val="000000"/>
                </a:solidFill>
                <a:latin typeface="宋体" panose="02010600030101010101" pitchFamily="2" charset="-122"/>
                <a:ea typeface="宋体" panose="02010600030101010101" pitchFamily="2" charset="-122"/>
              </a:rPr>
              <a:t>14</a:t>
            </a:r>
            <a:r>
              <a:rPr lang="zh-CN" altLang="en-US" b="0" dirty="0">
                <a:solidFill>
                  <a:srgbClr val="000000"/>
                </a:solidFill>
                <a:latin typeface="宋体" panose="02010600030101010101" pitchFamily="2" charset="-122"/>
                <a:ea typeface="宋体" panose="02010600030101010101" pitchFamily="2" charset="-122"/>
              </a:rPr>
              <a:t>日公告其股票期权激励计划</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该计划的核心内容</a:t>
            </a:r>
            <a:r>
              <a:rPr lang="zh-CN" altLang="en-US" b="0" dirty="0" smtClean="0">
                <a:solidFill>
                  <a:srgbClr val="000000"/>
                </a:solidFill>
                <a:latin typeface="宋体" panose="02010600030101010101" pitchFamily="2" charset="-122"/>
                <a:ea typeface="宋体" panose="02010600030101010101" pitchFamily="2" charset="-122"/>
              </a:rPr>
              <a:t>包括</a:t>
            </a:r>
            <a:r>
              <a:rPr lang="zh-CN" altLang="en-US" b="0" dirty="0">
                <a:solidFill>
                  <a:srgbClr val="000000"/>
                </a:solidFill>
                <a:latin typeface="宋体" panose="02010600030101010101" pitchFamily="2" charset="-122"/>
                <a:ea typeface="宋体" panose="02010600030101010101" pitchFamily="2" charset="-122"/>
              </a:rPr>
              <a:t>：</a:t>
            </a:r>
            <a:r>
              <a:rPr lang="en-US" altLang="zh-CN" b="0" dirty="0" smtClean="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一</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激励对象包括公司董事</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不包括独立董事</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、高级管理人员</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包括总裁、副总裁、财务负责人、董事局秘书以及</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公司章程</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规定的其他人员</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、主要业务负责人及参控股公司主要负责人、由董事局主席提名的骨干人员和有特殊贡献</a:t>
            </a:r>
            <a:r>
              <a:rPr lang="zh-CN" altLang="en-US" b="0" dirty="0" smtClean="0">
                <a:solidFill>
                  <a:srgbClr val="000000"/>
                </a:solidFill>
                <a:latin typeface="宋体" panose="02010600030101010101" pitchFamily="2" charset="-122"/>
                <a:ea typeface="宋体" panose="02010600030101010101" pitchFamily="2" charset="-122"/>
              </a:rPr>
              <a:t>人员；</a:t>
            </a:r>
            <a:r>
              <a:rPr lang="en-US" altLang="zh-CN" b="0" dirty="0" smtClean="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二</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股票来源为美的电器向激励对象定向发行的</a:t>
            </a:r>
            <a:r>
              <a:rPr lang="en-US" altLang="zh-CN" b="0" dirty="0" smtClean="0">
                <a:solidFill>
                  <a:srgbClr val="000000"/>
                </a:solidFill>
                <a:latin typeface="宋体" panose="02010600030101010101" pitchFamily="2" charset="-122"/>
                <a:ea typeface="宋体" panose="02010600030101010101" pitchFamily="2" charset="-122"/>
              </a:rPr>
              <a:t>5000</a:t>
            </a:r>
            <a:r>
              <a:rPr lang="zh-CN" altLang="en-US" b="0" dirty="0">
                <a:solidFill>
                  <a:srgbClr val="000000"/>
                </a:solidFill>
                <a:latin typeface="宋体" panose="02010600030101010101" pitchFamily="2" charset="-122"/>
                <a:ea typeface="宋体" panose="02010600030101010101" pitchFamily="2" charset="-122"/>
              </a:rPr>
              <a:t>万股美的电器股票</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占激励计划签署时股本总额</a:t>
            </a:r>
            <a:r>
              <a:rPr lang="en-US" altLang="zh-CN" b="0" dirty="0" smtClean="0">
                <a:solidFill>
                  <a:srgbClr val="000000"/>
                </a:solidFill>
                <a:latin typeface="宋体" panose="02010600030101010101" pitchFamily="2" charset="-122"/>
                <a:ea typeface="宋体" panose="02010600030101010101" pitchFamily="2" charset="-122"/>
              </a:rPr>
              <a:t>63036</a:t>
            </a:r>
            <a:r>
              <a:rPr lang="zh-CN" altLang="en-US" b="0" dirty="0">
                <a:solidFill>
                  <a:srgbClr val="000000"/>
                </a:solidFill>
                <a:latin typeface="宋体" panose="02010600030101010101" pitchFamily="2" charset="-122"/>
                <a:ea typeface="宋体" panose="02010600030101010101" pitchFamily="2" charset="-122"/>
              </a:rPr>
              <a:t>万股的</a:t>
            </a:r>
            <a:r>
              <a:rPr lang="en-US" altLang="zh-CN" b="0" dirty="0">
                <a:solidFill>
                  <a:srgbClr val="000000"/>
                </a:solidFill>
                <a:latin typeface="宋体" panose="02010600030101010101" pitchFamily="2" charset="-122"/>
                <a:ea typeface="宋体" panose="02010600030101010101" pitchFamily="2" charset="-122"/>
              </a:rPr>
              <a:t>7.93%,</a:t>
            </a:r>
            <a:r>
              <a:rPr lang="zh-CN" altLang="en-US" b="0" dirty="0">
                <a:solidFill>
                  <a:srgbClr val="000000"/>
                </a:solidFill>
                <a:latin typeface="宋体" panose="02010600030101010101" pitchFamily="2" charset="-122"/>
                <a:ea typeface="宋体" panose="02010600030101010101" pitchFamily="2" charset="-122"/>
              </a:rPr>
              <a:t>任一激励对象累计获授的股票期权所涉及的股票总数不得超过授予时该公司总股本的</a:t>
            </a:r>
            <a:r>
              <a:rPr lang="en-US" altLang="zh-CN" b="0" dirty="0">
                <a:solidFill>
                  <a:srgbClr val="000000"/>
                </a:solidFill>
                <a:latin typeface="宋体" panose="02010600030101010101" pitchFamily="2" charset="-122"/>
                <a:ea typeface="宋体" panose="02010600030101010101" pitchFamily="2" charset="-122"/>
              </a:rPr>
              <a:t>1</a:t>
            </a:r>
            <a:r>
              <a:rPr lang="en-US" altLang="zh-CN" b="0" dirty="0" smtClean="0">
                <a:solidFill>
                  <a:srgbClr val="000000"/>
                </a:solidFill>
                <a:latin typeface="宋体" panose="02010600030101010101" pitchFamily="2" charset="-122"/>
                <a:ea typeface="宋体" panose="02010600030101010101" pitchFamily="2" charset="-122"/>
              </a:rPr>
              <a:t>%</a:t>
            </a:r>
            <a:r>
              <a:rPr lang="zh-CN" altLang="en-US" b="0" dirty="0" smtClean="0">
                <a:solidFill>
                  <a:srgbClr val="000000"/>
                </a:solidFill>
                <a:latin typeface="宋体" panose="02010600030101010101" pitchFamily="2" charset="-122"/>
                <a:ea typeface="宋体" panose="02010600030101010101" pitchFamily="2" charset="-122"/>
              </a:rPr>
              <a:t>；</a:t>
            </a:r>
            <a:r>
              <a:rPr lang="en-US" altLang="zh-CN" b="0" dirty="0" smtClean="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三</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行权所需资金来源以自筹方式解决</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公司不为激励对象提供本次激励计划的贷款</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也不为其贷款提供担保或其他任何财务</a:t>
            </a:r>
            <a:r>
              <a:rPr lang="zh-CN" altLang="en-US" b="0" dirty="0" smtClean="0">
                <a:solidFill>
                  <a:srgbClr val="000000"/>
                </a:solidFill>
                <a:latin typeface="宋体" panose="02010600030101010101" pitchFamily="2" charset="-122"/>
                <a:ea typeface="宋体" panose="02010600030101010101" pitchFamily="2" charset="-122"/>
              </a:rPr>
              <a:t>资助；</a:t>
            </a:r>
            <a:r>
              <a:rPr lang="en-US" altLang="zh-CN" b="0" dirty="0" smtClean="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四</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对行权条件有严格限制</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如果三期行权年度内任意一行权年度未达到该业绩条件</a:t>
            </a:r>
            <a:r>
              <a:rPr lang="en-US" altLang="zh-CN" b="0" dirty="0">
                <a:solidFill>
                  <a:srgbClr val="000000"/>
                </a:solidFill>
                <a:latin typeface="宋体" panose="02010600030101010101" pitchFamily="2" charset="-122"/>
                <a:ea typeface="宋体" panose="02010600030101010101" pitchFamily="2" charset="-122"/>
              </a:rPr>
              <a:t>,</a:t>
            </a:r>
            <a:r>
              <a:rPr lang="zh-CN" altLang="en-US" b="0" dirty="0">
                <a:solidFill>
                  <a:srgbClr val="000000"/>
                </a:solidFill>
                <a:latin typeface="宋体" panose="02010600030101010101" pitchFamily="2" charset="-122"/>
                <a:ea typeface="宋体" panose="02010600030101010101" pitchFamily="2" charset="-122"/>
              </a:rPr>
              <a:t>则该部分的股票期权作废。</a:t>
            </a:r>
            <a:endParaRPr lang="zh-CN" altLang="en-US" b="0" dirty="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descr="footnote1[1]"/>
          <p:cNvSpPr>
            <a:spLocks noGrp="1" noChangeArrowheads="1"/>
          </p:cNvSpPr>
          <p:nvPr>
            <p:ph type="title"/>
          </p:nvPr>
        </p:nvSpPr>
        <p:spPr>
          <a:xfrm>
            <a:off x="1733550" y="1649413"/>
            <a:ext cx="6819900" cy="3124200"/>
          </a:xfrm>
          <a:blipFill dpi="0" rotWithShape="0">
            <a:blip r:embed="rId1" cstate="print"/>
            <a:srcRect/>
            <a:stretch>
              <a:fillRect/>
            </a:stretch>
          </a:blipFill>
        </p:spPr>
        <p:txBody>
          <a:bodyPr/>
          <a:lstStyle/>
          <a:p>
            <a:pPr eaLnBrk="1" hangingPunct="1">
              <a:lnSpc>
                <a:spcPct val="110000"/>
              </a:lnSpc>
            </a:pPr>
            <a:r>
              <a:rPr lang="zh-CN" altLang="en-US" b="1" smtClean="0">
                <a:solidFill>
                  <a:schemeClr val="bg1"/>
                </a:solidFill>
                <a:latin typeface="宋体" panose="02010600030101010101" pitchFamily="2" charset="-122"/>
              </a:rPr>
              <a:t>第三节</a:t>
            </a:r>
            <a:br>
              <a:rPr lang="zh-CN" altLang="en-US" b="1" smtClean="0">
                <a:solidFill>
                  <a:schemeClr val="bg1"/>
                </a:solidFill>
                <a:latin typeface="宋体" panose="02010600030101010101" pitchFamily="2" charset="-122"/>
              </a:rPr>
            </a:br>
            <a:br>
              <a:rPr lang="zh-CN" altLang="en-US" b="1" smtClean="0">
                <a:solidFill>
                  <a:schemeClr val="bg1"/>
                </a:solidFill>
                <a:latin typeface="宋体" panose="02010600030101010101" pitchFamily="2" charset="-122"/>
              </a:rPr>
            </a:br>
            <a:r>
              <a:rPr lang="zh-CN" altLang="en-US" b="1" smtClean="0">
                <a:solidFill>
                  <a:schemeClr val="bg1"/>
                </a:solidFill>
                <a:latin typeface="宋体" panose="02010600030101010101" pitchFamily="2" charset="-122"/>
              </a:rPr>
              <a:t>特殊绩效认可计划</a:t>
            </a:r>
            <a:endParaRPr lang="zh-CN" altLang="en-US"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8574088" y="2225675"/>
          <a:ext cx="1484312" cy="1660525"/>
        </p:xfrm>
        <a:graphic>
          <a:graphicData uri="http://schemas.openxmlformats.org/presentationml/2006/ole">
            <mc:AlternateContent xmlns:mc="http://schemas.openxmlformats.org/markup-compatibility/2006">
              <mc:Choice xmlns:v="urn:schemas-microsoft-com:vml" Requires="v">
                <p:oleObj spid="_x0000_s24577" name="剪辑" r:id="rId1" imgW="25539700" imgH="29997400" progId="">
                  <p:embed/>
                </p:oleObj>
              </mc:Choice>
              <mc:Fallback>
                <p:oleObj name="剪辑" r:id="rId1" imgW="25539700" imgH="29997400" progId="">
                  <p:embed/>
                  <p:pic>
                    <p:nvPicPr>
                      <p:cNvPr id="0" name="图片 24576"/>
                      <p:cNvPicPr>
                        <a:picLocks noChangeAspect="1"/>
                      </p:cNvPicPr>
                      <p:nvPr/>
                    </p:nvPicPr>
                    <p:blipFill>
                      <a:blip r:embed="rId2"/>
                      <a:stretch>
                        <a:fillRect/>
                      </a:stretch>
                    </p:blipFill>
                    <p:spPr>
                      <a:xfrm>
                        <a:off x="8574088" y="2225675"/>
                        <a:ext cx="1484312" cy="1660525"/>
                      </a:xfrm>
                      <a:prstGeom prst="rect">
                        <a:avLst/>
                      </a:prstGeom>
                      <a:noFill/>
                      <a:ln w="9525">
                        <a:noFill/>
                      </a:ln>
                    </p:spPr>
                  </p:pic>
                </p:oleObj>
              </mc:Fallback>
            </mc:AlternateContent>
          </a:graphicData>
        </a:graphic>
      </p:graphicFrame>
      <p:sp>
        <p:nvSpPr>
          <p:cNvPr id="27651" name="Rectangle 3"/>
          <p:cNvSpPr>
            <a:spLocks noGrp="1" noChangeArrowheads="1"/>
          </p:cNvSpPr>
          <p:nvPr>
            <p:ph type="title"/>
          </p:nvPr>
        </p:nvSpPr>
        <p:spPr>
          <a:xfrm>
            <a:off x="0" y="0"/>
            <a:ext cx="10668000" cy="1066800"/>
          </a:xfrm>
          <a:solidFill>
            <a:srgbClr val="0000CC"/>
          </a:solidFill>
        </p:spPr>
        <p:txBody>
          <a:bodyPr anchor="b"/>
          <a:lstStyle/>
          <a:p>
            <a:pPr eaLnBrk="1" hangingPunct="1"/>
            <a:r>
              <a:rPr lang="zh-CN" altLang="en-US" sz="3200" b="1" smtClean="0">
                <a:solidFill>
                  <a:srgbClr val="FFFFFF"/>
                </a:solidFill>
                <a:latin typeface="宋体" panose="02010600030101010101" pitchFamily="2" charset="-122"/>
                <a:sym typeface="Symbol" panose="05050102010706020507" pitchFamily="18" charset="2"/>
              </a:rPr>
              <a:t>特殊绩效认可计划</a:t>
            </a:r>
            <a:endParaRPr lang="zh-CN" altLang="en-US" sz="2400" b="1" smtClean="0">
              <a:solidFill>
                <a:srgbClr val="FFFFFF"/>
              </a:solidFill>
              <a:latin typeface="宋体" panose="02010600030101010101" pitchFamily="2" charset="-122"/>
              <a:sym typeface="Symbol" panose="05050102010706020507" pitchFamily="18" charset="2"/>
            </a:endParaRPr>
          </a:p>
        </p:txBody>
      </p:sp>
      <p:sp>
        <p:nvSpPr>
          <p:cNvPr id="27652" name="Text Box 4"/>
          <p:cNvSpPr txBox="1">
            <a:spLocks noChangeArrowheads="1"/>
          </p:cNvSpPr>
          <p:nvPr/>
        </p:nvSpPr>
        <p:spPr bwMode="auto">
          <a:xfrm>
            <a:off x="762000" y="1146175"/>
            <a:ext cx="7596188" cy="2835275"/>
          </a:xfrm>
          <a:prstGeom prst="rect">
            <a:avLst/>
          </a:prstGeom>
          <a:noFill/>
          <a:ln w="9525">
            <a:noFill/>
            <a:miter lim="800000"/>
          </a:ln>
        </p:spPr>
        <p:txBody>
          <a:bodyPr lIns="104498" tIns="52249" rIns="104498" bIns="52249">
            <a:spAutoFit/>
          </a:bodyPr>
          <a:lstStyle/>
          <a:p>
            <a:pPr algn="l" defTabSz="1044575">
              <a:lnSpc>
                <a:spcPct val="160000"/>
              </a:lnSpc>
              <a:buClr>
                <a:srgbClr val="FF0066"/>
              </a:buClr>
              <a:buSzPct val="120000"/>
              <a:buFont typeface="Wingdings" panose="05000000000000000000" pitchFamily="2" charset="2"/>
              <a:buChar char="z"/>
            </a:pPr>
            <a:r>
              <a:rPr lang="en-US" altLang="zh-CN">
                <a:solidFill>
                  <a:srgbClr val="000099"/>
                </a:solidFill>
              </a:rPr>
              <a:t>     </a:t>
            </a:r>
            <a:r>
              <a:rPr lang="zh-CN" altLang="en-US" u="sng">
                <a:solidFill>
                  <a:srgbClr val="9900CC"/>
                </a:solidFill>
              </a:rPr>
              <a:t>概念</a:t>
            </a:r>
            <a:r>
              <a:rPr lang="zh-CN" altLang="en-US" sz="2200">
                <a:solidFill>
                  <a:srgbClr val="000099"/>
                </a:solidFill>
                <a:sym typeface="Symbol" panose="05050102010706020507" pitchFamily="18" charset="2"/>
              </a:rPr>
              <a:t>（</a:t>
            </a:r>
            <a:r>
              <a:rPr lang="en-US" altLang="zh-CN" sz="2200" i="1">
                <a:solidFill>
                  <a:srgbClr val="000099"/>
                </a:solidFill>
                <a:sym typeface="Symbol" panose="05050102010706020507" pitchFamily="18" charset="2"/>
              </a:rPr>
              <a:t>Special Recognition Programs</a:t>
            </a:r>
            <a:r>
              <a:rPr lang="zh-CN" altLang="en-US" sz="2200">
                <a:solidFill>
                  <a:srgbClr val="000099"/>
                </a:solidFill>
                <a:sym typeface="Symbol" panose="05050102010706020507" pitchFamily="18" charset="2"/>
              </a:rPr>
              <a:t>）</a:t>
            </a:r>
            <a:r>
              <a:rPr lang="zh-CN" altLang="en-US" sz="2200">
                <a:solidFill>
                  <a:srgbClr val="000099"/>
                </a:solidFill>
              </a:rPr>
              <a:t> ：特殊绩效认可计划是指一种现金或非现金的绩效认可计划，即在员工远远超出工作要求表现出特别的努力、实现了优秀的业绩或者作出了重大贡献的情况下，组织给予他们的小额一次性奖励，它是一种经常被忽视的变动性报酬战略。</a:t>
            </a:r>
            <a:endParaRPr lang="zh-CN" altLang="en-US" sz="2200">
              <a:solidFill>
                <a:srgbClr val="000099"/>
              </a:solidFill>
            </a:endParaRPr>
          </a:p>
        </p:txBody>
      </p:sp>
      <p:sp>
        <p:nvSpPr>
          <p:cNvPr id="27653" name="Text Box 5"/>
          <p:cNvSpPr txBox="1">
            <a:spLocks noChangeArrowheads="1"/>
          </p:cNvSpPr>
          <p:nvPr/>
        </p:nvSpPr>
        <p:spPr bwMode="auto">
          <a:xfrm>
            <a:off x="762000" y="3810000"/>
            <a:ext cx="8532813" cy="3419475"/>
          </a:xfrm>
          <a:prstGeom prst="rect">
            <a:avLst/>
          </a:prstGeom>
          <a:noFill/>
          <a:ln w="9525">
            <a:noFill/>
            <a:miter lim="800000"/>
          </a:ln>
        </p:spPr>
        <p:txBody>
          <a:bodyPr lIns="104498" tIns="52249" rIns="104498" bIns="52249">
            <a:spAutoFit/>
          </a:bodyPr>
          <a:lstStyle/>
          <a:p>
            <a:pPr algn="l" defTabSz="1044575">
              <a:lnSpc>
                <a:spcPct val="160000"/>
              </a:lnSpc>
              <a:buClr>
                <a:srgbClr val="FF0066"/>
              </a:buClr>
              <a:buSzPct val="120000"/>
              <a:buFont typeface="Wingdings" panose="05000000000000000000" pitchFamily="2" charset="2"/>
              <a:buChar char="z"/>
            </a:pPr>
            <a:r>
              <a:rPr lang="zh-CN" altLang="zh-CN">
                <a:solidFill>
                  <a:srgbClr val="9900CC"/>
                </a:solidFill>
              </a:rPr>
              <a:t>    </a:t>
            </a:r>
            <a:r>
              <a:rPr lang="zh-CN" altLang="zh-CN" u="sng">
                <a:solidFill>
                  <a:srgbClr val="9900CC"/>
                </a:solidFill>
              </a:rPr>
              <a:t>类型：</a:t>
            </a:r>
            <a:r>
              <a:rPr lang="zh-CN" altLang="zh-CN" sz="2200">
                <a:solidFill>
                  <a:srgbClr val="000099"/>
                </a:solidFill>
              </a:rPr>
              <a:t>多种多样，既可以是在公司内部通讯或者布告栏上提及某个人，也可以是奖励一次度假的机会或者上千元的现金。</a:t>
            </a:r>
            <a:endParaRPr lang="zh-CN" altLang="zh-CN">
              <a:solidFill>
                <a:srgbClr val="000099"/>
              </a:solidFill>
            </a:endParaRPr>
          </a:p>
          <a:p>
            <a:pPr algn="l" defTabSz="1044575">
              <a:lnSpc>
                <a:spcPct val="160000"/>
              </a:lnSpc>
              <a:buClr>
                <a:srgbClr val="FF0066"/>
              </a:buClr>
              <a:buSzPct val="120000"/>
              <a:buFont typeface="Wingdings" panose="05000000000000000000" pitchFamily="2" charset="2"/>
              <a:buChar char="z"/>
            </a:pPr>
            <a:r>
              <a:rPr lang="zh-CN" altLang="zh-CN">
                <a:solidFill>
                  <a:srgbClr val="000099"/>
                </a:solidFill>
              </a:rPr>
              <a:t>     </a:t>
            </a:r>
            <a:r>
              <a:rPr lang="zh-CN" altLang="zh-CN" u="sng">
                <a:solidFill>
                  <a:srgbClr val="9900CC"/>
                </a:solidFill>
              </a:rPr>
              <a:t>目的：</a:t>
            </a:r>
            <a:r>
              <a:rPr lang="zh-CN" altLang="zh-CN" sz="2200">
                <a:solidFill>
                  <a:srgbClr val="000099"/>
                </a:solidFill>
              </a:rPr>
              <a:t>绩效认可计划可以在员工或者团队出现超出预期的优秀绩效，但是组织利用其他报酬形式却无法提供报偿时向他们提供奖励，这同时也是对虽然是明显超出预期但是确实对组织的总体绩效产生了重大影响的那些绩效加以认可的一种方式。</a:t>
            </a:r>
            <a:endParaRPr lang="zh-CN" altLang="en-US" sz="2200">
              <a:solidFill>
                <a:srgbClr val="000099"/>
              </a:solidFill>
            </a:endParaRPr>
          </a:p>
        </p:txBody>
      </p:sp>
    </p:spTree>
  </p:cSld>
  <p:clrMapOvr>
    <a:masterClrMapping/>
  </p:clrMapOvr>
  <p:transition spd="slow">
    <p:wip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0" y="0"/>
            <a:ext cx="10668000" cy="1066800"/>
          </a:xfrm>
          <a:solidFill>
            <a:srgbClr val="0000CC"/>
          </a:solidFill>
        </p:spPr>
        <p:txBody>
          <a:bodyPr anchor="b"/>
          <a:lstStyle/>
          <a:p>
            <a:pPr eaLnBrk="1" hangingPunct="1">
              <a:lnSpc>
                <a:spcPct val="300000"/>
              </a:lnSpc>
            </a:pPr>
            <a:r>
              <a:rPr lang="zh-CN" altLang="en-US" sz="3200" b="1" smtClean="0">
                <a:solidFill>
                  <a:srgbClr val="FFFFFF"/>
                </a:solidFill>
                <a:latin typeface="宋体" panose="02010600030101010101" pitchFamily="2" charset="-122"/>
                <a:sym typeface="Symbol" panose="05050102010706020507" pitchFamily="18" charset="2"/>
              </a:rPr>
              <a:t>特殊绩效认可计划</a:t>
            </a:r>
            <a:endParaRPr lang="zh-CN" altLang="en-US" sz="2400" b="1" smtClean="0">
              <a:solidFill>
                <a:srgbClr val="FFFFFF"/>
              </a:solidFill>
              <a:latin typeface="宋体" panose="02010600030101010101" pitchFamily="2" charset="-122"/>
              <a:sym typeface="Symbol" panose="05050102010706020507" pitchFamily="18" charset="2"/>
            </a:endParaRPr>
          </a:p>
        </p:txBody>
      </p:sp>
      <p:sp>
        <p:nvSpPr>
          <p:cNvPr id="285699" name="Text Box 3"/>
          <p:cNvSpPr txBox="1">
            <a:spLocks noChangeArrowheads="1"/>
          </p:cNvSpPr>
          <p:nvPr/>
        </p:nvSpPr>
        <p:spPr bwMode="auto">
          <a:xfrm>
            <a:off x="1012825" y="1257300"/>
            <a:ext cx="8642350" cy="5865813"/>
          </a:xfrm>
          <a:prstGeom prst="rect">
            <a:avLst/>
          </a:prstGeom>
          <a:noFill/>
          <a:ln w="9525">
            <a:noFill/>
            <a:miter lim="800000"/>
          </a:ln>
        </p:spPr>
        <p:txBody>
          <a:bodyPr lIns="104498" tIns="52249" rIns="104498" bIns="52249">
            <a:spAutoFit/>
          </a:bodyPr>
          <a:lstStyle/>
          <a:p>
            <a:pPr algn="l" defTabSz="1044575">
              <a:lnSpc>
                <a:spcPct val="150000"/>
              </a:lnSpc>
              <a:buClr>
                <a:srgbClr val="FF0066"/>
              </a:buClr>
              <a:buSzPct val="120000"/>
              <a:buFont typeface="Wingdings" panose="05000000000000000000" pitchFamily="2" charset="2"/>
              <a:buChar char="z"/>
            </a:pPr>
            <a:r>
              <a:rPr lang="zh-CN" altLang="zh-CN" sz="2200">
                <a:solidFill>
                  <a:srgbClr val="000099"/>
                </a:solidFill>
              </a:rPr>
              <a:t>     </a:t>
            </a:r>
            <a:r>
              <a:rPr lang="zh-CN" altLang="zh-CN" u="sng">
                <a:solidFill>
                  <a:srgbClr val="9900CC"/>
                </a:solidFill>
              </a:rPr>
              <a:t>作用：</a:t>
            </a:r>
            <a:r>
              <a:rPr lang="zh-CN" altLang="zh-CN" sz="2200">
                <a:solidFill>
                  <a:srgbClr val="000099"/>
                </a:solidFill>
              </a:rPr>
              <a:t>绩效认可计划的激励作用不仅限于被奖励者，它会鼓励所有员工寻找各种机会来为组织作出意想不到的贡献。以奖励显著绩效闻名的企业，无论是否以预定公式的正式形式来认可绩效，都会吸引那些能够在这方面作出贡献的人加入和留在组织中，并且谨慎地承担一些风险以获得这种报酬。</a:t>
            </a:r>
            <a:r>
              <a:rPr lang="zh-CN" altLang="en-US" sz="2000">
                <a:solidFill>
                  <a:srgbClr val="000099"/>
                </a:solidFill>
              </a:rPr>
              <a:t> </a:t>
            </a:r>
            <a:endParaRPr lang="zh-CN" altLang="en-US" sz="2000">
              <a:solidFill>
                <a:srgbClr val="000099"/>
              </a:solidFill>
            </a:endParaRPr>
          </a:p>
          <a:p>
            <a:pPr algn="l" defTabSz="1044575">
              <a:lnSpc>
                <a:spcPct val="150000"/>
              </a:lnSpc>
              <a:buClr>
                <a:srgbClr val="FF0066"/>
              </a:buClr>
              <a:buSzPct val="120000"/>
              <a:buFont typeface="Wingdings" panose="05000000000000000000" pitchFamily="2" charset="2"/>
              <a:buChar char="z"/>
            </a:pPr>
            <a:endParaRPr lang="zh-CN" altLang="en-US" sz="2000">
              <a:solidFill>
                <a:srgbClr val="000099"/>
              </a:solidFill>
            </a:endParaRPr>
          </a:p>
          <a:p>
            <a:pPr marL="522605" lvl="1" algn="l" defTabSz="1044575">
              <a:lnSpc>
                <a:spcPct val="150000"/>
              </a:lnSpc>
              <a:buClr>
                <a:srgbClr val="9900CC"/>
              </a:buClr>
              <a:buSzPct val="120000"/>
              <a:buFont typeface="Wingdings" panose="05000000000000000000" pitchFamily="2" charset="2"/>
              <a:buChar char="Ø"/>
            </a:pPr>
            <a:r>
              <a:rPr lang="zh-CN" altLang="en-US" sz="2000">
                <a:solidFill>
                  <a:srgbClr val="000099"/>
                </a:solidFill>
              </a:rPr>
              <a:t>  庆祝目标的实现；</a:t>
            </a:r>
            <a:endParaRPr lang="zh-CN" altLang="en-US" sz="2000">
              <a:solidFill>
                <a:srgbClr val="000099"/>
              </a:solidFill>
            </a:endParaRPr>
          </a:p>
          <a:p>
            <a:pPr marL="522605" lvl="1" algn="l" defTabSz="1044575">
              <a:lnSpc>
                <a:spcPct val="150000"/>
              </a:lnSpc>
              <a:buClr>
                <a:srgbClr val="9900CC"/>
              </a:buClr>
              <a:buSzPct val="120000"/>
              <a:buFont typeface="Wingdings" panose="05000000000000000000" pitchFamily="2" charset="2"/>
              <a:buChar char="Ø"/>
            </a:pPr>
            <a:r>
              <a:rPr lang="zh-CN" altLang="en-US" sz="2000">
                <a:solidFill>
                  <a:srgbClr val="000099"/>
                </a:solidFill>
              </a:rPr>
              <a:t>  强化绩效卓越者；</a:t>
            </a:r>
            <a:endParaRPr lang="zh-CN" altLang="en-US" sz="2000">
              <a:solidFill>
                <a:srgbClr val="000099"/>
              </a:solidFill>
            </a:endParaRPr>
          </a:p>
          <a:p>
            <a:pPr marL="522605" lvl="1" algn="l" defTabSz="1044575">
              <a:lnSpc>
                <a:spcPct val="150000"/>
              </a:lnSpc>
              <a:buClr>
                <a:srgbClr val="9900CC"/>
              </a:buClr>
              <a:buSzPct val="120000"/>
              <a:buFont typeface="Wingdings" panose="05000000000000000000" pitchFamily="2" charset="2"/>
              <a:buChar char="Ø"/>
            </a:pPr>
            <a:r>
              <a:rPr lang="zh-CN" altLang="en-US" sz="2000">
                <a:solidFill>
                  <a:srgbClr val="000099"/>
                </a:solidFill>
              </a:rPr>
              <a:t>  认可活动；</a:t>
            </a:r>
            <a:endParaRPr lang="zh-CN" altLang="en-US" sz="2000">
              <a:solidFill>
                <a:srgbClr val="000099"/>
              </a:solidFill>
            </a:endParaRPr>
          </a:p>
          <a:p>
            <a:pPr marL="522605" lvl="1" algn="l" defTabSz="1044575">
              <a:lnSpc>
                <a:spcPct val="150000"/>
              </a:lnSpc>
              <a:buClr>
                <a:srgbClr val="9900CC"/>
              </a:buClr>
              <a:buSzPct val="120000"/>
              <a:buFont typeface="Wingdings" panose="05000000000000000000" pitchFamily="2" charset="2"/>
              <a:buChar char="Ø"/>
            </a:pPr>
            <a:r>
              <a:rPr lang="zh-CN" altLang="en-US" sz="2000">
                <a:solidFill>
                  <a:srgbClr val="000099"/>
                </a:solidFill>
              </a:rPr>
              <a:t>  强化已经表现出来的理想行为；</a:t>
            </a:r>
            <a:endParaRPr lang="zh-CN" altLang="en-US" sz="2000">
              <a:solidFill>
                <a:srgbClr val="000099"/>
              </a:solidFill>
            </a:endParaRPr>
          </a:p>
          <a:p>
            <a:pPr marL="522605" lvl="1" algn="l" defTabSz="1044575">
              <a:lnSpc>
                <a:spcPct val="150000"/>
              </a:lnSpc>
              <a:buClr>
                <a:srgbClr val="9900CC"/>
              </a:buClr>
              <a:buSzPct val="120000"/>
              <a:buFont typeface="Wingdings" panose="05000000000000000000" pitchFamily="2" charset="2"/>
              <a:buChar char="Ø"/>
            </a:pPr>
            <a:r>
              <a:rPr lang="zh-CN" altLang="en-US" sz="2000">
                <a:solidFill>
                  <a:srgbClr val="000099"/>
                </a:solidFill>
              </a:rPr>
              <a:t>  认可服务；</a:t>
            </a:r>
            <a:endParaRPr lang="zh-CN" altLang="en-US" sz="2000">
              <a:solidFill>
                <a:srgbClr val="000099"/>
              </a:solidFill>
            </a:endParaRPr>
          </a:p>
          <a:p>
            <a:pPr marL="522605" lvl="1" algn="l" defTabSz="1044575">
              <a:lnSpc>
                <a:spcPct val="150000"/>
              </a:lnSpc>
              <a:buClr>
                <a:srgbClr val="9900CC"/>
              </a:buClr>
              <a:buSzPct val="120000"/>
              <a:buFont typeface="Wingdings" panose="05000000000000000000" pitchFamily="2" charset="2"/>
              <a:buChar char="Ø"/>
            </a:pPr>
            <a:r>
              <a:rPr lang="zh-CN" altLang="en-US" sz="2000">
                <a:solidFill>
                  <a:srgbClr val="000099"/>
                </a:solidFill>
              </a:rPr>
              <a:t>  认可员工的需要</a:t>
            </a:r>
            <a:endParaRPr lang="zh-CN" altLang="en-US" sz="2000">
              <a:solidFill>
                <a:srgbClr val="000099"/>
              </a:solidFill>
            </a:endParaRPr>
          </a:p>
        </p:txBody>
      </p:sp>
      <p:pic>
        <p:nvPicPr>
          <p:cNvPr id="285700" name="Picture 4" descr="PE01904_"/>
          <p:cNvPicPr>
            <a:picLocks noChangeAspect="1" noChangeArrowheads="1"/>
          </p:cNvPicPr>
          <p:nvPr/>
        </p:nvPicPr>
        <p:blipFill>
          <a:blip r:embed="rId1" cstate="print"/>
          <a:srcRect/>
          <a:stretch>
            <a:fillRect/>
          </a:stretch>
        </p:blipFill>
        <p:spPr bwMode="auto">
          <a:xfrm>
            <a:off x="5910263" y="4457700"/>
            <a:ext cx="3671887" cy="266541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0" y="0"/>
            <a:ext cx="10668000" cy="1066800"/>
          </a:xfrm>
          <a:solidFill>
            <a:srgbClr val="0000CC"/>
          </a:solidFill>
        </p:spPr>
        <p:txBody>
          <a:bodyPr anchor="b"/>
          <a:lstStyle/>
          <a:p>
            <a:pPr eaLnBrk="1" hangingPunct="1">
              <a:lnSpc>
                <a:spcPct val="300000"/>
              </a:lnSpc>
            </a:pPr>
            <a:r>
              <a:rPr lang="zh-CN" altLang="en-US" sz="3200" b="1" smtClean="0">
                <a:solidFill>
                  <a:srgbClr val="FFFFFF"/>
                </a:solidFill>
                <a:latin typeface="宋体" panose="02010600030101010101" pitchFamily="2" charset="-122"/>
                <a:sym typeface="Symbol" panose="05050102010706020507" pitchFamily="18" charset="2"/>
              </a:rPr>
              <a:t>特殊绩效认可计划对组织报酬战略的贡献</a:t>
            </a:r>
            <a:endParaRPr lang="zh-CN" altLang="en-US" sz="2400" b="1" smtClean="0">
              <a:solidFill>
                <a:srgbClr val="FFFFFF"/>
              </a:solidFill>
              <a:latin typeface="宋体" panose="02010600030101010101" pitchFamily="2" charset="-122"/>
              <a:sym typeface="Symbol" panose="05050102010706020507" pitchFamily="18" charset="2"/>
            </a:endParaRPr>
          </a:p>
        </p:txBody>
      </p:sp>
      <p:sp>
        <p:nvSpPr>
          <p:cNvPr id="1101827" name="Rectangle 3"/>
          <p:cNvSpPr>
            <a:spLocks noChangeArrowheads="1"/>
          </p:cNvSpPr>
          <p:nvPr/>
        </p:nvSpPr>
        <p:spPr bwMode="auto">
          <a:xfrm>
            <a:off x="941388" y="1506538"/>
            <a:ext cx="8929687" cy="4546600"/>
          </a:xfrm>
          <a:prstGeom prst="rect">
            <a:avLst/>
          </a:prstGeom>
          <a:solidFill>
            <a:srgbClr val="009900"/>
          </a:solidFill>
          <a:ln w="76200" cmpd="tri">
            <a:solidFill>
              <a:srgbClr val="009900"/>
            </a:solidFill>
            <a:miter lim="800000"/>
          </a:ln>
          <a:effectLst>
            <a:outerShdw dist="107763" dir="2700000" algn="ctr" rotWithShape="0">
              <a:schemeClr val="bg2"/>
            </a:outerShdw>
          </a:effectLst>
        </p:spPr>
        <p:txBody>
          <a:bodyPr lIns="90488" tIns="44450" rIns="90488" bIns="44450">
            <a:spAutoFit/>
          </a:bodyPr>
          <a:lstStyle/>
          <a:p>
            <a:pPr algn="l">
              <a:lnSpc>
                <a:spcPct val="200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提高了整个报酬系统的灵活性和自发性。 </a:t>
            </a:r>
            <a:endParaRPr lang="zh-CN" altLang="zh-CN">
              <a:solidFill>
                <a:srgbClr val="FFFF66"/>
              </a:solidFill>
              <a:latin typeface="文鼎粗圆简" pitchFamily="18" charset="-122"/>
              <a:ea typeface="文鼎粗圆简" pitchFamily="18" charset="-122"/>
            </a:endParaRPr>
          </a:p>
          <a:p>
            <a:pPr algn="l">
              <a:lnSpc>
                <a:spcPct val="200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扩大了员工在报酬系统中的参与机会，提供真正符合员工兴趣的报酬。</a:t>
            </a:r>
            <a:endParaRPr lang="zh-CN" altLang="zh-CN">
              <a:solidFill>
                <a:srgbClr val="FFFF66"/>
              </a:solidFill>
              <a:latin typeface="文鼎粗圆简" pitchFamily="18" charset="-122"/>
              <a:ea typeface="文鼎粗圆简" pitchFamily="18" charset="-122"/>
            </a:endParaRPr>
          </a:p>
          <a:p>
            <a:pPr algn="l">
              <a:lnSpc>
                <a:spcPct val="200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有利于报酬那些与组织的价值观和文化相一致的行为，强化企业的战略目标。</a:t>
            </a:r>
            <a:endParaRPr lang="zh-CN" altLang="en-US">
              <a:solidFill>
                <a:srgbClr val="FFFF66"/>
              </a:solidFill>
              <a:latin typeface="文鼎粗圆简" pitchFamily="18" charset="-122"/>
              <a:ea typeface="文鼎粗圆简" pitchFamily="18" charset="-122"/>
            </a:endParaRPr>
          </a:p>
          <a:p>
            <a:pPr algn="l">
              <a:lnSpc>
                <a:spcPct val="200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实现报酬系统的成本有效性最大化。 </a:t>
            </a:r>
            <a:endParaRPr lang="zh-CN" altLang="en-US">
              <a:solidFill>
                <a:srgbClr val="FFFF66"/>
              </a:solidFill>
              <a:latin typeface="文鼎粗圆简" pitchFamily="18" charset="-122"/>
              <a:ea typeface="文鼎粗圆简" pitchFamily="18" charset="-122"/>
            </a:endParaRPr>
          </a:p>
        </p:txBody>
      </p:sp>
      <p:pic>
        <p:nvPicPr>
          <p:cNvPr id="286724" name="Picture 4" descr="GOLD_BIG"/>
          <p:cNvPicPr>
            <a:picLocks noChangeAspect="1" noChangeArrowheads="1"/>
          </p:cNvPicPr>
          <p:nvPr/>
        </p:nvPicPr>
        <p:blipFill>
          <a:blip r:embed="rId1" cstate="print"/>
          <a:srcRect/>
          <a:stretch>
            <a:fillRect/>
          </a:stretch>
        </p:blipFill>
        <p:spPr bwMode="auto">
          <a:xfrm>
            <a:off x="8174038" y="4602163"/>
            <a:ext cx="2493962" cy="3017837"/>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0"/>
            <a:ext cx="10668000" cy="1066800"/>
          </a:xfrm>
          <a:solidFill>
            <a:srgbClr val="0000CC"/>
          </a:solidFill>
        </p:spPr>
        <p:txBody>
          <a:bodyPr anchor="b"/>
          <a:lstStyle/>
          <a:p>
            <a:pPr eaLnBrk="1" hangingPunct="1">
              <a:lnSpc>
                <a:spcPct val="300000"/>
              </a:lnSpc>
            </a:pPr>
            <a:r>
              <a:rPr lang="zh-CN" altLang="en-US" sz="3200" b="1" smtClean="0">
                <a:solidFill>
                  <a:srgbClr val="FFFFFF"/>
                </a:solidFill>
                <a:latin typeface="宋体" panose="02010600030101010101" pitchFamily="2" charset="-122"/>
                <a:sym typeface="Symbol" panose="05050102010706020507" pitchFamily="18" charset="2"/>
              </a:rPr>
              <a:t>特殊绩效认可计划</a:t>
            </a:r>
            <a:endParaRPr lang="zh-CN" altLang="en-US" sz="2400" b="1" smtClean="0">
              <a:solidFill>
                <a:srgbClr val="FFFFFF"/>
              </a:solidFill>
              <a:latin typeface="宋体" panose="02010600030101010101" pitchFamily="2" charset="-122"/>
              <a:sym typeface="Symbol" panose="05050102010706020507" pitchFamily="18" charset="2"/>
            </a:endParaRPr>
          </a:p>
        </p:txBody>
      </p:sp>
      <p:sp>
        <p:nvSpPr>
          <p:cNvPr id="287747" name="Text Box 3"/>
          <p:cNvSpPr txBox="1">
            <a:spLocks noChangeArrowheads="1"/>
          </p:cNvSpPr>
          <p:nvPr/>
        </p:nvSpPr>
        <p:spPr bwMode="auto">
          <a:xfrm>
            <a:off x="1012825" y="1647825"/>
            <a:ext cx="8497888" cy="4732338"/>
          </a:xfrm>
          <a:prstGeom prst="rect">
            <a:avLst/>
          </a:prstGeom>
          <a:noFill/>
          <a:ln w="9525">
            <a:noFill/>
            <a:miter lim="800000"/>
          </a:ln>
        </p:spPr>
        <p:txBody>
          <a:bodyPr lIns="104498" tIns="52249" rIns="104498" bIns="52249">
            <a:spAutoFit/>
          </a:bodyPr>
          <a:lstStyle/>
          <a:p>
            <a:pPr algn="l" defTabSz="1044575">
              <a:lnSpc>
                <a:spcPct val="190000"/>
              </a:lnSpc>
              <a:buClr>
                <a:srgbClr val="FF0066"/>
              </a:buClr>
              <a:buSzPct val="120000"/>
              <a:buFont typeface="Wingdings" panose="05000000000000000000" pitchFamily="2" charset="2"/>
              <a:buNone/>
            </a:pPr>
            <a:r>
              <a:rPr lang="zh-CN" altLang="zh-CN" u="sng">
                <a:solidFill>
                  <a:srgbClr val="9900CC"/>
                </a:solidFill>
              </a:rPr>
              <a:t>局限：</a:t>
            </a:r>
            <a:endParaRPr lang="zh-CN" altLang="en-US" u="sng">
              <a:solidFill>
                <a:srgbClr val="9900CC"/>
              </a:solidFill>
            </a:endParaRPr>
          </a:p>
          <a:p>
            <a:pPr algn="l" defTabSz="1044575">
              <a:lnSpc>
                <a:spcPct val="190000"/>
              </a:lnSpc>
              <a:buClr>
                <a:srgbClr val="FF0066"/>
              </a:buClr>
              <a:buSzPct val="120000"/>
              <a:buFont typeface="Wingdings" panose="05000000000000000000" pitchFamily="2" charset="2"/>
              <a:buNone/>
            </a:pPr>
            <a:endParaRPr lang="zh-CN" altLang="en-US" u="sng">
              <a:solidFill>
                <a:srgbClr val="9900CC"/>
              </a:solidFill>
            </a:endParaRPr>
          </a:p>
          <a:p>
            <a:pPr algn="l" defTabSz="1044575">
              <a:lnSpc>
                <a:spcPct val="190000"/>
              </a:lnSpc>
              <a:buClr>
                <a:srgbClr val="FF0066"/>
              </a:buClr>
              <a:buSzPct val="120000"/>
              <a:buFont typeface="Wingdings" panose="05000000000000000000" pitchFamily="2" charset="2"/>
              <a:buChar char="%"/>
            </a:pPr>
            <a:r>
              <a:rPr lang="zh-CN" altLang="en-US">
                <a:solidFill>
                  <a:srgbClr val="9900CC"/>
                </a:solidFill>
              </a:rPr>
              <a:t>  </a:t>
            </a:r>
            <a:r>
              <a:rPr lang="zh-CN" altLang="zh-CN" sz="2200">
                <a:solidFill>
                  <a:srgbClr val="000099"/>
                </a:solidFill>
              </a:rPr>
              <a:t>与其他绩效奖励计划不同，绩效认可计划并不能改变行为</a:t>
            </a:r>
            <a:r>
              <a:rPr lang="zh-CN" altLang="en-US" sz="2200">
                <a:solidFill>
                  <a:srgbClr val="000099"/>
                </a:solidFill>
              </a:rPr>
              <a:t>。</a:t>
            </a:r>
            <a:endParaRPr lang="zh-CN" altLang="en-US" sz="2200">
              <a:solidFill>
                <a:srgbClr val="000099"/>
              </a:solidFill>
            </a:endParaRPr>
          </a:p>
          <a:p>
            <a:pPr algn="l" defTabSz="1044575">
              <a:lnSpc>
                <a:spcPct val="190000"/>
              </a:lnSpc>
              <a:buClr>
                <a:srgbClr val="FF0066"/>
              </a:buClr>
              <a:buSzPct val="120000"/>
              <a:buFont typeface="Wingdings" panose="05000000000000000000" pitchFamily="2" charset="2"/>
              <a:buChar char="%"/>
            </a:pPr>
            <a:r>
              <a:rPr lang="zh-CN" altLang="en-US" sz="2200">
                <a:solidFill>
                  <a:srgbClr val="000099"/>
                </a:solidFill>
              </a:rPr>
              <a:t>   </a:t>
            </a:r>
            <a:r>
              <a:rPr lang="zh-CN" altLang="zh-CN" sz="2200">
                <a:solidFill>
                  <a:srgbClr val="000099"/>
                </a:solidFill>
              </a:rPr>
              <a:t>尽管它能够使得骨干绩效者继续保持优良绩效，但是却无法促使绩效不良者更加努力或更好地工作。</a:t>
            </a:r>
            <a:endParaRPr lang="zh-CN" altLang="en-US" sz="2200">
              <a:solidFill>
                <a:srgbClr val="000099"/>
              </a:solidFill>
            </a:endParaRPr>
          </a:p>
          <a:p>
            <a:pPr algn="l" defTabSz="1044575">
              <a:lnSpc>
                <a:spcPct val="190000"/>
              </a:lnSpc>
              <a:buClr>
                <a:srgbClr val="FF0066"/>
              </a:buClr>
              <a:buSzPct val="120000"/>
              <a:buFont typeface="Wingdings" panose="05000000000000000000" pitchFamily="2" charset="2"/>
              <a:buChar char="%"/>
            </a:pPr>
            <a:r>
              <a:rPr lang="zh-CN" altLang="en-US" sz="2200">
                <a:solidFill>
                  <a:srgbClr val="000099"/>
                </a:solidFill>
              </a:rPr>
              <a:t>   </a:t>
            </a:r>
            <a:r>
              <a:rPr lang="zh-CN" altLang="zh-CN" sz="2200">
                <a:solidFill>
                  <a:srgbClr val="000099"/>
                </a:solidFill>
              </a:rPr>
              <a:t>由于随机性和自由度很高，所以如果管理不细或者沟通不清楚，很可能会造成“ 胜者”和“ 败者”的心理后果。</a:t>
            </a:r>
            <a:endParaRPr lang="zh-CN" altLang="en-US" sz="2200">
              <a:solidFill>
                <a:srgbClr val="000099"/>
              </a:solidFill>
            </a:endParaRPr>
          </a:p>
        </p:txBody>
      </p:sp>
    </p:spTree>
  </p:cSld>
  <p:clrMapOvr>
    <a:masterClrMapping/>
  </p:clrMapOvr>
  <p:transition spd="slow">
    <p:wip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28676"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特殊绩效认可计划的设计与实施</a:t>
            </a:r>
            <a:endParaRPr lang="zh-CN" altLang="en-US" sz="3200" b="1" smtClean="0">
              <a:solidFill>
                <a:srgbClr val="FFFFFF"/>
              </a:solidFill>
              <a:latin typeface="华文中宋" pitchFamily="2" charset="-122"/>
              <a:ea typeface="华文中宋" pitchFamily="2" charset="-122"/>
            </a:endParaRPr>
          </a:p>
        </p:txBody>
      </p:sp>
      <p:sp>
        <p:nvSpPr>
          <p:cNvPr id="28677"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78"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79"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80"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81"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82"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83"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84"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85"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86"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1103886" name="Rectangle 14"/>
          <p:cNvSpPr>
            <a:spLocks noChangeArrowheads="1"/>
          </p:cNvSpPr>
          <p:nvPr/>
        </p:nvSpPr>
        <p:spPr bwMode="auto">
          <a:xfrm>
            <a:off x="581025" y="1217613"/>
            <a:ext cx="8929688" cy="5094287"/>
          </a:xfrm>
          <a:prstGeom prst="rect">
            <a:avLst/>
          </a:prstGeom>
          <a:solidFill>
            <a:srgbClr val="009900"/>
          </a:solidFill>
          <a:ln w="76200" cmpd="tri">
            <a:solidFill>
              <a:srgbClr val="009900"/>
            </a:solidFill>
            <a:miter lim="800000"/>
          </a:ln>
          <a:effectLst>
            <a:outerShdw dist="107763" dir="2700000" algn="ctr" rotWithShape="0">
              <a:schemeClr val="bg2"/>
            </a:outerShdw>
          </a:effectLst>
        </p:spPr>
        <p:txBody>
          <a:bodyPr lIns="90488" tIns="44450" rIns="90488" bIns="44450">
            <a:spAutoFit/>
          </a:bodyPr>
          <a:lstStyle/>
          <a:p>
            <a:pPr marL="609600" indent="-609600" algn="l">
              <a:lnSpc>
                <a:spcPct val="150000"/>
              </a:lnSpc>
              <a:buClr>
                <a:srgbClr val="FF0000"/>
              </a:buClr>
              <a:buFont typeface="Monotype Sorts" pitchFamily="2" charset="2"/>
              <a:buChar char="8"/>
              <a:defRPr/>
            </a:pPr>
            <a:r>
              <a:rPr lang="zh-CN" altLang="zh-CN" dirty="0">
                <a:solidFill>
                  <a:srgbClr val="FFFF66"/>
                </a:solidFill>
                <a:latin typeface="文鼎粗圆简" pitchFamily="18" charset="-122"/>
                <a:ea typeface="文鼎粗圆简" pitchFamily="18" charset="-122"/>
              </a:rPr>
              <a:t>确定特殊绩效认可计划的目标</a:t>
            </a:r>
            <a:endParaRPr lang="zh-CN" altLang="zh-CN" dirty="0">
              <a:solidFill>
                <a:srgbClr val="FFFF66"/>
              </a:solidFill>
              <a:latin typeface="文鼎粗圆简" pitchFamily="18" charset="-122"/>
              <a:ea typeface="文鼎粗圆简" pitchFamily="18" charset="-122"/>
            </a:endParaRPr>
          </a:p>
          <a:p>
            <a:pPr marL="609600" indent="-609600" algn="l">
              <a:lnSpc>
                <a:spcPct val="150000"/>
              </a:lnSpc>
              <a:buClr>
                <a:srgbClr val="FF0000"/>
              </a:buClr>
              <a:buFont typeface="Monotype Sorts" pitchFamily="2" charset="2"/>
              <a:buChar char="8"/>
              <a:defRPr/>
            </a:pPr>
            <a:r>
              <a:rPr lang="zh-CN" altLang="en-US" dirty="0">
                <a:solidFill>
                  <a:srgbClr val="FFFF66"/>
                </a:solidFill>
                <a:latin typeface="文鼎粗圆简" pitchFamily="18" charset="-122"/>
                <a:ea typeface="文鼎粗圆简" pitchFamily="18" charset="-122"/>
              </a:rPr>
              <a:t>决定绩效认可计划的种类和数量 </a:t>
            </a:r>
            <a:endParaRPr lang="zh-CN" altLang="zh-CN" dirty="0">
              <a:solidFill>
                <a:srgbClr val="FFFF66"/>
              </a:solidFill>
              <a:latin typeface="文鼎粗圆简" pitchFamily="18" charset="-122"/>
              <a:ea typeface="文鼎粗圆简" pitchFamily="18" charset="-122"/>
            </a:endParaRPr>
          </a:p>
          <a:p>
            <a:pPr marL="609600" indent="-609600" algn="l">
              <a:lnSpc>
                <a:spcPct val="150000"/>
              </a:lnSpc>
              <a:buClr>
                <a:srgbClr val="FF0000"/>
              </a:buClr>
              <a:buFont typeface="Monotype Sorts" pitchFamily="2" charset="2"/>
              <a:buChar char="8"/>
              <a:defRPr/>
            </a:pPr>
            <a:r>
              <a:rPr lang="zh-CN" altLang="zh-CN" dirty="0">
                <a:solidFill>
                  <a:srgbClr val="FFFF66"/>
                </a:solidFill>
                <a:latin typeface="文鼎粗圆简" pitchFamily="18" charset="-122"/>
                <a:ea typeface="文鼎粗圆简" pitchFamily="18" charset="-122"/>
              </a:rPr>
              <a:t>确定需要报酬的活动的类型和性质</a:t>
            </a:r>
            <a:endParaRPr lang="zh-CN" altLang="zh-CN" dirty="0">
              <a:solidFill>
                <a:srgbClr val="FFFF66"/>
              </a:solidFill>
              <a:latin typeface="文鼎粗圆简" pitchFamily="18" charset="-122"/>
              <a:ea typeface="文鼎粗圆简" pitchFamily="18" charset="-122"/>
            </a:endParaRPr>
          </a:p>
          <a:p>
            <a:pPr marL="609600" indent="-609600" algn="l">
              <a:lnSpc>
                <a:spcPct val="150000"/>
              </a:lnSpc>
              <a:buClr>
                <a:srgbClr val="FF0000"/>
              </a:buClr>
              <a:buFont typeface="Monotype Sorts" pitchFamily="2" charset="2"/>
              <a:buChar char="8"/>
              <a:defRPr/>
            </a:pPr>
            <a:r>
              <a:rPr lang="zh-CN" altLang="en-US" dirty="0">
                <a:solidFill>
                  <a:srgbClr val="FFFF66"/>
                </a:solidFill>
                <a:latin typeface="文鼎粗圆简" pitchFamily="18" charset="-122"/>
                <a:ea typeface="文鼎粗圆简" pitchFamily="18" charset="-122"/>
              </a:rPr>
              <a:t>决定谁有资格参加认可计划 </a:t>
            </a:r>
            <a:endParaRPr lang="zh-CN" altLang="en-US" dirty="0">
              <a:solidFill>
                <a:srgbClr val="FFFF66"/>
              </a:solidFill>
              <a:latin typeface="文鼎粗圆简" pitchFamily="18" charset="-122"/>
              <a:ea typeface="文鼎粗圆简" pitchFamily="18" charset="-122"/>
            </a:endParaRPr>
          </a:p>
          <a:p>
            <a:pPr marL="609600" indent="-609600" algn="l">
              <a:lnSpc>
                <a:spcPct val="150000"/>
              </a:lnSpc>
              <a:buClr>
                <a:srgbClr val="FF0000"/>
              </a:buClr>
              <a:buFont typeface="Monotype Sorts" pitchFamily="2" charset="2"/>
              <a:buChar char="8"/>
              <a:defRPr/>
            </a:pPr>
            <a:r>
              <a:rPr lang="zh-CN" altLang="en-US" dirty="0">
                <a:solidFill>
                  <a:srgbClr val="FFFF66"/>
                </a:solidFill>
                <a:latin typeface="文鼎粗圆简" pitchFamily="18" charset="-122"/>
                <a:ea typeface="文鼎粗圆简" pitchFamily="18" charset="-122"/>
              </a:rPr>
              <a:t>决定绩效奖励的类型和水平 </a:t>
            </a:r>
            <a:endParaRPr lang="zh-CN" altLang="en-US" dirty="0">
              <a:solidFill>
                <a:srgbClr val="FFFF66"/>
              </a:solidFill>
              <a:latin typeface="文鼎粗圆简" pitchFamily="18" charset="-122"/>
              <a:ea typeface="文鼎粗圆简" pitchFamily="18" charset="-122"/>
            </a:endParaRPr>
          </a:p>
          <a:p>
            <a:pPr marL="609600" indent="-609600" algn="l">
              <a:lnSpc>
                <a:spcPct val="150000"/>
              </a:lnSpc>
              <a:buClr>
                <a:srgbClr val="FF0000"/>
              </a:buClr>
              <a:buFont typeface="Monotype Sorts" pitchFamily="2" charset="2"/>
              <a:buChar char="8"/>
              <a:defRPr/>
            </a:pPr>
            <a:r>
              <a:rPr lang="zh-CN" altLang="en-US" dirty="0">
                <a:solidFill>
                  <a:srgbClr val="FFFF66"/>
                </a:solidFill>
                <a:latin typeface="文鼎粗圆简" pitchFamily="18" charset="-122"/>
                <a:ea typeface="文鼎粗圆简" pitchFamily="18" charset="-122"/>
              </a:rPr>
              <a:t>决定奖励的频率 </a:t>
            </a:r>
            <a:endParaRPr lang="zh-CN" altLang="en-US" dirty="0">
              <a:solidFill>
                <a:srgbClr val="FFFF66"/>
              </a:solidFill>
              <a:latin typeface="文鼎粗圆简" pitchFamily="18" charset="-122"/>
              <a:ea typeface="文鼎粗圆简" pitchFamily="18" charset="-122"/>
            </a:endParaRPr>
          </a:p>
          <a:p>
            <a:pPr marL="609600" indent="-609600" algn="l">
              <a:lnSpc>
                <a:spcPct val="150000"/>
              </a:lnSpc>
              <a:buClr>
                <a:srgbClr val="FF0000"/>
              </a:buClr>
              <a:buFont typeface="Monotype Sorts" pitchFamily="2" charset="2"/>
              <a:buChar char="8"/>
              <a:defRPr/>
            </a:pPr>
            <a:r>
              <a:rPr lang="zh-CN" altLang="en-US" dirty="0">
                <a:solidFill>
                  <a:srgbClr val="FFFF66"/>
                </a:solidFill>
                <a:latin typeface="文鼎粗圆简" pitchFamily="18" charset="-122"/>
                <a:ea typeface="文鼎粗圆简" pitchFamily="18" charset="-122"/>
              </a:rPr>
              <a:t>决定报酬的成本和资金来源 </a:t>
            </a:r>
            <a:endParaRPr lang="zh-CN" altLang="en-US" dirty="0">
              <a:solidFill>
                <a:srgbClr val="FFFF66"/>
              </a:solidFill>
              <a:latin typeface="文鼎粗圆简" pitchFamily="18" charset="-122"/>
              <a:ea typeface="文鼎粗圆简" pitchFamily="18" charset="-122"/>
            </a:endParaRPr>
          </a:p>
          <a:p>
            <a:pPr marL="609600" indent="-609600" algn="l">
              <a:lnSpc>
                <a:spcPct val="150000"/>
              </a:lnSpc>
              <a:buClr>
                <a:srgbClr val="FF0000"/>
              </a:buClr>
              <a:buFont typeface="Monotype Sorts" pitchFamily="2" charset="2"/>
              <a:buChar char="8"/>
              <a:defRPr/>
            </a:pPr>
            <a:r>
              <a:rPr lang="zh-CN" altLang="en-US" dirty="0">
                <a:solidFill>
                  <a:srgbClr val="FFFF66"/>
                </a:solidFill>
                <a:latin typeface="文鼎粗圆简" pitchFamily="18" charset="-122"/>
                <a:ea typeface="文鼎粗圆简" pitchFamily="18" charset="-122"/>
              </a:rPr>
              <a:t>确定提名和挑选获奖者过程</a:t>
            </a:r>
            <a:endParaRPr lang="zh-CN" altLang="en-US" dirty="0">
              <a:solidFill>
                <a:srgbClr val="FFFF66"/>
              </a:solidFill>
              <a:latin typeface="文鼎粗圆简" pitchFamily="18" charset="-122"/>
              <a:ea typeface="文鼎粗圆简" pitchFamily="18" charset="-122"/>
            </a:endParaRPr>
          </a:p>
          <a:p>
            <a:pPr marL="609600" indent="-609600" algn="l">
              <a:lnSpc>
                <a:spcPct val="150000"/>
              </a:lnSpc>
              <a:buClr>
                <a:srgbClr val="FF0000"/>
              </a:buClr>
              <a:buFont typeface="Monotype Sorts" pitchFamily="2" charset="2"/>
              <a:buChar char="8"/>
              <a:defRPr/>
            </a:pPr>
            <a:r>
              <a:rPr lang="zh-CN" altLang="en-US" dirty="0">
                <a:solidFill>
                  <a:srgbClr val="FFFF66"/>
                </a:solidFill>
                <a:latin typeface="文鼎粗圆简" pitchFamily="18" charset="-122"/>
                <a:ea typeface="文鼎粗圆简" pitchFamily="18" charset="-122"/>
              </a:rPr>
              <a:t>确定奖励授予方式</a:t>
            </a:r>
            <a:endParaRPr lang="zh-CN" altLang="en-US" dirty="0">
              <a:solidFill>
                <a:srgbClr val="FFFF66"/>
              </a:solidFill>
              <a:latin typeface="文鼎粗圆简" pitchFamily="18" charset="-122"/>
              <a:ea typeface="文鼎粗圆简" pitchFamily="18" charset="-122"/>
            </a:endParaRPr>
          </a:p>
        </p:txBody>
      </p:sp>
      <p:graphicFrame>
        <p:nvGraphicFramePr>
          <p:cNvPr id="28674" name="Object 15">
            <a:hlinkClick r:id="" action="ppaction://ole?verb=0"/>
          </p:cNvPr>
          <p:cNvGraphicFramePr/>
          <p:nvPr/>
        </p:nvGraphicFramePr>
        <p:xfrm>
          <a:off x="7693025" y="5767388"/>
          <a:ext cx="2974975" cy="1852612"/>
        </p:xfrm>
        <a:graphic>
          <a:graphicData uri="http://schemas.openxmlformats.org/presentationml/2006/ole">
            <mc:AlternateContent xmlns:mc="http://schemas.openxmlformats.org/markup-compatibility/2006">
              <mc:Choice xmlns:v="urn:schemas-microsoft-com:vml" Requires="v">
                <p:oleObj spid="_x0000_s25601" name="Clip" r:id="rId1" imgW="18830925" imgH="13649325" progId="">
                  <p:embed/>
                </p:oleObj>
              </mc:Choice>
              <mc:Fallback>
                <p:oleObj name="Clip" r:id="rId1" imgW="18830925" imgH="13649325" progId="">
                  <p:embed/>
                  <p:pic>
                    <p:nvPicPr>
                      <p:cNvPr id="0" name="图片 25600"/>
                      <p:cNvPicPr/>
                      <p:nvPr/>
                    </p:nvPicPr>
                    <p:blipFill>
                      <a:blip r:embed="rId2"/>
                      <a:stretch>
                        <a:fillRect/>
                      </a:stretch>
                    </p:blipFill>
                    <p:spPr>
                      <a:xfrm>
                        <a:off x="7693025" y="5767388"/>
                        <a:ext cx="2974975" cy="1852612"/>
                      </a:xfrm>
                      <a:prstGeom prst="rect">
                        <a:avLst/>
                      </a:prstGeom>
                      <a:noFill/>
                      <a:ln w="12700">
                        <a:noFill/>
                      </a:ln>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28676"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dirty="0" smtClean="0">
                <a:solidFill>
                  <a:srgbClr val="FFFFFF"/>
                </a:solidFill>
                <a:latin typeface="华文中宋" pitchFamily="2" charset="-122"/>
                <a:ea typeface="华文中宋" pitchFamily="2" charset="-122"/>
              </a:rPr>
              <a:t>特殊绩效认可计划的审查和评价</a:t>
            </a:r>
            <a:endParaRPr lang="zh-CN" altLang="en-US" sz="3200" b="1" dirty="0" smtClean="0">
              <a:solidFill>
                <a:srgbClr val="FFFFFF"/>
              </a:solidFill>
              <a:latin typeface="华文中宋" pitchFamily="2" charset="-122"/>
              <a:ea typeface="华文中宋" pitchFamily="2" charset="-122"/>
            </a:endParaRPr>
          </a:p>
        </p:txBody>
      </p:sp>
      <p:sp>
        <p:nvSpPr>
          <p:cNvPr id="28677"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78"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79"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80"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81"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82"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83"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84"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85"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28686"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1103886" name="Rectangle 14"/>
          <p:cNvSpPr>
            <a:spLocks noChangeArrowheads="1"/>
          </p:cNvSpPr>
          <p:nvPr/>
        </p:nvSpPr>
        <p:spPr bwMode="auto">
          <a:xfrm>
            <a:off x="581025" y="1217613"/>
            <a:ext cx="8929688" cy="3967753"/>
          </a:xfrm>
          <a:prstGeom prst="rect">
            <a:avLst/>
          </a:prstGeom>
          <a:solidFill>
            <a:srgbClr val="009900"/>
          </a:solidFill>
          <a:ln w="76200" cmpd="tri">
            <a:solidFill>
              <a:srgbClr val="009900"/>
            </a:solidFill>
            <a:miter lim="800000"/>
          </a:ln>
          <a:effectLst>
            <a:outerShdw dist="107763" dir="2700000" algn="ctr" rotWithShape="0">
              <a:schemeClr val="bg2"/>
            </a:outerShdw>
          </a:effectLst>
        </p:spPr>
        <p:txBody>
          <a:bodyPr lIns="90488" tIns="44450" rIns="90488" bIns="44450">
            <a:spAutoFit/>
          </a:bodyPr>
          <a:lstStyle/>
          <a:p>
            <a:pPr marL="609600" indent="-609600" algn="l">
              <a:lnSpc>
                <a:spcPct val="150000"/>
              </a:lnSpc>
              <a:buClr>
                <a:srgbClr val="FF0000"/>
              </a:buClr>
              <a:buFont typeface="Monotype Sorts" pitchFamily="2" charset="2"/>
              <a:buChar char="8"/>
              <a:defRPr/>
            </a:pPr>
            <a:r>
              <a:rPr lang="zh-CN" altLang="en-US" dirty="0">
                <a:solidFill>
                  <a:srgbClr val="FFFF66"/>
                </a:solidFill>
                <a:latin typeface="文鼎粗圆简" pitchFamily="18" charset="-122"/>
                <a:ea typeface="文鼎粗圆简" pitchFamily="18" charset="-122"/>
              </a:rPr>
              <a:t>计划的运用是否</a:t>
            </a:r>
            <a:r>
              <a:rPr lang="zh-CN" altLang="en-US" dirty="0" smtClean="0">
                <a:solidFill>
                  <a:srgbClr val="FFFF66"/>
                </a:solidFill>
                <a:latin typeface="文鼎粗圆简" pitchFamily="18" charset="-122"/>
                <a:ea typeface="文鼎粗圆简" pitchFamily="18" charset="-122"/>
              </a:rPr>
              <a:t>到位</a:t>
            </a:r>
            <a:endParaRPr lang="en-US" altLang="zh-CN" dirty="0" smtClean="0">
              <a:solidFill>
                <a:srgbClr val="FFFF66"/>
              </a:solidFill>
              <a:latin typeface="文鼎粗圆简" pitchFamily="18" charset="-122"/>
              <a:ea typeface="文鼎粗圆简" pitchFamily="18" charset="-122"/>
            </a:endParaRPr>
          </a:p>
          <a:p>
            <a:pPr marL="609600" indent="-609600" algn="l">
              <a:lnSpc>
                <a:spcPct val="150000"/>
              </a:lnSpc>
              <a:buClr>
                <a:srgbClr val="FF0000"/>
              </a:buClr>
              <a:buFont typeface="Monotype Sorts" pitchFamily="2" charset="2"/>
              <a:buChar char="8"/>
              <a:defRPr/>
            </a:pPr>
            <a:r>
              <a:rPr lang="zh-CN" altLang="en-US" dirty="0">
                <a:solidFill>
                  <a:srgbClr val="FFFF66"/>
                </a:solidFill>
                <a:latin typeface="文鼎粗圆简" pitchFamily="18" charset="-122"/>
                <a:ea typeface="文鼎粗圆简" pitchFamily="18" charset="-122"/>
              </a:rPr>
              <a:t>所提供的绩效认可报酬对员工来说是否</a:t>
            </a:r>
            <a:r>
              <a:rPr lang="zh-CN" altLang="en-US" dirty="0" smtClean="0">
                <a:solidFill>
                  <a:srgbClr val="FFFF66"/>
                </a:solidFill>
                <a:latin typeface="文鼎粗圆简" pitchFamily="18" charset="-122"/>
                <a:ea typeface="文鼎粗圆简" pitchFamily="18" charset="-122"/>
              </a:rPr>
              <a:t>有价值</a:t>
            </a:r>
            <a:endParaRPr lang="en-US" altLang="zh-CN" dirty="0" smtClean="0">
              <a:solidFill>
                <a:srgbClr val="FFFF66"/>
              </a:solidFill>
              <a:latin typeface="文鼎粗圆简" pitchFamily="18" charset="-122"/>
              <a:ea typeface="文鼎粗圆简" pitchFamily="18" charset="-122"/>
            </a:endParaRPr>
          </a:p>
          <a:p>
            <a:pPr marL="609600" indent="-609600" algn="l">
              <a:lnSpc>
                <a:spcPct val="150000"/>
              </a:lnSpc>
              <a:buClr>
                <a:srgbClr val="FF0000"/>
              </a:buClr>
              <a:buFont typeface="Monotype Sorts" pitchFamily="2" charset="2"/>
              <a:buChar char="8"/>
              <a:defRPr/>
            </a:pPr>
            <a:r>
              <a:rPr lang="zh-CN" altLang="en-US" dirty="0">
                <a:solidFill>
                  <a:srgbClr val="FFFF66"/>
                </a:solidFill>
                <a:latin typeface="文鼎粗圆简" pitchFamily="18" charset="-122"/>
                <a:ea typeface="文鼎粗圆简" pitchFamily="18" charset="-122"/>
              </a:rPr>
              <a:t>绩效认可的决策程序是否过于</a:t>
            </a:r>
            <a:r>
              <a:rPr lang="zh-CN" altLang="en-US" dirty="0" smtClean="0">
                <a:solidFill>
                  <a:srgbClr val="FFFF66"/>
                </a:solidFill>
                <a:latin typeface="文鼎粗圆简" pitchFamily="18" charset="-122"/>
                <a:ea typeface="文鼎粗圆简" pitchFamily="18" charset="-122"/>
              </a:rPr>
              <a:t>复杂</a:t>
            </a:r>
            <a:endParaRPr lang="en-US" altLang="zh-CN" dirty="0" smtClean="0">
              <a:solidFill>
                <a:srgbClr val="FFFF66"/>
              </a:solidFill>
              <a:latin typeface="文鼎粗圆简" pitchFamily="18" charset="-122"/>
              <a:ea typeface="文鼎粗圆简" pitchFamily="18" charset="-122"/>
            </a:endParaRPr>
          </a:p>
          <a:p>
            <a:pPr marL="609600" indent="-609600" algn="l">
              <a:lnSpc>
                <a:spcPct val="150000"/>
              </a:lnSpc>
              <a:buClr>
                <a:srgbClr val="FF0000"/>
              </a:buClr>
              <a:buFont typeface="Monotype Sorts" pitchFamily="2" charset="2"/>
              <a:buChar char="8"/>
              <a:defRPr/>
            </a:pPr>
            <a:r>
              <a:rPr lang="zh-CN" altLang="en-US" dirty="0" smtClean="0">
                <a:solidFill>
                  <a:srgbClr val="FFFF66"/>
                </a:solidFill>
                <a:latin typeface="文鼎粗圆简" pitchFamily="18" charset="-122"/>
                <a:ea typeface="文鼎粗圆简" pitchFamily="18" charset="-122"/>
              </a:rPr>
              <a:t>员工</a:t>
            </a:r>
            <a:r>
              <a:rPr lang="zh-CN" altLang="en-US" dirty="0">
                <a:solidFill>
                  <a:srgbClr val="FFFF66"/>
                </a:solidFill>
                <a:latin typeface="文鼎粗圆简" pitchFamily="18" charset="-122"/>
                <a:ea typeface="文鼎粗圆简" pitchFamily="18" charset="-122"/>
              </a:rPr>
              <a:t>对货币型绩效认可的</a:t>
            </a:r>
            <a:r>
              <a:rPr lang="zh-CN" altLang="en-US" dirty="0" smtClean="0">
                <a:solidFill>
                  <a:srgbClr val="FFFF66"/>
                </a:solidFill>
                <a:latin typeface="文鼎粗圆简" pitchFamily="18" charset="-122"/>
                <a:ea typeface="文鼎粗圆简" pitchFamily="18" charset="-122"/>
              </a:rPr>
              <a:t>态度</a:t>
            </a:r>
            <a:endParaRPr lang="en-US" altLang="zh-CN" dirty="0" smtClean="0">
              <a:solidFill>
                <a:srgbClr val="FFFF66"/>
              </a:solidFill>
              <a:latin typeface="文鼎粗圆简" pitchFamily="18" charset="-122"/>
              <a:ea typeface="文鼎粗圆简" pitchFamily="18" charset="-122"/>
            </a:endParaRPr>
          </a:p>
          <a:p>
            <a:pPr marL="609600" indent="-609600" algn="l">
              <a:lnSpc>
                <a:spcPct val="150000"/>
              </a:lnSpc>
              <a:buClr>
                <a:srgbClr val="FF0000"/>
              </a:buClr>
              <a:buFont typeface="Monotype Sorts" pitchFamily="2" charset="2"/>
              <a:buChar char="8"/>
              <a:defRPr/>
            </a:pPr>
            <a:r>
              <a:rPr lang="zh-CN" altLang="en-US" dirty="0" smtClean="0">
                <a:solidFill>
                  <a:srgbClr val="FFFF66"/>
                </a:solidFill>
                <a:latin typeface="文鼎粗圆简" pitchFamily="18" charset="-122"/>
                <a:ea typeface="文鼎粗圆简" pitchFamily="18" charset="-122"/>
              </a:rPr>
              <a:t>计划</a:t>
            </a:r>
            <a:r>
              <a:rPr lang="zh-CN" altLang="en-US" dirty="0">
                <a:solidFill>
                  <a:srgbClr val="FFFF66"/>
                </a:solidFill>
                <a:latin typeface="文鼎粗圆简" pitchFamily="18" charset="-122"/>
                <a:ea typeface="文鼎粗圆简" pitchFamily="18" charset="-122"/>
              </a:rPr>
              <a:t>是否与组织的经营战略保持</a:t>
            </a:r>
            <a:r>
              <a:rPr lang="zh-CN" altLang="en-US" dirty="0" smtClean="0">
                <a:solidFill>
                  <a:srgbClr val="FFFF66"/>
                </a:solidFill>
                <a:latin typeface="文鼎粗圆简" pitchFamily="18" charset="-122"/>
                <a:ea typeface="文鼎粗圆简" pitchFamily="18" charset="-122"/>
              </a:rPr>
              <a:t>一致</a:t>
            </a:r>
            <a:endParaRPr lang="en-US" altLang="zh-CN" dirty="0" smtClean="0">
              <a:solidFill>
                <a:srgbClr val="FFFF66"/>
              </a:solidFill>
              <a:latin typeface="文鼎粗圆简" pitchFamily="18" charset="-122"/>
              <a:ea typeface="文鼎粗圆简" pitchFamily="18" charset="-122"/>
            </a:endParaRPr>
          </a:p>
          <a:p>
            <a:pPr marL="609600" indent="-609600" algn="l">
              <a:lnSpc>
                <a:spcPct val="150000"/>
              </a:lnSpc>
              <a:buClr>
                <a:srgbClr val="FF0000"/>
              </a:buClr>
              <a:buFont typeface="Monotype Sorts" pitchFamily="2" charset="2"/>
              <a:buChar char="8"/>
              <a:defRPr/>
            </a:pPr>
            <a:r>
              <a:rPr lang="zh-CN" altLang="en-US" dirty="0">
                <a:solidFill>
                  <a:srgbClr val="FFFF66"/>
                </a:solidFill>
                <a:latin typeface="文鼎粗圆简" pitchFamily="18" charset="-122"/>
                <a:ea typeface="文鼎粗圆简" pitchFamily="18" charset="-122"/>
              </a:rPr>
              <a:t>普通员工和经理人员在认可计划中的</a:t>
            </a:r>
            <a:r>
              <a:rPr lang="zh-CN" altLang="en-US" dirty="0" smtClean="0">
                <a:solidFill>
                  <a:srgbClr val="FFFF66"/>
                </a:solidFill>
                <a:latin typeface="文鼎粗圆简" pitchFamily="18" charset="-122"/>
                <a:ea typeface="文鼎粗圆简" pitchFamily="18" charset="-122"/>
              </a:rPr>
              <a:t>公平性</a:t>
            </a:r>
            <a:endParaRPr lang="en-US" altLang="zh-CN" dirty="0" smtClean="0">
              <a:solidFill>
                <a:srgbClr val="FFFF66"/>
              </a:solidFill>
              <a:latin typeface="文鼎粗圆简" pitchFamily="18" charset="-122"/>
              <a:ea typeface="文鼎粗圆简" pitchFamily="18" charset="-122"/>
            </a:endParaRPr>
          </a:p>
          <a:p>
            <a:pPr marL="609600" indent="-609600" algn="l">
              <a:lnSpc>
                <a:spcPct val="150000"/>
              </a:lnSpc>
              <a:buClr>
                <a:srgbClr val="FF0000"/>
              </a:buClr>
              <a:buFont typeface="Monotype Sorts" pitchFamily="2" charset="2"/>
              <a:buChar char="8"/>
              <a:defRPr/>
            </a:pPr>
            <a:r>
              <a:rPr lang="zh-CN" altLang="en-US" dirty="0" smtClean="0">
                <a:solidFill>
                  <a:srgbClr val="FFFF66"/>
                </a:solidFill>
                <a:latin typeface="文鼎粗圆简" pitchFamily="18" charset="-122"/>
                <a:ea typeface="文鼎粗圆简" pitchFamily="18" charset="-122"/>
              </a:rPr>
              <a:t>计划</a:t>
            </a:r>
            <a:r>
              <a:rPr lang="zh-CN" altLang="en-US" dirty="0">
                <a:solidFill>
                  <a:srgbClr val="FFFF66"/>
                </a:solidFill>
                <a:latin typeface="文鼎粗圆简" pitchFamily="18" charset="-122"/>
                <a:ea typeface="文鼎粗圆简" pitchFamily="18" charset="-122"/>
              </a:rPr>
              <a:t>是否缺乏</a:t>
            </a:r>
            <a:r>
              <a:rPr lang="zh-CN" altLang="en-US" dirty="0" smtClean="0">
                <a:solidFill>
                  <a:srgbClr val="FFFF66"/>
                </a:solidFill>
                <a:latin typeface="文鼎粗圆简" pitchFamily="18" charset="-122"/>
                <a:ea typeface="文鼎粗圆简" pitchFamily="18" charset="-122"/>
              </a:rPr>
              <a:t>信度</a:t>
            </a:r>
            <a:endParaRPr lang="en-US" altLang="zh-CN" dirty="0" smtClean="0">
              <a:solidFill>
                <a:srgbClr val="FFFF66"/>
              </a:solidFill>
              <a:latin typeface="文鼎粗圆简" pitchFamily="18" charset="-122"/>
              <a:ea typeface="文鼎粗圆简" pitchFamily="18" charset="-122"/>
            </a:endParaRPr>
          </a:p>
        </p:txBody>
      </p:sp>
      <p:pic>
        <p:nvPicPr>
          <p:cNvPr id="28691" name="Picture 19" descr="C:\Program Files\Microsoft Office\MEDIA\CAGCAT10\j0195812.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813489" y="4317270"/>
            <a:ext cx="2426237" cy="24963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tile tx="0" ty="0" sx="100000" sy="100000" flip="none" algn="tl"/>
        </a:blip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1028700" y="2438400"/>
            <a:ext cx="7962900" cy="1270000"/>
          </a:xfrm>
          <a:noFill/>
        </p:spPr>
        <p:txBody>
          <a:bodyPr/>
          <a:lstStyle/>
          <a:p>
            <a:pPr eaLnBrk="1" hangingPunct="1">
              <a:lnSpc>
                <a:spcPct val="130000"/>
              </a:lnSpc>
            </a:pPr>
            <a:r>
              <a:rPr lang="zh-CN" altLang="en-US" sz="6200" b="1" smtClean="0">
                <a:solidFill>
                  <a:srgbClr val="FFFF66"/>
                </a:solidFill>
                <a:latin typeface="文鼎粗行楷体简" pitchFamily="18" charset="-122"/>
                <a:ea typeface="文鼎粗行楷体简" pitchFamily="18" charset="-122"/>
              </a:rPr>
              <a:t>第八章  </a:t>
            </a:r>
            <a:br>
              <a:rPr lang="zh-CN" altLang="en-US" sz="6200" b="1" smtClean="0">
                <a:solidFill>
                  <a:srgbClr val="FFFF66"/>
                </a:solidFill>
                <a:latin typeface="文鼎粗行楷体简" pitchFamily="18" charset="-122"/>
                <a:ea typeface="文鼎粗行楷体简" pitchFamily="18" charset="-122"/>
              </a:rPr>
            </a:br>
            <a:r>
              <a:rPr lang="zh-CN" altLang="en-US" sz="6200" b="1" smtClean="0">
                <a:solidFill>
                  <a:srgbClr val="FFFF66"/>
                </a:solidFill>
                <a:latin typeface="文鼎粗行楷体简" pitchFamily="18" charset="-122"/>
                <a:ea typeface="文鼎粗行楷体简" pitchFamily="18" charset="-122"/>
              </a:rPr>
              <a:t>员工福利管理</a:t>
            </a:r>
            <a:endParaRPr lang="zh-CN" altLang="en-US" sz="6200" b="1" smtClean="0">
              <a:solidFill>
                <a:srgbClr val="FFFF66"/>
              </a:solidFill>
              <a:latin typeface="文鼎粗行楷体简" pitchFamily="18" charset="-122"/>
              <a:ea typeface="文鼎粗行楷体简" pitchFamily="18" charset="-122"/>
            </a:endParaRPr>
          </a:p>
        </p:txBody>
      </p:sp>
    </p:spTree>
  </p:cSld>
  <p:clrMapOvr>
    <a:masterClrMapping/>
  </p:clrMapOvr>
  <p:transition spd="slow">
    <p:wip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2800" b="1" smtClean="0">
                <a:solidFill>
                  <a:srgbClr val="FFFFFF"/>
                </a:solidFill>
                <a:latin typeface="华文中宋" pitchFamily="2" charset="-122"/>
                <a:ea typeface="华文中宋" pitchFamily="2" charset="-122"/>
                <a:sym typeface="Symbol" panose="05050102010706020507" pitchFamily="18" charset="2"/>
              </a:rPr>
              <a:t>开篇案例</a:t>
            </a:r>
            <a:r>
              <a:rPr lang="en-US" altLang="zh-CN" sz="2800" b="1" smtClean="0">
                <a:solidFill>
                  <a:srgbClr val="FFFFFF"/>
                </a:solidFill>
                <a:ea typeface="华文中宋" pitchFamily="2" charset="-122"/>
                <a:sym typeface="Symbol" panose="05050102010706020507" pitchFamily="18" charset="2"/>
              </a:rPr>
              <a:t>—</a:t>
            </a:r>
            <a:r>
              <a:rPr lang="zh-CN" altLang="en-US" sz="2800" b="1" smtClean="0">
                <a:solidFill>
                  <a:srgbClr val="FFFFFF"/>
                </a:solidFill>
                <a:latin typeface="华文中宋" pitchFamily="2" charset="-122"/>
                <a:ea typeface="华文中宋" pitchFamily="2" charset="-122"/>
                <a:sym typeface="Symbol" panose="05050102010706020507" pitchFamily="18" charset="2"/>
              </a:rPr>
              <a:t>某公司员工福利制度</a:t>
            </a:r>
            <a:endParaRPr lang="en-US" altLang="zh-CN" sz="2800" b="1" smtClean="0">
              <a:solidFill>
                <a:srgbClr val="FFFFFF"/>
              </a:solidFill>
              <a:latin typeface="华文中宋" pitchFamily="2" charset="-122"/>
              <a:ea typeface="华文中宋" pitchFamily="2" charset="-122"/>
              <a:sym typeface="Symbol" panose="05050102010706020507" pitchFamily="18" charset="2"/>
            </a:endParaRPr>
          </a:p>
        </p:txBody>
      </p:sp>
      <p:sp>
        <p:nvSpPr>
          <p:cNvPr id="289795" name="Rectangle 3"/>
          <p:cNvSpPr>
            <a:spLocks noChangeArrowheads="1"/>
          </p:cNvSpPr>
          <p:nvPr/>
        </p:nvSpPr>
        <p:spPr bwMode="auto">
          <a:xfrm>
            <a:off x="796925" y="1433513"/>
            <a:ext cx="9074150" cy="5410200"/>
          </a:xfrm>
          <a:prstGeom prst="rect">
            <a:avLst/>
          </a:prstGeom>
          <a:noFill/>
          <a:ln w="9525" algn="ctr">
            <a:noFill/>
            <a:miter lim="800000"/>
          </a:ln>
        </p:spPr>
        <p:txBody>
          <a:bodyPr anchor="ctr">
            <a:spAutoFit/>
          </a:bodyPr>
          <a:lstStyle/>
          <a:p>
            <a:pPr algn="l">
              <a:lnSpc>
                <a:spcPct val="180000"/>
              </a:lnSpc>
            </a:pPr>
            <a:r>
              <a:rPr lang="en-US" altLang="zh-CN" dirty="0">
                <a:solidFill>
                  <a:srgbClr val="000000"/>
                </a:solidFill>
              </a:rPr>
              <a:t>        </a:t>
            </a:r>
            <a:r>
              <a:rPr lang="zh-CN" altLang="en-US" dirty="0">
                <a:solidFill>
                  <a:srgbClr val="000000"/>
                </a:solidFill>
              </a:rPr>
              <a:t>为促进企业正规化建设，加强员工归属感，体现人文关怀，进一步推动公司企业文化建设，形成良好的企业向心力和凝聚力。根据公司具体情况，特制定了以下福利制度：</a:t>
            </a:r>
            <a:endParaRPr lang="en-US" altLang="zh-CN" dirty="0">
              <a:solidFill>
                <a:srgbClr val="000000"/>
              </a:solidFill>
            </a:endParaRPr>
          </a:p>
          <a:p>
            <a:pPr algn="l">
              <a:lnSpc>
                <a:spcPct val="180000"/>
              </a:lnSpc>
            </a:pPr>
            <a:r>
              <a:rPr lang="en-US" altLang="zh-CN" dirty="0">
                <a:solidFill>
                  <a:srgbClr val="000000"/>
                </a:solidFill>
              </a:rPr>
              <a:t>        </a:t>
            </a:r>
            <a:r>
              <a:rPr lang="zh-CN" altLang="en-US" dirty="0">
                <a:solidFill>
                  <a:srgbClr val="000000"/>
                </a:solidFill>
              </a:rPr>
              <a:t>（一）保险</a:t>
            </a:r>
            <a:endParaRPr lang="en-US" altLang="zh-CN" dirty="0">
              <a:solidFill>
                <a:srgbClr val="000000"/>
              </a:solidFill>
            </a:endParaRPr>
          </a:p>
          <a:p>
            <a:pPr algn="l">
              <a:lnSpc>
                <a:spcPct val="180000"/>
              </a:lnSpc>
            </a:pPr>
            <a:r>
              <a:rPr lang="en-US" altLang="zh-CN" dirty="0">
                <a:solidFill>
                  <a:srgbClr val="000000"/>
                </a:solidFill>
              </a:rPr>
              <a:t>        </a:t>
            </a:r>
            <a:r>
              <a:rPr lang="zh-CN" altLang="en-US" dirty="0">
                <a:solidFill>
                  <a:srgbClr val="000000"/>
                </a:solidFill>
              </a:rPr>
              <a:t>（二）法定假日</a:t>
            </a:r>
            <a:endParaRPr lang="en-US" altLang="zh-CN" dirty="0">
              <a:solidFill>
                <a:srgbClr val="000000"/>
              </a:solidFill>
            </a:endParaRPr>
          </a:p>
          <a:p>
            <a:pPr algn="l">
              <a:lnSpc>
                <a:spcPct val="180000"/>
              </a:lnSpc>
            </a:pPr>
            <a:r>
              <a:rPr lang="en-US" altLang="zh-CN" dirty="0">
                <a:solidFill>
                  <a:srgbClr val="000000"/>
                </a:solidFill>
              </a:rPr>
              <a:t>        </a:t>
            </a:r>
            <a:r>
              <a:rPr lang="zh-CN" altLang="en-US" dirty="0">
                <a:solidFill>
                  <a:srgbClr val="000000"/>
                </a:solidFill>
              </a:rPr>
              <a:t>（三）</a:t>
            </a:r>
            <a:r>
              <a:rPr lang="zh-CN" altLang="en-US" dirty="0" smtClean="0">
                <a:solidFill>
                  <a:srgbClr val="000000"/>
                </a:solidFill>
              </a:rPr>
              <a:t>特别</a:t>
            </a:r>
            <a:r>
              <a:rPr lang="zh-CN" altLang="en-US" dirty="0">
                <a:solidFill>
                  <a:srgbClr val="000000"/>
                </a:solidFill>
              </a:rPr>
              <a:t>休假</a:t>
            </a:r>
            <a:endParaRPr lang="en-US" altLang="zh-CN" dirty="0">
              <a:solidFill>
                <a:srgbClr val="000000"/>
              </a:solidFill>
            </a:endParaRPr>
          </a:p>
          <a:p>
            <a:pPr algn="l">
              <a:lnSpc>
                <a:spcPct val="180000"/>
              </a:lnSpc>
            </a:pPr>
            <a:r>
              <a:rPr lang="en-US" altLang="zh-CN" dirty="0">
                <a:solidFill>
                  <a:srgbClr val="000000"/>
                </a:solidFill>
              </a:rPr>
              <a:t>        </a:t>
            </a:r>
            <a:r>
              <a:rPr lang="zh-CN" altLang="en-US" dirty="0">
                <a:solidFill>
                  <a:srgbClr val="000000"/>
                </a:solidFill>
              </a:rPr>
              <a:t>（四）医疗</a:t>
            </a:r>
            <a:endParaRPr lang="en-US" altLang="zh-CN" dirty="0">
              <a:solidFill>
                <a:srgbClr val="000000"/>
              </a:solidFill>
            </a:endParaRPr>
          </a:p>
          <a:p>
            <a:pPr algn="l">
              <a:lnSpc>
                <a:spcPct val="180000"/>
              </a:lnSpc>
            </a:pPr>
            <a:r>
              <a:rPr lang="en-US" altLang="zh-CN" dirty="0">
                <a:solidFill>
                  <a:srgbClr val="000000"/>
                </a:solidFill>
              </a:rPr>
              <a:t>        </a:t>
            </a:r>
            <a:r>
              <a:rPr lang="zh-CN" altLang="en-US" dirty="0">
                <a:solidFill>
                  <a:srgbClr val="000000"/>
                </a:solidFill>
              </a:rPr>
              <a:t>（五）工作餐</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2800" b="1" dirty="0" smtClean="0">
                <a:solidFill>
                  <a:srgbClr val="FFFFFF"/>
                </a:solidFill>
                <a:latin typeface="华文中宋" pitchFamily="2" charset="-122"/>
                <a:ea typeface="华文中宋" pitchFamily="2" charset="-122"/>
                <a:sym typeface="Symbol" panose="05050102010706020507" pitchFamily="18" charset="2"/>
              </a:rPr>
              <a:t>战略性薪酬管理对人力资源管理职能的新要求</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graphicFrame>
        <p:nvGraphicFramePr>
          <p:cNvPr id="2" name="图示 1"/>
          <p:cNvGraphicFramePr/>
          <p:nvPr/>
        </p:nvGraphicFramePr>
        <p:xfrm>
          <a:off x="293377" y="757735"/>
          <a:ext cx="10081246" cy="648080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2800" b="1" smtClean="0">
                <a:solidFill>
                  <a:srgbClr val="FFFFFF"/>
                </a:solidFill>
                <a:latin typeface="华文中宋" pitchFamily="2" charset="-122"/>
                <a:ea typeface="华文中宋" pitchFamily="2" charset="-122"/>
                <a:sym typeface="Symbol" panose="05050102010706020507" pitchFamily="18" charset="2"/>
              </a:rPr>
              <a:t>开篇案例</a:t>
            </a:r>
            <a:r>
              <a:rPr lang="en-US" altLang="zh-CN" sz="2800" b="1" smtClean="0">
                <a:solidFill>
                  <a:srgbClr val="FFFFFF"/>
                </a:solidFill>
                <a:ea typeface="华文中宋" pitchFamily="2" charset="-122"/>
                <a:sym typeface="Symbol" panose="05050102010706020507" pitchFamily="18" charset="2"/>
              </a:rPr>
              <a:t>—</a:t>
            </a:r>
            <a:r>
              <a:rPr lang="zh-CN" altLang="en-US" sz="2800" b="1" smtClean="0">
                <a:solidFill>
                  <a:srgbClr val="FFFFFF"/>
                </a:solidFill>
                <a:latin typeface="华文中宋" pitchFamily="2" charset="-122"/>
                <a:ea typeface="华文中宋" pitchFamily="2" charset="-122"/>
                <a:sym typeface="Symbol" panose="05050102010706020507" pitchFamily="18" charset="2"/>
              </a:rPr>
              <a:t>某公司员工福利制度</a:t>
            </a:r>
            <a:endParaRPr lang="en-US" altLang="zh-CN" sz="2800" b="1" smtClean="0">
              <a:solidFill>
                <a:srgbClr val="FFFFFF"/>
              </a:solidFill>
              <a:latin typeface="华文中宋" pitchFamily="2" charset="-122"/>
              <a:ea typeface="华文中宋" pitchFamily="2" charset="-122"/>
              <a:sym typeface="Symbol" panose="05050102010706020507" pitchFamily="18" charset="2"/>
            </a:endParaRPr>
          </a:p>
        </p:txBody>
      </p:sp>
      <p:sp>
        <p:nvSpPr>
          <p:cNvPr id="290819" name="Rectangle 3"/>
          <p:cNvSpPr>
            <a:spLocks noChangeArrowheads="1"/>
          </p:cNvSpPr>
          <p:nvPr/>
        </p:nvSpPr>
        <p:spPr bwMode="auto">
          <a:xfrm>
            <a:off x="725488" y="956798"/>
            <a:ext cx="9361487" cy="4534831"/>
          </a:xfrm>
          <a:prstGeom prst="rect">
            <a:avLst/>
          </a:prstGeom>
          <a:noFill/>
          <a:ln w="9525" algn="ctr">
            <a:noFill/>
            <a:miter lim="800000"/>
          </a:ln>
        </p:spPr>
        <p:txBody>
          <a:bodyPr anchor="ctr">
            <a:spAutoFit/>
          </a:bodyPr>
          <a:lstStyle/>
          <a:p>
            <a:pPr algn="l">
              <a:lnSpc>
                <a:spcPct val="150000"/>
              </a:lnSpc>
            </a:pPr>
            <a:r>
              <a:rPr lang="en-US" altLang="zh-CN" sz="2800" dirty="0">
                <a:solidFill>
                  <a:srgbClr val="FF3300"/>
                </a:solidFill>
              </a:rPr>
              <a:t>        </a:t>
            </a:r>
            <a:r>
              <a:rPr lang="zh-CN" altLang="en-US" sz="2800" dirty="0">
                <a:solidFill>
                  <a:srgbClr val="000000"/>
                </a:solidFill>
              </a:rPr>
              <a:t>（六）节日津贴</a:t>
            </a:r>
            <a:endParaRPr lang="en-US" altLang="zh-CN" sz="2800" dirty="0">
              <a:solidFill>
                <a:srgbClr val="000000"/>
              </a:solidFill>
            </a:endParaRPr>
          </a:p>
          <a:p>
            <a:pPr algn="l">
              <a:lnSpc>
                <a:spcPct val="150000"/>
              </a:lnSpc>
            </a:pPr>
            <a:r>
              <a:rPr lang="en-US" altLang="zh-CN" sz="2800" dirty="0">
                <a:solidFill>
                  <a:srgbClr val="000000"/>
                </a:solidFill>
              </a:rPr>
              <a:t>        </a:t>
            </a:r>
            <a:r>
              <a:rPr lang="zh-CN" altLang="en-US" sz="2800" dirty="0">
                <a:solidFill>
                  <a:srgbClr val="000000"/>
                </a:solidFill>
              </a:rPr>
              <a:t>（七）防暑降温费</a:t>
            </a:r>
            <a:endParaRPr lang="en-US" altLang="zh-CN" sz="2800" dirty="0">
              <a:solidFill>
                <a:srgbClr val="000000"/>
              </a:solidFill>
            </a:endParaRPr>
          </a:p>
          <a:p>
            <a:pPr algn="l">
              <a:lnSpc>
                <a:spcPct val="150000"/>
              </a:lnSpc>
            </a:pPr>
            <a:r>
              <a:rPr lang="en-US" altLang="zh-CN" sz="2800" dirty="0">
                <a:solidFill>
                  <a:srgbClr val="000000"/>
                </a:solidFill>
              </a:rPr>
              <a:t>        </a:t>
            </a:r>
            <a:r>
              <a:rPr lang="zh-CN" altLang="en-US" sz="2800" dirty="0">
                <a:solidFill>
                  <a:srgbClr val="000000"/>
                </a:solidFill>
              </a:rPr>
              <a:t>（八）礼金</a:t>
            </a:r>
            <a:endParaRPr lang="en-US" altLang="zh-CN" sz="2800" dirty="0">
              <a:solidFill>
                <a:srgbClr val="000000"/>
              </a:solidFill>
            </a:endParaRPr>
          </a:p>
          <a:p>
            <a:pPr algn="l">
              <a:lnSpc>
                <a:spcPct val="150000"/>
              </a:lnSpc>
            </a:pPr>
            <a:r>
              <a:rPr lang="en-US" altLang="zh-CN" sz="2800" dirty="0">
                <a:solidFill>
                  <a:srgbClr val="000000"/>
                </a:solidFill>
              </a:rPr>
              <a:t>        </a:t>
            </a:r>
            <a:r>
              <a:rPr lang="zh-CN" altLang="en-US" sz="2800" dirty="0">
                <a:solidFill>
                  <a:srgbClr val="000000"/>
                </a:solidFill>
              </a:rPr>
              <a:t>（九）娱乐活动</a:t>
            </a:r>
            <a:endParaRPr lang="en-US" altLang="zh-CN" sz="2800" dirty="0">
              <a:solidFill>
                <a:srgbClr val="000000"/>
              </a:solidFill>
            </a:endParaRPr>
          </a:p>
          <a:p>
            <a:pPr algn="l">
              <a:lnSpc>
                <a:spcPct val="150000"/>
              </a:lnSpc>
            </a:pPr>
            <a:r>
              <a:rPr lang="en-US" altLang="zh-CN" sz="2800" dirty="0">
                <a:solidFill>
                  <a:srgbClr val="000000"/>
                </a:solidFill>
              </a:rPr>
              <a:t>        </a:t>
            </a:r>
            <a:r>
              <a:rPr lang="zh-CN" altLang="en-US" sz="2800" dirty="0">
                <a:solidFill>
                  <a:srgbClr val="000000"/>
                </a:solidFill>
              </a:rPr>
              <a:t>（十） 旅游</a:t>
            </a:r>
            <a:endParaRPr lang="en-US" altLang="zh-CN" sz="2800" dirty="0">
              <a:solidFill>
                <a:srgbClr val="000000"/>
              </a:solidFill>
            </a:endParaRPr>
          </a:p>
          <a:p>
            <a:pPr algn="l">
              <a:lnSpc>
                <a:spcPct val="150000"/>
              </a:lnSpc>
            </a:pPr>
            <a:r>
              <a:rPr lang="en-US" altLang="zh-CN" sz="2800" dirty="0">
                <a:solidFill>
                  <a:srgbClr val="000000"/>
                </a:solidFill>
              </a:rPr>
              <a:t>        </a:t>
            </a:r>
            <a:r>
              <a:rPr lang="zh-CN" altLang="en-US" sz="2800" dirty="0">
                <a:solidFill>
                  <a:srgbClr val="000000"/>
                </a:solidFill>
              </a:rPr>
              <a:t>（十一）年夜饭和福利酒宴</a:t>
            </a:r>
            <a:endParaRPr lang="en-US" altLang="zh-CN" sz="2800" dirty="0">
              <a:solidFill>
                <a:srgbClr val="000000"/>
              </a:solidFill>
            </a:endParaRPr>
          </a:p>
          <a:p>
            <a:pPr algn="l">
              <a:lnSpc>
                <a:spcPct val="150000"/>
              </a:lnSpc>
            </a:pPr>
            <a:r>
              <a:rPr lang="en-US" altLang="zh-CN" sz="2800" dirty="0">
                <a:solidFill>
                  <a:srgbClr val="000000"/>
                </a:solidFill>
              </a:rPr>
              <a:t>        </a:t>
            </a:r>
            <a:r>
              <a:rPr lang="zh-CN" altLang="en-US" sz="2800" dirty="0">
                <a:solidFill>
                  <a:srgbClr val="000000"/>
                </a:solidFill>
              </a:rPr>
              <a:t>（十二）规定</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descr="footnote1[1]"/>
          <p:cNvSpPr>
            <a:spLocks noGrp="1" noChangeArrowheads="1"/>
          </p:cNvSpPr>
          <p:nvPr>
            <p:ph type="title"/>
          </p:nvPr>
        </p:nvSpPr>
        <p:spPr>
          <a:xfrm>
            <a:off x="1790700" y="1676400"/>
            <a:ext cx="6819900" cy="3124200"/>
          </a:xfrm>
          <a:blipFill dpi="0" rotWithShape="0">
            <a:blip r:embed="rId1" cstate="print"/>
            <a:srcRect/>
            <a:stretch>
              <a:fillRect/>
            </a:stretch>
          </a:blipFill>
        </p:spPr>
        <p:txBody>
          <a:bodyPr/>
          <a:lstStyle/>
          <a:p>
            <a:pPr eaLnBrk="1" hangingPunct="1">
              <a:lnSpc>
                <a:spcPct val="110000"/>
              </a:lnSpc>
            </a:pPr>
            <a:r>
              <a:rPr lang="zh-CN" altLang="en-US" b="1" smtClean="0">
                <a:solidFill>
                  <a:schemeClr val="bg1"/>
                </a:solidFill>
                <a:latin typeface="宋体" panose="02010600030101010101" pitchFamily="2" charset="-122"/>
              </a:rPr>
              <a:t>第一节</a:t>
            </a:r>
            <a:br>
              <a:rPr lang="zh-CN" altLang="en-US" b="1" smtClean="0">
                <a:solidFill>
                  <a:schemeClr val="bg1"/>
                </a:solidFill>
                <a:latin typeface="宋体" panose="02010600030101010101" pitchFamily="2" charset="-122"/>
              </a:rPr>
            </a:br>
            <a:br>
              <a:rPr lang="zh-CN" altLang="en-US" b="1" smtClean="0">
                <a:solidFill>
                  <a:schemeClr val="bg1"/>
                </a:solidFill>
                <a:latin typeface="宋体" panose="02010600030101010101" pitchFamily="2" charset="-122"/>
              </a:rPr>
            </a:br>
            <a:r>
              <a:rPr lang="zh-CN" altLang="en-US" b="1" smtClean="0">
                <a:solidFill>
                  <a:schemeClr val="bg1"/>
                </a:solidFill>
                <a:latin typeface="宋体" panose="02010600030101010101" pitchFamily="2" charset="-122"/>
              </a:rPr>
              <a:t>员工福利概论</a:t>
            </a:r>
            <a:endParaRPr lang="zh-CN" altLang="en-US"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ext Box 2"/>
          <p:cNvSpPr>
            <a:spLocks noGrp="1" noChangeArrowheads="1"/>
          </p:cNvSpPr>
          <p:nvPr>
            <p:ph type="title"/>
          </p:nvPr>
        </p:nvSpPr>
        <p:spPr>
          <a:xfrm>
            <a:off x="0" y="0"/>
            <a:ext cx="10668000" cy="1066800"/>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员工福利的特点</a:t>
            </a:r>
            <a:endParaRPr lang="zh-CN" altLang="en-US" sz="3200" b="1" smtClean="0">
              <a:solidFill>
                <a:srgbClr val="FFFFFF"/>
              </a:solidFill>
              <a:latin typeface="华文中宋" pitchFamily="2" charset="-122"/>
              <a:ea typeface="华文中宋" pitchFamily="2" charset="-122"/>
            </a:endParaRPr>
          </a:p>
        </p:txBody>
      </p:sp>
      <p:sp>
        <p:nvSpPr>
          <p:cNvPr id="1117187" name="Text Box 3"/>
          <p:cNvSpPr txBox="1">
            <a:spLocks noChangeArrowheads="1"/>
          </p:cNvSpPr>
          <p:nvPr/>
        </p:nvSpPr>
        <p:spPr bwMode="auto">
          <a:xfrm>
            <a:off x="869950" y="1433513"/>
            <a:ext cx="8991600" cy="4762500"/>
          </a:xfrm>
          <a:prstGeom prst="rect">
            <a:avLst/>
          </a:prstGeom>
          <a:gradFill rotWithShape="0">
            <a:gsLst>
              <a:gs pos="0">
                <a:srgbClr val="6600CC"/>
              </a:gs>
              <a:gs pos="100000">
                <a:srgbClr val="6600CC">
                  <a:gamma/>
                  <a:shade val="46275"/>
                  <a:invGamma/>
                </a:srgbClr>
              </a:gs>
            </a:gsLst>
            <a:lin ang="5400000" scaled="1"/>
          </a:gradFill>
          <a:ln w="57150">
            <a:solidFill>
              <a:schemeClr val="accent2"/>
            </a:solidFill>
            <a:miter lim="800000"/>
          </a:ln>
          <a:effectLst>
            <a:outerShdw dist="107763" dir="2700000" algn="ctr" rotWithShape="0">
              <a:schemeClr val="bg2"/>
            </a:outerShdw>
          </a:effectLst>
        </p:spPr>
        <p:txBody>
          <a:bodyPr lIns="104498" tIns="52249" rIns="104498" bIns="52249">
            <a:spAutoFit/>
          </a:bodyPr>
          <a:lstStyle/>
          <a:p>
            <a:pPr algn="l" defTabSz="1044575">
              <a:lnSpc>
                <a:spcPct val="210000"/>
              </a:lnSpc>
              <a:buClr>
                <a:srgbClr val="FF0066"/>
              </a:buClr>
              <a:buSzPct val="115000"/>
              <a:buFont typeface="MS Outlook" pitchFamily="2" charset="2"/>
              <a:buChar char="G"/>
              <a:defRPr/>
            </a:pPr>
            <a:r>
              <a:rPr lang="zh-CN" altLang="en-US">
                <a:solidFill>
                  <a:srgbClr val="FFFF00"/>
                </a:solidFill>
                <a:latin typeface="楷体" panose="02010609060101010101" pitchFamily="49" charset="-122"/>
                <a:ea typeface="楷体" panose="02010609060101010101" pitchFamily="49" charset="-122"/>
              </a:rPr>
              <a:t>一是基本薪酬往往采取的是货币支付和现期支付的方式，而福利则通常采取实物支付或者延期支付的方式； </a:t>
            </a:r>
            <a:endParaRPr lang="zh-CN" altLang="en-US">
              <a:solidFill>
                <a:srgbClr val="FFFF00"/>
              </a:solidFill>
              <a:latin typeface="楷体" panose="02010609060101010101" pitchFamily="49" charset="-122"/>
              <a:ea typeface="楷体" panose="02010609060101010101" pitchFamily="49" charset="-122"/>
            </a:endParaRPr>
          </a:p>
          <a:p>
            <a:pPr algn="l" defTabSz="1044575">
              <a:lnSpc>
                <a:spcPct val="210000"/>
              </a:lnSpc>
              <a:buClr>
                <a:srgbClr val="FF0066"/>
              </a:buClr>
              <a:buSzPct val="115000"/>
              <a:buFont typeface="MS Outlook" pitchFamily="2" charset="2"/>
              <a:buChar char="G"/>
              <a:defRPr/>
            </a:pPr>
            <a:r>
              <a:rPr lang="zh-CN" altLang="en-US">
                <a:solidFill>
                  <a:srgbClr val="FFFF00"/>
                </a:solidFill>
                <a:latin typeface="楷体" panose="02010609060101010101" pitchFamily="49" charset="-122"/>
                <a:ea typeface="楷体" panose="02010609060101010101" pitchFamily="49" charset="-122"/>
              </a:rPr>
              <a:t>二是基本薪酬在企业的成本项目中属于可变成本，而福利，无论是实物支付还是延期支付，通常都有类似固定成本的特点，因为福利与员工的工作时间之间并没有直接的关系。 </a:t>
            </a:r>
            <a:endParaRPr lang="zh-CN" altLang="zh-CN">
              <a:solidFill>
                <a:srgbClr val="FFFF00"/>
              </a:solidFill>
              <a:latin typeface="楷体" panose="02010609060101010101" pitchFamily="49" charset="-122"/>
              <a:ea typeface="楷体" panose="02010609060101010101" pitchFamily="49" charset="-122"/>
            </a:endParaRPr>
          </a:p>
          <a:p>
            <a:pPr algn="l" defTabSz="1044575">
              <a:lnSpc>
                <a:spcPct val="210000"/>
              </a:lnSpc>
              <a:buClr>
                <a:srgbClr val="FF0066"/>
              </a:buClr>
              <a:buSzPct val="115000"/>
              <a:buFont typeface="MS Outlook" pitchFamily="2" charset="2"/>
              <a:buChar char="G"/>
              <a:defRPr/>
            </a:pPr>
            <a:endParaRPr lang="en-US" altLang="zh-CN">
              <a:solidFill>
                <a:srgbClr val="FFFF00"/>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a:spLocks noGrp="1" noChangeArrowheads="1"/>
          </p:cNvSpPr>
          <p:nvPr>
            <p:ph type="title"/>
          </p:nvPr>
        </p:nvSpPr>
        <p:spPr>
          <a:xfrm>
            <a:off x="0" y="0"/>
            <a:ext cx="10668000" cy="857250"/>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员工福利的影响</a:t>
            </a:r>
            <a:endParaRPr lang="zh-CN" altLang="en-US" sz="3200" b="1" smtClean="0">
              <a:solidFill>
                <a:srgbClr val="FFFFFF"/>
              </a:solidFill>
              <a:latin typeface="华文中宋" pitchFamily="2" charset="-122"/>
              <a:ea typeface="华文中宋" pitchFamily="2" charset="-122"/>
            </a:endParaRPr>
          </a:p>
        </p:txBody>
      </p:sp>
      <p:graphicFrame>
        <p:nvGraphicFramePr>
          <p:cNvPr id="1118211" name="Group 3"/>
          <p:cNvGraphicFramePr>
            <a:graphicFrameLocks noGrp="1"/>
          </p:cNvGraphicFramePr>
          <p:nvPr>
            <p:ph sz="half" idx="1"/>
          </p:nvPr>
        </p:nvGraphicFramePr>
        <p:xfrm>
          <a:off x="869950" y="1146175"/>
          <a:ext cx="8997950" cy="4573588"/>
        </p:xfrm>
        <a:graphic>
          <a:graphicData uri="http://schemas.openxmlformats.org/drawingml/2006/table">
            <a:tbl>
              <a:tblPr/>
              <a:tblGrid>
                <a:gridCol w="4608513"/>
                <a:gridCol w="4389437"/>
              </a:tblGrid>
              <a:tr h="3873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对企业的影响</a:t>
                      </a:r>
                      <a:endParaRPr kumimoji="1"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对员工的影响</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r>
              <a:tr h="4116388">
                <a:tc>
                  <a:txBody>
                    <a:bodyPr/>
                    <a:lstStyle/>
                    <a:p>
                      <a:pPr marL="0" marR="0" lvl="0" indent="0" algn="l" defTabSz="914400" rtl="0" eaLnBrk="1" fontAlgn="base" latinLnBrk="0" hangingPunct="1">
                        <a:lnSpc>
                          <a:spcPct val="160000"/>
                        </a:lnSpc>
                        <a:spcBef>
                          <a:spcPct val="0"/>
                        </a:spcBef>
                        <a:spcAft>
                          <a:spcPct val="0"/>
                        </a:spcAft>
                        <a:buClrTx/>
                        <a:buSzTx/>
                        <a:buFontTx/>
                        <a:buNone/>
                      </a:pPr>
                      <a:r>
                        <a:rPr kumimoji="1"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、政府的法律规定 </a:t>
                      </a:r>
                      <a:endPar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60000"/>
                        </a:lnSpc>
                        <a:spcBef>
                          <a:spcPct val="0"/>
                        </a:spcBef>
                        <a:spcAft>
                          <a:spcPct val="0"/>
                        </a:spcAft>
                        <a:buClrTx/>
                        <a:buSzTx/>
                        <a:buFontTx/>
                        <a:buNone/>
                      </a:pPr>
                      <a:r>
                        <a:rPr kumimoji="1"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、劳动力市场竞争的压力 </a:t>
                      </a:r>
                      <a:endPar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60000"/>
                        </a:lnSpc>
                        <a:spcBef>
                          <a:spcPct val="0"/>
                        </a:spcBef>
                        <a:spcAft>
                          <a:spcPct val="0"/>
                        </a:spcAft>
                        <a:buClrTx/>
                        <a:buSzTx/>
                        <a:buFontTx/>
                        <a:buNone/>
                      </a:pPr>
                      <a:r>
                        <a:rPr kumimoji="1"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、集体谈判 </a:t>
                      </a:r>
                      <a:endPar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60000"/>
                        </a:lnSpc>
                        <a:spcBef>
                          <a:spcPct val="0"/>
                        </a:spcBef>
                        <a:spcAft>
                          <a:spcPct val="0"/>
                        </a:spcAft>
                        <a:buClrTx/>
                        <a:buSzTx/>
                        <a:buFontTx/>
                        <a:buNone/>
                      </a:pPr>
                      <a:r>
                        <a:rPr kumimoji="1"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、有目的地吸引和保留员工，培养员工的忠诚度 </a:t>
                      </a:r>
                      <a:endPar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60000"/>
                        </a:lnSpc>
                        <a:spcBef>
                          <a:spcPct val="0"/>
                        </a:spcBef>
                        <a:spcAft>
                          <a:spcPct val="0"/>
                        </a:spcAft>
                        <a:buClrTx/>
                        <a:buSzTx/>
                        <a:buFontTx/>
                        <a:buNone/>
                      </a:pPr>
                      <a:r>
                        <a:rPr kumimoji="1" lang="en-US"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1" lang="zh-CN" altLang="en-US"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、享受国家的优惠税收政策，提高企业成本支出的有效性</a:t>
                      </a:r>
                      <a:r>
                        <a:rPr kumimoji="1" lang="zh-CN" altLang="en-US" sz="3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endParaRPr kumimoji="1" lang="zh-CN" altLang="en-US" sz="33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60000"/>
                        </a:lnSpc>
                        <a:spcBef>
                          <a:spcPct val="0"/>
                        </a:spcBef>
                        <a:spcAft>
                          <a:spcPct val="0"/>
                        </a:spcAft>
                        <a:buClrTx/>
                        <a:buSzTx/>
                        <a:buFontTx/>
                        <a:buNone/>
                      </a:pPr>
                      <a:r>
                        <a:rPr kumimoji="1" lang="en-US" altLang="zh-CN"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1"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、税收的优惠 </a:t>
                      </a:r>
                      <a:endParaRPr kumimoji="1"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60000"/>
                        </a:lnSpc>
                        <a:spcBef>
                          <a:spcPct val="0"/>
                        </a:spcBef>
                        <a:spcAft>
                          <a:spcPct val="0"/>
                        </a:spcAft>
                        <a:buClrTx/>
                        <a:buSzTx/>
                        <a:buFontTx/>
                        <a:buNone/>
                      </a:pPr>
                      <a:r>
                        <a:rPr kumimoji="1" lang="en-US" altLang="zh-CN"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1"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、集体购买优惠或规模经济效应 </a:t>
                      </a:r>
                      <a:endParaRPr kumimoji="1"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60000"/>
                        </a:lnSpc>
                        <a:spcBef>
                          <a:spcPct val="0"/>
                        </a:spcBef>
                        <a:spcAft>
                          <a:spcPct val="0"/>
                        </a:spcAft>
                        <a:buClrTx/>
                        <a:buSzTx/>
                        <a:buFontTx/>
                        <a:buNone/>
                      </a:pPr>
                      <a:r>
                        <a:rPr kumimoji="1" lang="en-US" altLang="zh-CN"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1"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、员工的偏好 </a:t>
                      </a:r>
                      <a:endParaRPr kumimoji="1"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60000"/>
                        </a:lnSpc>
                        <a:spcBef>
                          <a:spcPct val="0"/>
                        </a:spcBef>
                        <a:spcAft>
                          <a:spcPct val="0"/>
                        </a:spcAft>
                        <a:buClrTx/>
                        <a:buSzTx/>
                        <a:buFontTx/>
                        <a:buNone/>
                      </a:pPr>
                      <a:r>
                        <a:rPr kumimoji="1" lang="en-US" altLang="zh-CN"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1"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、平等和归属的需要 </a:t>
                      </a:r>
                      <a:endParaRPr kumimoji="1" lang="zh-CN" altLang="en-US" sz="2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bl>
          </a:graphicData>
        </a:graphic>
      </p:graphicFrame>
      <p:graphicFrame>
        <p:nvGraphicFramePr>
          <p:cNvPr id="29698" name="Object 14"/>
          <p:cNvGraphicFramePr>
            <a:graphicFrameLocks noGrp="1" noChangeAspect="1"/>
          </p:cNvGraphicFramePr>
          <p:nvPr>
            <p:ph sz="half" idx="2"/>
          </p:nvPr>
        </p:nvGraphicFramePr>
        <p:xfrm>
          <a:off x="8369300" y="5953125"/>
          <a:ext cx="2298700" cy="1666875"/>
        </p:xfrm>
        <a:graphic>
          <a:graphicData uri="http://schemas.openxmlformats.org/presentationml/2006/ole">
            <mc:AlternateContent xmlns:mc="http://schemas.openxmlformats.org/markup-compatibility/2006">
              <mc:Choice xmlns:v="urn:schemas-microsoft-com:vml" Requires="v">
                <p:oleObj spid="_x0000_s26625" name="剪辑" r:id="rId1" imgW="23945850" imgH="17373600" progId="">
                  <p:embed/>
                </p:oleObj>
              </mc:Choice>
              <mc:Fallback>
                <p:oleObj name="剪辑" r:id="rId1" imgW="23945850" imgH="17373600" progId="">
                  <p:embed/>
                  <p:pic>
                    <p:nvPicPr>
                      <p:cNvPr id="0" name="图片 26624"/>
                      <p:cNvPicPr>
                        <a:picLocks noGrp="1" noChangeAspect="1"/>
                      </p:cNvPicPr>
                      <p:nvPr/>
                    </p:nvPicPr>
                    <p:blipFill>
                      <a:blip r:embed="rId2"/>
                      <a:stretch>
                        <a:fillRect/>
                      </a:stretch>
                    </p:blipFill>
                    <p:spPr>
                      <a:xfrm>
                        <a:off x="8369300" y="5953125"/>
                        <a:ext cx="2298700" cy="1666875"/>
                      </a:xfrm>
                      <a:prstGeom prst="rect">
                        <a:avLst/>
                      </a:prstGeom>
                      <a:noFill/>
                      <a:ln w="9525">
                        <a:noFill/>
                      </a:ln>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ctrTitle"/>
          </p:nvPr>
        </p:nvSpPr>
        <p:spPr>
          <a:xfrm>
            <a:off x="0" y="0"/>
            <a:ext cx="10668000" cy="946150"/>
          </a:xfrm>
          <a:solidFill>
            <a:srgbClr val="0000CC"/>
          </a:solidFill>
        </p:spPr>
        <p:txBody>
          <a:bodyPr lIns="119420" tIns="59710" rIns="119420" bIns="59710" anchor="b"/>
          <a:lstStyle/>
          <a:p>
            <a:pPr defTabSz="1193800" eaLnBrk="1" hangingPunct="1">
              <a:lnSpc>
                <a:spcPct val="380000"/>
              </a:lnSpc>
            </a:pPr>
            <a:r>
              <a:rPr lang="zh-CN" altLang="en-US" sz="3200" b="1" smtClean="0">
                <a:solidFill>
                  <a:srgbClr val="FFFFFF"/>
                </a:solidFill>
                <a:latin typeface="宋体" panose="02010600030101010101" pitchFamily="2" charset="-122"/>
              </a:rPr>
              <a:t>员工福利方面存在的问题</a:t>
            </a:r>
            <a:endParaRPr lang="zh-CN" altLang="en-US" sz="3200" b="1" smtClean="0">
              <a:solidFill>
                <a:srgbClr val="FFFFFF"/>
              </a:solidFill>
              <a:latin typeface="宋体" panose="02010600030101010101" pitchFamily="2" charset="-122"/>
            </a:endParaRPr>
          </a:p>
        </p:txBody>
      </p:sp>
      <p:graphicFrame>
        <p:nvGraphicFramePr>
          <p:cNvPr id="30722" name="Object 3"/>
          <p:cNvGraphicFramePr>
            <a:graphicFrameLocks noChangeAspect="1"/>
          </p:cNvGraphicFramePr>
          <p:nvPr/>
        </p:nvGraphicFramePr>
        <p:xfrm>
          <a:off x="7461250" y="3962400"/>
          <a:ext cx="2597150" cy="3160713"/>
        </p:xfrm>
        <a:graphic>
          <a:graphicData uri="http://schemas.openxmlformats.org/presentationml/2006/ole">
            <mc:AlternateContent xmlns:mc="http://schemas.openxmlformats.org/markup-compatibility/2006">
              <mc:Choice xmlns:v="urn:schemas-microsoft-com:vml" Requires="v">
                <p:oleObj spid="_x0000_s27649" name="剪辑" r:id="rId1" imgW="16725900" imgH="20345400" progId="">
                  <p:embed/>
                </p:oleObj>
              </mc:Choice>
              <mc:Fallback>
                <p:oleObj name="剪辑" r:id="rId1" imgW="16725900" imgH="20345400" progId="">
                  <p:embed/>
                  <p:pic>
                    <p:nvPicPr>
                      <p:cNvPr id="0" name="图片 27648"/>
                      <p:cNvPicPr>
                        <a:picLocks noChangeAspect="1"/>
                      </p:cNvPicPr>
                      <p:nvPr/>
                    </p:nvPicPr>
                    <p:blipFill>
                      <a:blip r:embed="rId2"/>
                      <a:stretch>
                        <a:fillRect/>
                      </a:stretch>
                    </p:blipFill>
                    <p:spPr>
                      <a:xfrm>
                        <a:off x="7461250" y="3962400"/>
                        <a:ext cx="2597150" cy="3160713"/>
                      </a:xfrm>
                      <a:prstGeom prst="rect">
                        <a:avLst/>
                      </a:prstGeom>
                      <a:noFill/>
                      <a:ln w="9525">
                        <a:noFill/>
                      </a:ln>
                    </p:spPr>
                  </p:pic>
                </p:oleObj>
              </mc:Fallback>
            </mc:AlternateContent>
          </a:graphicData>
        </a:graphic>
      </p:graphicFrame>
      <p:sp>
        <p:nvSpPr>
          <p:cNvPr id="30724" name="Text Box 4"/>
          <p:cNvSpPr txBox="1">
            <a:spLocks noChangeArrowheads="1"/>
          </p:cNvSpPr>
          <p:nvPr/>
        </p:nvSpPr>
        <p:spPr bwMode="auto">
          <a:xfrm>
            <a:off x="869950" y="1362075"/>
            <a:ext cx="9296400" cy="3305175"/>
          </a:xfrm>
          <a:prstGeom prst="rect">
            <a:avLst/>
          </a:prstGeom>
          <a:noFill/>
          <a:ln w="9525">
            <a:noFill/>
            <a:miter lim="800000"/>
          </a:ln>
        </p:spPr>
        <p:txBody>
          <a:bodyPr>
            <a:spAutoFit/>
          </a:bodyPr>
          <a:lstStyle/>
          <a:p>
            <a:pPr algn="l">
              <a:lnSpc>
                <a:spcPct val="180000"/>
              </a:lnSpc>
              <a:buClr>
                <a:srgbClr val="663300"/>
              </a:buClr>
              <a:buSzPct val="120000"/>
              <a:buFont typeface="Wingdings" panose="05000000000000000000" pitchFamily="2" charset="2"/>
              <a:buChar char="è"/>
            </a:pPr>
            <a:r>
              <a:rPr lang="zh-CN" altLang="en-US" dirty="0">
                <a:solidFill>
                  <a:srgbClr val="000000"/>
                </a:solidFill>
              </a:rPr>
              <a:t>企业和员工在对福利的认识上存在一些混乱</a:t>
            </a:r>
            <a:r>
              <a:rPr lang="zh-CN" altLang="en-US" b="0" dirty="0">
                <a:solidFill>
                  <a:srgbClr val="000000"/>
                </a:solidFill>
              </a:rPr>
              <a:t> </a:t>
            </a:r>
            <a:endParaRPr lang="zh-CN" altLang="en-US" b="0" dirty="0">
              <a:solidFill>
                <a:srgbClr val="000000"/>
              </a:solidFill>
            </a:endParaRPr>
          </a:p>
          <a:p>
            <a:pPr algn="l">
              <a:lnSpc>
                <a:spcPct val="180000"/>
              </a:lnSpc>
              <a:buClr>
                <a:srgbClr val="663300"/>
              </a:buClr>
              <a:buSzPct val="120000"/>
              <a:buFont typeface="Wingdings" panose="05000000000000000000" pitchFamily="2" charset="2"/>
              <a:buChar char="è"/>
            </a:pPr>
            <a:r>
              <a:rPr lang="zh-CN" altLang="en-US" dirty="0">
                <a:solidFill>
                  <a:srgbClr val="000000"/>
                </a:solidFill>
              </a:rPr>
              <a:t>福利成本居高不 </a:t>
            </a:r>
            <a:endParaRPr lang="zh-CN" altLang="en-US" dirty="0">
              <a:solidFill>
                <a:srgbClr val="000000"/>
              </a:solidFill>
            </a:endParaRPr>
          </a:p>
          <a:p>
            <a:pPr algn="l">
              <a:lnSpc>
                <a:spcPct val="180000"/>
              </a:lnSpc>
              <a:buClr>
                <a:srgbClr val="663300"/>
              </a:buClr>
              <a:buSzPct val="120000"/>
              <a:buFont typeface="Wingdings" panose="05000000000000000000" pitchFamily="2" charset="2"/>
              <a:buChar char="è"/>
            </a:pPr>
            <a:r>
              <a:rPr lang="zh-CN" altLang="en-US" dirty="0">
                <a:solidFill>
                  <a:srgbClr val="000000"/>
                </a:solidFill>
              </a:rPr>
              <a:t>福利的低回报性 </a:t>
            </a:r>
            <a:endParaRPr lang="zh-CN" altLang="en-US" dirty="0">
              <a:solidFill>
                <a:srgbClr val="000000"/>
              </a:solidFill>
            </a:endParaRPr>
          </a:p>
          <a:p>
            <a:pPr algn="l">
              <a:lnSpc>
                <a:spcPct val="180000"/>
              </a:lnSpc>
              <a:buClr>
                <a:srgbClr val="663300"/>
              </a:buClr>
              <a:buSzPct val="120000"/>
              <a:buFont typeface="Wingdings" panose="05000000000000000000" pitchFamily="2" charset="2"/>
              <a:buChar char="è"/>
            </a:pPr>
            <a:r>
              <a:rPr lang="zh-CN" altLang="en-US" dirty="0">
                <a:solidFill>
                  <a:srgbClr val="000000"/>
                </a:solidFill>
              </a:rPr>
              <a:t>福利制度缺乏灵活性和</a:t>
            </a:r>
            <a:r>
              <a:rPr lang="zh-CN" altLang="en-US" dirty="0" smtClean="0">
                <a:solidFill>
                  <a:srgbClr val="000000"/>
                </a:solidFill>
              </a:rPr>
              <a:t>针对性</a:t>
            </a:r>
            <a:endParaRPr lang="zh-CN" altLang="en-US" dirty="0">
              <a:solidFill>
                <a:srgbClr val="000000"/>
              </a:solidFill>
            </a:endParaRPr>
          </a:p>
          <a:p>
            <a:pPr algn="l">
              <a:lnSpc>
                <a:spcPct val="140000"/>
              </a:lnSpc>
              <a:spcBef>
                <a:spcPct val="20000"/>
              </a:spcBef>
              <a:buClr>
                <a:srgbClr val="663300"/>
              </a:buClr>
              <a:buSzPct val="120000"/>
              <a:buFont typeface="Wingdings" panose="05000000000000000000" pitchFamily="2" charset="2"/>
              <a:buChar char="è"/>
            </a:pPr>
            <a:endParaRPr lang="en-US" altLang="zh-CN"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2800" b="1" smtClean="0">
                <a:solidFill>
                  <a:srgbClr val="FFFFFF"/>
                </a:solidFill>
                <a:latin typeface="华文中宋" pitchFamily="2" charset="-122"/>
                <a:ea typeface="华文中宋" pitchFamily="2" charset="-122"/>
                <a:sym typeface="Symbol" panose="05050102010706020507" pitchFamily="18" charset="2"/>
              </a:rPr>
              <a:t>员工福利的发展趋势</a:t>
            </a:r>
            <a:endParaRPr lang="zh-CN" altLang="en-US" sz="2800" b="1" smtClean="0">
              <a:solidFill>
                <a:srgbClr val="FFFFFF"/>
              </a:solidFill>
              <a:latin typeface="华文中宋" pitchFamily="2" charset="-122"/>
              <a:ea typeface="华文中宋" pitchFamily="2" charset="-122"/>
              <a:sym typeface="Symbol" panose="05050102010706020507" pitchFamily="18" charset="2"/>
            </a:endParaRPr>
          </a:p>
        </p:txBody>
      </p:sp>
      <p:sp>
        <p:nvSpPr>
          <p:cNvPr id="293891" name="Rectangle 3"/>
          <p:cNvSpPr>
            <a:spLocks noChangeArrowheads="1"/>
          </p:cNvSpPr>
          <p:nvPr/>
        </p:nvSpPr>
        <p:spPr bwMode="auto">
          <a:xfrm>
            <a:off x="1012825" y="1289050"/>
            <a:ext cx="8642350" cy="5715000"/>
          </a:xfrm>
          <a:prstGeom prst="rect">
            <a:avLst/>
          </a:prstGeom>
          <a:noFill/>
          <a:ln w="9525" algn="ctr">
            <a:noFill/>
            <a:miter lim="800000"/>
          </a:ln>
        </p:spPr>
        <p:txBody>
          <a:bodyPr anchor="ctr">
            <a:spAutoFit/>
          </a:bodyPr>
          <a:lstStyle/>
          <a:p>
            <a:pPr algn="l">
              <a:lnSpc>
                <a:spcPct val="140000"/>
              </a:lnSpc>
            </a:pPr>
            <a:r>
              <a:rPr lang="en-US" altLang="zh-CN">
                <a:solidFill>
                  <a:srgbClr val="000000"/>
                </a:solidFill>
                <a:latin typeface="宋体" panose="02010600030101010101" pitchFamily="2" charset="-122"/>
              </a:rPr>
              <a:t>  </a:t>
            </a:r>
            <a:r>
              <a:rPr lang="en-US" altLang="zh-CN">
                <a:solidFill>
                  <a:srgbClr val="000000"/>
                </a:solidFill>
              </a:rPr>
              <a:t>●</a:t>
            </a:r>
            <a:r>
              <a:rPr lang="zh-CN" altLang="en-US">
                <a:solidFill>
                  <a:srgbClr val="000000"/>
                </a:solidFill>
              </a:rPr>
              <a:t>弹性福利计划大行其道并且日趋完善</a:t>
            </a:r>
            <a:r>
              <a:rPr lang="zh-CN" altLang="en-US" b="0">
                <a:solidFill>
                  <a:srgbClr val="000000"/>
                </a:solidFill>
              </a:rPr>
              <a:t> </a:t>
            </a:r>
            <a:r>
              <a:rPr lang="zh-CN" altLang="en-US">
                <a:solidFill>
                  <a:srgbClr val="000000"/>
                </a:solidFill>
              </a:rPr>
              <a:t>。弹性福利计划，又被称为“自助餐式的福利计划”，它起源于</a:t>
            </a:r>
            <a:r>
              <a:rPr lang="en-US" altLang="zh-CN">
                <a:solidFill>
                  <a:srgbClr val="000000"/>
                </a:solidFill>
              </a:rPr>
              <a:t>20</a:t>
            </a:r>
            <a:r>
              <a:rPr lang="zh-CN" altLang="en-US">
                <a:solidFill>
                  <a:srgbClr val="000000"/>
                </a:solidFill>
              </a:rPr>
              <a:t>世纪</a:t>
            </a:r>
            <a:r>
              <a:rPr lang="en-US" altLang="zh-CN">
                <a:solidFill>
                  <a:srgbClr val="000000"/>
                </a:solidFill>
              </a:rPr>
              <a:t>70</a:t>
            </a:r>
            <a:r>
              <a:rPr lang="zh-CN" altLang="en-US">
                <a:solidFill>
                  <a:srgbClr val="000000"/>
                </a:solidFill>
              </a:rPr>
              <a:t>年代，这种福利计划一共可以划分为三种类型，即全部自选（全部福利项目均可自由挑选）、部分自选（有些福利项目可以自选，有些则是规定好的福利项目）以及小范围自选（可选择的福利项目比较有限）三种。</a:t>
            </a:r>
            <a:r>
              <a:rPr lang="zh-CN" altLang="en-US" b="0">
                <a:solidFill>
                  <a:srgbClr val="000000"/>
                </a:solidFill>
              </a:rPr>
              <a:t> </a:t>
            </a:r>
            <a:endParaRPr lang="zh-CN" altLang="en-US">
              <a:solidFill>
                <a:srgbClr val="000000"/>
              </a:solidFill>
            </a:endParaRPr>
          </a:p>
          <a:p>
            <a:pPr algn="l">
              <a:lnSpc>
                <a:spcPct val="140000"/>
              </a:lnSpc>
            </a:pPr>
            <a:r>
              <a:rPr lang="zh-CN" altLang="en-US">
                <a:solidFill>
                  <a:srgbClr val="000000"/>
                </a:solidFill>
              </a:rPr>
              <a:t>    ●组织开始寻求与其战略目标、组织文化和员工类型相匹配的福利模式。在制订企业的福利计划时，不仅仅要考虑现在市场上流行什么样的福利计划，更要对自己的组织进行深入的分析，知道组织的价值观是什么，组织的目标是什么，组织的员工队伍是如何构成的，未来组织要经历什么样的变革等等。</a:t>
            </a:r>
            <a:r>
              <a:rPr lang="zh-CN" altLang="en-US" b="0">
                <a:solidFill>
                  <a:srgbClr val="000000"/>
                </a:solidFill>
              </a:rPr>
              <a:t> </a:t>
            </a:r>
            <a:endParaRPr lang="zh-CN" altLang="en-US" b="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descr="footnote1[1]"/>
          <p:cNvSpPr>
            <a:spLocks noGrp="1" noChangeArrowheads="1"/>
          </p:cNvSpPr>
          <p:nvPr>
            <p:ph type="title"/>
          </p:nvPr>
        </p:nvSpPr>
        <p:spPr>
          <a:xfrm>
            <a:off x="1790700" y="1676400"/>
            <a:ext cx="6819900" cy="3124200"/>
          </a:xfrm>
          <a:blipFill dpi="0" rotWithShape="0">
            <a:blip r:embed="rId1" cstate="print"/>
            <a:srcRect/>
            <a:stretch>
              <a:fillRect/>
            </a:stretch>
          </a:blipFill>
        </p:spPr>
        <p:txBody>
          <a:bodyPr/>
          <a:lstStyle/>
          <a:p>
            <a:pPr eaLnBrk="1" hangingPunct="1">
              <a:lnSpc>
                <a:spcPct val="110000"/>
              </a:lnSpc>
            </a:pPr>
            <a:r>
              <a:rPr lang="zh-CN" altLang="en-US" b="1" smtClean="0">
                <a:solidFill>
                  <a:schemeClr val="bg1"/>
                </a:solidFill>
                <a:latin typeface="宋体" panose="02010600030101010101" pitchFamily="2" charset="-122"/>
              </a:rPr>
              <a:t>第二节</a:t>
            </a:r>
            <a:br>
              <a:rPr lang="zh-CN" altLang="en-US" b="1" smtClean="0">
                <a:solidFill>
                  <a:schemeClr val="bg1"/>
                </a:solidFill>
                <a:latin typeface="宋体" panose="02010600030101010101" pitchFamily="2" charset="-122"/>
              </a:rPr>
            </a:br>
            <a:br>
              <a:rPr lang="zh-CN" altLang="en-US" b="1" smtClean="0">
                <a:solidFill>
                  <a:schemeClr val="bg1"/>
                </a:solidFill>
                <a:latin typeface="宋体" panose="02010600030101010101" pitchFamily="2" charset="-122"/>
              </a:rPr>
            </a:br>
            <a:r>
              <a:rPr lang="zh-CN" altLang="en-US" b="1" smtClean="0">
                <a:solidFill>
                  <a:schemeClr val="bg1"/>
                </a:solidFill>
                <a:latin typeface="宋体" panose="02010600030101010101" pitchFamily="2" charset="-122"/>
              </a:rPr>
              <a:t>员工福利的种类</a:t>
            </a:r>
            <a:endParaRPr lang="zh-CN" altLang="en-US"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ext Box 2"/>
          <p:cNvSpPr>
            <a:spLocks noGrp="1" noChangeArrowheads="1"/>
          </p:cNvSpPr>
          <p:nvPr>
            <p:ph type="title"/>
          </p:nvPr>
        </p:nvSpPr>
        <p:spPr>
          <a:xfrm>
            <a:off x="0" y="0"/>
            <a:ext cx="10668000" cy="1066800"/>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员工福利的种类</a:t>
            </a:r>
            <a:endParaRPr lang="zh-CN" altLang="en-US" sz="3200" b="1" smtClean="0">
              <a:solidFill>
                <a:srgbClr val="FFFFFF"/>
              </a:solidFill>
              <a:latin typeface="华文中宋" pitchFamily="2" charset="-122"/>
              <a:ea typeface="华文中宋" pitchFamily="2" charset="-122"/>
            </a:endParaRPr>
          </a:p>
        </p:txBody>
      </p:sp>
      <p:sp>
        <p:nvSpPr>
          <p:cNvPr id="1122307" name="Rectangle 3"/>
          <p:cNvSpPr>
            <a:spLocks noChangeArrowheads="1"/>
          </p:cNvSpPr>
          <p:nvPr/>
        </p:nvSpPr>
        <p:spPr bwMode="auto">
          <a:xfrm>
            <a:off x="1676400" y="1632857"/>
            <a:ext cx="7315200" cy="5105400"/>
          </a:xfrm>
          <a:prstGeom prst="rect">
            <a:avLst/>
          </a:prstGeom>
          <a:solidFill>
            <a:srgbClr val="99FF33"/>
          </a:solidFill>
          <a:ln w="12700">
            <a:solidFill>
              <a:schemeClr val="tx2"/>
            </a:solidFill>
            <a:miter lim="800000"/>
          </a:ln>
          <a:effectLst>
            <a:outerShdw dist="107763" dir="8100000" algn="ctr" rotWithShape="0">
              <a:schemeClr val="bg2"/>
            </a:outerShdw>
          </a:effectLst>
        </p:spPr>
        <p:txBody>
          <a:bodyPr wrap="none" lIns="103410" tIns="50797" rIns="103410" bIns="50797" anchor="ctr"/>
          <a:lstStyle/>
          <a:p>
            <a:pPr algn="l" defTabSz="1044575" eaLnBrk="0" hangingPunct="0">
              <a:lnSpc>
                <a:spcPct val="200000"/>
              </a:lnSpc>
              <a:buClr>
                <a:srgbClr val="FF3300"/>
              </a:buClr>
              <a:buSzPct val="120000"/>
              <a:buFont typeface="Webdings" panose="05030102010509060703" pitchFamily="18" charset="2"/>
              <a:buChar char="Ñ"/>
              <a:defRPr/>
            </a:pPr>
            <a:r>
              <a:rPr lang="en-US" altLang="zh-CN" sz="2700" dirty="0">
                <a:solidFill>
                  <a:srgbClr val="A50021"/>
                </a:solidFill>
                <a:latin typeface="Arial Rounded MT Bold" pitchFamily="34" charset="0"/>
                <a:ea typeface="幼圆" pitchFamily="49" charset="-122"/>
              </a:rPr>
              <a:t> </a:t>
            </a:r>
            <a:r>
              <a:rPr lang="zh-CN" altLang="en-US" sz="2700" dirty="0" smtClean="0">
                <a:solidFill>
                  <a:srgbClr val="A50021"/>
                </a:solidFill>
                <a:latin typeface="Arial Rounded MT Bold" pitchFamily="34" charset="0"/>
                <a:ea typeface="幼圆" pitchFamily="49" charset="-122"/>
              </a:rPr>
              <a:t>法定福利</a:t>
            </a:r>
            <a:endParaRPr lang="en-US" altLang="zh-CN" sz="2700" dirty="0" smtClean="0">
              <a:solidFill>
                <a:srgbClr val="A50021"/>
              </a:solidFill>
              <a:latin typeface="Arial Rounded MT Bold" pitchFamily="34" charset="0"/>
              <a:ea typeface="幼圆" pitchFamily="49" charset="-122"/>
            </a:endParaRPr>
          </a:p>
          <a:p>
            <a:pPr lvl="1" algn="l" defTabSz="1044575" eaLnBrk="0" hangingPunct="0">
              <a:lnSpc>
                <a:spcPct val="200000"/>
              </a:lnSpc>
              <a:buClr>
                <a:srgbClr val="FF3300"/>
              </a:buClr>
              <a:buSzPct val="120000"/>
              <a:buFont typeface="Webdings" panose="05030102010509060703" pitchFamily="18" charset="2"/>
              <a:buChar char="Ñ"/>
              <a:defRPr/>
            </a:pPr>
            <a:r>
              <a:rPr lang="zh-CN" altLang="en-US" dirty="0" smtClean="0">
                <a:solidFill>
                  <a:srgbClr val="A50021"/>
                </a:solidFill>
                <a:latin typeface="Arial Rounded MT Bold" pitchFamily="34" charset="0"/>
                <a:ea typeface="幼圆" pitchFamily="49" charset="-122"/>
              </a:rPr>
              <a:t>法定社会保险、住房公积金</a:t>
            </a:r>
            <a:r>
              <a:rPr lang="zh-CN" altLang="en-US" dirty="0">
                <a:solidFill>
                  <a:srgbClr val="A50021"/>
                </a:solidFill>
                <a:latin typeface="Arial Rounded MT Bold" pitchFamily="34" charset="0"/>
                <a:ea typeface="幼圆" pitchFamily="49" charset="-122"/>
              </a:rPr>
              <a:t>、</a:t>
            </a:r>
            <a:r>
              <a:rPr lang="zh-CN" altLang="en-US" dirty="0" smtClean="0">
                <a:solidFill>
                  <a:srgbClr val="A50021"/>
                </a:solidFill>
                <a:latin typeface="Arial Rounded MT Bold" pitchFamily="34" charset="0"/>
                <a:ea typeface="幼圆" pitchFamily="49" charset="-122"/>
              </a:rPr>
              <a:t>法定</a:t>
            </a:r>
            <a:r>
              <a:rPr lang="zh-CN" altLang="en-US" dirty="0">
                <a:solidFill>
                  <a:srgbClr val="A50021"/>
                </a:solidFill>
                <a:latin typeface="Arial Rounded MT Bold" pitchFamily="34" charset="0"/>
                <a:ea typeface="幼圆" pitchFamily="49" charset="-122"/>
              </a:rPr>
              <a:t>假期</a:t>
            </a:r>
            <a:endParaRPr lang="en-US" altLang="zh-CN" dirty="0" smtClean="0">
              <a:solidFill>
                <a:srgbClr val="A50021"/>
              </a:solidFill>
              <a:latin typeface="Arial Rounded MT Bold" pitchFamily="34" charset="0"/>
              <a:ea typeface="幼圆" pitchFamily="49" charset="-122"/>
            </a:endParaRPr>
          </a:p>
          <a:p>
            <a:pPr algn="l" defTabSz="1044575" eaLnBrk="0" hangingPunct="0">
              <a:lnSpc>
                <a:spcPct val="200000"/>
              </a:lnSpc>
              <a:buClr>
                <a:srgbClr val="FF3300"/>
              </a:buClr>
              <a:buSzPct val="120000"/>
              <a:buFont typeface="Webdings" panose="05030102010509060703" pitchFamily="18" charset="2"/>
              <a:buChar char="Ñ"/>
              <a:defRPr/>
            </a:pPr>
            <a:r>
              <a:rPr lang="zh-CN" altLang="zh-CN" sz="2700" dirty="0" smtClean="0">
                <a:solidFill>
                  <a:srgbClr val="A50021"/>
                </a:solidFill>
                <a:latin typeface="Arial Rounded MT Bold" pitchFamily="34" charset="0"/>
                <a:ea typeface="幼圆" pitchFamily="49" charset="-122"/>
              </a:rPr>
              <a:t> </a:t>
            </a:r>
            <a:r>
              <a:rPr lang="zh-CN" altLang="en-US" sz="2700" dirty="0" smtClean="0">
                <a:solidFill>
                  <a:srgbClr val="A50021"/>
                </a:solidFill>
                <a:latin typeface="Arial Rounded MT Bold" pitchFamily="34" charset="0"/>
                <a:ea typeface="幼圆" pitchFamily="49" charset="-122"/>
              </a:rPr>
              <a:t>企业</a:t>
            </a:r>
            <a:r>
              <a:rPr lang="zh-CN" altLang="en-US" sz="2700" dirty="0">
                <a:solidFill>
                  <a:srgbClr val="A50021"/>
                </a:solidFill>
                <a:latin typeface="Arial Rounded MT Bold" pitchFamily="34" charset="0"/>
                <a:ea typeface="幼圆" pitchFamily="49" charset="-122"/>
              </a:rPr>
              <a:t>补充</a:t>
            </a:r>
            <a:r>
              <a:rPr lang="zh-CN" altLang="en-US" sz="2700" dirty="0" smtClean="0">
                <a:solidFill>
                  <a:srgbClr val="A50021"/>
                </a:solidFill>
                <a:latin typeface="Arial Rounded MT Bold" pitchFamily="34" charset="0"/>
                <a:ea typeface="幼圆" pitchFamily="49" charset="-122"/>
              </a:rPr>
              <a:t>保险计划</a:t>
            </a:r>
            <a:endParaRPr lang="zh-CN" altLang="zh-CN" sz="2700" dirty="0">
              <a:solidFill>
                <a:srgbClr val="A50021"/>
              </a:solidFill>
              <a:latin typeface="Arial Rounded MT Bold" pitchFamily="34" charset="0"/>
              <a:ea typeface="幼圆" pitchFamily="49" charset="-122"/>
            </a:endParaRPr>
          </a:p>
          <a:p>
            <a:pPr algn="l" defTabSz="1044575" eaLnBrk="0" hangingPunct="0">
              <a:lnSpc>
                <a:spcPct val="200000"/>
              </a:lnSpc>
              <a:buClr>
                <a:srgbClr val="FF3300"/>
              </a:buClr>
              <a:buSzPct val="120000"/>
              <a:buFont typeface="Webdings" panose="05030102010509060703" pitchFamily="18" charset="2"/>
              <a:buChar char="Ñ"/>
              <a:defRPr/>
            </a:pPr>
            <a:r>
              <a:rPr lang="zh-CN" altLang="en-US" sz="2700" dirty="0" smtClean="0">
                <a:solidFill>
                  <a:srgbClr val="A50021"/>
                </a:solidFill>
                <a:latin typeface="Arial Rounded MT Bold" pitchFamily="34" charset="0"/>
                <a:ea typeface="幼圆" pitchFamily="49" charset="-122"/>
              </a:rPr>
              <a:t>员工</a:t>
            </a:r>
            <a:r>
              <a:rPr lang="zh-CN" altLang="en-US" sz="2700" dirty="0">
                <a:solidFill>
                  <a:srgbClr val="A50021"/>
                </a:solidFill>
                <a:latin typeface="Arial Rounded MT Bold" pitchFamily="34" charset="0"/>
                <a:ea typeface="幼圆" pitchFamily="49" charset="-122"/>
              </a:rPr>
              <a:t>服务</a:t>
            </a:r>
            <a:r>
              <a:rPr lang="zh-CN" altLang="en-US" sz="2700" dirty="0" smtClean="0">
                <a:solidFill>
                  <a:srgbClr val="A50021"/>
                </a:solidFill>
                <a:latin typeface="Arial Rounded MT Bold" pitchFamily="34" charset="0"/>
                <a:ea typeface="幼圆" pitchFamily="49" charset="-122"/>
              </a:rPr>
              <a:t>福利</a:t>
            </a:r>
            <a:endParaRPr lang="en-US" altLang="zh-CN" sz="2700" dirty="0" smtClean="0">
              <a:solidFill>
                <a:srgbClr val="A50021"/>
              </a:solidFill>
              <a:latin typeface="Arial Rounded MT Bold" pitchFamily="34" charset="0"/>
              <a:ea typeface="幼圆" pitchFamily="49" charset="-122"/>
            </a:endParaRPr>
          </a:p>
          <a:p>
            <a:pPr algn="l" defTabSz="1044575" eaLnBrk="0" hangingPunct="0">
              <a:lnSpc>
                <a:spcPct val="200000"/>
              </a:lnSpc>
              <a:buClr>
                <a:srgbClr val="FF3300"/>
              </a:buClr>
              <a:buSzPct val="120000"/>
              <a:buFont typeface="Webdings" panose="05030102010509060703" pitchFamily="18" charset="2"/>
              <a:buChar char="Ñ"/>
              <a:defRPr/>
            </a:pPr>
            <a:r>
              <a:rPr lang="zh-CN" altLang="en-US" sz="2700" dirty="0" smtClean="0">
                <a:solidFill>
                  <a:srgbClr val="A50021"/>
                </a:solidFill>
                <a:latin typeface="Arial Rounded MT Bold" pitchFamily="34" charset="0"/>
                <a:ea typeface="幼圆" pitchFamily="49" charset="-122"/>
              </a:rPr>
              <a:t>弹性福利计划</a:t>
            </a:r>
            <a:endParaRPr lang="zh-CN" altLang="zh-CN" sz="2700" dirty="0">
              <a:solidFill>
                <a:srgbClr val="A50021"/>
              </a:solidFill>
              <a:latin typeface="Arial Rounded MT Bold" pitchFamily="34" charset="0"/>
              <a:ea typeface="幼圆" pitchFamily="49" charset="-122"/>
            </a:endParaRPr>
          </a:p>
        </p:txBody>
      </p:sp>
    </p:spTree>
  </p:cSld>
  <p:clrMapOvr>
    <a:masterClrMapping/>
  </p:clrMapOvr>
  <p:transition spd="slow">
    <p:wip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9" name="Text Box 2"/>
          <p:cNvSpPr>
            <a:spLocks noGrp="1" noChangeArrowheads="1"/>
          </p:cNvSpPr>
          <p:nvPr>
            <p:ph type="title"/>
          </p:nvPr>
        </p:nvSpPr>
        <p:spPr>
          <a:xfrm>
            <a:off x="0" y="0"/>
            <a:ext cx="10668000" cy="857250"/>
          </a:xfrm>
          <a:solidFill>
            <a:srgbClr val="0000CC"/>
          </a:solidFill>
        </p:spPr>
        <p:txBody>
          <a:bodyPr anchor="b"/>
          <a:lstStyle/>
          <a:p>
            <a:pPr eaLnBrk="1" hangingPunct="1">
              <a:lnSpc>
                <a:spcPct val="410000"/>
              </a:lnSpc>
            </a:pPr>
            <a:r>
              <a:rPr lang="zh-CN" altLang="en-US" sz="3200" b="1" dirty="0" smtClean="0">
                <a:solidFill>
                  <a:srgbClr val="FFFFFF"/>
                </a:solidFill>
                <a:latin typeface="华文中宋" pitchFamily="2" charset="-122"/>
                <a:ea typeface="华文中宋" pitchFamily="2" charset="-122"/>
              </a:rPr>
              <a:t>员工福利：法定社会保险</a:t>
            </a:r>
            <a:endParaRPr lang="zh-CN" altLang="en-US" sz="3200" b="1" dirty="0" smtClean="0">
              <a:solidFill>
                <a:srgbClr val="FFFFFF"/>
              </a:solidFill>
              <a:latin typeface="华文中宋" pitchFamily="2" charset="-122"/>
              <a:ea typeface="华文中宋" pitchFamily="2" charset="-122"/>
            </a:endParaRPr>
          </a:p>
        </p:txBody>
      </p:sp>
      <p:graphicFrame>
        <p:nvGraphicFramePr>
          <p:cNvPr id="2" name="图示 1"/>
          <p:cNvGraphicFramePr/>
          <p:nvPr/>
        </p:nvGraphicFramePr>
        <p:xfrm>
          <a:off x="796925" y="1577975"/>
          <a:ext cx="9067800" cy="4572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7" name="Text Box 2"/>
          <p:cNvSpPr>
            <a:spLocks noGrp="1" noChangeArrowheads="1"/>
          </p:cNvSpPr>
          <p:nvPr>
            <p:ph type="title"/>
          </p:nvPr>
        </p:nvSpPr>
        <p:spPr>
          <a:xfrm>
            <a:off x="0" y="0"/>
            <a:ext cx="10668000" cy="857250"/>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员工福利：法定假期</a:t>
            </a:r>
            <a:endParaRPr lang="zh-CN" altLang="en-US" sz="3200" b="1" smtClean="0">
              <a:solidFill>
                <a:srgbClr val="FFFFFF"/>
              </a:solidFill>
              <a:latin typeface="华文中宋" pitchFamily="2" charset="-122"/>
              <a:ea typeface="华文中宋" pitchFamily="2" charset="-122"/>
            </a:endParaRPr>
          </a:p>
        </p:txBody>
      </p:sp>
      <p:graphicFrame>
        <p:nvGraphicFramePr>
          <p:cNvPr id="2" name="图示 1"/>
          <p:cNvGraphicFramePr/>
          <p:nvPr/>
        </p:nvGraphicFramePr>
        <p:xfrm>
          <a:off x="509588" y="1362075"/>
          <a:ext cx="9720262" cy="4572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tile tx="0" ty="0" sx="100000" sy="100000" flip="none" algn="tl"/>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77950" y="1506538"/>
            <a:ext cx="7556500" cy="2438400"/>
          </a:xfrm>
          <a:noFill/>
        </p:spPr>
        <p:txBody>
          <a:bodyPr/>
          <a:lstStyle/>
          <a:p>
            <a:pPr eaLnBrk="1" hangingPunct="1"/>
            <a:r>
              <a:rPr lang="zh-CN" altLang="en-US" sz="6200" b="1" dirty="0" smtClean="0">
                <a:solidFill>
                  <a:srgbClr val="FFFF00"/>
                </a:solidFill>
                <a:latin typeface="文鼎粗行楷体简" pitchFamily="18" charset="-122"/>
                <a:ea typeface="文鼎粗行楷体简" pitchFamily="18" charset="-122"/>
              </a:rPr>
              <a:t>第一章  </a:t>
            </a:r>
            <a:br>
              <a:rPr lang="zh-CN" altLang="en-US" sz="6200" b="1" dirty="0" smtClean="0">
                <a:solidFill>
                  <a:srgbClr val="FFFF00"/>
                </a:solidFill>
                <a:latin typeface="文鼎粗行楷体简" pitchFamily="18" charset="-122"/>
                <a:ea typeface="文鼎粗行楷体简" pitchFamily="18" charset="-122"/>
              </a:rPr>
            </a:br>
            <a:br>
              <a:rPr lang="zh-CN" altLang="en-US" sz="6200" b="1" dirty="0" smtClean="0">
                <a:solidFill>
                  <a:srgbClr val="FFFF00"/>
                </a:solidFill>
                <a:latin typeface="文鼎粗行楷体简" pitchFamily="18" charset="-122"/>
                <a:ea typeface="文鼎粗行楷体简" pitchFamily="18" charset="-122"/>
              </a:rPr>
            </a:br>
            <a:r>
              <a:rPr lang="zh-CN" altLang="en-US" sz="6200" b="1" dirty="0" smtClean="0">
                <a:solidFill>
                  <a:srgbClr val="FFFF00"/>
                </a:solidFill>
                <a:latin typeface="文鼎粗行楷体简" pitchFamily="18" charset="-122"/>
                <a:ea typeface="文鼎粗行楷体简" pitchFamily="18" charset="-122"/>
              </a:rPr>
              <a:t> 薪酬与薪酬管理</a:t>
            </a:r>
            <a:endParaRPr lang="zh-CN" altLang="en-US" sz="6200" b="1" dirty="0" smtClean="0">
              <a:solidFill>
                <a:srgbClr val="FFFF00"/>
              </a:solidFill>
              <a:latin typeface="文鼎粗行楷体简" pitchFamily="18" charset="-122"/>
              <a:ea typeface="文鼎粗行楷体简" pitchFamily="18" charset="-122"/>
            </a:endParaRPr>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00000"/>
              </a:lnSpc>
            </a:pPr>
            <a:r>
              <a:rPr lang="zh-CN" altLang="en-US" sz="3200" b="1" smtClean="0">
                <a:solidFill>
                  <a:srgbClr val="FFFFFF"/>
                </a:solidFill>
                <a:latin typeface="宋体" panose="02010600030101010101" pitchFamily="2" charset="-122"/>
              </a:rPr>
              <a:t>薪酬战略与公司战略的匹配</a:t>
            </a:r>
            <a:endParaRPr lang="zh-CN" altLang="en-US" sz="3200" b="1" smtClean="0">
              <a:solidFill>
                <a:srgbClr val="FFFFFF"/>
              </a:solidFill>
              <a:latin typeface="宋体" panose="02010600030101010101" pitchFamily="2" charset="-122"/>
            </a:endParaRPr>
          </a:p>
        </p:txBody>
      </p:sp>
      <p:graphicFrame>
        <p:nvGraphicFramePr>
          <p:cNvPr id="2" name="图示 1"/>
          <p:cNvGraphicFramePr/>
          <p:nvPr/>
        </p:nvGraphicFramePr>
        <p:xfrm>
          <a:off x="293378" y="929643"/>
          <a:ext cx="10081245" cy="648080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ext Box 2"/>
          <p:cNvSpPr>
            <a:spLocks noGrp="1" noChangeArrowheads="1"/>
          </p:cNvSpPr>
          <p:nvPr>
            <p:ph type="title"/>
          </p:nvPr>
        </p:nvSpPr>
        <p:spPr>
          <a:xfrm>
            <a:off x="0" y="0"/>
            <a:ext cx="10668000" cy="857250"/>
          </a:xfrm>
          <a:solidFill>
            <a:srgbClr val="0000CC"/>
          </a:solidFill>
        </p:spPr>
        <p:txBody>
          <a:bodyPr anchor="b"/>
          <a:lstStyle/>
          <a:p>
            <a:pPr eaLnBrk="1" hangingPunct="1">
              <a:lnSpc>
                <a:spcPct val="410000"/>
              </a:lnSpc>
            </a:pPr>
            <a:r>
              <a:rPr lang="zh-CN" altLang="en-US" sz="3200" b="1" dirty="0" smtClean="0">
                <a:solidFill>
                  <a:srgbClr val="FFFFFF"/>
                </a:solidFill>
                <a:latin typeface="华文中宋" pitchFamily="2" charset="-122"/>
                <a:ea typeface="华文中宋" pitchFamily="2" charset="-122"/>
              </a:rPr>
              <a:t>员工福利：住房公积金</a:t>
            </a:r>
            <a:endParaRPr lang="zh-CN" altLang="en-US" sz="3200" b="1" dirty="0" smtClean="0">
              <a:solidFill>
                <a:srgbClr val="FFFFFF"/>
              </a:solidFill>
              <a:latin typeface="华文中宋" pitchFamily="2" charset="-122"/>
              <a:ea typeface="华文中宋" pitchFamily="2" charset="-122"/>
            </a:endParaRPr>
          </a:p>
        </p:txBody>
      </p:sp>
      <p:graphicFrame>
        <p:nvGraphicFramePr>
          <p:cNvPr id="1125379" name="Group 3"/>
          <p:cNvGraphicFramePr>
            <a:graphicFrameLocks noGrp="1"/>
          </p:cNvGraphicFramePr>
          <p:nvPr>
            <p:ph idx="1"/>
          </p:nvPr>
        </p:nvGraphicFramePr>
        <p:xfrm>
          <a:off x="1012825" y="1506538"/>
          <a:ext cx="9067800" cy="4548190"/>
        </p:xfrm>
        <a:graphic>
          <a:graphicData uri="http://schemas.openxmlformats.org/drawingml/2006/table">
            <a:tbl>
              <a:tblPr/>
              <a:tblGrid>
                <a:gridCol w="1092200"/>
                <a:gridCol w="3179763"/>
                <a:gridCol w="2205037"/>
                <a:gridCol w="2590800"/>
              </a:tblGrid>
              <a:tr h="649288">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地区</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缴存比例</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缴费基数范围</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时间段：</a:t>
                      </a: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2005</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a:t>
                      </a: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月</a:t>
                      </a: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日至</a:t>
                      </a: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2006</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a:t>
                      </a: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月</a:t>
                      </a: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30</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日</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8525">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北京</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，效益好的单位可以为</a:t>
                      </a: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l" defTabSz="1044575"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单位、企业一样</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最高以当地政府部门</a:t>
                      </a:r>
                      <a:endParaRPr kumimoji="1" lang="zh-CN" altLang="en-US" sz="1600" b="0" i="0" u="none" strike="noStrike" cap="none" normalizeH="0" baseline="0" smtClean="0">
                        <a:ln>
                          <a:noFill/>
                        </a:ln>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公布的社会平均工资</a:t>
                      </a:r>
                      <a:endParaRPr kumimoji="1" lang="zh-CN" altLang="en-US" sz="1600" b="0" i="0" u="none" strike="noStrike" cap="none" normalizeH="0" baseline="0" smtClean="0">
                        <a:ln>
                          <a:noFill/>
                        </a:ln>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l" defTabSz="1044575" rtl="0" eaLnBrk="1" fontAlgn="base" latinLnBrk="0" hangingPunct="1">
                        <a:lnSpc>
                          <a:spcPct val="100000"/>
                        </a:lnSpc>
                        <a:spcBef>
                          <a:spcPct val="0"/>
                        </a:spcBef>
                        <a:spcAft>
                          <a:spcPct val="0"/>
                        </a:spcAft>
                        <a:buClrTx/>
                        <a:buSzTx/>
                        <a:buFontTx/>
                        <a:buNone/>
                      </a:pPr>
                      <a:r>
                        <a:rPr kumimoji="1" lang="en-US" altLang="zh-CN" sz="1600" b="0" i="0" u="none" strike="noStrike" cap="none" normalizeH="0" baseline="0" smtClean="0">
                          <a:ln>
                            <a:noFill/>
                          </a:ln>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300%</a:t>
                      </a:r>
                      <a:r>
                        <a:rPr kumimoji="1" lang="zh-CN" altLang="en-US" sz="1600" b="0" i="0" u="none" strike="noStrike" cap="none" normalizeH="0" baseline="0" smtClean="0">
                          <a:ln>
                            <a:noFill/>
                          </a:ln>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为限，最低不能</a:t>
                      </a:r>
                      <a:endParaRPr kumimoji="1" lang="zh-CN" altLang="en-US" sz="1600" b="0" i="0" u="none" strike="noStrike" cap="none" normalizeH="0" baseline="0" smtClean="0">
                        <a:ln>
                          <a:noFill/>
                        </a:ln>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低于社会平均工资</a:t>
                      </a:r>
                      <a:endParaRPr kumimoji="1" lang="zh-CN" altLang="en-US" sz="1600" b="0" i="0" u="none" strike="noStrike" cap="none" normalizeH="0" baseline="0" smtClean="0">
                        <a:ln>
                          <a:noFill/>
                        </a:ln>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６０％</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缴存比例突破上限的要经</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过相关部门审批。</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288">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广州</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，最高比例不得超过</a:t>
                      </a: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，单</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位、企业一样</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r>
              <a:tr h="649288">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武汉</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，最高比例不得超过</a:t>
                      </a: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，单</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位、企业一样</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r>
              <a:tr h="401638">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山西</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单位</a:t>
                      </a: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％，个人</a:t>
                      </a: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r>
              <a:tr h="401638">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贵州</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企业</a:t>
                      </a: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，个人</a:t>
                      </a: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endPar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a:tcPr/>
                </a:tc>
              </a:tr>
              <a:tr h="898525">
                <a:tc gridSpan="4">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国务院</a:t>
                      </a: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住房公积金管理条例</a:t>
                      </a: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第十八条：职工和单位住房公积金的缴存比例均不得低于职工上一年度月平均工资的</a:t>
                      </a: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％；有条件的城市，可以适当提高缴存比例。</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l" defTabSz="1044575" rtl="0" eaLnBrk="0" fontAlgn="base" latinLnBrk="0" hangingPunct="0">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国家建设部：职工住房公积金的缴存比例为</a:t>
                      </a:r>
                      <a:r>
                        <a:rPr kumimoji="1"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5%——12%</a:t>
                      </a: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，有条件的地区和单位可以上调。</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r>
            </a:tbl>
          </a:graphicData>
        </a:graphic>
      </p:graphicFrame>
    </p:spTree>
  </p:cSld>
  <p:clrMapOvr>
    <a:masterClrMapping/>
  </p:clrMapOvr>
  <p:transition spd="slow">
    <p:wip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3" name="Text Box 2"/>
          <p:cNvSpPr>
            <a:spLocks noGrp="1" noChangeArrowheads="1"/>
          </p:cNvSpPr>
          <p:nvPr>
            <p:ph type="title"/>
          </p:nvPr>
        </p:nvSpPr>
        <p:spPr>
          <a:xfrm>
            <a:off x="0" y="0"/>
            <a:ext cx="10668000" cy="1270000"/>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员工福利：企业补充保险</a:t>
            </a:r>
            <a:endParaRPr lang="zh-CN" altLang="en-US" sz="3200" b="1" smtClean="0">
              <a:solidFill>
                <a:srgbClr val="FFFFFF"/>
              </a:solidFill>
              <a:latin typeface="华文中宋" pitchFamily="2" charset="-122"/>
              <a:ea typeface="华文中宋" pitchFamily="2" charset="-122"/>
            </a:endParaRPr>
          </a:p>
        </p:txBody>
      </p:sp>
      <p:graphicFrame>
        <p:nvGraphicFramePr>
          <p:cNvPr id="2" name="图示 1"/>
          <p:cNvGraphicFramePr/>
          <p:nvPr/>
        </p:nvGraphicFramePr>
        <p:xfrm>
          <a:off x="800100" y="2201863"/>
          <a:ext cx="9067800" cy="4572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1" name="Text Box 2"/>
          <p:cNvSpPr>
            <a:spLocks noGrp="1" noChangeArrowheads="1"/>
          </p:cNvSpPr>
          <p:nvPr>
            <p:ph type="title"/>
          </p:nvPr>
        </p:nvSpPr>
        <p:spPr>
          <a:xfrm>
            <a:off x="0" y="0"/>
            <a:ext cx="10668000" cy="1001713"/>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员工福利：员工服务福利</a:t>
            </a:r>
            <a:endParaRPr lang="zh-CN" altLang="en-US" sz="3200" b="1" smtClean="0">
              <a:solidFill>
                <a:srgbClr val="FFFFFF"/>
              </a:solidFill>
              <a:latin typeface="华文中宋" pitchFamily="2" charset="-122"/>
              <a:ea typeface="华文中宋" pitchFamily="2" charset="-122"/>
            </a:endParaRPr>
          </a:p>
        </p:txBody>
      </p:sp>
      <p:graphicFrame>
        <p:nvGraphicFramePr>
          <p:cNvPr id="2" name="图示 1"/>
          <p:cNvGraphicFramePr/>
          <p:nvPr/>
        </p:nvGraphicFramePr>
        <p:xfrm>
          <a:off x="800100" y="2201863"/>
          <a:ext cx="9067800" cy="4572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35844"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弹性福利计划</a:t>
            </a:r>
            <a:r>
              <a:rPr lang="en-US" altLang="zh-CN" sz="3200" b="1" smtClean="0">
                <a:solidFill>
                  <a:srgbClr val="FFFFFF"/>
                </a:solidFill>
                <a:ea typeface="华文中宋" pitchFamily="2" charset="-122"/>
              </a:rPr>
              <a:t>—</a:t>
            </a:r>
            <a:r>
              <a:rPr lang="zh-CN" altLang="en-US" sz="3200" b="1" smtClean="0">
                <a:solidFill>
                  <a:srgbClr val="FFFFFF"/>
                </a:solidFill>
                <a:latin typeface="华文中宋" pitchFamily="2" charset="-122"/>
                <a:ea typeface="华文中宋" pitchFamily="2" charset="-122"/>
              </a:rPr>
              <a:t>内涵</a:t>
            </a:r>
            <a:endParaRPr lang="zh-CN" altLang="en-US" sz="3200" b="1" smtClean="0">
              <a:solidFill>
                <a:srgbClr val="FFFFFF"/>
              </a:solidFill>
              <a:latin typeface="华文中宋" pitchFamily="2" charset="-122"/>
              <a:ea typeface="华文中宋" pitchFamily="2" charset="-122"/>
            </a:endParaRPr>
          </a:p>
        </p:txBody>
      </p:sp>
      <p:sp>
        <p:nvSpPr>
          <p:cNvPr id="35845"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5846"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5847"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5848"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5849"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5850"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5851"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5852"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5853"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5854"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graphicFrame>
        <p:nvGraphicFramePr>
          <p:cNvPr id="35842" name="Object 14">
            <a:hlinkClick r:id="" action="ppaction://ole?verb=0"/>
          </p:cNvPr>
          <p:cNvGraphicFramePr/>
          <p:nvPr/>
        </p:nvGraphicFramePr>
        <p:xfrm>
          <a:off x="1733550" y="1066800"/>
          <a:ext cx="7056438" cy="6096000"/>
        </p:xfrm>
        <a:graphic>
          <a:graphicData uri="http://schemas.openxmlformats.org/presentationml/2006/ole">
            <mc:AlternateContent xmlns:mc="http://schemas.openxmlformats.org/markup-compatibility/2006">
              <mc:Choice xmlns:v="urn:schemas-microsoft-com:vml" Requires="v">
                <p:oleObj spid="_x0000_s28673" name="剪辑" r:id="rId1" imgW="6731000" imgH="8001000" progId="">
                  <p:embed/>
                </p:oleObj>
              </mc:Choice>
              <mc:Fallback>
                <p:oleObj name="剪辑" r:id="rId1" imgW="6731000" imgH="8001000" progId="">
                  <p:embed/>
                  <p:pic>
                    <p:nvPicPr>
                      <p:cNvPr id="0" name="图片 28672"/>
                      <p:cNvPicPr/>
                      <p:nvPr/>
                    </p:nvPicPr>
                    <p:blipFill>
                      <a:blip r:embed="rId2"/>
                      <a:stretch>
                        <a:fillRect/>
                      </a:stretch>
                    </p:blipFill>
                    <p:spPr>
                      <a:xfrm>
                        <a:off x="1733550" y="1066800"/>
                        <a:ext cx="7056438" cy="6096000"/>
                      </a:xfrm>
                      <a:prstGeom prst="rect">
                        <a:avLst/>
                      </a:prstGeom>
                      <a:noFill/>
                      <a:ln w="12700">
                        <a:noFill/>
                      </a:ln>
                    </p:spPr>
                  </p:pic>
                </p:oleObj>
              </mc:Fallback>
            </mc:AlternateContent>
          </a:graphicData>
        </a:graphic>
      </p:graphicFrame>
      <p:sp>
        <p:nvSpPr>
          <p:cNvPr id="35855" name="Text Box 15"/>
          <p:cNvSpPr txBox="1">
            <a:spLocks noChangeArrowheads="1"/>
          </p:cNvSpPr>
          <p:nvPr/>
        </p:nvSpPr>
        <p:spPr bwMode="auto">
          <a:xfrm>
            <a:off x="2165350" y="2608263"/>
            <a:ext cx="6192838" cy="3925887"/>
          </a:xfrm>
          <a:prstGeom prst="rect">
            <a:avLst/>
          </a:prstGeom>
          <a:noFill/>
          <a:ln w="12700">
            <a:noFill/>
            <a:miter lim="800000"/>
          </a:ln>
        </p:spPr>
        <p:txBody>
          <a:bodyPr anchor="ctr">
            <a:spAutoFit/>
          </a:bodyPr>
          <a:lstStyle/>
          <a:p>
            <a:pPr algn="l" eaLnBrk="0" hangingPunct="0">
              <a:lnSpc>
                <a:spcPct val="150000"/>
              </a:lnSpc>
            </a:pPr>
            <a:r>
              <a:rPr lang="en-US" altLang="zh-CN">
                <a:solidFill>
                  <a:srgbClr val="FF0066"/>
                </a:solidFill>
                <a:latin typeface="文鼎粗行楷体简" pitchFamily="18" charset="-122"/>
                <a:ea typeface="文鼎粗行楷体简" pitchFamily="18" charset="-122"/>
              </a:rPr>
              <a:t>     </a:t>
            </a:r>
            <a:r>
              <a:rPr lang="zh-CN" altLang="en-US">
                <a:solidFill>
                  <a:srgbClr val="FF0066"/>
                </a:solidFill>
                <a:latin typeface="文鼎粗行楷体简" pitchFamily="18" charset="-122"/>
                <a:ea typeface="文鼎粗行楷体简" pitchFamily="18" charset="-122"/>
              </a:rPr>
              <a:t>弹性福利计划又被称为</a:t>
            </a:r>
            <a:r>
              <a:rPr lang="zh-CN" altLang="en-US">
                <a:solidFill>
                  <a:srgbClr val="FF0066"/>
                </a:solidFill>
                <a:latin typeface="Arial Rounded MT Bold" pitchFamily="34" charset="0"/>
                <a:ea typeface="文鼎粗行楷体简" pitchFamily="18" charset="-122"/>
              </a:rPr>
              <a:t>“</a:t>
            </a:r>
            <a:r>
              <a:rPr lang="zh-CN" altLang="en-US">
                <a:solidFill>
                  <a:srgbClr val="FF0066"/>
                </a:solidFill>
                <a:latin typeface="文鼎粗行楷体简" pitchFamily="18" charset="-122"/>
                <a:ea typeface="文鼎粗行楷体简" pitchFamily="18" charset="-122"/>
              </a:rPr>
              <a:t>自助餐福利计划</a:t>
            </a:r>
            <a:r>
              <a:rPr lang="zh-CN" altLang="en-US">
                <a:solidFill>
                  <a:srgbClr val="FF0066"/>
                </a:solidFill>
                <a:latin typeface="Arial Rounded MT Bold" pitchFamily="34" charset="0"/>
                <a:ea typeface="文鼎粗行楷体简" pitchFamily="18" charset="-122"/>
              </a:rPr>
              <a:t>”</a:t>
            </a:r>
            <a:r>
              <a:rPr lang="zh-CN" altLang="en-US">
                <a:solidFill>
                  <a:srgbClr val="FF0066"/>
                </a:solidFill>
                <a:latin typeface="文鼎粗行楷体简" pitchFamily="18" charset="-122"/>
                <a:ea typeface="文鼎粗行楷体简" pitchFamily="18" charset="-122"/>
              </a:rPr>
              <a:t>，其基本思想是让员工对自己的福利组合计划进行选择，但这种选择会受两个方面的制约，一是企业必须制定总成本约束线，二是每一种福利组合中都必须包括一些非选择项目，例如社会保险、工伤保险以及失业保险等法定福利计划</a:t>
            </a:r>
            <a:r>
              <a:rPr lang="zh-CN" altLang="zh-CN">
                <a:solidFill>
                  <a:srgbClr val="FF0066"/>
                </a:solidFill>
                <a:latin typeface="文鼎粗行楷体简" pitchFamily="18" charset="-122"/>
                <a:ea typeface="文鼎粗行楷体简" pitchFamily="18" charset="-122"/>
              </a:rPr>
              <a:t>。</a:t>
            </a:r>
            <a:endParaRPr lang="zh-CN" altLang="en-US">
              <a:solidFill>
                <a:srgbClr val="FF0066"/>
              </a:solidFill>
              <a:latin typeface="文鼎粗行楷体简" pitchFamily="18" charset="-122"/>
              <a:ea typeface="文鼎粗行楷体简" pitchFamily="18" charset="-122"/>
            </a:endParaRPr>
          </a:p>
        </p:txBody>
      </p:sp>
    </p:spTree>
  </p:cSld>
  <p:clrMapOvr>
    <a:masterClrMapping/>
  </p:clrMapOvr>
  <p:transition spd="slow">
    <p:wip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弹性福利计划</a:t>
            </a:r>
            <a:r>
              <a:rPr lang="en-US" altLang="zh-CN" sz="3200" b="1" smtClean="0">
                <a:solidFill>
                  <a:srgbClr val="FFFFFF"/>
                </a:solidFill>
                <a:ea typeface="华文中宋" pitchFamily="2" charset="-122"/>
              </a:rPr>
              <a:t>—</a:t>
            </a:r>
            <a:r>
              <a:rPr lang="zh-CN" altLang="en-US" sz="3200" b="1" smtClean="0">
                <a:solidFill>
                  <a:srgbClr val="FFFFFF"/>
                </a:solidFill>
                <a:latin typeface="华文中宋" pitchFamily="2" charset="-122"/>
                <a:ea typeface="华文中宋" pitchFamily="2" charset="-122"/>
              </a:rPr>
              <a:t>实施方式</a:t>
            </a:r>
            <a:endParaRPr lang="zh-CN" altLang="en-US" sz="3200" b="1" smtClean="0">
              <a:solidFill>
                <a:srgbClr val="FFFFFF"/>
              </a:solidFill>
              <a:latin typeface="华文中宋" pitchFamily="2" charset="-122"/>
              <a:ea typeface="华文中宋" pitchFamily="2" charset="-122"/>
            </a:endParaRPr>
          </a:p>
        </p:txBody>
      </p:sp>
      <p:sp>
        <p:nvSpPr>
          <p:cNvPr id="1129475" name="Rectangle 3"/>
          <p:cNvSpPr>
            <a:spLocks noChangeArrowheads="1"/>
          </p:cNvSpPr>
          <p:nvPr/>
        </p:nvSpPr>
        <p:spPr bwMode="auto">
          <a:xfrm>
            <a:off x="1012825" y="1504950"/>
            <a:ext cx="8929688" cy="3924300"/>
          </a:xfrm>
          <a:prstGeom prst="rect">
            <a:avLst/>
          </a:prstGeom>
          <a:solidFill>
            <a:srgbClr val="009900"/>
          </a:solidFill>
          <a:ln w="76200" cmpd="tri">
            <a:solidFill>
              <a:srgbClr val="009900"/>
            </a:solidFill>
            <a:miter lim="800000"/>
          </a:ln>
          <a:effectLst>
            <a:outerShdw dist="107763" dir="2700000" algn="ctr" rotWithShape="0">
              <a:schemeClr val="bg2"/>
            </a:outerShdw>
          </a:effectLst>
        </p:spPr>
        <p:txBody>
          <a:bodyPr lIns="90488" tIns="44450" rIns="90488" bIns="44450">
            <a:spAutoFit/>
          </a:bodyPr>
          <a:lstStyle/>
          <a:p>
            <a:pPr algn="l">
              <a:lnSpc>
                <a:spcPct val="220000"/>
              </a:lnSpc>
              <a:buClr>
                <a:srgbClr val="FF0000"/>
              </a:buClr>
              <a:buFont typeface="Monotype Sorts" pitchFamily="2" charset="2"/>
              <a:buChar char="8"/>
              <a:defRPr/>
            </a:pPr>
            <a:r>
              <a:rPr lang="zh-CN" altLang="en-US" sz="2800">
                <a:solidFill>
                  <a:srgbClr val="FFFF66"/>
                </a:solidFill>
                <a:latin typeface="文鼎粗圆简" pitchFamily="18" charset="-122"/>
                <a:ea typeface="文鼎粗圆简" pitchFamily="18" charset="-122"/>
              </a:rPr>
              <a:t>附加福利计划</a:t>
            </a:r>
            <a:endParaRPr lang="zh-CN" altLang="en-US" sz="2800">
              <a:solidFill>
                <a:srgbClr val="FFFF66"/>
              </a:solidFill>
              <a:latin typeface="文鼎粗圆简" pitchFamily="18" charset="-122"/>
              <a:ea typeface="文鼎粗圆简" pitchFamily="18" charset="-122"/>
            </a:endParaRPr>
          </a:p>
          <a:p>
            <a:pPr algn="l">
              <a:lnSpc>
                <a:spcPct val="220000"/>
              </a:lnSpc>
              <a:buClr>
                <a:srgbClr val="FF0000"/>
              </a:buClr>
              <a:buFont typeface="Monotype Sorts" pitchFamily="2" charset="2"/>
              <a:buChar char="8"/>
              <a:defRPr/>
            </a:pPr>
            <a:r>
              <a:rPr lang="zh-CN" altLang="en-US" sz="2800">
                <a:solidFill>
                  <a:srgbClr val="FFFF66"/>
                </a:solidFill>
                <a:latin typeface="文鼎粗圆简" pitchFamily="18" charset="-122"/>
                <a:ea typeface="文鼎粗圆简" pitchFamily="18" charset="-122"/>
              </a:rPr>
              <a:t>混合匹配福利计划</a:t>
            </a:r>
            <a:endParaRPr lang="zh-CN" altLang="en-US" sz="2800">
              <a:solidFill>
                <a:srgbClr val="FFFF66"/>
              </a:solidFill>
              <a:latin typeface="文鼎粗圆简" pitchFamily="18" charset="-122"/>
              <a:ea typeface="文鼎粗圆简" pitchFamily="18" charset="-122"/>
            </a:endParaRPr>
          </a:p>
          <a:p>
            <a:pPr algn="l">
              <a:lnSpc>
                <a:spcPct val="220000"/>
              </a:lnSpc>
              <a:buClr>
                <a:srgbClr val="FF0000"/>
              </a:buClr>
              <a:buFont typeface="Monotype Sorts" pitchFamily="2" charset="2"/>
              <a:buChar char="8"/>
              <a:defRPr/>
            </a:pPr>
            <a:r>
              <a:rPr lang="zh-CN" altLang="en-US" sz="2800">
                <a:solidFill>
                  <a:srgbClr val="FFFF66"/>
                </a:solidFill>
                <a:latin typeface="文鼎粗圆简" pitchFamily="18" charset="-122"/>
                <a:ea typeface="文鼎粗圆简" pitchFamily="18" charset="-122"/>
              </a:rPr>
              <a:t>核心福利项目计划 </a:t>
            </a:r>
            <a:endParaRPr lang="zh-CN" altLang="en-US" sz="2800">
              <a:solidFill>
                <a:srgbClr val="FFFF66"/>
              </a:solidFill>
              <a:latin typeface="文鼎粗圆简" pitchFamily="18" charset="-122"/>
              <a:ea typeface="文鼎粗圆简" pitchFamily="18" charset="-122"/>
            </a:endParaRPr>
          </a:p>
          <a:p>
            <a:pPr algn="l">
              <a:lnSpc>
                <a:spcPct val="220000"/>
              </a:lnSpc>
              <a:buClr>
                <a:srgbClr val="FF0000"/>
              </a:buClr>
              <a:buFont typeface="Monotype Sorts" pitchFamily="2" charset="2"/>
              <a:buChar char="8"/>
              <a:defRPr/>
            </a:pPr>
            <a:r>
              <a:rPr lang="zh-CN" altLang="en-US" sz="2800">
                <a:solidFill>
                  <a:srgbClr val="FFFF66"/>
                </a:solidFill>
                <a:latin typeface="文鼎粗圆简" pitchFamily="18" charset="-122"/>
                <a:ea typeface="文鼎粗圆简" pitchFamily="18" charset="-122"/>
              </a:rPr>
              <a:t>标准福利计划</a:t>
            </a:r>
            <a:endParaRPr lang="zh-CN" altLang="en-US">
              <a:solidFill>
                <a:srgbClr val="FFFF66"/>
              </a:solidFill>
              <a:latin typeface="文鼎粗圆简" pitchFamily="18" charset="-122"/>
              <a:ea typeface="文鼎粗圆简" pitchFamily="18" charset="-122"/>
            </a:endParaRPr>
          </a:p>
        </p:txBody>
      </p:sp>
    </p:spTree>
  </p:cSld>
  <p:clrMapOvr>
    <a:masterClrMapping/>
  </p:clrMapOvr>
  <p:transition spd="slow">
    <p:wip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descr="footnote1[1]"/>
          <p:cNvSpPr>
            <a:spLocks noGrp="1" noChangeArrowheads="1"/>
          </p:cNvSpPr>
          <p:nvPr>
            <p:ph type="title"/>
          </p:nvPr>
        </p:nvSpPr>
        <p:spPr>
          <a:xfrm>
            <a:off x="1790700" y="1676400"/>
            <a:ext cx="6819900" cy="3124200"/>
          </a:xfrm>
          <a:blipFill dpi="0" rotWithShape="0">
            <a:blip r:embed="rId1" cstate="print"/>
            <a:srcRect/>
            <a:stretch>
              <a:fillRect/>
            </a:stretch>
          </a:blipFill>
        </p:spPr>
        <p:txBody>
          <a:bodyPr/>
          <a:lstStyle/>
          <a:p>
            <a:pPr eaLnBrk="1" hangingPunct="1">
              <a:lnSpc>
                <a:spcPct val="110000"/>
              </a:lnSpc>
            </a:pPr>
            <a:r>
              <a:rPr lang="zh-CN" altLang="en-US" b="1" smtClean="0">
                <a:solidFill>
                  <a:schemeClr val="bg1"/>
                </a:solidFill>
                <a:latin typeface="宋体" panose="02010600030101010101" pitchFamily="2" charset="-122"/>
              </a:rPr>
              <a:t>第三节</a:t>
            </a:r>
            <a:br>
              <a:rPr lang="zh-CN" altLang="en-US" b="1" smtClean="0">
                <a:solidFill>
                  <a:schemeClr val="bg1"/>
                </a:solidFill>
                <a:latin typeface="宋体" panose="02010600030101010101" pitchFamily="2" charset="-122"/>
              </a:rPr>
            </a:br>
            <a:br>
              <a:rPr lang="zh-CN" altLang="en-US" b="1" smtClean="0">
                <a:solidFill>
                  <a:schemeClr val="bg1"/>
                </a:solidFill>
                <a:latin typeface="宋体" panose="02010600030101010101" pitchFamily="2" charset="-122"/>
              </a:rPr>
            </a:br>
            <a:r>
              <a:rPr lang="zh-CN" altLang="en-US" b="1" smtClean="0">
                <a:solidFill>
                  <a:schemeClr val="bg1"/>
                </a:solidFill>
                <a:latin typeface="宋体" panose="02010600030101010101" pitchFamily="2" charset="-122"/>
              </a:rPr>
              <a:t>员工福利的规划与管理</a:t>
            </a:r>
            <a:endParaRPr lang="zh-CN" altLang="en-US"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提供什么样的福利</a:t>
            </a:r>
            <a:endParaRPr lang="zh-CN" altLang="en-US" sz="3200" b="1" smtClean="0">
              <a:solidFill>
                <a:srgbClr val="FFFFFF"/>
              </a:solidFill>
              <a:latin typeface="华文中宋" pitchFamily="2" charset="-122"/>
              <a:ea typeface="华文中宋" pitchFamily="2" charset="-122"/>
            </a:endParaRPr>
          </a:p>
        </p:txBody>
      </p:sp>
      <p:sp>
        <p:nvSpPr>
          <p:cNvPr id="1131523" name="Rectangle 3"/>
          <p:cNvSpPr>
            <a:spLocks noChangeArrowheads="1"/>
          </p:cNvSpPr>
          <p:nvPr/>
        </p:nvSpPr>
        <p:spPr bwMode="auto">
          <a:xfrm>
            <a:off x="1012825" y="1146175"/>
            <a:ext cx="8929688" cy="5543550"/>
          </a:xfrm>
          <a:prstGeom prst="rect">
            <a:avLst/>
          </a:prstGeom>
          <a:solidFill>
            <a:srgbClr val="009900"/>
          </a:solidFill>
          <a:ln w="76200" cmpd="tri">
            <a:solidFill>
              <a:srgbClr val="009900"/>
            </a:solidFill>
            <a:miter lim="800000"/>
          </a:ln>
          <a:effectLst>
            <a:outerShdw dist="107763" dir="2700000" algn="ctr" rotWithShape="0">
              <a:schemeClr val="bg2"/>
            </a:outerShdw>
          </a:effectLst>
        </p:spPr>
        <p:txBody>
          <a:bodyPr lIns="90488" tIns="44450" rIns="90488" bIns="44450">
            <a:spAutoFit/>
          </a:bodyPr>
          <a:lstStyle/>
          <a:p>
            <a:pPr algn="l">
              <a:lnSpc>
                <a:spcPct val="180000"/>
              </a:lnSpc>
              <a:buClr>
                <a:srgbClr val="FF0000"/>
              </a:buClr>
              <a:buFont typeface="Monotype Sorts" pitchFamily="2" charset="2"/>
              <a:buNone/>
              <a:defRPr/>
            </a:pPr>
            <a:r>
              <a:rPr lang="en-US" altLang="zh-CN" sz="2800">
                <a:solidFill>
                  <a:srgbClr val="FFFF66"/>
                </a:solidFill>
                <a:latin typeface="文鼎粗圆简" pitchFamily="18" charset="-122"/>
                <a:ea typeface="文鼎粗圆简" pitchFamily="18" charset="-122"/>
              </a:rPr>
              <a:t>    </a:t>
            </a:r>
            <a:r>
              <a:rPr lang="zh-CN" altLang="en-US" sz="2800">
                <a:solidFill>
                  <a:srgbClr val="FFFF66"/>
                </a:solidFill>
                <a:latin typeface="文鼎粗圆简" pitchFamily="18" charset="-122"/>
                <a:ea typeface="文鼎粗圆简" pitchFamily="18" charset="-122"/>
              </a:rPr>
              <a:t>在考虑到底设立什么样的福利计划时，企业应当着重从以下几个方面入手。</a:t>
            </a:r>
            <a:endParaRPr lang="zh-CN" altLang="en-US" sz="2800">
              <a:solidFill>
                <a:srgbClr val="FFFF66"/>
              </a:solidFill>
              <a:latin typeface="文鼎粗圆简" pitchFamily="18" charset="-122"/>
              <a:ea typeface="文鼎粗圆简" pitchFamily="18" charset="-122"/>
            </a:endParaRPr>
          </a:p>
          <a:p>
            <a:pPr algn="l">
              <a:lnSpc>
                <a:spcPct val="180000"/>
              </a:lnSpc>
              <a:buClr>
                <a:srgbClr val="FF0000"/>
              </a:buClr>
              <a:buFont typeface="Monotype Sorts" pitchFamily="2" charset="2"/>
              <a:buChar char="8"/>
              <a:defRPr/>
            </a:pPr>
            <a:r>
              <a:rPr lang="zh-CN" altLang="en-US" sz="2800">
                <a:solidFill>
                  <a:srgbClr val="FFFF66"/>
                </a:solidFill>
                <a:latin typeface="文鼎粗圆简" pitchFamily="18" charset="-122"/>
                <a:ea typeface="文鼎粗圆简" pitchFamily="18" charset="-122"/>
              </a:rPr>
              <a:t>了解国家立法立法 </a:t>
            </a:r>
            <a:endParaRPr lang="zh-CN" altLang="en-US" sz="2800">
              <a:solidFill>
                <a:srgbClr val="FFFF66"/>
              </a:solidFill>
              <a:latin typeface="文鼎粗圆简" pitchFamily="18" charset="-122"/>
              <a:ea typeface="文鼎粗圆简" pitchFamily="18" charset="-122"/>
            </a:endParaRPr>
          </a:p>
          <a:p>
            <a:pPr algn="l">
              <a:lnSpc>
                <a:spcPct val="180000"/>
              </a:lnSpc>
              <a:buClr>
                <a:srgbClr val="FF0000"/>
              </a:buClr>
              <a:buFont typeface="Monotype Sorts" pitchFamily="2" charset="2"/>
              <a:buChar char="8"/>
              <a:defRPr/>
            </a:pPr>
            <a:r>
              <a:rPr lang="zh-CN" altLang="en-US" sz="2800">
                <a:solidFill>
                  <a:srgbClr val="FFFF66"/>
                </a:solidFill>
                <a:latin typeface="文鼎粗圆简" pitchFamily="18" charset="-122"/>
                <a:ea typeface="文鼎粗圆简" pitchFamily="18" charset="-122"/>
              </a:rPr>
              <a:t>开展福利调查 </a:t>
            </a:r>
            <a:endParaRPr lang="zh-CN" altLang="en-US" sz="2800">
              <a:solidFill>
                <a:srgbClr val="FFFF66"/>
              </a:solidFill>
              <a:latin typeface="文鼎粗圆简" pitchFamily="18" charset="-122"/>
              <a:ea typeface="文鼎粗圆简" pitchFamily="18" charset="-122"/>
            </a:endParaRPr>
          </a:p>
          <a:p>
            <a:pPr algn="l">
              <a:lnSpc>
                <a:spcPct val="180000"/>
              </a:lnSpc>
              <a:buClr>
                <a:srgbClr val="FF0000"/>
              </a:buClr>
              <a:buFont typeface="Monotype Sorts" pitchFamily="2" charset="2"/>
              <a:buChar char="8"/>
              <a:defRPr/>
            </a:pPr>
            <a:r>
              <a:rPr lang="zh-CN" altLang="en-US" sz="2800">
                <a:solidFill>
                  <a:srgbClr val="FFFF66"/>
                </a:solidFill>
                <a:latin typeface="文鼎粗圆简" pitchFamily="18" charset="-122"/>
                <a:ea typeface="文鼎粗圆简" pitchFamily="18" charset="-122"/>
              </a:rPr>
              <a:t>做好企业的福利规划与分析 </a:t>
            </a:r>
            <a:endParaRPr lang="zh-CN" altLang="en-US" sz="2800">
              <a:solidFill>
                <a:srgbClr val="FFFF66"/>
              </a:solidFill>
              <a:latin typeface="文鼎粗圆简" pitchFamily="18" charset="-122"/>
              <a:ea typeface="文鼎粗圆简" pitchFamily="18" charset="-122"/>
            </a:endParaRPr>
          </a:p>
          <a:p>
            <a:pPr algn="l">
              <a:lnSpc>
                <a:spcPct val="180000"/>
              </a:lnSpc>
              <a:buClr>
                <a:srgbClr val="FF0000"/>
              </a:buClr>
              <a:buFont typeface="Monotype Sorts" pitchFamily="2" charset="2"/>
              <a:buChar char="8"/>
              <a:defRPr/>
            </a:pPr>
            <a:r>
              <a:rPr lang="zh-CN" altLang="en-US" sz="2800">
                <a:solidFill>
                  <a:srgbClr val="FFFF66"/>
                </a:solidFill>
                <a:latin typeface="文鼎粗圆简" pitchFamily="18" charset="-122"/>
                <a:ea typeface="文鼎粗圆简" pitchFamily="18" charset="-122"/>
              </a:rPr>
              <a:t>对企业的财务状况进行分析 </a:t>
            </a:r>
            <a:endParaRPr lang="zh-CN" altLang="en-US" sz="2800">
              <a:solidFill>
                <a:srgbClr val="FFFF66"/>
              </a:solidFill>
              <a:latin typeface="文鼎粗圆简" pitchFamily="18" charset="-122"/>
              <a:ea typeface="文鼎粗圆简" pitchFamily="18" charset="-122"/>
            </a:endParaRPr>
          </a:p>
          <a:p>
            <a:pPr algn="l">
              <a:lnSpc>
                <a:spcPct val="180000"/>
              </a:lnSpc>
              <a:buClr>
                <a:srgbClr val="FF0000"/>
              </a:buClr>
              <a:buFont typeface="Monotype Sorts" pitchFamily="2" charset="2"/>
              <a:buChar char="8"/>
              <a:defRPr/>
            </a:pPr>
            <a:r>
              <a:rPr lang="zh-CN" altLang="en-US" sz="2800">
                <a:solidFill>
                  <a:srgbClr val="FFFF66"/>
                </a:solidFill>
                <a:latin typeface="文鼎粗圆简" pitchFamily="18" charset="-122"/>
                <a:ea typeface="文鼎粗圆简" pitchFamily="18" charset="-122"/>
              </a:rPr>
              <a:t>了解集体谈判对于员工福利的影响 </a:t>
            </a:r>
            <a:endParaRPr lang="zh-CN" altLang="en-US" sz="2800">
              <a:solidFill>
                <a:srgbClr val="FFFF66"/>
              </a:solidFill>
              <a:latin typeface="文鼎粗圆简" pitchFamily="18" charset="-122"/>
              <a:ea typeface="文鼎粗圆简" pitchFamily="18" charset="-122"/>
            </a:endParaRPr>
          </a:p>
        </p:txBody>
      </p:sp>
    </p:spTree>
  </p:cSld>
  <p:clrMapOvr>
    <a:masterClrMapping/>
  </p:clrMapOvr>
  <p:transition spd="slow">
    <p:wip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为谁提供福利福利</a:t>
            </a:r>
            <a:endParaRPr lang="zh-CN" altLang="en-US" sz="3200" b="1" smtClean="0">
              <a:solidFill>
                <a:srgbClr val="FFFFFF"/>
              </a:solidFill>
              <a:latin typeface="华文中宋" pitchFamily="2" charset="-122"/>
              <a:ea typeface="华文中宋" pitchFamily="2" charset="-122"/>
            </a:endParaRPr>
          </a:p>
        </p:txBody>
      </p:sp>
      <p:sp>
        <p:nvSpPr>
          <p:cNvPr id="301059" name="Rectangle 3"/>
          <p:cNvSpPr>
            <a:spLocks noChangeArrowheads="1"/>
          </p:cNvSpPr>
          <p:nvPr/>
        </p:nvSpPr>
        <p:spPr bwMode="auto">
          <a:xfrm>
            <a:off x="509588" y="974725"/>
            <a:ext cx="9793287" cy="6061075"/>
          </a:xfrm>
          <a:prstGeom prst="rect">
            <a:avLst/>
          </a:prstGeom>
          <a:solidFill>
            <a:srgbClr val="CCFF66"/>
          </a:solidFill>
          <a:ln w="57150" cap="rnd" cmpd="thinThick">
            <a:solidFill>
              <a:srgbClr val="6600FF"/>
            </a:solidFill>
            <a:prstDash val="sysDot"/>
            <a:miter lim="800000"/>
          </a:ln>
        </p:spPr>
        <p:txBody>
          <a:bodyPr lIns="90488" tIns="44450" rIns="90488" bIns="44450">
            <a:spAutoFit/>
          </a:bodyPr>
          <a:lstStyle/>
          <a:p>
            <a:pPr algn="ctr">
              <a:lnSpc>
                <a:spcPct val="180000"/>
              </a:lnSpc>
              <a:buClr>
                <a:srgbClr val="003BF6"/>
              </a:buClr>
              <a:buFont typeface="Monotype Sorts" pitchFamily="2" charset="2"/>
              <a:buNone/>
            </a:pPr>
            <a:endParaRPr lang="zh-CN" altLang="zh-CN">
              <a:solidFill>
                <a:srgbClr val="A50021"/>
              </a:solidFill>
              <a:latin typeface="华文中宋" pitchFamily="2" charset="-122"/>
              <a:ea typeface="华文中宋" pitchFamily="2" charset="-122"/>
            </a:endParaRPr>
          </a:p>
          <a:p>
            <a:pPr lvl="1">
              <a:lnSpc>
                <a:spcPct val="160000"/>
              </a:lnSpc>
              <a:buClr>
                <a:srgbClr val="FF0000"/>
              </a:buClr>
              <a:buFont typeface="Monotype Sorts" pitchFamily="2" charset="2"/>
              <a:buChar char=","/>
            </a:pPr>
            <a:r>
              <a:rPr lang="zh-CN" altLang="en-US">
                <a:solidFill>
                  <a:srgbClr val="A50021"/>
                </a:solidFill>
                <a:latin typeface="华文中宋" pitchFamily="2" charset="-122"/>
                <a:ea typeface="华文中宋" pitchFamily="2" charset="-122"/>
              </a:rPr>
              <a:t>如果组织仅仅希望保留某些特定的员工群体，而对其他员工群体的去留并不十分关心，那么不同的员工群体就有可能会得到不同的福利组合。这是成本</a:t>
            </a:r>
            <a:r>
              <a:rPr lang="en-US" altLang="zh-CN">
                <a:solidFill>
                  <a:srgbClr val="A50021"/>
                </a:solidFill>
                <a:latin typeface="华文中宋" pitchFamily="2" charset="-122"/>
                <a:ea typeface="华文中宋" pitchFamily="2" charset="-122"/>
              </a:rPr>
              <a:t>/</a:t>
            </a:r>
            <a:r>
              <a:rPr lang="zh-CN" altLang="en-US">
                <a:solidFill>
                  <a:srgbClr val="A50021"/>
                </a:solidFill>
                <a:latin typeface="华文中宋" pitchFamily="2" charset="-122"/>
                <a:ea typeface="华文中宋" pitchFamily="2" charset="-122"/>
              </a:rPr>
              <a:t>福利问题的延伸</a:t>
            </a:r>
            <a:r>
              <a:rPr lang="en-US" altLang="zh-CN">
                <a:solidFill>
                  <a:srgbClr val="A50021"/>
                </a:solidFill>
                <a:latin typeface="华文中宋" pitchFamily="2" charset="-122"/>
                <a:ea typeface="华文中宋" pitchFamily="2" charset="-122"/>
              </a:rPr>
              <a:t>——</a:t>
            </a:r>
            <a:r>
              <a:rPr lang="zh-CN" altLang="en-US">
                <a:solidFill>
                  <a:srgbClr val="A50021"/>
                </a:solidFill>
                <a:latin typeface="华文中宋" pitchFamily="2" charset="-122"/>
                <a:ea typeface="华文中宋" pitchFamily="2" charset="-122"/>
              </a:rPr>
              <a:t>福利支出和组织的其他支出一样，应该为组织创造价值。</a:t>
            </a:r>
            <a:endParaRPr lang="zh-CN" altLang="en-US">
              <a:solidFill>
                <a:srgbClr val="A50021"/>
              </a:solidFill>
              <a:latin typeface="华文中宋" pitchFamily="2" charset="-122"/>
              <a:ea typeface="华文中宋" pitchFamily="2" charset="-122"/>
            </a:endParaRPr>
          </a:p>
          <a:p>
            <a:pPr lvl="1">
              <a:lnSpc>
                <a:spcPct val="160000"/>
              </a:lnSpc>
              <a:buClr>
                <a:srgbClr val="FF0000"/>
              </a:buClr>
              <a:buFont typeface="Monotype Sorts" pitchFamily="2" charset="2"/>
              <a:buChar char=","/>
            </a:pPr>
            <a:r>
              <a:rPr lang="zh-CN" altLang="en-US">
                <a:solidFill>
                  <a:srgbClr val="A50021"/>
                </a:solidFill>
                <a:latin typeface="华文中宋" pitchFamily="2" charset="-122"/>
                <a:ea typeface="华文中宋" pitchFamily="2" charset="-122"/>
              </a:rPr>
              <a:t>大多数企业至少都有两种以上得福利组合，一种适用于经理人员，一种适用于其他普通员工。很多组织对普通员工也进行分门别类的对待，例如对销售类员工和技术类员工的福利待遇作出区别对待。 </a:t>
            </a:r>
            <a:endParaRPr lang="zh-CN" altLang="en-US">
              <a:solidFill>
                <a:srgbClr val="A50021"/>
              </a:solidFill>
              <a:latin typeface="华文中宋" pitchFamily="2" charset="-122"/>
              <a:ea typeface="华文中宋" pitchFamily="2" charset="-122"/>
            </a:endParaRPr>
          </a:p>
          <a:p>
            <a:pPr lvl="1">
              <a:lnSpc>
                <a:spcPct val="160000"/>
              </a:lnSpc>
              <a:buClr>
                <a:srgbClr val="FF0000"/>
              </a:buClr>
              <a:buFont typeface="Monotype Sorts" pitchFamily="2" charset="2"/>
              <a:buChar char=","/>
            </a:pPr>
            <a:r>
              <a:rPr lang="zh-CN" altLang="en-US">
                <a:solidFill>
                  <a:srgbClr val="A50021"/>
                </a:solidFill>
                <a:latin typeface="华文中宋" pitchFamily="2" charset="-122"/>
                <a:ea typeface="华文中宋" pitchFamily="2" charset="-122"/>
              </a:rPr>
              <a:t>出于对福利成本的考虑，很多企业还雇佣非全日制员工来代替雇佣全日制员工的做法。</a:t>
            </a:r>
            <a:endParaRPr lang="zh-CN" altLang="en-US">
              <a:solidFill>
                <a:srgbClr val="A50021"/>
              </a:solidFill>
              <a:latin typeface="华文中宋" pitchFamily="2" charset="-122"/>
              <a:ea typeface="华文中宋" pitchFamily="2" charset="-122"/>
            </a:endParaRPr>
          </a:p>
        </p:txBody>
      </p:sp>
    </p:spTree>
  </p:cSld>
  <p:clrMapOvr>
    <a:masterClrMapping/>
  </p:clrMapOvr>
  <p:transition spd="slow">
    <p:wip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福利管理</a:t>
            </a:r>
            <a:r>
              <a:rPr lang="en-US" altLang="zh-CN" sz="3200" b="1" smtClean="0">
                <a:solidFill>
                  <a:srgbClr val="FFFFFF"/>
                </a:solidFill>
                <a:ea typeface="华文中宋" pitchFamily="2" charset="-122"/>
              </a:rPr>
              <a:t>—</a:t>
            </a:r>
            <a:r>
              <a:rPr lang="zh-CN" altLang="en-US" sz="3200" b="1" smtClean="0">
                <a:solidFill>
                  <a:srgbClr val="FFFFFF"/>
                </a:solidFill>
                <a:latin typeface="华文中宋" pitchFamily="2" charset="-122"/>
                <a:ea typeface="华文中宋" pitchFamily="2" charset="-122"/>
              </a:rPr>
              <a:t>处理福利申请</a:t>
            </a:r>
            <a:endParaRPr lang="zh-CN" altLang="en-US" sz="3200" b="1" smtClean="0">
              <a:solidFill>
                <a:srgbClr val="FFFFFF"/>
              </a:solidFill>
              <a:latin typeface="华文中宋" pitchFamily="2" charset="-122"/>
              <a:ea typeface="华文中宋" pitchFamily="2" charset="-122"/>
            </a:endParaRPr>
          </a:p>
        </p:txBody>
      </p:sp>
      <p:sp>
        <p:nvSpPr>
          <p:cNvPr id="302083" name="Rectangle 3"/>
          <p:cNvSpPr>
            <a:spLocks noChangeArrowheads="1"/>
          </p:cNvSpPr>
          <p:nvPr/>
        </p:nvSpPr>
        <p:spPr bwMode="auto">
          <a:xfrm>
            <a:off x="941388" y="1289050"/>
            <a:ext cx="9220200" cy="4738688"/>
          </a:xfrm>
          <a:prstGeom prst="rect">
            <a:avLst/>
          </a:prstGeom>
          <a:solidFill>
            <a:srgbClr val="000099"/>
          </a:solidFill>
          <a:ln w="9525">
            <a:miter lim="800000"/>
          </a:ln>
          <a:scene3d>
            <a:camera prst="legacyObliqueTopLeft"/>
            <a:lightRig rig="legacyFlat3" dir="t"/>
          </a:scene3d>
          <a:sp3d extrusionH="430200" prstMaterial="legacyMatte">
            <a:bevelT w="13500" h="13500" prst="angle"/>
            <a:bevelB w="13500" h="13500" prst="angle"/>
            <a:extrusionClr>
              <a:srgbClr val="000099"/>
            </a:extrusionClr>
          </a:sp3d>
        </p:spPr>
        <p:txBody>
          <a:bodyPr lIns="104498" tIns="52249" rIns="104498" bIns="52249">
            <a:spAutoFit/>
            <a:flatTx/>
          </a:bodyPr>
          <a:lstStyle/>
          <a:p>
            <a:pPr marL="457200" indent="-457200" algn="l" defTabSz="1044575">
              <a:lnSpc>
                <a:spcPct val="155000"/>
              </a:lnSpc>
              <a:buClr>
                <a:srgbClr val="FF0066"/>
              </a:buClr>
              <a:buFont typeface="Webdings" panose="05030102010509060703" pitchFamily="18" charset="2"/>
              <a:buChar char="Ë"/>
            </a:pPr>
            <a:r>
              <a:rPr lang="zh-CN" altLang="en-US" sz="2800">
                <a:solidFill>
                  <a:srgbClr val="FFFF66"/>
                </a:solidFill>
                <a:latin typeface="华文细黑" pitchFamily="2" charset="-122"/>
                <a:ea typeface="华文细黑" pitchFamily="2" charset="-122"/>
              </a:rPr>
              <a:t>一般情况下，员工会根据公司的福利制度和政策向公司提出享受福利的申请，而企业此时就需要对这些福利申请进行审查，看其申请是否合理。 </a:t>
            </a:r>
            <a:endParaRPr lang="zh-CN" altLang="en-US" sz="2800">
              <a:solidFill>
                <a:srgbClr val="FFFF66"/>
              </a:solidFill>
              <a:latin typeface="华文细黑" pitchFamily="2" charset="-122"/>
              <a:ea typeface="华文细黑" pitchFamily="2" charset="-122"/>
            </a:endParaRPr>
          </a:p>
          <a:p>
            <a:pPr marL="457200" indent="-457200" algn="l" defTabSz="1044575">
              <a:lnSpc>
                <a:spcPct val="155000"/>
              </a:lnSpc>
              <a:buClr>
                <a:srgbClr val="FF0066"/>
              </a:buClr>
              <a:buFont typeface="Webdings" panose="05030102010509060703" pitchFamily="18" charset="2"/>
              <a:buChar char="Ë"/>
            </a:pPr>
            <a:r>
              <a:rPr lang="zh-CN" altLang="en-US" sz="2800">
                <a:solidFill>
                  <a:srgbClr val="FFFF66"/>
                </a:solidFill>
                <a:latin typeface="华文细黑" pitchFamily="2" charset="-122"/>
                <a:ea typeface="华文细黑" pitchFamily="2" charset="-122"/>
              </a:rPr>
              <a:t>在福利申请的受理以及审理方面，福利管理者能够显示出自己对整个组织的重要价值 ，因为通过对福利申请者进行认真的审查，并恰当地处理福利申请，可以为企业节省很多不必要的支出。</a:t>
            </a:r>
            <a:endParaRPr lang="zh-CN" altLang="en-US" sz="2800">
              <a:solidFill>
                <a:srgbClr val="FFFF66"/>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福利管理</a:t>
            </a:r>
            <a:r>
              <a:rPr lang="en-US" altLang="zh-CN" sz="3200" b="1" smtClean="0">
                <a:solidFill>
                  <a:srgbClr val="FFFFFF"/>
                </a:solidFill>
                <a:ea typeface="华文中宋" pitchFamily="2" charset="-122"/>
              </a:rPr>
              <a:t>—</a:t>
            </a:r>
            <a:r>
              <a:rPr lang="zh-CN" altLang="en-US" sz="3200" b="1" smtClean="0">
                <a:solidFill>
                  <a:srgbClr val="FFFFFF"/>
                </a:solidFill>
                <a:latin typeface="华文中宋" pitchFamily="2" charset="-122"/>
                <a:ea typeface="华文中宋" pitchFamily="2" charset="-122"/>
              </a:rPr>
              <a:t>福利沟通</a:t>
            </a:r>
            <a:endParaRPr lang="zh-CN" altLang="en-US" sz="3200" b="1" smtClean="0">
              <a:solidFill>
                <a:srgbClr val="FFFFFF"/>
              </a:solidFill>
              <a:latin typeface="华文中宋" pitchFamily="2" charset="-122"/>
              <a:ea typeface="华文中宋" pitchFamily="2" charset="-122"/>
            </a:endParaRPr>
          </a:p>
        </p:txBody>
      </p:sp>
      <p:sp>
        <p:nvSpPr>
          <p:cNvPr id="303107" name="Text Box 3"/>
          <p:cNvSpPr txBox="1">
            <a:spLocks noChangeArrowheads="1"/>
          </p:cNvSpPr>
          <p:nvPr/>
        </p:nvSpPr>
        <p:spPr bwMode="auto">
          <a:xfrm>
            <a:off x="869950" y="1362075"/>
            <a:ext cx="9067800" cy="5581650"/>
          </a:xfrm>
          <a:prstGeom prst="rect">
            <a:avLst/>
          </a:prstGeom>
          <a:solidFill>
            <a:srgbClr val="FFFF66"/>
          </a:solidFill>
          <a:ln w="9525">
            <a:miter lim="800000"/>
          </a:ln>
          <a:scene3d>
            <a:camera prst="legacyObliqueTopRight"/>
            <a:lightRig rig="legacyFlat3" dir="b"/>
          </a:scene3d>
          <a:sp3d extrusionH="430200" prstMaterial="legacyMatte">
            <a:bevelT w="13500" h="13500" prst="angle"/>
            <a:bevelB w="13500" h="13500" prst="angle"/>
            <a:extrusionClr>
              <a:srgbClr val="FFFF66"/>
            </a:extrusionClr>
          </a:sp3d>
        </p:spPr>
        <p:txBody>
          <a:bodyPr lIns="104498" tIns="52249" rIns="104498" bIns="52249">
            <a:spAutoFit/>
            <a:flatTx/>
          </a:bodyPr>
          <a:lstStyle/>
          <a:p>
            <a:pPr marL="609600" indent="-609600" algn="l" defTabSz="1044575">
              <a:lnSpc>
                <a:spcPct val="150000"/>
              </a:lnSpc>
              <a:buClr>
                <a:srgbClr val="000000"/>
              </a:buClr>
              <a:buSzPct val="120000"/>
              <a:buFont typeface="Monotype Sorts" pitchFamily="2" charset="2"/>
              <a:buChar char="ý"/>
            </a:pPr>
            <a:r>
              <a:rPr lang="zh-CN" altLang="en-US">
                <a:solidFill>
                  <a:srgbClr val="000000"/>
                </a:solidFill>
              </a:rPr>
              <a:t>编写福利手册，解释企业提供给员工的各项福利计划。 </a:t>
            </a:r>
            <a:endParaRPr lang="zh-CN" altLang="en-US">
              <a:solidFill>
                <a:srgbClr val="000000"/>
              </a:solidFill>
            </a:endParaRPr>
          </a:p>
          <a:p>
            <a:pPr marL="609600" indent="-609600" algn="l" defTabSz="1044575">
              <a:lnSpc>
                <a:spcPct val="150000"/>
              </a:lnSpc>
              <a:buClr>
                <a:srgbClr val="000000"/>
              </a:buClr>
              <a:buSzPct val="120000"/>
              <a:buFont typeface="Monotype Sorts" pitchFamily="2" charset="2"/>
              <a:buChar char="ý"/>
            </a:pPr>
            <a:r>
              <a:rPr lang="zh-CN" altLang="en-US">
                <a:solidFill>
                  <a:srgbClr val="000000"/>
                </a:solidFill>
              </a:rPr>
              <a:t>定期向员工公布有关福利的信息，包括福利计划的适用范围和福利水平；对具体的员工来说，这些福利计划的价值是什么；以及组织提供这些福利的成本。</a:t>
            </a:r>
            <a:endParaRPr lang="zh-CN" altLang="en-US">
              <a:solidFill>
                <a:srgbClr val="000000"/>
              </a:solidFill>
            </a:endParaRPr>
          </a:p>
          <a:p>
            <a:pPr marL="609600" indent="-609600" algn="l" defTabSz="1044575">
              <a:lnSpc>
                <a:spcPct val="150000"/>
              </a:lnSpc>
              <a:buClr>
                <a:srgbClr val="000000"/>
              </a:buClr>
              <a:buSzPct val="120000"/>
              <a:buFont typeface="Monotype Sorts" pitchFamily="2" charset="2"/>
              <a:buChar char="ý"/>
            </a:pPr>
            <a:r>
              <a:rPr lang="zh-CN" altLang="en-US">
                <a:solidFill>
                  <a:srgbClr val="000000"/>
                </a:solidFill>
              </a:rPr>
              <a:t>在小规模的员工群体中做福利报告。 </a:t>
            </a:r>
            <a:endParaRPr lang="zh-CN" altLang="en-US">
              <a:solidFill>
                <a:srgbClr val="000000"/>
              </a:solidFill>
            </a:endParaRPr>
          </a:p>
          <a:p>
            <a:pPr marL="609600" indent="-609600" algn="l" defTabSz="1044575">
              <a:lnSpc>
                <a:spcPct val="150000"/>
              </a:lnSpc>
              <a:buClr>
                <a:srgbClr val="000000"/>
              </a:buClr>
              <a:buSzPct val="120000"/>
              <a:buFont typeface="Monotype Sorts" pitchFamily="2" charset="2"/>
              <a:buChar char="ý"/>
            </a:pPr>
            <a:r>
              <a:rPr lang="zh-CN" altLang="en-US">
                <a:solidFill>
                  <a:srgbClr val="000000"/>
                </a:solidFill>
              </a:rPr>
              <a:t>建立福利问题咨询办公室或咨询热线。 </a:t>
            </a:r>
            <a:endParaRPr lang="zh-CN" altLang="en-US">
              <a:solidFill>
                <a:srgbClr val="000000"/>
              </a:solidFill>
            </a:endParaRPr>
          </a:p>
          <a:p>
            <a:pPr marL="609600" indent="-609600" algn="l" defTabSz="1044575">
              <a:lnSpc>
                <a:spcPct val="150000"/>
              </a:lnSpc>
              <a:buClr>
                <a:srgbClr val="000000"/>
              </a:buClr>
              <a:buSzPct val="120000"/>
              <a:buFont typeface="Monotype Sorts" pitchFamily="2" charset="2"/>
              <a:buChar char="ý"/>
            </a:pPr>
            <a:r>
              <a:rPr lang="zh-CN" altLang="en-US">
                <a:solidFill>
                  <a:srgbClr val="000000"/>
                </a:solidFill>
              </a:rPr>
              <a:t>建立网络化的福利管理系统，在公司组建的内部局域网上发布福利信息，也可以开辟专门的福利板块，与员工进行有关福利问题的双向交流，从而减少因沟通不畅导致的种种福利纠纷或福利不满。</a:t>
            </a:r>
            <a:endParaRPr lang="zh-CN" alt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Line 2"/>
          <p:cNvSpPr>
            <a:spLocks noChangeShapeType="1"/>
          </p:cNvSpPr>
          <p:nvPr/>
        </p:nvSpPr>
        <p:spPr bwMode="auto">
          <a:xfrm>
            <a:off x="2667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72707" name="Line 3"/>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72708" name="Rectangle 4"/>
          <p:cNvSpPr>
            <a:spLocks noGrp="1" noChangeArrowheads="1"/>
          </p:cNvSpPr>
          <p:nvPr>
            <p:ph type="title"/>
          </p:nvPr>
        </p:nvSpPr>
        <p:spPr>
          <a:xfrm>
            <a:off x="0" y="0"/>
            <a:ext cx="10668000" cy="931863"/>
          </a:xfrm>
          <a:solidFill>
            <a:srgbClr val="0000CC"/>
          </a:solidFill>
        </p:spPr>
        <p:txBody>
          <a:bodyPr lIns="119420" tIns="59710" rIns="119420" bIns="59710" anchor="b"/>
          <a:lstStyle/>
          <a:p>
            <a:pPr defTabSz="1193800" eaLnBrk="1" hangingPunct="1">
              <a:lnSpc>
                <a:spcPct val="300000"/>
              </a:lnSpc>
            </a:pPr>
            <a:r>
              <a:rPr lang="zh-CN" altLang="en-US" sz="3200" b="1" dirty="0" smtClean="0">
                <a:solidFill>
                  <a:srgbClr val="FFFFFF"/>
                </a:solidFill>
                <a:latin typeface="宋体" panose="02010600030101010101" pitchFamily="2" charset="-122"/>
              </a:rPr>
              <a:t>创新者的</a:t>
            </a:r>
            <a:r>
              <a:rPr lang="zh-CN" altLang="en-US" sz="3200" b="1" dirty="0">
                <a:solidFill>
                  <a:srgbClr val="FFFFFF"/>
                </a:solidFill>
                <a:latin typeface="宋体" panose="02010600030101010101" pitchFamily="2" charset="-122"/>
              </a:rPr>
              <a:t>竞争</a:t>
            </a:r>
            <a:r>
              <a:rPr lang="zh-CN" altLang="en-US" sz="3200" b="1" dirty="0" smtClean="0">
                <a:solidFill>
                  <a:srgbClr val="FFFFFF"/>
                </a:solidFill>
                <a:latin typeface="宋体" panose="02010600030101010101" pitchFamily="2" charset="-122"/>
              </a:rPr>
              <a:t>战略与薪酬战略</a:t>
            </a:r>
            <a:endParaRPr lang="zh-CN" altLang="en-US" sz="3200" b="1" dirty="0" smtClean="0">
              <a:solidFill>
                <a:srgbClr val="FFFFFF"/>
              </a:solidFill>
              <a:latin typeface="宋体" panose="02010600030101010101" pitchFamily="2" charset="-122"/>
            </a:endParaRPr>
          </a:p>
        </p:txBody>
      </p:sp>
      <p:sp>
        <p:nvSpPr>
          <p:cNvPr id="696325" name="Rectangle 5"/>
          <p:cNvSpPr>
            <a:spLocks noChangeArrowheads="1"/>
          </p:cNvSpPr>
          <p:nvPr/>
        </p:nvSpPr>
        <p:spPr bwMode="auto">
          <a:xfrm>
            <a:off x="3733800" y="2686050"/>
            <a:ext cx="2592388" cy="538163"/>
          </a:xfrm>
          <a:prstGeom prst="rect">
            <a:avLst/>
          </a:prstGeom>
          <a:solidFill>
            <a:schemeClr val="hlink"/>
          </a:solidFill>
          <a:ln w="12700">
            <a:solidFill>
              <a:schemeClr val="tx2"/>
            </a:solidFill>
            <a:miter lim="800000"/>
          </a:ln>
          <a:effectLst>
            <a:outerShdw dist="107763" dir="2700000" algn="ctr" rotWithShape="0">
              <a:schemeClr val="bg2"/>
            </a:outerShdw>
          </a:effectLst>
        </p:spPr>
        <p:txBody>
          <a:bodyPr wrap="none" lIns="103410" tIns="50797" rIns="103410" bIns="50797" anchor="ctr"/>
          <a:lstStyle/>
          <a:p>
            <a:pPr algn="ctr" defTabSz="1044575" eaLnBrk="0" hangingPunct="0">
              <a:defRPr/>
            </a:pPr>
            <a:r>
              <a:rPr lang="zh-CN" altLang="en-US" sz="2700">
                <a:solidFill>
                  <a:schemeClr val="tx2"/>
                </a:solidFill>
                <a:effectLst>
                  <a:outerShdw blurRad="38100" dist="38100" dir="2700000" algn="tl">
                    <a:srgbClr val="FFFFFF"/>
                  </a:outerShdw>
                </a:effectLst>
                <a:latin typeface="宋体" panose="02010600030101010101" pitchFamily="2" charset="-122"/>
              </a:rPr>
              <a:t>人力资源对策</a:t>
            </a:r>
            <a:endParaRPr lang="zh-CN" altLang="en-US" sz="2700">
              <a:solidFill>
                <a:schemeClr val="tx2"/>
              </a:solidFill>
              <a:effectLst>
                <a:outerShdw blurRad="38100" dist="38100" dir="2700000" algn="tl">
                  <a:srgbClr val="FFFFFF"/>
                </a:outerShdw>
              </a:effectLst>
              <a:latin typeface="宋体" panose="02010600030101010101" pitchFamily="2" charset="-122"/>
            </a:endParaRPr>
          </a:p>
        </p:txBody>
      </p:sp>
      <p:sp>
        <p:nvSpPr>
          <p:cNvPr id="696326" name="Rectangle 6"/>
          <p:cNvSpPr>
            <a:spLocks noChangeArrowheads="1"/>
          </p:cNvSpPr>
          <p:nvPr/>
        </p:nvSpPr>
        <p:spPr bwMode="auto">
          <a:xfrm>
            <a:off x="6948488" y="2686050"/>
            <a:ext cx="2919412" cy="538163"/>
          </a:xfrm>
          <a:prstGeom prst="rect">
            <a:avLst/>
          </a:prstGeom>
          <a:solidFill>
            <a:srgbClr val="0000BC"/>
          </a:solidFill>
          <a:ln w="12700">
            <a:solidFill>
              <a:srgbClr val="000000"/>
            </a:solidFill>
            <a:miter lim="800000"/>
          </a:ln>
          <a:effectLst>
            <a:outerShdw dist="107763" dir="2700000" algn="ctr" rotWithShape="0">
              <a:schemeClr val="bg2"/>
            </a:outerShdw>
          </a:effectLst>
        </p:spPr>
        <p:txBody>
          <a:bodyPr wrap="none" lIns="103410" tIns="50797" rIns="103410" bIns="50797" anchor="ctr"/>
          <a:lstStyle/>
          <a:p>
            <a:pPr algn="ctr" defTabSz="1044575" eaLnBrk="0" hangingPunct="0">
              <a:defRPr/>
            </a:pPr>
            <a:r>
              <a:rPr lang="zh-CN" altLang="en-US" sz="2700">
                <a:solidFill>
                  <a:srgbClr val="FAFD00"/>
                </a:solidFill>
                <a:effectLst>
                  <a:outerShdw blurRad="38100" dist="38100" dir="2700000" algn="tl">
                    <a:srgbClr val="000000"/>
                  </a:outerShdw>
                </a:effectLst>
                <a:latin typeface="宋体" panose="02010600030101010101" pitchFamily="2" charset="-122"/>
              </a:rPr>
              <a:t>薪酬系统</a:t>
            </a:r>
            <a:endParaRPr lang="zh-CN" altLang="en-US" sz="2700">
              <a:solidFill>
                <a:srgbClr val="FAFD00"/>
              </a:solidFill>
              <a:effectLst>
                <a:outerShdw blurRad="38100" dist="38100" dir="2700000" algn="tl">
                  <a:srgbClr val="000000"/>
                </a:outerShdw>
              </a:effectLst>
              <a:latin typeface="宋体" panose="02010600030101010101" pitchFamily="2" charset="-122"/>
            </a:endParaRPr>
          </a:p>
        </p:txBody>
      </p:sp>
      <p:sp>
        <p:nvSpPr>
          <p:cNvPr id="696327" name="Rectangle 7"/>
          <p:cNvSpPr>
            <a:spLocks noChangeArrowheads="1"/>
          </p:cNvSpPr>
          <p:nvPr/>
        </p:nvSpPr>
        <p:spPr bwMode="auto">
          <a:xfrm>
            <a:off x="444500" y="3857625"/>
            <a:ext cx="2933700" cy="2847975"/>
          </a:xfrm>
          <a:prstGeom prst="rect">
            <a:avLst/>
          </a:prstGeom>
          <a:solidFill>
            <a:srgbClr val="CCFF66"/>
          </a:solidFill>
          <a:ln w="12700">
            <a:solidFill>
              <a:schemeClr val="tx2"/>
            </a:solidFill>
            <a:miter lim="800000"/>
          </a:ln>
          <a:effectLst>
            <a:outerShdw dist="107763" dir="2700000" algn="ctr" rotWithShape="0">
              <a:schemeClr val="bg2"/>
            </a:outerShdw>
          </a:effectLst>
        </p:spPr>
        <p:txBody>
          <a:bodyPr lIns="103410" tIns="50797" rIns="103410" bIns="50797">
            <a:spAutoFit/>
          </a:bodyPr>
          <a:lstStyle/>
          <a:p>
            <a:pPr algn="l" defTabSz="1044575" eaLnBrk="0" hangingPunct="0">
              <a:lnSpc>
                <a:spcPct val="130000"/>
              </a:lnSpc>
              <a:buClr>
                <a:srgbClr val="FF3300"/>
              </a:buClr>
              <a:buFont typeface="Monotype Sorts" pitchFamily="2" charset="2"/>
              <a:buChar char="o"/>
              <a:defRPr/>
            </a:pPr>
            <a:r>
              <a:rPr lang="zh-CN" altLang="zh-CN" sz="2300" dirty="0">
                <a:solidFill>
                  <a:schemeClr val="accent2"/>
                </a:solidFill>
                <a:latin typeface="宋体" panose="02010600030101010101" pitchFamily="2" charset="-122"/>
              </a:rPr>
              <a:t>产品领袖</a:t>
            </a:r>
            <a:endParaRPr lang="zh-CN" altLang="en-US" sz="2300" dirty="0">
              <a:solidFill>
                <a:schemeClr val="accent2"/>
              </a:solidFill>
              <a:latin typeface="宋体" panose="02010600030101010101" pitchFamily="2" charset="-122"/>
            </a:endParaRPr>
          </a:p>
          <a:p>
            <a:pPr algn="l" defTabSz="1044575" eaLnBrk="0" hangingPunct="0">
              <a:lnSpc>
                <a:spcPct val="130000"/>
              </a:lnSpc>
              <a:buClr>
                <a:srgbClr val="FF3300"/>
              </a:buClr>
              <a:buFont typeface="Monotype Sorts" pitchFamily="2" charset="2"/>
              <a:buChar char="o"/>
              <a:defRPr/>
            </a:pPr>
            <a:endParaRPr lang="zh-CN" altLang="en-US" sz="2300" dirty="0">
              <a:solidFill>
                <a:schemeClr val="accent2"/>
              </a:solidFill>
              <a:latin typeface="宋体" panose="02010600030101010101" pitchFamily="2" charset="-122"/>
            </a:endParaRPr>
          </a:p>
          <a:p>
            <a:pPr algn="l" defTabSz="1044575" eaLnBrk="0" hangingPunct="0">
              <a:lnSpc>
                <a:spcPct val="130000"/>
              </a:lnSpc>
              <a:buClr>
                <a:srgbClr val="FF3300"/>
              </a:buClr>
              <a:buFont typeface="Monotype Sorts" pitchFamily="2" charset="2"/>
              <a:buChar char="o"/>
              <a:defRPr/>
            </a:pPr>
            <a:r>
              <a:rPr lang="zh-CN" altLang="zh-CN" sz="2300" dirty="0">
                <a:solidFill>
                  <a:schemeClr val="accent2"/>
                </a:solidFill>
                <a:latin typeface="宋体" panose="02010600030101010101" pitchFamily="2" charset="-122"/>
              </a:rPr>
              <a:t>向集中的客户化和创新性产品转移</a:t>
            </a:r>
            <a:endParaRPr lang="zh-CN" altLang="zh-CN" sz="2300" dirty="0">
              <a:solidFill>
                <a:schemeClr val="accent2"/>
              </a:solidFill>
              <a:latin typeface="宋体" panose="02010600030101010101" pitchFamily="2" charset="-122"/>
            </a:endParaRPr>
          </a:p>
          <a:p>
            <a:pPr algn="l" defTabSz="1044575" eaLnBrk="0" hangingPunct="0">
              <a:lnSpc>
                <a:spcPct val="130000"/>
              </a:lnSpc>
              <a:buClr>
                <a:srgbClr val="FF3300"/>
              </a:buClr>
              <a:buFont typeface="Monotype Sorts" pitchFamily="2" charset="2"/>
              <a:buChar char="o"/>
              <a:defRPr/>
            </a:pPr>
            <a:endParaRPr lang="zh-CN" altLang="zh-CN" sz="2300" dirty="0">
              <a:solidFill>
                <a:schemeClr val="accent2"/>
              </a:solidFill>
              <a:latin typeface="宋体" panose="02010600030101010101" pitchFamily="2" charset="-122"/>
            </a:endParaRPr>
          </a:p>
          <a:p>
            <a:pPr algn="l" defTabSz="1044575" eaLnBrk="0" hangingPunct="0">
              <a:lnSpc>
                <a:spcPct val="130000"/>
              </a:lnSpc>
              <a:buClr>
                <a:srgbClr val="FF3300"/>
              </a:buClr>
              <a:buFont typeface="Monotype Sorts" pitchFamily="2" charset="2"/>
              <a:buChar char="o"/>
              <a:defRPr/>
            </a:pPr>
            <a:r>
              <a:rPr lang="zh-CN" altLang="zh-CN" sz="2300" dirty="0">
                <a:solidFill>
                  <a:schemeClr val="accent2"/>
                </a:solidFill>
                <a:latin typeface="宋体" panose="02010600030101010101" pitchFamily="2" charset="-122"/>
              </a:rPr>
              <a:t>缩短产品生命周期</a:t>
            </a:r>
            <a:endParaRPr lang="zh-CN" altLang="en-US" sz="2300" dirty="0">
              <a:solidFill>
                <a:srgbClr val="FF9900"/>
              </a:solidFill>
              <a:latin typeface="宋体" panose="02010600030101010101" pitchFamily="2" charset="-122"/>
            </a:endParaRPr>
          </a:p>
        </p:txBody>
      </p:sp>
      <p:sp>
        <p:nvSpPr>
          <p:cNvPr id="696328" name="Rectangle 8"/>
          <p:cNvSpPr>
            <a:spLocks noChangeArrowheads="1"/>
          </p:cNvSpPr>
          <p:nvPr/>
        </p:nvSpPr>
        <p:spPr bwMode="auto">
          <a:xfrm>
            <a:off x="6756400" y="3881438"/>
            <a:ext cx="3644900" cy="2814637"/>
          </a:xfrm>
          <a:prstGeom prst="rect">
            <a:avLst/>
          </a:prstGeom>
          <a:solidFill>
            <a:srgbClr val="0000BC"/>
          </a:solidFill>
          <a:ln w="12700">
            <a:solidFill>
              <a:schemeClr val="tx2"/>
            </a:solidFill>
            <a:miter lim="800000"/>
          </a:ln>
          <a:effectLst>
            <a:outerShdw dist="107763" dir="2700000" algn="ctr" rotWithShape="0">
              <a:schemeClr val="bg2"/>
            </a:outerShdw>
          </a:effectLst>
        </p:spPr>
        <p:txBody>
          <a:bodyPr lIns="103410" tIns="50797" rIns="103410" bIns="50797">
            <a:spAutoFit/>
          </a:bodyPr>
          <a:lstStyle/>
          <a:p>
            <a:pPr algn="l" defTabSz="1044575" eaLnBrk="0" hangingPunct="0">
              <a:lnSpc>
                <a:spcPct val="110000"/>
              </a:lnSpc>
              <a:buClr>
                <a:srgbClr val="FF0000"/>
              </a:buClr>
              <a:buFont typeface="Monotype Sorts" pitchFamily="2" charset="2"/>
              <a:buChar char="Ü"/>
              <a:defRPr/>
            </a:pPr>
            <a:r>
              <a:rPr lang="zh-CN" altLang="zh-CN" sz="2300">
                <a:solidFill>
                  <a:srgbClr val="FFFF00"/>
                </a:solidFill>
                <a:latin typeface="宋体" panose="02010600030101010101" pitchFamily="2" charset="-122"/>
              </a:rPr>
              <a:t>奖励在产品以及生产方法方面的创新</a:t>
            </a:r>
            <a:endParaRPr lang="zh-CN" altLang="zh-CN" sz="2300">
              <a:solidFill>
                <a:srgbClr val="FFFF00"/>
              </a:solidFill>
              <a:latin typeface="宋体" panose="02010600030101010101" pitchFamily="2" charset="-122"/>
            </a:endParaRPr>
          </a:p>
          <a:p>
            <a:pPr algn="l" defTabSz="1044575" eaLnBrk="0" hangingPunct="0">
              <a:lnSpc>
                <a:spcPct val="110000"/>
              </a:lnSpc>
              <a:buClr>
                <a:srgbClr val="FF0000"/>
              </a:buClr>
              <a:buFont typeface="Monotype Sorts" pitchFamily="2" charset="2"/>
              <a:buChar char="Ü"/>
              <a:defRPr/>
            </a:pPr>
            <a:endParaRPr lang="zh-CN" altLang="zh-CN" sz="2300">
              <a:solidFill>
                <a:srgbClr val="FFFF00"/>
              </a:solidFill>
              <a:latin typeface="宋体" panose="02010600030101010101" pitchFamily="2" charset="-122"/>
            </a:endParaRPr>
          </a:p>
          <a:p>
            <a:pPr algn="l" defTabSz="1044575" eaLnBrk="0" hangingPunct="0">
              <a:lnSpc>
                <a:spcPct val="110000"/>
              </a:lnSpc>
              <a:buClr>
                <a:srgbClr val="FF0000"/>
              </a:buClr>
              <a:buFont typeface="Monotype Sorts" pitchFamily="2" charset="2"/>
              <a:buChar char="Ü"/>
              <a:defRPr/>
            </a:pPr>
            <a:r>
              <a:rPr lang="zh-CN" altLang="zh-CN" sz="2300">
                <a:solidFill>
                  <a:srgbClr val="FFFF00"/>
                </a:solidFill>
                <a:latin typeface="宋体" panose="02010600030101010101" pitchFamily="2" charset="-122"/>
              </a:rPr>
              <a:t>以市场为基准的薪酬</a:t>
            </a:r>
            <a:endParaRPr lang="zh-CN" altLang="zh-CN" sz="2300">
              <a:solidFill>
                <a:srgbClr val="FFFF00"/>
              </a:solidFill>
              <a:latin typeface="宋体" panose="02010600030101010101" pitchFamily="2" charset="-122"/>
            </a:endParaRPr>
          </a:p>
          <a:p>
            <a:pPr algn="l" defTabSz="1044575" eaLnBrk="0" hangingPunct="0">
              <a:lnSpc>
                <a:spcPct val="110000"/>
              </a:lnSpc>
              <a:buClr>
                <a:srgbClr val="FF0000"/>
              </a:buClr>
              <a:buFont typeface="Monotype Sorts" pitchFamily="2" charset="2"/>
              <a:buChar char="Ü"/>
              <a:defRPr/>
            </a:pPr>
            <a:endParaRPr lang="zh-CN" altLang="zh-CN" sz="2300">
              <a:solidFill>
                <a:srgbClr val="FFFF00"/>
              </a:solidFill>
              <a:latin typeface="宋体" panose="02010600030101010101" pitchFamily="2" charset="-122"/>
            </a:endParaRPr>
          </a:p>
          <a:p>
            <a:pPr algn="l" defTabSz="1044575" eaLnBrk="0" hangingPunct="0">
              <a:lnSpc>
                <a:spcPct val="110000"/>
              </a:lnSpc>
              <a:buClr>
                <a:srgbClr val="FF0000"/>
              </a:buClr>
              <a:buFont typeface="Monotype Sorts" pitchFamily="2" charset="2"/>
              <a:buChar char="Ü"/>
              <a:defRPr/>
            </a:pPr>
            <a:r>
              <a:rPr lang="zh-CN" altLang="zh-CN" sz="2300">
                <a:solidFill>
                  <a:srgbClr val="FFFF00"/>
                </a:solidFill>
                <a:latin typeface="宋体" panose="02010600030101010101" pitchFamily="2" charset="-122"/>
              </a:rPr>
              <a:t>弹性/宽泛性的工作描述</a:t>
            </a:r>
            <a:endParaRPr lang="zh-CN" altLang="en-US" sz="2300">
              <a:solidFill>
                <a:srgbClr val="FFFF00"/>
              </a:solidFill>
              <a:latin typeface="宋体" panose="02010600030101010101" pitchFamily="2" charset="-122"/>
            </a:endParaRPr>
          </a:p>
          <a:p>
            <a:pPr algn="l" defTabSz="1044575">
              <a:lnSpc>
                <a:spcPct val="110000"/>
              </a:lnSpc>
              <a:buClr>
                <a:srgbClr val="FF0000"/>
              </a:buClr>
              <a:buFont typeface="Monotype Sorts" pitchFamily="2" charset="2"/>
              <a:buChar char="Ü"/>
              <a:defRPr/>
            </a:pPr>
            <a:endParaRPr lang="en-US" altLang="zh-CN" sz="2300">
              <a:solidFill>
                <a:srgbClr val="FFFF00"/>
              </a:solidFill>
              <a:latin typeface="宋体" panose="02010600030101010101" pitchFamily="2" charset="-122"/>
            </a:endParaRPr>
          </a:p>
        </p:txBody>
      </p:sp>
      <p:sp>
        <p:nvSpPr>
          <p:cNvPr id="696329" name="Rectangle 9"/>
          <p:cNvSpPr>
            <a:spLocks noChangeArrowheads="1"/>
          </p:cNvSpPr>
          <p:nvPr/>
        </p:nvSpPr>
        <p:spPr bwMode="auto">
          <a:xfrm>
            <a:off x="3556000" y="3816350"/>
            <a:ext cx="2844800" cy="2921000"/>
          </a:xfrm>
          <a:prstGeom prst="rect">
            <a:avLst/>
          </a:prstGeom>
          <a:solidFill>
            <a:schemeClr val="hlink"/>
          </a:solidFill>
          <a:ln w="12700">
            <a:solidFill>
              <a:schemeClr val="tx2"/>
            </a:solidFill>
            <a:miter lim="800000"/>
          </a:ln>
          <a:effectLst>
            <a:outerShdw dist="107763" dir="2700000" algn="ctr" rotWithShape="0">
              <a:schemeClr val="bg2"/>
            </a:outerShdw>
          </a:effectLst>
        </p:spPr>
        <p:txBody>
          <a:bodyPr lIns="103410" tIns="50797" rIns="103410" bIns="50797">
            <a:spAutoFit/>
          </a:bodyPr>
          <a:lstStyle/>
          <a:p>
            <a:pPr algn="l" defTabSz="1044575" eaLnBrk="0" hangingPunct="0">
              <a:lnSpc>
                <a:spcPct val="200000"/>
              </a:lnSpc>
              <a:defRPr/>
            </a:pPr>
            <a:r>
              <a:rPr lang="zh-CN" altLang="en-US" sz="2300">
                <a:solidFill>
                  <a:schemeClr val="tx2"/>
                </a:solidFill>
                <a:latin typeface="宋体" panose="02010600030101010101" pitchFamily="2" charset="-122"/>
              </a:rPr>
              <a:t>偏好机敏、愿意承担风险以及勇于创新的人</a:t>
            </a:r>
            <a:endParaRPr lang="zh-CN" altLang="en-US" sz="2300">
              <a:solidFill>
                <a:schemeClr val="tx2"/>
              </a:solidFill>
              <a:latin typeface="宋体" panose="02010600030101010101" pitchFamily="2" charset="-122"/>
            </a:endParaRPr>
          </a:p>
          <a:p>
            <a:pPr algn="l" defTabSz="1044575">
              <a:lnSpc>
                <a:spcPct val="200000"/>
              </a:lnSpc>
              <a:defRPr/>
            </a:pPr>
            <a:endParaRPr lang="en-US" altLang="zh-CN" sz="2300">
              <a:solidFill>
                <a:schemeClr val="tx2"/>
              </a:solidFill>
              <a:latin typeface="宋体" panose="02010600030101010101" pitchFamily="2" charset="-122"/>
            </a:endParaRPr>
          </a:p>
        </p:txBody>
      </p:sp>
      <p:sp>
        <p:nvSpPr>
          <p:cNvPr id="696330" name="Rectangle 10"/>
          <p:cNvSpPr>
            <a:spLocks noChangeArrowheads="1"/>
          </p:cNvSpPr>
          <p:nvPr/>
        </p:nvSpPr>
        <p:spPr bwMode="auto">
          <a:xfrm>
            <a:off x="622300" y="1258888"/>
            <a:ext cx="9334500" cy="1219200"/>
          </a:xfrm>
          <a:prstGeom prst="rect">
            <a:avLst/>
          </a:prstGeom>
          <a:solidFill>
            <a:srgbClr val="CCFF66"/>
          </a:solidFill>
          <a:ln w="12700">
            <a:solidFill>
              <a:schemeClr val="tx2"/>
            </a:solidFill>
            <a:miter lim="800000"/>
          </a:ln>
          <a:effectLst>
            <a:outerShdw dist="107763" dir="18900000" algn="ctr" rotWithShape="0">
              <a:schemeClr val="bg2"/>
            </a:outerShdw>
          </a:effectLst>
        </p:spPr>
        <p:txBody>
          <a:bodyPr lIns="103410" tIns="50797" rIns="103410" bIns="50797">
            <a:spAutoFit/>
          </a:bodyPr>
          <a:lstStyle/>
          <a:p>
            <a:pPr algn="ctr" defTabSz="1044575" eaLnBrk="0" hangingPunct="0">
              <a:spcBef>
                <a:spcPct val="50000"/>
              </a:spcBef>
              <a:defRPr/>
            </a:pPr>
            <a:r>
              <a:rPr lang="zh-CN" altLang="en-US" sz="3200" dirty="0">
                <a:solidFill>
                  <a:srgbClr val="FF0000"/>
                </a:solidFill>
                <a:effectLst>
                  <a:outerShdw blurRad="38100" dist="38100" dir="2700000" algn="tl">
                    <a:srgbClr val="000000"/>
                  </a:outerShdw>
                </a:effectLst>
                <a:latin typeface="宋体" panose="02010600030101010101" pitchFamily="2" charset="-122"/>
              </a:rPr>
              <a:t>创新者</a:t>
            </a:r>
            <a:endParaRPr lang="zh-CN" altLang="en-US" sz="2700" dirty="0">
              <a:latin typeface="宋体" panose="02010600030101010101" pitchFamily="2" charset="-122"/>
            </a:endParaRPr>
          </a:p>
          <a:p>
            <a:pPr algn="ctr" defTabSz="1044575" eaLnBrk="0" hangingPunct="0">
              <a:spcBef>
                <a:spcPct val="50000"/>
              </a:spcBef>
              <a:defRPr/>
            </a:pPr>
            <a:r>
              <a:rPr lang="zh-CN" altLang="en-US" sz="2700" dirty="0" smtClean="0">
                <a:latin typeface="宋体" panose="02010600030101010101" pitchFamily="2" charset="-122"/>
              </a:rPr>
              <a:t>产品创新，</a:t>
            </a:r>
            <a:r>
              <a:rPr lang="zh-CN" altLang="en-US" sz="2700" dirty="0">
                <a:latin typeface="宋体" panose="02010600030101010101" pitchFamily="2" charset="-122"/>
              </a:rPr>
              <a:t>缩短产品生命周期</a:t>
            </a:r>
            <a:endParaRPr lang="zh-CN" altLang="en-US" sz="2700" dirty="0">
              <a:effectLst>
                <a:outerShdw blurRad="38100" dist="38100" dir="2700000" algn="tl">
                  <a:srgbClr val="FFFFFF"/>
                </a:outerShdw>
              </a:effectLst>
              <a:latin typeface="宋体" panose="02010600030101010101" pitchFamily="2" charset="-122"/>
            </a:endParaRPr>
          </a:p>
        </p:txBody>
      </p:sp>
      <p:sp>
        <p:nvSpPr>
          <p:cNvPr id="696331" name="Rectangle 11"/>
          <p:cNvSpPr>
            <a:spLocks noChangeArrowheads="1"/>
          </p:cNvSpPr>
          <p:nvPr/>
        </p:nvSpPr>
        <p:spPr bwMode="auto">
          <a:xfrm>
            <a:off x="533400" y="2716213"/>
            <a:ext cx="2592388" cy="495300"/>
          </a:xfrm>
          <a:prstGeom prst="rect">
            <a:avLst/>
          </a:prstGeom>
          <a:solidFill>
            <a:srgbClr val="CCFF66"/>
          </a:solidFill>
          <a:ln w="12700">
            <a:solidFill>
              <a:schemeClr val="tx2"/>
            </a:solidFill>
            <a:miter lim="800000"/>
          </a:ln>
          <a:effectLst>
            <a:outerShdw dist="107763" dir="2700000" algn="ctr" rotWithShape="0">
              <a:schemeClr val="bg2"/>
            </a:outerShdw>
          </a:effectLst>
        </p:spPr>
        <p:txBody>
          <a:bodyPr lIns="103410" tIns="50797" rIns="103410" bIns="50797">
            <a:spAutoFit/>
          </a:bodyPr>
          <a:lstStyle/>
          <a:p>
            <a:pPr algn="ctr" defTabSz="1044575" eaLnBrk="0" hangingPunct="0">
              <a:defRPr/>
            </a:pPr>
            <a:r>
              <a:rPr lang="zh-CN" altLang="en-US" sz="2500" dirty="0">
                <a:solidFill>
                  <a:schemeClr val="accent2"/>
                </a:solidFill>
                <a:effectLst>
                  <a:outerShdw blurRad="38100" dist="38100" dir="2700000" algn="tl">
                    <a:srgbClr val="000000"/>
                  </a:outerShdw>
                </a:effectLst>
                <a:latin typeface="宋体" panose="02010600030101010101" pitchFamily="2" charset="-122"/>
              </a:rPr>
              <a:t>竞争</a:t>
            </a:r>
            <a:r>
              <a:rPr lang="zh-CN" altLang="en-US" sz="2500" dirty="0" smtClean="0">
                <a:solidFill>
                  <a:schemeClr val="accent2"/>
                </a:solidFill>
                <a:effectLst>
                  <a:outerShdw blurRad="38100" dist="38100" dir="2700000" algn="tl">
                    <a:srgbClr val="000000"/>
                  </a:outerShdw>
                </a:effectLst>
                <a:latin typeface="宋体" panose="02010600030101010101" pitchFamily="2" charset="-122"/>
              </a:rPr>
              <a:t>策略</a:t>
            </a:r>
            <a:endParaRPr lang="zh-CN" altLang="en-US" sz="2500" dirty="0">
              <a:solidFill>
                <a:schemeClr val="accent2"/>
              </a:solidFill>
              <a:effectLst>
                <a:outerShdw blurRad="38100" dist="38100" dir="2700000" algn="tl">
                  <a:srgbClr val="000000"/>
                </a:outerShdw>
              </a:effectLst>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福利管理</a:t>
            </a:r>
            <a:r>
              <a:rPr lang="en-US" altLang="zh-CN" sz="3200" b="1" smtClean="0">
                <a:solidFill>
                  <a:srgbClr val="FFFFFF"/>
                </a:solidFill>
                <a:ea typeface="华文中宋" pitchFamily="2" charset="-122"/>
              </a:rPr>
              <a:t>—</a:t>
            </a:r>
            <a:r>
              <a:rPr lang="zh-CN" altLang="en-US" sz="3200" b="1" smtClean="0">
                <a:solidFill>
                  <a:srgbClr val="FFFFFF"/>
                </a:solidFill>
                <a:latin typeface="华文中宋" pitchFamily="2" charset="-122"/>
                <a:ea typeface="华文中宋" pitchFamily="2" charset="-122"/>
              </a:rPr>
              <a:t>福利监控</a:t>
            </a:r>
            <a:endParaRPr lang="zh-CN" altLang="en-US" sz="3200" b="1" smtClean="0">
              <a:solidFill>
                <a:srgbClr val="FFFFFF"/>
              </a:solidFill>
              <a:latin typeface="华文中宋" pitchFamily="2" charset="-122"/>
              <a:ea typeface="华文中宋" pitchFamily="2" charset="-122"/>
            </a:endParaRPr>
          </a:p>
        </p:txBody>
      </p:sp>
      <p:sp>
        <p:nvSpPr>
          <p:cNvPr id="304131" name="Text Box 3"/>
          <p:cNvSpPr txBox="1">
            <a:spLocks noChangeArrowheads="1"/>
          </p:cNvSpPr>
          <p:nvPr/>
        </p:nvSpPr>
        <p:spPr bwMode="auto">
          <a:xfrm>
            <a:off x="800100" y="1419225"/>
            <a:ext cx="9067800" cy="5362575"/>
          </a:xfrm>
          <a:prstGeom prst="rect">
            <a:avLst/>
          </a:prstGeom>
          <a:solidFill>
            <a:srgbClr val="00FF00"/>
          </a:solidFill>
          <a:ln w="9525">
            <a:miter lim="800000"/>
          </a:ln>
          <a:scene3d>
            <a:camera prst="legacyObliqueTopRight"/>
            <a:lightRig rig="legacyFlat3" dir="b"/>
          </a:scene3d>
          <a:sp3d extrusionH="430200" prstMaterial="legacyMatte">
            <a:bevelT w="13500" h="13500" prst="angle"/>
            <a:bevelB w="13500" h="13500" prst="angle"/>
            <a:extrusionClr>
              <a:srgbClr val="00FF00"/>
            </a:extrusionClr>
          </a:sp3d>
        </p:spPr>
        <p:txBody>
          <a:bodyPr lIns="104498" tIns="52249" rIns="104498" bIns="52249">
            <a:spAutoFit/>
            <a:flatTx/>
          </a:bodyPr>
          <a:lstStyle/>
          <a:p>
            <a:pPr algn="l" defTabSz="1044575">
              <a:lnSpc>
                <a:spcPct val="160000"/>
              </a:lnSpc>
              <a:buClr>
                <a:srgbClr val="000000"/>
              </a:buClr>
              <a:buSzPct val="120000"/>
              <a:buFont typeface="Monotype Sorts" pitchFamily="2" charset="2"/>
              <a:buChar char="ý"/>
            </a:pPr>
            <a:r>
              <a:rPr lang="zh-CN" altLang="en-US">
                <a:solidFill>
                  <a:srgbClr val="000000"/>
                </a:solidFill>
              </a:rPr>
              <a:t>首先，有关福利的法律经常会发生变化，组织需要关注这些法</a:t>
            </a:r>
            <a:endParaRPr lang="zh-CN" altLang="en-US">
              <a:solidFill>
                <a:srgbClr val="000000"/>
              </a:solidFill>
            </a:endParaRPr>
          </a:p>
          <a:p>
            <a:pPr algn="l" defTabSz="1044575">
              <a:lnSpc>
                <a:spcPct val="160000"/>
              </a:lnSpc>
              <a:buClr>
                <a:srgbClr val="000000"/>
              </a:buClr>
              <a:buSzPct val="120000"/>
              <a:buFont typeface="Monotype Sorts" pitchFamily="2" charset="2"/>
              <a:buNone/>
            </a:pPr>
            <a:r>
              <a:rPr lang="zh-CN" altLang="en-US">
                <a:solidFill>
                  <a:srgbClr val="000000"/>
                </a:solidFill>
              </a:rPr>
              <a:t>     律规定，检查自己是否适合某些法律法规的规定</a:t>
            </a:r>
            <a:r>
              <a:rPr lang="zh-CN" altLang="en-US" b="0">
                <a:solidFill>
                  <a:srgbClr val="000000"/>
                </a:solidFill>
              </a:rPr>
              <a:t> </a:t>
            </a:r>
            <a:endParaRPr lang="zh-CN" altLang="en-US" b="0">
              <a:solidFill>
                <a:srgbClr val="000000"/>
              </a:solidFill>
            </a:endParaRPr>
          </a:p>
          <a:p>
            <a:pPr algn="l" defTabSz="1044575">
              <a:lnSpc>
                <a:spcPct val="160000"/>
              </a:lnSpc>
              <a:buClr>
                <a:srgbClr val="000000"/>
              </a:buClr>
              <a:buSzPct val="120000"/>
              <a:buFont typeface="Monotype Sorts" pitchFamily="2" charset="2"/>
              <a:buChar char="ý"/>
            </a:pPr>
            <a:r>
              <a:rPr lang="zh-CN" altLang="en-US">
                <a:solidFill>
                  <a:srgbClr val="000000"/>
                </a:solidFill>
              </a:rPr>
              <a:t>其次，员工的需要和偏好也会随员工队伍构成的不断变化以及</a:t>
            </a:r>
            <a:endParaRPr lang="zh-CN" altLang="en-US">
              <a:solidFill>
                <a:srgbClr val="000000"/>
              </a:solidFill>
            </a:endParaRPr>
          </a:p>
          <a:p>
            <a:pPr algn="l" defTabSz="1044575">
              <a:lnSpc>
                <a:spcPct val="160000"/>
              </a:lnSpc>
              <a:buClr>
                <a:srgbClr val="000000"/>
              </a:buClr>
              <a:buSzPct val="120000"/>
              <a:buFont typeface="Monotype Sorts" pitchFamily="2" charset="2"/>
              <a:buNone/>
            </a:pPr>
            <a:r>
              <a:rPr lang="zh-CN" altLang="en-US">
                <a:solidFill>
                  <a:srgbClr val="000000"/>
                </a:solidFill>
              </a:rPr>
              <a:t>    员工自身职业生涯的发展阶段而处于不断变化之中。 </a:t>
            </a:r>
            <a:endParaRPr lang="zh-CN" altLang="en-US">
              <a:solidFill>
                <a:srgbClr val="000000"/>
              </a:solidFill>
            </a:endParaRPr>
          </a:p>
          <a:p>
            <a:pPr algn="l" defTabSz="1044575">
              <a:lnSpc>
                <a:spcPct val="160000"/>
              </a:lnSpc>
              <a:buClr>
                <a:srgbClr val="000000"/>
              </a:buClr>
              <a:buSzPct val="120000"/>
              <a:buFont typeface="Monotype Sorts" pitchFamily="2" charset="2"/>
              <a:buChar char="ý"/>
            </a:pPr>
            <a:r>
              <a:rPr lang="zh-CN" altLang="en-US">
                <a:solidFill>
                  <a:srgbClr val="000000"/>
                </a:solidFill>
              </a:rPr>
              <a:t>再次，与对外部市场的直接薪酬状况变化类似，对其他企业的</a:t>
            </a:r>
            <a:endParaRPr lang="zh-CN" altLang="en-US">
              <a:solidFill>
                <a:srgbClr val="000000"/>
              </a:solidFill>
            </a:endParaRPr>
          </a:p>
          <a:p>
            <a:pPr algn="l" defTabSz="1044575">
              <a:lnSpc>
                <a:spcPct val="160000"/>
              </a:lnSpc>
              <a:buClr>
                <a:srgbClr val="000000"/>
              </a:buClr>
              <a:buSzPct val="120000"/>
              <a:buFont typeface="Monotype Sorts" pitchFamily="2" charset="2"/>
              <a:buNone/>
            </a:pPr>
            <a:r>
              <a:rPr lang="zh-CN" altLang="en-US">
                <a:solidFill>
                  <a:srgbClr val="000000"/>
                </a:solidFill>
              </a:rPr>
              <a:t>    福利实践的了解也是企业在劳动力市场上竞争一种重要手段。</a:t>
            </a:r>
            <a:endParaRPr lang="zh-CN" altLang="en-US">
              <a:solidFill>
                <a:srgbClr val="000000"/>
              </a:solidFill>
            </a:endParaRPr>
          </a:p>
          <a:p>
            <a:pPr algn="l" defTabSz="1044575">
              <a:lnSpc>
                <a:spcPct val="160000"/>
              </a:lnSpc>
              <a:buClr>
                <a:srgbClr val="000000"/>
              </a:buClr>
              <a:buSzPct val="120000"/>
              <a:buFont typeface="Monotype Sorts" pitchFamily="2" charset="2"/>
              <a:buChar char="ý"/>
            </a:pPr>
            <a:r>
              <a:rPr lang="zh-CN" altLang="en-US">
                <a:solidFill>
                  <a:srgbClr val="000000"/>
                </a:solidFill>
              </a:rPr>
              <a:t>最后，对企业而言，最复杂的问题莫过于由外部组织提供的福</a:t>
            </a:r>
            <a:endParaRPr lang="zh-CN" altLang="en-US">
              <a:solidFill>
                <a:srgbClr val="000000"/>
              </a:solidFill>
            </a:endParaRPr>
          </a:p>
          <a:p>
            <a:pPr algn="l" defTabSz="1044575">
              <a:lnSpc>
                <a:spcPct val="160000"/>
              </a:lnSpc>
              <a:buClr>
                <a:srgbClr val="000000"/>
              </a:buClr>
              <a:buSzPct val="120000"/>
              <a:buFont typeface="Monotype Sorts" pitchFamily="2" charset="2"/>
              <a:buNone/>
            </a:pPr>
            <a:r>
              <a:rPr lang="zh-CN" altLang="en-US">
                <a:solidFill>
                  <a:srgbClr val="000000"/>
                </a:solidFill>
              </a:rPr>
              <a:t>    利的成本所发生的变化了，例如由保险公司所提供的保险价格    </a:t>
            </a:r>
            <a:endParaRPr lang="zh-CN" altLang="en-US">
              <a:solidFill>
                <a:srgbClr val="000000"/>
              </a:solidFill>
            </a:endParaRPr>
          </a:p>
          <a:p>
            <a:pPr algn="l" defTabSz="1044575">
              <a:lnSpc>
                <a:spcPct val="160000"/>
              </a:lnSpc>
              <a:buClr>
                <a:srgbClr val="000000"/>
              </a:buClr>
              <a:buSzPct val="120000"/>
              <a:buFont typeface="Monotype Sorts" pitchFamily="2" charset="2"/>
              <a:buNone/>
            </a:pPr>
            <a:r>
              <a:rPr lang="zh-CN" altLang="en-US">
                <a:solidFill>
                  <a:srgbClr val="000000"/>
                </a:solidFill>
              </a:rPr>
              <a:t>    的改变等等。</a:t>
            </a:r>
            <a:endParaRPr lang="zh-CN" alt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tile tx="0" ty="0" sx="100000" sy="100000" flip="none" algn="tl"/>
        </a:blipFill>
        <a:effectLst/>
      </p:bgPr>
    </p:bg>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288925" y="3089275"/>
            <a:ext cx="10090150" cy="1270000"/>
          </a:xfrm>
          <a:noFill/>
        </p:spPr>
        <p:txBody>
          <a:bodyPr/>
          <a:lstStyle/>
          <a:p>
            <a:pPr eaLnBrk="1" hangingPunct="1">
              <a:lnSpc>
                <a:spcPct val="130000"/>
              </a:lnSpc>
            </a:pPr>
            <a:r>
              <a:rPr lang="zh-CN" altLang="en-US" sz="6200" b="1" dirty="0" smtClean="0">
                <a:solidFill>
                  <a:srgbClr val="FFFF66"/>
                </a:solidFill>
                <a:latin typeface="文鼎粗行楷体简" pitchFamily="18" charset="-122"/>
                <a:ea typeface="文鼎粗行楷体简" pitchFamily="18" charset="-122"/>
              </a:rPr>
              <a:t>第九章  </a:t>
            </a:r>
            <a:br>
              <a:rPr lang="zh-CN" altLang="en-US" sz="6200" b="1" dirty="0" smtClean="0">
                <a:solidFill>
                  <a:srgbClr val="FFFF66"/>
                </a:solidFill>
                <a:latin typeface="文鼎粗行楷体简" pitchFamily="18" charset="-122"/>
                <a:ea typeface="文鼎粗行楷体简" pitchFamily="18" charset="-122"/>
              </a:rPr>
            </a:br>
            <a:r>
              <a:rPr lang="zh-CN" altLang="en-US" sz="6200" b="1" dirty="0" smtClean="0">
                <a:solidFill>
                  <a:srgbClr val="FFFF66"/>
                </a:solidFill>
                <a:latin typeface="文鼎粗行楷体简" pitchFamily="18" charset="-122"/>
                <a:ea typeface="文鼎粗行楷体简" pitchFamily="18" charset="-122"/>
              </a:rPr>
              <a:t>特殊员工群体薪酬管理</a:t>
            </a:r>
            <a:endParaRPr lang="zh-CN" altLang="en-US" sz="6200" b="1" dirty="0" smtClean="0">
              <a:solidFill>
                <a:srgbClr val="FFFF66"/>
              </a:solidFill>
              <a:latin typeface="文鼎粗行楷体简" pitchFamily="18" charset="-122"/>
              <a:ea typeface="文鼎粗行楷体简" pitchFamily="18" charset="-122"/>
            </a:endParaRPr>
          </a:p>
        </p:txBody>
      </p:sp>
    </p:spTree>
  </p:cSld>
  <p:clrMapOvr>
    <a:masterClrMapping/>
  </p:clrMapOvr>
  <p:transition spd="slow">
    <p:wip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2800" b="1" dirty="0" smtClean="0">
                <a:solidFill>
                  <a:srgbClr val="FFFFFF"/>
                </a:solidFill>
                <a:latin typeface="华文中宋" pitchFamily="2" charset="-122"/>
                <a:ea typeface="华文中宋" pitchFamily="2" charset="-122"/>
                <a:sym typeface="Symbol" panose="05050102010706020507" pitchFamily="18" charset="2"/>
              </a:rPr>
              <a:t>开篇案例</a:t>
            </a:r>
            <a:r>
              <a:rPr lang="en-US" altLang="zh-CN" sz="2800" b="1" dirty="0" smtClean="0">
                <a:solidFill>
                  <a:srgbClr val="FFFFFF"/>
                </a:solidFill>
                <a:ea typeface="华文中宋" pitchFamily="2" charset="-122"/>
                <a:sym typeface="Symbol" panose="05050102010706020507" pitchFamily="18" charset="2"/>
              </a:rPr>
              <a:t>—</a:t>
            </a:r>
            <a:r>
              <a:rPr lang="zh-CN" altLang="en-US" sz="2800" b="1" dirty="0">
                <a:solidFill>
                  <a:srgbClr val="FFFFFF"/>
                </a:solidFill>
                <a:latin typeface="华文中宋" pitchFamily="2" charset="-122"/>
                <a:ea typeface="华文中宋" pitchFamily="2" charset="-122"/>
                <a:sym typeface="Symbol" panose="05050102010706020507" pitchFamily="18" charset="2"/>
              </a:rPr>
              <a:t>三一重工公布股票期权和限制性股票激励计划</a:t>
            </a:r>
            <a:endParaRPr lang="en-US" altLang="zh-CN" sz="2800" b="1" dirty="0" smtClean="0">
              <a:solidFill>
                <a:srgbClr val="FFFFFF"/>
              </a:solidFill>
              <a:latin typeface="华文中宋" pitchFamily="2" charset="-122"/>
              <a:ea typeface="华文中宋" pitchFamily="2" charset="-122"/>
              <a:sym typeface="Symbol" panose="05050102010706020507" pitchFamily="18" charset="2"/>
            </a:endParaRPr>
          </a:p>
        </p:txBody>
      </p:sp>
      <p:sp>
        <p:nvSpPr>
          <p:cNvPr id="306179" name="Rectangle 3"/>
          <p:cNvSpPr>
            <a:spLocks noChangeArrowheads="1"/>
          </p:cNvSpPr>
          <p:nvPr/>
        </p:nvSpPr>
        <p:spPr bwMode="auto">
          <a:xfrm>
            <a:off x="581025" y="1289050"/>
            <a:ext cx="9577388" cy="5632450"/>
          </a:xfrm>
          <a:prstGeom prst="rect">
            <a:avLst/>
          </a:prstGeom>
          <a:noFill/>
          <a:ln w="9525" algn="ctr">
            <a:noFill/>
            <a:miter lim="800000"/>
          </a:ln>
        </p:spPr>
        <p:txBody>
          <a:bodyPr anchor="ctr">
            <a:spAutoFit/>
          </a:bodyPr>
          <a:lstStyle/>
          <a:p>
            <a:pPr algn="l">
              <a:lnSpc>
                <a:spcPct val="150000"/>
              </a:lnSpc>
            </a:pPr>
            <a:r>
              <a:rPr lang="en-US" altLang="zh-CN" dirty="0">
                <a:solidFill>
                  <a:srgbClr val="000000"/>
                </a:solidFill>
              </a:rPr>
              <a:t>        </a:t>
            </a:r>
            <a:r>
              <a:rPr lang="zh-CN" altLang="en-US" dirty="0">
                <a:solidFill>
                  <a:srgbClr val="000000"/>
                </a:solidFill>
              </a:rPr>
              <a:t>中国国际金融有限公司（以下简称中金公司）成立于</a:t>
            </a:r>
            <a:r>
              <a:rPr lang="en-US" altLang="zh-CN" dirty="0">
                <a:solidFill>
                  <a:srgbClr val="000000"/>
                </a:solidFill>
              </a:rPr>
              <a:t>1995</a:t>
            </a:r>
            <a:r>
              <a:rPr lang="zh-CN" altLang="en-US" dirty="0">
                <a:solidFill>
                  <a:srgbClr val="000000"/>
                </a:solidFill>
              </a:rPr>
              <a:t>年</a:t>
            </a:r>
            <a:r>
              <a:rPr lang="en-US" altLang="zh-CN" dirty="0">
                <a:solidFill>
                  <a:srgbClr val="000000"/>
                </a:solidFill>
              </a:rPr>
              <a:t>8</a:t>
            </a:r>
            <a:r>
              <a:rPr lang="zh-CN" altLang="en-US" dirty="0">
                <a:solidFill>
                  <a:srgbClr val="000000"/>
                </a:solidFill>
              </a:rPr>
              <a:t>月，是由国内外著名金融机构和公司与中国金融机构基于战略合作关系共同投资组建的中国第一家中外合资投资银行，注册资本</a:t>
            </a:r>
            <a:r>
              <a:rPr lang="en-US" altLang="zh-CN" dirty="0">
                <a:solidFill>
                  <a:srgbClr val="000000"/>
                </a:solidFill>
              </a:rPr>
              <a:t>1.25</a:t>
            </a:r>
            <a:r>
              <a:rPr lang="zh-CN" altLang="en-US" dirty="0">
                <a:solidFill>
                  <a:srgbClr val="000000"/>
                </a:solidFill>
              </a:rPr>
              <a:t>亿美元。公司主要业务是为国内外机构及个人客户提供符合国际标准的投资银行、资本市场、机构及个人证券销售和交易、固定收益、资产管理、直接投资以及研究服务。</a:t>
            </a:r>
            <a:endParaRPr lang="en-US" altLang="zh-CN" dirty="0">
              <a:solidFill>
                <a:srgbClr val="000000"/>
              </a:solidFill>
            </a:endParaRPr>
          </a:p>
          <a:p>
            <a:pPr algn="l">
              <a:lnSpc>
                <a:spcPct val="150000"/>
              </a:lnSpc>
            </a:pPr>
            <a:r>
              <a:rPr lang="en-US" altLang="zh-CN" dirty="0">
                <a:solidFill>
                  <a:srgbClr val="000000"/>
                </a:solidFill>
              </a:rPr>
              <a:t>        2009</a:t>
            </a:r>
            <a:r>
              <a:rPr lang="zh-CN" altLang="en-US" dirty="0">
                <a:solidFill>
                  <a:srgbClr val="000000"/>
                </a:solidFill>
              </a:rPr>
              <a:t>年</a:t>
            </a:r>
            <a:r>
              <a:rPr lang="en-US" altLang="zh-CN" dirty="0">
                <a:solidFill>
                  <a:srgbClr val="000000"/>
                </a:solidFill>
              </a:rPr>
              <a:t>11</a:t>
            </a:r>
            <a:r>
              <a:rPr lang="zh-CN" altLang="en-US" dirty="0">
                <a:solidFill>
                  <a:srgbClr val="000000"/>
                </a:solidFill>
              </a:rPr>
              <a:t>月，中金公司影子股票事件成为市场的焦点。据报道，</a:t>
            </a:r>
            <a:r>
              <a:rPr lang="en-US" altLang="zh-CN" dirty="0">
                <a:solidFill>
                  <a:srgbClr val="000000"/>
                </a:solidFill>
              </a:rPr>
              <a:t>2004-2006</a:t>
            </a:r>
            <a:r>
              <a:rPr lang="zh-CN" altLang="en-US" dirty="0">
                <a:solidFill>
                  <a:srgbClr val="000000"/>
                </a:solidFill>
              </a:rPr>
              <a:t>年间，中金公司将公司</a:t>
            </a:r>
            <a:r>
              <a:rPr lang="en-US" altLang="zh-CN" dirty="0">
                <a:solidFill>
                  <a:srgbClr val="000000"/>
                </a:solidFill>
              </a:rPr>
              <a:t>20%</a:t>
            </a:r>
            <a:r>
              <a:rPr lang="zh-CN" altLang="en-US" dirty="0">
                <a:solidFill>
                  <a:srgbClr val="000000"/>
                </a:solidFill>
              </a:rPr>
              <a:t>的股权以影子股票的形式授予了管理层和员工，摩根士丹利所持有的</a:t>
            </a:r>
            <a:r>
              <a:rPr lang="en-US" altLang="zh-CN" dirty="0">
                <a:solidFill>
                  <a:srgbClr val="000000"/>
                </a:solidFill>
              </a:rPr>
              <a:t>34.3%</a:t>
            </a:r>
            <a:r>
              <a:rPr lang="zh-CN" altLang="en-US" dirty="0">
                <a:solidFill>
                  <a:srgbClr val="000000"/>
                </a:solidFill>
              </a:rPr>
              <a:t>的股权被稀释到</a:t>
            </a:r>
            <a:r>
              <a:rPr lang="en-US" altLang="zh-CN" dirty="0">
                <a:solidFill>
                  <a:srgbClr val="000000"/>
                </a:solidFill>
              </a:rPr>
              <a:t>27.4%</a:t>
            </a:r>
            <a:r>
              <a:rPr lang="zh-CN" altLang="en-US" dirty="0">
                <a:solidFill>
                  <a:srgbClr val="000000"/>
                </a:solidFill>
              </a:rPr>
              <a:t>。据称，这部分股权估价超过了</a:t>
            </a:r>
            <a:r>
              <a:rPr lang="en-US" altLang="zh-CN" dirty="0">
                <a:solidFill>
                  <a:srgbClr val="000000"/>
                </a:solidFill>
              </a:rPr>
              <a:t>10</a:t>
            </a:r>
            <a:r>
              <a:rPr lang="zh-CN" altLang="en-US" dirty="0">
                <a:solidFill>
                  <a:srgbClr val="000000"/>
                </a:solidFill>
              </a:rPr>
              <a:t>亿美元。</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2800" b="1" dirty="0" smtClean="0">
                <a:solidFill>
                  <a:srgbClr val="FFFFFF"/>
                </a:solidFill>
                <a:latin typeface="华文中宋" pitchFamily="2" charset="-122"/>
                <a:ea typeface="华文中宋" pitchFamily="2" charset="-122"/>
                <a:sym typeface="Symbol" panose="05050102010706020507" pitchFamily="18" charset="2"/>
              </a:rPr>
              <a:t>开篇案例</a:t>
            </a:r>
            <a:r>
              <a:rPr lang="en-US" altLang="zh-CN" sz="2800" b="1" dirty="0" smtClean="0">
                <a:solidFill>
                  <a:srgbClr val="FFFFFF"/>
                </a:solidFill>
                <a:ea typeface="华文中宋" pitchFamily="2" charset="-122"/>
                <a:sym typeface="Symbol" panose="05050102010706020507" pitchFamily="18" charset="2"/>
              </a:rPr>
              <a:t>—</a:t>
            </a:r>
            <a:r>
              <a:rPr lang="zh-CN" altLang="en-US" sz="2800" b="1" dirty="0">
                <a:solidFill>
                  <a:srgbClr val="FFFFFF"/>
                </a:solidFill>
                <a:latin typeface="华文中宋" pitchFamily="2" charset="-122"/>
                <a:ea typeface="华文中宋" pitchFamily="2" charset="-122"/>
                <a:sym typeface="Symbol" panose="05050102010706020507" pitchFamily="18" charset="2"/>
              </a:rPr>
              <a:t>三一重工公布股票期权和限制性股票激励计划</a:t>
            </a:r>
            <a:endParaRPr lang="en-US" altLang="zh-CN" sz="2800" b="1" dirty="0" smtClean="0">
              <a:solidFill>
                <a:srgbClr val="FFFFFF"/>
              </a:solidFill>
              <a:latin typeface="华文中宋" pitchFamily="2" charset="-122"/>
              <a:ea typeface="华文中宋" pitchFamily="2" charset="-122"/>
              <a:sym typeface="Symbol" panose="05050102010706020507" pitchFamily="18" charset="2"/>
            </a:endParaRPr>
          </a:p>
        </p:txBody>
      </p:sp>
      <p:sp>
        <p:nvSpPr>
          <p:cNvPr id="306179" name="Rectangle 3"/>
          <p:cNvSpPr>
            <a:spLocks noChangeArrowheads="1"/>
          </p:cNvSpPr>
          <p:nvPr/>
        </p:nvSpPr>
        <p:spPr bwMode="auto">
          <a:xfrm>
            <a:off x="1013466" y="1271954"/>
            <a:ext cx="8641068" cy="5632311"/>
          </a:xfrm>
          <a:prstGeom prst="rect">
            <a:avLst/>
          </a:prstGeom>
          <a:noFill/>
          <a:ln w="9525" algn="ctr">
            <a:noFill/>
            <a:miter lim="800000"/>
          </a:ln>
        </p:spPr>
        <p:txBody>
          <a:bodyPr wrap="square" anchor="ctr">
            <a:spAutoFit/>
          </a:bodyPr>
          <a:lstStyle/>
          <a:p>
            <a:pPr algn="l">
              <a:lnSpc>
                <a:spcPct val="150000"/>
              </a:lnSpc>
            </a:pPr>
            <a:r>
              <a:rPr lang="zh-CN" altLang="en-US" dirty="0" smtClean="0">
                <a:solidFill>
                  <a:srgbClr val="000000"/>
                </a:solidFill>
              </a:rPr>
              <a:t>计划的主要内容有：</a:t>
            </a:r>
            <a:endParaRPr lang="en-US" altLang="zh-CN" dirty="0" smtClean="0">
              <a:solidFill>
                <a:srgbClr val="000000"/>
              </a:solidFill>
            </a:endParaRPr>
          </a:p>
          <a:p>
            <a:pPr marL="457200" indent="-457200" algn="l">
              <a:lnSpc>
                <a:spcPct val="150000"/>
              </a:lnSpc>
              <a:buFont typeface="+mj-lt"/>
              <a:buAutoNum type="arabicPeriod"/>
            </a:pPr>
            <a:r>
              <a:rPr lang="zh-CN" altLang="en-US" dirty="0" smtClean="0">
                <a:solidFill>
                  <a:srgbClr val="000000"/>
                </a:solidFill>
              </a:rPr>
              <a:t>有效期</a:t>
            </a:r>
            <a:endParaRPr lang="en-US" altLang="zh-CN" dirty="0" smtClean="0">
              <a:solidFill>
                <a:srgbClr val="000000"/>
              </a:solidFill>
            </a:endParaRPr>
          </a:p>
          <a:p>
            <a:pPr marL="457200" indent="-457200" algn="l">
              <a:lnSpc>
                <a:spcPct val="150000"/>
              </a:lnSpc>
              <a:buFont typeface="+mj-lt"/>
              <a:buAutoNum type="arabicPeriod"/>
            </a:pPr>
            <a:r>
              <a:rPr lang="zh-CN" altLang="zh-CN" dirty="0">
                <a:solidFill>
                  <a:srgbClr val="000000"/>
                </a:solidFill>
              </a:rPr>
              <a:t>授予</a:t>
            </a:r>
            <a:r>
              <a:rPr lang="zh-CN" altLang="zh-CN" dirty="0" smtClean="0">
                <a:solidFill>
                  <a:srgbClr val="000000"/>
                </a:solidFill>
              </a:rPr>
              <a:t>日</a:t>
            </a:r>
            <a:endParaRPr lang="en-US" altLang="zh-CN" dirty="0">
              <a:solidFill>
                <a:srgbClr val="000000"/>
              </a:solidFill>
            </a:endParaRPr>
          </a:p>
          <a:p>
            <a:pPr marL="457200" indent="-457200" algn="l">
              <a:lnSpc>
                <a:spcPct val="150000"/>
              </a:lnSpc>
              <a:buFont typeface="+mj-lt"/>
              <a:buAutoNum type="arabicPeriod"/>
            </a:pPr>
            <a:r>
              <a:rPr lang="zh-CN" altLang="zh-CN" dirty="0" smtClean="0">
                <a:solidFill>
                  <a:srgbClr val="000000"/>
                </a:solidFill>
              </a:rPr>
              <a:t>授予</a:t>
            </a:r>
            <a:r>
              <a:rPr lang="zh-CN" altLang="zh-CN" dirty="0">
                <a:solidFill>
                  <a:srgbClr val="000000"/>
                </a:solidFill>
              </a:rPr>
              <a:t>等待</a:t>
            </a:r>
            <a:r>
              <a:rPr lang="zh-CN" altLang="zh-CN" dirty="0" smtClean="0">
                <a:solidFill>
                  <a:srgbClr val="000000"/>
                </a:solidFill>
              </a:rPr>
              <a:t>期</a:t>
            </a:r>
            <a:endParaRPr lang="en-US" altLang="zh-CN" dirty="0">
              <a:solidFill>
                <a:srgbClr val="000000"/>
              </a:solidFill>
            </a:endParaRPr>
          </a:p>
          <a:p>
            <a:pPr marL="457200" indent="-457200" algn="l">
              <a:lnSpc>
                <a:spcPct val="150000"/>
              </a:lnSpc>
              <a:buFont typeface="+mj-lt"/>
              <a:buAutoNum type="arabicPeriod"/>
            </a:pPr>
            <a:r>
              <a:rPr lang="zh-CN" altLang="zh-CN" dirty="0" smtClean="0">
                <a:solidFill>
                  <a:srgbClr val="000000"/>
                </a:solidFill>
              </a:rPr>
              <a:t>可行</a:t>
            </a:r>
            <a:r>
              <a:rPr lang="zh-CN" altLang="zh-CN" dirty="0">
                <a:solidFill>
                  <a:srgbClr val="000000"/>
                </a:solidFill>
              </a:rPr>
              <a:t>权</a:t>
            </a:r>
            <a:r>
              <a:rPr lang="zh-CN" altLang="zh-CN" dirty="0" smtClean="0">
                <a:solidFill>
                  <a:srgbClr val="000000"/>
                </a:solidFill>
              </a:rPr>
              <a:t>日</a:t>
            </a:r>
            <a:endParaRPr lang="en-US" altLang="zh-CN" dirty="0">
              <a:solidFill>
                <a:srgbClr val="000000"/>
              </a:solidFill>
            </a:endParaRPr>
          </a:p>
          <a:p>
            <a:pPr marL="457200" indent="-457200" algn="l">
              <a:lnSpc>
                <a:spcPct val="150000"/>
              </a:lnSpc>
              <a:buFont typeface="+mj-lt"/>
              <a:buAutoNum type="arabicPeriod"/>
            </a:pPr>
            <a:r>
              <a:rPr lang="zh-CN" altLang="zh-CN" dirty="0" smtClean="0">
                <a:solidFill>
                  <a:srgbClr val="000000"/>
                </a:solidFill>
              </a:rPr>
              <a:t>禁售期</a:t>
            </a:r>
            <a:endParaRPr lang="en-US" altLang="zh-CN" dirty="0">
              <a:solidFill>
                <a:srgbClr val="000000"/>
              </a:solidFill>
            </a:endParaRPr>
          </a:p>
          <a:p>
            <a:pPr marL="457200" indent="-457200" algn="l">
              <a:lnSpc>
                <a:spcPct val="150000"/>
              </a:lnSpc>
              <a:buFont typeface="+mj-lt"/>
              <a:buAutoNum type="arabicPeriod"/>
            </a:pPr>
            <a:r>
              <a:rPr lang="zh-CN" altLang="zh-CN" dirty="0" smtClean="0">
                <a:solidFill>
                  <a:srgbClr val="000000"/>
                </a:solidFill>
              </a:rPr>
              <a:t>行</a:t>
            </a:r>
            <a:r>
              <a:rPr lang="zh-CN" altLang="zh-CN" dirty="0">
                <a:solidFill>
                  <a:srgbClr val="000000"/>
                </a:solidFill>
              </a:rPr>
              <a:t>权价格或行权价格的确定</a:t>
            </a:r>
            <a:r>
              <a:rPr lang="zh-CN" altLang="zh-CN" dirty="0" smtClean="0">
                <a:solidFill>
                  <a:srgbClr val="000000"/>
                </a:solidFill>
              </a:rPr>
              <a:t>方法</a:t>
            </a:r>
            <a:endParaRPr lang="en-US" altLang="zh-CN" dirty="0">
              <a:solidFill>
                <a:srgbClr val="000000"/>
              </a:solidFill>
            </a:endParaRPr>
          </a:p>
          <a:p>
            <a:pPr marL="457200" indent="-457200" algn="l">
              <a:lnSpc>
                <a:spcPct val="150000"/>
              </a:lnSpc>
              <a:buFont typeface="+mj-lt"/>
              <a:buAutoNum type="arabicPeriod"/>
            </a:pPr>
            <a:r>
              <a:rPr lang="zh-CN" altLang="zh-CN" dirty="0" smtClean="0">
                <a:solidFill>
                  <a:srgbClr val="000000"/>
                </a:solidFill>
              </a:rPr>
              <a:t>股票</a:t>
            </a:r>
            <a:r>
              <a:rPr lang="zh-CN" altLang="zh-CN" dirty="0">
                <a:solidFill>
                  <a:srgbClr val="000000"/>
                </a:solidFill>
              </a:rPr>
              <a:t>期权的获授</a:t>
            </a:r>
            <a:r>
              <a:rPr lang="zh-CN" altLang="zh-CN" dirty="0" smtClean="0">
                <a:solidFill>
                  <a:srgbClr val="000000"/>
                </a:solidFill>
              </a:rPr>
              <a:t>条件</a:t>
            </a:r>
            <a:endParaRPr lang="en-US" altLang="zh-CN" dirty="0">
              <a:solidFill>
                <a:srgbClr val="000000"/>
              </a:solidFill>
            </a:endParaRPr>
          </a:p>
          <a:p>
            <a:pPr marL="457200" indent="-457200" algn="l">
              <a:lnSpc>
                <a:spcPct val="150000"/>
              </a:lnSpc>
              <a:buFont typeface="+mj-lt"/>
              <a:buAutoNum type="arabicPeriod"/>
            </a:pPr>
            <a:r>
              <a:rPr lang="zh-CN" altLang="zh-CN" dirty="0" smtClean="0">
                <a:solidFill>
                  <a:srgbClr val="000000"/>
                </a:solidFill>
              </a:rPr>
              <a:t>股票</a:t>
            </a:r>
            <a:r>
              <a:rPr lang="zh-CN" altLang="zh-CN" dirty="0">
                <a:solidFill>
                  <a:srgbClr val="000000"/>
                </a:solidFill>
              </a:rPr>
              <a:t>期权的行权</a:t>
            </a:r>
            <a:r>
              <a:rPr lang="zh-CN" altLang="zh-CN" dirty="0" smtClean="0">
                <a:solidFill>
                  <a:srgbClr val="000000"/>
                </a:solidFill>
              </a:rPr>
              <a:t>条件</a:t>
            </a:r>
            <a:endParaRPr lang="en-US" altLang="zh-CN" dirty="0">
              <a:solidFill>
                <a:srgbClr val="000000"/>
              </a:solidFill>
            </a:endParaRPr>
          </a:p>
          <a:p>
            <a:pPr marL="457200" indent="-457200" algn="l">
              <a:lnSpc>
                <a:spcPct val="150000"/>
              </a:lnSpc>
              <a:buFont typeface="+mj-lt"/>
              <a:buAutoNum type="arabicPeriod"/>
            </a:pPr>
            <a:r>
              <a:rPr lang="zh-CN" altLang="zh-CN" dirty="0" smtClean="0">
                <a:solidFill>
                  <a:srgbClr val="000000"/>
                </a:solidFill>
              </a:rPr>
              <a:t>预留</a:t>
            </a:r>
            <a:r>
              <a:rPr lang="zh-CN" altLang="zh-CN" dirty="0">
                <a:solidFill>
                  <a:srgbClr val="000000"/>
                </a:solidFill>
              </a:rPr>
              <a:t>期权的处理</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descr="footnote1[1]"/>
          <p:cNvSpPr>
            <a:spLocks noGrp="1" noChangeArrowheads="1"/>
          </p:cNvSpPr>
          <p:nvPr>
            <p:ph type="title"/>
          </p:nvPr>
        </p:nvSpPr>
        <p:spPr>
          <a:xfrm>
            <a:off x="1790700" y="1676400"/>
            <a:ext cx="6819900" cy="3124200"/>
          </a:xfrm>
          <a:blipFill dpi="0" rotWithShape="0">
            <a:blip r:embed="rId1" cstate="print"/>
            <a:srcRect/>
            <a:stretch>
              <a:fillRect/>
            </a:stretch>
          </a:blipFill>
        </p:spPr>
        <p:txBody>
          <a:bodyPr/>
          <a:lstStyle/>
          <a:p>
            <a:pPr eaLnBrk="1" hangingPunct="1">
              <a:lnSpc>
                <a:spcPct val="110000"/>
              </a:lnSpc>
            </a:pPr>
            <a:r>
              <a:rPr lang="zh-CN" altLang="en-US" b="1" smtClean="0">
                <a:solidFill>
                  <a:schemeClr val="bg1"/>
                </a:solidFill>
                <a:latin typeface="宋体" panose="02010600030101010101" pitchFamily="2" charset="-122"/>
              </a:rPr>
              <a:t>第一节</a:t>
            </a:r>
            <a:br>
              <a:rPr lang="zh-CN" altLang="en-US" b="1" smtClean="0">
                <a:solidFill>
                  <a:schemeClr val="bg1"/>
                </a:solidFill>
                <a:latin typeface="宋体" panose="02010600030101010101" pitchFamily="2" charset="-122"/>
              </a:rPr>
            </a:br>
            <a:br>
              <a:rPr lang="zh-CN" altLang="en-US" b="1" smtClean="0">
                <a:solidFill>
                  <a:schemeClr val="bg1"/>
                </a:solidFill>
                <a:latin typeface="宋体" panose="02010600030101010101" pitchFamily="2" charset="-122"/>
              </a:rPr>
            </a:br>
            <a:r>
              <a:rPr lang="zh-CN" altLang="en-US" b="1" smtClean="0">
                <a:solidFill>
                  <a:schemeClr val="bg1"/>
                </a:solidFill>
                <a:latin typeface="宋体" panose="02010600030101010101" pitchFamily="2" charset="-122"/>
              </a:rPr>
              <a:t>销售人员的薪酬管理</a:t>
            </a:r>
            <a:endParaRPr lang="zh-CN" altLang="en-US"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00000"/>
              </a:lnSpc>
            </a:pPr>
            <a:r>
              <a:rPr lang="zh-CN" altLang="en-US" sz="3200" b="1" dirty="0" smtClean="0">
                <a:solidFill>
                  <a:srgbClr val="FFFFFF"/>
                </a:solidFill>
                <a:latin typeface="华文中宋" pitchFamily="2" charset="-122"/>
                <a:ea typeface="华文中宋" pitchFamily="2" charset="-122"/>
              </a:rPr>
              <a:t>销售人员工作特征和评价指标</a:t>
            </a:r>
            <a:endParaRPr lang="zh-CN" altLang="en-US" sz="3200" b="1" dirty="0" smtClean="0">
              <a:solidFill>
                <a:srgbClr val="FFFFFF"/>
              </a:solidFill>
              <a:latin typeface="华文中宋" pitchFamily="2" charset="-122"/>
              <a:ea typeface="华文中宋" pitchFamily="2" charset="-122"/>
            </a:endParaRPr>
          </a:p>
        </p:txBody>
      </p:sp>
      <p:sp>
        <p:nvSpPr>
          <p:cNvPr id="2" name="TextBox 1"/>
          <p:cNvSpPr txBox="1"/>
          <p:nvPr/>
        </p:nvSpPr>
        <p:spPr>
          <a:xfrm>
            <a:off x="911868" y="1199799"/>
            <a:ext cx="9361157" cy="6186309"/>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dirty="0" smtClean="0">
                <a:solidFill>
                  <a:srgbClr val="000000"/>
                </a:solidFill>
              </a:rPr>
              <a:t>工作特征</a:t>
            </a:r>
            <a:endParaRPr lang="en-US" altLang="zh-CN" dirty="0" smtClean="0">
              <a:solidFill>
                <a:srgbClr val="000000"/>
              </a:solidFill>
            </a:endParaRPr>
          </a:p>
          <a:p>
            <a:pPr marL="800100" lvl="1" indent="-342900">
              <a:lnSpc>
                <a:spcPct val="150000"/>
              </a:lnSpc>
              <a:buFont typeface="Wingdings" panose="05000000000000000000" pitchFamily="2" charset="2"/>
              <a:buChar char="Ø"/>
            </a:pPr>
            <a:r>
              <a:rPr lang="zh-CN" altLang="zh-CN" dirty="0" smtClean="0">
                <a:solidFill>
                  <a:srgbClr val="000000"/>
                </a:solidFill>
              </a:rPr>
              <a:t>工作时间</a:t>
            </a:r>
            <a:r>
              <a:rPr lang="zh-CN" altLang="zh-CN" dirty="0">
                <a:solidFill>
                  <a:srgbClr val="000000"/>
                </a:solidFill>
              </a:rPr>
              <a:t>和工作方式的灵活度都很</a:t>
            </a:r>
            <a:r>
              <a:rPr lang="zh-CN" altLang="zh-CN" dirty="0" smtClean="0">
                <a:solidFill>
                  <a:srgbClr val="000000"/>
                </a:solidFill>
              </a:rPr>
              <a:t>高</a:t>
            </a:r>
            <a:r>
              <a:rPr lang="zh-CN" altLang="en-US" dirty="0" smtClean="0">
                <a:solidFill>
                  <a:srgbClr val="000000"/>
                </a:solidFill>
              </a:rPr>
              <a:t>，</a:t>
            </a:r>
            <a:r>
              <a:rPr lang="zh-CN" altLang="zh-CN" dirty="0" smtClean="0">
                <a:solidFill>
                  <a:srgbClr val="000000"/>
                </a:solidFill>
              </a:rPr>
              <a:t>很难</a:t>
            </a:r>
            <a:r>
              <a:rPr lang="zh-CN" altLang="zh-CN" dirty="0">
                <a:solidFill>
                  <a:srgbClr val="000000"/>
                </a:solidFill>
              </a:rPr>
              <a:t>对其工作进行</a:t>
            </a:r>
            <a:r>
              <a:rPr lang="zh-CN" altLang="zh-CN" dirty="0" smtClean="0">
                <a:solidFill>
                  <a:srgbClr val="000000"/>
                </a:solidFill>
              </a:rPr>
              <a:t>监督</a:t>
            </a:r>
            <a:endParaRPr lang="en-US" altLang="zh-CN" dirty="0" smtClean="0">
              <a:solidFill>
                <a:srgbClr val="000000"/>
              </a:solidFill>
            </a:endParaRPr>
          </a:p>
          <a:p>
            <a:pPr marL="800100" lvl="1" indent="-342900">
              <a:lnSpc>
                <a:spcPct val="150000"/>
              </a:lnSpc>
              <a:buFont typeface="Wingdings" panose="05000000000000000000" pitchFamily="2" charset="2"/>
              <a:buChar char="Ø"/>
            </a:pPr>
            <a:r>
              <a:rPr lang="zh-CN" altLang="zh-CN" dirty="0">
                <a:solidFill>
                  <a:srgbClr val="000000"/>
                </a:solidFill>
              </a:rPr>
              <a:t>销售人员的工作业绩通常可以用非常明确的结果指标来</a:t>
            </a:r>
            <a:r>
              <a:rPr lang="zh-CN" altLang="zh-CN" dirty="0" smtClean="0">
                <a:solidFill>
                  <a:srgbClr val="000000"/>
                </a:solidFill>
              </a:rPr>
              <a:t>衡量</a:t>
            </a:r>
            <a:endParaRPr lang="en-US" altLang="zh-CN" dirty="0" smtClean="0">
              <a:solidFill>
                <a:srgbClr val="000000"/>
              </a:solidFill>
            </a:endParaRPr>
          </a:p>
          <a:p>
            <a:pPr marL="800100" lvl="1" indent="-342900">
              <a:lnSpc>
                <a:spcPct val="150000"/>
              </a:lnSpc>
              <a:buFont typeface="Wingdings" panose="05000000000000000000" pitchFamily="2" charset="2"/>
              <a:buChar char="Ø"/>
            </a:pPr>
            <a:r>
              <a:rPr lang="zh-CN" altLang="zh-CN" dirty="0">
                <a:solidFill>
                  <a:srgbClr val="000000"/>
                </a:solidFill>
              </a:rPr>
              <a:t>销售人员工作业绩的</a:t>
            </a:r>
            <a:r>
              <a:rPr lang="zh-CN" altLang="zh-CN" dirty="0" smtClean="0">
                <a:solidFill>
                  <a:srgbClr val="000000"/>
                </a:solidFill>
              </a:rPr>
              <a:t>风险性</a:t>
            </a:r>
            <a:endParaRPr lang="en-US" altLang="zh-CN" dirty="0" smtClean="0">
              <a:solidFill>
                <a:srgbClr val="000000"/>
              </a:solidFill>
            </a:endParaRPr>
          </a:p>
          <a:p>
            <a:pPr marL="800100" lvl="1" indent="-342900">
              <a:lnSpc>
                <a:spcPct val="150000"/>
              </a:lnSpc>
              <a:buFont typeface="Wingdings" panose="05000000000000000000" pitchFamily="2" charset="2"/>
              <a:buChar char="Ø"/>
            </a:pPr>
            <a:endParaRPr lang="en-US" altLang="zh-CN" dirty="0" smtClean="0">
              <a:solidFill>
                <a:srgbClr val="000000"/>
              </a:solidFill>
            </a:endParaRPr>
          </a:p>
          <a:p>
            <a:pPr marL="342900" indent="-342900">
              <a:lnSpc>
                <a:spcPct val="150000"/>
              </a:lnSpc>
              <a:buFont typeface="Wingdings" panose="05000000000000000000" pitchFamily="2" charset="2"/>
              <a:buChar char="Ø"/>
            </a:pPr>
            <a:r>
              <a:rPr lang="zh-CN" altLang="en-US" dirty="0" smtClean="0">
                <a:solidFill>
                  <a:srgbClr val="000000"/>
                </a:solidFill>
              </a:rPr>
              <a:t>评价指标</a:t>
            </a:r>
            <a:endParaRPr lang="en-US" altLang="zh-CN" dirty="0" smtClean="0">
              <a:solidFill>
                <a:srgbClr val="000000"/>
              </a:solidFill>
            </a:endParaRPr>
          </a:p>
          <a:p>
            <a:pPr marL="800100" lvl="1" indent="-342900">
              <a:lnSpc>
                <a:spcPct val="150000"/>
              </a:lnSpc>
              <a:buFont typeface="Wingdings" panose="05000000000000000000" pitchFamily="2" charset="2"/>
              <a:buChar char="Ø"/>
            </a:pPr>
            <a:r>
              <a:rPr lang="zh-CN" altLang="zh-CN" dirty="0">
                <a:solidFill>
                  <a:srgbClr val="000000"/>
                </a:solidFill>
              </a:rPr>
              <a:t>增长指标</a:t>
            </a:r>
            <a:endParaRPr lang="zh-CN" altLang="zh-CN" dirty="0">
              <a:solidFill>
                <a:srgbClr val="000000"/>
              </a:solidFill>
            </a:endParaRPr>
          </a:p>
          <a:p>
            <a:pPr marL="800100" lvl="1" indent="-342900">
              <a:lnSpc>
                <a:spcPct val="150000"/>
              </a:lnSpc>
              <a:buFont typeface="Wingdings" panose="05000000000000000000" pitchFamily="2" charset="2"/>
              <a:buChar char="Ø"/>
            </a:pPr>
            <a:r>
              <a:rPr lang="zh-CN" altLang="zh-CN" dirty="0">
                <a:solidFill>
                  <a:srgbClr val="000000"/>
                </a:solidFill>
              </a:rPr>
              <a:t>利润</a:t>
            </a:r>
            <a:r>
              <a:rPr lang="zh-CN" altLang="zh-CN" dirty="0" smtClean="0">
                <a:solidFill>
                  <a:srgbClr val="000000"/>
                </a:solidFill>
              </a:rPr>
              <a:t>指标</a:t>
            </a:r>
            <a:endParaRPr lang="en-US" altLang="zh-CN" dirty="0" smtClean="0">
              <a:solidFill>
                <a:srgbClr val="000000"/>
              </a:solidFill>
            </a:endParaRPr>
          </a:p>
          <a:p>
            <a:pPr marL="800100" lvl="1" indent="-342900">
              <a:lnSpc>
                <a:spcPct val="150000"/>
              </a:lnSpc>
              <a:buFont typeface="Wingdings" panose="05000000000000000000" pitchFamily="2" charset="2"/>
              <a:buChar char="Ø"/>
            </a:pPr>
            <a:r>
              <a:rPr lang="zh-CN" altLang="zh-CN" dirty="0">
                <a:solidFill>
                  <a:srgbClr val="000000"/>
                </a:solidFill>
              </a:rPr>
              <a:t>客户满意度和忠诚度指标</a:t>
            </a:r>
            <a:endParaRPr lang="zh-CN" altLang="zh-CN" dirty="0">
              <a:solidFill>
                <a:srgbClr val="000000"/>
              </a:solidFill>
            </a:endParaRPr>
          </a:p>
          <a:p>
            <a:pPr marL="800100" lvl="1" indent="-342900">
              <a:lnSpc>
                <a:spcPct val="150000"/>
              </a:lnSpc>
              <a:buFont typeface="Wingdings" panose="05000000000000000000" pitchFamily="2" charset="2"/>
              <a:buChar char="Ø"/>
            </a:pPr>
            <a:r>
              <a:rPr lang="zh-CN" altLang="zh-CN" dirty="0">
                <a:solidFill>
                  <a:srgbClr val="000000"/>
                </a:solidFill>
              </a:rPr>
              <a:t>销售人才</a:t>
            </a:r>
            <a:r>
              <a:rPr lang="zh-CN" altLang="zh-CN" dirty="0" smtClean="0">
                <a:solidFill>
                  <a:srgbClr val="000000"/>
                </a:solidFill>
              </a:rPr>
              <a:t>指标</a:t>
            </a:r>
            <a:endParaRPr lang="en-US" altLang="zh-CN" dirty="0" smtClean="0">
              <a:solidFill>
                <a:srgbClr val="000000"/>
              </a:solidFill>
            </a:endParaRPr>
          </a:p>
          <a:p>
            <a:pPr marL="800100" lvl="1" indent="-342900">
              <a:lnSpc>
                <a:spcPct val="150000"/>
              </a:lnSpc>
              <a:buFont typeface="Wingdings" panose="05000000000000000000" pitchFamily="2" charset="2"/>
              <a:buChar char="Ø"/>
            </a:pPr>
            <a:r>
              <a:rPr lang="zh-CN" altLang="zh-CN" dirty="0">
                <a:solidFill>
                  <a:srgbClr val="000000"/>
                </a:solidFill>
              </a:rPr>
              <a:t>薪酬投资的收益指标</a:t>
            </a:r>
            <a:endParaRPr lang="zh-CN" altLang="zh-CN"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销售人员薪酬方案：纯佣金制</a:t>
            </a:r>
            <a:endParaRPr lang="zh-CN" altLang="en-US" sz="3200" b="1" smtClean="0">
              <a:solidFill>
                <a:srgbClr val="FFFFFF"/>
              </a:solidFill>
              <a:latin typeface="华文中宋" pitchFamily="2" charset="-122"/>
              <a:ea typeface="华文中宋" pitchFamily="2" charset="-122"/>
            </a:endParaRPr>
          </a:p>
        </p:txBody>
      </p:sp>
      <p:grpSp>
        <p:nvGrpSpPr>
          <p:cNvPr id="310275" name="Group 3"/>
          <p:cNvGrpSpPr/>
          <p:nvPr/>
        </p:nvGrpSpPr>
        <p:grpSpPr bwMode="auto">
          <a:xfrm>
            <a:off x="690563" y="2063750"/>
            <a:ext cx="9058275" cy="4625975"/>
            <a:chOff x="0" y="0"/>
            <a:chExt cx="6720" cy="1632"/>
          </a:xfrm>
        </p:grpSpPr>
        <p:grpSp>
          <p:nvGrpSpPr>
            <p:cNvPr id="310276" name="Group 4"/>
            <p:cNvGrpSpPr/>
            <p:nvPr/>
          </p:nvGrpSpPr>
          <p:grpSpPr bwMode="auto">
            <a:xfrm>
              <a:off x="0" y="0"/>
              <a:ext cx="2635" cy="384"/>
              <a:chOff x="0" y="0"/>
              <a:chExt cx="2635" cy="384"/>
            </a:xfrm>
          </p:grpSpPr>
          <p:sp>
            <p:nvSpPr>
              <p:cNvPr id="310301" name="Rectangle 5"/>
              <p:cNvSpPr>
                <a:spLocks noChangeArrowheads="1"/>
              </p:cNvSpPr>
              <p:nvPr/>
            </p:nvSpPr>
            <p:spPr bwMode="auto">
              <a:xfrm>
                <a:off x="43" y="0"/>
                <a:ext cx="2549" cy="384"/>
              </a:xfrm>
              <a:prstGeom prst="rect">
                <a:avLst/>
              </a:prstGeom>
              <a:noFill/>
              <a:ln w="9525">
                <a:solidFill>
                  <a:srgbClr val="A50021"/>
                </a:solidFill>
                <a:miter lim="800000"/>
              </a:ln>
            </p:spPr>
            <p:txBody>
              <a:bodyPr anchor="ctr"/>
              <a:lstStyle/>
              <a:p>
                <a:pPr algn="ctr"/>
                <a:r>
                  <a:rPr lang="zh-CN" altLang="en-US">
                    <a:solidFill>
                      <a:srgbClr val="000000"/>
                    </a:solidFill>
                  </a:rPr>
                  <a:t>薪酬构成</a:t>
                </a:r>
                <a:endParaRPr lang="zh-CN" altLang="en-US" b="0">
                  <a:solidFill>
                    <a:srgbClr val="000000"/>
                  </a:solidFill>
                </a:endParaRPr>
              </a:p>
            </p:txBody>
          </p:sp>
          <p:sp>
            <p:nvSpPr>
              <p:cNvPr id="310302" name="Rectangle 6"/>
              <p:cNvSpPr>
                <a:spLocks noChangeArrowheads="1"/>
              </p:cNvSpPr>
              <p:nvPr/>
            </p:nvSpPr>
            <p:spPr bwMode="auto">
              <a:xfrm>
                <a:off x="0" y="0"/>
                <a:ext cx="263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0277" name="Group 7"/>
            <p:cNvGrpSpPr/>
            <p:nvPr/>
          </p:nvGrpSpPr>
          <p:grpSpPr bwMode="auto">
            <a:xfrm>
              <a:off x="2635" y="0"/>
              <a:ext cx="4085" cy="384"/>
              <a:chOff x="2635" y="0"/>
              <a:chExt cx="4085" cy="384"/>
            </a:xfrm>
          </p:grpSpPr>
          <p:sp>
            <p:nvSpPr>
              <p:cNvPr id="310299" name="Rectangle 8"/>
              <p:cNvSpPr>
                <a:spLocks noChangeArrowheads="1"/>
              </p:cNvSpPr>
              <p:nvPr/>
            </p:nvSpPr>
            <p:spPr bwMode="auto">
              <a:xfrm>
                <a:off x="2678" y="0"/>
                <a:ext cx="3999" cy="384"/>
              </a:xfrm>
              <a:prstGeom prst="rect">
                <a:avLst/>
              </a:prstGeom>
              <a:noFill/>
              <a:ln w="9525">
                <a:solidFill>
                  <a:srgbClr val="A50021"/>
                </a:solidFill>
                <a:miter lim="800000"/>
              </a:ln>
            </p:spPr>
            <p:txBody>
              <a:bodyPr anchor="ctr"/>
              <a:lstStyle/>
              <a:p>
                <a:pPr algn="ctr"/>
                <a:r>
                  <a:rPr lang="zh-CN" altLang="en-US">
                    <a:solidFill>
                      <a:srgbClr val="000000"/>
                    </a:solidFill>
                  </a:rPr>
                  <a:t>佣金计算方式</a:t>
                </a:r>
                <a:endParaRPr lang="zh-CN" altLang="en-US" b="0">
                  <a:solidFill>
                    <a:srgbClr val="000000"/>
                  </a:solidFill>
                </a:endParaRPr>
              </a:p>
            </p:txBody>
          </p:sp>
          <p:sp>
            <p:nvSpPr>
              <p:cNvPr id="310300" name="Rectangle 9"/>
              <p:cNvSpPr>
                <a:spLocks noChangeArrowheads="1"/>
              </p:cNvSpPr>
              <p:nvPr/>
            </p:nvSpPr>
            <p:spPr bwMode="auto">
              <a:xfrm>
                <a:off x="2635" y="0"/>
                <a:ext cx="408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0278" name="Group 10"/>
            <p:cNvGrpSpPr/>
            <p:nvPr/>
          </p:nvGrpSpPr>
          <p:grpSpPr bwMode="auto">
            <a:xfrm>
              <a:off x="0" y="384"/>
              <a:ext cx="2635" cy="1248"/>
              <a:chOff x="0" y="384"/>
              <a:chExt cx="2635" cy="1248"/>
            </a:xfrm>
          </p:grpSpPr>
          <p:sp>
            <p:nvSpPr>
              <p:cNvPr id="310297" name="Rectangle 11"/>
              <p:cNvSpPr>
                <a:spLocks noChangeArrowheads="1"/>
              </p:cNvSpPr>
              <p:nvPr/>
            </p:nvSpPr>
            <p:spPr bwMode="auto">
              <a:xfrm>
                <a:off x="43" y="384"/>
                <a:ext cx="2549" cy="1248"/>
              </a:xfrm>
              <a:prstGeom prst="rect">
                <a:avLst/>
              </a:prstGeom>
              <a:noFill/>
              <a:ln w="9525">
                <a:solidFill>
                  <a:srgbClr val="A50021"/>
                </a:solidFill>
                <a:miter lim="800000"/>
              </a:ln>
            </p:spPr>
            <p:txBody>
              <a:bodyPr/>
              <a:lstStyle/>
              <a:p>
                <a:pPr indent="-266700" algn="l">
                  <a:lnSpc>
                    <a:spcPct val="130000"/>
                  </a:lnSpc>
                  <a:tabLst>
                    <a:tab pos="266700" algn="l"/>
                  </a:tabLst>
                </a:pPr>
                <a:r>
                  <a:rPr lang="en-US" altLang="zh-CN" b="0">
                    <a:solidFill>
                      <a:srgbClr val="000000"/>
                    </a:solidFill>
                    <a:latin typeface="Wingdings" panose="05000000000000000000" pitchFamily="2" charset="2"/>
                  </a:rPr>
                  <a:t> l</a:t>
                </a:r>
                <a:r>
                  <a:rPr lang="zh-CN" altLang="en-US" b="0">
                    <a:solidFill>
                      <a:srgbClr val="000000"/>
                    </a:solidFill>
                  </a:rPr>
                  <a:t>基本薪酬：没有         </a:t>
                </a:r>
                <a:r>
                  <a:rPr lang="en-US" altLang="zh-CN" b="0">
                    <a:solidFill>
                      <a:srgbClr val="000000"/>
                    </a:solidFill>
                    <a:latin typeface="Wingdings" panose="05000000000000000000" pitchFamily="2" charset="2"/>
                  </a:rPr>
                  <a:t>l</a:t>
                </a:r>
                <a:r>
                  <a:rPr lang="zh-CN" altLang="en-US" b="0">
                    <a:solidFill>
                      <a:srgbClr val="000000"/>
                    </a:solidFill>
                  </a:rPr>
                  <a:t>目标佣金：</a:t>
                </a:r>
                <a:r>
                  <a:rPr lang="en-US" altLang="zh-CN" b="0">
                    <a:solidFill>
                      <a:srgbClr val="000000"/>
                    </a:solidFill>
                  </a:rPr>
                  <a:t>6</a:t>
                </a:r>
                <a:r>
                  <a:rPr lang="zh-CN" altLang="en-US" b="0">
                    <a:solidFill>
                      <a:srgbClr val="000000"/>
                    </a:solidFill>
                  </a:rPr>
                  <a:t>万元</a:t>
                </a:r>
                <a:r>
                  <a:rPr lang="en-US" altLang="zh-CN" b="0">
                    <a:solidFill>
                      <a:srgbClr val="000000"/>
                    </a:solidFill>
                  </a:rPr>
                  <a:t>/</a:t>
                </a:r>
                <a:r>
                  <a:rPr lang="zh-CN" altLang="en-US" b="0">
                    <a:solidFill>
                      <a:srgbClr val="000000"/>
                    </a:solidFill>
                  </a:rPr>
                  <a:t>年，每月根据实际销售业绩浮动计发                         </a:t>
                </a:r>
                <a:r>
                  <a:rPr lang="en-US" altLang="zh-CN" b="0">
                    <a:solidFill>
                      <a:srgbClr val="000000"/>
                    </a:solidFill>
                    <a:latin typeface="Wingdings" panose="05000000000000000000" pitchFamily="2" charset="2"/>
                  </a:rPr>
                  <a:t>l</a:t>
                </a:r>
                <a:r>
                  <a:rPr lang="zh-CN" altLang="en-US" b="0">
                    <a:solidFill>
                      <a:srgbClr val="000000"/>
                    </a:solidFill>
                    <a:latin typeface="Wingdings" panose="05000000000000000000" pitchFamily="2" charset="2"/>
                  </a:rPr>
                  <a:t>目</a:t>
                </a:r>
                <a:r>
                  <a:rPr lang="zh-CN" altLang="en-US" b="0">
                    <a:solidFill>
                      <a:srgbClr val="000000"/>
                    </a:solidFill>
                  </a:rPr>
                  <a:t>标薪酬：</a:t>
                </a:r>
                <a:r>
                  <a:rPr lang="en-US" altLang="zh-CN" b="0">
                    <a:solidFill>
                      <a:srgbClr val="000000"/>
                    </a:solidFill>
                  </a:rPr>
                  <a:t>6</a:t>
                </a:r>
                <a:r>
                  <a:rPr lang="zh-CN" altLang="en-US" b="0">
                    <a:solidFill>
                      <a:srgbClr val="000000"/>
                    </a:solidFill>
                  </a:rPr>
                  <a:t>万元</a:t>
                </a:r>
                <a:r>
                  <a:rPr lang="en-US" altLang="zh-CN" b="0">
                    <a:solidFill>
                      <a:srgbClr val="000000"/>
                    </a:solidFill>
                  </a:rPr>
                  <a:t>/</a:t>
                </a:r>
                <a:r>
                  <a:rPr lang="zh-CN" altLang="en-US" b="0">
                    <a:solidFill>
                      <a:srgbClr val="000000"/>
                    </a:solidFill>
                  </a:rPr>
                  <a:t>年，上不封顶</a:t>
                </a:r>
                <a:endParaRPr lang="zh-CN" altLang="en-US" b="0">
                  <a:solidFill>
                    <a:srgbClr val="000000"/>
                  </a:solidFill>
                </a:endParaRPr>
              </a:p>
            </p:txBody>
          </p:sp>
          <p:sp>
            <p:nvSpPr>
              <p:cNvPr id="310298" name="Rectangle 12"/>
              <p:cNvSpPr>
                <a:spLocks noChangeArrowheads="1"/>
              </p:cNvSpPr>
              <p:nvPr/>
            </p:nvSpPr>
            <p:spPr bwMode="auto">
              <a:xfrm>
                <a:off x="0" y="384"/>
                <a:ext cx="2635" cy="1248"/>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0279" name="Group 13"/>
            <p:cNvGrpSpPr/>
            <p:nvPr/>
          </p:nvGrpSpPr>
          <p:grpSpPr bwMode="auto">
            <a:xfrm>
              <a:off x="2635" y="384"/>
              <a:ext cx="2073" cy="480"/>
              <a:chOff x="2635" y="384"/>
              <a:chExt cx="2073" cy="480"/>
            </a:xfrm>
          </p:grpSpPr>
          <p:sp>
            <p:nvSpPr>
              <p:cNvPr id="310295" name="Rectangle 14"/>
              <p:cNvSpPr>
                <a:spLocks noChangeArrowheads="1"/>
              </p:cNvSpPr>
              <p:nvPr/>
            </p:nvSpPr>
            <p:spPr bwMode="auto">
              <a:xfrm>
                <a:off x="2678" y="384"/>
                <a:ext cx="1987" cy="480"/>
              </a:xfrm>
              <a:prstGeom prst="rect">
                <a:avLst/>
              </a:prstGeom>
              <a:noFill/>
              <a:ln w="9525">
                <a:solidFill>
                  <a:srgbClr val="A50021"/>
                </a:solidFill>
                <a:miter lim="800000"/>
              </a:ln>
            </p:spPr>
            <p:txBody>
              <a:bodyPr anchor="ctr"/>
              <a:lstStyle/>
              <a:p>
                <a:pPr algn="ctr"/>
                <a:r>
                  <a:rPr lang="zh-CN" altLang="en-US" b="0">
                    <a:solidFill>
                      <a:srgbClr val="000000"/>
                    </a:solidFill>
                  </a:rPr>
                  <a:t>实际完成销售目标</a:t>
                </a:r>
                <a:endParaRPr lang="zh-CN" altLang="en-US" b="0">
                  <a:solidFill>
                    <a:srgbClr val="000000"/>
                  </a:solidFill>
                </a:endParaRPr>
              </a:p>
              <a:p>
                <a:pPr algn="ctr" eaLnBrk="0" hangingPunct="0"/>
                <a:r>
                  <a:rPr lang="zh-CN" altLang="en-US" b="0">
                    <a:solidFill>
                      <a:srgbClr val="000000"/>
                    </a:solidFill>
                  </a:rPr>
                  <a:t>的百分比</a:t>
                </a:r>
                <a:endParaRPr lang="zh-CN" altLang="en-US" b="0">
                  <a:solidFill>
                    <a:srgbClr val="000000"/>
                  </a:solidFill>
                </a:endParaRPr>
              </a:p>
            </p:txBody>
          </p:sp>
          <p:sp>
            <p:nvSpPr>
              <p:cNvPr id="310296" name="Rectangle 15"/>
              <p:cNvSpPr>
                <a:spLocks noChangeArrowheads="1"/>
              </p:cNvSpPr>
              <p:nvPr/>
            </p:nvSpPr>
            <p:spPr bwMode="auto">
              <a:xfrm>
                <a:off x="2635" y="384"/>
                <a:ext cx="2073" cy="480"/>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0280" name="Group 16"/>
            <p:cNvGrpSpPr/>
            <p:nvPr/>
          </p:nvGrpSpPr>
          <p:grpSpPr bwMode="auto">
            <a:xfrm>
              <a:off x="4708" y="384"/>
              <a:ext cx="2012" cy="480"/>
              <a:chOff x="4708" y="384"/>
              <a:chExt cx="2012" cy="480"/>
            </a:xfrm>
          </p:grpSpPr>
          <p:sp>
            <p:nvSpPr>
              <p:cNvPr id="310293" name="Rectangle 17"/>
              <p:cNvSpPr>
                <a:spLocks noChangeArrowheads="1"/>
              </p:cNvSpPr>
              <p:nvPr/>
            </p:nvSpPr>
            <p:spPr bwMode="auto">
              <a:xfrm>
                <a:off x="4751" y="384"/>
                <a:ext cx="1926" cy="480"/>
              </a:xfrm>
              <a:prstGeom prst="rect">
                <a:avLst/>
              </a:prstGeom>
              <a:noFill/>
              <a:ln w="9525">
                <a:solidFill>
                  <a:srgbClr val="A50021"/>
                </a:solidFill>
                <a:miter lim="800000"/>
              </a:ln>
            </p:spPr>
            <p:txBody>
              <a:bodyPr anchor="ctr"/>
              <a:lstStyle/>
              <a:p>
                <a:pPr algn="ctr"/>
                <a:r>
                  <a:rPr lang="zh-CN" altLang="en-US" b="0">
                    <a:solidFill>
                      <a:srgbClr val="000000"/>
                    </a:solidFill>
                  </a:rPr>
                  <a:t>佣金占销售额的百分比</a:t>
                </a:r>
                <a:endParaRPr lang="zh-CN" altLang="en-US" b="0">
                  <a:solidFill>
                    <a:srgbClr val="000000"/>
                  </a:solidFill>
                </a:endParaRPr>
              </a:p>
            </p:txBody>
          </p:sp>
          <p:sp>
            <p:nvSpPr>
              <p:cNvPr id="310294" name="Rectangle 18"/>
              <p:cNvSpPr>
                <a:spLocks noChangeArrowheads="1"/>
              </p:cNvSpPr>
              <p:nvPr/>
            </p:nvSpPr>
            <p:spPr bwMode="auto">
              <a:xfrm>
                <a:off x="4708" y="384"/>
                <a:ext cx="2012" cy="480"/>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0281" name="Group 19"/>
            <p:cNvGrpSpPr/>
            <p:nvPr/>
          </p:nvGrpSpPr>
          <p:grpSpPr bwMode="auto">
            <a:xfrm>
              <a:off x="2635" y="864"/>
              <a:ext cx="2073" cy="384"/>
              <a:chOff x="2635" y="864"/>
              <a:chExt cx="2073" cy="384"/>
            </a:xfrm>
          </p:grpSpPr>
          <p:sp>
            <p:nvSpPr>
              <p:cNvPr id="310291" name="Rectangle 20"/>
              <p:cNvSpPr>
                <a:spLocks noChangeArrowheads="1"/>
              </p:cNvSpPr>
              <p:nvPr/>
            </p:nvSpPr>
            <p:spPr bwMode="auto">
              <a:xfrm>
                <a:off x="2678" y="864"/>
                <a:ext cx="1987" cy="384"/>
              </a:xfrm>
              <a:prstGeom prst="rect">
                <a:avLst/>
              </a:prstGeom>
              <a:noFill/>
              <a:ln w="9525">
                <a:solidFill>
                  <a:srgbClr val="A50021"/>
                </a:solidFill>
                <a:miter lim="800000"/>
              </a:ln>
            </p:spPr>
            <p:txBody>
              <a:bodyPr anchor="ctr"/>
              <a:lstStyle/>
              <a:p>
                <a:pPr algn="ctr"/>
                <a:r>
                  <a:rPr lang="en-US" altLang="zh-CN" b="0">
                    <a:solidFill>
                      <a:srgbClr val="000000"/>
                    </a:solidFill>
                  </a:rPr>
                  <a:t>0-100%</a:t>
                </a:r>
                <a:endParaRPr lang="en-US" altLang="zh-CN" b="0">
                  <a:solidFill>
                    <a:srgbClr val="000000"/>
                  </a:solidFill>
                </a:endParaRPr>
              </a:p>
            </p:txBody>
          </p:sp>
          <p:sp>
            <p:nvSpPr>
              <p:cNvPr id="310292" name="Rectangle 21"/>
              <p:cNvSpPr>
                <a:spLocks noChangeArrowheads="1"/>
              </p:cNvSpPr>
              <p:nvPr/>
            </p:nvSpPr>
            <p:spPr bwMode="auto">
              <a:xfrm>
                <a:off x="2635" y="864"/>
                <a:ext cx="2073"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0282" name="Group 22"/>
            <p:cNvGrpSpPr/>
            <p:nvPr/>
          </p:nvGrpSpPr>
          <p:grpSpPr bwMode="auto">
            <a:xfrm>
              <a:off x="4708" y="864"/>
              <a:ext cx="2012" cy="384"/>
              <a:chOff x="4708" y="864"/>
              <a:chExt cx="2012" cy="384"/>
            </a:xfrm>
          </p:grpSpPr>
          <p:sp>
            <p:nvSpPr>
              <p:cNvPr id="310289" name="Rectangle 23"/>
              <p:cNvSpPr>
                <a:spLocks noChangeArrowheads="1"/>
              </p:cNvSpPr>
              <p:nvPr/>
            </p:nvSpPr>
            <p:spPr bwMode="auto">
              <a:xfrm>
                <a:off x="4751" y="864"/>
                <a:ext cx="1926" cy="384"/>
              </a:xfrm>
              <a:prstGeom prst="rect">
                <a:avLst/>
              </a:prstGeom>
              <a:noFill/>
              <a:ln w="9525">
                <a:solidFill>
                  <a:srgbClr val="A50021"/>
                </a:solidFill>
                <a:miter lim="800000"/>
              </a:ln>
            </p:spPr>
            <p:txBody>
              <a:bodyPr anchor="ctr"/>
              <a:lstStyle/>
              <a:p>
                <a:pPr algn="ctr"/>
                <a:r>
                  <a:rPr lang="en-US" altLang="zh-CN" b="0">
                    <a:solidFill>
                      <a:srgbClr val="000000"/>
                    </a:solidFill>
                  </a:rPr>
                  <a:t>5%</a:t>
                </a:r>
                <a:endParaRPr lang="en-US" altLang="zh-CN" b="0">
                  <a:solidFill>
                    <a:srgbClr val="000000"/>
                  </a:solidFill>
                </a:endParaRPr>
              </a:p>
            </p:txBody>
          </p:sp>
          <p:sp>
            <p:nvSpPr>
              <p:cNvPr id="310290" name="Rectangle 24"/>
              <p:cNvSpPr>
                <a:spLocks noChangeArrowheads="1"/>
              </p:cNvSpPr>
              <p:nvPr/>
            </p:nvSpPr>
            <p:spPr bwMode="auto">
              <a:xfrm>
                <a:off x="4708" y="864"/>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0283" name="Group 25"/>
            <p:cNvGrpSpPr/>
            <p:nvPr/>
          </p:nvGrpSpPr>
          <p:grpSpPr bwMode="auto">
            <a:xfrm>
              <a:off x="2635" y="1248"/>
              <a:ext cx="2073" cy="384"/>
              <a:chOff x="2635" y="1248"/>
              <a:chExt cx="2073" cy="384"/>
            </a:xfrm>
          </p:grpSpPr>
          <p:sp>
            <p:nvSpPr>
              <p:cNvPr id="310287" name="Rectangle 26"/>
              <p:cNvSpPr>
                <a:spLocks noChangeArrowheads="1"/>
              </p:cNvSpPr>
              <p:nvPr/>
            </p:nvSpPr>
            <p:spPr bwMode="auto">
              <a:xfrm>
                <a:off x="2678" y="1248"/>
                <a:ext cx="1987" cy="384"/>
              </a:xfrm>
              <a:prstGeom prst="rect">
                <a:avLst/>
              </a:prstGeom>
              <a:noFill/>
              <a:ln w="9525">
                <a:solidFill>
                  <a:srgbClr val="A50021"/>
                </a:solidFill>
                <a:miter lim="800000"/>
              </a:ln>
            </p:spPr>
            <p:txBody>
              <a:bodyPr anchor="ctr"/>
              <a:lstStyle/>
              <a:p>
                <a:pPr algn="ctr"/>
                <a:r>
                  <a:rPr lang="zh-CN" altLang="en-US" b="0">
                    <a:solidFill>
                      <a:srgbClr val="000000"/>
                    </a:solidFill>
                  </a:rPr>
                  <a:t>超过</a:t>
                </a:r>
                <a:r>
                  <a:rPr lang="en-US" altLang="zh-CN" b="0">
                    <a:solidFill>
                      <a:srgbClr val="000000"/>
                    </a:solidFill>
                  </a:rPr>
                  <a:t>100%</a:t>
                </a:r>
                <a:r>
                  <a:rPr lang="zh-CN" altLang="en-US" b="0">
                    <a:solidFill>
                      <a:srgbClr val="000000"/>
                    </a:solidFill>
                  </a:rPr>
                  <a:t>以上</a:t>
                </a:r>
                <a:endParaRPr lang="zh-CN" altLang="en-US" b="0">
                  <a:solidFill>
                    <a:srgbClr val="000000"/>
                  </a:solidFill>
                </a:endParaRPr>
              </a:p>
            </p:txBody>
          </p:sp>
          <p:sp>
            <p:nvSpPr>
              <p:cNvPr id="310288" name="Rectangle 27"/>
              <p:cNvSpPr>
                <a:spLocks noChangeArrowheads="1"/>
              </p:cNvSpPr>
              <p:nvPr/>
            </p:nvSpPr>
            <p:spPr bwMode="auto">
              <a:xfrm>
                <a:off x="2635" y="1248"/>
                <a:ext cx="2073"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0284" name="Group 28"/>
            <p:cNvGrpSpPr/>
            <p:nvPr/>
          </p:nvGrpSpPr>
          <p:grpSpPr bwMode="auto">
            <a:xfrm>
              <a:off x="4708" y="1248"/>
              <a:ext cx="2012" cy="384"/>
              <a:chOff x="4708" y="1248"/>
              <a:chExt cx="2012" cy="384"/>
            </a:xfrm>
          </p:grpSpPr>
          <p:sp>
            <p:nvSpPr>
              <p:cNvPr id="310285" name="Rectangle 29"/>
              <p:cNvSpPr>
                <a:spLocks noChangeArrowheads="1"/>
              </p:cNvSpPr>
              <p:nvPr/>
            </p:nvSpPr>
            <p:spPr bwMode="auto">
              <a:xfrm>
                <a:off x="4751" y="1248"/>
                <a:ext cx="1926" cy="384"/>
              </a:xfrm>
              <a:prstGeom prst="rect">
                <a:avLst/>
              </a:prstGeom>
              <a:noFill/>
              <a:ln w="9525">
                <a:solidFill>
                  <a:srgbClr val="A50021"/>
                </a:solidFill>
                <a:miter lim="800000"/>
              </a:ln>
            </p:spPr>
            <p:txBody>
              <a:bodyPr anchor="ctr"/>
              <a:lstStyle/>
              <a:p>
                <a:pPr algn="ctr"/>
                <a:r>
                  <a:rPr lang="en-US" altLang="zh-CN" b="0">
                    <a:solidFill>
                      <a:srgbClr val="000000"/>
                    </a:solidFill>
                  </a:rPr>
                  <a:t>8%</a:t>
                </a:r>
                <a:endParaRPr lang="en-US" altLang="zh-CN" b="0">
                  <a:solidFill>
                    <a:srgbClr val="000000"/>
                  </a:solidFill>
                </a:endParaRPr>
              </a:p>
            </p:txBody>
          </p:sp>
          <p:sp>
            <p:nvSpPr>
              <p:cNvPr id="310286" name="Rectangle 30"/>
              <p:cNvSpPr>
                <a:spLocks noChangeArrowheads="1"/>
              </p:cNvSpPr>
              <p:nvPr/>
            </p:nvSpPr>
            <p:spPr bwMode="auto">
              <a:xfrm>
                <a:off x="4708" y="1248"/>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spTree>
  </p:cSld>
  <p:clrMapOvr>
    <a:masterClrMapping/>
  </p:clrMapOvr>
  <p:transition spd="slow">
    <p:wipe/>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00000"/>
              </a:lnSpc>
            </a:pPr>
            <a:r>
              <a:rPr lang="zh-CN" altLang="en-US" sz="3200" b="1" dirty="0" smtClean="0">
                <a:solidFill>
                  <a:srgbClr val="FFFFFF"/>
                </a:solidFill>
                <a:latin typeface="华文中宋" pitchFamily="2" charset="-122"/>
                <a:ea typeface="华文中宋" pitchFamily="2" charset="-122"/>
              </a:rPr>
              <a:t>销售人员薪酬方案：基本薪酬</a:t>
            </a:r>
            <a:r>
              <a:rPr lang="en-US" altLang="zh-CN" sz="3200" b="1" dirty="0" smtClean="0">
                <a:solidFill>
                  <a:srgbClr val="FFFFFF"/>
                </a:solidFill>
                <a:latin typeface="华文中宋" pitchFamily="2" charset="-122"/>
                <a:ea typeface="华文中宋" pitchFamily="2" charset="-122"/>
              </a:rPr>
              <a:t>+</a:t>
            </a:r>
            <a:r>
              <a:rPr lang="zh-CN" altLang="en-US" sz="3200" b="1" dirty="0" smtClean="0">
                <a:solidFill>
                  <a:srgbClr val="FFFFFF"/>
                </a:solidFill>
                <a:latin typeface="华文中宋" pitchFamily="2" charset="-122"/>
                <a:ea typeface="华文中宋" pitchFamily="2" charset="-122"/>
              </a:rPr>
              <a:t>直接佣金</a:t>
            </a:r>
            <a:endParaRPr lang="zh-CN" altLang="en-US" sz="3200" b="1" dirty="0" smtClean="0">
              <a:solidFill>
                <a:srgbClr val="FFFFFF"/>
              </a:solidFill>
              <a:latin typeface="华文中宋" pitchFamily="2" charset="-122"/>
              <a:ea typeface="华文中宋" pitchFamily="2" charset="-122"/>
            </a:endParaRPr>
          </a:p>
        </p:txBody>
      </p:sp>
      <p:grpSp>
        <p:nvGrpSpPr>
          <p:cNvPr id="311299" name="Group 3"/>
          <p:cNvGrpSpPr/>
          <p:nvPr/>
        </p:nvGrpSpPr>
        <p:grpSpPr bwMode="auto">
          <a:xfrm>
            <a:off x="1017588" y="1371600"/>
            <a:ext cx="8709025" cy="5318125"/>
            <a:chOff x="-3" y="-3"/>
            <a:chExt cx="6724" cy="2022"/>
          </a:xfrm>
        </p:grpSpPr>
        <p:grpSp>
          <p:nvGrpSpPr>
            <p:cNvPr id="311300" name="Group 4"/>
            <p:cNvGrpSpPr/>
            <p:nvPr/>
          </p:nvGrpSpPr>
          <p:grpSpPr bwMode="auto">
            <a:xfrm>
              <a:off x="0" y="0"/>
              <a:ext cx="6718" cy="2016"/>
              <a:chOff x="0" y="0"/>
              <a:chExt cx="6718" cy="2016"/>
            </a:xfrm>
          </p:grpSpPr>
          <p:grpSp>
            <p:nvGrpSpPr>
              <p:cNvPr id="311302" name="Group 5"/>
              <p:cNvGrpSpPr/>
              <p:nvPr/>
            </p:nvGrpSpPr>
            <p:grpSpPr bwMode="auto">
              <a:xfrm>
                <a:off x="0" y="0"/>
                <a:ext cx="2572" cy="384"/>
                <a:chOff x="0" y="0"/>
                <a:chExt cx="2572" cy="384"/>
              </a:xfrm>
            </p:grpSpPr>
            <p:sp>
              <p:nvSpPr>
                <p:cNvPr id="311351" name="Rectangle 6"/>
                <p:cNvSpPr>
                  <a:spLocks noChangeArrowheads="1"/>
                </p:cNvSpPr>
                <p:nvPr/>
              </p:nvSpPr>
              <p:spPr bwMode="auto">
                <a:xfrm>
                  <a:off x="43" y="0"/>
                  <a:ext cx="2486" cy="384"/>
                </a:xfrm>
                <a:prstGeom prst="rect">
                  <a:avLst/>
                </a:prstGeom>
                <a:noFill/>
                <a:ln w="9525">
                  <a:solidFill>
                    <a:srgbClr val="A50021"/>
                  </a:solidFill>
                  <a:miter lim="800000"/>
                </a:ln>
              </p:spPr>
              <p:txBody>
                <a:bodyPr anchor="ctr"/>
                <a:lstStyle/>
                <a:p>
                  <a:pPr algn="ctr"/>
                  <a:r>
                    <a:rPr lang="zh-CN" altLang="en-US">
                      <a:solidFill>
                        <a:srgbClr val="000000"/>
                      </a:solidFill>
                    </a:rPr>
                    <a:t>薪酬构成</a:t>
                  </a:r>
                  <a:endParaRPr lang="zh-CN" altLang="en-US" b="0">
                    <a:solidFill>
                      <a:srgbClr val="000000"/>
                    </a:solidFill>
                  </a:endParaRPr>
                </a:p>
              </p:txBody>
            </p:sp>
            <p:sp>
              <p:nvSpPr>
                <p:cNvPr id="311352" name="Rectangle 7"/>
                <p:cNvSpPr>
                  <a:spLocks noChangeArrowheads="1"/>
                </p:cNvSpPr>
                <p:nvPr/>
              </p:nvSpPr>
              <p:spPr bwMode="auto">
                <a:xfrm>
                  <a:off x="0" y="0"/>
                  <a:ext cx="257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1303" name="Group 8"/>
              <p:cNvGrpSpPr/>
              <p:nvPr/>
            </p:nvGrpSpPr>
            <p:grpSpPr bwMode="auto">
              <a:xfrm>
                <a:off x="2572" y="0"/>
                <a:ext cx="4146" cy="384"/>
                <a:chOff x="2572" y="0"/>
                <a:chExt cx="4146" cy="384"/>
              </a:xfrm>
            </p:grpSpPr>
            <p:sp>
              <p:nvSpPr>
                <p:cNvPr id="311349" name="Rectangle 9"/>
                <p:cNvSpPr>
                  <a:spLocks noChangeArrowheads="1"/>
                </p:cNvSpPr>
                <p:nvPr/>
              </p:nvSpPr>
              <p:spPr bwMode="auto">
                <a:xfrm>
                  <a:off x="2615" y="0"/>
                  <a:ext cx="4060" cy="384"/>
                </a:xfrm>
                <a:prstGeom prst="rect">
                  <a:avLst/>
                </a:prstGeom>
                <a:noFill/>
                <a:ln w="9525">
                  <a:solidFill>
                    <a:srgbClr val="A50021"/>
                  </a:solidFill>
                  <a:miter lim="800000"/>
                </a:ln>
              </p:spPr>
              <p:txBody>
                <a:bodyPr anchor="ctr"/>
                <a:lstStyle/>
                <a:p>
                  <a:pPr algn="ctr"/>
                  <a:r>
                    <a:rPr lang="zh-CN" altLang="en-US">
                      <a:solidFill>
                        <a:srgbClr val="000000"/>
                      </a:solidFill>
                    </a:rPr>
                    <a:t>佣金计算方式</a:t>
                  </a:r>
                  <a:endParaRPr lang="zh-CN" altLang="en-US" b="0">
                    <a:solidFill>
                      <a:srgbClr val="000000"/>
                    </a:solidFill>
                  </a:endParaRPr>
                </a:p>
              </p:txBody>
            </p:sp>
            <p:sp>
              <p:nvSpPr>
                <p:cNvPr id="311350" name="Rectangle 10"/>
                <p:cNvSpPr>
                  <a:spLocks noChangeArrowheads="1"/>
                </p:cNvSpPr>
                <p:nvPr/>
              </p:nvSpPr>
              <p:spPr bwMode="auto">
                <a:xfrm>
                  <a:off x="2572" y="0"/>
                  <a:ext cx="4146"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1304" name="Group 11"/>
              <p:cNvGrpSpPr/>
              <p:nvPr/>
            </p:nvGrpSpPr>
            <p:grpSpPr bwMode="auto">
              <a:xfrm>
                <a:off x="0" y="384"/>
                <a:ext cx="2572" cy="1632"/>
                <a:chOff x="0" y="384"/>
                <a:chExt cx="2572" cy="1632"/>
              </a:xfrm>
            </p:grpSpPr>
            <p:sp>
              <p:nvSpPr>
                <p:cNvPr id="311347" name="Rectangle 12"/>
                <p:cNvSpPr>
                  <a:spLocks noChangeArrowheads="1"/>
                </p:cNvSpPr>
                <p:nvPr/>
              </p:nvSpPr>
              <p:spPr bwMode="auto">
                <a:xfrm>
                  <a:off x="43" y="384"/>
                  <a:ext cx="2486" cy="1632"/>
                </a:xfrm>
                <a:prstGeom prst="rect">
                  <a:avLst/>
                </a:prstGeom>
                <a:noFill/>
                <a:ln w="9525">
                  <a:solidFill>
                    <a:srgbClr val="A50021"/>
                  </a:solidFill>
                  <a:miter lim="800000"/>
                </a:ln>
              </p:spPr>
              <p:txBody>
                <a:bodyPr anchor="ctr"/>
                <a:lstStyle/>
                <a:p>
                  <a:pPr indent="-266700">
                    <a:lnSpc>
                      <a:spcPct val="120000"/>
                    </a:lnSpc>
                    <a:tabLst>
                      <a:tab pos="266700" algn="l"/>
                    </a:tabLst>
                  </a:pPr>
                  <a:r>
                    <a:rPr lang="en-US" altLang="zh-CN" b="0">
                      <a:solidFill>
                        <a:srgbClr val="000000"/>
                      </a:solidFill>
                      <a:latin typeface="Wingdings" panose="05000000000000000000" pitchFamily="2" charset="2"/>
                    </a:rPr>
                    <a:t> l</a:t>
                  </a:r>
                  <a:r>
                    <a:rPr lang="en-US" altLang="zh-CN" b="0">
                      <a:solidFill>
                        <a:srgbClr val="000000"/>
                      </a:solidFill>
                      <a:cs typeface="Times New Roman" panose="02020603050405020304" pitchFamily="18" charset="0"/>
                    </a:rPr>
                    <a:t> </a:t>
                  </a:r>
                  <a:r>
                    <a:rPr lang="zh-CN" altLang="en-US" b="0">
                      <a:solidFill>
                        <a:srgbClr val="000000"/>
                      </a:solidFill>
                    </a:rPr>
                    <a:t>基本薪酬：</a:t>
                  </a:r>
                  <a:r>
                    <a:rPr lang="en-US" altLang="zh-CN" b="0">
                      <a:solidFill>
                        <a:srgbClr val="000000"/>
                      </a:solidFill>
                    </a:rPr>
                    <a:t>3</a:t>
                  </a:r>
                  <a:r>
                    <a:rPr lang="zh-CN" altLang="en-US" b="0">
                      <a:solidFill>
                        <a:srgbClr val="000000"/>
                      </a:solidFill>
                    </a:rPr>
                    <a:t>万元</a:t>
                  </a:r>
                  <a:r>
                    <a:rPr lang="en-US" altLang="zh-CN" b="0">
                      <a:solidFill>
                        <a:srgbClr val="000000"/>
                      </a:solidFill>
                    </a:rPr>
                    <a:t>/</a:t>
                  </a:r>
                  <a:r>
                    <a:rPr lang="zh-CN" altLang="en-US" b="0">
                      <a:solidFill>
                        <a:srgbClr val="000000"/>
                      </a:solidFill>
                    </a:rPr>
                    <a:t>年</a:t>
                  </a:r>
                  <a:endParaRPr lang="zh-CN" altLang="en-US" b="0">
                    <a:solidFill>
                      <a:srgbClr val="000000"/>
                    </a:solidFill>
                  </a:endParaRPr>
                </a:p>
                <a:p>
                  <a:pPr indent="-266700" eaLnBrk="0" hangingPunct="0">
                    <a:lnSpc>
                      <a:spcPct val="120000"/>
                    </a:lnSpc>
                    <a:tabLst>
                      <a:tab pos="266700" algn="l"/>
                    </a:tabLst>
                  </a:pPr>
                  <a:r>
                    <a:rPr lang="zh-CN" altLang="en-US" b="0">
                      <a:solidFill>
                        <a:srgbClr val="000000"/>
                      </a:solidFill>
                      <a:latin typeface="Wingdings" panose="05000000000000000000" pitchFamily="2" charset="2"/>
                    </a:rPr>
                    <a:t> </a:t>
                  </a:r>
                  <a:r>
                    <a:rPr lang="en-US" altLang="zh-CN" b="0">
                      <a:solidFill>
                        <a:srgbClr val="000000"/>
                      </a:solidFill>
                      <a:latin typeface="Wingdings" panose="05000000000000000000" pitchFamily="2" charset="2"/>
                    </a:rPr>
                    <a:t>l</a:t>
                  </a:r>
                  <a:r>
                    <a:rPr lang="zh-CN" altLang="en-US" b="0">
                      <a:solidFill>
                        <a:srgbClr val="000000"/>
                      </a:solidFill>
                    </a:rPr>
                    <a:t>目标佣金：  </a:t>
                  </a:r>
                  <a:r>
                    <a:rPr lang="en-US" altLang="zh-CN" b="0">
                      <a:solidFill>
                        <a:srgbClr val="000000"/>
                      </a:solidFill>
                    </a:rPr>
                    <a:t>3</a:t>
                  </a:r>
                  <a:r>
                    <a:rPr lang="zh-CN" altLang="en-US" b="0">
                      <a:solidFill>
                        <a:srgbClr val="000000"/>
                      </a:solidFill>
                    </a:rPr>
                    <a:t>万元</a:t>
                  </a:r>
                  <a:r>
                    <a:rPr lang="en-US" altLang="zh-CN" b="0">
                      <a:solidFill>
                        <a:srgbClr val="000000"/>
                      </a:solidFill>
                    </a:rPr>
                    <a:t>/</a:t>
                  </a:r>
                  <a:r>
                    <a:rPr lang="zh-CN" altLang="en-US" b="0">
                      <a:solidFill>
                        <a:srgbClr val="000000"/>
                      </a:solidFill>
                    </a:rPr>
                    <a:t>年，每月根据实际销售业绩浮动计发</a:t>
                  </a:r>
                  <a:endParaRPr lang="zh-CN" altLang="en-US" b="0">
                    <a:solidFill>
                      <a:srgbClr val="000000"/>
                    </a:solidFill>
                  </a:endParaRPr>
                </a:p>
                <a:p>
                  <a:pPr indent="-266700" eaLnBrk="0" hangingPunct="0">
                    <a:lnSpc>
                      <a:spcPct val="120000"/>
                    </a:lnSpc>
                    <a:tabLst>
                      <a:tab pos="266700" algn="l"/>
                    </a:tabLst>
                  </a:pPr>
                  <a:r>
                    <a:rPr lang="zh-CN" altLang="en-US" b="0">
                      <a:solidFill>
                        <a:srgbClr val="000000"/>
                      </a:solidFill>
                      <a:latin typeface="Wingdings" panose="05000000000000000000" pitchFamily="2" charset="2"/>
                    </a:rPr>
                    <a:t> </a:t>
                  </a:r>
                  <a:r>
                    <a:rPr lang="en-US" altLang="zh-CN" b="0">
                      <a:solidFill>
                        <a:srgbClr val="000000"/>
                      </a:solidFill>
                      <a:latin typeface="Wingdings" panose="05000000000000000000" pitchFamily="2" charset="2"/>
                    </a:rPr>
                    <a:t>l</a:t>
                  </a:r>
                  <a:r>
                    <a:rPr lang="zh-CN" altLang="en-US" b="0">
                      <a:solidFill>
                        <a:srgbClr val="000000"/>
                      </a:solidFill>
                    </a:rPr>
                    <a:t>目标薪酬：  </a:t>
                  </a:r>
                  <a:r>
                    <a:rPr lang="en-US" altLang="zh-CN" b="0">
                      <a:solidFill>
                        <a:srgbClr val="000000"/>
                      </a:solidFill>
                    </a:rPr>
                    <a:t>6</a:t>
                  </a:r>
                  <a:r>
                    <a:rPr lang="zh-CN" altLang="en-US" b="0">
                      <a:solidFill>
                        <a:srgbClr val="000000"/>
                      </a:solidFill>
                    </a:rPr>
                    <a:t>万元</a:t>
                  </a:r>
                  <a:r>
                    <a:rPr lang="en-US" altLang="zh-CN" b="0">
                      <a:solidFill>
                        <a:srgbClr val="000000"/>
                      </a:solidFill>
                    </a:rPr>
                    <a:t>/</a:t>
                  </a:r>
                  <a:r>
                    <a:rPr lang="zh-CN" altLang="en-US" b="0">
                      <a:solidFill>
                        <a:srgbClr val="000000"/>
                      </a:solidFill>
                    </a:rPr>
                    <a:t>年，上不封顶</a:t>
                  </a:r>
                  <a:endParaRPr lang="zh-CN" altLang="en-US" b="0">
                    <a:solidFill>
                      <a:srgbClr val="000000"/>
                    </a:solidFill>
                  </a:endParaRPr>
                </a:p>
              </p:txBody>
            </p:sp>
            <p:sp>
              <p:nvSpPr>
                <p:cNvPr id="311348" name="Rectangle 13"/>
                <p:cNvSpPr>
                  <a:spLocks noChangeArrowheads="1"/>
                </p:cNvSpPr>
                <p:nvPr/>
              </p:nvSpPr>
              <p:spPr bwMode="auto">
                <a:xfrm>
                  <a:off x="0" y="384"/>
                  <a:ext cx="2572" cy="1632"/>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1305" name="Group 14"/>
              <p:cNvGrpSpPr/>
              <p:nvPr/>
            </p:nvGrpSpPr>
            <p:grpSpPr bwMode="auto">
              <a:xfrm>
                <a:off x="2572" y="384"/>
                <a:ext cx="2023" cy="480"/>
                <a:chOff x="2572" y="384"/>
                <a:chExt cx="2023" cy="480"/>
              </a:xfrm>
            </p:grpSpPr>
            <p:sp>
              <p:nvSpPr>
                <p:cNvPr id="311345" name="Rectangle 15"/>
                <p:cNvSpPr>
                  <a:spLocks noChangeArrowheads="1"/>
                </p:cNvSpPr>
                <p:nvPr/>
              </p:nvSpPr>
              <p:spPr bwMode="auto">
                <a:xfrm>
                  <a:off x="2615" y="384"/>
                  <a:ext cx="1937" cy="480"/>
                </a:xfrm>
                <a:prstGeom prst="rect">
                  <a:avLst/>
                </a:prstGeom>
                <a:noFill/>
                <a:ln w="9525">
                  <a:solidFill>
                    <a:srgbClr val="A50021"/>
                  </a:solidFill>
                  <a:miter lim="800000"/>
                </a:ln>
              </p:spPr>
              <p:txBody>
                <a:bodyPr anchor="ctr"/>
                <a:lstStyle/>
                <a:p>
                  <a:pPr algn="ctr"/>
                  <a:r>
                    <a:rPr lang="zh-CN" altLang="en-US">
                      <a:solidFill>
                        <a:srgbClr val="000000"/>
                      </a:solidFill>
                    </a:rPr>
                    <a:t>实际完成销售目标</a:t>
                  </a:r>
                  <a:endParaRPr lang="zh-CN" altLang="en-US" b="0">
                    <a:solidFill>
                      <a:srgbClr val="000000"/>
                    </a:solidFill>
                  </a:endParaRPr>
                </a:p>
                <a:p>
                  <a:pPr algn="ctr" eaLnBrk="0" hangingPunct="0"/>
                  <a:r>
                    <a:rPr lang="zh-CN" altLang="en-US">
                      <a:solidFill>
                        <a:srgbClr val="000000"/>
                      </a:solidFill>
                    </a:rPr>
                    <a:t>的百分比</a:t>
                  </a:r>
                  <a:endParaRPr lang="zh-CN" altLang="en-US" b="0">
                    <a:solidFill>
                      <a:srgbClr val="000000"/>
                    </a:solidFill>
                  </a:endParaRPr>
                </a:p>
              </p:txBody>
            </p:sp>
            <p:sp>
              <p:nvSpPr>
                <p:cNvPr id="311346" name="Rectangle 16"/>
                <p:cNvSpPr>
                  <a:spLocks noChangeArrowheads="1"/>
                </p:cNvSpPr>
                <p:nvPr/>
              </p:nvSpPr>
              <p:spPr bwMode="auto">
                <a:xfrm>
                  <a:off x="2572" y="384"/>
                  <a:ext cx="2023" cy="480"/>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1306" name="Group 17"/>
              <p:cNvGrpSpPr/>
              <p:nvPr/>
            </p:nvGrpSpPr>
            <p:grpSpPr bwMode="auto">
              <a:xfrm>
                <a:off x="4595" y="384"/>
                <a:ext cx="2123" cy="480"/>
                <a:chOff x="4595" y="384"/>
                <a:chExt cx="2123" cy="480"/>
              </a:xfrm>
            </p:grpSpPr>
            <p:sp>
              <p:nvSpPr>
                <p:cNvPr id="311343" name="Rectangle 18"/>
                <p:cNvSpPr>
                  <a:spLocks noChangeArrowheads="1"/>
                </p:cNvSpPr>
                <p:nvPr/>
              </p:nvSpPr>
              <p:spPr bwMode="auto">
                <a:xfrm>
                  <a:off x="4638" y="384"/>
                  <a:ext cx="2037" cy="480"/>
                </a:xfrm>
                <a:prstGeom prst="rect">
                  <a:avLst/>
                </a:prstGeom>
                <a:noFill/>
                <a:ln w="9525">
                  <a:solidFill>
                    <a:srgbClr val="A50021"/>
                  </a:solidFill>
                  <a:miter lim="800000"/>
                </a:ln>
              </p:spPr>
              <p:txBody>
                <a:bodyPr anchor="ctr"/>
                <a:lstStyle/>
                <a:p>
                  <a:pPr algn="ctr"/>
                  <a:r>
                    <a:rPr lang="zh-CN" altLang="en-US">
                      <a:solidFill>
                        <a:srgbClr val="000000"/>
                      </a:solidFill>
                    </a:rPr>
                    <a:t>佣金占销售额的</a:t>
                  </a:r>
                  <a:endParaRPr lang="zh-CN" altLang="en-US">
                    <a:solidFill>
                      <a:srgbClr val="000000"/>
                    </a:solidFill>
                  </a:endParaRPr>
                </a:p>
                <a:p>
                  <a:pPr algn="ctr"/>
                  <a:r>
                    <a:rPr lang="zh-CN" altLang="en-US">
                      <a:solidFill>
                        <a:srgbClr val="000000"/>
                      </a:solidFill>
                    </a:rPr>
                    <a:t>百分比</a:t>
                  </a:r>
                  <a:r>
                    <a:rPr lang="zh-CN" altLang="en-US" b="0">
                      <a:solidFill>
                        <a:srgbClr val="000000"/>
                      </a:solidFill>
                    </a:rPr>
                    <a:t> </a:t>
                  </a:r>
                  <a:endParaRPr lang="zh-CN" altLang="en-US" b="0">
                    <a:solidFill>
                      <a:srgbClr val="000000"/>
                    </a:solidFill>
                  </a:endParaRPr>
                </a:p>
              </p:txBody>
            </p:sp>
            <p:sp>
              <p:nvSpPr>
                <p:cNvPr id="311344" name="Rectangle 19"/>
                <p:cNvSpPr>
                  <a:spLocks noChangeArrowheads="1"/>
                </p:cNvSpPr>
                <p:nvPr/>
              </p:nvSpPr>
              <p:spPr bwMode="auto">
                <a:xfrm>
                  <a:off x="4595" y="384"/>
                  <a:ext cx="2123" cy="480"/>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1307" name="Group 20"/>
              <p:cNvGrpSpPr/>
              <p:nvPr/>
            </p:nvGrpSpPr>
            <p:grpSpPr bwMode="auto">
              <a:xfrm>
                <a:off x="2572" y="864"/>
                <a:ext cx="2023" cy="384"/>
                <a:chOff x="2572" y="864"/>
                <a:chExt cx="2023" cy="384"/>
              </a:xfrm>
            </p:grpSpPr>
            <p:sp>
              <p:nvSpPr>
                <p:cNvPr id="311341" name="Rectangle 21"/>
                <p:cNvSpPr>
                  <a:spLocks noChangeArrowheads="1"/>
                </p:cNvSpPr>
                <p:nvPr/>
              </p:nvSpPr>
              <p:spPr bwMode="auto">
                <a:xfrm>
                  <a:off x="2615" y="864"/>
                  <a:ext cx="1937" cy="384"/>
                </a:xfrm>
                <a:prstGeom prst="rect">
                  <a:avLst/>
                </a:prstGeom>
                <a:noFill/>
                <a:ln w="9525">
                  <a:solidFill>
                    <a:srgbClr val="A50021"/>
                  </a:solidFill>
                  <a:miter lim="800000"/>
                </a:ln>
              </p:spPr>
              <p:txBody>
                <a:bodyPr anchor="ctr"/>
                <a:lstStyle/>
                <a:p>
                  <a:pPr algn="ctr"/>
                  <a:r>
                    <a:rPr lang="en-US" altLang="zh-CN" b="0">
                      <a:solidFill>
                        <a:srgbClr val="000000"/>
                      </a:solidFill>
                    </a:rPr>
                    <a:t> </a:t>
                  </a:r>
                  <a:endParaRPr lang="en-US" altLang="zh-CN" b="0">
                    <a:solidFill>
                      <a:srgbClr val="000000"/>
                    </a:solidFill>
                  </a:endParaRPr>
                </a:p>
                <a:p>
                  <a:pPr algn="ctr" eaLnBrk="0" hangingPunct="0"/>
                  <a:endParaRPr lang="en-US" altLang="zh-CN" b="0">
                    <a:solidFill>
                      <a:srgbClr val="000000"/>
                    </a:solidFill>
                  </a:endParaRPr>
                </a:p>
              </p:txBody>
            </p:sp>
            <p:sp>
              <p:nvSpPr>
                <p:cNvPr id="311342" name="Rectangle 22"/>
                <p:cNvSpPr>
                  <a:spLocks noChangeArrowheads="1"/>
                </p:cNvSpPr>
                <p:nvPr/>
              </p:nvSpPr>
              <p:spPr bwMode="auto">
                <a:xfrm>
                  <a:off x="2572" y="864"/>
                  <a:ext cx="2023"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1308" name="Group 23"/>
              <p:cNvGrpSpPr/>
              <p:nvPr/>
            </p:nvGrpSpPr>
            <p:grpSpPr bwMode="auto">
              <a:xfrm>
                <a:off x="4595" y="864"/>
                <a:ext cx="708" cy="384"/>
                <a:chOff x="4595" y="864"/>
                <a:chExt cx="708" cy="384"/>
              </a:xfrm>
            </p:grpSpPr>
            <p:sp>
              <p:nvSpPr>
                <p:cNvPr id="311339" name="Rectangle 24"/>
                <p:cNvSpPr>
                  <a:spLocks noChangeArrowheads="1"/>
                </p:cNvSpPr>
                <p:nvPr/>
              </p:nvSpPr>
              <p:spPr bwMode="auto">
                <a:xfrm>
                  <a:off x="4638" y="864"/>
                  <a:ext cx="622" cy="384"/>
                </a:xfrm>
                <a:prstGeom prst="rect">
                  <a:avLst/>
                </a:prstGeom>
                <a:noFill/>
                <a:ln w="9525">
                  <a:solidFill>
                    <a:srgbClr val="A50021"/>
                  </a:solidFill>
                  <a:miter lim="800000"/>
                </a:ln>
              </p:spPr>
              <p:txBody>
                <a:bodyPr anchor="ctr"/>
                <a:lstStyle/>
                <a:p>
                  <a:pPr algn="ctr"/>
                  <a:r>
                    <a:rPr lang="zh-CN" altLang="en-US" b="0">
                      <a:solidFill>
                        <a:srgbClr val="000000"/>
                      </a:solidFill>
                    </a:rPr>
                    <a:t>产品</a:t>
                  </a:r>
                  <a:r>
                    <a:rPr lang="en-US" altLang="zh-CN" b="0">
                      <a:solidFill>
                        <a:srgbClr val="000000"/>
                      </a:solidFill>
                    </a:rPr>
                    <a:t>A</a:t>
                  </a:r>
                  <a:endParaRPr lang="en-US" altLang="zh-CN" b="0">
                    <a:solidFill>
                      <a:srgbClr val="000000"/>
                    </a:solidFill>
                  </a:endParaRPr>
                </a:p>
              </p:txBody>
            </p:sp>
            <p:sp>
              <p:nvSpPr>
                <p:cNvPr id="311340" name="Rectangle 25"/>
                <p:cNvSpPr>
                  <a:spLocks noChangeArrowheads="1"/>
                </p:cNvSpPr>
                <p:nvPr/>
              </p:nvSpPr>
              <p:spPr bwMode="auto">
                <a:xfrm>
                  <a:off x="4595" y="864"/>
                  <a:ext cx="708"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1309" name="Group 26"/>
              <p:cNvGrpSpPr/>
              <p:nvPr/>
            </p:nvGrpSpPr>
            <p:grpSpPr bwMode="auto">
              <a:xfrm>
                <a:off x="5303" y="864"/>
                <a:ext cx="708" cy="384"/>
                <a:chOff x="5303" y="864"/>
                <a:chExt cx="708" cy="384"/>
              </a:xfrm>
            </p:grpSpPr>
            <p:sp>
              <p:nvSpPr>
                <p:cNvPr id="311337" name="Rectangle 27"/>
                <p:cNvSpPr>
                  <a:spLocks noChangeArrowheads="1"/>
                </p:cNvSpPr>
                <p:nvPr/>
              </p:nvSpPr>
              <p:spPr bwMode="auto">
                <a:xfrm>
                  <a:off x="5346" y="864"/>
                  <a:ext cx="622" cy="384"/>
                </a:xfrm>
                <a:prstGeom prst="rect">
                  <a:avLst/>
                </a:prstGeom>
                <a:noFill/>
                <a:ln w="9525">
                  <a:solidFill>
                    <a:srgbClr val="A50021"/>
                  </a:solidFill>
                  <a:miter lim="800000"/>
                </a:ln>
              </p:spPr>
              <p:txBody>
                <a:bodyPr anchor="ctr"/>
                <a:lstStyle/>
                <a:p>
                  <a:pPr algn="ctr"/>
                  <a:r>
                    <a:rPr lang="zh-CN" altLang="en-US" b="0">
                      <a:solidFill>
                        <a:srgbClr val="000000"/>
                      </a:solidFill>
                    </a:rPr>
                    <a:t>产品</a:t>
                  </a:r>
                  <a:r>
                    <a:rPr lang="en-US" altLang="zh-CN" b="0">
                      <a:solidFill>
                        <a:srgbClr val="000000"/>
                      </a:solidFill>
                    </a:rPr>
                    <a:t>B</a:t>
                  </a:r>
                  <a:endParaRPr lang="en-US" altLang="zh-CN" b="0">
                    <a:solidFill>
                      <a:srgbClr val="000000"/>
                    </a:solidFill>
                  </a:endParaRPr>
                </a:p>
              </p:txBody>
            </p:sp>
            <p:sp>
              <p:nvSpPr>
                <p:cNvPr id="311338" name="Rectangle 28"/>
                <p:cNvSpPr>
                  <a:spLocks noChangeArrowheads="1"/>
                </p:cNvSpPr>
                <p:nvPr/>
              </p:nvSpPr>
              <p:spPr bwMode="auto">
                <a:xfrm>
                  <a:off x="5303" y="864"/>
                  <a:ext cx="708"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1310" name="Group 29"/>
              <p:cNvGrpSpPr/>
              <p:nvPr/>
            </p:nvGrpSpPr>
            <p:grpSpPr bwMode="auto">
              <a:xfrm>
                <a:off x="6011" y="864"/>
                <a:ext cx="707" cy="384"/>
                <a:chOff x="6011" y="864"/>
                <a:chExt cx="707" cy="384"/>
              </a:xfrm>
            </p:grpSpPr>
            <p:sp>
              <p:nvSpPr>
                <p:cNvPr id="311335" name="Rectangle 30"/>
                <p:cNvSpPr>
                  <a:spLocks noChangeArrowheads="1"/>
                </p:cNvSpPr>
                <p:nvPr/>
              </p:nvSpPr>
              <p:spPr bwMode="auto">
                <a:xfrm>
                  <a:off x="6054" y="864"/>
                  <a:ext cx="621" cy="384"/>
                </a:xfrm>
                <a:prstGeom prst="rect">
                  <a:avLst/>
                </a:prstGeom>
                <a:noFill/>
                <a:ln w="9525">
                  <a:solidFill>
                    <a:srgbClr val="A50021"/>
                  </a:solidFill>
                  <a:miter lim="800000"/>
                </a:ln>
              </p:spPr>
              <p:txBody>
                <a:bodyPr anchor="ctr"/>
                <a:lstStyle/>
                <a:p>
                  <a:pPr algn="ctr"/>
                  <a:r>
                    <a:rPr lang="zh-CN" altLang="en-US" b="0">
                      <a:solidFill>
                        <a:srgbClr val="000000"/>
                      </a:solidFill>
                    </a:rPr>
                    <a:t>产品</a:t>
                  </a:r>
                  <a:r>
                    <a:rPr lang="en-US" altLang="zh-CN" b="0">
                      <a:solidFill>
                        <a:srgbClr val="000000"/>
                      </a:solidFill>
                    </a:rPr>
                    <a:t>C</a:t>
                  </a:r>
                  <a:endParaRPr lang="en-US" altLang="zh-CN" b="0">
                    <a:solidFill>
                      <a:srgbClr val="000000"/>
                    </a:solidFill>
                  </a:endParaRPr>
                </a:p>
              </p:txBody>
            </p:sp>
            <p:sp>
              <p:nvSpPr>
                <p:cNvPr id="311336" name="Rectangle 31"/>
                <p:cNvSpPr>
                  <a:spLocks noChangeArrowheads="1"/>
                </p:cNvSpPr>
                <p:nvPr/>
              </p:nvSpPr>
              <p:spPr bwMode="auto">
                <a:xfrm>
                  <a:off x="6011" y="864"/>
                  <a:ext cx="707"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1311" name="Group 32"/>
              <p:cNvGrpSpPr/>
              <p:nvPr/>
            </p:nvGrpSpPr>
            <p:grpSpPr bwMode="auto">
              <a:xfrm>
                <a:off x="2572" y="1248"/>
                <a:ext cx="2023" cy="384"/>
                <a:chOff x="2572" y="1248"/>
                <a:chExt cx="2023" cy="384"/>
              </a:xfrm>
            </p:grpSpPr>
            <p:sp>
              <p:nvSpPr>
                <p:cNvPr id="311333" name="Rectangle 33"/>
                <p:cNvSpPr>
                  <a:spLocks noChangeArrowheads="1"/>
                </p:cNvSpPr>
                <p:nvPr/>
              </p:nvSpPr>
              <p:spPr bwMode="auto">
                <a:xfrm>
                  <a:off x="2615" y="1248"/>
                  <a:ext cx="1937" cy="384"/>
                </a:xfrm>
                <a:prstGeom prst="rect">
                  <a:avLst/>
                </a:prstGeom>
                <a:noFill/>
                <a:ln w="9525">
                  <a:solidFill>
                    <a:srgbClr val="A50021"/>
                  </a:solidFill>
                  <a:miter lim="800000"/>
                </a:ln>
              </p:spPr>
              <p:txBody>
                <a:bodyPr anchor="ctr"/>
                <a:lstStyle/>
                <a:p>
                  <a:pPr algn="ctr"/>
                  <a:r>
                    <a:rPr lang="en-US" altLang="zh-CN" b="0">
                      <a:solidFill>
                        <a:srgbClr val="000000"/>
                      </a:solidFill>
                    </a:rPr>
                    <a:t>0-100%</a:t>
                  </a:r>
                  <a:endParaRPr lang="en-US" altLang="zh-CN" b="0">
                    <a:solidFill>
                      <a:srgbClr val="000000"/>
                    </a:solidFill>
                  </a:endParaRPr>
                </a:p>
              </p:txBody>
            </p:sp>
            <p:sp>
              <p:nvSpPr>
                <p:cNvPr id="311334" name="Rectangle 34"/>
                <p:cNvSpPr>
                  <a:spLocks noChangeArrowheads="1"/>
                </p:cNvSpPr>
                <p:nvPr/>
              </p:nvSpPr>
              <p:spPr bwMode="auto">
                <a:xfrm>
                  <a:off x="2572" y="1248"/>
                  <a:ext cx="2023"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1312" name="Group 35"/>
              <p:cNvGrpSpPr/>
              <p:nvPr/>
            </p:nvGrpSpPr>
            <p:grpSpPr bwMode="auto">
              <a:xfrm>
                <a:off x="4595" y="1248"/>
                <a:ext cx="708" cy="384"/>
                <a:chOff x="4595" y="1248"/>
                <a:chExt cx="708" cy="384"/>
              </a:xfrm>
            </p:grpSpPr>
            <p:sp>
              <p:nvSpPr>
                <p:cNvPr id="311331" name="Rectangle 36"/>
                <p:cNvSpPr>
                  <a:spLocks noChangeArrowheads="1"/>
                </p:cNvSpPr>
                <p:nvPr/>
              </p:nvSpPr>
              <p:spPr bwMode="auto">
                <a:xfrm>
                  <a:off x="4638" y="1248"/>
                  <a:ext cx="622" cy="384"/>
                </a:xfrm>
                <a:prstGeom prst="rect">
                  <a:avLst/>
                </a:prstGeom>
                <a:noFill/>
                <a:ln w="9525">
                  <a:solidFill>
                    <a:srgbClr val="A50021"/>
                  </a:solidFill>
                  <a:miter lim="800000"/>
                </a:ln>
              </p:spPr>
              <p:txBody>
                <a:bodyPr anchor="ctr"/>
                <a:lstStyle/>
                <a:p>
                  <a:pPr algn="ctr"/>
                  <a:r>
                    <a:rPr lang="en-US" altLang="zh-CN" b="0">
                      <a:solidFill>
                        <a:srgbClr val="000000"/>
                      </a:solidFill>
                    </a:rPr>
                    <a:t>3%</a:t>
                  </a:r>
                  <a:endParaRPr lang="en-US" altLang="zh-CN" b="0">
                    <a:solidFill>
                      <a:srgbClr val="000000"/>
                    </a:solidFill>
                  </a:endParaRPr>
                </a:p>
              </p:txBody>
            </p:sp>
            <p:sp>
              <p:nvSpPr>
                <p:cNvPr id="311332" name="Rectangle 37"/>
                <p:cNvSpPr>
                  <a:spLocks noChangeArrowheads="1"/>
                </p:cNvSpPr>
                <p:nvPr/>
              </p:nvSpPr>
              <p:spPr bwMode="auto">
                <a:xfrm>
                  <a:off x="4595" y="1248"/>
                  <a:ext cx="708"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1313" name="Group 38"/>
              <p:cNvGrpSpPr/>
              <p:nvPr/>
            </p:nvGrpSpPr>
            <p:grpSpPr bwMode="auto">
              <a:xfrm>
                <a:off x="5303" y="1248"/>
                <a:ext cx="708" cy="384"/>
                <a:chOff x="5303" y="1248"/>
                <a:chExt cx="708" cy="384"/>
              </a:xfrm>
            </p:grpSpPr>
            <p:sp>
              <p:nvSpPr>
                <p:cNvPr id="311329" name="Rectangle 39"/>
                <p:cNvSpPr>
                  <a:spLocks noChangeArrowheads="1"/>
                </p:cNvSpPr>
                <p:nvPr/>
              </p:nvSpPr>
              <p:spPr bwMode="auto">
                <a:xfrm>
                  <a:off x="5346" y="1248"/>
                  <a:ext cx="622" cy="384"/>
                </a:xfrm>
                <a:prstGeom prst="rect">
                  <a:avLst/>
                </a:prstGeom>
                <a:noFill/>
                <a:ln w="9525">
                  <a:solidFill>
                    <a:srgbClr val="A50021"/>
                  </a:solidFill>
                  <a:miter lim="800000"/>
                </a:ln>
              </p:spPr>
              <p:txBody>
                <a:bodyPr anchor="ctr"/>
                <a:lstStyle/>
                <a:p>
                  <a:pPr algn="ctr"/>
                  <a:r>
                    <a:rPr lang="en-US" altLang="zh-CN" b="0">
                      <a:solidFill>
                        <a:srgbClr val="000000"/>
                      </a:solidFill>
                    </a:rPr>
                    <a:t>5%</a:t>
                  </a:r>
                  <a:endParaRPr lang="en-US" altLang="zh-CN" b="0">
                    <a:solidFill>
                      <a:srgbClr val="000000"/>
                    </a:solidFill>
                  </a:endParaRPr>
                </a:p>
              </p:txBody>
            </p:sp>
            <p:sp>
              <p:nvSpPr>
                <p:cNvPr id="311330" name="Rectangle 40"/>
                <p:cNvSpPr>
                  <a:spLocks noChangeArrowheads="1"/>
                </p:cNvSpPr>
                <p:nvPr/>
              </p:nvSpPr>
              <p:spPr bwMode="auto">
                <a:xfrm>
                  <a:off x="5303" y="1248"/>
                  <a:ext cx="708"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1314" name="Group 41"/>
              <p:cNvGrpSpPr/>
              <p:nvPr/>
            </p:nvGrpSpPr>
            <p:grpSpPr bwMode="auto">
              <a:xfrm>
                <a:off x="6011" y="1248"/>
                <a:ext cx="707" cy="384"/>
                <a:chOff x="6011" y="1248"/>
                <a:chExt cx="707" cy="384"/>
              </a:xfrm>
            </p:grpSpPr>
            <p:sp>
              <p:nvSpPr>
                <p:cNvPr id="311327" name="Rectangle 42"/>
                <p:cNvSpPr>
                  <a:spLocks noChangeArrowheads="1"/>
                </p:cNvSpPr>
                <p:nvPr/>
              </p:nvSpPr>
              <p:spPr bwMode="auto">
                <a:xfrm>
                  <a:off x="6054" y="1248"/>
                  <a:ext cx="621" cy="384"/>
                </a:xfrm>
                <a:prstGeom prst="rect">
                  <a:avLst/>
                </a:prstGeom>
                <a:noFill/>
                <a:ln w="9525">
                  <a:solidFill>
                    <a:srgbClr val="A50021"/>
                  </a:solidFill>
                  <a:miter lim="800000"/>
                </a:ln>
              </p:spPr>
              <p:txBody>
                <a:bodyPr anchor="ctr"/>
                <a:lstStyle/>
                <a:p>
                  <a:pPr algn="ctr"/>
                  <a:r>
                    <a:rPr lang="en-US" altLang="zh-CN" b="0">
                      <a:solidFill>
                        <a:srgbClr val="000000"/>
                      </a:solidFill>
                    </a:rPr>
                    <a:t>8%</a:t>
                  </a:r>
                  <a:endParaRPr lang="en-US" altLang="zh-CN" b="0">
                    <a:solidFill>
                      <a:srgbClr val="000000"/>
                    </a:solidFill>
                  </a:endParaRPr>
                </a:p>
              </p:txBody>
            </p:sp>
            <p:sp>
              <p:nvSpPr>
                <p:cNvPr id="311328" name="Rectangle 43"/>
                <p:cNvSpPr>
                  <a:spLocks noChangeArrowheads="1"/>
                </p:cNvSpPr>
                <p:nvPr/>
              </p:nvSpPr>
              <p:spPr bwMode="auto">
                <a:xfrm>
                  <a:off x="6011" y="1248"/>
                  <a:ext cx="707"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1315" name="Group 44"/>
              <p:cNvGrpSpPr/>
              <p:nvPr/>
            </p:nvGrpSpPr>
            <p:grpSpPr bwMode="auto">
              <a:xfrm>
                <a:off x="2572" y="1632"/>
                <a:ext cx="2023" cy="384"/>
                <a:chOff x="2572" y="1632"/>
                <a:chExt cx="2023" cy="384"/>
              </a:xfrm>
            </p:grpSpPr>
            <p:sp>
              <p:nvSpPr>
                <p:cNvPr id="311325" name="Rectangle 45"/>
                <p:cNvSpPr>
                  <a:spLocks noChangeArrowheads="1"/>
                </p:cNvSpPr>
                <p:nvPr/>
              </p:nvSpPr>
              <p:spPr bwMode="auto">
                <a:xfrm>
                  <a:off x="2615" y="1632"/>
                  <a:ext cx="1937" cy="384"/>
                </a:xfrm>
                <a:prstGeom prst="rect">
                  <a:avLst/>
                </a:prstGeom>
                <a:noFill/>
                <a:ln w="9525">
                  <a:solidFill>
                    <a:srgbClr val="A50021"/>
                  </a:solidFill>
                  <a:miter lim="800000"/>
                </a:ln>
              </p:spPr>
              <p:txBody>
                <a:bodyPr anchor="ctr"/>
                <a:lstStyle/>
                <a:p>
                  <a:pPr algn="ctr"/>
                  <a:r>
                    <a:rPr lang="zh-CN" altLang="en-US" b="0">
                      <a:solidFill>
                        <a:srgbClr val="000000"/>
                      </a:solidFill>
                    </a:rPr>
                    <a:t>超过</a:t>
                  </a:r>
                  <a:r>
                    <a:rPr lang="en-US" altLang="zh-CN" b="0">
                      <a:solidFill>
                        <a:srgbClr val="000000"/>
                      </a:solidFill>
                    </a:rPr>
                    <a:t>100%</a:t>
                  </a:r>
                  <a:r>
                    <a:rPr lang="zh-CN" altLang="en-US" b="0">
                      <a:solidFill>
                        <a:srgbClr val="000000"/>
                      </a:solidFill>
                    </a:rPr>
                    <a:t>以上</a:t>
                  </a:r>
                  <a:endParaRPr lang="zh-CN" altLang="en-US" b="0">
                    <a:solidFill>
                      <a:srgbClr val="000000"/>
                    </a:solidFill>
                  </a:endParaRPr>
                </a:p>
              </p:txBody>
            </p:sp>
            <p:sp>
              <p:nvSpPr>
                <p:cNvPr id="311326" name="Rectangle 46"/>
                <p:cNvSpPr>
                  <a:spLocks noChangeArrowheads="1"/>
                </p:cNvSpPr>
                <p:nvPr/>
              </p:nvSpPr>
              <p:spPr bwMode="auto">
                <a:xfrm>
                  <a:off x="2572" y="1632"/>
                  <a:ext cx="2023"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1316" name="Group 47"/>
              <p:cNvGrpSpPr/>
              <p:nvPr/>
            </p:nvGrpSpPr>
            <p:grpSpPr bwMode="auto">
              <a:xfrm>
                <a:off x="4595" y="1632"/>
                <a:ext cx="708" cy="384"/>
                <a:chOff x="4595" y="1632"/>
                <a:chExt cx="708" cy="384"/>
              </a:xfrm>
            </p:grpSpPr>
            <p:sp>
              <p:nvSpPr>
                <p:cNvPr id="311323" name="Rectangle 48"/>
                <p:cNvSpPr>
                  <a:spLocks noChangeArrowheads="1"/>
                </p:cNvSpPr>
                <p:nvPr/>
              </p:nvSpPr>
              <p:spPr bwMode="auto">
                <a:xfrm>
                  <a:off x="4638" y="1632"/>
                  <a:ext cx="622" cy="384"/>
                </a:xfrm>
                <a:prstGeom prst="rect">
                  <a:avLst/>
                </a:prstGeom>
                <a:noFill/>
                <a:ln w="9525">
                  <a:solidFill>
                    <a:srgbClr val="A50021"/>
                  </a:solidFill>
                  <a:miter lim="800000"/>
                </a:ln>
              </p:spPr>
              <p:txBody>
                <a:bodyPr anchor="ctr"/>
                <a:lstStyle/>
                <a:p>
                  <a:pPr algn="ctr"/>
                  <a:r>
                    <a:rPr lang="en-US" altLang="zh-CN" b="0">
                      <a:solidFill>
                        <a:srgbClr val="000000"/>
                      </a:solidFill>
                    </a:rPr>
                    <a:t>5%</a:t>
                  </a:r>
                  <a:endParaRPr lang="en-US" altLang="zh-CN" b="0">
                    <a:solidFill>
                      <a:srgbClr val="000000"/>
                    </a:solidFill>
                  </a:endParaRPr>
                </a:p>
              </p:txBody>
            </p:sp>
            <p:sp>
              <p:nvSpPr>
                <p:cNvPr id="311324" name="Rectangle 49"/>
                <p:cNvSpPr>
                  <a:spLocks noChangeArrowheads="1"/>
                </p:cNvSpPr>
                <p:nvPr/>
              </p:nvSpPr>
              <p:spPr bwMode="auto">
                <a:xfrm>
                  <a:off x="4595" y="1632"/>
                  <a:ext cx="708"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1317" name="Group 50"/>
              <p:cNvGrpSpPr/>
              <p:nvPr/>
            </p:nvGrpSpPr>
            <p:grpSpPr bwMode="auto">
              <a:xfrm>
                <a:off x="5303" y="1632"/>
                <a:ext cx="708" cy="384"/>
                <a:chOff x="5303" y="1632"/>
                <a:chExt cx="708" cy="384"/>
              </a:xfrm>
            </p:grpSpPr>
            <p:sp>
              <p:nvSpPr>
                <p:cNvPr id="311321" name="Rectangle 51"/>
                <p:cNvSpPr>
                  <a:spLocks noChangeArrowheads="1"/>
                </p:cNvSpPr>
                <p:nvPr/>
              </p:nvSpPr>
              <p:spPr bwMode="auto">
                <a:xfrm>
                  <a:off x="5346" y="1632"/>
                  <a:ext cx="622" cy="384"/>
                </a:xfrm>
                <a:prstGeom prst="rect">
                  <a:avLst/>
                </a:prstGeom>
                <a:noFill/>
                <a:ln w="9525">
                  <a:solidFill>
                    <a:srgbClr val="A50021"/>
                  </a:solidFill>
                  <a:miter lim="800000"/>
                </a:ln>
              </p:spPr>
              <p:txBody>
                <a:bodyPr anchor="ctr"/>
                <a:lstStyle/>
                <a:p>
                  <a:pPr algn="ctr"/>
                  <a:r>
                    <a:rPr lang="en-US" altLang="zh-CN" b="0">
                      <a:solidFill>
                        <a:srgbClr val="000000"/>
                      </a:solidFill>
                    </a:rPr>
                    <a:t>9%</a:t>
                  </a:r>
                  <a:endParaRPr lang="en-US" altLang="zh-CN" b="0">
                    <a:solidFill>
                      <a:srgbClr val="000000"/>
                    </a:solidFill>
                  </a:endParaRPr>
                </a:p>
              </p:txBody>
            </p:sp>
            <p:sp>
              <p:nvSpPr>
                <p:cNvPr id="311322" name="Rectangle 52"/>
                <p:cNvSpPr>
                  <a:spLocks noChangeArrowheads="1"/>
                </p:cNvSpPr>
                <p:nvPr/>
              </p:nvSpPr>
              <p:spPr bwMode="auto">
                <a:xfrm>
                  <a:off x="5303" y="1632"/>
                  <a:ext cx="708"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1318" name="Group 53"/>
              <p:cNvGrpSpPr/>
              <p:nvPr/>
            </p:nvGrpSpPr>
            <p:grpSpPr bwMode="auto">
              <a:xfrm>
                <a:off x="6011" y="1632"/>
                <a:ext cx="707" cy="384"/>
                <a:chOff x="6011" y="1632"/>
                <a:chExt cx="707" cy="384"/>
              </a:xfrm>
            </p:grpSpPr>
            <p:sp>
              <p:nvSpPr>
                <p:cNvPr id="311319" name="Rectangle 54"/>
                <p:cNvSpPr>
                  <a:spLocks noChangeArrowheads="1"/>
                </p:cNvSpPr>
                <p:nvPr/>
              </p:nvSpPr>
              <p:spPr bwMode="auto">
                <a:xfrm>
                  <a:off x="6054" y="1632"/>
                  <a:ext cx="621" cy="384"/>
                </a:xfrm>
                <a:prstGeom prst="rect">
                  <a:avLst/>
                </a:prstGeom>
                <a:noFill/>
                <a:ln w="9525">
                  <a:solidFill>
                    <a:srgbClr val="A50021"/>
                  </a:solidFill>
                  <a:miter lim="800000"/>
                </a:ln>
              </p:spPr>
              <p:txBody>
                <a:bodyPr anchor="ctr"/>
                <a:lstStyle/>
                <a:p>
                  <a:pPr algn="ctr"/>
                  <a:r>
                    <a:rPr lang="en-US" altLang="zh-CN" b="0">
                      <a:solidFill>
                        <a:srgbClr val="000000"/>
                      </a:solidFill>
                    </a:rPr>
                    <a:t>12%</a:t>
                  </a:r>
                  <a:endParaRPr lang="en-US" altLang="zh-CN" b="0">
                    <a:solidFill>
                      <a:srgbClr val="000000"/>
                    </a:solidFill>
                  </a:endParaRPr>
                </a:p>
              </p:txBody>
            </p:sp>
            <p:sp>
              <p:nvSpPr>
                <p:cNvPr id="311320" name="Rectangle 55"/>
                <p:cNvSpPr>
                  <a:spLocks noChangeArrowheads="1"/>
                </p:cNvSpPr>
                <p:nvPr/>
              </p:nvSpPr>
              <p:spPr bwMode="auto">
                <a:xfrm>
                  <a:off x="6011" y="1632"/>
                  <a:ext cx="707" cy="384"/>
                </a:xfrm>
                <a:prstGeom prst="rect">
                  <a:avLst/>
                </a:prstGeom>
                <a:noFill/>
                <a:ln w="7">
                  <a:solidFill>
                    <a:srgbClr val="A50021"/>
                  </a:solidFill>
                  <a:miter lim="800000"/>
                </a:ln>
              </p:spPr>
              <p:txBody>
                <a:bodyPr/>
                <a:lstStyle/>
                <a:p>
                  <a:endParaRPr lang="zh-CN" altLang="en-US">
                    <a:solidFill>
                      <a:srgbClr val="000000"/>
                    </a:solidFill>
                  </a:endParaRPr>
                </a:p>
              </p:txBody>
            </p:sp>
          </p:grpSp>
        </p:grpSp>
        <p:sp>
          <p:nvSpPr>
            <p:cNvPr id="311301" name="Rectangle 56"/>
            <p:cNvSpPr>
              <a:spLocks noChangeArrowheads="1"/>
            </p:cNvSpPr>
            <p:nvPr/>
          </p:nvSpPr>
          <p:spPr bwMode="auto">
            <a:xfrm>
              <a:off x="-3" y="-3"/>
              <a:ext cx="6724" cy="2022"/>
            </a:xfrm>
            <a:prstGeom prst="rect">
              <a:avLst/>
            </a:prstGeom>
            <a:noFill/>
            <a:ln w="9525">
              <a:solidFill>
                <a:srgbClr val="A50021"/>
              </a:solidFill>
              <a:miter lim="800000"/>
            </a:ln>
          </p:spPr>
          <p:txBody>
            <a:bodyPr/>
            <a:lstStyle/>
            <a:p>
              <a:endParaRPr lang="zh-CN" alt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销售人员薪酬计划：基本薪酬</a:t>
            </a:r>
            <a:r>
              <a:rPr lang="en-US" altLang="zh-CN" sz="3200" b="1" smtClean="0">
                <a:solidFill>
                  <a:srgbClr val="FFFFFF"/>
                </a:solidFill>
                <a:latin typeface="华文中宋" pitchFamily="2" charset="-122"/>
                <a:ea typeface="华文中宋" pitchFamily="2" charset="-122"/>
              </a:rPr>
              <a:t>+</a:t>
            </a:r>
            <a:r>
              <a:rPr lang="zh-CN" altLang="en-US" sz="3200" b="1" smtClean="0">
                <a:solidFill>
                  <a:srgbClr val="FFFFFF"/>
                </a:solidFill>
                <a:latin typeface="华文中宋" pitchFamily="2" charset="-122"/>
                <a:ea typeface="华文中宋" pitchFamily="2" charset="-122"/>
              </a:rPr>
              <a:t>间接佣金</a:t>
            </a:r>
            <a:endParaRPr lang="zh-CN" altLang="en-US" sz="3200" b="1" smtClean="0">
              <a:solidFill>
                <a:srgbClr val="FFFFFF"/>
              </a:solidFill>
              <a:latin typeface="华文中宋" pitchFamily="2" charset="-122"/>
              <a:ea typeface="华文中宋" pitchFamily="2" charset="-122"/>
            </a:endParaRPr>
          </a:p>
        </p:txBody>
      </p:sp>
      <p:grpSp>
        <p:nvGrpSpPr>
          <p:cNvPr id="312323" name="Group 3"/>
          <p:cNvGrpSpPr/>
          <p:nvPr/>
        </p:nvGrpSpPr>
        <p:grpSpPr bwMode="auto">
          <a:xfrm>
            <a:off x="838200" y="1366838"/>
            <a:ext cx="8991600" cy="4886325"/>
            <a:chOff x="-3" y="-3"/>
            <a:chExt cx="6728" cy="3078"/>
          </a:xfrm>
        </p:grpSpPr>
        <p:grpSp>
          <p:nvGrpSpPr>
            <p:cNvPr id="312324" name="Group 4"/>
            <p:cNvGrpSpPr/>
            <p:nvPr/>
          </p:nvGrpSpPr>
          <p:grpSpPr bwMode="auto">
            <a:xfrm>
              <a:off x="0" y="0"/>
              <a:ext cx="6722" cy="3072"/>
              <a:chOff x="0" y="0"/>
              <a:chExt cx="6722" cy="3072"/>
            </a:xfrm>
          </p:grpSpPr>
          <p:grpSp>
            <p:nvGrpSpPr>
              <p:cNvPr id="312326" name="Group 5"/>
              <p:cNvGrpSpPr/>
              <p:nvPr/>
            </p:nvGrpSpPr>
            <p:grpSpPr bwMode="auto">
              <a:xfrm>
                <a:off x="0" y="0"/>
                <a:ext cx="2635" cy="384"/>
                <a:chOff x="0" y="0"/>
                <a:chExt cx="2635" cy="384"/>
              </a:xfrm>
            </p:grpSpPr>
            <p:sp>
              <p:nvSpPr>
                <p:cNvPr id="312375" name="Rectangle 6"/>
                <p:cNvSpPr>
                  <a:spLocks noChangeArrowheads="1"/>
                </p:cNvSpPr>
                <p:nvPr/>
              </p:nvSpPr>
              <p:spPr bwMode="auto">
                <a:xfrm>
                  <a:off x="43" y="0"/>
                  <a:ext cx="2549" cy="384"/>
                </a:xfrm>
                <a:prstGeom prst="rect">
                  <a:avLst/>
                </a:prstGeom>
                <a:noFill/>
                <a:ln w="9525">
                  <a:solidFill>
                    <a:srgbClr val="A50021"/>
                  </a:solidFill>
                  <a:miter lim="800000"/>
                </a:ln>
              </p:spPr>
              <p:txBody>
                <a:bodyPr anchor="ctr"/>
                <a:lstStyle/>
                <a:p>
                  <a:pPr algn="ctr"/>
                  <a:r>
                    <a:rPr lang="zh-CN" altLang="en-US">
                      <a:solidFill>
                        <a:srgbClr val="000000"/>
                      </a:solidFill>
                    </a:rPr>
                    <a:t>薪酬构成</a:t>
                  </a:r>
                  <a:endParaRPr lang="zh-CN" altLang="en-US" b="0">
                    <a:solidFill>
                      <a:srgbClr val="000000"/>
                    </a:solidFill>
                  </a:endParaRPr>
                </a:p>
              </p:txBody>
            </p:sp>
            <p:sp>
              <p:nvSpPr>
                <p:cNvPr id="312376" name="Rectangle 7"/>
                <p:cNvSpPr>
                  <a:spLocks noChangeArrowheads="1"/>
                </p:cNvSpPr>
                <p:nvPr/>
              </p:nvSpPr>
              <p:spPr bwMode="auto">
                <a:xfrm>
                  <a:off x="0" y="0"/>
                  <a:ext cx="263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2327" name="Group 8"/>
              <p:cNvGrpSpPr/>
              <p:nvPr/>
            </p:nvGrpSpPr>
            <p:grpSpPr bwMode="auto">
              <a:xfrm>
                <a:off x="2635" y="0"/>
                <a:ext cx="4087" cy="384"/>
                <a:chOff x="2635" y="0"/>
                <a:chExt cx="4087" cy="384"/>
              </a:xfrm>
            </p:grpSpPr>
            <p:sp>
              <p:nvSpPr>
                <p:cNvPr id="312373" name="Rectangle 9"/>
                <p:cNvSpPr>
                  <a:spLocks noChangeArrowheads="1"/>
                </p:cNvSpPr>
                <p:nvPr/>
              </p:nvSpPr>
              <p:spPr bwMode="auto">
                <a:xfrm>
                  <a:off x="2678" y="0"/>
                  <a:ext cx="4001" cy="384"/>
                </a:xfrm>
                <a:prstGeom prst="rect">
                  <a:avLst/>
                </a:prstGeom>
                <a:noFill/>
                <a:ln w="9525">
                  <a:solidFill>
                    <a:srgbClr val="A50021"/>
                  </a:solidFill>
                  <a:miter lim="800000"/>
                </a:ln>
              </p:spPr>
              <p:txBody>
                <a:bodyPr anchor="ctr"/>
                <a:lstStyle/>
                <a:p>
                  <a:pPr algn="ctr"/>
                  <a:r>
                    <a:rPr lang="zh-CN" altLang="en-US">
                      <a:solidFill>
                        <a:srgbClr val="000000"/>
                      </a:solidFill>
                    </a:rPr>
                    <a:t>佣金计算方式</a:t>
                  </a:r>
                  <a:endParaRPr lang="zh-CN" altLang="en-US" b="0">
                    <a:solidFill>
                      <a:srgbClr val="000000"/>
                    </a:solidFill>
                  </a:endParaRPr>
                </a:p>
              </p:txBody>
            </p:sp>
            <p:sp>
              <p:nvSpPr>
                <p:cNvPr id="312374" name="Rectangle 10"/>
                <p:cNvSpPr>
                  <a:spLocks noChangeArrowheads="1"/>
                </p:cNvSpPr>
                <p:nvPr/>
              </p:nvSpPr>
              <p:spPr bwMode="auto">
                <a:xfrm>
                  <a:off x="2635" y="0"/>
                  <a:ext cx="4087"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2328" name="Group 11"/>
              <p:cNvGrpSpPr/>
              <p:nvPr/>
            </p:nvGrpSpPr>
            <p:grpSpPr bwMode="auto">
              <a:xfrm>
                <a:off x="0" y="384"/>
                <a:ext cx="2635" cy="2688"/>
                <a:chOff x="0" y="384"/>
                <a:chExt cx="2635" cy="2688"/>
              </a:xfrm>
            </p:grpSpPr>
            <p:sp>
              <p:nvSpPr>
                <p:cNvPr id="312371" name="Rectangle 12"/>
                <p:cNvSpPr>
                  <a:spLocks noChangeArrowheads="1"/>
                </p:cNvSpPr>
                <p:nvPr/>
              </p:nvSpPr>
              <p:spPr bwMode="auto">
                <a:xfrm>
                  <a:off x="43" y="384"/>
                  <a:ext cx="2549" cy="2688"/>
                </a:xfrm>
                <a:prstGeom prst="rect">
                  <a:avLst/>
                </a:prstGeom>
                <a:noFill/>
                <a:ln w="9525">
                  <a:solidFill>
                    <a:srgbClr val="A50021"/>
                  </a:solidFill>
                  <a:miter lim="800000"/>
                </a:ln>
              </p:spPr>
              <p:txBody>
                <a:bodyPr anchor="ctr"/>
                <a:lstStyle/>
                <a:p>
                  <a:pPr indent="-266700">
                    <a:lnSpc>
                      <a:spcPct val="110000"/>
                    </a:lnSpc>
                    <a:tabLst>
                      <a:tab pos="266700" algn="l"/>
                    </a:tabLst>
                  </a:pPr>
                  <a:r>
                    <a:rPr lang="en-US" altLang="zh-CN" b="0">
                      <a:solidFill>
                        <a:srgbClr val="000000"/>
                      </a:solidFill>
                      <a:latin typeface="Wingdings" panose="05000000000000000000" pitchFamily="2" charset="2"/>
                    </a:rPr>
                    <a:t> l</a:t>
                  </a:r>
                  <a:r>
                    <a:rPr lang="zh-CN" altLang="en-US" b="0">
                      <a:solidFill>
                        <a:srgbClr val="000000"/>
                      </a:solidFill>
                    </a:rPr>
                    <a:t>基本薪酬：</a:t>
                  </a:r>
                  <a:r>
                    <a:rPr lang="en-US" altLang="zh-CN" b="0">
                      <a:solidFill>
                        <a:srgbClr val="000000"/>
                      </a:solidFill>
                    </a:rPr>
                    <a:t>4.2</a:t>
                  </a:r>
                  <a:r>
                    <a:rPr lang="zh-CN" altLang="en-US" b="0">
                      <a:solidFill>
                        <a:srgbClr val="000000"/>
                      </a:solidFill>
                    </a:rPr>
                    <a:t>万元</a:t>
                  </a:r>
                  <a:r>
                    <a:rPr lang="en-US" altLang="zh-CN" b="0">
                      <a:solidFill>
                        <a:srgbClr val="000000"/>
                      </a:solidFill>
                    </a:rPr>
                    <a:t>/</a:t>
                  </a:r>
                  <a:r>
                    <a:rPr lang="zh-CN" altLang="en-US" b="0">
                      <a:solidFill>
                        <a:srgbClr val="000000"/>
                      </a:solidFill>
                    </a:rPr>
                    <a:t>年</a:t>
                  </a:r>
                  <a:endParaRPr lang="zh-CN" altLang="en-US" b="0">
                    <a:solidFill>
                      <a:srgbClr val="000000"/>
                    </a:solidFill>
                  </a:endParaRPr>
                </a:p>
                <a:p>
                  <a:pPr indent="-266700" eaLnBrk="0" hangingPunct="0">
                    <a:lnSpc>
                      <a:spcPct val="110000"/>
                    </a:lnSpc>
                    <a:tabLst>
                      <a:tab pos="266700" algn="l"/>
                    </a:tabLst>
                  </a:pPr>
                  <a:r>
                    <a:rPr lang="zh-CN" altLang="en-US" b="0">
                      <a:solidFill>
                        <a:srgbClr val="000000"/>
                      </a:solidFill>
                      <a:latin typeface="Wingdings" panose="05000000000000000000" pitchFamily="2" charset="2"/>
                    </a:rPr>
                    <a:t> </a:t>
                  </a:r>
                  <a:r>
                    <a:rPr lang="en-US" altLang="zh-CN" b="0">
                      <a:solidFill>
                        <a:srgbClr val="000000"/>
                      </a:solidFill>
                      <a:latin typeface="Wingdings" panose="05000000000000000000" pitchFamily="2" charset="2"/>
                    </a:rPr>
                    <a:t>l</a:t>
                  </a:r>
                  <a:r>
                    <a:rPr lang="zh-CN" altLang="en-US" b="0">
                      <a:solidFill>
                        <a:srgbClr val="000000"/>
                      </a:solidFill>
                    </a:rPr>
                    <a:t>目标佣金：  </a:t>
                  </a:r>
                  <a:r>
                    <a:rPr lang="en-US" altLang="zh-CN" b="0">
                      <a:solidFill>
                        <a:srgbClr val="000000"/>
                      </a:solidFill>
                    </a:rPr>
                    <a:t>2.4</a:t>
                  </a:r>
                  <a:r>
                    <a:rPr lang="zh-CN" altLang="en-US" b="0">
                      <a:solidFill>
                        <a:srgbClr val="000000"/>
                      </a:solidFill>
                    </a:rPr>
                    <a:t>万元</a:t>
                  </a:r>
                  <a:r>
                    <a:rPr lang="en-US" altLang="zh-CN" b="0">
                      <a:solidFill>
                        <a:srgbClr val="000000"/>
                      </a:solidFill>
                    </a:rPr>
                    <a:t>/</a:t>
                  </a:r>
                  <a:r>
                    <a:rPr lang="zh-CN" altLang="en-US" b="0">
                      <a:solidFill>
                        <a:srgbClr val="000000"/>
                      </a:solidFill>
                    </a:rPr>
                    <a:t>年，每月根据实际销售业绩浮动计发</a:t>
                  </a:r>
                  <a:endParaRPr lang="zh-CN" altLang="en-US" b="0">
                    <a:solidFill>
                      <a:srgbClr val="000000"/>
                    </a:solidFill>
                  </a:endParaRPr>
                </a:p>
                <a:p>
                  <a:pPr indent="-266700" eaLnBrk="0" hangingPunct="0">
                    <a:lnSpc>
                      <a:spcPct val="110000"/>
                    </a:lnSpc>
                    <a:tabLst>
                      <a:tab pos="266700" algn="l"/>
                    </a:tabLst>
                  </a:pPr>
                  <a:r>
                    <a:rPr lang="zh-CN" altLang="en-US" b="0">
                      <a:solidFill>
                        <a:srgbClr val="000000"/>
                      </a:solidFill>
                      <a:latin typeface="Wingdings" panose="05000000000000000000" pitchFamily="2" charset="2"/>
                    </a:rPr>
                    <a:t> </a:t>
                  </a:r>
                  <a:r>
                    <a:rPr lang="en-US" altLang="zh-CN" b="0">
                      <a:solidFill>
                        <a:srgbClr val="000000"/>
                      </a:solidFill>
                      <a:latin typeface="Wingdings" panose="05000000000000000000" pitchFamily="2" charset="2"/>
                    </a:rPr>
                    <a:t>l</a:t>
                  </a:r>
                  <a:r>
                    <a:rPr lang="zh-CN" altLang="en-US" b="0">
                      <a:solidFill>
                        <a:srgbClr val="000000"/>
                      </a:solidFill>
                    </a:rPr>
                    <a:t>目标薪酬：</a:t>
                  </a:r>
                  <a:r>
                    <a:rPr lang="en-US" altLang="zh-CN" b="0">
                      <a:solidFill>
                        <a:srgbClr val="000000"/>
                      </a:solidFill>
                    </a:rPr>
                    <a:t>6</a:t>
                  </a:r>
                  <a:r>
                    <a:rPr lang="zh-CN" altLang="en-US" b="0">
                      <a:solidFill>
                        <a:srgbClr val="000000"/>
                      </a:solidFill>
                    </a:rPr>
                    <a:t>万元</a:t>
                  </a:r>
                  <a:r>
                    <a:rPr lang="en-US" altLang="zh-CN" b="0">
                      <a:solidFill>
                        <a:srgbClr val="000000"/>
                      </a:solidFill>
                    </a:rPr>
                    <a:t>/</a:t>
                  </a:r>
                  <a:r>
                    <a:rPr lang="zh-CN" altLang="en-US" b="0">
                      <a:solidFill>
                        <a:srgbClr val="000000"/>
                      </a:solidFill>
                    </a:rPr>
                    <a:t>年，上不封顶</a:t>
                  </a:r>
                  <a:endParaRPr lang="zh-CN" altLang="en-US" b="0">
                    <a:solidFill>
                      <a:srgbClr val="000000"/>
                    </a:solidFill>
                  </a:endParaRPr>
                </a:p>
              </p:txBody>
            </p:sp>
            <p:sp>
              <p:nvSpPr>
                <p:cNvPr id="312372" name="Rectangle 13"/>
                <p:cNvSpPr>
                  <a:spLocks noChangeArrowheads="1"/>
                </p:cNvSpPr>
                <p:nvPr/>
              </p:nvSpPr>
              <p:spPr bwMode="auto">
                <a:xfrm>
                  <a:off x="0" y="384"/>
                  <a:ext cx="2635" cy="2688"/>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2329" name="Group 14"/>
              <p:cNvGrpSpPr/>
              <p:nvPr/>
            </p:nvGrpSpPr>
            <p:grpSpPr bwMode="auto">
              <a:xfrm>
                <a:off x="2635" y="384"/>
                <a:ext cx="2075" cy="384"/>
                <a:chOff x="2635" y="384"/>
                <a:chExt cx="2075" cy="384"/>
              </a:xfrm>
            </p:grpSpPr>
            <p:sp>
              <p:nvSpPr>
                <p:cNvPr id="312369" name="Rectangle 15"/>
                <p:cNvSpPr>
                  <a:spLocks noChangeArrowheads="1"/>
                </p:cNvSpPr>
                <p:nvPr/>
              </p:nvSpPr>
              <p:spPr bwMode="auto">
                <a:xfrm>
                  <a:off x="2678" y="384"/>
                  <a:ext cx="1989" cy="384"/>
                </a:xfrm>
                <a:prstGeom prst="rect">
                  <a:avLst/>
                </a:prstGeom>
                <a:noFill/>
                <a:ln w="9525">
                  <a:solidFill>
                    <a:srgbClr val="A50021"/>
                  </a:solidFill>
                  <a:miter lim="800000"/>
                </a:ln>
              </p:spPr>
              <p:txBody>
                <a:bodyPr anchor="ctr"/>
                <a:lstStyle/>
                <a:p>
                  <a:pPr algn="ctr"/>
                  <a:r>
                    <a:rPr lang="zh-CN" altLang="en-US">
                      <a:solidFill>
                        <a:srgbClr val="000000"/>
                      </a:solidFill>
                    </a:rPr>
                    <a:t>产品类型</a:t>
                  </a:r>
                  <a:endParaRPr lang="zh-CN" altLang="en-US" b="0">
                    <a:solidFill>
                      <a:srgbClr val="000000"/>
                    </a:solidFill>
                  </a:endParaRPr>
                </a:p>
              </p:txBody>
            </p:sp>
            <p:sp>
              <p:nvSpPr>
                <p:cNvPr id="312370" name="Rectangle 16"/>
                <p:cNvSpPr>
                  <a:spLocks noChangeArrowheads="1"/>
                </p:cNvSpPr>
                <p:nvPr/>
              </p:nvSpPr>
              <p:spPr bwMode="auto">
                <a:xfrm>
                  <a:off x="2635" y="384"/>
                  <a:ext cx="207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2330" name="Group 17"/>
              <p:cNvGrpSpPr/>
              <p:nvPr/>
            </p:nvGrpSpPr>
            <p:grpSpPr bwMode="auto">
              <a:xfrm>
                <a:off x="4710" y="384"/>
                <a:ext cx="2012" cy="384"/>
                <a:chOff x="4710" y="384"/>
                <a:chExt cx="2012" cy="384"/>
              </a:xfrm>
            </p:grpSpPr>
            <p:sp>
              <p:nvSpPr>
                <p:cNvPr id="312367" name="Rectangle 18"/>
                <p:cNvSpPr>
                  <a:spLocks noChangeArrowheads="1"/>
                </p:cNvSpPr>
                <p:nvPr/>
              </p:nvSpPr>
              <p:spPr bwMode="auto">
                <a:xfrm>
                  <a:off x="4753" y="384"/>
                  <a:ext cx="1926" cy="384"/>
                </a:xfrm>
                <a:prstGeom prst="rect">
                  <a:avLst/>
                </a:prstGeom>
                <a:noFill/>
                <a:ln w="9525">
                  <a:solidFill>
                    <a:srgbClr val="A50021"/>
                  </a:solidFill>
                  <a:miter lim="800000"/>
                </a:ln>
              </p:spPr>
              <p:txBody>
                <a:bodyPr anchor="ctr"/>
                <a:lstStyle/>
                <a:p>
                  <a:pPr algn="ctr"/>
                  <a:r>
                    <a:rPr lang="zh-CN" altLang="en-US">
                      <a:solidFill>
                        <a:srgbClr val="000000"/>
                      </a:solidFill>
                    </a:rPr>
                    <a:t>单位产品的点值</a:t>
                  </a:r>
                  <a:endParaRPr lang="zh-CN" altLang="en-US" b="0">
                    <a:solidFill>
                      <a:srgbClr val="000000"/>
                    </a:solidFill>
                  </a:endParaRPr>
                </a:p>
              </p:txBody>
            </p:sp>
            <p:sp>
              <p:nvSpPr>
                <p:cNvPr id="312368" name="Rectangle 19"/>
                <p:cNvSpPr>
                  <a:spLocks noChangeArrowheads="1"/>
                </p:cNvSpPr>
                <p:nvPr/>
              </p:nvSpPr>
              <p:spPr bwMode="auto">
                <a:xfrm>
                  <a:off x="4710" y="384"/>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2331" name="Group 20"/>
              <p:cNvGrpSpPr/>
              <p:nvPr/>
            </p:nvGrpSpPr>
            <p:grpSpPr bwMode="auto">
              <a:xfrm>
                <a:off x="2635" y="768"/>
                <a:ext cx="2075" cy="384"/>
                <a:chOff x="2635" y="768"/>
                <a:chExt cx="2075" cy="384"/>
              </a:xfrm>
            </p:grpSpPr>
            <p:sp>
              <p:nvSpPr>
                <p:cNvPr id="312365" name="Rectangle 21"/>
                <p:cNvSpPr>
                  <a:spLocks noChangeArrowheads="1"/>
                </p:cNvSpPr>
                <p:nvPr/>
              </p:nvSpPr>
              <p:spPr bwMode="auto">
                <a:xfrm>
                  <a:off x="2678" y="768"/>
                  <a:ext cx="1989" cy="384"/>
                </a:xfrm>
                <a:prstGeom prst="rect">
                  <a:avLst/>
                </a:prstGeom>
                <a:noFill/>
                <a:ln w="9525">
                  <a:solidFill>
                    <a:srgbClr val="A50021"/>
                  </a:solidFill>
                  <a:miter lim="800000"/>
                </a:ln>
              </p:spPr>
              <p:txBody>
                <a:bodyPr anchor="ctr"/>
                <a:lstStyle/>
                <a:p>
                  <a:pPr algn="ctr"/>
                  <a:r>
                    <a:rPr lang="en-US" altLang="zh-CN" b="0">
                      <a:solidFill>
                        <a:srgbClr val="000000"/>
                      </a:solidFill>
                    </a:rPr>
                    <a:t>A</a:t>
                  </a:r>
                  <a:endParaRPr lang="en-US" altLang="zh-CN" b="0">
                    <a:solidFill>
                      <a:srgbClr val="000000"/>
                    </a:solidFill>
                  </a:endParaRPr>
                </a:p>
              </p:txBody>
            </p:sp>
            <p:sp>
              <p:nvSpPr>
                <p:cNvPr id="312366" name="Rectangle 22"/>
                <p:cNvSpPr>
                  <a:spLocks noChangeArrowheads="1"/>
                </p:cNvSpPr>
                <p:nvPr/>
              </p:nvSpPr>
              <p:spPr bwMode="auto">
                <a:xfrm>
                  <a:off x="2635" y="768"/>
                  <a:ext cx="207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2332" name="Group 23"/>
              <p:cNvGrpSpPr/>
              <p:nvPr/>
            </p:nvGrpSpPr>
            <p:grpSpPr bwMode="auto">
              <a:xfrm>
                <a:off x="4710" y="768"/>
                <a:ext cx="2012" cy="384"/>
                <a:chOff x="4710" y="768"/>
                <a:chExt cx="2012" cy="384"/>
              </a:xfrm>
            </p:grpSpPr>
            <p:sp>
              <p:nvSpPr>
                <p:cNvPr id="312363" name="Rectangle 24"/>
                <p:cNvSpPr>
                  <a:spLocks noChangeArrowheads="1"/>
                </p:cNvSpPr>
                <p:nvPr/>
              </p:nvSpPr>
              <p:spPr bwMode="auto">
                <a:xfrm>
                  <a:off x="4753" y="768"/>
                  <a:ext cx="1926" cy="384"/>
                </a:xfrm>
                <a:prstGeom prst="rect">
                  <a:avLst/>
                </a:prstGeom>
                <a:noFill/>
                <a:ln w="9525">
                  <a:solidFill>
                    <a:srgbClr val="A50021"/>
                  </a:solidFill>
                  <a:miter lim="800000"/>
                </a:ln>
              </p:spPr>
              <p:txBody>
                <a:bodyPr anchor="ctr"/>
                <a:lstStyle/>
                <a:p>
                  <a:pPr algn="ctr"/>
                  <a:r>
                    <a:rPr lang="en-US" altLang="zh-CN" b="0">
                      <a:solidFill>
                        <a:srgbClr val="000000"/>
                      </a:solidFill>
                    </a:rPr>
                    <a:t>2</a:t>
                  </a:r>
                  <a:endParaRPr lang="en-US" altLang="zh-CN" b="0">
                    <a:solidFill>
                      <a:srgbClr val="000000"/>
                    </a:solidFill>
                  </a:endParaRPr>
                </a:p>
              </p:txBody>
            </p:sp>
            <p:sp>
              <p:nvSpPr>
                <p:cNvPr id="312364" name="Rectangle 25"/>
                <p:cNvSpPr>
                  <a:spLocks noChangeArrowheads="1"/>
                </p:cNvSpPr>
                <p:nvPr/>
              </p:nvSpPr>
              <p:spPr bwMode="auto">
                <a:xfrm>
                  <a:off x="4710" y="768"/>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2333" name="Group 26"/>
              <p:cNvGrpSpPr/>
              <p:nvPr/>
            </p:nvGrpSpPr>
            <p:grpSpPr bwMode="auto">
              <a:xfrm>
                <a:off x="2635" y="1152"/>
                <a:ext cx="2075" cy="384"/>
                <a:chOff x="2635" y="1152"/>
                <a:chExt cx="2075" cy="384"/>
              </a:xfrm>
            </p:grpSpPr>
            <p:sp>
              <p:nvSpPr>
                <p:cNvPr id="312361" name="Rectangle 27"/>
                <p:cNvSpPr>
                  <a:spLocks noChangeArrowheads="1"/>
                </p:cNvSpPr>
                <p:nvPr/>
              </p:nvSpPr>
              <p:spPr bwMode="auto">
                <a:xfrm>
                  <a:off x="2678" y="1152"/>
                  <a:ext cx="1989" cy="384"/>
                </a:xfrm>
                <a:prstGeom prst="rect">
                  <a:avLst/>
                </a:prstGeom>
                <a:noFill/>
                <a:ln w="9525">
                  <a:solidFill>
                    <a:srgbClr val="A50021"/>
                  </a:solidFill>
                  <a:miter lim="800000"/>
                </a:ln>
              </p:spPr>
              <p:txBody>
                <a:bodyPr anchor="ctr"/>
                <a:lstStyle/>
                <a:p>
                  <a:pPr algn="ctr"/>
                  <a:r>
                    <a:rPr lang="en-US" altLang="zh-CN" b="0">
                      <a:solidFill>
                        <a:srgbClr val="000000"/>
                      </a:solidFill>
                    </a:rPr>
                    <a:t>B</a:t>
                  </a:r>
                  <a:endParaRPr lang="en-US" altLang="zh-CN" b="0">
                    <a:solidFill>
                      <a:srgbClr val="000000"/>
                    </a:solidFill>
                  </a:endParaRPr>
                </a:p>
              </p:txBody>
            </p:sp>
            <p:sp>
              <p:nvSpPr>
                <p:cNvPr id="312362" name="Rectangle 28"/>
                <p:cNvSpPr>
                  <a:spLocks noChangeArrowheads="1"/>
                </p:cNvSpPr>
                <p:nvPr/>
              </p:nvSpPr>
              <p:spPr bwMode="auto">
                <a:xfrm>
                  <a:off x="2635" y="1152"/>
                  <a:ext cx="207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2334" name="Group 29"/>
              <p:cNvGrpSpPr/>
              <p:nvPr/>
            </p:nvGrpSpPr>
            <p:grpSpPr bwMode="auto">
              <a:xfrm>
                <a:off x="4710" y="1152"/>
                <a:ext cx="2012" cy="384"/>
                <a:chOff x="4710" y="1152"/>
                <a:chExt cx="2012" cy="384"/>
              </a:xfrm>
            </p:grpSpPr>
            <p:sp>
              <p:nvSpPr>
                <p:cNvPr id="312359" name="Rectangle 30"/>
                <p:cNvSpPr>
                  <a:spLocks noChangeArrowheads="1"/>
                </p:cNvSpPr>
                <p:nvPr/>
              </p:nvSpPr>
              <p:spPr bwMode="auto">
                <a:xfrm>
                  <a:off x="4753" y="1152"/>
                  <a:ext cx="1926" cy="384"/>
                </a:xfrm>
                <a:prstGeom prst="rect">
                  <a:avLst/>
                </a:prstGeom>
                <a:noFill/>
                <a:ln w="9525">
                  <a:solidFill>
                    <a:srgbClr val="A50021"/>
                  </a:solidFill>
                  <a:miter lim="800000"/>
                </a:ln>
              </p:spPr>
              <p:txBody>
                <a:bodyPr anchor="ctr"/>
                <a:lstStyle/>
                <a:p>
                  <a:pPr algn="ctr"/>
                  <a:r>
                    <a:rPr lang="en-US" altLang="zh-CN" b="0">
                      <a:solidFill>
                        <a:srgbClr val="000000"/>
                      </a:solidFill>
                    </a:rPr>
                    <a:t>5</a:t>
                  </a:r>
                  <a:endParaRPr lang="en-US" altLang="zh-CN" b="0">
                    <a:solidFill>
                      <a:srgbClr val="000000"/>
                    </a:solidFill>
                  </a:endParaRPr>
                </a:p>
              </p:txBody>
            </p:sp>
            <p:sp>
              <p:nvSpPr>
                <p:cNvPr id="312360" name="Rectangle 31"/>
                <p:cNvSpPr>
                  <a:spLocks noChangeArrowheads="1"/>
                </p:cNvSpPr>
                <p:nvPr/>
              </p:nvSpPr>
              <p:spPr bwMode="auto">
                <a:xfrm>
                  <a:off x="4710" y="1152"/>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2335" name="Group 32"/>
              <p:cNvGrpSpPr/>
              <p:nvPr/>
            </p:nvGrpSpPr>
            <p:grpSpPr bwMode="auto">
              <a:xfrm>
                <a:off x="2635" y="1536"/>
                <a:ext cx="2075" cy="384"/>
                <a:chOff x="2635" y="1536"/>
                <a:chExt cx="2075" cy="384"/>
              </a:xfrm>
            </p:grpSpPr>
            <p:sp>
              <p:nvSpPr>
                <p:cNvPr id="312357" name="Rectangle 33"/>
                <p:cNvSpPr>
                  <a:spLocks noChangeArrowheads="1"/>
                </p:cNvSpPr>
                <p:nvPr/>
              </p:nvSpPr>
              <p:spPr bwMode="auto">
                <a:xfrm>
                  <a:off x="2678" y="1536"/>
                  <a:ext cx="1989" cy="384"/>
                </a:xfrm>
                <a:prstGeom prst="rect">
                  <a:avLst/>
                </a:prstGeom>
                <a:noFill/>
                <a:ln w="9525">
                  <a:solidFill>
                    <a:srgbClr val="A50021"/>
                  </a:solidFill>
                  <a:miter lim="800000"/>
                </a:ln>
              </p:spPr>
              <p:txBody>
                <a:bodyPr anchor="ctr"/>
                <a:lstStyle/>
                <a:p>
                  <a:pPr algn="ctr"/>
                  <a:r>
                    <a:rPr lang="en-US" altLang="zh-CN" b="0">
                      <a:solidFill>
                        <a:srgbClr val="000000"/>
                      </a:solidFill>
                    </a:rPr>
                    <a:t>C</a:t>
                  </a:r>
                  <a:endParaRPr lang="en-US" altLang="zh-CN" b="0">
                    <a:solidFill>
                      <a:srgbClr val="000000"/>
                    </a:solidFill>
                  </a:endParaRPr>
                </a:p>
              </p:txBody>
            </p:sp>
            <p:sp>
              <p:nvSpPr>
                <p:cNvPr id="312358" name="Rectangle 34"/>
                <p:cNvSpPr>
                  <a:spLocks noChangeArrowheads="1"/>
                </p:cNvSpPr>
                <p:nvPr/>
              </p:nvSpPr>
              <p:spPr bwMode="auto">
                <a:xfrm>
                  <a:off x="2635" y="1536"/>
                  <a:ext cx="207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2336" name="Group 35"/>
              <p:cNvGrpSpPr/>
              <p:nvPr/>
            </p:nvGrpSpPr>
            <p:grpSpPr bwMode="auto">
              <a:xfrm>
                <a:off x="4710" y="1536"/>
                <a:ext cx="2012" cy="384"/>
                <a:chOff x="4710" y="1536"/>
                <a:chExt cx="2012" cy="384"/>
              </a:xfrm>
            </p:grpSpPr>
            <p:sp>
              <p:nvSpPr>
                <p:cNvPr id="312355" name="Rectangle 36"/>
                <p:cNvSpPr>
                  <a:spLocks noChangeArrowheads="1"/>
                </p:cNvSpPr>
                <p:nvPr/>
              </p:nvSpPr>
              <p:spPr bwMode="auto">
                <a:xfrm>
                  <a:off x="4753" y="1536"/>
                  <a:ext cx="1926" cy="384"/>
                </a:xfrm>
                <a:prstGeom prst="rect">
                  <a:avLst/>
                </a:prstGeom>
                <a:noFill/>
                <a:ln w="9525">
                  <a:solidFill>
                    <a:srgbClr val="A50021"/>
                  </a:solidFill>
                  <a:miter lim="800000"/>
                </a:ln>
              </p:spPr>
              <p:txBody>
                <a:bodyPr anchor="ctr"/>
                <a:lstStyle/>
                <a:p>
                  <a:pPr algn="ctr"/>
                  <a:r>
                    <a:rPr lang="en-US" altLang="zh-CN" b="0">
                      <a:solidFill>
                        <a:srgbClr val="000000"/>
                      </a:solidFill>
                    </a:rPr>
                    <a:t>8</a:t>
                  </a:r>
                  <a:endParaRPr lang="en-US" altLang="zh-CN" b="0">
                    <a:solidFill>
                      <a:srgbClr val="000000"/>
                    </a:solidFill>
                  </a:endParaRPr>
                </a:p>
              </p:txBody>
            </p:sp>
            <p:sp>
              <p:nvSpPr>
                <p:cNvPr id="312356" name="Rectangle 37"/>
                <p:cNvSpPr>
                  <a:spLocks noChangeArrowheads="1"/>
                </p:cNvSpPr>
                <p:nvPr/>
              </p:nvSpPr>
              <p:spPr bwMode="auto">
                <a:xfrm>
                  <a:off x="4710" y="1536"/>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2337" name="Group 38"/>
              <p:cNvGrpSpPr/>
              <p:nvPr/>
            </p:nvGrpSpPr>
            <p:grpSpPr bwMode="auto">
              <a:xfrm>
                <a:off x="2635" y="1920"/>
                <a:ext cx="2075" cy="384"/>
                <a:chOff x="2635" y="1920"/>
                <a:chExt cx="2075" cy="384"/>
              </a:xfrm>
            </p:grpSpPr>
            <p:sp>
              <p:nvSpPr>
                <p:cNvPr id="312353" name="Rectangle 39"/>
                <p:cNvSpPr>
                  <a:spLocks noChangeArrowheads="1"/>
                </p:cNvSpPr>
                <p:nvPr/>
              </p:nvSpPr>
              <p:spPr bwMode="auto">
                <a:xfrm>
                  <a:off x="2678" y="1920"/>
                  <a:ext cx="1989" cy="384"/>
                </a:xfrm>
                <a:prstGeom prst="rect">
                  <a:avLst/>
                </a:prstGeom>
                <a:noFill/>
                <a:ln w="9525">
                  <a:solidFill>
                    <a:srgbClr val="A50021"/>
                  </a:solidFill>
                  <a:miter lim="800000"/>
                </a:ln>
              </p:spPr>
              <p:txBody>
                <a:bodyPr anchor="ctr"/>
                <a:lstStyle/>
                <a:p>
                  <a:pPr algn="ctr"/>
                  <a:r>
                    <a:rPr lang="en-US" altLang="zh-CN" b="0">
                      <a:solidFill>
                        <a:srgbClr val="000000"/>
                      </a:solidFill>
                    </a:rPr>
                    <a:t>D</a:t>
                  </a:r>
                  <a:endParaRPr lang="en-US" altLang="zh-CN" b="0">
                    <a:solidFill>
                      <a:srgbClr val="000000"/>
                    </a:solidFill>
                  </a:endParaRPr>
                </a:p>
              </p:txBody>
            </p:sp>
            <p:sp>
              <p:nvSpPr>
                <p:cNvPr id="312354" name="Rectangle 40"/>
                <p:cNvSpPr>
                  <a:spLocks noChangeArrowheads="1"/>
                </p:cNvSpPr>
                <p:nvPr/>
              </p:nvSpPr>
              <p:spPr bwMode="auto">
                <a:xfrm>
                  <a:off x="2635" y="1920"/>
                  <a:ext cx="207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2338" name="Group 41"/>
              <p:cNvGrpSpPr/>
              <p:nvPr/>
            </p:nvGrpSpPr>
            <p:grpSpPr bwMode="auto">
              <a:xfrm>
                <a:off x="4710" y="1920"/>
                <a:ext cx="2012" cy="384"/>
                <a:chOff x="4710" y="1920"/>
                <a:chExt cx="2012" cy="384"/>
              </a:xfrm>
            </p:grpSpPr>
            <p:sp>
              <p:nvSpPr>
                <p:cNvPr id="312351" name="Rectangle 42"/>
                <p:cNvSpPr>
                  <a:spLocks noChangeArrowheads="1"/>
                </p:cNvSpPr>
                <p:nvPr/>
              </p:nvSpPr>
              <p:spPr bwMode="auto">
                <a:xfrm>
                  <a:off x="4753" y="1920"/>
                  <a:ext cx="1926" cy="384"/>
                </a:xfrm>
                <a:prstGeom prst="rect">
                  <a:avLst/>
                </a:prstGeom>
                <a:noFill/>
                <a:ln w="9525">
                  <a:solidFill>
                    <a:srgbClr val="A50021"/>
                  </a:solidFill>
                  <a:miter lim="800000"/>
                </a:ln>
              </p:spPr>
              <p:txBody>
                <a:bodyPr anchor="ctr"/>
                <a:lstStyle/>
                <a:p>
                  <a:pPr algn="ctr"/>
                  <a:r>
                    <a:rPr lang="en-US" altLang="zh-CN" b="0">
                      <a:solidFill>
                        <a:srgbClr val="000000"/>
                      </a:solidFill>
                    </a:rPr>
                    <a:t>10</a:t>
                  </a:r>
                  <a:endParaRPr lang="en-US" altLang="zh-CN" b="0">
                    <a:solidFill>
                      <a:srgbClr val="000000"/>
                    </a:solidFill>
                  </a:endParaRPr>
                </a:p>
              </p:txBody>
            </p:sp>
            <p:sp>
              <p:nvSpPr>
                <p:cNvPr id="312352" name="Rectangle 43"/>
                <p:cNvSpPr>
                  <a:spLocks noChangeArrowheads="1"/>
                </p:cNvSpPr>
                <p:nvPr/>
              </p:nvSpPr>
              <p:spPr bwMode="auto">
                <a:xfrm>
                  <a:off x="4710" y="1920"/>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2339" name="Group 44"/>
              <p:cNvGrpSpPr/>
              <p:nvPr/>
            </p:nvGrpSpPr>
            <p:grpSpPr bwMode="auto">
              <a:xfrm>
                <a:off x="2635" y="2304"/>
                <a:ext cx="2075" cy="384"/>
                <a:chOff x="2635" y="2304"/>
                <a:chExt cx="2075" cy="384"/>
              </a:xfrm>
            </p:grpSpPr>
            <p:sp>
              <p:nvSpPr>
                <p:cNvPr id="312349" name="Rectangle 45"/>
                <p:cNvSpPr>
                  <a:spLocks noChangeArrowheads="1"/>
                </p:cNvSpPr>
                <p:nvPr/>
              </p:nvSpPr>
              <p:spPr bwMode="auto">
                <a:xfrm>
                  <a:off x="2678" y="2304"/>
                  <a:ext cx="1989" cy="384"/>
                </a:xfrm>
                <a:prstGeom prst="rect">
                  <a:avLst/>
                </a:prstGeom>
                <a:noFill/>
                <a:ln w="9525">
                  <a:solidFill>
                    <a:srgbClr val="A50021"/>
                  </a:solidFill>
                  <a:miter lim="800000"/>
                </a:ln>
              </p:spPr>
              <p:txBody>
                <a:bodyPr anchor="ctr"/>
                <a:lstStyle/>
                <a:p>
                  <a:pPr algn="ctr"/>
                  <a:r>
                    <a:rPr lang="en-US" altLang="zh-CN" b="0">
                      <a:solidFill>
                        <a:srgbClr val="000000"/>
                      </a:solidFill>
                    </a:rPr>
                    <a:t>E</a:t>
                  </a:r>
                  <a:endParaRPr lang="en-US" altLang="zh-CN" b="0">
                    <a:solidFill>
                      <a:srgbClr val="000000"/>
                    </a:solidFill>
                  </a:endParaRPr>
                </a:p>
              </p:txBody>
            </p:sp>
            <p:sp>
              <p:nvSpPr>
                <p:cNvPr id="312350" name="Rectangle 46"/>
                <p:cNvSpPr>
                  <a:spLocks noChangeArrowheads="1"/>
                </p:cNvSpPr>
                <p:nvPr/>
              </p:nvSpPr>
              <p:spPr bwMode="auto">
                <a:xfrm>
                  <a:off x="2635" y="2304"/>
                  <a:ext cx="207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2340" name="Group 47"/>
              <p:cNvGrpSpPr/>
              <p:nvPr/>
            </p:nvGrpSpPr>
            <p:grpSpPr bwMode="auto">
              <a:xfrm>
                <a:off x="4710" y="2304"/>
                <a:ext cx="2012" cy="384"/>
                <a:chOff x="4710" y="2304"/>
                <a:chExt cx="2012" cy="384"/>
              </a:xfrm>
            </p:grpSpPr>
            <p:sp>
              <p:nvSpPr>
                <p:cNvPr id="312347" name="Rectangle 48"/>
                <p:cNvSpPr>
                  <a:spLocks noChangeArrowheads="1"/>
                </p:cNvSpPr>
                <p:nvPr/>
              </p:nvSpPr>
              <p:spPr bwMode="auto">
                <a:xfrm>
                  <a:off x="4753" y="2304"/>
                  <a:ext cx="1926" cy="384"/>
                </a:xfrm>
                <a:prstGeom prst="rect">
                  <a:avLst/>
                </a:prstGeom>
                <a:noFill/>
                <a:ln w="9525">
                  <a:solidFill>
                    <a:srgbClr val="A50021"/>
                  </a:solidFill>
                  <a:miter lim="800000"/>
                </a:ln>
              </p:spPr>
              <p:txBody>
                <a:bodyPr anchor="ctr"/>
                <a:lstStyle/>
                <a:p>
                  <a:pPr algn="ctr"/>
                  <a:r>
                    <a:rPr lang="en-US" altLang="zh-CN" b="0">
                      <a:solidFill>
                        <a:srgbClr val="000000"/>
                      </a:solidFill>
                    </a:rPr>
                    <a:t>6</a:t>
                  </a:r>
                  <a:endParaRPr lang="en-US" altLang="zh-CN" b="0">
                    <a:solidFill>
                      <a:srgbClr val="000000"/>
                    </a:solidFill>
                  </a:endParaRPr>
                </a:p>
              </p:txBody>
            </p:sp>
            <p:sp>
              <p:nvSpPr>
                <p:cNvPr id="312348" name="Rectangle 49"/>
                <p:cNvSpPr>
                  <a:spLocks noChangeArrowheads="1"/>
                </p:cNvSpPr>
                <p:nvPr/>
              </p:nvSpPr>
              <p:spPr bwMode="auto">
                <a:xfrm>
                  <a:off x="4710" y="2304"/>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2341" name="Group 50"/>
              <p:cNvGrpSpPr/>
              <p:nvPr/>
            </p:nvGrpSpPr>
            <p:grpSpPr bwMode="auto">
              <a:xfrm>
                <a:off x="2635" y="2688"/>
                <a:ext cx="2075" cy="384"/>
                <a:chOff x="2635" y="2688"/>
                <a:chExt cx="2075" cy="384"/>
              </a:xfrm>
            </p:grpSpPr>
            <p:sp>
              <p:nvSpPr>
                <p:cNvPr id="312345" name="Rectangle 51"/>
                <p:cNvSpPr>
                  <a:spLocks noChangeArrowheads="1"/>
                </p:cNvSpPr>
                <p:nvPr/>
              </p:nvSpPr>
              <p:spPr bwMode="auto">
                <a:xfrm>
                  <a:off x="2678" y="2688"/>
                  <a:ext cx="1989" cy="384"/>
                </a:xfrm>
                <a:prstGeom prst="rect">
                  <a:avLst/>
                </a:prstGeom>
                <a:noFill/>
                <a:ln w="9525">
                  <a:solidFill>
                    <a:srgbClr val="A50021"/>
                  </a:solidFill>
                  <a:miter lim="800000"/>
                </a:ln>
              </p:spPr>
              <p:txBody>
                <a:bodyPr anchor="ctr"/>
                <a:lstStyle/>
                <a:p>
                  <a:pPr algn="ctr"/>
                  <a:r>
                    <a:rPr lang="en-US" altLang="zh-CN" b="0">
                      <a:solidFill>
                        <a:srgbClr val="000000"/>
                      </a:solidFill>
                    </a:rPr>
                    <a:t> </a:t>
                  </a:r>
                  <a:endParaRPr lang="en-US" altLang="zh-CN" b="0">
                    <a:solidFill>
                      <a:srgbClr val="000000"/>
                    </a:solidFill>
                  </a:endParaRPr>
                </a:p>
                <a:p>
                  <a:pPr algn="ctr" eaLnBrk="0" hangingPunct="0"/>
                  <a:endParaRPr lang="en-US" altLang="zh-CN" b="0">
                    <a:solidFill>
                      <a:srgbClr val="000000"/>
                    </a:solidFill>
                  </a:endParaRPr>
                </a:p>
              </p:txBody>
            </p:sp>
            <p:sp>
              <p:nvSpPr>
                <p:cNvPr id="312346" name="Rectangle 52"/>
                <p:cNvSpPr>
                  <a:spLocks noChangeArrowheads="1"/>
                </p:cNvSpPr>
                <p:nvPr/>
              </p:nvSpPr>
              <p:spPr bwMode="auto">
                <a:xfrm>
                  <a:off x="2635" y="2688"/>
                  <a:ext cx="207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2342" name="Group 53"/>
              <p:cNvGrpSpPr/>
              <p:nvPr/>
            </p:nvGrpSpPr>
            <p:grpSpPr bwMode="auto">
              <a:xfrm>
                <a:off x="4710" y="2688"/>
                <a:ext cx="2012" cy="384"/>
                <a:chOff x="4710" y="2688"/>
                <a:chExt cx="2012" cy="384"/>
              </a:xfrm>
            </p:grpSpPr>
            <p:sp>
              <p:nvSpPr>
                <p:cNvPr id="312343" name="Rectangle 54"/>
                <p:cNvSpPr>
                  <a:spLocks noChangeArrowheads="1"/>
                </p:cNvSpPr>
                <p:nvPr/>
              </p:nvSpPr>
              <p:spPr bwMode="auto">
                <a:xfrm>
                  <a:off x="4753" y="2688"/>
                  <a:ext cx="1926" cy="384"/>
                </a:xfrm>
                <a:prstGeom prst="rect">
                  <a:avLst/>
                </a:prstGeom>
                <a:noFill/>
                <a:ln w="9525">
                  <a:solidFill>
                    <a:srgbClr val="A50021"/>
                  </a:solidFill>
                  <a:miter lim="800000"/>
                </a:ln>
              </p:spPr>
              <p:txBody>
                <a:bodyPr anchor="ctr"/>
                <a:lstStyle/>
                <a:p>
                  <a:pPr algn="ctr"/>
                  <a:r>
                    <a:rPr lang="zh-CN" altLang="en-US" b="0">
                      <a:solidFill>
                        <a:srgbClr val="000000"/>
                      </a:solidFill>
                    </a:rPr>
                    <a:t>每个点等于</a:t>
                  </a:r>
                  <a:r>
                    <a:rPr lang="en-US" altLang="zh-CN" b="0">
                      <a:solidFill>
                        <a:srgbClr val="000000"/>
                      </a:solidFill>
                    </a:rPr>
                    <a:t>2</a:t>
                  </a:r>
                  <a:r>
                    <a:rPr lang="zh-CN" altLang="en-US" b="0">
                      <a:solidFill>
                        <a:srgbClr val="000000"/>
                      </a:solidFill>
                    </a:rPr>
                    <a:t>元钱</a:t>
                  </a:r>
                  <a:endParaRPr lang="zh-CN" altLang="en-US" b="0">
                    <a:solidFill>
                      <a:srgbClr val="000000"/>
                    </a:solidFill>
                  </a:endParaRPr>
                </a:p>
              </p:txBody>
            </p:sp>
            <p:sp>
              <p:nvSpPr>
                <p:cNvPr id="312344" name="Rectangle 55"/>
                <p:cNvSpPr>
                  <a:spLocks noChangeArrowheads="1"/>
                </p:cNvSpPr>
                <p:nvPr/>
              </p:nvSpPr>
              <p:spPr bwMode="auto">
                <a:xfrm>
                  <a:off x="4710" y="2688"/>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sp>
          <p:nvSpPr>
            <p:cNvPr id="312325" name="Rectangle 56"/>
            <p:cNvSpPr>
              <a:spLocks noChangeArrowheads="1"/>
            </p:cNvSpPr>
            <p:nvPr/>
          </p:nvSpPr>
          <p:spPr bwMode="auto">
            <a:xfrm>
              <a:off x="-3" y="-3"/>
              <a:ext cx="6728" cy="3078"/>
            </a:xfrm>
            <a:prstGeom prst="rect">
              <a:avLst/>
            </a:prstGeom>
            <a:noFill/>
            <a:ln w="9525">
              <a:solidFill>
                <a:srgbClr val="A50021"/>
              </a:solidFill>
              <a:miter lim="800000"/>
            </a:ln>
          </p:spPr>
          <p:txBody>
            <a:bodyPr/>
            <a:lstStyle/>
            <a:p>
              <a:endParaRPr lang="zh-CN" alt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销售人员薪酬计划：基本薪酬</a:t>
            </a:r>
            <a:r>
              <a:rPr lang="en-US" altLang="zh-CN" sz="3200" b="1" smtClean="0">
                <a:solidFill>
                  <a:srgbClr val="FFFFFF"/>
                </a:solidFill>
                <a:latin typeface="华文中宋" pitchFamily="2" charset="-122"/>
                <a:ea typeface="华文中宋" pitchFamily="2" charset="-122"/>
              </a:rPr>
              <a:t>+</a:t>
            </a:r>
            <a:r>
              <a:rPr lang="zh-CN" altLang="en-US" sz="3200" b="1" smtClean="0">
                <a:solidFill>
                  <a:srgbClr val="FFFFFF"/>
                </a:solidFill>
                <a:latin typeface="华文中宋" pitchFamily="2" charset="-122"/>
                <a:ea typeface="华文中宋" pitchFamily="2" charset="-122"/>
              </a:rPr>
              <a:t>奖金</a:t>
            </a:r>
            <a:r>
              <a:rPr lang="en-US" altLang="zh-CN" sz="3200" b="1" smtClean="0">
                <a:solidFill>
                  <a:srgbClr val="FFFFFF"/>
                </a:solidFill>
                <a:latin typeface="华文中宋" pitchFamily="2" charset="-122"/>
                <a:ea typeface="华文中宋" pitchFamily="2" charset="-122"/>
              </a:rPr>
              <a:t>1</a:t>
            </a:r>
            <a:endParaRPr lang="en-US" altLang="zh-CN" sz="3200" b="1" smtClean="0">
              <a:solidFill>
                <a:srgbClr val="FFFFFF"/>
              </a:solidFill>
              <a:latin typeface="华文中宋" pitchFamily="2" charset="-122"/>
              <a:ea typeface="华文中宋" pitchFamily="2" charset="-122"/>
            </a:endParaRPr>
          </a:p>
        </p:txBody>
      </p:sp>
      <p:grpSp>
        <p:nvGrpSpPr>
          <p:cNvPr id="313347" name="Group 3"/>
          <p:cNvGrpSpPr/>
          <p:nvPr/>
        </p:nvGrpSpPr>
        <p:grpSpPr bwMode="auto">
          <a:xfrm>
            <a:off x="990600" y="1209675"/>
            <a:ext cx="9150350" cy="5648325"/>
            <a:chOff x="-3" y="-3"/>
            <a:chExt cx="6728" cy="3558"/>
          </a:xfrm>
        </p:grpSpPr>
        <p:grpSp>
          <p:nvGrpSpPr>
            <p:cNvPr id="313348" name="Group 4"/>
            <p:cNvGrpSpPr/>
            <p:nvPr/>
          </p:nvGrpSpPr>
          <p:grpSpPr bwMode="auto">
            <a:xfrm>
              <a:off x="0" y="0"/>
              <a:ext cx="6722" cy="3552"/>
              <a:chOff x="0" y="0"/>
              <a:chExt cx="6722" cy="3552"/>
            </a:xfrm>
          </p:grpSpPr>
          <p:grpSp>
            <p:nvGrpSpPr>
              <p:cNvPr id="313350" name="Group 5"/>
              <p:cNvGrpSpPr/>
              <p:nvPr/>
            </p:nvGrpSpPr>
            <p:grpSpPr bwMode="auto">
              <a:xfrm>
                <a:off x="0" y="0"/>
                <a:ext cx="2635" cy="384"/>
                <a:chOff x="0" y="0"/>
                <a:chExt cx="2635" cy="384"/>
              </a:xfrm>
            </p:grpSpPr>
            <p:sp>
              <p:nvSpPr>
                <p:cNvPr id="313405" name="Rectangle 6"/>
                <p:cNvSpPr>
                  <a:spLocks noChangeArrowheads="1"/>
                </p:cNvSpPr>
                <p:nvPr/>
              </p:nvSpPr>
              <p:spPr bwMode="auto">
                <a:xfrm>
                  <a:off x="43" y="0"/>
                  <a:ext cx="2549" cy="384"/>
                </a:xfrm>
                <a:prstGeom prst="rect">
                  <a:avLst/>
                </a:prstGeom>
                <a:noFill/>
                <a:ln w="9525">
                  <a:solidFill>
                    <a:srgbClr val="A50021"/>
                  </a:solidFill>
                  <a:miter lim="800000"/>
                </a:ln>
              </p:spPr>
              <p:txBody>
                <a:bodyPr anchor="ctr"/>
                <a:lstStyle/>
                <a:p>
                  <a:pPr algn="ctr"/>
                  <a:r>
                    <a:rPr lang="zh-CN" altLang="en-US">
                      <a:solidFill>
                        <a:srgbClr val="000000"/>
                      </a:solidFill>
                    </a:rPr>
                    <a:t>薪酬构成</a:t>
                  </a:r>
                  <a:endParaRPr lang="zh-CN" altLang="en-US" b="0">
                    <a:solidFill>
                      <a:srgbClr val="000000"/>
                    </a:solidFill>
                  </a:endParaRPr>
                </a:p>
              </p:txBody>
            </p:sp>
            <p:sp>
              <p:nvSpPr>
                <p:cNvPr id="313406" name="Rectangle 7"/>
                <p:cNvSpPr>
                  <a:spLocks noChangeArrowheads="1"/>
                </p:cNvSpPr>
                <p:nvPr/>
              </p:nvSpPr>
              <p:spPr bwMode="auto">
                <a:xfrm>
                  <a:off x="0" y="0"/>
                  <a:ext cx="263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51" name="Group 8"/>
              <p:cNvGrpSpPr/>
              <p:nvPr/>
            </p:nvGrpSpPr>
            <p:grpSpPr bwMode="auto">
              <a:xfrm>
                <a:off x="2635" y="0"/>
                <a:ext cx="4087" cy="384"/>
                <a:chOff x="2635" y="0"/>
                <a:chExt cx="4087" cy="384"/>
              </a:xfrm>
            </p:grpSpPr>
            <p:sp>
              <p:nvSpPr>
                <p:cNvPr id="313403" name="Rectangle 9"/>
                <p:cNvSpPr>
                  <a:spLocks noChangeArrowheads="1"/>
                </p:cNvSpPr>
                <p:nvPr/>
              </p:nvSpPr>
              <p:spPr bwMode="auto">
                <a:xfrm>
                  <a:off x="2678" y="0"/>
                  <a:ext cx="4001" cy="384"/>
                </a:xfrm>
                <a:prstGeom prst="rect">
                  <a:avLst/>
                </a:prstGeom>
                <a:noFill/>
                <a:ln w="9525">
                  <a:solidFill>
                    <a:srgbClr val="A50021"/>
                  </a:solidFill>
                  <a:miter lim="800000"/>
                </a:ln>
              </p:spPr>
              <p:txBody>
                <a:bodyPr anchor="ctr"/>
                <a:lstStyle/>
                <a:p>
                  <a:pPr algn="ctr"/>
                  <a:r>
                    <a:rPr lang="zh-CN" altLang="en-US">
                      <a:solidFill>
                        <a:srgbClr val="000000"/>
                      </a:solidFill>
                    </a:rPr>
                    <a:t>奖金计算方式</a:t>
                  </a:r>
                  <a:endParaRPr lang="zh-CN" altLang="en-US" b="0">
                    <a:solidFill>
                      <a:srgbClr val="000000"/>
                    </a:solidFill>
                  </a:endParaRPr>
                </a:p>
              </p:txBody>
            </p:sp>
            <p:sp>
              <p:nvSpPr>
                <p:cNvPr id="313404" name="Rectangle 10"/>
                <p:cNvSpPr>
                  <a:spLocks noChangeArrowheads="1"/>
                </p:cNvSpPr>
                <p:nvPr/>
              </p:nvSpPr>
              <p:spPr bwMode="auto">
                <a:xfrm>
                  <a:off x="2635" y="0"/>
                  <a:ext cx="4087"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52" name="Group 11"/>
              <p:cNvGrpSpPr/>
              <p:nvPr/>
            </p:nvGrpSpPr>
            <p:grpSpPr bwMode="auto">
              <a:xfrm>
                <a:off x="0" y="384"/>
                <a:ext cx="2635" cy="3168"/>
                <a:chOff x="0" y="384"/>
                <a:chExt cx="2635" cy="3168"/>
              </a:xfrm>
            </p:grpSpPr>
            <p:sp>
              <p:nvSpPr>
                <p:cNvPr id="313401" name="Rectangle 12"/>
                <p:cNvSpPr>
                  <a:spLocks noChangeArrowheads="1"/>
                </p:cNvSpPr>
                <p:nvPr/>
              </p:nvSpPr>
              <p:spPr bwMode="auto">
                <a:xfrm>
                  <a:off x="43" y="384"/>
                  <a:ext cx="2549" cy="3168"/>
                </a:xfrm>
                <a:prstGeom prst="rect">
                  <a:avLst/>
                </a:prstGeom>
                <a:noFill/>
                <a:ln w="9525">
                  <a:solidFill>
                    <a:srgbClr val="A50021"/>
                  </a:solidFill>
                  <a:miter lim="800000"/>
                </a:ln>
              </p:spPr>
              <p:txBody>
                <a:bodyPr anchor="ctr"/>
                <a:lstStyle/>
                <a:p>
                  <a:pPr indent="-266700">
                    <a:lnSpc>
                      <a:spcPct val="130000"/>
                    </a:lnSpc>
                    <a:tabLst>
                      <a:tab pos="266700" algn="l"/>
                    </a:tabLst>
                  </a:pPr>
                  <a:r>
                    <a:rPr lang="en-US" altLang="zh-CN" b="0">
                      <a:solidFill>
                        <a:srgbClr val="000000"/>
                      </a:solidFill>
                      <a:latin typeface="Wingdings" panose="05000000000000000000" pitchFamily="2" charset="2"/>
                    </a:rPr>
                    <a:t> l</a:t>
                  </a:r>
                  <a:r>
                    <a:rPr lang="en-US" altLang="zh-CN" b="0">
                      <a:solidFill>
                        <a:srgbClr val="000000"/>
                      </a:solidFill>
                      <a:cs typeface="Times New Roman" panose="02020603050405020304" pitchFamily="18" charset="0"/>
                    </a:rPr>
                    <a:t> </a:t>
                  </a:r>
                  <a:r>
                    <a:rPr lang="zh-CN" altLang="en-US" b="0">
                      <a:solidFill>
                        <a:srgbClr val="000000"/>
                      </a:solidFill>
                    </a:rPr>
                    <a:t>基本薪酬：</a:t>
                  </a:r>
                  <a:r>
                    <a:rPr lang="en-US" altLang="zh-CN" b="0">
                      <a:solidFill>
                        <a:srgbClr val="000000"/>
                      </a:solidFill>
                    </a:rPr>
                    <a:t>4.2</a:t>
                  </a:r>
                  <a:r>
                    <a:rPr lang="zh-CN" altLang="en-US" b="0">
                      <a:solidFill>
                        <a:srgbClr val="000000"/>
                      </a:solidFill>
                    </a:rPr>
                    <a:t>万元</a:t>
                  </a:r>
                  <a:r>
                    <a:rPr lang="en-US" altLang="zh-CN" b="0">
                      <a:solidFill>
                        <a:srgbClr val="000000"/>
                      </a:solidFill>
                    </a:rPr>
                    <a:t>/</a:t>
                  </a:r>
                  <a:r>
                    <a:rPr lang="zh-CN" altLang="en-US" b="0">
                      <a:solidFill>
                        <a:srgbClr val="000000"/>
                      </a:solidFill>
                    </a:rPr>
                    <a:t>年</a:t>
                  </a:r>
                  <a:endParaRPr lang="zh-CN" altLang="en-US" b="0">
                    <a:solidFill>
                      <a:srgbClr val="000000"/>
                    </a:solidFill>
                  </a:endParaRPr>
                </a:p>
                <a:p>
                  <a:pPr indent="-266700" eaLnBrk="0" hangingPunct="0">
                    <a:lnSpc>
                      <a:spcPct val="130000"/>
                    </a:lnSpc>
                    <a:tabLst>
                      <a:tab pos="266700" algn="l"/>
                    </a:tabLst>
                  </a:pPr>
                  <a:r>
                    <a:rPr lang="zh-CN" altLang="en-US" b="0">
                      <a:solidFill>
                        <a:srgbClr val="000000"/>
                      </a:solidFill>
                      <a:latin typeface="Wingdings" panose="05000000000000000000" pitchFamily="2" charset="2"/>
                    </a:rPr>
                    <a:t> </a:t>
                  </a:r>
                  <a:r>
                    <a:rPr lang="en-US" altLang="zh-CN" b="0">
                      <a:solidFill>
                        <a:srgbClr val="000000"/>
                      </a:solidFill>
                      <a:latin typeface="Wingdings" panose="05000000000000000000" pitchFamily="2" charset="2"/>
                    </a:rPr>
                    <a:t>l</a:t>
                  </a:r>
                  <a:r>
                    <a:rPr lang="zh-CN" altLang="en-US" b="0">
                      <a:solidFill>
                        <a:srgbClr val="000000"/>
                      </a:solidFill>
                    </a:rPr>
                    <a:t>目标奖金：  </a:t>
                  </a:r>
                  <a:r>
                    <a:rPr lang="en-US" altLang="zh-CN" b="0">
                      <a:solidFill>
                        <a:srgbClr val="000000"/>
                      </a:solidFill>
                    </a:rPr>
                    <a:t>2.4</a:t>
                  </a:r>
                  <a:r>
                    <a:rPr lang="zh-CN" altLang="en-US" b="0">
                      <a:solidFill>
                        <a:srgbClr val="000000"/>
                      </a:solidFill>
                    </a:rPr>
                    <a:t>万元</a:t>
                  </a:r>
                  <a:r>
                    <a:rPr lang="en-US" altLang="zh-CN" b="0">
                      <a:solidFill>
                        <a:srgbClr val="000000"/>
                      </a:solidFill>
                    </a:rPr>
                    <a:t>/</a:t>
                  </a:r>
                  <a:r>
                    <a:rPr lang="zh-CN" altLang="en-US" b="0">
                      <a:solidFill>
                        <a:srgbClr val="000000"/>
                      </a:solidFill>
                    </a:rPr>
                    <a:t>年，每月根据销售业绩浮动计发</a:t>
                  </a:r>
                  <a:endParaRPr lang="zh-CN" altLang="en-US" b="0">
                    <a:solidFill>
                      <a:srgbClr val="000000"/>
                    </a:solidFill>
                  </a:endParaRPr>
                </a:p>
                <a:p>
                  <a:pPr indent="-266700" eaLnBrk="0" hangingPunct="0">
                    <a:lnSpc>
                      <a:spcPct val="130000"/>
                    </a:lnSpc>
                    <a:tabLst>
                      <a:tab pos="266700" algn="l"/>
                    </a:tabLst>
                  </a:pPr>
                  <a:r>
                    <a:rPr lang="zh-CN" altLang="en-US" b="0">
                      <a:solidFill>
                        <a:srgbClr val="000000"/>
                      </a:solidFill>
                      <a:latin typeface="Wingdings" panose="05000000000000000000" pitchFamily="2" charset="2"/>
                    </a:rPr>
                    <a:t> </a:t>
                  </a:r>
                  <a:r>
                    <a:rPr lang="en-US" altLang="zh-CN" b="0">
                      <a:solidFill>
                        <a:srgbClr val="000000"/>
                      </a:solidFill>
                      <a:latin typeface="Wingdings" panose="05000000000000000000" pitchFamily="2" charset="2"/>
                    </a:rPr>
                    <a:t>l</a:t>
                  </a:r>
                  <a:r>
                    <a:rPr lang="zh-CN" altLang="en-US" b="0">
                      <a:solidFill>
                        <a:srgbClr val="000000"/>
                      </a:solidFill>
                    </a:rPr>
                    <a:t>目标薪酬：</a:t>
                  </a:r>
                  <a:r>
                    <a:rPr lang="en-US" altLang="zh-CN" b="0">
                      <a:solidFill>
                        <a:srgbClr val="000000"/>
                      </a:solidFill>
                    </a:rPr>
                    <a:t>6</a:t>
                  </a:r>
                  <a:r>
                    <a:rPr lang="zh-CN" altLang="en-US" b="0">
                      <a:solidFill>
                        <a:srgbClr val="000000"/>
                      </a:solidFill>
                    </a:rPr>
                    <a:t>万元</a:t>
                  </a:r>
                  <a:r>
                    <a:rPr lang="en-US" altLang="zh-CN" b="0">
                      <a:solidFill>
                        <a:srgbClr val="000000"/>
                      </a:solidFill>
                    </a:rPr>
                    <a:t>/</a:t>
                  </a:r>
                  <a:r>
                    <a:rPr lang="zh-CN" altLang="en-US" b="0">
                      <a:solidFill>
                        <a:srgbClr val="000000"/>
                      </a:solidFill>
                    </a:rPr>
                    <a:t>年，上限封顶，最高不超过</a:t>
                  </a:r>
                  <a:r>
                    <a:rPr lang="en-US" altLang="zh-CN" b="0">
                      <a:solidFill>
                        <a:srgbClr val="000000"/>
                      </a:solidFill>
                    </a:rPr>
                    <a:t>9.84</a:t>
                  </a:r>
                  <a:r>
                    <a:rPr lang="zh-CN" altLang="en-US" b="0">
                      <a:solidFill>
                        <a:srgbClr val="000000"/>
                      </a:solidFill>
                    </a:rPr>
                    <a:t>万元</a:t>
                  </a:r>
                  <a:endParaRPr lang="zh-CN" altLang="en-US" b="0">
                    <a:solidFill>
                      <a:srgbClr val="000000"/>
                    </a:solidFill>
                  </a:endParaRPr>
                </a:p>
                <a:p>
                  <a:pPr indent="-266700" eaLnBrk="0" hangingPunct="0">
                    <a:tabLst>
                      <a:tab pos="266700" algn="l"/>
                    </a:tabLst>
                  </a:pPr>
                  <a:endParaRPr lang="en-US" altLang="zh-CN" b="0">
                    <a:solidFill>
                      <a:srgbClr val="000000"/>
                    </a:solidFill>
                  </a:endParaRPr>
                </a:p>
              </p:txBody>
            </p:sp>
            <p:sp>
              <p:nvSpPr>
                <p:cNvPr id="313402" name="Rectangle 13"/>
                <p:cNvSpPr>
                  <a:spLocks noChangeArrowheads="1"/>
                </p:cNvSpPr>
                <p:nvPr/>
              </p:nvSpPr>
              <p:spPr bwMode="auto">
                <a:xfrm>
                  <a:off x="0" y="384"/>
                  <a:ext cx="2635" cy="3168"/>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53" name="Group 14"/>
              <p:cNvGrpSpPr/>
              <p:nvPr/>
            </p:nvGrpSpPr>
            <p:grpSpPr bwMode="auto">
              <a:xfrm>
                <a:off x="2635" y="384"/>
                <a:ext cx="2075" cy="480"/>
                <a:chOff x="2635" y="384"/>
                <a:chExt cx="2075" cy="480"/>
              </a:xfrm>
            </p:grpSpPr>
            <p:sp>
              <p:nvSpPr>
                <p:cNvPr id="313399" name="Rectangle 15"/>
                <p:cNvSpPr>
                  <a:spLocks noChangeArrowheads="1"/>
                </p:cNvSpPr>
                <p:nvPr/>
              </p:nvSpPr>
              <p:spPr bwMode="auto">
                <a:xfrm>
                  <a:off x="2678" y="384"/>
                  <a:ext cx="1989" cy="480"/>
                </a:xfrm>
                <a:prstGeom prst="rect">
                  <a:avLst/>
                </a:prstGeom>
                <a:noFill/>
                <a:ln w="9525">
                  <a:solidFill>
                    <a:srgbClr val="A50021"/>
                  </a:solidFill>
                  <a:miter lim="800000"/>
                </a:ln>
              </p:spPr>
              <p:txBody>
                <a:bodyPr anchor="ctr"/>
                <a:lstStyle/>
                <a:p>
                  <a:pPr algn="ctr"/>
                  <a:r>
                    <a:rPr lang="zh-CN" altLang="en-US">
                      <a:solidFill>
                        <a:srgbClr val="000000"/>
                      </a:solidFill>
                    </a:rPr>
                    <a:t>实际完成销售目标</a:t>
                  </a:r>
                  <a:endParaRPr lang="zh-CN" altLang="en-US" b="0">
                    <a:solidFill>
                      <a:srgbClr val="000000"/>
                    </a:solidFill>
                  </a:endParaRPr>
                </a:p>
                <a:p>
                  <a:pPr algn="ctr" eaLnBrk="0" hangingPunct="0"/>
                  <a:r>
                    <a:rPr lang="zh-CN" altLang="en-US">
                      <a:solidFill>
                        <a:srgbClr val="000000"/>
                      </a:solidFill>
                    </a:rPr>
                    <a:t>的百分比</a:t>
                  </a:r>
                  <a:endParaRPr lang="zh-CN" altLang="en-US" b="0">
                    <a:solidFill>
                      <a:srgbClr val="000000"/>
                    </a:solidFill>
                  </a:endParaRPr>
                </a:p>
              </p:txBody>
            </p:sp>
            <p:sp>
              <p:nvSpPr>
                <p:cNvPr id="313400" name="Rectangle 16"/>
                <p:cNvSpPr>
                  <a:spLocks noChangeArrowheads="1"/>
                </p:cNvSpPr>
                <p:nvPr/>
              </p:nvSpPr>
              <p:spPr bwMode="auto">
                <a:xfrm>
                  <a:off x="2635" y="384"/>
                  <a:ext cx="2075" cy="480"/>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54" name="Group 17"/>
              <p:cNvGrpSpPr/>
              <p:nvPr/>
            </p:nvGrpSpPr>
            <p:grpSpPr bwMode="auto">
              <a:xfrm>
                <a:off x="4710" y="384"/>
                <a:ext cx="2012" cy="480"/>
                <a:chOff x="4710" y="384"/>
                <a:chExt cx="2012" cy="480"/>
              </a:xfrm>
            </p:grpSpPr>
            <p:sp>
              <p:nvSpPr>
                <p:cNvPr id="313397" name="Rectangle 18"/>
                <p:cNvSpPr>
                  <a:spLocks noChangeArrowheads="1"/>
                </p:cNvSpPr>
                <p:nvPr/>
              </p:nvSpPr>
              <p:spPr bwMode="auto">
                <a:xfrm>
                  <a:off x="4753" y="384"/>
                  <a:ext cx="1926" cy="480"/>
                </a:xfrm>
                <a:prstGeom prst="rect">
                  <a:avLst/>
                </a:prstGeom>
                <a:noFill/>
                <a:ln w="9525">
                  <a:solidFill>
                    <a:srgbClr val="A50021"/>
                  </a:solidFill>
                  <a:miter lim="800000"/>
                </a:ln>
              </p:spPr>
              <p:txBody>
                <a:bodyPr anchor="ctr"/>
                <a:lstStyle/>
                <a:p>
                  <a:pPr algn="ctr"/>
                  <a:r>
                    <a:rPr lang="zh-CN" altLang="en-US">
                      <a:solidFill>
                        <a:srgbClr val="000000"/>
                      </a:solidFill>
                    </a:rPr>
                    <a:t>每月目标奖金的</a:t>
                  </a:r>
                  <a:endParaRPr lang="zh-CN" altLang="en-US" b="0">
                    <a:solidFill>
                      <a:srgbClr val="000000"/>
                    </a:solidFill>
                  </a:endParaRPr>
                </a:p>
                <a:p>
                  <a:pPr algn="ctr" eaLnBrk="0" hangingPunct="0"/>
                  <a:r>
                    <a:rPr lang="zh-CN" altLang="en-US">
                      <a:solidFill>
                        <a:srgbClr val="000000"/>
                      </a:solidFill>
                    </a:rPr>
                    <a:t>百分比</a:t>
                  </a:r>
                  <a:endParaRPr lang="zh-CN" altLang="en-US" b="0">
                    <a:solidFill>
                      <a:srgbClr val="000000"/>
                    </a:solidFill>
                  </a:endParaRPr>
                </a:p>
              </p:txBody>
            </p:sp>
            <p:sp>
              <p:nvSpPr>
                <p:cNvPr id="313398" name="Rectangle 19"/>
                <p:cNvSpPr>
                  <a:spLocks noChangeArrowheads="1"/>
                </p:cNvSpPr>
                <p:nvPr/>
              </p:nvSpPr>
              <p:spPr bwMode="auto">
                <a:xfrm>
                  <a:off x="4710" y="384"/>
                  <a:ext cx="2012" cy="480"/>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55" name="Group 20"/>
              <p:cNvGrpSpPr/>
              <p:nvPr/>
            </p:nvGrpSpPr>
            <p:grpSpPr bwMode="auto">
              <a:xfrm>
                <a:off x="2635" y="864"/>
                <a:ext cx="2075" cy="384"/>
                <a:chOff x="2635" y="864"/>
                <a:chExt cx="2075" cy="384"/>
              </a:xfrm>
            </p:grpSpPr>
            <p:sp>
              <p:nvSpPr>
                <p:cNvPr id="313395" name="Rectangle 21"/>
                <p:cNvSpPr>
                  <a:spLocks noChangeArrowheads="1"/>
                </p:cNvSpPr>
                <p:nvPr/>
              </p:nvSpPr>
              <p:spPr bwMode="auto">
                <a:xfrm>
                  <a:off x="2678" y="864"/>
                  <a:ext cx="1989" cy="384"/>
                </a:xfrm>
                <a:prstGeom prst="rect">
                  <a:avLst/>
                </a:prstGeom>
                <a:noFill/>
                <a:ln w="9525">
                  <a:solidFill>
                    <a:srgbClr val="A50021"/>
                  </a:solidFill>
                  <a:miter lim="800000"/>
                </a:ln>
              </p:spPr>
              <p:txBody>
                <a:bodyPr anchor="ctr"/>
                <a:lstStyle/>
                <a:p>
                  <a:pPr algn="ctr"/>
                  <a:r>
                    <a:rPr lang="en-US" altLang="zh-CN" b="0">
                      <a:solidFill>
                        <a:srgbClr val="000000"/>
                      </a:solidFill>
                    </a:rPr>
                    <a:t>70%</a:t>
                  </a:r>
                  <a:endParaRPr lang="en-US" altLang="zh-CN" b="0">
                    <a:solidFill>
                      <a:srgbClr val="000000"/>
                    </a:solidFill>
                  </a:endParaRPr>
                </a:p>
              </p:txBody>
            </p:sp>
            <p:sp>
              <p:nvSpPr>
                <p:cNvPr id="313396" name="Rectangle 22"/>
                <p:cNvSpPr>
                  <a:spLocks noChangeArrowheads="1"/>
                </p:cNvSpPr>
                <p:nvPr/>
              </p:nvSpPr>
              <p:spPr bwMode="auto">
                <a:xfrm>
                  <a:off x="2635" y="864"/>
                  <a:ext cx="207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56" name="Group 23"/>
              <p:cNvGrpSpPr/>
              <p:nvPr/>
            </p:nvGrpSpPr>
            <p:grpSpPr bwMode="auto">
              <a:xfrm>
                <a:off x="4710" y="864"/>
                <a:ext cx="2012" cy="384"/>
                <a:chOff x="4710" y="864"/>
                <a:chExt cx="2012" cy="384"/>
              </a:xfrm>
            </p:grpSpPr>
            <p:sp>
              <p:nvSpPr>
                <p:cNvPr id="313393" name="Rectangle 24"/>
                <p:cNvSpPr>
                  <a:spLocks noChangeArrowheads="1"/>
                </p:cNvSpPr>
                <p:nvPr/>
              </p:nvSpPr>
              <p:spPr bwMode="auto">
                <a:xfrm>
                  <a:off x="4753" y="864"/>
                  <a:ext cx="1926" cy="384"/>
                </a:xfrm>
                <a:prstGeom prst="rect">
                  <a:avLst/>
                </a:prstGeom>
                <a:noFill/>
                <a:ln w="9525">
                  <a:solidFill>
                    <a:srgbClr val="A50021"/>
                  </a:solidFill>
                  <a:miter lim="800000"/>
                </a:ln>
              </p:spPr>
              <p:txBody>
                <a:bodyPr anchor="ctr"/>
                <a:lstStyle/>
                <a:p>
                  <a:pPr algn="ctr"/>
                  <a:r>
                    <a:rPr lang="en-US" altLang="zh-CN" b="0">
                      <a:solidFill>
                        <a:srgbClr val="000000"/>
                      </a:solidFill>
                    </a:rPr>
                    <a:t>0%</a:t>
                  </a:r>
                  <a:endParaRPr lang="en-US" altLang="zh-CN" b="0">
                    <a:solidFill>
                      <a:srgbClr val="000000"/>
                    </a:solidFill>
                  </a:endParaRPr>
                </a:p>
              </p:txBody>
            </p:sp>
            <p:sp>
              <p:nvSpPr>
                <p:cNvPr id="313394" name="Rectangle 25"/>
                <p:cNvSpPr>
                  <a:spLocks noChangeArrowheads="1"/>
                </p:cNvSpPr>
                <p:nvPr/>
              </p:nvSpPr>
              <p:spPr bwMode="auto">
                <a:xfrm>
                  <a:off x="4710" y="864"/>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57" name="Group 26"/>
              <p:cNvGrpSpPr/>
              <p:nvPr/>
            </p:nvGrpSpPr>
            <p:grpSpPr bwMode="auto">
              <a:xfrm>
                <a:off x="2635" y="1248"/>
                <a:ext cx="2075" cy="384"/>
                <a:chOff x="2635" y="1248"/>
                <a:chExt cx="2075" cy="384"/>
              </a:xfrm>
            </p:grpSpPr>
            <p:sp>
              <p:nvSpPr>
                <p:cNvPr id="313391" name="Rectangle 27"/>
                <p:cNvSpPr>
                  <a:spLocks noChangeArrowheads="1"/>
                </p:cNvSpPr>
                <p:nvPr/>
              </p:nvSpPr>
              <p:spPr bwMode="auto">
                <a:xfrm>
                  <a:off x="2678" y="1248"/>
                  <a:ext cx="1989" cy="384"/>
                </a:xfrm>
                <a:prstGeom prst="rect">
                  <a:avLst/>
                </a:prstGeom>
                <a:noFill/>
                <a:ln w="9525">
                  <a:solidFill>
                    <a:srgbClr val="A50021"/>
                  </a:solidFill>
                  <a:miter lim="800000"/>
                </a:ln>
              </p:spPr>
              <p:txBody>
                <a:bodyPr anchor="ctr"/>
                <a:lstStyle/>
                <a:p>
                  <a:pPr algn="ctr"/>
                  <a:r>
                    <a:rPr lang="en-US" altLang="zh-CN" b="0">
                      <a:solidFill>
                        <a:srgbClr val="000000"/>
                      </a:solidFill>
                    </a:rPr>
                    <a:t>80%</a:t>
                  </a:r>
                  <a:endParaRPr lang="en-US" altLang="zh-CN" b="0">
                    <a:solidFill>
                      <a:srgbClr val="000000"/>
                    </a:solidFill>
                  </a:endParaRPr>
                </a:p>
              </p:txBody>
            </p:sp>
            <p:sp>
              <p:nvSpPr>
                <p:cNvPr id="313392" name="Rectangle 28"/>
                <p:cNvSpPr>
                  <a:spLocks noChangeArrowheads="1"/>
                </p:cNvSpPr>
                <p:nvPr/>
              </p:nvSpPr>
              <p:spPr bwMode="auto">
                <a:xfrm>
                  <a:off x="2635" y="1248"/>
                  <a:ext cx="207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58" name="Group 29"/>
              <p:cNvGrpSpPr/>
              <p:nvPr/>
            </p:nvGrpSpPr>
            <p:grpSpPr bwMode="auto">
              <a:xfrm>
                <a:off x="4710" y="1248"/>
                <a:ext cx="2012" cy="384"/>
                <a:chOff x="4710" y="1248"/>
                <a:chExt cx="2012" cy="384"/>
              </a:xfrm>
            </p:grpSpPr>
            <p:sp>
              <p:nvSpPr>
                <p:cNvPr id="313389" name="Rectangle 30"/>
                <p:cNvSpPr>
                  <a:spLocks noChangeArrowheads="1"/>
                </p:cNvSpPr>
                <p:nvPr/>
              </p:nvSpPr>
              <p:spPr bwMode="auto">
                <a:xfrm>
                  <a:off x="4753" y="1248"/>
                  <a:ext cx="1926" cy="384"/>
                </a:xfrm>
                <a:prstGeom prst="rect">
                  <a:avLst/>
                </a:prstGeom>
                <a:noFill/>
                <a:ln w="9525">
                  <a:solidFill>
                    <a:srgbClr val="A50021"/>
                  </a:solidFill>
                  <a:miter lim="800000"/>
                </a:ln>
              </p:spPr>
              <p:txBody>
                <a:bodyPr anchor="ctr"/>
                <a:lstStyle/>
                <a:p>
                  <a:pPr algn="ctr"/>
                  <a:r>
                    <a:rPr lang="en-US" altLang="zh-CN" b="0">
                      <a:solidFill>
                        <a:srgbClr val="000000"/>
                      </a:solidFill>
                    </a:rPr>
                    <a:t>50%</a:t>
                  </a:r>
                  <a:endParaRPr lang="en-US" altLang="zh-CN" b="0">
                    <a:solidFill>
                      <a:srgbClr val="000000"/>
                    </a:solidFill>
                  </a:endParaRPr>
                </a:p>
              </p:txBody>
            </p:sp>
            <p:sp>
              <p:nvSpPr>
                <p:cNvPr id="313390" name="Rectangle 31"/>
                <p:cNvSpPr>
                  <a:spLocks noChangeArrowheads="1"/>
                </p:cNvSpPr>
                <p:nvPr/>
              </p:nvSpPr>
              <p:spPr bwMode="auto">
                <a:xfrm>
                  <a:off x="4710" y="1248"/>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59" name="Group 32"/>
              <p:cNvGrpSpPr/>
              <p:nvPr/>
            </p:nvGrpSpPr>
            <p:grpSpPr bwMode="auto">
              <a:xfrm>
                <a:off x="2635" y="1632"/>
                <a:ext cx="2075" cy="384"/>
                <a:chOff x="2635" y="1632"/>
                <a:chExt cx="2075" cy="384"/>
              </a:xfrm>
            </p:grpSpPr>
            <p:sp>
              <p:nvSpPr>
                <p:cNvPr id="313387" name="Rectangle 33"/>
                <p:cNvSpPr>
                  <a:spLocks noChangeArrowheads="1"/>
                </p:cNvSpPr>
                <p:nvPr/>
              </p:nvSpPr>
              <p:spPr bwMode="auto">
                <a:xfrm>
                  <a:off x="2678" y="1632"/>
                  <a:ext cx="1989" cy="384"/>
                </a:xfrm>
                <a:prstGeom prst="rect">
                  <a:avLst/>
                </a:prstGeom>
                <a:noFill/>
                <a:ln w="9525">
                  <a:solidFill>
                    <a:srgbClr val="A50021"/>
                  </a:solidFill>
                  <a:miter lim="800000"/>
                </a:ln>
              </p:spPr>
              <p:txBody>
                <a:bodyPr anchor="ctr"/>
                <a:lstStyle/>
                <a:p>
                  <a:pPr algn="ctr"/>
                  <a:r>
                    <a:rPr lang="en-US" altLang="zh-CN" b="0">
                      <a:solidFill>
                        <a:srgbClr val="000000"/>
                      </a:solidFill>
                    </a:rPr>
                    <a:t>90%</a:t>
                  </a:r>
                  <a:endParaRPr lang="en-US" altLang="zh-CN" b="0">
                    <a:solidFill>
                      <a:srgbClr val="000000"/>
                    </a:solidFill>
                  </a:endParaRPr>
                </a:p>
              </p:txBody>
            </p:sp>
            <p:sp>
              <p:nvSpPr>
                <p:cNvPr id="313388" name="Rectangle 34"/>
                <p:cNvSpPr>
                  <a:spLocks noChangeArrowheads="1"/>
                </p:cNvSpPr>
                <p:nvPr/>
              </p:nvSpPr>
              <p:spPr bwMode="auto">
                <a:xfrm>
                  <a:off x="2635" y="1632"/>
                  <a:ext cx="207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60" name="Group 35"/>
              <p:cNvGrpSpPr/>
              <p:nvPr/>
            </p:nvGrpSpPr>
            <p:grpSpPr bwMode="auto">
              <a:xfrm>
                <a:off x="4710" y="1632"/>
                <a:ext cx="2012" cy="384"/>
                <a:chOff x="4710" y="1632"/>
                <a:chExt cx="2012" cy="384"/>
              </a:xfrm>
            </p:grpSpPr>
            <p:sp>
              <p:nvSpPr>
                <p:cNvPr id="313385" name="Rectangle 36"/>
                <p:cNvSpPr>
                  <a:spLocks noChangeArrowheads="1"/>
                </p:cNvSpPr>
                <p:nvPr/>
              </p:nvSpPr>
              <p:spPr bwMode="auto">
                <a:xfrm>
                  <a:off x="4753" y="1632"/>
                  <a:ext cx="1926" cy="384"/>
                </a:xfrm>
                <a:prstGeom prst="rect">
                  <a:avLst/>
                </a:prstGeom>
                <a:noFill/>
                <a:ln w="9525">
                  <a:solidFill>
                    <a:srgbClr val="A50021"/>
                  </a:solidFill>
                  <a:miter lim="800000"/>
                </a:ln>
              </p:spPr>
              <p:txBody>
                <a:bodyPr anchor="ctr"/>
                <a:lstStyle/>
                <a:p>
                  <a:pPr algn="ctr"/>
                  <a:r>
                    <a:rPr lang="en-US" altLang="zh-CN" b="0">
                      <a:solidFill>
                        <a:srgbClr val="000000"/>
                      </a:solidFill>
                    </a:rPr>
                    <a:t>75%</a:t>
                  </a:r>
                  <a:endParaRPr lang="en-US" altLang="zh-CN" b="0">
                    <a:solidFill>
                      <a:srgbClr val="000000"/>
                    </a:solidFill>
                  </a:endParaRPr>
                </a:p>
              </p:txBody>
            </p:sp>
            <p:sp>
              <p:nvSpPr>
                <p:cNvPr id="313386" name="Rectangle 37"/>
                <p:cNvSpPr>
                  <a:spLocks noChangeArrowheads="1"/>
                </p:cNvSpPr>
                <p:nvPr/>
              </p:nvSpPr>
              <p:spPr bwMode="auto">
                <a:xfrm>
                  <a:off x="4710" y="1632"/>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61" name="Group 38"/>
              <p:cNvGrpSpPr/>
              <p:nvPr/>
            </p:nvGrpSpPr>
            <p:grpSpPr bwMode="auto">
              <a:xfrm>
                <a:off x="2635" y="2016"/>
                <a:ext cx="2075" cy="384"/>
                <a:chOff x="2635" y="2016"/>
                <a:chExt cx="2075" cy="384"/>
              </a:xfrm>
            </p:grpSpPr>
            <p:sp>
              <p:nvSpPr>
                <p:cNvPr id="313383" name="Rectangle 39"/>
                <p:cNvSpPr>
                  <a:spLocks noChangeArrowheads="1"/>
                </p:cNvSpPr>
                <p:nvPr/>
              </p:nvSpPr>
              <p:spPr bwMode="auto">
                <a:xfrm>
                  <a:off x="2678" y="2016"/>
                  <a:ext cx="1989" cy="384"/>
                </a:xfrm>
                <a:prstGeom prst="rect">
                  <a:avLst/>
                </a:prstGeom>
                <a:noFill/>
                <a:ln w="9525">
                  <a:solidFill>
                    <a:srgbClr val="A50021"/>
                  </a:solidFill>
                  <a:miter lim="800000"/>
                </a:ln>
              </p:spPr>
              <p:txBody>
                <a:bodyPr anchor="ctr"/>
                <a:lstStyle/>
                <a:p>
                  <a:pPr algn="ctr"/>
                  <a:r>
                    <a:rPr lang="en-US" altLang="zh-CN" b="0">
                      <a:solidFill>
                        <a:srgbClr val="000000"/>
                      </a:solidFill>
                    </a:rPr>
                    <a:t>100%</a:t>
                  </a:r>
                  <a:endParaRPr lang="en-US" altLang="zh-CN" b="0">
                    <a:solidFill>
                      <a:srgbClr val="000000"/>
                    </a:solidFill>
                  </a:endParaRPr>
                </a:p>
              </p:txBody>
            </p:sp>
            <p:sp>
              <p:nvSpPr>
                <p:cNvPr id="313384" name="Rectangle 40"/>
                <p:cNvSpPr>
                  <a:spLocks noChangeArrowheads="1"/>
                </p:cNvSpPr>
                <p:nvPr/>
              </p:nvSpPr>
              <p:spPr bwMode="auto">
                <a:xfrm>
                  <a:off x="2635" y="2016"/>
                  <a:ext cx="207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62" name="Group 41"/>
              <p:cNvGrpSpPr/>
              <p:nvPr/>
            </p:nvGrpSpPr>
            <p:grpSpPr bwMode="auto">
              <a:xfrm>
                <a:off x="4710" y="2016"/>
                <a:ext cx="2012" cy="384"/>
                <a:chOff x="4710" y="2016"/>
                <a:chExt cx="2012" cy="384"/>
              </a:xfrm>
            </p:grpSpPr>
            <p:sp>
              <p:nvSpPr>
                <p:cNvPr id="313381" name="Rectangle 42"/>
                <p:cNvSpPr>
                  <a:spLocks noChangeArrowheads="1"/>
                </p:cNvSpPr>
                <p:nvPr/>
              </p:nvSpPr>
              <p:spPr bwMode="auto">
                <a:xfrm>
                  <a:off x="4753" y="2016"/>
                  <a:ext cx="1926" cy="384"/>
                </a:xfrm>
                <a:prstGeom prst="rect">
                  <a:avLst/>
                </a:prstGeom>
                <a:noFill/>
                <a:ln w="9525">
                  <a:solidFill>
                    <a:srgbClr val="A50021"/>
                  </a:solidFill>
                  <a:miter lim="800000"/>
                </a:ln>
              </p:spPr>
              <p:txBody>
                <a:bodyPr anchor="ctr"/>
                <a:lstStyle/>
                <a:p>
                  <a:pPr algn="ctr"/>
                  <a:r>
                    <a:rPr lang="en-US" altLang="zh-CN" b="0">
                      <a:solidFill>
                        <a:srgbClr val="000000"/>
                      </a:solidFill>
                    </a:rPr>
                    <a:t>100%</a:t>
                  </a:r>
                  <a:endParaRPr lang="en-US" altLang="zh-CN" b="0">
                    <a:solidFill>
                      <a:srgbClr val="000000"/>
                    </a:solidFill>
                  </a:endParaRPr>
                </a:p>
              </p:txBody>
            </p:sp>
            <p:sp>
              <p:nvSpPr>
                <p:cNvPr id="313382" name="Rectangle 43"/>
                <p:cNvSpPr>
                  <a:spLocks noChangeArrowheads="1"/>
                </p:cNvSpPr>
                <p:nvPr/>
              </p:nvSpPr>
              <p:spPr bwMode="auto">
                <a:xfrm>
                  <a:off x="4710" y="2016"/>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63" name="Group 44"/>
              <p:cNvGrpSpPr/>
              <p:nvPr/>
            </p:nvGrpSpPr>
            <p:grpSpPr bwMode="auto">
              <a:xfrm>
                <a:off x="2635" y="2400"/>
                <a:ext cx="2075" cy="384"/>
                <a:chOff x="2635" y="2400"/>
                <a:chExt cx="2075" cy="384"/>
              </a:xfrm>
            </p:grpSpPr>
            <p:sp>
              <p:nvSpPr>
                <p:cNvPr id="313379" name="Rectangle 45"/>
                <p:cNvSpPr>
                  <a:spLocks noChangeArrowheads="1"/>
                </p:cNvSpPr>
                <p:nvPr/>
              </p:nvSpPr>
              <p:spPr bwMode="auto">
                <a:xfrm>
                  <a:off x="2678" y="2400"/>
                  <a:ext cx="1989" cy="384"/>
                </a:xfrm>
                <a:prstGeom prst="rect">
                  <a:avLst/>
                </a:prstGeom>
                <a:noFill/>
                <a:ln w="9525">
                  <a:solidFill>
                    <a:srgbClr val="A50021"/>
                  </a:solidFill>
                  <a:miter lim="800000"/>
                </a:ln>
              </p:spPr>
              <p:txBody>
                <a:bodyPr anchor="ctr"/>
                <a:lstStyle/>
                <a:p>
                  <a:pPr algn="ctr"/>
                  <a:r>
                    <a:rPr lang="en-US" altLang="zh-CN" b="0">
                      <a:solidFill>
                        <a:srgbClr val="000000"/>
                      </a:solidFill>
                    </a:rPr>
                    <a:t>110%</a:t>
                  </a:r>
                  <a:endParaRPr lang="en-US" altLang="zh-CN" b="0">
                    <a:solidFill>
                      <a:srgbClr val="000000"/>
                    </a:solidFill>
                  </a:endParaRPr>
                </a:p>
              </p:txBody>
            </p:sp>
            <p:sp>
              <p:nvSpPr>
                <p:cNvPr id="313380" name="Rectangle 46"/>
                <p:cNvSpPr>
                  <a:spLocks noChangeArrowheads="1"/>
                </p:cNvSpPr>
                <p:nvPr/>
              </p:nvSpPr>
              <p:spPr bwMode="auto">
                <a:xfrm>
                  <a:off x="2635" y="2400"/>
                  <a:ext cx="207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64" name="Group 47"/>
              <p:cNvGrpSpPr/>
              <p:nvPr/>
            </p:nvGrpSpPr>
            <p:grpSpPr bwMode="auto">
              <a:xfrm>
                <a:off x="4710" y="2400"/>
                <a:ext cx="2012" cy="384"/>
                <a:chOff x="4710" y="2400"/>
                <a:chExt cx="2012" cy="384"/>
              </a:xfrm>
            </p:grpSpPr>
            <p:sp>
              <p:nvSpPr>
                <p:cNvPr id="313377" name="Rectangle 48"/>
                <p:cNvSpPr>
                  <a:spLocks noChangeArrowheads="1"/>
                </p:cNvSpPr>
                <p:nvPr/>
              </p:nvSpPr>
              <p:spPr bwMode="auto">
                <a:xfrm>
                  <a:off x="4753" y="2400"/>
                  <a:ext cx="1926" cy="384"/>
                </a:xfrm>
                <a:prstGeom prst="rect">
                  <a:avLst/>
                </a:prstGeom>
                <a:noFill/>
                <a:ln w="9525">
                  <a:solidFill>
                    <a:srgbClr val="A50021"/>
                  </a:solidFill>
                  <a:miter lim="800000"/>
                </a:ln>
              </p:spPr>
              <p:txBody>
                <a:bodyPr anchor="ctr"/>
                <a:lstStyle/>
                <a:p>
                  <a:pPr algn="ctr"/>
                  <a:r>
                    <a:rPr lang="en-US" altLang="zh-CN" b="0">
                      <a:solidFill>
                        <a:srgbClr val="000000"/>
                      </a:solidFill>
                    </a:rPr>
                    <a:t>120%</a:t>
                  </a:r>
                  <a:endParaRPr lang="en-US" altLang="zh-CN" b="0">
                    <a:solidFill>
                      <a:srgbClr val="000000"/>
                    </a:solidFill>
                  </a:endParaRPr>
                </a:p>
              </p:txBody>
            </p:sp>
            <p:sp>
              <p:nvSpPr>
                <p:cNvPr id="313378" name="Rectangle 49"/>
                <p:cNvSpPr>
                  <a:spLocks noChangeArrowheads="1"/>
                </p:cNvSpPr>
                <p:nvPr/>
              </p:nvSpPr>
              <p:spPr bwMode="auto">
                <a:xfrm>
                  <a:off x="4710" y="2400"/>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65" name="Group 50"/>
              <p:cNvGrpSpPr/>
              <p:nvPr/>
            </p:nvGrpSpPr>
            <p:grpSpPr bwMode="auto">
              <a:xfrm>
                <a:off x="2635" y="2784"/>
                <a:ext cx="2075" cy="384"/>
                <a:chOff x="2635" y="2784"/>
                <a:chExt cx="2075" cy="384"/>
              </a:xfrm>
            </p:grpSpPr>
            <p:sp>
              <p:nvSpPr>
                <p:cNvPr id="313375" name="Rectangle 51"/>
                <p:cNvSpPr>
                  <a:spLocks noChangeArrowheads="1"/>
                </p:cNvSpPr>
                <p:nvPr/>
              </p:nvSpPr>
              <p:spPr bwMode="auto">
                <a:xfrm>
                  <a:off x="2678" y="2784"/>
                  <a:ext cx="1989" cy="384"/>
                </a:xfrm>
                <a:prstGeom prst="rect">
                  <a:avLst/>
                </a:prstGeom>
                <a:noFill/>
                <a:ln w="9525">
                  <a:solidFill>
                    <a:srgbClr val="A50021"/>
                  </a:solidFill>
                  <a:miter lim="800000"/>
                </a:ln>
              </p:spPr>
              <p:txBody>
                <a:bodyPr anchor="ctr"/>
                <a:lstStyle/>
                <a:p>
                  <a:pPr algn="ctr"/>
                  <a:r>
                    <a:rPr lang="en-US" altLang="zh-CN" b="0">
                      <a:solidFill>
                        <a:srgbClr val="000000"/>
                      </a:solidFill>
                    </a:rPr>
                    <a:t>120%</a:t>
                  </a:r>
                  <a:endParaRPr lang="en-US" altLang="zh-CN" b="0">
                    <a:solidFill>
                      <a:srgbClr val="000000"/>
                    </a:solidFill>
                  </a:endParaRPr>
                </a:p>
              </p:txBody>
            </p:sp>
            <p:sp>
              <p:nvSpPr>
                <p:cNvPr id="313376" name="Rectangle 52"/>
                <p:cNvSpPr>
                  <a:spLocks noChangeArrowheads="1"/>
                </p:cNvSpPr>
                <p:nvPr/>
              </p:nvSpPr>
              <p:spPr bwMode="auto">
                <a:xfrm>
                  <a:off x="2635" y="2784"/>
                  <a:ext cx="207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66" name="Group 53"/>
              <p:cNvGrpSpPr/>
              <p:nvPr/>
            </p:nvGrpSpPr>
            <p:grpSpPr bwMode="auto">
              <a:xfrm>
                <a:off x="4710" y="2784"/>
                <a:ext cx="2012" cy="384"/>
                <a:chOff x="4710" y="2784"/>
                <a:chExt cx="2012" cy="384"/>
              </a:xfrm>
            </p:grpSpPr>
            <p:sp>
              <p:nvSpPr>
                <p:cNvPr id="313373" name="Rectangle 54"/>
                <p:cNvSpPr>
                  <a:spLocks noChangeArrowheads="1"/>
                </p:cNvSpPr>
                <p:nvPr/>
              </p:nvSpPr>
              <p:spPr bwMode="auto">
                <a:xfrm>
                  <a:off x="4753" y="2784"/>
                  <a:ext cx="1926" cy="384"/>
                </a:xfrm>
                <a:prstGeom prst="rect">
                  <a:avLst/>
                </a:prstGeom>
                <a:noFill/>
                <a:ln w="9525">
                  <a:solidFill>
                    <a:srgbClr val="A50021"/>
                  </a:solidFill>
                  <a:miter lim="800000"/>
                </a:ln>
              </p:spPr>
              <p:txBody>
                <a:bodyPr anchor="ctr"/>
                <a:lstStyle/>
                <a:p>
                  <a:pPr algn="ctr"/>
                  <a:r>
                    <a:rPr lang="en-US" altLang="zh-CN" b="0">
                      <a:solidFill>
                        <a:srgbClr val="000000"/>
                      </a:solidFill>
                    </a:rPr>
                    <a:t>140%</a:t>
                  </a:r>
                  <a:endParaRPr lang="en-US" altLang="zh-CN" b="0">
                    <a:solidFill>
                      <a:srgbClr val="000000"/>
                    </a:solidFill>
                  </a:endParaRPr>
                </a:p>
              </p:txBody>
            </p:sp>
            <p:sp>
              <p:nvSpPr>
                <p:cNvPr id="313374" name="Rectangle 55"/>
                <p:cNvSpPr>
                  <a:spLocks noChangeArrowheads="1"/>
                </p:cNvSpPr>
                <p:nvPr/>
              </p:nvSpPr>
              <p:spPr bwMode="auto">
                <a:xfrm>
                  <a:off x="4710" y="2784"/>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67" name="Group 56"/>
              <p:cNvGrpSpPr/>
              <p:nvPr/>
            </p:nvGrpSpPr>
            <p:grpSpPr bwMode="auto">
              <a:xfrm>
                <a:off x="2635" y="3168"/>
                <a:ext cx="2075" cy="384"/>
                <a:chOff x="2635" y="3168"/>
                <a:chExt cx="2075" cy="384"/>
              </a:xfrm>
            </p:grpSpPr>
            <p:sp>
              <p:nvSpPr>
                <p:cNvPr id="313371" name="Rectangle 57"/>
                <p:cNvSpPr>
                  <a:spLocks noChangeArrowheads="1"/>
                </p:cNvSpPr>
                <p:nvPr/>
              </p:nvSpPr>
              <p:spPr bwMode="auto">
                <a:xfrm>
                  <a:off x="2678" y="3168"/>
                  <a:ext cx="1989" cy="384"/>
                </a:xfrm>
                <a:prstGeom prst="rect">
                  <a:avLst/>
                </a:prstGeom>
                <a:noFill/>
                <a:ln w="9525">
                  <a:solidFill>
                    <a:srgbClr val="A50021"/>
                  </a:solidFill>
                  <a:miter lim="800000"/>
                </a:ln>
              </p:spPr>
              <p:txBody>
                <a:bodyPr anchor="ctr"/>
                <a:lstStyle/>
                <a:p>
                  <a:pPr algn="ctr"/>
                  <a:r>
                    <a:rPr lang="en-US" altLang="zh-CN" b="0">
                      <a:solidFill>
                        <a:srgbClr val="000000"/>
                      </a:solidFill>
                    </a:rPr>
                    <a:t>130%</a:t>
                  </a:r>
                  <a:endParaRPr lang="en-US" altLang="zh-CN" b="0">
                    <a:solidFill>
                      <a:srgbClr val="000000"/>
                    </a:solidFill>
                  </a:endParaRPr>
                </a:p>
              </p:txBody>
            </p:sp>
            <p:sp>
              <p:nvSpPr>
                <p:cNvPr id="313372" name="Rectangle 58"/>
                <p:cNvSpPr>
                  <a:spLocks noChangeArrowheads="1"/>
                </p:cNvSpPr>
                <p:nvPr/>
              </p:nvSpPr>
              <p:spPr bwMode="auto">
                <a:xfrm>
                  <a:off x="2635" y="3168"/>
                  <a:ext cx="207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3368" name="Group 59"/>
              <p:cNvGrpSpPr/>
              <p:nvPr/>
            </p:nvGrpSpPr>
            <p:grpSpPr bwMode="auto">
              <a:xfrm>
                <a:off x="4710" y="3168"/>
                <a:ext cx="2012" cy="384"/>
                <a:chOff x="4710" y="3168"/>
                <a:chExt cx="2012" cy="384"/>
              </a:xfrm>
            </p:grpSpPr>
            <p:sp>
              <p:nvSpPr>
                <p:cNvPr id="313369" name="Rectangle 60"/>
                <p:cNvSpPr>
                  <a:spLocks noChangeArrowheads="1"/>
                </p:cNvSpPr>
                <p:nvPr/>
              </p:nvSpPr>
              <p:spPr bwMode="auto">
                <a:xfrm>
                  <a:off x="4753" y="3168"/>
                  <a:ext cx="1926" cy="384"/>
                </a:xfrm>
                <a:prstGeom prst="rect">
                  <a:avLst/>
                </a:prstGeom>
                <a:noFill/>
                <a:ln w="9525">
                  <a:solidFill>
                    <a:srgbClr val="A50021"/>
                  </a:solidFill>
                  <a:miter lim="800000"/>
                </a:ln>
              </p:spPr>
              <p:txBody>
                <a:bodyPr anchor="ctr"/>
                <a:lstStyle/>
                <a:p>
                  <a:pPr algn="ctr"/>
                  <a:r>
                    <a:rPr lang="en-US" altLang="zh-CN" b="0">
                      <a:solidFill>
                        <a:srgbClr val="000000"/>
                      </a:solidFill>
                    </a:rPr>
                    <a:t>160%</a:t>
                  </a:r>
                  <a:endParaRPr lang="en-US" altLang="zh-CN" b="0">
                    <a:solidFill>
                      <a:srgbClr val="000000"/>
                    </a:solidFill>
                  </a:endParaRPr>
                </a:p>
              </p:txBody>
            </p:sp>
            <p:sp>
              <p:nvSpPr>
                <p:cNvPr id="313370" name="Rectangle 61"/>
                <p:cNvSpPr>
                  <a:spLocks noChangeArrowheads="1"/>
                </p:cNvSpPr>
                <p:nvPr/>
              </p:nvSpPr>
              <p:spPr bwMode="auto">
                <a:xfrm>
                  <a:off x="4710" y="3168"/>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sp>
          <p:nvSpPr>
            <p:cNvPr id="313349" name="Rectangle 62"/>
            <p:cNvSpPr>
              <a:spLocks noChangeArrowheads="1"/>
            </p:cNvSpPr>
            <p:nvPr/>
          </p:nvSpPr>
          <p:spPr bwMode="auto">
            <a:xfrm>
              <a:off x="-3" y="-3"/>
              <a:ext cx="6728" cy="3558"/>
            </a:xfrm>
            <a:prstGeom prst="rect">
              <a:avLst/>
            </a:prstGeom>
            <a:noFill/>
            <a:ln w="9525">
              <a:solidFill>
                <a:srgbClr val="A50021"/>
              </a:solidFill>
              <a:miter lim="800000"/>
            </a:ln>
          </p:spPr>
          <p:txBody>
            <a:bodyPr/>
            <a:lstStyle/>
            <a:p>
              <a:endParaRPr lang="zh-CN" alt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Line 2"/>
          <p:cNvSpPr>
            <a:spLocks noChangeShapeType="1"/>
          </p:cNvSpPr>
          <p:nvPr/>
        </p:nvSpPr>
        <p:spPr bwMode="auto">
          <a:xfrm>
            <a:off x="2667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73731" name="Line 3"/>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73732" name="Rectangle 4"/>
          <p:cNvSpPr>
            <a:spLocks noGrp="1" noChangeArrowheads="1"/>
          </p:cNvSpPr>
          <p:nvPr>
            <p:ph type="title"/>
          </p:nvPr>
        </p:nvSpPr>
        <p:spPr>
          <a:xfrm>
            <a:off x="0" y="0"/>
            <a:ext cx="10668000" cy="990600"/>
          </a:xfrm>
          <a:solidFill>
            <a:srgbClr val="0000CC"/>
          </a:solidFill>
        </p:spPr>
        <p:txBody>
          <a:bodyPr lIns="119420" tIns="59710" rIns="119420" bIns="59710" anchor="b"/>
          <a:lstStyle/>
          <a:p>
            <a:pPr defTabSz="1193800" eaLnBrk="1" hangingPunct="1">
              <a:lnSpc>
                <a:spcPct val="300000"/>
              </a:lnSpc>
            </a:pPr>
            <a:r>
              <a:rPr lang="zh-CN" altLang="en-US" sz="3200" b="1" dirty="0" smtClean="0">
                <a:solidFill>
                  <a:srgbClr val="FFFFFF"/>
                </a:solidFill>
                <a:latin typeface="宋体" panose="02010600030101010101" pitchFamily="2" charset="-122"/>
              </a:rPr>
              <a:t>成本领袖的</a:t>
            </a:r>
            <a:r>
              <a:rPr lang="zh-CN" altLang="en-US" sz="3200" b="1" dirty="0">
                <a:solidFill>
                  <a:srgbClr val="FFFFFF"/>
                </a:solidFill>
                <a:latin typeface="宋体" panose="02010600030101010101" pitchFamily="2" charset="-122"/>
              </a:rPr>
              <a:t>竞争</a:t>
            </a:r>
            <a:r>
              <a:rPr lang="zh-CN" altLang="en-US" sz="3200" b="1" dirty="0" smtClean="0">
                <a:solidFill>
                  <a:srgbClr val="FFFFFF"/>
                </a:solidFill>
                <a:latin typeface="宋体" panose="02010600030101010101" pitchFamily="2" charset="-122"/>
              </a:rPr>
              <a:t>战略与薪酬战略</a:t>
            </a:r>
            <a:endParaRPr lang="zh-CN" altLang="en-US" sz="3200" b="1" dirty="0" smtClean="0">
              <a:solidFill>
                <a:srgbClr val="FFFFFF"/>
              </a:solidFill>
              <a:latin typeface="宋体" panose="02010600030101010101" pitchFamily="2" charset="-122"/>
            </a:endParaRPr>
          </a:p>
        </p:txBody>
      </p:sp>
      <p:sp>
        <p:nvSpPr>
          <p:cNvPr id="697349" name="Rectangle 5"/>
          <p:cNvSpPr>
            <a:spLocks noChangeArrowheads="1"/>
          </p:cNvSpPr>
          <p:nvPr/>
        </p:nvSpPr>
        <p:spPr bwMode="auto">
          <a:xfrm>
            <a:off x="3733800" y="2686050"/>
            <a:ext cx="2592388" cy="538163"/>
          </a:xfrm>
          <a:prstGeom prst="rect">
            <a:avLst/>
          </a:prstGeom>
          <a:solidFill>
            <a:schemeClr val="hlink"/>
          </a:solidFill>
          <a:ln w="12700">
            <a:solidFill>
              <a:schemeClr val="tx2"/>
            </a:solidFill>
            <a:miter lim="800000"/>
          </a:ln>
          <a:effectLst>
            <a:outerShdw dist="107763" dir="2700000" algn="ctr" rotWithShape="0">
              <a:schemeClr val="bg2"/>
            </a:outerShdw>
          </a:effectLst>
        </p:spPr>
        <p:txBody>
          <a:bodyPr wrap="none" lIns="103410" tIns="50797" rIns="103410" bIns="50797" anchor="ctr"/>
          <a:lstStyle/>
          <a:p>
            <a:pPr algn="ctr" defTabSz="1044575" eaLnBrk="0" hangingPunct="0">
              <a:defRPr/>
            </a:pPr>
            <a:r>
              <a:rPr lang="zh-CN" altLang="en-US" sz="2700">
                <a:solidFill>
                  <a:schemeClr val="tx2"/>
                </a:solidFill>
                <a:effectLst>
                  <a:outerShdw blurRad="38100" dist="38100" dir="2700000" algn="tl">
                    <a:srgbClr val="FFFFFF"/>
                  </a:outerShdw>
                </a:effectLst>
                <a:latin typeface="宋体" panose="02010600030101010101" pitchFamily="2" charset="-122"/>
              </a:rPr>
              <a:t>人力资源对策</a:t>
            </a:r>
            <a:endParaRPr lang="zh-CN" altLang="en-US" sz="2700">
              <a:solidFill>
                <a:schemeClr val="tx2"/>
              </a:solidFill>
              <a:effectLst>
                <a:outerShdw blurRad="38100" dist="38100" dir="2700000" algn="tl">
                  <a:srgbClr val="FFFFFF"/>
                </a:outerShdw>
              </a:effectLst>
              <a:latin typeface="宋体" panose="02010600030101010101" pitchFamily="2" charset="-122"/>
            </a:endParaRPr>
          </a:p>
        </p:txBody>
      </p:sp>
      <p:sp>
        <p:nvSpPr>
          <p:cNvPr id="697350" name="Rectangle 6"/>
          <p:cNvSpPr>
            <a:spLocks noChangeArrowheads="1"/>
          </p:cNvSpPr>
          <p:nvPr/>
        </p:nvSpPr>
        <p:spPr bwMode="auto">
          <a:xfrm>
            <a:off x="6948488" y="2686050"/>
            <a:ext cx="2919412" cy="538163"/>
          </a:xfrm>
          <a:prstGeom prst="rect">
            <a:avLst/>
          </a:prstGeom>
          <a:solidFill>
            <a:srgbClr val="0000BC"/>
          </a:solidFill>
          <a:ln w="12700">
            <a:solidFill>
              <a:srgbClr val="000000"/>
            </a:solidFill>
            <a:miter lim="800000"/>
          </a:ln>
          <a:effectLst>
            <a:outerShdw dist="107763" dir="2700000" algn="ctr" rotWithShape="0">
              <a:schemeClr val="bg2"/>
            </a:outerShdw>
          </a:effectLst>
        </p:spPr>
        <p:txBody>
          <a:bodyPr wrap="none" lIns="103410" tIns="50797" rIns="103410" bIns="50797" anchor="ctr"/>
          <a:lstStyle/>
          <a:p>
            <a:pPr algn="ctr" defTabSz="1044575" eaLnBrk="0" hangingPunct="0">
              <a:defRPr/>
            </a:pPr>
            <a:r>
              <a:rPr lang="zh-CN" altLang="en-US" sz="2700">
                <a:solidFill>
                  <a:srgbClr val="FAFD00"/>
                </a:solidFill>
                <a:effectLst>
                  <a:outerShdw blurRad="38100" dist="38100" dir="2700000" algn="tl">
                    <a:srgbClr val="000000"/>
                  </a:outerShdw>
                </a:effectLst>
                <a:latin typeface="宋体" panose="02010600030101010101" pitchFamily="2" charset="-122"/>
              </a:rPr>
              <a:t>薪酬系统</a:t>
            </a:r>
            <a:endParaRPr lang="zh-CN" altLang="en-US" sz="2700">
              <a:solidFill>
                <a:srgbClr val="FAFD00"/>
              </a:solidFill>
              <a:effectLst>
                <a:outerShdw blurRad="38100" dist="38100" dir="2700000" algn="tl">
                  <a:srgbClr val="000000"/>
                </a:outerShdw>
              </a:effectLst>
              <a:latin typeface="宋体" panose="02010600030101010101" pitchFamily="2" charset="-122"/>
            </a:endParaRPr>
          </a:p>
        </p:txBody>
      </p:sp>
      <p:sp>
        <p:nvSpPr>
          <p:cNvPr id="697351" name="Rectangle 7"/>
          <p:cNvSpPr>
            <a:spLocks noChangeArrowheads="1"/>
          </p:cNvSpPr>
          <p:nvPr/>
        </p:nvSpPr>
        <p:spPr bwMode="auto">
          <a:xfrm>
            <a:off x="444500" y="3602038"/>
            <a:ext cx="2667000" cy="3408362"/>
          </a:xfrm>
          <a:prstGeom prst="rect">
            <a:avLst/>
          </a:prstGeom>
          <a:solidFill>
            <a:srgbClr val="CCFF66"/>
          </a:solidFill>
          <a:ln w="12700">
            <a:solidFill>
              <a:schemeClr val="tx2"/>
            </a:solidFill>
            <a:miter lim="800000"/>
          </a:ln>
          <a:effectLst>
            <a:outerShdw dist="107763" dir="2700000" algn="ctr" rotWithShape="0">
              <a:schemeClr val="bg2"/>
            </a:outerShdw>
          </a:effectLst>
        </p:spPr>
        <p:txBody>
          <a:bodyPr lIns="103410" tIns="50797" rIns="103410" bIns="50797">
            <a:spAutoFit/>
          </a:bodyPr>
          <a:lstStyle/>
          <a:p>
            <a:pPr algn="l" defTabSz="1044575">
              <a:lnSpc>
                <a:spcPct val="240000"/>
              </a:lnSpc>
              <a:buClr>
                <a:srgbClr val="FF0000"/>
              </a:buClr>
              <a:buSzPct val="120000"/>
              <a:buFont typeface="Wingdings" panose="05000000000000000000" pitchFamily="2" charset="2"/>
              <a:buChar char="]"/>
              <a:defRPr/>
            </a:pPr>
            <a:r>
              <a:rPr lang="zh-CN" altLang="zh-CN" sz="2300">
                <a:solidFill>
                  <a:schemeClr val="accent2"/>
                </a:solidFill>
                <a:latin typeface="宋体" panose="02010600030101010101" pitchFamily="2" charset="-122"/>
              </a:rPr>
              <a:t>一流的操作水平</a:t>
            </a:r>
            <a:endParaRPr lang="zh-CN" altLang="zh-CN" sz="2300">
              <a:solidFill>
                <a:schemeClr val="accent2"/>
              </a:solidFill>
              <a:latin typeface="宋体" panose="02010600030101010101" pitchFamily="2" charset="-122"/>
            </a:endParaRPr>
          </a:p>
          <a:p>
            <a:pPr algn="l" defTabSz="1044575">
              <a:lnSpc>
                <a:spcPct val="240000"/>
              </a:lnSpc>
              <a:buClr>
                <a:srgbClr val="FF0000"/>
              </a:buClr>
              <a:buSzPct val="120000"/>
              <a:buFont typeface="Wingdings" panose="05000000000000000000" pitchFamily="2" charset="2"/>
              <a:buChar char="]"/>
              <a:defRPr/>
            </a:pPr>
            <a:r>
              <a:rPr lang="zh-CN" altLang="zh-CN" sz="2300">
                <a:solidFill>
                  <a:schemeClr val="accent2"/>
                </a:solidFill>
                <a:latin typeface="宋体" panose="02010600030101010101" pitchFamily="2" charset="-122"/>
              </a:rPr>
              <a:t>追求成本有效性的问题解决方式</a:t>
            </a:r>
            <a:endParaRPr lang="zh-CN" altLang="zh-CN" sz="2300">
              <a:solidFill>
                <a:schemeClr val="accent2"/>
              </a:solidFill>
              <a:latin typeface="宋体" panose="02010600030101010101" pitchFamily="2" charset="-122"/>
            </a:endParaRPr>
          </a:p>
          <a:p>
            <a:pPr algn="l" defTabSz="1044575">
              <a:lnSpc>
                <a:spcPct val="240000"/>
              </a:lnSpc>
              <a:buClr>
                <a:srgbClr val="FF0000"/>
              </a:buClr>
              <a:buSzPct val="120000"/>
              <a:buFont typeface="Wingdings" panose="05000000000000000000" pitchFamily="2" charset="2"/>
              <a:buChar char="]"/>
              <a:defRPr/>
            </a:pPr>
            <a:endParaRPr lang="en-US" altLang="zh-CN" sz="2100" b="0">
              <a:solidFill>
                <a:srgbClr val="2F4983"/>
              </a:solidFill>
              <a:latin typeface="宋体" panose="02010600030101010101" pitchFamily="2" charset="-122"/>
            </a:endParaRPr>
          </a:p>
        </p:txBody>
      </p:sp>
      <p:sp>
        <p:nvSpPr>
          <p:cNvPr id="697352" name="Rectangle 8"/>
          <p:cNvSpPr>
            <a:spLocks noChangeArrowheads="1"/>
          </p:cNvSpPr>
          <p:nvPr/>
        </p:nvSpPr>
        <p:spPr bwMode="auto">
          <a:xfrm>
            <a:off x="6908800" y="3640138"/>
            <a:ext cx="3225800" cy="3303587"/>
          </a:xfrm>
          <a:prstGeom prst="rect">
            <a:avLst/>
          </a:prstGeom>
          <a:solidFill>
            <a:srgbClr val="0000BC"/>
          </a:solidFill>
          <a:ln w="12700">
            <a:solidFill>
              <a:schemeClr val="tx2"/>
            </a:solidFill>
            <a:miter lim="800000"/>
          </a:ln>
          <a:effectLst>
            <a:outerShdw dist="107763" dir="2700000" algn="ctr" rotWithShape="0">
              <a:schemeClr val="bg2"/>
            </a:outerShdw>
          </a:effectLst>
        </p:spPr>
        <p:txBody>
          <a:bodyPr lIns="103410" tIns="50797" rIns="103410" bIns="50797">
            <a:spAutoFit/>
          </a:bodyPr>
          <a:lstStyle/>
          <a:p>
            <a:pPr algn="l" defTabSz="1044575" eaLnBrk="0" hangingPunct="0">
              <a:lnSpc>
                <a:spcPct val="130000"/>
              </a:lnSpc>
              <a:buClr>
                <a:srgbClr val="FF0000"/>
              </a:buClr>
              <a:buFont typeface="Monotype Sorts" pitchFamily="2" charset="2"/>
              <a:buChar char="H"/>
              <a:defRPr/>
            </a:pPr>
            <a:r>
              <a:rPr lang="en-US" altLang="zh-CN" sz="2300">
                <a:solidFill>
                  <a:srgbClr val="FFFF00"/>
                </a:solidFill>
                <a:latin typeface="宋体" panose="02010600030101010101" pitchFamily="2" charset="-122"/>
              </a:rPr>
              <a:t>  </a:t>
            </a:r>
            <a:r>
              <a:rPr lang="zh-CN" altLang="en-US" sz="2300">
                <a:solidFill>
                  <a:srgbClr val="FFFF00"/>
                </a:solidFill>
                <a:latin typeface="宋体" panose="02010600030101010101" pitchFamily="2" charset="-122"/>
              </a:rPr>
              <a:t>重点放在与竞争对手的成本比较上</a:t>
            </a:r>
            <a:endParaRPr lang="zh-CN" altLang="en-US" sz="2300">
              <a:solidFill>
                <a:srgbClr val="FFFF00"/>
              </a:solidFill>
              <a:latin typeface="宋体" panose="02010600030101010101" pitchFamily="2" charset="-122"/>
            </a:endParaRPr>
          </a:p>
          <a:p>
            <a:pPr algn="l" defTabSz="1044575" eaLnBrk="0" hangingPunct="0">
              <a:lnSpc>
                <a:spcPct val="130000"/>
              </a:lnSpc>
              <a:buClr>
                <a:srgbClr val="FF0000"/>
              </a:buClr>
              <a:buFont typeface="Monotype Sorts" pitchFamily="2" charset="2"/>
              <a:buChar char="H"/>
              <a:defRPr/>
            </a:pPr>
            <a:r>
              <a:rPr lang="zh-CN" altLang="zh-CN" sz="2300">
                <a:solidFill>
                  <a:srgbClr val="FFFF00"/>
                </a:solidFill>
                <a:latin typeface="宋体" panose="02010600030101010101" pitchFamily="2" charset="-122"/>
              </a:rPr>
              <a:t>  提高薪酬体系中浮动薪酬部分的比重</a:t>
            </a:r>
            <a:endParaRPr lang="zh-CN" altLang="en-US" sz="2300">
              <a:solidFill>
                <a:srgbClr val="FFFF00"/>
              </a:solidFill>
              <a:latin typeface="宋体" panose="02010600030101010101" pitchFamily="2" charset="-122"/>
            </a:endParaRPr>
          </a:p>
          <a:p>
            <a:pPr algn="l" defTabSz="1044575" eaLnBrk="0" hangingPunct="0">
              <a:lnSpc>
                <a:spcPct val="130000"/>
              </a:lnSpc>
              <a:buClr>
                <a:srgbClr val="FF0000"/>
              </a:buClr>
              <a:buFont typeface="Monotype Sorts" pitchFamily="2" charset="2"/>
              <a:buChar char="H"/>
              <a:defRPr/>
            </a:pPr>
            <a:r>
              <a:rPr lang="zh-CN" altLang="zh-CN" sz="2300">
                <a:solidFill>
                  <a:srgbClr val="FFFF00"/>
                </a:solidFill>
                <a:latin typeface="宋体" panose="02010600030101010101" pitchFamily="2" charset="-122"/>
              </a:rPr>
              <a:t>  强调生产率</a:t>
            </a:r>
            <a:endParaRPr lang="zh-CN" altLang="en-US" sz="2300">
              <a:solidFill>
                <a:srgbClr val="FFFF00"/>
              </a:solidFill>
              <a:latin typeface="宋体" panose="02010600030101010101" pitchFamily="2" charset="-122"/>
            </a:endParaRPr>
          </a:p>
          <a:p>
            <a:pPr algn="l" defTabSz="1044575" eaLnBrk="0" hangingPunct="0">
              <a:lnSpc>
                <a:spcPct val="130000"/>
              </a:lnSpc>
              <a:buClr>
                <a:srgbClr val="FF0000"/>
              </a:buClr>
              <a:buFont typeface="Monotype Sorts" pitchFamily="2" charset="2"/>
              <a:buChar char="H"/>
              <a:defRPr/>
            </a:pPr>
            <a:r>
              <a:rPr lang="zh-CN" altLang="zh-CN" sz="2300">
                <a:solidFill>
                  <a:srgbClr val="FFFF00"/>
                </a:solidFill>
                <a:latin typeface="宋体" panose="02010600030101010101" pitchFamily="2" charset="-122"/>
              </a:rPr>
              <a:t>  强调制度的控制性以及具体化的</a:t>
            </a:r>
            <a:r>
              <a:rPr lang="zh-CN" altLang="en-US" sz="2300">
                <a:solidFill>
                  <a:srgbClr val="FFFF00"/>
                </a:solidFill>
                <a:latin typeface="宋体" panose="02010600030101010101" pitchFamily="2" charset="-122"/>
              </a:rPr>
              <a:t>职位描述</a:t>
            </a:r>
            <a:endParaRPr lang="zh-CN" altLang="en-US" sz="2300">
              <a:solidFill>
                <a:srgbClr val="FFFF00"/>
              </a:solidFill>
              <a:latin typeface="宋体" panose="02010600030101010101" pitchFamily="2" charset="-122"/>
            </a:endParaRPr>
          </a:p>
        </p:txBody>
      </p:sp>
      <p:sp>
        <p:nvSpPr>
          <p:cNvPr id="697353" name="Rectangle 9"/>
          <p:cNvSpPr>
            <a:spLocks noChangeArrowheads="1"/>
          </p:cNvSpPr>
          <p:nvPr/>
        </p:nvSpPr>
        <p:spPr bwMode="auto">
          <a:xfrm>
            <a:off x="3556000" y="3657600"/>
            <a:ext cx="2844800" cy="3271838"/>
          </a:xfrm>
          <a:prstGeom prst="rect">
            <a:avLst/>
          </a:prstGeom>
          <a:solidFill>
            <a:schemeClr val="hlink"/>
          </a:solidFill>
          <a:ln w="12700">
            <a:solidFill>
              <a:schemeClr val="tx2"/>
            </a:solidFill>
            <a:miter lim="800000"/>
          </a:ln>
          <a:effectLst>
            <a:outerShdw dist="107763" dir="2700000" algn="ctr" rotWithShape="0">
              <a:schemeClr val="bg2"/>
            </a:outerShdw>
          </a:effectLst>
        </p:spPr>
        <p:txBody>
          <a:bodyPr lIns="103410" tIns="50797" rIns="103410" bIns="50797">
            <a:spAutoFit/>
          </a:bodyPr>
          <a:lstStyle/>
          <a:p>
            <a:pPr algn="l" defTabSz="1044575" eaLnBrk="0" hangingPunct="0">
              <a:lnSpc>
                <a:spcPct val="300000"/>
              </a:lnSpc>
              <a:buClr>
                <a:srgbClr val="FF0000"/>
              </a:buClr>
              <a:buSzPct val="125000"/>
              <a:buFont typeface="Marlett" pitchFamily="2" charset="2"/>
              <a:buChar char="8"/>
              <a:defRPr/>
            </a:pPr>
            <a:r>
              <a:rPr lang="zh-CN" altLang="zh-CN" sz="2300">
                <a:solidFill>
                  <a:schemeClr val="tx2"/>
                </a:solidFill>
                <a:latin typeface="宋体" panose="02010600030101010101" pitchFamily="2" charset="-122"/>
              </a:rPr>
              <a:t>用较低的成本做较多的事情</a:t>
            </a:r>
            <a:endParaRPr lang="zh-CN" altLang="en-US" sz="2300">
              <a:solidFill>
                <a:schemeClr val="tx2"/>
              </a:solidFill>
              <a:latin typeface="宋体" panose="02010600030101010101" pitchFamily="2" charset="-122"/>
            </a:endParaRPr>
          </a:p>
          <a:p>
            <a:pPr algn="l" defTabSz="1044575">
              <a:lnSpc>
                <a:spcPct val="300000"/>
              </a:lnSpc>
              <a:defRPr/>
            </a:pPr>
            <a:endParaRPr lang="en-US" altLang="zh-CN" sz="2300">
              <a:solidFill>
                <a:schemeClr val="tx2"/>
              </a:solidFill>
              <a:latin typeface="宋体" panose="02010600030101010101" pitchFamily="2" charset="-122"/>
            </a:endParaRPr>
          </a:p>
        </p:txBody>
      </p:sp>
      <p:sp>
        <p:nvSpPr>
          <p:cNvPr id="697354" name="Rectangle 10"/>
          <p:cNvSpPr>
            <a:spLocks noChangeArrowheads="1"/>
          </p:cNvSpPr>
          <p:nvPr/>
        </p:nvSpPr>
        <p:spPr bwMode="auto">
          <a:xfrm>
            <a:off x="622300" y="1295400"/>
            <a:ext cx="9334500" cy="1219200"/>
          </a:xfrm>
          <a:prstGeom prst="rect">
            <a:avLst/>
          </a:prstGeom>
          <a:solidFill>
            <a:srgbClr val="CCFF66"/>
          </a:solidFill>
          <a:ln w="12700">
            <a:solidFill>
              <a:schemeClr val="tx2"/>
            </a:solidFill>
            <a:miter lim="800000"/>
          </a:ln>
          <a:effectLst>
            <a:outerShdw dist="107763" dir="18900000" algn="ctr" rotWithShape="0">
              <a:schemeClr val="bg2"/>
            </a:outerShdw>
          </a:effectLst>
        </p:spPr>
        <p:txBody>
          <a:bodyPr lIns="103410" tIns="50797" rIns="103410" bIns="50797">
            <a:spAutoFit/>
          </a:bodyPr>
          <a:lstStyle/>
          <a:p>
            <a:pPr algn="ctr" defTabSz="1044575" eaLnBrk="0" hangingPunct="0">
              <a:spcBef>
                <a:spcPct val="50000"/>
              </a:spcBef>
              <a:defRPr/>
            </a:pPr>
            <a:r>
              <a:rPr lang="zh-CN" altLang="en-US" sz="3200">
                <a:solidFill>
                  <a:srgbClr val="FF0000"/>
                </a:solidFill>
                <a:effectLst>
                  <a:outerShdw blurRad="38100" dist="38100" dir="2700000" algn="tl">
                    <a:srgbClr val="000000"/>
                  </a:outerShdw>
                </a:effectLst>
                <a:latin typeface="宋体" panose="02010600030101010101" pitchFamily="2" charset="-122"/>
              </a:rPr>
              <a:t>成本领袖</a:t>
            </a:r>
            <a:endParaRPr lang="zh-CN" altLang="en-US" sz="2700">
              <a:latin typeface="宋体" panose="02010600030101010101" pitchFamily="2" charset="-122"/>
            </a:endParaRPr>
          </a:p>
          <a:p>
            <a:pPr algn="ctr" defTabSz="1044575" eaLnBrk="0" hangingPunct="0">
              <a:spcBef>
                <a:spcPct val="50000"/>
              </a:spcBef>
              <a:defRPr/>
            </a:pPr>
            <a:r>
              <a:rPr lang="zh-CN" altLang="en-US" sz="2700">
                <a:latin typeface="宋体" panose="02010600030101010101" pitchFamily="2" charset="-122"/>
              </a:rPr>
              <a:t>以效率为中心</a:t>
            </a:r>
            <a:endParaRPr lang="zh-CN" altLang="en-US" sz="2700">
              <a:effectLst>
                <a:outerShdw blurRad="38100" dist="38100" dir="2700000" algn="tl">
                  <a:srgbClr val="FFFFFF"/>
                </a:outerShdw>
              </a:effectLst>
              <a:latin typeface="宋体" panose="02010600030101010101" pitchFamily="2" charset="-122"/>
            </a:endParaRPr>
          </a:p>
        </p:txBody>
      </p:sp>
      <p:sp>
        <p:nvSpPr>
          <p:cNvPr id="697355" name="Rectangle 11"/>
          <p:cNvSpPr>
            <a:spLocks noChangeArrowheads="1"/>
          </p:cNvSpPr>
          <p:nvPr/>
        </p:nvSpPr>
        <p:spPr bwMode="auto">
          <a:xfrm>
            <a:off x="533400" y="2716213"/>
            <a:ext cx="2592388" cy="495300"/>
          </a:xfrm>
          <a:prstGeom prst="rect">
            <a:avLst/>
          </a:prstGeom>
          <a:solidFill>
            <a:srgbClr val="CCFF66"/>
          </a:solidFill>
          <a:ln w="12700">
            <a:solidFill>
              <a:schemeClr val="tx2"/>
            </a:solidFill>
            <a:miter lim="800000"/>
          </a:ln>
          <a:effectLst>
            <a:outerShdw dist="107763" dir="2700000" algn="ctr" rotWithShape="0">
              <a:schemeClr val="bg2"/>
            </a:outerShdw>
          </a:effectLst>
        </p:spPr>
        <p:txBody>
          <a:bodyPr lIns="103410" tIns="50797" rIns="103410" bIns="50797">
            <a:spAutoFit/>
          </a:bodyPr>
          <a:lstStyle/>
          <a:p>
            <a:pPr algn="ctr" defTabSz="1044575" eaLnBrk="0" hangingPunct="0">
              <a:defRPr/>
            </a:pPr>
            <a:r>
              <a:rPr lang="zh-CN" altLang="en-US" sz="2500" dirty="0">
                <a:solidFill>
                  <a:schemeClr val="accent2"/>
                </a:solidFill>
                <a:effectLst>
                  <a:outerShdw blurRad="38100" dist="38100" dir="2700000" algn="tl">
                    <a:srgbClr val="000000"/>
                  </a:outerShdw>
                </a:effectLst>
                <a:latin typeface="宋体" panose="02010600030101010101" pitchFamily="2" charset="-122"/>
              </a:rPr>
              <a:t>竞争</a:t>
            </a:r>
            <a:r>
              <a:rPr lang="zh-CN" altLang="en-US" sz="2500" dirty="0" smtClean="0">
                <a:solidFill>
                  <a:schemeClr val="accent2"/>
                </a:solidFill>
                <a:effectLst>
                  <a:outerShdw blurRad="38100" dist="38100" dir="2700000" algn="tl">
                    <a:srgbClr val="000000"/>
                  </a:outerShdw>
                </a:effectLst>
                <a:latin typeface="宋体" panose="02010600030101010101" pitchFamily="2" charset="-122"/>
              </a:rPr>
              <a:t>策略</a:t>
            </a:r>
            <a:endParaRPr lang="zh-CN" altLang="en-US" sz="2500" dirty="0">
              <a:solidFill>
                <a:schemeClr val="accent2"/>
              </a:solidFill>
              <a:effectLst>
                <a:outerShdw blurRad="38100" dist="38100" dir="2700000" algn="tl">
                  <a:srgbClr val="000000"/>
                </a:outerShdw>
              </a:effectLst>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销售人员薪酬计划：基本薪酬</a:t>
            </a:r>
            <a:r>
              <a:rPr lang="en-US" altLang="zh-CN" sz="3200" b="1" smtClean="0">
                <a:solidFill>
                  <a:srgbClr val="FFFFFF"/>
                </a:solidFill>
                <a:latin typeface="华文中宋" pitchFamily="2" charset="-122"/>
                <a:ea typeface="华文中宋" pitchFamily="2" charset="-122"/>
              </a:rPr>
              <a:t>+</a:t>
            </a:r>
            <a:r>
              <a:rPr lang="zh-CN" altLang="en-US" sz="3200" b="1" smtClean="0">
                <a:solidFill>
                  <a:srgbClr val="FFFFFF"/>
                </a:solidFill>
                <a:latin typeface="华文中宋" pitchFamily="2" charset="-122"/>
                <a:ea typeface="华文中宋" pitchFamily="2" charset="-122"/>
              </a:rPr>
              <a:t>奖金</a:t>
            </a:r>
            <a:r>
              <a:rPr lang="en-US" altLang="zh-CN" sz="3200" b="1" smtClean="0">
                <a:solidFill>
                  <a:srgbClr val="FFFFFF"/>
                </a:solidFill>
                <a:latin typeface="华文中宋" pitchFamily="2" charset="-122"/>
                <a:ea typeface="华文中宋" pitchFamily="2" charset="-122"/>
              </a:rPr>
              <a:t>2</a:t>
            </a:r>
            <a:endParaRPr lang="en-US" altLang="zh-CN" sz="3200" b="1" smtClean="0">
              <a:solidFill>
                <a:srgbClr val="FFFFFF"/>
              </a:solidFill>
              <a:latin typeface="华文中宋" pitchFamily="2" charset="-122"/>
              <a:ea typeface="华文中宋" pitchFamily="2" charset="-122"/>
            </a:endParaRPr>
          </a:p>
        </p:txBody>
      </p:sp>
      <p:grpSp>
        <p:nvGrpSpPr>
          <p:cNvPr id="314371" name="Group 3"/>
          <p:cNvGrpSpPr/>
          <p:nvPr/>
        </p:nvGrpSpPr>
        <p:grpSpPr bwMode="auto">
          <a:xfrm>
            <a:off x="609600" y="1595438"/>
            <a:ext cx="9453563" cy="5167312"/>
            <a:chOff x="-3" y="-3"/>
            <a:chExt cx="6726" cy="2790"/>
          </a:xfrm>
        </p:grpSpPr>
        <p:grpSp>
          <p:nvGrpSpPr>
            <p:cNvPr id="314372" name="Group 4"/>
            <p:cNvGrpSpPr/>
            <p:nvPr/>
          </p:nvGrpSpPr>
          <p:grpSpPr bwMode="auto">
            <a:xfrm>
              <a:off x="0" y="0"/>
              <a:ext cx="6720" cy="2784"/>
              <a:chOff x="0" y="0"/>
              <a:chExt cx="6720" cy="2784"/>
            </a:xfrm>
          </p:grpSpPr>
          <p:grpSp>
            <p:nvGrpSpPr>
              <p:cNvPr id="314374" name="Group 5"/>
              <p:cNvGrpSpPr/>
              <p:nvPr/>
            </p:nvGrpSpPr>
            <p:grpSpPr bwMode="auto">
              <a:xfrm>
                <a:off x="0" y="0"/>
                <a:ext cx="2634" cy="384"/>
                <a:chOff x="0" y="0"/>
                <a:chExt cx="2634" cy="384"/>
              </a:xfrm>
            </p:grpSpPr>
            <p:sp>
              <p:nvSpPr>
                <p:cNvPr id="314417" name="Rectangle 6"/>
                <p:cNvSpPr>
                  <a:spLocks noChangeArrowheads="1"/>
                </p:cNvSpPr>
                <p:nvPr/>
              </p:nvSpPr>
              <p:spPr bwMode="auto">
                <a:xfrm>
                  <a:off x="43" y="0"/>
                  <a:ext cx="2548" cy="384"/>
                </a:xfrm>
                <a:prstGeom prst="rect">
                  <a:avLst/>
                </a:prstGeom>
                <a:noFill/>
                <a:ln w="9525">
                  <a:solidFill>
                    <a:srgbClr val="A50021"/>
                  </a:solidFill>
                  <a:miter lim="800000"/>
                </a:ln>
              </p:spPr>
              <p:txBody>
                <a:bodyPr anchor="ctr"/>
                <a:lstStyle/>
                <a:p>
                  <a:pPr algn="ctr"/>
                  <a:r>
                    <a:rPr lang="zh-CN" altLang="en-US">
                      <a:solidFill>
                        <a:srgbClr val="000000"/>
                      </a:solidFill>
                    </a:rPr>
                    <a:t>薪酬构成</a:t>
                  </a:r>
                  <a:endParaRPr lang="zh-CN" altLang="en-US" b="0">
                    <a:solidFill>
                      <a:srgbClr val="000000"/>
                    </a:solidFill>
                  </a:endParaRPr>
                </a:p>
              </p:txBody>
            </p:sp>
            <p:sp>
              <p:nvSpPr>
                <p:cNvPr id="314418" name="Rectangle 7"/>
                <p:cNvSpPr>
                  <a:spLocks noChangeArrowheads="1"/>
                </p:cNvSpPr>
                <p:nvPr/>
              </p:nvSpPr>
              <p:spPr bwMode="auto">
                <a:xfrm>
                  <a:off x="0" y="0"/>
                  <a:ext cx="2634"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4375" name="Group 8"/>
              <p:cNvGrpSpPr/>
              <p:nvPr/>
            </p:nvGrpSpPr>
            <p:grpSpPr bwMode="auto">
              <a:xfrm>
                <a:off x="2634" y="0"/>
                <a:ext cx="4086" cy="384"/>
                <a:chOff x="2634" y="0"/>
                <a:chExt cx="4086" cy="384"/>
              </a:xfrm>
            </p:grpSpPr>
            <p:sp>
              <p:nvSpPr>
                <p:cNvPr id="314415" name="Rectangle 9"/>
                <p:cNvSpPr>
                  <a:spLocks noChangeArrowheads="1"/>
                </p:cNvSpPr>
                <p:nvPr/>
              </p:nvSpPr>
              <p:spPr bwMode="auto">
                <a:xfrm>
                  <a:off x="2677" y="0"/>
                  <a:ext cx="4000" cy="384"/>
                </a:xfrm>
                <a:prstGeom prst="rect">
                  <a:avLst/>
                </a:prstGeom>
                <a:noFill/>
                <a:ln w="9525">
                  <a:solidFill>
                    <a:srgbClr val="A50021"/>
                  </a:solidFill>
                  <a:miter lim="800000"/>
                </a:ln>
              </p:spPr>
              <p:txBody>
                <a:bodyPr anchor="ctr"/>
                <a:lstStyle/>
                <a:p>
                  <a:pPr algn="ctr"/>
                  <a:r>
                    <a:rPr lang="zh-CN" altLang="en-US">
                      <a:solidFill>
                        <a:srgbClr val="000000"/>
                      </a:solidFill>
                    </a:rPr>
                    <a:t>奖金计算方式</a:t>
                  </a:r>
                  <a:endParaRPr lang="zh-CN" altLang="en-US" b="0">
                    <a:solidFill>
                      <a:srgbClr val="000000"/>
                    </a:solidFill>
                  </a:endParaRPr>
                </a:p>
              </p:txBody>
            </p:sp>
            <p:sp>
              <p:nvSpPr>
                <p:cNvPr id="314416" name="Rectangle 10"/>
                <p:cNvSpPr>
                  <a:spLocks noChangeArrowheads="1"/>
                </p:cNvSpPr>
                <p:nvPr/>
              </p:nvSpPr>
              <p:spPr bwMode="auto">
                <a:xfrm>
                  <a:off x="2634" y="0"/>
                  <a:ext cx="4086"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4376" name="Group 11"/>
              <p:cNvGrpSpPr/>
              <p:nvPr/>
            </p:nvGrpSpPr>
            <p:grpSpPr bwMode="auto">
              <a:xfrm>
                <a:off x="0" y="384"/>
                <a:ext cx="2634" cy="2400"/>
                <a:chOff x="0" y="384"/>
                <a:chExt cx="2634" cy="2400"/>
              </a:xfrm>
            </p:grpSpPr>
            <p:sp>
              <p:nvSpPr>
                <p:cNvPr id="314413" name="Rectangle 12"/>
                <p:cNvSpPr>
                  <a:spLocks noChangeArrowheads="1"/>
                </p:cNvSpPr>
                <p:nvPr/>
              </p:nvSpPr>
              <p:spPr bwMode="auto">
                <a:xfrm>
                  <a:off x="43" y="384"/>
                  <a:ext cx="2548" cy="2400"/>
                </a:xfrm>
                <a:prstGeom prst="rect">
                  <a:avLst/>
                </a:prstGeom>
                <a:noFill/>
                <a:ln w="9525">
                  <a:solidFill>
                    <a:srgbClr val="A50021"/>
                  </a:solidFill>
                  <a:miter lim="800000"/>
                </a:ln>
              </p:spPr>
              <p:txBody>
                <a:bodyPr anchor="ctr"/>
                <a:lstStyle/>
                <a:p>
                  <a:pPr indent="-266700">
                    <a:lnSpc>
                      <a:spcPct val="120000"/>
                    </a:lnSpc>
                    <a:tabLst>
                      <a:tab pos="266700" algn="l"/>
                    </a:tabLst>
                  </a:pPr>
                  <a:r>
                    <a:rPr lang="en-US" altLang="zh-CN" b="0">
                      <a:solidFill>
                        <a:srgbClr val="000000"/>
                      </a:solidFill>
                      <a:latin typeface="Wingdings" panose="05000000000000000000" pitchFamily="2" charset="2"/>
                    </a:rPr>
                    <a:t> l</a:t>
                  </a:r>
                  <a:r>
                    <a:rPr lang="en-US" altLang="zh-CN" b="0">
                      <a:solidFill>
                        <a:srgbClr val="000000"/>
                      </a:solidFill>
                      <a:cs typeface="Times New Roman" panose="02020603050405020304" pitchFamily="18" charset="0"/>
                    </a:rPr>
                    <a:t>  </a:t>
                  </a:r>
                  <a:r>
                    <a:rPr lang="zh-CN" altLang="en-US" b="0">
                      <a:solidFill>
                        <a:srgbClr val="000000"/>
                      </a:solidFill>
                    </a:rPr>
                    <a:t>基本薪酬：</a:t>
                  </a:r>
                  <a:r>
                    <a:rPr lang="en-US" altLang="zh-CN" b="0">
                      <a:solidFill>
                        <a:srgbClr val="000000"/>
                      </a:solidFill>
                    </a:rPr>
                    <a:t>2.4</a:t>
                  </a:r>
                  <a:r>
                    <a:rPr lang="zh-CN" altLang="en-US" b="0">
                      <a:solidFill>
                        <a:srgbClr val="000000"/>
                      </a:solidFill>
                    </a:rPr>
                    <a:t>万元</a:t>
                  </a:r>
                  <a:r>
                    <a:rPr lang="en-US" altLang="zh-CN" b="0">
                      <a:solidFill>
                        <a:srgbClr val="000000"/>
                      </a:solidFill>
                    </a:rPr>
                    <a:t>/</a:t>
                  </a:r>
                  <a:r>
                    <a:rPr lang="zh-CN" altLang="en-US" b="0">
                      <a:solidFill>
                        <a:srgbClr val="000000"/>
                      </a:solidFill>
                    </a:rPr>
                    <a:t>年</a:t>
                  </a:r>
                  <a:endParaRPr lang="zh-CN" altLang="en-US" b="0">
                    <a:solidFill>
                      <a:srgbClr val="000000"/>
                    </a:solidFill>
                  </a:endParaRPr>
                </a:p>
                <a:p>
                  <a:pPr indent="-266700" eaLnBrk="0" hangingPunct="0">
                    <a:lnSpc>
                      <a:spcPct val="120000"/>
                    </a:lnSpc>
                    <a:tabLst>
                      <a:tab pos="266700" algn="l"/>
                    </a:tabLst>
                  </a:pPr>
                  <a:r>
                    <a:rPr lang="zh-CN" altLang="en-US" b="0">
                      <a:solidFill>
                        <a:srgbClr val="000000"/>
                      </a:solidFill>
                      <a:latin typeface="Wingdings" panose="05000000000000000000" pitchFamily="2" charset="2"/>
                    </a:rPr>
                    <a:t> </a:t>
                  </a:r>
                  <a:r>
                    <a:rPr lang="en-US" altLang="zh-CN" b="0">
                      <a:solidFill>
                        <a:srgbClr val="000000"/>
                      </a:solidFill>
                      <a:latin typeface="Wingdings" panose="05000000000000000000" pitchFamily="2" charset="2"/>
                    </a:rPr>
                    <a:t>l </a:t>
                  </a:r>
                  <a:r>
                    <a:rPr lang="zh-CN" altLang="en-US" b="0">
                      <a:solidFill>
                        <a:srgbClr val="000000"/>
                      </a:solidFill>
                    </a:rPr>
                    <a:t>目标奖金：</a:t>
                  </a:r>
                  <a:r>
                    <a:rPr lang="en-US" altLang="zh-CN" b="0">
                      <a:solidFill>
                        <a:srgbClr val="000000"/>
                      </a:solidFill>
                    </a:rPr>
                    <a:t>2.4</a:t>
                  </a:r>
                  <a:r>
                    <a:rPr lang="zh-CN" altLang="en-US" b="0">
                      <a:solidFill>
                        <a:srgbClr val="000000"/>
                      </a:solidFill>
                    </a:rPr>
                    <a:t>万元</a:t>
                  </a:r>
                  <a:r>
                    <a:rPr lang="en-US" altLang="zh-CN" b="0">
                      <a:solidFill>
                        <a:srgbClr val="000000"/>
                      </a:solidFill>
                    </a:rPr>
                    <a:t>/</a:t>
                  </a:r>
                  <a:r>
                    <a:rPr lang="zh-CN" altLang="en-US" b="0">
                      <a:solidFill>
                        <a:srgbClr val="000000"/>
                      </a:solidFill>
                    </a:rPr>
                    <a:t>年，每季度根据总体绩效评价等级浮动计发</a:t>
                  </a:r>
                  <a:endParaRPr lang="zh-CN" altLang="en-US" b="0">
                    <a:solidFill>
                      <a:srgbClr val="000000"/>
                    </a:solidFill>
                  </a:endParaRPr>
                </a:p>
                <a:p>
                  <a:pPr indent="-266700" eaLnBrk="0" hangingPunct="0">
                    <a:lnSpc>
                      <a:spcPct val="120000"/>
                    </a:lnSpc>
                    <a:tabLst>
                      <a:tab pos="266700" algn="l"/>
                    </a:tabLst>
                  </a:pPr>
                  <a:r>
                    <a:rPr lang="zh-CN" altLang="en-US" b="0">
                      <a:solidFill>
                        <a:srgbClr val="000000"/>
                      </a:solidFill>
                      <a:latin typeface="Wingdings" panose="05000000000000000000" pitchFamily="2" charset="2"/>
                    </a:rPr>
                    <a:t> </a:t>
                  </a:r>
                  <a:r>
                    <a:rPr lang="en-US" altLang="zh-CN" b="0">
                      <a:solidFill>
                        <a:srgbClr val="000000"/>
                      </a:solidFill>
                      <a:latin typeface="Wingdings" panose="05000000000000000000" pitchFamily="2" charset="2"/>
                    </a:rPr>
                    <a:t>l </a:t>
                  </a:r>
                  <a:r>
                    <a:rPr lang="zh-CN" altLang="en-US" b="0">
                      <a:solidFill>
                        <a:srgbClr val="000000"/>
                      </a:solidFill>
                    </a:rPr>
                    <a:t>目标薪酬：</a:t>
                  </a:r>
                  <a:r>
                    <a:rPr lang="en-US" altLang="zh-CN" b="0">
                      <a:solidFill>
                        <a:srgbClr val="000000"/>
                      </a:solidFill>
                    </a:rPr>
                    <a:t>4.8</a:t>
                  </a:r>
                  <a:r>
                    <a:rPr lang="zh-CN" altLang="en-US" b="0">
                      <a:solidFill>
                        <a:srgbClr val="000000"/>
                      </a:solidFill>
                    </a:rPr>
                    <a:t>万元</a:t>
                  </a:r>
                  <a:r>
                    <a:rPr lang="en-US" altLang="zh-CN" b="0">
                      <a:solidFill>
                        <a:srgbClr val="000000"/>
                      </a:solidFill>
                    </a:rPr>
                    <a:t>/</a:t>
                  </a:r>
                  <a:r>
                    <a:rPr lang="zh-CN" altLang="en-US" b="0">
                      <a:solidFill>
                        <a:srgbClr val="000000"/>
                      </a:solidFill>
                    </a:rPr>
                    <a:t>年，上限封顶，最高不超过</a:t>
                  </a:r>
                  <a:r>
                    <a:rPr lang="en-US" altLang="zh-CN" b="0">
                      <a:solidFill>
                        <a:srgbClr val="000000"/>
                      </a:solidFill>
                    </a:rPr>
                    <a:t>5.76</a:t>
                  </a:r>
                  <a:r>
                    <a:rPr lang="zh-CN" altLang="en-US" b="0">
                      <a:solidFill>
                        <a:srgbClr val="000000"/>
                      </a:solidFill>
                    </a:rPr>
                    <a:t>万元</a:t>
                  </a:r>
                  <a:endParaRPr lang="zh-CN" altLang="en-US" b="0">
                    <a:solidFill>
                      <a:srgbClr val="000000"/>
                    </a:solidFill>
                  </a:endParaRPr>
                </a:p>
              </p:txBody>
            </p:sp>
            <p:sp>
              <p:nvSpPr>
                <p:cNvPr id="314414" name="Rectangle 13"/>
                <p:cNvSpPr>
                  <a:spLocks noChangeArrowheads="1"/>
                </p:cNvSpPr>
                <p:nvPr/>
              </p:nvSpPr>
              <p:spPr bwMode="auto">
                <a:xfrm>
                  <a:off x="0" y="384"/>
                  <a:ext cx="2634" cy="2400"/>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4377" name="Group 14"/>
              <p:cNvGrpSpPr/>
              <p:nvPr/>
            </p:nvGrpSpPr>
            <p:grpSpPr bwMode="auto">
              <a:xfrm>
                <a:off x="2634" y="384"/>
                <a:ext cx="2074" cy="480"/>
                <a:chOff x="2634" y="384"/>
                <a:chExt cx="2074" cy="480"/>
              </a:xfrm>
            </p:grpSpPr>
            <p:sp>
              <p:nvSpPr>
                <p:cNvPr id="314411" name="Rectangle 15"/>
                <p:cNvSpPr>
                  <a:spLocks noChangeArrowheads="1"/>
                </p:cNvSpPr>
                <p:nvPr/>
              </p:nvSpPr>
              <p:spPr bwMode="auto">
                <a:xfrm>
                  <a:off x="2677" y="384"/>
                  <a:ext cx="1988" cy="480"/>
                </a:xfrm>
                <a:prstGeom prst="rect">
                  <a:avLst/>
                </a:prstGeom>
                <a:noFill/>
                <a:ln w="9525">
                  <a:solidFill>
                    <a:srgbClr val="A50021"/>
                  </a:solidFill>
                  <a:miter lim="800000"/>
                </a:ln>
              </p:spPr>
              <p:txBody>
                <a:bodyPr anchor="ctr"/>
                <a:lstStyle/>
                <a:p>
                  <a:pPr algn="ctr"/>
                  <a:r>
                    <a:rPr lang="zh-CN" altLang="en-US">
                      <a:solidFill>
                        <a:srgbClr val="000000"/>
                      </a:solidFill>
                    </a:rPr>
                    <a:t>绩效评价等级</a:t>
                  </a:r>
                  <a:endParaRPr lang="zh-CN" altLang="en-US" b="0">
                    <a:solidFill>
                      <a:srgbClr val="000000"/>
                    </a:solidFill>
                  </a:endParaRPr>
                </a:p>
              </p:txBody>
            </p:sp>
            <p:sp>
              <p:nvSpPr>
                <p:cNvPr id="314412" name="Rectangle 16"/>
                <p:cNvSpPr>
                  <a:spLocks noChangeArrowheads="1"/>
                </p:cNvSpPr>
                <p:nvPr/>
              </p:nvSpPr>
              <p:spPr bwMode="auto">
                <a:xfrm>
                  <a:off x="2634" y="384"/>
                  <a:ext cx="2074" cy="480"/>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4378" name="Group 17"/>
              <p:cNvGrpSpPr/>
              <p:nvPr/>
            </p:nvGrpSpPr>
            <p:grpSpPr bwMode="auto">
              <a:xfrm>
                <a:off x="4708" y="384"/>
                <a:ext cx="2012" cy="480"/>
                <a:chOff x="4708" y="384"/>
                <a:chExt cx="2012" cy="480"/>
              </a:xfrm>
            </p:grpSpPr>
            <p:sp>
              <p:nvSpPr>
                <p:cNvPr id="314409" name="Rectangle 18"/>
                <p:cNvSpPr>
                  <a:spLocks noChangeArrowheads="1"/>
                </p:cNvSpPr>
                <p:nvPr/>
              </p:nvSpPr>
              <p:spPr bwMode="auto">
                <a:xfrm>
                  <a:off x="4751" y="384"/>
                  <a:ext cx="1926" cy="480"/>
                </a:xfrm>
                <a:prstGeom prst="rect">
                  <a:avLst/>
                </a:prstGeom>
                <a:noFill/>
                <a:ln w="9525">
                  <a:solidFill>
                    <a:srgbClr val="A50021"/>
                  </a:solidFill>
                  <a:miter lim="800000"/>
                </a:ln>
              </p:spPr>
              <p:txBody>
                <a:bodyPr anchor="ctr"/>
                <a:lstStyle/>
                <a:p>
                  <a:pPr algn="ctr"/>
                  <a:r>
                    <a:rPr lang="zh-CN" altLang="en-US">
                      <a:solidFill>
                        <a:srgbClr val="000000"/>
                      </a:solidFill>
                    </a:rPr>
                    <a:t>奖金比例</a:t>
                  </a:r>
                  <a:endParaRPr lang="zh-CN" altLang="en-US" b="0">
                    <a:solidFill>
                      <a:srgbClr val="000000"/>
                    </a:solidFill>
                  </a:endParaRPr>
                </a:p>
                <a:p>
                  <a:pPr algn="ctr" eaLnBrk="0" hangingPunct="0"/>
                  <a:r>
                    <a:rPr lang="zh-CN" altLang="en-US">
                      <a:solidFill>
                        <a:srgbClr val="000000"/>
                      </a:solidFill>
                    </a:rPr>
                    <a:t>（</a:t>
                  </a:r>
                  <a:r>
                    <a:rPr lang="zh-CN" altLang="en-US" sz="1600">
                      <a:solidFill>
                        <a:srgbClr val="000000"/>
                      </a:solidFill>
                    </a:rPr>
                    <a:t>相当于基本薪酬的</a:t>
                  </a:r>
                  <a:r>
                    <a:rPr lang="en-US" altLang="zh-CN" sz="1600">
                      <a:solidFill>
                        <a:srgbClr val="000000"/>
                      </a:solidFill>
                    </a:rPr>
                    <a:t>%</a:t>
                  </a:r>
                  <a:r>
                    <a:rPr lang="zh-CN" altLang="en-US" sz="1600">
                      <a:solidFill>
                        <a:srgbClr val="000000"/>
                      </a:solidFill>
                    </a:rPr>
                    <a:t>）</a:t>
                  </a:r>
                  <a:endParaRPr lang="zh-CN" altLang="en-US" sz="1600" b="0">
                    <a:solidFill>
                      <a:srgbClr val="000000"/>
                    </a:solidFill>
                  </a:endParaRPr>
                </a:p>
              </p:txBody>
            </p:sp>
            <p:sp>
              <p:nvSpPr>
                <p:cNvPr id="314410" name="Rectangle 19"/>
                <p:cNvSpPr>
                  <a:spLocks noChangeArrowheads="1"/>
                </p:cNvSpPr>
                <p:nvPr/>
              </p:nvSpPr>
              <p:spPr bwMode="auto">
                <a:xfrm>
                  <a:off x="4708" y="384"/>
                  <a:ext cx="2012" cy="480"/>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4379" name="Group 20"/>
              <p:cNvGrpSpPr/>
              <p:nvPr/>
            </p:nvGrpSpPr>
            <p:grpSpPr bwMode="auto">
              <a:xfrm>
                <a:off x="2634" y="864"/>
                <a:ext cx="2074" cy="384"/>
                <a:chOff x="2634" y="864"/>
                <a:chExt cx="2074" cy="384"/>
              </a:xfrm>
            </p:grpSpPr>
            <p:sp>
              <p:nvSpPr>
                <p:cNvPr id="314407" name="Rectangle 21"/>
                <p:cNvSpPr>
                  <a:spLocks noChangeArrowheads="1"/>
                </p:cNvSpPr>
                <p:nvPr/>
              </p:nvSpPr>
              <p:spPr bwMode="auto">
                <a:xfrm>
                  <a:off x="2677" y="864"/>
                  <a:ext cx="1988" cy="384"/>
                </a:xfrm>
                <a:prstGeom prst="rect">
                  <a:avLst/>
                </a:prstGeom>
                <a:noFill/>
                <a:ln w="9525">
                  <a:solidFill>
                    <a:srgbClr val="A50021"/>
                  </a:solidFill>
                  <a:miter lim="800000"/>
                </a:ln>
              </p:spPr>
              <p:txBody>
                <a:bodyPr anchor="ctr"/>
                <a:lstStyle/>
                <a:p>
                  <a:pPr algn="ctr"/>
                  <a:r>
                    <a:rPr lang="en-US" altLang="zh-CN" b="0">
                      <a:solidFill>
                        <a:srgbClr val="000000"/>
                      </a:solidFill>
                    </a:rPr>
                    <a:t>S</a:t>
                  </a:r>
                  <a:endParaRPr lang="en-US" altLang="zh-CN" b="0">
                    <a:solidFill>
                      <a:srgbClr val="000000"/>
                    </a:solidFill>
                  </a:endParaRPr>
                </a:p>
              </p:txBody>
            </p:sp>
            <p:sp>
              <p:nvSpPr>
                <p:cNvPr id="314408" name="Rectangle 22"/>
                <p:cNvSpPr>
                  <a:spLocks noChangeArrowheads="1"/>
                </p:cNvSpPr>
                <p:nvPr/>
              </p:nvSpPr>
              <p:spPr bwMode="auto">
                <a:xfrm>
                  <a:off x="2634" y="864"/>
                  <a:ext cx="2074"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4380" name="Group 23"/>
              <p:cNvGrpSpPr/>
              <p:nvPr/>
            </p:nvGrpSpPr>
            <p:grpSpPr bwMode="auto">
              <a:xfrm>
                <a:off x="4708" y="864"/>
                <a:ext cx="2012" cy="384"/>
                <a:chOff x="4708" y="864"/>
                <a:chExt cx="2012" cy="384"/>
              </a:xfrm>
            </p:grpSpPr>
            <p:sp>
              <p:nvSpPr>
                <p:cNvPr id="314405" name="Rectangle 24"/>
                <p:cNvSpPr>
                  <a:spLocks noChangeArrowheads="1"/>
                </p:cNvSpPr>
                <p:nvPr/>
              </p:nvSpPr>
              <p:spPr bwMode="auto">
                <a:xfrm>
                  <a:off x="4751" y="864"/>
                  <a:ext cx="1926" cy="384"/>
                </a:xfrm>
                <a:prstGeom prst="rect">
                  <a:avLst/>
                </a:prstGeom>
                <a:noFill/>
                <a:ln w="9525">
                  <a:solidFill>
                    <a:srgbClr val="A50021"/>
                  </a:solidFill>
                  <a:miter lim="800000"/>
                </a:ln>
              </p:spPr>
              <p:txBody>
                <a:bodyPr anchor="ctr"/>
                <a:lstStyle/>
                <a:p>
                  <a:pPr algn="ctr"/>
                  <a:r>
                    <a:rPr lang="en-US" altLang="zh-CN" b="0">
                      <a:solidFill>
                        <a:srgbClr val="000000"/>
                      </a:solidFill>
                    </a:rPr>
                    <a:t>140%</a:t>
                  </a:r>
                  <a:endParaRPr lang="en-US" altLang="zh-CN" b="0">
                    <a:solidFill>
                      <a:srgbClr val="000000"/>
                    </a:solidFill>
                  </a:endParaRPr>
                </a:p>
              </p:txBody>
            </p:sp>
            <p:sp>
              <p:nvSpPr>
                <p:cNvPr id="314406" name="Rectangle 25"/>
                <p:cNvSpPr>
                  <a:spLocks noChangeArrowheads="1"/>
                </p:cNvSpPr>
                <p:nvPr/>
              </p:nvSpPr>
              <p:spPr bwMode="auto">
                <a:xfrm>
                  <a:off x="4708" y="864"/>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4381" name="Group 26"/>
              <p:cNvGrpSpPr/>
              <p:nvPr/>
            </p:nvGrpSpPr>
            <p:grpSpPr bwMode="auto">
              <a:xfrm>
                <a:off x="2634" y="1248"/>
                <a:ext cx="2074" cy="384"/>
                <a:chOff x="2634" y="1248"/>
                <a:chExt cx="2074" cy="384"/>
              </a:xfrm>
            </p:grpSpPr>
            <p:sp>
              <p:nvSpPr>
                <p:cNvPr id="314403" name="Rectangle 27"/>
                <p:cNvSpPr>
                  <a:spLocks noChangeArrowheads="1"/>
                </p:cNvSpPr>
                <p:nvPr/>
              </p:nvSpPr>
              <p:spPr bwMode="auto">
                <a:xfrm>
                  <a:off x="2677" y="1248"/>
                  <a:ext cx="1988" cy="384"/>
                </a:xfrm>
                <a:prstGeom prst="rect">
                  <a:avLst/>
                </a:prstGeom>
                <a:noFill/>
                <a:ln w="9525">
                  <a:solidFill>
                    <a:srgbClr val="A50021"/>
                  </a:solidFill>
                  <a:miter lim="800000"/>
                </a:ln>
              </p:spPr>
              <p:txBody>
                <a:bodyPr anchor="ctr"/>
                <a:lstStyle/>
                <a:p>
                  <a:pPr algn="ctr"/>
                  <a:r>
                    <a:rPr lang="en-US" altLang="zh-CN" b="0">
                      <a:solidFill>
                        <a:srgbClr val="000000"/>
                      </a:solidFill>
                    </a:rPr>
                    <a:t>A</a:t>
                  </a:r>
                  <a:endParaRPr lang="en-US" altLang="zh-CN" b="0">
                    <a:solidFill>
                      <a:srgbClr val="000000"/>
                    </a:solidFill>
                  </a:endParaRPr>
                </a:p>
              </p:txBody>
            </p:sp>
            <p:sp>
              <p:nvSpPr>
                <p:cNvPr id="314404" name="Rectangle 28"/>
                <p:cNvSpPr>
                  <a:spLocks noChangeArrowheads="1"/>
                </p:cNvSpPr>
                <p:nvPr/>
              </p:nvSpPr>
              <p:spPr bwMode="auto">
                <a:xfrm>
                  <a:off x="2634" y="1248"/>
                  <a:ext cx="2074"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4382" name="Group 29"/>
              <p:cNvGrpSpPr/>
              <p:nvPr/>
            </p:nvGrpSpPr>
            <p:grpSpPr bwMode="auto">
              <a:xfrm>
                <a:off x="4708" y="1248"/>
                <a:ext cx="2012" cy="384"/>
                <a:chOff x="4708" y="1248"/>
                <a:chExt cx="2012" cy="384"/>
              </a:xfrm>
            </p:grpSpPr>
            <p:sp>
              <p:nvSpPr>
                <p:cNvPr id="314401" name="Rectangle 30"/>
                <p:cNvSpPr>
                  <a:spLocks noChangeArrowheads="1"/>
                </p:cNvSpPr>
                <p:nvPr/>
              </p:nvSpPr>
              <p:spPr bwMode="auto">
                <a:xfrm>
                  <a:off x="4751" y="1248"/>
                  <a:ext cx="1926" cy="384"/>
                </a:xfrm>
                <a:prstGeom prst="rect">
                  <a:avLst/>
                </a:prstGeom>
                <a:noFill/>
                <a:ln w="9525">
                  <a:solidFill>
                    <a:srgbClr val="A50021"/>
                  </a:solidFill>
                  <a:miter lim="800000"/>
                </a:ln>
              </p:spPr>
              <p:txBody>
                <a:bodyPr anchor="ctr"/>
                <a:lstStyle/>
                <a:p>
                  <a:pPr algn="ctr"/>
                  <a:r>
                    <a:rPr lang="en-US" altLang="zh-CN" b="0">
                      <a:solidFill>
                        <a:srgbClr val="000000"/>
                      </a:solidFill>
                    </a:rPr>
                    <a:t>120%</a:t>
                  </a:r>
                  <a:endParaRPr lang="en-US" altLang="zh-CN" b="0">
                    <a:solidFill>
                      <a:srgbClr val="000000"/>
                    </a:solidFill>
                  </a:endParaRPr>
                </a:p>
              </p:txBody>
            </p:sp>
            <p:sp>
              <p:nvSpPr>
                <p:cNvPr id="314402" name="Rectangle 31"/>
                <p:cNvSpPr>
                  <a:spLocks noChangeArrowheads="1"/>
                </p:cNvSpPr>
                <p:nvPr/>
              </p:nvSpPr>
              <p:spPr bwMode="auto">
                <a:xfrm>
                  <a:off x="4708" y="1248"/>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4383" name="Group 32"/>
              <p:cNvGrpSpPr/>
              <p:nvPr/>
            </p:nvGrpSpPr>
            <p:grpSpPr bwMode="auto">
              <a:xfrm>
                <a:off x="2634" y="1632"/>
                <a:ext cx="2074" cy="384"/>
                <a:chOff x="2634" y="1632"/>
                <a:chExt cx="2074" cy="384"/>
              </a:xfrm>
            </p:grpSpPr>
            <p:sp>
              <p:nvSpPr>
                <p:cNvPr id="314399" name="Rectangle 33"/>
                <p:cNvSpPr>
                  <a:spLocks noChangeArrowheads="1"/>
                </p:cNvSpPr>
                <p:nvPr/>
              </p:nvSpPr>
              <p:spPr bwMode="auto">
                <a:xfrm>
                  <a:off x="2677" y="1632"/>
                  <a:ext cx="1988" cy="384"/>
                </a:xfrm>
                <a:prstGeom prst="rect">
                  <a:avLst/>
                </a:prstGeom>
                <a:noFill/>
                <a:ln w="9525">
                  <a:solidFill>
                    <a:srgbClr val="A50021"/>
                  </a:solidFill>
                  <a:miter lim="800000"/>
                </a:ln>
              </p:spPr>
              <p:txBody>
                <a:bodyPr anchor="ctr"/>
                <a:lstStyle/>
                <a:p>
                  <a:pPr algn="ctr"/>
                  <a:r>
                    <a:rPr lang="en-US" altLang="zh-CN" b="0">
                      <a:solidFill>
                        <a:srgbClr val="000000"/>
                      </a:solidFill>
                    </a:rPr>
                    <a:t>B</a:t>
                  </a:r>
                  <a:endParaRPr lang="en-US" altLang="zh-CN" b="0">
                    <a:solidFill>
                      <a:srgbClr val="000000"/>
                    </a:solidFill>
                  </a:endParaRPr>
                </a:p>
              </p:txBody>
            </p:sp>
            <p:sp>
              <p:nvSpPr>
                <p:cNvPr id="314400" name="Rectangle 34"/>
                <p:cNvSpPr>
                  <a:spLocks noChangeArrowheads="1"/>
                </p:cNvSpPr>
                <p:nvPr/>
              </p:nvSpPr>
              <p:spPr bwMode="auto">
                <a:xfrm>
                  <a:off x="2634" y="1632"/>
                  <a:ext cx="2074"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4384" name="Group 35"/>
              <p:cNvGrpSpPr/>
              <p:nvPr/>
            </p:nvGrpSpPr>
            <p:grpSpPr bwMode="auto">
              <a:xfrm>
                <a:off x="4708" y="1632"/>
                <a:ext cx="2012" cy="384"/>
                <a:chOff x="4708" y="1632"/>
                <a:chExt cx="2012" cy="384"/>
              </a:xfrm>
            </p:grpSpPr>
            <p:sp>
              <p:nvSpPr>
                <p:cNvPr id="314397" name="Rectangle 36"/>
                <p:cNvSpPr>
                  <a:spLocks noChangeArrowheads="1"/>
                </p:cNvSpPr>
                <p:nvPr/>
              </p:nvSpPr>
              <p:spPr bwMode="auto">
                <a:xfrm>
                  <a:off x="4751" y="1632"/>
                  <a:ext cx="1926" cy="384"/>
                </a:xfrm>
                <a:prstGeom prst="rect">
                  <a:avLst/>
                </a:prstGeom>
                <a:noFill/>
                <a:ln w="9525">
                  <a:solidFill>
                    <a:srgbClr val="A50021"/>
                  </a:solidFill>
                  <a:miter lim="800000"/>
                </a:ln>
              </p:spPr>
              <p:txBody>
                <a:bodyPr anchor="ctr"/>
                <a:lstStyle/>
                <a:p>
                  <a:pPr algn="ctr"/>
                  <a:r>
                    <a:rPr lang="en-US" altLang="zh-CN" b="0">
                      <a:solidFill>
                        <a:srgbClr val="000000"/>
                      </a:solidFill>
                    </a:rPr>
                    <a:t>100%</a:t>
                  </a:r>
                  <a:endParaRPr lang="en-US" altLang="zh-CN" b="0">
                    <a:solidFill>
                      <a:srgbClr val="000000"/>
                    </a:solidFill>
                  </a:endParaRPr>
                </a:p>
              </p:txBody>
            </p:sp>
            <p:sp>
              <p:nvSpPr>
                <p:cNvPr id="314398" name="Rectangle 37"/>
                <p:cNvSpPr>
                  <a:spLocks noChangeArrowheads="1"/>
                </p:cNvSpPr>
                <p:nvPr/>
              </p:nvSpPr>
              <p:spPr bwMode="auto">
                <a:xfrm>
                  <a:off x="4708" y="1632"/>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4385" name="Group 38"/>
              <p:cNvGrpSpPr/>
              <p:nvPr/>
            </p:nvGrpSpPr>
            <p:grpSpPr bwMode="auto">
              <a:xfrm>
                <a:off x="2634" y="2016"/>
                <a:ext cx="2074" cy="384"/>
                <a:chOff x="2634" y="2016"/>
                <a:chExt cx="2074" cy="384"/>
              </a:xfrm>
            </p:grpSpPr>
            <p:sp>
              <p:nvSpPr>
                <p:cNvPr id="314395" name="Rectangle 39"/>
                <p:cNvSpPr>
                  <a:spLocks noChangeArrowheads="1"/>
                </p:cNvSpPr>
                <p:nvPr/>
              </p:nvSpPr>
              <p:spPr bwMode="auto">
                <a:xfrm>
                  <a:off x="2677" y="2016"/>
                  <a:ext cx="1988" cy="384"/>
                </a:xfrm>
                <a:prstGeom prst="rect">
                  <a:avLst/>
                </a:prstGeom>
                <a:noFill/>
                <a:ln w="9525">
                  <a:solidFill>
                    <a:srgbClr val="A50021"/>
                  </a:solidFill>
                  <a:miter lim="800000"/>
                </a:ln>
              </p:spPr>
              <p:txBody>
                <a:bodyPr anchor="ctr"/>
                <a:lstStyle/>
                <a:p>
                  <a:pPr algn="ctr"/>
                  <a:r>
                    <a:rPr lang="en-US" altLang="zh-CN" b="0">
                      <a:solidFill>
                        <a:srgbClr val="000000"/>
                      </a:solidFill>
                    </a:rPr>
                    <a:t>C</a:t>
                  </a:r>
                  <a:endParaRPr lang="en-US" altLang="zh-CN" b="0">
                    <a:solidFill>
                      <a:srgbClr val="000000"/>
                    </a:solidFill>
                  </a:endParaRPr>
                </a:p>
              </p:txBody>
            </p:sp>
            <p:sp>
              <p:nvSpPr>
                <p:cNvPr id="314396" name="Rectangle 40"/>
                <p:cNvSpPr>
                  <a:spLocks noChangeArrowheads="1"/>
                </p:cNvSpPr>
                <p:nvPr/>
              </p:nvSpPr>
              <p:spPr bwMode="auto">
                <a:xfrm>
                  <a:off x="2634" y="2016"/>
                  <a:ext cx="2074"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4386" name="Group 41"/>
              <p:cNvGrpSpPr/>
              <p:nvPr/>
            </p:nvGrpSpPr>
            <p:grpSpPr bwMode="auto">
              <a:xfrm>
                <a:off x="4708" y="2016"/>
                <a:ext cx="2012" cy="384"/>
                <a:chOff x="4708" y="2016"/>
                <a:chExt cx="2012" cy="384"/>
              </a:xfrm>
            </p:grpSpPr>
            <p:sp>
              <p:nvSpPr>
                <p:cNvPr id="314393" name="Rectangle 42"/>
                <p:cNvSpPr>
                  <a:spLocks noChangeArrowheads="1"/>
                </p:cNvSpPr>
                <p:nvPr/>
              </p:nvSpPr>
              <p:spPr bwMode="auto">
                <a:xfrm>
                  <a:off x="4751" y="2016"/>
                  <a:ext cx="1926" cy="384"/>
                </a:xfrm>
                <a:prstGeom prst="rect">
                  <a:avLst/>
                </a:prstGeom>
                <a:noFill/>
                <a:ln w="9525">
                  <a:solidFill>
                    <a:srgbClr val="A50021"/>
                  </a:solidFill>
                  <a:miter lim="800000"/>
                </a:ln>
              </p:spPr>
              <p:txBody>
                <a:bodyPr anchor="ctr"/>
                <a:lstStyle/>
                <a:p>
                  <a:pPr algn="ctr"/>
                  <a:r>
                    <a:rPr lang="en-US" altLang="zh-CN" b="0">
                      <a:solidFill>
                        <a:srgbClr val="000000"/>
                      </a:solidFill>
                    </a:rPr>
                    <a:t>50%</a:t>
                  </a:r>
                  <a:endParaRPr lang="en-US" altLang="zh-CN" b="0">
                    <a:solidFill>
                      <a:srgbClr val="000000"/>
                    </a:solidFill>
                  </a:endParaRPr>
                </a:p>
              </p:txBody>
            </p:sp>
            <p:sp>
              <p:nvSpPr>
                <p:cNvPr id="314394" name="Rectangle 43"/>
                <p:cNvSpPr>
                  <a:spLocks noChangeArrowheads="1"/>
                </p:cNvSpPr>
                <p:nvPr/>
              </p:nvSpPr>
              <p:spPr bwMode="auto">
                <a:xfrm>
                  <a:off x="4708" y="2016"/>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4387" name="Group 44"/>
              <p:cNvGrpSpPr/>
              <p:nvPr/>
            </p:nvGrpSpPr>
            <p:grpSpPr bwMode="auto">
              <a:xfrm>
                <a:off x="2634" y="2400"/>
                <a:ext cx="2074" cy="384"/>
                <a:chOff x="2634" y="2400"/>
                <a:chExt cx="2074" cy="384"/>
              </a:xfrm>
            </p:grpSpPr>
            <p:sp>
              <p:nvSpPr>
                <p:cNvPr id="314391" name="Rectangle 45"/>
                <p:cNvSpPr>
                  <a:spLocks noChangeArrowheads="1"/>
                </p:cNvSpPr>
                <p:nvPr/>
              </p:nvSpPr>
              <p:spPr bwMode="auto">
                <a:xfrm>
                  <a:off x="2677" y="2400"/>
                  <a:ext cx="1988" cy="384"/>
                </a:xfrm>
                <a:prstGeom prst="rect">
                  <a:avLst/>
                </a:prstGeom>
                <a:noFill/>
                <a:ln w="9525">
                  <a:solidFill>
                    <a:srgbClr val="A50021"/>
                  </a:solidFill>
                  <a:miter lim="800000"/>
                </a:ln>
              </p:spPr>
              <p:txBody>
                <a:bodyPr anchor="ctr"/>
                <a:lstStyle/>
                <a:p>
                  <a:pPr algn="ctr"/>
                  <a:r>
                    <a:rPr lang="en-US" altLang="zh-CN" b="0">
                      <a:solidFill>
                        <a:srgbClr val="000000"/>
                      </a:solidFill>
                    </a:rPr>
                    <a:t>D</a:t>
                  </a:r>
                  <a:endParaRPr lang="en-US" altLang="zh-CN" b="0">
                    <a:solidFill>
                      <a:srgbClr val="000000"/>
                    </a:solidFill>
                  </a:endParaRPr>
                </a:p>
              </p:txBody>
            </p:sp>
            <p:sp>
              <p:nvSpPr>
                <p:cNvPr id="314392" name="Rectangle 46"/>
                <p:cNvSpPr>
                  <a:spLocks noChangeArrowheads="1"/>
                </p:cNvSpPr>
                <p:nvPr/>
              </p:nvSpPr>
              <p:spPr bwMode="auto">
                <a:xfrm>
                  <a:off x="2634" y="2400"/>
                  <a:ext cx="2074"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4388" name="Group 47"/>
              <p:cNvGrpSpPr/>
              <p:nvPr/>
            </p:nvGrpSpPr>
            <p:grpSpPr bwMode="auto">
              <a:xfrm>
                <a:off x="4708" y="2400"/>
                <a:ext cx="2012" cy="384"/>
                <a:chOff x="4708" y="2400"/>
                <a:chExt cx="2012" cy="384"/>
              </a:xfrm>
            </p:grpSpPr>
            <p:sp>
              <p:nvSpPr>
                <p:cNvPr id="314389" name="Rectangle 48"/>
                <p:cNvSpPr>
                  <a:spLocks noChangeArrowheads="1"/>
                </p:cNvSpPr>
                <p:nvPr/>
              </p:nvSpPr>
              <p:spPr bwMode="auto">
                <a:xfrm>
                  <a:off x="4751" y="2400"/>
                  <a:ext cx="1926" cy="384"/>
                </a:xfrm>
                <a:prstGeom prst="rect">
                  <a:avLst/>
                </a:prstGeom>
                <a:noFill/>
                <a:ln w="9525">
                  <a:solidFill>
                    <a:srgbClr val="A50021"/>
                  </a:solidFill>
                  <a:miter lim="800000"/>
                </a:ln>
              </p:spPr>
              <p:txBody>
                <a:bodyPr anchor="ctr"/>
                <a:lstStyle/>
                <a:p>
                  <a:pPr algn="ctr"/>
                  <a:r>
                    <a:rPr lang="en-US" altLang="zh-CN" b="0">
                      <a:solidFill>
                        <a:srgbClr val="000000"/>
                      </a:solidFill>
                    </a:rPr>
                    <a:t>0%</a:t>
                  </a:r>
                  <a:endParaRPr lang="en-US" altLang="zh-CN" b="0">
                    <a:solidFill>
                      <a:srgbClr val="000000"/>
                    </a:solidFill>
                  </a:endParaRPr>
                </a:p>
              </p:txBody>
            </p:sp>
            <p:sp>
              <p:nvSpPr>
                <p:cNvPr id="314390" name="Rectangle 49"/>
                <p:cNvSpPr>
                  <a:spLocks noChangeArrowheads="1"/>
                </p:cNvSpPr>
                <p:nvPr/>
              </p:nvSpPr>
              <p:spPr bwMode="auto">
                <a:xfrm>
                  <a:off x="4708" y="2400"/>
                  <a:ext cx="2012" cy="384"/>
                </a:xfrm>
                <a:prstGeom prst="rect">
                  <a:avLst/>
                </a:prstGeom>
                <a:noFill/>
                <a:ln w="7">
                  <a:solidFill>
                    <a:srgbClr val="A50021"/>
                  </a:solidFill>
                  <a:miter lim="800000"/>
                </a:ln>
              </p:spPr>
              <p:txBody>
                <a:bodyPr/>
                <a:lstStyle/>
                <a:p>
                  <a:endParaRPr lang="zh-CN" altLang="en-US">
                    <a:solidFill>
                      <a:srgbClr val="000000"/>
                    </a:solidFill>
                  </a:endParaRPr>
                </a:p>
              </p:txBody>
            </p:sp>
          </p:grpSp>
        </p:grpSp>
        <p:sp>
          <p:nvSpPr>
            <p:cNvPr id="314373" name="Rectangle 50"/>
            <p:cNvSpPr>
              <a:spLocks noChangeArrowheads="1"/>
            </p:cNvSpPr>
            <p:nvPr/>
          </p:nvSpPr>
          <p:spPr bwMode="auto">
            <a:xfrm>
              <a:off x="-3" y="-3"/>
              <a:ext cx="6726" cy="2790"/>
            </a:xfrm>
            <a:prstGeom prst="rect">
              <a:avLst/>
            </a:prstGeom>
            <a:noFill/>
            <a:ln w="9525">
              <a:solidFill>
                <a:srgbClr val="A50021"/>
              </a:solidFill>
              <a:miter lim="800000"/>
            </a:ln>
          </p:spPr>
          <p:txBody>
            <a:bodyPr/>
            <a:lstStyle/>
            <a:p>
              <a:endParaRPr lang="zh-CN" alt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ext Box 2"/>
          <p:cNvSpPr>
            <a:spLocks noGrp="1" noChangeArrowheads="1"/>
          </p:cNvSpPr>
          <p:nvPr>
            <p:ph type="title"/>
          </p:nvPr>
        </p:nvSpPr>
        <p:spPr>
          <a:xfrm>
            <a:off x="0" y="0"/>
            <a:ext cx="10668000" cy="85725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销售人员薪酬计划：基本薪酬</a:t>
            </a:r>
            <a:r>
              <a:rPr lang="en-US" altLang="zh-CN" sz="3200" b="1" smtClean="0">
                <a:solidFill>
                  <a:srgbClr val="FFFFFF"/>
                </a:solidFill>
                <a:latin typeface="华文中宋" pitchFamily="2" charset="-122"/>
                <a:ea typeface="华文中宋" pitchFamily="2" charset="-122"/>
              </a:rPr>
              <a:t>+</a:t>
            </a:r>
            <a:r>
              <a:rPr lang="zh-CN" altLang="en-US" sz="3200" b="1" smtClean="0">
                <a:solidFill>
                  <a:srgbClr val="FFFFFF"/>
                </a:solidFill>
                <a:latin typeface="华文中宋" pitchFamily="2" charset="-122"/>
                <a:ea typeface="华文中宋" pitchFamily="2" charset="-122"/>
              </a:rPr>
              <a:t>奖金</a:t>
            </a:r>
            <a:r>
              <a:rPr lang="en-US" altLang="zh-CN" sz="3200" b="1" smtClean="0">
                <a:solidFill>
                  <a:srgbClr val="FFFFFF"/>
                </a:solidFill>
                <a:latin typeface="华文中宋" pitchFamily="2" charset="-122"/>
                <a:ea typeface="华文中宋" pitchFamily="2" charset="-122"/>
              </a:rPr>
              <a:t>3</a:t>
            </a:r>
            <a:endParaRPr lang="en-US" altLang="zh-CN" sz="3200" b="1" smtClean="0">
              <a:solidFill>
                <a:srgbClr val="FFFFFF"/>
              </a:solidFill>
              <a:latin typeface="华文中宋" pitchFamily="2" charset="-122"/>
              <a:ea typeface="华文中宋" pitchFamily="2" charset="-122"/>
            </a:endParaRPr>
          </a:p>
        </p:txBody>
      </p:sp>
      <p:graphicFrame>
        <p:nvGraphicFramePr>
          <p:cNvPr id="1226755" name="Group 3"/>
          <p:cNvGraphicFramePr>
            <a:graphicFrameLocks noGrp="1"/>
          </p:cNvGraphicFramePr>
          <p:nvPr>
            <p:ph idx="1"/>
          </p:nvPr>
        </p:nvGraphicFramePr>
        <p:xfrm>
          <a:off x="869950" y="1506538"/>
          <a:ext cx="9359900" cy="4610104"/>
        </p:xfrm>
        <a:graphic>
          <a:graphicData uri="http://schemas.openxmlformats.org/drawingml/2006/table">
            <a:tbl>
              <a:tblPr/>
              <a:tblGrid>
                <a:gridCol w="4319588"/>
                <a:gridCol w="504825"/>
                <a:gridCol w="719137"/>
                <a:gridCol w="881063"/>
                <a:gridCol w="642937"/>
                <a:gridCol w="731838"/>
                <a:gridCol w="731837"/>
                <a:gridCol w="828675"/>
              </a:tblGrid>
              <a:tr h="234950">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薪酬构成</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奖金计算方式</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r>
              <a:tr h="620713">
                <a:tc rowSpan="7">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266700" algn="l"/>
                        </a:tabLst>
                      </a:pPr>
                      <a:r>
                        <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基本薪酬：</a:t>
                      </a:r>
                      <a:r>
                        <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a:t>
                      </a:r>
                      <a:r>
                        <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万元</a:t>
                      </a:r>
                      <a:r>
                        <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目标奖金：</a:t>
                      </a:r>
                      <a:r>
                        <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a:t>
                      </a:r>
                      <a:r>
                        <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万元</a:t>
                      </a:r>
                      <a:r>
                        <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年，每季度根据销售额和利润完成情况浮动计发</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目标薪酬：</a:t>
                      </a:r>
                      <a:r>
                        <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a:t>
                      </a:r>
                      <a:r>
                        <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万元</a:t>
                      </a:r>
                      <a:r>
                        <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年，上限封顶，最高不超过</a:t>
                      </a:r>
                      <a:r>
                        <a:rPr kumimoji="1" lang="en-US"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9.6</a:t>
                      </a:r>
                      <a:r>
                        <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万元</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1044575" rtl="0" eaLnBrk="1" fontAlgn="base" latinLnBrk="0" hangingPunct="1">
                        <a:lnSpc>
                          <a:spcPct val="100000"/>
                        </a:lnSpc>
                        <a:spcBef>
                          <a:spcPct val="20000"/>
                        </a:spcBef>
                        <a:spcAft>
                          <a:spcPct val="0"/>
                        </a:spcAft>
                        <a:buClrTx/>
                        <a:buSzTx/>
                        <a:buFontTx/>
                        <a:buNone/>
                      </a:pPr>
                      <a:endParaRPr kumimoji="1" lang="zh-CN"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5">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相当于季度目标奖金的百分比</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r>
              <a:tr h="493713">
                <a:tc vMerge="1">
                  <a:tcPr/>
                </a:tc>
                <a:tc rowSpan="5">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销</a:t>
                      </a:r>
                      <a:endPar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售</a:t>
                      </a:r>
                      <a:endPar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额</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超越</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50.0%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87.5%</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125.0%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162.5%</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2763">
                <a:tc vMerge="1">
                  <a:tcPr/>
                </a:tc>
                <a:tc vMerge="1">
                  <a:tcPr/>
                </a:tc>
                <a:tc>
                  <a:txBody>
                    <a:bodyPr/>
                    <a:lstStyle/>
                    <a:p>
                      <a:pPr marL="0" marR="0" lvl="0" indent="0" algn="l" defTabSz="1044575" rtl="0" eaLnBrk="1" fontAlgn="base" latinLnBrk="0" hangingPunct="1">
                        <a:lnSpc>
                          <a:spcPct val="100000"/>
                        </a:lnSpc>
                        <a:spcBef>
                          <a:spcPct val="20000"/>
                        </a:spcBef>
                        <a:spcAft>
                          <a:spcPct val="0"/>
                        </a:spcAft>
                        <a:buClrTx/>
                        <a:buSzTx/>
                        <a:buFontTx/>
                        <a:buNone/>
                      </a:pPr>
                      <a:endParaRPr kumimoji="1" lang="zh-CN"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37.5%</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75.0%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112.5%</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150.0%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162.5%</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vMerge="1">
                  <a:tcPr/>
                </a:tc>
                <a:tc vMerge="1">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目标</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25.8%</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62.5%</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112.5%</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125.0%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2763">
                <a:tc vMerge="1">
                  <a:tcPr/>
                </a:tc>
                <a:tc vMerge="1">
                  <a:tcPr/>
                </a:tc>
                <a:tc>
                  <a:txBody>
                    <a:bodyPr/>
                    <a:lstStyle/>
                    <a:p>
                      <a:pPr marL="0" marR="0" lvl="0" indent="0" algn="l" defTabSz="1044575" rtl="0" eaLnBrk="1" fontAlgn="base" latinLnBrk="0" hangingPunct="1">
                        <a:lnSpc>
                          <a:spcPct val="100000"/>
                        </a:lnSpc>
                        <a:spcBef>
                          <a:spcPct val="20000"/>
                        </a:spcBef>
                        <a:spcAft>
                          <a:spcPct val="0"/>
                        </a:spcAft>
                        <a:buClrTx/>
                        <a:buSzTx/>
                        <a:buFontTx/>
                        <a:buNone/>
                      </a:pPr>
                      <a:endParaRPr kumimoji="1" lang="zh-CN"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12.5%</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37.5%</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62.5%</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75.0%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87.5%</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vMerge="1">
                  <a:tcPr/>
                </a:tc>
                <a:tc vMerge="1">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最低</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12.5%</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25.8%</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37.5%</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50.0%</a:t>
                      </a:r>
                      <a:endParaRPr kumimoji="1" lang="en-US"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2763">
                <a:tc vMerge="1">
                  <a:tcPr/>
                </a:tc>
                <a:tc gridSpan="2">
                  <a:txBody>
                    <a:bodyPr/>
                    <a:lstStyle/>
                    <a:p>
                      <a:pPr marL="0" marR="0" lvl="0" indent="0" algn="l" defTabSz="1044575" rtl="0" eaLnBrk="1" fontAlgn="base" latinLnBrk="0" hangingPunct="1">
                        <a:lnSpc>
                          <a:spcPct val="100000"/>
                        </a:lnSpc>
                        <a:spcBef>
                          <a:spcPct val="20000"/>
                        </a:spcBef>
                        <a:spcAft>
                          <a:spcPct val="0"/>
                        </a:spcAft>
                        <a:buClrTx/>
                        <a:buSzTx/>
                        <a:buFontTx/>
                        <a:buNone/>
                      </a:pPr>
                      <a:endParaRPr kumimoji="1" lang="zh-CN"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最低</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44575" rtl="0" eaLnBrk="1" fontAlgn="base" latinLnBrk="0" hangingPunct="1">
                        <a:lnSpc>
                          <a:spcPct val="100000"/>
                        </a:lnSpc>
                        <a:spcBef>
                          <a:spcPct val="20000"/>
                        </a:spcBef>
                        <a:spcAft>
                          <a:spcPct val="0"/>
                        </a:spcAft>
                        <a:buClrTx/>
                        <a:buSzTx/>
                        <a:buFontTx/>
                        <a:buNone/>
                      </a:pPr>
                      <a:endParaRPr kumimoji="1" lang="zh-CN"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目标</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44575" rtl="0" eaLnBrk="1" fontAlgn="base" latinLnBrk="0" hangingPunct="1">
                        <a:lnSpc>
                          <a:spcPct val="100000"/>
                        </a:lnSpc>
                        <a:spcBef>
                          <a:spcPct val="20000"/>
                        </a:spcBef>
                        <a:spcAft>
                          <a:spcPct val="0"/>
                        </a:spcAft>
                        <a:buClrTx/>
                        <a:buSzTx/>
                        <a:buFontTx/>
                        <a:buNone/>
                      </a:pPr>
                      <a:endParaRPr kumimoji="1" lang="zh-CN"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超越</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2763">
                <a:tc>
                  <a:txBody>
                    <a:bodyPr/>
                    <a:lstStyle/>
                    <a:p>
                      <a:pPr marL="0" marR="0" lvl="0" indent="0" algn="l" defTabSz="1044575" rtl="0" eaLnBrk="1" fontAlgn="base" latinLnBrk="0" hangingPunct="1">
                        <a:lnSpc>
                          <a:spcPct val="100000"/>
                        </a:lnSpc>
                        <a:spcBef>
                          <a:spcPct val="20000"/>
                        </a:spcBef>
                        <a:spcAft>
                          <a:spcPct val="0"/>
                        </a:spcAft>
                        <a:buClrTx/>
                        <a:buSzTx/>
                        <a:buFontTx/>
                        <a:buNone/>
                      </a:pPr>
                      <a:endParaRPr kumimoji="1" lang="zh-CN" alt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1044575" rtl="0" eaLnBrk="1" fontAlgn="base" latinLnBrk="0" hangingPunct="1">
                        <a:lnSpc>
                          <a:spcPct val="100000"/>
                        </a:lnSpc>
                        <a:spcBef>
                          <a:spcPct val="20000"/>
                        </a:spcBef>
                        <a:spcAft>
                          <a:spcPct val="0"/>
                        </a:spcAft>
                        <a:buClrTx/>
                        <a:buSzTx/>
                        <a:buFontTx/>
                        <a:buNone/>
                      </a:pPr>
                      <a:endParaRPr kumimoji="1" lang="zh-CN"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gridSpan="5">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利 润</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r>
            </a:tbl>
          </a:graphicData>
        </a:graphic>
      </p:graphicFrame>
    </p:spTree>
  </p:cSld>
  <p:clrMapOvr>
    <a:masterClrMapping/>
  </p:clrMapOvr>
  <p:transition spd="slow">
    <p:wipe/>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销售人员薪酬计划：基本薪酬</a:t>
            </a:r>
            <a:r>
              <a:rPr lang="en-US" altLang="zh-CN" sz="3200" b="1" smtClean="0">
                <a:solidFill>
                  <a:srgbClr val="FFFFFF"/>
                </a:solidFill>
                <a:latin typeface="华文中宋" pitchFamily="2" charset="-122"/>
                <a:ea typeface="华文中宋" pitchFamily="2" charset="-122"/>
              </a:rPr>
              <a:t>+</a:t>
            </a:r>
            <a:r>
              <a:rPr lang="zh-CN" altLang="en-US" sz="3200" b="1" smtClean="0">
                <a:solidFill>
                  <a:srgbClr val="FFFFFF"/>
                </a:solidFill>
                <a:latin typeface="华文中宋" pitchFamily="2" charset="-122"/>
                <a:ea typeface="华文中宋" pitchFamily="2" charset="-122"/>
              </a:rPr>
              <a:t>佣金</a:t>
            </a:r>
            <a:r>
              <a:rPr lang="en-US" altLang="zh-CN" sz="3200" b="1" smtClean="0">
                <a:solidFill>
                  <a:srgbClr val="FFFFFF"/>
                </a:solidFill>
                <a:latin typeface="华文中宋" pitchFamily="2" charset="-122"/>
                <a:ea typeface="华文中宋" pitchFamily="2" charset="-122"/>
              </a:rPr>
              <a:t>+</a:t>
            </a:r>
            <a:r>
              <a:rPr lang="zh-CN" altLang="en-US" sz="3200" b="1" smtClean="0">
                <a:solidFill>
                  <a:srgbClr val="FFFFFF"/>
                </a:solidFill>
                <a:latin typeface="华文中宋" pitchFamily="2" charset="-122"/>
                <a:ea typeface="华文中宋" pitchFamily="2" charset="-122"/>
              </a:rPr>
              <a:t>奖金</a:t>
            </a:r>
            <a:endParaRPr lang="zh-CN" altLang="en-US" sz="3200" b="1" smtClean="0">
              <a:solidFill>
                <a:srgbClr val="FFFFFF"/>
              </a:solidFill>
              <a:latin typeface="华文中宋" pitchFamily="2" charset="-122"/>
              <a:ea typeface="华文中宋" pitchFamily="2" charset="-122"/>
            </a:endParaRPr>
          </a:p>
        </p:txBody>
      </p:sp>
      <p:grpSp>
        <p:nvGrpSpPr>
          <p:cNvPr id="316419" name="Group 3"/>
          <p:cNvGrpSpPr/>
          <p:nvPr/>
        </p:nvGrpSpPr>
        <p:grpSpPr bwMode="auto">
          <a:xfrm>
            <a:off x="869950" y="1506538"/>
            <a:ext cx="8828088" cy="5111750"/>
            <a:chOff x="-3" y="-3"/>
            <a:chExt cx="6457" cy="2022"/>
          </a:xfrm>
        </p:grpSpPr>
        <p:grpSp>
          <p:nvGrpSpPr>
            <p:cNvPr id="316420" name="Group 4"/>
            <p:cNvGrpSpPr/>
            <p:nvPr/>
          </p:nvGrpSpPr>
          <p:grpSpPr bwMode="auto">
            <a:xfrm>
              <a:off x="0" y="0"/>
              <a:ext cx="6451" cy="2016"/>
              <a:chOff x="0" y="0"/>
              <a:chExt cx="6451" cy="2016"/>
            </a:xfrm>
          </p:grpSpPr>
          <p:grpSp>
            <p:nvGrpSpPr>
              <p:cNvPr id="316422" name="Group 5"/>
              <p:cNvGrpSpPr/>
              <p:nvPr/>
            </p:nvGrpSpPr>
            <p:grpSpPr bwMode="auto">
              <a:xfrm>
                <a:off x="0" y="0"/>
                <a:ext cx="3426" cy="384"/>
                <a:chOff x="0" y="0"/>
                <a:chExt cx="3426" cy="384"/>
              </a:xfrm>
            </p:grpSpPr>
            <p:sp>
              <p:nvSpPr>
                <p:cNvPr id="316453" name="Rectangle 6"/>
                <p:cNvSpPr>
                  <a:spLocks noChangeArrowheads="1"/>
                </p:cNvSpPr>
                <p:nvPr/>
              </p:nvSpPr>
              <p:spPr bwMode="auto">
                <a:xfrm>
                  <a:off x="43" y="0"/>
                  <a:ext cx="3340" cy="384"/>
                </a:xfrm>
                <a:prstGeom prst="rect">
                  <a:avLst/>
                </a:prstGeom>
                <a:noFill/>
                <a:ln w="9525">
                  <a:solidFill>
                    <a:srgbClr val="A50021"/>
                  </a:solidFill>
                  <a:miter lim="800000"/>
                </a:ln>
              </p:spPr>
              <p:txBody>
                <a:bodyPr anchor="ctr"/>
                <a:lstStyle/>
                <a:p>
                  <a:pPr algn="ctr"/>
                  <a:r>
                    <a:rPr lang="zh-CN" altLang="en-US">
                      <a:solidFill>
                        <a:srgbClr val="000000"/>
                      </a:solidFill>
                    </a:rPr>
                    <a:t>薪酬构成</a:t>
                  </a:r>
                  <a:endParaRPr lang="zh-CN" altLang="en-US" b="0">
                    <a:solidFill>
                      <a:srgbClr val="000000"/>
                    </a:solidFill>
                  </a:endParaRPr>
                </a:p>
              </p:txBody>
            </p:sp>
            <p:sp>
              <p:nvSpPr>
                <p:cNvPr id="316454" name="Rectangle 7"/>
                <p:cNvSpPr>
                  <a:spLocks noChangeArrowheads="1"/>
                </p:cNvSpPr>
                <p:nvPr/>
              </p:nvSpPr>
              <p:spPr bwMode="auto">
                <a:xfrm>
                  <a:off x="0" y="0"/>
                  <a:ext cx="3426"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6423" name="Group 8"/>
              <p:cNvGrpSpPr/>
              <p:nvPr/>
            </p:nvGrpSpPr>
            <p:grpSpPr bwMode="auto">
              <a:xfrm>
                <a:off x="3426" y="0"/>
                <a:ext cx="3025" cy="384"/>
                <a:chOff x="3426" y="0"/>
                <a:chExt cx="3025" cy="384"/>
              </a:xfrm>
            </p:grpSpPr>
            <p:sp>
              <p:nvSpPr>
                <p:cNvPr id="316451" name="Rectangle 9"/>
                <p:cNvSpPr>
                  <a:spLocks noChangeArrowheads="1"/>
                </p:cNvSpPr>
                <p:nvPr/>
              </p:nvSpPr>
              <p:spPr bwMode="auto">
                <a:xfrm>
                  <a:off x="3469" y="0"/>
                  <a:ext cx="2939" cy="384"/>
                </a:xfrm>
                <a:prstGeom prst="rect">
                  <a:avLst/>
                </a:prstGeom>
                <a:noFill/>
                <a:ln w="9525">
                  <a:solidFill>
                    <a:srgbClr val="A50021"/>
                  </a:solidFill>
                  <a:miter lim="800000"/>
                </a:ln>
              </p:spPr>
              <p:txBody>
                <a:bodyPr anchor="ctr"/>
                <a:lstStyle/>
                <a:p>
                  <a:pPr algn="ctr"/>
                  <a:r>
                    <a:rPr lang="zh-CN" altLang="en-US">
                      <a:solidFill>
                        <a:srgbClr val="000000"/>
                      </a:solidFill>
                    </a:rPr>
                    <a:t>季度利润奖金</a:t>
                  </a:r>
                  <a:endParaRPr lang="zh-CN" altLang="en-US" b="0">
                    <a:solidFill>
                      <a:srgbClr val="000000"/>
                    </a:solidFill>
                  </a:endParaRPr>
                </a:p>
              </p:txBody>
            </p:sp>
            <p:sp>
              <p:nvSpPr>
                <p:cNvPr id="316452" name="Rectangle 10"/>
                <p:cNvSpPr>
                  <a:spLocks noChangeArrowheads="1"/>
                </p:cNvSpPr>
                <p:nvPr/>
              </p:nvSpPr>
              <p:spPr bwMode="auto">
                <a:xfrm>
                  <a:off x="3426" y="0"/>
                  <a:ext cx="3025"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6424" name="Group 11"/>
              <p:cNvGrpSpPr/>
              <p:nvPr/>
            </p:nvGrpSpPr>
            <p:grpSpPr bwMode="auto">
              <a:xfrm>
                <a:off x="0" y="384"/>
                <a:ext cx="3426" cy="1632"/>
                <a:chOff x="0" y="384"/>
                <a:chExt cx="3426" cy="1632"/>
              </a:xfrm>
            </p:grpSpPr>
            <p:sp>
              <p:nvSpPr>
                <p:cNvPr id="316449" name="Rectangle 12"/>
                <p:cNvSpPr>
                  <a:spLocks noChangeArrowheads="1"/>
                </p:cNvSpPr>
                <p:nvPr/>
              </p:nvSpPr>
              <p:spPr bwMode="auto">
                <a:xfrm>
                  <a:off x="43" y="384"/>
                  <a:ext cx="3340" cy="1632"/>
                </a:xfrm>
                <a:prstGeom prst="rect">
                  <a:avLst/>
                </a:prstGeom>
                <a:noFill/>
                <a:ln w="9525">
                  <a:solidFill>
                    <a:srgbClr val="A50021"/>
                  </a:solidFill>
                  <a:miter lim="800000"/>
                </a:ln>
              </p:spPr>
              <p:txBody>
                <a:bodyPr anchor="ctr"/>
                <a:lstStyle/>
                <a:p>
                  <a:pPr indent="-266700">
                    <a:tabLst>
                      <a:tab pos="266700" algn="l"/>
                    </a:tabLst>
                  </a:pPr>
                  <a:r>
                    <a:rPr lang="en-US" altLang="zh-CN" b="0">
                      <a:solidFill>
                        <a:srgbClr val="000000"/>
                      </a:solidFill>
                      <a:latin typeface="Wingdings" panose="05000000000000000000" pitchFamily="2" charset="2"/>
                    </a:rPr>
                    <a:t> l</a:t>
                  </a:r>
                  <a:r>
                    <a:rPr lang="en-US" altLang="zh-CN" b="0">
                      <a:solidFill>
                        <a:srgbClr val="000000"/>
                      </a:solidFill>
                      <a:cs typeface="Times New Roman" panose="02020603050405020304" pitchFamily="18" charset="0"/>
                    </a:rPr>
                    <a:t>   </a:t>
                  </a:r>
                  <a:r>
                    <a:rPr lang="zh-CN" altLang="en-US" b="0">
                      <a:solidFill>
                        <a:srgbClr val="000000"/>
                      </a:solidFill>
                    </a:rPr>
                    <a:t>基本薪酬：</a:t>
                  </a:r>
                  <a:r>
                    <a:rPr lang="en-US" altLang="zh-CN" b="0">
                      <a:solidFill>
                        <a:srgbClr val="000000"/>
                      </a:solidFill>
                    </a:rPr>
                    <a:t>4.2</a:t>
                  </a:r>
                  <a:r>
                    <a:rPr lang="zh-CN" altLang="en-US" b="0">
                      <a:solidFill>
                        <a:srgbClr val="000000"/>
                      </a:solidFill>
                    </a:rPr>
                    <a:t>万元</a:t>
                  </a:r>
                  <a:r>
                    <a:rPr lang="en-US" altLang="zh-CN" b="0">
                      <a:solidFill>
                        <a:srgbClr val="000000"/>
                      </a:solidFill>
                    </a:rPr>
                    <a:t>/</a:t>
                  </a:r>
                  <a:r>
                    <a:rPr lang="zh-CN" altLang="en-US" b="0">
                      <a:solidFill>
                        <a:srgbClr val="000000"/>
                      </a:solidFill>
                    </a:rPr>
                    <a:t>年</a:t>
                  </a:r>
                  <a:endParaRPr lang="zh-CN" altLang="en-US" b="0">
                    <a:solidFill>
                      <a:srgbClr val="000000"/>
                    </a:solidFill>
                  </a:endParaRPr>
                </a:p>
                <a:p>
                  <a:pPr indent="-266700" eaLnBrk="0" hangingPunct="0">
                    <a:tabLst>
                      <a:tab pos="266700" algn="l"/>
                    </a:tabLst>
                  </a:pPr>
                  <a:r>
                    <a:rPr lang="zh-CN" altLang="en-US" b="0">
                      <a:solidFill>
                        <a:srgbClr val="000000"/>
                      </a:solidFill>
                      <a:latin typeface="Wingdings" panose="05000000000000000000" pitchFamily="2" charset="2"/>
                    </a:rPr>
                    <a:t> </a:t>
                  </a:r>
                  <a:r>
                    <a:rPr lang="en-US" altLang="zh-CN" b="0">
                      <a:solidFill>
                        <a:srgbClr val="000000"/>
                      </a:solidFill>
                      <a:latin typeface="Wingdings" panose="05000000000000000000" pitchFamily="2" charset="2"/>
                    </a:rPr>
                    <a:t>l</a:t>
                  </a:r>
                  <a:r>
                    <a:rPr lang="en-US" altLang="zh-CN" b="0">
                      <a:solidFill>
                        <a:srgbClr val="000000"/>
                      </a:solidFill>
                      <a:cs typeface="Times New Roman" panose="02020603050405020304" pitchFamily="18" charset="0"/>
                    </a:rPr>
                    <a:t>  </a:t>
                  </a:r>
                  <a:r>
                    <a:rPr lang="zh-CN" altLang="en-US" b="0">
                      <a:solidFill>
                        <a:srgbClr val="000000"/>
                      </a:solidFill>
                    </a:rPr>
                    <a:t>佣金：每月发放，佣金比率为销售额的</a:t>
                  </a:r>
                  <a:r>
                    <a:rPr lang="en-US" altLang="zh-CN" b="0">
                      <a:solidFill>
                        <a:srgbClr val="000000"/>
                      </a:solidFill>
                    </a:rPr>
                    <a:t>6%</a:t>
                  </a:r>
                  <a:endParaRPr lang="en-US" altLang="zh-CN" b="0">
                    <a:solidFill>
                      <a:srgbClr val="000000"/>
                    </a:solidFill>
                  </a:endParaRPr>
                </a:p>
                <a:p>
                  <a:pPr indent="-266700" eaLnBrk="0" hangingPunct="0">
                    <a:tabLst>
                      <a:tab pos="266700" algn="l"/>
                    </a:tabLst>
                  </a:pPr>
                  <a:r>
                    <a:rPr lang="en-US" altLang="zh-CN" b="0">
                      <a:solidFill>
                        <a:srgbClr val="000000"/>
                      </a:solidFill>
                      <a:latin typeface="Wingdings" panose="05000000000000000000" pitchFamily="2" charset="2"/>
                    </a:rPr>
                    <a:t> l</a:t>
                  </a:r>
                  <a:r>
                    <a:rPr lang="en-US" altLang="zh-CN" b="0">
                      <a:solidFill>
                        <a:srgbClr val="000000"/>
                      </a:solidFill>
                      <a:cs typeface="Times New Roman" panose="02020603050405020304" pitchFamily="18" charset="0"/>
                    </a:rPr>
                    <a:t> </a:t>
                  </a:r>
                  <a:r>
                    <a:rPr lang="zh-CN" altLang="en-US" b="0">
                      <a:solidFill>
                        <a:srgbClr val="000000"/>
                      </a:solidFill>
                    </a:rPr>
                    <a:t>奖金：季度发放，相当于佣金的百分比</a:t>
                  </a:r>
                  <a:endParaRPr lang="zh-CN" altLang="en-US" b="0">
                    <a:solidFill>
                      <a:srgbClr val="000000"/>
                    </a:solidFill>
                  </a:endParaRPr>
                </a:p>
                <a:p>
                  <a:pPr indent="-266700" eaLnBrk="0" hangingPunct="0">
                    <a:tabLst>
                      <a:tab pos="266700" algn="l"/>
                    </a:tabLst>
                  </a:pPr>
                  <a:r>
                    <a:rPr lang="zh-CN" altLang="en-US" b="0">
                      <a:solidFill>
                        <a:srgbClr val="000000"/>
                      </a:solidFill>
                      <a:latin typeface="Wingdings" panose="05000000000000000000" pitchFamily="2" charset="2"/>
                    </a:rPr>
                    <a:t> </a:t>
                  </a:r>
                  <a:r>
                    <a:rPr lang="en-US" altLang="zh-CN" b="0">
                      <a:solidFill>
                        <a:srgbClr val="000000"/>
                      </a:solidFill>
                      <a:latin typeface="Wingdings" panose="05000000000000000000" pitchFamily="2" charset="2"/>
                    </a:rPr>
                    <a:t>l</a:t>
                  </a:r>
                  <a:r>
                    <a:rPr lang="en-US" altLang="zh-CN" b="0">
                      <a:solidFill>
                        <a:srgbClr val="000000"/>
                      </a:solidFill>
                      <a:cs typeface="Times New Roman" panose="02020603050405020304" pitchFamily="18" charset="0"/>
                    </a:rPr>
                    <a:t>  </a:t>
                  </a:r>
                  <a:r>
                    <a:rPr lang="zh-CN" altLang="en-US" b="0">
                      <a:solidFill>
                        <a:srgbClr val="000000"/>
                      </a:solidFill>
                    </a:rPr>
                    <a:t>目标薪酬：</a:t>
                  </a:r>
                  <a:r>
                    <a:rPr lang="en-US" altLang="zh-CN" b="0">
                      <a:solidFill>
                        <a:srgbClr val="000000"/>
                      </a:solidFill>
                    </a:rPr>
                    <a:t>6</a:t>
                  </a:r>
                  <a:r>
                    <a:rPr lang="zh-CN" altLang="en-US" b="0">
                      <a:solidFill>
                        <a:srgbClr val="000000"/>
                      </a:solidFill>
                    </a:rPr>
                    <a:t>万元</a:t>
                  </a:r>
                  <a:r>
                    <a:rPr lang="en-US" altLang="zh-CN" b="0">
                      <a:solidFill>
                        <a:srgbClr val="000000"/>
                      </a:solidFill>
                    </a:rPr>
                    <a:t>/</a:t>
                  </a:r>
                  <a:r>
                    <a:rPr lang="zh-CN" altLang="en-US" b="0">
                      <a:solidFill>
                        <a:srgbClr val="000000"/>
                      </a:solidFill>
                    </a:rPr>
                    <a:t>年，上不封顶</a:t>
                  </a:r>
                  <a:endParaRPr lang="zh-CN" altLang="en-US" b="0">
                    <a:solidFill>
                      <a:srgbClr val="000000"/>
                    </a:solidFill>
                  </a:endParaRPr>
                </a:p>
              </p:txBody>
            </p:sp>
            <p:sp>
              <p:nvSpPr>
                <p:cNvPr id="316450" name="Rectangle 13"/>
                <p:cNvSpPr>
                  <a:spLocks noChangeArrowheads="1"/>
                </p:cNvSpPr>
                <p:nvPr/>
              </p:nvSpPr>
              <p:spPr bwMode="auto">
                <a:xfrm>
                  <a:off x="0" y="384"/>
                  <a:ext cx="3426" cy="1632"/>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6425" name="Group 14"/>
              <p:cNvGrpSpPr/>
              <p:nvPr/>
            </p:nvGrpSpPr>
            <p:grpSpPr bwMode="auto">
              <a:xfrm>
                <a:off x="3426" y="384"/>
                <a:ext cx="1273" cy="480"/>
                <a:chOff x="3426" y="384"/>
                <a:chExt cx="1273" cy="480"/>
              </a:xfrm>
            </p:grpSpPr>
            <p:sp>
              <p:nvSpPr>
                <p:cNvPr id="316447" name="Rectangle 15"/>
                <p:cNvSpPr>
                  <a:spLocks noChangeArrowheads="1"/>
                </p:cNvSpPr>
                <p:nvPr/>
              </p:nvSpPr>
              <p:spPr bwMode="auto">
                <a:xfrm>
                  <a:off x="3469" y="384"/>
                  <a:ext cx="1187" cy="480"/>
                </a:xfrm>
                <a:prstGeom prst="rect">
                  <a:avLst/>
                </a:prstGeom>
                <a:noFill/>
                <a:ln w="9525">
                  <a:solidFill>
                    <a:srgbClr val="A50021"/>
                  </a:solidFill>
                  <a:miter lim="800000"/>
                </a:ln>
              </p:spPr>
              <p:txBody>
                <a:bodyPr anchor="ctr"/>
                <a:lstStyle/>
                <a:p>
                  <a:pPr algn="ctr"/>
                  <a:r>
                    <a:rPr lang="zh-CN" altLang="en-US">
                      <a:solidFill>
                        <a:srgbClr val="000000"/>
                      </a:solidFill>
                    </a:rPr>
                    <a:t>毛利率</a:t>
                  </a:r>
                  <a:endParaRPr lang="zh-CN" altLang="en-US" b="0">
                    <a:solidFill>
                      <a:srgbClr val="000000"/>
                    </a:solidFill>
                  </a:endParaRPr>
                </a:p>
              </p:txBody>
            </p:sp>
            <p:sp>
              <p:nvSpPr>
                <p:cNvPr id="316448" name="Rectangle 16"/>
                <p:cNvSpPr>
                  <a:spLocks noChangeArrowheads="1"/>
                </p:cNvSpPr>
                <p:nvPr/>
              </p:nvSpPr>
              <p:spPr bwMode="auto">
                <a:xfrm>
                  <a:off x="3426" y="384"/>
                  <a:ext cx="1273" cy="480"/>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6426" name="Group 17"/>
              <p:cNvGrpSpPr/>
              <p:nvPr/>
            </p:nvGrpSpPr>
            <p:grpSpPr bwMode="auto">
              <a:xfrm>
                <a:off x="4699" y="384"/>
                <a:ext cx="1752" cy="480"/>
                <a:chOff x="4699" y="384"/>
                <a:chExt cx="1752" cy="480"/>
              </a:xfrm>
            </p:grpSpPr>
            <p:sp>
              <p:nvSpPr>
                <p:cNvPr id="316445" name="Rectangle 18"/>
                <p:cNvSpPr>
                  <a:spLocks noChangeArrowheads="1"/>
                </p:cNvSpPr>
                <p:nvPr/>
              </p:nvSpPr>
              <p:spPr bwMode="auto">
                <a:xfrm>
                  <a:off x="4742" y="384"/>
                  <a:ext cx="1666" cy="480"/>
                </a:xfrm>
                <a:prstGeom prst="rect">
                  <a:avLst/>
                </a:prstGeom>
                <a:noFill/>
                <a:ln w="9525">
                  <a:solidFill>
                    <a:srgbClr val="A50021"/>
                  </a:solidFill>
                  <a:miter lim="800000"/>
                </a:ln>
              </p:spPr>
              <p:txBody>
                <a:bodyPr anchor="ctr"/>
                <a:lstStyle/>
                <a:p>
                  <a:pPr algn="ctr"/>
                  <a:r>
                    <a:rPr lang="zh-CN" altLang="en-US">
                      <a:solidFill>
                        <a:srgbClr val="000000"/>
                      </a:solidFill>
                    </a:rPr>
                    <a:t>奖金比例</a:t>
                  </a:r>
                  <a:endParaRPr lang="zh-CN" altLang="en-US" b="0">
                    <a:solidFill>
                      <a:srgbClr val="000000"/>
                    </a:solidFill>
                  </a:endParaRPr>
                </a:p>
                <a:p>
                  <a:pPr algn="ctr" eaLnBrk="0" hangingPunct="0"/>
                  <a:r>
                    <a:rPr lang="zh-CN" altLang="en-US" sz="1800">
                      <a:solidFill>
                        <a:srgbClr val="000000"/>
                      </a:solidFill>
                    </a:rPr>
                    <a:t>（相当于佣金的</a:t>
                  </a:r>
                  <a:r>
                    <a:rPr lang="en-US" altLang="zh-CN" sz="1800">
                      <a:solidFill>
                        <a:srgbClr val="000000"/>
                      </a:solidFill>
                    </a:rPr>
                    <a:t>%</a:t>
                  </a:r>
                  <a:r>
                    <a:rPr lang="zh-CN" altLang="en-US" sz="1800">
                      <a:solidFill>
                        <a:srgbClr val="000000"/>
                      </a:solidFill>
                    </a:rPr>
                    <a:t>）</a:t>
                  </a:r>
                  <a:endParaRPr lang="zh-CN" altLang="en-US" sz="1800" b="0">
                    <a:solidFill>
                      <a:srgbClr val="000000"/>
                    </a:solidFill>
                  </a:endParaRPr>
                </a:p>
              </p:txBody>
            </p:sp>
            <p:sp>
              <p:nvSpPr>
                <p:cNvPr id="316446" name="Rectangle 19"/>
                <p:cNvSpPr>
                  <a:spLocks noChangeArrowheads="1"/>
                </p:cNvSpPr>
                <p:nvPr/>
              </p:nvSpPr>
              <p:spPr bwMode="auto">
                <a:xfrm>
                  <a:off x="4699" y="384"/>
                  <a:ext cx="1752" cy="480"/>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6427" name="Group 20"/>
              <p:cNvGrpSpPr/>
              <p:nvPr/>
            </p:nvGrpSpPr>
            <p:grpSpPr bwMode="auto">
              <a:xfrm>
                <a:off x="3426" y="864"/>
                <a:ext cx="1273" cy="384"/>
                <a:chOff x="3426" y="864"/>
                <a:chExt cx="1273" cy="384"/>
              </a:xfrm>
            </p:grpSpPr>
            <p:sp>
              <p:nvSpPr>
                <p:cNvPr id="316443" name="Rectangle 21"/>
                <p:cNvSpPr>
                  <a:spLocks noChangeArrowheads="1"/>
                </p:cNvSpPr>
                <p:nvPr/>
              </p:nvSpPr>
              <p:spPr bwMode="auto">
                <a:xfrm>
                  <a:off x="3469" y="864"/>
                  <a:ext cx="1187" cy="384"/>
                </a:xfrm>
                <a:prstGeom prst="rect">
                  <a:avLst/>
                </a:prstGeom>
                <a:noFill/>
                <a:ln w="9525">
                  <a:solidFill>
                    <a:srgbClr val="A50021"/>
                  </a:solidFill>
                  <a:miter lim="800000"/>
                </a:ln>
              </p:spPr>
              <p:txBody>
                <a:bodyPr anchor="ctr"/>
                <a:lstStyle/>
                <a:p>
                  <a:pPr algn="ctr"/>
                  <a:r>
                    <a:rPr lang="en-US" altLang="zh-CN" b="0">
                      <a:solidFill>
                        <a:srgbClr val="000000"/>
                      </a:solidFill>
                    </a:rPr>
                    <a:t>15%</a:t>
                  </a:r>
                  <a:endParaRPr lang="en-US" altLang="zh-CN" b="0">
                    <a:solidFill>
                      <a:srgbClr val="000000"/>
                    </a:solidFill>
                  </a:endParaRPr>
                </a:p>
              </p:txBody>
            </p:sp>
            <p:sp>
              <p:nvSpPr>
                <p:cNvPr id="316444" name="Rectangle 22"/>
                <p:cNvSpPr>
                  <a:spLocks noChangeArrowheads="1"/>
                </p:cNvSpPr>
                <p:nvPr/>
              </p:nvSpPr>
              <p:spPr bwMode="auto">
                <a:xfrm>
                  <a:off x="3426" y="864"/>
                  <a:ext cx="1273"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6428" name="Group 23"/>
              <p:cNvGrpSpPr/>
              <p:nvPr/>
            </p:nvGrpSpPr>
            <p:grpSpPr bwMode="auto">
              <a:xfrm>
                <a:off x="4699" y="864"/>
                <a:ext cx="1752" cy="384"/>
                <a:chOff x="4699" y="864"/>
                <a:chExt cx="1752" cy="384"/>
              </a:xfrm>
            </p:grpSpPr>
            <p:sp>
              <p:nvSpPr>
                <p:cNvPr id="316441" name="Rectangle 24"/>
                <p:cNvSpPr>
                  <a:spLocks noChangeArrowheads="1"/>
                </p:cNvSpPr>
                <p:nvPr/>
              </p:nvSpPr>
              <p:spPr bwMode="auto">
                <a:xfrm>
                  <a:off x="4742" y="864"/>
                  <a:ext cx="1666" cy="384"/>
                </a:xfrm>
                <a:prstGeom prst="rect">
                  <a:avLst/>
                </a:prstGeom>
                <a:noFill/>
                <a:ln w="9525">
                  <a:solidFill>
                    <a:srgbClr val="A50021"/>
                  </a:solidFill>
                  <a:miter lim="800000"/>
                </a:ln>
              </p:spPr>
              <p:txBody>
                <a:bodyPr anchor="ctr"/>
                <a:lstStyle/>
                <a:p>
                  <a:pPr algn="ctr"/>
                  <a:r>
                    <a:rPr lang="en-US" altLang="zh-CN" b="0">
                      <a:solidFill>
                        <a:srgbClr val="000000"/>
                      </a:solidFill>
                    </a:rPr>
                    <a:t>0%</a:t>
                  </a:r>
                  <a:endParaRPr lang="en-US" altLang="zh-CN" b="0">
                    <a:solidFill>
                      <a:srgbClr val="000000"/>
                    </a:solidFill>
                  </a:endParaRPr>
                </a:p>
              </p:txBody>
            </p:sp>
            <p:sp>
              <p:nvSpPr>
                <p:cNvPr id="316442" name="Rectangle 25"/>
                <p:cNvSpPr>
                  <a:spLocks noChangeArrowheads="1"/>
                </p:cNvSpPr>
                <p:nvPr/>
              </p:nvSpPr>
              <p:spPr bwMode="auto">
                <a:xfrm>
                  <a:off x="4699" y="864"/>
                  <a:ext cx="175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6429" name="Group 26"/>
              <p:cNvGrpSpPr/>
              <p:nvPr/>
            </p:nvGrpSpPr>
            <p:grpSpPr bwMode="auto">
              <a:xfrm>
                <a:off x="3426" y="1248"/>
                <a:ext cx="1273" cy="384"/>
                <a:chOff x="3426" y="1248"/>
                <a:chExt cx="1273" cy="384"/>
              </a:xfrm>
            </p:grpSpPr>
            <p:sp>
              <p:nvSpPr>
                <p:cNvPr id="316439" name="Rectangle 27"/>
                <p:cNvSpPr>
                  <a:spLocks noChangeArrowheads="1"/>
                </p:cNvSpPr>
                <p:nvPr/>
              </p:nvSpPr>
              <p:spPr bwMode="auto">
                <a:xfrm>
                  <a:off x="3469" y="1248"/>
                  <a:ext cx="1187" cy="384"/>
                </a:xfrm>
                <a:prstGeom prst="rect">
                  <a:avLst/>
                </a:prstGeom>
                <a:noFill/>
                <a:ln w="9525">
                  <a:solidFill>
                    <a:srgbClr val="A50021"/>
                  </a:solidFill>
                  <a:miter lim="800000"/>
                </a:ln>
              </p:spPr>
              <p:txBody>
                <a:bodyPr anchor="ctr"/>
                <a:lstStyle/>
                <a:p>
                  <a:pPr algn="ctr"/>
                  <a:r>
                    <a:rPr lang="en-US" altLang="zh-CN" b="0">
                      <a:solidFill>
                        <a:srgbClr val="000000"/>
                      </a:solidFill>
                    </a:rPr>
                    <a:t>20%</a:t>
                  </a:r>
                  <a:endParaRPr lang="en-US" altLang="zh-CN" b="0">
                    <a:solidFill>
                      <a:srgbClr val="000000"/>
                    </a:solidFill>
                  </a:endParaRPr>
                </a:p>
              </p:txBody>
            </p:sp>
            <p:sp>
              <p:nvSpPr>
                <p:cNvPr id="316440" name="Rectangle 28"/>
                <p:cNvSpPr>
                  <a:spLocks noChangeArrowheads="1"/>
                </p:cNvSpPr>
                <p:nvPr/>
              </p:nvSpPr>
              <p:spPr bwMode="auto">
                <a:xfrm>
                  <a:off x="3426" y="1248"/>
                  <a:ext cx="1273"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6430" name="Group 29"/>
              <p:cNvGrpSpPr/>
              <p:nvPr/>
            </p:nvGrpSpPr>
            <p:grpSpPr bwMode="auto">
              <a:xfrm>
                <a:off x="4699" y="1248"/>
                <a:ext cx="1752" cy="384"/>
                <a:chOff x="4699" y="1248"/>
                <a:chExt cx="1752" cy="384"/>
              </a:xfrm>
            </p:grpSpPr>
            <p:sp>
              <p:nvSpPr>
                <p:cNvPr id="316437" name="Rectangle 30"/>
                <p:cNvSpPr>
                  <a:spLocks noChangeArrowheads="1"/>
                </p:cNvSpPr>
                <p:nvPr/>
              </p:nvSpPr>
              <p:spPr bwMode="auto">
                <a:xfrm>
                  <a:off x="4742" y="1248"/>
                  <a:ext cx="1666" cy="384"/>
                </a:xfrm>
                <a:prstGeom prst="rect">
                  <a:avLst/>
                </a:prstGeom>
                <a:noFill/>
                <a:ln w="9525">
                  <a:solidFill>
                    <a:srgbClr val="A50021"/>
                  </a:solidFill>
                  <a:miter lim="800000"/>
                </a:ln>
              </p:spPr>
              <p:txBody>
                <a:bodyPr anchor="ctr"/>
                <a:lstStyle/>
                <a:p>
                  <a:pPr algn="ctr"/>
                  <a:r>
                    <a:rPr lang="en-US" altLang="zh-CN" b="0">
                      <a:solidFill>
                        <a:srgbClr val="000000"/>
                      </a:solidFill>
                    </a:rPr>
                    <a:t>10%</a:t>
                  </a:r>
                  <a:endParaRPr lang="en-US" altLang="zh-CN" b="0">
                    <a:solidFill>
                      <a:srgbClr val="000000"/>
                    </a:solidFill>
                  </a:endParaRPr>
                </a:p>
              </p:txBody>
            </p:sp>
            <p:sp>
              <p:nvSpPr>
                <p:cNvPr id="316438" name="Rectangle 31"/>
                <p:cNvSpPr>
                  <a:spLocks noChangeArrowheads="1"/>
                </p:cNvSpPr>
                <p:nvPr/>
              </p:nvSpPr>
              <p:spPr bwMode="auto">
                <a:xfrm>
                  <a:off x="4699" y="1248"/>
                  <a:ext cx="1752"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6431" name="Group 32"/>
              <p:cNvGrpSpPr/>
              <p:nvPr/>
            </p:nvGrpSpPr>
            <p:grpSpPr bwMode="auto">
              <a:xfrm>
                <a:off x="3426" y="1632"/>
                <a:ext cx="1273" cy="384"/>
                <a:chOff x="3426" y="1632"/>
                <a:chExt cx="1273" cy="384"/>
              </a:xfrm>
            </p:grpSpPr>
            <p:sp>
              <p:nvSpPr>
                <p:cNvPr id="316435" name="Rectangle 33"/>
                <p:cNvSpPr>
                  <a:spLocks noChangeArrowheads="1"/>
                </p:cNvSpPr>
                <p:nvPr/>
              </p:nvSpPr>
              <p:spPr bwMode="auto">
                <a:xfrm>
                  <a:off x="3469" y="1632"/>
                  <a:ext cx="1187" cy="384"/>
                </a:xfrm>
                <a:prstGeom prst="rect">
                  <a:avLst/>
                </a:prstGeom>
                <a:noFill/>
                <a:ln w="9525">
                  <a:solidFill>
                    <a:srgbClr val="A50021"/>
                  </a:solidFill>
                  <a:miter lim="800000"/>
                </a:ln>
              </p:spPr>
              <p:txBody>
                <a:bodyPr anchor="ctr"/>
                <a:lstStyle/>
                <a:p>
                  <a:pPr algn="ctr"/>
                  <a:r>
                    <a:rPr lang="en-US" altLang="zh-CN" b="0">
                      <a:solidFill>
                        <a:srgbClr val="000000"/>
                      </a:solidFill>
                    </a:rPr>
                    <a:t>25%</a:t>
                  </a:r>
                  <a:endParaRPr lang="en-US" altLang="zh-CN" b="0">
                    <a:solidFill>
                      <a:srgbClr val="000000"/>
                    </a:solidFill>
                  </a:endParaRPr>
                </a:p>
              </p:txBody>
            </p:sp>
            <p:sp>
              <p:nvSpPr>
                <p:cNvPr id="316436" name="Rectangle 34"/>
                <p:cNvSpPr>
                  <a:spLocks noChangeArrowheads="1"/>
                </p:cNvSpPr>
                <p:nvPr/>
              </p:nvSpPr>
              <p:spPr bwMode="auto">
                <a:xfrm>
                  <a:off x="3426" y="1632"/>
                  <a:ext cx="1273" cy="384"/>
                </a:xfrm>
                <a:prstGeom prst="rect">
                  <a:avLst/>
                </a:prstGeom>
                <a:noFill/>
                <a:ln w="7">
                  <a:solidFill>
                    <a:srgbClr val="A50021"/>
                  </a:solidFill>
                  <a:miter lim="800000"/>
                </a:ln>
              </p:spPr>
              <p:txBody>
                <a:bodyPr/>
                <a:lstStyle/>
                <a:p>
                  <a:endParaRPr lang="zh-CN" altLang="en-US">
                    <a:solidFill>
                      <a:srgbClr val="000000"/>
                    </a:solidFill>
                  </a:endParaRPr>
                </a:p>
              </p:txBody>
            </p:sp>
          </p:grpSp>
          <p:grpSp>
            <p:nvGrpSpPr>
              <p:cNvPr id="316432" name="Group 35"/>
              <p:cNvGrpSpPr/>
              <p:nvPr/>
            </p:nvGrpSpPr>
            <p:grpSpPr bwMode="auto">
              <a:xfrm>
                <a:off x="4699" y="1632"/>
                <a:ext cx="1752" cy="384"/>
                <a:chOff x="4699" y="1632"/>
                <a:chExt cx="1752" cy="384"/>
              </a:xfrm>
            </p:grpSpPr>
            <p:sp>
              <p:nvSpPr>
                <p:cNvPr id="316433" name="Rectangle 36"/>
                <p:cNvSpPr>
                  <a:spLocks noChangeArrowheads="1"/>
                </p:cNvSpPr>
                <p:nvPr/>
              </p:nvSpPr>
              <p:spPr bwMode="auto">
                <a:xfrm>
                  <a:off x="4742" y="1632"/>
                  <a:ext cx="1666" cy="384"/>
                </a:xfrm>
                <a:prstGeom prst="rect">
                  <a:avLst/>
                </a:prstGeom>
                <a:noFill/>
                <a:ln w="9525">
                  <a:solidFill>
                    <a:srgbClr val="A50021"/>
                  </a:solidFill>
                  <a:miter lim="800000"/>
                </a:ln>
              </p:spPr>
              <p:txBody>
                <a:bodyPr anchor="ctr"/>
                <a:lstStyle/>
                <a:p>
                  <a:pPr algn="ctr"/>
                  <a:r>
                    <a:rPr lang="en-US" altLang="zh-CN" b="0">
                      <a:solidFill>
                        <a:srgbClr val="000000"/>
                      </a:solidFill>
                    </a:rPr>
                    <a:t>25%</a:t>
                  </a:r>
                  <a:endParaRPr lang="en-US" altLang="zh-CN" b="0">
                    <a:solidFill>
                      <a:srgbClr val="000000"/>
                    </a:solidFill>
                  </a:endParaRPr>
                </a:p>
              </p:txBody>
            </p:sp>
            <p:sp>
              <p:nvSpPr>
                <p:cNvPr id="316434" name="Rectangle 37"/>
                <p:cNvSpPr>
                  <a:spLocks noChangeArrowheads="1"/>
                </p:cNvSpPr>
                <p:nvPr/>
              </p:nvSpPr>
              <p:spPr bwMode="auto">
                <a:xfrm>
                  <a:off x="4699" y="1632"/>
                  <a:ext cx="1752" cy="384"/>
                </a:xfrm>
                <a:prstGeom prst="rect">
                  <a:avLst/>
                </a:prstGeom>
                <a:noFill/>
                <a:ln w="7">
                  <a:solidFill>
                    <a:srgbClr val="A50021"/>
                  </a:solidFill>
                  <a:miter lim="800000"/>
                </a:ln>
              </p:spPr>
              <p:txBody>
                <a:bodyPr/>
                <a:lstStyle/>
                <a:p>
                  <a:endParaRPr lang="zh-CN" altLang="en-US">
                    <a:solidFill>
                      <a:srgbClr val="000000"/>
                    </a:solidFill>
                  </a:endParaRPr>
                </a:p>
              </p:txBody>
            </p:sp>
          </p:grpSp>
        </p:grpSp>
        <p:sp>
          <p:nvSpPr>
            <p:cNvPr id="316421" name="Rectangle 38"/>
            <p:cNvSpPr>
              <a:spLocks noChangeArrowheads="1"/>
            </p:cNvSpPr>
            <p:nvPr/>
          </p:nvSpPr>
          <p:spPr bwMode="auto">
            <a:xfrm>
              <a:off x="-3" y="-3"/>
              <a:ext cx="6457" cy="2022"/>
            </a:xfrm>
            <a:prstGeom prst="rect">
              <a:avLst/>
            </a:prstGeom>
            <a:noFill/>
            <a:ln w="9525">
              <a:solidFill>
                <a:srgbClr val="A50021"/>
              </a:solidFill>
              <a:miter lim="800000"/>
            </a:ln>
          </p:spPr>
          <p:txBody>
            <a:bodyPr/>
            <a:lstStyle/>
            <a:p>
              <a:endParaRPr lang="zh-CN" alt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销售人员薪酬方案的设计步骤</a:t>
            </a:r>
            <a:endParaRPr lang="zh-CN" altLang="en-US" sz="3200" b="1" smtClean="0">
              <a:solidFill>
                <a:srgbClr val="FFFFFF"/>
              </a:solidFill>
              <a:latin typeface="华文中宋" pitchFamily="2" charset="-122"/>
              <a:ea typeface="华文中宋" pitchFamily="2" charset="-122"/>
            </a:endParaRPr>
          </a:p>
        </p:txBody>
      </p:sp>
      <p:grpSp>
        <p:nvGrpSpPr>
          <p:cNvPr id="36872" name="Group 3"/>
          <p:cNvGrpSpPr/>
          <p:nvPr/>
        </p:nvGrpSpPr>
        <p:grpSpPr bwMode="auto">
          <a:xfrm>
            <a:off x="293688" y="2730500"/>
            <a:ext cx="10152062" cy="3090863"/>
            <a:chOff x="185" y="1720"/>
            <a:chExt cx="6395" cy="1947"/>
          </a:xfrm>
        </p:grpSpPr>
        <p:graphicFrame>
          <p:nvGraphicFramePr>
            <p:cNvPr id="36866" name="Object 4">
              <a:hlinkClick r:id="" action="ppaction://ole?verb=0"/>
            </p:cNvPr>
            <p:cNvGraphicFramePr/>
            <p:nvPr/>
          </p:nvGraphicFramePr>
          <p:xfrm>
            <a:off x="185" y="1720"/>
            <a:ext cx="1310" cy="1874"/>
          </p:xfrm>
          <a:graphic>
            <a:graphicData uri="http://schemas.openxmlformats.org/presentationml/2006/ole">
              <mc:AlternateContent xmlns:mc="http://schemas.openxmlformats.org/markup-compatibility/2006">
                <mc:Choice xmlns:v="urn:schemas-microsoft-com:vml" Requires="v">
                  <p:oleObj spid="_x0000_s29697" name="Clip" r:id="rId1" imgW="2489200" imgH="2590800" progId="">
                    <p:embed/>
                  </p:oleObj>
                </mc:Choice>
                <mc:Fallback>
                  <p:oleObj name="Clip" r:id="rId1" imgW="2489200" imgH="2590800" progId="">
                    <p:embed/>
                    <p:pic>
                      <p:nvPicPr>
                        <p:cNvPr id="0" name="图片 29696"/>
                        <p:cNvPicPr/>
                        <p:nvPr/>
                      </p:nvPicPr>
                      <p:blipFill>
                        <a:blip r:embed="rId2"/>
                        <a:stretch>
                          <a:fillRect/>
                        </a:stretch>
                      </p:blipFill>
                      <p:spPr>
                        <a:xfrm>
                          <a:off x="185" y="1720"/>
                          <a:ext cx="1310" cy="1874"/>
                        </a:xfrm>
                        <a:prstGeom prst="rect">
                          <a:avLst/>
                        </a:prstGeom>
                        <a:noFill/>
                        <a:ln w="12700">
                          <a:noFill/>
                        </a:ln>
                      </p:spPr>
                    </p:pic>
                  </p:oleObj>
                </mc:Fallback>
              </mc:AlternateContent>
            </a:graphicData>
          </a:graphic>
        </p:graphicFrame>
        <p:graphicFrame>
          <p:nvGraphicFramePr>
            <p:cNvPr id="36867" name="Object 5">
              <a:hlinkClick r:id="" action="ppaction://ole?verb=0"/>
            </p:cNvPr>
            <p:cNvGraphicFramePr/>
            <p:nvPr/>
          </p:nvGraphicFramePr>
          <p:xfrm>
            <a:off x="1527" y="1788"/>
            <a:ext cx="1245" cy="1873"/>
          </p:xfrm>
          <a:graphic>
            <a:graphicData uri="http://schemas.openxmlformats.org/presentationml/2006/ole">
              <mc:AlternateContent xmlns:mc="http://schemas.openxmlformats.org/markup-compatibility/2006">
                <mc:Choice xmlns:v="urn:schemas-microsoft-com:vml" Requires="v">
                  <p:oleObj spid="_x0000_s29698" name="Clip" r:id="rId3" imgW="2374900" imgH="2590800" progId="">
                    <p:embed/>
                  </p:oleObj>
                </mc:Choice>
                <mc:Fallback>
                  <p:oleObj name="Clip" r:id="rId3" imgW="2374900" imgH="2590800" progId="">
                    <p:embed/>
                    <p:pic>
                      <p:nvPicPr>
                        <p:cNvPr id="0" name="图片 29697"/>
                        <p:cNvPicPr/>
                        <p:nvPr/>
                      </p:nvPicPr>
                      <p:blipFill>
                        <a:blip r:embed="rId4"/>
                        <a:stretch>
                          <a:fillRect/>
                        </a:stretch>
                      </p:blipFill>
                      <p:spPr>
                        <a:xfrm>
                          <a:off x="1527" y="1788"/>
                          <a:ext cx="1245" cy="1873"/>
                        </a:xfrm>
                        <a:prstGeom prst="rect">
                          <a:avLst/>
                        </a:prstGeom>
                        <a:noFill/>
                        <a:ln w="12700">
                          <a:noFill/>
                        </a:ln>
                      </p:spPr>
                    </p:pic>
                  </p:oleObj>
                </mc:Fallback>
              </mc:AlternateContent>
            </a:graphicData>
          </a:graphic>
        </p:graphicFrame>
        <p:graphicFrame>
          <p:nvGraphicFramePr>
            <p:cNvPr id="36868" name="Object 6">
              <a:hlinkClick r:id="" action="ppaction://ole?verb=0"/>
            </p:cNvPr>
            <p:cNvGraphicFramePr/>
            <p:nvPr/>
          </p:nvGraphicFramePr>
          <p:xfrm>
            <a:off x="2791" y="1788"/>
            <a:ext cx="1245" cy="1873"/>
          </p:xfrm>
          <a:graphic>
            <a:graphicData uri="http://schemas.openxmlformats.org/presentationml/2006/ole">
              <mc:AlternateContent xmlns:mc="http://schemas.openxmlformats.org/markup-compatibility/2006">
                <mc:Choice xmlns:v="urn:schemas-microsoft-com:vml" Requires="v">
                  <p:oleObj spid="_x0000_s29699" name="Clip" r:id="rId5" imgW="10677525" imgH="11658600" progId="">
                    <p:embed/>
                  </p:oleObj>
                </mc:Choice>
                <mc:Fallback>
                  <p:oleObj name="Clip" r:id="rId5" imgW="10677525" imgH="11658600" progId="">
                    <p:embed/>
                    <p:pic>
                      <p:nvPicPr>
                        <p:cNvPr id="0" name="图片 29698"/>
                        <p:cNvPicPr/>
                        <p:nvPr/>
                      </p:nvPicPr>
                      <p:blipFill>
                        <a:blip r:embed="rId6"/>
                        <a:stretch>
                          <a:fillRect/>
                        </a:stretch>
                      </p:blipFill>
                      <p:spPr>
                        <a:xfrm>
                          <a:off x="2791" y="1788"/>
                          <a:ext cx="1245" cy="1873"/>
                        </a:xfrm>
                        <a:prstGeom prst="rect">
                          <a:avLst/>
                        </a:prstGeom>
                        <a:noFill/>
                        <a:ln w="12700">
                          <a:noFill/>
                        </a:ln>
                      </p:spPr>
                    </p:pic>
                  </p:oleObj>
                </mc:Fallback>
              </mc:AlternateContent>
            </a:graphicData>
          </a:graphic>
        </p:graphicFrame>
        <p:graphicFrame>
          <p:nvGraphicFramePr>
            <p:cNvPr id="36869" name="Object 7">
              <a:hlinkClick r:id="" action="ppaction://ole?verb=0"/>
            </p:cNvPr>
            <p:cNvGraphicFramePr/>
            <p:nvPr/>
          </p:nvGraphicFramePr>
          <p:xfrm>
            <a:off x="4058" y="1788"/>
            <a:ext cx="1245" cy="1873"/>
          </p:xfrm>
          <a:graphic>
            <a:graphicData uri="http://schemas.openxmlformats.org/presentationml/2006/ole">
              <mc:AlternateContent xmlns:mc="http://schemas.openxmlformats.org/markup-compatibility/2006">
                <mc:Choice xmlns:v="urn:schemas-microsoft-com:vml" Requires="v">
                  <p:oleObj spid="_x0000_s29700" name="Clip" r:id="rId7" imgW="10677525" imgH="11658600" progId="">
                    <p:embed/>
                  </p:oleObj>
                </mc:Choice>
                <mc:Fallback>
                  <p:oleObj name="Clip" r:id="rId7" imgW="10677525" imgH="11658600" progId="">
                    <p:embed/>
                    <p:pic>
                      <p:nvPicPr>
                        <p:cNvPr id="0" name="图片 29699"/>
                        <p:cNvPicPr/>
                        <p:nvPr/>
                      </p:nvPicPr>
                      <p:blipFill>
                        <a:blip r:embed="rId8"/>
                        <a:stretch>
                          <a:fillRect/>
                        </a:stretch>
                      </p:blipFill>
                      <p:spPr>
                        <a:xfrm>
                          <a:off x="4058" y="1788"/>
                          <a:ext cx="1245" cy="1873"/>
                        </a:xfrm>
                        <a:prstGeom prst="rect">
                          <a:avLst/>
                        </a:prstGeom>
                        <a:noFill/>
                        <a:ln w="12700">
                          <a:noFill/>
                        </a:ln>
                      </p:spPr>
                    </p:pic>
                  </p:oleObj>
                </mc:Fallback>
              </mc:AlternateContent>
            </a:graphicData>
          </a:graphic>
        </p:graphicFrame>
        <p:graphicFrame>
          <p:nvGraphicFramePr>
            <p:cNvPr id="36870" name="Object 8">
              <a:hlinkClick r:id="" action="ppaction://ole?verb=0"/>
            </p:cNvPr>
            <p:cNvGraphicFramePr/>
            <p:nvPr/>
          </p:nvGraphicFramePr>
          <p:xfrm>
            <a:off x="5335" y="1793"/>
            <a:ext cx="1245" cy="1874"/>
          </p:xfrm>
          <a:graphic>
            <a:graphicData uri="http://schemas.openxmlformats.org/presentationml/2006/ole">
              <mc:AlternateContent xmlns:mc="http://schemas.openxmlformats.org/markup-compatibility/2006">
                <mc:Choice xmlns:v="urn:schemas-microsoft-com:vml" Requires="v">
                  <p:oleObj spid="_x0000_s29701" name="Clip" r:id="rId9" imgW="10677525" imgH="11658600" progId="">
                    <p:embed/>
                  </p:oleObj>
                </mc:Choice>
                <mc:Fallback>
                  <p:oleObj name="Clip" r:id="rId9" imgW="10677525" imgH="11658600" progId="">
                    <p:embed/>
                    <p:pic>
                      <p:nvPicPr>
                        <p:cNvPr id="0" name="图片 29700"/>
                        <p:cNvPicPr/>
                        <p:nvPr/>
                      </p:nvPicPr>
                      <p:blipFill>
                        <a:blip r:embed="rId10"/>
                        <a:stretch>
                          <a:fillRect/>
                        </a:stretch>
                      </p:blipFill>
                      <p:spPr>
                        <a:xfrm>
                          <a:off x="5335" y="1793"/>
                          <a:ext cx="1245" cy="1874"/>
                        </a:xfrm>
                        <a:prstGeom prst="rect">
                          <a:avLst/>
                        </a:prstGeom>
                        <a:noFill/>
                        <a:ln w="12700">
                          <a:noFill/>
                        </a:ln>
                      </p:spPr>
                    </p:pic>
                  </p:oleObj>
                </mc:Fallback>
              </mc:AlternateContent>
            </a:graphicData>
          </a:graphic>
        </p:graphicFrame>
        <p:sp>
          <p:nvSpPr>
            <p:cNvPr id="1228809" name="Rectangle 9"/>
            <p:cNvSpPr>
              <a:spLocks noChangeArrowheads="1"/>
            </p:cNvSpPr>
            <p:nvPr/>
          </p:nvSpPr>
          <p:spPr bwMode="auto">
            <a:xfrm>
              <a:off x="230" y="2355"/>
              <a:ext cx="912" cy="455"/>
            </a:xfrm>
            <a:prstGeom prst="rect">
              <a:avLst/>
            </a:prstGeom>
            <a:noFill/>
            <a:ln w="12700">
              <a:noFill/>
              <a:miter lim="800000"/>
            </a:ln>
            <a:effectLst/>
          </p:spPr>
          <p:txBody>
            <a:bodyPr lIns="103410" tIns="50797" rIns="103410" bIns="50797">
              <a:spAutoFit/>
            </a:bodyPr>
            <a:lstStyle/>
            <a:p>
              <a:pPr algn="ctr" defTabSz="1044575" eaLnBrk="0" hangingPunct="0">
                <a:lnSpc>
                  <a:spcPct val="60000"/>
                </a:lnSpc>
                <a:spcBef>
                  <a:spcPct val="50000"/>
                </a:spcBef>
                <a:defRPr/>
              </a:pPr>
              <a:r>
                <a:rPr lang="zh-CN" altLang="en-US">
                  <a:solidFill>
                    <a:srgbClr val="0000FF"/>
                  </a:solidFill>
                  <a:effectLst>
                    <a:outerShdw blurRad="38100" dist="38100" dir="2700000" algn="tl">
                      <a:srgbClr val="C0C0C0"/>
                    </a:outerShdw>
                  </a:effectLst>
                  <a:latin typeface="宋体-18030" pitchFamily="49" charset="-122"/>
                  <a:ea typeface="宋体-18030" pitchFamily="49" charset="-122"/>
                </a:rPr>
                <a:t>组建</a:t>
              </a:r>
              <a:endParaRPr lang="zh-CN" altLang="en-US">
                <a:solidFill>
                  <a:srgbClr val="0000FF"/>
                </a:solidFill>
                <a:effectLst>
                  <a:outerShdw blurRad="38100" dist="38100" dir="2700000" algn="tl">
                    <a:srgbClr val="C0C0C0"/>
                  </a:outerShdw>
                </a:effectLst>
                <a:latin typeface="宋体-18030" pitchFamily="49" charset="-122"/>
                <a:ea typeface="宋体-18030" pitchFamily="49" charset="-122"/>
              </a:endParaRPr>
            </a:p>
            <a:p>
              <a:pPr algn="ctr" defTabSz="1044575" eaLnBrk="0" hangingPunct="0">
                <a:lnSpc>
                  <a:spcPct val="60000"/>
                </a:lnSpc>
                <a:spcBef>
                  <a:spcPct val="50000"/>
                </a:spcBef>
                <a:defRPr/>
              </a:pPr>
              <a:r>
                <a:rPr lang="zh-CN" altLang="en-US">
                  <a:solidFill>
                    <a:srgbClr val="0000FF"/>
                  </a:solidFill>
                  <a:effectLst>
                    <a:outerShdw blurRad="38100" dist="38100" dir="2700000" algn="tl">
                      <a:srgbClr val="C0C0C0"/>
                    </a:outerShdw>
                  </a:effectLst>
                  <a:latin typeface="宋体-18030" pitchFamily="49" charset="-122"/>
                  <a:ea typeface="宋体-18030" pitchFamily="49" charset="-122"/>
                </a:rPr>
                <a:t>设计团队</a:t>
              </a:r>
              <a:endParaRPr lang="zh-CN" altLang="en-US">
                <a:solidFill>
                  <a:srgbClr val="0000FF"/>
                </a:solidFill>
                <a:effectLst>
                  <a:outerShdw blurRad="38100" dist="38100" dir="2700000" algn="tl">
                    <a:srgbClr val="C0C0C0"/>
                  </a:outerShdw>
                </a:effectLst>
                <a:latin typeface="宋体-18030" pitchFamily="49" charset="-122"/>
                <a:ea typeface="宋体-18030" pitchFamily="49" charset="-122"/>
              </a:endParaRPr>
            </a:p>
          </p:txBody>
        </p:sp>
        <p:sp>
          <p:nvSpPr>
            <p:cNvPr id="1228810" name="Rectangle 10"/>
            <p:cNvSpPr>
              <a:spLocks noChangeArrowheads="1"/>
            </p:cNvSpPr>
            <p:nvPr/>
          </p:nvSpPr>
          <p:spPr bwMode="auto">
            <a:xfrm>
              <a:off x="1636" y="2264"/>
              <a:ext cx="914" cy="639"/>
            </a:xfrm>
            <a:prstGeom prst="rect">
              <a:avLst/>
            </a:prstGeom>
            <a:noFill/>
            <a:ln w="12700">
              <a:noFill/>
              <a:miter lim="800000"/>
            </a:ln>
            <a:effectLst/>
          </p:spPr>
          <p:txBody>
            <a:bodyPr lIns="103410" tIns="50797" rIns="103410" bIns="50797">
              <a:spAutoFit/>
            </a:bodyPr>
            <a:lstStyle/>
            <a:p>
              <a:pPr algn="l" defTabSz="1044575" eaLnBrk="0" hangingPunct="0">
                <a:spcBef>
                  <a:spcPct val="50000"/>
                </a:spcBef>
                <a:defRPr/>
              </a:pPr>
              <a:r>
                <a:rPr lang="zh-CN" altLang="en-US">
                  <a:solidFill>
                    <a:srgbClr val="0000FF"/>
                  </a:solidFill>
                  <a:effectLst>
                    <a:outerShdw blurRad="38100" dist="38100" dir="2700000" algn="tl">
                      <a:srgbClr val="C0C0C0"/>
                    </a:outerShdw>
                  </a:effectLst>
                  <a:latin typeface="宋体-18030" pitchFamily="49" charset="-122"/>
                  <a:ea typeface="宋体-18030" pitchFamily="49" charset="-122"/>
                </a:rPr>
                <a:t>评估现有</a:t>
              </a:r>
              <a:endParaRPr lang="zh-CN" altLang="en-US">
                <a:solidFill>
                  <a:srgbClr val="0000FF"/>
                </a:solidFill>
                <a:effectLst>
                  <a:outerShdw blurRad="38100" dist="38100" dir="2700000" algn="tl">
                    <a:srgbClr val="C0C0C0"/>
                  </a:outerShdw>
                </a:effectLst>
                <a:latin typeface="宋体-18030" pitchFamily="49" charset="-122"/>
                <a:ea typeface="宋体-18030" pitchFamily="49" charset="-122"/>
              </a:endParaRPr>
            </a:p>
            <a:p>
              <a:pPr algn="l" defTabSz="1044575" eaLnBrk="0" hangingPunct="0">
                <a:spcBef>
                  <a:spcPct val="50000"/>
                </a:spcBef>
                <a:defRPr/>
              </a:pPr>
              <a:r>
                <a:rPr lang="zh-CN" altLang="en-US">
                  <a:solidFill>
                    <a:srgbClr val="0000FF"/>
                  </a:solidFill>
                  <a:effectLst>
                    <a:outerShdw blurRad="38100" dist="38100" dir="2700000" algn="tl">
                      <a:srgbClr val="C0C0C0"/>
                    </a:outerShdw>
                  </a:effectLst>
                  <a:latin typeface="宋体-18030" pitchFamily="49" charset="-122"/>
                  <a:ea typeface="宋体-18030" pitchFamily="49" charset="-122"/>
                </a:rPr>
                <a:t>薪酬计划</a:t>
              </a:r>
              <a:endParaRPr lang="zh-CN" altLang="en-US">
                <a:solidFill>
                  <a:srgbClr val="0000FF"/>
                </a:solidFill>
                <a:effectLst>
                  <a:outerShdw blurRad="38100" dist="38100" dir="2700000" algn="tl">
                    <a:srgbClr val="C0C0C0"/>
                  </a:outerShdw>
                </a:effectLst>
                <a:latin typeface="宋体-18030" pitchFamily="49" charset="-122"/>
                <a:ea typeface="宋体-18030" pitchFamily="49" charset="-122"/>
              </a:endParaRPr>
            </a:p>
          </p:txBody>
        </p:sp>
        <p:sp>
          <p:nvSpPr>
            <p:cNvPr id="1228811" name="Rectangle 11"/>
            <p:cNvSpPr>
              <a:spLocks noChangeArrowheads="1"/>
            </p:cNvSpPr>
            <p:nvPr/>
          </p:nvSpPr>
          <p:spPr bwMode="auto">
            <a:xfrm>
              <a:off x="2906" y="2309"/>
              <a:ext cx="922" cy="639"/>
            </a:xfrm>
            <a:prstGeom prst="rect">
              <a:avLst/>
            </a:prstGeom>
            <a:noFill/>
            <a:ln w="12700">
              <a:noFill/>
              <a:miter lim="800000"/>
            </a:ln>
            <a:effectLst/>
          </p:spPr>
          <p:txBody>
            <a:bodyPr lIns="103410" tIns="50797" rIns="103410" bIns="50797">
              <a:spAutoFit/>
            </a:bodyPr>
            <a:lstStyle/>
            <a:p>
              <a:pPr algn="l" defTabSz="1044575" eaLnBrk="0" hangingPunct="0">
                <a:spcBef>
                  <a:spcPct val="50000"/>
                </a:spcBef>
                <a:defRPr/>
              </a:pPr>
              <a:r>
                <a:rPr lang="zh-CN" altLang="en-US">
                  <a:solidFill>
                    <a:srgbClr val="0000FF"/>
                  </a:solidFill>
                  <a:effectLst>
                    <a:outerShdw blurRad="38100" dist="38100" dir="2700000" algn="tl">
                      <a:srgbClr val="C0C0C0"/>
                    </a:outerShdw>
                  </a:effectLst>
                  <a:latin typeface="宋体-18030" pitchFamily="49" charset="-122"/>
                  <a:ea typeface="宋体-18030" pitchFamily="49" charset="-122"/>
                </a:rPr>
                <a:t>设计新的</a:t>
              </a:r>
              <a:endParaRPr lang="zh-CN" altLang="en-US">
                <a:solidFill>
                  <a:srgbClr val="0000FF"/>
                </a:solidFill>
                <a:effectLst>
                  <a:outerShdw blurRad="38100" dist="38100" dir="2700000" algn="tl">
                    <a:srgbClr val="C0C0C0"/>
                  </a:outerShdw>
                </a:effectLst>
                <a:latin typeface="宋体-18030" pitchFamily="49" charset="-122"/>
                <a:ea typeface="宋体-18030" pitchFamily="49" charset="-122"/>
              </a:endParaRPr>
            </a:p>
            <a:p>
              <a:pPr algn="l" defTabSz="1044575" eaLnBrk="0" hangingPunct="0">
                <a:spcBef>
                  <a:spcPct val="50000"/>
                </a:spcBef>
                <a:defRPr/>
              </a:pPr>
              <a:r>
                <a:rPr lang="zh-CN" altLang="en-US">
                  <a:solidFill>
                    <a:srgbClr val="0000FF"/>
                  </a:solidFill>
                  <a:effectLst>
                    <a:outerShdw blurRad="38100" dist="38100" dir="2700000" algn="tl">
                      <a:srgbClr val="C0C0C0"/>
                    </a:outerShdw>
                  </a:effectLst>
                  <a:latin typeface="宋体-18030" pitchFamily="49" charset="-122"/>
                  <a:ea typeface="宋体-18030" pitchFamily="49" charset="-122"/>
                </a:rPr>
                <a:t>薪酬方案</a:t>
              </a:r>
              <a:endParaRPr lang="zh-CN" altLang="en-US">
                <a:solidFill>
                  <a:srgbClr val="0000FF"/>
                </a:solidFill>
                <a:effectLst>
                  <a:outerShdw blurRad="38100" dist="38100" dir="2700000" algn="tl">
                    <a:srgbClr val="C0C0C0"/>
                  </a:outerShdw>
                </a:effectLst>
                <a:latin typeface="宋体-18030" pitchFamily="49" charset="-122"/>
                <a:ea typeface="宋体-18030" pitchFamily="49" charset="-122"/>
              </a:endParaRPr>
            </a:p>
          </p:txBody>
        </p:sp>
        <p:sp>
          <p:nvSpPr>
            <p:cNvPr id="1228812" name="Rectangle 12"/>
            <p:cNvSpPr>
              <a:spLocks noChangeArrowheads="1"/>
            </p:cNvSpPr>
            <p:nvPr/>
          </p:nvSpPr>
          <p:spPr bwMode="auto">
            <a:xfrm>
              <a:off x="4131" y="2309"/>
              <a:ext cx="912" cy="594"/>
            </a:xfrm>
            <a:prstGeom prst="rect">
              <a:avLst/>
            </a:prstGeom>
            <a:noFill/>
            <a:ln w="12700">
              <a:noFill/>
              <a:miter lim="800000"/>
            </a:ln>
            <a:effectLst/>
          </p:spPr>
          <p:txBody>
            <a:bodyPr lIns="103410" tIns="50797" rIns="103410" bIns="50797">
              <a:spAutoFit/>
            </a:bodyPr>
            <a:lstStyle/>
            <a:p>
              <a:pPr algn="ctr" defTabSz="1044575" eaLnBrk="0" hangingPunct="0">
                <a:lnSpc>
                  <a:spcPct val="115000"/>
                </a:lnSpc>
                <a:spcBef>
                  <a:spcPct val="50000"/>
                </a:spcBef>
                <a:defRPr/>
              </a:pPr>
              <a:r>
                <a:rPr lang="zh-CN" altLang="en-US">
                  <a:solidFill>
                    <a:srgbClr val="0000FF"/>
                  </a:solidFill>
                  <a:effectLst>
                    <a:outerShdw blurRad="38100" dist="38100" dir="2700000" algn="tl">
                      <a:srgbClr val="C0C0C0"/>
                    </a:outerShdw>
                  </a:effectLst>
                  <a:latin typeface="宋体-18030" pitchFamily="49" charset="-122"/>
                  <a:ea typeface="宋体-18030" pitchFamily="49" charset="-122"/>
                </a:rPr>
                <a:t>执行新的薪酬方案</a:t>
              </a:r>
              <a:endParaRPr lang="zh-CN" altLang="en-US">
                <a:solidFill>
                  <a:srgbClr val="0000FF"/>
                </a:solidFill>
                <a:effectLst>
                  <a:outerShdw blurRad="38100" dist="38100" dir="2700000" algn="tl">
                    <a:srgbClr val="C0C0C0"/>
                  </a:outerShdw>
                </a:effectLst>
                <a:latin typeface="宋体-18030" pitchFamily="49" charset="-122"/>
                <a:ea typeface="宋体-18030" pitchFamily="49" charset="-122"/>
              </a:endParaRPr>
            </a:p>
          </p:txBody>
        </p:sp>
        <p:sp>
          <p:nvSpPr>
            <p:cNvPr id="1228813" name="Rectangle 13"/>
            <p:cNvSpPr>
              <a:spLocks noChangeArrowheads="1"/>
            </p:cNvSpPr>
            <p:nvPr/>
          </p:nvSpPr>
          <p:spPr bwMode="auto">
            <a:xfrm>
              <a:off x="5447" y="2309"/>
              <a:ext cx="912" cy="639"/>
            </a:xfrm>
            <a:prstGeom prst="rect">
              <a:avLst/>
            </a:prstGeom>
            <a:noFill/>
            <a:ln w="12700">
              <a:noFill/>
              <a:miter lim="800000"/>
            </a:ln>
            <a:effectLst/>
          </p:spPr>
          <p:txBody>
            <a:bodyPr lIns="103410" tIns="50797" rIns="103410" bIns="50797">
              <a:spAutoFit/>
            </a:bodyPr>
            <a:lstStyle/>
            <a:p>
              <a:pPr algn="l" defTabSz="1044575" eaLnBrk="0" hangingPunct="0">
                <a:spcBef>
                  <a:spcPct val="50000"/>
                </a:spcBef>
                <a:defRPr/>
              </a:pPr>
              <a:r>
                <a:rPr lang="zh-CN" altLang="en-US">
                  <a:solidFill>
                    <a:srgbClr val="0000FF"/>
                  </a:solidFill>
                  <a:effectLst>
                    <a:outerShdw blurRad="38100" dist="38100" dir="2700000" algn="tl">
                      <a:srgbClr val="C0C0C0"/>
                    </a:outerShdw>
                  </a:effectLst>
                  <a:latin typeface="宋体-18030" pitchFamily="49" charset="-122"/>
                  <a:ea typeface="宋体-18030" pitchFamily="49" charset="-122"/>
                </a:rPr>
                <a:t>评价新的</a:t>
              </a:r>
              <a:endParaRPr lang="zh-CN" altLang="en-US">
                <a:solidFill>
                  <a:srgbClr val="0000FF"/>
                </a:solidFill>
                <a:effectLst>
                  <a:outerShdw blurRad="38100" dist="38100" dir="2700000" algn="tl">
                    <a:srgbClr val="C0C0C0"/>
                  </a:outerShdw>
                </a:effectLst>
                <a:latin typeface="宋体-18030" pitchFamily="49" charset="-122"/>
                <a:ea typeface="宋体-18030" pitchFamily="49" charset="-122"/>
              </a:endParaRPr>
            </a:p>
            <a:p>
              <a:pPr algn="l" defTabSz="1044575" eaLnBrk="0" hangingPunct="0">
                <a:spcBef>
                  <a:spcPct val="50000"/>
                </a:spcBef>
                <a:defRPr/>
              </a:pPr>
              <a:r>
                <a:rPr lang="zh-CN" altLang="en-US">
                  <a:solidFill>
                    <a:srgbClr val="0000FF"/>
                  </a:solidFill>
                  <a:effectLst>
                    <a:outerShdw blurRad="38100" dist="38100" dir="2700000" algn="tl">
                      <a:srgbClr val="C0C0C0"/>
                    </a:outerShdw>
                  </a:effectLst>
                  <a:latin typeface="宋体-18030" pitchFamily="49" charset="-122"/>
                  <a:ea typeface="宋体-18030" pitchFamily="49" charset="-122"/>
                </a:rPr>
                <a:t>薪酬方案</a:t>
              </a:r>
              <a:endParaRPr lang="zh-CN" altLang="en-US">
                <a:solidFill>
                  <a:srgbClr val="0000FF"/>
                </a:solidFill>
                <a:effectLst>
                  <a:outerShdw blurRad="38100" dist="38100" dir="2700000" algn="tl">
                    <a:srgbClr val="C0C0C0"/>
                  </a:outerShdw>
                </a:effectLst>
                <a:latin typeface="宋体-18030" pitchFamily="49" charset="-122"/>
                <a:ea typeface="宋体-18030" pitchFamily="49" charset="-122"/>
              </a:endParaRPr>
            </a:p>
          </p:txBody>
        </p:sp>
      </p:grpSp>
    </p:spTree>
  </p:cSld>
  <p:clrMapOvr>
    <a:masterClrMapping/>
  </p:clrMapOvr>
  <p:transition spd="slow">
    <p:wipe/>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销售人员薪酬方案的设计团队中角色</a:t>
            </a:r>
            <a:endParaRPr lang="zh-CN" altLang="en-US" sz="3200" b="1" smtClean="0">
              <a:solidFill>
                <a:srgbClr val="FFFFFF"/>
              </a:solidFill>
              <a:latin typeface="华文中宋" pitchFamily="2" charset="-122"/>
              <a:ea typeface="华文中宋" pitchFamily="2" charset="-122"/>
            </a:endParaRPr>
          </a:p>
        </p:txBody>
      </p:sp>
      <p:graphicFrame>
        <p:nvGraphicFramePr>
          <p:cNvPr id="1229827" name="Group 3"/>
          <p:cNvGraphicFramePr>
            <a:graphicFrameLocks noGrp="1"/>
          </p:cNvGraphicFramePr>
          <p:nvPr>
            <p:ph idx="1"/>
          </p:nvPr>
        </p:nvGraphicFramePr>
        <p:xfrm>
          <a:off x="869950" y="1146175"/>
          <a:ext cx="9067800" cy="5974080"/>
        </p:xfrm>
        <a:graphic>
          <a:graphicData uri="http://schemas.openxmlformats.org/drawingml/2006/table">
            <a:tbl>
              <a:tblPr/>
              <a:tblGrid>
                <a:gridCol w="1639888"/>
                <a:gridCol w="7427912"/>
              </a:tblGrid>
              <a:tr h="4111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部门</a:t>
                      </a:r>
                      <a:endParaRPr kumimoji="1"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职责</a:t>
                      </a:r>
                      <a:endParaRPr kumimoji="1" lang="zh-CN" altLang="en-US" sz="2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CCFF"/>
                    </a:solidFill>
                  </a:tcPr>
                </a:tc>
              </a:tr>
              <a:tr h="487363">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销售部门 </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由于销售人员薪酬计划的最终使用这是销售部门，因此，销售部门应当首先负责将内部目标与外部条件联系在一起。 </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488950">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市场部门 </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市场部门应当提供有关产品和市场营销目标方面的信息，新产品的投放、利润的改善、在细分市场上的渗透情况以及与竞争对手的相对位置比较等此类信息，都是市场营销计划的构成要素。 </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487363">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财务部门 </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财务部门必须从业务预测的角度来提供关于产量以及利润目标方面的信息，这些信息有助于制定一些定额。 </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693738">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人力资源部</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人力资源部门在新的销售人员薪酬计划的设计过程中扮演着至关重要的角色。该部门最适合主持并推进新计划的设计过程 。</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488950">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信息部门 </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信息部门可以帮助设计小组处理绩效和薪酬水平的数据。此外还可以开发出能够对新的薪酬计划进行跟踪和报告的信息系统。</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99"/>
                    </a:solidFill>
                  </a:tcPr>
                </a:tc>
              </a:tr>
            </a:tbl>
          </a:graphicData>
        </a:graphic>
      </p:graphicFrame>
    </p:spTree>
  </p:cSld>
  <p:clrMapOvr>
    <a:masterClrMapping/>
  </p:clrMapOvr>
  <p:transition spd="slow">
    <p:wipe/>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评估现有的薪酬计划</a:t>
            </a:r>
            <a:endParaRPr lang="zh-CN" altLang="en-US" sz="3200" b="1" smtClean="0">
              <a:solidFill>
                <a:srgbClr val="FFFFFF"/>
              </a:solidFill>
              <a:latin typeface="华文中宋" pitchFamily="2" charset="-122"/>
              <a:ea typeface="华文中宋" pitchFamily="2" charset="-122"/>
            </a:endParaRPr>
          </a:p>
        </p:txBody>
      </p:sp>
      <p:sp>
        <p:nvSpPr>
          <p:cNvPr id="1230851" name="Rectangle 3"/>
          <p:cNvSpPr>
            <a:spLocks noChangeArrowheads="1"/>
          </p:cNvSpPr>
          <p:nvPr/>
        </p:nvSpPr>
        <p:spPr bwMode="auto">
          <a:xfrm>
            <a:off x="941388" y="1073150"/>
            <a:ext cx="8623300" cy="5842000"/>
          </a:xfrm>
          <a:prstGeom prst="rect">
            <a:avLst/>
          </a:prstGeom>
          <a:gradFill rotWithShape="0">
            <a:gsLst>
              <a:gs pos="0">
                <a:srgbClr val="000082"/>
              </a:gs>
              <a:gs pos="100000">
                <a:srgbClr val="000082">
                  <a:gamma/>
                  <a:shade val="46275"/>
                  <a:invGamma/>
                </a:srgbClr>
              </a:gs>
            </a:gsLst>
            <a:lin ang="2700000" scaled="1"/>
          </a:gradFill>
          <a:ln w="12700">
            <a:noFill/>
            <a:miter lim="800000"/>
          </a:ln>
          <a:effectLst>
            <a:outerShdw dist="107763" dir="2700000" algn="ctr" rotWithShape="0">
              <a:schemeClr val="bg2"/>
            </a:outerShdw>
          </a:effectLst>
        </p:spPr>
        <p:txBody>
          <a:bodyPr lIns="103410" tIns="50797" rIns="103410" bIns="50797"/>
          <a:lstStyle/>
          <a:p>
            <a:pPr marL="447675" indent="-447675" algn="l" defTabSz="1193800">
              <a:lnSpc>
                <a:spcPct val="130000"/>
              </a:lnSpc>
              <a:spcBef>
                <a:spcPct val="20000"/>
              </a:spcBef>
              <a:buSzPct val="110000"/>
              <a:buFont typeface="Webdings" panose="05030102010509060703" pitchFamily="18" charset="2"/>
              <a:buChar char="="/>
              <a:defRPr/>
            </a:pPr>
            <a:r>
              <a:rPr lang="zh-CN" altLang="en-US" dirty="0">
                <a:solidFill>
                  <a:srgbClr val="FFFF66"/>
                </a:solidFill>
                <a:latin typeface="华文细黑" pitchFamily="2" charset="-122"/>
                <a:ea typeface="华文细黑" pitchFamily="2" charset="-122"/>
              </a:rPr>
              <a:t>对经营战略的支持程度。任何一种销售人员薪酬计划实际上都为销售队伍制定了明确的目标，薪酬计划中的绩效评价指标以及评价办法其实就是对企业所要达成的经营战略，以及期望销售人员完成的目标所作的一种事实上的陈述。 </a:t>
            </a:r>
            <a:endParaRPr lang="zh-CN" altLang="en-US" dirty="0">
              <a:solidFill>
                <a:srgbClr val="FFFF66"/>
              </a:solidFill>
              <a:latin typeface="华文细黑" pitchFamily="2" charset="-122"/>
              <a:ea typeface="华文细黑" pitchFamily="2" charset="-122"/>
            </a:endParaRPr>
          </a:p>
          <a:p>
            <a:pPr marL="447675" indent="-447675" algn="l" defTabSz="1193800">
              <a:lnSpc>
                <a:spcPct val="130000"/>
              </a:lnSpc>
              <a:spcBef>
                <a:spcPct val="20000"/>
              </a:spcBef>
              <a:buSzPct val="110000"/>
              <a:buFont typeface="Webdings" panose="05030102010509060703" pitchFamily="18" charset="2"/>
              <a:buChar char="="/>
              <a:defRPr/>
            </a:pPr>
            <a:r>
              <a:rPr lang="zh-CN" altLang="en-US" dirty="0">
                <a:solidFill>
                  <a:srgbClr val="FFFF66"/>
                </a:solidFill>
                <a:latin typeface="华文细黑" pitchFamily="2" charset="-122"/>
                <a:ea typeface="华文细黑" pitchFamily="2" charset="-122"/>
              </a:rPr>
              <a:t>是否达到了支出目标。从企业的角度来说，理想的薪酬支出状态应当是，实际的薪酬支付应当是围绕目标薪酬水平而呈现出来的一种正态分布。 </a:t>
            </a:r>
            <a:endParaRPr lang="zh-CN" altLang="en-US" dirty="0">
              <a:solidFill>
                <a:srgbClr val="FFFF66"/>
              </a:solidFill>
              <a:latin typeface="华文细黑" pitchFamily="2" charset="-122"/>
              <a:ea typeface="华文细黑" pitchFamily="2" charset="-122"/>
            </a:endParaRPr>
          </a:p>
          <a:p>
            <a:pPr marL="447675" indent="-447675" algn="l" defTabSz="1193800">
              <a:lnSpc>
                <a:spcPct val="130000"/>
              </a:lnSpc>
              <a:spcBef>
                <a:spcPct val="20000"/>
              </a:spcBef>
              <a:buSzPct val="110000"/>
              <a:buFont typeface="Webdings" panose="05030102010509060703" pitchFamily="18" charset="2"/>
              <a:buChar char="="/>
              <a:defRPr/>
            </a:pPr>
            <a:r>
              <a:rPr lang="zh-CN" altLang="en-US" dirty="0">
                <a:solidFill>
                  <a:srgbClr val="FFFF66"/>
                </a:solidFill>
                <a:latin typeface="华文细黑" pitchFamily="2" charset="-122"/>
                <a:ea typeface="华文细黑" pitchFamily="2" charset="-122"/>
              </a:rPr>
              <a:t>是否提高了销售人员队伍的有效性。销售人员的薪酬计划还应当有助于销售人员的能力增长，尽管对销售人员的能力增长状况进行判断可能存在一定的困难。 </a:t>
            </a:r>
            <a:endParaRPr lang="zh-CN" altLang="en-US" dirty="0">
              <a:solidFill>
                <a:srgbClr val="FFFF66"/>
              </a:solidFill>
              <a:latin typeface="华文细黑" pitchFamily="2" charset="-122"/>
              <a:ea typeface="华文细黑" pitchFamily="2" charset="-122"/>
            </a:endParaRPr>
          </a:p>
        </p:txBody>
      </p:sp>
      <p:graphicFrame>
        <p:nvGraphicFramePr>
          <p:cNvPr id="37890" name="Object 4">
            <a:hlinkClick r:id="" action="ppaction://ole?verb=0"/>
          </p:cNvPr>
          <p:cNvGraphicFramePr/>
          <p:nvPr/>
        </p:nvGraphicFramePr>
        <p:xfrm>
          <a:off x="8429625" y="5459413"/>
          <a:ext cx="1944688" cy="2160587"/>
        </p:xfrm>
        <a:graphic>
          <a:graphicData uri="http://schemas.openxmlformats.org/presentationml/2006/ole">
            <mc:AlternateContent xmlns:mc="http://schemas.openxmlformats.org/markup-compatibility/2006">
              <mc:Choice xmlns:v="urn:schemas-microsoft-com:vml" Requires="v">
                <p:oleObj spid="_x0000_s30721" name="Clip" r:id="rId1" imgW="10058400" imgH="19297650" progId="">
                  <p:embed/>
                </p:oleObj>
              </mc:Choice>
              <mc:Fallback>
                <p:oleObj name="Clip" r:id="rId1" imgW="10058400" imgH="19297650" progId="">
                  <p:embed/>
                  <p:pic>
                    <p:nvPicPr>
                      <p:cNvPr id="0" name="图片 30720"/>
                      <p:cNvPicPr/>
                      <p:nvPr/>
                    </p:nvPicPr>
                    <p:blipFill>
                      <a:blip r:embed="rId2"/>
                      <a:stretch>
                        <a:fillRect/>
                      </a:stretch>
                    </p:blipFill>
                    <p:spPr>
                      <a:xfrm>
                        <a:off x="8429625" y="5459413"/>
                        <a:ext cx="1944688" cy="2160587"/>
                      </a:xfrm>
                      <a:prstGeom prst="rect">
                        <a:avLst/>
                      </a:prstGeom>
                      <a:noFill/>
                      <a:ln w="12700">
                        <a:noFill/>
                      </a:ln>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设计新的薪酬方案</a:t>
            </a:r>
            <a:endParaRPr lang="zh-CN" altLang="en-US" sz="3200" b="1" smtClean="0">
              <a:solidFill>
                <a:srgbClr val="FFFFFF"/>
              </a:solidFill>
              <a:latin typeface="华文中宋" pitchFamily="2" charset="-122"/>
              <a:ea typeface="华文中宋" pitchFamily="2" charset="-122"/>
            </a:endParaRPr>
          </a:p>
        </p:txBody>
      </p:sp>
      <p:sp>
        <p:nvSpPr>
          <p:cNvPr id="1231875" name="Text Box 3"/>
          <p:cNvSpPr txBox="1">
            <a:spLocks noChangeArrowheads="1"/>
          </p:cNvSpPr>
          <p:nvPr/>
        </p:nvSpPr>
        <p:spPr bwMode="auto">
          <a:xfrm>
            <a:off x="1066800" y="1447800"/>
            <a:ext cx="8588375" cy="4678363"/>
          </a:xfrm>
          <a:prstGeom prst="rect">
            <a:avLst/>
          </a:prstGeom>
          <a:solidFill>
            <a:srgbClr val="A50021"/>
          </a:solidFill>
          <a:ln w="9525">
            <a:solidFill>
              <a:schemeClr val="tx1"/>
            </a:solidFill>
            <a:miter lim="800000"/>
          </a:ln>
          <a:effectLst>
            <a:outerShdw dist="107763" dir="2700000" algn="ctr" rotWithShape="0">
              <a:schemeClr val="bg2"/>
            </a:outerShdw>
          </a:effectLst>
        </p:spPr>
        <p:txBody>
          <a:bodyPr lIns="104498" tIns="52249" rIns="104498" bIns="52249">
            <a:spAutoFit/>
          </a:bodyPr>
          <a:lstStyle/>
          <a:p>
            <a:pPr marL="457200" indent="-457200" algn="l" defTabSz="1044575">
              <a:lnSpc>
                <a:spcPct val="210000"/>
              </a:lnSpc>
              <a:spcBef>
                <a:spcPct val="50000"/>
              </a:spcBef>
              <a:buClr>
                <a:srgbClr val="FF0000"/>
              </a:buClr>
              <a:buSzPct val="110000"/>
              <a:buFont typeface="Monotype Sorts" pitchFamily="2" charset="2"/>
              <a:buChar char="è"/>
              <a:defRPr/>
            </a:pPr>
            <a:r>
              <a:rPr lang="zh-CN" altLang="en-US" dirty="0">
                <a:solidFill>
                  <a:srgbClr val="FFFFFF"/>
                </a:solidFill>
                <a:latin typeface="宋体" panose="02010600030101010101" pitchFamily="2" charset="-122"/>
              </a:rPr>
              <a:t>销售人员薪酬计划的覆盖范围。</a:t>
            </a:r>
            <a:endParaRPr lang="zh-CN" altLang="en-US" dirty="0">
              <a:solidFill>
                <a:srgbClr val="FFFFFF"/>
              </a:solidFill>
              <a:latin typeface="宋体" panose="02010600030101010101" pitchFamily="2" charset="-122"/>
            </a:endParaRPr>
          </a:p>
          <a:p>
            <a:pPr marL="457200" indent="-457200" algn="l" defTabSz="1044575">
              <a:lnSpc>
                <a:spcPct val="210000"/>
              </a:lnSpc>
              <a:spcBef>
                <a:spcPct val="50000"/>
              </a:spcBef>
              <a:buClr>
                <a:srgbClr val="FF0000"/>
              </a:buClr>
              <a:buSzPct val="110000"/>
              <a:buFont typeface="Monotype Sorts" pitchFamily="2" charset="2"/>
              <a:buChar char="è"/>
              <a:defRPr/>
            </a:pPr>
            <a:r>
              <a:rPr lang="zh-CN" altLang="en-US" dirty="0">
                <a:solidFill>
                  <a:srgbClr val="FFFFFF"/>
                </a:solidFill>
                <a:latin typeface="宋体" panose="02010600030101010101" pitchFamily="2" charset="-122"/>
              </a:rPr>
              <a:t>目标现金薪酬。</a:t>
            </a:r>
            <a:endParaRPr lang="zh-CN" altLang="en-US" dirty="0">
              <a:solidFill>
                <a:srgbClr val="FFFFFF"/>
              </a:solidFill>
              <a:latin typeface="宋体" panose="02010600030101010101" pitchFamily="2" charset="-122"/>
            </a:endParaRPr>
          </a:p>
          <a:p>
            <a:pPr marL="457200" indent="-457200" algn="l" defTabSz="1044575">
              <a:lnSpc>
                <a:spcPct val="210000"/>
              </a:lnSpc>
              <a:spcBef>
                <a:spcPct val="50000"/>
              </a:spcBef>
              <a:buClr>
                <a:srgbClr val="FF0000"/>
              </a:buClr>
              <a:buSzPct val="110000"/>
              <a:buFont typeface="Monotype Sorts" pitchFamily="2" charset="2"/>
              <a:buChar char="è"/>
              <a:defRPr/>
            </a:pPr>
            <a:r>
              <a:rPr lang="zh-CN" altLang="en-US" dirty="0">
                <a:solidFill>
                  <a:srgbClr val="FFFFFF"/>
                </a:solidFill>
                <a:latin typeface="宋体" panose="02010600030101010101" pitchFamily="2" charset="-122"/>
              </a:rPr>
              <a:t>薪酬组合。</a:t>
            </a:r>
            <a:endParaRPr lang="zh-CN" altLang="en-US" dirty="0">
              <a:solidFill>
                <a:srgbClr val="FFFFFF"/>
              </a:solidFill>
              <a:latin typeface="宋体" panose="02010600030101010101" pitchFamily="2" charset="-122"/>
            </a:endParaRPr>
          </a:p>
          <a:p>
            <a:pPr marL="457200" indent="-457200" algn="l" defTabSz="1044575">
              <a:lnSpc>
                <a:spcPct val="210000"/>
              </a:lnSpc>
              <a:spcBef>
                <a:spcPct val="50000"/>
              </a:spcBef>
              <a:buClr>
                <a:srgbClr val="FF0000"/>
              </a:buClr>
              <a:buSzPct val="110000"/>
              <a:buFont typeface="Monotype Sorts" pitchFamily="2" charset="2"/>
              <a:buChar char="è"/>
              <a:defRPr/>
            </a:pPr>
            <a:r>
              <a:rPr lang="zh-CN" altLang="en-US" dirty="0">
                <a:solidFill>
                  <a:srgbClr val="FFFFFF"/>
                </a:solidFill>
                <a:latin typeface="宋体" panose="02010600030101010101" pitchFamily="2" charset="-122"/>
              </a:rPr>
              <a:t>绩效衡量。</a:t>
            </a:r>
            <a:endParaRPr lang="zh-CN" altLang="en-US" dirty="0">
              <a:solidFill>
                <a:srgbClr val="FFFFFF"/>
              </a:solidFill>
              <a:latin typeface="宋体" panose="02010600030101010101" pitchFamily="2" charset="-122"/>
            </a:endParaRPr>
          </a:p>
          <a:p>
            <a:pPr marL="457200" indent="-457200" algn="l" defTabSz="1044575">
              <a:lnSpc>
                <a:spcPct val="210000"/>
              </a:lnSpc>
              <a:spcBef>
                <a:spcPct val="50000"/>
              </a:spcBef>
              <a:buClr>
                <a:srgbClr val="FF0000"/>
              </a:buClr>
              <a:buSzPct val="110000"/>
              <a:buFont typeface="Monotype Sorts" pitchFamily="2" charset="2"/>
              <a:buChar char="è"/>
              <a:defRPr/>
            </a:pPr>
            <a:r>
              <a:rPr lang="zh-CN" altLang="en-US" dirty="0">
                <a:solidFill>
                  <a:srgbClr val="FFFFFF"/>
                </a:solidFill>
                <a:latin typeface="宋体" panose="02010600030101010101" pitchFamily="2" charset="-122"/>
              </a:rPr>
              <a:t>奖励公式。</a:t>
            </a:r>
            <a:endParaRPr lang="zh-CN" altLang="en-US" dirty="0">
              <a:solidFill>
                <a:srgbClr val="FFFFFF"/>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执行新的薪酬方案</a:t>
            </a:r>
            <a:endParaRPr lang="zh-CN" altLang="en-US" sz="3200" b="1" smtClean="0">
              <a:solidFill>
                <a:srgbClr val="FFFFFF"/>
              </a:solidFill>
              <a:latin typeface="华文中宋" pitchFamily="2" charset="-122"/>
              <a:ea typeface="华文中宋" pitchFamily="2" charset="-122"/>
            </a:endParaRPr>
          </a:p>
        </p:txBody>
      </p:sp>
      <p:sp>
        <p:nvSpPr>
          <p:cNvPr id="1232899" name="Text Box 3"/>
          <p:cNvSpPr txBox="1">
            <a:spLocks noChangeArrowheads="1"/>
          </p:cNvSpPr>
          <p:nvPr/>
        </p:nvSpPr>
        <p:spPr bwMode="auto">
          <a:xfrm>
            <a:off x="990600" y="1219200"/>
            <a:ext cx="8991600" cy="5591175"/>
          </a:xfrm>
          <a:prstGeom prst="rect">
            <a:avLst/>
          </a:prstGeom>
          <a:gradFill rotWithShape="0">
            <a:gsLst>
              <a:gs pos="0">
                <a:srgbClr val="6600CC"/>
              </a:gs>
              <a:gs pos="100000">
                <a:srgbClr val="6600CC">
                  <a:gamma/>
                  <a:shade val="46275"/>
                  <a:invGamma/>
                </a:srgbClr>
              </a:gs>
            </a:gsLst>
            <a:lin ang="5400000" scaled="1"/>
          </a:gradFill>
          <a:ln w="57150">
            <a:solidFill>
              <a:schemeClr val="accent2"/>
            </a:solidFill>
            <a:miter lim="800000"/>
          </a:ln>
          <a:effectLst>
            <a:outerShdw dist="107763" dir="2700000" algn="ctr" rotWithShape="0">
              <a:schemeClr val="bg2"/>
            </a:outerShdw>
          </a:effectLst>
        </p:spPr>
        <p:txBody>
          <a:bodyPr lIns="104498" tIns="52249" rIns="104498" bIns="52249">
            <a:spAutoFit/>
          </a:bodyPr>
          <a:lstStyle/>
          <a:p>
            <a:pPr marL="457200" indent="-457200" algn="l" defTabSz="1044575">
              <a:lnSpc>
                <a:spcPct val="165000"/>
              </a:lnSpc>
              <a:buClr>
                <a:srgbClr val="FF0066"/>
              </a:buClr>
              <a:buSzPct val="115000"/>
              <a:buFont typeface="MS Outlook" pitchFamily="2" charset="2"/>
              <a:buChar char="G"/>
              <a:defRPr/>
            </a:pPr>
            <a:r>
              <a:rPr lang="zh-CN" altLang="en-US">
                <a:solidFill>
                  <a:srgbClr val="FFFF00"/>
                </a:solidFill>
                <a:latin typeface="楷体" panose="02010609060101010101" pitchFamily="49" charset="-122"/>
                <a:ea typeface="楷体" panose="02010609060101010101" pitchFamily="49" charset="-122"/>
              </a:rPr>
              <a:t>计划的发布与沟通。对销售人员薪酬计划地说明应当能够揭示新的薪酬计划的目的以及它所涉及到奖金或佣金的计算方法，然后它还可能要回答一些员工最有可能提出的一些问题。 </a:t>
            </a:r>
            <a:endParaRPr lang="zh-CN" altLang="en-US">
              <a:solidFill>
                <a:srgbClr val="FFFF00"/>
              </a:solidFill>
              <a:latin typeface="楷体" panose="02010609060101010101" pitchFamily="49" charset="-122"/>
              <a:ea typeface="楷体" panose="02010609060101010101" pitchFamily="49" charset="-122"/>
            </a:endParaRPr>
          </a:p>
          <a:p>
            <a:pPr marL="457200" indent="-457200" algn="l" defTabSz="1044575">
              <a:lnSpc>
                <a:spcPct val="165000"/>
              </a:lnSpc>
              <a:buClr>
                <a:srgbClr val="FF0066"/>
              </a:buClr>
              <a:buSzPct val="115000"/>
              <a:buFont typeface="MS Outlook" pitchFamily="2" charset="2"/>
              <a:buChar char="G"/>
              <a:defRPr/>
            </a:pPr>
            <a:r>
              <a:rPr lang="zh-CN" altLang="en-US">
                <a:solidFill>
                  <a:srgbClr val="FFFF00"/>
                </a:solidFill>
                <a:latin typeface="楷体" panose="02010609060101010101" pitchFamily="49" charset="-122"/>
                <a:ea typeface="楷体" panose="02010609060101010101" pitchFamily="49" charset="-122"/>
              </a:rPr>
              <a:t>对一线的销售管理人员进行相关培训。在新的销售人员薪酬计划实施的时候，对一线的销售管理人员进行新的培训在很多时候都是必要的。 </a:t>
            </a:r>
            <a:endParaRPr lang="zh-CN" altLang="en-US">
              <a:solidFill>
                <a:srgbClr val="FFFF00"/>
              </a:solidFill>
              <a:latin typeface="楷体" panose="02010609060101010101" pitchFamily="49" charset="-122"/>
              <a:ea typeface="楷体" panose="02010609060101010101" pitchFamily="49" charset="-122"/>
            </a:endParaRPr>
          </a:p>
          <a:p>
            <a:pPr marL="457200" indent="-457200" algn="l" defTabSz="1044575">
              <a:lnSpc>
                <a:spcPct val="165000"/>
              </a:lnSpc>
              <a:buClr>
                <a:srgbClr val="FF0066"/>
              </a:buClr>
              <a:buSzPct val="115000"/>
              <a:buFont typeface="MS Outlook" pitchFamily="2" charset="2"/>
              <a:buChar char="G"/>
              <a:defRPr/>
            </a:pPr>
            <a:r>
              <a:rPr lang="zh-CN" altLang="en-US">
                <a:solidFill>
                  <a:srgbClr val="FFFF00"/>
                </a:solidFill>
                <a:latin typeface="楷体" panose="02010609060101010101" pitchFamily="49" charset="-122"/>
                <a:ea typeface="楷体" panose="02010609060101010101" pitchFamily="49" charset="-122"/>
              </a:rPr>
              <a:t>对新薪酬方案实施情况进行监控。在新的销售人员薪酬计划开始执行之后的一段时间里，企业还必须对计划的执行情况进行跟踪和有效监控，以确保销售人员能够正确理解新薪酬计划。</a:t>
            </a:r>
            <a:endParaRPr lang="zh-CN" altLang="en-US">
              <a:solidFill>
                <a:srgbClr val="FFFF00"/>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评价新的薪酬方案</a:t>
            </a:r>
            <a:endParaRPr lang="zh-CN" altLang="en-US" sz="3200" b="1" smtClean="0">
              <a:solidFill>
                <a:srgbClr val="FFFFFF"/>
              </a:solidFill>
              <a:latin typeface="华文中宋" pitchFamily="2" charset="-122"/>
              <a:ea typeface="华文中宋" pitchFamily="2" charset="-122"/>
            </a:endParaRPr>
          </a:p>
        </p:txBody>
      </p:sp>
      <p:sp>
        <p:nvSpPr>
          <p:cNvPr id="1233923" name="Rectangle 3"/>
          <p:cNvSpPr>
            <a:spLocks noChangeArrowheads="1"/>
          </p:cNvSpPr>
          <p:nvPr/>
        </p:nvSpPr>
        <p:spPr bwMode="auto">
          <a:xfrm>
            <a:off x="1012825" y="1504950"/>
            <a:ext cx="8929688" cy="5094288"/>
          </a:xfrm>
          <a:prstGeom prst="rect">
            <a:avLst/>
          </a:prstGeom>
          <a:solidFill>
            <a:srgbClr val="009900"/>
          </a:solidFill>
          <a:ln w="76200" cmpd="tri">
            <a:solidFill>
              <a:srgbClr val="009900"/>
            </a:solidFill>
            <a:miter lim="800000"/>
          </a:ln>
          <a:effectLst>
            <a:outerShdw dist="107763" dir="2700000" algn="ctr" rotWithShape="0">
              <a:schemeClr val="bg2"/>
            </a:outerShdw>
          </a:effectLst>
        </p:spPr>
        <p:txBody>
          <a:bodyPr lIns="90488" tIns="44450" rIns="90488" bIns="44450">
            <a:spAutoFit/>
          </a:bodyPr>
          <a:lstStyle/>
          <a:p>
            <a:pPr algn="l">
              <a:lnSpc>
                <a:spcPct val="150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客户方面。对于销售人员薪酬计划所产生结果的一个经常性衡量指标是对不同类型客户的销售额。 </a:t>
            </a:r>
            <a:endParaRPr lang="zh-CN" altLang="en-US">
              <a:solidFill>
                <a:srgbClr val="FFFF66"/>
              </a:solidFill>
              <a:latin typeface="文鼎粗圆简" pitchFamily="18" charset="-122"/>
              <a:ea typeface="文鼎粗圆简" pitchFamily="18" charset="-122"/>
            </a:endParaRPr>
          </a:p>
          <a:p>
            <a:pPr algn="l">
              <a:lnSpc>
                <a:spcPct val="150000"/>
              </a:lnSpc>
              <a:buClr>
                <a:srgbClr val="FF0000"/>
              </a:buClr>
              <a:buFont typeface="Monotype Sorts" pitchFamily="2" charset="2"/>
              <a:buChar char="8"/>
              <a:defRPr/>
            </a:pPr>
            <a:r>
              <a:rPr lang="zh-CN" altLang="zh-CN">
                <a:solidFill>
                  <a:srgbClr val="FFFF66"/>
                </a:solidFill>
                <a:latin typeface="文鼎粗圆简" pitchFamily="18" charset="-122"/>
                <a:ea typeface="文鼎粗圆简" pitchFamily="18" charset="-122"/>
              </a:rPr>
              <a:t>产品方面。在销售多种产品的企业中，有些产品比其他一些产品所产生的利润率显然要高得多。如果企业的产品销售战略已经确定，那么一种比较好的分析方法是，看一看到底有多少奖金或者佣金被用来对新产品销售进行奖励或者是对企业主推产品的销售状况进行奖励。</a:t>
            </a:r>
            <a:endParaRPr lang="zh-CN" altLang="en-US">
              <a:solidFill>
                <a:srgbClr val="FFFF66"/>
              </a:solidFill>
              <a:latin typeface="文鼎粗圆简" pitchFamily="18" charset="-122"/>
              <a:ea typeface="文鼎粗圆简" pitchFamily="18" charset="-122"/>
            </a:endParaRPr>
          </a:p>
          <a:p>
            <a:pPr algn="l">
              <a:lnSpc>
                <a:spcPct val="150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成本与生产率指标。一般情况下，企业销售人员的奖励预算都是基于预期的销售额确定的。</a:t>
            </a:r>
            <a:endParaRPr lang="zh-CN" altLang="en-US" sz="2000" b="0">
              <a:solidFill>
                <a:srgbClr val="003BF6"/>
              </a:solidFill>
              <a:latin typeface="文鼎粗行楷体简" pitchFamily="18" charset="-122"/>
              <a:ea typeface="文鼎粗行楷体简" pitchFamily="18" charset="-122"/>
            </a:endParaRPr>
          </a:p>
        </p:txBody>
      </p:sp>
    </p:spTree>
  </p:cSld>
  <p:clrMapOvr>
    <a:masterClrMapping/>
  </p:clrMapOvr>
  <p:transition spd="slow">
    <p:wipe/>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descr="footnote1[1]"/>
          <p:cNvSpPr>
            <a:spLocks noGrp="1" noChangeArrowheads="1"/>
          </p:cNvSpPr>
          <p:nvPr>
            <p:ph type="title"/>
          </p:nvPr>
        </p:nvSpPr>
        <p:spPr>
          <a:xfrm>
            <a:off x="1790700" y="1676400"/>
            <a:ext cx="6819900" cy="3124200"/>
          </a:xfrm>
          <a:blipFill dpi="0" rotWithShape="0">
            <a:blip r:embed="rId1" cstate="print"/>
            <a:srcRect/>
            <a:stretch>
              <a:fillRect/>
            </a:stretch>
          </a:blipFill>
        </p:spPr>
        <p:txBody>
          <a:bodyPr/>
          <a:lstStyle/>
          <a:p>
            <a:pPr eaLnBrk="1" hangingPunct="1">
              <a:lnSpc>
                <a:spcPct val="110000"/>
              </a:lnSpc>
            </a:pPr>
            <a:r>
              <a:rPr lang="zh-CN" altLang="en-US" sz="4600" b="1" smtClean="0">
                <a:solidFill>
                  <a:schemeClr val="bg1"/>
                </a:solidFill>
                <a:latin typeface="宋体" panose="02010600030101010101" pitchFamily="2" charset="-122"/>
              </a:rPr>
              <a:t>第二节</a:t>
            </a:r>
            <a:br>
              <a:rPr lang="zh-CN" altLang="en-US" sz="4600" b="1" smtClean="0">
                <a:solidFill>
                  <a:schemeClr val="bg1"/>
                </a:solidFill>
                <a:latin typeface="宋体" panose="02010600030101010101" pitchFamily="2" charset="-122"/>
              </a:rPr>
            </a:br>
            <a:br>
              <a:rPr lang="zh-CN" altLang="en-US" sz="4600" b="1" smtClean="0">
                <a:solidFill>
                  <a:schemeClr val="bg1"/>
                </a:solidFill>
                <a:latin typeface="宋体" panose="02010600030101010101" pitchFamily="2" charset="-122"/>
              </a:rPr>
            </a:br>
            <a:r>
              <a:rPr lang="zh-CN" altLang="en-US" sz="4600" b="1" smtClean="0">
                <a:solidFill>
                  <a:schemeClr val="bg1"/>
                </a:solidFill>
                <a:latin typeface="宋体" panose="02010600030101010101" pitchFamily="2" charset="-122"/>
              </a:rPr>
              <a:t>专业技术人员的薪酬管理</a:t>
            </a:r>
            <a:endParaRPr lang="zh-CN" altLang="en-US" sz="4600"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Line 2"/>
          <p:cNvSpPr>
            <a:spLocks noChangeShapeType="1"/>
          </p:cNvSpPr>
          <p:nvPr/>
        </p:nvSpPr>
        <p:spPr bwMode="auto">
          <a:xfrm>
            <a:off x="2667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74755" name="Line 3"/>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74756" name="Rectangle 4"/>
          <p:cNvSpPr>
            <a:spLocks noGrp="1" noChangeArrowheads="1"/>
          </p:cNvSpPr>
          <p:nvPr>
            <p:ph type="title"/>
          </p:nvPr>
        </p:nvSpPr>
        <p:spPr>
          <a:xfrm>
            <a:off x="0" y="0"/>
            <a:ext cx="10668000" cy="990600"/>
          </a:xfrm>
          <a:solidFill>
            <a:srgbClr val="0000CC"/>
          </a:solidFill>
        </p:spPr>
        <p:txBody>
          <a:bodyPr lIns="119420" tIns="59710" rIns="119420" bIns="59710" anchor="b"/>
          <a:lstStyle/>
          <a:p>
            <a:pPr defTabSz="1193800" eaLnBrk="1" hangingPunct="1">
              <a:lnSpc>
                <a:spcPct val="300000"/>
              </a:lnSpc>
            </a:pPr>
            <a:r>
              <a:rPr lang="zh-CN" altLang="en-US" sz="3200" b="1" dirty="0" smtClean="0">
                <a:solidFill>
                  <a:srgbClr val="FFFFFF"/>
                </a:solidFill>
                <a:latin typeface="宋体" panose="02010600030101010101" pitchFamily="2" charset="-122"/>
              </a:rPr>
              <a:t>以客户为中心者的</a:t>
            </a:r>
            <a:r>
              <a:rPr lang="zh-CN" altLang="en-US" sz="3200" b="1" dirty="0">
                <a:solidFill>
                  <a:srgbClr val="FFFFFF"/>
                </a:solidFill>
                <a:latin typeface="宋体" panose="02010600030101010101" pitchFamily="2" charset="-122"/>
              </a:rPr>
              <a:t>竞争</a:t>
            </a:r>
            <a:r>
              <a:rPr lang="zh-CN" altLang="en-US" sz="3200" b="1" dirty="0" smtClean="0">
                <a:solidFill>
                  <a:srgbClr val="FFFFFF"/>
                </a:solidFill>
                <a:latin typeface="宋体" panose="02010600030101010101" pitchFamily="2" charset="-122"/>
              </a:rPr>
              <a:t>战略与薪酬战略</a:t>
            </a:r>
            <a:endParaRPr lang="zh-CN" altLang="en-US" sz="3200" b="1" dirty="0" smtClean="0">
              <a:solidFill>
                <a:srgbClr val="FFFFFF"/>
              </a:solidFill>
              <a:latin typeface="宋体" panose="02010600030101010101" pitchFamily="2" charset="-122"/>
            </a:endParaRPr>
          </a:p>
        </p:txBody>
      </p:sp>
      <p:sp>
        <p:nvSpPr>
          <p:cNvPr id="698373" name="Rectangle 5"/>
          <p:cNvSpPr>
            <a:spLocks noChangeArrowheads="1"/>
          </p:cNvSpPr>
          <p:nvPr/>
        </p:nvSpPr>
        <p:spPr bwMode="auto">
          <a:xfrm>
            <a:off x="3733800" y="2686050"/>
            <a:ext cx="2592388" cy="538163"/>
          </a:xfrm>
          <a:prstGeom prst="rect">
            <a:avLst/>
          </a:prstGeom>
          <a:solidFill>
            <a:schemeClr val="hlink"/>
          </a:solidFill>
          <a:ln w="12700">
            <a:solidFill>
              <a:schemeClr val="tx2"/>
            </a:solidFill>
            <a:miter lim="800000"/>
          </a:ln>
          <a:effectLst>
            <a:outerShdw dist="107763" dir="2700000" algn="ctr" rotWithShape="0">
              <a:schemeClr val="bg2"/>
            </a:outerShdw>
          </a:effectLst>
        </p:spPr>
        <p:txBody>
          <a:bodyPr wrap="none" lIns="103410" tIns="50797" rIns="103410" bIns="50797" anchor="ctr"/>
          <a:lstStyle/>
          <a:p>
            <a:pPr algn="ctr" defTabSz="1044575" eaLnBrk="0" hangingPunct="0">
              <a:defRPr/>
            </a:pPr>
            <a:r>
              <a:rPr lang="zh-CN" altLang="en-US" sz="2700">
                <a:solidFill>
                  <a:schemeClr val="tx2"/>
                </a:solidFill>
                <a:effectLst>
                  <a:outerShdw blurRad="38100" dist="38100" dir="2700000" algn="tl">
                    <a:srgbClr val="FFFFFF"/>
                  </a:outerShdw>
                </a:effectLst>
                <a:latin typeface="宋体" panose="02010600030101010101" pitchFamily="2" charset="-122"/>
              </a:rPr>
              <a:t>人力资源对策</a:t>
            </a:r>
            <a:endParaRPr lang="zh-CN" altLang="en-US" sz="2700">
              <a:solidFill>
                <a:schemeClr val="tx2"/>
              </a:solidFill>
              <a:effectLst>
                <a:outerShdw blurRad="38100" dist="38100" dir="2700000" algn="tl">
                  <a:srgbClr val="FFFFFF"/>
                </a:outerShdw>
              </a:effectLst>
              <a:latin typeface="宋体" panose="02010600030101010101" pitchFamily="2" charset="-122"/>
            </a:endParaRPr>
          </a:p>
        </p:txBody>
      </p:sp>
      <p:sp>
        <p:nvSpPr>
          <p:cNvPr id="698374" name="Rectangle 6"/>
          <p:cNvSpPr>
            <a:spLocks noChangeArrowheads="1"/>
          </p:cNvSpPr>
          <p:nvPr/>
        </p:nvSpPr>
        <p:spPr bwMode="auto">
          <a:xfrm>
            <a:off x="6948488" y="2686050"/>
            <a:ext cx="2919412" cy="538163"/>
          </a:xfrm>
          <a:prstGeom prst="rect">
            <a:avLst/>
          </a:prstGeom>
          <a:solidFill>
            <a:srgbClr val="0000BC"/>
          </a:solidFill>
          <a:ln w="12700">
            <a:solidFill>
              <a:srgbClr val="000000"/>
            </a:solidFill>
            <a:miter lim="800000"/>
          </a:ln>
          <a:effectLst>
            <a:outerShdw dist="107763" dir="2700000" algn="ctr" rotWithShape="0">
              <a:schemeClr val="bg2"/>
            </a:outerShdw>
          </a:effectLst>
        </p:spPr>
        <p:txBody>
          <a:bodyPr wrap="none" lIns="103410" tIns="50797" rIns="103410" bIns="50797" anchor="ctr"/>
          <a:lstStyle/>
          <a:p>
            <a:pPr algn="ctr" defTabSz="1044575" eaLnBrk="0" hangingPunct="0">
              <a:defRPr/>
            </a:pPr>
            <a:r>
              <a:rPr lang="zh-CN" altLang="en-US" sz="2700">
                <a:solidFill>
                  <a:srgbClr val="FAFD00"/>
                </a:solidFill>
                <a:effectLst>
                  <a:outerShdw blurRad="38100" dist="38100" dir="2700000" algn="tl">
                    <a:srgbClr val="000000"/>
                  </a:outerShdw>
                </a:effectLst>
                <a:latin typeface="宋体" panose="02010600030101010101" pitchFamily="2" charset="-122"/>
              </a:rPr>
              <a:t>薪酬系统</a:t>
            </a:r>
            <a:endParaRPr lang="zh-CN" altLang="en-US" sz="2700">
              <a:solidFill>
                <a:srgbClr val="FAFD00"/>
              </a:solidFill>
              <a:effectLst>
                <a:outerShdw blurRad="38100" dist="38100" dir="2700000" algn="tl">
                  <a:srgbClr val="000000"/>
                </a:outerShdw>
              </a:effectLst>
              <a:latin typeface="宋体" panose="02010600030101010101" pitchFamily="2" charset="-122"/>
            </a:endParaRPr>
          </a:p>
        </p:txBody>
      </p:sp>
      <p:sp>
        <p:nvSpPr>
          <p:cNvPr id="698375" name="Rectangle 7"/>
          <p:cNvSpPr>
            <a:spLocks noChangeArrowheads="1"/>
          </p:cNvSpPr>
          <p:nvPr/>
        </p:nvSpPr>
        <p:spPr bwMode="auto">
          <a:xfrm>
            <a:off x="857250" y="4116388"/>
            <a:ext cx="206375" cy="803275"/>
          </a:xfrm>
          <a:prstGeom prst="rect">
            <a:avLst/>
          </a:prstGeom>
          <a:noFill/>
          <a:ln w="12700">
            <a:noFill/>
            <a:miter lim="800000"/>
          </a:ln>
          <a:effectLst>
            <a:outerShdw dist="107763" dir="2700000" algn="ctr" rotWithShape="0">
              <a:schemeClr val="bg2"/>
            </a:outerShdw>
          </a:effectLst>
        </p:spPr>
        <p:txBody>
          <a:bodyPr wrap="none" lIns="103410" tIns="50797" rIns="103410" bIns="50797">
            <a:spAutoFit/>
          </a:bodyPr>
          <a:lstStyle/>
          <a:p>
            <a:pPr algn="l" defTabSz="1044575" eaLnBrk="0" hangingPunct="0">
              <a:defRPr/>
            </a:pPr>
            <a:endParaRPr lang="en-US" altLang="zh-CN" sz="2300">
              <a:latin typeface="宋体" panose="02010600030101010101" pitchFamily="2" charset="-122"/>
            </a:endParaRPr>
          </a:p>
          <a:p>
            <a:pPr algn="l" defTabSz="1044575">
              <a:defRPr/>
            </a:pPr>
            <a:endParaRPr lang="en-US" altLang="zh-CN" sz="2300">
              <a:latin typeface="宋体" panose="02010600030101010101" pitchFamily="2" charset="-122"/>
            </a:endParaRPr>
          </a:p>
        </p:txBody>
      </p:sp>
      <p:sp>
        <p:nvSpPr>
          <p:cNvPr id="698376" name="Rectangle 8"/>
          <p:cNvSpPr>
            <a:spLocks noChangeArrowheads="1"/>
          </p:cNvSpPr>
          <p:nvPr/>
        </p:nvSpPr>
        <p:spPr bwMode="auto">
          <a:xfrm>
            <a:off x="444500" y="3732213"/>
            <a:ext cx="2667000" cy="2921000"/>
          </a:xfrm>
          <a:prstGeom prst="rect">
            <a:avLst/>
          </a:prstGeom>
          <a:solidFill>
            <a:srgbClr val="CCFF66"/>
          </a:solidFill>
          <a:ln w="12700">
            <a:solidFill>
              <a:schemeClr val="tx2"/>
            </a:solidFill>
            <a:miter lim="800000"/>
          </a:ln>
          <a:effectLst>
            <a:outerShdw dist="107763" dir="2700000" algn="ctr" rotWithShape="0">
              <a:schemeClr val="bg2"/>
            </a:outerShdw>
          </a:effectLst>
        </p:spPr>
        <p:txBody>
          <a:bodyPr lIns="103410" tIns="50797" rIns="103410" bIns="50797">
            <a:spAutoFit/>
          </a:bodyPr>
          <a:lstStyle/>
          <a:p>
            <a:pPr algn="l" defTabSz="1044575">
              <a:lnSpc>
                <a:spcPct val="200000"/>
              </a:lnSpc>
              <a:buClr>
                <a:srgbClr val="FF0000"/>
              </a:buClr>
              <a:buSzPct val="120000"/>
              <a:buFont typeface="Monotype Sorts" pitchFamily="2" charset="2"/>
              <a:buChar char="q"/>
              <a:defRPr/>
            </a:pPr>
            <a:r>
              <a:rPr lang="zh-CN" altLang="zh-CN" sz="2300">
                <a:solidFill>
                  <a:schemeClr val="accent2"/>
                </a:solidFill>
                <a:latin typeface="宋体" panose="02010600030101010101" pitchFamily="2" charset="-122"/>
              </a:rPr>
              <a:t>紧紧靠近客户</a:t>
            </a:r>
            <a:endParaRPr lang="zh-CN" altLang="zh-CN" sz="2300">
              <a:solidFill>
                <a:schemeClr val="accent2"/>
              </a:solidFill>
              <a:latin typeface="宋体" panose="02010600030101010101" pitchFamily="2" charset="-122"/>
            </a:endParaRPr>
          </a:p>
          <a:p>
            <a:pPr algn="l" defTabSz="1044575">
              <a:lnSpc>
                <a:spcPct val="200000"/>
              </a:lnSpc>
              <a:buClr>
                <a:srgbClr val="FF0000"/>
              </a:buClr>
              <a:buSzPct val="120000"/>
              <a:buFont typeface="Monotype Sorts" pitchFamily="2" charset="2"/>
              <a:buChar char="q"/>
              <a:defRPr/>
            </a:pPr>
            <a:r>
              <a:rPr lang="zh-CN" altLang="zh-CN" sz="2300">
                <a:solidFill>
                  <a:schemeClr val="accent2"/>
                </a:solidFill>
                <a:latin typeface="宋体" panose="02010600030101010101" pitchFamily="2" charset="-122"/>
              </a:rPr>
              <a:t>为客户提供解决问题的办法</a:t>
            </a:r>
            <a:endParaRPr lang="zh-CN" altLang="zh-CN" sz="2300">
              <a:solidFill>
                <a:schemeClr val="accent2"/>
              </a:solidFill>
              <a:latin typeface="宋体" panose="02010600030101010101" pitchFamily="2" charset="-122"/>
            </a:endParaRPr>
          </a:p>
          <a:p>
            <a:pPr algn="l" defTabSz="1044575">
              <a:lnSpc>
                <a:spcPct val="200000"/>
              </a:lnSpc>
              <a:buClr>
                <a:srgbClr val="FF0000"/>
              </a:buClr>
              <a:buSzPct val="120000"/>
              <a:buFont typeface="Monotype Sorts" pitchFamily="2" charset="2"/>
              <a:buChar char="q"/>
              <a:defRPr/>
            </a:pPr>
            <a:r>
              <a:rPr lang="zh-CN" altLang="zh-CN" sz="2300">
                <a:solidFill>
                  <a:schemeClr val="accent2"/>
                </a:solidFill>
                <a:latin typeface="宋体" panose="02010600030101010101" pitchFamily="2" charset="-122"/>
              </a:rPr>
              <a:t>加快营销速度</a:t>
            </a:r>
            <a:endParaRPr lang="zh-CN" altLang="en-US" sz="2300">
              <a:solidFill>
                <a:schemeClr val="accent2"/>
              </a:solidFill>
              <a:latin typeface="宋体" panose="02010600030101010101" pitchFamily="2" charset="-122"/>
            </a:endParaRPr>
          </a:p>
        </p:txBody>
      </p:sp>
      <p:sp>
        <p:nvSpPr>
          <p:cNvPr id="698377" name="Rectangle 9"/>
          <p:cNvSpPr>
            <a:spLocks noChangeArrowheads="1"/>
          </p:cNvSpPr>
          <p:nvPr/>
        </p:nvSpPr>
        <p:spPr bwMode="auto">
          <a:xfrm>
            <a:off x="6832600" y="3816350"/>
            <a:ext cx="3225800" cy="2934131"/>
          </a:xfrm>
          <a:prstGeom prst="rect">
            <a:avLst/>
          </a:prstGeom>
          <a:solidFill>
            <a:srgbClr val="0000BC"/>
          </a:solidFill>
          <a:ln w="12700">
            <a:solidFill>
              <a:schemeClr val="tx2"/>
            </a:solidFill>
            <a:miter lim="800000"/>
          </a:ln>
          <a:effectLst>
            <a:outerShdw dist="107763" dir="2700000" algn="ctr" rotWithShape="0">
              <a:schemeClr val="bg2"/>
            </a:outerShdw>
          </a:effectLst>
        </p:spPr>
        <p:txBody>
          <a:bodyPr lIns="103410" tIns="50797" rIns="103410" bIns="50797">
            <a:spAutoFit/>
          </a:bodyPr>
          <a:lstStyle/>
          <a:p>
            <a:pPr algn="l" defTabSz="1044575" eaLnBrk="0" hangingPunct="0">
              <a:lnSpc>
                <a:spcPct val="200000"/>
              </a:lnSpc>
              <a:buClr>
                <a:srgbClr val="FF0000"/>
              </a:buClr>
              <a:buFont typeface="Monotype Sorts" pitchFamily="2" charset="2"/>
              <a:buChar char="g"/>
              <a:defRPr/>
            </a:pPr>
            <a:r>
              <a:rPr lang="en-US" altLang="zh-CN" sz="2300" dirty="0">
                <a:solidFill>
                  <a:srgbClr val="FAFD00"/>
                </a:solidFill>
                <a:latin typeface="宋体" panose="02010600030101010101" pitchFamily="2" charset="-122"/>
              </a:rPr>
              <a:t> </a:t>
            </a:r>
            <a:r>
              <a:rPr lang="zh-CN" altLang="zh-CN" sz="2300" dirty="0" smtClean="0">
                <a:solidFill>
                  <a:srgbClr val="FAFD00"/>
                </a:solidFill>
                <a:latin typeface="宋体" panose="02010600030101010101" pitchFamily="2" charset="-122"/>
              </a:rPr>
              <a:t>根据</a:t>
            </a:r>
            <a:r>
              <a:rPr lang="zh-CN" altLang="zh-CN" sz="2300" dirty="0">
                <a:solidFill>
                  <a:srgbClr val="FAFD00"/>
                </a:solidFill>
                <a:latin typeface="宋体" panose="02010600030101010101" pitchFamily="2" charset="-122"/>
              </a:rPr>
              <a:t>员工的客户服务能力来</a:t>
            </a:r>
            <a:r>
              <a:rPr lang="zh-CN" altLang="zh-CN" sz="2300" dirty="0" smtClean="0">
                <a:solidFill>
                  <a:srgbClr val="FAFD00"/>
                </a:solidFill>
                <a:latin typeface="宋体" panose="02010600030101010101" pitchFamily="2" charset="-122"/>
              </a:rPr>
              <a:t>确定基本</a:t>
            </a:r>
            <a:r>
              <a:rPr lang="zh-CN" altLang="zh-CN" sz="2300" dirty="0">
                <a:solidFill>
                  <a:srgbClr val="FAFD00"/>
                </a:solidFill>
                <a:latin typeface="宋体" panose="02010600030101010101" pitchFamily="2" charset="-122"/>
              </a:rPr>
              <a:t>薪酬</a:t>
            </a:r>
            <a:endParaRPr lang="zh-CN" altLang="en-US" sz="2300" dirty="0">
              <a:solidFill>
                <a:srgbClr val="FAFD00"/>
              </a:solidFill>
              <a:latin typeface="宋体" panose="02010600030101010101" pitchFamily="2" charset="-122"/>
            </a:endParaRPr>
          </a:p>
          <a:p>
            <a:pPr algn="l" defTabSz="1044575" eaLnBrk="0" hangingPunct="0">
              <a:lnSpc>
                <a:spcPct val="200000"/>
              </a:lnSpc>
              <a:buClr>
                <a:srgbClr val="FF0000"/>
              </a:buClr>
              <a:buFont typeface="Monotype Sorts" pitchFamily="2" charset="2"/>
              <a:buChar char="g"/>
              <a:defRPr/>
            </a:pPr>
            <a:r>
              <a:rPr lang="zh-CN" altLang="zh-CN" sz="2300" dirty="0">
                <a:solidFill>
                  <a:srgbClr val="FAFD00"/>
                </a:solidFill>
                <a:latin typeface="宋体" panose="02010600030101010101" pitchFamily="2" charset="-122"/>
              </a:rPr>
              <a:t> 由员工接触到的顾客进行</a:t>
            </a:r>
            <a:r>
              <a:rPr lang="zh-CN" altLang="en-US" sz="2300" dirty="0">
                <a:solidFill>
                  <a:srgbClr val="FAFD00"/>
                </a:solidFill>
                <a:latin typeface="宋体" panose="02010600030101010101" pitchFamily="2" charset="-122"/>
              </a:rPr>
              <a:t>绩效</a:t>
            </a:r>
            <a:r>
              <a:rPr lang="zh-CN" altLang="zh-CN" sz="2300" dirty="0">
                <a:solidFill>
                  <a:srgbClr val="FAFD00"/>
                </a:solidFill>
                <a:latin typeface="宋体" panose="02010600030101010101" pitchFamily="2" charset="-122"/>
              </a:rPr>
              <a:t>或技能评价</a:t>
            </a:r>
            <a:r>
              <a:rPr lang="zh-CN" altLang="en-US" sz="2300" dirty="0">
                <a:solidFill>
                  <a:srgbClr val="FAFD00"/>
                </a:solidFill>
                <a:latin typeface="宋体" panose="02010600030101010101" pitchFamily="2" charset="-122"/>
              </a:rPr>
              <a:t> </a:t>
            </a:r>
            <a:endParaRPr lang="zh-CN" altLang="en-US" sz="2300" dirty="0">
              <a:solidFill>
                <a:srgbClr val="FAFD00"/>
              </a:solidFill>
              <a:latin typeface="宋体" panose="02010600030101010101" pitchFamily="2" charset="-122"/>
            </a:endParaRPr>
          </a:p>
        </p:txBody>
      </p:sp>
      <p:sp>
        <p:nvSpPr>
          <p:cNvPr id="698378" name="Rectangle 10"/>
          <p:cNvSpPr>
            <a:spLocks noChangeArrowheads="1"/>
          </p:cNvSpPr>
          <p:nvPr/>
        </p:nvSpPr>
        <p:spPr bwMode="auto">
          <a:xfrm>
            <a:off x="3556000" y="3810000"/>
            <a:ext cx="2844800" cy="2851150"/>
          </a:xfrm>
          <a:prstGeom prst="rect">
            <a:avLst/>
          </a:prstGeom>
          <a:solidFill>
            <a:schemeClr val="hlink"/>
          </a:solidFill>
          <a:ln w="12700">
            <a:solidFill>
              <a:schemeClr val="tx2"/>
            </a:solidFill>
            <a:miter lim="800000"/>
          </a:ln>
          <a:effectLst>
            <a:outerShdw dist="107763" dir="2700000" algn="ctr" rotWithShape="0">
              <a:schemeClr val="bg2"/>
            </a:outerShdw>
          </a:effectLst>
        </p:spPr>
        <p:txBody>
          <a:bodyPr lIns="103410" tIns="50797" rIns="103410" bIns="50797">
            <a:spAutoFit/>
          </a:bodyPr>
          <a:lstStyle/>
          <a:p>
            <a:pPr algn="l" defTabSz="1044575" eaLnBrk="0" hangingPunct="0">
              <a:lnSpc>
                <a:spcPct val="390000"/>
              </a:lnSpc>
              <a:buClr>
                <a:srgbClr val="FF0000"/>
              </a:buClr>
              <a:buSzPct val="125000"/>
              <a:buFont typeface="Marlett" pitchFamily="2" charset="2"/>
              <a:buChar char="8"/>
              <a:defRPr/>
            </a:pPr>
            <a:r>
              <a:rPr lang="zh-CN" altLang="zh-CN" sz="2300">
                <a:solidFill>
                  <a:schemeClr val="tx2"/>
                </a:solidFill>
                <a:latin typeface="宋体" panose="02010600030101010101" pitchFamily="2" charset="-122"/>
              </a:rPr>
              <a:t>取悦顾客，超越他们的期望</a:t>
            </a:r>
            <a:endParaRPr lang="zh-CN" altLang="en-US" sz="2300">
              <a:solidFill>
                <a:schemeClr val="tx2"/>
              </a:solidFill>
              <a:latin typeface="宋体" panose="02010600030101010101" pitchFamily="2" charset="-122"/>
            </a:endParaRPr>
          </a:p>
        </p:txBody>
      </p:sp>
      <p:sp>
        <p:nvSpPr>
          <p:cNvPr id="698379" name="Rectangle 11"/>
          <p:cNvSpPr>
            <a:spLocks noChangeArrowheads="1"/>
          </p:cNvSpPr>
          <p:nvPr/>
        </p:nvSpPr>
        <p:spPr bwMode="auto">
          <a:xfrm>
            <a:off x="533400" y="2716213"/>
            <a:ext cx="2592388" cy="495300"/>
          </a:xfrm>
          <a:prstGeom prst="rect">
            <a:avLst/>
          </a:prstGeom>
          <a:solidFill>
            <a:srgbClr val="CCFF66"/>
          </a:solidFill>
          <a:ln w="12700">
            <a:solidFill>
              <a:schemeClr val="tx2"/>
            </a:solidFill>
            <a:miter lim="800000"/>
          </a:ln>
          <a:effectLst>
            <a:outerShdw dist="107763" dir="2700000" algn="ctr" rotWithShape="0">
              <a:schemeClr val="bg2"/>
            </a:outerShdw>
          </a:effectLst>
        </p:spPr>
        <p:txBody>
          <a:bodyPr lIns="103410" tIns="50797" rIns="103410" bIns="50797">
            <a:spAutoFit/>
          </a:bodyPr>
          <a:lstStyle/>
          <a:p>
            <a:pPr algn="ctr" defTabSz="1044575" eaLnBrk="0" hangingPunct="0">
              <a:defRPr/>
            </a:pPr>
            <a:r>
              <a:rPr lang="zh-CN" altLang="en-US" sz="2500" dirty="0">
                <a:solidFill>
                  <a:schemeClr val="accent2"/>
                </a:solidFill>
                <a:effectLst>
                  <a:outerShdw blurRad="38100" dist="38100" dir="2700000" algn="tl">
                    <a:srgbClr val="000000"/>
                  </a:outerShdw>
                </a:effectLst>
                <a:latin typeface="宋体" panose="02010600030101010101" pitchFamily="2" charset="-122"/>
              </a:rPr>
              <a:t>竞争</a:t>
            </a:r>
            <a:r>
              <a:rPr lang="zh-CN" altLang="en-US" sz="2500" dirty="0" smtClean="0">
                <a:solidFill>
                  <a:schemeClr val="accent2"/>
                </a:solidFill>
                <a:effectLst>
                  <a:outerShdw blurRad="38100" dist="38100" dir="2700000" algn="tl">
                    <a:srgbClr val="000000"/>
                  </a:outerShdw>
                </a:effectLst>
                <a:latin typeface="宋体" panose="02010600030101010101" pitchFamily="2" charset="-122"/>
              </a:rPr>
              <a:t>策略</a:t>
            </a:r>
            <a:endParaRPr lang="zh-CN" altLang="en-US" sz="2500" dirty="0">
              <a:solidFill>
                <a:schemeClr val="accent2"/>
              </a:solidFill>
              <a:effectLst>
                <a:outerShdw blurRad="38100" dist="38100" dir="2700000" algn="tl">
                  <a:srgbClr val="000000"/>
                </a:outerShdw>
              </a:effectLst>
              <a:latin typeface="宋体" panose="02010600030101010101" pitchFamily="2" charset="-122"/>
            </a:endParaRPr>
          </a:p>
        </p:txBody>
      </p:sp>
      <p:sp>
        <p:nvSpPr>
          <p:cNvPr id="698380" name="Rectangle 12"/>
          <p:cNvSpPr>
            <a:spLocks noChangeArrowheads="1"/>
          </p:cNvSpPr>
          <p:nvPr/>
        </p:nvSpPr>
        <p:spPr bwMode="auto">
          <a:xfrm>
            <a:off x="622300" y="1295400"/>
            <a:ext cx="9334500" cy="1219200"/>
          </a:xfrm>
          <a:prstGeom prst="rect">
            <a:avLst/>
          </a:prstGeom>
          <a:solidFill>
            <a:srgbClr val="CCFF66"/>
          </a:solidFill>
          <a:ln w="12700">
            <a:solidFill>
              <a:schemeClr val="tx2"/>
            </a:solidFill>
            <a:miter lim="800000"/>
          </a:ln>
          <a:effectLst>
            <a:outerShdw dist="107763" dir="18900000" algn="ctr" rotWithShape="0">
              <a:schemeClr val="bg2"/>
            </a:outerShdw>
          </a:effectLst>
        </p:spPr>
        <p:txBody>
          <a:bodyPr lIns="103410" tIns="50797" rIns="103410" bIns="50797">
            <a:spAutoFit/>
          </a:bodyPr>
          <a:lstStyle/>
          <a:p>
            <a:pPr algn="ctr" defTabSz="1044575" eaLnBrk="0" hangingPunct="0">
              <a:spcBef>
                <a:spcPct val="50000"/>
              </a:spcBef>
              <a:defRPr/>
            </a:pPr>
            <a:r>
              <a:rPr lang="zh-CN" altLang="en-US" sz="3200">
                <a:solidFill>
                  <a:srgbClr val="FF0000"/>
                </a:solidFill>
                <a:effectLst>
                  <a:outerShdw blurRad="38100" dist="38100" dir="2700000" algn="tl">
                    <a:srgbClr val="000000"/>
                  </a:outerShdw>
                </a:effectLst>
                <a:latin typeface="宋体" panose="02010600030101010101" pitchFamily="2" charset="-122"/>
              </a:rPr>
              <a:t>以客户为中心</a:t>
            </a:r>
            <a:endParaRPr lang="zh-CN" altLang="en-US" sz="2700">
              <a:latin typeface="宋体" panose="02010600030101010101" pitchFamily="2" charset="-122"/>
            </a:endParaRPr>
          </a:p>
          <a:p>
            <a:pPr algn="ctr" defTabSz="1044575" eaLnBrk="0" hangingPunct="0">
              <a:spcBef>
                <a:spcPct val="50000"/>
              </a:spcBef>
              <a:defRPr/>
            </a:pPr>
            <a:r>
              <a:rPr lang="zh-CN" altLang="en-US" sz="2700">
                <a:latin typeface="宋体" panose="02010600030101010101" pitchFamily="2" charset="-122"/>
              </a:rPr>
              <a:t>提高客户的期望</a:t>
            </a:r>
            <a:endParaRPr lang="zh-CN" altLang="en-US" sz="2700">
              <a:effectLst>
                <a:outerShdw blurRad="38100" dist="38100" dir="2700000" algn="tl">
                  <a:srgbClr val="FFFFFF"/>
                </a:outerShdw>
              </a:effectLst>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专业技术人员的成熟曲线以及薪酬决定</a:t>
            </a:r>
            <a:endParaRPr lang="zh-CN" altLang="en-US" sz="3200" b="1" smtClean="0">
              <a:solidFill>
                <a:srgbClr val="FFFFFF"/>
              </a:solidFill>
              <a:latin typeface="华文中宋" pitchFamily="2" charset="-122"/>
              <a:ea typeface="华文中宋" pitchFamily="2" charset="-122"/>
            </a:endParaRPr>
          </a:p>
        </p:txBody>
      </p:sp>
      <p:grpSp>
        <p:nvGrpSpPr>
          <p:cNvPr id="322563" name="Group 3"/>
          <p:cNvGrpSpPr/>
          <p:nvPr/>
        </p:nvGrpSpPr>
        <p:grpSpPr bwMode="auto">
          <a:xfrm>
            <a:off x="1085850" y="1793875"/>
            <a:ext cx="8612188" cy="4679950"/>
            <a:chOff x="1272" y="4872"/>
            <a:chExt cx="7455" cy="3276"/>
          </a:xfrm>
        </p:grpSpPr>
        <p:sp>
          <p:nvSpPr>
            <p:cNvPr id="322564" name="Line 4"/>
            <p:cNvSpPr>
              <a:spLocks noChangeShapeType="1"/>
            </p:cNvSpPr>
            <p:nvPr/>
          </p:nvSpPr>
          <p:spPr bwMode="auto">
            <a:xfrm flipV="1">
              <a:off x="1902" y="4872"/>
              <a:ext cx="0" cy="3120"/>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322565" name="Freeform 5"/>
            <p:cNvSpPr/>
            <p:nvPr/>
          </p:nvSpPr>
          <p:spPr bwMode="auto">
            <a:xfrm>
              <a:off x="1902" y="7056"/>
              <a:ext cx="1" cy="156"/>
            </a:xfrm>
            <a:custGeom>
              <a:avLst/>
              <a:gdLst>
                <a:gd name="T0" fmla="*/ 0 w 1"/>
                <a:gd name="T1" fmla="*/ 156 h 156"/>
                <a:gd name="T2" fmla="*/ 0 w 1"/>
                <a:gd name="T3" fmla="*/ 0 h 156"/>
                <a:gd name="T4" fmla="*/ 0 60000 65536"/>
                <a:gd name="T5" fmla="*/ 0 60000 65536"/>
                <a:gd name="T6" fmla="*/ 0 w 1"/>
                <a:gd name="T7" fmla="*/ 0 h 156"/>
                <a:gd name="T8" fmla="*/ 1 w 1"/>
                <a:gd name="T9" fmla="*/ 156 h 156"/>
              </a:gdLst>
              <a:ahLst/>
              <a:cxnLst>
                <a:cxn ang="T4">
                  <a:pos x="T0" y="T1"/>
                </a:cxn>
                <a:cxn ang="T5">
                  <a:pos x="T2" y="T3"/>
                </a:cxn>
              </a:cxnLst>
              <a:rect l="T6" t="T7" r="T8" b="T9"/>
              <a:pathLst>
                <a:path w="1" h="156">
                  <a:moveTo>
                    <a:pt x="0" y="156"/>
                  </a:moveTo>
                  <a:cubicBezTo>
                    <a:pt x="0" y="156"/>
                    <a:pt x="0" y="78"/>
                    <a:pt x="0" y="0"/>
                  </a:cubicBezTo>
                </a:path>
              </a:pathLst>
            </a:custGeom>
            <a:noFill/>
            <a:ln w="9525">
              <a:solidFill>
                <a:srgbClr val="000000"/>
              </a:solidFill>
              <a:round/>
            </a:ln>
          </p:spPr>
          <p:txBody>
            <a:bodyPr/>
            <a:lstStyle/>
            <a:p>
              <a:endParaRPr lang="en-US">
                <a:solidFill>
                  <a:srgbClr val="000000"/>
                </a:solidFill>
              </a:endParaRPr>
            </a:p>
          </p:txBody>
        </p:sp>
        <p:sp>
          <p:nvSpPr>
            <p:cNvPr id="322566" name="Freeform 6"/>
            <p:cNvSpPr/>
            <p:nvPr/>
          </p:nvSpPr>
          <p:spPr bwMode="auto">
            <a:xfrm>
              <a:off x="1902" y="5314"/>
              <a:ext cx="3255" cy="1118"/>
            </a:xfrm>
            <a:custGeom>
              <a:avLst/>
              <a:gdLst>
                <a:gd name="T0" fmla="*/ 0 w 3255"/>
                <a:gd name="T1" fmla="*/ 1118 h 1118"/>
                <a:gd name="T2" fmla="*/ 840 w 3255"/>
                <a:gd name="T3" fmla="*/ 650 h 1118"/>
                <a:gd name="T4" fmla="*/ 1890 w 3255"/>
                <a:gd name="T5" fmla="*/ 182 h 1118"/>
                <a:gd name="T6" fmla="*/ 2940 w 3255"/>
                <a:gd name="T7" fmla="*/ 26 h 1118"/>
                <a:gd name="T8" fmla="*/ 3255 w 3255"/>
                <a:gd name="T9" fmla="*/ 26 h 1118"/>
                <a:gd name="T10" fmla="*/ 0 60000 65536"/>
                <a:gd name="T11" fmla="*/ 0 60000 65536"/>
                <a:gd name="T12" fmla="*/ 0 60000 65536"/>
                <a:gd name="T13" fmla="*/ 0 60000 65536"/>
                <a:gd name="T14" fmla="*/ 0 60000 65536"/>
                <a:gd name="T15" fmla="*/ 0 w 3255"/>
                <a:gd name="T16" fmla="*/ 0 h 1118"/>
                <a:gd name="T17" fmla="*/ 3255 w 3255"/>
                <a:gd name="T18" fmla="*/ 1118 h 1118"/>
              </a:gdLst>
              <a:ahLst/>
              <a:cxnLst>
                <a:cxn ang="T10">
                  <a:pos x="T0" y="T1"/>
                </a:cxn>
                <a:cxn ang="T11">
                  <a:pos x="T2" y="T3"/>
                </a:cxn>
                <a:cxn ang="T12">
                  <a:pos x="T4" y="T5"/>
                </a:cxn>
                <a:cxn ang="T13">
                  <a:pos x="T6" y="T7"/>
                </a:cxn>
                <a:cxn ang="T14">
                  <a:pos x="T8" y="T9"/>
                </a:cxn>
              </a:cxnLst>
              <a:rect l="T15" t="T16" r="T17" b="T18"/>
              <a:pathLst>
                <a:path w="3255" h="1118">
                  <a:moveTo>
                    <a:pt x="0" y="1118"/>
                  </a:moveTo>
                  <a:cubicBezTo>
                    <a:pt x="262" y="962"/>
                    <a:pt x="525" y="806"/>
                    <a:pt x="840" y="650"/>
                  </a:cubicBezTo>
                  <a:cubicBezTo>
                    <a:pt x="1155" y="494"/>
                    <a:pt x="1540" y="286"/>
                    <a:pt x="1890" y="182"/>
                  </a:cubicBezTo>
                  <a:cubicBezTo>
                    <a:pt x="2240" y="78"/>
                    <a:pt x="2713" y="52"/>
                    <a:pt x="2940" y="26"/>
                  </a:cubicBezTo>
                  <a:cubicBezTo>
                    <a:pt x="3167" y="0"/>
                    <a:pt x="3203" y="26"/>
                    <a:pt x="3255" y="26"/>
                  </a:cubicBezTo>
                </a:path>
              </a:pathLst>
            </a:custGeom>
            <a:noFill/>
            <a:ln w="9525">
              <a:solidFill>
                <a:srgbClr val="000000"/>
              </a:solidFill>
              <a:round/>
            </a:ln>
          </p:spPr>
          <p:txBody>
            <a:bodyPr/>
            <a:lstStyle/>
            <a:p>
              <a:endParaRPr lang="en-US">
                <a:solidFill>
                  <a:srgbClr val="000000"/>
                </a:solidFill>
              </a:endParaRPr>
            </a:p>
          </p:txBody>
        </p:sp>
        <p:sp>
          <p:nvSpPr>
            <p:cNvPr id="322567" name="Freeform 7"/>
            <p:cNvSpPr/>
            <p:nvPr/>
          </p:nvSpPr>
          <p:spPr bwMode="auto">
            <a:xfrm>
              <a:off x="1902" y="6120"/>
              <a:ext cx="3045" cy="780"/>
            </a:xfrm>
            <a:custGeom>
              <a:avLst/>
              <a:gdLst>
                <a:gd name="T0" fmla="*/ 0 w 3045"/>
                <a:gd name="T1" fmla="*/ 780 h 780"/>
                <a:gd name="T2" fmla="*/ 1155 w 3045"/>
                <a:gd name="T3" fmla="*/ 312 h 780"/>
                <a:gd name="T4" fmla="*/ 3045 w 3045"/>
                <a:gd name="T5" fmla="*/ 0 h 780"/>
                <a:gd name="T6" fmla="*/ 0 60000 65536"/>
                <a:gd name="T7" fmla="*/ 0 60000 65536"/>
                <a:gd name="T8" fmla="*/ 0 60000 65536"/>
                <a:gd name="T9" fmla="*/ 0 w 3045"/>
                <a:gd name="T10" fmla="*/ 0 h 780"/>
                <a:gd name="T11" fmla="*/ 3045 w 3045"/>
                <a:gd name="T12" fmla="*/ 780 h 780"/>
              </a:gdLst>
              <a:ahLst/>
              <a:cxnLst>
                <a:cxn ang="T6">
                  <a:pos x="T0" y="T1"/>
                </a:cxn>
                <a:cxn ang="T7">
                  <a:pos x="T2" y="T3"/>
                </a:cxn>
                <a:cxn ang="T8">
                  <a:pos x="T4" y="T5"/>
                </a:cxn>
              </a:cxnLst>
              <a:rect l="T9" t="T10" r="T11" b="T12"/>
              <a:pathLst>
                <a:path w="3045" h="780">
                  <a:moveTo>
                    <a:pt x="0" y="780"/>
                  </a:moveTo>
                  <a:cubicBezTo>
                    <a:pt x="324" y="611"/>
                    <a:pt x="648" y="442"/>
                    <a:pt x="1155" y="312"/>
                  </a:cubicBezTo>
                  <a:cubicBezTo>
                    <a:pt x="1662" y="182"/>
                    <a:pt x="2730" y="52"/>
                    <a:pt x="3045" y="0"/>
                  </a:cubicBezTo>
                </a:path>
              </a:pathLst>
            </a:custGeom>
            <a:noFill/>
            <a:ln w="9525">
              <a:solidFill>
                <a:srgbClr val="000000"/>
              </a:solidFill>
              <a:round/>
            </a:ln>
          </p:spPr>
          <p:txBody>
            <a:bodyPr/>
            <a:lstStyle/>
            <a:p>
              <a:endParaRPr lang="en-US">
                <a:solidFill>
                  <a:srgbClr val="000000"/>
                </a:solidFill>
              </a:endParaRPr>
            </a:p>
          </p:txBody>
        </p:sp>
        <p:sp>
          <p:nvSpPr>
            <p:cNvPr id="322568" name="Freeform 8"/>
            <p:cNvSpPr/>
            <p:nvPr/>
          </p:nvSpPr>
          <p:spPr bwMode="auto">
            <a:xfrm>
              <a:off x="1902" y="6718"/>
              <a:ext cx="3587" cy="650"/>
            </a:xfrm>
            <a:custGeom>
              <a:avLst/>
              <a:gdLst>
                <a:gd name="T0" fmla="*/ 0 w 3587"/>
                <a:gd name="T1" fmla="*/ 650 h 650"/>
                <a:gd name="T2" fmla="*/ 1155 w 3587"/>
                <a:gd name="T3" fmla="*/ 182 h 650"/>
                <a:gd name="T4" fmla="*/ 3255 w 3587"/>
                <a:gd name="T5" fmla="*/ 26 h 650"/>
                <a:gd name="T6" fmla="*/ 3150 w 3587"/>
                <a:gd name="T7" fmla="*/ 26 h 650"/>
                <a:gd name="T8" fmla="*/ 0 60000 65536"/>
                <a:gd name="T9" fmla="*/ 0 60000 65536"/>
                <a:gd name="T10" fmla="*/ 0 60000 65536"/>
                <a:gd name="T11" fmla="*/ 0 60000 65536"/>
                <a:gd name="T12" fmla="*/ 0 w 3587"/>
                <a:gd name="T13" fmla="*/ 0 h 650"/>
                <a:gd name="T14" fmla="*/ 3587 w 3587"/>
                <a:gd name="T15" fmla="*/ 650 h 650"/>
              </a:gdLst>
              <a:ahLst/>
              <a:cxnLst>
                <a:cxn ang="T8">
                  <a:pos x="T0" y="T1"/>
                </a:cxn>
                <a:cxn ang="T9">
                  <a:pos x="T2" y="T3"/>
                </a:cxn>
                <a:cxn ang="T10">
                  <a:pos x="T4" y="T5"/>
                </a:cxn>
                <a:cxn ang="T11">
                  <a:pos x="T6" y="T7"/>
                </a:cxn>
              </a:cxnLst>
              <a:rect l="T12" t="T13" r="T14" b="T15"/>
              <a:pathLst>
                <a:path w="3587" h="650">
                  <a:moveTo>
                    <a:pt x="0" y="650"/>
                  </a:moveTo>
                  <a:cubicBezTo>
                    <a:pt x="306" y="468"/>
                    <a:pt x="613" y="286"/>
                    <a:pt x="1155" y="182"/>
                  </a:cubicBezTo>
                  <a:cubicBezTo>
                    <a:pt x="1697" y="78"/>
                    <a:pt x="2923" y="52"/>
                    <a:pt x="3255" y="26"/>
                  </a:cubicBezTo>
                  <a:cubicBezTo>
                    <a:pt x="3587" y="0"/>
                    <a:pt x="3368" y="13"/>
                    <a:pt x="3150" y="26"/>
                  </a:cubicBezTo>
                </a:path>
              </a:pathLst>
            </a:custGeom>
            <a:noFill/>
            <a:ln w="9525">
              <a:solidFill>
                <a:srgbClr val="000000"/>
              </a:solidFill>
              <a:round/>
            </a:ln>
          </p:spPr>
          <p:txBody>
            <a:bodyPr/>
            <a:lstStyle/>
            <a:p>
              <a:endParaRPr lang="en-US">
                <a:solidFill>
                  <a:srgbClr val="000000"/>
                </a:solidFill>
              </a:endParaRPr>
            </a:p>
          </p:txBody>
        </p:sp>
        <p:sp>
          <p:nvSpPr>
            <p:cNvPr id="322569" name="Line 9"/>
            <p:cNvSpPr>
              <a:spLocks noChangeShapeType="1"/>
            </p:cNvSpPr>
            <p:nvPr/>
          </p:nvSpPr>
          <p:spPr bwMode="auto">
            <a:xfrm>
              <a:off x="1902" y="7992"/>
              <a:ext cx="4200" cy="0"/>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322570" name="Text Box 10"/>
            <p:cNvSpPr txBox="1">
              <a:spLocks noChangeArrowheads="1"/>
            </p:cNvSpPr>
            <p:nvPr/>
          </p:nvSpPr>
          <p:spPr bwMode="auto">
            <a:xfrm>
              <a:off x="6312" y="7680"/>
              <a:ext cx="1260" cy="468"/>
            </a:xfrm>
            <a:prstGeom prst="rect">
              <a:avLst/>
            </a:prstGeom>
            <a:solidFill>
              <a:srgbClr val="FFFFFF"/>
            </a:solidFill>
            <a:ln w="9525">
              <a:noFill/>
              <a:miter lim="800000"/>
            </a:ln>
          </p:spPr>
          <p:txBody>
            <a:bodyPr/>
            <a:lstStyle/>
            <a:p>
              <a:r>
                <a:rPr lang="zh-CN" altLang="en-US" sz="2000" b="0">
                  <a:solidFill>
                    <a:srgbClr val="000000"/>
                  </a:solidFill>
                </a:rPr>
                <a:t>工作年限</a:t>
              </a:r>
              <a:endParaRPr lang="zh-CN" altLang="en-US" sz="2000" b="0">
                <a:solidFill>
                  <a:srgbClr val="000000"/>
                </a:solidFill>
              </a:endParaRPr>
            </a:p>
          </p:txBody>
        </p:sp>
        <p:sp>
          <p:nvSpPr>
            <p:cNvPr id="322571" name="Text Box 11"/>
            <p:cNvSpPr txBox="1">
              <a:spLocks noChangeArrowheads="1"/>
            </p:cNvSpPr>
            <p:nvPr/>
          </p:nvSpPr>
          <p:spPr bwMode="auto">
            <a:xfrm>
              <a:off x="5577" y="6588"/>
              <a:ext cx="3150" cy="468"/>
            </a:xfrm>
            <a:prstGeom prst="rect">
              <a:avLst/>
            </a:prstGeom>
            <a:solidFill>
              <a:srgbClr val="FFFFFF"/>
            </a:solidFill>
            <a:ln w="9525">
              <a:noFill/>
              <a:miter lim="800000"/>
            </a:ln>
          </p:spPr>
          <p:txBody>
            <a:bodyPr/>
            <a:lstStyle/>
            <a:p>
              <a:r>
                <a:rPr lang="zh-CN" altLang="en-US" sz="2000" b="0">
                  <a:solidFill>
                    <a:srgbClr val="000000"/>
                  </a:solidFill>
                </a:rPr>
                <a:t>较低绩效水平（最差的</a:t>
              </a:r>
              <a:r>
                <a:rPr lang="en-US" altLang="zh-CN" sz="2000" b="0">
                  <a:solidFill>
                    <a:srgbClr val="000000"/>
                  </a:solidFill>
                </a:rPr>
                <a:t>10%</a:t>
              </a:r>
              <a:r>
                <a:rPr lang="zh-CN" altLang="en-US" sz="2000" b="0">
                  <a:solidFill>
                    <a:srgbClr val="000000"/>
                  </a:solidFill>
                </a:rPr>
                <a:t>）</a:t>
              </a:r>
              <a:endParaRPr lang="zh-CN" altLang="en-US" sz="2000" b="0">
                <a:solidFill>
                  <a:srgbClr val="000000"/>
                </a:solidFill>
              </a:endParaRPr>
            </a:p>
          </p:txBody>
        </p:sp>
        <p:sp>
          <p:nvSpPr>
            <p:cNvPr id="322572" name="Text Box 12"/>
            <p:cNvSpPr txBox="1">
              <a:spLocks noChangeArrowheads="1"/>
            </p:cNvSpPr>
            <p:nvPr/>
          </p:nvSpPr>
          <p:spPr bwMode="auto">
            <a:xfrm>
              <a:off x="5262" y="5028"/>
              <a:ext cx="3045" cy="468"/>
            </a:xfrm>
            <a:prstGeom prst="rect">
              <a:avLst/>
            </a:prstGeom>
            <a:solidFill>
              <a:srgbClr val="FFFFFF"/>
            </a:solidFill>
            <a:ln w="9525">
              <a:noFill/>
              <a:miter lim="800000"/>
            </a:ln>
          </p:spPr>
          <p:txBody>
            <a:bodyPr/>
            <a:lstStyle/>
            <a:p>
              <a:r>
                <a:rPr lang="zh-CN" altLang="en-US" sz="2000" b="0">
                  <a:solidFill>
                    <a:srgbClr val="000000"/>
                  </a:solidFill>
                </a:rPr>
                <a:t>优秀绩效水平（最优的</a:t>
              </a:r>
              <a:r>
                <a:rPr lang="en-US" altLang="zh-CN" sz="2000" b="0">
                  <a:solidFill>
                    <a:srgbClr val="000000"/>
                  </a:solidFill>
                </a:rPr>
                <a:t>10%</a:t>
              </a:r>
              <a:r>
                <a:rPr lang="zh-CN" altLang="en-US" sz="2000" b="0">
                  <a:solidFill>
                    <a:srgbClr val="000000"/>
                  </a:solidFill>
                </a:rPr>
                <a:t>）</a:t>
              </a:r>
              <a:endParaRPr lang="zh-CN" altLang="en-US" sz="2000" b="0">
                <a:solidFill>
                  <a:srgbClr val="000000"/>
                </a:solidFill>
              </a:endParaRPr>
            </a:p>
          </p:txBody>
        </p:sp>
        <p:sp>
          <p:nvSpPr>
            <p:cNvPr id="322573" name="Text Box 13"/>
            <p:cNvSpPr txBox="1">
              <a:spLocks noChangeArrowheads="1"/>
            </p:cNvSpPr>
            <p:nvPr/>
          </p:nvSpPr>
          <p:spPr bwMode="auto">
            <a:xfrm>
              <a:off x="5367" y="5808"/>
              <a:ext cx="3150" cy="468"/>
            </a:xfrm>
            <a:prstGeom prst="rect">
              <a:avLst/>
            </a:prstGeom>
            <a:solidFill>
              <a:srgbClr val="FFFFFF"/>
            </a:solidFill>
            <a:ln w="9525">
              <a:noFill/>
              <a:miter lim="800000"/>
            </a:ln>
          </p:spPr>
          <p:txBody>
            <a:bodyPr/>
            <a:lstStyle/>
            <a:p>
              <a:r>
                <a:rPr lang="zh-CN" altLang="en-US" sz="2000" b="0">
                  <a:solidFill>
                    <a:srgbClr val="000000"/>
                  </a:solidFill>
                </a:rPr>
                <a:t>中等绩效水平</a:t>
              </a:r>
              <a:endParaRPr lang="zh-CN" altLang="en-US" sz="2000" b="0">
                <a:solidFill>
                  <a:srgbClr val="000000"/>
                </a:solidFill>
              </a:endParaRPr>
            </a:p>
          </p:txBody>
        </p:sp>
        <p:sp>
          <p:nvSpPr>
            <p:cNvPr id="322574" name="Text Box 14"/>
            <p:cNvSpPr txBox="1">
              <a:spLocks noChangeArrowheads="1"/>
            </p:cNvSpPr>
            <p:nvPr/>
          </p:nvSpPr>
          <p:spPr bwMode="auto">
            <a:xfrm>
              <a:off x="1272" y="5028"/>
              <a:ext cx="525" cy="1560"/>
            </a:xfrm>
            <a:prstGeom prst="rect">
              <a:avLst/>
            </a:prstGeom>
            <a:solidFill>
              <a:srgbClr val="FFFFFF"/>
            </a:solidFill>
            <a:ln w="9525">
              <a:noFill/>
              <a:miter lim="800000"/>
            </a:ln>
          </p:spPr>
          <p:txBody>
            <a:bodyPr/>
            <a:lstStyle/>
            <a:p>
              <a:r>
                <a:rPr lang="zh-CN" altLang="en-US" sz="2000" b="0">
                  <a:solidFill>
                    <a:srgbClr val="000000"/>
                  </a:solidFill>
                </a:rPr>
                <a:t>薪酬水平</a:t>
              </a:r>
              <a:endParaRPr lang="zh-CN" altLang="en-US" sz="2000" b="0">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ext Box 2"/>
          <p:cNvSpPr>
            <a:spLocks noGrp="1" noChangeArrowheads="1"/>
          </p:cNvSpPr>
          <p:nvPr>
            <p:ph type="title"/>
          </p:nvPr>
        </p:nvSpPr>
        <p:spPr>
          <a:xfrm>
            <a:off x="0" y="0"/>
            <a:ext cx="10668000" cy="1066800"/>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专业人员的双重职业</a:t>
            </a:r>
            <a:r>
              <a:rPr lang="en-US" altLang="zh-CN" sz="3200" b="1" smtClean="0">
                <a:solidFill>
                  <a:srgbClr val="FFFFFF"/>
                </a:solidFill>
                <a:latin typeface="华文中宋" pitchFamily="2" charset="-122"/>
                <a:ea typeface="华文中宋" pitchFamily="2" charset="-122"/>
              </a:rPr>
              <a:t>/</a:t>
            </a:r>
            <a:r>
              <a:rPr lang="zh-CN" altLang="en-US" sz="3200" b="1" smtClean="0">
                <a:solidFill>
                  <a:srgbClr val="FFFFFF"/>
                </a:solidFill>
                <a:latin typeface="华文中宋" pitchFamily="2" charset="-122"/>
                <a:ea typeface="华文中宋" pitchFamily="2" charset="-122"/>
              </a:rPr>
              <a:t>薪酬通道</a:t>
            </a:r>
            <a:endParaRPr lang="zh-CN" altLang="en-US" sz="3200" b="1" smtClean="0">
              <a:solidFill>
                <a:srgbClr val="FFFFFF"/>
              </a:solidFill>
              <a:latin typeface="华文中宋" pitchFamily="2" charset="-122"/>
              <a:ea typeface="华文中宋" pitchFamily="2" charset="-122"/>
            </a:endParaRPr>
          </a:p>
        </p:txBody>
      </p:sp>
      <p:grpSp>
        <p:nvGrpSpPr>
          <p:cNvPr id="323587" name="Group 3"/>
          <p:cNvGrpSpPr/>
          <p:nvPr/>
        </p:nvGrpSpPr>
        <p:grpSpPr bwMode="auto">
          <a:xfrm>
            <a:off x="1295400" y="1295400"/>
            <a:ext cx="8305800" cy="5791200"/>
            <a:chOff x="2532" y="6588"/>
            <a:chExt cx="5880" cy="5772"/>
          </a:xfrm>
        </p:grpSpPr>
        <p:sp>
          <p:nvSpPr>
            <p:cNvPr id="323588" name="Rectangle 4"/>
            <p:cNvSpPr>
              <a:spLocks noChangeArrowheads="1"/>
            </p:cNvSpPr>
            <p:nvPr/>
          </p:nvSpPr>
          <p:spPr bwMode="auto">
            <a:xfrm>
              <a:off x="4317" y="10332"/>
              <a:ext cx="2205" cy="468"/>
            </a:xfrm>
            <a:prstGeom prst="rect">
              <a:avLst/>
            </a:prstGeom>
            <a:solidFill>
              <a:srgbClr val="FFFFFF"/>
            </a:solidFill>
            <a:ln w="9525">
              <a:solidFill>
                <a:srgbClr val="000000"/>
              </a:solidFill>
              <a:miter lim="800000"/>
            </a:ln>
          </p:spPr>
          <p:txBody>
            <a:bodyPr/>
            <a:lstStyle/>
            <a:p>
              <a:pPr algn="ctr" eaLnBrk="0" hangingPunct="0"/>
              <a:r>
                <a:rPr kumimoji="0" lang="zh-CN" altLang="en-US">
                  <a:solidFill>
                    <a:srgbClr val="000000"/>
                  </a:solidFill>
                </a:rPr>
                <a:t>研发项目经理</a:t>
              </a:r>
              <a:endParaRPr kumimoji="0" lang="zh-CN" altLang="en-US">
                <a:solidFill>
                  <a:srgbClr val="000000"/>
                </a:solidFill>
              </a:endParaRPr>
            </a:p>
          </p:txBody>
        </p:sp>
        <p:sp>
          <p:nvSpPr>
            <p:cNvPr id="323589" name="Rectangle 5"/>
            <p:cNvSpPr>
              <a:spLocks noChangeArrowheads="1"/>
            </p:cNvSpPr>
            <p:nvPr/>
          </p:nvSpPr>
          <p:spPr bwMode="auto">
            <a:xfrm>
              <a:off x="4317" y="11892"/>
              <a:ext cx="2100" cy="468"/>
            </a:xfrm>
            <a:prstGeom prst="rect">
              <a:avLst/>
            </a:prstGeom>
            <a:solidFill>
              <a:srgbClr val="FFFFFF"/>
            </a:solidFill>
            <a:ln w="9525">
              <a:solidFill>
                <a:srgbClr val="000000"/>
              </a:solidFill>
              <a:miter lim="800000"/>
            </a:ln>
          </p:spPr>
          <p:txBody>
            <a:bodyPr/>
            <a:lstStyle/>
            <a:p>
              <a:pPr algn="ctr" eaLnBrk="0" hangingPunct="0"/>
              <a:r>
                <a:rPr kumimoji="0" lang="zh-CN" altLang="en-US">
                  <a:solidFill>
                    <a:srgbClr val="000000"/>
                  </a:solidFill>
                </a:rPr>
                <a:t>技术员</a:t>
              </a:r>
              <a:endParaRPr kumimoji="0" lang="zh-CN" altLang="en-US">
                <a:solidFill>
                  <a:srgbClr val="000000"/>
                </a:solidFill>
              </a:endParaRPr>
            </a:p>
          </p:txBody>
        </p:sp>
        <p:sp>
          <p:nvSpPr>
            <p:cNvPr id="323590" name="Rectangle 6"/>
            <p:cNvSpPr>
              <a:spLocks noChangeArrowheads="1"/>
            </p:cNvSpPr>
            <p:nvPr/>
          </p:nvSpPr>
          <p:spPr bwMode="auto">
            <a:xfrm>
              <a:off x="2532" y="7524"/>
              <a:ext cx="1785" cy="468"/>
            </a:xfrm>
            <a:prstGeom prst="rect">
              <a:avLst/>
            </a:prstGeom>
            <a:solidFill>
              <a:srgbClr val="FFFFFF"/>
            </a:solidFill>
            <a:ln w="9525">
              <a:solidFill>
                <a:srgbClr val="000000"/>
              </a:solidFill>
              <a:miter lim="800000"/>
            </a:ln>
          </p:spPr>
          <p:txBody>
            <a:bodyPr/>
            <a:lstStyle/>
            <a:p>
              <a:pPr algn="ctr" eaLnBrk="0" hangingPunct="0"/>
              <a:r>
                <a:rPr kumimoji="0" lang="zh-CN" altLang="en-US">
                  <a:solidFill>
                    <a:srgbClr val="000000"/>
                  </a:solidFill>
                </a:rPr>
                <a:t>研发副总裁</a:t>
              </a:r>
              <a:endParaRPr kumimoji="0" lang="zh-CN" altLang="en-US">
                <a:solidFill>
                  <a:srgbClr val="000000"/>
                </a:solidFill>
              </a:endParaRPr>
            </a:p>
          </p:txBody>
        </p:sp>
        <p:sp>
          <p:nvSpPr>
            <p:cNvPr id="323591" name="Rectangle 7"/>
            <p:cNvSpPr>
              <a:spLocks noChangeArrowheads="1"/>
            </p:cNvSpPr>
            <p:nvPr/>
          </p:nvSpPr>
          <p:spPr bwMode="auto">
            <a:xfrm>
              <a:off x="2532" y="8304"/>
              <a:ext cx="1785" cy="468"/>
            </a:xfrm>
            <a:prstGeom prst="rect">
              <a:avLst/>
            </a:prstGeom>
            <a:solidFill>
              <a:srgbClr val="FFFFFF"/>
            </a:solidFill>
            <a:ln w="9525">
              <a:solidFill>
                <a:srgbClr val="000000"/>
              </a:solidFill>
              <a:miter lim="800000"/>
            </a:ln>
          </p:spPr>
          <p:txBody>
            <a:bodyPr/>
            <a:lstStyle/>
            <a:p>
              <a:pPr algn="ctr" eaLnBrk="0" hangingPunct="0"/>
              <a:r>
                <a:rPr kumimoji="0" lang="zh-CN" altLang="en-US">
                  <a:solidFill>
                    <a:srgbClr val="000000"/>
                  </a:solidFill>
                </a:rPr>
                <a:t>研发部门主任</a:t>
              </a:r>
              <a:endParaRPr kumimoji="0" lang="zh-CN" altLang="en-US">
                <a:solidFill>
                  <a:srgbClr val="000000"/>
                </a:solidFill>
              </a:endParaRPr>
            </a:p>
          </p:txBody>
        </p:sp>
        <p:sp>
          <p:nvSpPr>
            <p:cNvPr id="323592" name="Rectangle 8"/>
            <p:cNvSpPr>
              <a:spLocks noChangeArrowheads="1"/>
            </p:cNvSpPr>
            <p:nvPr/>
          </p:nvSpPr>
          <p:spPr bwMode="auto">
            <a:xfrm>
              <a:off x="2532" y="9084"/>
              <a:ext cx="1995" cy="468"/>
            </a:xfrm>
            <a:prstGeom prst="rect">
              <a:avLst/>
            </a:prstGeom>
            <a:solidFill>
              <a:srgbClr val="FFFFFF"/>
            </a:solidFill>
            <a:ln w="9525">
              <a:solidFill>
                <a:srgbClr val="000000"/>
              </a:solidFill>
              <a:miter lim="800000"/>
            </a:ln>
          </p:spPr>
          <p:txBody>
            <a:bodyPr/>
            <a:lstStyle/>
            <a:p>
              <a:pPr algn="ctr" eaLnBrk="0" hangingPunct="0"/>
              <a:r>
                <a:rPr kumimoji="0" lang="zh-CN" altLang="en-US">
                  <a:solidFill>
                    <a:srgbClr val="000000"/>
                  </a:solidFill>
                </a:rPr>
                <a:t>研发主任行政助理</a:t>
              </a:r>
              <a:endParaRPr kumimoji="0" lang="zh-CN" altLang="en-US">
                <a:solidFill>
                  <a:srgbClr val="000000"/>
                </a:solidFill>
              </a:endParaRPr>
            </a:p>
          </p:txBody>
        </p:sp>
        <p:sp>
          <p:nvSpPr>
            <p:cNvPr id="323593" name="Rectangle 9"/>
            <p:cNvSpPr>
              <a:spLocks noChangeArrowheads="1"/>
            </p:cNvSpPr>
            <p:nvPr/>
          </p:nvSpPr>
          <p:spPr bwMode="auto">
            <a:xfrm>
              <a:off x="6627" y="7524"/>
              <a:ext cx="1680" cy="468"/>
            </a:xfrm>
            <a:prstGeom prst="rect">
              <a:avLst/>
            </a:prstGeom>
            <a:solidFill>
              <a:srgbClr val="FFFFFF"/>
            </a:solidFill>
            <a:ln w="9525">
              <a:solidFill>
                <a:srgbClr val="000000"/>
              </a:solidFill>
              <a:miter lim="800000"/>
            </a:ln>
          </p:spPr>
          <p:txBody>
            <a:bodyPr/>
            <a:lstStyle/>
            <a:p>
              <a:pPr algn="ctr" eaLnBrk="0" hangingPunct="0"/>
              <a:r>
                <a:rPr kumimoji="0" lang="zh-CN" altLang="en-US">
                  <a:solidFill>
                    <a:srgbClr val="000000"/>
                  </a:solidFill>
                </a:rPr>
                <a:t>顾问工程师</a:t>
              </a:r>
              <a:endParaRPr kumimoji="0" lang="zh-CN" altLang="en-US">
                <a:solidFill>
                  <a:srgbClr val="000000"/>
                </a:solidFill>
              </a:endParaRPr>
            </a:p>
          </p:txBody>
        </p:sp>
        <p:sp>
          <p:nvSpPr>
            <p:cNvPr id="323594" name="Rectangle 10"/>
            <p:cNvSpPr>
              <a:spLocks noChangeArrowheads="1"/>
            </p:cNvSpPr>
            <p:nvPr/>
          </p:nvSpPr>
          <p:spPr bwMode="auto">
            <a:xfrm>
              <a:off x="6627" y="8304"/>
              <a:ext cx="1680" cy="468"/>
            </a:xfrm>
            <a:prstGeom prst="rect">
              <a:avLst/>
            </a:prstGeom>
            <a:solidFill>
              <a:srgbClr val="FFFFFF"/>
            </a:solidFill>
            <a:ln w="9525">
              <a:solidFill>
                <a:srgbClr val="000000"/>
              </a:solidFill>
              <a:miter lim="800000"/>
            </a:ln>
          </p:spPr>
          <p:txBody>
            <a:bodyPr/>
            <a:lstStyle/>
            <a:p>
              <a:pPr algn="ctr" eaLnBrk="0" hangingPunct="0"/>
              <a:r>
                <a:rPr kumimoji="0" lang="zh-CN" altLang="en-US">
                  <a:solidFill>
                    <a:srgbClr val="000000"/>
                  </a:solidFill>
                </a:rPr>
                <a:t>主任工程师</a:t>
              </a:r>
              <a:endParaRPr kumimoji="0" lang="zh-CN" altLang="en-US">
                <a:solidFill>
                  <a:srgbClr val="000000"/>
                </a:solidFill>
              </a:endParaRPr>
            </a:p>
          </p:txBody>
        </p:sp>
        <p:sp>
          <p:nvSpPr>
            <p:cNvPr id="323595" name="Rectangle 11"/>
            <p:cNvSpPr>
              <a:spLocks noChangeArrowheads="1"/>
            </p:cNvSpPr>
            <p:nvPr/>
          </p:nvSpPr>
          <p:spPr bwMode="auto">
            <a:xfrm>
              <a:off x="6627" y="9084"/>
              <a:ext cx="1680" cy="468"/>
            </a:xfrm>
            <a:prstGeom prst="rect">
              <a:avLst/>
            </a:prstGeom>
            <a:solidFill>
              <a:srgbClr val="FFFFFF"/>
            </a:solidFill>
            <a:ln w="9525">
              <a:solidFill>
                <a:srgbClr val="000000"/>
              </a:solidFill>
              <a:miter lim="800000"/>
            </a:ln>
          </p:spPr>
          <p:txBody>
            <a:bodyPr/>
            <a:lstStyle/>
            <a:p>
              <a:pPr algn="ctr" eaLnBrk="0" hangingPunct="0"/>
              <a:r>
                <a:rPr kumimoji="0" lang="zh-CN" altLang="en-US">
                  <a:solidFill>
                    <a:srgbClr val="000000"/>
                  </a:solidFill>
                </a:rPr>
                <a:t>高级项目经理</a:t>
              </a:r>
              <a:endParaRPr kumimoji="0" lang="zh-CN" altLang="en-US">
                <a:solidFill>
                  <a:srgbClr val="000000"/>
                </a:solidFill>
              </a:endParaRPr>
            </a:p>
          </p:txBody>
        </p:sp>
        <p:sp>
          <p:nvSpPr>
            <p:cNvPr id="323596" name="Rectangle 12"/>
            <p:cNvSpPr>
              <a:spLocks noChangeArrowheads="1"/>
            </p:cNvSpPr>
            <p:nvPr/>
          </p:nvSpPr>
          <p:spPr bwMode="auto">
            <a:xfrm>
              <a:off x="4317" y="11112"/>
              <a:ext cx="2100" cy="468"/>
            </a:xfrm>
            <a:prstGeom prst="rect">
              <a:avLst/>
            </a:prstGeom>
            <a:solidFill>
              <a:srgbClr val="FFFFFF"/>
            </a:solidFill>
            <a:ln w="9525">
              <a:solidFill>
                <a:srgbClr val="000000"/>
              </a:solidFill>
              <a:miter lim="800000"/>
            </a:ln>
          </p:spPr>
          <p:txBody>
            <a:bodyPr/>
            <a:lstStyle/>
            <a:p>
              <a:pPr algn="ctr" eaLnBrk="0" hangingPunct="0"/>
              <a:r>
                <a:rPr kumimoji="0" lang="zh-CN" altLang="en-US">
                  <a:solidFill>
                    <a:srgbClr val="000000"/>
                  </a:solidFill>
                </a:rPr>
                <a:t>工程师</a:t>
              </a:r>
              <a:endParaRPr kumimoji="0" lang="zh-CN" altLang="en-US">
                <a:solidFill>
                  <a:srgbClr val="000000"/>
                </a:solidFill>
              </a:endParaRPr>
            </a:p>
          </p:txBody>
        </p:sp>
        <p:sp>
          <p:nvSpPr>
            <p:cNvPr id="323597" name="Line 13"/>
            <p:cNvSpPr>
              <a:spLocks noChangeShapeType="1"/>
            </p:cNvSpPr>
            <p:nvPr/>
          </p:nvSpPr>
          <p:spPr bwMode="auto">
            <a:xfrm flipV="1">
              <a:off x="5367" y="10020"/>
              <a:ext cx="0" cy="312"/>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323598" name="Line 14"/>
            <p:cNvSpPr>
              <a:spLocks noChangeShapeType="1"/>
            </p:cNvSpPr>
            <p:nvPr/>
          </p:nvSpPr>
          <p:spPr bwMode="auto">
            <a:xfrm flipV="1">
              <a:off x="5367" y="11580"/>
              <a:ext cx="0" cy="312"/>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323599" name="Line 15"/>
            <p:cNvSpPr>
              <a:spLocks noChangeShapeType="1"/>
            </p:cNvSpPr>
            <p:nvPr/>
          </p:nvSpPr>
          <p:spPr bwMode="auto">
            <a:xfrm flipV="1">
              <a:off x="3372" y="7056"/>
              <a:ext cx="0" cy="468"/>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323600" name="Line 16"/>
            <p:cNvSpPr>
              <a:spLocks noChangeShapeType="1"/>
            </p:cNvSpPr>
            <p:nvPr/>
          </p:nvSpPr>
          <p:spPr bwMode="auto">
            <a:xfrm>
              <a:off x="7467" y="7056"/>
              <a:ext cx="0" cy="468"/>
            </a:xfrm>
            <a:prstGeom prst="line">
              <a:avLst/>
            </a:prstGeom>
            <a:noFill/>
            <a:ln w="9525">
              <a:solidFill>
                <a:srgbClr val="000000"/>
              </a:solidFill>
              <a:round/>
              <a:headEnd type="triangle" w="med" len="med"/>
            </a:ln>
          </p:spPr>
          <p:txBody>
            <a:bodyPr/>
            <a:lstStyle/>
            <a:p>
              <a:endParaRPr lang="en-US">
                <a:solidFill>
                  <a:srgbClr val="000000"/>
                </a:solidFill>
              </a:endParaRPr>
            </a:p>
          </p:txBody>
        </p:sp>
        <p:sp>
          <p:nvSpPr>
            <p:cNvPr id="323601" name="Line 17"/>
            <p:cNvSpPr>
              <a:spLocks noChangeShapeType="1"/>
            </p:cNvSpPr>
            <p:nvPr/>
          </p:nvSpPr>
          <p:spPr bwMode="auto">
            <a:xfrm flipV="1">
              <a:off x="3372" y="7992"/>
              <a:ext cx="0" cy="312"/>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323602" name="Line 18"/>
            <p:cNvSpPr>
              <a:spLocks noChangeShapeType="1"/>
            </p:cNvSpPr>
            <p:nvPr/>
          </p:nvSpPr>
          <p:spPr bwMode="auto">
            <a:xfrm flipV="1">
              <a:off x="3372" y="8772"/>
              <a:ext cx="0" cy="312"/>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323603" name="Line 19"/>
            <p:cNvSpPr>
              <a:spLocks noChangeShapeType="1"/>
            </p:cNvSpPr>
            <p:nvPr/>
          </p:nvSpPr>
          <p:spPr bwMode="auto">
            <a:xfrm flipV="1">
              <a:off x="7467" y="7992"/>
              <a:ext cx="0" cy="312"/>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323604" name="Line 20"/>
            <p:cNvSpPr>
              <a:spLocks noChangeShapeType="1"/>
            </p:cNvSpPr>
            <p:nvPr/>
          </p:nvSpPr>
          <p:spPr bwMode="auto">
            <a:xfrm flipV="1">
              <a:off x="7467" y="8772"/>
              <a:ext cx="0" cy="312"/>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323605" name="Line 21"/>
            <p:cNvSpPr>
              <a:spLocks noChangeShapeType="1"/>
            </p:cNvSpPr>
            <p:nvPr/>
          </p:nvSpPr>
          <p:spPr bwMode="auto">
            <a:xfrm flipV="1">
              <a:off x="3372" y="9708"/>
              <a:ext cx="0" cy="312"/>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323606" name="Line 22"/>
            <p:cNvSpPr>
              <a:spLocks noChangeShapeType="1"/>
            </p:cNvSpPr>
            <p:nvPr/>
          </p:nvSpPr>
          <p:spPr bwMode="auto">
            <a:xfrm>
              <a:off x="3372" y="10020"/>
              <a:ext cx="4095" cy="0"/>
            </a:xfrm>
            <a:prstGeom prst="line">
              <a:avLst/>
            </a:prstGeom>
            <a:noFill/>
            <a:ln w="9525">
              <a:solidFill>
                <a:srgbClr val="000000"/>
              </a:solidFill>
              <a:round/>
            </a:ln>
          </p:spPr>
          <p:txBody>
            <a:bodyPr/>
            <a:lstStyle/>
            <a:p>
              <a:endParaRPr lang="en-US">
                <a:solidFill>
                  <a:srgbClr val="000000"/>
                </a:solidFill>
              </a:endParaRPr>
            </a:p>
          </p:txBody>
        </p:sp>
        <p:sp>
          <p:nvSpPr>
            <p:cNvPr id="323607" name="Line 23"/>
            <p:cNvSpPr>
              <a:spLocks noChangeShapeType="1"/>
            </p:cNvSpPr>
            <p:nvPr/>
          </p:nvSpPr>
          <p:spPr bwMode="auto">
            <a:xfrm flipV="1">
              <a:off x="7467" y="9708"/>
              <a:ext cx="0" cy="312"/>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323608" name="Line 24"/>
            <p:cNvSpPr>
              <a:spLocks noChangeShapeType="1"/>
            </p:cNvSpPr>
            <p:nvPr/>
          </p:nvSpPr>
          <p:spPr bwMode="auto">
            <a:xfrm flipV="1">
              <a:off x="5367" y="10800"/>
              <a:ext cx="0" cy="312"/>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323609" name="Rectangle 25"/>
            <p:cNvSpPr>
              <a:spLocks noChangeArrowheads="1"/>
            </p:cNvSpPr>
            <p:nvPr/>
          </p:nvSpPr>
          <p:spPr bwMode="auto">
            <a:xfrm>
              <a:off x="2532" y="6588"/>
              <a:ext cx="1785" cy="468"/>
            </a:xfrm>
            <a:prstGeom prst="rect">
              <a:avLst/>
            </a:prstGeom>
            <a:solidFill>
              <a:srgbClr val="FFFFFF"/>
            </a:solidFill>
            <a:ln w="9525">
              <a:solidFill>
                <a:srgbClr val="000000"/>
              </a:solidFill>
              <a:miter lim="800000"/>
            </a:ln>
          </p:spPr>
          <p:txBody>
            <a:bodyPr/>
            <a:lstStyle/>
            <a:p>
              <a:pPr algn="ctr" eaLnBrk="0" hangingPunct="0"/>
              <a:r>
                <a:rPr kumimoji="0" lang="zh-CN" altLang="en-US">
                  <a:solidFill>
                    <a:srgbClr val="000000"/>
                  </a:solidFill>
                </a:rPr>
                <a:t>总裁</a:t>
              </a:r>
              <a:endParaRPr kumimoji="0" lang="zh-CN" altLang="en-US">
                <a:solidFill>
                  <a:srgbClr val="000000"/>
                </a:solidFill>
              </a:endParaRPr>
            </a:p>
          </p:txBody>
        </p:sp>
        <p:sp>
          <p:nvSpPr>
            <p:cNvPr id="323610" name="Rectangle 26"/>
            <p:cNvSpPr>
              <a:spLocks noChangeArrowheads="1"/>
            </p:cNvSpPr>
            <p:nvPr/>
          </p:nvSpPr>
          <p:spPr bwMode="auto">
            <a:xfrm>
              <a:off x="6627" y="6588"/>
              <a:ext cx="1785" cy="468"/>
            </a:xfrm>
            <a:prstGeom prst="rect">
              <a:avLst/>
            </a:prstGeom>
            <a:solidFill>
              <a:srgbClr val="FFFFFF"/>
            </a:solidFill>
            <a:ln w="9525">
              <a:solidFill>
                <a:srgbClr val="000000"/>
              </a:solidFill>
              <a:miter lim="800000"/>
            </a:ln>
          </p:spPr>
          <p:txBody>
            <a:bodyPr/>
            <a:lstStyle/>
            <a:p>
              <a:pPr algn="ctr" eaLnBrk="0" hangingPunct="0"/>
              <a:r>
                <a:rPr kumimoji="0" lang="zh-CN" altLang="en-US">
                  <a:solidFill>
                    <a:srgbClr val="000000"/>
                  </a:solidFill>
                </a:rPr>
                <a:t>总工程师</a:t>
              </a:r>
              <a:endParaRPr kumimoji="0" lang="zh-CN" altLang="en-US">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ext Box 2"/>
          <p:cNvSpPr>
            <a:spLocks noGrp="1" noChangeArrowheads="1"/>
          </p:cNvSpPr>
          <p:nvPr>
            <p:ph type="title"/>
          </p:nvPr>
        </p:nvSpPr>
        <p:spPr>
          <a:xfrm>
            <a:off x="0" y="0"/>
            <a:ext cx="10668000" cy="1066800"/>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专业人员的薪酬结构</a:t>
            </a:r>
            <a:endParaRPr lang="zh-CN" altLang="en-US" sz="3200" b="1" smtClean="0">
              <a:solidFill>
                <a:srgbClr val="FFFFFF"/>
              </a:solidFill>
              <a:latin typeface="华文中宋" pitchFamily="2" charset="-122"/>
              <a:ea typeface="华文中宋" pitchFamily="2" charset="-122"/>
            </a:endParaRPr>
          </a:p>
        </p:txBody>
      </p:sp>
      <p:sp>
        <p:nvSpPr>
          <p:cNvPr id="1238019" name="Rectangle 3"/>
          <p:cNvSpPr>
            <a:spLocks noChangeArrowheads="1"/>
          </p:cNvSpPr>
          <p:nvPr/>
        </p:nvSpPr>
        <p:spPr bwMode="auto">
          <a:xfrm>
            <a:off x="1012825" y="1504950"/>
            <a:ext cx="8929688" cy="5283200"/>
          </a:xfrm>
          <a:prstGeom prst="rect">
            <a:avLst/>
          </a:prstGeom>
          <a:solidFill>
            <a:srgbClr val="009900"/>
          </a:solidFill>
          <a:ln w="76200" cmpd="tri">
            <a:solidFill>
              <a:srgbClr val="009900"/>
            </a:solidFill>
            <a:miter lim="800000"/>
          </a:ln>
          <a:effectLst>
            <a:outerShdw dist="107763" dir="2700000" algn="ctr" rotWithShape="0">
              <a:schemeClr val="bg2"/>
            </a:outerShdw>
          </a:effectLst>
        </p:spPr>
        <p:txBody>
          <a:bodyPr lIns="90488" tIns="44450" rIns="90488" bIns="44450">
            <a:spAutoFit/>
          </a:bodyPr>
          <a:lstStyle/>
          <a:p>
            <a:pPr algn="l">
              <a:lnSpc>
                <a:spcPct val="175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基本薪酬与加薪。专业技术人员的基本薪酬往往取决于他们所掌握的专业知识与技术的广度与深度以及他们运用这些专业知识与技术熟练程度，而不是他们所从事的具体工作岗位的重要性。 </a:t>
            </a:r>
            <a:endParaRPr lang="zh-CN" altLang="en-US">
              <a:solidFill>
                <a:srgbClr val="FFFF66"/>
              </a:solidFill>
              <a:latin typeface="文鼎粗圆简" pitchFamily="18" charset="-122"/>
              <a:ea typeface="文鼎粗圆简" pitchFamily="18" charset="-122"/>
            </a:endParaRPr>
          </a:p>
          <a:p>
            <a:pPr algn="l">
              <a:lnSpc>
                <a:spcPct val="175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奖金。一般说来，在专业技术人员的薪酬体系中，奖金的重要性不大，即使有一定的奖金发放，奖金所占比重通常也比较小。 </a:t>
            </a:r>
            <a:endParaRPr lang="zh-CN" altLang="en-US">
              <a:solidFill>
                <a:srgbClr val="FFFF66"/>
              </a:solidFill>
              <a:latin typeface="文鼎粗圆简" pitchFamily="18" charset="-122"/>
              <a:ea typeface="文鼎粗圆简" pitchFamily="18" charset="-122"/>
            </a:endParaRPr>
          </a:p>
          <a:p>
            <a:pPr algn="l">
              <a:lnSpc>
                <a:spcPct val="175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福利与服务。在福利和服务方面，专业技术人员对于一些常规性的福利往往不是很感兴趣，但是他们却非常看重继续受教育和接受培训的机会。 </a:t>
            </a:r>
            <a:endParaRPr lang="zh-CN" altLang="en-US">
              <a:solidFill>
                <a:srgbClr val="FFFF66"/>
              </a:solidFill>
              <a:latin typeface="文鼎粗圆简" pitchFamily="18" charset="-122"/>
              <a:ea typeface="文鼎粗圆简" pitchFamily="18" charset="-122"/>
            </a:endParaRPr>
          </a:p>
        </p:txBody>
      </p:sp>
    </p:spTree>
  </p:cSld>
  <p:clrMapOvr>
    <a:masterClrMapping/>
  </p:clrMapOvr>
  <p:transition spd="slow">
    <p:wipe/>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descr="footnote1[1]"/>
          <p:cNvSpPr>
            <a:spLocks noGrp="1" noChangeArrowheads="1"/>
          </p:cNvSpPr>
          <p:nvPr>
            <p:ph type="title"/>
          </p:nvPr>
        </p:nvSpPr>
        <p:spPr>
          <a:xfrm>
            <a:off x="1790700" y="1676400"/>
            <a:ext cx="6819900" cy="3124200"/>
          </a:xfrm>
          <a:blipFill dpi="0" rotWithShape="0">
            <a:blip r:embed="rId1" cstate="print"/>
            <a:srcRect/>
            <a:stretch>
              <a:fillRect/>
            </a:stretch>
          </a:blipFill>
        </p:spPr>
        <p:txBody>
          <a:bodyPr/>
          <a:lstStyle/>
          <a:p>
            <a:pPr eaLnBrk="1" hangingPunct="1">
              <a:lnSpc>
                <a:spcPct val="110000"/>
              </a:lnSpc>
            </a:pPr>
            <a:r>
              <a:rPr lang="zh-CN" altLang="en-US" b="1" smtClean="0">
                <a:solidFill>
                  <a:schemeClr val="bg1"/>
                </a:solidFill>
                <a:latin typeface="宋体" panose="02010600030101010101" pitchFamily="2" charset="-122"/>
              </a:rPr>
              <a:t>第三节</a:t>
            </a:r>
            <a:br>
              <a:rPr lang="zh-CN" altLang="en-US" b="1" smtClean="0">
                <a:solidFill>
                  <a:schemeClr val="bg1"/>
                </a:solidFill>
                <a:latin typeface="宋体" panose="02010600030101010101" pitchFamily="2" charset="-122"/>
              </a:rPr>
            </a:br>
            <a:br>
              <a:rPr lang="zh-CN" altLang="en-US" b="1" smtClean="0">
                <a:solidFill>
                  <a:schemeClr val="bg1"/>
                </a:solidFill>
                <a:latin typeface="宋体" panose="02010600030101010101" pitchFamily="2" charset="-122"/>
              </a:rPr>
            </a:br>
            <a:r>
              <a:rPr lang="zh-CN" altLang="en-US" b="1" smtClean="0">
                <a:solidFill>
                  <a:schemeClr val="bg1"/>
                </a:solidFill>
                <a:latin typeface="宋体" panose="02010600030101010101" pitchFamily="2" charset="-122"/>
              </a:rPr>
              <a:t>外派员工的薪酬管理</a:t>
            </a:r>
            <a:endParaRPr lang="zh-CN" altLang="en-US"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a:spLocks noGrp="1" noChangeArrowheads="1"/>
          </p:cNvSpPr>
          <p:nvPr>
            <p:ph type="title"/>
          </p:nvPr>
        </p:nvSpPr>
        <p:spPr>
          <a:xfrm>
            <a:off x="0" y="0"/>
            <a:ext cx="10668000" cy="931863"/>
          </a:xfrm>
          <a:solidFill>
            <a:srgbClr val="0000CC"/>
          </a:solidFill>
        </p:spPr>
        <p:txBody>
          <a:bodyPr anchor="b"/>
          <a:lstStyle/>
          <a:p>
            <a:pPr eaLnBrk="1" hangingPunct="1">
              <a:lnSpc>
                <a:spcPct val="350000"/>
              </a:lnSpc>
            </a:pPr>
            <a:r>
              <a:rPr lang="zh-CN" altLang="en-US" sz="3200" b="1" smtClean="0">
                <a:solidFill>
                  <a:srgbClr val="FFFFFF"/>
                </a:solidFill>
                <a:latin typeface="宋体" panose="02010600030101010101" pitchFamily="2" charset="-122"/>
              </a:rPr>
              <a:t>外派员工的定义</a:t>
            </a:r>
            <a:endParaRPr lang="zh-CN" altLang="en-US" sz="3200" b="1" smtClean="0">
              <a:solidFill>
                <a:srgbClr val="FFFFFF"/>
              </a:solidFill>
              <a:latin typeface="宋体" panose="02010600030101010101" pitchFamily="2" charset="-122"/>
            </a:endParaRPr>
          </a:p>
        </p:txBody>
      </p:sp>
      <p:grpSp>
        <p:nvGrpSpPr>
          <p:cNvPr id="38916" name="Group 3"/>
          <p:cNvGrpSpPr/>
          <p:nvPr/>
        </p:nvGrpSpPr>
        <p:grpSpPr bwMode="auto">
          <a:xfrm>
            <a:off x="977900" y="1270000"/>
            <a:ext cx="8623300" cy="6046788"/>
            <a:chOff x="528" y="720"/>
            <a:chExt cx="4656" cy="3428"/>
          </a:xfrm>
        </p:grpSpPr>
        <p:graphicFrame>
          <p:nvGraphicFramePr>
            <p:cNvPr id="38914" name="Object 4">
              <a:hlinkClick r:id="" action="ppaction://ole?verb=0"/>
            </p:cNvPr>
            <p:cNvGraphicFramePr/>
            <p:nvPr/>
          </p:nvGraphicFramePr>
          <p:xfrm>
            <a:off x="528" y="720"/>
            <a:ext cx="4656" cy="3428"/>
          </p:xfrm>
          <a:graphic>
            <a:graphicData uri="http://schemas.openxmlformats.org/presentationml/2006/ole">
              <mc:AlternateContent xmlns:mc="http://schemas.openxmlformats.org/markup-compatibility/2006">
                <mc:Choice xmlns:v="urn:schemas-microsoft-com:vml" Requires="v">
                  <p:oleObj spid="_x0000_s31745" name="Clip" r:id="rId1" imgW="42367200" imgH="28536900" progId="">
                    <p:embed/>
                  </p:oleObj>
                </mc:Choice>
                <mc:Fallback>
                  <p:oleObj name="Clip" r:id="rId1" imgW="42367200" imgH="28536900" progId="">
                    <p:embed/>
                    <p:pic>
                      <p:nvPicPr>
                        <p:cNvPr id="0" name="图片 31744"/>
                        <p:cNvPicPr/>
                        <p:nvPr/>
                      </p:nvPicPr>
                      <p:blipFill>
                        <a:blip r:embed="rId2"/>
                        <a:stretch>
                          <a:fillRect/>
                        </a:stretch>
                      </p:blipFill>
                      <p:spPr>
                        <a:xfrm>
                          <a:off x="528" y="720"/>
                          <a:ext cx="4656" cy="3428"/>
                        </a:xfrm>
                        <a:prstGeom prst="rect">
                          <a:avLst/>
                        </a:prstGeom>
                        <a:noFill/>
                        <a:ln w="12700">
                          <a:noFill/>
                        </a:ln>
                      </p:spPr>
                    </p:pic>
                  </p:oleObj>
                </mc:Fallback>
              </mc:AlternateContent>
            </a:graphicData>
          </a:graphic>
        </p:graphicFrame>
        <p:sp>
          <p:nvSpPr>
            <p:cNvPr id="38917" name="Text Box 5"/>
            <p:cNvSpPr txBox="1">
              <a:spLocks noChangeArrowheads="1"/>
            </p:cNvSpPr>
            <p:nvPr/>
          </p:nvSpPr>
          <p:spPr bwMode="auto">
            <a:xfrm>
              <a:off x="1248" y="1680"/>
              <a:ext cx="3552" cy="1996"/>
            </a:xfrm>
            <a:prstGeom prst="rect">
              <a:avLst/>
            </a:prstGeom>
            <a:noFill/>
            <a:ln w="9525">
              <a:noFill/>
              <a:miter lim="800000"/>
            </a:ln>
          </p:spPr>
          <p:txBody>
            <a:bodyPr lIns="104498" tIns="52249" rIns="104498" bIns="52249">
              <a:spAutoFit/>
            </a:bodyPr>
            <a:lstStyle/>
            <a:p>
              <a:pPr algn="l" defTabSz="1044575">
                <a:lnSpc>
                  <a:spcPct val="200000"/>
                </a:lnSpc>
                <a:buClr>
                  <a:srgbClr val="FF0066"/>
                </a:buClr>
                <a:buFont typeface="Monotype Sorts" pitchFamily="2" charset="2"/>
                <a:buChar char="Ù"/>
              </a:pPr>
              <a:r>
                <a:rPr lang="zh-CN" altLang="en-US" sz="2800">
                  <a:solidFill>
                    <a:srgbClr val="FF0066"/>
                  </a:solidFill>
                </a:rPr>
                <a:t>外派员工通常是指那些因为短期使命而被派至国外工作的员工；他们的任期可能会持续一到五年，典型情况下是二至三年。 </a:t>
              </a:r>
              <a:endParaRPr lang="zh-CN" altLang="en-US" sz="2800">
                <a:solidFill>
                  <a:srgbClr val="FF0066"/>
                </a:solidFill>
              </a:endParaRPr>
            </a:p>
          </p:txBody>
        </p:sp>
      </p:grpSp>
    </p:spTree>
  </p:cSld>
  <p:clrMapOvr>
    <a:masterClrMapping/>
  </p:clrMapOvr>
  <p:transition spd="slow">
    <p:wipe/>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企业国际化的不同阶段以及外派政策</a:t>
            </a:r>
            <a:endParaRPr lang="zh-CN" altLang="en-US" sz="3200" b="1" smtClean="0">
              <a:solidFill>
                <a:srgbClr val="FFFFFF"/>
              </a:solidFill>
              <a:latin typeface="华文中宋" pitchFamily="2" charset="-122"/>
              <a:ea typeface="华文中宋" pitchFamily="2" charset="-122"/>
            </a:endParaRPr>
          </a:p>
        </p:txBody>
      </p:sp>
      <p:graphicFrame>
        <p:nvGraphicFramePr>
          <p:cNvPr id="1241091" name="Group 3"/>
          <p:cNvGraphicFramePr>
            <a:graphicFrameLocks noGrp="1"/>
          </p:cNvGraphicFramePr>
          <p:nvPr>
            <p:ph idx="1"/>
          </p:nvPr>
        </p:nvGraphicFramePr>
        <p:xfrm>
          <a:off x="1012825" y="1577975"/>
          <a:ext cx="9067800" cy="4572000"/>
        </p:xfrm>
        <a:graphic>
          <a:graphicData uri="http://schemas.openxmlformats.org/drawingml/2006/table">
            <a:tbl>
              <a:tblPr/>
              <a:tblGrid>
                <a:gridCol w="2422525"/>
                <a:gridCol w="3305175"/>
                <a:gridCol w="3340100"/>
              </a:tblGrid>
              <a:tr h="539750">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不同的阶段</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外派员工的类型</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外派员工的理念</a:t>
                      </a:r>
                      <a:endParaRPr kumimoji="1" lang="zh-CN" altLang="en-US"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起步阶段</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皆为母国外派员工</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完成工作任务</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3125">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国际事业部阶段</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大多数是母国外派员工，部分</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是第三国外派员工</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即兴发挥</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3125">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跨国经营的初始阶段</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母国外派员工逐渐为第三国外</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派员工和东道国员工取代</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将职业生涯设计和薪酬支付相</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结合</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3125">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跨国经营的成熟阶段</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更多地使用较为有利于成本节</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约的外派员工</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在国内和国外都面临更大的职</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业风险</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3125">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全球化公司</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立足全球网罗人才，不关心国</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籍问题</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良好的职业生涯设计和归国计</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划</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wipe/>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外派员工的定价方式</a:t>
            </a:r>
            <a:endParaRPr lang="zh-CN" altLang="en-US" sz="3200" b="1" smtClean="0">
              <a:solidFill>
                <a:srgbClr val="FFFFFF"/>
              </a:solidFill>
              <a:latin typeface="华文中宋" pitchFamily="2" charset="-122"/>
              <a:ea typeface="华文中宋" pitchFamily="2" charset="-122"/>
            </a:endParaRPr>
          </a:p>
        </p:txBody>
      </p:sp>
      <p:sp>
        <p:nvSpPr>
          <p:cNvPr id="327683" name="Rectangle 3"/>
          <p:cNvSpPr>
            <a:spLocks noChangeArrowheads="1"/>
          </p:cNvSpPr>
          <p:nvPr/>
        </p:nvSpPr>
        <p:spPr bwMode="auto">
          <a:xfrm>
            <a:off x="1012825" y="1146175"/>
            <a:ext cx="9220200" cy="5937250"/>
          </a:xfrm>
          <a:prstGeom prst="rect">
            <a:avLst/>
          </a:prstGeom>
          <a:solidFill>
            <a:srgbClr val="000099"/>
          </a:solidFill>
          <a:ln w="9525">
            <a:miter lim="800000"/>
          </a:ln>
          <a:scene3d>
            <a:camera prst="legacyObliqueTopLeft"/>
            <a:lightRig rig="legacyFlat3" dir="t"/>
          </a:scene3d>
          <a:sp3d extrusionH="430200" prstMaterial="legacyMatte">
            <a:bevelT w="13500" h="13500" prst="angle"/>
            <a:bevelB w="13500" h="13500" prst="angle"/>
            <a:extrusionClr>
              <a:srgbClr val="000099"/>
            </a:extrusionClr>
          </a:sp3d>
        </p:spPr>
        <p:txBody>
          <a:bodyPr lIns="104498" tIns="52249" rIns="104498" bIns="52249">
            <a:spAutoFit/>
            <a:flatTx/>
          </a:bodyPr>
          <a:lstStyle/>
          <a:p>
            <a:pPr marL="457200" indent="-457200" algn="l" defTabSz="1044575">
              <a:lnSpc>
                <a:spcPct val="145000"/>
              </a:lnSpc>
              <a:buClr>
                <a:srgbClr val="FF0066"/>
              </a:buClr>
              <a:buFont typeface="Webdings" panose="05030102010509060703" pitchFamily="18" charset="2"/>
              <a:buChar char="Ë"/>
            </a:pPr>
            <a:r>
              <a:rPr lang="zh-CN" altLang="zh-CN">
                <a:solidFill>
                  <a:srgbClr val="FFFF66"/>
                </a:solidFill>
                <a:latin typeface="华文细黑" pitchFamily="2" charset="-122"/>
                <a:ea typeface="华文细黑" pitchFamily="2" charset="-122"/>
              </a:rPr>
              <a:t>谈判法。</a:t>
            </a:r>
            <a:r>
              <a:rPr lang="zh-CN" altLang="en-US">
                <a:solidFill>
                  <a:srgbClr val="FFFF66"/>
                </a:solidFill>
                <a:latin typeface="华文细黑" pitchFamily="2" charset="-122"/>
                <a:ea typeface="华文细黑" pitchFamily="2" charset="-122"/>
              </a:rPr>
              <a:t>采取分别谈判的方式来与每一位员工进行单独交涉</a:t>
            </a:r>
            <a:r>
              <a:rPr lang="zh-CN" altLang="zh-CN">
                <a:solidFill>
                  <a:srgbClr val="FFFF66"/>
                </a:solidFill>
                <a:latin typeface="华文细黑" pitchFamily="2" charset="-122"/>
                <a:ea typeface="华文细黑" pitchFamily="2" charset="-122"/>
              </a:rPr>
              <a:t>。</a:t>
            </a:r>
            <a:endParaRPr lang="zh-CN" altLang="en-US">
              <a:solidFill>
                <a:srgbClr val="FFFF66"/>
              </a:solidFill>
              <a:latin typeface="华文细黑" pitchFamily="2" charset="-122"/>
              <a:ea typeface="华文细黑" pitchFamily="2" charset="-122"/>
            </a:endParaRPr>
          </a:p>
          <a:p>
            <a:pPr marL="457200" indent="-457200" algn="l" defTabSz="1044575">
              <a:lnSpc>
                <a:spcPct val="145000"/>
              </a:lnSpc>
              <a:buClr>
                <a:srgbClr val="FF0066"/>
              </a:buClr>
              <a:buFont typeface="Webdings" panose="05030102010509060703" pitchFamily="18" charset="2"/>
              <a:buChar char="Ë"/>
            </a:pPr>
            <a:r>
              <a:rPr lang="zh-CN" altLang="zh-CN">
                <a:solidFill>
                  <a:srgbClr val="FFFF66"/>
                </a:solidFill>
                <a:latin typeface="华文细黑" pitchFamily="2" charset="-122"/>
                <a:ea typeface="华文细黑" pitchFamily="2" charset="-122"/>
              </a:rPr>
              <a:t>当地定价法。</a:t>
            </a:r>
            <a:r>
              <a:rPr lang="zh-CN" altLang="en-US">
                <a:solidFill>
                  <a:srgbClr val="FFFF66"/>
                </a:solidFill>
                <a:latin typeface="华文细黑" pitchFamily="2" charset="-122"/>
                <a:ea typeface="华文细黑" pitchFamily="2" charset="-122"/>
              </a:rPr>
              <a:t>所谓当地定价法，是指向处于类似职位的外派人员支付与东道国员工相同数量的薪酬。 </a:t>
            </a:r>
            <a:endParaRPr lang="zh-CN" altLang="en-US">
              <a:solidFill>
                <a:srgbClr val="FFFF66"/>
              </a:solidFill>
              <a:latin typeface="华文细黑" pitchFamily="2" charset="-122"/>
              <a:ea typeface="华文细黑" pitchFamily="2" charset="-122"/>
            </a:endParaRPr>
          </a:p>
          <a:p>
            <a:pPr marL="457200" indent="-457200" algn="l" defTabSz="1044575">
              <a:lnSpc>
                <a:spcPct val="145000"/>
              </a:lnSpc>
              <a:buClr>
                <a:srgbClr val="FF0066"/>
              </a:buClr>
              <a:buFont typeface="Webdings" panose="05030102010509060703" pitchFamily="18" charset="2"/>
              <a:buChar char="Ë"/>
            </a:pPr>
            <a:r>
              <a:rPr lang="zh-CN" altLang="zh-CN">
                <a:solidFill>
                  <a:srgbClr val="FFFF66"/>
                </a:solidFill>
                <a:latin typeface="华文细黑" pitchFamily="2" charset="-122"/>
                <a:ea typeface="华文细黑" pitchFamily="2" charset="-122"/>
              </a:rPr>
              <a:t>平衡定价法。</a:t>
            </a:r>
            <a:r>
              <a:rPr lang="zh-CN" altLang="en-US">
                <a:solidFill>
                  <a:srgbClr val="FFFF66"/>
                </a:solidFill>
                <a:latin typeface="华文细黑" pitchFamily="2" charset="-122"/>
                <a:ea typeface="华文细黑" pitchFamily="2" charset="-122"/>
              </a:rPr>
              <a:t>平衡定价法的目的在于通过给员工支付一定数量的薪酬，确保员工在东道国享受与母国相同或相近的生活水平，并使得其薪酬水平、薪酬结构与母国同事始终具有一定的可比性。 </a:t>
            </a:r>
            <a:endParaRPr lang="zh-CN" altLang="en-US">
              <a:solidFill>
                <a:srgbClr val="FFFF66"/>
              </a:solidFill>
              <a:latin typeface="华文细黑" pitchFamily="2" charset="-122"/>
              <a:ea typeface="华文细黑" pitchFamily="2" charset="-122"/>
            </a:endParaRPr>
          </a:p>
          <a:p>
            <a:pPr marL="457200" indent="-457200" algn="l" defTabSz="1044575">
              <a:lnSpc>
                <a:spcPct val="145000"/>
              </a:lnSpc>
              <a:buClr>
                <a:srgbClr val="FF0066"/>
              </a:buClr>
              <a:buFont typeface="Webdings" panose="05030102010509060703" pitchFamily="18" charset="2"/>
              <a:buChar char="Ë"/>
            </a:pPr>
            <a:r>
              <a:rPr lang="zh-CN" altLang="zh-CN">
                <a:solidFill>
                  <a:srgbClr val="FFFF66"/>
                </a:solidFill>
                <a:latin typeface="华文细黑" pitchFamily="2" charset="-122"/>
                <a:ea typeface="华文细黑" pitchFamily="2" charset="-122"/>
              </a:rPr>
              <a:t>一次性支付法。</a:t>
            </a:r>
            <a:r>
              <a:rPr lang="zh-CN" altLang="en-US">
                <a:solidFill>
                  <a:srgbClr val="FFFF66"/>
                </a:solidFill>
                <a:latin typeface="华文细黑" pitchFamily="2" charset="-122"/>
                <a:ea typeface="华文细黑" pitchFamily="2" charset="-122"/>
              </a:rPr>
              <a:t>当企业使用一次性支付法时，它会在员工的基本薪酬和各种奖金之外附加一笔额外的补贴；这笔钱通常都是一次性付清，员工可以随心所欲地支配 。</a:t>
            </a:r>
            <a:endParaRPr lang="zh-CN" altLang="en-US">
              <a:solidFill>
                <a:srgbClr val="FFFF66"/>
              </a:solidFill>
              <a:latin typeface="华文细黑" pitchFamily="2" charset="-122"/>
              <a:ea typeface="华文细黑" pitchFamily="2" charset="-122"/>
            </a:endParaRPr>
          </a:p>
          <a:p>
            <a:pPr marL="457200" indent="-457200" algn="l" defTabSz="1044575">
              <a:lnSpc>
                <a:spcPct val="145000"/>
              </a:lnSpc>
              <a:buClr>
                <a:srgbClr val="FF0066"/>
              </a:buClr>
              <a:buFont typeface="Webdings" panose="05030102010509060703" pitchFamily="18" charset="2"/>
              <a:buChar char="Ë"/>
            </a:pPr>
            <a:r>
              <a:rPr lang="zh-CN" altLang="zh-CN">
                <a:solidFill>
                  <a:srgbClr val="FFFF66"/>
                </a:solidFill>
                <a:latin typeface="华文细黑" pitchFamily="2" charset="-122"/>
                <a:ea typeface="华文细黑" pitchFamily="2" charset="-122"/>
              </a:rPr>
              <a:t>自助餐法。</a:t>
            </a:r>
            <a:r>
              <a:rPr lang="zh-CN" altLang="en-US">
                <a:solidFill>
                  <a:srgbClr val="FFFF66"/>
                </a:solidFill>
                <a:latin typeface="华文细黑" pitchFamily="2" charset="-122"/>
                <a:ea typeface="华文细黑" pitchFamily="2" charset="-122"/>
              </a:rPr>
              <a:t> 所谓自助餐法，就是指企业向员工提供各种不同的薪酬组合来供员工选择。</a:t>
            </a:r>
            <a:r>
              <a:rPr lang="zh-CN" altLang="en-US" b="0">
                <a:solidFill>
                  <a:srgbClr val="000000"/>
                </a:solidFill>
              </a:rPr>
              <a:t> </a:t>
            </a:r>
            <a:endParaRPr lang="zh-CN" altLang="zh-CN">
              <a:solidFill>
                <a:srgbClr val="FFFF66"/>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几种不同外派方式的薪酬决定方式</a:t>
            </a:r>
            <a:endParaRPr lang="zh-CN" altLang="en-US" sz="3200" b="1" smtClean="0">
              <a:solidFill>
                <a:srgbClr val="FFFFFF"/>
              </a:solidFill>
              <a:latin typeface="华文中宋" pitchFamily="2" charset="-122"/>
              <a:ea typeface="华文中宋" pitchFamily="2" charset="-122"/>
            </a:endParaRPr>
          </a:p>
        </p:txBody>
      </p:sp>
      <p:graphicFrame>
        <p:nvGraphicFramePr>
          <p:cNvPr id="1243139" name="Group 3"/>
          <p:cNvGraphicFramePr>
            <a:graphicFrameLocks noGrp="1"/>
          </p:cNvGraphicFramePr>
          <p:nvPr>
            <p:ph idx="1"/>
          </p:nvPr>
        </p:nvGraphicFramePr>
        <p:xfrm>
          <a:off x="796925" y="1146175"/>
          <a:ext cx="9067800" cy="5602605"/>
        </p:xfrm>
        <a:graphic>
          <a:graphicData uri="http://schemas.openxmlformats.org/drawingml/2006/table">
            <a:tbl>
              <a:tblPr/>
              <a:tblGrid>
                <a:gridCol w="1565275"/>
                <a:gridCol w="2122488"/>
                <a:gridCol w="2679700"/>
                <a:gridCol w="2700337"/>
              </a:tblGrid>
              <a:tr h="2873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定价方式</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适用对象</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优势</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劣势</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谈判法</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特殊情况下</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外派员工较少的组织</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比较简单</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外派员工人数增加以后，操作难度会加大</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01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当地定价法</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长期性的外派任务</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初级外派人员</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管理简便</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保持和当地员工之间的公平性</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外派员工的经济状况与当地员工之间本来就存在较大的差异</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常常需要通过谈判来加以补充</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01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平衡定价法</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有经验的中高层外派管理人员</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保持与国内同事之间平衡</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便于员工在企业内部的流动和重新返回</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管理起来难度相对较大</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会形成一种既得享受资格</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会侵蚀外派人员经济收入</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一次性支付法</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只执行短期任务（少于三年）并且会回国的外派员工</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比平衡定价法更有利于保持与国内同事之间的平衡</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不会侵蚀外派人员的经济收入</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汇率的变动使得其无法适用于所有的外派人员，只能适用于相当短期的外派任务</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07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自助餐法</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高层外派管理人员</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相对基本薪酬来说总体收入比较高的的外派人员</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比其他做法的成本有效性更高</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266700" algn="l"/>
                        </a:tabLst>
                      </a:pPr>
                      <a:r>
                        <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很难适应那些需求各异的传统外派员工的需要</a:t>
                      </a:r>
                      <a:endParaRPr kumimoji="1" lang="zh-CN"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wip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3200" b="1" dirty="0" smtClean="0">
                <a:solidFill>
                  <a:srgbClr val="FFFFFF"/>
                </a:solidFill>
                <a:latin typeface="华文中宋" pitchFamily="2" charset="-122"/>
                <a:ea typeface="华文中宋" pitchFamily="2" charset="-122"/>
              </a:rPr>
              <a:t>外派员工的薪酬构成</a:t>
            </a:r>
            <a:endParaRPr lang="zh-CN" altLang="en-US" sz="3200" b="1" dirty="0" smtClean="0">
              <a:solidFill>
                <a:srgbClr val="FFFFFF"/>
              </a:solidFill>
              <a:latin typeface="华文中宋" pitchFamily="2" charset="-122"/>
              <a:ea typeface="华文中宋" pitchFamily="2" charset="-122"/>
            </a:endParaRPr>
          </a:p>
        </p:txBody>
      </p:sp>
      <p:sp>
        <p:nvSpPr>
          <p:cNvPr id="327683" name="Rectangle 3"/>
          <p:cNvSpPr>
            <a:spLocks noChangeArrowheads="1"/>
          </p:cNvSpPr>
          <p:nvPr/>
        </p:nvSpPr>
        <p:spPr bwMode="auto">
          <a:xfrm>
            <a:off x="1012825" y="1344939"/>
            <a:ext cx="9220200" cy="5996362"/>
          </a:xfrm>
          <a:prstGeom prst="rect">
            <a:avLst/>
          </a:prstGeom>
          <a:solidFill>
            <a:srgbClr val="000099"/>
          </a:solidFill>
          <a:ln w="9525">
            <a:miter lim="800000"/>
          </a:ln>
          <a:scene3d>
            <a:camera prst="legacyObliqueTopLeft"/>
            <a:lightRig rig="legacyFlat3" dir="t"/>
          </a:scene3d>
          <a:sp3d extrusionH="430200" prstMaterial="legacyMatte">
            <a:bevelT w="13500" h="13500" prst="angle"/>
            <a:bevelB w="13500" h="13500" prst="angle"/>
            <a:extrusionClr>
              <a:srgbClr val="000099"/>
            </a:extrusionClr>
          </a:sp3d>
        </p:spPr>
        <p:txBody>
          <a:bodyPr lIns="104498" tIns="52249" rIns="104498" bIns="52249">
            <a:spAutoFit/>
            <a:flatTx/>
          </a:bodyPr>
          <a:lstStyle/>
          <a:p>
            <a:pPr marL="457200" indent="-457200" algn="l" defTabSz="1044575">
              <a:lnSpc>
                <a:spcPct val="145000"/>
              </a:lnSpc>
              <a:buClr>
                <a:srgbClr val="FF0066"/>
              </a:buClr>
              <a:buFont typeface="Webdings" panose="05030102010509060703" pitchFamily="18" charset="2"/>
              <a:buChar char="Ë"/>
            </a:pPr>
            <a:r>
              <a:rPr lang="zh-CN" altLang="en-US" dirty="0" smtClean="0">
                <a:solidFill>
                  <a:srgbClr val="FFFF66"/>
                </a:solidFill>
                <a:latin typeface="华文细黑" pitchFamily="2" charset="-122"/>
                <a:ea typeface="华文细黑" pitchFamily="2" charset="-122"/>
              </a:rPr>
              <a:t>基本薪</a:t>
            </a:r>
            <a:r>
              <a:rPr lang="zh-CN" altLang="en-US" dirty="0">
                <a:solidFill>
                  <a:srgbClr val="FFFF66"/>
                </a:solidFill>
                <a:latin typeface="华文细黑" pitchFamily="2" charset="-122"/>
                <a:ea typeface="华文细黑" pitchFamily="2" charset="-122"/>
              </a:rPr>
              <a:t>酬。外派员工的基本薪酬应该和在国内与其处于相似位置的同事处于同一个薪酬等级上</a:t>
            </a:r>
            <a:r>
              <a:rPr lang="en-US" altLang="zh-CN" dirty="0">
                <a:solidFill>
                  <a:srgbClr val="FFFF66"/>
                </a:solidFill>
                <a:latin typeface="华文细黑" pitchFamily="2" charset="-122"/>
                <a:ea typeface="华文细黑" pitchFamily="2" charset="-122"/>
              </a:rPr>
              <a:t>,</a:t>
            </a:r>
            <a:r>
              <a:rPr lang="zh-CN" altLang="en-US" dirty="0">
                <a:solidFill>
                  <a:srgbClr val="FFFF66"/>
                </a:solidFill>
                <a:latin typeface="华文细黑" pitchFamily="2" charset="-122"/>
                <a:ea typeface="华文细黑" pitchFamily="2" charset="-122"/>
              </a:rPr>
              <a:t>这可以通过职位评价和薪酬等级评定来确定</a:t>
            </a:r>
            <a:r>
              <a:rPr lang="zh-CN" altLang="en-US" dirty="0" smtClean="0">
                <a:solidFill>
                  <a:srgbClr val="FFFF66"/>
                </a:solidFill>
                <a:latin typeface="华文细黑" pitchFamily="2" charset="-122"/>
                <a:ea typeface="华文细黑" pitchFamily="2" charset="-122"/>
              </a:rPr>
              <a:t>。</a:t>
            </a:r>
            <a:endParaRPr lang="en-US" altLang="zh-CN" dirty="0" smtClean="0">
              <a:solidFill>
                <a:srgbClr val="FFFF66"/>
              </a:solidFill>
              <a:latin typeface="华文细黑" pitchFamily="2" charset="-122"/>
              <a:ea typeface="华文细黑" pitchFamily="2" charset="-122"/>
            </a:endParaRPr>
          </a:p>
          <a:p>
            <a:pPr marL="457200" indent="-457200" algn="l" defTabSz="1044575">
              <a:lnSpc>
                <a:spcPct val="145000"/>
              </a:lnSpc>
              <a:buClr>
                <a:srgbClr val="FF0066"/>
              </a:buClr>
              <a:buFont typeface="Webdings" panose="05030102010509060703" pitchFamily="18" charset="2"/>
              <a:buChar char="Ë"/>
            </a:pPr>
            <a:r>
              <a:rPr lang="zh-CN" altLang="en-US" dirty="0">
                <a:solidFill>
                  <a:srgbClr val="FFFF66"/>
                </a:solidFill>
                <a:latin typeface="华文细黑" pitchFamily="2" charset="-122"/>
                <a:ea typeface="华文细黑" pitchFamily="2" charset="-122"/>
              </a:rPr>
              <a:t>奖金。当员工的工作结果比较容易衡量时</a:t>
            </a:r>
            <a:r>
              <a:rPr lang="en-US" altLang="zh-CN" dirty="0">
                <a:solidFill>
                  <a:srgbClr val="FFFF66"/>
                </a:solidFill>
                <a:latin typeface="华文细黑" pitchFamily="2" charset="-122"/>
                <a:ea typeface="华文细黑" pitchFamily="2" charset="-122"/>
              </a:rPr>
              <a:t>,</a:t>
            </a:r>
            <a:r>
              <a:rPr lang="zh-CN" altLang="en-US" dirty="0">
                <a:solidFill>
                  <a:srgbClr val="FFFF66"/>
                </a:solidFill>
                <a:latin typeface="华文细黑" pitchFamily="2" charset="-122"/>
                <a:ea typeface="华文细黑" pitchFamily="2" charset="-122"/>
              </a:rPr>
              <a:t>支付奖金的做法能够有效地解决监督不足的问题</a:t>
            </a:r>
            <a:r>
              <a:rPr lang="zh-CN" altLang="en-US" dirty="0" smtClean="0">
                <a:solidFill>
                  <a:srgbClr val="FFFF66"/>
                </a:solidFill>
                <a:latin typeface="华文细黑" pitchFamily="2" charset="-122"/>
                <a:ea typeface="华文细黑" pitchFamily="2" charset="-122"/>
              </a:rPr>
              <a:t>。</a:t>
            </a:r>
            <a:endParaRPr lang="en-US" altLang="zh-CN" dirty="0" smtClean="0">
              <a:solidFill>
                <a:srgbClr val="FFFF66"/>
              </a:solidFill>
              <a:latin typeface="华文细黑" pitchFamily="2" charset="-122"/>
              <a:ea typeface="华文细黑" pitchFamily="2" charset="-122"/>
            </a:endParaRPr>
          </a:p>
          <a:p>
            <a:pPr marL="457200" indent="-457200" algn="l" defTabSz="1044575">
              <a:lnSpc>
                <a:spcPct val="145000"/>
              </a:lnSpc>
              <a:buClr>
                <a:srgbClr val="FF0066"/>
              </a:buClr>
              <a:buFont typeface="Webdings" panose="05030102010509060703" pitchFamily="18" charset="2"/>
              <a:buChar char="Ë"/>
            </a:pPr>
            <a:r>
              <a:rPr lang="zh-CN" altLang="en-US" dirty="0">
                <a:solidFill>
                  <a:srgbClr val="FFFF66"/>
                </a:solidFill>
                <a:latin typeface="华文细黑" pitchFamily="2" charset="-122"/>
                <a:ea typeface="华文细黑" pitchFamily="2" charset="-122"/>
              </a:rPr>
              <a:t>补贴。企业向外派员工支付补贴的</a:t>
            </a:r>
            <a:r>
              <a:rPr lang="zh-CN" altLang="en-US" dirty="0" smtClean="0">
                <a:solidFill>
                  <a:srgbClr val="FFFF66"/>
                </a:solidFill>
                <a:latin typeface="华文细黑" pitchFamily="2" charset="-122"/>
                <a:ea typeface="华文细黑" pitchFamily="2" charset="-122"/>
              </a:rPr>
              <a:t>目的在于对</a:t>
            </a:r>
            <a:r>
              <a:rPr lang="zh-CN" altLang="en-US" dirty="0">
                <a:solidFill>
                  <a:srgbClr val="FFFF66"/>
                </a:solidFill>
                <a:latin typeface="华文细黑" pitchFamily="2" charset="-122"/>
                <a:ea typeface="华文细黑" pitchFamily="2" charset="-122"/>
              </a:rPr>
              <a:t>他们的生活成本进行补偿</a:t>
            </a:r>
            <a:r>
              <a:rPr lang="en-US" altLang="zh-CN" dirty="0">
                <a:solidFill>
                  <a:srgbClr val="FFFF66"/>
                </a:solidFill>
                <a:latin typeface="华文细黑" pitchFamily="2" charset="-122"/>
                <a:ea typeface="华文细黑" pitchFamily="2" charset="-122"/>
              </a:rPr>
              <a:t>,</a:t>
            </a:r>
            <a:r>
              <a:rPr lang="zh-CN" altLang="en-US" dirty="0">
                <a:solidFill>
                  <a:srgbClr val="FFFF66"/>
                </a:solidFill>
                <a:latin typeface="华文细黑" pitchFamily="2" charset="-122"/>
                <a:ea typeface="华文细黑" pitchFamily="2" charset="-122"/>
              </a:rPr>
              <a:t>使他们得以维持在国内时的那种生活水平</a:t>
            </a:r>
            <a:r>
              <a:rPr lang="zh-CN" altLang="en-US" dirty="0" smtClean="0">
                <a:solidFill>
                  <a:srgbClr val="FFFF66"/>
                </a:solidFill>
                <a:latin typeface="华文细黑" pitchFamily="2" charset="-122"/>
                <a:ea typeface="华文细黑" pitchFamily="2" charset="-122"/>
              </a:rPr>
              <a:t>。企业</a:t>
            </a:r>
            <a:r>
              <a:rPr lang="zh-CN" altLang="en-US" dirty="0">
                <a:solidFill>
                  <a:srgbClr val="FFFF66"/>
                </a:solidFill>
                <a:latin typeface="华文细黑" pitchFamily="2" charset="-122"/>
                <a:ea typeface="华文细黑" pitchFamily="2" charset="-122"/>
              </a:rPr>
              <a:t>对外派员工所提供的基本补贴通常会与税收、住房、教育成本、生活费用、利率差异等有一定的关系。</a:t>
            </a:r>
            <a:endParaRPr lang="en-US" altLang="zh-CN" dirty="0" smtClean="0">
              <a:solidFill>
                <a:srgbClr val="FFFF66"/>
              </a:solidFill>
              <a:latin typeface="华文细黑" pitchFamily="2" charset="-122"/>
              <a:ea typeface="华文细黑" pitchFamily="2" charset="-122"/>
            </a:endParaRPr>
          </a:p>
          <a:p>
            <a:pPr marL="457200" indent="-457200" algn="l" defTabSz="1044575">
              <a:lnSpc>
                <a:spcPct val="145000"/>
              </a:lnSpc>
              <a:buClr>
                <a:srgbClr val="FF0066"/>
              </a:buClr>
              <a:buFont typeface="Webdings" panose="05030102010509060703" pitchFamily="18" charset="2"/>
              <a:buChar char="Ë"/>
            </a:pPr>
            <a:r>
              <a:rPr lang="zh-CN" altLang="en-US" dirty="0" smtClean="0">
                <a:solidFill>
                  <a:srgbClr val="FFFF66"/>
                </a:solidFill>
                <a:latin typeface="华文细黑" pitchFamily="2" charset="-122"/>
                <a:ea typeface="华文细黑" pitchFamily="2" charset="-122"/>
              </a:rPr>
              <a:t>福利。企业</a:t>
            </a:r>
            <a:r>
              <a:rPr lang="zh-CN" altLang="en-US" dirty="0">
                <a:solidFill>
                  <a:srgbClr val="FFFF66"/>
                </a:solidFill>
                <a:latin typeface="华文细黑" pitchFamily="2" charset="-122"/>
                <a:ea typeface="华文细黑" pitchFamily="2" charset="-122"/>
              </a:rPr>
              <a:t>在制定福利制度时需要对外派员工的福利作出单独的考虑。</a:t>
            </a:r>
            <a:endParaRPr lang="zh-CN" altLang="zh-CN" dirty="0">
              <a:solidFill>
                <a:srgbClr val="FFFF66"/>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descr="footnote1[1]"/>
          <p:cNvSpPr>
            <a:spLocks noGrp="1" noChangeArrowheads="1"/>
          </p:cNvSpPr>
          <p:nvPr>
            <p:ph type="title"/>
          </p:nvPr>
        </p:nvSpPr>
        <p:spPr>
          <a:xfrm>
            <a:off x="1790700" y="1676400"/>
            <a:ext cx="6819900" cy="3124200"/>
          </a:xfrm>
          <a:blipFill dpi="0" rotWithShape="0">
            <a:blip r:embed="rId1" cstate="print"/>
            <a:srcRect/>
            <a:stretch>
              <a:fillRect/>
            </a:stretch>
          </a:blipFill>
        </p:spPr>
        <p:txBody>
          <a:bodyPr/>
          <a:lstStyle/>
          <a:p>
            <a:pPr eaLnBrk="1" hangingPunct="1">
              <a:lnSpc>
                <a:spcPct val="110000"/>
              </a:lnSpc>
            </a:pPr>
            <a:r>
              <a:rPr lang="zh-CN" altLang="en-US" b="1" smtClean="0">
                <a:solidFill>
                  <a:schemeClr val="bg1"/>
                </a:solidFill>
                <a:latin typeface="宋体" panose="02010600030101010101" pitchFamily="2" charset="-122"/>
              </a:rPr>
              <a:t>第四节</a:t>
            </a:r>
            <a:br>
              <a:rPr lang="zh-CN" altLang="en-US" b="1" smtClean="0">
                <a:solidFill>
                  <a:schemeClr val="bg1"/>
                </a:solidFill>
                <a:latin typeface="宋体" panose="02010600030101010101" pitchFamily="2" charset="-122"/>
              </a:rPr>
            </a:br>
            <a:br>
              <a:rPr lang="zh-CN" altLang="en-US" b="1" smtClean="0">
                <a:solidFill>
                  <a:schemeClr val="bg1"/>
                </a:solidFill>
                <a:latin typeface="宋体" panose="02010600030101010101" pitchFamily="2" charset="-122"/>
              </a:rPr>
            </a:br>
            <a:r>
              <a:rPr lang="zh-CN" altLang="en-US" b="1" smtClean="0">
                <a:solidFill>
                  <a:schemeClr val="bg1"/>
                </a:solidFill>
                <a:latin typeface="宋体" panose="02010600030101010101" pitchFamily="2" charset="-122"/>
              </a:rPr>
              <a:t>管理人员的薪酬管理</a:t>
            </a:r>
            <a:endParaRPr lang="zh-CN" altLang="en-US"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0" y="0"/>
            <a:ext cx="10668000" cy="990600"/>
          </a:xfrm>
          <a:solidFill>
            <a:srgbClr val="0000CC"/>
          </a:solidFill>
        </p:spPr>
        <p:txBody>
          <a:bodyPr lIns="119420" tIns="59710" rIns="119420" bIns="59710" anchor="b"/>
          <a:lstStyle/>
          <a:p>
            <a:pPr defTabSz="1193800" eaLnBrk="1" hangingPunct="1">
              <a:lnSpc>
                <a:spcPct val="300000"/>
              </a:lnSpc>
            </a:pPr>
            <a:r>
              <a:rPr lang="zh-CN" altLang="en-US" sz="3200" b="1" dirty="0" smtClean="0">
                <a:solidFill>
                  <a:srgbClr val="FFFFFF"/>
                </a:solidFill>
                <a:latin typeface="宋体" panose="02010600030101010101" pitchFamily="2" charset="-122"/>
              </a:rPr>
              <a:t>企业生命周期中的薪酬战略：企业初创期</a:t>
            </a:r>
            <a:endParaRPr lang="zh-CN" altLang="en-US" sz="3200" b="1" dirty="0" smtClean="0">
              <a:solidFill>
                <a:srgbClr val="FFFFFF"/>
              </a:solidFill>
              <a:latin typeface="宋体" panose="02010600030101010101" pitchFamily="2" charset="-122"/>
            </a:endParaRPr>
          </a:p>
        </p:txBody>
      </p:sp>
      <p:graphicFrame>
        <p:nvGraphicFramePr>
          <p:cNvPr id="5" name="图示 4"/>
          <p:cNvGraphicFramePr/>
          <p:nvPr/>
        </p:nvGraphicFramePr>
        <p:xfrm>
          <a:off x="381865" y="929644"/>
          <a:ext cx="10370802" cy="648080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410000"/>
              </a:lnSpc>
            </a:pPr>
            <a:r>
              <a:rPr lang="zh-CN" altLang="en-US" sz="3200" b="1" dirty="0" smtClean="0">
                <a:solidFill>
                  <a:srgbClr val="FFFFFF"/>
                </a:solidFill>
                <a:latin typeface="华文中宋" pitchFamily="2" charset="-122"/>
                <a:ea typeface="华文中宋" pitchFamily="2" charset="-122"/>
              </a:rPr>
              <a:t>管理人员的构成</a:t>
            </a:r>
            <a:endParaRPr lang="zh-CN" altLang="en-US" sz="3200" b="1" dirty="0" smtClean="0">
              <a:solidFill>
                <a:srgbClr val="FFFFFF"/>
              </a:solidFill>
              <a:latin typeface="华文中宋" pitchFamily="2" charset="-122"/>
              <a:ea typeface="华文中宋" pitchFamily="2" charset="-122"/>
            </a:endParaRPr>
          </a:p>
        </p:txBody>
      </p:sp>
      <p:graphicFrame>
        <p:nvGraphicFramePr>
          <p:cNvPr id="4" name="图示 3"/>
          <p:cNvGraphicFramePr/>
          <p:nvPr/>
        </p:nvGraphicFramePr>
        <p:xfrm>
          <a:off x="293377" y="1103812"/>
          <a:ext cx="10081246" cy="59711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410000"/>
              </a:lnSpc>
            </a:pPr>
            <a:br>
              <a:rPr lang="en-US" altLang="zh-CN" sz="3200" b="1" dirty="0" smtClean="0">
                <a:solidFill>
                  <a:srgbClr val="FFFFFF"/>
                </a:solidFill>
                <a:latin typeface="华文中宋" pitchFamily="2" charset="-122"/>
                <a:ea typeface="华文中宋" pitchFamily="2" charset="-122"/>
              </a:rPr>
            </a:br>
            <a:br>
              <a:rPr lang="en-US" altLang="zh-CN" sz="3200" b="1" dirty="0">
                <a:solidFill>
                  <a:srgbClr val="FFFFFF"/>
                </a:solidFill>
                <a:latin typeface="华文中宋" pitchFamily="2" charset="-122"/>
                <a:ea typeface="华文中宋" pitchFamily="2" charset="-122"/>
              </a:rPr>
            </a:br>
            <a:br>
              <a:rPr lang="en-US" altLang="zh-CN" sz="3200" b="1" dirty="0" smtClean="0">
                <a:solidFill>
                  <a:srgbClr val="FFFFFF"/>
                </a:solidFill>
                <a:latin typeface="华文中宋" pitchFamily="2" charset="-122"/>
                <a:ea typeface="华文中宋" pitchFamily="2" charset="-122"/>
              </a:rPr>
            </a:br>
            <a:br>
              <a:rPr lang="en-US" altLang="zh-CN" sz="3200" b="1" dirty="0">
                <a:solidFill>
                  <a:srgbClr val="FFFFFF"/>
                </a:solidFill>
                <a:latin typeface="华文中宋" pitchFamily="2" charset="-122"/>
                <a:ea typeface="华文中宋" pitchFamily="2" charset="-122"/>
              </a:rPr>
            </a:br>
            <a:br>
              <a:rPr lang="en-US" altLang="zh-CN" sz="3200" b="1" dirty="0" smtClean="0">
                <a:solidFill>
                  <a:srgbClr val="FFFFFF"/>
                </a:solidFill>
                <a:latin typeface="华文中宋" pitchFamily="2" charset="-122"/>
                <a:ea typeface="华文中宋" pitchFamily="2" charset="-122"/>
              </a:rPr>
            </a:br>
            <a:r>
              <a:rPr lang="zh-CN" altLang="en-US" sz="3200" b="1" dirty="0" smtClean="0">
                <a:solidFill>
                  <a:srgbClr val="FFFFFF"/>
                </a:solidFill>
                <a:latin typeface="华文中宋" pitchFamily="2" charset="-122"/>
                <a:ea typeface="华文中宋" pitchFamily="2" charset="-122"/>
              </a:rPr>
              <a:t>管理人员的特殊性和工作特征</a:t>
            </a:r>
            <a:endParaRPr lang="zh-CN" altLang="en-US" sz="3200" b="1" dirty="0" smtClean="0">
              <a:solidFill>
                <a:srgbClr val="FFFFFF"/>
              </a:solidFill>
              <a:latin typeface="华文中宋" pitchFamily="2" charset="-122"/>
              <a:ea typeface="华文中宋" pitchFamily="2" charset="-122"/>
            </a:endParaRPr>
          </a:p>
        </p:txBody>
      </p:sp>
      <p:sp>
        <p:nvSpPr>
          <p:cNvPr id="330755" name="Text Box 3"/>
          <p:cNvSpPr txBox="1">
            <a:spLocks noChangeArrowheads="1"/>
          </p:cNvSpPr>
          <p:nvPr/>
        </p:nvSpPr>
        <p:spPr bwMode="auto">
          <a:xfrm>
            <a:off x="581025" y="1271588"/>
            <a:ext cx="9793598" cy="5575414"/>
          </a:xfrm>
          <a:prstGeom prst="rect">
            <a:avLst/>
          </a:prstGeom>
          <a:noFill/>
          <a:ln w="9525">
            <a:noFill/>
            <a:miter lim="800000"/>
          </a:ln>
        </p:spPr>
        <p:txBody>
          <a:bodyPr wrap="square" lIns="104498" tIns="52249" rIns="104498" bIns="52249">
            <a:spAutoFit/>
          </a:bodyPr>
          <a:lstStyle/>
          <a:p>
            <a:pPr marL="457200" indent="-457200" algn="l" defTabSz="1044575">
              <a:lnSpc>
                <a:spcPct val="150000"/>
              </a:lnSpc>
              <a:buClr>
                <a:srgbClr val="FF5050"/>
              </a:buClr>
              <a:buSzPct val="120000"/>
              <a:buFont typeface="Wingdings" panose="05000000000000000000" pitchFamily="2" charset="2"/>
              <a:buChar char="]"/>
            </a:pPr>
            <a:r>
              <a:rPr lang="zh-CN" altLang="en-US" dirty="0" smtClean="0">
                <a:solidFill>
                  <a:srgbClr val="000000"/>
                </a:solidFill>
              </a:rPr>
              <a:t>特殊性</a:t>
            </a:r>
            <a:endParaRPr lang="en-US" altLang="zh-CN" dirty="0" smtClean="0">
              <a:solidFill>
                <a:srgbClr val="000000"/>
              </a:solidFill>
            </a:endParaRPr>
          </a:p>
          <a:p>
            <a:pPr marL="914400" lvl="1" indent="-457200" algn="l" defTabSz="1044575">
              <a:lnSpc>
                <a:spcPct val="150000"/>
              </a:lnSpc>
              <a:buClr>
                <a:srgbClr val="FF5050"/>
              </a:buClr>
              <a:buSzPct val="120000"/>
              <a:buFont typeface="Wingdings" panose="05000000000000000000" pitchFamily="2" charset="2"/>
              <a:buChar char="]"/>
            </a:pPr>
            <a:r>
              <a:rPr lang="zh-CN" altLang="en-US" dirty="0">
                <a:solidFill>
                  <a:srgbClr val="000000"/>
                </a:solidFill>
              </a:rPr>
              <a:t>管理人员大都会陷入大量变化的、无一定模式的和短期的活动中</a:t>
            </a:r>
            <a:r>
              <a:rPr lang="en-US" altLang="zh-CN" dirty="0">
                <a:solidFill>
                  <a:srgbClr val="000000"/>
                </a:solidFill>
              </a:rPr>
              <a:t>,</a:t>
            </a:r>
            <a:r>
              <a:rPr lang="zh-CN" altLang="en-US" dirty="0">
                <a:solidFill>
                  <a:srgbClr val="000000"/>
                </a:solidFill>
              </a:rPr>
              <a:t>几乎很少有时间静下心来思考</a:t>
            </a:r>
            <a:r>
              <a:rPr lang="en-US" altLang="zh-CN" dirty="0">
                <a:solidFill>
                  <a:srgbClr val="000000"/>
                </a:solidFill>
              </a:rPr>
              <a:t>,</a:t>
            </a:r>
            <a:r>
              <a:rPr lang="zh-CN" altLang="en-US" dirty="0">
                <a:solidFill>
                  <a:srgbClr val="000000"/>
                </a:solidFill>
              </a:rPr>
              <a:t>同时半数以上的管理活动持续时间少于九分钟</a:t>
            </a:r>
            <a:r>
              <a:rPr lang="zh-CN" altLang="en-US" dirty="0" smtClean="0">
                <a:solidFill>
                  <a:srgbClr val="000000"/>
                </a:solidFill>
              </a:rPr>
              <a:t>。</a:t>
            </a:r>
            <a:endParaRPr lang="en-US" altLang="zh-CN" dirty="0" smtClean="0">
              <a:solidFill>
                <a:srgbClr val="000000"/>
              </a:solidFill>
            </a:endParaRPr>
          </a:p>
          <a:p>
            <a:pPr marL="914400" lvl="1" indent="-457200" algn="l" defTabSz="1044575">
              <a:lnSpc>
                <a:spcPct val="150000"/>
              </a:lnSpc>
              <a:buClr>
                <a:srgbClr val="FF5050"/>
              </a:buClr>
              <a:buSzPct val="120000"/>
              <a:buFont typeface="Wingdings" panose="05000000000000000000" pitchFamily="2" charset="2"/>
              <a:buChar char="]"/>
            </a:pPr>
            <a:r>
              <a:rPr lang="zh-CN" altLang="zh-CN" dirty="0">
                <a:solidFill>
                  <a:srgbClr val="000000"/>
                </a:solidFill>
              </a:rPr>
              <a:t>随着管理层级的不同</a:t>
            </a:r>
            <a:r>
              <a:rPr lang="en-US" altLang="zh-CN" dirty="0">
                <a:solidFill>
                  <a:srgbClr val="000000"/>
                </a:solidFill>
              </a:rPr>
              <a:t>,</a:t>
            </a:r>
            <a:r>
              <a:rPr lang="zh-CN" altLang="zh-CN" dirty="0">
                <a:solidFill>
                  <a:srgbClr val="000000"/>
                </a:solidFill>
              </a:rPr>
              <a:t>管理人员扮演的角色也会出现一定的差异</a:t>
            </a:r>
            <a:r>
              <a:rPr lang="zh-CN" altLang="zh-CN" dirty="0" smtClean="0">
                <a:solidFill>
                  <a:srgbClr val="000000"/>
                </a:solidFill>
              </a:rPr>
              <a:t>。</a:t>
            </a:r>
            <a:endParaRPr lang="en-US" altLang="zh-CN" dirty="0" smtClean="0">
              <a:solidFill>
                <a:srgbClr val="000000"/>
              </a:solidFill>
            </a:endParaRPr>
          </a:p>
          <a:p>
            <a:pPr marL="914400" lvl="1" indent="-457200" algn="l" defTabSz="1044575">
              <a:lnSpc>
                <a:spcPct val="150000"/>
              </a:lnSpc>
              <a:buClr>
                <a:srgbClr val="FF5050"/>
              </a:buClr>
              <a:buSzPct val="120000"/>
              <a:buFont typeface="Wingdings" panose="05000000000000000000" pitchFamily="2" charset="2"/>
              <a:buChar char="]"/>
            </a:pPr>
            <a:r>
              <a:rPr lang="zh-CN" altLang="zh-CN" dirty="0">
                <a:solidFill>
                  <a:srgbClr val="000000"/>
                </a:solidFill>
              </a:rPr>
              <a:t>管理层还会表现出若干相同或相近的心理特征</a:t>
            </a:r>
            <a:r>
              <a:rPr lang="en-US" altLang="zh-CN" dirty="0">
                <a:solidFill>
                  <a:srgbClr val="000000"/>
                </a:solidFill>
              </a:rPr>
              <a:t>,</a:t>
            </a:r>
            <a:r>
              <a:rPr lang="zh-CN" altLang="zh-CN" dirty="0">
                <a:solidFill>
                  <a:srgbClr val="000000"/>
                </a:solidFill>
              </a:rPr>
              <a:t>而它们亦会对组织的薪酬体系设计产生相当大的</a:t>
            </a:r>
            <a:r>
              <a:rPr lang="zh-CN" altLang="zh-CN" dirty="0" smtClean="0">
                <a:solidFill>
                  <a:srgbClr val="000000"/>
                </a:solidFill>
              </a:rPr>
              <a:t>影响</a:t>
            </a:r>
            <a:r>
              <a:rPr lang="zh-CN" altLang="en-US" dirty="0" smtClean="0">
                <a:solidFill>
                  <a:srgbClr val="000000"/>
                </a:solidFill>
              </a:rPr>
              <a:t>，</a:t>
            </a:r>
            <a:r>
              <a:rPr lang="zh-CN" altLang="zh-CN" dirty="0" smtClean="0">
                <a:solidFill>
                  <a:srgbClr val="000000"/>
                </a:solidFill>
              </a:rPr>
              <a:t>即</a:t>
            </a:r>
            <a:r>
              <a:rPr lang="zh-CN" altLang="zh-CN" dirty="0">
                <a:solidFill>
                  <a:srgbClr val="000000"/>
                </a:solidFill>
              </a:rPr>
              <a:t>对组织的承诺、行为取向和对权利的需求</a:t>
            </a:r>
            <a:r>
              <a:rPr lang="zh-CN" altLang="zh-CN" dirty="0" smtClean="0">
                <a:solidFill>
                  <a:srgbClr val="000000"/>
                </a:solidFill>
              </a:rPr>
              <a:t>。</a:t>
            </a:r>
            <a:endParaRPr lang="en-US" altLang="zh-CN" dirty="0" smtClean="0">
              <a:solidFill>
                <a:srgbClr val="000000"/>
              </a:solidFill>
            </a:endParaRPr>
          </a:p>
          <a:p>
            <a:pPr marL="914400" lvl="1" indent="-457200" algn="l" defTabSz="1044575">
              <a:lnSpc>
                <a:spcPct val="150000"/>
              </a:lnSpc>
              <a:buClr>
                <a:srgbClr val="FF5050"/>
              </a:buClr>
              <a:buSzPct val="120000"/>
              <a:buFont typeface="Wingdings" panose="05000000000000000000" pitchFamily="2" charset="2"/>
              <a:buChar char="]"/>
            </a:pPr>
            <a:endParaRPr lang="en-US" altLang="zh-CN" dirty="0" smtClean="0">
              <a:solidFill>
                <a:srgbClr val="000000"/>
              </a:solidFill>
            </a:endParaRPr>
          </a:p>
          <a:p>
            <a:pPr marL="457200" indent="-457200" algn="l" defTabSz="1044575">
              <a:lnSpc>
                <a:spcPct val="150000"/>
              </a:lnSpc>
              <a:buClr>
                <a:srgbClr val="FF5050"/>
              </a:buClr>
              <a:buSzPct val="120000"/>
              <a:buFont typeface="Wingdings" panose="05000000000000000000" pitchFamily="2" charset="2"/>
              <a:buChar char="]"/>
            </a:pPr>
            <a:r>
              <a:rPr lang="zh-CN" altLang="en-US" dirty="0" smtClean="0">
                <a:solidFill>
                  <a:srgbClr val="000000"/>
                </a:solidFill>
              </a:rPr>
              <a:t>工作</a:t>
            </a:r>
            <a:r>
              <a:rPr lang="zh-CN" altLang="en-US" dirty="0">
                <a:solidFill>
                  <a:srgbClr val="000000"/>
                </a:solidFill>
              </a:rPr>
              <a:t>特征：短暂性、变动性以及不连续性</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410000"/>
              </a:lnSpc>
            </a:pPr>
            <a:br>
              <a:rPr lang="en-US" altLang="zh-CN" sz="3200" b="1" dirty="0" smtClean="0">
                <a:solidFill>
                  <a:srgbClr val="FFFFFF"/>
                </a:solidFill>
                <a:latin typeface="华文中宋" pitchFamily="2" charset="-122"/>
                <a:ea typeface="华文中宋" pitchFamily="2" charset="-122"/>
              </a:rPr>
            </a:br>
            <a:r>
              <a:rPr lang="zh-CN" altLang="en-US" sz="3200" b="1" dirty="0" smtClean="0">
                <a:solidFill>
                  <a:srgbClr val="FFFFFF"/>
                </a:solidFill>
                <a:latin typeface="华文中宋" pitchFamily="2" charset="-122"/>
                <a:ea typeface="华文中宋" pitchFamily="2" charset="-122"/>
              </a:rPr>
              <a:t>管理人员的薪酬管理</a:t>
            </a:r>
            <a:endParaRPr lang="zh-CN" altLang="en-US" sz="3200" b="1" dirty="0" smtClean="0">
              <a:solidFill>
                <a:srgbClr val="FFFFFF"/>
              </a:solidFill>
              <a:latin typeface="华文中宋" pitchFamily="2" charset="-122"/>
              <a:ea typeface="华文中宋" pitchFamily="2" charset="-122"/>
            </a:endParaRPr>
          </a:p>
        </p:txBody>
      </p:sp>
      <p:sp>
        <p:nvSpPr>
          <p:cNvPr id="330755" name="Text Box 3"/>
          <p:cNvSpPr txBox="1">
            <a:spLocks noChangeArrowheads="1"/>
          </p:cNvSpPr>
          <p:nvPr/>
        </p:nvSpPr>
        <p:spPr bwMode="auto">
          <a:xfrm>
            <a:off x="581025" y="1271588"/>
            <a:ext cx="9432925" cy="5727700"/>
          </a:xfrm>
          <a:prstGeom prst="rect">
            <a:avLst/>
          </a:prstGeom>
          <a:noFill/>
          <a:ln w="9525">
            <a:noFill/>
            <a:miter lim="800000"/>
          </a:ln>
        </p:spPr>
        <p:txBody>
          <a:bodyPr lIns="104498" tIns="52249" rIns="104498" bIns="52249">
            <a:spAutoFit/>
          </a:bodyPr>
          <a:lstStyle/>
          <a:p>
            <a:pPr marL="457200" indent="-457200" algn="l" defTabSz="1044575">
              <a:lnSpc>
                <a:spcPct val="140000"/>
              </a:lnSpc>
              <a:buClr>
                <a:srgbClr val="FF5050"/>
              </a:buClr>
              <a:buSzPct val="120000"/>
              <a:buFont typeface="Wingdings" panose="05000000000000000000" pitchFamily="2" charset="2"/>
              <a:buChar char="]"/>
            </a:pPr>
            <a:r>
              <a:rPr lang="zh-CN" altLang="en-US" dirty="0">
                <a:solidFill>
                  <a:srgbClr val="000000"/>
                </a:solidFill>
              </a:rPr>
              <a:t>基本薪酬。绝大多数企业都会选择使管理层的基本薪酬水平超出、至少是相当于市场平均水平。 </a:t>
            </a:r>
            <a:endParaRPr lang="zh-CN" altLang="en-US" dirty="0">
              <a:solidFill>
                <a:srgbClr val="000000"/>
              </a:solidFill>
            </a:endParaRPr>
          </a:p>
          <a:p>
            <a:pPr marL="457200" indent="-457200" algn="l" defTabSz="1044575">
              <a:lnSpc>
                <a:spcPct val="140000"/>
              </a:lnSpc>
              <a:buClr>
                <a:srgbClr val="FF5050"/>
              </a:buClr>
              <a:buSzPct val="120000"/>
              <a:buFont typeface="Wingdings" panose="05000000000000000000" pitchFamily="2" charset="2"/>
              <a:buChar char="]"/>
            </a:pPr>
            <a:r>
              <a:rPr lang="zh-CN" altLang="en-US" dirty="0">
                <a:solidFill>
                  <a:srgbClr val="000000"/>
                </a:solidFill>
              </a:rPr>
              <a:t>短期奖金。一般情况下，企业向管理人员支付短期奖金，是意在对其在特定的时间段里（通常是一年）为组织绩效做出的贡献进行报酬和奖励。 </a:t>
            </a:r>
            <a:endParaRPr lang="zh-CN" altLang="en-US" dirty="0">
              <a:solidFill>
                <a:srgbClr val="000000"/>
              </a:solidFill>
            </a:endParaRPr>
          </a:p>
          <a:p>
            <a:pPr marL="457200" indent="-457200" algn="l" defTabSz="1044575">
              <a:lnSpc>
                <a:spcPct val="140000"/>
              </a:lnSpc>
              <a:buClr>
                <a:srgbClr val="FF5050"/>
              </a:buClr>
              <a:buSzPct val="120000"/>
              <a:buFont typeface="Wingdings" panose="05000000000000000000" pitchFamily="2" charset="2"/>
              <a:buChar char="]"/>
            </a:pPr>
            <a:r>
              <a:rPr lang="zh-CN" altLang="en-US" dirty="0">
                <a:solidFill>
                  <a:srgbClr val="000000"/>
                </a:solidFill>
              </a:rPr>
              <a:t>长期奖金。长期奖金则通常是延期支付的，它与组织的长期经营绩效具有紧密的联系，其主要目的在于通过经济上的利益关系促使管理层和企业的经营目标保持一致，从而激励管理者关注企业的长期发展以及持续性地达到更高的绩效水平。</a:t>
            </a:r>
            <a:endParaRPr lang="zh-CN" altLang="en-US" dirty="0">
              <a:solidFill>
                <a:srgbClr val="000000"/>
              </a:solidFill>
            </a:endParaRPr>
          </a:p>
          <a:p>
            <a:pPr marL="457200" indent="-457200" algn="l" defTabSz="1044575">
              <a:lnSpc>
                <a:spcPct val="140000"/>
              </a:lnSpc>
              <a:buClr>
                <a:srgbClr val="FF5050"/>
              </a:buClr>
              <a:buSzPct val="120000"/>
              <a:buFont typeface="Wingdings" panose="05000000000000000000" pitchFamily="2" charset="2"/>
              <a:buChar char="]"/>
            </a:pPr>
            <a:r>
              <a:rPr lang="zh-CN" altLang="en-US" dirty="0">
                <a:solidFill>
                  <a:srgbClr val="000000"/>
                </a:solidFill>
              </a:rPr>
              <a:t>福利与服务。管理者，尤其是高层管理者，通常都能得到名目众多的福利和服务。</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410000"/>
              </a:lnSpc>
            </a:pPr>
            <a:br>
              <a:rPr lang="en-US" altLang="zh-CN" sz="3200" b="1" dirty="0" smtClean="0">
                <a:solidFill>
                  <a:srgbClr val="FFFFFF"/>
                </a:solidFill>
                <a:latin typeface="华文中宋" pitchFamily="2" charset="-122"/>
                <a:ea typeface="华文中宋" pitchFamily="2" charset="-122"/>
              </a:rPr>
            </a:br>
            <a:r>
              <a:rPr lang="zh-CN" altLang="en-US" sz="3200" b="1" dirty="0" smtClean="0">
                <a:solidFill>
                  <a:srgbClr val="FFFFFF"/>
                </a:solidFill>
                <a:latin typeface="华文中宋" pitchFamily="2" charset="-122"/>
                <a:ea typeface="华文中宋" pitchFamily="2" charset="-122"/>
              </a:rPr>
              <a:t>高层管理者的薪酬管理</a:t>
            </a:r>
            <a:r>
              <a:rPr lang="en-US" altLang="zh-CN" sz="3200" b="1" dirty="0" smtClean="0">
                <a:solidFill>
                  <a:srgbClr val="FFFFFF"/>
                </a:solidFill>
                <a:ea typeface="华文中宋" pitchFamily="2" charset="-122"/>
              </a:rPr>
              <a:t>—</a:t>
            </a:r>
            <a:r>
              <a:rPr lang="zh-CN" altLang="en-US" sz="3200" b="1" dirty="0" smtClean="0">
                <a:solidFill>
                  <a:srgbClr val="FFFFFF"/>
                </a:solidFill>
                <a:latin typeface="华文中宋" pitchFamily="2" charset="-122"/>
                <a:ea typeface="华文中宋" pitchFamily="2" charset="-122"/>
              </a:rPr>
              <a:t>薪酬构成</a:t>
            </a:r>
            <a:endParaRPr lang="zh-CN" altLang="en-US" sz="3200" b="1" dirty="0" smtClean="0">
              <a:solidFill>
                <a:srgbClr val="FFFFFF"/>
              </a:solidFill>
              <a:latin typeface="华文中宋" pitchFamily="2" charset="-122"/>
              <a:ea typeface="华文中宋" pitchFamily="2" charset="-122"/>
            </a:endParaRPr>
          </a:p>
        </p:txBody>
      </p:sp>
      <p:sp>
        <p:nvSpPr>
          <p:cNvPr id="1248259" name="Rectangle 3"/>
          <p:cNvSpPr>
            <a:spLocks noChangeArrowheads="1"/>
          </p:cNvSpPr>
          <p:nvPr/>
        </p:nvSpPr>
        <p:spPr bwMode="auto">
          <a:xfrm>
            <a:off x="509588" y="1146175"/>
            <a:ext cx="9793287" cy="6170087"/>
          </a:xfrm>
          <a:prstGeom prst="rect">
            <a:avLst/>
          </a:prstGeom>
          <a:solidFill>
            <a:srgbClr val="009900"/>
          </a:solidFill>
          <a:ln w="76200" cmpd="tri">
            <a:solidFill>
              <a:srgbClr val="009900"/>
            </a:solidFill>
            <a:miter lim="800000"/>
          </a:ln>
          <a:effectLst>
            <a:outerShdw dist="107763" dir="2700000" algn="ctr" rotWithShape="0">
              <a:schemeClr val="bg2"/>
            </a:outerShdw>
          </a:effectLst>
        </p:spPr>
        <p:txBody>
          <a:bodyPr lIns="90488" tIns="44450" rIns="90488" bIns="44450">
            <a:spAutoFit/>
          </a:bodyPr>
          <a:lstStyle/>
          <a:p>
            <a:pPr algn="l">
              <a:lnSpc>
                <a:spcPct val="150000"/>
              </a:lnSpc>
              <a:buClr>
                <a:srgbClr val="FF0000"/>
              </a:buClr>
              <a:buFont typeface="Monotype Sorts" pitchFamily="2" charset="2"/>
              <a:buNone/>
              <a:defRPr/>
            </a:pPr>
            <a:r>
              <a:rPr lang="en-US" altLang="zh-CN" dirty="0">
                <a:solidFill>
                  <a:srgbClr val="FFFF66"/>
                </a:solidFill>
                <a:latin typeface="文鼎粗圆简" pitchFamily="18" charset="-122"/>
                <a:ea typeface="文鼎粗圆简" pitchFamily="18" charset="-122"/>
              </a:rPr>
              <a:t>    </a:t>
            </a:r>
            <a:r>
              <a:rPr lang="zh-CN" altLang="en-US" sz="2200" dirty="0">
                <a:solidFill>
                  <a:srgbClr val="FFFF66"/>
                </a:solidFill>
                <a:latin typeface="文鼎粗圆简" pitchFamily="18" charset="-122"/>
                <a:ea typeface="文鼎粗圆简" pitchFamily="18" charset="-122"/>
              </a:rPr>
              <a:t>总的来说，在高层管理人员的总体薪酬中，基本薪酬所占的比重相对比较小，短期奖金和长期奖金所占的比重往往非常大。</a:t>
            </a:r>
            <a:endParaRPr lang="zh-CN" altLang="en-US" sz="2200" dirty="0">
              <a:solidFill>
                <a:srgbClr val="FFFF66"/>
              </a:solidFill>
              <a:latin typeface="文鼎粗圆简" pitchFamily="18" charset="-122"/>
              <a:ea typeface="文鼎粗圆简" pitchFamily="18" charset="-122"/>
            </a:endParaRPr>
          </a:p>
          <a:p>
            <a:pPr algn="l">
              <a:lnSpc>
                <a:spcPct val="150000"/>
              </a:lnSpc>
              <a:buClr>
                <a:srgbClr val="FF0000"/>
              </a:buClr>
              <a:buFont typeface="Monotype Sorts" pitchFamily="2" charset="2"/>
              <a:buChar char="8"/>
              <a:defRPr/>
            </a:pPr>
            <a:r>
              <a:rPr lang="zh-CN" altLang="en-US" sz="2200" dirty="0" smtClean="0">
                <a:solidFill>
                  <a:srgbClr val="FFFF66"/>
                </a:solidFill>
                <a:latin typeface="文鼎粗圆简" pitchFamily="18" charset="-122"/>
                <a:ea typeface="文鼎粗圆简" pitchFamily="18" charset="-122"/>
              </a:rPr>
              <a:t>第一，企业</a:t>
            </a:r>
            <a:r>
              <a:rPr lang="zh-CN" altLang="en-US" sz="2200" dirty="0">
                <a:solidFill>
                  <a:srgbClr val="FFFF66"/>
                </a:solidFill>
                <a:latin typeface="文鼎粗圆简" pitchFamily="18" charset="-122"/>
                <a:ea typeface="文鼎粗圆简" pitchFamily="18" charset="-122"/>
              </a:rPr>
              <a:t>高层管理人员的基本薪酬通常都是由以董事会主席为首的薪酬委员会来确定，决策的依据史上一年度的企业总体经营业绩以及对外部市场薪酬调查数据的分析。</a:t>
            </a:r>
            <a:endParaRPr lang="zh-CN" altLang="en-US" sz="2200" dirty="0">
              <a:solidFill>
                <a:srgbClr val="FFFF66"/>
              </a:solidFill>
              <a:latin typeface="文鼎粗圆简" pitchFamily="18" charset="-122"/>
              <a:ea typeface="文鼎粗圆简" pitchFamily="18" charset="-122"/>
            </a:endParaRPr>
          </a:p>
          <a:p>
            <a:pPr algn="l">
              <a:lnSpc>
                <a:spcPct val="150000"/>
              </a:lnSpc>
              <a:buClr>
                <a:srgbClr val="FF0000"/>
              </a:buClr>
              <a:buFont typeface="Monotype Sorts" pitchFamily="2" charset="2"/>
              <a:buChar char="8"/>
              <a:defRPr/>
            </a:pPr>
            <a:r>
              <a:rPr lang="zh-CN" altLang="en-US" sz="2200" dirty="0" smtClean="0">
                <a:solidFill>
                  <a:srgbClr val="FFFF66"/>
                </a:solidFill>
                <a:latin typeface="文鼎粗圆简" pitchFamily="18" charset="-122"/>
                <a:ea typeface="文鼎粗圆简" pitchFamily="18" charset="-122"/>
              </a:rPr>
              <a:t>第二，以</a:t>
            </a:r>
            <a:r>
              <a:rPr lang="zh-CN" altLang="en-US" sz="2200" dirty="0">
                <a:solidFill>
                  <a:srgbClr val="FFFF66"/>
                </a:solidFill>
                <a:latin typeface="文鼎粗圆简" pitchFamily="18" charset="-122"/>
                <a:ea typeface="文鼎粗圆简" pitchFamily="18" charset="-122"/>
              </a:rPr>
              <a:t>年终奖形式出现的短期奖金在高级经营管理者的薪酬当中起着非常重要的作用。 </a:t>
            </a:r>
            <a:endParaRPr lang="zh-CN" altLang="en-US" sz="2200" dirty="0">
              <a:solidFill>
                <a:srgbClr val="FFFF66"/>
              </a:solidFill>
              <a:latin typeface="文鼎粗圆简" pitchFamily="18" charset="-122"/>
              <a:ea typeface="文鼎粗圆简" pitchFamily="18" charset="-122"/>
            </a:endParaRPr>
          </a:p>
          <a:p>
            <a:pPr algn="l">
              <a:lnSpc>
                <a:spcPct val="150000"/>
              </a:lnSpc>
              <a:buClr>
                <a:srgbClr val="FF0000"/>
              </a:buClr>
              <a:buFont typeface="Monotype Sorts" pitchFamily="2" charset="2"/>
              <a:buChar char="8"/>
              <a:defRPr/>
            </a:pPr>
            <a:r>
              <a:rPr lang="zh-CN" altLang="en-US" sz="2200" dirty="0" smtClean="0">
                <a:solidFill>
                  <a:srgbClr val="FFFF66"/>
                </a:solidFill>
                <a:latin typeface="文鼎粗圆简" pitchFamily="18" charset="-122"/>
                <a:ea typeface="文鼎粗圆简" pitchFamily="18" charset="-122"/>
              </a:rPr>
              <a:t>第三，长期</a:t>
            </a:r>
            <a:r>
              <a:rPr lang="zh-CN" altLang="en-US" sz="2200" dirty="0">
                <a:solidFill>
                  <a:srgbClr val="FFFF66"/>
                </a:solidFill>
                <a:latin typeface="文鼎粗圆简" pitchFamily="18" charset="-122"/>
                <a:ea typeface="文鼎粗圆简" pitchFamily="18" charset="-122"/>
              </a:rPr>
              <a:t>奖金在高级经营管理人员的总报酬中所占的比重也越来越大，其中主要是各种各样的股票选择权计划 。</a:t>
            </a:r>
            <a:endParaRPr lang="zh-CN" altLang="en-US" sz="2200" dirty="0">
              <a:solidFill>
                <a:srgbClr val="FFFF66"/>
              </a:solidFill>
              <a:latin typeface="文鼎粗圆简" pitchFamily="18" charset="-122"/>
              <a:ea typeface="文鼎粗圆简" pitchFamily="18" charset="-122"/>
            </a:endParaRPr>
          </a:p>
          <a:p>
            <a:pPr algn="l">
              <a:lnSpc>
                <a:spcPct val="150000"/>
              </a:lnSpc>
              <a:buClr>
                <a:srgbClr val="FF0000"/>
              </a:buClr>
              <a:buFont typeface="Monotype Sorts" pitchFamily="2" charset="2"/>
              <a:buChar char="8"/>
              <a:defRPr/>
            </a:pPr>
            <a:r>
              <a:rPr lang="zh-CN" altLang="en-US" sz="2200" dirty="0" smtClean="0">
                <a:solidFill>
                  <a:srgbClr val="FFFF66"/>
                </a:solidFill>
                <a:latin typeface="文鼎粗圆简" pitchFamily="18" charset="-122"/>
                <a:ea typeface="文鼎粗圆简" pitchFamily="18" charset="-122"/>
              </a:rPr>
              <a:t>第四，福利</a:t>
            </a:r>
            <a:r>
              <a:rPr lang="zh-CN" altLang="en-US" sz="2200" dirty="0">
                <a:solidFill>
                  <a:srgbClr val="FFFF66"/>
                </a:solidFill>
                <a:latin typeface="文鼎粗圆简" pitchFamily="18" charset="-122"/>
                <a:ea typeface="文鼎粗圆简" pitchFamily="18" charset="-122"/>
              </a:rPr>
              <a:t>和服务在高级经营管理人员的薪酬收入中也起着越来越不可忽视的作用。  </a:t>
            </a:r>
            <a:endParaRPr lang="en-US" altLang="zh-CN" sz="2200" dirty="0" smtClean="0">
              <a:solidFill>
                <a:srgbClr val="FFFF66"/>
              </a:solidFill>
              <a:latin typeface="文鼎粗圆简" pitchFamily="18" charset="-122"/>
              <a:ea typeface="文鼎粗圆简" pitchFamily="18" charset="-122"/>
            </a:endParaRPr>
          </a:p>
          <a:p>
            <a:pPr algn="l">
              <a:lnSpc>
                <a:spcPct val="150000"/>
              </a:lnSpc>
              <a:buClr>
                <a:srgbClr val="FF0000"/>
              </a:buClr>
              <a:buFont typeface="Monotype Sorts" pitchFamily="2" charset="2"/>
              <a:buChar char="8"/>
              <a:defRPr/>
            </a:pPr>
            <a:r>
              <a:rPr lang="zh-CN" altLang="en-US" sz="2200" dirty="0" smtClean="0">
                <a:solidFill>
                  <a:srgbClr val="FFFF66"/>
                </a:solidFill>
                <a:latin typeface="文鼎粗圆简" pitchFamily="18" charset="-122"/>
                <a:ea typeface="文鼎粗圆简" pitchFamily="18" charset="-122"/>
              </a:rPr>
              <a:t>最后，还</a:t>
            </a:r>
            <a:r>
              <a:rPr lang="zh-CN" altLang="en-US" sz="2200" dirty="0">
                <a:solidFill>
                  <a:srgbClr val="FFFF66"/>
                </a:solidFill>
                <a:latin typeface="文鼎粗圆简" pitchFamily="18" charset="-122"/>
                <a:ea typeface="文鼎粗圆简" pitchFamily="18" charset="-122"/>
              </a:rPr>
              <a:t>存在一些针对企业高层管理人员的特殊薪酬或福利。</a:t>
            </a:r>
            <a:endParaRPr lang="zh-CN" altLang="zh-CN" sz="2200" dirty="0">
              <a:solidFill>
                <a:srgbClr val="FFFF66"/>
              </a:solidFill>
              <a:latin typeface="文鼎粗圆简" pitchFamily="18" charset="-122"/>
              <a:ea typeface="文鼎粗圆简" pitchFamily="18" charset="-122"/>
            </a:endParaRPr>
          </a:p>
        </p:txBody>
      </p:sp>
    </p:spTree>
  </p:cSld>
  <p:clrMapOvr>
    <a:masterClrMapping/>
  </p:clrMapOvr>
  <p:transition spd="slow">
    <p:wipe/>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a:spLocks noGrp="1" noChangeArrowheads="1"/>
          </p:cNvSpPr>
          <p:nvPr>
            <p:ph type="title"/>
          </p:nvPr>
        </p:nvSpPr>
        <p:spPr>
          <a:xfrm>
            <a:off x="0" y="0"/>
            <a:ext cx="10668000" cy="990600"/>
          </a:xfrm>
          <a:solidFill>
            <a:srgbClr val="0000CC"/>
          </a:solidFill>
        </p:spPr>
        <p:txBody>
          <a:bodyPr anchor="b"/>
          <a:lstStyle/>
          <a:p>
            <a:pPr eaLnBrk="1" hangingPunct="1">
              <a:lnSpc>
                <a:spcPct val="410000"/>
              </a:lnSpc>
            </a:pPr>
            <a:r>
              <a:rPr lang="zh-CN" altLang="en-US" sz="3200" b="1" smtClean="0">
                <a:solidFill>
                  <a:srgbClr val="FFFFFF"/>
                </a:solidFill>
                <a:latin typeface="华文中宋" pitchFamily="2" charset="-122"/>
                <a:ea typeface="华文中宋" pitchFamily="2" charset="-122"/>
              </a:rPr>
              <a:t>高层管理者的薪酬管理</a:t>
            </a:r>
            <a:r>
              <a:rPr lang="en-US" altLang="zh-CN" sz="3200" b="1" smtClean="0">
                <a:solidFill>
                  <a:srgbClr val="FFFFFF"/>
                </a:solidFill>
                <a:ea typeface="华文中宋" pitchFamily="2" charset="-122"/>
              </a:rPr>
              <a:t>—</a:t>
            </a:r>
            <a:r>
              <a:rPr lang="zh-CN" altLang="en-US" sz="3200" b="1" smtClean="0">
                <a:solidFill>
                  <a:srgbClr val="FFFFFF"/>
                </a:solidFill>
                <a:latin typeface="华文中宋" pitchFamily="2" charset="-122"/>
                <a:ea typeface="华文中宋" pitchFamily="2" charset="-122"/>
              </a:rPr>
              <a:t>薪酬战略</a:t>
            </a:r>
            <a:endParaRPr lang="zh-CN" altLang="en-US" sz="3200" b="1" smtClean="0">
              <a:solidFill>
                <a:srgbClr val="FFFFFF"/>
              </a:solidFill>
              <a:latin typeface="华文中宋" pitchFamily="2" charset="-122"/>
              <a:ea typeface="华文中宋" pitchFamily="2" charset="-122"/>
            </a:endParaRPr>
          </a:p>
        </p:txBody>
      </p:sp>
      <p:sp>
        <p:nvSpPr>
          <p:cNvPr id="332803" name="Rectangle 3"/>
          <p:cNvSpPr>
            <a:spLocks noChangeArrowheads="1"/>
          </p:cNvSpPr>
          <p:nvPr/>
        </p:nvSpPr>
        <p:spPr bwMode="auto">
          <a:xfrm>
            <a:off x="654050" y="1298575"/>
            <a:ext cx="9432925" cy="5924550"/>
          </a:xfrm>
          <a:prstGeom prst="rect">
            <a:avLst/>
          </a:prstGeom>
          <a:noFill/>
          <a:ln w="9525">
            <a:noFill/>
            <a:miter lim="800000"/>
          </a:ln>
        </p:spPr>
        <p:txBody>
          <a:bodyPr>
            <a:spAutoFit/>
          </a:bodyPr>
          <a:lstStyle/>
          <a:p>
            <a:pPr marL="457200" indent="-457200" algn="l">
              <a:lnSpc>
                <a:spcPct val="145000"/>
              </a:lnSpc>
              <a:buClr>
                <a:srgbClr val="99FF66"/>
              </a:buClr>
              <a:buSzPct val="120000"/>
              <a:buFont typeface="Monotype Sorts" pitchFamily="2" charset="2"/>
              <a:buChar char="F"/>
            </a:pPr>
            <a:r>
              <a:rPr lang="zh-CN" altLang="en-US" dirty="0">
                <a:solidFill>
                  <a:srgbClr val="000000"/>
                </a:solidFill>
              </a:rPr>
              <a:t>将高层经营管理人员的薪酬与经营风险联系在一起。一般的情况是，高层管理人员的薪酬总额越高，则他们所获得报酬中与风险相联系的那部分所占的比例也应当越高。</a:t>
            </a:r>
            <a:endParaRPr lang="zh-CN" altLang="en-US" dirty="0">
              <a:solidFill>
                <a:srgbClr val="000000"/>
              </a:solidFill>
            </a:endParaRPr>
          </a:p>
          <a:p>
            <a:pPr marL="457200" indent="-457200" algn="l">
              <a:lnSpc>
                <a:spcPct val="145000"/>
              </a:lnSpc>
              <a:buClr>
                <a:srgbClr val="99FF66"/>
              </a:buClr>
              <a:buSzPct val="120000"/>
              <a:buFont typeface="Monotype Sorts" pitchFamily="2" charset="2"/>
              <a:buChar char="F"/>
            </a:pPr>
            <a:r>
              <a:rPr lang="zh-CN" altLang="en-US" dirty="0">
                <a:solidFill>
                  <a:srgbClr val="000000"/>
                </a:solidFill>
              </a:rPr>
              <a:t>确定正确的绩效评价方法。为了提高绩效，很多组织已经选择了一些更为全面和广泛的经济指标</a:t>
            </a:r>
            <a:r>
              <a:rPr lang="en-US" altLang="zh-CN" dirty="0">
                <a:solidFill>
                  <a:srgbClr val="000000"/>
                </a:solidFill>
              </a:rPr>
              <a:t>——</a:t>
            </a:r>
            <a:r>
              <a:rPr lang="zh-CN" altLang="en-US" dirty="0">
                <a:solidFill>
                  <a:srgbClr val="000000"/>
                </a:solidFill>
              </a:rPr>
              <a:t>例如经济附加价值（</a:t>
            </a:r>
            <a:r>
              <a:rPr lang="en-US" altLang="zh-CN" dirty="0">
                <a:solidFill>
                  <a:srgbClr val="000000"/>
                </a:solidFill>
              </a:rPr>
              <a:t>EVA</a:t>
            </a:r>
            <a:r>
              <a:rPr lang="zh-CN" altLang="en-US" dirty="0">
                <a:solidFill>
                  <a:srgbClr val="000000"/>
                </a:solidFill>
              </a:rPr>
              <a:t>）、市场份额和市场占有率等绩效评价指标。 </a:t>
            </a:r>
            <a:endParaRPr lang="zh-CN" altLang="en-US" dirty="0">
              <a:solidFill>
                <a:srgbClr val="000000"/>
              </a:solidFill>
            </a:endParaRPr>
          </a:p>
          <a:p>
            <a:pPr marL="457200" indent="-457200" algn="l">
              <a:lnSpc>
                <a:spcPct val="145000"/>
              </a:lnSpc>
              <a:buClr>
                <a:srgbClr val="99FF66"/>
              </a:buClr>
              <a:buSzPct val="120000"/>
              <a:buFont typeface="Monotype Sorts" pitchFamily="2" charset="2"/>
              <a:buChar char="F"/>
            </a:pPr>
            <a:r>
              <a:rPr lang="zh-CN" altLang="en-US" dirty="0">
                <a:solidFill>
                  <a:srgbClr val="000000"/>
                </a:solidFill>
              </a:rPr>
              <a:t>实现高层管理者和股东之间的平衡。为了使得二者之间的目标协调一致，企业通常会要求高层管理者承担更多的风险、经历更长的决策期，并通过赋予他们一定的所有权以增强其参与意识。</a:t>
            </a:r>
            <a:endParaRPr lang="zh-CN" altLang="en-US" dirty="0">
              <a:solidFill>
                <a:srgbClr val="000000"/>
              </a:solidFill>
            </a:endParaRPr>
          </a:p>
          <a:p>
            <a:pPr marL="457200" indent="-457200" algn="l">
              <a:lnSpc>
                <a:spcPct val="145000"/>
              </a:lnSpc>
              <a:buClr>
                <a:srgbClr val="99FF66"/>
              </a:buClr>
              <a:buSzPct val="120000"/>
              <a:buFont typeface="Monotype Sorts" pitchFamily="2" charset="2"/>
              <a:buChar char="F"/>
            </a:pPr>
            <a:r>
              <a:rPr lang="zh-CN" altLang="en-US" dirty="0">
                <a:solidFill>
                  <a:srgbClr val="000000"/>
                </a:solidFill>
              </a:rPr>
              <a:t>更好地支持企业文化。高层管理者的任务之一就是要给组织里的其他职位制定新的行为方式和确立新的价值观。</a:t>
            </a:r>
            <a:r>
              <a:rPr lang="zh-CN" altLang="en-US" b="0" dirty="0">
                <a:solidFill>
                  <a:srgbClr val="000000"/>
                </a:solidFill>
              </a:rPr>
              <a:t> </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tile tx="0" ty="0" sx="100000" sy="100000" flip="none" algn="tl"/>
        </a:blipFill>
        <a:effectLst/>
      </p:bgPr>
    </p:bg>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257300" y="2057400"/>
            <a:ext cx="7962900" cy="2819400"/>
          </a:xfrm>
          <a:noFill/>
        </p:spPr>
        <p:txBody>
          <a:bodyPr/>
          <a:lstStyle/>
          <a:p>
            <a:pPr eaLnBrk="1" hangingPunct="1">
              <a:lnSpc>
                <a:spcPct val="140000"/>
              </a:lnSpc>
            </a:pPr>
            <a:r>
              <a:rPr lang="zh-CN" altLang="en-US" sz="5600" b="1" smtClean="0">
                <a:solidFill>
                  <a:srgbClr val="FFFF66"/>
                </a:solidFill>
                <a:latin typeface="文鼎粗行楷体简" pitchFamily="18" charset="-122"/>
                <a:ea typeface="文鼎粗行楷体简" pitchFamily="18" charset="-122"/>
              </a:rPr>
              <a:t>第十章 </a:t>
            </a:r>
            <a:br>
              <a:rPr lang="zh-CN" altLang="en-US" sz="5600" b="1" smtClean="0">
                <a:solidFill>
                  <a:srgbClr val="FFFF66"/>
                </a:solidFill>
                <a:latin typeface="文鼎粗行楷体简" pitchFamily="18" charset="-122"/>
                <a:ea typeface="文鼎粗行楷体简" pitchFamily="18" charset="-122"/>
              </a:rPr>
            </a:br>
            <a:r>
              <a:rPr lang="zh-CN" altLang="en-US" sz="5600" b="1" smtClean="0">
                <a:solidFill>
                  <a:srgbClr val="FFFF66"/>
                </a:solidFill>
                <a:latin typeface="文鼎粗行楷体简" pitchFamily="18" charset="-122"/>
                <a:ea typeface="文鼎粗行楷体简" pitchFamily="18" charset="-122"/>
              </a:rPr>
              <a:t> 薪酬预算、控制与沟通</a:t>
            </a:r>
            <a:endParaRPr lang="zh-CN" altLang="en-US" sz="5600" b="1" smtClean="0">
              <a:solidFill>
                <a:srgbClr val="FFFF66"/>
              </a:solidFill>
              <a:latin typeface="文鼎粗行楷体简" pitchFamily="18" charset="-122"/>
              <a:ea typeface="文鼎粗行楷体简" pitchFamily="18" charset="-122"/>
            </a:endParaRPr>
          </a:p>
        </p:txBody>
      </p:sp>
    </p:spTree>
  </p:cSld>
  <p:clrMapOvr>
    <a:masterClrMapping/>
  </p:clrMapOvr>
  <p:transition spd="slow">
    <p:wipe/>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2800" b="1" dirty="0" smtClean="0">
                <a:solidFill>
                  <a:srgbClr val="FFFFFF"/>
                </a:solidFill>
                <a:latin typeface="华文中宋" pitchFamily="2" charset="-122"/>
                <a:ea typeface="华文中宋" pitchFamily="2" charset="-122"/>
                <a:sym typeface="Symbol" panose="05050102010706020507" pitchFamily="18" charset="2"/>
              </a:rPr>
              <a:t>开篇案例</a:t>
            </a:r>
            <a:r>
              <a:rPr lang="en-US" altLang="zh-CN" sz="2800" b="1" dirty="0" smtClean="0">
                <a:solidFill>
                  <a:srgbClr val="FFFFFF"/>
                </a:solidFill>
                <a:ea typeface="华文中宋" pitchFamily="2" charset="-122"/>
                <a:sym typeface="Symbol" panose="05050102010706020507" pitchFamily="18" charset="2"/>
              </a:rPr>
              <a:t>—</a:t>
            </a:r>
            <a:r>
              <a:rPr lang="zh-CN" altLang="en-US" sz="2800" b="1" dirty="0">
                <a:solidFill>
                  <a:srgbClr val="FFFFFF"/>
                </a:solidFill>
                <a:ea typeface="华文中宋" pitchFamily="2" charset="-122"/>
                <a:sym typeface="Symbol" panose="05050102010706020507" pitchFamily="18" charset="2"/>
              </a:rPr>
              <a:t>富士康的薪酬难题 </a:t>
            </a:r>
            <a:endParaRPr lang="en-US" altLang="zh-CN" sz="2800" b="1" dirty="0" smtClean="0">
              <a:solidFill>
                <a:srgbClr val="FFFFFF"/>
              </a:solidFill>
              <a:latin typeface="华文中宋" pitchFamily="2" charset="-122"/>
              <a:ea typeface="华文中宋" pitchFamily="2" charset="-122"/>
              <a:sym typeface="Symbol" panose="05050102010706020507" pitchFamily="18" charset="2"/>
            </a:endParaRPr>
          </a:p>
        </p:txBody>
      </p:sp>
      <p:sp>
        <p:nvSpPr>
          <p:cNvPr id="334851" name="Rectangle 3"/>
          <p:cNvSpPr>
            <a:spLocks noChangeArrowheads="1"/>
          </p:cNvSpPr>
          <p:nvPr/>
        </p:nvSpPr>
        <p:spPr bwMode="auto">
          <a:xfrm>
            <a:off x="496574" y="1089298"/>
            <a:ext cx="9332128" cy="6297108"/>
          </a:xfrm>
          <a:prstGeom prst="rect">
            <a:avLst/>
          </a:prstGeom>
          <a:noFill/>
          <a:ln w="9525" algn="ctr">
            <a:noFill/>
            <a:miter lim="800000"/>
          </a:ln>
        </p:spPr>
        <p:txBody>
          <a:bodyPr wrap="square" anchor="ctr">
            <a:spAutoFit/>
          </a:bodyPr>
          <a:lstStyle/>
          <a:p>
            <a:pPr algn="l">
              <a:lnSpc>
                <a:spcPct val="140000"/>
              </a:lnSpc>
            </a:pPr>
            <a:r>
              <a:rPr lang="en-US" altLang="zh-CN" dirty="0">
                <a:solidFill>
                  <a:srgbClr val="000000"/>
                </a:solidFill>
              </a:rPr>
              <a:t>2013</a:t>
            </a:r>
            <a:r>
              <a:rPr lang="zh-CN" altLang="en-US" dirty="0">
                <a:solidFill>
                  <a:srgbClr val="000000"/>
                </a:solidFill>
              </a:rPr>
              <a:t>年</a:t>
            </a:r>
            <a:r>
              <a:rPr lang="en-US" altLang="zh-CN" dirty="0">
                <a:solidFill>
                  <a:srgbClr val="000000"/>
                </a:solidFill>
              </a:rPr>
              <a:t>7</a:t>
            </a:r>
            <a:r>
              <a:rPr lang="zh-CN" altLang="en-US" dirty="0">
                <a:solidFill>
                  <a:srgbClr val="000000"/>
                </a:solidFill>
              </a:rPr>
              <a:t>月</a:t>
            </a:r>
            <a:r>
              <a:rPr lang="en-US" altLang="zh-CN" dirty="0">
                <a:solidFill>
                  <a:srgbClr val="000000"/>
                </a:solidFill>
              </a:rPr>
              <a:t>23</a:t>
            </a:r>
            <a:r>
              <a:rPr lang="zh-CN" altLang="en-US" dirty="0">
                <a:solidFill>
                  <a:srgbClr val="000000"/>
                </a:solidFill>
              </a:rPr>
              <a:t>日早上</a:t>
            </a:r>
            <a:r>
              <a:rPr lang="en-US" altLang="zh-CN" dirty="0">
                <a:solidFill>
                  <a:srgbClr val="000000"/>
                </a:solidFill>
              </a:rPr>
              <a:t>9</a:t>
            </a:r>
            <a:r>
              <a:rPr lang="zh-CN" altLang="en-US" dirty="0">
                <a:solidFill>
                  <a:srgbClr val="000000"/>
                </a:solidFill>
              </a:rPr>
              <a:t>点，位于富士康深圳龙华厂区消费电子产品事业群（</a:t>
            </a:r>
            <a:r>
              <a:rPr lang="en-US" altLang="zh-CN" dirty="0">
                <a:solidFill>
                  <a:srgbClr val="000000"/>
                </a:solidFill>
              </a:rPr>
              <a:t>CCPBG</a:t>
            </a:r>
            <a:r>
              <a:rPr lang="zh-CN" altLang="en-US" dirty="0">
                <a:solidFill>
                  <a:srgbClr val="000000"/>
                </a:solidFill>
              </a:rPr>
              <a:t>事业群）发生集体停工事件，</a:t>
            </a:r>
            <a:r>
              <a:rPr lang="en-US" altLang="zh-CN" dirty="0">
                <a:solidFill>
                  <a:srgbClr val="000000"/>
                </a:solidFill>
              </a:rPr>
              <a:t>200</a:t>
            </a:r>
            <a:r>
              <a:rPr lang="zh-CN" altLang="en-US" dirty="0">
                <a:solidFill>
                  <a:srgbClr val="000000"/>
                </a:solidFill>
              </a:rPr>
              <a:t>多位白班员工参与</a:t>
            </a:r>
            <a:r>
              <a:rPr lang="zh-CN" altLang="en-US" dirty="0" smtClean="0">
                <a:solidFill>
                  <a:srgbClr val="000000"/>
                </a:solidFill>
              </a:rPr>
              <a:t>停工。</a:t>
            </a:r>
            <a:r>
              <a:rPr lang="zh-CN" altLang="en-US" dirty="0">
                <a:solidFill>
                  <a:srgbClr val="000000"/>
                </a:solidFill>
              </a:rPr>
              <a:t>导致这次停工事件发生的恰恰是薪酬问题，主要表现在三个方面：</a:t>
            </a:r>
            <a:endParaRPr lang="en-US" altLang="zh-CN" dirty="0" smtClean="0">
              <a:solidFill>
                <a:srgbClr val="000000"/>
              </a:solidFill>
            </a:endParaRPr>
          </a:p>
          <a:p>
            <a:pPr algn="l">
              <a:lnSpc>
                <a:spcPct val="140000"/>
              </a:lnSpc>
            </a:pPr>
            <a:r>
              <a:rPr lang="zh-CN" altLang="en-US" dirty="0" smtClean="0">
                <a:solidFill>
                  <a:srgbClr val="000000"/>
                </a:solidFill>
              </a:rPr>
              <a:t>（一）富士</a:t>
            </a:r>
            <a:r>
              <a:rPr lang="zh-CN" altLang="en-US" dirty="0">
                <a:solidFill>
                  <a:srgbClr val="000000"/>
                </a:solidFill>
              </a:rPr>
              <a:t>康公司规定，工作</a:t>
            </a:r>
            <a:r>
              <a:rPr lang="en-US" altLang="zh-CN" dirty="0">
                <a:solidFill>
                  <a:srgbClr val="000000"/>
                </a:solidFill>
              </a:rPr>
              <a:t>1</a:t>
            </a:r>
            <a:r>
              <a:rPr lang="zh-CN" altLang="en-US" dirty="0">
                <a:solidFill>
                  <a:srgbClr val="000000"/>
                </a:solidFill>
              </a:rPr>
              <a:t>年以上的员工可以享受</a:t>
            </a:r>
            <a:r>
              <a:rPr lang="en-US" altLang="zh-CN" dirty="0">
                <a:solidFill>
                  <a:srgbClr val="000000"/>
                </a:solidFill>
              </a:rPr>
              <a:t>1</a:t>
            </a:r>
            <a:r>
              <a:rPr lang="zh-CN" altLang="en-US" dirty="0">
                <a:solidFill>
                  <a:srgbClr val="000000"/>
                </a:solidFill>
              </a:rPr>
              <a:t>个月底薪的年终奖以及相当于工资</a:t>
            </a:r>
            <a:r>
              <a:rPr lang="en-US" altLang="zh-CN" dirty="0">
                <a:solidFill>
                  <a:srgbClr val="000000"/>
                </a:solidFill>
              </a:rPr>
              <a:t>30%</a:t>
            </a:r>
            <a:r>
              <a:rPr lang="zh-CN" altLang="en-US" dirty="0">
                <a:solidFill>
                  <a:srgbClr val="000000"/>
                </a:solidFill>
              </a:rPr>
              <a:t>～</a:t>
            </a:r>
            <a:r>
              <a:rPr lang="en-US" altLang="zh-CN" dirty="0">
                <a:solidFill>
                  <a:srgbClr val="000000"/>
                </a:solidFill>
              </a:rPr>
              <a:t>50%</a:t>
            </a:r>
            <a:r>
              <a:rPr lang="zh-CN" altLang="en-US" dirty="0">
                <a:solidFill>
                  <a:srgbClr val="000000"/>
                </a:solidFill>
              </a:rPr>
              <a:t>的绩效奖，但去年的年终奖和绩效奖到现在都没有发全，只发了大约一半左右，公司没有兑现</a:t>
            </a:r>
            <a:r>
              <a:rPr lang="zh-CN" altLang="en-US" dirty="0" smtClean="0">
                <a:solidFill>
                  <a:srgbClr val="000000"/>
                </a:solidFill>
              </a:rPr>
              <a:t>承诺。</a:t>
            </a:r>
            <a:endParaRPr lang="en-US" altLang="zh-CN" dirty="0" smtClean="0">
              <a:solidFill>
                <a:srgbClr val="000000"/>
              </a:solidFill>
            </a:endParaRPr>
          </a:p>
          <a:p>
            <a:pPr algn="l">
              <a:lnSpc>
                <a:spcPct val="140000"/>
              </a:lnSpc>
            </a:pPr>
            <a:r>
              <a:rPr lang="zh-CN" altLang="en-US" dirty="0" smtClean="0">
                <a:solidFill>
                  <a:srgbClr val="000000"/>
                </a:solidFill>
              </a:rPr>
              <a:t>（二）富士</a:t>
            </a:r>
            <a:r>
              <a:rPr lang="zh-CN" altLang="en-US" dirty="0">
                <a:solidFill>
                  <a:srgbClr val="000000"/>
                </a:solidFill>
              </a:rPr>
              <a:t>康公司给该厂某部门的技术工作人员涨了</a:t>
            </a:r>
            <a:r>
              <a:rPr lang="en-US" altLang="zh-CN" dirty="0">
                <a:solidFill>
                  <a:srgbClr val="000000"/>
                </a:solidFill>
              </a:rPr>
              <a:t>20%</a:t>
            </a:r>
            <a:r>
              <a:rPr lang="zh-CN" altLang="en-US" dirty="0">
                <a:solidFill>
                  <a:srgbClr val="000000"/>
                </a:solidFill>
              </a:rPr>
              <a:t>的工资，而周边部门和生产部门人员工资一分未调</a:t>
            </a:r>
            <a:r>
              <a:rPr lang="zh-CN" altLang="en-US" dirty="0" smtClean="0">
                <a:solidFill>
                  <a:srgbClr val="000000"/>
                </a:solidFill>
              </a:rPr>
              <a:t>。</a:t>
            </a:r>
            <a:endParaRPr lang="en-US" altLang="zh-CN" dirty="0" smtClean="0">
              <a:solidFill>
                <a:srgbClr val="000000"/>
              </a:solidFill>
            </a:endParaRPr>
          </a:p>
          <a:p>
            <a:pPr algn="l">
              <a:lnSpc>
                <a:spcPct val="140000"/>
              </a:lnSpc>
            </a:pPr>
            <a:r>
              <a:rPr lang="zh-CN" altLang="en-US" dirty="0" smtClean="0">
                <a:solidFill>
                  <a:srgbClr val="000000"/>
                </a:solidFill>
              </a:rPr>
              <a:t>（三）因为</a:t>
            </a:r>
            <a:r>
              <a:rPr lang="zh-CN" altLang="en-US" dirty="0">
                <a:solidFill>
                  <a:srgbClr val="000000"/>
                </a:solidFill>
              </a:rPr>
              <a:t>控制加班</a:t>
            </a:r>
            <a:r>
              <a:rPr lang="zh-CN" altLang="en-US" dirty="0" smtClean="0">
                <a:solidFill>
                  <a:srgbClr val="000000"/>
                </a:solidFill>
              </a:rPr>
              <a:t>时间而</a:t>
            </a:r>
            <a:r>
              <a:rPr lang="zh-CN" altLang="en-US" dirty="0">
                <a:solidFill>
                  <a:srgbClr val="000000"/>
                </a:solidFill>
              </a:rPr>
              <a:t>导致的收入下降</a:t>
            </a:r>
            <a:r>
              <a:rPr lang="zh-CN" altLang="en-US" dirty="0" smtClean="0">
                <a:solidFill>
                  <a:srgbClr val="000000"/>
                </a:solidFill>
              </a:rPr>
              <a:t>。</a:t>
            </a:r>
            <a:endParaRPr lang="en-US" altLang="zh-CN" dirty="0" smtClean="0">
              <a:solidFill>
                <a:srgbClr val="000000"/>
              </a:solidFill>
            </a:endParaRPr>
          </a:p>
          <a:p>
            <a:pPr algn="l">
              <a:lnSpc>
                <a:spcPct val="140000"/>
              </a:lnSpc>
            </a:pPr>
            <a:r>
              <a:rPr lang="zh-CN" altLang="en-US" dirty="0">
                <a:solidFill>
                  <a:srgbClr val="000000"/>
                </a:solidFill>
              </a:rPr>
              <a:t>除此以外，员工还难以接受为了更加高效地利用</a:t>
            </a:r>
            <a:r>
              <a:rPr lang="zh-CN" altLang="en-US" dirty="0" smtClean="0">
                <a:solidFill>
                  <a:srgbClr val="000000"/>
                </a:solidFill>
              </a:rPr>
              <a:t>生产线而实施的“分流政策”。</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descr="footnote1[1]"/>
          <p:cNvSpPr>
            <a:spLocks noGrp="1" noChangeArrowheads="1"/>
          </p:cNvSpPr>
          <p:nvPr>
            <p:ph type="title"/>
          </p:nvPr>
        </p:nvSpPr>
        <p:spPr>
          <a:xfrm>
            <a:off x="1790700" y="1676400"/>
            <a:ext cx="6819900" cy="3124200"/>
          </a:xfrm>
          <a:blipFill dpi="0" rotWithShape="0">
            <a:blip r:embed="rId1" cstate="print"/>
            <a:srcRect/>
            <a:stretch>
              <a:fillRect/>
            </a:stretch>
          </a:blipFill>
        </p:spPr>
        <p:txBody>
          <a:bodyPr/>
          <a:lstStyle/>
          <a:p>
            <a:pPr eaLnBrk="1" hangingPunct="1">
              <a:lnSpc>
                <a:spcPct val="110000"/>
              </a:lnSpc>
            </a:pPr>
            <a:r>
              <a:rPr lang="zh-CN" altLang="en-US" b="1" smtClean="0">
                <a:solidFill>
                  <a:schemeClr val="bg1"/>
                </a:solidFill>
                <a:latin typeface="宋体" panose="02010600030101010101" pitchFamily="2" charset="-122"/>
              </a:rPr>
              <a:t>第一节</a:t>
            </a:r>
            <a:br>
              <a:rPr lang="zh-CN" altLang="en-US" b="1" smtClean="0">
                <a:solidFill>
                  <a:schemeClr val="bg1"/>
                </a:solidFill>
                <a:latin typeface="宋体" panose="02010600030101010101" pitchFamily="2" charset="-122"/>
              </a:rPr>
            </a:br>
            <a:br>
              <a:rPr lang="zh-CN" altLang="en-US" b="1" smtClean="0">
                <a:solidFill>
                  <a:schemeClr val="bg1"/>
                </a:solidFill>
                <a:latin typeface="宋体" panose="02010600030101010101" pitchFamily="2" charset="-122"/>
              </a:rPr>
            </a:br>
            <a:r>
              <a:rPr lang="zh-CN" altLang="en-US" b="1" smtClean="0">
                <a:solidFill>
                  <a:schemeClr val="bg1"/>
                </a:solidFill>
                <a:latin typeface="宋体" panose="02010600030101010101" pitchFamily="2" charset="-122"/>
              </a:rPr>
              <a:t>薪酬预算</a:t>
            </a:r>
            <a:endParaRPr lang="zh-CN" altLang="en-US"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39940"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薪酬预算的内涵</a:t>
            </a:r>
            <a:endParaRPr lang="zh-CN" altLang="en-US" sz="3200" b="1" smtClean="0">
              <a:solidFill>
                <a:srgbClr val="FFFFFF"/>
              </a:solidFill>
              <a:latin typeface="华文中宋" pitchFamily="2" charset="-122"/>
              <a:ea typeface="华文中宋" pitchFamily="2" charset="-122"/>
            </a:endParaRPr>
          </a:p>
        </p:txBody>
      </p:sp>
      <p:sp>
        <p:nvSpPr>
          <p:cNvPr id="39941"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9942"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9943"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9944"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9945"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9946"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9947"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9948"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9949"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9950"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graphicFrame>
        <p:nvGraphicFramePr>
          <p:cNvPr id="39938" name="Object 14">
            <a:hlinkClick r:id="" action="ppaction://ole?verb=0"/>
          </p:cNvPr>
          <p:cNvGraphicFramePr/>
          <p:nvPr/>
        </p:nvGraphicFramePr>
        <p:xfrm>
          <a:off x="1733550" y="1066800"/>
          <a:ext cx="7056438" cy="6096000"/>
        </p:xfrm>
        <a:graphic>
          <a:graphicData uri="http://schemas.openxmlformats.org/presentationml/2006/ole">
            <mc:AlternateContent xmlns:mc="http://schemas.openxmlformats.org/markup-compatibility/2006">
              <mc:Choice xmlns:v="urn:schemas-microsoft-com:vml" Requires="v">
                <p:oleObj spid="_x0000_s32769" name="剪辑" r:id="rId1" imgW="6731000" imgH="8001000" progId="">
                  <p:embed/>
                </p:oleObj>
              </mc:Choice>
              <mc:Fallback>
                <p:oleObj name="剪辑" r:id="rId1" imgW="6731000" imgH="8001000" progId="">
                  <p:embed/>
                  <p:pic>
                    <p:nvPicPr>
                      <p:cNvPr id="0" name="图片 32768"/>
                      <p:cNvPicPr/>
                      <p:nvPr/>
                    </p:nvPicPr>
                    <p:blipFill>
                      <a:blip r:embed="rId2"/>
                      <a:stretch>
                        <a:fillRect/>
                      </a:stretch>
                    </p:blipFill>
                    <p:spPr>
                      <a:xfrm>
                        <a:off x="1733550" y="1066800"/>
                        <a:ext cx="7056438" cy="6096000"/>
                      </a:xfrm>
                      <a:prstGeom prst="rect">
                        <a:avLst/>
                      </a:prstGeom>
                      <a:noFill/>
                      <a:ln w="12700">
                        <a:noFill/>
                      </a:ln>
                    </p:spPr>
                  </p:pic>
                </p:oleObj>
              </mc:Fallback>
            </mc:AlternateContent>
          </a:graphicData>
        </a:graphic>
      </p:graphicFrame>
      <p:sp>
        <p:nvSpPr>
          <p:cNvPr id="39951" name="Text Box 15"/>
          <p:cNvSpPr txBox="1">
            <a:spLocks noChangeArrowheads="1"/>
          </p:cNvSpPr>
          <p:nvPr/>
        </p:nvSpPr>
        <p:spPr bwMode="auto">
          <a:xfrm>
            <a:off x="2165350" y="2609850"/>
            <a:ext cx="6192838" cy="3925888"/>
          </a:xfrm>
          <a:prstGeom prst="rect">
            <a:avLst/>
          </a:prstGeom>
          <a:noFill/>
          <a:ln w="12700">
            <a:noFill/>
            <a:miter lim="800000"/>
          </a:ln>
        </p:spPr>
        <p:txBody>
          <a:bodyPr anchor="ctr">
            <a:spAutoFit/>
          </a:bodyPr>
          <a:lstStyle/>
          <a:p>
            <a:pPr algn="l" eaLnBrk="0" hangingPunct="0">
              <a:lnSpc>
                <a:spcPct val="150000"/>
              </a:lnSpc>
            </a:pPr>
            <a:r>
              <a:rPr lang="en-US" altLang="zh-CN" dirty="0">
                <a:solidFill>
                  <a:srgbClr val="FF0066"/>
                </a:solidFill>
                <a:latin typeface="文鼎粗行楷体简" pitchFamily="18" charset="-122"/>
                <a:ea typeface="文鼎粗行楷体简" pitchFamily="18" charset="-122"/>
              </a:rPr>
              <a:t>    </a:t>
            </a:r>
            <a:r>
              <a:rPr lang="zh-CN" altLang="en-US" dirty="0">
                <a:solidFill>
                  <a:srgbClr val="FF0066"/>
                </a:solidFill>
                <a:latin typeface="文鼎粗行楷体简" pitchFamily="18" charset="-122"/>
                <a:ea typeface="文鼎粗行楷体简" pitchFamily="18" charset="-122"/>
              </a:rPr>
              <a:t>所谓薪酬预算，实际上指的是管理者在薪酬管理过程中进行的一系列成本开支方面的权衡和取舍。</a:t>
            </a:r>
            <a:r>
              <a:rPr lang="zh-CN" altLang="en-US" b="0" dirty="0">
                <a:solidFill>
                  <a:srgbClr val="000000"/>
                </a:solidFill>
              </a:rPr>
              <a:t> </a:t>
            </a:r>
            <a:endParaRPr lang="zh-CN" altLang="en-US" b="0" dirty="0">
              <a:solidFill>
                <a:srgbClr val="000000"/>
              </a:solidFill>
            </a:endParaRPr>
          </a:p>
          <a:p>
            <a:pPr algn="l" eaLnBrk="0" hangingPunct="0">
              <a:lnSpc>
                <a:spcPct val="150000"/>
              </a:lnSpc>
            </a:pPr>
            <a:r>
              <a:rPr lang="zh-CN" altLang="en-US" dirty="0">
                <a:solidFill>
                  <a:srgbClr val="FF0066"/>
                </a:solidFill>
                <a:latin typeface="文鼎粗行楷体简" pitchFamily="18" charset="-122"/>
                <a:ea typeface="文鼎粗行楷体简" pitchFamily="18" charset="-122"/>
              </a:rPr>
              <a:t>    </a:t>
            </a:r>
            <a:r>
              <a:rPr lang="zh-CN" altLang="en-US" dirty="0" smtClean="0">
                <a:solidFill>
                  <a:srgbClr val="FF0066"/>
                </a:solidFill>
                <a:latin typeface="文鼎粗行楷体简" pitchFamily="18" charset="-122"/>
                <a:ea typeface="文鼎粗行楷体简" pitchFamily="18" charset="-122"/>
              </a:rPr>
              <a:t>任何</a:t>
            </a:r>
            <a:r>
              <a:rPr lang="zh-CN" altLang="en-US" dirty="0">
                <a:solidFill>
                  <a:srgbClr val="FF0066"/>
                </a:solidFill>
                <a:latin typeface="文鼎粗行楷体简" pitchFamily="18" charset="-122"/>
                <a:ea typeface="文鼎粗行楷体简" pitchFamily="18" charset="-122"/>
              </a:rPr>
              <a:t>管理系统</a:t>
            </a:r>
            <a:r>
              <a:rPr lang="en-US" altLang="zh-CN" dirty="0">
                <a:solidFill>
                  <a:srgbClr val="FF0066"/>
                </a:solidFill>
                <a:latin typeface="Arial Rounded MT Bold" pitchFamily="34" charset="0"/>
                <a:ea typeface="文鼎粗行楷体简" pitchFamily="18" charset="-122"/>
              </a:rPr>
              <a:t>——</a:t>
            </a:r>
            <a:r>
              <a:rPr lang="zh-CN" altLang="en-US" dirty="0">
                <a:solidFill>
                  <a:srgbClr val="FF0066"/>
                </a:solidFill>
                <a:latin typeface="文鼎粗行楷体简" pitchFamily="18" charset="-122"/>
                <a:ea typeface="文鼎粗行楷体简" pitchFamily="18" charset="-122"/>
              </a:rPr>
              <a:t>包括薪酬预算</a:t>
            </a:r>
            <a:r>
              <a:rPr lang="en-US" altLang="zh-CN" dirty="0">
                <a:solidFill>
                  <a:srgbClr val="FF0066"/>
                </a:solidFill>
                <a:latin typeface="Arial Rounded MT Bold" pitchFamily="34" charset="0"/>
                <a:ea typeface="文鼎粗行楷体简" pitchFamily="18" charset="-122"/>
              </a:rPr>
              <a:t>——</a:t>
            </a:r>
            <a:r>
              <a:rPr lang="zh-CN" altLang="en-US" dirty="0">
                <a:solidFill>
                  <a:srgbClr val="FF0066"/>
                </a:solidFill>
                <a:latin typeface="文鼎粗行楷体简" pitchFamily="18" charset="-122"/>
                <a:ea typeface="文鼎粗行楷体简" pitchFamily="18" charset="-122"/>
              </a:rPr>
              <a:t>都应该追求操作的规范化，以利于企业实现提高效率、促进公正以及手段合法等几个方面的薪酬管理目标。 </a:t>
            </a:r>
            <a:endParaRPr lang="zh-CN" altLang="en-US" dirty="0">
              <a:solidFill>
                <a:srgbClr val="FF0066"/>
              </a:solidFill>
              <a:latin typeface="文鼎粗行楷体简" pitchFamily="18" charset="-122"/>
              <a:ea typeface="文鼎粗行楷体简" pitchFamily="18" charset="-122"/>
            </a:endParaRPr>
          </a:p>
        </p:txBody>
      </p:sp>
    </p:spTree>
  </p:cSld>
  <p:clrMapOvr>
    <a:masterClrMapping/>
  </p:clrMapOvr>
  <p:transition spd="slow">
    <p:wipe/>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336899"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薪酬预算的目标</a:t>
            </a:r>
            <a:endParaRPr lang="zh-CN" altLang="en-US" sz="3200" b="1" smtClean="0">
              <a:solidFill>
                <a:srgbClr val="FFFFFF"/>
              </a:solidFill>
              <a:latin typeface="华文中宋" pitchFamily="2" charset="-122"/>
              <a:ea typeface="华文中宋" pitchFamily="2" charset="-122"/>
            </a:endParaRPr>
          </a:p>
        </p:txBody>
      </p:sp>
      <p:sp>
        <p:nvSpPr>
          <p:cNvPr id="336900"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6901"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6902"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6903"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6904"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6905"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6906"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6907"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6908"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6909"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1146894" name="Rectangle 14"/>
          <p:cNvSpPr>
            <a:spLocks noChangeArrowheads="1"/>
          </p:cNvSpPr>
          <p:nvPr/>
        </p:nvSpPr>
        <p:spPr bwMode="auto">
          <a:xfrm>
            <a:off x="1012825" y="1504950"/>
            <a:ext cx="8929688" cy="4918075"/>
          </a:xfrm>
          <a:prstGeom prst="rect">
            <a:avLst/>
          </a:prstGeom>
          <a:solidFill>
            <a:srgbClr val="009900"/>
          </a:solidFill>
          <a:ln w="76200" cmpd="tri">
            <a:solidFill>
              <a:srgbClr val="009900"/>
            </a:solidFill>
            <a:miter lim="800000"/>
          </a:ln>
          <a:effectLst>
            <a:outerShdw dist="107763" dir="2700000" algn="ctr" rotWithShape="0">
              <a:schemeClr val="bg2"/>
            </a:outerShdw>
          </a:effectLst>
        </p:spPr>
        <p:txBody>
          <a:bodyPr lIns="90488" tIns="44450" rIns="90488" bIns="44450">
            <a:spAutoFit/>
          </a:bodyPr>
          <a:lstStyle/>
          <a:p>
            <a:pPr marL="457200" indent="-457200" algn="l">
              <a:lnSpc>
                <a:spcPct val="200000"/>
              </a:lnSpc>
              <a:buClr>
                <a:srgbClr val="FF0000"/>
              </a:buClr>
              <a:buFont typeface="Monotype Sorts" pitchFamily="2" charset="2"/>
              <a:buAutoNum type="arabicPeriod"/>
              <a:defRPr/>
            </a:pPr>
            <a:r>
              <a:rPr lang="zh-CN" altLang="en-US" sz="2800">
                <a:solidFill>
                  <a:srgbClr val="FFFF66"/>
                </a:solidFill>
                <a:latin typeface="文鼎粗圆简" pitchFamily="18" charset="-122"/>
                <a:ea typeface="文鼎粗圆简" pitchFamily="18" charset="-122"/>
              </a:rPr>
              <a:t>合理控制员工流动率，同时降低企业的劳动力成本，保证企业所有者的收益最大化目标能够得以实现。</a:t>
            </a:r>
            <a:endParaRPr lang="zh-CN" altLang="en-US" sz="2800">
              <a:solidFill>
                <a:srgbClr val="FFFF66"/>
              </a:solidFill>
              <a:latin typeface="文鼎粗圆简" pitchFamily="18" charset="-122"/>
              <a:ea typeface="文鼎粗圆简" pitchFamily="18" charset="-122"/>
            </a:endParaRPr>
          </a:p>
          <a:p>
            <a:pPr marL="457200" indent="-457200" algn="l">
              <a:lnSpc>
                <a:spcPct val="200000"/>
              </a:lnSpc>
              <a:buClr>
                <a:srgbClr val="FF0000"/>
              </a:buClr>
              <a:buFont typeface="Monotype Sorts" pitchFamily="2" charset="2"/>
              <a:buAutoNum type="arabicPeriod"/>
              <a:defRPr/>
            </a:pPr>
            <a:r>
              <a:rPr lang="zh-CN" altLang="en-US" sz="2800">
                <a:solidFill>
                  <a:srgbClr val="FFFF66"/>
                </a:solidFill>
                <a:latin typeface="文鼎粗圆简" pitchFamily="18" charset="-122"/>
                <a:ea typeface="文鼎粗圆简" pitchFamily="18" charset="-122"/>
              </a:rPr>
              <a:t>有效影响员工的行为  </a:t>
            </a:r>
            <a:endParaRPr lang="zh-CN" altLang="en-US" sz="2800">
              <a:solidFill>
                <a:srgbClr val="FFFF66"/>
              </a:solidFill>
              <a:latin typeface="文鼎粗圆简" pitchFamily="18" charset="-122"/>
              <a:ea typeface="文鼎粗圆简" pitchFamily="18" charset="-122"/>
            </a:endParaRPr>
          </a:p>
          <a:p>
            <a:pPr marL="457200" indent="-457200" algn="l">
              <a:lnSpc>
                <a:spcPct val="200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首先，员工的流动率受到雇佣关系中诸多因素的影响，而薪酬水平是其中非常重要的一个影响因素。 </a:t>
            </a:r>
            <a:endParaRPr lang="zh-CN" altLang="en-US">
              <a:solidFill>
                <a:srgbClr val="FFFF66"/>
              </a:solidFill>
              <a:latin typeface="文鼎粗圆简" pitchFamily="18" charset="-122"/>
              <a:ea typeface="文鼎粗圆简" pitchFamily="18" charset="-122"/>
            </a:endParaRPr>
          </a:p>
          <a:p>
            <a:pPr marL="457200" indent="-457200" algn="l">
              <a:lnSpc>
                <a:spcPct val="200000"/>
              </a:lnSpc>
              <a:buClr>
                <a:srgbClr val="FF0000"/>
              </a:buClr>
              <a:buFont typeface="Monotype Sorts" pitchFamily="2" charset="2"/>
              <a:buChar char="8"/>
              <a:defRPr/>
            </a:pPr>
            <a:r>
              <a:rPr lang="zh-CN" altLang="en-US">
                <a:solidFill>
                  <a:srgbClr val="FFFF66"/>
                </a:solidFill>
                <a:latin typeface="文鼎粗圆简" pitchFamily="18" charset="-122"/>
                <a:ea typeface="文鼎粗圆简" pitchFamily="18" charset="-122"/>
              </a:rPr>
              <a:t>其次，员工的绩效表现对于企业而言也是至关重要的。</a:t>
            </a:r>
            <a:r>
              <a:rPr lang="zh-CN" altLang="en-US" b="0">
                <a:solidFill>
                  <a:srgbClr val="000000"/>
                </a:solidFill>
              </a:rPr>
              <a:t> </a:t>
            </a:r>
            <a:endParaRPr lang="zh-CN" altLang="en-US" b="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0" y="0"/>
            <a:ext cx="10668000" cy="990600"/>
          </a:xfrm>
          <a:solidFill>
            <a:srgbClr val="0000CC"/>
          </a:solidFill>
        </p:spPr>
        <p:txBody>
          <a:bodyPr lIns="119420" tIns="59710" rIns="119420" bIns="59710" anchor="b"/>
          <a:lstStyle/>
          <a:p>
            <a:pPr defTabSz="1193800" eaLnBrk="1" hangingPunct="1">
              <a:lnSpc>
                <a:spcPct val="300000"/>
              </a:lnSpc>
            </a:pPr>
            <a:r>
              <a:rPr lang="zh-CN" altLang="en-US" sz="3200" b="1" dirty="0" smtClean="0">
                <a:solidFill>
                  <a:srgbClr val="FFFFFF"/>
                </a:solidFill>
                <a:latin typeface="宋体" panose="02010600030101010101" pitchFamily="2" charset="-122"/>
              </a:rPr>
              <a:t>企业生命周期中的薪酬战略：企业成长期</a:t>
            </a:r>
            <a:endParaRPr lang="zh-CN" altLang="en-US" sz="3200" b="1" dirty="0" smtClean="0">
              <a:solidFill>
                <a:srgbClr val="FFFFFF"/>
              </a:solidFill>
              <a:latin typeface="宋体" panose="02010600030101010101" pitchFamily="2" charset="-122"/>
            </a:endParaRPr>
          </a:p>
        </p:txBody>
      </p:sp>
      <p:graphicFrame>
        <p:nvGraphicFramePr>
          <p:cNvPr id="5" name="图示 4"/>
          <p:cNvGraphicFramePr/>
          <p:nvPr/>
        </p:nvGraphicFramePr>
        <p:xfrm>
          <a:off x="381865" y="929644"/>
          <a:ext cx="10370802" cy="648080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337923"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薪酬预算过程中的一些关键决策</a:t>
            </a:r>
            <a:endParaRPr lang="zh-CN" altLang="en-US" sz="3200" b="1" smtClean="0">
              <a:solidFill>
                <a:srgbClr val="FFFFFF"/>
              </a:solidFill>
              <a:latin typeface="华文中宋" pitchFamily="2" charset="-122"/>
              <a:ea typeface="华文中宋" pitchFamily="2" charset="-122"/>
            </a:endParaRPr>
          </a:p>
        </p:txBody>
      </p:sp>
      <p:sp>
        <p:nvSpPr>
          <p:cNvPr id="337924"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7925"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7926"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7927"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7928"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7929"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7930"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7931"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7932"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7933"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7934" name="Rectangle 14"/>
          <p:cNvSpPr>
            <a:spLocks noChangeArrowheads="1"/>
          </p:cNvSpPr>
          <p:nvPr/>
        </p:nvSpPr>
        <p:spPr bwMode="auto">
          <a:xfrm>
            <a:off x="941388" y="1433513"/>
            <a:ext cx="9220200" cy="5229225"/>
          </a:xfrm>
          <a:prstGeom prst="rect">
            <a:avLst/>
          </a:prstGeom>
          <a:solidFill>
            <a:srgbClr val="000099"/>
          </a:solidFill>
          <a:ln w="9525">
            <a:miter lim="800000"/>
          </a:ln>
          <a:scene3d>
            <a:camera prst="legacyObliqueTopLeft"/>
            <a:lightRig rig="legacyFlat3" dir="t"/>
          </a:scene3d>
          <a:sp3d extrusionH="430200" prstMaterial="legacyMatte">
            <a:bevelT w="13500" h="13500" prst="angle"/>
            <a:bevelB w="13500" h="13500" prst="angle"/>
            <a:extrusionClr>
              <a:srgbClr val="000099"/>
            </a:extrusionClr>
          </a:sp3d>
        </p:spPr>
        <p:txBody>
          <a:bodyPr lIns="104498" tIns="52249" rIns="104498" bIns="52249">
            <a:spAutoFit/>
            <a:flatTx/>
          </a:bodyPr>
          <a:lstStyle/>
          <a:p>
            <a:pPr marL="457200" indent="-457200" algn="l" defTabSz="1044575">
              <a:lnSpc>
                <a:spcPct val="200000"/>
              </a:lnSpc>
              <a:buClr>
                <a:srgbClr val="FF0066"/>
              </a:buClr>
              <a:buFont typeface="Webdings" panose="05030102010509060703" pitchFamily="18" charset="2"/>
              <a:buChar char="Ë"/>
            </a:pPr>
            <a:r>
              <a:rPr lang="zh-CN" altLang="en-US" sz="2800">
                <a:solidFill>
                  <a:srgbClr val="FFFF66"/>
                </a:solidFill>
                <a:latin typeface="华文细黑" pitchFamily="2" charset="-122"/>
                <a:ea typeface="华文细黑" pitchFamily="2" charset="-122"/>
              </a:rPr>
              <a:t>什么时候对薪酬水平进行调整？</a:t>
            </a:r>
            <a:endParaRPr lang="zh-CN" altLang="en-US" sz="2800">
              <a:solidFill>
                <a:srgbClr val="FFFF66"/>
              </a:solidFill>
              <a:latin typeface="华文细黑" pitchFamily="2" charset="-122"/>
              <a:ea typeface="华文细黑" pitchFamily="2" charset="-122"/>
            </a:endParaRPr>
          </a:p>
          <a:p>
            <a:pPr marL="457200" indent="-457200" algn="l" defTabSz="1044575">
              <a:lnSpc>
                <a:spcPct val="200000"/>
              </a:lnSpc>
              <a:buClr>
                <a:srgbClr val="FF0066"/>
              </a:buClr>
              <a:buFont typeface="Webdings" panose="05030102010509060703" pitchFamily="18" charset="2"/>
              <a:buChar char="Ë"/>
            </a:pPr>
            <a:r>
              <a:rPr lang="zh-CN" altLang="en-US" sz="2800">
                <a:solidFill>
                  <a:srgbClr val="FFFF66"/>
                </a:solidFill>
                <a:latin typeface="华文细黑" pitchFamily="2" charset="-122"/>
                <a:ea typeface="华文细黑" pitchFamily="2" charset="-122"/>
              </a:rPr>
              <a:t>对谁的薪酬水平进行调整？</a:t>
            </a:r>
            <a:endParaRPr lang="zh-CN" altLang="en-US" sz="2800">
              <a:solidFill>
                <a:srgbClr val="FFFF66"/>
              </a:solidFill>
              <a:latin typeface="华文细黑" pitchFamily="2" charset="-122"/>
              <a:ea typeface="华文细黑" pitchFamily="2" charset="-122"/>
            </a:endParaRPr>
          </a:p>
          <a:p>
            <a:pPr marL="457200" indent="-457200" algn="l" defTabSz="1044575">
              <a:lnSpc>
                <a:spcPct val="200000"/>
              </a:lnSpc>
              <a:buClr>
                <a:srgbClr val="FF0066"/>
              </a:buClr>
              <a:buFont typeface="Webdings" panose="05030102010509060703" pitchFamily="18" charset="2"/>
              <a:buChar char="Ë"/>
            </a:pPr>
            <a:r>
              <a:rPr lang="zh-CN" altLang="en-US" sz="2800">
                <a:solidFill>
                  <a:srgbClr val="FFFF66"/>
                </a:solidFill>
                <a:latin typeface="华文细黑" pitchFamily="2" charset="-122"/>
                <a:ea typeface="华文细黑" pitchFamily="2" charset="-122"/>
              </a:rPr>
              <a:t>企业的员工人数是增加了还是减少了？这种变动是在什么时候出现的？</a:t>
            </a:r>
            <a:endParaRPr lang="zh-CN" altLang="en-US" sz="2800">
              <a:solidFill>
                <a:srgbClr val="FFFF66"/>
              </a:solidFill>
              <a:latin typeface="华文细黑" pitchFamily="2" charset="-122"/>
              <a:ea typeface="华文细黑" pitchFamily="2" charset="-122"/>
            </a:endParaRPr>
          </a:p>
          <a:p>
            <a:pPr marL="457200" indent="-457200" algn="l" defTabSz="1044575">
              <a:lnSpc>
                <a:spcPct val="200000"/>
              </a:lnSpc>
              <a:buClr>
                <a:srgbClr val="FF0066"/>
              </a:buClr>
              <a:buFont typeface="Webdings" panose="05030102010509060703" pitchFamily="18" charset="2"/>
              <a:buChar char="Ë"/>
            </a:pPr>
            <a:r>
              <a:rPr lang="zh-CN" altLang="en-US" sz="2800">
                <a:solidFill>
                  <a:srgbClr val="FFFF66"/>
                </a:solidFill>
                <a:latin typeface="华文细黑" pitchFamily="2" charset="-122"/>
                <a:ea typeface="华文细黑" pitchFamily="2" charset="-122"/>
              </a:rPr>
              <a:t>员工的流动状况怎样？</a:t>
            </a:r>
            <a:endParaRPr lang="zh-CN" altLang="en-US" sz="2800">
              <a:solidFill>
                <a:srgbClr val="FFFF66"/>
              </a:solidFill>
              <a:latin typeface="华文细黑" pitchFamily="2" charset="-122"/>
              <a:ea typeface="华文细黑" pitchFamily="2" charset="-122"/>
            </a:endParaRPr>
          </a:p>
          <a:p>
            <a:pPr marL="457200" indent="-457200" algn="l" defTabSz="1044575">
              <a:lnSpc>
                <a:spcPct val="200000"/>
              </a:lnSpc>
              <a:buClr>
                <a:srgbClr val="FF0066"/>
              </a:buClr>
              <a:buFont typeface="Webdings" panose="05030102010509060703" pitchFamily="18" charset="2"/>
              <a:buChar char="Ë"/>
            </a:pPr>
            <a:r>
              <a:rPr lang="zh-CN" altLang="en-US" sz="2800">
                <a:solidFill>
                  <a:srgbClr val="FFFF66"/>
                </a:solidFill>
                <a:latin typeface="华文细黑" pitchFamily="2" charset="-122"/>
                <a:ea typeface="华文细黑" pitchFamily="2" charset="-122"/>
              </a:rPr>
              <a:t>企业里的工作职位状况会发生哪些变化？</a:t>
            </a:r>
            <a:endParaRPr lang="zh-CN" altLang="en-US" sz="2800">
              <a:solidFill>
                <a:srgbClr val="FFFF66"/>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40964"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宋体" panose="02010600030101010101" pitchFamily="2" charset="-122"/>
              </a:rPr>
              <a:t>薪酬预算环境</a:t>
            </a:r>
            <a:r>
              <a:rPr lang="en-US" altLang="zh-CN" sz="3200" b="1" smtClean="0">
                <a:solidFill>
                  <a:srgbClr val="FFFFFF"/>
                </a:solidFill>
              </a:rPr>
              <a:t>—</a:t>
            </a:r>
            <a:r>
              <a:rPr lang="zh-CN" altLang="en-US" sz="3200" b="1" smtClean="0">
                <a:solidFill>
                  <a:srgbClr val="FFFFFF"/>
                </a:solidFill>
                <a:latin typeface="宋体" panose="02010600030101010101" pitchFamily="2" charset="-122"/>
              </a:rPr>
              <a:t>外部环境</a:t>
            </a:r>
            <a:endParaRPr lang="zh-CN" altLang="en-US" sz="3200" b="1" smtClean="0">
              <a:solidFill>
                <a:srgbClr val="FFFFFF"/>
              </a:solidFill>
              <a:latin typeface="宋体" panose="02010600030101010101" pitchFamily="2" charset="-122"/>
            </a:endParaRPr>
          </a:p>
        </p:txBody>
      </p:sp>
      <p:sp>
        <p:nvSpPr>
          <p:cNvPr id="40965"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0966"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0967"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0968"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0969"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0970"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0971"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0972"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0973"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0974"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graphicFrame>
        <p:nvGraphicFramePr>
          <p:cNvPr id="40962" name="Object 14">
            <a:hlinkClick r:id="" action="ppaction://ole?verb=0"/>
          </p:cNvPr>
          <p:cNvGraphicFramePr/>
          <p:nvPr/>
        </p:nvGraphicFramePr>
        <p:xfrm>
          <a:off x="1733550" y="1066800"/>
          <a:ext cx="7056438" cy="6096000"/>
        </p:xfrm>
        <a:graphic>
          <a:graphicData uri="http://schemas.openxmlformats.org/presentationml/2006/ole">
            <mc:AlternateContent xmlns:mc="http://schemas.openxmlformats.org/markup-compatibility/2006">
              <mc:Choice xmlns:v="urn:schemas-microsoft-com:vml" Requires="v">
                <p:oleObj spid="_x0000_s33793" name="剪辑" r:id="rId1" imgW="6731000" imgH="8001000" progId="">
                  <p:embed/>
                </p:oleObj>
              </mc:Choice>
              <mc:Fallback>
                <p:oleObj name="剪辑" r:id="rId1" imgW="6731000" imgH="8001000" progId="">
                  <p:embed/>
                  <p:pic>
                    <p:nvPicPr>
                      <p:cNvPr id="0" name="图片 33792"/>
                      <p:cNvPicPr/>
                      <p:nvPr/>
                    </p:nvPicPr>
                    <p:blipFill>
                      <a:blip r:embed="rId2"/>
                      <a:stretch>
                        <a:fillRect/>
                      </a:stretch>
                    </p:blipFill>
                    <p:spPr>
                      <a:xfrm>
                        <a:off x="1733550" y="1066800"/>
                        <a:ext cx="7056438" cy="6096000"/>
                      </a:xfrm>
                      <a:prstGeom prst="rect">
                        <a:avLst/>
                      </a:prstGeom>
                      <a:noFill/>
                      <a:ln w="12700">
                        <a:noFill/>
                      </a:ln>
                    </p:spPr>
                  </p:pic>
                </p:oleObj>
              </mc:Fallback>
            </mc:AlternateContent>
          </a:graphicData>
        </a:graphic>
      </p:graphicFrame>
      <p:sp>
        <p:nvSpPr>
          <p:cNvPr id="40975" name="Text Box 15"/>
          <p:cNvSpPr txBox="1">
            <a:spLocks noChangeArrowheads="1"/>
          </p:cNvSpPr>
          <p:nvPr/>
        </p:nvSpPr>
        <p:spPr bwMode="auto">
          <a:xfrm>
            <a:off x="2165350" y="2335213"/>
            <a:ext cx="6192838" cy="4473575"/>
          </a:xfrm>
          <a:prstGeom prst="rect">
            <a:avLst/>
          </a:prstGeom>
          <a:noFill/>
          <a:ln w="12700">
            <a:noFill/>
            <a:miter lim="800000"/>
          </a:ln>
        </p:spPr>
        <p:txBody>
          <a:bodyPr anchor="ctr">
            <a:spAutoFit/>
          </a:bodyPr>
          <a:lstStyle/>
          <a:p>
            <a:pPr algn="l" eaLnBrk="0" hangingPunct="0">
              <a:lnSpc>
                <a:spcPct val="150000"/>
              </a:lnSpc>
            </a:pPr>
            <a:r>
              <a:rPr lang="en-US" altLang="zh-CN">
                <a:solidFill>
                  <a:srgbClr val="FF0000"/>
                </a:solidFill>
              </a:rPr>
              <a:t>       </a:t>
            </a:r>
            <a:r>
              <a:rPr lang="zh-CN" altLang="en-US">
                <a:solidFill>
                  <a:srgbClr val="FF0000"/>
                </a:solidFill>
              </a:rPr>
              <a:t>企业与其所处的市场间都会有着不可分割的联系。从薪酬预算的角度来说，了解外部市场的一种常见方式就是进行薪酬调查。通过这种薪酬调查，企业可以搜集到有关基准职位的市场薪酬水平方面的信息；把它们与组织中的现有状况进行比较，会有助于企业判定自己在劳动力市场上的准确职位，从而为企业的预算制定提供准确的依据。</a:t>
            </a:r>
            <a:r>
              <a:rPr lang="zh-CN" altLang="en-US" b="0">
                <a:solidFill>
                  <a:srgbClr val="000000"/>
                </a:solidFill>
              </a:rPr>
              <a:t> </a:t>
            </a:r>
            <a:endParaRPr lang="zh-CN" altLang="en-US" b="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338947"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600" b="1" smtClean="0">
                <a:solidFill>
                  <a:srgbClr val="FFFFFF"/>
                </a:solidFill>
                <a:latin typeface="宋体" panose="02010600030101010101" pitchFamily="2" charset="-122"/>
              </a:rPr>
              <a:t>薪酬预算环境</a:t>
            </a:r>
            <a:r>
              <a:rPr lang="en-US" altLang="zh-CN" sz="3600" b="1" smtClean="0">
                <a:solidFill>
                  <a:srgbClr val="FFFFFF"/>
                </a:solidFill>
              </a:rPr>
              <a:t>—</a:t>
            </a:r>
            <a:r>
              <a:rPr lang="zh-CN" altLang="en-US" sz="3600" b="1" smtClean="0">
                <a:solidFill>
                  <a:srgbClr val="FFFFFF"/>
                </a:solidFill>
                <a:latin typeface="宋体" panose="02010600030101010101" pitchFamily="2" charset="-122"/>
              </a:rPr>
              <a:t>内部环境</a:t>
            </a:r>
            <a:endParaRPr lang="zh-CN" altLang="en-US" sz="3600" b="1" smtClean="0">
              <a:solidFill>
                <a:srgbClr val="FFFFFF"/>
              </a:solidFill>
              <a:latin typeface="宋体" panose="02010600030101010101" pitchFamily="2" charset="-122"/>
            </a:endParaRPr>
          </a:p>
        </p:txBody>
      </p:sp>
      <p:sp>
        <p:nvSpPr>
          <p:cNvPr id="338948"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8949"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8950"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8951"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8952"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8953"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8954"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8955"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8956"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8957"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1149966" name="Rectangle 14"/>
          <p:cNvSpPr>
            <a:spLocks noChangeArrowheads="1"/>
          </p:cNvSpPr>
          <p:nvPr/>
        </p:nvSpPr>
        <p:spPr bwMode="auto">
          <a:xfrm>
            <a:off x="1012825" y="1504950"/>
            <a:ext cx="8929688" cy="5165725"/>
          </a:xfrm>
          <a:prstGeom prst="rect">
            <a:avLst/>
          </a:prstGeom>
          <a:solidFill>
            <a:srgbClr val="009900"/>
          </a:solidFill>
          <a:ln w="76200" cmpd="tri">
            <a:solidFill>
              <a:srgbClr val="009900"/>
            </a:solidFill>
            <a:miter lim="800000"/>
          </a:ln>
          <a:effectLst>
            <a:outerShdw dist="107763" dir="2700000" algn="ctr" rotWithShape="0">
              <a:schemeClr val="bg2"/>
            </a:outerShdw>
          </a:effectLst>
        </p:spPr>
        <p:txBody>
          <a:bodyPr lIns="90488" tIns="44450" rIns="90488" bIns="44450">
            <a:spAutoFit/>
          </a:bodyPr>
          <a:lstStyle/>
          <a:p>
            <a:pPr algn="l">
              <a:lnSpc>
                <a:spcPct val="180000"/>
              </a:lnSpc>
              <a:buClr>
                <a:srgbClr val="FF0000"/>
              </a:buClr>
              <a:buFont typeface="Monotype Sorts" pitchFamily="2" charset="2"/>
              <a:buChar char="8"/>
              <a:defRPr/>
            </a:pPr>
            <a:r>
              <a:rPr lang="zh-CN" altLang="en-US" sz="2600" dirty="0">
                <a:solidFill>
                  <a:srgbClr val="FFFF66"/>
                </a:solidFill>
                <a:latin typeface="文鼎粗圆简" pitchFamily="18" charset="-122"/>
                <a:ea typeface="文鼎粗圆简" pitchFamily="18" charset="-122"/>
              </a:rPr>
              <a:t>企业制作薪酬预算的内部环境主要取决于组织既有的薪酬决策和它在招募、挽留员工方面所花费的费用。</a:t>
            </a:r>
            <a:endParaRPr lang="zh-CN" altLang="en-US" sz="2600" dirty="0">
              <a:solidFill>
                <a:srgbClr val="FFFF66"/>
              </a:solidFill>
              <a:latin typeface="文鼎粗圆简" pitchFamily="18" charset="-122"/>
              <a:ea typeface="文鼎粗圆简" pitchFamily="18" charset="-122"/>
            </a:endParaRPr>
          </a:p>
          <a:p>
            <a:pPr algn="l">
              <a:lnSpc>
                <a:spcPct val="180000"/>
              </a:lnSpc>
              <a:buClr>
                <a:srgbClr val="FF0000"/>
              </a:buClr>
              <a:buFont typeface="Monotype Sorts" pitchFamily="2" charset="2"/>
              <a:buChar char="8"/>
              <a:defRPr/>
            </a:pPr>
            <a:r>
              <a:rPr lang="zh-CN" altLang="en-US" sz="2600" dirty="0" smtClean="0">
                <a:solidFill>
                  <a:srgbClr val="FFFF66"/>
                </a:solidFill>
                <a:latin typeface="文鼎粗圆简" pitchFamily="18" charset="-122"/>
                <a:ea typeface="文鼎粗圆简" pitchFamily="18" charset="-122"/>
              </a:rPr>
              <a:t>企业</a:t>
            </a:r>
            <a:r>
              <a:rPr lang="zh-CN" altLang="en-US" sz="2600" dirty="0">
                <a:solidFill>
                  <a:srgbClr val="FFFF66"/>
                </a:solidFill>
                <a:latin typeface="文鼎粗圆简" pitchFamily="18" charset="-122"/>
                <a:ea typeface="文鼎粗圆简" pitchFamily="18" charset="-122"/>
              </a:rPr>
              <a:t>内部环境的变动情况主要是源于员工队伍本身发生的变化，例如员工数量的增减以及员工的流动。</a:t>
            </a:r>
            <a:endParaRPr lang="zh-CN" altLang="en-US" sz="2600" dirty="0">
              <a:solidFill>
                <a:srgbClr val="FFFF66"/>
              </a:solidFill>
              <a:latin typeface="文鼎粗圆简" pitchFamily="18" charset="-122"/>
              <a:ea typeface="文鼎粗圆简" pitchFamily="18" charset="-122"/>
            </a:endParaRPr>
          </a:p>
          <a:p>
            <a:pPr algn="l">
              <a:lnSpc>
                <a:spcPct val="180000"/>
              </a:lnSpc>
              <a:buClr>
                <a:srgbClr val="FF0000"/>
              </a:buClr>
              <a:buFont typeface="Monotype Sorts" pitchFamily="2" charset="2"/>
              <a:buChar char="8"/>
              <a:defRPr/>
            </a:pPr>
            <a:r>
              <a:rPr lang="zh-CN" altLang="en-US" sz="2600" dirty="0">
                <a:solidFill>
                  <a:srgbClr val="FFFF66"/>
                </a:solidFill>
                <a:latin typeface="文鼎粗圆简" pitchFamily="18" charset="-122"/>
                <a:ea typeface="文鼎粗圆简" pitchFamily="18" charset="-122"/>
              </a:rPr>
              <a:t>另外一个会对薪酬预算的内部环境发生较大影响的因素是技术的进步，企业总体技能水平的提高或降低足以发挥出不亚于其他因素的影响作用。</a:t>
            </a:r>
            <a:endParaRPr lang="zh-CN" altLang="en-US" sz="2600" dirty="0">
              <a:solidFill>
                <a:srgbClr val="FFFF66"/>
              </a:solidFill>
              <a:latin typeface="文鼎粗圆简" pitchFamily="18" charset="-122"/>
              <a:ea typeface="文鼎粗圆简" pitchFamily="18" charset="-122"/>
            </a:endParaRPr>
          </a:p>
        </p:txBody>
      </p:sp>
    </p:spTree>
  </p:cSld>
  <p:clrMapOvr>
    <a:masterClrMapping/>
  </p:clrMapOvr>
  <p:transition spd="slow">
    <p:wipe/>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339971"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600" b="1" smtClean="0">
                <a:solidFill>
                  <a:srgbClr val="FFFFFF"/>
                </a:solidFill>
                <a:latin typeface="宋体" panose="02010600030101010101" pitchFamily="2" charset="-122"/>
              </a:rPr>
              <a:t>薪酬预算环境</a:t>
            </a:r>
            <a:r>
              <a:rPr lang="en-US" altLang="zh-CN" sz="3600" b="1" smtClean="0">
                <a:solidFill>
                  <a:srgbClr val="FFFFFF"/>
                </a:solidFill>
              </a:rPr>
              <a:t>—</a:t>
            </a:r>
            <a:r>
              <a:rPr lang="zh-CN" altLang="en-US" sz="3600" b="1" smtClean="0">
                <a:solidFill>
                  <a:srgbClr val="FFFFFF"/>
                </a:solidFill>
                <a:latin typeface="宋体" panose="02010600030101010101" pitchFamily="2" charset="-122"/>
              </a:rPr>
              <a:t>成活成本的变动</a:t>
            </a:r>
            <a:endParaRPr lang="zh-CN" altLang="en-US" sz="3600" b="1" smtClean="0">
              <a:solidFill>
                <a:srgbClr val="FFFFFF"/>
              </a:solidFill>
              <a:latin typeface="宋体" panose="02010600030101010101" pitchFamily="2" charset="-122"/>
            </a:endParaRPr>
          </a:p>
        </p:txBody>
      </p:sp>
      <p:sp>
        <p:nvSpPr>
          <p:cNvPr id="339972"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9973"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9974"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9975"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9976"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9977"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9978"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9979"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9980"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9981"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39982" name="Rectangle 14"/>
          <p:cNvSpPr>
            <a:spLocks noChangeArrowheads="1"/>
          </p:cNvSpPr>
          <p:nvPr/>
        </p:nvSpPr>
        <p:spPr bwMode="auto">
          <a:xfrm>
            <a:off x="941388" y="1289050"/>
            <a:ext cx="9220200" cy="5648325"/>
          </a:xfrm>
          <a:prstGeom prst="rect">
            <a:avLst/>
          </a:prstGeom>
          <a:solidFill>
            <a:srgbClr val="000099"/>
          </a:solidFill>
          <a:ln w="9525">
            <a:miter lim="800000"/>
          </a:ln>
          <a:scene3d>
            <a:camera prst="legacyObliqueTopLeft"/>
            <a:lightRig rig="legacyFlat3" dir="t"/>
          </a:scene3d>
          <a:sp3d extrusionH="430200" prstMaterial="legacyMatte">
            <a:bevelT w="13500" h="13500" prst="angle"/>
            <a:bevelB w="13500" h="13500" prst="angle"/>
            <a:extrusionClr>
              <a:srgbClr val="000099"/>
            </a:extrusionClr>
          </a:sp3d>
        </p:spPr>
        <p:txBody>
          <a:bodyPr lIns="104498" tIns="52249" rIns="104498" bIns="52249">
            <a:spAutoFit/>
            <a:flatTx/>
          </a:bodyPr>
          <a:lstStyle/>
          <a:p>
            <a:pPr marL="457200" indent="-457200" algn="l" defTabSz="1044575">
              <a:lnSpc>
                <a:spcPct val="155000"/>
              </a:lnSpc>
              <a:buClr>
                <a:srgbClr val="FF0066"/>
              </a:buClr>
              <a:buFont typeface="Webdings" panose="05030102010509060703" pitchFamily="18" charset="2"/>
              <a:buChar char="Ë"/>
            </a:pPr>
            <a:r>
              <a:rPr lang="zh-CN" altLang="en-US" sz="2600">
                <a:solidFill>
                  <a:srgbClr val="FFFF66"/>
                </a:solidFill>
                <a:latin typeface="华文细黑" pitchFamily="2" charset="-122"/>
                <a:ea typeface="华文细黑" pitchFamily="2" charset="-122"/>
              </a:rPr>
              <a:t>企业在进行薪酬预算时，把生活成本的变动情况结合进去考虑是一种很自然的做法；毕竟薪酬最基本功用就在于满足员工生活开支方面的需求。</a:t>
            </a:r>
            <a:endParaRPr lang="zh-CN" altLang="en-US" sz="2600">
              <a:solidFill>
                <a:srgbClr val="FFFF66"/>
              </a:solidFill>
              <a:latin typeface="华文细黑" pitchFamily="2" charset="-122"/>
              <a:ea typeface="华文细黑" pitchFamily="2" charset="-122"/>
            </a:endParaRPr>
          </a:p>
          <a:p>
            <a:pPr marL="457200" indent="-457200" algn="l" defTabSz="1044575">
              <a:lnSpc>
                <a:spcPct val="155000"/>
              </a:lnSpc>
              <a:buClr>
                <a:srgbClr val="FF0066"/>
              </a:buClr>
              <a:buFont typeface="Webdings" panose="05030102010509060703" pitchFamily="18" charset="2"/>
              <a:buChar char="Ë"/>
            </a:pPr>
            <a:r>
              <a:rPr lang="zh-CN" altLang="en-US" sz="2600">
                <a:solidFill>
                  <a:srgbClr val="FFFF66"/>
                </a:solidFill>
                <a:latin typeface="华文细黑" pitchFamily="2" charset="-122"/>
                <a:ea typeface="华文细黑" pitchFamily="2" charset="-122"/>
              </a:rPr>
              <a:t>但对员工的生活成本进行衡量又实在不是一件很容易的事情 ，企业普遍采取的做法是选取消费价格指数（</a:t>
            </a:r>
            <a:r>
              <a:rPr lang="en-US" altLang="zh-CN" sz="2600">
                <a:solidFill>
                  <a:srgbClr val="FFFF66"/>
                </a:solidFill>
                <a:latin typeface="华文细黑" pitchFamily="2" charset="-122"/>
                <a:ea typeface="华文细黑" pitchFamily="2" charset="-122"/>
              </a:rPr>
              <a:t>CPI</a:t>
            </a:r>
            <a:r>
              <a:rPr lang="zh-CN" altLang="en-US" sz="2600">
                <a:solidFill>
                  <a:srgbClr val="FFFF66"/>
                </a:solidFill>
                <a:latin typeface="华文细黑" pitchFamily="2" charset="-122"/>
                <a:ea typeface="华文细黑" pitchFamily="2" charset="-122"/>
              </a:rPr>
              <a:t>）作为参照物，以产品和服务价格的变化来反映出实际生活水平的变动情况。</a:t>
            </a:r>
            <a:endParaRPr lang="zh-CN" altLang="en-US" sz="2600">
              <a:solidFill>
                <a:srgbClr val="FFFF66"/>
              </a:solidFill>
              <a:latin typeface="华文细黑" pitchFamily="2" charset="-122"/>
              <a:ea typeface="华文细黑" pitchFamily="2" charset="-122"/>
            </a:endParaRPr>
          </a:p>
          <a:p>
            <a:pPr marL="457200" indent="-457200" algn="l" defTabSz="1044575">
              <a:lnSpc>
                <a:spcPct val="155000"/>
              </a:lnSpc>
              <a:buClr>
                <a:srgbClr val="FF0066"/>
              </a:buClr>
              <a:buFont typeface="Webdings" panose="05030102010509060703" pitchFamily="18" charset="2"/>
              <a:buChar char="Ë"/>
            </a:pPr>
            <a:r>
              <a:rPr lang="zh-CN" altLang="en-US" sz="2600">
                <a:solidFill>
                  <a:srgbClr val="FFFF66"/>
                </a:solidFill>
                <a:latin typeface="华文细黑" pitchFamily="2" charset="-122"/>
                <a:ea typeface="华文细黑" pitchFamily="2" charset="-122"/>
              </a:rPr>
              <a:t>但也有不少人对价格指数（</a:t>
            </a:r>
            <a:r>
              <a:rPr lang="en-US" altLang="zh-CN" sz="2600">
                <a:solidFill>
                  <a:srgbClr val="FFFF66"/>
                </a:solidFill>
                <a:latin typeface="华文细黑" pitchFamily="2" charset="-122"/>
                <a:ea typeface="华文细黑" pitchFamily="2" charset="-122"/>
              </a:rPr>
              <a:t>CPI</a:t>
            </a:r>
            <a:r>
              <a:rPr lang="zh-CN" altLang="en-US" sz="2600">
                <a:solidFill>
                  <a:srgbClr val="FFFF66"/>
                </a:solidFill>
                <a:latin typeface="华文细黑" pitchFamily="2" charset="-122"/>
                <a:ea typeface="华文细黑" pitchFamily="2" charset="-122"/>
              </a:rPr>
              <a:t>）作为参照物做法提出了不同意见。  </a:t>
            </a:r>
            <a:endParaRPr lang="zh-CN" altLang="en-US" sz="2600">
              <a:solidFill>
                <a:srgbClr val="FFFF66"/>
              </a:solidFill>
              <a:latin typeface="华文细黑" pitchFamily="2" charset="-122"/>
              <a:ea typeface="华文细黑" pitchFamily="2" charset="-122"/>
            </a:endParaRPr>
          </a:p>
        </p:txBody>
      </p:sp>
    </p:spTree>
  </p:cSld>
  <p:clrMapOvr>
    <a:masterClrMapping/>
  </p:clrMapOvr>
  <p:transition spd="slow">
    <p:wipe/>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340995"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600" b="1" smtClean="0">
                <a:solidFill>
                  <a:srgbClr val="FFFFFF"/>
                </a:solidFill>
                <a:latin typeface="宋体" panose="02010600030101010101" pitchFamily="2" charset="-122"/>
              </a:rPr>
              <a:t>薪酬预算环境</a:t>
            </a:r>
            <a:r>
              <a:rPr lang="en-US" altLang="zh-CN" sz="3600" b="1" smtClean="0">
                <a:solidFill>
                  <a:srgbClr val="FFFFFF"/>
                </a:solidFill>
              </a:rPr>
              <a:t>—</a:t>
            </a:r>
            <a:r>
              <a:rPr lang="zh-CN" altLang="en-US" sz="3600" b="1" smtClean="0">
                <a:solidFill>
                  <a:srgbClr val="FFFFFF"/>
                </a:solidFill>
                <a:latin typeface="宋体" panose="02010600030101010101" pitchFamily="2" charset="-122"/>
              </a:rPr>
              <a:t>企业现有的薪酬状况</a:t>
            </a:r>
            <a:endParaRPr lang="zh-CN" altLang="en-US" sz="3600" b="1" smtClean="0">
              <a:solidFill>
                <a:srgbClr val="FFFFFF"/>
              </a:solidFill>
              <a:latin typeface="宋体" panose="02010600030101010101" pitchFamily="2" charset="-122"/>
            </a:endParaRPr>
          </a:p>
        </p:txBody>
      </p:sp>
      <p:sp>
        <p:nvSpPr>
          <p:cNvPr id="340996"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0997"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0998"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0999"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1000"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1001"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1002"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1003"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1004"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1005"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1006" name="Text Box 14"/>
          <p:cNvSpPr txBox="1">
            <a:spLocks noChangeArrowheads="1"/>
          </p:cNvSpPr>
          <p:nvPr/>
        </p:nvSpPr>
        <p:spPr bwMode="auto">
          <a:xfrm>
            <a:off x="800100" y="1419225"/>
            <a:ext cx="9067800" cy="5362575"/>
          </a:xfrm>
          <a:prstGeom prst="rect">
            <a:avLst/>
          </a:prstGeom>
          <a:solidFill>
            <a:srgbClr val="00FF00"/>
          </a:solidFill>
          <a:ln w="9525">
            <a:miter lim="800000"/>
          </a:ln>
          <a:scene3d>
            <a:camera prst="legacyObliqueTopRight"/>
            <a:lightRig rig="legacyFlat3" dir="b"/>
          </a:scene3d>
          <a:sp3d extrusionH="430200" prstMaterial="legacyMatte">
            <a:bevelT w="13500" h="13500" prst="angle"/>
            <a:bevelB w="13500" h="13500" prst="angle"/>
            <a:extrusionClr>
              <a:srgbClr val="00FF00"/>
            </a:extrusionClr>
          </a:sp3d>
        </p:spPr>
        <p:txBody>
          <a:bodyPr lIns="104498" tIns="52249" rIns="104498" bIns="52249">
            <a:spAutoFit/>
            <a:flatTx/>
          </a:bodyPr>
          <a:lstStyle/>
          <a:p>
            <a:pPr marL="457200" indent="-457200" algn="l" defTabSz="1044575">
              <a:lnSpc>
                <a:spcPct val="160000"/>
              </a:lnSpc>
              <a:buClr>
                <a:srgbClr val="000000"/>
              </a:buClr>
              <a:buSzPct val="120000"/>
              <a:buFont typeface="Monotype Sorts" pitchFamily="2" charset="2"/>
              <a:buChar char="ý"/>
            </a:pPr>
            <a:r>
              <a:rPr lang="zh-CN" altLang="en-US">
                <a:solidFill>
                  <a:srgbClr val="000000"/>
                </a:solidFill>
              </a:rPr>
              <a:t>上年度的加薪幅度。  相对于企业本年度的薪酬预算而言，上年度的加薪幅度可以充当一种参照。 </a:t>
            </a:r>
            <a:endParaRPr lang="zh-CN" altLang="en-US">
              <a:solidFill>
                <a:srgbClr val="000000"/>
              </a:solidFill>
            </a:endParaRPr>
          </a:p>
          <a:p>
            <a:pPr marL="457200" indent="-457200" algn="l" defTabSz="1044575">
              <a:lnSpc>
                <a:spcPct val="160000"/>
              </a:lnSpc>
              <a:buClr>
                <a:srgbClr val="000000"/>
              </a:buClr>
              <a:buSzPct val="120000"/>
              <a:buFont typeface="Monotype Sorts" pitchFamily="2" charset="2"/>
              <a:buChar char="ý"/>
            </a:pPr>
            <a:r>
              <a:rPr lang="zh-CN" altLang="en-US">
                <a:solidFill>
                  <a:srgbClr val="000000"/>
                </a:solidFill>
              </a:rPr>
              <a:t>企业的支付能力。企业的支付能力是其自身财务状况的函数，当企业的财务处境良好时，往往具备保持其在劳动力市场上的优势竞争地位的实力，而当企业在财务方面出现问题时，企业则通常会采取裁员、降低基本薪酬上涨幅度或是缩减可变薪酬的做法来确保企业渡过难关。</a:t>
            </a:r>
            <a:endParaRPr lang="zh-CN" altLang="en-US">
              <a:solidFill>
                <a:srgbClr val="000000"/>
              </a:solidFill>
            </a:endParaRPr>
          </a:p>
          <a:p>
            <a:pPr marL="457200" indent="-457200" algn="l" defTabSz="1044575">
              <a:lnSpc>
                <a:spcPct val="160000"/>
              </a:lnSpc>
              <a:buClr>
                <a:srgbClr val="000000"/>
              </a:buClr>
              <a:buSzPct val="120000"/>
              <a:buFont typeface="Monotype Sorts" pitchFamily="2" charset="2"/>
              <a:buChar char="ý"/>
            </a:pPr>
            <a:r>
              <a:rPr lang="zh-CN" altLang="en-US">
                <a:solidFill>
                  <a:srgbClr val="000000"/>
                </a:solidFill>
              </a:rPr>
              <a:t>企业现有的薪酬政策。企业的薪酬政策主要可以分为两大类，即现有的薪酬水平政策和薪酬结构政策 </a:t>
            </a:r>
            <a:endParaRPr lang="zh-CN" alt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41988"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600" b="1" smtClean="0">
                <a:solidFill>
                  <a:srgbClr val="FFFFFF"/>
                </a:solidFill>
                <a:latin typeface="宋体" panose="02010600030101010101" pitchFamily="2" charset="-122"/>
              </a:rPr>
              <a:t>酬预算的方法</a:t>
            </a:r>
            <a:r>
              <a:rPr lang="en-US" altLang="zh-CN" sz="3600" b="1" smtClean="0">
                <a:solidFill>
                  <a:srgbClr val="FFFFFF"/>
                </a:solidFill>
              </a:rPr>
              <a:t>—</a:t>
            </a:r>
            <a:r>
              <a:rPr lang="zh-CN" altLang="en-US" sz="3600" b="1" smtClean="0">
                <a:solidFill>
                  <a:srgbClr val="FFFFFF"/>
                </a:solidFill>
                <a:latin typeface="宋体" panose="02010600030101010101" pitchFamily="2" charset="-122"/>
              </a:rPr>
              <a:t>宏观接近法</a:t>
            </a:r>
            <a:endParaRPr lang="zh-CN" altLang="en-US" sz="3600" b="1" smtClean="0">
              <a:solidFill>
                <a:srgbClr val="FFFFFF"/>
              </a:solidFill>
              <a:latin typeface="宋体" panose="02010600030101010101" pitchFamily="2" charset="-122"/>
            </a:endParaRPr>
          </a:p>
        </p:txBody>
      </p:sp>
      <p:sp>
        <p:nvSpPr>
          <p:cNvPr id="41989"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1990"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1991"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1992"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1993"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1994"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1995"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1996"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1997"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1998"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graphicFrame>
        <p:nvGraphicFramePr>
          <p:cNvPr id="41986" name="Object 14">
            <a:hlinkClick r:id="" action="ppaction://ole?verb=0"/>
          </p:cNvPr>
          <p:cNvGraphicFramePr/>
          <p:nvPr/>
        </p:nvGraphicFramePr>
        <p:xfrm>
          <a:off x="1733550" y="1066800"/>
          <a:ext cx="7056438" cy="6096000"/>
        </p:xfrm>
        <a:graphic>
          <a:graphicData uri="http://schemas.openxmlformats.org/presentationml/2006/ole">
            <mc:AlternateContent xmlns:mc="http://schemas.openxmlformats.org/markup-compatibility/2006">
              <mc:Choice xmlns:v="urn:schemas-microsoft-com:vml" Requires="v">
                <p:oleObj spid="_x0000_s34817" name="剪辑" r:id="rId1" imgW="6731000" imgH="8001000" progId="">
                  <p:embed/>
                </p:oleObj>
              </mc:Choice>
              <mc:Fallback>
                <p:oleObj name="剪辑" r:id="rId1" imgW="6731000" imgH="8001000" progId="">
                  <p:embed/>
                  <p:pic>
                    <p:nvPicPr>
                      <p:cNvPr id="0" name="图片 34816"/>
                      <p:cNvPicPr/>
                      <p:nvPr/>
                    </p:nvPicPr>
                    <p:blipFill>
                      <a:blip r:embed="rId2"/>
                      <a:stretch>
                        <a:fillRect/>
                      </a:stretch>
                    </p:blipFill>
                    <p:spPr>
                      <a:xfrm>
                        <a:off x="1733550" y="1066800"/>
                        <a:ext cx="7056438" cy="6096000"/>
                      </a:xfrm>
                      <a:prstGeom prst="rect">
                        <a:avLst/>
                      </a:prstGeom>
                      <a:noFill/>
                      <a:ln w="12700">
                        <a:noFill/>
                      </a:ln>
                    </p:spPr>
                  </p:pic>
                </p:oleObj>
              </mc:Fallback>
            </mc:AlternateContent>
          </a:graphicData>
        </a:graphic>
      </p:graphicFrame>
      <p:sp>
        <p:nvSpPr>
          <p:cNvPr id="41999" name="Text Box 15"/>
          <p:cNvSpPr txBox="1">
            <a:spLocks noChangeArrowheads="1"/>
          </p:cNvSpPr>
          <p:nvPr/>
        </p:nvSpPr>
        <p:spPr bwMode="auto">
          <a:xfrm>
            <a:off x="2165350" y="2882900"/>
            <a:ext cx="6192838" cy="3378200"/>
          </a:xfrm>
          <a:prstGeom prst="rect">
            <a:avLst/>
          </a:prstGeom>
          <a:noFill/>
          <a:ln w="12700">
            <a:noFill/>
            <a:miter lim="800000"/>
          </a:ln>
        </p:spPr>
        <p:txBody>
          <a:bodyPr anchor="ctr">
            <a:spAutoFit/>
          </a:bodyPr>
          <a:lstStyle/>
          <a:p>
            <a:pPr algn="l" eaLnBrk="0" hangingPunct="0">
              <a:lnSpc>
                <a:spcPct val="180000"/>
              </a:lnSpc>
            </a:pPr>
            <a:r>
              <a:rPr lang="en-US" altLang="zh-CN">
                <a:solidFill>
                  <a:srgbClr val="FF0000"/>
                </a:solidFill>
              </a:rPr>
              <a:t>        </a:t>
            </a:r>
            <a:r>
              <a:rPr lang="zh-CN" altLang="en-US">
                <a:solidFill>
                  <a:srgbClr val="FF0000"/>
                </a:solidFill>
              </a:rPr>
              <a:t>所谓宏观接近法，是指首先对公司的总体业绩指标做出预测，然后确定下来企业所能够接受的新的薪酬总额，最后再按照一定的比例把它分配给各个部门的管理者，由管理者负责进一步分配到具体的员工身上。</a:t>
            </a:r>
            <a:r>
              <a:rPr lang="zh-CN" altLang="en-US" b="0">
                <a:solidFill>
                  <a:srgbClr val="000000"/>
                </a:solidFill>
              </a:rPr>
              <a:t> </a:t>
            </a:r>
            <a:endParaRPr lang="zh-CN" altLang="en-US" b="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342019"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2800" b="1" smtClean="0">
                <a:solidFill>
                  <a:srgbClr val="FFFFFF"/>
                </a:solidFill>
                <a:latin typeface="宋体" panose="02010600030101010101" pitchFamily="2" charset="-122"/>
              </a:rPr>
              <a:t>宏观接近法</a:t>
            </a:r>
            <a:r>
              <a:rPr lang="en-US" altLang="zh-CN" sz="2800" b="1" smtClean="0">
                <a:solidFill>
                  <a:srgbClr val="FFFFFF"/>
                </a:solidFill>
              </a:rPr>
              <a:t>—</a:t>
            </a:r>
            <a:r>
              <a:rPr lang="zh-CN" altLang="en-US" sz="2800" b="1" smtClean="0">
                <a:solidFill>
                  <a:srgbClr val="FFFFFF"/>
                </a:solidFill>
                <a:latin typeface="宋体" panose="02010600030101010101" pitchFamily="2" charset="-122"/>
              </a:rPr>
              <a:t>根据薪酬费用比率推算合理的薪酬费用总额</a:t>
            </a:r>
            <a:r>
              <a:rPr lang="zh-CN" altLang="en-US" sz="2800" smtClean="0"/>
              <a:t> </a:t>
            </a:r>
            <a:endParaRPr lang="zh-CN" altLang="en-US" sz="2800" b="1" smtClean="0">
              <a:solidFill>
                <a:srgbClr val="FFFFFF"/>
              </a:solidFill>
              <a:latin typeface="宋体" panose="02010600030101010101" pitchFamily="2" charset="-122"/>
            </a:endParaRPr>
          </a:p>
        </p:txBody>
      </p:sp>
      <p:sp>
        <p:nvSpPr>
          <p:cNvPr id="342020"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2021"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2022"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2023"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2024"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2025"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2026"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2027"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2028"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2029"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2030" name="Rectangle 14"/>
          <p:cNvSpPr>
            <a:spLocks noChangeArrowheads="1"/>
          </p:cNvSpPr>
          <p:nvPr/>
        </p:nvSpPr>
        <p:spPr bwMode="auto">
          <a:xfrm>
            <a:off x="1012825" y="1824038"/>
            <a:ext cx="8642350" cy="2282825"/>
          </a:xfrm>
          <a:prstGeom prst="rect">
            <a:avLst/>
          </a:prstGeom>
          <a:noFill/>
          <a:ln w="9525">
            <a:noFill/>
            <a:miter lim="800000"/>
          </a:ln>
        </p:spPr>
        <p:txBody>
          <a:bodyPr anchor="ctr">
            <a:spAutoFit/>
          </a:bodyPr>
          <a:lstStyle/>
          <a:p>
            <a:pPr indent="133350" algn="l">
              <a:lnSpc>
                <a:spcPct val="150000"/>
              </a:lnSpc>
            </a:pPr>
            <a:r>
              <a:rPr lang="zh-CN" altLang="en-US">
                <a:solidFill>
                  <a:srgbClr val="000000"/>
                </a:solidFill>
              </a:rPr>
              <a:t>薪酬费用比率</a:t>
            </a:r>
            <a:endParaRPr lang="zh-CN" altLang="en-US">
              <a:solidFill>
                <a:srgbClr val="000000"/>
              </a:solidFill>
            </a:endParaRPr>
          </a:p>
          <a:p>
            <a:pPr indent="133350" algn="l">
              <a:lnSpc>
                <a:spcPct val="150000"/>
              </a:lnSpc>
            </a:pPr>
            <a:endParaRPr lang="zh-CN" altLang="en-US">
              <a:solidFill>
                <a:srgbClr val="000000"/>
              </a:solidFill>
            </a:endParaRPr>
          </a:p>
          <a:p>
            <a:pPr indent="133350" algn="l">
              <a:lnSpc>
                <a:spcPct val="150000"/>
              </a:lnSpc>
            </a:pPr>
            <a:r>
              <a:rPr lang="zh-CN" altLang="en-US">
                <a:solidFill>
                  <a:srgbClr val="000000"/>
                </a:solidFill>
              </a:rPr>
              <a:t>       </a:t>
            </a:r>
            <a:r>
              <a:rPr lang="en-US" altLang="zh-CN">
                <a:solidFill>
                  <a:srgbClr val="000000"/>
                </a:solidFill>
              </a:rPr>
              <a:t>= </a:t>
            </a:r>
            <a:r>
              <a:rPr lang="zh-CN" altLang="en-US">
                <a:solidFill>
                  <a:srgbClr val="000000"/>
                </a:solidFill>
              </a:rPr>
              <a:t>薪酬费用总额</a:t>
            </a:r>
            <a:r>
              <a:rPr lang="en-US" altLang="zh-CN">
                <a:solidFill>
                  <a:srgbClr val="000000"/>
                </a:solidFill>
              </a:rPr>
              <a:t>/</a:t>
            </a:r>
            <a:r>
              <a:rPr lang="zh-CN" altLang="en-US">
                <a:solidFill>
                  <a:srgbClr val="000000"/>
                </a:solidFill>
              </a:rPr>
              <a:t>销售额</a:t>
            </a:r>
            <a:endParaRPr lang="zh-CN" altLang="en-US">
              <a:solidFill>
                <a:srgbClr val="000000"/>
              </a:solidFill>
            </a:endParaRPr>
          </a:p>
          <a:p>
            <a:pPr indent="133350" algn="l">
              <a:lnSpc>
                <a:spcPct val="150000"/>
              </a:lnSpc>
            </a:pPr>
            <a:r>
              <a:rPr lang="zh-CN" altLang="en-US">
                <a:solidFill>
                  <a:srgbClr val="000000"/>
                </a:solidFill>
              </a:rPr>
              <a:t>       </a:t>
            </a:r>
            <a:r>
              <a:rPr lang="en-US" altLang="zh-CN">
                <a:solidFill>
                  <a:srgbClr val="000000"/>
                </a:solidFill>
              </a:rPr>
              <a:t>=</a:t>
            </a:r>
            <a:r>
              <a:rPr lang="zh-CN" altLang="en-US">
                <a:solidFill>
                  <a:srgbClr val="000000"/>
                </a:solidFill>
              </a:rPr>
              <a:t>（薪酬费用总额</a:t>
            </a:r>
            <a:r>
              <a:rPr lang="en-US" altLang="zh-CN">
                <a:solidFill>
                  <a:srgbClr val="000000"/>
                </a:solidFill>
              </a:rPr>
              <a:t>/</a:t>
            </a:r>
            <a:r>
              <a:rPr lang="zh-CN" altLang="en-US">
                <a:solidFill>
                  <a:srgbClr val="000000"/>
                </a:solidFill>
              </a:rPr>
              <a:t>员工人数）</a:t>
            </a:r>
            <a:r>
              <a:rPr lang="en-US" altLang="zh-CN">
                <a:solidFill>
                  <a:srgbClr val="000000"/>
                </a:solidFill>
              </a:rPr>
              <a:t>/</a:t>
            </a:r>
            <a:r>
              <a:rPr lang="zh-CN" altLang="en-US">
                <a:solidFill>
                  <a:srgbClr val="000000"/>
                </a:solidFill>
              </a:rPr>
              <a:t>（销售总额</a:t>
            </a:r>
            <a:r>
              <a:rPr lang="en-US" altLang="zh-CN">
                <a:solidFill>
                  <a:srgbClr val="000000"/>
                </a:solidFill>
              </a:rPr>
              <a:t>/</a:t>
            </a:r>
            <a:r>
              <a:rPr lang="zh-CN" altLang="en-US">
                <a:solidFill>
                  <a:srgbClr val="000000"/>
                </a:solidFill>
              </a:rPr>
              <a:t>员工人数）</a:t>
            </a:r>
            <a:endParaRPr lang="zh-CN" alt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343043"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2800" b="1" smtClean="0">
                <a:solidFill>
                  <a:srgbClr val="FFFFFF"/>
                </a:solidFill>
                <a:latin typeface="宋体" panose="02010600030101010101" pitchFamily="2" charset="-122"/>
              </a:rPr>
              <a:t>宏观接近法</a:t>
            </a:r>
            <a:r>
              <a:rPr lang="en-US" altLang="zh-CN" sz="2800" b="1" smtClean="0">
                <a:solidFill>
                  <a:srgbClr val="FFFFFF"/>
                </a:solidFill>
              </a:rPr>
              <a:t>—</a:t>
            </a:r>
            <a:r>
              <a:rPr lang="zh-CN" altLang="en-US" sz="2800" b="1" smtClean="0">
                <a:solidFill>
                  <a:srgbClr val="FFFFFF"/>
                </a:solidFill>
                <a:latin typeface="宋体" panose="02010600030101010101" pitchFamily="2" charset="-122"/>
              </a:rPr>
              <a:t>根据盈亏平衡点推断适当的薪酬费用比率</a:t>
            </a:r>
            <a:r>
              <a:rPr lang="zh-CN" altLang="en-US" smtClean="0"/>
              <a:t> </a:t>
            </a:r>
            <a:endParaRPr lang="zh-CN" altLang="en-US" sz="2800" b="1" smtClean="0">
              <a:solidFill>
                <a:srgbClr val="FFFFFF"/>
              </a:solidFill>
              <a:latin typeface="宋体" panose="02010600030101010101" pitchFamily="2" charset="-122"/>
            </a:endParaRPr>
          </a:p>
        </p:txBody>
      </p:sp>
      <p:sp>
        <p:nvSpPr>
          <p:cNvPr id="343044"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3045"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3046"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3047"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3048"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3049"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3050"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3051"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3052"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3053"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grpSp>
        <p:nvGrpSpPr>
          <p:cNvPr id="343054" name="Group 14"/>
          <p:cNvGrpSpPr/>
          <p:nvPr/>
        </p:nvGrpSpPr>
        <p:grpSpPr bwMode="auto">
          <a:xfrm>
            <a:off x="1517650" y="1506538"/>
            <a:ext cx="7920038" cy="5183187"/>
            <a:chOff x="3439" y="9084"/>
            <a:chExt cx="5381" cy="4528"/>
          </a:xfrm>
        </p:grpSpPr>
        <p:sp>
          <p:nvSpPr>
            <p:cNvPr id="343055" name="Text Box 15"/>
            <p:cNvSpPr txBox="1">
              <a:spLocks noChangeArrowheads="1"/>
            </p:cNvSpPr>
            <p:nvPr/>
          </p:nvSpPr>
          <p:spPr bwMode="auto">
            <a:xfrm>
              <a:off x="4280" y="11372"/>
              <a:ext cx="720" cy="468"/>
            </a:xfrm>
            <a:prstGeom prst="rect">
              <a:avLst/>
            </a:prstGeom>
            <a:solidFill>
              <a:srgbClr val="FFFFFF"/>
            </a:solidFill>
            <a:ln w="9525">
              <a:solidFill>
                <a:srgbClr val="FFFFFF"/>
              </a:solidFill>
              <a:miter lim="800000"/>
            </a:ln>
          </p:spPr>
          <p:txBody>
            <a:bodyPr/>
            <a:lstStyle/>
            <a:p>
              <a:pPr algn="ctr"/>
              <a:r>
                <a:rPr lang="zh-CN" altLang="en-US" sz="1600" b="0" dirty="0">
                  <a:solidFill>
                    <a:srgbClr val="000000"/>
                  </a:solidFill>
                </a:rPr>
                <a:t>亏损</a:t>
              </a:r>
              <a:endParaRPr lang="zh-CN" altLang="en-US" sz="1600" b="0" dirty="0">
                <a:solidFill>
                  <a:srgbClr val="000000"/>
                </a:solidFill>
              </a:endParaRPr>
            </a:p>
          </p:txBody>
        </p:sp>
        <p:sp>
          <p:nvSpPr>
            <p:cNvPr id="343056" name="Line 16"/>
            <p:cNvSpPr>
              <a:spLocks noChangeShapeType="1"/>
            </p:cNvSpPr>
            <p:nvPr/>
          </p:nvSpPr>
          <p:spPr bwMode="auto">
            <a:xfrm flipV="1">
              <a:off x="4236" y="12984"/>
              <a:ext cx="4044" cy="4"/>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343057" name="Line 17"/>
            <p:cNvSpPr>
              <a:spLocks noChangeShapeType="1"/>
            </p:cNvSpPr>
            <p:nvPr/>
          </p:nvSpPr>
          <p:spPr bwMode="auto">
            <a:xfrm flipV="1">
              <a:off x="4236" y="9084"/>
              <a:ext cx="0" cy="3900"/>
            </a:xfrm>
            <a:prstGeom prst="line">
              <a:avLst/>
            </a:prstGeom>
            <a:noFill/>
            <a:ln w="9525">
              <a:solidFill>
                <a:srgbClr val="000000"/>
              </a:solidFill>
              <a:round/>
              <a:tailEnd type="triangle" w="med" len="med"/>
            </a:ln>
          </p:spPr>
          <p:txBody>
            <a:bodyPr/>
            <a:lstStyle/>
            <a:p>
              <a:endParaRPr lang="en-US">
                <a:solidFill>
                  <a:srgbClr val="000000"/>
                </a:solidFill>
              </a:endParaRPr>
            </a:p>
          </p:txBody>
        </p:sp>
        <p:sp>
          <p:nvSpPr>
            <p:cNvPr id="343058" name="Line 18"/>
            <p:cNvSpPr>
              <a:spLocks noChangeShapeType="1"/>
            </p:cNvSpPr>
            <p:nvPr/>
          </p:nvSpPr>
          <p:spPr bwMode="auto">
            <a:xfrm flipV="1">
              <a:off x="4236" y="9552"/>
              <a:ext cx="3144" cy="2496"/>
            </a:xfrm>
            <a:prstGeom prst="line">
              <a:avLst/>
            </a:prstGeom>
            <a:noFill/>
            <a:ln w="9525">
              <a:solidFill>
                <a:srgbClr val="000000"/>
              </a:solidFill>
              <a:round/>
            </a:ln>
          </p:spPr>
          <p:txBody>
            <a:bodyPr/>
            <a:lstStyle/>
            <a:p>
              <a:endParaRPr lang="en-US">
                <a:solidFill>
                  <a:srgbClr val="000000"/>
                </a:solidFill>
              </a:endParaRPr>
            </a:p>
          </p:txBody>
        </p:sp>
        <p:sp>
          <p:nvSpPr>
            <p:cNvPr id="343059" name="Line 19"/>
            <p:cNvSpPr>
              <a:spLocks noChangeShapeType="1"/>
            </p:cNvSpPr>
            <p:nvPr/>
          </p:nvSpPr>
          <p:spPr bwMode="auto">
            <a:xfrm flipV="1">
              <a:off x="4236" y="12048"/>
              <a:ext cx="3684" cy="4"/>
            </a:xfrm>
            <a:prstGeom prst="line">
              <a:avLst/>
            </a:prstGeom>
            <a:noFill/>
            <a:ln w="9525">
              <a:solidFill>
                <a:srgbClr val="000000"/>
              </a:solidFill>
              <a:round/>
            </a:ln>
          </p:spPr>
          <p:txBody>
            <a:bodyPr/>
            <a:lstStyle/>
            <a:p>
              <a:endParaRPr lang="en-US">
                <a:solidFill>
                  <a:srgbClr val="000000"/>
                </a:solidFill>
              </a:endParaRPr>
            </a:p>
          </p:txBody>
        </p:sp>
        <p:sp>
          <p:nvSpPr>
            <p:cNvPr id="343060" name="Line 20"/>
            <p:cNvSpPr>
              <a:spLocks noChangeShapeType="1"/>
            </p:cNvSpPr>
            <p:nvPr/>
          </p:nvSpPr>
          <p:spPr bwMode="auto">
            <a:xfrm flipV="1">
              <a:off x="4320" y="10176"/>
              <a:ext cx="3388" cy="1248"/>
            </a:xfrm>
            <a:prstGeom prst="line">
              <a:avLst/>
            </a:prstGeom>
            <a:noFill/>
            <a:ln w="9525">
              <a:solidFill>
                <a:srgbClr val="000000"/>
              </a:solidFill>
              <a:round/>
            </a:ln>
          </p:spPr>
          <p:txBody>
            <a:bodyPr/>
            <a:lstStyle/>
            <a:p>
              <a:endParaRPr lang="en-US">
                <a:solidFill>
                  <a:srgbClr val="000000"/>
                </a:solidFill>
              </a:endParaRPr>
            </a:p>
          </p:txBody>
        </p:sp>
        <p:sp>
          <p:nvSpPr>
            <p:cNvPr id="343061" name="Text Box 21"/>
            <p:cNvSpPr txBox="1">
              <a:spLocks noChangeArrowheads="1"/>
            </p:cNvSpPr>
            <p:nvPr/>
          </p:nvSpPr>
          <p:spPr bwMode="auto">
            <a:xfrm>
              <a:off x="7425" y="9244"/>
              <a:ext cx="1395" cy="468"/>
            </a:xfrm>
            <a:prstGeom prst="rect">
              <a:avLst/>
            </a:prstGeom>
            <a:solidFill>
              <a:srgbClr val="FFFFFF"/>
            </a:solidFill>
            <a:ln w="9525">
              <a:solidFill>
                <a:srgbClr val="FFFFFF"/>
              </a:solidFill>
              <a:miter lim="800000"/>
            </a:ln>
          </p:spPr>
          <p:txBody>
            <a:bodyPr/>
            <a:lstStyle/>
            <a:p>
              <a:r>
                <a:rPr lang="zh-CN" altLang="en-US" sz="1600" b="0">
                  <a:solidFill>
                    <a:srgbClr val="000000"/>
                  </a:solidFill>
                </a:rPr>
                <a:t>销售收入线</a:t>
              </a:r>
              <a:endParaRPr lang="zh-CN" altLang="en-US" sz="1600" b="0">
                <a:solidFill>
                  <a:srgbClr val="000000"/>
                </a:solidFill>
              </a:endParaRPr>
            </a:p>
          </p:txBody>
        </p:sp>
        <p:sp>
          <p:nvSpPr>
            <p:cNvPr id="343062" name="Text Box 22"/>
            <p:cNvSpPr txBox="1">
              <a:spLocks noChangeArrowheads="1"/>
            </p:cNvSpPr>
            <p:nvPr/>
          </p:nvSpPr>
          <p:spPr bwMode="auto">
            <a:xfrm>
              <a:off x="7624" y="10180"/>
              <a:ext cx="1196" cy="468"/>
            </a:xfrm>
            <a:prstGeom prst="rect">
              <a:avLst/>
            </a:prstGeom>
            <a:solidFill>
              <a:srgbClr val="FFFFFF"/>
            </a:solidFill>
            <a:ln w="9525">
              <a:solidFill>
                <a:srgbClr val="FFFFFF"/>
              </a:solidFill>
              <a:miter lim="800000"/>
            </a:ln>
          </p:spPr>
          <p:txBody>
            <a:bodyPr/>
            <a:lstStyle/>
            <a:p>
              <a:r>
                <a:rPr lang="zh-CN" altLang="en-US" sz="1800" b="0">
                  <a:solidFill>
                    <a:srgbClr val="000000"/>
                  </a:solidFill>
                </a:rPr>
                <a:t>总成本线</a:t>
              </a:r>
              <a:endParaRPr lang="zh-CN" altLang="en-US" sz="1800" b="0">
                <a:solidFill>
                  <a:srgbClr val="000000"/>
                </a:solidFill>
              </a:endParaRPr>
            </a:p>
          </p:txBody>
        </p:sp>
        <p:sp>
          <p:nvSpPr>
            <p:cNvPr id="343063" name="Line 23"/>
            <p:cNvSpPr>
              <a:spLocks noChangeShapeType="1"/>
            </p:cNvSpPr>
            <p:nvPr/>
          </p:nvSpPr>
          <p:spPr bwMode="auto">
            <a:xfrm flipH="1">
              <a:off x="6840" y="10644"/>
              <a:ext cx="0" cy="1248"/>
            </a:xfrm>
            <a:prstGeom prst="line">
              <a:avLst/>
            </a:prstGeom>
            <a:noFill/>
            <a:ln w="9525">
              <a:solidFill>
                <a:srgbClr val="000000"/>
              </a:solidFill>
              <a:round/>
              <a:headEnd type="triangle" w="med" len="med"/>
              <a:tailEnd type="triangle" w="med" len="med"/>
            </a:ln>
          </p:spPr>
          <p:txBody>
            <a:bodyPr/>
            <a:lstStyle/>
            <a:p>
              <a:endParaRPr lang="en-US">
                <a:solidFill>
                  <a:srgbClr val="000000"/>
                </a:solidFill>
              </a:endParaRPr>
            </a:p>
          </p:txBody>
        </p:sp>
        <p:sp>
          <p:nvSpPr>
            <p:cNvPr id="343064" name="Line 24"/>
            <p:cNvSpPr>
              <a:spLocks noChangeShapeType="1"/>
            </p:cNvSpPr>
            <p:nvPr/>
          </p:nvSpPr>
          <p:spPr bwMode="auto">
            <a:xfrm>
              <a:off x="6840" y="12204"/>
              <a:ext cx="0" cy="780"/>
            </a:xfrm>
            <a:prstGeom prst="line">
              <a:avLst/>
            </a:prstGeom>
            <a:noFill/>
            <a:ln w="9525">
              <a:solidFill>
                <a:srgbClr val="000000"/>
              </a:solidFill>
              <a:round/>
              <a:headEnd type="triangle" w="med" len="med"/>
              <a:tailEnd type="triangle" w="med" len="med"/>
            </a:ln>
          </p:spPr>
          <p:txBody>
            <a:bodyPr/>
            <a:lstStyle/>
            <a:p>
              <a:endParaRPr lang="en-US">
                <a:solidFill>
                  <a:srgbClr val="000000"/>
                </a:solidFill>
              </a:endParaRPr>
            </a:p>
          </p:txBody>
        </p:sp>
        <p:sp>
          <p:nvSpPr>
            <p:cNvPr id="343065" name="Text Box 25"/>
            <p:cNvSpPr txBox="1">
              <a:spLocks noChangeArrowheads="1"/>
            </p:cNvSpPr>
            <p:nvPr/>
          </p:nvSpPr>
          <p:spPr bwMode="auto">
            <a:xfrm>
              <a:off x="7026" y="11116"/>
              <a:ext cx="1196" cy="468"/>
            </a:xfrm>
            <a:prstGeom prst="rect">
              <a:avLst/>
            </a:prstGeom>
            <a:solidFill>
              <a:srgbClr val="FFFFFF"/>
            </a:solidFill>
            <a:ln w="9525">
              <a:solidFill>
                <a:srgbClr val="FFFFFF"/>
              </a:solidFill>
              <a:miter lim="800000"/>
            </a:ln>
          </p:spPr>
          <p:txBody>
            <a:bodyPr/>
            <a:lstStyle/>
            <a:p>
              <a:r>
                <a:rPr lang="zh-CN" altLang="en-US" sz="1600" b="0">
                  <a:solidFill>
                    <a:srgbClr val="000000"/>
                  </a:solidFill>
                </a:rPr>
                <a:t>可变成本</a:t>
              </a:r>
              <a:endParaRPr lang="zh-CN" altLang="en-US" sz="1600" b="0">
                <a:solidFill>
                  <a:srgbClr val="000000"/>
                </a:solidFill>
              </a:endParaRPr>
            </a:p>
          </p:txBody>
        </p:sp>
        <p:sp>
          <p:nvSpPr>
            <p:cNvPr id="343066" name="Text Box 26"/>
            <p:cNvSpPr txBox="1">
              <a:spLocks noChangeArrowheads="1"/>
            </p:cNvSpPr>
            <p:nvPr/>
          </p:nvSpPr>
          <p:spPr bwMode="auto">
            <a:xfrm>
              <a:off x="7026" y="12360"/>
              <a:ext cx="1196" cy="468"/>
            </a:xfrm>
            <a:prstGeom prst="rect">
              <a:avLst/>
            </a:prstGeom>
            <a:solidFill>
              <a:srgbClr val="FFFFFF"/>
            </a:solidFill>
            <a:ln w="9525">
              <a:solidFill>
                <a:srgbClr val="FFFFFF"/>
              </a:solidFill>
              <a:miter lim="800000"/>
            </a:ln>
          </p:spPr>
          <p:txBody>
            <a:bodyPr/>
            <a:lstStyle/>
            <a:p>
              <a:r>
                <a:rPr lang="zh-CN" altLang="en-US" sz="1600" b="0">
                  <a:solidFill>
                    <a:srgbClr val="000000"/>
                  </a:solidFill>
                </a:rPr>
                <a:t>固定成本 </a:t>
              </a:r>
              <a:endParaRPr lang="zh-CN" altLang="en-US" sz="1600" b="0">
                <a:solidFill>
                  <a:srgbClr val="000000"/>
                </a:solidFill>
              </a:endParaRPr>
            </a:p>
          </p:txBody>
        </p:sp>
        <p:sp>
          <p:nvSpPr>
            <p:cNvPr id="343067" name="Text Box 27"/>
            <p:cNvSpPr txBox="1">
              <a:spLocks noChangeArrowheads="1"/>
            </p:cNvSpPr>
            <p:nvPr/>
          </p:nvSpPr>
          <p:spPr bwMode="auto">
            <a:xfrm>
              <a:off x="3439" y="9392"/>
              <a:ext cx="598" cy="1252"/>
            </a:xfrm>
            <a:prstGeom prst="rect">
              <a:avLst/>
            </a:prstGeom>
            <a:solidFill>
              <a:srgbClr val="FFFFFF"/>
            </a:solidFill>
            <a:ln w="9525">
              <a:solidFill>
                <a:srgbClr val="FFFFFF"/>
              </a:solidFill>
              <a:miter lim="800000"/>
            </a:ln>
          </p:spPr>
          <p:txBody>
            <a:bodyPr vert="eaVert"/>
            <a:lstStyle/>
            <a:p>
              <a:r>
                <a:rPr lang="zh-CN" altLang="en-US" sz="1800">
                  <a:solidFill>
                    <a:srgbClr val="000000"/>
                  </a:solidFill>
                </a:rPr>
                <a:t>成本与收入</a:t>
              </a:r>
              <a:endParaRPr lang="zh-CN" altLang="en-US" sz="1800" b="0">
                <a:solidFill>
                  <a:srgbClr val="000000"/>
                </a:solidFill>
              </a:endParaRPr>
            </a:p>
          </p:txBody>
        </p:sp>
        <p:sp>
          <p:nvSpPr>
            <p:cNvPr id="343068" name="Text Box 28"/>
            <p:cNvSpPr txBox="1">
              <a:spLocks noChangeArrowheads="1"/>
            </p:cNvSpPr>
            <p:nvPr/>
          </p:nvSpPr>
          <p:spPr bwMode="auto">
            <a:xfrm>
              <a:off x="7026" y="13144"/>
              <a:ext cx="1595" cy="468"/>
            </a:xfrm>
            <a:prstGeom prst="rect">
              <a:avLst/>
            </a:prstGeom>
            <a:solidFill>
              <a:srgbClr val="FFFFFF"/>
            </a:solidFill>
            <a:ln w="9525">
              <a:solidFill>
                <a:srgbClr val="FFFFFF"/>
              </a:solidFill>
              <a:miter lim="800000"/>
            </a:ln>
          </p:spPr>
          <p:txBody>
            <a:bodyPr/>
            <a:lstStyle/>
            <a:p>
              <a:r>
                <a:rPr lang="zh-CN" altLang="en-US" sz="1600">
                  <a:solidFill>
                    <a:srgbClr val="000000"/>
                  </a:solidFill>
                </a:rPr>
                <a:t>销售数量</a:t>
              </a:r>
              <a:endParaRPr lang="zh-CN" altLang="en-US" sz="1600" b="0">
                <a:solidFill>
                  <a:srgbClr val="000000"/>
                </a:solidFill>
              </a:endParaRPr>
            </a:p>
          </p:txBody>
        </p:sp>
        <p:sp>
          <p:nvSpPr>
            <p:cNvPr id="343069" name="Text Box 29"/>
            <p:cNvSpPr txBox="1">
              <a:spLocks noChangeArrowheads="1"/>
            </p:cNvSpPr>
            <p:nvPr/>
          </p:nvSpPr>
          <p:spPr bwMode="auto">
            <a:xfrm>
              <a:off x="6808" y="9864"/>
              <a:ext cx="752" cy="468"/>
            </a:xfrm>
            <a:prstGeom prst="rect">
              <a:avLst/>
            </a:prstGeom>
            <a:noFill/>
            <a:ln w="9525">
              <a:solidFill>
                <a:srgbClr val="FFFFFF"/>
              </a:solidFill>
              <a:miter lim="800000"/>
            </a:ln>
          </p:spPr>
          <p:txBody>
            <a:bodyPr/>
            <a:lstStyle/>
            <a:p>
              <a:r>
                <a:rPr lang="zh-CN" altLang="en-US" sz="1600" b="0">
                  <a:solidFill>
                    <a:srgbClr val="000000"/>
                  </a:solidFill>
                </a:rPr>
                <a:t>盈利</a:t>
              </a:r>
              <a:endParaRPr lang="zh-CN" altLang="en-US" sz="1600" b="0">
                <a:solidFill>
                  <a:srgbClr val="000000"/>
                </a:solidFill>
              </a:endParaRPr>
            </a:p>
          </p:txBody>
        </p:sp>
        <p:sp>
          <p:nvSpPr>
            <p:cNvPr id="343070" name="Text Box 30"/>
            <p:cNvSpPr txBox="1">
              <a:spLocks noChangeArrowheads="1"/>
            </p:cNvSpPr>
            <p:nvPr/>
          </p:nvSpPr>
          <p:spPr bwMode="auto">
            <a:xfrm>
              <a:off x="5400" y="10488"/>
              <a:ext cx="540" cy="468"/>
            </a:xfrm>
            <a:prstGeom prst="rect">
              <a:avLst/>
            </a:prstGeom>
            <a:noFill/>
            <a:ln w="9525">
              <a:solidFill>
                <a:srgbClr val="FFFFFF"/>
              </a:solidFill>
              <a:miter lim="800000"/>
            </a:ln>
          </p:spPr>
          <p:txBody>
            <a:bodyPr/>
            <a:lstStyle/>
            <a:p>
              <a:r>
                <a:rPr lang="en-US" altLang="zh-CN" sz="1600" b="0">
                  <a:solidFill>
                    <a:srgbClr val="000000"/>
                  </a:solidFill>
                </a:rPr>
                <a:t>A</a:t>
              </a:r>
              <a:endParaRPr lang="en-US" altLang="zh-CN" sz="1600" b="0">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344067"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2800" b="1" smtClean="0">
                <a:solidFill>
                  <a:srgbClr val="FFFFFF"/>
                </a:solidFill>
                <a:latin typeface="宋体" panose="02010600030101010101" pitchFamily="2" charset="-122"/>
              </a:rPr>
              <a:t>宏观接近法</a:t>
            </a:r>
            <a:r>
              <a:rPr lang="en-US" altLang="zh-CN" sz="2800" b="1" smtClean="0">
                <a:solidFill>
                  <a:srgbClr val="FFFFFF"/>
                </a:solidFill>
              </a:rPr>
              <a:t>—</a:t>
            </a:r>
            <a:r>
              <a:rPr lang="zh-CN" altLang="en-US" sz="2800" b="1" smtClean="0">
                <a:solidFill>
                  <a:srgbClr val="FFFFFF"/>
                </a:solidFill>
                <a:latin typeface="宋体" panose="02010600030101010101" pitchFamily="2" charset="-122"/>
              </a:rPr>
              <a:t>根据盈亏平衡点推断适当的薪酬费用比率</a:t>
            </a:r>
            <a:r>
              <a:rPr lang="zh-CN" altLang="en-US" smtClean="0"/>
              <a:t> </a:t>
            </a:r>
            <a:endParaRPr lang="zh-CN" altLang="en-US" sz="2800" b="1" smtClean="0">
              <a:solidFill>
                <a:srgbClr val="FFFFFF"/>
              </a:solidFill>
              <a:latin typeface="宋体" panose="02010600030101010101" pitchFamily="2" charset="-122"/>
            </a:endParaRPr>
          </a:p>
        </p:txBody>
      </p:sp>
      <p:sp>
        <p:nvSpPr>
          <p:cNvPr id="344068"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4069"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4070"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4071"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4072"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4074"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4075" name="Rectangle 11"/>
          <p:cNvSpPr>
            <a:spLocks noChangeArrowheads="1"/>
          </p:cNvSpPr>
          <p:nvPr/>
        </p:nvSpPr>
        <p:spPr bwMode="auto">
          <a:xfrm>
            <a:off x="10787063" y="3890009"/>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4076"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4077"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4078" name="Rectangle 14"/>
          <p:cNvSpPr>
            <a:spLocks noChangeArrowheads="1"/>
          </p:cNvSpPr>
          <p:nvPr/>
        </p:nvSpPr>
        <p:spPr bwMode="auto">
          <a:xfrm>
            <a:off x="80973" y="1329764"/>
            <a:ext cx="10801335" cy="5743111"/>
          </a:xfrm>
          <a:prstGeom prst="rect">
            <a:avLst/>
          </a:prstGeom>
          <a:noFill/>
          <a:ln w="9525">
            <a:noFill/>
            <a:miter lim="800000"/>
          </a:ln>
        </p:spPr>
        <p:txBody>
          <a:bodyPr wrap="square" anchor="ctr">
            <a:spAutoFit/>
          </a:bodyPr>
          <a:lstStyle/>
          <a:p>
            <a:pPr indent="676275" algn="l">
              <a:lnSpc>
                <a:spcPct val="170000"/>
              </a:lnSpc>
            </a:pPr>
            <a:r>
              <a:rPr lang="zh-CN" altLang="en-US" b="0" dirty="0" smtClean="0">
                <a:solidFill>
                  <a:srgbClr val="000000"/>
                </a:solidFill>
              </a:rPr>
              <a:t>盈亏</a:t>
            </a:r>
            <a:r>
              <a:rPr lang="zh-CN" altLang="en-US" b="0" dirty="0">
                <a:solidFill>
                  <a:srgbClr val="000000"/>
                </a:solidFill>
              </a:rPr>
              <a:t>平衡点、边际盈利点和安全盈利点所要求销售额计算公式是：</a:t>
            </a:r>
            <a:endParaRPr lang="zh-CN" altLang="en-US" b="0" dirty="0">
              <a:solidFill>
                <a:srgbClr val="000000"/>
              </a:solidFill>
            </a:endParaRPr>
          </a:p>
          <a:p>
            <a:pPr indent="676275" algn="l">
              <a:lnSpc>
                <a:spcPct val="170000"/>
              </a:lnSpc>
            </a:pPr>
            <a:r>
              <a:rPr lang="en-US" altLang="zh-CN" dirty="0" smtClean="0">
                <a:solidFill>
                  <a:srgbClr val="000000"/>
                </a:solidFill>
              </a:rPr>
              <a:t>	</a:t>
            </a:r>
            <a:r>
              <a:rPr lang="zh-CN" altLang="en-US" dirty="0" smtClean="0">
                <a:solidFill>
                  <a:srgbClr val="000000"/>
                </a:solidFill>
              </a:rPr>
              <a:t>盈亏</a:t>
            </a:r>
            <a:r>
              <a:rPr lang="zh-CN" altLang="en-US" dirty="0">
                <a:solidFill>
                  <a:srgbClr val="000000"/>
                </a:solidFill>
              </a:rPr>
              <a:t>平衡点</a:t>
            </a:r>
            <a:r>
              <a:rPr lang="en-US" altLang="zh-CN" dirty="0">
                <a:solidFill>
                  <a:srgbClr val="000000"/>
                </a:solidFill>
              </a:rPr>
              <a:t>=</a:t>
            </a:r>
            <a:r>
              <a:rPr lang="zh-CN" altLang="en-US" dirty="0">
                <a:solidFill>
                  <a:srgbClr val="000000"/>
                </a:solidFill>
              </a:rPr>
              <a:t>固定成本</a:t>
            </a:r>
            <a:r>
              <a:rPr lang="en-US" altLang="zh-CN" dirty="0">
                <a:solidFill>
                  <a:srgbClr val="000000"/>
                </a:solidFill>
              </a:rPr>
              <a:t>/</a:t>
            </a:r>
            <a:r>
              <a:rPr lang="zh-CN" altLang="en-US" dirty="0">
                <a:solidFill>
                  <a:srgbClr val="000000"/>
                </a:solidFill>
              </a:rPr>
              <a:t>（</a:t>
            </a:r>
            <a:r>
              <a:rPr lang="en-US" altLang="zh-CN" dirty="0">
                <a:solidFill>
                  <a:srgbClr val="000000"/>
                </a:solidFill>
              </a:rPr>
              <a:t>1</a:t>
            </a:r>
            <a:r>
              <a:rPr lang="zh-CN" altLang="en-US" dirty="0">
                <a:solidFill>
                  <a:srgbClr val="000000"/>
                </a:solidFill>
              </a:rPr>
              <a:t>－变动成本比率）</a:t>
            </a:r>
            <a:endParaRPr lang="zh-CN" altLang="en-US" dirty="0">
              <a:solidFill>
                <a:srgbClr val="000000"/>
              </a:solidFill>
            </a:endParaRPr>
          </a:p>
          <a:p>
            <a:pPr indent="676275" algn="l">
              <a:lnSpc>
                <a:spcPct val="170000"/>
              </a:lnSpc>
            </a:pPr>
            <a:r>
              <a:rPr lang="en-US" altLang="zh-CN" dirty="0" smtClean="0">
                <a:solidFill>
                  <a:srgbClr val="000000"/>
                </a:solidFill>
              </a:rPr>
              <a:t>	</a:t>
            </a:r>
            <a:r>
              <a:rPr lang="zh-CN" altLang="en-US" dirty="0" smtClean="0">
                <a:solidFill>
                  <a:srgbClr val="000000"/>
                </a:solidFill>
              </a:rPr>
              <a:t>边际</a:t>
            </a:r>
            <a:r>
              <a:rPr lang="zh-CN" altLang="en-US" dirty="0">
                <a:solidFill>
                  <a:srgbClr val="000000"/>
                </a:solidFill>
              </a:rPr>
              <a:t>盈利点</a:t>
            </a:r>
            <a:r>
              <a:rPr lang="en-US" altLang="zh-CN" dirty="0">
                <a:solidFill>
                  <a:srgbClr val="000000"/>
                </a:solidFill>
              </a:rPr>
              <a:t>=</a:t>
            </a:r>
            <a:r>
              <a:rPr lang="zh-CN" altLang="en-US" dirty="0">
                <a:solidFill>
                  <a:srgbClr val="000000"/>
                </a:solidFill>
              </a:rPr>
              <a:t>（固定成本＋股息分配）</a:t>
            </a:r>
            <a:r>
              <a:rPr lang="en-US" altLang="zh-CN" dirty="0">
                <a:solidFill>
                  <a:srgbClr val="000000"/>
                </a:solidFill>
              </a:rPr>
              <a:t>/</a:t>
            </a:r>
            <a:r>
              <a:rPr lang="zh-CN" altLang="en-US" dirty="0">
                <a:solidFill>
                  <a:srgbClr val="000000"/>
                </a:solidFill>
              </a:rPr>
              <a:t>（</a:t>
            </a:r>
            <a:r>
              <a:rPr lang="en-US" altLang="zh-CN" dirty="0">
                <a:solidFill>
                  <a:srgbClr val="000000"/>
                </a:solidFill>
              </a:rPr>
              <a:t>1</a:t>
            </a:r>
            <a:r>
              <a:rPr lang="zh-CN" altLang="en-US" dirty="0">
                <a:solidFill>
                  <a:srgbClr val="000000"/>
                </a:solidFill>
              </a:rPr>
              <a:t>－变动成本比率）</a:t>
            </a:r>
            <a:endParaRPr lang="zh-CN" altLang="en-US" dirty="0">
              <a:solidFill>
                <a:srgbClr val="000000"/>
              </a:solidFill>
            </a:endParaRPr>
          </a:p>
          <a:p>
            <a:pPr indent="676275" algn="l">
              <a:lnSpc>
                <a:spcPct val="170000"/>
              </a:lnSpc>
            </a:pPr>
            <a:r>
              <a:rPr lang="en-US" altLang="zh-CN" dirty="0" smtClean="0">
                <a:solidFill>
                  <a:srgbClr val="000000"/>
                </a:solidFill>
              </a:rPr>
              <a:t>	</a:t>
            </a:r>
            <a:r>
              <a:rPr lang="zh-CN" altLang="en-US" dirty="0" smtClean="0">
                <a:solidFill>
                  <a:srgbClr val="000000"/>
                </a:solidFill>
              </a:rPr>
              <a:t>安全</a:t>
            </a:r>
            <a:r>
              <a:rPr lang="zh-CN" altLang="en-US" dirty="0">
                <a:solidFill>
                  <a:srgbClr val="000000"/>
                </a:solidFill>
              </a:rPr>
              <a:t>盈利点</a:t>
            </a:r>
            <a:r>
              <a:rPr lang="en-US" altLang="zh-CN" dirty="0">
                <a:solidFill>
                  <a:srgbClr val="000000"/>
                </a:solidFill>
              </a:rPr>
              <a:t>=</a:t>
            </a:r>
            <a:r>
              <a:rPr lang="zh-CN" altLang="en-US" dirty="0">
                <a:solidFill>
                  <a:srgbClr val="000000"/>
                </a:solidFill>
              </a:rPr>
              <a:t>（固定成本＋股息分配＋企业盈利保留）</a:t>
            </a:r>
            <a:r>
              <a:rPr lang="en-US" altLang="zh-CN" dirty="0">
                <a:solidFill>
                  <a:srgbClr val="000000"/>
                </a:solidFill>
              </a:rPr>
              <a:t>/</a:t>
            </a:r>
            <a:endParaRPr lang="en-US" altLang="zh-CN" dirty="0">
              <a:solidFill>
                <a:srgbClr val="000000"/>
              </a:solidFill>
            </a:endParaRPr>
          </a:p>
          <a:p>
            <a:pPr indent="676275" algn="l">
              <a:lnSpc>
                <a:spcPct val="170000"/>
              </a:lnSpc>
            </a:pPr>
            <a:r>
              <a:rPr lang="en-US" altLang="zh-CN" dirty="0">
                <a:solidFill>
                  <a:srgbClr val="000000"/>
                </a:solidFill>
              </a:rPr>
              <a:t>                             </a:t>
            </a:r>
            <a:r>
              <a:rPr lang="zh-CN" altLang="en-US" dirty="0">
                <a:solidFill>
                  <a:srgbClr val="000000"/>
                </a:solidFill>
              </a:rPr>
              <a:t>（</a:t>
            </a:r>
            <a:r>
              <a:rPr lang="en-US" altLang="zh-CN" dirty="0">
                <a:solidFill>
                  <a:srgbClr val="000000"/>
                </a:solidFill>
              </a:rPr>
              <a:t>1</a:t>
            </a:r>
            <a:r>
              <a:rPr lang="zh-CN" altLang="en-US" dirty="0">
                <a:solidFill>
                  <a:srgbClr val="000000"/>
                </a:solidFill>
              </a:rPr>
              <a:t>－变动成本比率）</a:t>
            </a:r>
            <a:endParaRPr lang="zh-CN" altLang="en-US" dirty="0">
              <a:solidFill>
                <a:srgbClr val="000000"/>
              </a:solidFill>
            </a:endParaRPr>
          </a:p>
          <a:p>
            <a:pPr indent="676275" algn="l">
              <a:lnSpc>
                <a:spcPct val="170000"/>
              </a:lnSpc>
            </a:pPr>
            <a:r>
              <a:rPr lang="zh-CN" altLang="en-US" b="0" dirty="0">
                <a:solidFill>
                  <a:srgbClr val="000000"/>
                </a:solidFill>
              </a:rPr>
              <a:t>根据上面三个公式，推断出企业支付薪酬成本的各种比率：</a:t>
            </a:r>
            <a:endParaRPr lang="zh-CN" altLang="en-US" b="0" dirty="0">
              <a:solidFill>
                <a:srgbClr val="000000"/>
              </a:solidFill>
            </a:endParaRPr>
          </a:p>
          <a:p>
            <a:pPr indent="676275" algn="l">
              <a:lnSpc>
                <a:spcPct val="170000"/>
              </a:lnSpc>
            </a:pPr>
            <a:r>
              <a:rPr lang="en-US" altLang="zh-CN" b="0" dirty="0" smtClean="0">
                <a:solidFill>
                  <a:srgbClr val="000000"/>
                </a:solidFill>
              </a:rPr>
              <a:t>	</a:t>
            </a:r>
            <a:r>
              <a:rPr lang="zh-CN" altLang="en-US" dirty="0" smtClean="0">
                <a:solidFill>
                  <a:srgbClr val="000000"/>
                </a:solidFill>
              </a:rPr>
              <a:t>薪</a:t>
            </a:r>
            <a:r>
              <a:rPr lang="zh-CN" altLang="en-US" dirty="0">
                <a:solidFill>
                  <a:srgbClr val="000000"/>
                </a:solidFill>
              </a:rPr>
              <a:t>酬支付最高比率（最高薪酬成本比率）</a:t>
            </a:r>
            <a:r>
              <a:rPr lang="en-US" altLang="zh-CN" dirty="0">
                <a:solidFill>
                  <a:srgbClr val="000000"/>
                </a:solidFill>
              </a:rPr>
              <a:t>=</a:t>
            </a:r>
            <a:r>
              <a:rPr lang="zh-CN" altLang="en-US" dirty="0">
                <a:solidFill>
                  <a:srgbClr val="000000"/>
                </a:solidFill>
              </a:rPr>
              <a:t>薪酬成本总额</a:t>
            </a:r>
            <a:r>
              <a:rPr lang="en-US" altLang="zh-CN" dirty="0">
                <a:solidFill>
                  <a:srgbClr val="000000"/>
                </a:solidFill>
              </a:rPr>
              <a:t>/</a:t>
            </a:r>
            <a:r>
              <a:rPr lang="zh-CN" altLang="en-US" dirty="0">
                <a:solidFill>
                  <a:srgbClr val="000000"/>
                </a:solidFill>
              </a:rPr>
              <a:t>盈亏平衡点</a:t>
            </a:r>
            <a:endParaRPr lang="zh-CN" altLang="en-US" dirty="0">
              <a:solidFill>
                <a:srgbClr val="000000"/>
              </a:solidFill>
            </a:endParaRPr>
          </a:p>
          <a:p>
            <a:pPr indent="676275" algn="l">
              <a:lnSpc>
                <a:spcPct val="170000"/>
              </a:lnSpc>
            </a:pPr>
            <a:r>
              <a:rPr lang="en-US" altLang="zh-CN" dirty="0" smtClean="0">
                <a:solidFill>
                  <a:srgbClr val="000000"/>
                </a:solidFill>
              </a:rPr>
              <a:t>	</a:t>
            </a:r>
            <a:r>
              <a:rPr lang="zh-CN" altLang="en-US" dirty="0" smtClean="0">
                <a:solidFill>
                  <a:srgbClr val="000000"/>
                </a:solidFill>
              </a:rPr>
              <a:t>薪</a:t>
            </a:r>
            <a:r>
              <a:rPr lang="zh-CN" altLang="en-US" dirty="0">
                <a:solidFill>
                  <a:srgbClr val="000000"/>
                </a:solidFill>
              </a:rPr>
              <a:t>酬支付可能限度（可能薪酬成本比率）</a:t>
            </a:r>
            <a:r>
              <a:rPr lang="en-US" altLang="zh-CN" dirty="0">
                <a:solidFill>
                  <a:srgbClr val="000000"/>
                </a:solidFill>
              </a:rPr>
              <a:t>=</a:t>
            </a:r>
            <a:r>
              <a:rPr lang="zh-CN" altLang="en-US" dirty="0">
                <a:solidFill>
                  <a:srgbClr val="000000"/>
                </a:solidFill>
              </a:rPr>
              <a:t>薪酬成本总额</a:t>
            </a:r>
            <a:r>
              <a:rPr lang="en-US" altLang="zh-CN" dirty="0">
                <a:solidFill>
                  <a:srgbClr val="000000"/>
                </a:solidFill>
              </a:rPr>
              <a:t>/</a:t>
            </a:r>
            <a:r>
              <a:rPr lang="zh-CN" altLang="en-US" dirty="0">
                <a:solidFill>
                  <a:srgbClr val="000000"/>
                </a:solidFill>
              </a:rPr>
              <a:t>边际盈利点</a:t>
            </a:r>
            <a:endParaRPr lang="zh-CN" altLang="en-US" dirty="0">
              <a:solidFill>
                <a:srgbClr val="000000"/>
              </a:solidFill>
            </a:endParaRPr>
          </a:p>
          <a:p>
            <a:pPr indent="676275" algn="l">
              <a:lnSpc>
                <a:spcPct val="170000"/>
              </a:lnSpc>
            </a:pPr>
            <a:r>
              <a:rPr lang="en-US" altLang="zh-CN" dirty="0" smtClean="0">
                <a:solidFill>
                  <a:srgbClr val="000000"/>
                </a:solidFill>
              </a:rPr>
              <a:t>	</a:t>
            </a:r>
            <a:r>
              <a:rPr lang="zh-CN" altLang="en-US" dirty="0" smtClean="0">
                <a:solidFill>
                  <a:srgbClr val="000000"/>
                </a:solidFill>
              </a:rPr>
              <a:t>薪</a:t>
            </a:r>
            <a:r>
              <a:rPr lang="zh-CN" altLang="en-US" dirty="0">
                <a:solidFill>
                  <a:srgbClr val="000000"/>
                </a:solidFill>
              </a:rPr>
              <a:t>酬支付安全限度（安全薪酬成本比率）</a:t>
            </a:r>
            <a:r>
              <a:rPr lang="en-US" altLang="zh-CN" dirty="0">
                <a:solidFill>
                  <a:srgbClr val="000000"/>
                </a:solidFill>
              </a:rPr>
              <a:t>=</a:t>
            </a:r>
            <a:r>
              <a:rPr lang="zh-CN" altLang="en-US" dirty="0">
                <a:solidFill>
                  <a:srgbClr val="000000"/>
                </a:solidFill>
              </a:rPr>
              <a:t>薪酬成本总额</a:t>
            </a:r>
            <a:r>
              <a:rPr lang="en-US" altLang="zh-CN" dirty="0">
                <a:solidFill>
                  <a:srgbClr val="000000"/>
                </a:solidFill>
              </a:rPr>
              <a:t>/</a:t>
            </a:r>
            <a:r>
              <a:rPr lang="zh-CN" altLang="en-US" dirty="0">
                <a:solidFill>
                  <a:srgbClr val="000000"/>
                </a:solidFill>
              </a:rPr>
              <a:t>安全盈利点</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345091"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2800" b="1" dirty="0" smtClean="0">
                <a:solidFill>
                  <a:srgbClr val="FFFFFF"/>
                </a:solidFill>
                <a:latin typeface="宋体" panose="02010600030101010101" pitchFamily="2" charset="-122"/>
              </a:rPr>
              <a:t>宏观接近法</a:t>
            </a:r>
            <a:r>
              <a:rPr lang="en-US" altLang="zh-CN" sz="2800" b="1" dirty="0" smtClean="0">
                <a:solidFill>
                  <a:srgbClr val="FFFFFF"/>
                </a:solidFill>
              </a:rPr>
              <a:t>—</a:t>
            </a:r>
            <a:r>
              <a:rPr lang="zh-CN" altLang="en-US" sz="2800" b="1" dirty="0" smtClean="0">
                <a:solidFill>
                  <a:srgbClr val="FFFFFF"/>
                </a:solidFill>
                <a:latin typeface="宋体" panose="02010600030101010101" pitchFamily="2" charset="-122"/>
              </a:rPr>
              <a:t>根据劳动分配率推算合适的薪酬费用比率</a:t>
            </a:r>
            <a:endParaRPr lang="zh-CN" altLang="en-US" sz="2800" b="1" dirty="0" smtClean="0">
              <a:solidFill>
                <a:srgbClr val="FFFFFF"/>
              </a:solidFill>
              <a:latin typeface="宋体" panose="02010600030101010101" pitchFamily="2" charset="-122"/>
            </a:endParaRPr>
          </a:p>
        </p:txBody>
      </p:sp>
      <p:sp>
        <p:nvSpPr>
          <p:cNvPr id="345092"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5093"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5094"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5095"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5096"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5098"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5100"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5101"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5102" name="Rectangle 14"/>
          <p:cNvSpPr>
            <a:spLocks noChangeArrowheads="1"/>
          </p:cNvSpPr>
          <p:nvPr/>
        </p:nvSpPr>
        <p:spPr bwMode="auto">
          <a:xfrm>
            <a:off x="152400" y="1710690"/>
            <a:ext cx="10222223" cy="5078313"/>
          </a:xfrm>
          <a:prstGeom prst="rect">
            <a:avLst/>
          </a:prstGeom>
          <a:noFill/>
          <a:ln w="9525">
            <a:noFill/>
            <a:miter lim="800000"/>
          </a:ln>
        </p:spPr>
        <p:txBody>
          <a:bodyPr wrap="square" anchor="ctr">
            <a:spAutoFit/>
          </a:bodyPr>
          <a:lstStyle/>
          <a:p>
            <a:pPr indent="800100" algn="l">
              <a:lnSpc>
                <a:spcPct val="150000"/>
              </a:lnSpc>
            </a:pPr>
            <a:r>
              <a:rPr lang="zh-CN" altLang="en-US" b="0" dirty="0" smtClean="0">
                <a:solidFill>
                  <a:srgbClr val="000000"/>
                </a:solidFill>
              </a:rPr>
              <a:t>这里</a:t>
            </a:r>
            <a:r>
              <a:rPr lang="zh-CN" altLang="en-US" b="0" dirty="0">
                <a:solidFill>
                  <a:srgbClr val="000000"/>
                </a:solidFill>
              </a:rPr>
              <a:t>所说的劳动分配率，是指在企业所获得的附加价值中，有</a:t>
            </a:r>
            <a:r>
              <a:rPr lang="zh-CN" altLang="en-US" b="0" dirty="0" smtClean="0">
                <a:solidFill>
                  <a:srgbClr val="000000"/>
                </a:solidFill>
              </a:rPr>
              <a:t>多少被</a:t>
            </a:r>
            <a:r>
              <a:rPr lang="zh-CN" altLang="en-US" b="0" dirty="0">
                <a:solidFill>
                  <a:srgbClr val="000000"/>
                </a:solidFill>
              </a:rPr>
              <a:t>用来作为薪酬开支的费用；其计算公式是：</a:t>
            </a:r>
            <a:endParaRPr lang="zh-CN" altLang="en-US" b="0" dirty="0">
              <a:solidFill>
                <a:srgbClr val="000000"/>
              </a:solidFill>
            </a:endParaRPr>
          </a:p>
          <a:p>
            <a:pPr indent="800100" algn="l">
              <a:lnSpc>
                <a:spcPct val="150000"/>
              </a:lnSpc>
            </a:pPr>
            <a:r>
              <a:rPr lang="zh-CN" altLang="en-US" dirty="0">
                <a:solidFill>
                  <a:srgbClr val="000000"/>
                </a:solidFill>
              </a:rPr>
              <a:t>劳动分配率</a:t>
            </a:r>
            <a:r>
              <a:rPr lang="en-US" altLang="zh-CN" dirty="0">
                <a:solidFill>
                  <a:srgbClr val="000000"/>
                </a:solidFill>
              </a:rPr>
              <a:t>=</a:t>
            </a:r>
            <a:r>
              <a:rPr lang="zh-CN" altLang="en-US" dirty="0">
                <a:solidFill>
                  <a:srgbClr val="000000"/>
                </a:solidFill>
              </a:rPr>
              <a:t>薪酬费用总额</a:t>
            </a:r>
            <a:r>
              <a:rPr lang="en-US" altLang="zh-CN" dirty="0">
                <a:solidFill>
                  <a:srgbClr val="000000"/>
                </a:solidFill>
              </a:rPr>
              <a:t>/</a:t>
            </a:r>
            <a:r>
              <a:rPr lang="zh-CN" altLang="en-US" dirty="0">
                <a:solidFill>
                  <a:srgbClr val="000000"/>
                </a:solidFill>
              </a:rPr>
              <a:t>附加价值</a:t>
            </a:r>
            <a:r>
              <a:rPr lang="zh-CN" altLang="en-US" b="0" dirty="0" smtClean="0">
                <a:solidFill>
                  <a:srgbClr val="000000"/>
                </a:solidFill>
              </a:rPr>
              <a:t>。</a:t>
            </a:r>
            <a:endParaRPr lang="en-US" altLang="zh-CN" b="0" dirty="0" smtClean="0">
              <a:solidFill>
                <a:srgbClr val="000000"/>
              </a:solidFill>
            </a:endParaRPr>
          </a:p>
          <a:p>
            <a:pPr indent="800100" algn="l">
              <a:lnSpc>
                <a:spcPct val="150000"/>
              </a:lnSpc>
            </a:pPr>
            <a:r>
              <a:rPr lang="zh-CN" altLang="en-US" b="0" dirty="0" smtClean="0">
                <a:solidFill>
                  <a:srgbClr val="000000"/>
                </a:solidFill>
              </a:rPr>
              <a:t>附加价值有两种计算方法： </a:t>
            </a:r>
            <a:endParaRPr lang="en-US" altLang="zh-CN" b="0" dirty="0" smtClean="0">
              <a:solidFill>
                <a:srgbClr val="000000"/>
              </a:solidFill>
            </a:endParaRPr>
          </a:p>
          <a:p>
            <a:pPr indent="800100" algn="l">
              <a:lnSpc>
                <a:spcPct val="150000"/>
              </a:lnSpc>
            </a:pPr>
            <a:r>
              <a:rPr lang="zh-CN" altLang="en-US" b="0" dirty="0" smtClean="0">
                <a:solidFill>
                  <a:srgbClr val="000000"/>
                </a:solidFill>
              </a:rPr>
              <a:t>扣减法：</a:t>
            </a:r>
            <a:r>
              <a:rPr lang="zh-CN" altLang="en-US" dirty="0" smtClean="0">
                <a:solidFill>
                  <a:srgbClr val="000000"/>
                </a:solidFill>
              </a:rPr>
              <a:t>附加</a:t>
            </a:r>
            <a:r>
              <a:rPr lang="zh-CN" altLang="en-US" dirty="0">
                <a:solidFill>
                  <a:srgbClr val="000000"/>
                </a:solidFill>
              </a:rPr>
              <a:t>价值</a:t>
            </a:r>
            <a:r>
              <a:rPr lang="en-US" altLang="zh-CN" dirty="0" smtClean="0">
                <a:solidFill>
                  <a:srgbClr val="000000"/>
                </a:solidFill>
              </a:rPr>
              <a:t>=</a:t>
            </a:r>
            <a:r>
              <a:rPr lang="zh-CN" altLang="en-US" dirty="0" smtClean="0">
                <a:solidFill>
                  <a:srgbClr val="000000"/>
                </a:solidFill>
              </a:rPr>
              <a:t>销售额 </a:t>
            </a:r>
            <a:r>
              <a:rPr lang="en-US" altLang="zh-CN" dirty="0" smtClean="0">
                <a:solidFill>
                  <a:srgbClr val="000000"/>
                </a:solidFill>
                <a:latin typeface="Times New Roman" panose="02020603050405020304"/>
                <a:cs typeface="Times New Roman" panose="02020603050405020304"/>
              </a:rPr>
              <a:t>‒</a:t>
            </a:r>
            <a:r>
              <a:rPr lang="zh-CN" altLang="en-US" dirty="0" smtClean="0">
                <a:solidFill>
                  <a:srgbClr val="000000"/>
                </a:solidFill>
              </a:rPr>
              <a:t> 外购部分</a:t>
            </a:r>
            <a:endParaRPr lang="en-US" altLang="zh-CN" dirty="0" smtClean="0">
              <a:solidFill>
                <a:srgbClr val="000000"/>
              </a:solidFill>
            </a:endParaRPr>
          </a:p>
          <a:p>
            <a:pPr indent="800100" algn="l">
              <a:lnSpc>
                <a:spcPct val="150000"/>
              </a:lnSpc>
            </a:pPr>
            <a:r>
              <a:rPr lang="zh-CN" altLang="en-US" dirty="0" smtClean="0">
                <a:solidFill>
                  <a:srgbClr val="000000"/>
                </a:solidFill>
              </a:rPr>
              <a:t>                                 </a:t>
            </a:r>
            <a:r>
              <a:rPr lang="en-US" altLang="zh-CN" dirty="0" smtClean="0">
                <a:solidFill>
                  <a:srgbClr val="000000"/>
                </a:solidFill>
              </a:rPr>
              <a:t>=</a:t>
            </a:r>
            <a:r>
              <a:rPr lang="zh-CN" altLang="en-US" dirty="0">
                <a:solidFill>
                  <a:srgbClr val="000000"/>
                </a:solidFill>
              </a:rPr>
              <a:t>净</a:t>
            </a:r>
            <a:r>
              <a:rPr lang="zh-CN" altLang="en-US" dirty="0" smtClean="0">
                <a:solidFill>
                  <a:srgbClr val="000000"/>
                </a:solidFill>
              </a:rPr>
              <a:t>销售额 </a:t>
            </a:r>
            <a:r>
              <a:rPr lang="en-US" altLang="zh-CN" dirty="0" smtClean="0">
                <a:solidFill>
                  <a:srgbClr val="000000"/>
                </a:solidFill>
                <a:latin typeface="Times New Roman" panose="02020603050405020304"/>
                <a:cs typeface="Times New Roman" panose="02020603050405020304"/>
              </a:rPr>
              <a:t>‒</a:t>
            </a:r>
            <a:r>
              <a:rPr lang="zh-CN" altLang="en-US" dirty="0" smtClean="0">
                <a:solidFill>
                  <a:srgbClr val="000000"/>
                </a:solidFill>
              </a:rPr>
              <a:t> 当期进货成本</a:t>
            </a:r>
            <a:r>
              <a:rPr lang="en-US" altLang="zh-CN" dirty="0">
                <a:solidFill>
                  <a:srgbClr val="000000"/>
                </a:solidFill>
                <a:latin typeface="Times New Roman" panose="02020603050405020304"/>
                <a:cs typeface="Times New Roman" panose="02020603050405020304"/>
              </a:rPr>
              <a:t>‒</a:t>
            </a:r>
            <a:r>
              <a:rPr lang="zh-CN" altLang="en-US" dirty="0">
                <a:solidFill>
                  <a:srgbClr val="000000"/>
                </a:solidFill>
              </a:rPr>
              <a:t> </a:t>
            </a:r>
            <a:r>
              <a:rPr lang="en-US" altLang="zh-CN" dirty="0">
                <a:solidFill>
                  <a:srgbClr val="000000"/>
                </a:solidFill>
              </a:rPr>
              <a:t>(</a:t>
            </a:r>
            <a:r>
              <a:rPr lang="zh-CN" altLang="en-US" dirty="0" smtClean="0">
                <a:solidFill>
                  <a:srgbClr val="000000"/>
                </a:solidFill>
              </a:rPr>
              <a:t>直接原材料</a:t>
            </a:r>
            <a:r>
              <a:rPr lang="en-US" altLang="zh-CN" dirty="0" smtClean="0">
                <a:solidFill>
                  <a:srgbClr val="000000"/>
                </a:solidFill>
              </a:rPr>
              <a:t>+</a:t>
            </a:r>
            <a:r>
              <a:rPr lang="zh-CN" altLang="en-US" dirty="0" smtClean="0">
                <a:solidFill>
                  <a:srgbClr val="000000"/>
                </a:solidFill>
              </a:rPr>
              <a:t>购入零</a:t>
            </a:r>
            <a:endParaRPr lang="en-US" altLang="zh-CN" dirty="0" smtClean="0">
              <a:solidFill>
                <a:srgbClr val="000000"/>
              </a:solidFill>
            </a:endParaRPr>
          </a:p>
          <a:p>
            <a:pPr indent="800100" algn="l">
              <a:lnSpc>
                <a:spcPct val="150000"/>
              </a:lnSpc>
            </a:pPr>
            <a:r>
              <a:rPr lang="en-US" altLang="zh-CN" dirty="0">
                <a:solidFill>
                  <a:srgbClr val="000000"/>
                </a:solidFill>
              </a:rPr>
              <a:t> </a:t>
            </a:r>
            <a:r>
              <a:rPr lang="en-US" altLang="zh-CN" dirty="0" smtClean="0">
                <a:solidFill>
                  <a:srgbClr val="000000"/>
                </a:solidFill>
              </a:rPr>
              <a:t>                                   </a:t>
            </a:r>
            <a:r>
              <a:rPr lang="zh-CN" altLang="en-US" dirty="0" smtClean="0">
                <a:solidFill>
                  <a:srgbClr val="000000"/>
                </a:solidFill>
              </a:rPr>
              <a:t>配件</a:t>
            </a:r>
            <a:r>
              <a:rPr lang="en-US" altLang="zh-CN" dirty="0" smtClean="0">
                <a:solidFill>
                  <a:srgbClr val="000000"/>
                </a:solidFill>
              </a:rPr>
              <a:t>+</a:t>
            </a:r>
            <a:r>
              <a:rPr lang="zh-CN" altLang="en-US" dirty="0" smtClean="0">
                <a:solidFill>
                  <a:srgbClr val="000000"/>
                </a:solidFill>
              </a:rPr>
              <a:t>外包加工费</a:t>
            </a:r>
            <a:r>
              <a:rPr lang="en-US" altLang="zh-CN" dirty="0" smtClean="0">
                <a:solidFill>
                  <a:srgbClr val="000000"/>
                </a:solidFill>
              </a:rPr>
              <a:t>+</a:t>
            </a:r>
            <a:r>
              <a:rPr lang="zh-CN" altLang="en-US" dirty="0" smtClean="0">
                <a:solidFill>
                  <a:srgbClr val="000000"/>
                </a:solidFill>
              </a:rPr>
              <a:t>间接材料</a:t>
            </a:r>
            <a:r>
              <a:rPr lang="en-US" altLang="zh-CN" dirty="0" smtClean="0">
                <a:solidFill>
                  <a:srgbClr val="000000"/>
                </a:solidFill>
              </a:rPr>
              <a:t>)</a:t>
            </a:r>
            <a:endParaRPr lang="en-US" altLang="zh-CN" dirty="0" smtClean="0">
              <a:solidFill>
                <a:srgbClr val="000000"/>
              </a:solidFill>
            </a:endParaRPr>
          </a:p>
          <a:p>
            <a:pPr indent="800100" algn="l">
              <a:lnSpc>
                <a:spcPct val="150000"/>
              </a:lnSpc>
            </a:pPr>
            <a:r>
              <a:rPr lang="zh-CN" altLang="en-US" b="0" dirty="0" smtClean="0">
                <a:solidFill>
                  <a:srgbClr val="000000"/>
                </a:solidFill>
              </a:rPr>
              <a:t>相加法：</a:t>
            </a:r>
            <a:r>
              <a:rPr lang="zh-CN" altLang="en-US" dirty="0" smtClean="0">
                <a:solidFill>
                  <a:srgbClr val="000000"/>
                </a:solidFill>
              </a:rPr>
              <a:t>附加</a:t>
            </a:r>
            <a:r>
              <a:rPr lang="zh-CN" altLang="en-US" dirty="0">
                <a:solidFill>
                  <a:srgbClr val="000000"/>
                </a:solidFill>
              </a:rPr>
              <a:t>价值</a:t>
            </a:r>
            <a:r>
              <a:rPr lang="en-US" altLang="zh-CN" dirty="0">
                <a:solidFill>
                  <a:srgbClr val="000000"/>
                </a:solidFill>
              </a:rPr>
              <a:t>=</a:t>
            </a:r>
            <a:r>
              <a:rPr lang="zh-CN" altLang="en-US" dirty="0">
                <a:solidFill>
                  <a:srgbClr val="000000"/>
                </a:solidFill>
              </a:rPr>
              <a:t>利润＋薪酬费用＋其他形成附加价值的各项费用</a:t>
            </a:r>
            <a:endParaRPr lang="zh-CN" altLang="en-US" dirty="0">
              <a:solidFill>
                <a:srgbClr val="000000"/>
              </a:solidFill>
            </a:endParaRPr>
          </a:p>
          <a:p>
            <a:pPr indent="800100" algn="l">
              <a:lnSpc>
                <a:spcPct val="150000"/>
              </a:lnSpc>
            </a:pPr>
            <a:r>
              <a:rPr lang="en-US" altLang="zh-CN" dirty="0" smtClean="0">
                <a:solidFill>
                  <a:srgbClr val="000000"/>
                </a:solidFill>
              </a:rPr>
              <a:t>                                =</a:t>
            </a:r>
            <a:r>
              <a:rPr lang="zh-CN" altLang="en-US" dirty="0">
                <a:solidFill>
                  <a:srgbClr val="000000"/>
                </a:solidFill>
              </a:rPr>
              <a:t>利润＋薪酬费用＋财务费用＋租金＋折旧＋税收</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0" y="0"/>
            <a:ext cx="10668000" cy="990600"/>
          </a:xfrm>
          <a:solidFill>
            <a:srgbClr val="0000CC"/>
          </a:solidFill>
        </p:spPr>
        <p:txBody>
          <a:bodyPr lIns="119420" tIns="59710" rIns="119420" bIns="59710" anchor="b"/>
          <a:lstStyle/>
          <a:p>
            <a:pPr defTabSz="1193800" eaLnBrk="1" hangingPunct="1">
              <a:lnSpc>
                <a:spcPct val="300000"/>
              </a:lnSpc>
            </a:pPr>
            <a:r>
              <a:rPr lang="zh-CN" altLang="en-US" sz="3200" b="1" dirty="0" smtClean="0">
                <a:solidFill>
                  <a:srgbClr val="FFFFFF"/>
                </a:solidFill>
                <a:latin typeface="宋体" panose="02010600030101010101" pitchFamily="2" charset="-122"/>
              </a:rPr>
              <a:t>企业生命周期中的薪酬战略：企业成熟期</a:t>
            </a:r>
            <a:endParaRPr lang="zh-CN" altLang="en-US" sz="3200" b="1" dirty="0" smtClean="0">
              <a:solidFill>
                <a:srgbClr val="FFFFFF"/>
              </a:solidFill>
              <a:latin typeface="宋体" panose="02010600030101010101" pitchFamily="2" charset="-122"/>
            </a:endParaRPr>
          </a:p>
        </p:txBody>
      </p:sp>
      <p:graphicFrame>
        <p:nvGraphicFramePr>
          <p:cNvPr id="5" name="图示 4"/>
          <p:cNvGraphicFramePr/>
          <p:nvPr/>
        </p:nvGraphicFramePr>
        <p:xfrm>
          <a:off x="381865" y="929644"/>
          <a:ext cx="10370802" cy="648080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43012"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4000" b="1" smtClean="0">
                <a:solidFill>
                  <a:srgbClr val="FFFFFF"/>
                </a:solidFill>
                <a:latin typeface="宋体" panose="02010600030101010101" pitchFamily="2" charset="-122"/>
              </a:rPr>
              <a:t>薪酬预算的方法</a:t>
            </a:r>
            <a:r>
              <a:rPr lang="en-US" altLang="zh-CN" sz="4000" b="1" smtClean="0">
                <a:solidFill>
                  <a:srgbClr val="FFFFFF"/>
                </a:solidFill>
              </a:rPr>
              <a:t>—</a:t>
            </a:r>
            <a:r>
              <a:rPr lang="zh-CN" altLang="en-US" sz="4000" b="1" smtClean="0">
                <a:solidFill>
                  <a:srgbClr val="FFFFFF"/>
                </a:solidFill>
                <a:latin typeface="宋体" panose="02010600030101010101" pitchFamily="2" charset="-122"/>
              </a:rPr>
              <a:t>微观接近法</a:t>
            </a:r>
            <a:endParaRPr lang="zh-CN" altLang="en-US" sz="4000" b="1" smtClean="0">
              <a:solidFill>
                <a:srgbClr val="FFFFFF"/>
              </a:solidFill>
              <a:latin typeface="宋体" panose="02010600030101010101" pitchFamily="2" charset="-122"/>
            </a:endParaRPr>
          </a:p>
        </p:txBody>
      </p:sp>
      <p:sp>
        <p:nvSpPr>
          <p:cNvPr id="43013"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3014"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3015"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3016"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3017"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3018"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3019"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3020"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3021"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3022"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graphicFrame>
        <p:nvGraphicFramePr>
          <p:cNvPr id="43010" name="Object 14">
            <a:hlinkClick r:id="" action="ppaction://ole?verb=0"/>
          </p:cNvPr>
          <p:cNvGraphicFramePr/>
          <p:nvPr/>
        </p:nvGraphicFramePr>
        <p:xfrm>
          <a:off x="1733550" y="1066800"/>
          <a:ext cx="7056438" cy="6096000"/>
        </p:xfrm>
        <a:graphic>
          <a:graphicData uri="http://schemas.openxmlformats.org/presentationml/2006/ole">
            <mc:AlternateContent xmlns:mc="http://schemas.openxmlformats.org/markup-compatibility/2006">
              <mc:Choice xmlns:v="urn:schemas-microsoft-com:vml" Requires="v">
                <p:oleObj spid="_x0000_s35841" name="剪辑" r:id="rId1" imgW="6731000" imgH="8001000" progId="">
                  <p:embed/>
                </p:oleObj>
              </mc:Choice>
              <mc:Fallback>
                <p:oleObj name="剪辑" r:id="rId1" imgW="6731000" imgH="8001000" progId="">
                  <p:embed/>
                  <p:pic>
                    <p:nvPicPr>
                      <p:cNvPr id="0" name="图片 35840"/>
                      <p:cNvPicPr/>
                      <p:nvPr/>
                    </p:nvPicPr>
                    <p:blipFill>
                      <a:blip r:embed="rId2"/>
                      <a:stretch>
                        <a:fillRect/>
                      </a:stretch>
                    </p:blipFill>
                    <p:spPr>
                      <a:xfrm>
                        <a:off x="1733550" y="1066800"/>
                        <a:ext cx="7056438" cy="6096000"/>
                      </a:xfrm>
                      <a:prstGeom prst="rect">
                        <a:avLst/>
                      </a:prstGeom>
                      <a:noFill/>
                      <a:ln w="12700">
                        <a:noFill/>
                      </a:ln>
                    </p:spPr>
                  </p:pic>
                </p:oleObj>
              </mc:Fallback>
            </mc:AlternateContent>
          </a:graphicData>
        </a:graphic>
      </p:graphicFrame>
      <p:sp>
        <p:nvSpPr>
          <p:cNvPr id="43023" name="Text Box 15"/>
          <p:cNvSpPr txBox="1">
            <a:spLocks noChangeArrowheads="1"/>
          </p:cNvSpPr>
          <p:nvPr/>
        </p:nvSpPr>
        <p:spPr bwMode="auto">
          <a:xfrm>
            <a:off x="2165350" y="2882900"/>
            <a:ext cx="6192838" cy="3378200"/>
          </a:xfrm>
          <a:prstGeom prst="rect">
            <a:avLst/>
          </a:prstGeom>
          <a:noFill/>
          <a:ln w="12700">
            <a:noFill/>
            <a:miter lim="800000"/>
          </a:ln>
        </p:spPr>
        <p:txBody>
          <a:bodyPr anchor="ctr">
            <a:spAutoFit/>
          </a:bodyPr>
          <a:lstStyle/>
          <a:p>
            <a:pPr algn="l" eaLnBrk="0" hangingPunct="0">
              <a:lnSpc>
                <a:spcPct val="180000"/>
              </a:lnSpc>
            </a:pPr>
            <a:r>
              <a:rPr lang="en-US" altLang="zh-CN">
                <a:solidFill>
                  <a:srgbClr val="FF0000"/>
                </a:solidFill>
              </a:rPr>
              <a:t>         </a:t>
            </a:r>
            <a:r>
              <a:rPr lang="zh-CN" altLang="en-US">
                <a:solidFill>
                  <a:srgbClr val="FF0000"/>
                </a:solidFill>
              </a:rPr>
              <a:t>微观接近法指的是先由管理者预测出单个员工在下一年度里的薪酬水平，再把这些数据汇总在一起，从而得到整个企业的薪酬预算。在企业的经营过程中，这一做法比宏观接近法更为常见。</a:t>
            </a:r>
            <a:r>
              <a:rPr lang="zh-CN" altLang="en-US" b="0">
                <a:solidFill>
                  <a:srgbClr val="000000"/>
                </a:solidFill>
              </a:rPr>
              <a:t> </a:t>
            </a:r>
            <a:endParaRPr lang="zh-CN" altLang="en-US" b="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346115"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宋体" panose="02010600030101010101" pitchFamily="2" charset="-122"/>
              </a:rPr>
              <a:t>薪酬预算方法</a:t>
            </a:r>
            <a:r>
              <a:rPr lang="en-US" altLang="zh-CN" sz="3200" b="1" smtClean="0">
                <a:solidFill>
                  <a:srgbClr val="FFFFFF"/>
                </a:solidFill>
              </a:rPr>
              <a:t>—</a:t>
            </a:r>
            <a:r>
              <a:rPr lang="zh-CN" altLang="en-US" sz="3200" b="1" smtClean="0">
                <a:solidFill>
                  <a:srgbClr val="FFFFFF"/>
                </a:solidFill>
                <a:latin typeface="宋体" panose="02010600030101010101" pitchFamily="2" charset="-122"/>
              </a:rPr>
              <a:t>微观接近法的步骤</a:t>
            </a:r>
            <a:endParaRPr lang="zh-CN" altLang="en-US" sz="3200" b="1" smtClean="0">
              <a:solidFill>
                <a:srgbClr val="FFFFFF"/>
              </a:solidFill>
              <a:latin typeface="宋体" panose="02010600030101010101" pitchFamily="2" charset="-122"/>
            </a:endParaRPr>
          </a:p>
        </p:txBody>
      </p:sp>
      <p:sp>
        <p:nvSpPr>
          <p:cNvPr id="346116"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6117"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6118"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6119"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6120"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6121"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6122"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6123"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6124"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6125"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6126" name="Text Box 14"/>
          <p:cNvSpPr txBox="1">
            <a:spLocks noChangeArrowheads="1"/>
          </p:cNvSpPr>
          <p:nvPr/>
        </p:nvSpPr>
        <p:spPr bwMode="auto">
          <a:xfrm>
            <a:off x="796925" y="1865313"/>
            <a:ext cx="9067800" cy="3521075"/>
          </a:xfrm>
          <a:prstGeom prst="rect">
            <a:avLst/>
          </a:prstGeom>
          <a:solidFill>
            <a:srgbClr val="FFFF66"/>
          </a:solidFill>
          <a:ln w="9525">
            <a:miter lim="800000"/>
          </a:ln>
          <a:scene3d>
            <a:camera prst="legacyObliqueTopRight"/>
            <a:lightRig rig="legacyFlat3" dir="b"/>
          </a:scene3d>
          <a:sp3d extrusionH="430200" prstMaterial="legacyMatte">
            <a:bevelT w="13500" h="13500" prst="angle"/>
            <a:bevelB w="13500" h="13500" prst="angle"/>
            <a:extrusionClr>
              <a:srgbClr val="FFFF66"/>
            </a:extrusionClr>
          </a:sp3d>
        </p:spPr>
        <p:txBody>
          <a:bodyPr lIns="104498" tIns="52249" rIns="104498" bIns="52249">
            <a:spAutoFit/>
            <a:flatTx/>
          </a:bodyPr>
          <a:lstStyle/>
          <a:p>
            <a:pPr marL="609600" indent="-609600" algn="l" defTabSz="1044575">
              <a:lnSpc>
                <a:spcPct val="200000"/>
              </a:lnSpc>
              <a:buClr>
                <a:srgbClr val="000000"/>
              </a:buClr>
              <a:buSzPct val="120000"/>
              <a:buFont typeface="Monotype Sorts" pitchFamily="2" charset="2"/>
              <a:buChar char="ý"/>
            </a:pPr>
            <a:r>
              <a:rPr lang="zh-CN" altLang="en-US" sz="2800">
                <a:solidFill>
                  <a:srgbClr val="000000"/>
                </a:solidFill>
              </a:rPr>
              <a:t>对管理者就薪酬政策和薪酬技术进行培训。</a:t>
            </a:r>
            <a:endParaRPr lang="zh-CN" altLang="en-US" sz="2800">
              <a:solidFill>
                <a:srgbClr val="000000"/>
              </a:solidFill>
            </a:endParaRPr>
          </a:p>
          <a:p>
            <a:pPr marL="609600" indent="-609600" algn="l" defTabSz="1044575">
              <a:lnSpc>
                <a:spcPct val="200000"/>
              </a:lnSpc>
              <a:buClr>
                <a:srgbClr val="000000"/>
              </a:buClr>
              <a:buSzPct val="120000"/>
              <a:buFont typeface="Monotype Sorts" pitchFamily="2" charset="2"/>
              <a:buChar char="ý"/>
            </a:pPr>
            <a:r>
              <a:rPr lang="zh-CN" altLang="en-US" sz="2800">
                <a:solidFill>
                  <a:srgbClr val="000000"/>
                </a:solidFill>
              </a:rPr>
              <a:t>为管理者提供薪酬预算工具和咨询服务。</a:t>
            </a:r>
            <a:endParaRPr lang="zh-CN" altLang="en-US" sz="2800">
              <a:solidFill>
                <a:srgbClr val="000000"/>
              </a:solidFill>
            </a:endParaRPr>
          </a:p>
          <a:p>
            <a:pPr marL="609600" indent="-609600" algn="l" defTabSz="1044575">
              <a:lnSpc>
                <a:spcPct val="200000"/>
              </a:lnSpc>
              <a:buClr>
                <a:srgbClr val="000000"/>
              </a:buClr>
              <a:buSzPct val="120000"/>
              <a:buFont typeface="Monotype Sorts" pitchFamily="2" charset="2"/>
              <a:buChar char="ý"/>
            </a:pPr>
            <a:r>
              <a:rPr lang="zh-CN" altLang="en-US" sz="2800">
                <a:solidFill>
                  <a:srgbClr val="000000"/>
                </a:solidFill>
              </a:rPr>
              <a:t>审核并批准薪酬预算。</a:t>
            </a:r>
            <a:endParaRPr lang="zh-CN" altLang="en-US" sz="2800">
              <a:solidFill>
                <a:srgbClr val="000000"/>
              </a:solidFill>
            </a:endParaRPr>
          </a:p>
          <a:p>
            <a:pPr marL="609600" indent="-609600" algn="l" defTabSz="1044575">
              <a:lnSpc>
                <a:spcPct val="200000"/>
              </a:lnSpc>
              <a:buClr>
                <a:srgbClr val="000000"/>
              </a:buClr>
              <a:buSzPct val="120000"/>
              <a:buFont typeface="Monotype Sorts" pitchFamily="2" charset="2"/>
              <a:buChar char="ý"/>
            </a:pPr>
            <a:r>
              <a:rPr lang="zh-CN" altLang="en-US" sz="2800">
                <a:solidFill>
                  <a:srgbClr val="000000"/>
                </a:solidFill>
              </a:rPr>
              <a:t>监督预算方案的运行情况，并向管理者进行反馈。</a:t>
            </a:r>
            <a:endParaRPr lang="zh-CN" altLang="en-US" sz="28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descr="footnote1[1]"/>
          <p:cNvSpPr>
            <a:spLocks noGrp="1" noChangeArrowheads="1"/>
          </p:cNvSpPr>
          <p:nvPr>
            <p:ph type="title"/>
          </p:nvPr>
        </p:nvSpPr>
        <p:spPr>
          <a:xfrm>
            <a:off x="1790700" y="1676400"/>
            <a:ext cx="6819900" cy="3124200"/>
          </a:xfrm>
          <a:blipFill dpi="0" rotWithShape="0">
            <a:blip r:embed="rId1" cstate="print"/>
            <a:srcRect/>
            <a:stretch>
              <a:fillRect/>
            </a:stretch>
          </a:blipFill>
        </p:spPr>
        <p:txBody>
          <a:bodyPr/>
          <a:lstStyle/>
          <a:p>
            <a:pPr eaLnBrk="1" hangingPunct="1">
              <a:lnSpc>
                <a:spcPct val="110000"/>
              </a:lnSpc>
            </a:pPr>
            <a:r>
              <a:rPr lang="zh-CN" altLang="en-US" b="1" smtClean="0">
                <a:solidFill>
                  <a:schemeClr val="bg1"/>
                </a:solidFill>
                <a:latin typeface="宋体" panose="02010600030101010101" pitchFamily="2" charset="-122"/>
              </a:rPr>
              <a:t>第二节</a:t>
            </a:r>
            <a:br>
              <a:rPr lang="zh-CN" altLang="en-US" b="1" smtClean="0">
                <a:solidFill>
                  <a:schemeClr val="bg1"/>
                </a:solidFill>
                <a:latin typeface="宋体" panose="02010600030101010101" pitchFamily="2" charset="-122"/>
              </a:rPr>
            </a:br>
            <a:br>
              <a:rPr lang="zh-CN" altLang="en-US" b="1" smtClean="0">
                <a:solidFill>
                  <a:schemeClr val="bg1"/>
                </a:solidFill>
                <a:latin typeface="宋体" panose="02010600030101010101" pitchFamily="2" charset="-122"/>
              </a:rPr>
            </a:br>
            <a:r>
              <a:rPr lang="zh-CN" altLang="en-US" b="1" smtClean="0">
                <a:solidFill>
                  <a:schemeClr val="bg1"/>
                </a:solidFill>
                <a:latin typeface="宋体" panose="02010600030101010101" pitchFamily="2" charset="-122"/>
              </a:rPr>
              <a:t>薪酬控制</a:t>
            </a:r>
            <a:endParaRPr lang="zh-CN" altLang="en-US"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44036"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薪酬控制的内涵</a:t>
            </a:r>
            <a:endParaRPr lang="zh-CN" altLang="en-US" sz="3200" b="1" smtClean="0">
              <a:solidFill>
                <a:srgbClr val="FFFFFF"/>
              </a:solidFill>
              <a:latin typeface="华文中宋" pitchFamily="2" charset="-122"/>
              <a:ea typeface="华文中宋" pitchFamily="2" charset="-122"/>
            </a:endParaRPr>
          </a:p>
        </p:txBody>
      </p:sp>
      <p:sp>
        <p:nvSpPr>
          <p:cNvPr id="44037"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4038"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4039"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4040"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4041"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4042"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4043"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4044"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4045"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44046"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graphicFrame>
        <p:nvGraphicFramePr>
          <p:cNvPr id="44034" name="Object 14">
            <a:hlinkClick r:id="" action="ppaction://ole?verb=0"/>
          </p:cNvPr>
          <p:cNvGraphicFramePr/>
          <p:nvPr/>
        </p:nvGraphicFramePr>
        <p:xfrm>
          <a:off x="1733555" y="1066800"/>
          <a:ext cx="7920985" cy="6343645"/>
        </p:xfrm>
        <a:graphic>
          <a:graphicData uri="http://schemas.openxmlformats.org/presentationml/2006/ole">
            <mc:AlternateContent xmlns:mc="http://schemas.openxmlformats.org/markup-compatibility/2006">
              <mc:Choice xmlns:v="urn:schemas-microsoft-com:vml" Requires="v">
                <p:oleObj spid="_x0000_s36865" name="剪辑" r:id="rId1" imgW="6731000" imgH="8001000" progId="">
                  <p:embed/>
                </p:oleObj>
              </mc:Choice>
              <mc:Fallback>
                <p:oleObj name="剪辑" r:id="rId1" imgW="6731000" imgH="8001000" progId="">
                  <p:embed/>
                  <p:pic>
                    <p:nvPicPr>
                      <p:cNvPr id="0" name="图片 36864"/>
                      <p:cNvPicPr/>
                      <p:nvPr/>
                    </p:nvPicPr>
                    <p:blipFill>
                      <a:blip r:embed="rId2"/>
                      <a:stretch>
                        <a:fillRect/>
                      </a:stretch>
                    </p:blipFill>
                    <p:spPr>
                      <a:xfrm>
                        <a:off x="1733555" y="1066800"/>
                        <a:ext cx="7920985" cy="6343645"/>
                      </a:xfrm>
                      <a:prstGeom prst="rect">
                        <a:avLst/>
                      </a:prstGeom>
                      <a:noFill/>
                      <a:ln w="9525">
                        <a:noFill/>
                      </a:ln>
                    </p:spPr>
                  </p:pic>
                </p:oleObj>
              </mc:Fallback>
            </mc:AlternateContent>
          </a:graphicData>
        </a:graphic>
      </p:graphicFrame>
      <p:sp>
        <p:nvSpPr>
          <p:cNvPr id="44047" name="Text Box 15"/>
          <p:cNvSpPr txBox="1">
            <a:spLocks noChangeArrowheads="1"/>
          </p:cNvSpPr>
          <p:nvPr/>
        </p:nvSpPr>
        <p:spPr bwMode="auto">
          <a:xfrm>
            <a:off x="2367278" y="2864634"/>
            <a:ext cx="6769096" cy="3416320"/>
          </a:xfrm>
          <a:prstGeom prst="rect">
            <a:avLst/>
          </a:prstGeom>
          <a:noFill/>
          <a:ln w="12700">
            <a:noFill/>
            <a:miter lim="800000"/>
          </a:ln>
        </p:spPr>
        <p:txBody>
          <a:bodyPr wrap="square" anchor="ctr">
            <a:spAutoFit/>
          </a:bodyPr>
          <a:lstStyle/>
          <a:p>
            <a:pPr algn="l" eaLnBrk="0" hangingPunct="0">
              <a:lnSpc>
                <a:spcPct val="150000"/>
              </a:lnSpc>
            </a:pPr>
            <a:r>
              <a:rPr lang="en-US" altLang="zh-CN" dirty="0">
                <a:solidFill>
                  <a:srgbClr val="FF0066"/>
                </a:solidFill>
                <a:latin typeface="文鼎粗行楷体简" pitchFamily="18" charset="-122"/>
                <a:ea typeface="文鼎粗行楷体简" pitchFamily="18" charset="-122"/>
              </a:rPr>
              <a:t>    </a:t>
            </a:r>
            <a:r>
              <a:rPr lang="zh-CN" altLang="en-US" dirty="0">
                <a:solidFill>
                  <a:srgbClr val="FF0066"/>
                </a:solidFill>
                <a:latin typeface="文鼎粗行楷体简" pitchFamily="18" charset="-122"/>
                <a:ea typeface="文鼎粗行楷体简" pitchFamily="18" charset="-122"/>
              </a:rPr>
              <a:t>所谓薪酬控制，是指为确保既定方案顺利落实而采取的种种相关措施。在企业的实际经营中，正式的控制过程往往包括下面几步：（</a:t>
            </a:r>
            <a:r>
              <a:rPr lang="en-US" altLang="zh-CN" dirty="0">
                <a:solidFill>
                  <a:srgbClr val="FF0066"/>
                </a:solidFill>
                <a:latin typeface="文鼎粗行楷体简" pitchFamily="18" charset="-122"/>
                <a:ea typeface="文鼎粗行楷体简" pitchFamily="18" charset="-122"/>
              </a:rPr>
              <a:t>1</a:t>
            </a:r>
            <a:r>
              <a:rPr lang="zh-CN" altLang="en-US" dirty="0">
                <a:solidFill>
                  <a:srgbClr val="FF0066"/>
                </a:solidFill>
                <a:latin typeface="文鼎粗行楷体简" pitchFamily="18" charset="-122"/>
                <a:ea typeface="文鼎粗行楷体简" pitchFamily="18" charset="-122"/>
              </a:rPr>
              <a:t>）确定相关标准以及若干衡量指标；（</a:t>
            </a:r>
            <a:r>
              <a:rPr lang="en-US" altLang="zh-CN" dirty="0">
                <a:solidFill>
                  <a:srgbClr val="FF0066"/>
                </a:solidFill>
                <a:latin typeface="文鼎粗行楷体简" pitchFamily="18" charset="-122"/>
                <a:ea typeface="文鼎粗行楷体简" pitchFamily="18" charset="-122"/>
              </a:rPr>
              <a:t>2</a:t>
            </a:r>
            <a:r>
              <a:rPr lang="zh-CN" altLang="en-US" dirty="0">
                <a:solidFill>
                  <a:srgbClr val="FF0066"/>
                </a:solidFill>
                <a:latin typeface="文鼎粗行楷体简" pitchFamily="18" charset="-122"/>
                <a:ea typeface="文鼎粗行楷体简" pitchFamily="18" charset="-122"/>
              </a:rPr>
              <a:t>）将实际结果和既定标准进行比较；（</a:t>
            </a:r>
            <a:r>
              <a:rPr lang="en-US" altLang="zh-CN" dirty="0">
                <a:solidFill>
                  <a:srgbClr val="FF0066"/>
                </a:solidFill>
                <a:latin typeface="文鼎粗行楷体简" pitchFamily="18" charset="-122"/>
                <a:ea typeface="文鼎粗行楷体简" pitchFamily="18" charset="-122"/>
              </a:rPr>
              <a:t>3</a:t>
            </a:r>
            <a:r>
              <a:rPr lang="zh-CN" altLang="en-US" dirty="0">
                <a:solidFill>
                  <a:srgbClr val="FF0066"/>
                </a:solidFill>
                <a:latin typeface="文鼎粗行楷体简" pitchFamily="18" charset="-122"/>
                <a:ea typeface="文鼎粗行楷体简" pitchFamily="18" charset="-122"/>
              </a:rPr>
              <a:t>）如果二者之间存在差距，明确并落实补救性措施。 </a:t>
            </a:r>
            <a:endParaRPr lang="zh-CN" altLang="en-US" dirty="0">
              <a:solidFill>
                <a:srgbClr val="FF0066"/>
              </a:solidFill>
              <a:latin typeface="文鼎粗行楷体简" pitchFamily="18" charset="-122"/>
              <a:ea typeface="文鼎粗行楷体简" pitchFamily="18" charset="-122"/>
            </a:endParaRPr>
          </a:p>
        </p:txBody>
      </p:sp>
    </p:spTree>
  </p:cSld>
  <p:clrMapOvr>
    <a:masterClrMapping/>
  </p:clrMapOvr>
  <p:transition spd="slow">
    <p:wipe/>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348163"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薪酬控制的难点</a:t>
            </a:r>
            <a:endParaRPr lang="zh-CN" altLang="en-US" sz="3200" b="1" smtClean="0">
              <a:solidFill>
                <a:srgbClr val="FFFFFF"/>
              </a:solidFill>
              <a:latin typeface="华文中宋" pitchFamily="2" charset="-122"/>
              <a:ea typeface="华文中宋" pitchFamily="2" charset="-122"/>
            </a:endParaRPr>
          </a:p>
        </p:txBody>
      </p:sp>
      <p:sp>
        <p:nvSpPr>
          <p:cNvPr id="348164"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8165"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8166"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8167"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8168"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8169"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8170"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8171"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8172"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8173"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1165326" name="Rectangle 14" descr="画布"/>
          <p:cNvSpPr>
            <a:spLocks noChangeArrowheads="1"/>
          </p:cNvSpPr>
          <p:nvPr/>
        </p:nvSpPr>
        <p:spPr bwMode="auto">
          <a:xfrm>
            <a:off x="941388" y="1289050"/>
            <a:ext cx="8837612" cy="5976938"/>
          </a:xfrm>
          <a:prstGeom prst="rect">
            <a:avLst/>
          </a:prstGeom>
          <a:blipFill dpi="0" rotWithShape="0">
            <a:blip r:embed="rId1" cstate="print"/>
            <a:srcRect/>
            <a:tile tx="0" ty="0" sx="100000" sy="100000" flip="none" algn="tl"/>
          </a:blipFill>
          <a:ln w="12700">
            <a:solidFill>
              <a:schemeClr val="tx2"/>
            </a:solidFill>
            <a:miter lim="800000"/>
          </a:ln>
          <a:effectLst>
            <a:outerShdw dist="107763" dir="2700000" algn="ctr" rotWithShape="0">
              <a:schemeClr val="bg2"/>
            </a:outerShdw>
          </a:effectLst>
        </p:spPr>
        <p:txBody>
          <a:bodyPr lIns="103410" tIns="50797" rIns="103410" bIns="50797"/>
          <a:lstStyle/>
          <a:p>
            <a:pPr marL="609600" indent="-609600" algn="l" defTabSz="1193800">
              <a:lnSpc>
                <a:spcPct val="150000"/>
              </a:lnSpc>
              <a:buClr>
                <a:srgbClr val="FF0000"/>
              </a:buClr>
              <a:buSzPct val="110000"/>
              <a:buFont typeface="Wingdings" panose="05000000000000000000" pitchFamily="2" charset="2"/>
              <a:buChar char="è"/>
              <a:defRPr/>
            </a:pPr>
            <a:r>
              <a:rPr lang="zh-CN" altLang="en-US" sz="2800">
                <a:solidFill>
                  <a:srgbClr val="000000"/>
                </a:solidFill>
              </a:rPr>
              <a:t>控制力量的多样性。企业里的控制力主要有以下三种：企业里现有的正式控制体系、来源于小团体或特定个人的社会控制以及员工的自我控制。 </a:t>
            </a:r>
            <a:endParaRPr lang="zh-CN" altLang="en-US" sz="2800">
              <a:solidFill>
                <a:srgbClr val="000000"/>
              </a:solidFill>
            </a:endParaRPr>
          </a:p>
          <a:p>
            <a:pPr marL="609600" indent="-609600" algn="l" defTabSz="1193800">
              <a:lnSpc>
                <a:spcPct val="150000"/>
              </a:lnSpc>
              <a:buClr>
                <a:srgbClr val="FF0000"/>
              </a:buClr>
              <a:buSzPct val="110000"/>
              <a:buFont typeface="Wingdings" panose="05000000000000000000" pitchFamily="2" charset="2"/>
              <a:buChar char="è"/>
              <a:defRPr/>
            </a:pPr>
            <a:r>
              <a:rPr lang="zh-CN" altLang="en-US" sz="2800">
                <a:solidFill>
                  <a:srgbClr val="000000"/>
                </a:solidFill>
              </a:rPr>
              <a:t>人的因素的影响。企业的控制体系在不同的时候、处在不同的环境下、面对不同的对象会发挥出不同的作用。 </a:t>
            </a:r>
            <a:endParaRPr lang="zh-CN" altLang="en-US" sz="2800">
              <a:solidFill>
                <a:srgbClr val="000000"/>
              </a:solidFill>
            </a:endParaRPr>
          </a:p>
          <a:p>
            <a:pPr marL="609600" indent="-609600" algn="l" defTabSz="1193800">
              <a:lnSpc>
                <a:spcPct val="150000"/>
              </a:lnSpc>
              <a:buClr>
                <a:srgbClr val="FF0000"/>
              </a:buClr>
              <a:buSzPct val="110000"/>
              <a:buFont typeface="Wingdings" panose="05000000000000000000" pitchFamily="2" charset="2"/>
              <a:buChar char="è"/>
              <a:defRPr/>
            </a:pPr>
            <a:r>
              <a:rPr lang="zh-CN" altLang="en-US" sz="2800">
                <a:solidFill>
                  <a:srgbClr val="000000"/>
                </a:solidFill>
              </a:rPr>
              <a:t>结果衡量的困难性。在企业的日常运营过程中，对一些工作行为（例如管理人员经营决策的正确与否）进行观察往往是很困难甚至是不大可能的 。</a:t>
            </a:r>
            <a:endParaRPr lang="zh-CN" altLang="en-US" sz="280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Line 2"/>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solidFill>
                <a:srgbClr val="000000"/>
              </a:solidFill>
            </a:endParaRPr>
          </a:p>
        </p:txBody>
      </p:sp>
      <p:sp>
        <p:nvSpPr>
          <p:cNvPr id="349187" name="Rectangle 3"/>
          <p:cNvSpPr>
            <a:spLocks noGrp="1" noChangeArrowheads="1"/>
          </p:cNvSpPr>
          <p:nvPr>
            <p:ph type="title"/>
          </p:nvPr>
        </p:nvSpPr>
        <p:spPr>
          <a:xfrm>
            <a:off x="0" y="0"/>
            <a:ext cx="10668000" cy="990600"/>
          </a:xfrm>
          <a:solidFill>
            <a:srgbClr val="0000CC"/>
          </a:solidFill>
        </p:spPr>
        <p:txBody>
          <a:bodyPr anchor="b"/>
          <a:lstStyle/>
          <a:p>
            <a:pPr eaLnBrk="1" hangingPunct="1">
              <a:lnSpc>
                <a:spcPct val="300000"/>
              </a:lnSpc>
            </a:pPr>
            <a:r>
              <a:rPr lang="zh-CN" altLang="en-US" sz="3200" b="1" smtClean="0">
                <a:solidFill>
                  <a:srgbClr val="FFFFFF"/>
                </a:solidFill>
                <a:latin typeface="华文中宋" pitchFamily="2" charset="-122"/>
                <a:ea typeface="华文中宋" pitchFamily="2" charset="-122"/>
              </a:rPr>
              <a:t>薪酬控制的对象</a:t>
            </a:r>
            <a:endParaRPr lang="zh-CN" altLang="en-US" sz="3200" b="1" smtClean="0">
              <a:solidFill>
                <a:srgbClr val="FFFFFF"/>
              </a:solidFill>
              <a:latin typeface="华文中宋" pitchFamily="2" charset="-122"/>
              <a:ea typeface="华文中宋" pitchFamily="2" charset="-122"/>
            </a:endParaRPr>
          </a:p>
        </p:txBody>
      </p:sp>
      <p:sp>
        <p:nvSpPr>
          <p:cNvPr id="349188" name="Rectangle 4"/>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9189"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9190" name="Rectangle 6"/>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9191" name="Rectangle 7"/>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9192"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9193" name="Rectangle 9"/>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9194" name="Rectangle 10"/>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9195" name="Rectangle 11"/>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9196" name="Rectangle 12"/>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9197"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solidFill>
                <a:srgbClr val="000000"/>
              </a:solidFill>
            </a:endParaRPr>
          </a:p>
        </p:txBody>
      </p:sp>
      <p:sp>
        <p:nvSpPr>
          <p:cNvPr id="349198" name="Text Box 14"/>
          <p:cNvSpPr txBox="1">
            <a:spLocks noChangeArrowheads="1"/>
          </p:cNvSpPr>
          <p:nvPr/>
        </p:nvSpPr>
        <p:spPr bwMode="auto">
          <a:xfrm>
            <a:off x="581025" y="1506538"/>
            <a:ext cx="9601200" cy="4692650"/>
          </a:xfrm>
          <a:prstGeom prst="rect">
            <a:avLst/>
          </a:prstGeom>
          <a:solidFill>
            <a:srgbClr val="6600CC"/>
          </a:solidFill>
          <a:ln w="9525">
            <a:noFill/>
            <a:miter lim="800000"/>
          </a:ln>
        </p:spPr>
        <p:txBody>
          <a:bodyPr>
            <a:spAutoFit/>
          </a:bodyPr>
          <a:lstStyle/>
          <a:p>
            <a:pPr algn="l">
              <a:lnSpc>
                <a:spcPct val="180000"/>
              </a:lnSpc>
              <a:buClr>
                <a:srgbClr val="FF3300"/>
              </a:buClr>
              <a:buSzPct val="120000"/>
              <a:buFont typeface="Webdings" panose="05030102010509060703" pitchFamily="18" charset="2"/>
              <a:buChar char="a"/>
            </a:pPr>
            <a:r>
              <a:rPr lang="zh-CN" altLang="en-US">
                <a:solidFill>
                  <a:srgbClr val="FFFF00"/>
                </a:solidFill>
                <a:latin typeface="宋体" panose="02010600030101010101" pitchFamily="2" charset="-122"/>
              </a:rPr>
              <a:t>在企业的经营过程当中，薪酬控制在很大程度上指的是对于劳动力成本的控制，大多数企业里也都存在着正式的薪酬控制体系。 </a:t>
            </a:r>
            <a:endParaRPr lang="zh-CN" altLang="en-US">
              <a:solidFill>
                <a:srgbClr val="FFFF00"/>
              </a:solidFill>
              <a:latin typeface="宋体" panose="02010600030101010101" pitchFamily="2" charset="-122"/>
            </a:endParaRPr>
          </a:p>
          <a:p>
            <a:pPr algn="l">
              <a:lnSpc>
                <a:spcPct val="180000"/>
              </a:lnSpc>
              <a:buClr>
                <a:srgbClr val="FF3300"/>
              </a:buClr>
              <a:buSzPct val="120000"/>
              <a:buFont typeface="Webdings" panose="05030102010509060703" pitchFamily="18" charset="2"/>
              <a:buNone/>
            </a:pPr>
            <a:r>
              <a:rPr lang="zh-CN" altLang="en-US">
                <a:solidFill>
                  <a:srgbClr val="FFFF00"/>
                </a:solidFill>
                <a:latin typeface="宋体" panose="02010600030101010101" pitchFamily="2" charset="-122"/>
              </a:rPr>
              <a:t>      劳动力成本＝雇佣量</a:t>
            </a:r>
            <a:r>
              <a:rPr lang="en-US" altLang="zh-CN">
                <a:solidFill>
                  <a:srgbClr val="FFFF00"/>
                </a:solidFill>
                <a:latin typeface="宋体" panose="02010600030101010101" pitchFamily="2" charset="-122"/>
              </a:rPr>
              <a:t>×</a:t>
            </a:r>
            <a:r>
              <a:rPr lang="zh-CN" altLang="en-US">
                <a:solidFill>
                  <a:srgbClr val="FFFF00"/>
                </a:solidFill>
                <a:latin typeface="宋体" panose="02010600030101010101" pitchFamily="2" charset="-122"/>
              </a:rPr>
              <a:t>（平均薪酬水平＋平均福利成本）</a:t>
            </a:r>
            <a:endParaRPr lang="zh-CN" altLang="en-US">
              <a:solidFill>
                <a:srgbClr val="FFFF00"/>
              </a:solidFill>
              <a:latin typeface="宋体" panose="02010600030101010101" pitchFamily="2" charset="-122"/>
            </a:endParaRPr>
          </a:p>
          <a:p>
            <a:pPr>
              <a:lnSpc>
                <a:spcPct val="180000"/>
              </a:lnSpc>
              <a:buClr>
                <a:srgbClr val="FF3300"/>
              </a:buClr>
              <a:buSzPct val="120000"/>
              <a:buFont typeface="Webdings" panose="05030102010509060703" pitchFamily="18" charset="2"/>
              <a:buChar char="a"/>
            </a:pPr>
            <a:r>
              <a:rPr lang="zh-CN" altLang="zh-CN">
                <a:solidFill>
                  <a:srgbClr val="FFFF00"/>
                </a:solidFill>
                <a:latin typeface="宋体" panose="02010600030101010101" pitchFamily="2" charset="-122"/>
              </a:rPr>
              <a:t>可以从以下几个方面来关注企业里的薪酬控制：第一，通过控制雇佣量来控制薪酬；第二，通过对平均薪酬水平、薪酬体系的构成的调整以及有目的地设计企业的福利计划以达到控制薪酬的目的；第三，利用一些薪酬技术对薪酬进行潜在的控制。</a:t>
            </a:r>
            <a:endParaRPr lang="zh-CN" altLang="en-US">
              <a:solidFill>
                <a:srgbClr val="FFFFFF"/>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0" y="0"/>
            <a:ext cx="10668000" cy="1066800"/>
          </a:xfrm>
          <a:solidFill>
            <a:srgbClr val="0000CC"/>
          </a:solidFill>
        </p:spPr>
        <p:txBody>
          <a:bodyPr anchor="b"/>
          <a:lstStyle/>
          <a:p>
            <a:pPr eaLnBrk="1" hangingPunct="1">
              <a:lnSpc>
                <a:spcPct val="410000"/>
              </a:lnSpc>
            </a:pPr>
            <a:r>
              <a:rPr lang="zh-CN" altLang="en-US" sz="3200" b="1" dirty="0" smtClean="0">
                <a:solidFill>
                  <a:srgbClr val="FFFFFF"/>
                </a:solidFill>
                <a:latin typeface="宋体" panose="02010600030101010101" pitchFamily="2" charset="-122"/>
              </a:rPr>
              <a:t>薪酬控制途径</a:t>
            </a:r>
            <a:endParaRPr lang="zh-CN" altLang="en-US" sz="3200" b="1" dirty="0" smtClean="0">
              <a:solidFill>
                <a:srgbClr val="FFFFFF"/>
              </a:solidFill>
              <a:latin typeface="宋体" panose="02010600030101010101" pitchFamily="2" charset="-122"/>
            </a:endParaRPr>
          </a:p>
        </p:txBody>
      </p:sp>
      <p:sp>
        <p:nvSpPr>
          <p:cNvPr id="1167363" name="Rectangle 3"/>
          <p:cNvSpPr>
            <a:spLocks noChangeArrowheads="1"/>
          </p:cNvSpPr>
          <p:nvPr/>
        </p:nvSpPr>
        <p:spPr bwMode="auto">
          <a:xfrm>
            <a:off x="457200" y="1981200"/>
            <a:ext cx="1955800" cy="930275"/>
          </a:xfrm>
          <a:prstGeom prst="rect">
            <a:avLst/>
          </a:prstGeom>
          <a:solidFill>
            <a:srgbClr val="9966FF"/>
          </a:solidFill>
          <a:ln w="12700">
            <a:solidFill>
              <a:schemeClr val="tx2"/>
            </a:solidFill>
            <a:miter lim="800000"/>
          </a:ln>
          <a:effectLst>
            <a:outerShdw dist="107763" dir="8100000" algn="ctr" rotWithShape="0">
              <a:schemeClr val="tx2"/>
            </a:outerShdw>
          </a:effectLst>
        </p:spPr>
        <p:txBody>
          <a:bodyPr wrap="none" lIns="103410" tIns="50797" rIns="103410" bIns="50797" anchor="ctr"/>
          <a:lstStyle/>
          <a:p>
            <a:pPr algn="ctr" defTabSz="1044575" eaLnBrk="0" hangingPunct="0">
              <a:defRPr/>
            </a:pPr>
            <a:r>
              <a:rPr lang="zh-CN" altLang="en-US" dirty="0">
                <a:solidFill>
                  <a:srgbClr val="FFFFFF"/>
                </a:solidFill>
                <a:latin typeface="宋体" panose="02010600030101010101" pitchFamily="2" charset="-122"/>
              </a:rPr>
              <a:t>劳动力成本</a:t>
            </a:r>
            <a:endParaRPr lang="zh-CN" altLang="en-US" dirty="0">
              <a:solidFill>
                <a:srgbClr val="FFFFFF"/>
              </a:solidFill>
              <a:latin typeface="宋体" panose="02010600030101010101" pitchFamily="2" charset="-122"/>
            </a:endParaRPr>
          </a:p>
        </p:txBody>
      </p:sp>
      <p:sp>
        <p:nvSpPr>
          <p:cNvPr id="1167364" name="Rectangle 4"/>
          <p:cNvSpPr>
            <a:spLocks noChangeArrowheads="1"/>
          </p:cNvSpPr>
          <p:nvPr/>
        </p:nvSpPr>
        <p:spPr bwMode="auto">
          <a:xfrm>
            <a:off x="3111500" y="1981200"/>
            <a:ext cx="1955800" cy="930275"/>
          </a:xfrm>
          <a:prstGeom prst="rect">
            <a:avLst/>
          </a:prstGeom>
          <a:solidFill>
            <a:srgbClr val="9966FF"/>
          </a:solidFill>
          <a:ln w="12700">
            <a:solidFill>
              <a:schemeClr val="tx2"/>
            </a:solidFill>
            <a:miter lim="800000"/>
          </a:ln>
          <a:effectLst>
            <a:outerShdw dist="107763" dir="8100000" algn="ctr" rotWithShape="0">
              <a:schemeClr val="tx2"/>
            </a:outerShdw>
          </a:effectLst>
        </p:spPr>
        <p:txBody>
          <a:bodyPr wrap="none" lIns="103410" tIns="50797" rIns="103410" bIns="50797" anchor="ctr"/>
          <a:lstStyle/>
          <a:p>
            <a:pPr algn="ctr" defTabSz="1044575" eaLnBrk="0" hangingPunct="0">
              <a:defRPr/>
            </a:pPr>
            <a:r>
              <a:rPr lang="zh-CN" altLang="en-US" dirty="0">
                <a:solidFill>
                  <a:srgbClr val="FFFFFF"/>
                </a:solidFill>
                <a:latin typeface="宋体" panose="02010600030101010101" pitchFamily="2" charset="-122"/>
              </a:rPr>
              <a:t>雇用量</a:t>
            </a:r>
            <a:endParaRPr lang="zh-CN" altLang="en-US" dirty="0">
              <a:solidFill>
                <a:srgbClr val="FFFFFF"/>
              </a:solidFill>
              <a:latin typeface="宋体" panose="02010600030101010101" pitchFamily="2" charset="-122"/>
            </a:endParaRPr>
          </a:p>
        </p:txBody>
      </p:sp>
      <p:sp>
        <p:nvSpPr>
          <p:cNvPr id="1167365" name="Rectangle 5"/>
          <p:cNvSpPr>
            <a:spLocks noChangeArrowheads="1"/>
          </p:cNvSpPr>
          <p:nvPr/>
        </p:nvSpPr>
        <p:spPr bwMode="auto">
          <a:xfrm>
            <a:off x="5715000" y="1981200"/>
            <a:ext cx="4572000" cy="930275"/>
          </a:xfrm>
          <a:prstGeom prst="rect">
            <a:avLst/>
          </a:prstGeom>
          <a:solidFill>
            <a:srgbClr val="9966FF"/>
          </a:solidFill>
          <a:ln w="12700">
            <a:solidFill>
              <a:schemeClr val="tx2"/>
            </a:solidFill>
            <a:miter lim="800000"/>
          </a:ln>
          <a:effectLst>
            <a:outerShdw dist="107763" dir="8100000" algn="ctr" rotWithShape="0">
              <a:schemeClr val="tx2"/>
            </a:outerShdw>
          </a:effectLst>
        </p:spPr>
        <p:txBody>
          <a:bodyPr wrap="none" anchor="ctr"/>
          <a:lstStyle/>
          <a:p>
            <a:pPr>
              <a:defRPr/>
            </a:pPr>
            <a:endParaRPr lang="zh-CN" altLang="en-US">
              <a:solidFill>
                <a:srgbClr val="000000"/>
              </a:solidFill>
            </a:endParaRPr>
          </a:p>
        </p:txBody>
      </p:sp>
      <p:sp>
        <p:nvSpPr>
          <p:cNvPr id="350214" name="Rectangle 6"/>
          <p:cNvSpPr>
            <a:spLocks noChangeArrowheads="1"/>
          </p:cNvSpPr>
          <p:nvPr/>
        </p:nvSpPr>
        <p:spPr bwMode="auto">
          <a:xfrm>
            <a:off x="5715000" y="2330450"/>
            <a:ext cx="2235200" cy="357188"/>
          </a:xfrm>
          <a:prstGeom prst="rect">
            <a:avLst/>
          </a:prstGeom>
          <a:solidFill>
            <a:srgbClr val="9966FF"/>
          </a:solidFill>
          <a:ln w="12700">
            <a:noFill/>
            <a:miter lim="800000"/>
          </a:ln>
        </p:spPr>
        <p:txBody>
          <a:bodyPr lIns="103410" tIns="50797" rIns="103410" bIns="50797">
            <a:spAutoFit/>
          </a:bodyPr>
          <a:lstStyle/>
          <a:p>
            <a:pPr algn="ctr" defTabSz="1044575" eaLnBrk="0" hangingPunct="0">
              <a:lnSpc>
                <a:spcPct val="70000"/>
              </a:lnSpc>
              <a:spcBef>
                <a:spcPct val="50000"/>
              </a:spcBef>
            </a:pPr>
            <a:r>
              <a:rPr lang="zh-CN" altLang="en-US" dirty="0">
                <a:solidFill>
                  <a:srgbClr val="FFFFFF"/>
                </a:solidFill>
                <a:latin typeface="宋体" panose="02010600030101010101" pitchFamily="2" charset="-122"/>
              </a:rPr>
              <a:t>平均现金薪酬</a:t>
            </a:r>
            <a:endParaRPr lang="zh-CN" altLang="en-US" dirty="0">
              <a:solidFill>
                <a:srgbClr val="FFFFFF"/>
              </a:solidFill>
              <a:latin typeface="宋体" panose="02010600030101010101" pitchFamily="2" charset="-122"/>
            </a:endParaRPr>
          </a:p>
        </p:txBody>
      </p:sp>
      <p:sp>
        <p:nvSpPr>
          <p:cNvPr id="350215" name="Rectangle 7"/>
          <p:cNvSpPr>
            <a:spLocks noChangeArrowheads="1"/>
          </p:cNvSpPr>
          <p:nvPr/>
        </p:nvSpPr>
        <p:spPr bwMode="auto">
          <a:xfrm>
            <a:off x="8174038" y="2209800"/>
            <a:ext cx="2055812" cy="466725"/>
          </a:xfrm>
          <a:prstGeom prst="rect">
            <a:avLst/>
          </a:prstGeom>
          <a:solidFill>
            <a:srgbClr val="9966FF"/>
          </a:solidFill>
          <a:ln w="12700">
            <a:noFill/>
            <a:miter lim="800000"/>
          </a:ln>
        </p:spPr>
        <p:txBody>
          <a:bodyPr lIns="103410" tIns="50797" rIns="103410" bIns="50797">
            <a:spAutoFit/>
          </a:bodyPr>
          <a:lstStyle/>
          <a:p>
            <a:pPr algn="l" defTabSz="1044575" eaLnBrk="0" hangingPunct="0">
              <a:spcBef>
                <a:spcPct val="50000"/>
              </a:spcBef>
            </a:pPr>
            <a:r>
              <a:rPr lang="zh-CN" altLang="en-US" dirty="0">
                <a:solidFill>
                  <a:srgbClr val="FFFFFF"/>
                </a:solidFill>
                <a:latin typeface="宋体" panose="02010600030101010101" pitchFamily="2" charset="-122"/>
              </a:rPr>
              <a:t>平均福利成本</a:t>
            </a:r>
            <a:endParaRPr lang="zh-CN" altLang="en-US" dirty="0">
              <a:solidFill>
                <a:srgbClr val="FFFFFF"/>
              </a:solidFill>
              <a:latin typeface="宋体" panose="02010600030101010101" pitchFamily="2" charset="-122"/>
            </a:endParaRPr>
          </a:p>
        </p:txBody>
      </p:sp>
      <p:sp>
        <p:nvSpPr>
          <p:cNvPr id="350216" name="Rectangle 8"/>
          <p:cNvSpPr>
            <a:spLocks noChangeArrowheads="1"/>
          </p:cNvSpPr>
          <p:nvPr/>
        </p:nvSpPr>
        <p:spPr bwMode="auto">
          <a:xfrm>
            <a:off x="7818438" y="2276475"/>
            <a:ext cx="277812" cy="466725"/>
          </a:xfrm>
          <a:prstGeom prst="rect">
            <a:avLst/>
          </a:prstGeom>
          <a:solidFill>
            <a:srgbClr val="9966FF"/>
          </a:solidFill>
          <a:ln w="12700">
            <a:noFill/>
            <a:miter lim="800000"/>
          </a:ln>
        </p:spPr>
        <p:txBody>
          <a:bodyPr lIns="103410" tIns="50797" rIns="103410" bIns="50797">
            <a:spAutoFit/>
          </a:bodyPr>
          <a:lstStyle/>
          <a:p>
            <a:pPr algn="l" defTabSz="1044575" eaLnBrk="0" hangingPunct="0">
              <a:spcBef>
                <a:spcPct val="50000"/>
              </a:spcBef>
            </a:pPr>
            <a:r>
              <a:rPr lang="en-US" altLang="zh-CN" dirty="0">
                <a:solidFill>
                  <a:srgbClr val="FFFFFF"/>
                </a:solidFill>
                <a:latin typeface="宋体" panose="02010600030101010101" pitchFamily="2" charset="-122"/>
              </a:rPr>
              <a:t>+</a:t>
            </a:r>
            <a:endParaRPr lang="en-US" altLang="zh-CN" dirty="0">
              <a:solidFill>
                <a:srgbClr val="FFFFFF"/>
              </a:solidFill>
              <a:latin typeface="宋体" panose="02010600030101010101" pitchFamily="2" charset="-122"/>
            </a:endParaRPr>
          </a:p>
        </p:txBody>
      </p:sp>
      <p:sp>
        <p:nvSpPr>
          <p:cNvPr id="350217" name="Rectangle 9"/>
          <p:cNvSpPr>
            <a:spLocks noChangeArrowheads="1"/>
          </p:cNvSpPr>
          <p:nvPr/>
        </p:nvSpPr>
        <p:spPr bwMode="auto">
          <a:xfrm>
            <a:off x="2573338" y="2228850"/>
            <a:ext cx="454025" cy="466725"/>
          </a:xfrm>
          <a:prstGeom prst="rect">
            <a:avLst/>
          </a:prstGeom>
          <a:noFill/>
          <a:ln w="12700">
            <a:noFill/>
            <a:miter lim="800000"/>
          </a:ln>
        </p:spPr>
        <p:txBody>
          <a:bodyPr lIns="103410" tIns="50797" rIns="103410" bIns="50797">
            <a:spAutoFit/>
          </a:bodyPr>
          <a:lstStyle/>
          <a:p>
            <a:pPr algn="l" defTabSz="1044575" eaLnBrk="0" hangingPunct="0">
              <a:spcBef>
                <a:spcPct val="50000"/>
              </a:spcBef>
            </a:pPr>
            <a:r>
              <a:rPr lang="en-US" altLang="zh-CN">
                <a:solidFill>
                  <a:srgbClr val="FFFFFF"/>
                </a:solidFill>
                <a:latin typeface="宋体" panose="02010600030101010101" pitchFamily="2" charset="-122"/>
              </a:rPr>
              <a:t>=</a:t>
            </a:r>
            <a:endParaRPr lang="en-US" altLang="zh-CN">
              <a:solidFill>
                <a:srgbClr val="FFFFFF"/>
              </a:solidFill>
              <a:latin typeface="宋体" panose="02010600030101010101" pitchFamily="2" charset="-122"/>
            </a:endParaRPr>
          </a:p>
        </p:txBody>
      </p:sp>
      <p:sp>
        <p:nvSpPr>
          <p:cNvPr id="350218" name="Rectangle 10"/>
          <p:cNvSpPr>
            <a:spLocks noChangeArrowheads="1"/>
          </p:cNvSpPr>
          <p:nvPr/>
        </p:nvSpPr>
        <p:spPr bwMode="auto">
          <a:xfrm>
            <a:off x="5105400" y="2228850"/>
            <a:ext cx="454025" cy="466725"/>
          </a:xfrm>
          <a:prstGeom prst="rect">
            <a:avLst/>
          </a:prstGeom>
          <a:noFill/>
          <a:ln w="12700">
            <a:noFill/>
            <a:miter lim="800000"/>
          </a:ln>
        </p:spPr>
        <p:txBody>
          <a:bodyPr lIns="103410" tIns="50797" rIns="103410" bIns="50797">
            <a:spAutoFit/>
          </a:bodyPr>
          <a:lstStyle/>
          <a:p>
            <a:pPr algn="l" defTabSz="1044575" eaLnBrk="0" hangingPunct="0">
              <a:spcBef>
                <a:spcPct val="50000"/>
              </a:spcBef>
            </a:pPr>
            <a:r>
              <a:rPr lang="en-US" altLang="zh-CN">
                <a:solidFill>
                  <a:srgbClr val="FFFFFF"/>
                </a:solidFill>
                <a:latin typeface="宋体" panose="02010600030101010101" pitchFamily="2" charset="-122"/>
              </a:rPr>
              <a:t>×</a:t>
            </a:r>
            <a:endParaRPr lang="en-US" altLang="zh-CN">
              <a:solidFill>
                <a:srgbClr val="FFFFFF"/>
              </a:solidFill>
              <a:latin typeface="宋体" panose="02010600030101010101" pitchFamily="2" charset="-122"/>
            </a:endParaRPr>
          </a:p>
        </p:txBody>
      </p:sp>
      <p:sp>
        <p:nvSpPr>
          <p:cNvPr id="350219" name="Rectangle 11"/>
          <p:cNvSpPr>
            <a:spLocks noChangeArrowheads="1"/>
          </p:cNvSpPr>
          <p:nvPr/>
        </p:nvSpPr>
        <p:spPr bwMode="auto">
          <a:xfrm>
            <a:off x="1013466" y="4938713"/>
            <a:ext cx="1559872" cy="471918"/>
          </a:xfrm>
          <a:prstGeom prst="rect">
            <a:avLst/>
          </a:prstGeom>
          <a:noFill/>
          <a:ln w="12700">
            <a:noFill/>
            <a:miter lim="800000"/>
          </a:ln>
        </p:spPr>
        <p:txBody>
          <a:bodyPr wrap="square" lIns="103410" tIns="50797" rIns="103410" bIns="50797">
            <a:spAutoFit/>
          </a:bodyPr>
          <a:lstStyle/>
          <a:p>
            <a:pPr algn="l" defTabSz="1044575" eaLnBrk="0" hangingPunct="0">
              <a:spcBef>
                <a:spcPct val="50000"/>
              </a:spcBef>
            </a:pPr>
            <a:r>
              <a:rPr lang="zh-CN" altLang="en-US" dirty="0" smtClean="0">
                <a:solidFill>
                  <a:srgbClr val="000000"/>
                </a:solidFill>
                <a:latin typeface="宋体" panose="02010600030101010101" pitchFamily="2" charset="-122"/>
              </a:rPr>
              <a:t>员工人数</a:t>
            </a:r>
            <a:endParaRPr lang="zh-CN" altLang="en-US" dirty="0">
              <a:solidFill>
                <a:srgbClr val="000000"/>
              </a:solidFill>
              <a:latin typeface="宋体" panose="02010600030101010101" pitchFamily="2" charset="-122"/>
            </a:endParaRPr>
          </a:p>
        </p:txBody>
      </p:sp>
      <p:sp>
        <p:nvSpPr>
          <p:cNvPr id="350221" name="Freeform 13"/>
          <p:cNvSpPr/>
          <p:nvPr/>
        </p:nvSpPr>
        <p:spPr bwMode="auto">
          <a:xfrm>
            <a:off x="2844800" y="3124200"/>
            <a:ext cx="1193800" cy="3057525"/>
          </a:xfrm>
          <a:custGeom>
            <a:avLst/>
            <a:gdLst>
              <a:gd name="T0" fmla="*/ 0 w 673"/>
              <a:gd name="T1" fmla="*/ 2147483647 h 1854"/>
              <a:gd name="T2" fmla="*/ 2114473580 w 673"/>
              <a:gd name="T3" fmla="*/ 2147483647 h 1854"/>
              <a:gd name="T4" fmla="*/ 2114473580 w 673"/>
              <a:gd name="T5" fmla="*/ 0 h 1854"/>
              <a:gd name="T6" fmla="*/ 0 60000 65536"/>
              <a:gd name="T7" fmla="*/ 0 60000 65536"/>
              <a:gd name="T8" fmla="*/ 0 60000 65536"/>
              <a:gd name="T9" fmla="*/ 0 w 673"/>
              <a:gd name="T10" fmla="*/ 0 h 1854"/>
              <a:gd name="T11" fmla="*/ 673 w 673"/>
              <a:gd name="T12" fmla="*/ 1854 h 1854"/>
            </a:gdLst>
            <a:ahLst/>
            <a:cxnLst>
              <a:cxn ang="T6">
                <a:pos x="T0" y="T1"/>
              </a:cxn>
              <a:cxn ang="T7">
                <a:pos x="T2" y="T3"/>
              </a:cxn>
              <a:cxn ang="T8">
                <a:pos x="T4" y="T5"/>
              </a:cxn>
            </a:cxnLst>
            <a:rect l="T9" t="T10" r="T11" b="T12"/>
            <a:pathLst>
              <a:path w="673" h="1854">
                <a:moveTo>
                  <a:pt x="0" y="1853"/>
                </a:moveTo>
                <a:lnTo>
                  <a:pt x="672" y="1853"/>
                </a:lnTo>
                <a:lnTo>
                  <a:pt x="672" y="0"/>
                </a:lnTo>
              </a:path>
            </a:pathLst>
          </a:custGeom>
          <a:noFill/>
          <a:ln w="76200" cap="rnd">
            <a:solidFill>
              <a:schemeClr val="tx1"/>
            </a:solidFill>
            <a:round/>
            <a:tailEnd type="triangle" w="med" len="med"/>
          </a:ln>
        </p:spPr>
        <p:txBody>
          <a:bodyPr/>
          <a:lstStyle/>
          <a:p>
            <a:endParaRPr lang="en-US">
              <a:solidFill>
                <a:srgbClr val="000000"/>
              </a:solidFill>
            </a:endParaRPr>
          </a:p>
        </p:txBody>
      </p:sp>
      <p:sp>
        <p:nvSpPr>
          <p:cNvPr id="350222" name="Line 14"/>
          <p:cNvSpPr>
            <a:spLocks noChangeShapeType="1"/>
          </p:cNvSpPr>
          <p:nvPr/>
        </p:nvSpPr>
        <p:spPr bwMode="auto">
          <a:xfrm>
            <a:off x="2743200" y="5181600"/>
            <a:ext cx="1295400" cy="0"/>
          </a:xfrm>
          <a:prstGeom prst="line">
            <a:avLst/>
          </a:prstGeom>
          <a:noFill/>
          <a:ln w="76200">
            <a:solidFill>
              <a:schemeClr val="tx1"/>
            </a:solidFill>
            <a:round/>
          </a:ln>
        </p:spPr>
        <p:txBody>
          <a:bodyPr wrap="none" anchor="ctr"/>
          <a:lstStyle/>
          <a:p>
            <a:endParaRPr lang="en-US">
              <a:solidFill>
                <a:srgbClr val="000000"/>
              </a:solidFill>
            </a:endParaRPr>
          </a:p>
        </p:txBody>
      </p:sp>
      <p:sp>
        <p:nvSpPr>
          <p:cNvPr id="350223" name="Rectangle 15"/>
          <p:cNvSpPr>
            <a:spLocks noChangeArrowheads="1"/>
          </p:cNvSpPr>
          <p:nvPr/>
        </p:nvSpPr>
        <p:spPr bwMode="auto">
          <a:xfrm>
            <a:off x="7818438" y="4938713"/>
            <a:ext cx="2322512" cy="471918"/>
          </a:xfrm>
          <a:prstGeom prst="rect">
            <a:avLst/>
          </a:prstGeom>
          <a:noFill/>
          <a:ln w="12700">
            <a:noFill/>
            <a:miter lim="800000"/>
          </a:ln>
        </p:spPr>
        <p:txBody>
          <a:bodyPr lIns="103410" tIns="50797" rIns="103410" bIns="50797">
            <a:spAutoFit/>
          </a:bodyPr>
          <a:lstStyle/>
          <a:p>
            <a:pPr algn="l" defTabSz="1044575" eaLnBrk="0" hangingPunct="0">
              <a:spcBef>
                <a:spcPct val="50000"/>
              </a:spcBef>
            </a:pPr>
            <a:r>
              <a:rPr lang="zh-CN" altLang="en-US" dirty="0" smtClean="0">
                <a:solidFill>
                  <a:srgbClr val="000000"/>
                </a:solidFill>
                <a:latin typeface="宋体" panose="02010600030101010101" pitchFamily="2" charset="-122"/>
              </a:rPr>
              <a:t>基本</a:t>
            </a:r>
            <a:r>
              <a:rPr lang="zh-CN" altLang="en-US" dirty="0">
                <a:solidFill>
                  <a:srgbClr val="000000"/>
                </a:solidFill>
                <a:latin typeface="宋体" panose="02010600030101010101" pitchFamily="2" charset="-122"/>
              </a:rPr>
              <a:t>薪酬</a:t>
            </a:r>
            <a:endParaRPr lang="zh-CN" altLang="en-US" dirty="0">
              <a:solidFill>
                <a:srgbClr val="000000"/>
              </a:solidFill>
              <a:latin typeface="宋体" panose="02010600030101010101" pitchFamily="2" charset="-122"/>
            </a:endParaRPr>
          </a:p>
        </p:txBody>
      </p:sp>
      <p:sp>
        <p:nvSpPr>
          <p:cNvPr id="350224" name="Rectangle 16"/>
          <p:cNvSpPr>
            <a:spLocks noChangeArrowheads="1"/>
          </p:cNvSpPr>
          <p:nvPr/>
        </p:nvSpPr>
        <p:spPr bwMode="auto">
          <a:xfrm>
            <a:off x="7881938" y="5954713"/>
            <a:ext cx="1643062" cy="471918"/>
          </a:xfrm>
          <a:prstGeom prst="rect">
            <a:avLst/>
          </a:prstGeom>
          <a:noFill/>
          <a:ln w="12700">
            <a:noFill/>
            <a:miter lim="800000"/>
          </a:ln>
        </p:spPr>
        <p:txBody>
          <a:bodyPr lIns="103410" tIns="50797" rIns="103410" bIns="50797">
            <a:spAutoFit/>
          </a:bodyPr>
          <a:lstStyle/>
          <a:p>
            <a:pPr algn="l" defTabSz="1044575" eaLnBrk="0" hangingPunct="0">
              <a:spcBef>
                <a:spcPct val="50000"/>
              </a:spcBef>
            </a:pPr>
            <a:r>
              <a:rPr lang="zh-CN" altLang="en-US" dirty="0" smtClean="0">
                <a:solidFill>
                  <a:srgbClr val="000000"/>
                </a:solidFill>
                <a:latin typeface="宋体" panose="02010600030101010101" pitchFamily="2" charset="-122"/>
              </a:rPr>
              <a:t>可变</a:t>
            </a:r>
            <a:r>
              <a:rPr lang="zh-CN" altLang="en-US" dirty="0">
                <a:solidFill>
                  <a:srgbClr val="000000"/>
                </a:solidFill>
                <a:latin typeface="宋体" panose="02010600030101010101" pitchFamily="2" charset="-122"/>
              </a:rPr>
              <a:t>薪酬</a:t>
            </a:r>
            <a:endParaRPr lang="zh-CN" altLang="en-US" dirty="0">
              <a:solidFill>
                <a:srgbClr val="000000"/>
              </a:solidFill>
              <a:latin typeface="宋体" panose="02010600030101010101" pitchFamily="2" charset="-122"/>
            </a:endParaRPr>
          </a:p>
        </p:txBody>
      </p:sp>
      <p:sp>
        <p:nvSpPr>
          <p:cNvPr id="350225" name="Freeform 17"/>
          <p:cNvSpPr/>
          <p:nvPr/>
        </p:nvSpPr>
        <p:spPr bwMode="auto">
          <a:xfrm>
            <a:off x="6578600" y="3081338"/>
            <a:ext cx="1157288" cy="3100387"/>
          </a:xfrm>
          <a:custGeom>
            <a:avLst/>
            <a:gdLst>
              <a:gd name="T0" fmla="*/ 2139475638 w 625"/>
              <a:gd name="T1" fmla="*/ 2147483647 h 1758"/>
              <a:gd name="T2" fmla="*/ 0 w 625"/>
              <a:gd name="T3" fmla="*/ 2147483647 h 1758"/>
              <a:gd name="T4" fmla="*/ 0 w 625"/>
              <a:gd name="T5" fmla="*/ 0 h 1758"/>
              <a:gd name="T6" fmla="*/ 0 60000 65536"/>
              <a:gd name="T7" fmla="*/ 0 60000 65536"/>
              <a:gd name="T8" fmla="*/ 0 60000 65536"/>
              <a:gd name="T9" fmla="*/ 0 w 625"/>
              <a:gd name="T10" fmla="*/ 0 h 1758"/>
              <a:gd name="T11" fmla="*/ 625 w 625"/>
              <a:gd name="T12" fmla="*/ 1758 h 1758"/>
            </a:gdLst>
            <a:ahLst/>
            <a:cxnLst>
              <a:cxn ang="T6">
                <a:pos x="T0" y="T1"/>
              </a:cxn>
              <a:cxn ang="T7">
                <a:pos x="T2" y="T3"/>
              </a:cxn>
              <a:cxn ang="T8">
                <a:pos x="T4" y="T5"/>
              </a:cxn>
            </a:cxnLst>
            <a:rect l="T9" t="T10" r="T11" b="T12"/>
            <a:pathLst>
              <a:path w="625" h="1758">
                <a:moveTo>
                  <a:pt x="624" y="1757"/>
                </a:moveTo>
                <a:lnTo>
                  <a:pt x="0" y="1757"/>
                </a:lnTo>
                <a:lnTo>
                  <a:pt x="0" y="0"/>
                </a:lnTo>
              </a:path>
            </a:pathLst>
          </a:custGeom>
          <a:noFill/>
          <a:ln w="76200" cap="rnd">
            <a:solidFill>
              <a:schemeClr val="tx1"/>
            </a:solidFill>
            <a:round/>
            <a:tailEnd type="triangle" w="med" len="med"/>
          </a:ln>
        </p:spPr>
        <p:txBody>
          <a:bodyPr/>
          <a:lstStyle/>
          <a:p>
            <a:endParaRPr lang="en-US">
              <a:solidFill>
                <a:srgbClr val="000000"/>
              </a:solidFill>
            </a:endParaRPr>
          </a:p>
        </p:txBody>
      </p:sp>
      <p:sp>
        <p:nvSpPr>
          <p:cNvPr id="350226" name="Line 18"/>
          <p:cNvSpPr>
            <a:spLocks noChangeShapeType="1"/>
          </p:cNvSpPr>
          <p:nvPr/>
        </p:nvSpPr>
        <p:spPr bwMode="auto">
          <a:xfrm flipH="1">
            <a:off x="6573838" y="5181600"/>
            <a:ext cx="1198562" cy="15875"/>
          </a:xfrm>
          <a:prstGeom prst="line">
            <a:avLst/>
          </a:prstGeom>
          <a:noFill/>
          <a:ln w="76200">
            <a:solidFill>
              <a:schemeClr val="tx1"/>
            </a:solidFill>
            <a:round/>
          </a:ln>
        </p:spPr>
        <p:txBody>
          <a:bodyPr wrap="none" anchor="ctr"/>
          <a:lstStyle/>
          <a:p>
            <a:endParaRPr lang="en-US">
              <a:solidFill>
                <a:srgbClr val="000000"/>
              </a:solidFill>
            </a:endParaRPr>
          </a:p>
        </p:txBody>
      </p:sp>
      <p:sp>
        <p:nvSpPr>
          <p:cNvPr id="19" name="Rectangle 11"/>
          <p:cNvSpPr>
            <a:spLocks noChangeArrowheads="1"/>
          </p:cNvSpPr>
          <p:nvPr/>
        </p:nvSpPr>
        <p:spPr bwMode="auto">
          <a:xfrm>
            <a:off x="1013466" y="5954713"/>
            <a:ext cx="1559872" cy="471918"/>
          </a:xfrm>
          <a:prstGeom prst="rect">
            <a:avLst/>
          </a:prstGeom>
          <a:noFill/>
          <a:ln w="12700">
            <a:noFill/>
            <a:miter lim="800000"/>
          </a:ln>
        </p:spPr>
        <p:txBody>
          <a:bodyPr wrap="square" lIns="103410" tIns="50797" rIns="103410" bIns="50797">
            <a:spAutoFit/>
          </a:bodyPr>
          <a:lstStyle/>
          <a:p>
            <a:pPr algn="l" defTabSz="1044575" eaLnBrk="0" hangingPunct="0">
              <a:spcBef>
                <a:spcPct val="50000"/>
              </a:spcBef>
            </a:pPr>
            <a:r>
              <a:rPr lang="zh-CN" altLang="en-US" dirty="0" smtClean="0">
                <a:solidFill>
                  <a:srgbClr val="000000"/>
                </a:solidFill>
                <a:latin typeface="宋体" panose="02010600030101010101" pitchFamily="2" charset="-122"/>
              </a:rPr>
              <a:t>工作时数</a:t>
            </a:r>
            <a:endParaRPr lang="zh-CN" altLang="en-US" dirty="0">
              <a:solidFill>
                <a:srgbClr val="000000"/>
              </a:solidFill>
              <a:latin typeface="宋体" panose="02010600030101010101" pitchFamily="2" charset="-122"/>
            </a:endParaRPr>
          </a:p>
        </p:txBody>
      </p:sp>
      <p:sp>
        <p:nvSpPr>
          <p:cNvPr id="20" name="Rectangle 11"/>
          <p:cNvSpPr>
            <a:spLocks noChangeArrowheads="1"/>
          </p:cNvSpPr>
          <p:nvPr/>
        </p:nvSpPr>
        <p:spPr bwMode="auto">
          <a:xfrm>
            <a:off x="790261" y="1379744"/>
            <a:ext cx="4053834" cy="471918"/>
          </a:xfrm>
          <a:prstGeom prst="rect">
            <a:avLst/>
          </a:prstGeom>
          <a:noFill/>
          <a:ln w="12700">
            <a:noFill/>
            <a:miter lim="800000"/>
          </a:ln>
        </p:spPr>
        <p:txBody>
          <a:bodyPr wrap="square" lIns="103410" tIns="50797" rIns="103410" bIns="50797">
            <a:spAutoFit/>
          </a:bodyPr>
          <a:lstStyle/>
          <a:p>
            <a:pPr algn="l" defTabSz="1044575" eaLnBrk="0" hangingPunct="0">
              <a:spcBef>
                <a:spcPct val="50000"/>
              </a:spcBef>
            </a:pPr>
            <a:r>
              <a:rPr lang="zh-CN" altLang="en-US" dirty="0" smtClean="0">
                <a:solidFill>
                  <a:srgbClr val="000000"/>
                </a:solidFill>
                <a:latin typeface="宋体" panose="02010600030101010101" pitchFamily="2" charset="-122"/>
              </a:rPr>
              <a:t>通过雇佣量进行薪酬控制</a:t>
            </a:r>
            <a:endParaRPr lang="zh-CN" altLang="en-US" dirty="0">
              <a:solidFill>
                <a:srgbClr val="000000"/>
              </a:solidFill>
              <a:latin typeface="宋体" panose="02010600030101010101" pitchFamily="2" charset="-122"/>
            </a:endParaRPr>
          </a:p>
        </p:txBody>
      </p:sp>
      <p:sp>
        <p:nvSpPr>
          <p:cNvPr id="21" name="Rectangle 11"/>
          <p:cNvSpPr>
            <a:spLocks noChangeArrowheads="1"/>
          </p:cNvSpPr>
          <p:nvPr/>
        </p:nvSpPr>
        <p:spPr bwMode="auto">
          <a:xfrm>
            <a:off x="5085078" y="1380792"/>
            <a:ext cx="5502906" cy="471918"/>
          </a:xfrm>
          <a:prstGeom prst="rect">
            <a:avLst/>
          </a:prstGeom>
          <a:noFill/>
          <a:ln w="12700">
            <a:noFill/>
            <a:miter lim="800000"/>
          </a:ln>
        </p:spPr>
        <p:txBody>
          <a:bodyPr wrap="square" lIns="103410" tIns="50797" rIns="103410" bIns="50797">
            <a:spAutoFit/>
          </a:bodyPr>
          <a:lstStyle/>
          <a:p>
            <a:pPr algn="l" defTabSz="1044575" eaLnBrk="0" hangingPunct="0">
              <a:spcBef>
                <a:spcPct val="50000"/>
              </a:spcBef>
            </a:pPr>
            <a:r>
              <a:rPr lang="zh-CN" altLang="en-US" dirty="0" smtClean="0">
                <a:solidFill>
                  <a:srgbClr val="000000"/>
                </a:solidFill>
                <a:latin typeface="宋体" panose="02010600030101010101" pitchFamily="2" charset="-122"/>
              </a:rPr>
              <a:t>通过薪酬水平和薪酬结构进行薪酬控制</a:t>
            </a:r>
            <a:endParaRPr lang="zh-CN" altLang="en-US" dirty="0">
              <a:solidFill>
                <a:srgbClr val="000000"/>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0" y="0"/>
            <a:ext cx="10668000" cy="1066800"/>
          </a:xfrm>
          <a:solidFill>
            <a:srgbClr val="0000CC"/>
          </a:solidFill>
        </p:spPr>
        <p:txBody>
          <a:bodyPr anchor="b"/>
          <a:lstStyle/>
          <a:p>
            <a:pPr eaLnBrk="1" hangingPunct="1">
              <a:lnSpc>
                <a:spcPct val="410000"/>
              </a:lnSpc>
            </a:pPr>
            <a:r>
              <a:rPr lang="zh-CN" altLang="en-US" sz="3200" b="1" smtClean="0">
                <a:solidFill>
                  <a:srgbClr val="FFFFFF"/>
                </a:solidFill>
                <a:latin typeface="宋体" panose="02010600030101010101" pitchFamily="2" charset="-122"/>
              </a:rPr>
              <a:t>通过薪酬技术进行潜在的薪酬控制</a:t>
            </a:r>
            <a:endParaRPr lang="zh-CN" altLang="en-US" sz="3200" b="1" smtClean="0">
              <a:solidFill>
                <a:srgbClr val="FFFFFF"/>
              </a:solidFill>
              <a:latin typeface="宋体" panose="02010600030101010101" pitchFamily="2" charset="-122"/>
            </a:endParaRPr>
          </a:p>
        </p:txBody>
      </p:sp>
      <p:sp>
        <p:nvSpPr>
          <p:cNvPr id="351235" name="Text Box 3"/>
          <p:cNvSpPr txBox="1">
            <a:spLocks noChangeArrowheads="1"/>
          </p:cNvSpPr>
          <p:nvPr/>
        </p:nvSpPr>
        <p:spPr bwMode="auto">
          <a:xfrm>
            <a:off x="762000" y="1447800"/>
            <a:ext cx="8892534" cy="4659737"/>
          </a:xfrm>
          <a:prstGeom prst="rect">
            <a:avLst/>
          </a:prstGeom>
          <a:noFill/>
          <a:ln w="9525">
            <a:noFill/>
            <a:miter lim="800000"/>
          </a:ln>
        </p:spPr>
        <p:txBody>
          <a:bodyPr wrap="square">
            <a:spAutoFit/>
          </a:bodyPr>
          <a:lstStyle/>
          <a:p>
            <a:pPr algn="l">
              <a:lnSpc>
                <a:spcPct val="200000"/>
              </a:lnSpc>
              <a:spcBef>
                <a:spcPct val="50000"/>
              </a:spcBef>
              <a:buFontTx/>
              <a:buChar char="•"/>
            </a:pPr>
            <a:r>
              <a:rPr lang="en-US" altLang="zh-CN" sz="2800" dirty="0">
                <a:solidFill>
                  <a:srgbClr val="000000"/>
                </a:solidFill>
                <a:latin typeface="宋体" panose="02010600030101010101" pitchFamily="2" charset="-122"/>
              </a:rPr>
              <a:t> </a:t>
            </a:r>
            <a:r>
              <a:rPr lang="zh-CN" altLang="en-US" sz="2800" dirty="0">
                <a:solidFill>
                  <a:srgbClr val="000000"/>
                </a:solidFill>
                <a:latin typeface="宋体" panose="02010600030101010101" pitchFamily="2" charset="-122"/>
              </a:rPr>
              <a:t>最高薪资水平与最低薪资水平</a:t>
            </a:r>
            <a:endParaRPr lang="zh-CN" altLang="en-US" sz="2800" dirty="0">
              <a:solidFill>
                <a:srgbClr val="000000"/>
              </a:solidFill>
              <a:latin typeface="宋体" panose="02010600030101010101" pitchFamily="2" charset="-122"/>
            </a:endParaRPr>
          </a:p>
          <a:p>
            <a:pPr algn="l">
              <a:lnSpc>
                <a:spcPct val="200000"/>
              </a:lnSpc>
              <a:spcBef>
                <a:spcPct val="50000"/>
              </a:spcBef>
              <a:buFontTx/>
              <a:buChar char="•"/>
            </a:pPr>
            <a:r>
              <a:rPr lang="zh-CN" altLang="en-US" sz="2800" dirty="0">
                <a:solidFill>
                  <a:srgbClr val="000000"/>
                </a:solidFill>
                <a:latin typeface="宋体" panose="02010600030101010101" pitchFamily="2" charset="-122"/>
              </a:rPr>
              <a:t> 薪酬</a:t>
            </a:r>
            <a:r>
              <a:rPr lang="zh-CN" altLang="en-US" sz="2800" dirty="0" smtClean="0">
                <a:solidFill>
                  <a:srgbClr val="000000"/>
                </a:solidFill>
                <a:latin typeface="宋体" panose="02010600030101010101" pitchFamily="2" charset="-122"/>
              </a:rPr>
              <a:t>比较</a:t>
            </a:r>
            <a:r>
              <a:rPr lang="zh-CN" altLang="en-US" sz="2800" dirty="0">
                <a:solidFill>
                  <a:srgbClr val="000000"/>
                </a:solidFill>
                <a:latin typeface="宋体" panose="02010600030101010101" pitchFamily="2" charset="-122"/>
              </a:rPr>
              <a:t>比率＝</a:t>
            </a:r>
            <a:endParaRPr lang="zh-CN" altLang="en-US" sz="2800" dirty="0">
              <a:solidFill>
                <a:srgbClr val="000000"/>
              </a:solidFill>
              <a:latin typeface="宋体" panose="02010600030101010101" pitchFamily="2" charset="-122"/>
            </a:endParaRPr>
          </a:p>
          <a:p>
            <a:pPr algn="l">
              <a:lnSpc>
                <a:spcPct val="150000"/>
              </a:lnSpc>
              <a:spcBef>
                <a:spcPct val="50000"/>
              </a:spcBef>
            </a:pPr>
            <a:r>
              <a:rPr lang="zh-CN" altLang="en-US" sz="2800" dirty="0">
                <a:solidFill>
                  <a:srgbClr val="000000"/>
                </a:solidFill>
                <a:latin typeface="宋体" panose="02010600030101010101" pitchFamily="2" charset="-122"/>
              </a:rPr>
              <a:t>       实际支付</a:t>
            </a:r>
            <a:r>
              <a:rPr lang="zh-CN" altLang="en-US" sz="2800" dirty="0" smtClean="0">
                <a:solidFill>
                  <a:srgbClr val="000000"/>
                </a:solidFill>
                <a:latin typeface="宋体" panose="02010600030101010101" pitchFamily="2" charset="-122"/>
              </a:rPr>
              <a:t>的平均薪酬水平</a:t>
            </a:r>
            <a:endParaRPr lang="zh-CN" altLang="en-US" sz="2800" dirty="0" smtClean="0">
              <a:solidFill>
                <a:srgbClr val="000000"/>
              </a:solidFill>
              <a:latin typeface="宋体" panose="02010600030101010101" pitchFamily="2" charset="-122"/>
            </a:endParaRPr>
          </a:p>
          <a:p>
            <a:pPr algn="l">
              <a:lnSpc>
                <a:spcPct val="110000"/>
              </a:lnSpc>
              <a:spcBef>
                <a:spcPct val="50000"/>
              </a:spcBef>
            </a:pPr>
            <a:r>
              <a:rPr lang="zh-CN" altLang="en-US" sz="2800" dirty="0" smtClean="0">
                <a:solidFill>
                  <a:srgbClr val="000000"/>
                </a:solidFill>
                <a:latin typeface="宋体" panose="02010600030101010101" pitchFamily="2" charset="-122"/>
              </a:rPr>
              <a:t>         某一薪酬区间中值</a:t>
            </a:r>
            <a:endParaRPr lang="zh-CN" altLang="en-US" sz="2800" dirty="0" smtClean="0">
              <a:solidFill>
                <a:srgbClr val="000000"/>
              </a:solidFill>
              <a:latin typeface="宋体" panose="02010600030101010101" pitchFamily="2" charset="-122"/>
            </a:endParaRPr>
          </a:p>
          <a:p>
            <a:pPr algn="l">
              <a:lnSpc>
                <a:spcPct val="200000"/>
              </a:lnSpc>
              <a:spcBef>
                <a:spcPct val="50000"/>
              </a:spcBef>
              <a:buFontTx/>
              <a:buChar char="•"/>
            </a:pPr>
            <a:r>
              <a:rPr lang="zh-CN" altLang="en-US" sz="2800" dirty="0" smtClean="0">
                <a:solidFill>
                  <a:srgbClr val="000000"/>
                </a:solidFill>
                <a:latin typeface="宋体" panose="02010600030101010101" pitchFamily="2" charset="-122"/>
              </a:rPr>
              <a:t>成本</a:t>
            </a:r>
            <a:r>
              <a:rPr lang="zh-CN" altLang="en-US" sz="2800" dirty="0">
                <a:solidFill>
                  <a:srgbClr val="000000"/>
                </a:solidFill>
                <a:latin typeface="宋体" panose="02010600030101010101" pitchFamily="2" charset="-122"/>
              </a:rPr>
              <a:t>分析       </a:t>
            </a:r>
            <a:endParaRPr lang="zh-CN" altLang="en-US" sz="2800" dirty="0">
              <a:solidFill>
                <a:srgbClr val="000000"/>
              </a:solidFill>
              <a:latin typeface="宋体" panose="02010600030101010101" pitchFamily="2" charset="-122"/>
            </a:endParaRPr>
          </a:p>
        </p:txBody>
      </p:sp>
      <p:sp>
        <p:nvSpPr>
          <p:cNvPr id="351236" name="Line 5"/>
          <p:cNvSpPr>
            <a:spLocks noChangeShapeType="1"/>
          </p:cNvSpPr>
          <p:nvPr/>
        </p:nvSpPr>
        <p:spPr bwMode="auto">
          <a:xfrm>
            <a:off x="2057399" y="4419600"/>
            <a:ext cx="3996689" cy="0"/>
          </a:xfrm>
          <a:prstGeom prst="line">
            <a:avLst/>
          </a:prstGeom>
          <a:noFill/>
          <a:ln w="38100">
            <a:solidFill>
              <a:schemeClr val="tx1"/>
            </a:solidFill>
            <a:round/>
          </a:ln>
        </p:spPr>
        <p:txBody>
          <a:bodyPr wrap="none" anchor="ctr"/>
          <a:lstStyle/>
          <a:p>
            <a:endParaRPr 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0" y="0"/>
            <a:ext cx="10668000" cy="1066800"/>
          </a:xfrm>
          <a:solidFill>
            <a:srgbClr val="0000CC"/>
          </a:solidFill>
        </p:spPr>
        <p:txBody>
          <a:bodyPr anchor="b"/>
          <a:lstStyle/>
          <a:p>
            <a:pPr eaLnBrk="1" hangingPunct="1">
              <a:lnSpc>
                <a:spcPct val="410000"/>
              </a:lnSpc>
            </a:pPr>
            <a:r>
              <a:rPr lang="zh-CN" altLang="en-US" sz="3200" b="1" dirty="0" smtClean="0">
                <a:solidFill>
                  <a:srgbClr val="FFFFFF"/>
                </a:solidFill>
                <a:latin typeface="宋体" panose="02010600030101010101" pitchFamily="2" charset="-122"/>
              </a:rPr>
              <a:t>薪酬的</a:t>
            </a:r>
            <a:r>
              <a:rPr lang="zh-CN" altLang="en-US" sz="3200" b="1" dirty="0">
                <a:solidFill>
                  <a:srgbClr val="FFFFFF"/>
                </a:solidFill>
                <a:latin typeface="宋体" panose="02010600030101010101" pitchFamily="2" charset="-122"/>
              </a:rPr>
              <a:t>税收</a:t>
            </a:r>
            <a:r>
              <a:rPr lang="zh-CN" altLang="en-US" sz="3200" b="1" dirty="0" smtClean="0">
                <a:solidFill>
                  <a:srgbClr val="FFFFFF"/>
                </a:solidFill>
                <a:latin typeface="宋体" panose="02010600030101010101" pitchFamily="2" charset="-122"/>
              </a:rPr>
              <a:t>成本控制</a:t>
            </a:r>
            <a:r>
              <a:rPr lang="en-US" altLang="zh-CN" sz="3200" b="1" dirty="0" smtClean="0">
                <a:solidFill>
                  <a:srgbClr val="FFFFFF"/>
                </a:solidFill>
                <a:latin typeface="宋体" panose="02010600030101010101" pitchFamily="2" charset="-122"/>
              </a:rPr>
              <a:t>——</a:t>
            </a:r>
            <a:r>
              <a:rPr lang="zh-CN" altLang="en-US" sz="3200" b="1" dirty="0" smtClean="0">
                <a:solidFill>
                  <a:srgbClr val="FFFFFF"/>
                </a:solidFill>
                <a:latin typeface="宋体" panose="02010600030101010101" pitchFamily="2" charset="-122"/>
              </a:rPr>
              <a:t>月薪</a:t>
            </a:r>
            <a:r>
              <a:rPr lang="zh-CN" altLang="en-US" sz="3200" b="1" dirty="0">
                <a:solidFill>
                  <a:srgbClr val="FFFFFF"/>
                </a:solidFill>
                <a:latin typeface="宋体" panose="02010600030101010101" pitchFamily="2" charset="-122"/>
              </a:rPr>
              <a:t>的个人所得税</a:t>
            </a:r>
            <a:r>
              <a:rPr lang="zh-CN" altLang="en-US" sz="3200" b="1" dirty="0" smtClean="0">
                <a:solidFill>
                  <a:srgbClr val="FFFFFF"/>
                </a:solidFill>
                <a:latin typeface="宋体" panose="02010600030101010101" pitchFamily="2" charset="-122"/>
              </a:rPr>
              <a:t>问题</a:t>
            </a:r>
            <a:endParaRPr lang="zh-CN" altLang="en-US" sz="3200" b="1" dirty="0" smtClean="0">
              <a:solidFill>
                <a:srgbClr val="FFFFFF"/>
              </a:solidFill>
              <a:latin typeface="宋体" panose="02010600030101010101" pitchFamily="2" charset="-122"/>
            </a:endParaRPr>
          </a:p>
        </p:txBody>
      </p:sp>
      <p:sp>
        <p:nvSpPr>
          <p:cNvPr id="351235" name="Text Box 3"/>
          <p:cNvSpPr txBox="1">
            <a:spLocks noChangeArrowheads="1"/>
          </p:cNvSpPr>
          <p:nvPr/>
        </p:nvSpPr>
        <p:spPr bwMode="auto">
          <a:xfrm>
            <a:off x="681991" y="1649733"/>
            <a:ext cx="9692632" cy="1284006"/>
          </a:xfrm>
          <a:prstGeom prst="rect">
            <a:avLst/>
          </a:prstGeom>
          <a:noFill/>
          <a:ln w="9525">
            <a:noFill/>
            <a:miter lim="800000"/>
          </a:ln>
        </p:spPr>
        <p:txBody>
          <a:bodyPr wrap="square">
            <a:spAutoFit/>
          </a:bodyPr>
          <a:lstStyle/>
          <a:p>
            <a:pPr algn="l">
              <a:lnSpc>
                <a:spcPct val="150000"/>
              </a:lnSpc>
              <a:spcBef>
                <a:spcPts val="0"/>
              </a:spcBef>
            </a:pPr>
            <a:r>
              <a:rPr lang="zh-CN" altLang="en-US" sz="2800" dirty="0" smtClean="0">
                <a:solidFill>
                  <a:srgbClr val="000000"/>
                </a:solidFill>
                <a:latin typeface="宋体" panose="02010600030101010101" pitchFamily="2" charset="-122"/>
              </a:rPr>
              <a:t>个人</a:t>
            </a:r>
            <a:r>
              <a:rPr lang="zh-CN" altLang="en-US" sz="2800" dirty="0">
                <a:solidFill>
                  <a:srgbClr val="000000"/>
                </a:solidFill>
                <a:latin typeface="宋体" panose="02010600030101010101" pitchFamily="2" charset="-122"/>
              </a:rPr>
              <a:t>应缴纳月所得税金额</a:t>
            </a:r>
            <a:r>
              <a:rPr lang="en-US" altLang="zh-CN" sz="2800" dirty="0">
                <a:solidFill>
                  <a:srgbClr val="000000"/>
                </a:solidFill>
                <a:latin typeface="宋体" panose="02010600030101010101" pitchFamily="2" charset="-122"/>
              </a:rPr>
              <a:t>=</a:t>
            </a:r>
            <a:r>
              <a:rPr lang="zh-CN" altLang="en-US" sz="2800" dirty="0">
                <a:solidFill>
                  <a:srgbClr val="000000"/>
                </a:solidFill>
                <a:latin typeface="宋体" panose="02010600030101010101" pitchFamily="2" charset="-122"/>
              </a:rPr>
              <a:t>（员工当月薪酬</a:t>
            </a:r>
            <a:r>
              <a:rPr lang="zh-CN" altLang="en-US" sz="2800" dirty="0" smtClean="0">
                <a:solidFill>
                  <a:srgbClr val="000000"/>
                </a:solidFill>
                <a:latin typeface="宋体" panose="02010600030101010101" pitchFamily="2" charset="-122"/>
              </a:rPr>
              <a:t>收入</a:t>
            </a:r>
            <a:r>
              <a:rPr lang="en-US" altLang="zh-CN" sz="2800" dirty="0" smtClean="0">
                <a:solidFill>
                  <a:srgbClr val="000000"/>
                </a:solidFill>
                <a:latin typeface="宋体" panose="02010600030101010101" pitchFamily="2" charset="-122"/>
              </a:rPr>
              <a:t>-</a:t>
            </a:r>
            <a:r>
              <a:rPr lang="zh-CN" altLang="en-US" sz="2800" dirty="0" smtClean="0">
                <a:solidFill>
                  <a:srgbClr val="000000"/>
                </a:solidFill>
                <a:latin typeface="宋体" panose="02010600030101010101" pitchFamily="2" charset="-122"/>
              </a:rPr>
              <a:t>员工</a:t>
            </a:r>
            <a:r>
              <a:rPr lang="zh-CN" altLang="en-US" sz="2800" dirty="0">
                <a:solidFill>
                  <a:srgbClr val="000000"/>
                </a:solidFill>
                <a:latin typeface="宋体" panose="02010600030101010101" pitchFamily="2" charset="-122"/>
              </a:rPr>
              <a:t>个人缴纳的“三险一金”</a:t>
            </a:r>
            <a:r>
              <a:rPr lang="en-US" altLang="zh-CN" sz="2800" dirty="0" smtClean="0">
                <a:solidFill>
                  <a:srgbClr val="000000"/>
                </a:solidFill>
                <a:latin typeface="宋体" panose="02010600030101010101" pitchFamily="2" charset="-122"/>
              </a:rPr>
              <a:t>-</a:t>
            </a:r>
            <a:r>
              <a:rPr lang="zh-CN" altLang="en-US" sz="2800" dirty="0" smtClean="0">
                <a:solidFill>
                  <a:srgbClr val="000000"/>
                </a:solidFill>
                <a:latin typeface="宋体" panose="02010600030101010101" pitchFamily="2" charset="-122"/>
              </a:rPr>
              <a:t>起</a:t>
            </a:r>
            <a:r>
              <a:rPr lang="zh-CN" altLang="en-US" sz="2800" dirty="0">
                <a:solidFill>
                  <a:srgbClr val="000000"/>
                </a:solidFill>
                <a:latin typeface="宋体" panose="02010600030101010101" pitchFamily="2" charset="-122"/>
              </a:rPr>
              <a:t>征点）</a:t>
            </a:r>
            <a:r>
              <a:rPr lang="en-US" altLang="zh-CN" sz="2800" dirty="0" smtClean="0">
                <a:solidFill>
                  <a:srgbClr val="000000"/>
                </a:solidFill>
                <a:latin typeface="宋体" panose="02010600030101010101" pitchFamily="2" charset="-122"/>
              </a:rPr>
              <a:t>×</a:t>
            </a:r>
            <a:r>
              <a:rPr lang="zh-CN" altLang="en-US" sz="2800" dirty="0" smtClean="0">
                <a:solidFill>
                  <a:srgbClr val="000000"/>
                </a:solidFill>
                <a:latin typeface="宋体" panose="02010600030101010101" pitchFamily="2" charset="-122"/>
              </a:rPr>
              <a:t>适用税率</a:t>
            </a:r>
            <a:r>
              <a:rPr lang="en-US" altLang="zh-CN" sz="2800" dirty="0" smtClean="0">
                <a:solidFill>
                  <a:srgbClr val="000000"/>
                </a:solidFill>
                <a:latin typeface="宋体" panose="02010600030101010101" pitchFamily="2" charset="-122"/>
              </a:rPr>
              <a:t>-</a:t>
            </a:r>
            <a:r>
              <a:rPr lang="zh-CN" altLang="en-US" sz="2800" dirty="0" smtClean="0">
                <a:solidFill>
                  <a:srgbClr val="000000"/>
                </a:solidFill>
                <a:latin typeface="宋体" panose="02010600030101010101" pitchFamily="2" charset="-122"/>
              </a:rPr>
              <a:t>速算</a:t>
            </a:r>
            <a:r>
              <a:rPr lang="zh-CN" altLang="en-US" sz="2800" dirty="0">
                <a:solidFill>
                  <a:srgbClr val="000000"/>
                </a:solidFill>
                <a:latin typeface="宋体" panose="02010600030101010101" pitchFamily="2" charset="-122"/>
              </a:rPr>
              <a:t>扣除数</a:t>
            </a:r>
            <a:endParaRPr lang="zh-CN" altLang="en-US" sz="2800" dirty="0">
              <a:solidFill>
                <a:srgbClr val="000000"/>
              </a:solidFill>
              <a:latin typeface="宋体" panose="02010600030101010101" pitchFamily="2" charset="-122"/>
            </a:endParaRPr>
          </a:p>
        </p:txBody>
      </p:sp>
      <p:graphicFrame>
        <p:nvGraphicFramePr>
          <p:cNvPr id="2" name="表格 1"/>
          <p:cNvGraphicFramePr>
            <a:graphicFrameLocks noGrp="1"/>
          </p:cNvGraphicFramePr>
          <p:nvPr/>
        </p:nvGraphicFramePr>
        <p:xfrm>
          <a:off x="1013466" y="3809999"/>
          <a:ext cx="8641068" cy="2880352"/>
        </p:xfrm>
        <a:graphic>
          <a:graphicData uri="http://schemas.openxmlformats.org/drawingml/2006/table">
            <a:tbl>
              <a:tblPr firstRow="1" firstCol="1" bandRow="1">
                <a:tableStyleId>{21E4AEA4-8DFA-4A89-87EB-49C32662AFE0}</a:tableStyleId>
              </a:tblPr>
              <a:tblGrid>
                <a:gridCol w="1112940"/>
                <a:gridCol w="4080781"/>
                <a:gridCol w="1570298"/>
                <a:gridCol w="1877049"/>
              </a:tblGrid>
              <a:tr h="360044">
                <a:tc>
                  <a:txBody>
                    <a:bodyPr/>
                    <a:lstStyle/>
                    <a:p>
                      <a:pPr algn="ctr">
                        <a:spcAft>
                          <a:spcPts val="0"/>
                        </a:spcAft>
                      </a:pPr>
                      <a:r>
                        <a:rPr lang="zh-CN" sz="2000" kern="100" dirty="0">
                          <a:effectLst/>
                        </a:rPr>
                        <a:t>级数</a:t>
                      </a:r>
                      <a:endParaRPr lang="zh-CN" sz="20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2000" kern="100">
                          <a:effectLst/>
                        </a:rPr>
                        <a:t>全月应纳税所得额（单位：元）</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2000" kern="100">
                          <a:effectLst/>
                        </a:rPr>
                        <a:t>税率（</a:t>
                      </a:r>
                      <a:r>
                        <a:rPr lang="en-US" sz="2000" kern="100">
                          <a:effectLst/>
                        </a:rPr>
                        <a:t>%</a:t>
                      </a:r>
                      <a:r>
                        <a:rPr lang="zh-CN" sz="2000" kern="100">
                          <a:effectLst/>
                        </a:rPr>
                        <a:t>）</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zh-CN" sz="2000" kern="100">
                          <a:effectLst/>
                        </a:rPr>
                        <a:t>速算扣除数</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r>
              <a:tr h="360044">
                <a:tc>
                  <a:txBody>
                    <a:bodyPr/>
                    <a:lstStyle/>
                    <a:p>
                      <a:pPr algn="ctr">
                        <a:spcAft>
                          <a:spcPts val="0"/>
                        </a:spcAft>
                      </a:pPr>
                      <a:r>
                        <a:rPr lang="en-US" sz="2000" kern="100">
                          <a:effectLst/>
                        </a:rPr>
                        <a:t>1</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dirty="0">
                          <a:effectLst/>
                        </a:rPr>
                        <a:t>Y</a:t>
                      </a:r>
                      <a:r>
                        <a:rPr lang="zh-CN" sz="2000" kern="100" dirty="0">
                          <a:effectLst/>
                        </a:rPr>
                        <a:t>≤</a:t>
                      </a:r>
                      <a:r>
                        <a:rPr lang="en-US" sz="2000" kern="100" dirty="0">
                          <a:effectLst/>
                        </a:rPr>
                        <a:t>1500</a:t>
                      </a:r>
                      <a:endParaRPr lang="zh-CN" sz="20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a:effectLst/>
                        </a:rPr>
                        <a:t>3</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a:effectLst/>
                        </a:rPr>
                        <a:t>0</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r>
              <a:tr h="360044">
                <a:tc>
                  <a:txBody>
                    <a:bodyPr/>
                    <a:lstStyle/>
                    <a:p>
                      <a:pPr algn="ctr">
                        <a:spcAft>
                          <a:spcPts val="0"/>
                        </a:spcAft>
                      </a:pPr>
                      <a:r>
                        <a:rPr lang="en-US" sz="2000" kern="100">
                          <a:effectLst/>
                        </a:rPr>
                        <a:t>2</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dirty="0">
                          <a:effectLst/>
                        </a:rPr>
                        <a:t>1500</a:t>
                      </a:r>
                      <a:r>
                        <a:rPr lang="zh-CN" sz="2000" kern="100" dirty="0">
                          <a:effectLst/>
                        </a:rPr>
                        <a:t>＜</a:t>
                      </a:r>
                      <a:r>
                        <a:rPr lang="en-US" sz="2000" kern="100" dirty="0">
                          <a:effectLst/>
                        </a:rPr>
                        <a:t>Y≤4500</a:t>
                      </a:r>
                      <a:endParaRPr lang="zh-CN" sz="20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a:effectLst/>
                        </a:rPr>
                        <a:t>10</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a:effectLst/>
                        </a:rPr>
                        <a:t>105</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r>
              <a:tr h="360044">
                <a:tc>
                  <a:txBody>
                    <a:bodyPr/>
                    <a:lstStyle/>
                    <a:p>
                      <a:pPr algn="ctr">
                        <a:spcAft>
                          <a:spcPts val="0"/>
                        </a:spcAft>
                      </a:pPr>
                      <a:r>
                        <a:rPr lang="en-US" sz="2000" kern="100">
                          <a:effectLst/>
                        </a:rPr>
                        <a:t>3</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dirty="0">
                          <a:effectLst/>
                        </a:rPr>
                        <a:t>4500</a:t>
                      </a:r>
                      <a:r>
                        <a:rPr lang="zh-CN" sz="2000" kern="100" dirty="0">
                          <a:effectLst/>
                        </a:rPr>
                        <a:t>＜</a:t>
                      </a:r>
                      <a:r>
                        <a:rPr lang="en-US" sz="2000" kern="100" dirty="0">
                          <a:effectLst/>
                        </a:rPr>
                        <a:t>Y≤9000</a:t>
                      </a:r>
                      <a:endParaRPr lang="zh-CN" sz="20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a:effectLst/>
                        </a:rPr>
                        <a:t>20</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a:effectLst/>
                        </a:rPr>
                        <a:t>555</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r>
              <a:tr h="360044">
                <a:tc>
                  <a:txBody>
                    <a:bodyPr/>
                    <a:lstStyle/>
                    <a:p>
                      <a:pPr algn="ctr">
                        <a:spcAft>
                          <a:spcPts val="0"/>
                        </a:spcAft>
                      </a:pPr>
                      <a:r>
                        <a:rPr lang="en-US" sz="2000" kern="100">
                          <a:effectLst/>
                        </a:rPr>
                        <a:t>4</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a:effectLst/>
                        </a:rPr>
                        <a:t>9000</a:t>
                      </a:r>
                      <a:r>
                        <a:rPr lang="zh-CN" sz="2000" kern="100">
                          <a:effectLst/>
                        </a:rPr>
                        <a:t>＜</a:t>
                      </a:r>
                      <a:r>
                        <a:rPr lang="en-US" sz="2000" kern="100">
                          <a:effectLst/>
                        </a:rPr>
                        <a:t>Y≤35000</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dirty="0">
                          <a:effectLst/>
                        </a:rPr>
                        <a:t>25</a:t>
                      </a:r>
                      <a:endParaRPr lang="zh-CN" sz="20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a:effectLst/>
                        </a:rPr>
                        <a:t>1005</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r>
              <a:tr h="360044">
                <a:tc>
                  <a:txBody>
                    <a:bodyPr/>
                    <a:lstStyle/>
                    <a:p>
                      <a:pPr algn="ctr">
                        <a:spcAft>
                          <a:spcPts val="0"/>
                        </a:spcAft>
                      </a:pPr>
                      <a:r>
                        <a:rPr lang="en-US" sz="2000" kern="100">
                          <a:effectLst/>
                        </a:rPr>
                        <a:t>5</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a:effectLst/>
                        </a:rPr>
                        <a:t>35000</a:t>
                      </a:r>
                      <a:r>
                        <a:rPr lang="zh-CN" sz="2000" kern="100">
                          <a:effectLst/>
                        </a:rPr>
                        <a:t>＜</a:t>
                      </a:r>
                      <a:r>
                        <a:rPr lang="en-US" sz="2000" kern="100">
                          <a:effectLst/>
                        </a:rPr>
                        <a:t>Y≤55000</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dirty="0">
                          <a:effectLst/>
                        </a:rPr>
                        <a:t>30</a:t>
                      </a:r>
                      <a:endParaRPr lang="zh-CN" sz="20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dirty="0">
                          <a:effectLst/>
                        </a:rPr>
                        <a:t>2755</a:t>
                      </a:r>
                      <a:endParaRPr lang="zh-CN" sz="20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r>
              <a:tr h="360044">
                <a:tc>
                  <a:txBody>
                    <a:bodyPr/>
                    <a:lstStyle/>
                    <a:p>
                      <a:pPr algn="ctr">
                        <a:spcAft>
                          <a:spcPts val="0"/>
                        </a:spcAft>
                      </a:pPr>
                      <a:r>
                        <a:rPr lang="en-US" sz="2000" kern="100">
                          <a:effectLst/>
                        </a:rPr>
                        <a:t>6</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a:effectLst/>
                        </a:rPr>
                        <a:t>55000</a:t>
                      </a:r>
                      <a:r>
                        <a:rPr lang="zh-CN" sz="2000" kern="100">
                          <a:effectLst/>
                        </a:rPr>
                        <a:t>＜</a:t>
                      </a:r>
                      <a:r>
                        <a:rPr lang="en-US" sz="2000" kern="100">
                          <a:effectLst/>
                        </a:rPr>
                        <a:t>Y≤80000</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a:effectLst/>
                        </a:rPr>
                        <a:t>35</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dirty="0">
                          <a:effectLst/>
                        </a:rPr>
                        <a:t>5505</a:t>
                      </a:r>
                      <a:endParaRPr lang="zh-CN" sz="20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r>
              <a:tr h="360044">
                <a:tc>
                  <a:txBody>
                    <a:bodyPr/>
                    <a:lstStyle/>
                    <a:p>
                      <a:pPr algn="ctr">
                        <a:spcAft>
                          <a:spcPts val="0"/>
                        </a:spcAft>
                      </a:pPr>
                      <a:r>
                        <a:rPr lang="en-US" sz="2000" kern="100">
                          <a:effectLst/>
                        </a:rPr>
                        <a:t>7</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a:effectLst/>
                        </a:rPr>
                        <a:t>Y</a:t>
                      </a:r>
                      <a:r>
                        <a:rPr lang="zh-CN" sz="2000" kern="100">
                          <a:effectLst/>
                        </a:rPr>
                        <a:t>＞</a:t>
                      </a:r>
                      <a:r>
                        <a:rPr lang="en-US" sz="2000" kern="100">
                          <a:effectLst/>
                        </a:rPr>
                        <a:t>80000</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a:effectLst/>
                        </a:rPr>
                        <a:t>45</a:t>
                      </a:r>
                      <a:endParaRPr lang="zh-CN" sz="2000" kern="10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sz="2000" kern="100" dirty="0">
                          <a:effectLst/>
                        </a:rPr>
                        <a:t>13505</a:t>
                      </a:r>
                      <a:endParaRPr lang="zh-CN" sz="2000" kern="100" dirty="0">
                        <a:effectLst/>
                        <a:latin typeface="Calibri" panose="020F0502020204030204"/>
                        <a:ea typeface="宋体" panose="02010600030101010101" pitchFamily="2" charset="-122"/>
                        <a:cs typeface="Times New Roman" panose="02020603050405020304"/>
                      </a:endParaRPr>
                    </a:p>
                  </a:txBody>
                  <a:tcPr marL="68580" marR="68580" marT="0" marB="0" anchor="ctr"/>
                </a:tc>
              </a:tr>
            </a:tbl>
          </a:graphicData>
        </a:graphic>
      </p:graphicFrame>
      <p:sp>
        <p:nvSpPr>
          <p:cNvPr id="3" name="TextBox 2"/>
          <p:cNvSpPr txBox="1"/>
          <p:nvPr/>
        </p:nvSpPr>
        <p:spPr>
          <a:xfrm>
            <a:off x="2647950" y="6948780"/>
            <a:ext cx="5760713" cy="400110"/>
          </a:xfrm>
          <a:prstGeom prst="rect">
            <a:avLst/>
          </a:prstGeom>
          <a:noFill/>
        </p:spPr>
        <p:txBody>
          <a:bodyPr wrap="square" rtlCol="0">
            <a:spAutoFit/>
          </a:bodyPr>
          <a:lstStyle/>
          <a:p>
            <a:r>
              <a:rPr lang="zh-CN" altLang="en-US" sz="2000" b="0" dirty="0">
                <a:solidFill>
                  <a:srgbClr val="000000"/>
                </a:solidFill>
              </a:rPr>
              <a:t>我国个人所得税税率表和速算扣除数</a:t>
            </a:r>
            <a:endParaRPr lang="zh-CN" altLang="en-US" sz="2000" b="0"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0" y="0"/>
            <a:ext cx="10668000" cy="1066800"/>
          </a:xfrm>
          <a:solidFill>
            <a:srgbClr val="0000CC"/>
          </a:solidFill>
        </p:spPr>
        <p:txBody>
          <a:bodyPr anchor="b"/>
          <a:lstStyle/>
          <a:p>
            <a:pPr eaLnBrk="1" hangingPunct="1">
              <a:lnSpc>
                <a:spcPct val="410000"/>
              </a:lnSpc>
            </a:pPr>
            <a:r>
              <a:rPr lang="zh-CN" altLang="en-US" sz="3200" b="1" dirty="0" smtClean="0">
                <a:solidFill>
                  <a:srgbClr val="FFFFFF"/>
                </a:solidFill>
                <a:latin typeface="宋体" panose="02010600030101010101" pitchFamily="2" charset="-122"/>
              </a:rPr>
              <a:t>薪酬的</a:t>
            </a:r>
            <a:r>
              <a:rPr lang="zh-CN" altLang="en-US" sz="3200" b="1" dirty="0">
                <a:solidFill>
                  <a:srgbClr val="FFFFFF"/>
                </a:solidFill>
                <a:latin typeface="宋体" panose="02010600030101010101" pitchFamily="2" charset="-122"/>
              </a:rPr>
              <a:t>税收</a:t>
            </a:r>
            <a:r>
              <a:rPr lang="zh-CN" altLang="en-US" sz="3200" b="1" dirty="0" smtClean="0">
                <a:solidFill>
                  <a:srgbClr val="FFFFFF"/>
                </a:solidFill>
                <a:latin typeface="宋体" panose="02010600030101010101" pitchFamily="2" charset="-122"/>
              </a:rPr>
              <a:t>成本控制</a:t>
            </a:r>
            <a:r>
              <a:rPr lang="en-US" altLang="zh-CN" sz="3200" b="1" dirty="0" smtClean="0">
                <a:solidFill>
                  <a:srgbClr val="FFFFFF"/>
                </a:solidFill>
                <a:latin typeface="宋体" panose="02010600030101010101" pitchFamily="2" charset="-122"/>
              </a:rPr>
              <a:t>——</a:t>
            </a:r>
            <a:r>
              <a:rPr lang="zh-CN" altLang="en-US" sz="3200" b="1" dirty="0">
                <a:solidFill>
                  <a:srgbClr val="FFFFFF"/>
                </a:solidFill>
                <a:latin typeface="宋体" panose="02010600030101010101" pitchFamily="2" charset="-122"/>
              </a:rPr>
              <a:t>年终奖的个人所得税问题</a:t>
            </a:r>
            <a:endParaRPr lang="zh-CN" altLang="en-US" sz="3200" b="1" dirty="0" smtClean="0">
              <a:solidFill>
                <a:srgbClr val="FFFFFF"/>
              </a:solidFill>
              <a:latin typeface="宋体" panose="02010600030101010101" pitchFamily="2" charset="-122"/>
            </a:endParaRPr>
          </a:p>
        </p:txBody>
      </p:sp>
      <p:sp>
        <p:nvSpPr>
          <p:cNvPr id="351235" name="Text Box 3"/>
          <p:cNvSpPr txBox="1">
            <a:spLocks noChangeArrowheads="1"/>
          </p:cNvSpPr>
          <p:nvPr/>
        </p:nvSpPr>
        <p:spPr bwMode="auto">
          <a:xfrm>
            <a:off x="293377" y="1649733"/>
            <a:ext cx="9692632" cy="4616648"/>
          </a:xfrm>
          <a:prstGeom prst="rect">
            <a:avLst/>
          </a:prstGeom>
          <a:noFill/>
          <a:ln w="9525">
            <a:noFill/>
            <a:miter lim="800000"/>
          </a:ln>
        </p:spPr>
        <p:txBody>
          <a:bodyPr wrap="square">
            <a:spAutoFit/>
          </a:bodyPr>
          <a:lstStyle/>
          <a:p>
            <a:pPr marL="457200" indent="-457200" algn="l">
              <a:lnSpc>
                <a:spcPct val="150000"/>
              </a:lnSpc>
              <a:spcBef>
                <a:spcPts val="0"/>
              </a:spcBef>
              <a:buFont typeface="Arial" panose="020B0604020202020204" pitchFamily="34" charset="0"/>
              <a:buChar char="•"/>
            </a:pPr>
            <a:r>
              <a:rPr lang="zh-CN" altLang="en-US" sz="2800" dirty="0" smtClean="0">
                <a:solidFill>
                  <a:srgbClr val="000000"/>
                </a:solidFill>
                <a:latin typeface="宋体" panose="02010600030101010101" pitchFamily="2" charset="-122"/>
              </a:rPr>
              <a:t>年终奖应缴纳</a:t>
            </a:r>
            <a:r>
              <a:rPr lang="zh-CN" altLang="en-US" sz="2800" dirty="0">
                <a:solidFill>
                  <a:srgbClr val="000000"/>
                </a:solidFill>
                <a:latin typeface="宋体" panose="02010600030101010101" pitchFamily="2" charset="-122"/>
              </a:rPr>
              <a:t>个人所得</a:t>
            </a:r>
            <a:r>
              <a:rPr lang="zh-CN" altLang="en-US" sz="2800" dirty="0" smtClean="0">
                <a:solidFill>
                  <a:srgbClr val="000000"/>
                </a:solidFill>
                <a:latin typeface="宋体" panose="02010600030101010101" pitchFamily="2" charset="-122"/>
              </a:rPr>
              <a:t>税计算方法：将</a:t>
            </a:r>
            <a:r>
              <a:rPr lang="zh-CN" altLang="en-US" sz="2800" dirty="0">
                <a:solidFill>
                  <a:srgbClr val="000000"/>
                </a:solidFill>
                <a:latin typeface="宋体" panose="02010600030101010101" pitchFamily="2" charset="-122"/>
              </a:rPr>
              <a:t>雇员当月内取得的全年一次性奖金，除以</a:t>
            </a:r>
            <a:r>
              <a:rPr lang="en-US" altLang="zh-CN" sz="2800" dirty="0">
                <a:solidFill>
                  <a:srgbClr val="000000"/>
                </a:solidFill>
                <a:latin typeface="宋体" panose="02010600030101010101" pitchFamily="2" charset="-122"/>
              </a:rPr>
              <a:t>12</a:t>
            </a:r>
            <a:r>
              <a:rPr lang="zh-CN" altLang="en-US" sz="2800" dirty="0">
                <a:solidFill>
                  <a:srgbClr val="000000"/>
                </a:solidFill>
                <a:latin typeface="宋体" panose="02010600030101010101" pitchFamily="2" charset="-122"/>
              </a:rPr>
              <a:t>个月，按其商数确定适用税率和速算扣除</a:t>
            </a:r>
            <a:r>
              <a:rPr lang="zh-CN" altLang="en-US" sz="2800" dirty="0" smtClean="0">
                <a:solidFill>
                  <a:srgbClr val="000000"/>
                </a:solidFill>
                <a:latin typeface="宋体" panose="02010600030101010101" pitchFamily="2" charset="-122"/>
              </a:rPr>
              <a:t>数。</a:t>
            </a:r>
            <a:endParaRPr lang="en-US" altLang="zh-CN" sz="2800" dirty="0" smtClean="0">
              <a:solidFill>
                <a:srgbClr val="000000"/>
              </a:solidFill>
              <a:latin typeface="宋体" panose="02010600030101010101" pitchFamily="2" charset="-122"/>
            </a:endParaRPr>
          </a:p>
          <a:p>
            <a:pPr marL="457200" indent="-457200" algn="l">
              <a:lnSpc>
                <a:spcPct val="150000"/>
              </a:lnSpc>
              <a:spcBef>
                <a:spcPts val="0"/>
              </a:spcBef>
              <a:buFont typeface="Arial" panose="020B0604020202020204" pitchFamily="34" charset="0"/>
              <a:buChar char="•"/>
            </a:pPr>
            <a:r>
              <a:rPr lang="zh-CN" altLang="en-US" sz="2800" dirty="0">
                <a:solidFill>
                  <a:srgbClr val="000000"/>
                </a:solidFill>
                <a:latin typeface="宋体" panose="02010600030101010101" pitchFamily="2" charset="-122"/>
              </a:rPr>
              <a:t>如果在发放年终一次性奖金的当月，雇员当月工资薪金所得低于税法规定的费用扣除额，应将全年一次性奖金</a:t>
            </a:r>
            <a:r>
              <a:rPr lang="zh-CN" altLang="en-US" sz="2800" dirty="0" smtClean="0">
                <a:solidFill>
                  <a:srgbClr val="000000"/>
                </a:solidFill>
                <a:latin typeface="宋体" panose="02010600030101010101" pitchFamily="2" charset="-122"/>
              </a:rPr>
              <a:t>减除“雇员</a:t>
            </a:r>
            <a:r>
              <a:rPr lang="zh-CN" altLang="en-US" sz="2800" dirty="0">
                <a:solidFill>
                  <a:srgbClr val="000000"/>
                </a:solidFill>
                <a:latin typeface="宋体" panose="02010600030101010101" pitchFamily="2" charset="-122"/>
              </a:rPr>
              <a:t>当月工资薪金所得与费用扣除额的</a:t>
            </a:r>
            <a:r>
              <a:rPr lang="zh-CN" altLang="en-US" sz="2800" dirty="0" smtClean="0">
                <a:solidFill>
                  <a:srgbClr val="000000"/>
                </a:solidFill>
                <a:latin typeface="宋体" panose="02010600030101010101" pitchFamily="2" charset="-122"/>
              </a:rPr>
              <a:t>差额”后</a:t>
            </a:r>
            <a:r>
              <a:rPr lang="zh-CN" altLang="en-US" sz="2800" dirty="0">
                <a:solidFill>
                  <a:srgbClr val="000000"/>
                </a:solidFill>
                <a:latin typeface="宋体" panose="02010600030101010101" pitchFamily="2" charset="-122"/>
              </a:rPr>
              <a:t>的余额，按上述办法确定全年一次性奖金的适用税率和速算扣除数</a:t>
            </a:r>
            <a:endParaRPr lang="zh-CN" altLang="en-US" sz="2800" dirty="0">
              <a:solidFill>
                <a:srgbClr val="000000"/>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0" y="0"/>
            <a:ext cx="10668000" cy="990600"/>
          </a:xfrm>
          <a:solidFill>
            <a:srgbClr val="0000CC"/>
          </a:solidFill>
        </p:spPr>
        <p:txBody>
          <a:bodyPr lIns="119420" tIns="59710" rIns="119420" bIns="59710" anchor="b"/>
          <a:lstStyle/>
          <a:p>
            <a:pPr defTabSz="1193800" eaLnBrk="1" hangingPunct="1">
              <a:lnSpc>
                <a:spcPct val="300000"/>
              </a:lnSpc>
            </a:pPr>
            <a:r>
              <a:rPr lang="zh-CN" altLang="en-US" sz="3200" b="1" dirty="0" smtClean="0">
                <a:solidFill>
                  <a:srgbClr val="FFFFFF"/>
                </a:solidFill>
                <a:latin typeface="宋体" panose="02010600030101010101" pitchFamily="2" charset="-122"/>
              </a:rPr>
              <a:t>企业生命周期中的薪酬战略：企业衰退期</a:t>
            </a:r>
            <a:endParaRPr lang="zh-CN" altLang="en-US" sz="3200" b="1" dirty="0" smtClean="0">
              <a:solidFill>
                <a:srgbClr val="FFFFFF"/>
              </a:solidFill>
              <a:latin typeface="宋体" panose="02010600030101010101" pitchFamily="2" charset="-122"/>
            </a:endParaRPr>
          </a:p>
        </p:txBody>
      </p:sp>
      <p:graphicFrame>
        <p:nvGraphicFramePr>
          <p:cNvPr id="5" name="图示 4"/>
          <p:cNvGraphicFramePr/>
          <p:nvPr/>
        </p:nvGraphicFramePr>
        <p:xfrm>
          <a:off x="381865" y="929644"/>
          <a:ext cx="10370802" cy="648080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0" y="0"/>
            <a:ext cx="10668000" cy="1066800"/>
          </a:xfrm>
          <a:solidFill>
            <a:srgbClr val="0000CC"/>
          </a:solidFill>
        </p:spPr>
        <p:txBody>
          <a:bodyPr anchor="b"/>
          <a:lstStyle/>
          <a:p>
            <a:pPr eaLnBrk="1" hangingPunct="1">
              <a:lnSpc>
                <a:spcPct val="410000"/>
              </a:lnSpc>
            </a:pPr>
            <a:r>
              <a:rPr lang="zh-CN" altLang="en-US" sz="3200" b="1" dirty="0" smtClean="0">
                <a:solidFill>
                  <a:srgbClr val="FFFFFF"/>
                </a:solidFill>
                <a:latin typeface="宋体" panose="02010600030101010101" pitchFamily="2" charset="-122"/>
              </a:rPr>
              <a:t>薪酬的</a:t>
            </a:r>
            <a:r>
              <a:rPr lang="zh-CN" altLang="en-US" sz="3200" b="1" dirty="0">
                <a:solidFill>
                  <a:srgbClr val="FFFFFF"/>
                </a:solidFill>
                <a:latin typeface="宋体" panose="02010600030101010101" pitchFamily="2" charset="-122"/>
              </a:rPr>
              <a:t>税收</a:t>
            </a:r>
            <a:r>
              <a:rPr lang="zh-CN" altLang="en-US" sz="3200" b="1" dirty="0" smtClean="0">
                <a:solidFill>
                  <a:srgbClr val="FFFFFF"/>
                </a:solidFill>
                <a:latin typeface="宋体" panose="02010600030101010101" pitchFamily="2" charset="-122"/>
              </a:rPr>
              <a:t>成本控制</a:t>
            </a:r>
            <a:r>
              <a:rPr lang="en-US" altLang="zh-CN" sz="3200" b="1" dirty="0" smtClean="0">
                <a:solidFill>
                  <a:srgbClr val="FFFFFF"/>
                </a:solidFill>
                <a:latin typeface="宋体" panose="02010600030101010101" pitchFamily="2" charset="-122"/>
              </a:rPr>
              <a:t>——</a:t>
            </a:r>
            <a:r>
              <a:rPr lang="zh-CN" altLang="en-US" sz="3200" b="1" dirty="0" smtClean="0">
                <a:solidFill>
                  <a:srgbClr val="FFFFFF"/>
                </a:solidFill>
                <a:latin typeface="宋体" panose="02010600030101010101" pitchFamily="2" charset="-122"/>
              </a:rPr>
              <a:t>年终奖的个人所得税问题</a:t>
            </a:r>
            <a:endParaRPr lang="zh-CN" altLang="en-US" sz="3200" b="1" dirty="0" smtClean="0">
              <a:solidFill>
                <a:srgbClr val="FFFFFF"/>
              </a:solidFill>
              <a:latin typeface="宋体" panose="02010600030101010101" pitchFamily="2" charset="-122"/>
            </a:endParaRPr>
          </a:p>
        </p:txBody>
      </p:sp>
      <p:graphicFrame>
        <p:nvGraphicFramePr>
          <p:cNvPr id="2" name="表格 1"/>
          <p:cNvGraphicFramePr>
            <a:graphicFrameLocks noGrp="1"/>
          </p:cNvGraphicFramePr>
          <p:nvPr/>
        </p:nvGraphicFramePr>
        <p:xfrm>
          <a:off x="293377" y="2369822"/>
          <a:ext cx="10081246" cy="4389120"/>
        </p:xfrm>
        <a:graphic>
          <a:graphicData uri="http://schemas.openxmlformats.org/drawingml/2006/table">
            <a:tbl>
              <a:tblPr firstRow="1" firstCol="1" bandRow="1">
                <a:tableStyleId>{93296810-A885-4BE3-A3E7-6D5BEEA58F35}</a:tableStyleId>
              </a:tblPr>
              <a:tblGrid>
                <a:gridCol w="712308"/>
                <a:gridCol w="2603231"/>
                <a:gridCol w="1040313"/>
                <a:gridCol w="1041537"/>
                <a:gridCol w="1214107"/>
                <a:gridCol w="1734264"/>
                <a:gridCol w="1735486"/>
              </a:tblGrid>
              <a:tr h="540067">
                <a:tc>
                  <a:txBody>
                    <a:bodyPr/>
                    <a:lstStyle/>
                    <a:p>
                      <a:pPr algn="ctr">
                        <a:spcAft>
                          <a:spcPts val="0"/>
                        </a:spcAft>
                      </a:pPr>
                      <a:r>
                        <a:rPr lang="zh-CN" sz="1800" kern="100" dirty="0">
                          <a:effectLst/>
                        </a:rPr>
                        <a:t>级数</a:t>
                      </a:r>
                      <a:endParaRPr lang="zh-CN" sz="1800" kern="100" dirty="0">
                        <a:effectLst/>
                        <a:latin typeface="+mn-lt"/>
                        <a:ea typeface="+mn-ea"/>
                        <a:cs typeface="Times New Roman" panose="02020603050405020304"/>
                      </a:endParaRPr>
                    </a:p>
                  </a:txBody>
                  <a:tcPr marL="0" marR="0" marT="0" marB="0" anchor="ctr"/>
                </a:tc>
                <a:tc>
                  <a:txBody>
                    <a:bodyPr/>
                    <a:lstStyle/>
                    <a:p>
                      <a:pPr algn="ctr">
                        <a:spcAft>
                          <a:spcPts val="0"/>
                        </a:spcAft>
                      </a:pPr>
                      <a:r>
                        <a:rPr lang="zh-CN" sz="1800" kern="100">
                          <a:effectLst/>
                        </a:rPr>
                        <a:t>年终奖总额发放区间</a:t>
                      </a:r>
                      <a:endParaRPr lang="zh-CN" sz="1800" kern="100">
                        <a:effectLst/>
                      </a:endParaRPr>
                    </a:p>
                    <a:p>
                      <a:pPr algn="ctr">
                        <a:spcAft>
                          <a:spcPts val="0"/>
                        </a:spcAft>
                      </a:pPr>
                      <a:r>
                        <a:rPr lang="zh-CN" sz="1800" kern="100">
                          <a:effectLst/>
                        </a:rPr>
                        <a:t>（年终奖月均发放区间）</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zh-CN" sz="1800" kern="100">
                          <a:effectLst/>
                        </a:rPr>
                        <a:t>税率</a:t>
                      </a:r>
                      <a:endParaRPr lang="zh-CN" sz="1800" kern="100">
                        <a:effectLst/>
                      </a:endParaRPr>
                    </a:p>
                    <a:p>
                      <a:pPr algn="ctr">
                        <a:spcAft>
                          <a:spcPts val="0"/>
                        </a:spcAft>
                      </a:pPr>
                      <a:r>
                        <a:rPr lang="zh-CN" sz="1800" kern="100">
                          <a:effectLst/>
                        </a:rPr>
                        <a:t>（</a:t>
                      </a:r>
                      <a:r>
                        <a:rPr lang="en-US" sz="1800" kern="100">
                          <a:effectLst/>
                        </a:rPr>
                        <a:t>%</a:t>
                      </a:r>
                      <a:r>
                        <a:rPr lang="zh-CN" sz="1800" kern="100">
                          <a:effectLst/>
                        </a:rPr>
                        <a:t>）</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zh-CN" sz="1800" kern="100">
                          <a:effectLst/>
                        </a:rPr>
                        <a:t>速算扣除数</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zh-CN" sz="1800" kern="100">
                          <a:effectLst/>
                        </a:rPr>
                        <a:t>年终奖</a:t>
                      </a:r>
                      <a:endParaRPr lang="zh-CN" sz="1800" kern="100">
                        <a:effectLst/>
                      </a:endParaRPr>
                    </a:p>
                    <a:p>
                      <a:pPr algn="ctr">
                        <a:spcAft>
                          <a:spcPts val="0"/>
                        </a:spcAft>
                      </a:pPr>
                      <a:r>
                        <a:rPr lang="zh-CN" sz="1800" kern="100">
                          <a:effectLst/>
                        </a:rPr>
                        <a:t>筹划点</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zh-CN" sz="1800" kern="100">
                          <a:effectLst/>
                        </a:rPr>
                        <a:t>无效年终奖</a:t>
                      </a:r>
                      <a:endParaRPr lang="zh-CN" sz="1800" kern="100">
                        <a:effectLst/>
                      </a:endParaRPr>
                    </a:p>
                    <a:p>
                      <a:pPr algn="ctr">
                        <a:spcAft>
                          <a:spcPts val="0"/>
                        </a:spcAft>
                      </a:pPr>
                      <a:r>
                        <a:rPr lang="zh-CN" sz="1800" kern="100">
                          <a:effectLst/>
                        </a:rPr>
                        <a:t>区间</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zh-CN" sz="1800" kern="100">
                          <a:effectLst/>
                        </a:rPr>
                        <a:t>低效年终奖</a:t>
                      </a:r>
                      <a:endParaRPr lang="zh-CN" sz="1800" kern="100">
                        <a:effectLst/>
                      </a:endParaRPr>
                    </a:p>
                    <a:p>
                      <a:pPr algn="ctr">
                        <a:spcAft>
                          <a:spcPts val="0"/>
                        </a:spcAft>
                      </a:pPr>
                      <a:r>
                        <a:rPr lang="zh-CN" sz="1800" kern="100">
                          <a:effectLst/>
                        </a:rPr>
                        <a:t>区间</a:t>
                      </a:r>
                      <a:endParaRPr lang="zh-CN" sz="1800" kern="100">
                        <a:effectLst/>
                        <a:latin typeface="+mn-lt"/>
                        <a:ea typeface="+mn-ea"/>
                        <a:cs typeface="Times New Roman" panose="02020603050405020304"/>
                      </a:endParaRPr>
                    </a:p>
                  </a:txBody>
                  <a:tcPr marL="0" marR="0" marT="0" marB="0" anchor="ctr"/>
                </a:tc>
              </a:tr>
              <a:tr h="540067">
                <a:tc>
                  <a:txBody>
                    <a:bodyPr/>
                    <a:lstStyle/>
                    <a:p>
                      <a:pPr algn="ctr">
                        <a:spcAft>
                          <a:spcPts val="0"/>
                        </a:spcAft>
                      </a:pPr>
                      <a:r>
                        <a:rPr lang="en-US" sz="1800" kern="100">
                          <a:effectLst/>
                        </a:rPr>
                        <a:t>1</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dirty="0">
                          <a:effectLst/>
                        </a:rPr>
                        <a:t>A≤18000</a:t>
                      </a:r>
                      <a:endParaRPr lang="zh-CN" sz="1800" kern="100" dirty="0">
                        <a:effectLst/>
                      </a:endParaRPr>
                    </a:p>
                    <a:p>
                      <a:pPr algn="ctr">
                        <a:spcAft>
                          <a:spcPts val="0"/>
                        </a:spcAft>
                      </a:pPr>
                      <a:r>
                        <a:rPr lang="zh-CN" sz="1800" kern="100" dirty="0">
                          <a:effectLst/>
                        </a:rPr>
                        <a:t>（</a:t>
                      </a:r>
                      <a:r>
                        <a:rPr lang="en-US" sz="1800" kern="100" dirty="0">
                          <a:effectLst/>
                        </a:rPr>
                        <a:t>Y</a:t>
                      </a:r>
                      <a:r>
                        <a:rPr lang="zh-CN" sz="1800" kern="100" dirty="0">
                          <a:effectLst/>
                        </a:rPr>
                        <a:t>≤</a:t>
                      </a:r>
                      <a:r>
                        <a:rPr lang="en-US" sz="1800" kern="100" dirty="0">
                          <a:effectLst/>
                        </a:rPr>
                        <a:t>1500</a:t>
                      </a:r>
                      <a:r>
                        <a:rPr lang="zh-CN" sz="1800" kern="100" dirty="0">
                          <a:effectLst/>
                        </a:rPr>
                        <a:t>）</a:t>
                      </a:r>
                      <a:endParaRPr lang="zh-CN" sz="1800" kern="100" dirty="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dirty="0">
                          <a:effectLst/>
                        </a:rPr>
                        <a:t>3</a:t>
                      </a:r>
                      <a:endParaRPr lang="zh-CN" sz="1800" kern="100" dirty="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0</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 </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 </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 </a:t>
                      </a:r>
                      <a:endParaRPr lang="zh-CN" sz="1800" kern="100">
                        <a:effectLst/>
                        <a:latin typeface="+mn-lt"/>
                        <a:ea typeface="+mn-ea"/>
                        <a:cs typeface="Times New Roman" panose="02020603050405020304"/>
                      </a:endParaRPr>
                    </a:p>
                  </a:txBody>
                  <a:tcPr marL="0" marR="0" marT="0" marB="0"/>
                </a:tc>
              </a:tr>
              <a:tr h="540067">
                <a:tc>
                  <a:txBody>
                    <a:bodyPr/>
                    <a:lstStyle/>
                    <a:p>
                      <a:pPr algn="ctr">
                        <a:spcAft>
                          <a:spcPts val="0"/>
                        </a:spcAft>
                      </a:pPr>
                      <a:r>
                        <a:rPr lang="en-US" sz="1800" kern="100">
                          <a:effectLst/>
                        </a:rPr>
                        <a:t>2</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18000</a:t>
                      </a:r>
                      <a:r>
                        <a:rPr lang="zh-CN" sz="1800" kern="100">
                          <a:effectLst/>
                        </a:rPr>
                        <a:t>＜</a:t>
                      </a:r>
                      <a:r>
                        <a:rPr lang="en-US" sz="1800" kern="100">
                          <a:effectLst/>
                        </a:rPr>
                        <a:t>A≤54000</a:t>
                      </a:r>
                      <a:endParaRPr lang="zh-CN" sz="1800" kern="100">
                        <a:effectLst/>
                      </a:endParaRPr>
                    </a:p>
                    <a:p>
                      <a:pPr algn="ctr">
                        <a:spcAft>
                          <a:spcPts val="0"/>
                        </a:spcAft>
                      </a:pPr>
                      <a:r>
                        <a:rPr lang="zh-CN" sz="1800" kern="100">
                          <a:effectLst/>
                        </a:rPr>
                        <a:t>（</a:t>
                      </a:r>
                      <a:r>
                        <a:rPr lang="en-US" sz="1800" kern="100">
                          <a:effectLst/>
                        </a:rPr>
                        <a:t>1500</a:t>
                      </a:r>
                      <a:r>
                        <a:rPr lang="zh-CN" sz="1800" kern="100">
                          <a:effectLst/>
                        </a:rPr>
                        <a:t>＜</a:t>
                      </a:r>
                      <a:r>
                        <a:rPr lang="en-US" sz="1800" kern="100">
                          <a:effectLst/>
                        </a:rPr>
                        <a:t>Y≤4500</a:t>
                      </a:r>
                      <a:r>
                        <a:rPr lang="zh-CN" sz="1800" kern="100">
                          <a:effectLst/>
                        </a:rPr>
                        <a:t>）</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10</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dirty="0">
                          <a:effectLst/>
                        </a:rPr>
                        <a:t>105</a:t>
                      </a:r>
                      <a:endParaRPr lang="zh-CN" sz="1800" kern="100" dirty="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19283.33</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18000</a:t>
                      </a:r>
                      <a:r>
                        <a:rPr lang="zh-CN" sz="1800" kern="100">
                          <a:effectLst/>
                        </a:rPr>
                        <a:t>＜</a:t>
                      </a:r>
                      <a:r>
                        <a:rPr lang="en-US" sz="1800" kern="100">
                          <a:effectLst/>
                        </a:rPr>
                        <a:t>A≤-19283.33</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19283.33</a:t>
                      </a:r>
                      <a:r>
                        <a:rPr lang="zh-CN" sz="1800" kern="100">
                          <a:effectLst/>
                        </a:rPr>
                        <a:t>＜</a:t>
                      </a:r>
                      <a:r>
                        <a:rPr lang="en-US" sz="1800" kern="100">
                          <a:effectLst/>
                        </a:rPr>
                        <a:t>A≤20887.5</a:t>
                      </a:r>
                      <a:endParaRPr lang="zh-CN" sz="1800" kern="100">
                        <a:effectLst/>
                        <a:latin typeface="+mn-lt"/>
                        <a:ea typeface="+mn-ea"/>
                        <a:cs typeface="Times New Roman" panose="02020603050405020304"/>
                      </a:endParaRPr>
                    </a:p>
                  </a:txBody>
                  <a:tcPr marL="0" marR="0" marT="0" marB="0" anchor="ctr"/>
                </a:tc>
              </a:tr>
              <a:tr h="514347">
                <a:tc>
                  <a:txBody>
                    <a:bodyPr/>
                    <a:lstStyle/>
                    <a:p>
                      <a:pPr algn="ctr">
                        <a:spcAft>
                          <a:spcPts val="0"/>
                        </a:spcAft>
                      </a:pPr>
                      <a:r>
                        <a:rPr lang="en-US" sz="1800" kern="100">
                          <a:effectLst/>
                        </a:rPr>
                        <a:t>3</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54000</a:t>
                      </a:r>
                      <a:r>
                        <a:rPr lang="zh-CN" sz="1800" kern="100">
                          <a:effectLst/>
                        </a:rPr>
                        <a:t>＜</a:t>
                      </a:r>
                      <a:r>
                        <a:rPr lang="en-US" sz="1800" kern="100">
                          <a:effectLst/>
                        </a:rPr>
                        <a:t>A≤108000</a:t>
                      </a:r>
                      <a:endParaRPr lang="zh-CN" sz="1800" kern="100">
                        <a:effectLst/>
                      </a:endParaRPr>
                    </a:p>
                    <a:p>
                      <a:pPr algn="ctr">
                        <a:spcAft>
                          <a:spcPts val="0"/>
                        </a:spcAft>
                      </a:pPr>
                      <a:r>
                        <a:rPr lang="zh-CN" sz="1800" kern="100">
                          <a:effectLst/>
                        </a:rPr>
                        <a:t>（</a:t>
                      </a:r>
                      <a:r>
                        <a:rPr lang="en-US" sz="1800" kern="100">
                          <a:effectLst/>
                        </a:rPr>
                        <a:t>4500</a:t>
                      </a:r>
                      <a:r>
                        <a:rPr lang="zh-CN" sz="1800" kern="100">
                          <a:effectLst/>
                        </a:rPr>
                        <a:t>＜</a:t>
                      </a:r>
                      <a:r>
                        <a:rPr lang="en-US" sz="1800" kern="100">
                          <a:effectLst/>
                        </a:rPr>
                        <a:t>Y≤9000</a:t>
                      </a:r>
                      <a:r>
                        <a:rPr lang="zh-CN" sz="1800" kern="100">
                          <a:effectLst/>
                        </a:rPr>
                        <a:t>）</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20</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555</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dirty="0">
                          <a:effectLst/>
                        </a:rPr>
                        <a:t>60187.50</a:t>
                      </a:r>
                      <a:endParaRPr lang="zh-CN" sz="1800" kern="100" dirty="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54000</a:t>
                      </a:r>
                      <a:r>
                        <a:rPr lang="zh-CN" sz="1800" kern="100">
                          <a:effectLst/>
                        </a:rPr>
                        <a:t>＜</a:t>
                      </a:r>
                      <a:r>
                        <a:rPr lang="en-US" sz="1800" kern="100">
                          <a:effectLst/>
                        </a:rPr>
                        <a:t>A≤60187.50</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60187.50</a:t>
                      </a:r>
                      <a:r>
                        <a:rPr lang="zh-CN" sz="1800" kern="100">
                          <a:effectLst/>
                        </a:rPr>
                        <a:t>＜</a:t>
                      </a:r>
                      <a:r>
                        <a:rPr lang="en-US" sz="1800" kern="100">
                          <a:effectLst/>
                        </a:rPr>
                        <a:t>A≤70500</a:t>
                      </a:r>
                      <a:endParaRPr lang="zh-CN" sz="1800" kern="100">
                        <a:effectLst/>
                        <a:latin typeface="+mn-lt"/>
                        <a:ea typeface="+mn-ea"/>
                        <a:cs typeface="Times New Roman" panose="02020603050405020304"/>
                      </a:endParaRPr>
                    </a:p>
                  </a:txBody>
                  <a:tcPr marL="0" marR="0" marT="0" marB="0"/>
                </a:tc>
              </a:tr>
              <a:tr h="540067">
                <a:tc>
                  <a:txBody>
                    <a:bodyPr/>
                    <a:lstStyle/>
                    <a:p>
                      <a:pPr algn="ctr">
                        <a:spcAft>
                          <a:spcPts val="0"/>
                        </a:spcAft>
                      </a:pPr>
                      <a:r>
                        <a:rPr lang="en-US" sz="1800" kern="100">
                          <a:effectLst/>
                        </a:rPr>
                        <a:t>4</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108000</a:t>
                      </a:r>
                      <a:r>
                        <a:rPr lang="zh-CN" sz="1800" kern="100">
                          <a:effectLst/>
                        </a:rPr>
                        <a:t>＜</a:t>
                      </a:r>
                      <a:r>
                        <a:rPr lang="en-US" sz="1800" kern="100">
                          <a:effectLst/>
                        </a:rPr>
                        <a:t>A≤420000</a:t>
                      </a:r>
                      <a:endParaRPr lang="zh-CN" sz="1800" kern="100">
                        <a:effectLst/>
                      </a:endParaRPr>
                    </a:p>
                    <a:p>
                      <a:pPr algn="ctr">
                        <a:spcAft>
                          <a:spcPts val="0"/>
                        </a:spcAft>
                      </a:pPr>
                      <a:r>
                        <a:rPr lang="zh-CN" sz="1800" kern="100">
                          <a:effectLst/>
                        </a:rPr>
                        <a:t>（</a:t>
                      </a:r>
                      <a:r>
                        <a:rPr lang="en-US" sz="1800" kern="100">
                          <a:effectLst/>
                        </a:rPr>
                        <a:t>9000</a:t>
                      </a:r>
                      <a:r>
                        <a:rPr lang="zh-CN" sz="1800" kern="100">
                          <a:effectLst/>
                        </a:rPr>
                        <a:t>＜</a:t>
                      </a:r>
                      <a:r>
                        <a:rPr lang="en-US" sz="1800" kern="100">
                          <a:effectLst/>
                        </a:rPr>
                        <a:t>Y≤35000</a:t>
                      </a:r>
                      <a:r>
                        <a:rPr lang="zh-CN" sz="1800" kern="100">
                          <a:effectLst/>
                        </a:rPr>
                        <a:t>）</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25</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1005</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114600</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108000</a:t>
                      </a:r>
                      <a:r>
                        <a:rPr lang="zh-CN" sz="1800" kern="100">
                          <a:effectLst/>
                        </a:rPr>
                        <a:t>＜</a:t>
                      </a:r>
                      <a:r>
                        <a:rPr lang="en-US" sz="1800" kern="100">
                          <a:effectLst/>
                        </a:rPr>
                        <a:t>A≤114600</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dirty="0">
                          <a:effectLst/>
                        </a:rPr>
                        <a:t>114600</a:t>
                      </a:r>
                      <a:r>
                        <a:rPr lang="zh-CN" sz="1800" kern="100" dirty="0">
                          <a:effectLst/>
                        </a:rPr>
                        <a:t>＜</a:t>
                      </a:r>
                      <a:r>
                        <a:rPr lang="en-US" sz="1800" kern="100" dirty="0">
                          <a:effectLst/>
                        </a:rPr>
                        <a:t>A≤127800</a:t>
                      </a:r>
                      <a:endParaRPr lang="zh-CN" sz="1800" kern="100" dirty="0">
                        <a:effectLst/>
                        <a:latin typeface="+mn-lt"/>
                        <a:ea typeface="+mn-ea"/>
                        <a:cs typeface="Times New Roman" panose="02020603050405020304"/>
                      </a:endParaRPr>
                    </a:p>
                  </a:txBody>
                  <a:tcPr marL="0" marR="0" marT="0" marB="0"/>
                </a:tc>
              </a:tr>
              <a:tr h="540067">
                <a:tc>
                  <a:txBody>
                    <a:bodyPr/>
                    <a:lstStyle/>
                    <a:p>
                      <a:pPr algn="ctr">
                        <a:spcAft>
                          <a:spcPts val="0"/>
                        </a:spcAft>
                      </a:pPr>
                      <a:r>
                        <a:rPr lang="en-US" sz="1800" kern="100">
                          <a:effectLst/>
                        </a:rPr>
                        <a:t>5</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420000</a:t>
                      </a:r>
                      <a:r>
                        <a:rPr lang="zh-CN" sz="1800" kern="100">
                          <a:effectLst/>
                        </a:rPr>
                        <a:t>＜</a:t>
                      </a:r>
                      <a:r>
                        <a:rPr lang="en-US" sz="1800" kern="100">
                          <a:effectLst/>
                        </a:rPr>
                        <a:t>A≤660000</a:t>
                      </a:r>
                      <a:endParaRPr lang="zh-CN" sz="1800" kern="100">
                        <a:effectLst/>
                      </a:endParaRPr>
                    </a:p>
                    <a:p>
                      <a:pPr algn="ctr">
                        <a:spcAft>
                          <a:spcPts val="0"/>
                        </a:spcAft>
                      </a:pPr>
                      <a:r>
                        <a:rPr lang="zh-CN" sz="1800" kern="100">
                          <a:effectLst/>
                        </a:rPr>
                        <a:t>（</a:t>
                      </a:r>
                      <a:r>
                        <a:rPr lang="en-US" sz="1800" kern="100">
                          <a:effectLst/>
                        </a:rPr>
                        <a:t>35000</a:t>
                      </a:r>
                      <a:r>
                        <a:rPr lang="zh-CN" sz="1800" kern="100">
                          <a:effectLst/>
                        </a:rPr>
                        <a:t>＜</a:t>
                      </a:r>
                      <a:r>
                        <a:rPr lang="en-US" sz="1800" kern="100">
                          <a:effectLst/>
                        </a:rPr>
                        <a:t>Y≤55000</a:t>
                      </a:r>
                      <a:r>
                        <a:rPr lang="zh-CN" sz="1800" kern="100">
                          <a:effectLst/>
                        </a:rPr>
                        <a:t>）</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30</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2755</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447500</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420000</a:t>
                      </a:r>
                      <a:r>
                        <a:rPr lang="zh-CN" sz="1800" kern="100">
                          <a:effectLst/>
                        </a:rPr>
                        <a:t>＜</a:t>
                      </a:r>
                      <a:r>
                        <a:rPr lang="en-US" sz="1800" kern="100">
                          <a:effectLst/>
                        </a:rPr>
                        <a:t>A≤447500</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447500</a:t>
                      </a:r>
                      <a:r>
                        <a:rPr lang="zh-CN" sz="1800" kern="100">
                          <a:effectLst/>
                        </a:rPr>
                        <a:t>＜</a:t>
                      </a:r>
                      <a:r>
                        <a:rPr lang="en-US" sz="1800" kern="100">
                          <a:effectLst/>
                        </a:rPr>
                        <a:t>A≤516250</a:t>
                      </a:r>
                      <a:endParaRPr lang="zh-CN" sz="1800" kern="100">
                        <a:effectLst/>
                        <a:latin typeface="+mn-lt"/>
                        <a:ea typeface="+mn-ea"/>
                        <a:cs typeface="Times New Roman" panose="02020603050405020304"/>
                      </a:endParaRPr>
                    </a:p>
                  </a:txBody>
                  <a:tcPr marL="0" marR="0" marT="0" marB="0"/>
                </a:tc>
              </a:tr>
              <a:tr h="540067">
                <a:tc>
                  <a:txBody>
                    <a:bodyPr/>
                    <a:lstStyle/>
                    <a:p>
                      <a:pPr algn="ctr">
                        <a:spcAft>
                          <a:spcPts val="0"/>
                        </a:spcAft>
                      </a:pPr>
                      <a:r>
                        <a:rPr lang="en-US" sz="1800" kern="100">
                          <a:effectLst/>
                        </a:rPr>
                        <a:t>6</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660000</a:t>
                      </a:r>
                      <a:r>
                        <a:rPr lang="zh-CN" sz="1800" kern="100">
                          <a:effectLst/>
                        </a:rPr>
                        <a:t>＜</a:t>
                      </a:r>
                      <a:r>
                        <a:rPr lang="en-US" sz="1800" kern="100">
                          <a:effectLst/>
                        </a:rPr>
                        <a:t>A≤960000</a:t>
                      </a:r>
                      <a:endParaRPr lang="zh-CN" sz="1800" kern="100">
                        <a:effectLst/>
                      </a:endParaRPr>
                    </a:p>
                    <a:p>
                      <a:pPr algn="ctr">
                        <a:spcAft>
                          <a:spcPts val="0"/>
                        </a:spcAft>
                      </a:pPr>
                      <a:r>
                        <a:rPr lang="zh-CN" sz="1800" kern="100">
                          <a:effectLst/>
                        </a:rPr>
                        <a:t>（</a:t>
                      </a:r>
                      <a:r>
                        <a:rPr lang="en-US" sz="1800" kern="100">
                          <a:effectLst/>
                        </a:rPr>
                        <a:t>55000</a:t>
                      </a:r>
                      <a:r>
                        <a:rPr lang="zh-CN" sz="1800" kern="100">
                          <a:effectLst/>
                        </a:rPr>
                        <a:t>＜</a:t>
                      </a:r>
                      <a:r>
                        <a:rPr lang="en-US" sz="1800" kern="100">
                          <a:effectLst/>
                        </a:rPr>
                        <a:t>Y≤80000</a:t>
                      </a:r>
                      <a:r>
                        <a:rPr lang="zh-CN" sz="1800" kern="100">
                          <a:effectLst/>
                        </a:rPr>
                        <a:t>）</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35</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5505</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706538.46</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660000</a:t>
                      </a:r>
                      <a:r>
                        <a:rPr lang="zh-CN" sz="1800" kern="100">
                          <a:effectLst/>
                        </a:rPr>
                        <a:t>＜</a:t>
                      </a:r>
                      <a:r>
                        <a:rPr lang="en-US" sz="1800" kern="100">
                          <a:effectLst/>
                        </a:rPr>
                        <a:t>A≤706538.46</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dirty="0">
                          <a:effectLst/>
                        </a:rPr>
                        <a:t>706538.46</a:t>
                      </a:r>
                      <a:r>
                        <a:rPr lang="zh-CN" sz="1800" kern="100" dirty="0">
                          <a:effectLst/>
                        </a:rPr>
                        <a:t>＜</a:t>
                      </a:r>
                      <a:r>
                        <a:rPr lang="en-US" sz="1800" kern="100" dirty="0">
                          <a:effectLst/>
                        </a:rPr>
                        <a:t>A≤861666.67</a:t>
                      </a:r>
                      <a:endParaRPr lang="zh-CN" sz="1800" kern="100" dirty="0">
                        <a:effectLst/>
                        <a:latin typeface="+mn-lt"/>
                        <a:ea typeface="+mn-ea"/>
                        <a:cs typeface="Times New Roman" panose="02020603050405020304"/>
                      </a:endParaRPr>
                    </a:p>
                  </a:txBody>
                  <a:tcPr marL="0" marR="0" marT="0" marB="0"/>
                </a:tc>
              </a:tr>
              <a:tr h="540067">
                <a:tc>
                  <a:txBody>
                    <a:bodyPr/>
                    <a:lstStyle/>
                    <a:p>
                      <a:pPr algn="ctr">
                        <a:spcAft>
                          <a:spcPts val="0"/>
                        </a:spcAft>
                      </a:pPr>
                      <a:r>
                        <a:rPr lang="en-US" sz="1800" kern="100">
                          <a:effectLst/>
                        </a:rPr>
                        <a:t>7</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A</a:t>
                      </a:r>
                      <a:r>
                        <a:rPr lang="zh-CN" sz="1800" kern="100">
                          <a:effectLst/>
                        </a:rPr>
                        <a:t>＞</a:t>
                      </a:r>
                      <a:r>
                        <a:rPr lang="en-US" sz="1800" kern="100">
                          <a:effectLst/>
                        </a:rPr>
                        <a:t>960000</a:t>
                      </a:r>
                      <a:endParaRPr lang="zh-CN" sz="1800" kern="100">
                        <a:effectLst/>
                      </a:endParaRPr>
                    </a:p>
                    <a:p>
                      <a:pPr algn="ctr">
                        <a:spcAft>
                          <a:spcPts val="0"/>
                        </a:spcAft>
                      </a:pPr>
                      <a:r>
                        <a:rPr lang="zh-CN" sz="1800" kern="100">
                          <a:effectLst/>
                        </a:rPr>
                        <a:t>（</a:t>
                      </a:r>
                      <a:r>
                        <a:rPr lang="en-US" sz="1800" kern="100">
                          <a:effectLst/>
                        </a:rPr>
                        <a:t>Y</a:t>
                      </a:r>
                      <a:r>
                        <a:rPr lang="zh-CN" sz="1800" kern="100">
                          <a:effectLst/>
                        </a:rPr>
                        <a:t>＞</a:t>
                      </a:r>
                      <a:r>
                        <a:rPr lang="en-US" sz="1800" kern="100">
                          <a:effectLst/>
                        </a:rPr>
                        <a:t>80000</a:t>
                      </a:r>
                      <a:r>
                        <a:rPr lang="zh-CN" sz="1800" kern="100">
                          <a:effectLst/>
                        </a:rPr>
                        <a:t>）</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45</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13505</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1120000</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a:effectLst/>
                        </a:rPr>
                        <a:t>960000</a:t>
                      </a:r>
                      <a:r>
                        <a:rPr lang="zh-CN" sz="1800" kern="100">
                          <a:effectLst/>
                        </a:rPr>
                        <a:t>＜</a:t>
                      </a:r>
                      <a:r>
                        <a:rPr lang="en-US" sz="1800" kern="100">
                          <a:effectLst/>
                        </a:rPr>
                        <a:t>A≤1120000</a:t>
                      </a:r>
                      <a:endParaRPr lang="zh-CN" sz="1800" kern="100">
                        <a:effectLst/>
                        <a:latin typeface="+mn-lt"/>
                        <a:ea typeface="+mn-ea"/>
                        <a:cs typeface="Times New Roman" panose="02020603050405020304"/>
                      </a:endParaRPr>
                    </a:p>
                  </a:txBody>
                  <a:tcPr marL="0" marR="0" marT="0" marB="0" anchor="ctr"/>
                </a:tc>
                <a:tc>
                  <a:txBody>
                    <a:bodyPr/>
                    <a:lstStyle/>
                    <a:p>
                      <a:pPr algn="ctr">
                        <a:spcAft>
                          <a:spcPts val="0"/>
                        </a:spcAft>
                      </a:pPr>
                      <a:r>
                        <a:rPr lang="en-US" sz="1800" kern="100" dirty="0">
                          <a:effectLst/>
                        </a:rPr>
                        <a:t>1120000</a:t>
                      </a:r>
                      <a:r>
                        <a:rPr lang="zh-CN" sz="1800" kern="100" dirty="0">
                          <a:effectLst/>
                        </a:rPr>
                        <a:t>＜</a:t>
                      </a:r>
                      <a:r>
                        <a:rPr lang="en-US" sz="1800" kern="100" dirty="0">
                          <a:effectLst/>
                        </a:rPr>
                        <a:t>A≤2720000</a:t>
                      </a:r>
                      <a:endParaRPr lang="zh-CN" sz="1800" kern="100" dirty="0">
                        <a:effectLst/>
                        <a:latin typeface="+mn-lt"/>
                        <a:ea typeface="+mn-ea"/>
                        <a:cs typeface="Times New Roman" panose="02020603050405020304"/>
                      </a:endParaRPr>
                    </a:p>
                  </a:txBody>
                  <a:tcPr marL="0" marR="0" marT="0" marB="0"/>
                </a:tc>
              </a:tr>
            </a:tbl>
          </a:graphicData>
        </a:graphic>
      </p:graphicFrame>
      <p:sp>
        <p:nvSpPr>
          <p:cNvPr id="3" name="TextBox 2"/>
          <p:cNvSpPr txBox="1"/>
          <p:nvPr/>
        </p:nvSpPr>
        <p:spPr>
          <a:xfrm>
            <a:off x="2316484" y="1649733"/>
            <a:ext cx="6480801" cy="461665"/>
          </a:xfrm>
          <a:prstGeom prst="rect">
            <a:avLst/>
          </a:prstGeom>
          <a:noFill/>
        </p:spPr>
        <p:txBody>
          <a:bodyPr wrap="square" rtlCol="0">
            <a:spAutoFit/>
          </a:bodyPr>
          <a:lstStyle/>
          <a:p>
            <a:pPr algn="ctr"/>
            <a:r>
              <a:rPr lang="zh-CN" altLang="en-US" dirty="0">
                <a:solidFill>
                  <a:srgbClr val="000000"/>
                </a:solidFill>
              </a:rPr>
              <a:t>年终奖发放的无效区间和低效区间</a:t>
            </a:r>
            <a:endParaRPr lang="zh-CN" altLang="en-US"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0" y="0"/>
            <a:ext cx="10668000" cy="1066800"/>
          </a:xfrm>
          <a:solidFill>
            <a:srgbClr val="0000CC"/>
          </a:solidFill>
        </p:spPr>
        <p:txBody>
          <a:bodyPr anchor="b"/>
          <a:lstStyle/>
          <a:p>
            <a:pPr eaLnBrk="1" hangingPunct="1"/>
            <a:r>
              <a:rPr lang="zh-CN" altLang="en-US" sz="3200" b="1" dirty="0" smtClean="0">
                <a:solidFill>
                  <a:srgbClr val="FFFFFF"/>
                </a:solidFill>
                <a:latin typeface="宋体" panose="02010600030101010101" pitchFamily="2" charset="-122"/>
              </a:rPr>
              <a:t>薪酬的</a:t>
            </a:r>
            <a:r>
              <a:rPr lang="zh-CN" altLang="en-US" sz="3200" b="1" dirty="0">
                <a:solidFill>
                  <a:srgbClr val="FFFFFF"/>
                </a:solidFill>
                <a:latin typeface="宋体" panose="02010600030101010101" pitchFamily="2" charset="-122"/>
              </a:rPr>
              <a:t>税收</a:t>
            </a:r>
            <a:r>
              <a:rPr lang="zh-CN" altLang="en-US" sz="3200" b="1" dirty="0" smtClean="0">
                <a:solidFill>
                  <a:srgbClr val="FFFFFF"/>
                </a:solidFill>
                <a:latin typeface="宋体" panose="02010600030101010101" pitchFamily="2" charset="-122"/>
              </a:rPr>
              <a:t>成本控制</a:t>
            </a:r>
            <a:r>
              <a:rPr lang="en-US" altLang="zh-CN" sz="3200" b="1" dirty="0" smtClean="0">
                <a:solidFill>
                  <a:srgbClr val="FFFFFF"/>
                </a:solidFill>
                <a:latin typeface="宋体" panose="02010600030101010101" pitchFamily="2" charset="-122"/>
              </a:rPr>
              <a:t>——</a:t>
            </a:r>
            <a:r>
              <a:rPr lang="zh-CN" altLang="en-US" sz="3200" b="1" dirty="0" smtClean="0">
                <a:solidFill>
                  <a:srgbClr val="FFFFFF"/>
                </a:solidFill>
                <a:latin typeface="宋体" panose="02010600030101010101" pitchFamily="2" charset="-122"/>
              </a:rPr>
              <a:t>不同年终奖与月薪结构下的个人收入所得税</a:t>
            </a:r>
            <a:endParaRPr lang="zh-CN" altLang="en-US" sz="3200" b="1" dirty="0" smtClean="0">
              <a:solidFill>
                <a:srgbClr val="FFFFFF"/>
              </a:solidFill>
              <a:latin typeface="宋体" panose="02010600030101010101" pitchFamily="2" charset="-122"/>
            </a:endParaRPr>
          </a:p>
        </p:txBody>
      </p:sp>
      <p:sp>
        <p:nvSpPr>
          <p:cNvPr id="351235" name="Text Box 3"/>
          <p:cNvSpPr txBox="1">
            <a:spLocks noChangeArrowheads="1"/>
          </p:cNvSpPr>
          <p:nvPr/>
        </p:nvSpPr>
        <p:spPr bwMode="auto">
          <a:xfrm>
            <a:off x="266703" y="1238253"/>
            <a:ext cx="10058392" cy="6334042"/>
          </a:xfrm>
          <a:prstGeom prst="rect">
            <a:avLst/>
          </a:prstGeom>
          <a:noFill/>
          <a:ln w="9525">
            <a:noFill/>
            <a:miter lim="800000"/>
          </a:ln>
        </p:spPr>
        <p:txBody>
          <a:bodyPr wrap="square">
            <a:spAutoFit/>
          </a:bodyPr>
          <a:lstStyle/>
          <a:p>
            <a:pPr algn="l">
              <a:lnSpc>
                <a:spcPct val="130000"/>
              </a:lnSpc>
              <a:spcBef>
                <a:spcPts val="0"/>
              </a:spcBef>
            </a:pPr>
            <a:r>
              <a:rPr lang="zh-CN" altLang="en-US" dirty="0">
                <a:solidFill>
                  <a:srgbClr val="000000"/>
                </a:solidFill>
                <a:latin typeface="宋体" panose="02010600030101010101" pitchFamily="2" charset="-122"/>
              </a:rPr>
              <a:t>来自两家公司的员工小张和小柴的年度总收入都是</a:t>
            </a:r>
            <a:r>
              <a:rPr lang="en-US" altLang="zh-CN" dirty="0">
                <a:solidFill>
                  <a:srgbClr val="000000"/>
                </a:solidFill>
                <a:latin typeface="宋体" panose="02010600030101010101" pitchFamily="2" charset="-122"/>
              </a:rPr>
              <a:t>12.8</a:t>
            </a:r>
            <a:r>
              <a:rPr lang="zh-CN" altLang="en-US" dirty="0">
                <a:solidFill>
                  <a:srgbClr val="000000"/>
                </a:solidFill>
                <a:latin typeface="宋体" panose="02010600030101010101" pitchFamily="2" charset="-122"/>
              </a:rPr>
              <a:t>万元，但小张的公司每月发</a:t>
            </a:r>
            <a:r>
              <a:rPr lang="en-US" altLang="zh-CN" dirty="0">
                <a:solidFill>
                  <a:srgbClr val="000000"/>
                </a:solidFill>
                <a:latin typeface="宋体" panose="02010600030101010101" pitchFamily="2" charset="-122"/>
              </a:rPr>
              <a:t>6000</a:t>
            </a:r>
            <a:r>
              <a:rPr lang="zh-CN" altLang="en-US" dirty="0">
                <a:solidFill>
                  <a:srgbClr val="000000"/>
                </a:solidFill>
                <a:latin typeface="宋体" panose="02010600030101010101" pitchFamily="2" charset="-122"/>
              </a:rPr>
              <a:t>元的工资，其余的</a:t>
            </a:r>
            <a:r>
              <a:rPr lang="en-US" altLang="zh-CN" dirty="0">
                <a:solidFill>
                  <a:srgbClr val="000000"/>
                </a:solidFill>
                <a:latin typeface="宋体" panose="02010600030101010101" pitchFamily="2" charset="-122"/>
              </a:rPr>
              <a:t>56000</a:t>
            </a:r>
            <a:r>
              <a:rPr lang="zh-CN" altLang="en-US" dirty="0">
                <a:solidFill>
                  <a:srgbClr val="000000"/>
                </a:solidFill>
                <a:latin typeface="宋体" panose="02010600030101010101" pitchFamily="2" charset="-122"/>
              </a:rPr>
              <a:t>元作为年终奖发放，而小柴的公司每月发</a:t>
            </a:r>
            <a:r>
              <a:rPr lang="en-US" altLang="zh-CN" dirty="0">
                <a:solidFill>
                  <a:srgbClr val="000000"/>
                </a:solidFill>
                <a:latin typeface="宋体" panose="02010600030101010101" pitchFamily="2" charset="-122"/>
              </a:rPr>
              <a:t>8000</a:t>
            </a:r>
            <a:r>
              <a:rPr lang="zh-CN" altLang="en-US" dirty="0">
                <a:solidFill>
                  <a:srgbClr val="000000"/>
                </a:solidFill>
                <a:latin typeface="宋体" panose="02010600030101010101" pitchFamily="2" charset="-122"/>
              </a:rPr>
              <a:t>元的工资，其余的</a:t>
            </a:r>
            <a:r>
              <a:rPr lang="en-US" altLang="zh-CN" dirty="0">
                <a:solidFill>
                  <a:srgbClr val="000000"/>
                </a:solidFill>
                <a:latin typeface="宋体" panose="02010600030101010101" pitchFamily="2" charset="-122"/>
              </a:rPr>
              <a:t>32000</a:t>
            </a:r>
            <a:r>
              <a:rPr lang="zh-CN" altLang="en-US" dirty="0">
                <a:solidFill>
                  <a:srgbClr val="000000"/>
                </a:solidFill>
                <a:latin typeface="宋体" panose="02010600030101010101" pitchFamily="2" charset="-122"/>
              </a:rPr>
              <a:t>元作为年终奖来发放。再假设两个人需要缴纳的“三险一金”均为月工资的</a:t>
            </a:r>
            <a:r>
              <a:rPr lang="en-US" altLang="zh-CN" dirty="0">
                <a:solidFill>
                  <a:srgbClr val="000000"/>
                </a:solidFill>
                <a:latin typeface="宋体" panose="02010600030101010101" pitchFamily="2" charset="-122"/>
              </a:rPr>
              <a:t>20%</a:t>
            </a:r>
            <a:r>
              <a:rPr lang="zh-CN" altLang="en-US" dirty="0" smtClean="0">
                <a:solidFill>
                  <a:srgbClr val="000000"/>
                </a:solidFill>
                <a:latin typeface="宋体" panose="02010600030101010101" pitchFamily="2" charset="-122"/>
              </a:rPr>
              <a:t>。</a:t>
            </a:r>
            <a:endParaRPr lang="en-US" altLang="zh-CN" dirty="0" smtClean="0">
              <a:solidFill>
                <a:srgbClr val="000000"/>
              </a:solidFill>
              <a:latin typeface="宋体" panose="02010600030101010101" pitchFamily="2" charset="-122"/>
            </a:endParaRPr>
          </a:p>
          <a:p>
            <a:pPr algn="l">
              <a:lnSpc>
                <a:spcPct val="130000"/>
              </a:lnSpc>
              <a:spcBef>
                <a:spcPts val="0"/>
              </a:spcBef>
            </a:pPr>
            <a:r>
              <a:rPr lang="zh-CN" altLang="en-US" dirty="0" smtClean="0">
                <a:solidFill>
                  <a:srgbClr val="000000"/>
                </a:solidFill>
                <a:latin typeface="宋体" panose="02010600030101010101" pitchFamily="2" charset="-122"/>
              </a:rPr>
              <a:t>小张：</a:t>
            </a:r>
            <a:r>
              <a:rPr lang="zh-CN" altLang="en-US" dirty="0">
                <a:solidFill>
                  <a:srgbClr val="000000"/>
                </a:solidFill>
                <a:latin typeface="宋体" panose="02010600030101010101" pitchFamily="2" charset="-122"/>
              </a:rPr>
              <a:t>全年工资</a:t>
            </a:r>
            <a:r>
              <a:rPr lang="zh-CN" altLang="en-US" dirty="0" smtClean="0">
                <a:solidFill>
                  <a:srgbClr val="000000"/>
                </a:solidFill>
                <a:latin typeface="宋体" panose="02010600030101010101" pitchFamily="2" charset="-122"/>
              </a:rPr>
              <a:t>所得税 </a:t>
            </a:r>
            <a:r>
              <a:rPr lang="en-US" altLang="zh-CN" dirty="0" smtClean="0">
                <a:solidFill>
                  <a:srgbClr val="000000"/>
                </a:solidFill>
                <a:latin typeface="宋体" panose="02010600030101010101" pitchFamily="2" charset="-122"/>
              </a:rPr>
              <a:t>[(</a:t>
            </a:r>
            <a:r>
              <a:rPr lang="en-US" altLang="zh-CN" dirty="0">
                <a:solidFill>
                  <a:srgbClr val="000000"/>
                </a:solidFill>
                <a:latin typeface="宋体" panose="02010600030101010101" pitchFamily="2" charset="-122"/>
              </a:rPr>
              <a:t>6000-6000×20%-3500)×3%-</a:t>
            </a:r>
            <a:r>
              <a:rPr lang="en-US" altLang="zh-CN" dirty="0" smtClean="0">
                <a:solidFill>
                  <a:srgbClr val="000000"/>
                </a:solidFill>
                <a:latin typeface="宋体" panose="02010600030101010101" pitchFamily="2" charset="-122"/>
              </a:rPr>
              <a:t>0]×12=468</a:t>
            </a:r>
            <a:r>
              <a:rPr lang="zh-CN" altLang="en-US" dirty="0">
                <a:solidFill>
                  <a:srgbClr val="000000"/>
                </a:solidFill>
                <a:latin typeface="宋体" panose="02010600030101010101" pitchFamily="2" charset="-122"/>
              </a:rPr>
              <a:t> </a:t>
            </a:r>
            <a:r>
              <a:rPr lang="zh-CN" altLang="en-US" dirty="0" smtClean="0">
                <a:solidFill>
                  <a:srgbClr val="000000"/>
                </a:solidFill>
                <a:latin typeface="宋体" panose="02010600030101010101" pitchFamily="2" charset="-122"/>
              </a:rPr>
              <a:t>元</a:t>
            </a:r>
            <a:br>
              <a:rPr lang="en-US" altLang="zh-CN" dirty="0">
                <a:solidFill>
                  <a:srgbClr val="000000"/>
                </a:solidFill>
                <a:latin typeface="宋体" panose="02010600030101010101" pitchFamily="2" charset="-122"/>
              </a:rPr>
            </a:br>
            <a:r>
              <a:rPr lang="en-US" altLang="zh-CN" dirty="0" smtClean="0">
                <a:solidFill>
                  <a:srgbClr val="000000"/>
                </a:solidFill>
                <a:latin typeface="宋体" panose="02010600030101010101" pitchFamily="2" charset="-122"/>
              </a:rPr>
              <a:t>      </a:t>
            </a:r>
            <a:r>
              <a:rPr lang="zh-CN" altLang="en-US" dirty="0" smtClean="0">
                <a:solidFill>
                  <a:srgbClr val="000000"/>
                </a:solidFill>
                <a:latin typeface="宋体" panose="02010600030101010101" pitchFamily="2" charset="-122"/>
              </a:rPr>
              <a:t>年终奖所得税 </a:t>
            </a:r>
            <a:r>
              <a:rPr lang="en-US" altLang="zh-CN" dirty="0" smtClean="0">
                <a:solidFill>
                  <a:srgbClr val="000000"/>
                </a:solidFill>
                <a:latin typeface="宋体" panose="02010600030101010101" pitchFamily="2" charset="-122"/>
              </a:rPr>
              <a:t>56000×20</a:t>
            </a:r>
            <a:r>
              <a:rPr lang="en-US" altLang="zh-CN" dirty="0">
                <a:solidFill>
                  <a:srgbClr val="000000"/>
                </a:solidFill>
                <a:latin typeface="宋体" panose="02010600030101010101" pitchFamily="2" charset="-122"/>
              </a:rPr>
              <a:t>%-</a:t>
            </a:r>
            <a:r>
              <a:rPr lang="en-US" altLang="zh-CN" dirty="0" smtClean="0">
                <a:solidFill>
                  <a:srgbClr val="000000"/>
                </a:solidFill>
                <a:latin typeface="宋体" panose="02010600030101010101" pitchFamily="2" charset="-122"/>
              </a:rPr>
              <a:t>555=10645 </a:t>
            </a:r>
            <a:r>
              <a:rPr lang="zh-CN" altLang="en-US" dirty="0" smtClean="0">
                <a:solidFill>
                  <a:srgbClr val="000000"/>
                </a:solidFill>
                <a:latin typeface="宋体" panose="02010600030101010101" pitchFamily="2" charset="-122"/>
              </a:rPr>
              <a:t>元</a:t>
            </a:r>
            <a:br>
              <a:rPr lang="en-US" altLang="zh-CN" dirty="0" smtClean="0">
                <a:solidFill>
                  <a:srgbClr val="000000"/>
                </a:solidFill>
                <a:latin typeface="宋体" panose="02010600030101010101" pitchFamily="2" charset="-122"/>
              </a:rPr>
            </a:br>
            <a:r>
              <a:rPr lang="en-US" altLang="zh-CN" dirty="0" smtClean="0">
                <a:solidFill>
                  <a:srgbClr val="000000"/>
                </a:solidFill>
                <a:latin typeface="宋体" panose="02010600030101010101" pitchFamily="2" charset="-122"/>
              </a:rPr>
              <a:t>      </a:t>
            </a:r>
            <a:r>
              <a:rPr lang="zh-CN" altLang="en-US" dirty="0" smtClean="0">
                <a:solidFill>
                  <a:srgbClr val="000000"/>
                </a:solidFill>
                <a:latin typeface="宋体" panose="02010600030101010101" pitchFamily="2" charset="-122"/>
              </a:rPr>
              <a:t>共计</a:t>
            </a:r>
            <a:r>
              <a:rPr lang="en-US" altLang="zh-CN" dirty="0" smtClean="0">
                <a:solidFill>
                  <a:srgbClr val="000000"/>
                </a:solidFill>
                <a:latin typeface="宋体" panose="02010600030101010101" pitchFamily="2" charset="-122"/>
              </a:rPr>
              <a:t>11113</a:t>
            </a:r>
            <a:r>
              <a:rPr lang="zh-CN" altLang="en-US" dirty="0" smtClean="0">
                <a:solidFill>
                  <a:srgbClr val="000000"/>
                </a:solidFill>
                <a:latin typeface="宋体" panose="02010600030101010101" pitchFamily="2" charset="-122"/>
              </a:rPr>
              <a:t>元</a:t>
            </a:r>
            <a:endParaRPr lang="en-US" altLang="zh-CN" dirty="0" smtClean="0">
              <a:solidFill>
                <a:srgbClr val="000000"/>
              </a:solidFill>
              <a:latin typeface="宋体" panose="02010600030101010101" pitchFamily="2" charset="-122"/>
            </a:endParaRPr>
          </a:p>
          <a:p>
            <a:pPr algn="l">
              <a:lnSpc>
                <a:spcPct val="130000"/>
              </a:lnSpc>
              <a:spcBef>
                <a:spcPts val="0"/>
              </a:spcBef>
            </a:pPr>
            <a:r>
              <a:rPr lang="zh-CN" altLang="en-US" dirty="0" smtClean="0">
                <a:solidFill>
                  <a:srgbClr val="000000"/>
                </a:solidFill>
                <a:latin typeface="宋体" panose="02010600030101010101" pitchFamily="2" charset="-122"/>
              </a:rPr>
              <a:t>小柴：全年</a:t>
            </a:r>
            <a:r>
              <a:rPr lang="zh-CN" altLang="en-US" dirty="0">
                <a:solidFill>
                  <a:srgbClr val="000000"/>
                </a:solidFill>
                <a:latin typeface="宋体" panose="02010600030101010101" pitchFamily="2" charset="-122"/>
              </a:rPr>
              <a:t>工资</a:t>
            </a:r>
            <a:r>
              <a:rPr lang="zh-CN" altLang="en-US" dirty="0" smtClean="0">
                <a:solidFill>
                  <a:srgbClr val="000000"/>
                </a:solidFill>
                <a:latin typeface="宋体" panose="02010600030101010101" pitchFamily="2" charset="-122"/>
              </a:rPr>
              <a:t>所得税</a:t>
            </a:r>
            <a:r>
              <a:rPr lang="en-US" altLang="zh-CN" dirty="0" smtClean="0">
                <a:solidFill>
                  <a:srgbClr val="000000"/>
                </a:solidFill>
                <a:latin typeface="宋体" panose="02010600030101010101" pitchFamily="2" charset="-122"/>
              </a:rPr>
              <a:t>[(</a:t>
            </a:r>
            <a:r>
              <a:rPr lang="en-US" altLang="zh-CN" dirty="0">
                <a:solidFill>
                  <a:srgbClr val="000000"/>
                </a:solidFill>
                <a:latin typeface="宋体" panose="02010600030101010101" pitchFamily="2" charset="-122"/>
              </a:rPr>
              <a:t>8000-8000×20%-3500)×10%-</a:t>
            </a:r>
            <a:r>
              <a:rPr lang="en-US" altLang="zh-CN" dirty="0" smtClean="0">
                <a:solidFill>
                  <a:srgbClr val="000000"/>
                </a:solidFill>
                <a:latin typeface="宋体" panose="02010600030101010101" pitchFamily="2" charset="-122"/>
              </a:rPr>
              <a:t>105]×12=2220 </a:t>
            </a:r>
            <a:r>
              <a:rPr lang="zh-CN" altLang="en-US" dirty="0" smtClean="0">
                <a:solidFill>
                  <a:srgbClr val="000000"/>
                </a:solidFill>
                <a:latin typeface="宋体" panose="02010600030101010101" pitchFamily="2" charset="-122"/>
              </a:rPr>
              <a:t>元</a:t>
            </a:r>
            <a:br>
              <a:rPr lang="en-US" altLang="zh-CN" dirty="0">
                <a:solidFill>
                  <a:srgbClr val="000000"/>
                </a:solidFill>
                <a:latin typeface="宋体" panose="02010600030101010101" pitchFamily="2" charset="-122"/>
              </a:rPr>
            </a:br>
            <a:r>
              <a:rPr lang="en-US" altLang="zh-CN" dirty="0" smtClean="0">
                <a:solidFill>
                  <a:srgbClr val="000000"/>
                </a:solidFill>
                <a:latin typeface="宋体" panose="02010600030101010101" pitchFamily="2" charset="-122"/>
              </a:rPr>
              <a:t>      </a:t>
            </a:r>
            <a:r>
              <a:rPr lang="zh-CN" altLang="en-US" dirty="0" smtClean="0">
                <a:solidFill>
                  <a:srgbClr val="000000"/>
                </a:solidFill>
                <a:latin typeface="宋体" panose="02010600030101010101" pitchFamily="2" charset="-122"/>
              </a:rPr>
              <a:t>年终奖</a:t>
            </a:r>
            <a:r>
              <a:rPr lang="zh-CN" altLang="en-US" dirty="0">
                <a:solidFill>
                  <a:srgbClr val="000000"/>
                </a:solidFill>
                <a:latin typeface="宋体" panose="02010600030101010101" pitchFamily="2" charset="-122"/>
              </a:rPr>
              <a:t>所得税为</a:t>
            </a:r>
            <a:r>
              <a:rPr lang="en-US" altLang="zh-CN" dirty="0">
                <a:solidFill>
                  <a:srgbClr val="000000"/>
                </a:solidFill>
                <a:latin typeface="宋体" panose="02010600030101010101" pitchFamily="2" charset="-122"/>
              </a:rPr>
              <a:t>32000×10%-</a:t>
            </a:r>
            <a:r>
              <a:rPr lang="en-US" altLang="zh-CN" dirty="0" smtClean="0">
                <a:solidFill>
                  <a:srgbClr val="000000"/>
                </a:solidFill>
                <a:latin typeface="宋体" panose="02010600030101010101" pitchFamily="2" charset="-122"/>
              </a:rPr>
              <a:t>105=3095 </a:t>
            </a:r>
            <a:r>
              <a:rPr lang="zh-CN" altLang="en-US" dirty="0" smtClean="0">
                <a:solidFill>
                  <a:srgbClr val="000000"/>
                </a:solidFill>
                <a:latin typeface="宋体" panose="02010600030101010101" pitchFamily="2" charset="-122"/>
              </a:rPr>
              <a:t>元</a:t>
            </a:r>
            <a:endParaRPr lang="en-US" altLang="zh-CN" dirty="0" smtClean="0">
              <a:solidFill>
                <a:srgbClr val="000000"/>
              </a:solidFill>
              <a:latin typeface="宋体" panose="02010600030101010101" pitchFamily="2" charset="-122"/>
            </a:endParaRPr>
          </a:p>
          <a:p>
            <a:pPr algn="l">
              <a:lnSpc>
                <a:spcPct val="130000"/>
              </a:lnSpc>
              <a:spcBef>
                <a:spcPts val="0"/>
              </a:spcBef>
            </a:pPr>
            <a:r>
              <a:rPr lang="en-US" altLang="zh-CN" dirty="0">
                <a:solidFill>
                  <a:srgbClr val="000000"/>
                </a:solidFill>
                <a:latin typeface="宋体" panose="02010600030101010101" pitchFamily="2" charset="-122"/>
              </a:rPr>
              <a:t> </a:t>
            </a:r>
            <a:r>
              <a:rPr lang="en-US" altLang="zh-CN" dirty="0" smtClean="0">
                <a:solidFill>
                  <a:srgbClr val="000000"/>
                </a:solidFill>
                <a:latin typeface="宋体" panose="02010600030101010101" pitchFamily="2" charset="-122"/>
              </a:rPr>
              <a:t>     </a:t>
            </a:r>
            <a:r>
              <a:rPr lang="zh-CN" altLang="en-US" dirty="0" smtClean="0">
                <a:solidFill>
                  <a:srgbClr val="000000"/>
                </a:solidFill>
                <a:latin typeface="宋体" panose="02010600030101010101" pitchFamily="2" charset="-122"/>
              </a:rPr>
              <a:t>共计</a:t>
            </a:r>
            <a:r>
              <a:rPr lang="en-US" altLang="zh-CN" dirty="0" smtClean="0">
                <a:solidFill>
                  <a:srgbClr val="000000"/>
                </a:solidFill>
                <a:latin typeface="宋体" panose="02010600030101010101" pitchFamily="2" charset="-122"/>
              </a:rPr>
              <a:t>5315</a:t>
            </a:r>
            <a:r>
              <a:rPr lang="zh-CN" altLang="en-US" dirty="0" smtClean="0">
                <a:solidFill>
                  <a:srgbClr val="000000"/>
                </a:solidFill>
                <a:latin typeface="宋体" panose="02010600030101010101" pitchFamily="2" charset="-122"/>
              </a:rPr>
              <a:t>元</a:t>
            </a:r>
            <a:endParaRPr lang="en-US" altLang="zh-CN" dirty="0">
              <a:solidFill>
                <a:srgbClr val="000000"/>
              </a:solidFill>
              <a:latin typeface="宋体" panose="02010600030101010101" pitchFamily="2" charset="-122"/>
            </a:endParaRPr>
          </a:p>
          <a:p>
            <a:pPr algn="l">
              <a:lnSpc>
                <a:spcPct val="130000"/>
              </a:lnSpc>
              <a:spcBef>
                <a:spcPts val="0"/>
              </a:spcBef>
            </a:pPr>
            <a:r>
              <a:rPr lang="zh-CN" altLang="en-US" dirty="0">
                <a:solidFill>
                  <a:srgbClr val="000000"/>
                </a:solidFill>
                <a:latin typeface="宋体" panose="02010600030101010101" pitchFamily="2" charset="-122"/>
              </a:rPr>
              <a:t>假定企业需要根据员工月薪的</a:t>
            </a:r>
            <a:r>
              <a:rPr lang="en-US" altLang="zh-CN" dirty="0">
                <a:solidFill>
                  <a:srgbClr val="000000"/>
                </a:solidFill>
                <a:latin typeface="宋体" panose="02010600030101010101" pitchFamily="2" charset="-122"/>
              </a:rPr>
              <a:t>40%</a:t>
            </a:r>
            <a:r>
              <a:rPr lang="zh-CN" altLang="en-US" dirty="0">
                <a:solidFill>
                  <a:srgbClr val="000000"/>
                </a:solidFill>
                <a:latin typeface="宋体" panose="02010600030101010101" pitchFamily="2" charset="-122"/>
              </a:rPr>
              <a:t>缴纳“五险一金</a:t>
            </a:r>
            <a:r>
              <a:rPr lang="zh-CN" altLang="en-US" dirty="0" smtClean="0">
                <a:solidFill>
                  <a:srgbClr val="000000"/>
                </a:solidFill>
                <a:latin typeface="宋体" panose="02010600030101010101" pitchFamily="2" charset="-122"/>
              </a:rPr>
              <a:t>”</a:t>
            </a:r>
            <a:endParaRPr lang="en-US" altLang="zh-CN" dirty="0" smtClean="0">
              <a:solidFill>
                <a:srgbClr val="000000"/>
              </a:solidFill>
              <a:latin typeface="宋体" panose="02010600030101010101" pitchFamily="2" charset="-122"/>
            </a:endParaRPr>
          </a:p>
          <a:p>
            <a:pPr algn="l">
              <a:lnSpc>
                <a:spcPct val="130000"/>
              </a:lnSpc>
              <a:spcBef>
                <a:spcPts val="0"/>
              </a:spcBef>
            </a:pPr>
            <a:r>
              <a:rPr lang="zh-CN" altLang="en-US" dirty="0" smtClean="0">
                <a:solidFill>
                  <a:srgbClr val="000000"/>
                </a:solidFill>
                <a:latin typeface="宋体" panose="02010600030101010101" pitchFamily="2" charset="-122"/>
              </a:rPr>
              <a:t>为</a:t>
            </a:r>
            <a:r>
              <a:rPr lang="zh-CN" altLang="en-US" dirty="0">
                <a:solidFill>
                  <a:srgbClr val="000000"/>
                </a:solidFill>
                <a:latin typeface="宋体" panose="02010600030101010101" pitchFamily="2" charset="-122"/>
              </a:rPr>
              <a:t>小张</a:t>
            </a:r>
            <a:r>
              <a:rPr lang="zh-CN" altLang="en-US" dirty="0" smtClean="0">
                <a:solidFill>
                  <a:srgbClr val="000000"/>
                </a:solidFill>
                <a:latin typeface="宋体" panose="02010600030101010101" pitchFamily="2" charset="-122"/>
              </a:rPr>
              <a:t>缴纳：</a:t>
            </a:r>
            <a:r>
              <a:rPr lang="en-US" altLang="zh-CN" dirty="0" smtClean="0">
                <a:solidFill>
                  <a:srgbClr val="000000"/>
                </a:solidFill>
                <a:latin typeface="宋体" panose="02010600030101010101" pitchFamily="2" charset="-122"/>
              </a:rPr>
              <a:t>6000×40</a:t>
            </a:r>
            <a:r>
              <a:rPr lang="en-US" altLang="zh-CN" dirty="0">
                <a:solidFill>
                  <a:srgbClr val="000000"/>
                </a:solidFill>
                <a:latin typeface="宋体" panose="02010600030101010101" pitchFamily="2" charset="-122"/>
              </a:rPr>
              <a:t>%×</a:t>
            </a:r>
            <a:r>
              <a:rPr lang="en-US" altLang="zh-CN" dirty="0" smtClean="0">
                <a:solidFill>
                  <a:srgbClr val="000000"/>
                </a:solidFill>
                <a:latin typeface="宋体" panose="02010600030101010101" pitchFamily="2" charset="-122"/>
              </a:rPr>
              <a:t>12=28800 </a:t>
            </a:r>
            <a:r>
              <a:rPr lang="zh-CN" altLang="en-US" dirty="0" smtClean="0">
                <a:solidFill>
                  <a:srgbClr val="000000"/>
                </a:solidFill>
                <a:latin typeface="宋体" panose="02010600030101010101" pitchFamily="2" charset="-122"/>
              </a:rPr>
              <a:t>元</a:t>
            </a:r>
            <a:endParaRPr lang="en-US" altLang="zh-CN" dirty="0" smtClean="0">
              <a:solidFill>
                <a:srgbClr val="000000"/>
              </a:solidFill>
              <a:latin typeface="宋体" panose="02010600030101010101" pitchFamily="2" charset="-122"/>
            </a:endParaRPr>
          </a:p>
          <a:p>
            <a:pPr algn="l">
              <a:lnSpc>
                <a:spcPct val="130000"/>
              </a:lnSpc>
              <a:spcBef>
                <a:spcPts val="0"/>
              </a:spcBef>
            </a:pPr>
            <a:r>
              <a:rPr lang="zh-CN" altLang="en-US" dirty="0" smtClean="0">
                <a:solidFill>
                  <a:srgbClr val="000000"/>
                </a:solidFill>
                <a:latin typeface="宋体" panose="02010600030101010101" pitchFamily="2" charset="-122"/>
              </a:rPr>
              <a:t>为</a:t>
            </a:r>
            <a:r>
              <a:rPr lang="zh-CN" altLang="en-US" dirty="0">
                <a:solidFill>
                  <a:srgbClr val="000000"/>
                </a:solidFill>
                <a:latin typeface="宋体" panose="02010600030101010101" pitchFamily="2" charset="-122"/>
              </a:rPr>
              <a:t>小柴</a:t>
            </a:r>
            <a:r>
              <a:rPr lang="zh-CN" altLang="en-US" dirty="0" smtClean="0">
                <a:solidFill>
                  <a:srgbClr val="000000"/>
                </a:solidFill>
                <a:latin typeface="宋体" panose="02010600030101010101" pitchFamily="2" charset="-122"/>
              </a:rPr>
              <a:t>缴纳：</a:t>
            </a:r>
            <a:r>
              <a:rPr lang="en-US" altLang="zh-CN" dirty="0" smtClean="0">
                <a:solidFill>
                  <a:srgbClr val="000000"/>
                </a:solidFill>
                <a:latin typeface="宋体" panose="02010600030101010101" pitchFamily="2" charset="-122"/>
              </a:rPr>
              <a:t>8000×40</a:t>
            </a:r>
            <a:r>
              <a:rPr lang="en-US" altLang="zh-CN" dirty="0">
                <a:solidFill>
                  <a:srgbClr val="000000"/>
                </a:solidFill>
                <a:latin typeface="宋体" panose="02010600030101010101" pitchFamily="2" charset="-122"/>
              </a:rPr>
              <a:t>%×</a:t>
            </a:r>
            <a:r>
              <a:rPr lang="en-US" altLang="zh-CN" dirty="0" smtClean="0">
                <a:solidFill>
                  <a:srgbClr val="000000"/>
                </a:solidFill>
                <a:latin typeface="宋体" panose="02010600030101010101" pitchFamily="2" charset="-122"/>
              </a:rPr>
              <a:t>12=38400 </a:t>
            </a:r>
            <a:r>
              <a:rPr lang="zh-CN" altLang="en-US" dirty="0" smtClean="0">
                <a:solidFill>
                  <a:srgbClr val="000000"/>
                </a:solidFill>
                <a:latin typeface="宋体" panose="02010600030101010101" pitchFamily="2" charset="-122"/>
              </a:rPr>
              <a:t>元</a:t>
            </a:r>
            <a:endParaRPr lang="zh-CN" altLang="en-US" dirty="0">
              <a:solidFill>
                <a:srgbClr val="000000"/>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descr="footnote1[1]"/>
          <p:cNvSpPr>
            <a:spLocks noGrp="1" noChangeArrowheads="1"/>
          </p:cNvSpPr>
          <p:nvPr>
            <p:ph type="title"/>
          </p:nvPr>
        </p:nvSpPr>
        <p:spPr>
          <a:xfrm>
            <a:off x="1790700" y="1676400"/>
            <a:ext cx="6819900" cy="3124200"/>
          </a:xfrm>
          <a:blipFill dpi="0" rotWithShape="0">
            <a:blip r:embed="rId1" cstate="print"/>
            <a:srcRect/>
            <a:stretch>
              <a:fillRect/>
            </a:stretch>
          </a:blipFill>
        </p:spPr>
        <p:txBody>
          <a:bodyPr/>
          <a:lstStyle/>
          <a:p>
            <a:pPr eaLnBrk="1" hangingPunct="1">
              <a:lnSpc>
                <a:spcPct val="110000"/>
              </a:lnSpc>
            </a:pPr>
            <a:r>
              <a:rPr lang="zh-CN" altLang="en-US" b="1" smtClean="0">
                <a:solidFill>
                  <a:schemeClr val="bg1"/>
                </a:solidFill>
                <a:latin typeface="宋体" panose="02010600030101010101" pitchFamily="2" charset="-122"/>
              </a:rPr>
              <a:t>第三节</a:t>
            </a:r>
            <a:br>
              <a:rPr lang="zh-CN" altLang="en-US" b="1" smtClean="0">
                <a:solidFill>
                  <a:schemeClr val="bg1"/>
                </a:solidFill>
                <a:latin typeface="宋体" panose="02010600030101010101" pitchFamily="2" charset="-122"/>
              </a:rPr>
            </a:br>
            <a:br>
              <a:rPr lang="zh-CN" altLang="en-US" b="1" smtClean="0">
                <a:solidFill>
                  <a:schemeClr val="bg1"/>
                </a:solidFill>
                <a:latin typeface="宋体" panose="02010600030101010101" pitchFamily="2" charset="-122"/>
              </a:rPr>
            </a:br>
            <a:r>
              <a:rPr lang="zh-CN" altLang="en-US" b="1" smtClean="0">
                <a:solidFill>
                  <a:schemeClr val="bg1"/>
                </a:solidFill>
                <a:latin typeface="宋体" panose="02010600030101010101" pitchFamily="2" charset="-122"/>
              </a:rPr>
              <a:t>薪酬沟通</a:t>
            </a:r>
            <a:endParaRPr lang="zh-CN" altLang="en-US"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0" y="0"/>
            <a:ext cx="10668000" cy="1066800"/>
          </a:xfrm>
          <a:solidFill>
            <a:srgbClr val="0000CC"/>
          </a:solidFill>
        </p:spPr>
        <p:txBody>
          <a:bodyPr anchor="b"/>
          <a:lstStyle/>
          <a:p>
            <a:pPr eaLnBrk="1" hangingPunct="1">
              <a:lnSpc>
                <a:spcPct val="410000"/>
              </a:lnSpc>
            </a:pPr>
            <a:r>
              <a:rPr lang="zh-CN" altLang="en-US" sz="3200" b="1" smtClean="0">
                <a:solidFill>
                  <a:srgbClr val="FFFFFF"/>
                </a:solidFill>
                <a:latin typeface="宋体" panose="02010600030101010101" pitchFamily="2" charset="-122"/>
              </a:rPr>
              <a:t>薪酬沟通的重要性</a:t>
            </a:r>
            <a:endParaRPr lang="zh-CN" altLang="en-US" sz="3200" b="1" smtClean="0">
              <a:solidFill>
                <a:srgbClr val="FFFFFF"/>
              </a:solidFill>
              <a:latin typeface="宋体" panose="02010600030101010101" pitchFamily="2" charset="-122"/>
            </a:endParaRPr>
          </a:p>
        </p:txBody>
      </p:sp>
      <p:sp>
        <p:nvSpPr>
          <p:cNvPr id="353283" name="Text Box 3"/>
          <p:cNvSpPr txBox="1">
            <a:spLocks noChangeArrowheads="1"/>
          </p:cNvSpPr>
          <p:nvPr/>
        </p:nvSpPr>
        <p:spPr bwMode="auto">
          <a:xfrm>
            <a:off x="762000" y="1066800"/>
            <a:ext cx="9296400" cy="5934075"/>
          </a:xfrm>
          <a:prstGeom prst="rect">
            <a:avLst/>
          </a:prstGeom>
          <a:noFill/>
          <a:ln w="9525">
            <a:noFill/>
            <a:miter lim="800000"/>
          </a:ln>
        </p:spPr>
        <p:txBody>
          <a:bodyPr>
            <a:spAutoFit/>
          </a:bodyPr>
          <a:lstStyle/>
          <a:p>
            <a:pPr algn="l">
              <a:lnSpc>
                <a:spcPct val="160000"/>
              </a:lnSpc>
              <a:buClr>
                <a:srgbClr val="00CC99"/>
              </a:buClr>
              <a:buSzPct val="120000"/>
              <a:buFont typeface="Webdings" panose="05030102010509060703" pitchFamily="18" charset="2"/>
              <a:buChar char=":"/>
            </a:pPr>
            <a:r>
              <a:rPr lang="en-US" altLang="zh-CN">
                <a:solidFill>
                  <a:srgbClr val="000000"/>
                </a:solidFill>
                <a:latin typeface="宋体" panose="02010600030101010101" pitchFamily="2" charset="-122"/>
              </a:rPr>
              <a:t> </a:t>
            </a:r>
            <a:r>
              <a:rPr lang="zh-CN" altLang="en-US">
                <a:solidFill>
                  <a:srgbClr val="000000"/>
                </a:solidFill>
                <a:latin typeface="宋体" panose="02010600030101010101" pitchFamily="2" charset="-122"/>
              </a:rPr>
              <a:t>管理层与员工之间的不信任、管理者缺乏沟通的技巧，可能会使一些设计良好的报酬制度的实际效果大打折扣。员工在不信任决策的公平性时，他们可能怀疑甚至厌恶那些绩效奖金。薪酬水平本身以及薪酬是否符合劳动力市场状况等也可能会受到员工的质疑。</a:t>
            </a:r>
            <a:endParaRPr lang="zh-CN" altLang="en-US">
              <a:solidFill>
                <a:srgbClr val="000000"/>
              </a:solidFill>
              <a:latin typeface="宋体" panose="02010600030101010101" pitchFamily="2" charset="-122"/>
            </a:endParaRPr>
          </a:p>
          <a:p>
            <a:pPr algn="l">
              <a:lnSpc>
                <a:spcPct val="160000"/>
              </a:lnSpc>
              <a:buClr>
                <a:srgbClr val="00CC99"/>
              </a:buClr>
              <a:buSzPct val="120000"/>
              <a:buFont typeface="Webdings" panose="05030102010509060703" pitchFamily="18" charset="2"/>
              <a:buChar char=":"/>
            </a:pPr>
            <a:r>
              <a:rPr lang="zh-CN" altLang="en-US">
                <a:solidFill>
                  <a:srgbClr val="000000"/>
                </a:solidFill>
                <a:latin typeface="宋体" panose="02010600030101010101" pitchFamily="2" charset="-122"/>
              </a:rPr>
              <a:t> 针对薪酬政策及其目的进行沟通、吸收员工参与制度设计、促进管理者和员工之间的相互信任，会使带有缺陷的薪酬系统变得更为有效。</a:t>
            </a:r>
            <a:endParaRPr lang="zh-CN" altLang="en-US">
              <a:solidFill>
                <a:srgbClr val="000000"/>
              </a:solidFill>
              <a:latin typeface="宋体" panose="02010600030101010101" pitchFamily="2" charset="-122"/>
            </a:endParaRPr>
          </a:p>
          <a:p>
            <a:pPr algn="l">
              <a:lnSpc>
                <a:spcPct val="160000"/>
              </a:lnSpc>
              <a:buClr>
                <a:srgbClr val="00CC99"/>
              </a:buClr>
              <a:buSzPct val="120000"/>
              <a:buFont typeface="Webdings" panose="05030102010509060703" pitchFamily="18" charset="2"/>
              <a:buChar char=":"/>
            </a:pPr>
            <a:r>
              <a:rPr lang="zh-CN" altLang="en-US">
                <a:solidFill>
                  <a:srgbClr val="000000"/>
                </a:solidFill>
                <a:latin typeface="宋体" panose="02010600030101010101" pitchFamily="2" charset="-122"/>
              </a:rPr>
              <a:t> 在人力资源管理部门和部门经理人员之间也有可能会产生冲突：前者希望改进薪酬制度，而后者则希望按照个人认为适当的水平和方式来支付薪酬（薪酬的外部竞争性和内部一致性之间存在冲突）。</a:t>
            </a:r>
            <a:endParaRPr lang="zh-CN" altLang="en-US">
              <a:solidFill>
                <a:srgbClr val="000000"/>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0" y="0"/>
            <a:ext cx="10668000" cy="1066800"/>
          </a:xfrm>
          <a:solidFill>
            <a:srgbClr val="0000CC"/>
          </a:solidFill>
        </p:spPr>
        <p:txBody>
          <a:bodyPr anchor="b"/>
          <a:lstStyle/>
          <a:p>
            <a:pPr eaLnBrk="1" hangingPunct="1">
              <a:lnSpc>
                <a:spcPct val="410000"/>
              </a:lnSpc>
            </a:pPr>
            <a:r>
              <a:rPr lang="zh-CN" altLang="en-US" sz="3200" b="1" dirty="0" smtClean="0">
                <a:solidFill>
                  <a:srgbClr val="FFFFFF"/>
                </a:solidFill>
                <a:latin typeface="宋体" panose="02010600030101010101" pitchFamily="2" charset="-122"/>
              </a:rPr>
              <a:t>薪酬沟通中应注意的问题</a:t>
            </a:r>
            <a:endParaRPr lang="zh-CN" altLang="en-US" sz="3200" b="1" dirty="0" smtClean="0">
              <a:solidFill>
                <a:srgbClr val="FFFFFF"/>
              </a:solidFill>
              <a:latin typeface="宋体" panose="02010600030101010101" pitchFamily="2" charset="-122"/>
            </a:endParaRPr>
          </a:p>
        </p:txBody>
      </p:sp>
      <p:sp>
        <p:nvSpPr>
          <p:cNvPr id="353283" name="Text Box 3"/>
          <p:cNvSpPr txBox="1">
            <a:spLocks noChangeArrowheads="1"/>
          </p:cNvSpPr>
          <p:nvPr/>
        </p:nvSpPr>
        <p:spPr bwMode="auto">
          <a:xfrm>
            <a:off x="548640" y="1158240"/>
            <a:ext cx="9765023" cy="5632311"/>
          </a:xfrm>
          <a:prstGeom prst="rect">
            <a:avLst/>
          </a:prstGeom>
          <a:noFill/>
          <a:ln w="9525">
            <a:noFill/>
            <a:miter lim="800000"/>
          </a:ln>
        </p:spPr>
        <p:txBody>
          <a:bodyPr wrap="square">
            <a:spAutoFit/>
          </a:bodyPr>
          <a:lstStyle/>
          <a:p>
            <a:pPr algn="l">
              <a:lnSpc>
                <a:spcPct val="150000"/>
              </a:lnSpc>
              <a:buClr>
                <a:srgbClr val="00CC99"/>
              </a:buClr>
              <a:buSzPct val="120000"/>
              <a:buFont typeface="Webdings" panose="05030102010509060703" pitchFamily="18" charset="2"/>
              <a:buChar char=":"/>
            </a:pPr>
            <a:r>
              <a:rPr lang="zh-CN" altLang="zh-CN" dirty="0">
                <a:solidFill>
                  <a:srgbClr val="000000"/>
                </a:solidFill>
              </a:rPr>
              <a:t>在现代企业</a:t>
            </a:r>
            <a:r>
              <a:rPr lang="zh-CN" altLang="zh-CN" dirty="0" smtClean="0">
                <a:solidFill>
                  <a:srgbClr val="000000"/>
                </a:solidFill>
              </a:rPr>
              <a:t>中</a:t>
            </a:r>
            <a:r>
              <a:rPr lang="zh-CN" altLang="en-US" dirty="0" smtClean="0">
                <a:solidFill>
                  <a:srgbClr val="000000"/>
                </a:solidFill>
              </a:rPr>
              <a:t>，</a:t>
            </a:r>
            <a:r>
              <a:rPr lang="zh-CN" altLang="zh-CN" dirty="0" smtClean="0">
                <a:solidFill>
                  <a:srgbClr val="000000"/>
                </a:solidFill>
              </a:rPr>
              <a:t>随着</a:t>
            </a:r>
            <a:r>
              <a:rPr lang="zh-CN" altLang="zh-CN" dirty="0">
                <a:solidFill>
                  <a:srgbClr val="000000"/>
                </a:solidFill>
              </a:rPr>
              <a:t>经营环境的风险不断增大</a:t>
            </a:r>
            <a:r>
              <a:rPr lang="en-US" altLang="zh-CN" dirty="0">
                <a:solidFill>
                  <a:srgbClr val="000000"/>
                </a:solidFill>
              </a:rPr>
              <a:t>,</a:t>
            </a:r>
            <a:r>
              <a:rPr lang="zh-CN" altLang="zh-CN" dirty="0">
                <a:solidFill>
                  <a:srgbClr val="000000"/>
                </a:solidFill>
              </a:rPr>
              <a:t>薪酬方案的调整频率越来越高</a:t>
            </a:r>
            <a:r>
              <a:rPr lang="zh-CN" altLang="zh-CN" dirty="0" smtClean="0">
                <a:solidFill>
                  <a:srgbClr val="000000"/>
                </a:solidFill>
              </a:rPr>
              <a:t>。</a:t>
            </a:r>
            <a:r>
              <a:rPr lang="zh-CN" altLang="en-US" dirty="0">
                <a:solidFill>
                  <a:srgbClr val="000000"/>
                </a:solidFill>
              </a:rPr>
              <a:t>为了顺应这种趋势</a:t>
            </a:r>
            <a:r>
              <a:rPr lang="en-US" altLang="zh-CN" dirty="0">
                <a:solidFill>
                  <a:srgbClr val="000000"/>
                </a:solidFill>
              </a:rPr>
              <a:t>,</a:t>
            </a:r>
            <a:r>
              <a:rPr lang="zh-CN" altLang="en-US" dirty="0">
                <a:solidFill>
                  <a:srgbClr val="000000"/>
                </a:solidFill>
              </a:rPr>
              <a:t>薪酬沟通必须成为企业的一种良好习惯</a:t>
            </a:r>
            <a:r>
              <a:rPr lang="en-US" altLang="zh-CN" dirty="0">
                <a:solidFill>
                  <a:srgbClr val="000000"/>
                </a:solidFill>
              </a:rPr>
              <a:t>,</a:t>
            </a:r>
            <a:r>
              <a:rPr lang="zh-CN" altLang="en-US" dirty="0">
                <a:solidFill>
                  <a:srgbClr val="000000"/>
                </a:solidFill>
              </a:rPr>
              <a:t>自然地贯穿于薪酬方案开发和执行过程的始终</a:t>
            </a:r>
            <a:r>
              <a:rPr lang="en-US" altLang="zh-CN" dirty="0">
                <a:solidFill>
                  <a:srgbClr val="000000"/>
                </a:solidFill>
              </a:rPr>
              <a:t>,</a:t>
            </a:r>
            <a:r>
              <a:rPr lang="zh-CN" altLang="en-US" dirty="0">
                <a:solidFill>
                  <a:srgbClr val="000000"/>
                </a:solidFill>
              </a:rPr>
              <a:t>涵盖组织的方方面面</a:t>
            </a:r>
            <a:r>
              <a:rPr lang="en-US" altLang="zh-CN" dirty="0">
                <a:solidFill>
                  <a:srgbClr val="000000"/>
                </a:solidFill>
              </a:rPr>
              <a:t>,</a:t>
            </a:r>
            <a:r>
              <a:rPr lang="zh-CN" altLang="en-US" dirty="0">
                <a:solidFill>
                  <a:srgbClr val="000000"/>
                </a:solidFill>
              </a:rPr>
              <a:t>并处于与薪酬体系本身同等重要的位置上。</a:t>
            </a:r>
            <a:endParaRPr lang="en-US" altLang="zh-CN" dirty="0" smtClean="0">
              <a:solidFill>
                <a:srgbClr val="000000"/>
              </a:solidFill>
            </a:endParaRPr>
          </a:p>
          <a:p>
            <a:pPr algn="l">
              <a:lnSpc>
                <a:spcPct val="150000"/>
              </a:lnSpc>
              <a:buClr>
                <a:srgbClr val="00CC99"/>
              </a:buClr>
              <a:buSzPct val="120000"/>
              <a:buFont typeface="Webdings" panose="05030102010509060703" pitchFamily="18" charset="2"/>
              <a:buChar char=":"/>
            </a:pPr>
            <a:r>
              <a:rPr lang="zh-CN" altLang="zh-CN" dirty="0" smtClean="0">
                <a:solidFill>
                  <a:srgbClr val="000000"/>
                </a:solidFill>
              </a:rPr>
              <a:t>薪</a:t>
            </a:r>
            <a:r>
              <a:rPr lang="zh-CN" altLang="zh-CN" dirty="0">
                <a:solidFill>
                  <a:srgbClr val="000000"/>
                </a:solidFill>
              </a:rPr>
              <a:t>酬沟通必须是公开、诚实和直截了当</a:t>
            </a:r>
            <a:r>
              <a:rPr lang="zh-CN" altLang="zh-CN" dirty="0" smtClean="0">
                <a:solidFill>
                  <a:srgbClr val="000000"/>
                </a:solidFill>
              </a:rPr>
              <a:t>的</a:t>
            </a:r>
            <a:r>
              <a:rPr lang="zh-CN" altLang="en-US" dirty="0">
                <a:solidFill>
                  <a:srgbClr val="000000"/>
                </a:solidFill>
              </a:rPr>
              <a:t>。在条件允许的情况下</a:t>
            </a:r>
            <a:r>
              <a:rPr lang="en-US" altLang="zh-CN" dirty="0">
                <a:solidFill>
                  <a:srgbClr val="000000"/>
                </a:solidFill>
              </a:rPr>
              <a:t>,</a:t>
            </a:r>
            <a:r>
              <a:rPr lang="zh-CN" altLang="en-US" dirty="0">
                <a:solidFill>
                  <a:srgbClr val="000000"/>
                </a:solidFill>
              </a:rPr>
              <a:t>员工应该能够及时、准确、方便、高效地获得组织在薪酬方面的各种</a:t>
            </a:r>
            <a:r>
              <a:rPr lang="zh-CN" altLang="en-US" dirty="0" smtClean="0">
                <a:solidFill>
                  <a:srgbClr val="000000"/>
                </a:solidFill>
              </a:rPr>
              <a:t>信息</a:t>
            </a:r>
            <a:r>
              <a:rPr lang="zh-CN" altLang="en-US" dirty="0">
                <a:solidFill>
                  <a:srgbClr val="000000"/>
                </a:solidFill>
              </a:rPr>
              <a:t>。</a:t>
            </a:r>
            <a:endParaRPr lang="en-US" altLang="zh-CN" dirty="0" smtClean="0">
              <a:solidFill>
                <a:srgbClr val="000000"/>
              </a:solidFill>
            </a:endParaRPr>
          </a:p>
          <a:p>
            <a:pPr algn="l">
              <a:lnSpc>
                <a:spcPct val="150000"/>
              </a:lnSpc>
              <a:buClr>
                <a:srgbClr val="00CC99"/>
              </a:buClr>
              <a:buSzPct val="120000"/>
              <a:buFont typeface="Webdings" panose="05030102010509060703" pitchFamily="18" charset="2"/>
              <a:buChar char=":"/>
            </a:pPr>
            <a:r>
              <a:rPr lang="zh-CN" altLang="zh-CN" dirty="0">
                <a:solidFill>
                  <a:srgbClr val="000000"/>
                </a:solidFill>
              </a:rPr>
              <a:t>薪酬沟通需要企业的薪酬管理人员和直线管理人员共同努力</a:t>
            </a:r>
            <a:r>
              <a:rPr lang="zh-CN" altLang="zh-CN" dirty="0" smtClean="0">
                <a:solidFill>
                  <a:srgbClr val="000000"/>
                </a:solidFill>
              </a:rPr>
              <a:t>。</a:t>
            </a:r>
            <a:r>
              <a:rPr lang="zh-CN" altLang="en-US" dirty="0">
                <a:solidFill>
                  <a:srgbClr val="000000"/>
                </a:solidFill>
              </a:rPr>
              <a:t>一方面</a:t>
            </a:r>
            <a:r>
              <a:rPr lang="en-US" altLang="zh-CN" dirty="0">
                <a:solidFill>
                  <a:srgbClr val="000000"/>
                </a:solidFill>
              </a:rPr>
              <a:t>,</a:t>
            </a:r>
            <a:r>
              <a:rPr lang="zh-CN" altLang="en-US" dirty="0">
                <a:solidFill>
                  <a:srgbClr val="000000"/>
                </a:solidFill>
              </a:rPr>
              <a:t>专业的薪酬管理</a:t>
            </a:r>
            <a:r>
              <a:rPr lang="zh-CN" altLang="en-US" dirty="0" smtClean="0">
                <a:solidFill>
                  <a:srgbClr val="000000"/>
                </a:solidFill>
              </a:rPr>
              <a:t>人员掌握专业知识和相关信息。另一方面</a:t>
            </a:r>
            <a:r>
              <a:rPr lang="en-US" altLang="zh-CN" dirty="0">
                <a:solidFill>
                  <a:srgbClr val="000000"/>
                </a:solidFill>
              </a:rPr>
              <a:t>,</a:t>
            </a:r>
            <a:r>
              <a:rPr lang="zh-CN" altLang="en-US" dirty="0">
                <a:solidFill>
                  <a:srgbClr val="000000"/>
                </a:solidFill>
              </a:rPr>
              <a:t>直线管理</a:t>
            </a:r>
            <a:r>
              <a:rPr lang="zh-CN" altLang="en-US" dirty="0" smtClean="0">
                <a:solidFill>
                  <a:srgbClr val="000000"/>
                </a:solidFill>
              </a:rPr>
              <a:t>人员</a:t>
            </a:r>
            <a:r>
              <a:rPr lang="zh-CN" altLang="en-US" dirty="0">
                <a:solidFill>
                  <a:srgbClr val="000000"/>
                </a:solidFill>
              </a:rPr>
              <a:t>每天都与员工进行</a:t>
            </a:r>
            <a:r>
              <a:rPr lang="zh-CN" altLang="en-US" dirty="0" smtClean="0">
                <a:solidFill>
                  <a:srgbClr val="000000"/>
                </a:solidFill>
              </a:rPr>
              <a:t>交流，在</a:t>
            </a:r>
            <a:r>
              <a:rPr lang="zh-CN" altLang="en-US" dirty="0">
                <a:solidFill>
                  <a:srgbClr val="000000"/>
                </a:solidFill>
              </a:rPr>
              <a:t>与员工进行薪酬沟通方面扮演着最为重要的</a:t>
            </a:r>
            <a:r>
              <a:rPr lang="zh-CN" altLang="en-US" dirty="0" smtClean="0">
                <a:solidFill>
                  <a:srgbClr val="000000"/>
                </a:solidFill>
              </a:rPr>
              <a:t>角色。</a:t>
            </a:r>
            <a:endParaRPr lang="zh-CN" altLang="en-US" dirty="0">
              <a:solidFill>
                <a:srgbClr val="000000"/>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Rectangle 2"/>
          <p:cNvSpPr>
            <a:spLocks noGrp="1" noChangeArrowheads="1"/>
          </p:cNvSpPr>
          <p:nvPr>
            <p:ph type="title"/>
          </p:nvPr>
        </p:nvSpPr>
        <p:spPr>
          <a:xfrm>
            <a:off x="0" y="0"/>
            <a:ext cx="10668000" cy="1143000"/>
          </a:xfrm>
          <a:solidFill>
            <a:srgbClr val="0000CC"/>
          </a:solidFill>
        </p:spPr>
        <p:txBody>
          <a:bodyPr anchor="b"/>
          <a:lstStyle/>
          <a:p>
            <a:pPr eaLnBrk="1" hangingPunct="1">
              <a:lnSpc>
                <a:spcPct val="410000"/>
              </a:lnSpc>
            </a:pPr>
            <a:r>
              <a:rPr lang="zh-CN" altLang="en-US" sz="3200" b="1" smtClean="0">
                <a:solidFill>
                  <a:srgbClr val="FFFFFF"/>
                </a:solidFill>
                <a:latin typeface="宋体" panose="02010600030101010101" pitchFamily="2" charset="-122"/>
              </a:rPr>
              <a:t>薪酬沟通的步骤</a:t>
            </a:r>
            <a:endParaRPr lang="zh-CN" altLang="en-US" sz="3200" b="1" smtClean="0">
              <a:solidFill>
                <a:srgbClr val="FFFFFF"/>
              </a:solidFill>
              <a:latin typeface="宋体" panose="02010600030101010101" pitchFamily="2" charset="-122"/>
            </a:endParaRPr>
          </a:p>
        </p:txBody>
      </p:sp>
      <p:grpSp>
        <p:nvGrpSpPr>
          <p:cNvPr id="45065" name="Group 3"/>
          <p:cNvGrpSpPr/>
          <p:nvPr/>
        </p:nvGrpSpPr>
        <p:grpSpPr bwMode="auto">
          <a:xfrm>
            <a:off x="293688" y="930275"/>
            <a:ext cx="10152062" cy="6575425"/>
            <a:chOff x="185" y="586"/>
            <a:chExt cx="6395" cy="4142"/>
          </a:xfrm>
        </p:grpSpPr>
        <p:graphicFrame>
          <p:nvGraphicFramePr>
            <p:cNvPr id="45058" name="Object 4">
              <a:hlinkClick r:id="" action="ppaction://ole?verb=0"/>
            </p:cNvPr>
            <p:cNvGraphicFramePr/>
            <p:nvPr/>
          </p:nvGraphicFramePr>
          <p:xfrm>
            <a:off x="185" y="586"/>
            <a:ext cx="1092" cy="1874"/>
          </p:xfrm>
          <a:graphic>
            <a:graphicData uri="http://schemas.openxmlformats.org/presentationml/2006/ole">
              <mc:AlternateContent xmlns:mc="http://schemas.openxmlformats.org/markup-compatibility/2006">
                <mc:Choice xmlns:v="urn:schemas-microsoft-com:vml" Requires="v">
                  <p:oleObj spid="_x0000_s37889" name="Clip" r:id="rId1" imgW="2489200" imgH="2590800" progId="">
                    <p:embed/>
                  </p:oleObj>
                </mc:Choice>
                <mc:Fallback>
                  <p:oleObj name="Clip" r:id="rId1" imgW="2489200" imgH="2590800" progId="">
                    <p:embed/>
                    <p:pic>
                      <p:nvPicPr>
                        <p:cNvPr id="0" name="图片 37888"/>
                        <p:cNvPicPr/>
                        <p:nvPr/>
                      </p:nvPicPr>
                      <p:blipFill>
                        <a:blip r:embed="rId2"/>
                        <a:stretch>
                          <a:fillRect/>
                        </a:stretch>
                      </p:blipFill>
                      <p:spPr>
                        <a:xfrm>
                          <a:off x="185" y="586"/>
                          <a:ext cx="1092" cy="1874"/>
                        </a:xfrm>
                        <a:prstGeom prst="rect">
                          <a:avLst/>
                        </a:prstGeom>
                        <a:noFill/>
                        <a:ln w="12700">
                          <a:noFill/>
                        </a:ln>
                      </p:spPr>
                    </p:pic>
                  </p:oleObj>
                </mc:Fallback>
              </mc:AlternateContent>
            </a:graphicData>
          </a:graphic>
        </p:graphicFrame>
        <p:graphicFrame>
          <p:nvGraphicFramePr>
            <p:cNvPr id="45059" name="Object 5">
              <a:hlinkClick r:id="" action="ppaction://ole?verb=0"/>
            </p:cNvPr>
            <p:cNvGraphicFramePr/>
            <p:nvPr/>
          </p:nvGraphicFramePr>
          <p:xfrm>
            <a:off x="1277" y="718"/>
            <a:ext cx="1361" cy="1873"/>
          </p:xfrm>
          <a:graphic>
            <a:graphicData uri="http://schemas.openxmlformats.org/presentationml/2006/ole">
              <mc:AlternateContent xmlns:mc="http://schemas.openxmlformats.org/markup-compatibility/2006">
                <mc:Choice xmlns:v="urn:schemas-microsoft-com:vml" Requires="v">
                  <p:oleObj spid="_x0000_s37890" name="Clip" r:id="rId3" imgW="2374900" imgH="2590800" progId="">
                    <p:embed/>
                  </p:oleObj>
                </mc:Choice>
                <mc:Fallback>
                  <p:oleObj name="Clip" r:id="rId3" imgW="2374900" imgH="2590800" progId="">
                    <p:embed/>
                    <p:pic>
                      <p:nvPicPr>
                        <p:cNvPr id="0" name="图片 37889"/>
                        <p:cNvPicPr/>
                        <p:nvPr/>
                      </p:nvPicPr>
                      <p:blipFill>
                        <a:blip r:embed="rId4"/>
                        <a:stretch>
                          <a:fillRect/>
                        </a:stretch>
                      </p:blipFill>
                      <p:spPr>
                        <a:xfrm>
                          <a:off x="1277" y="718"/>
                          <a:ext cx="1361" cy="1873"/>
                        </a:xfrm>
                        <a:prstGeom prst="rect">
                          <a:avLst/>
                        </a:prstGeom>
                        <a:noFill/>
                        <a:ln w="12700">
                          <a:noFill/>
                        </a:ln>
                      </p:spPr>
                    </p:pic>
                  </p:oleObj>
                </mc:Fallback>
              </mc:AlternateContent>
            </a:graphicData>
          </a:graphic>
        </p:graphicFrame>
        <p:graphicFrame>
          <p:nvGraphicFramePr>
            <p:cNvPr id="45060" name="Object 6">
              <a:hlinkClick r:id="" action="ppaction://ole?verb=0"/>
            </p:cNvPr>
            <p:cNvGraphicFramePr/>
            <p:nvPr/>
          </p:nvGraphicFramePr>
          <p:xfrm>
            <a:off x="2638" y="718"/>
            <a:ext cx="1245" cy="1873"/>
          </p:xfrm>
          <a:graphic>
            <a:graphicData uri="http://schemas.openxmlformats.org/presentationml/2006/ole">
              <mc:AlternateContent xmlns:mc="http://schemas.openxmlformats.org/markup-compatibility/2006">
                <mc:Choice xmlns:v="urn:schemas-microsoft-com:vml" Requires="v">
                  <p:oleObj spid="_x0000_s37891" name="Clip" r:id="rId5" imgW="10677525" imgH="11658600" progId="">
                    <p:embed/>
                  </p:oleObj>
                </mc:Choice>
                <mc:Fallback>
                  <p:oleObj name="Clip" r:id="rId5" imgW="10677525" imgH="11658600" progId="">
                    <p:embed/>
                    <p:pic>
                      <p:nvPicPr>
                        <p:cNvPr id="0" name="图片 37890"/>
                        <p:cNvPicPr/>
                        <p:nvPr/>
                      </p:nvPicPr>
                      <p:blipFill>
                        <a:blip r:embed="rId6"/>
                        <a:stretch>
                          <a:fillRect/>
                        </a:stretch>
                      </p:blipFill>
                      <p:spPr>
                        <a:xfrm>
                          <a:off x="2638" y="718"/>
                          <a:ext cx="1245" cy="1873"/>
                        </a:xfrm>
                        <a:prstGeom prst="rect">
                          <a:avLst/>
                        </a:prstGeom>
                        <a:noFill/>
                        <a:ln w="12700">
                          <a:noFill/>
                        </a:ln>
                      </p:spPr>
                    </p:pic>
                  </p:oleObj>
                </mc:Fallback>
              </mc:AlternateContent>
            </a:graphicData>
          </a:graphic>
        </p:graphicFrame>
        <p:graphicFrame>
          <p:nvGraphicFramePr>
            <p:cNvPr id="45061" name="Object 7">
              <a:hlinkClick r:id="" action="ppaction://ole?verb=0"/>
            </p:cNvPr>
            <p:cNvGraphicFramePr/>
            <p:nvPr/>
          </p:nvGraphicFramePr>
          <p:xfrm>
            <a:off x="4058" y="654"/>
            <a:ext cx="1245" cy="1873"/>
          </p:xfrm>
          <a:graphic>
            <a:graphicData uri="http://schemas.openxmlformats.org/presentationml/2006/ole">
              <mc:AlternateContent xmlns:mc="http://schemas.openxmlformats.org/markup-compatibility/2006">
                <mc:Choice xmlns:v="urn:schemas-microsoft-com:vml" Requires="v">
                  <p:oleObj spid="_x0000_s37892" name="Clip" r:id="rId7" imgW="10677525" imgH="11658600" progId="">
                    <p:embed/>
                  </p:oleObj>
                </mc:Choice>
                <mc:Fallback>
                  <p:oleObj name="Clip" r:id="rId7" imgW="10677525" imgH="11658600" progId="">
                    <p:embed/>
                    <p:pic>
                      <p:nvPicPr>
                        <p:cNvPr id="0" name="图片 37891"/>
                        <p:cNvPicPr/>
                        <p:nvPr/>
                      </p:nvPicPr>
                      <p:blipFill>
                        <a:blip r:embed="rId8"/>
                        <a:stretch>
                          <a:fillRect/>
                        </a:stretch>
                      </p:blipFill>
                      <p:spPr>
                        <a:xfrm>
                          <a:off x="4058" y="654"/>
                          <a:ext cx="1245" cy="1873"/>
                        </a:xfrm>
                        <a:prstGeom prst="rect">
                          <a:avLst/>
                        </a:prstGeom>
                        <a:noFill/>
                        <a:ln w="12700">
                          <a:noFill/>
                        </a:ln>
                      </p:spPr>
                    </p:pic>
                  </p:oleObj>
                </mc:Fallback>
              </mc:AlternateContent>
            </a:graphicData>
          </a:graphic>
        </p:graphicFrame>
        <p:graphicFrame>
          <p:nvGraphicFramePr>
            <p:cNvPr id="45062" name="Object 8">
              <a:hlinkClick r:id="" action="ppaction://ole?verb=0"/>
            </p:cNvPr>
            <p:cNvGraphicFramePr/>
            <p:nvPr/>
          </p:nvGraphicFramePr>
          <p:xfrm>
            <a:off x="5335" y="659"/>
            <a:ext cx="1245" cy="1874"/>
          </p:xfrm>
          <a:graphic>
            <a:graphicData uri="http://schemas.openxmlformats.org/presentationml/2006/ole">
              <mc:AlternateContent xmlns:mc="http://schemas.openxmlformats.org/markup-compatibility/2006">
                <mc:Choice xmlns:v="urn:schemas-microsoft-com:vml" Requires="v">
                  <p:oleObj spid="_x0000_s37893" name="Clip" r:id="rId9" imgW="10677525" imgH="11658600" progId="">
                    <p:embed/>
                  </p:oleObj>
                </mc:Choice>
                <mc:Fallback>
                  <p:oleObj name="Clip" r:id="rId9" imgW="10677525" imgH="11658600" progId="">
                    <p:embed/>
                    <p:pic>
                      <p:nvPicPr>
                        <p:cNvPr id="0" name="图片 37892"/>
                        <p:cNvPicPr/>
                        <p:nvPr/>
                      </p:nvPicPr>
                      <p:blipFill>
                        <a:blip r:embed="rId10"/>
                        <a:stretch>
                          <a:fillRect/>
                        </a:stretch>
                      </p:blipFill>
                      <p:spPr>
                        <a:xfrm>
                          <a:off x="5335" y="659"/>
                          <a:ext cx="1245" cy="1874"/>
                        </a:xfrm>
                        <a:prstGeom prst="rect">
                          <a:avLst/>
                        </a:prstGeom>
                        <a:noFill/>
                        <a:ln w="12700">
                          <a:noFill/>
                        </a:ln>
                      </p:spPr>
                    </p:pic>
                  </p:oleObj>
                </mc:Fallback>
              </mc:AlternateContent>
            </a:graphicData>
          </a:graphic>
        </p:graphicFrame>
        <p:sp>
          <p:nvSpPr>
            <p:cNvPr id="1186825" name="Rectangle 9"/>
            <p:cNvSpPr>
              <a:spLocks noChangeArrowheads="1"/>
            </p:cNvSpPr>
            <p:nvPr/>
          </p:nvSpPr>
          <p:spPr bwMode="auto">
            <a:xfrm>
              <a:off x="247" y="1090"/>
              <a:ext cx="912" cy="455"/>
            </a:xfrm>
            <a:prstGeom prst="rect">
              <a:avLst/>
            </a:prstGeom>
            <a:noFill/>
            <a:ln w="12700">
              <a:noFill/>
              <a:miter lim="800000"/>
            </a:ln>
            <a:effectLst/>
          </p:spPr>
          <p:txBody>
            <a:bodyPr lIns="103410" tIns="50797" rIns="103410" bIns="50797">
              <a:spAutoFit/>
            </a:bodyPr>
            <a:lstStyle/>
            <a:p>
              <a:pPr algn="ctr" defTabSz="1044575" eaLnBrk="0" hangingPunct="0">
                <a:lnSpc>
                  <a:spcPct val="60000"/>
                </a:lnSpc>
                <a:spcBef>
                  <a:spcPct val="50000"/>
                </a:spcBef>
                <a:defRPr/>
              </a:pPr>
              <a:r>
                <a:rPr lang="zh-CN" altLang="en-US">
                  <a:solidFill>
                    <a:srgbClr val="0000FF"/>
                  </a:solidFill>
                  <a:effectLst>
                    <a:outerShdw blurRad="38100" dist="38100" dir="2700000" algn="tl">
                      <a:srgbClr val="C0C0C0"/>
                    </a:outerShdw>
                  </a:effectLst>
                  <a:latin typeface="宋体-18030" pitchFamily="49" charset="-122"/>
                  <a:ea typeface="宋体-18030" pitchFamily="49" charset="-122"/>
                </a:rPr>
                <a:t>确定</a:t>
              </a:r>
              <a:endParaRPr lang="zh-CN" altLang="en-US">
                <a:solidFill>
                  <a:srgbClr val="0000FF"/>
                </a:solidFill>
                <a:effectLst>
                  <a:outerShdw blurRad="38100" dist="38100" dir="2700000" algn="tl">
                    <a:srgbClr val="C0C0C0"/>
                  </a:outerShdw>
                </a:effectLst>
                <a:latin typeface="宋体-18030" pitchFamily="49" charset="-122"/>
                <a:ea typeface="宋体-18030" pitchFamily="49" charset="-122"/>
              </a:endParaRPr>
            </a:p>
            <a:p>
              <a:pPr algn="ctr" defTabSz="1044575" eaLnBrk="0" hangingPunct="0">
                <a:lnSpc>
                  <a:spcPct val="60000"/>
                </a:lnSpc>
                <a:spcBef>
                  <a:spcPct val="50000"/>
                </a:spcBef>
                <a:defRPr/>
              </a:pPr>
              <a:r>
                <a:rPr lang="zh-CN" altLang="en-US">
                  <a:solidFill>
                    <a:srgbClr val="0000FF"/>
                  </a:solidFill>
                  <a:effectLst>
                    <a:outerShdw blurRad="38100" dist="38100" dir="2700000" algn="tl">
                      <a:srgbClr val="C0C0C0"/>
                    </a:outerShdw>
                  </a:effectLst>
                  <a:latin typeface="宋体-18030" pitchFamily="49" charset="-122"/>
                  <a:ea typeface="宋体-18030" pitchFamily="49" charset="-122"/>
                </a:rPr>
                <a:t>沟通目标</a:t>
              </a:r>
              <a:endParaRPr lang="zh-CN" altLang="en-US">
                <a:solidFill>
                  <a:srgbClr val="0000FF"/>
                </a:solidFill>
                <a:effectLst>
                  <a:outerShdw blurRad="38100" dist="38100" dir="2700000" algn="tl">
                    <a:srgbClr val="C0C0C0"/>
                  </a:outerShdw>
                </a:effectLst>
                <a:latin typeface="宋体-18030" pitchFamily="49" charset="-122"/>
                <a:ea typeface="宋体-18030" pitchFamily="49" charset="-122"/>
              </a:endParaRPr>
            </a:p>
          </p:txBody>
        </p:sp>
        <p:sp>
          <p:nvSpPr>
            <p:cNvPr id="1186826" name="Rectangle 10"/>
            <p:cNvSpPr>
              <a:spLocks noChangeArrowheads="1"/>
            </p:cNvSpPr>
            <p:nvPr/>
          </p:nvSpPr>
          <p:spPr bwMode="auto">
            <a:xfrm>
              <a:off x="1410" y="1175"/>
              <a:ext cx="1361" cy="646"/>
            </a:xfrm>
            <a:prstGeom prst="rect">
              <a:avLst/>
            </a:prstGeom>
            <a:noFill/>
            <a:ln w="12700">
              <a:noFill/>
              <a:miter lim="800000"/>
            </a:ln>
            <a:effectLst/>
          </p:spPr>
          <p:txBody>
            <a:bodyPr lIns="103410" tIns="50797" rIns="103410" bIns="50797">
              <a:spAutoFit/>
            </a:bodyPr>
            <a:lstStyle/>
            <a:p>
              <a:pPr algn="l" defTabSz="1044575" eaLnBrk="0" hangingPunct="0">
                <a:spcBef>
                  <a:spcPct val="50000"/>
                </a:spcBef>
                <a:defRPr/>
              </a:pPr>
              <a:r>
                <a:rPr lang="zh-CN" altLang="en-US" dirty="0" smtClean="0">
                  <a:solidFill>
                    <a:srgbClr val="0000FF"/>
                  </a:solidFill>
                  <a:effectLst>
                    <a:outerShdw blurRad="38100" dist="38100" dir="2700000" algn="tl">
                      <a:srgbClr val="C0C0C0"/>
                    </a:outerShdw>
                  </a:effectLst>
                  <a:latin typeface="宋体-18030" pitchFamily="49" charset="-122"/>
                  <a:ea typeface="宋体-18030" pitchFamily="49" charset="-122"/>
                </a:rPr>
                <a:t>搜集薪酬</a:t>
              </a:r>
              <a:endParaRPr lang="zh-CN" altLang="en-US" dirty="0">
                <a:solidFill>
                  <a:srgbClr val="0000FF"/>
                </a:solidFill>
                <a:effectLst>
                  <a:outerShdw blurRad="38100" dist="38100" dir="2700000" algn="tl">
                    <a:srgbClr val="C0C0C0"/>
                  </a:outerShdw>
                </a:effectLst>
                <a:latin typeface="宋体-18030" pitchFamily="49" charset="-122"/>
                <a:ea typeface="宋体-18030" pitchFamily="49" charset="-122"/>
              </a:endParaRPr>
            </a:p>
            <a:p>
              <a:pPr algn="l" defTabSz="1044575" eaLnBrk="0" hangingPunct="0">
                <a:spcBef>
                  <a:spcPct val="50000"/>
                </a:spcBef>
                <a:defRPr/>
              </a:pPr>
              <a:r>
                <a:rPr lang="zh-CN" altLang="en-US" dirty="0">
                  <a:solidFill>
                    <a:srgbClr val="0000FF"/>
                  </a:solidFill>
                  <a:effectLst>
                    <a:outerShdw blurRad="38100" dist="38100" dir="2700000" algn="tl">
                      <a:srgbClr val="C0C0C0"/>
                    </a:outerShdw>
                  </a:effectLst>
                  <a:latin typeface="宋体-18030" pitchFamily="49" charset="-122"/>
                  <a:ea typeface="宋体-18030" pitchFamily="49" charset="-122"/>
                </a:rPr>
                <a:t>相关信息</a:t>
              </a:r>
              <a:endParaRPr lang="zh-CN" altLang="en-US" dirty="0">
                <a:solidFill>
                  <a:srgbClr val="0000FF"/>
                </a:solidFill>
                <a:effectLst>
                  <a:outerShdw blurRad="38100" dist="38100" dir="2700000" algn="tl">
                    <a:srgbClr val="C0C0C0"/>
                  </a:outerShdw>
                </a:effectLst>
                <a:latin typeface="宋体-18030" pitchFamily="49" charset="-122"/>
                <a:ea typeface="宋体-18030" pitchFamily="49" charset="-122"/>
              </a:endParaRPr>
            </a:p>
          </p:txBody>
        </p:sp>
        <p:sp>
          <p:nvSpPr>
            <p:cNvPr id="1186827" name="Rectangle 11"/>
            <p:cNvSpPr>
              <a:spLocks noChangeArrowheads="1"/>
            </p:cNvSpPr>
            <p:nvPr/>
          </p:nvSpPr>
          <p:spPr bwMode="auto">
            <a:xfrm>
              <a:off x="2725" y="1175"/>
              <a:ext cx="1361" cy="639"/>
            </a:xfrm>
            <a:prstGeom prst="rect">
              <a:avLst/>
            </a:prstGeom>
            <a:noFill/>
            <a:ln w="12700">
              <a:noFill/>
              <a:miter lim="800000"/>
            </a:ln>
            <a:effectLst/>
          </p:spPr>
          <p:txBody>
            <a:bodyPr lIns="103410" tIns="50797" rIns="103410" bIns="50797">
              <a:spAutoFit/>
            </a:bodyPr>
            <a:lstStyle/>
            <a:p>
              <a:pPr algn="l" defTabSz="1044575" eaLnBrk="0" hangingPunct="0">
                <a:spcBef>
                  <a:spcPct val="50000"/>
                </a:spcBef>
                <a:defRPr/>
              </a:pPr>
              <a:r>
                <a:rPr lang="zh-CN" altLang="en-US">
                  <a:solidFill>
                    <a:srgbClr val="0000FF"/>
                  </a:solidFill>
                  <a:effectLst>
                    <a:outerShdw blurRad="38100" dist="38100" dir="2700000" algn="tl">
                      <a:srgbClr val="C0C0C0"/>
                    </a:outerShdw>
                  </a:effectLst>
                  <a:latin typeface="宋体-18030" pitchFamily="49" charset="-122"/>
                  <a:ea typeface="宋体-18030" pitchFamily="49" charset="-122"/>
                </a:rPr>
                <a:t>　制定</a:t>
              </a:r>
              <a:endParaRPr lang="zh-CN" altLang="en-US">
                <a:solidFill>
                  <a:srgbClr val="0000FF"/>
                </a:solidFill>
                <a:effectLst>
                  <a:outerShdw blurRad="38100" dist="38100" dir="2700000" algn="tl">
                    <a:srgbClr val="C0C0C0"/>
                  </a:outerShdw>
                </a:effectLst>
                <a:latin typeface="宋体-18030" pitchFamily="49" charset="-122"/>
                <a:ea typeface="宋体-18030" pitchFamily="49" charset="-122"/>
              </a:endParaRPr>
            </a:p>
            <a:p>
              <a:pPr algn="l" defTabSz="1044575" eaLnBrk="0" hangingPunct="0">
                <a:spcBef>
                  <a:spcPct val="50000"/>
                </a:spcBef>
                <a:defRPr/>
              </a:pPr>
              <a:r>
                <a:rPr lang="zh-CN" altLang="en-US">
                  <a:solidFill>
                    <a:srgbClr val="0000FF"/>
                  </a:solidFill>
                  <a:effectLst>
                    <a:outerShdw blurRad="38100" dist="38100" dir="2700000" algn="tl">
                      <a:srgbClr val="C0C0C0"/>
                    </a:outerShdw>
                  </a:effectLst>
                  <a:latin typeface="宋体-18030" pitchFamily="49" charset="-122"/>
                  <a:ea typeface="宋体-18030" pitchFamily="49" charset="-122"/>
                </a:rPr>
                <a:t>沟通策略</a:t>
              </a:r>
              <a:endParaRPr lang="zh-CN" altLang="en-US">
                <a:solidFill>
                  <a:srgbClr val="0000FF"/>
                </a:solidFill>
                <a:effectLst>
                  <a:outerShdw blurRad="38100" dist="38100" dir="2700000" algn="tl">
                    <a:srgbClr val="C0C0C0"/>
                  </a:outerShdw>
                </a:effectLst>
                <a:latin typeface="宋体-18030" pitchFamily="49" charset="-122"/>
                <a:ea typeface="宋体-18030" pitchFamily="49" charset="-122"/>
              </a:endParaRPr>
            </a:p>
          </p:txBody>
        </p:sp>
        <p:sp>
          <p:nvSpPr>
            <p:cNvPr id="1186828" name="Rectangle 12"/>
            <p:cNvSpPr>
              <a:spLocks noChangeArrowheads="1"/>
            </p:cNvSpPr>
            <p:nvPr/>
          </p:nvSpPr>
          <p:spPr bwMode="auto">
            <a:xfrm>
              <a:off x="4135" y="1172"/>
              <a:ext cx="912" cy="639"/>
            </a:xfrm>
            <a:prstGeom prst="rect">
              <a:avLst/>
            </a:prstGeom>
            <a:noFill/>
            <a:ln w="12700">
              <a:noFill/>
              <a:miter lim="800000"/>
            </a:ln>
            <a:effectLst/>
          </p:spPr>
          <p:txBody>
            <a:bodyPr lIns="103410" tIns="50797" rIns="103410" bIns="50797">
              <a:spAutoFit/>
            </a:bodyPr>
            <a:lstStyle/>
            <a:p>
              <a:pPr algn="ctr" defTabSz="1044575" eaLnBrk="0" hangingPunct="0">
                <a:spcBef>
                  <a:spcPct val="50000"/>
                </a:spcBef>
                <a:defRPr/>
              </a:pPr>
              <a:r>
                <a:rPr lang="zh-CN" altLang="en-US" dirty="0">
                  <a:solidFill>
                    <a:srgbClr val="0000FF"/>
                  </a:solidFill>
                  <a:effectLst>
                    <a:outerShdw blurRad="38100" dist="38100" dir="2700000" algn="tl">
                      <a:srgbClr val="C0C0C0"/>
                    </a:outerShdw>
                  </a:effectLst>
                  <a:latin typeface="宋体-18030" pitchFamily="49" charset="-122"/>
                  <a:ea typeface="宋体-18030" pitchFamily="49" charset="-122"/>
                </a:rPr>
                <a:t>选择</a:t>
              </a:r>
              <a:endParaRPr lang="zh-CN" altLang="en-US" dirty="0">
                <a:solidFill>
                  <a:srgbClr val="0000FF"/>
                </a:solidFill>
                <a:effectLst>
                  <a:outerShdw blurRad="38100" dist="38100" dir="2700000" algn="tl">
                    <a:srgbClr val="C0C0C0"/>
                  </a:outerShdw>
                </a:effectLst>
                <a:latin typeface="宋体-18030" pitchFamily="49" charset="-122"/>
                <a:ea typeface="宋体-18030" pitchFamily="49" charset="-122"/>
              </a:endParaRPr>
            </a:p>
            <a:p>
              <a:pPr algn="ctr" defTabSz="1044575" eaLnBrk="0" hangingPunct="0">
                <a:spcBef>
                  <a:spcPct val="50000"/>
                </a:spcBef>
                <a:defRPr/>
              </a:pPr>
              <a:r>
                <a:rPr lang="zh-CN" altLang="en-US" dirty="0">
                  <a:solidFill>
                    <a:srgbClr val="0000FF"/>
                  </a:solidFill>
                  <a:effectLst>
                    <a:outerShdw blurRad="38100" dist="38100" dir="2700000" algn="tl">
                      <a:srgbClr val="C0C0C0"/>
                    </a:outerShdw>
                  </a:effectLst>
                  <a:latin typeface="宋体-18030" pitchFamily="49" charset="-122"/>
                  <a:ea typeface="宋体-18030" pitchFamily="49" charset="-122"/>
                </a:rPr>
                <a:t>沟通媒介</a:t>
              </a:r>
              <a:endParaRPr lang="zh-CN" altLang="en-US" dirty="0">
                <a:solidFill>
                  <a:srgbClr val="0000FF"/>
                </a:solidFill>
                <a:effectLst>
                  <a:outerShdw blurRad="38100" dist="38100" dir="2700000" algn="tl">
                    <a:srgbClr val="C0C0C0"/>
                  </a:outerShdw>
                </a:effectLst>
                <a:latin typeface="宋体-18030" pitchFamily="49" charset="-122"/>
                <a:ea typeface="宋体-18030" pitchFamily="49" charset="-122"/>
              </a:endParaRPr>
            </a:p>
          </p:txBody>
        </p:sp>
        <p:sp>
          <p:nvSpPr>
            <p:cNvPr id="1186829" name="Rectangle 13"/>
            <p:cNvSpPr>
              <a:spLocks noChangeArrowheads="1"/>
            </p:cNvSpPr>
            <p:nvPr/>
          </p:nvSpPr>
          <p:spPr bwMode="auto">
            <a:xfrm>
              <a:off x="5431" y="1172"/>
              <a:ext cx="912" cy="646"/>
            </a:xfrm>
            <a:prstGeom prst="rect">
              <a:avLst/>
            </a:prstGeom>
            <a:noFill/>
            <a:ln w="12700">
              <a:noFill/>
              <a:miter lim="800000"/>
            </a:ln>
            <a:effectLst/>
          </p:spPr>
          <p:txBody>
            <a:bodyPr lIns="103410" tIns="50797" rIns="103410" bIns="50797">
              <a:spAutoFit/>
            </a:bodyPr>
            <a:lstStyle/>
            <a:p>
              <a:pPr algn="l" defTabSz="1044575" eaLnBrk="0" hangingPunct="0">
                <a:spcBef>
                  <a:spcPct val="50000"/>
                </a:spcBef>
                <a:defRPr/>
              </a:pPr>
              <a:r>
                <a:rPr lang="zh-CN" altLang="en-US" dirty="0" smtClean="0">
                  <a:solidFill>
                    <a:srgbClr val="0000FF"/>
                  </a:solidFill>
                  <a:effectLst>
                    <a:outerShdw blurRad="38100" dist="38100" dir="2700000" algn="tl">
                      <a:srgbClr val="C0C0C0"/>
                    </a:outerShdw>
                  </a:effectLst>
                  <a:latin typeface="宋体-18030" pitchFamily="49" charset="-122"/>
                  <a:ea typeface="宋体-18030" pitchFamily="49" charset="-122"/>
                </a:rPr>
                <a:t>举行薪酬</a:t>
              </a:r>
              <a:endParaRPr lang="zh-CN" altLang="en-US" dirty="0">
                <a:solidFill>
                  <a:srgbClr val="0000FF"/>
                </a:solidFill>
                <a:effectLst>
                  <a:outerShdw blurRad="38100" dist="38100" dir="2700000" algn="tl">
                    <a:srgbClr val="C0C0C0"/>
                  </a:outerShdw>
                </a:effectLst>
                <a:latin typeface="宋体-18030" pitchFamily="49" charset="-122"/>
                <a:ea typeface="宋体-18030" pitchFamily="49" charset="-122"/>
              </a:endParaRPr>
            </a:p>
            <a:p>
              <a:pPr algn="l" defTabSz="1044575" eaLnBrk="0" hangingPunct="0">
                <a:spcBef>
                  <a:spcPct val="50000"/>
                </a:spcBef>
                <a:defRPr/>
              </a:pPr>
              <a:r>
                <a:rPr lang="zh-CN" altLang="en-US" dirty="0">
                  <a:solidFill>
                    <a:srgbClr val="0000FF"/>
                  </a:solidFill>
                  <a:effectLst>
                    <a:outerShdw blurRad="38100" dist="38100" dir="2700000" algn="tl">
                      <a:srgbClr val="C0C0C0"/>
                    </a:outerShdw>
                  </a:effectLst>
                  <a:latin typeface="宋体-18030" pitchFamily="49" charset="-122"/>
                  <a:ea typeface="宋体-18030" pitchFamily="49" charset="-122"/>
                </a:rPr>
                <a:t>沟通会议</a:t>
              </a:r>
              <a:endParaRPr lang="zh-CN" altLang="en-US" dirty="0">
                <a:solidFill>
                  <a:srgbClr val="0000FF"/>
                </a:solidFill>
                <a:effectLst>
                  <a:outerShdw blurRad="38100" dist="38100" dir="2700000" algn="tl">
                    <a:srgbClr val="C0C0C0"/>
                  </a:outerShdw>
                </a:effectLst>
                <a:latin typeface="宋体-18030" pitchFamily="49" charset="-122"/>
                <a:ea typeface="宋体-18030" pitchFamily="49" charset="-122"/>
              </a:endParaRPr>
            </a:p>
          </p:txBody>
        </p:sp>
        <p:graphicFrame>
          <p:nvGraphicFramePr>
            <p:cNvPr id="45063" name="Object 14">
              <a:hlinkClick r:id="" action="ppaction://ole?verb=0"/>
            </p:cNvPr>
            <p:cNvGraphicFramePr/>
            <p:nvPr/>
          </p:nvGraphicFramePr>
          <p:xfrm>
            <a:off x="2453" y="2854"/>
            <a:ext cx="1814" cy="1874"/>
          </p:xfrm>
          <a:graphic>
            <a:graphicData uri="http://schemas.openxmlformats.org/presentationml/2006/ole">
              <mc:AlternateContent xmlns:mc="http://schemas.openxmlformats.org/markup-compatibility/2006">
                <mc:Choice xmlns:v="urn:schemas-microsoft-com:vml" Requires="v">
                  <p:oleObj spid="_x0000_s37894" name="Clip" r:id="rId11" imgW="10677525" imgH="11658600" progId="">
                    <p:embed/>
                  </p:oleObj>
                </mc:Choice>
                <mc:Fallback>
                  <p:oleObj name="Clip" r:id="rId11" imgW="10677525" imgH="11658600" progId="">
                    <p:embed/>
                    <p:pic>
                      <p:nvPicPr>
                        <p:cNvPr id="0" name="图片 37893"/>
                        <p:cNvPicPr/>
                        <p:nvPr/>
                      </p:nvPicPr>
                      <p:blipFill>
                        <a:blip r:embed="rId10"/>
                        <a:stretch>
                          <a:fillRect/>
                        </a:stretch>
                      </p:blipFill>
                      <p:spPr>
                        <a:xfrm>
                          <a:off x="2453" y="2854"/>
                          <a:ext cx="1814" cy="1874"/>
                        </a:xfrm>
                        <a:prstGeom prst="rect">
                          <a:avLst/>
                        </a:prstGeom>
                        <a:noFill/>
                        <a:ln w="12700">
                          <a:noFill/>
                        </a:ln>
                      </p:spPr>
                    </p:pic>
                  </p:oleObj>
                </mc:Fallback>
              </mc:AlternateContent>
            </a:graphicData>
          </a:graphic>
        </p:graphicFrame>
        <p:sp>
          <p:nvSpPr>
            <p:cNvPr id="1186831" name="Rectangle 15"/>
            <p:cNvSpPr>
              <a:spLocks noChangeArrowheads="1"/>
            </p:cNvSpPr>
            <p:nvPr/>
          </p:nvSpPr>
          <p:spPr bwMode="auto">
            <a:xfrm>
              <a:off x="2589" y="3307"/>
              <a:ext cx="1038" cy="646"/>
            </a:xfrm>
            <a:prstGeom prst="rect">
              <a:avLst/>
            </a:prstGeom>
            <a:noFill/>
            <a:ln w="12700">
              <a:noFill/>
              <a:miter lim="800000"/>
            </a:ln>
            <a:effectLst/>
          </p:spPr>
          <p:txBody>
            <a:bodyPr lIns="103410" tIns="50797" rIns="103410" bIns="50797">
              <a:spAutoFit/>
            </a:bodyPr>
            <a:lstStyle/>
            <a:p>
              <a:pPr algn="l" defTabSz="1044575" eaLnBrk="0" hangingPunct="0">
                <a:spcBef>
                  <a:spcPct val="50000"/>
                </a:spcBef>
                <a:defRPr/>
              </a:pPr>
              <a:r>
                <a:rPr lang="zh-CN" altLang="en-US" dirty="0" smtClean="0">
                  <a:solidFill>
                    <a:srgbClr val="0000FF"/>
                  </a:solidFill>
                  <a:effectLst>
                    <a:outerShdw blurRad="38100" dist="38100" dir="2700000" algn="tl">
                      <a:srgbClr val="C0C0C0"/>
                    </a:outerShdw>
                  </a:effectLst>
                  <a:latin typeface="宋体-18030" pitchFamily="49" charset="-122"/>
                  <a:ea typeface="宋体-18030" pitchFamily="49" charset="-122"/>
                </a:rPr>
                <a:t>评价薪酬</a:t>
              </a:r>
              <a:endParaRPr lang="zh-CN" altLang="en-US" dirty="0">
                <a:solidFill>
                  <a:srgbClr val="0000FF"/>
                </a:solidFill>
                <a:effectLst>
                  <a:outerShdw blurRad="38100" dist="38100" dir="2700000" algn="tl">
                    <a:srgbClr val="C0C0C0"/>
                  </a:outerShdw>
                </a:effectLst>
                <a:latin typeface="宋体-18030" pitchFamily="49" charset="-122"/>
                <a:ea typeface="宋体-18030" pitchFamily="49" charset="-122"/>
              </a:endParaRPr>
            </a:p>
            <a:p>
              <a:pPr algn="l" defTabSz="1044575" eaLnBrk="0" hangingPunct="0">
                <a:spcBef>
                  <a:spcPct val="50000"/>
                </a:spcBef>
                <a:defRPr/>
              </a:pPr>
              <a:r>
                <a:rPr lang="zh-CN" altLang="en-US" dirty="0">
                  <a:solidFill>
                    <a:srgbClr val="0000FF"/>
                  </a:solidFill>
                  <a:effectLst>
                    <a:outerShdw blurRad="38100" dist="38100" dir="2700000" algn="tl">
                      <a:srgbClr val="C0C0C0"/>
                    </a:outerShdw>
                  </a:effectLst>
                  <a:latin typeface="宋体-18030" pitchFamily="49" charset="-122"/>
                  <a:ea typeface="宋体-18030" pitchFamily="49" charset="-122"/>
                </a:rPr>
                <a:t>沟通效果</a:t>
              </a:r>
              <a:r>
                <a:rPr lang="zh-CN" altLang="en-US" dirty="0">
                  <a:solidFill>
                    <a:srgbClr val="000000"/>
                  </a:solidFill>
                </a:rPr>
                <a:t> </a:t>
              </a:r>
              <a:endParaRPr lang="zh-CN" altLang="en-US" dirty="0">
                <a:solidFill>
                  <a:srgbClr val="000000"/>
                </a:solidFill>
              </a:endParaRPr>
            </a:p>
          </p:txBody>
        </p:sp>
      </p:grpSp>
    </p:spTree>
  </p:cSld>
  <p:clrMapOvr>
    <a:masterClrMapping/>
  </p:clrMapOvr>
  <p:transition spd="slow">
    <p:wipe/>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0" y="0"/>
            <a:ext cx="10668000" cy="1143000"/>
          </a:xfrm>
          <a:solidFill>
            <a:srgbClr val="0000CC"/>
          </a:solidFill>
        </p:spPr>
        <p:txBody>
          <a:bodyPr anchor="b"/>
          <a:lstStyle/>
          <a:p>
            <a:pPr eaLnBrk="1" hangingPunct="1">
              <a:lnSpc>
                <a:spcPct val="410000"/>
              </a:lnSpc>
            </a:pPr>
            <a:r>
              <a:rPr lang="zh-CN" altLang="en-US" sz="3200" b="1" smtClean="0">
                <a:solidFill>
                  <a:srgbClr val="FFFFFF"/>
                </a:solidFill>
                <a:latin typeface="宋体" panose="02010600030101010101" pitchFamily="2" charset="-122"/>
              </a:rPr>
              <a:t>确定沟通目标</a:t>
            </a:r>
            <a:endParaRPr lang="zh-CN" altLang="en-US" sz="3200" b="1" smtClean="0">
              <a:solidFill>
                <a:srgbClr val="FFFFFF"/>
              </a:solidFill>
              <a:latin typeface="宋体" panose="02010600030101010101" pitchFamily="2" charset="-122"/>
            </a:endParaRPr>
          </a:p>
        </p:txBody>
      </p:sp>
      <p:sp>
        <p:nvSpPr>
          <p:cNvPr id="1188867" name="Text Box 3"/>
          <p:cNvSpPr txBox="1">
            <a:spLocks noChangeArrowheads="1"/>
          </p:cNvSpPr>
          <p:nvPr/>
        </p:nvSpPr>
        <p:spPr bwMode="auto">
          <a:xfrm>
            <a:off x="725488" y="1649413"/>
            <a:ext cx="9432925" cy="5395912"/>
          </a:xfrm>
          <a:prstGeom prst="rect">
            <a:avLst/>
          </a:prstGeom>
          <a:gradFill rotWithShape="0">
            <a:gsLst>
              <a:gs pos="0">
                <a:srgbClr val="6600CC"/>
              </a:gs>
              <a:gs pos="100000">
                <a:srgbClr val="6600CC">
                  <a:gamma/>
                  <a:shade val="46275"/>
                  <a:invGamma/>
                </a:srgbClr>
              </a:gs>
            </a:gsLst>
            <a:lin ang="5400000" scaled="1"/>
          </a:gradFill>
          <a:ln w="57150">
            <a:solidFill>
              <a:schemeClr val="accent2"/>
            </a:solidFill>
            <a:miter lim="800000"/>
          </a:ln>
          <a:effectLst>
            <a:outerShdw dist="107763" dir="2700000" algn="ctr" rotWithShape="0">
              <a:schemeClr val="bg2"/>
            </a:outerShdw>
          </a:effectLst>
        </p:spPr>
        <p:txBody>
          <a:bodyPr lIns="104498" tIns="52249" rIns="104498" bIns="52249">
            <a:spAutoFit/>
          </a:bodyPr>
          <a:lstStyle/>
          <a:p>
            <a:pPr algn="l" defTabSz="1044575">
              <a:lnSpc>
                <a:spcPct val="175000"/>
              </a:lnSpc>
              <a:buClr>
                <a:srgbClr val="FF0066"/>
              </a:buClr>
              <a:buSzPct val="115000"/>
              <a:buFont typeface="MS Outlook" pitchFamily="2" charset="2"/>
              <a:buChar char="G"/>
              <a:defRPr/>
            </a:pPr>
            <a:r>
              <a:rPr lang="zh-CN" altLang="en-US" sz="2800">
                <a:solidFill>
                  <a:srgbClr val="FFFF00"/>
                </a:solidFill>
                <a:latin typeface="楷体" panose="02010609060101010101" pitchFamily="49" charset="-122"/>
                <a:ea typeface="楷体" panose="02010609060101010101" pitchFamily="49" charset="-122"/>
              </a:rPr>
              <a:t>第一，确保员工完全理解有关新的薪酬体系的方方面面； </a:t>
            </a:r>
            <a:endParaRPr lang="zh-CN" altLang="en-US" sz="2800">
              <a:solidFill>
                <a:srgbClr val="FFFF00"/>
              </a:solidFill>
              <a:latin typeface="楷体" panose="02010609060101010101" pitchFamily="49" charset="-122"/>
              <a:ea typeface="楷体" panose="02010609060101010101" pitchFamily="49" charset="-122"/>
            </a:endParaRPr>
          </a:p>
          <a:p>
            <a:pPr algn="l" defTabSz="1044575">
              <a:lnSpc>
                <a:spcPct val="175000"/>
              </a:lnSpc>
              <a:buClr>
                <a:srgbClr val="FF0066"/>
              </a:buClr>
              <a:buSzPct val="115000"/>
              <a:buFont typeface="MS Outlook" pitchFamily="2" charset="2"/>
              <a:buChar char="G"/>
              <a:defRPr/>
            </a:pPr>
            <a:r>
              <a:rPr lang="zh-CN" altLang="en-US" sz="2800">
                <a:solidFill>
                  <a:srgbClr val="FFFF00"/>
                </a:solidFill>
                <a:latin typeface="楷体" panose="02010609060101010101" pitchFamily="49" charset="-122"/>
                <a:ea typeface="楷体" panose="02010609060101010101" pitchFamily="49" charset="-122"/>
              </a:rPr>
              <a:t>第二，改变员工对于自身薪酬决定方式的既有看法； </a:t>
            </a:r>
            <a:endParaRPr lang="zh-CN" altLang="en-US" sz="2800">
              <a:solidFill>
                <a:srgbClr val="FFFF00"/>
              </a:solidFill>
              <a:latin typeface="楷体" panose="02010609060101010101" pitchFamily="49" charset="-122"/>
              <a:ea typeface="楷体" panose="02010609060101010101" pitchFamily="49" charset="-122"/>
            </a:endParaRPr>
          </a:p>
          <a:p>
            <a:pPr algn="l" defTabSz="1044575">
              <a:lnSpc>
                <a:spcPct val="175000"/>
              </a:lnSpc>
              <a:buClr>
                <a:srgbClr val="FF0066"/>
              </a:buClr>
              <a:buSzPct val="115000"/>
              <a:buFont typeface="MS Outlook" pitchFamily="2" charset="2"/>
              <a:buChar char="G"/>
              <a:defRPr/>
            </a:pPr>
            <a:r>
              <a:rPr lang="zh-CN" altLang="en-US" sz="2800">
                <a:solidFill>
                  <a:srgbClr val="FFFF00"/>
                </a:solidFill>
                <a:latin typeface="楷体" panose="02010609060101010101" pitchFamily="49" charset="-122"/>
                <a:ea typeface="楷体" panose="02010609060101010101" pitchFamily="49" charset="-122"/>
              </a:rPr>
              <a:t>第三，鼓励员工在新的薪酬体系之下做出最大的努力。 </a:t>
            </a:r>
            <a:endParaRPr lang="zh-CN" altLang="en-US" sz="2800">
              <a:solidFill>
                <a:srgbClr val="FFFF00"/>
              </a:solidFill>
              <a:latin typeface="楷体" panose="02010609060101010101" pitchFamily="49" charset="-122"/>
              <a:ea typeface="楷体" panose="02010609060101010101" pitchFamily="49" charset="-122"/>
            </a:endParaRPr>
          </a:p>
          <a:p>
            <a:pPr algn="l" defTabSz="1044575">
              <a:lnSpc>
                <a:spcPct val="175000"/>
              </a:lnSpc>
              <a:buClr>
                <a:srgbClr val="FF0066"/>
              </a:buClr>
              <a:buSzPct val="115000"/>
              <a:buFont typeface="MS Outlook" pitchFamily="2" charset="2"/>
              <a:buChar char="G"/>
              <a:defRPr/>
            </a:pPr>
            <a:r>
              <a:rPr lang="zh-CN" altLang="zh-CN" sz="2800">
                <a:solidFill>
                  <a:srgbClr val="FFFF00"/>
                </a:solidFill>
                <a:latin typeface="楷体" panose="02010609060101010101" pitchFamily="49" charset="-122"/>
                <a:ea typeface="楷体" panose="02010609060101010101" pitchFamily="49" charset="-122"/>
              </a:rPr>
              <a:t>上述三个方面的目标可以适用于大多数薪酬沟通方案。此外，在这样三个总的目标之下，企业还可以根据自己的具体情况，结合自己意欲达到的目的，再分别设计出更为具体的沟通目标。</a:t>
            </a:r>
            <a:endParaRPr lang="zh-CN" altLang="en-US" sz="2800">
              <a:solidFill>
                <a:srgbClr val="FFFF00"/>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0" y="0"/>
            <a:ext cx="10668000" cy="1143000"/>
          </a:xfrm>
          <a:solidFill>
            <a:srgbClr val="0000CC"/>
          </a:solidFill>
        </p:spPr>
        <p:txBody>
          <a:bodyPr anchor="b"/>
          <a:lstStyle/>
          <a:p>
            <a:pPr eaLnBrk="1" hangingPunct="1">
              <a:lnSpc>
                <a:spcPct val="410000"/>
              </a:lnSpc>
            </a:pPr>
            <a:r>
              <a:rPr lang="zh-CN" altLang="en-US" sz="3200" b="1" smtClean="0">
                <a:solidFill>
                  <a:srgbClr val="FFFFFF"/>
                </a:solidFill>
                <a:latin typeface="宋体" panose="02010600030101010101" pitchFamily="2" charset="-122"/>
              </a:rPr>
              <a:t>搜集相关信息</a:t>
            </a:r>
            <a:endParaRPr lang="zh-CN" altLang="en-US" sz="3200" b="1" smtClean="0">
              <a:solidFill>
                <a:srgbClr val="FFFFFF"/>
              </a:solidFill>
              <a:latin typeface="宋体" panose="02010600030101010101" pitchFamily="2" charset="-122"/>
            </a:endParaRPr>
          </a:p>
        </p:txBody>
      </p:sp>
      <p:sp>
        <p:nvSpPr>
          <p:cNvPr id="355331" name="Rectangle 3"/>
          <p:cNvSpPr>
            <a:spLocks noChangeArrowheads="1"/>
          </p:cNvSpPr>
          <p:nvPr/>
        </p:nvSpPr>
        <p:spPr bwMode="auto">
          <a:xfrm>
            <a:off x="725488" y="1506538"/>
            <a:ext cx="9112250" cy="5438775"/>
          </a:xfrm>
          <a:prstGeom prst="rect">
            <a:avLst/>
          </a:prstGeom>
          <a:solidFill>
            <a:schemeClr val="tx1"/>
          </a:solidFill>
          <a:ln w="76200" cmpd="tri">
            <a:solidFill>
              <a:srgbClr val="990099"/>
            </a:solidFill>
            <a:miter lim="800000"/>
          </a:ln>
        </p:spPr>
        <p:txBody>
          <a:bodyPr lIns="104498" tIns="52249" rIns="104498" bIns="52249">
            <a:spAutoFit/>
          </a:bodyPr>
          <a:lstStyle/>
          <a:p>
            <a:pPr algn="l" defTabSz="1044575">
              <a:lnSpc>
                <a:spcPct val="160000"/>
              </a:lnSpc>
              <a:buClr>
                <a:srgbClr val="FF0066"/>
              </a:buClr>
              <a:buFont typeface="Webdings" panose="05030102010509060703" pitchFamily="18" charset="2"/>
              <a:buChar char="Ë"/>
            </a:pPr>
            <a:r>
              <a:rPr lang="zh-CN" altLang="en-US">
                <a:solidFill>
                  <a:srgbClr val="FFFFFF"/>
                </a:solidFill>
                <a:latin typeface="宋体" panose="02010600030101010101" pitchFamily="2" charset="-122"/>
              </a:rPr>
              <a:t>在沟通目标确定下来之后，下一个步骤是要从决策层、管理者以及普通员工中间搜集他们对于薪酬体系的有关看法：既包括对现有体系的评价，也包括对未来变革的设想和期望。 </a:t>
            </a:r>
            <a:endParaRPr lang="zh-CN" altLang="zh-CN">
              <a:solidFill>
                <a:srgbClr val="FFFFFF"/>
              </a:solidFill>
              <a:latin typeface="宋体" panose="02010600030101010101" pitchFamily="2" charset="-122"/>
            </a:endParaRPr>
          </a:p>
          <a:p>
            <a:pPr algn="l" defTabSz="1044575">
              <a:lnSpc>
                <a:spcPct val="160000"/>
              </a:lnSpc>
              <a:buClr>
                <a:srgbClr val="FF0066"/>
              </a:buClr>
              <a:buFont typeface="Webdings" panose="05030102010509060703" pitchFamily="18" charset="2"/>
              <a:buChar char="Ë"/>
            </a:pPr>
            <a:r>
              <a:rPr lang="zh-CN" altLang="en-US">
                <a:solidFill>
                  <a:srgbClr val="FFFFFF"/>
                </a:solidFill>
                <a:latin typeface="宋体" panose="02010600030101010101" pitchFamily="2" charset="-122"/>
              </a:rPr>
              <a:t>首先，从所要搜集的信息的内容来看，尽管不同企业在经营状况方面的差异很大，想要达到的目标也不尽相同，但还是有一些信息是值得所有企业都加以重视的。 </a:t>
            </a:r>
            <a:endParaRPr lang="zh-CN" altLang="zh-CN">
              <a:solidFill>
                <a:srgbClr val="FFFFFF"/>
              </a:solidFill>
              <a:latin typeface="宋体" panose="02010600030101010101" pitchFamily="2" charset="-122"/>
            </a:endParaRPr>
          </a:p>
          <a:p>
            <a:pPr algn="l" defTabSz="1044575">
              <a:lnSpc>
                <a:spcPct val="160000"/>
              </a:lnSpc>
              <a:buClr>
                <a:srgbClr val="FF0066"/>
              </a:buClr>
              <a:buFont typeface="Webdings" panose="05030102010509060703" pitchFamily="18" charset="2"/>
              <a:buChar char="Ë"/>
            </a:pPr>
            <a:r>
              <a:rPr lang="zh-CN" altLang="en-US">
                <a:solidFill>
                  <a:srgbClr val="FFFFFF"/>
                </a:solidFill>
                <a:latin typeface="宋体" panose="02010600030101010101" pitchFamily="2" charset="-122"/>
              </a:rPr>
              <a:t>其次，从信息搜集的方式来看，企业可以采取若干种不同的方式来进行信息的搜集工作，主要包括问卷调查法、目标群体调查法、个体访谈法等。</a:t>
            </a:r>
            <a:endParaRPr lang="zh-CN" altLang="en-US">
              <a:solidFill>
                <a:srgbClr val="FFFFFF"/>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0" y="0"/>
            <a:ext cx="10668000" cy="1143000"/>
          </a:xfrm>
          <a:solidFill>
            <a:srgbClr val="0000CC"/>
          </a:solidFill>
        </p:spPr>
        <p:txBody>
          <a:bodyPr anchor="b"/>
          <a:lstStyle/>
          <a:p>
            <a:pPr eaLnBrk="1" hangingPunct="1">
              <a:lnSpc>
                <a:spcPct val="410000"/>
              </a:lnSpc>
            </a:pPr>
            <a:r>
              <a:rPr lang="zh-CN" altLang="en-US" sz="3200" b="1" smtClean="0">
                <a:solidFill>
                  <a:srgbClr val="FFFFFF"/>
                </a:solidFill>
                <a:latin typeface="宋体" panose="02010600030101010101" pitchFamily="2" charset="-122"/>
              </a:rPr>
              <a:t>制定沟通策略</a:t>
            </a:r>
            <a:endParaRPr lang="zh-CN" altLang="en-US" sz="3200" b="1" smtClean="0">
              <a:solidFill>
                <a:srgbClr val="FFFFFF"/>
              </a:solidFill>
              <a:latin typeface="宋体" panose="02010600030101010101" pitchFamily="2" charset="-122"/>
            </a:endParaRPr>
          </a:p>
        </p:txBody>
      </p:sp>
      <p:sp>
        <p:nvSpPr>
          <p:cNvPr id="1192963" name="Rectangle 3"/>
          <p:cNvSpPr>
            <a:spLocks noChangeArrowheads="1"/>
          </p:cNvSpPr>
          <p:nvPr/>
        </p:nvSpPr>
        <p:spPr bwMode="auto">
          <a:xfrm>
            <a:off x="685800" y="1793875"/>
            <a:ext cx="9448800" cy="5362575"/>
          </a:xfrm>
          <a:prstGeom prst="rect">
            <a:avLst/>
          </a:prstGeom>
          <a:solidFill>
            <a:srgbClr val="990099"/>
          </a:solidFill>
          <a:ln w="9525">
            <a:noFill/>
            <a:miter lim="800000"/>
          </a:ln>
          <a:effectLst>
            <a:outerShdw dist="107763" dir="13500000" algn="ctr" rotWithShape="0">
              <a:schemeClr val="bg2"/>
            </a:outerShdw>
          </a:effectLst>
        </p:spPr>
        <p:txBody>
          <a:bodyPr lIns="104498" tIns="52249" rIns="104498" bIns="52249">
            <a:spAutoFit/>
          </a:bodyPr>
          <a:lstStyle/>
          <a:p>
            <a:pPr algn="l" defTabSz="1044575">
              <a:lnSpc>
                <a:spcPct val="160000"/>
              </a:lnSpc>
              <a:buClr>
                <a:srgbClr val="FF0066"/>
              </a:buClr>
              <a:buFont typeface="Webdings" panose="05030102010509060703" pitchFamily="18" charset="2"/>
              <a:buChar char="Ë"/>
              <a:defRPr/>
            </a:pPr>
            <a:r>
              <a:rPr lang="en-US" altLang="zh-CN">
                <a:solidFill>
                  <a:srgbClr val="66FF66"/>
                </a:solidFill>
                <a:latin typeface="Times New Roman" panose="02020603050405020304"/>
              </a:rPr>
              <a:t>“</a:t>
            </a:r>
            <a:r>
              <a:rPr lang="zh-CN" altLang="en-US">
                <a:solidFill>
                  <a:srgbClr val="66FF66"/>
                </a:solidFill>
                <a:latin typeface="宋体" panose="02010600030101010101" pitchFamily="2" charset="-122"/>
              </a:rPr>
              <a:t>市场策略</a:t>
            </a:r>
            <a:r>
              <a:rPr lang="zh-CN" altLang="en-US">
                <a:solidFill>
                  <a:srgbClr val="66FF66"/>
                </a:solidFill>
                <a:latin typeface="Times New Roman" panose="02020603050405020304"/>
              </a:rPr>
              <a:t>”</a:t>
            </a:r>
            <a:r>
              <a:rPr lang="zh-CN" altLang="en-US">
                <a:solidFill>
                  <a:srgbClr val="66FF66"/>
                </a:solidFill>
                <a:latin typeface="宋体" panose="02010600030101010101" pitchFamily="2" charset="-122"/>
              </a:rPr>
              <a:t>：与向客户推销商品很相似，目标员工和管理者也充当了客户的角色；而组织的沟通目标在于有效控制客户对于薪酬方案的预期和态度，提高客户满意度。因此，这方面的相应措施可以包括：就客户对薪酬体系的反映进行调查；准确告知客户现有薪酬制度的优势和不足；以及对组织最新的薪酬举措进行宣传。 </a:t>
            </a:r>
            <a:r>
              <a:rPr lang="zh-CN" altLang="zh-CN">
                <a:solidFill>
                  <a:srgbClr val="66FF66"/>
                </a:solidFill>
                <a:latin typeface="宋体" panose="02010600030101010101" pitchFamily="2" charset="-122"/>
              </a:rPr>
              <a:t> </a:t>
            </a:r>
            <a:endParaRPr lang="zh-CN" altLang="en-US">
              <a:solidFill>
                <a:srgbClr val="66FF66"/>
              </a:solidFill>
              <a:latin typeface="宋体" panose="02010600030101010101" pitchFamily="2" charset="-122"/>
            </a:endParaRPr>
          </a:p>
          <a:p>
            <a:pPr algn="l" defTabSz="1044575">
              <a:lnSpc>
                <a:spcPct val="160000"/>
              </a:lnSpc>
              <a:buClr>
                <a:srgbClr val="FF0066"/>
              </a:buClr>
              <a:buFont typeface="Webdings" panose="05030102010509060703" pitchFamily="18" charset="2"/>
              <a:buChar char="Ë"/>
              <a:defRPr/>
            </a:pPr>
            <a:r>
              <a:rPr lang="zh-CN" altLang="en-US">
                <a:solidFill>
                  <a:srgbClr val="66FF66"/>
                </a:solidFill>
                <a:latin typeface="Times New Roman" panose="02020603050405020304"/>
              </a:rPr>
              <a:t>“</a:t>
            </a:r>
            <a:r>
              <a:rPr lang="zh-CN" altLang="en-US">
                <a:solidFill>
                  <a:srgbClr val="66FF66"/>
                </a:solidFill>
                <a:latin typeface="宋体" panose="02010600030101010101" pitchFamily="2" charset="-122"/>
              </a:rPr>
              <a:t>技术策略</a:t>
            </a:r>
            <a:r>
              <a:rPr lang="zh-CN" altLang="en-US">
                <a:solidFill>
                  <a:srgbClr val="66FF66"/>
                </a:solidFill>
                <a:latin typeface="Times New Roman" panose="02020603050405020304"/>
              </a:rPr>
              <a:t>”</a:t>
            </a:r>
            <a:r>
              <a:rPr lang="zh-CN" altLang="en-US">
                <a:solidFill>
                  <a:srgbClr val="66FF66"/>
                </a:solidFill>
                <a:latin typeface="宋体" panose="02010600030101010101" pitchFamily="2" charset="-122"/>
              </a:rPr>
              <a:t>。这种策略不太重视薪酬政策本身的质量或优缺点，而是着眼于向客户提供尽可能多的技术细节。这些细节可能会包括：组织里的具体薪资等级、特定薪资等级的上限颌下限、加薪的相关政策，诸如此类。</a:t>
            </a:r>
            <a:endParaRPr lang="zh-CN" altLang="en-US">
              <a:solidFill>
                <a:srgbClr val="66FF66"/>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0" y="0"/>
            <a:ext cx="10668000" cy="1143000"/>
          </a:xfrm>
          <a:solidFill>
            <a:srgbClr val="0000CC"/>
          </a:solidFill>
        </p:spPr>
        <p:txBody>
          <a:bodyPr anchor="b"/>
          <a:lstStyle/>
          <a:p>
            <a:pPr eaLnBrk="1" hangingPunct="1">
              <a:lnSpc>
                <a:spcPct val="410000"/>
              </a:lnSpc>
            </a:pPr>
            <a:r>
              <a:rPr lang="zh-CN" altLang="en-US" sz="3200" b="1" smtClean="0">
                <a:solidFill>
                  <a:srgbClr val="FFFFFF"/>
                </a:solidFill>
                <a:latin typeface="宋体" panose="02010600030101010101" pitchFamily="2" charset="-122"/>
              </a:rPr>
              <a:t>选择沟通媒介</a:t>
            </a:r>
            <a:endParaRPr lang="zh-CN" altLang="en-US" sz="3200" b="1" smtClean="0">
              <a:solidFill>
                <a:srgbClr val="FFFFFF"/>
              </a:solidFill>
              <a:latin typeface="宋体" panose="02010600030101010101" pitchFamily="2" charset="-122"/>
            </a:endParaRPr>
          </a:p>
        </p:txBody>
      </p:sp>
      <p:sp>
        <p:nvSpPr>
          <p:cNvPr id="1195011" name="Rectangle 3"/>
          <p:cNvSpPr>
            <a:spLocks noChangeArrowheads="1"/>
          </p:cNvSpPr>
          <p:nvPr/>
        </p:nvSpPr>
        <p:spPr bwMode="auto">
          <a:xfrm>
            <a:off x="796925" y="1506538"/>
            <a:ext cx="9220200" cy="5638800"/>
          </a:xfrm>
          <a:prstGeom prst="rect">
            <a:avLst/>
          </a:prstGeom>
          <a:solidFill>
            <a:srgbClr val="FFFF66"/>
          </a:solidFill>
          <a:ln w="57150">
            <a:solidFill>
              <a:srgbClr val="003BF6"/>
            </a:solidFill>
            <a:miter lim="800000"/>
          </a:ln>
          <a:effectLst>
            <a:outerShdw dist="107763" dir="2700000" algn="ctr" rotWithShape="0">
              <a:schemeClr val="bg2"/>
            </a:outerShdw>
          </a:effectLst>
        </p:spPr>
        <p:txBody>
          <a:bodyPr lIns="104498" tIns="52249" rIns="104498" bIns="52249">
            <a:spAutoFit/>
          </a:bodyPr>
          <a:lstStyle/>
          <a:p>
            <a:pPr algn="l" defTabSz="1044575">
              <a:lnSpc>
                <a:spcPct val="150000"/>
              </a:lnSpc>
              <a:buClr>
                <a:srgbClr val="FF0066"/>
              </a:buClr>
              <a:buFont typeface="Webdings" panose="05030102010509060703" pitchFamily="18" charset="2"/>
              <a:buChar char="Ë"/>
              <a:defRPr/>
            </a:pPr>
            <a:r>
              <a:rPr lang="zh-CN" altLang="en-US">
                <a:solidFill>
                  <a:srgbClr val="000000"/>
                </a:solidFill>
              </a:rPr>
              <a:t>视听媒介</a:t>
            </a:r>
            <a:r>
              <a:rPr lang="zh-CN" altLang="zh-CN" sz="2200">
                <a:solidFill>
                  <a:srgbClr val="000099"/>
                </a:solidFill>
                <a:latin typeface="宋体" panose="02010600030101010101" pitchFamily="2" charset="-122"/>
              </a:rPr>
              <a:t>。</a:t>
            </a:r>
            <a:r>
              <a:rPr lang="zh-CN" altLang="en-US">
                <a:solidFill>
                  <a:srgbClr val="000000"/>
                </a:solidFill>
              </a:rPr>
              <a:t>视听媒介涵盖的种类很多，包括幻灯片、活动挂图、电影、录像带和电子远程会议。</a:t>
            </a:r>
            <a:r>
              <a:rPr lang="zh-CN" altLang="en-US" b="0">
                <a:solidFill>
                  <a:srgbClr val="000000"/>
                </a:solidFill>
              </a:rPr>
              <a:t> </a:t>
            </a:r>
            <a:endParaRPr lang="zh-CN" altLang="en-US" b="0">
              <a:solidFill>
                <a:srgbClr val="000000"/>
              </a:solidFill>
            </a:endParaRPr>
          </a:p>
          <a:p>
            <a:pPr algn="l" defTabSz="1044575">
              <a:lnSpc>
                <a:spcPct val="150000"/>
              </a:lnSpc>
              <a:buClr>
                <a:srgbClr val="FF0066"/>
              </a:buClr>
              <a:buFont typeface="Webdings" panose="05030102010509060703" pitchFamily="18" charset="2"/>
              <a:buChar char="Ë"/>
              <a:defRPr/>
            </a:pPr>
            <a:r>
              <a:rPr lang="zh-CN" altLang="en-US">
                <a:solidFill>
                  <a:srgbClr val="000000"/>
                </a:solidFill>
              </a:rPr>
              <a:t>印刷媒介 。一般情况下，薪酬手册、书信、备忘录、企业内部刊物、薪酬方案摘要和薪酬指南等都属于薪酬沟通时会使用到的印刷媒介 </a:t>
            </a:r>
            <a:endParaRPr lang="zh-CN" altLang="en-US">
              <a:solidFill>
                <a:srgbClr val="000000"/>
              </a:solidFill>
            </a:endParaRPr>
          </a:p>
          <a:p>
            <a:pPr algn="l" defTabSz="1044575">
              <a:lnSpc>
                <a:spcPct val="150000"/>
              </a:lnSpc>
              <a:buClr>
                <a:srgbClr val="FF0066"/>
              </a:buClr>
              <a:buFont typeface="Webdings" panose="05030102010509060703" pitchFamily="18" charset="2"/>
              <a:buChar char="Ë"/>
              <a:defRPr/>
            </a:pPr>
            <a:r>
              <a:rPr lang="zh-CN" altLang="en-US">
                <a:solidFill>
                  <a:srgbClr val="000000"/>
                </a:solidFill>
              </a:rPr>
              <a:t>人际媒介 。</a:t>
            </a:r>
            <a:r>
              <a:rPr lang="zh-CN" altLang="zh-CN">
                <a:solidFill>
                  <a:srgbClr val="000000"/>
                </a:solidFill>
              </a:rPr>
              <a:t>在薪酬沟通的所有媒介中，人际媒介应该可以算作是最为有效的方式之一</a:t>
            </a:r>
            <a:r>
              <a:rPr lang="zh-CN" altLang="en-US">
                <a:solidFill>
                  <a:srgbClr val="000000"/>
                </a:solidFill>
              </a:rPr>
              <a:t>。</a:t>
            </a:r>
            <a:endParaRPr lang="zh-CN" altLang="en-US">
              <a:solidFill>
                <a:srgbClr val="000000"/>
              </a:solidFill>
            </a:endParaRPr>
          </a:p>
          <a:p>
            <a:pPr algn="l" defTabSz="1044575">
              <a:lnSpc>
                <a:spcPct val="150000"/>
              </a:lnSpc>
              <a:buClr>
                <a:srgbClr val="FF0066"/>
              </a:buClr>
              <a:buFont typeface="Webdings" panose="05030102010509060703" pitchFamily="18" charset="2"/>
              <a:buChar char="Ë"/>
              <a:defRPr/>
            </a:pPr>
            <a:r>
              <a:rPr lang="zh-CN" altLang="en-US">
                <a:solidFill>
                  <a:srgbClr val="000000"/>
                </a:solidFill>
              </a:rPr>
              <a:t>电子媒介 。电子媒介是电子化的、以计算机为基础的一种沟通媒介，包括信息中心、电话问答系统、交互式个人电脑程序、</a:t>
            </a:r>
            <a:r>
              <a:rPr lang="en-US" altLang="zh-CN">
                <a:solidFill>
                  <a:srgbClr val="000000"/>
                </a:solidFill>
              </a:rPr>
              <a:t>E</a:t>
            </a:r>
            <a:r>
              <a:rPr lang="zh-CN" altLang="en-US">
                <a:solidFill>
                  <a:srgbClr val="000000"/>
                </a:solidFill>
              </a:rPr>
              <a:t>－</a:t>
            </a:r>
            <a:r>
              <a:rPr lang="en-US" altLang="zh-CN">
                <a:solidFill>
                  <a:srgbClr val="000000"/>
                </a:solidFill>
              </a:rPr>
              <a:t>mail</a:t>
            </a:r>
            <a:r>
              <a:rPr lang="zh-CN" altLang="en-US">
                <a:solidFill>
                  <a:srgbClr val="000000"/>
                </a:solidFill>
              </a:rPr>
              <a:t>系统等。 </a:t>
            </a:r>
            <a:endParaRPr lang="zh-CN" altLang="en-US">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descr="footnote1[1]"/>
          <p:cNvSpPr>
            <a:spLocks noGrp="1" noChangeArrowheads="1"/>
          </p:cNvSpPr>
          <p:nvPr>
            <p:ph type="title"/>
          </p:nvPr>
        </p:nvSpPr>
        <p:spPr>
          <a:xfrm>
            <a:off x="1012825" y="1676400"/>
            <a:ext cx="8642350" cy="3124200"/>
          </a:xfrm>
          <a:blipFill dpi="0" rotWithShape="0">
            <a:blip r:embed="rId1" cstate="print"/>
            <a:srcRect/>
            <a:stretch>
              <a:fillRect/>
            </a:stretch>
          </a:blipFill>
        </p:spPr>
        <p:txBody>
          <a:bodyPr/>
          <a:lstStyle/>
          <a:p>
            <a:pPr eaLnBrk="1" hangingPunct="1">
              <a:lnSpc>
                <a:spcPct val="110000"/>
              </a:lnSpc>
            </a:pPr>
            <a:r>
              <a:rPr lang="zh-CN" altLang="en-US" sz="4600" b="1" dirty="0" smtClean="0">
                <a:solidFill>
                  <a:schemeClr val="bg1"/>
                </a:solidFill>
                <a:latin typeface="宋体" panose="02010600030101010101" pitchFamily="2" charset="-122"/>
              </a:rPr>
              <a:t>第二节</a:t>
            </a:r>
            <a:br>
              <a:rPr lang="zh-CN" altLang="en-US" sz="4600" b="1" dirty="0" smtClean="0">
                <a:solidFill>
                  <a:schemeClr val="bg1"/>
                </a:solidFill>
                <a:latin typeface="宋体" panose="02010600030101010101" pitchFamily="2" charset="-122"/>
              </a:rPr>
            </a:br>
            <a:br>
              <a:rPr lang="zh-CN" altLang="en-US" sz="4600" b="1" dirty="0" smtClean="0">
                <a:solidFill>
                  <a:schemeClr val="bg1"/>
                </a:solidFill>
                <a:latin typeface="宋体" panose="02010600030101010101" pitchFamily="2" charset="-122"/>
              </a:rPr>
            </a:br>
            <a:r>
              <a:rPr lang="zh-CN" altLang="en-US" sz="4600" b="1" dirty="0" smtClean="0">
                <a:solidFill>
                  <a:schemeClr val="bg1"/>
                </a:solidFill>
                <a:latin typeface="宋体" panose="02010600030101010101" pitchFamily="2" charset="-122"/>
              </a:rPr>
              <a:t>从传统薪酬战略到</a:t>
            </a:r>
            <a:r>
              <a:rPr lang="zh-CN" altLang="en-US" sz="4600" b="1" dirty="0">
                <a:solidFill>
                  <a:schemeClr val="bg1"/>
                </a:solidFill>
                <a:latin typeface="宋体" panose="02010600030101010101" pitchFamily="2" charset="-122"/>
              </a:rPr>
              <a:t>总</a:t>
            </a:r>
            <a:r>
              <a:rPr lang="zh-CN" altLang="en-US" sz="4600" b="1" dirty="0" smtClean="0">
                <a:solidFill>
                  <a:schemeClr val="bg1"/>
                </a:solidFill>
                <a:latin typeface="宋体" panose="02010600030101010101" pitchFamily="2" charset="-122"/>
              </a:rPr>
              <a:t>报酬战略</a:t>
            </a:r>
            <a:endParaRPr lang="zh-CN" altLang="en-US" sz="4600" b="1" dirty="0"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0" y="0"/>
            <a:ext cx="10668000" cy="1143000"/>
          </a:xfrm>
          <a:solidFill>
            <a:srgbClr val="0000CC"/>
          </a:solidFill>
        </p:spPr>
        <p:txBody>
          <a:bodyPr anchor="b"/>
          <a:lstStyle/>
          <a:p>
            <a:pPr eaLnBrk="1" hangingPunct="1">
              <a:lnSpc>
                <a:spcPct val="410000"/>
              </a:lnSpc>
            </a:pPr>
            <a:r>
              <a:rPr lang="zh-CN" altLang="en-US" sz="3200" b="1" smtClean="0">
                <a:solidFill>
                  <a:srgbClr val="FFFFFF"/>
                </a:solidFill>
                <a:latin typeface="宋体" panose="02010600030101010101" pitchFamily="2" charset="-122"/>
              </a:rPr>
              <a:t>举行沟通会议</a:t>
            </a:r>
            <a:endParaRPr lang="zh-CN" altLang="en-US" sz="3200" b="1" smtClean="0">
              <a:solidFill>
                <a:srgbClr val="FFFFFF"/>
              </a:solidFill>
              <a:latin typeface="宋体" panose="02010600030101010101" pitchFamily="2" charset="-122"/>
            </a:endParaRPr>
          </a:p>
        </p:txBody>
      </p:sp>
      <p:sp>
        <p:nvSpPr>
          <p:cNvPr id="1197059" name="Rectangle 3"/>
          <p:cNvSpPr>
            <a:spLocks noChangeArrowheads="1"/>
          </p:cNvSpPr>
          <p:nvPr/>
        </p:nvSpPr>
        <p:spPr bwMode="auto">
          <a:xfrm>
            <a:off x="941388" y="1433513"/>
            <a:ext cx="8713787" cy="4937125"/>
          </a:xfrm>
          <a:prstGeom prst="rect">
            <a:avLst/>
          </a:prstGeom>
          <a:solidFill>
            <a:srgbClr val="A50021"/>
          </a:solidFill>
          <a:ln w="76200" cmpd="tri">
            <a:solidFill>
              <a:srgbClr val="6600FF"/>
            </a:solidFill>
            <a:miter lim="800000"/>
          </a:ln>
          <a:effectLst>
            <a:outerShdw dist="107763" dir="2700000" algn="ctr" rotWithShape="0">
              <a:schemeClr val="bg2"/>
            </a:outerShdw>
          </a:effectLst>
        </p:spPr>
        <p:txBody>
          <a:bodyPr lIns="90488" tIns="44450" rIns="90488" bIns="44450">
            <a:spAutoFit/>
          </a:bodyPr>
          <a:lstStyle/>
          <a:p>
            <a:pPr algn="l">
              <a:lnSpc>
                <a:spcPct val="160000"/>
              </a:lnSpc>
              <a:buClr>
                <a:srgbClr val="FFFF00"/>
              </a:buClr>
              <a:buFont typeface="Monotype Sorts" pitchFamily="2" charset="2"/>
              <a:buNone/>
              <a:defRPr/>
            </a:pPr>
            <a:endParaRPr lang="zh-CN" altLang="zh-CN" sz="2800">
              <a:solidFill>
                <a:srgbClr val="33CCFF"/>
              </a:solidFill>
              <a:ea typeface="幼圆" pitchFamily="49" charset="-122"/>
            </a:endParaRPr>
          </a:p>
          <a:p>
            <a:pPr lvl="1" algn="l">
              <a:lnSpc>
                <a:spcPct val="160000"/>
              </a:lnSpc>
              <a:buClr>
                <a:srgbClr val="FFFF00"/>
              </a:buClr>
              <a:buFont typeface="Monotype Sorts" pitchFamily="2" charset="2"/>
              <a:buChar char="4"/>
              <a:defRPr/>
            </a:pPr>
            <a:r>
              <a:rPr lang="zh-CN" altLang="en-US">
                <a:solidFill>
                  <a:srgbClr val="33CCFF"/>
                </a:solidFill>
                <a:latin typeface="文鼎粗圆简" pitchFamily="18" charset="-122"/>
                <a:ea typeface="文鼎粗圆简" pitchFamily="18" charset="-122"/>
              </a:rPr>
              <a:t>在任何薪酬沟通方案中，最重要的步骤可能是正式沟通会议的筹办和举行。这种会议一般会位于薪酬沟通流程的末期，目的在于就整个薪酬方案进行解释和推销工作。在一次典型的薪酬沟通会议上，企业一般会就薪酬方案的各个方面进行解释。 </a:t>
            </a:r>
            <a:endParaRPr lang="zh-CN" altLang="zh-CN">
              <a:solidFill>
                <a:srgbClr val="33CCFF"/>
              </a:solidFill>
              <a:latin typeface="文鼎粗圆简" pitchFamily="18" charset="-122"/>
              <a:ea typeface="文鼎粗圆简" pitchFamily="18" charset="-122"/>
            </a:endParaRPr>
          </a:p>
          <a:p>
            <a:pPr lvl="1" algn="l">
              <a:lnSpc>
                <a:spcPct val="160000"/>
              </a:lnSpc>
              <a:buClr>
                <a:srgbClr val="FFFF00"/>
              </a:buClr>
              <a:buFont typeface="Monotype Sorts" pitchFamily="2" charset="2"/>
              <a:buChar char="4"/>
              <a:defRPr/>
            </a:pPr>
            <a:r>
              <a:rPr lang="zh-CN" altLang="en-US">
                <a:solidFill>
                  <a:srgbClr val="33CCFF"/>
                </a:solidFill>
                <a:latin typeface="文鼎粗圆简" pitchFamily="18" charset="-122"/>
                <a:ea typeface="文鼎粗圆简" pitchFamily="18" charset="-122"/>
              </a:rPr>
              <a:t>根据会议中所沟通信息的性质，我们可以把它们分成流程型信息和政策型信息。</a:t>
            </a:r>
            <a:endParaRPr lang="zh-CN" altLang="en-US" sz="2000" b="0">
              <a:solidFill>
                <a:srgbClr val="003BF6"/>
              </a:solidFill>
              <a:latin typeface="文鼎粗行楷体简" pitchFamily="18" charset="-122"/>
              <a:ea typeface="文鼎粗行楷体简" pitchFamily="18" charset="-122"/>
            </a:endParaRPr>
          </a:p>
        </p:txBody>
      </p:sp>
    </p:spTree>
  </p:cSld>
  <p:clrMapOvr>
    <a:masterClrMapping/>
  </p:clrMapOvr>
  <p:transition spd="slow">
    <p:wipe/>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0" y="0"/>
            <a:ext cx="10668000" cy="1143000"/>
          </a:xfrm>
          <a:solidFill>
            <a:srgbClr val="0000CC"/>
          </a:solidFill>
        </p:spPr>
        <p:txBody>
          <a:bodyPr anchor="b"/>
          <a:lstStyle/>
          <a:p>
            <a:pPr eaLnBrk="1" hangingPunct="1">
              <a:lnSpc>
                <a:spcPct val="410000"/>
              </a:lnSpc>
            </a:pPr>
            <a:r>
              <a:rPr lang="zh-CN" altLang="en-US" sz="3200" b="1" smtClean="0">
                <a:solidFill>
                  <a:srgbClr val="FFFFFF"/>
                </a:solidFill>
                <a:latin typeface="宋体" panose="02010600030101010101" pitchFamily="2" charset="-122"/>
              </a:rPr>
              <a:t>评价沟通结果</a:t>
            </a:r>
            <a:endParaRPr lang="zh-CN" altLang="en-US" sz="3200" b="1" smtClean="0">
              <a:solidFill>
                <a:srgbClr val="FFFFFF"/>
              </a:solidFill>
              <a:latin typeface="宋体" panose="02010600030101010101" pitchFamily="2" charset="-122"/>
            </a:endParaRPr>
          </a:p>
        </p:txBody>
      </p:sp>
      <p:sp>
        <p:nvSpPr>
          <p:cNvPr id="1199107" name="Rectangle 3"/>
          <p:cNvSpPr>
            <a:spLocks noChangeArrowheads="1"/>
          </p:cNvSpPr>
          <p:nvPr/>
        </p:nvSpPr>
        <p:spPr bwMode="auto">
          <a:xfrm>
            <a:off x="1012825" y="1504950"/>
            <a:ext cx="8929688" cy="5276850"/>
          </a:xfrm>
          <a:prstGeom prst="rect">
            <a:avLst/>
          </a:prstGeom>
          <a:solidFill>
            <a:srgbClr val="009900"/>
          </a:solidFill>
          <a:ln w="76200" cmpd="tri">
            <a:solidFill>
              <a:srgbClr val="009900"/>
            </a:solidFill>
            <a:miter lim="800000"/>
          </a:ln>
          <a:effectLst>
            <a:outerShdw dist="107763" dir="2700000" algn="ctr" rotWithShape="0">
              <a:schemeClr val="bg2"/>
            </a:outerShdw>
          </a:effectLst>
        </p:spPr>
        <p:txBody>
          <a:bodyPr lIns="90488" tIns="44450" rIns="90488" bIns="44450">
            <a:spAutoFit/>
          </a:bodyPr>
          <a:lstStyle/>
          <a:p>
            <a:pPr algn="l">
              <a:lnSpc>
                <a:spcPct val="200000"/>
              </a:lnSpc>
              <a:buClr>
                <a:srgbClr val="FF0000"/>
              </a:buClr>
              <a:buFont typeface="Monotype Sorts" pitchFamily="2" charset="2"/>
              <a:buNone/>
              <a:defRPr/>
            </a:pPr>
            <a:r>
              <a:rPr lang="en-US" altLang="zh-CN">
                <a:solidFill>
                  <a:srgbClr val="FFFF66"/>
                </a:solidFill>
                <a:latin typeface="文鼎粗圆简" pitchFamily="18" charset="-122"/>
                <a:ea typeface="文鼎粗圆简" pitchFamily="18" charset="-122"/>
              </a:rPr>
              <a:t>     </a:t>
            </a:r>
            <a:r>
              <a:rPr lang="zh-CN" altLang="en-US">
                <a:solidFill>
                  <a:srgbClr val="FFFF66"/>
                </a:solidFill>
                <a:latin typeface="文鼎粗圆简" pitchFamily="18" charset="-122"/>
                <a:ea typeface="文鼎粗圆简" pitchFamily="18" charset="-122"/>
              </a:rPr>
              <a:t>薪酬沟通的最后一个步骤是要就整个沟通流程的效果进行评价。一般说来，评价过程中可能涉及到的问题大多会涵盖以下几个方面</a:t>
            </a:r>
            <a:endParaRPr lang="zh-CN" altLang="en-US">
              <a:solidFill>
                <a:srgbClr val="FFFF66"/>
              </a:solidFill>
              <a:latin typeface="文鼎粗圆简" pitchFamily="18" charset="-122"/>
              <a:ea typeface="文鼎粗圆简" pitchFamily="18" charset="-122"/>
            </a:endParaRPr>
          </a:p>
          <a:p>
            <a:pPr>
              <a:lnSpc>
                <a:spcPct val="200000"/>
              </a:lnSpc>
              <a:buClr>
                <a:srgbClr val="FF0000"/>
              </a:buClr>
              <a:buFont typeface="Wingdings" panose="05000000000000000000" pitchFamily="2" charset="2"/>
              <a:buChar char=""/>
              <a:defRPr/>
            </a:pPr>
            <a:r>
              <a:rPr lang="zh-CN" altLang="en-US">
                <a:solidFill>
                  <a:srgbClr val="FFFF66"/>
                </a:solidFill>
                <a:latin typeface="文鼎粗圆简" pitchFamily="18" charset="-122"/>
                <a:ea typeface="文鼎粗圆简" pitchFamily="18" charset="-122"/>
              </a:rPr>
              <a:t>企业内部成员对于薪酬和福利方案的理解达到了怎样的程度；</a:t>
            </a:r>
            <a:endParaRPr lang="zh-CN" altLang="en-US">
              <a:solidFill>
                <a:srgbClr val="FFFF66"/>
              </a:solidFill>
              <a:latin typeface="文鼎粗圆简" pitchFamily="18" charset="-122"/>
              <a:ea typeface="文鼎粗圆简" pitchFamily="18" charset="-122"/>
            </a:endParaRPr>
          </a:p>
          <a:p>
            <a:pPr>
              <a:lnSpc>
                <a:spcPct val="200000"/>
              </a:lnSpc>
              <a:buClr>
                <a:srgbClr val="FF0000"/>
              </a:buClr>
              <a:buFont typeface="Wingdings" panose="05000000000000000000" pitchFamily="2" charset="2"/>
              <a:buChar char=""/>
              <a:defRPr/>
            </a:pPr>
            <a:r>
              <a:rPr lang="zh-CN" altLang="en-US">
                <a:solidFill>
                  <a:srgbClr val="FFFF66"/>
                </a:solidFill>
                <a:latin typeface="文鼎粗圆简" pitchFamily="18" charset="-122"/>
                <a:ea typeface="文鼎粗圆简" pitchFamily="18" charset="-122"/>
              </a:rPr>
              <a:t>管理者和员工之间的沟通状况是否让人满意；</a:t>
            </a:r>
            <a:endParaRPr lang="zh-CN" altLang="en-US">
              <a:solidFill>
                <a:srgbClr val="FFFF66"/>
              </a:solidFill>
              <a:latin typeface="文鼎粗圆简" pitchFamily="18" charset="-122"/>
              <a:ea typeface="文鼎粗圆简" pitchFamily="18" charset="-122"/>
            </a:endParaRPr>
          </a:p>
          <a:p>
            <a:pPr>
              <a:lnSpc>
                <a:spcPct val="200000"/>
              </a:lnSpc>
              <a:buClr>
                <a:srgbClr val="FF0000"/>
              </a:buClr>
              <a:buFont typeface="Wingdings" panose="05000000000000000000" pitchFamily="2" charset="2"/>
              <a:buChar char=""/>
              <a:defRPr/>
            </a:pPr>
            <a:r>
              <a:rPr lang="zh-CN" altLang="en-US">
                <a:solidFill>
                  <a:srgbClr val="FFFF66"/>
                </a:solidFill>
                <a:latin typeface="文鼎粗圆简" pitchFamily="18" charset="-122"/>
                <a:ea typeface="文鼎粗圆简" pitchFamily="18" charset="-122"/>
              </a:rPr>
              <a:t>决策层传达的信息和他们采取的做法之间是否是一致的； </a:t>
            </a:r>
            <a:endParaRPr lang="zh-CN" altLang="en-US">
              <a:solidFill>
                <a:srgbClr val="FFFF66"/>
              </a:solidFill>
              <a:latin typeface="文鼎粗圆简" pitchFamily="18" charset="-122"/>
              <a:ea typeface="文鼎粗圆简" pitchFamily="18" charset="-122"/>
            </a:endParaRPr>
          </a:p>
          <a:p>
            <a:pPr>
              <a:lnSpc>
                <a:spcPct val="200000"/>
              </a:lnSpc>
              <a:buClr>
                <a:srgbClr val="FF0000"/>
              </a:buClr>
              <a:buFont typeface="Wingdings" panose="05000000000000000000" pitchFamily="2" charset="2"/>
              <a:buChar char=""/>
              <a:defRPr/>
            </a:pPr>
            <a:r>
              <a:rPr lang="zh-CN" altLang="zh-CN">
                <a:solidFill>
                  <a:srgbClr val="FFFF66"/>
                </a:solidFill>
                <a:latin typeface="文鼎粗圆简" pitchFamily="18" charset="-122"/>
                <a:ea typeface="文鼎粗圆简" pitchFamily="18" charset="-122"/>
              </a:rPr>
              <a:t>员工是否认为绩效和报酬体系之间存在着联系等等。</a:t>
            </a:r>
            <a:endParaRPr lang="zh-CN" altLang="zh-CN">
              <a:solidFill>
                <a:srgbClr val="FFFF66"/>
              </a:solidFill>
              <a:latin typeface="文鼎粗圆简" pitchFamily="18" charset="-122"/>
              <a:ea typeface="文鼎粗圆简" pitchFamily="18" charset="-122"/>
            </a:endParaRPr>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2800" b="1" dirty="0" smtClean="0">
                <a:solidFill>
                  <a:srgbClr val="FFFFFF"/>
                </a:solidFill>
                <a:latin typeface="华文中宋" pitchFamily="2" charset="-122"/>
                <a:ea typeface="华文中宋" pitchFamily="2" charset="-122"/>
                <a:sym typeface="Symbol" panose="05050102010706020507" pitchFamily="18" charset="2"/>
              </a:rPr>
              <a:t>传统薪酬战略下集中薪酬构成的主要特征</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sp>
        <p:nvSpPr>
          <p:cNvPr id="76804" name="Rectangle 5"/>
          <p:cNvSpPr>
            <a:spLocks noChangeArrowheads="1"/>
          </p:cNvSpPr>
          <p:nvPr/>
        </p:nvSpPr>
        <p:spPr bwMode="auto">
          <a:xfrm>
            <a:off x="1012825" y="4008438"/>
            <a:ext cx="8439150" cy="488950"/>
          </a:xfrm>
          <a:prstGeom prst="rect">
            <a:avLst/>
          </a:prstGeom>
          <a:noFill/>
          <a:ln w="9525" algn="ctr">
            <a:noFill/>
            <a:miter lim="800000"/>
          </a:ln>
        </p:spPr>
        <p:txBody>
          <a:bodyPr anchor="ctr">
            <a:spAutoFit/>
          </a:bodyPr>
          <a:lstStyle/>
          <a:p>
            <a:pPr algn="l">
              <a:lnSpc>
                <a:spcPct val="130000"/>
              </a:lnSpc>
            </a:pPr>
            <a:r>
              <a:rPr lang="en-US" altLang="zh-CN" sz="2000"/>
              <a:t> </a:t>
            </a:r>
            <a:endParaRPr lang="en-US" altLang="zh-CN" sz="2000"/>
          </a:p>
        </p:txBody>
      </p:sp>
      <p:graphicFrame>
        <p:nvGraphicFramePr>
          <p:cNvPr id="2" name="图示 1"/>
          <p:cNvGraphicFramePr/>
          <p:nvPr/>
        </p:nvGraphicFramePr>
        <p:xfrm>
          <a:off x="1733555" y="929644"/>
          <a:ext cx="7920979" cy="648080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a:spLocks noGrp="1" noChangeArrowheads="1"/>
          </p:cNvSpPr>
          <p:nvPr>
            <p:ph type="title"/>
          </p:nvPr>
        </p:nvSpPr>
        <p:spPr>
          <a:xfrm>
            <a:off x="0" y="1"/>
            <a:ext cx="10668000" cy="929644"/>
          </a:xfrm>
          <a:solidFill>
            <a:srgbClr val="0000CC"/>
          </a:solidFill>
        </p:spPr>
        <p:txBody>
          <a:bodyPr anchor="ctr" anchorCtr="1"/>
          <a:lstStyle/>
          <a:p>
            <a:pPr eaLnBrk="1" hangingPunct="1"/>
            <a:r>
              <a:rPr lang="zh-CN" altLang="en-US" sz="2800" b="1" dirty="0" smtClean="0">
                <a:solidFill>
                  <a:srgbClr val="FFFFFF"/>
                </a:solidFill>
                <a:latin typeface="华文中宋" pitchFamily="2" charset="-122"/>
                <a:ea typeface="华文中宋" pitchFamily="2" charset="-122"/>
              </a:rPr>
              <a:t>开篇案例</a:t>
            </a:r>
            <a:r>
              <a:rPr lang="en-US" altLang="zh-CN" sz="2800" b="1" dirty="0" smtClean="0">
                <a:solidFill>
                  <a:srgbClr val="FFFFFF"/>
                </a:solidFill>
                <a:latin typeface="华文中宋" pitchFamily="2" charset="-122"/>
                <a:ea typeface="华文中宋" pitchFamily="2" charset="-122"/>
              </a:rPr>
              <a:t>——</a:t>
            </a:r>
            <a:r>
              <a:rPr lang="zh-CN" altLang="en-US" sz="2800" b="1" dirty="0">
                <a:solidFill>
                  <a:srgbClr val="FFFFFF"/>
                </a:solidFill>
                <a:latin typeface="华文中宋" pitchFamily="2" charset="-122"/>
                <a:ea typeface="华文中宋" pitchFamily="2" charset="-122"/>
              </a:rPr>
              <a:t>用“薪”关爱员工的胖东来</a:t>
            </a:r>
            <a:endParaRPr lang="zh-CN" altLang="en-US" sz="2800" b="1" dirty="0" smtClean="0">
              <a:solidFill>
                <a:srgbClr val="FFFFFF"/>
              </a:solidFill>
              <a:latin typeface="华文中宋" pitchFamily="2" charset="-122"/>
              <a:ea typeface="华文中宋" pitchFamily="2" charset="-122"/>
            </a:endParaRPr>
          </a:p>
        </p:txBody>
      </p:sp>
      <p:pic>
        <p:nvPicPr>
          <p:cNvPr id="3" name="图片 2"/>
          <p:cNvPicPr>
            <a:picLocks noChangeAspect="1"/>
          </p:cNvPicPr>
          <p:nvPr/>
        </p:nvPicPr>
        <p:blipFill>
          <a:blip r:embed="rId1" cstate="print"/>
          <a:stretch>
            <a:fillRect/>
          </a:stretch>
        </p:blipFill>
        <p:spPr>
          <a:xfrm>
            <a:off x="2453644" y="3353949"/>
            <a:ext cx="5543550" cy="1276350"/>
          </a:xfrm>
          <a:prstGeom prst="rect">
            <a:avLst/>
          </a:prstGeom>
        </p:spPr>
      </p:pic>
      <p:sp>
        <p:nvSpPr>
          <p:cNvPr id="4" name="文本框 3"/>
          <p:cNvSpPr txBox="1"/>
          <p:nvPr/>
        </p:nvSpPr>
        <p:spPr>
          <a:xfrm>
            <a:off x="1013466" y="1172616"/>
            <a:ext cx="8641068" cy="1938992"/>
          </a:xfrm>
          <a:prstGeom prst="rect">
            <a:avLst/>
          </a:prstGeom>
          <a:noFill/>
        </p:spPr>
        <p:txBody>
          <a:bodyPr wrap="square" rtlCol="0">
            <a:spAutoFit/>
          </a:bodyPr>
          <a:lstStyle/>
          <a:p>
            <a:r>
              <a:rPr lang="en-US" altLang="zh-CN" dirty="0" smtClean="0"/>
              <a:t>        </a:t>
            </a:r>
            <a:r>
              <a:rPr lang="zh-CN" altLang="zh-CN" dirty="0" smtClean="0"/>
              <a:t>胖</a:t>
            </a:r>
            <a:r>
              <a:rPr lang="zh-CN" altLang="zh-CN" dirty="0"/>
              <a:t>东来商贸集团公司是一家近年来逐渐引起企业界关注的一家商业零售企业。胖东来创建于</a:t>
            </a:r>
            <a:r>
              <a:rPr lang="en-US" altLang="zh-CN" dirty="0"/>
              <a:t>1995</a:t>
            </a:r>
            <a:r>
              <a:rPr lang="zh-CN" altLang="zh-CN" dirty="0"/>
              <a:t>年</a:t>
            </a:r>
            <a:r>
              <a:rPr lang="en-US" altLang="zh-CN" dirty="0"/>
              <a:t>3</a:t>
            </a:r>
            <a:r>
              <a:rPr lang="zh-CN" altLang="zh-CN" dirty="0"/>
              <a:t>月，总部位于河南省许昌市，在许昌市、新乡市等城市拥有</a:t>
            </a:r>
            <a:r>
              <a:rPr lang="en-US" altLang="zh-CN" dirty="0"/>
              <a:t>30</a:t>
            </a:r>
            <a:r>
              <a:rPr lang="zh-CN" altLang="zh-CN" dirty="0"/>
              <a:t>多家连锁店</a:t>
            </a:r>
            <a:r>
              <a:rPr lang="zh-CN" altLang="zh-CN" dirty="0" smtClean="0"/>
              <a:t>。</a:t>
            </a:r>
            <a:r>
              <a:rPr lang="zh-CN" altLang="zh-CN" dirty="0"/>
              <a:t>早在</a:t>
            </a:r>
            <a:r>
              <a:rPr lang="en-US" altLang="zh-CN" dirty="0"/>
              <a:t>2008</a:t>
            </a:r>
            <a:r>
              <a:rPr lang="zh-CN" altLang="zh-CN" dirty="0"/>
              <a:t>年时，胖东来在人均销售额、人均利润、坪效等核心指标方面已经在中国民营商业企业中排名</a:t>
            </a:r>
            <a:r>
              <a:rPr lang="zh-CN" altLang="zh-CN" dirty="0" smtClean="0"/>
              <a:t>第一</a:t>
            </a:r>
            <a:r>
              <a:rPr lang="zh-CN" altLang="en-US" dirty="0" smtClean="0"/>
              <a:t>。</a:t>
            </a:r>
            <a:endParaRPr lang="zh-CN" altLang="en-US" dirty="0"/>
          </a:p>
        </p:txBody>
      </p:sp>
      <p:sp>
        <p:nvSpPr>
          <p:cNvPr id="5" name="文本框 4"/>
          <p:cNvSpPr txBox="1"/>
          <p:nvPr/>
        </p:nvSpPr>
        <p:spPr>
          <a:xfrm>
            <a:off x="1013467" y="4945965"/>
            <a:ext cx="8641068" cy="1569660"/>
          </a:xfrm>
          <a:prstGeom prst="rect">
            <a:avLst/>
          </a:prstGeom>
          <a:noFill/>
        </p:spPr>
        <p:txBody>
          <a:bodyPr wrap="square" rtlCol="0">
            <a:spAutoFit/>
          </a:bodyPr>
          <a:lstStyle/>
          <a:p>
            <a:r>
              <a:rPr lang="en-US" altLang="zh-CN" dirty="0" smtClean="0"/>
              <a:t>        </a:t>
            </a:r>
            <a:r>
              <a:rPr lang="zh-CN" altLang="zh-CN" dirty="0" smtClean="0"/>
              <a:t>胖</a:t>
            </a:r>
            <a:r>
              <a:rPr lang="zh-CN" altLang="zh-CN" dirty="0"/>
              <a:t>东来的优质顾客服务是依靠所有胖东来员工极度敬业的工作热情支撑起来的</a:t>
            </a:r>
            <a:r>
              <a:rPr lang="zh-CN" altLang="zh-CN" dirty="0" smtClean="0"/>
              <a:t>。</a:t>
            </a:r>
            <a:r>
              <a:rPr lang="zh-CN" altLang="en-US" dirty="0" smtClean="0"/>
              <a:t>胖东来</a:t>
            </a:r>
            <a:r>
              <a:rPr lang="zh-CN" altLang="zh-CN" dirty="0" smtClean="0"/>
              <a:t>秘密</a:t>
            </a:r>
            <a:r>
              <a:rPr lang="zh-CN" altLang="zh-CN" dirty="0"/>
              <a:t>之一就在于胖东来能够用</a:t>
            </a:r>
            <a:r>
              <a:rPr lang="en-US" altLang="zh-CN" dirty="0"/>
              <a:t>“</a:t>
            </a:r>
            <a:r>
              <a:rPr lang="zh-CN" altLang="zh-CN" dirty="0"/>
              <a:t>薪</a:t>
            </a:r>
            <a:r>
              <a:rPr lang="en-US" altLang="zh-CN" dirty="0"/>
              <a:t>”</a:t>
            </a:r>
            <a:r>
              <a:rPr lang="zh-CN" altLang="zh-CN" dirty="0"/>
              <a:t>关爱员工，采用了在零售行业中罕见的高薪酬、高福利政策。</a:t>
            </a:r>
            <a:endParaRPr lang="zh-CN" altLang="en-US" dirty="0"/>
          </a:p>
          <a:p>
            <a:endParaRPr lang="zh-CN" altLang="en-US" dirty="0"/>
          </a:p>
        </p:txBody>
      </p:sp>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2800" b="1" smtClean="0">
                <a:solidFill>
                  <a:srgbClr val="FFFFFF"/>
                </a:solidFill>
                <a:latin typeface="华文中宋" pitchFamily="2" charset="-122"/>
                <a:ea typeface="华文中宋" pitchFamily="2" charset="-122"/>
                <a:sym typeface="Symbol" panose="05050102010706020507" pitchFamily="18" charset="2"/>
              </a:rPr>
              <a:t>传统薪酬存在的一些问题</a:t>
            </a:r>
            <a:endParaRPr lang="zh-CN" altLang="en-US" sz="2800" b="1" smtClean="0">
              <a:solidFill>
                <a:srgbClr val="FFFFFF"/>
              </a:solidFill>
              <a:latin typeface="华文中宋" pitchFamily="2" charset="-122"/>
              <a:ea typeface="华文中宋" pitchFamily="2" charset="-122"/>
              <a:sym typeface="Symbol" panose="05050102010706020507" pitchFamily="18" charset="2"/>
            </a:endParaRPr>
          </a:p>
        </p:txBody>
      </p:sp>
      <p:sp>
        <p:nvSpPr>
          <p:cNvPr id="76804" name="Rectangle 5"/>
          <p:cNvSpPr>
            <a:spLocks noChangeArrowheads="1"/>
          </p:cNvSpPr>
          <p:nvPr/>
        </p:nvSpPr>
        <p:spPr bwMode="auto">
          <a:xfrm>
            <a:off x="1012825" y="4008438"/>
            <a:ext cx="8439150" cy="488950"/>
          </a:xfrm>
          <a:prstGeom prst="rect">
            <a:avLst/>
          </a:prstGeom>
          <a:noFill/>
          <a:ln w="9525" algn="ctr">
            <a:noFill/>
            <a:miter lim="800000"/>
          </a:ln>
        </p:spPr>
        <p:txBody>
          <a:bodyPr anchor="ctr">
            <a:spAutoFit/>
          </a:bodyPr>
          <a:lstStyle/>
          <a:p>
            <a:pPr algn="l">
              <a:lnSpc>
                <a:spcPct val="130000"/>
              </a:lnSpc>
            </a:pPr>
            <a:r>
              <a:rPr lang="en-US" altLang="zh-CN" sz="2000"/>
              <a:t> </a:t>
            </a:r>
            <a:endParaRPr lang="en-US" altLang="zh-CN" sz="2000"/>
          </a:p>
        </p:txBody>
      </p:sp>
      <p:sp>
        <p:nvSpPr>
          <p:cNvPr id="2" name="圆角矩形 1"/>
          <p:cNvSpPr/>
          <p:nvPr/>
        </p:nvSpPr>
        <p:spPr bwMode="auto">
          <a:xfrm>
            <a:off x="1013466" y="1488126"/>
            <a:ext cx="9361156" cy="5922319"/>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lstStyle/>
          <a:p>
            <a:pPr marL="1270000" indent="-1270000" defTabSz="1044575">
              <a:lnSpc>
                <a:spcPct val="130000"/>
              </a:lnSpc>
            </a:pPr>
            <a:r>
              <a:rPr lang="zh-CN" altLang="en-US" dirty="0" smtClean="0"/>
              <a:t>        第一，</a:t>
            </a:r>
            <a:r>
              <a:rPr lang="zh-CN" altLang="zh-CN" dirty="0" smtClean="0"/>
              <a:t>传统</a:t>
            </a:r>
            <a:r>
              <a:rPr lang="zh-CN" altLang="zh-CN" dirty="0"/>
              <a:t>薪酬战略往往将目标界定在吸引、保留和</a:t>
            </a:r>
            <a:r>
              <a:rPr lang="zh-CN" altLang="zh-CN" dirty="0" smtClean="0"/>
              <a:t>激</a:t>
            </a:r>
            <a:endParaRPr lang="en-US" altLang="zh-CN" dirty="0" smtClean="0"/>
          </a:p>
          <a:p>
            <a:pPr marL="1270000" indent="-1270000" defTabSz="1044575">
              <a:lnSpc>
                <a:spcPct val="130000"/>
              </a:lnSpc>
            </a:pPr>
            <a:r>
              <a:rPr lang="zh-CN" altLang="zh-CN" dirty="0" smtClean="0"/>
              <a:t>员工方面</a:t>
            </a:r>
            <a:r>
              <a:rPr lang="zh-CN" altLang="en-US" dirty="0"/>
              <a:t>，</a:t>
            </a:r>
            <a:r>
              <a:rPr lang="zh-CN" altLang="zh-CN" dirty="0" smtClean="0"/>
              <a:t>采用</a:t>
            </a:r>
            <a:r>
              <a:rPr lang="zh-CN" altLang="zh-CN" dirty="0"/>
              <a:t>的战略通常是支付市场水平的薪</a:t>
            </a:r>
            <a:r>
              <a:rPr lang="zh-CN" altLang="zh-CN" dirty="0" smtClean="0"/>
              <a:t>酬</a:t>
            </a:r>
            <a:r>
              <a:rPr lang="zh-CN" altLang="en-US" dirty="0" smtClean="0"/>
              <a:t>。</a:t>
            </a:r>
            <a:endParaRPr lang="en-US" altLang="zh-CN" dirty="0" smtClean="0"/>
          </a:p>
          <a:p>
            <a:pPr marL="1270000" indent="-1270000" defTabSz="1044575">
              <a:lnSpc>
                <a:spcPct val="130000"/>
              </a:lnSpc>
            </a:pPr>
            <a:r>
              <a:rPr lang="zh-CN" altLang="en-US" dirty="0" smtClean="0"/>
              <a:t>        第二，</a:t>
            </a:r>
            <a:r>
              <a:rPr lang="zh-CN" altLang="zh-CN" dirty="0"/>
              <a:t>基本薪酬加上绩效加薪的战略对于强调稳定性和</a:t>
            </a:r>
            <a:r>
              <a:rPr lang="zh-CN" altLang="zh-CN" dirty="0" smtClean="0"/>
              <a:t>一</a:t>
            </a:r>
            <a:endParaRPr lang="en-US" altLang="zh-CN" dirty="0" smtClean="0"/>
          </a:p>
          <a:p>
            <a:pPr marL="1270000" indent="-1270000" defTabSz="1044575">
              <a:lnSpc>
                <a:spcPct val="130000"/>
              </a:lnSpc>
            </a:pPr>
            <a:r>
              <a:rPr lang="zh-CN" altLang="zh-CN" dirty="0" smtClean="0"/>
              <a:t>致</a:t>
            </a:r>
            <a:r>
              <a:rPr lang="zh-CN" altLang="zh-CN" dirty="0"/>
              <a:t>性的职能组织来说是非常适用</a:t>
            </a:r>
            <a:r>
              <a:rPr lang="zh-CN" altLang="zh-CN" dirty="0" smtClean="0"/>
              <a:t>的</a:t>
            </a:r>
            <a:r>
              <a:rPr lang="zh-CN" altLang="en-US" dirty="0"/>
              <a:t>，</a:t>
            </a:r>
            <a:r>
              <a:rPr lang="zh-CN" altLang="en-US" dirty="0" smtClean="0"/>
              <a:t>但</a:t>
            </a:r>
            <a:r>
              <a:rPr lang="zh-CN" altLang="zh-CN" dirty="0" smtClean="0"/>
              <a:t>对于</a:t>
            </a:r>
            <a:r>
              <a:rPr lang="zh-CN" altLang="zh-CN" dirty="0"/>
              <a:t>强调创新、市场</a:t>
            </a:r>
            <a:r>
              <a:rPr lang="zh-CN" altLang="zh-CN" dirty="0" smtClean="0"/>
              <a:t>、</a:t>
            </a:r>
            <a:endParaRPr lang="en-US" altLang="zh-CN" dirty="0"/>
          </a:p>
          <a:p>
            <a:pPr marL="1270000" indent="-1270000" defTabSz="1044575">
              <a:lnSpc>
                <a:spcPct val="130000"/>
              </a:lnSpc>
            </a:pPr>
            <a:r>
              <a:rPr lang="zh-CN" altLang="zh-CN" dirty="0" smtClean="0"/>
              <a:t>绩效</a:t>
            </a:r>
            <a:r>
              <a:rPr lang="zh-CN" altLang="zh-CN" dirty="0"/>
              <a:t>以及服务等的组织来说却存在</a:t>
            </a:r>
            <a:r>
              <a:rPr lang="zh-CN" altLang="zh-CN" dirty="0" smtClean="0"/>
              <a:t>局限</a:t>
            </a:r>
            <a:r>
              <a:rPr lang="zh-CN" altLang="en-US" dirty="0" smtClean="0"/>
              <a:t>。</a:t>
            </a:r>
            <a:endParaRPr lang="en-US" altLang="zh-CN" dirty="0" smtClean="0"/>
          </a:p>
          <a:p>
            <a:pPr marL="1270000" indent="-1270000" defTabSz="1044575">
              <a:lnSpc>
                <a:spcPct val="130000"/>
              </a:lnSpc>
            </a:pPr>
            <a:r>
              <a:rPr lang="zh-CN" altLang="en-US" dirty="0" smtClean="0"/>
              <a:t>        第三，</a:t>
            </a:r>
            <a:r>
              <a:rPr lang="zh-CN" altLang="zh-CN" dirty="0"/>
              <a:t>传统薪酬战略的基本薪酬部分强调的是保障性和</a:t>
            </a:r>
            <a:r>
              <a:rPr lang="zh-CN" altLang="zh-CN" dirty="0" smtClean="0"/>
              <a:t>职</a:t>
            </a:r>
            <a:endParaRPr lang="en-US" altLang="zh-CN" dirty="0"/>
          </a:p>
          <a:p>
            <a:pPr marL="1270000" indent="-1270000" defTabSz="1044575">
              <a:lnSpc>
                <a:spcPct val="130000"/>
              </a:lnSpc>
            </a:pPr>
            <a:r>
              <a:rPr lang="zh-CN" altLang="zh-CN" dirty="0" smtClean="0"/>
              <a:t>位</a:t>
            </a:r>
            <a:r>
              <a:rPr lang="zh-CN" altLang="zh-CN" dirty="0"/>
              <a:t>的持续晋升，而当今企业的组织结构开始从原来的</a:t>
            </a:r>
            <a:r>
              <a:rPr lang="zh-CN" altLang="zh-CN" dirty="0" smtClean="0"/>
              <a:t>金字塔</a:t>
            </a:r>
            <a:r>
              <a:rPr lang="zh-CN" altLang="zh-CN" dirty="0"/>
              <a:t>状</a:t>
            </a:r>
            <a:r>
              <a:rPr lang="zh-CN" altLang="zh-CN" dirty="0" smtClean="0"/>
              <a:t>职</a:t>
            </a:r>
            <a:endParaRPr lang="en-US" altLang="zh-CN" dirty="0" smtClean="0"/>
          </a:p>
          <a:p>
            <a:pPr marL="1270000" indent="-1270000" defTabSz="1044575">
              <a:lnSpc>
                <a:spcPct val="130000"/>
              </a:lnSpc>
            </a:pPr>
            <a:r>
              <a:rPr lang="zh-CN" altLang="zh-CN" dirty="0" smtClean="0"/>
              <a:t>能</a:t>
            </a:r>
            <a:r>
              <a:rPr lang="zh-CN" altLang="zh-CN" dirty="0"/>
              <a:t>型结构向扁平型结构转移。</a:t>
            </a:r>
            <a:endParaRPr lang="en-US" altLang="zh-CN" dirty="0" smtClean="0"/>
          </a:p>
          <a:p>
            <a:pPr marL="1270000" indent="-1270000" defTabSz="1044575">
              <a:lnSpc>
                <a:spcPct val="130000"/>
              </a:lnSpc>
            </a:pPr>
            <a:r>
              <a:rPr lang="zh-CN" altLang="en-US" dirty="0" smtClean="0"/>
              <a:t>        第四</a:t>
            </a:r>
            <a:r>
              <a:rPr lang="zh-CN" altLang="en-US" dirty="0"/>
              <a:t>，</a:t>
            </a:r>
            <a:r>
              <a:rPr lang="zh-CN" altLang="zh-CN" dirty="0"/>
              <a:t>新的竞争环境要求企业不断改善绩效和</a:t>
            </a:r>
            <a:r>
              <a:rPr lang="zh-CN" altLang="zh-CN" dirty="0" smtClean="0"/>
              <a:t>生产率</a:t>
            </a:r>
            <a:r>
              <a:rPr lang="zh-CN" altLang="en-US" dirty="0"/>
              <a:t>，</a:t>
            </a:r>
            <a:r>
              <a:rPr lang="zh-CN" altLang="zh-CN" dirty="0" smtClean="0"/>
              <a:t>改善</a:t>
            </a:r>
            <a:endParaRPr lang="en-US" altLang="zh-CN" dirty="0" smtClean="0"/>
          </a:p>
          <a:p>
            <a:pPr marL="1270000" indent="-1270000" defTabSz="1044575">
              <a:lnSpc>
                <a:spcPct val="130000"/>
              </a:lnSpc>
            </a:pPr>
            <a:r>
              <a:rPr lang="zh-CN" altLang="zh-CN" dirty="0" smtClean="0"/>
              <a:t>产品</a:t>
            </a:r>
            <a:r>
              <a:rPr lang="zh-CN" altLang="zh-CN" dirty="0"/>
              <a:t>或服务的</a:t>
            </a:r>
            <a:r>
              <a:rPr lang="zh-CN" altLang="zh-CN" dirty="0" smtClean="0"/>
              <a:t>质量</a:t>
            </a:r>
            <a:r>
              <a:rPr lang="zh-CN" altLang="en-US" dirty="0"/>
              <a:t>，</a:t>
            </a:r>
            <a:r>
              <a:rPr lang="zh-CN" altLang="zh-CN" dirty="0" smtClean="0"/>
              <a:t>同时</a:t>
            </a:r>
            <a:r>
              <a:rPr lang="zh-CN" altLang="zh-CN" dirty="0"/>
              <a:t>改善员工的工作和生活</a:t>
            </a:r>
            <a:r>
              <a:rPr lang="zh-CN" altLang="zh-CN" dirty="0" smtClean="0"/>
              <a:t>质量</a:t>
            </a:r>
            <a:r>
              <a:rPr lang="zh-CN" altLang="en-US" dirty="0"/>
              <a:t>，</a:t>
            </a:r>
            <a:r>
              <a:rPr lang="zh-CN" altLang="zh-CN" dirty="0" smtClean="0"/>
              <a:t>从而谋</a:t>
            </a:r>
            <a:endParaRPr lang="en-US" altLang="zh-CN" dirty="0"/>
          </a:p>
          <a:p>
            <a:pPr marL="1270000" indent="-1270000" defTabSz="1044575">
              <a:lnSpc>
                <a:spcPct val="130000"/>
              </a:lnSpc>
            </a:pPr>
            <a:r>
              <a:rPr lang="zh-CN" altLang="zh-CN" dirty="0" smtClean="0"/>
              <a:t>取</a:t>
            </a:r>
            <a:r>
              <a:rPr lang="zh-CN" altLang="zh-CN" dirty="0"/>
              <a:t>竞争优势。</a:t>
            </a:r>
            <a:endParaRPr kumimoji="1"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10668000" cy="1066800"/>
          </a:xfrm>
          <a:solidFill>
            <a:srgbClr val="0000CC"/>
          </a:solidFill>
        </p:spPr>
        <p:txBody>
          <a:bodyPr lIns="119420" tIns="59710" rIns="119420" bIns="59710" anchor="b"/>
          <a:lstStyle/>
          <a:p>
            <a:pPr defTabSz="1193800" eaLnBrk="1" hangingPunct="1">
              <a:lnSpc>
                <a:spcPct val="380000"/>
              </a:lnSpc>
            </a:pPr>
            <a:r>
              <a:rPr lang="zh-CN" altLang="en-US" sz="3200" b="1" dirty="0">
                <a:solidFill>
                  <a:srgbClr val="FFFFFF"/>
                </a:solidFill>
                <a:latin typeface="宋体" panose="02010600030101010101" pitchFamily="2" charset="-122"/>
              </a:rPr>
              <a:t>总</a:t>
            </a:r>
            <a:r>
              <a:rPr lang="zh-CN" altLang="en-US" sz="3200" b="1" dirty="0" smtClean="0">
                <a:solidFill>
                  <a:srgbClr val="FFFFFF"/>
                </a:solidFill>
                <a:latin typeface="宋体" panose="02010600030101010101" pitchFamily="2" charset="-122"/>
              </a:rPr>
              <a:t>战略的基本</a:t>
            </a:r>
            <a:r>
              <a:rPr lang="zh-CN" altLang="en-US" sz="3200" b="1" dirty="0">
                <a:solidFill>
                  <a:srgbClr val="FFFFFF"/>
                </a:solidFill>
                <a:latin typeface="宋体" panose="02010600030101010101" pitchFamily="2" charset="-122"/>
              </a:rPr>
              <a:t>内涵</a:t>
            </a:r>
            <a:endParaRPr lang="zh-CN" altLang="en-US" sz="3200" b="1" dirty="0" smtClean="0">
              <a:solidFill>
                <a:srgbClr val="FFFFFF"/>
              </a:solidFill>
              <a:latin typeface="宋体" panose="02010600030101010101" pitchFamily="2" charset="-122"/>
            </a:endParaRPr>
          </a:p>
        </p:txBody>
      </p:sp>
      <p:sp>
        <p:nvSpPr>
          <p:cNvPr id="77827" name="Text Box 3"/>
          <p:cNvSpPr txBox="1">
            <a:spLocks noChangeArrowheads="1"/>
          </p:cNvSpPr>
          <p:nvPr/>
        </p:nvSpPr>
        <p:spPr bwMode="auto">
          <a:xfrm>
            <a:off x="838200" y="1202960"/>
            <a:ext cx="9067800" cy="5769340"/>
          </a:xfrm>
          <a:prstGeom prst="rect">
            <a:avLst/>
          </a:prstGeom>
          <a:noFill/>
          <a:ln w="9525">
            <a:noFill/>
            <a:miter lim="800000"/>
          </a:ln>
        </p:spPr>
        <p:txBody>
          <a:bodyPr lIns="105223" tIns="52612" rIns="105223" bIns="52612" anchor="b">
            <a:spAutoFit/>
          </a:bodyPr>
          <a:lstStyle/>
          <a:p>
            <a:pPr marL="457200" indent="-457200" algn="l" defTabSz="1044575">
              <a:lnSpc>
                <a:spcPct val="150000"/>
              </a:lnSpc>
              <a:spcBef>
                <a:spcPct val="50000"/>
              </a:spcBef>
              <a:buFontTx/>
              <a:buChar char="♪"/>
            </a:pPr>
            <a:r>
              <a:rPr lang="en-US" altLang="zh-CN" sz="2800" dirty="0" smtClean="0"/>
              <a:t>  </a:t>
            </a:r>
            <a:r>
              <a:rPr lang="zh-CN" altLang="zh-CN" sz="2800" dirty="0" smtClean="0"/>
              <a:t>强调</a:t>
            </a:r>
            <a:r>
              <a:rPr lang="zh-CN" altLang="zh-CN" sz="2800" dirty="0"/>
              <a:t>的是外部市场敏感性而不是内部一致性</a:t>
            </a:r>
            <a:r>
              <a:rPr lang="zh-CN" altLang="en-US" sz="2700" dirty="0" smtClean="0">
                <a:latin typeface="宋体" panose="02010600030101010101" pitchFamily="2" charset="-122"/>
              </a:rPr>
              <a:t>；</a:t>
            </a:r>
            <a:endParaRPr lang="zh-CN" altLang="en-US" sz="2700" dirty="0">
              <a:latin typeface="宋体" panose="02010600030101010101" pitchFamily="2" charset="-122"/>
            </a:endParaRPr>
          </a:p>
          <a:p>
            <a:pPr marL="457200" indent="-457200" algn="l" defTabSz="1044575">
              <a:lnSpc>
                <a:spcPct val="150000"/>
              </a:lnSpc>
              <a:spcBef>
                <a:spcPct val="50000"/>
              </a:spcBef>
              <a:buFontTx/>
              <a:buChar char="♪"/>
            </a:pPr>
            <a:r>
              <a:rPr lang="en-US" altLang="zh-CN" sz="2800" dirty="0" smtClean="0"/>
              <a:t>  </a:t>
            </a:r>
            <a:r>
              <a:rPr lang="zh-CN" altLang="zh-CN" sz="2800" dirty="0" smtClean="0"/>
              <a:t>以</a:t>
            </a:r>
            <a:r>
              <a:rPr lang="zh-CN" altLang="zh-CN" sz="2800" dirty="0"/>
              <a:t>绩效为基础的可变薪酬而不是年度定期加薪</a:t>
            </a:r>
            <a:r>
              <a:rPr lang="zh-CN" altLang="en-US" sz="2700" dirty="0" smtClean="0">
                <a:latin typeface="宋体" panose="02010600030101010101" pitchFamily="2" charset="-122"/>
              </a:rPr>
              <a:t>；</a:t>
            </a:r>
            <a:endParaRPr lang="zh-CN" altLang="en-US" sz="2700" dirty="0">
              <a:latin typeface="宋体" panose="02010600030101010101" pitchFamily="2" charset="-122"/>
            </a:endParaRPr>
          </a:p>
          <a:p>
            <a:pPr marL="457200" indent="-457200" algn="l" defTabSz="1044575">
              <a:lnSpc>
                <a:spcPct val="150000"/>
              </a:lnSpc>
              <a:spcBef>
                <a:spcPct val="50000"/>
              </a:spcBef>
              <a:buFontTx/>
              <a:buChar char="♪"/>
            </a:pPr>
            <a:r>
              <a:rPr lang="zh-CN" altLang="en-US" sz="2700" dirty="0">
                <a:latin typeface="宋体" panose="02010600030101010101" pitchFamily="2" charset="-122"/>
              </a:rPr>
              <a:t> 风险分担的伙伴关系而不是既</a:t>
            </a:r>
            <a:r>
              <a:rPr lang="zh-CN" altLang="en-US" sz="2700" dirty="0" smtClean="0">
                <a:latin typeface="宋体" panose="02010600030101010101" pitchFamily="2" charset="-122"/>
              </a:rPr>
              <a:t>得</a:t>
            </a:r>
            <a:r>
              <a:rPr lang="zh-CN" altLang="en-US" sz="2700" dirty="0">
                <a:latin typeface="宋体" panose="02010600030101010101" pitchFamily="2" charset="-122"/>
              </a:rPr>
              <a:t>权利</a:t>
            </a:r>
            <a:r>
              <a:rPr lang="zh-CN" altLang="en-US" sz="2700" dirty="0" smtClean="0">
                <a:latin typeface="宋体" panose="02010600030101010101" pitchFamily="2" charset="-122"/>
              </a:rPr>
              <a:t>；</a:t>
            </a:r>
            <a:endParaRPr lang="zh-CN" altLang="en-US" sz="2700" dirty="0">
              <a:latin typeface="宋体" panose="02010600030101010101" pitchFamily="2" charset="-122"/>
            </a:endParaRPr>
          </a:p>
          <a:p>
            <a:pPr marL="457200" indent="-457200" algn="l" defTabSz="1044575">
              <a:lnSpc>
                <a:spcPct val="150000"/>
              </a:lnSpc>
              <a:spcBef>
                <a:spcPct val="50000"/>
              </a:spcBef>
              <a:buFontTx/>
              <a:buChar char="♪"/>
            </a:pPr>
            <a:r>
              <a:rPr lang="zh-CN" altLang="en-US" sz="2700" dirty="0">
                <a:latin typeface="宋体" panose="02010600030101010101" pitchFamily="2" charset="-122"/>
              </a:rPr>
              <a:t> 弹性的贡献机会而不是工作；</a:t>
            </a:r>
            <a:endParaRPr lang="zh-CN" altLang="en-US" sz="2700" dirty="0">
              <a:latin typeface="宋体" panose="02010600030101010101" pitchFamily="2" charset="-122"/>
            </a:endParaRPr>
          </a:p>
          <a:p>
            <a:pPr marL="457200" indent="-457200" algn="l" defTabSz="1044575">
              <a:lnSpc>
                <a:spcPct val="150000"/>
              </a:lnSpc>
              <a:spcBef>
                <a:spcPct val="50000"/>
              </a:spcBef>
              <a:buFontTx/>
              <a:buChar char="♪"/>
            </a:pPr>
            <a:r>
              <a:rPr lang="zh-CN" altLang="en-US" sz="2700" dirty="0">
                <a:latin typeface="宋体" panose="02010600030101010101" pitchFamily="2" charset="-122"/>
              </a:rPr>
              <a:t> </a:t>
            </a:r>
            <a:r>
              <a:rPr lang="zh-CN" altLang="en-US" sz="2700" dirty="0" smtClean="0">
                <a:latin typeface="宋体" panose="02010600030101010101" pitchFamily="2" charset="-122"/>
              </a:rPr>
              <a:t>横向的流动而不是垂直的晋升；</a:t>
            </a:r>
            <a:endParaRPr lang="zh-CN" altLang="en-US" sz="2700" dirty="0">
              <a:latin typeface="宋体" panose="02010600030101010101" pitchFamily="2" charset="-122"/>
            </a:endParaRPr>
          </a:p>
          <a:p>
            <a:pPr marL="457200" indent="-457200" algn="l" defTabSz="1044575">
              <a:lnSpc>
                <a:spcPct val="150000"/>
              </a:lnSpc>
              <a:spcBef>
                <a:spcPct val="50000"/>
              </a:spcBef>
              <a:buFontTx/>
              <a:buChar char="♪"/>
            </a:pPr>
            <a:r>
              <a:rPr lang="zh-CN" altLang="en-US" sz="2700" dirty="0">
                <a:latin typeface="宋体" panose="02010600030101010101" pitchFamily="2" charset="-122"/>
              </a:rPr>
              <a:t> 就业能力而</a:t>
            </a:r>
            <a:r>
              <a:rPr lang="zh-CN" altLang="en-US" sz="2700" dirty="0" smtClean="0">
                <a:latin typeface="宋体" panose="02010600030101010101" pitchFamily="2" charset="-122"/>
              </a:rPr>
              <a:t>不是工作的保障</a:t>
            </a:r>
            <a:r>
              <a:rPr lang="zh-CN" altLang="en-US" sz="2700" dirty="0">
                <a:latin typeface="宋体" panose="02010600030101010101" pitchFamily="2" charset="-122"/>
              </a:rPr>
              <a:t>性；</a:t>
            </a:r>
            <a:endParaRPr lang="zh-CN" altLang="en-US" sz="2700" dirty="0">
              <a:latin typeface="宋体" panose="02010600030101010101" pitchFamily="2" charset="-122"/>
            </a:endParaRPr>
          </a:p>
          <a:p>
            <a:pPr marL="457200" indent="-457200" algn="l" defTabSz="1044575">
              <a:lnSpc>
                <a:spcPct val="150000"/>
              </a:lnSpc>
              <a:spcBef>
                <a:spcPct val="50000"/>
              </a:spcBef>
              <a:buFontTx/>
              <a:buChar char="♪"/>
            </a:pPr>
            <a:r>
              <a:rPr lang="zh-CN" altLang="en-US" sz="2700" dirty="0">
                <a:latin typeface="宋体" panose="02010600030101010101" pitchFamily="2" charset="-122"/>
              </a:rPr>
              <a:t> 团队贡献而不是个人贡献。</a:t>
            </a:r>
            <a:endParaRPr lang="zh-CN" altLang="en-US" sz="2700" dirty="0">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0" y="0"/>
            <a:ext cx="10668000" cy="946150"/>
          </a:xfrm>
          <a:solidFill>
            <a:srgbClr val="0000CC"/>
          </a:solidFill>
        </p:spPr>
        <p:txBody>
          <a:bodyPr lIns="119420" tIns="59710" rIns="119420" bIns="59710" anchor="b"/>
          <a:lstStyle/>
          <a:p>
            <a:pPr defTabSz="1193800" eaLnBrk="1" hangingPunct="1">
              <a:lnSpc>
                <a:spcPct val="380000"/>
              </a:lnSpc>
            </a:pPr>
            <a:r>
              <a:rPr lang="zh-CN" altLang="en-US" sz="3200" b="1" dirty="0">
                <a:solidFill>
                  <a:srgbClr val="FFFFFF"/>
                </a:solidFill>
                <a:latin typeface="宋体" panose="02010600030101010101" pitchFamily="2" charset="-122"/>
              </a:rPr>
              <a:t>总</a:t>
            </a:r>
            <a:r>
              <a:rPr lang="zh-CN" altLang="en-US" sz="3200" b="1" dirty="0" smtClean="0">
                <a:solidFill>
                  <a:srgbClr val="FFFFFF"/>
                </a:solidFill>
                <a:latin typeface="宋体" panose="02010600030101010101" pitchFamily="2" charset="-122"/>
              </a:rPr>
              <a:t>薪酬战略的基本内涵：基本薪酬</a:t>
            </a:r>
            <a:endParaRPr lang="zh-CN" altLang="en-US" sz="3200" b="1" dirty="0" smtClean="0">
              <a:solidFill>
                <a:srgbClr val="FFFFFF"/>
              </a:solidFill>
              <a:latin typeface="宋体" panose="02010600030101010101" pitchFamily="2" charset="-122"/>
            </a:endParaRPr>
          </a:p>
        </p:txBody>
      </p:sp>
      <p:graphicFrame>
        <p:nvGraphicFramePr>
          <p:cNvPr id="5122" name="Object 3"/>
          <p:cNvGraphicFramePr>
            <a:graphicFrameLocks noChangeAspect="1"/>
          </p:cNvGraphicFramePr>
          <p:nvPr/>
        </p:nvGraphicFramePr>
        <p:xfrm>
          <a:off x="7494267" y="1146175"/>
          <a:ext cx="2597150" cy="3160713"/>
        </p:xfrm>
        <a:graphic>
          <a:graphicData uri="http://schemas.openxmlformats.org/presentationml/2006/ole">
            <mc:AlternateContent xmlns:mc="http://schemas.openxmlformats.org/markup-compatibility/2006">
              <mc:Choice xmlns:v="urn:schemas-microsoft-com:vml" Requires="v">
                <p:oleObj spid="_x0000_s4097" name="剪辑" r:id="rId1" imgW="16725900" imgH="20345400" progId="">
                  <p:embed/>
                </p:oleObj>
              </mc:Choice>
              <mc:Fallback>
                <p:oleObj name="剪辑" r:id="rId1" imgW="16725900" imgH="20345400" progId="">
                  <p:embed/>
                  <p:pic>
                    <p:nvPicPr>
                      <p:cNvPr id="0" name="图片 4096"/>
                      <p:cNvPicPr>
                        <a:picLocks noChangeAspect="1"/>
                      </p:cNvPicPr>
                      <p:nvPr/>
                    </p:nvPicPr>
                    <p:blipFill>
                      <a:blip r:embed="rId2"/>
                      <a:stretch>
                        <a:fillRect/>
                      </a:stretch>
                    </p:blipFill>
                    <p:spPr>
                      <a:xfrm>
                        <a:off x="7494267" y="1146175"/>
                        <a:ext cx="2597150" cy="3160713"/>
                      </a:xfrm>
                      <a:prstGeom prst="rect">
                        <a:avLst/>
                      </a:prstGeom>
                      <a:noFill/>
                      <a:ln w="9525">
                        <a:noFill/>
                      </a:ln>
                    </p:spPr>
                  </p:pic>
                </p:oleObj>
              </mc:Fallback>
            </mc:AlternateContent>
          </a:graphicData>
        </a:graphic>
      </p:graphicFrame>
      <p:sp>
        <p:nvSpPr>
          <p:cNvPr id="5125" name="Text Box 5"/>
          <p:cNvSpPr txBox="1">
            <a:spLocks noChangeArrowheads="1"/>
          </p:cNvSpPr>
          <p:nvPr/>
        </p:nvSpPr>
        <p:spPr bwMode="auto">
          <a:xfrm>
            <a:off x="1013466" y="1649733"/>
            <a:ext cx="6240778" cy="4315027"/>
          </a:xfrm>
          <a:prstGeom prst="rect">
            <a:avLst/>
          </a:prstGeom>
          <a:noFill/>
          <a:ln w="9525">
            <a:noFill/>
            <a:miter lim="800000"/>
          </a:ln>
        </p:spPr>
        <p:txBody>
          <a:bodyPr wrap="square">
            <a:spAutoFit/>
          </a:bodyPr>
          <a:lstStyle/>
          <a:p>
            <a:pPr algn="l">
              <a:lnSpc>
                <a:spcPct val="140000"/>
              </a:lnSpc>
              <a:spcBef>
                <a:spcPct val="20000"/>
              </a:spcBef>
              <a:buClr>
                <a:srgbClr val="663300"/>
              </a:buClr>
              <a:buSzPct val="120000"/>
              <a:buFont typeface="Wingdings" panose="05000000000000000000" pitchFamily="2" charset="2"/>
              <a:buChar char="è"/>
            </a:pPr>
            <a:r>
              <a:rPr lang="en-US" altLang="zh-CN" sz="2800" dirty="0" smtClean="0"/>
              <a:t>    </a:t>
            </a:r>
            <a:r>
              <a:rPr lang="zh-CN" altLang="zh-CN" sz="2800" dirty="0" smtClean="0"/>
              <a:t>在</a:t>
            </a:r>
            <a:r>
              <a:rPr lang="zh-CN" altLang="zh-CN" sz="2800" dirty="0"/>
              <a:t>企业支付能力一定的情况</a:t>
            </a:r>
            <a:r>
              <a:rPr lang="zh-CN" altLang="zh-CN" sz="2800" dirty="0" smtClean="0"/>
              <a:t>下</a:t>
            </a:r>
            <a:r>
              <a:rPr lang="zh-CN" altLang="en-US" sz="2800" dirty="0" smtClean="0"/>
              <a:t>，</a:t>
            </a:r>
            <a:r>
              <a:rPr lang="zh-CN" altLang="zh-CN" sz="2800" dirty="0" smtClean="0"/>
              <a:t>尽量</a:t>
            </a:r>
            <a:r>
              <a:rPr lang="zh-CN" altLang="zh-CN" sz="2800" dirty="0"/>
              <a:t>使基本薪酬水平紧密地与竞争性劳动力市场保持</a:t>
            </a:r>
            <a:r>
              <a:rPr lang="zh-CN" altLang="zh-CN" sz="2800" dirty="0" smtClean="0"/>
              <a:t>一致</a:t>
            </a:r>
            <a:r>
              <a:rPr lang="zh-CN" altLang="en-US" sz="2800" dirty="0" smtClean="0"/>
              <a:t>，</a:t>
            </a:r>
            <a:r>
              <a:rPr lang="zh-CN" altLang="zh-CN" sz="2800" dirty="0" smtClean="0"/>
              <a:t>以</a:t>
            </a:r>
            <a:r>
              <a:rPr lang="zh-CN" altLang="zh-CN" sz="2800" dirty="0"/>
              <a:t>保证组织能够获得高质量的人才</a:t>
            </a:r>
            <a:r>
              <a:rPr lang="en-US" altLang="zh-CN" sz="2800" dirty="0"/>
              <a:t>——</a:t>
            </a:r>
            <a:r>
              <a:rPr lang="zh-CN" altLang="zh-CN" sz="2800" dirty="0"/>
              <a:t>利用基本工资来强调那些对企业具有战略重要性的工作和技能。</a:t>
            </a:r>
            <a:r>
              <a:rPr lang="zh-CN" altLang="zh-CN" sz="2800" dirty="0" smtClean="0"/>
              <a:t>同时</a:t>
            </a:r>
            <a:r>
              <a:rPr lang="zh-CN" altLang="en-US" sz="2800" dirty="0" smtClean="0"/>
              <a:t>，</a:t>
            </a:r>
            <a:r>
              <a:rPr lang="zh-CN" altLang="zh-CN" sz="2800" dirty="0" smtClean="0"/>
              <a:t>基本</a:t>
            </a:r>
            <a:r>
              <a:rPr lang="zh-CN" altLang="zh-CN" sz="2800" dirty="0"/>
              <a:t>薪酬还起着充当可变薪酬的一个平台的作用。</a:t>
            </a:r>
            <a:endParaRPr lang="zh-CN" altLang="en-US" b="0" dirty="0">
              <a:ea typeface="幼圆" pitchFamily="49" charset="-122"/>
            </a:endParaRPr>
          </a:p>
        </p:txBody>
      </p:sp>
    </p:spTree>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0"/>
            <a:ext cx="10668000" cy="946150"/>
          </a:xfrm>
          <a:solidFill>
            <a:srgbClr val="0000CC"/>
          </a:solidFill>
        </p:spPr>
        <p:txBody>
          <a:bodyPr lIns="119420" tIns="59710" rIns="119420" bIns="59710" anchor="b"/>
          <a:lstStyle/>
          <a:p>
            <a:pPr defTabSz="1193800" eaLnBrk="1" hangingPunct="1">
              <a:lnSpc>
                <a:spcPct val="380000"/>
              </a:lnSpc>
            </a:pPr>
            <a:r>
              <a:rPr lang="zh-CN" altLang="en-US" sz="3200" b="1" dirty="0" smtClean="0">
                <a:solidFill>
                  <a:srgbClr val="FFFFFF"/>
                </a:solidFill>
                <a:latin typeface="宋体" panose="02010600030101010101" pitchFamily="2" charset="-122"/>
              </a:rPr>
              <a:t>总薪酬战略的基本内涵：可变薪酬</a:t>
            </a:r>
            <a:endParaRPr lang="zh-CN" altLang="en-US" sz="3200" b="1" dirty="0" smtClean="0">
              <a:solidFill>
                <a:srgbClr val="FFFFFF"/>
              </a:solidFill>
              <a:latin typeface="宋体" panose="02010600030101010101" pitchFamily="2" charset="-122"/>
            </a:endParaRPr>
          </a:p>
        </p:txBody>
      </p:sp>
      <p:sp>
        <p:nvSpPr>
          <p:cNvPr id="78851" name="Text Box 3"/>
          <p:cNvSpPr txBox="1">
            <a:spLocks noChangeArrowheads="1"/>
          </p:cNvSpPr>
          <p:nvPr/>
        </p:nvSpPr>
        <p:spPr bwMode="auto">
          <a:xfrm>
            <a:off x="762000" y="1143000"/>
            <a:ext cx="8915400" cy="6161687"/>
          </a:xfrm>
          <a:prstGeom prst="rect">
            <a:avLst/>
          </a:prstGeom>
          <a:noFill/>
          <a:ln w="9525">
            <a:noFill/>
            <a:miter lim="800000"/>
          </a:ln>
        </p:spPr>
        <p:txBody>
          <a:bodyPr>
            <a:spAutoFit/>
          </a:bodyPr>
          <a:lstStyle/>
          <a:p>
            <a:pPr algn="l">
              <a:lnSpc>
                <a:spcPct val="160000"/>
              </a:lnSpc>
              <a:spcBef>
                <a:spcPct val="20000"/>
              </a:spcBef>
              <a:buClr>
                <a:srgbClr val="663300"/>
              </a:buClr>
              <a:buSzPct val="120000"/>
              <a:buFont typeface="Wingdings" panose="05000000000000000000" pitchFamily="2" charset="2"/>
              <a:buChar char="è"/>
            </a:pPr>
            <a:r>
              <a:rPr lang="zh-CN" altLang="zh-CN" sz="2800" dirty="0"/>
              <a:t>总薪酬战略非常强调可变薪酬的运用。这是因为</a:t>
            </a:r>
            <a:r>
              <a:rPr lang="en-US" altLang="zh-CN" sz="2800" dirty="0"/>
              <a:t>,</a:t>
            </a:r>
            <a:r>
              <a:rPr lang="zh-CN" altLang="zh-CN" sz="2800" dirty="0"/>
              <a:t>与基本薪酬相比</a:t>
            </a:r>
            <a:r>
              <a:rPr lang="en-US" altLang="zh-CN" sz="2800" dirty="0"/>
              <a:t>,</a:t>
            </a:r>
            <a:r>
              <a:rPr lang="zh-CN" altLang="zh-CN" sz="2800" dirty="0"/>
              <a:t>可变薪酬更容易通过调整来反映组织目标的变化</a:t>
            </a:r>
            <a:r>
              <a:rPr lang="zh-CN" altLang="zh-CN" sz="2800" dirty="0" smtClean="0"/>
              <a:t>。</a:t>
            </a:r>
            <a:endParaRPr lang="en-US" altLang="zh-CN" sz="2800" dirty="0" smtClean="0"/>
          </a:p>
          <a:p>
            <a:pPr algn="l">
              <a:lnSpc>
                <a:spcPct val="160000"/>
              </a:lnSpc>
              <a:spcBef>
                <a:spcPct val="20000"/>
              </a:spcBef>
              <a:buClr>
                <a:srgbClr val="663300"/>
              </a:buClr>
              <a:buSzPct val="120000"/>
              <a:buFont typeface="Wingdings" panose="05000000000000000000" pitchFamily="2" charset="2"/>
              <a:buChar char="è"/>
            </a:pPr>
            <a:r>
              <a:rPr lang="zh-CN" altLang="en-US" sz="2500" dirty="0" smtClean="0">
                <a:latin typeface="宋体" panose="02010600030101010101" pitchFamily="2" charset="-122"/>
              </a:rPr>
              <a:t>  </a:t>
            </a:r>
            <a:r>
              <a:rPr lang="zh-CN" altLang="en-US" sz="2500" dirty="0">
                <a:latin typeface="宋体" panose="02010600030101010101" pitchFamily="2" charset="-122"/>
              </a:rPr>
              <a:t>它包括群体可变薪酬、经营计划利润分享、一次性奖励、个人可变薪酬等多种方式。</a:t>
            </a:r>
            <a:endParaRPr lang="zh-CN" altLang="en-US" sz="2500" dirty="0">
              <a:latin typeface="宋体" panose="02010600030101010101" pitchFamily="2" charset="-122"/>
            </a:endParaRPr>
          </a:p>
          <a:p>
            <a:pPr algn="l">
              <a:lnSpc>
                <a:spcPct val="160000"/>
              </a:lnSpc>
              <a:spcBef>
                <a:spcPct val="20000"/>
              </a:spcBef>
              <a:buClr>
                <a:srgbClr val="663300"/>
              </a:buClr>
              <a:buSzPct val="120000"/>
              <a:buFont typeface="Wingdings" panose="05000000000000000000" pitchFamily="2" charset="2"/>
              <a:buChar char="è"/>
            </a:pPr>
            <a:r>
              <a:rPr lang="zh-CN" altLang="en-US" sz="2500" dirty="0">
                <a:latin typeface="宋体" panose="02010600030101010101" pitchFamily="2" charset="-122"/>
              </a:rPr>
              <a:t>  能够对员工所达成的有利企业成功的绩效提供灵活奖励。</a:t>
            </a:r>
            <a:endParaRPr lang="zh-CN" altLang="en-US" sz="2500" dirty="0">
              <a:latin typeface="宋体" panose="02010600030101010101" pitchFamily="2" charset="-122"/>
            </a:endParaRPr>
          </a:p>
          <a:p>
            <a:pPr algn="l">
              <a:lnSpc>
                <a:spcPct val="160000"/>
              </a:lnSpc>
              <a:spcBef>
                <a:spcPct val="20000"/>
              </a:spcBef>
              <a:buClr>
                <a:srgbClr val="663300"/>
              </a:buClr>
              <a:buSzPct val="120000"/>
              <a:buFont typeface="Wingdings" panose="05000000000000000000" pitchFamily="2" charset="2"/>
              <a:buChar char="è"/>
            </a:pPr>
            <a:r>
              <a:rPr lang="zh-CN" altLang="en-US" sz="2500" dirty="0">
                <a:latin typeface="宋体" panose="02010600030101010101" pitchFamily="2" charset="-122"/>
              </a:rPr>
              <a:t>  在企业经营不利时有利于控制企业的成本。</a:t>
            </a:r>
            <a:endParaRPr lang="zh-CN" altLang="en-US" sz="2500" dirty="0">
              <a:latin typeface="宋体" panose="02010600030101010101" pitchFamily="2" charset="-122"/>
            </a:endParaRPr>
          </a:p>
          <a:p>
            <a:pPr algn="l">
              <a:lnSpc>
                <a:spcPct val="160000"/>
              </a:lnSpc>
              <a:spcBef>
                <a:spcPct val="20000"/>
              </a:spcBef>
              <a:buClr>
                <a:srgbClr val="663300"/>
              </a:buClr>
              <a:buSzPct val="120000"/>
              <a:buFont typeface="Wingdings" panose="05000000000000000000" pitchFamily="2" charset="2"/>
              <a:buChar char="è"/>
            </a:pPr>
            <a:r>
              <a:rPr lang="zh-CN" altLang="en-US" sz="2500" dirty="0">
                <a:latin typeface="宋体" panose="02010600030101010101" pitchFamily="2" charset="-122"/>
              </a:rPr>
              <a:t>  以一种积极的方式将员工和企业联系在一起，从而为在双方之间建立起伙伴关系提供了便利。</a:t>
            </a:r>
            <a:endParaRPr lang="zh-CN" altLang="en-US" b="0" dirty="0">
              <a:ea typeface="幼圆" pitchFamily="49" charset="-122"/>
            </a:endParaRPr>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0" y="0"/>
            <a:ext cx="10668000" cy="946150"/>
          </a:xfrm>
          <a:solidFill>
            <a:srgbClr val="0000CC"/>
          </a:solidFill>
        </p:spPr>
        <p:txBody>
          <a:bodyPr lIns="119420" tIns="59710" rIns="119420" bIns="59710" anchor="b"/>
          <a:lstStyle/>
          <a:p>
            <a:pPr defTabSz="1193800" eaLnBrk="1" hangingPunct="1">
              <a:lnSpc>
                <a:spcPct val="380000"/>
              </a:lnSpc>
            </a:pPr>
            <a:r>
              <a:rPr lang="zh-CN" altLang="en-US" sz="3200" b="1" dirty="0" smtClean="0">
                <a:solidFill>
                  <a:srgbClr val="FFFFFF"/>
                </a:solidFill>
                <a:latin typeface="宋体" panose="02010600030101010101" pitchFamily="2" charset="-122"/>
              </a:rPr>
              <a:t>总薪酬战略的基本内涵：福利</a:t>
            </a:r>
            <a:endParaRPr lang="zh-CN" altLang="en-US" sz="3200" b="1" dirty="0" smtClean="0">
              <a:solidFill>
                <a:srgbClr val="FFFFFF"/>
              </a:solidFill>
              <a:latin typeface="宋体" panose="02010600030101010101" pitchFamily="2" charset="-122"/>
            </a:endParaRPr>
          </a:p>
        </p:txBody>
      </p:sp>
      <p:sp>
        <p:nvSpPr>
          <p:cNvPr id="79875" name="Text Box 3"/>
          <p:cNvSpPr txBox="1">
            <a:spLocks noChangeArrowheads="1"/>
          </p:cNvSpPr>
          <p:nvPr/>
        </p:nvSpPr>
        <p:spPr bwMode="auto">
          <a:xfrm>
            <a:off x="990600" y="1649733"/>
            <a:ext cx="8686800" cy="4632037"/>
          </a:xfrm>
          <a:prstGeom prst="rect">
            <a:avLst/>
          </a:prstGeom>
          <a:noFill/>
          <a:ln w="9525">
            <a:noFill/>
            <a:miter lim="800000"/>
          </a:ln>
        </p:spPr>
        <p:txBody>
          <a:bodyPr>
            <a:spAutoFit/>
          </a:bodyPr>
          <a:lstStyle/>
          <a:p>
            <a:pPr algn="l">
              <a:lnSpc>
                <a:spcPct val="160000"/>
              </a:lnSpc>
              <a:spcBef>
                <a:spcPct val="20000"/>
              </a:spcBef>
              <a:buClr>
                <a:srgbClr val="663300"/>
              </a:buClr>
              <a:buSzPct val="120000"/>
              <a:buFont typeface="Wingdings" panose="05000000000000000000" pitchFamily="2" charset="2"/>
              <a:buChar char="è"/>
            </a:pPr>
            <a:r>
              <a:rPr lang="en-US" altLang="zh-CN" sz="2500" dirty="0">
                <a:latin typeface="宋体" panose="02010600030101010101" pitchFamily="2" charset="-122"/>
              </a:rPr>
              <a:t>  </a:t>
            </a:r>
            <a:r>
              <a:rPr lang="zh-CN" altLang="en-US" sz="2500" dirty="0">
                <a:latin typeface="宋体" panose="02010600030101010101" pitchFamily="2" charset="-122"/>
              </a:rPr>
              <a:t>弹性福利计划。</a:t>
            </a:r>
            <a:endParaRPr lang="zh-CN" altLang="en-US" sz="2500" dirty="0">
              <a:latin typeface="宋体" panose="02010600030101010101" pitchFamily="2" charset="-122"/>
            </a:endParaRPr>
          </a:p>
          <a:p>
            <a:pPr algn="l">
              <a:lnSpc>
                <a:spcPct val="160000"/>
              </a:lnSpc>
              <a:spcBef>
                <a:spcPct val="20000"/>
              </a:spcBef>
              <a:buClr>
                <a:srgbClr val="663300"/>
              </a:buClr>
              <a:buSzPct val="120000"/>
              <a:buFont typeface="Wingdings" panose="05000000000000000000" pitchFamily="2" charset="2"/>
              <a:buChar char="è"/>
            </a:pPr>
            <a:r>
              <a:rPr lang="zh-CN" altLang="en-US" sz="2500" dirty="0">
                <a:latin typeface="宋体" panose="02010600030101010101" pitchFamily="2" charset="-122"/>
              </a:rPr>
              <a:t>  福利计划是针对绩效和强调目标的，而并非是单纯地为了追随其他组织。</a:t>
            </a:r>
            <a:endParaRPr lang="zh-CN" altLang="en-US" sz="2500" dirty="0">
              <a:latin typeface="宋体" panose="02010600030101010101" pitchFamily="2" charset="-122"/>
            </a:endParaRPr>
          </a:p>
          <a:p>
            <a:pPr algn="l">
              <a:lnSpc>
                <a:spcPct val="160000"/>
              </a:lnSpc>
              <a:spcBef>
                <a:spcPct val="20000"/>
              </a:spcBef>
              <a:buClr>
                <a:srgbClr val="663300"/>
              </a:buClr>
              <a:buSzPct val="120000"/>
              <a:buFont typeface="Wingdings" panose="05000000000000000000" pitchFamily="2" charset="2"/>
              <a:buChar char="è"/>
            </a:pPr>
            <a:r>
              <a:rPr lang="zh-CN" altLang="en-US" sz="2500" dirty="0">
                <a:latin typeface="宋体" panose="02010600030101010101" pitchFamily="2" charset="-122"/>
              </a:rPr>
              <a:t>  为迎接未来的挑战而创新性地使用福利计划。</a:t>
            </a:r>
            <a:endParaRPr lang="zh-CN" altLang="en-US" sz="2500" dirty="0">
              <a:latin typeface="宋体" panose="02010600030101010101" pitchFamily="2" charset="-122"/>
            </a:endParaRPr>
          </a:p>
          <a:p>
            <a:pPr algn="l">
              <a:lnSpc>
                <a:spcPct val="160000"/>
              </a:lnSpc>
              <a:spcBef>
                <a:spcPct val="20000"/>
              </a:spcBef>
              <a:buClr>
                <a:srgbClr val="663300"/>
              </a:buClr>
              <a:buSzPct val="120000"/>
              <a:buFont typeface="Wingdings" panose="05000000000000000000" pitchFamily="2" charset="2"/>
              <a:buChar char="è"/>
            </a:pPr>
            <a:r>
              <a:rPr lang="zh-CN" altLang="en-US" sz="2500" dirty="0">
                <a:latin typeface="宋体" panose="02010600030101010101" pitchFamily="2" charset="-122"/>
              </a:rPr>
              <a:t>  </a:t>
            </a:r>
            <a:r>
              <a:rPr lang="zh-CN" altLang="en-US" sz="2500" dirty="0" smtClean="0">
                <a:latin typeface="宋体" panose="02010600030101010101" pitchFamily="2" charset="-122"/>
              </a:rPr>
              <a:t>重视对间接</a:t>
            </a:r>
            <a:r>
              <a:rPr lang="zh-CN" altLang="en-US" sz="2500" dirty="0">
                <a:latin typeface="宋体" panose="02010600030101010101" pitchFamily="2" charset="-122"/>
              </a:rPr>
              <a:t>薪酬成本进行管理以及实行成本分担，因为间接薪酬</a:t>
            </a:r>
            <a:r>
              <a:rPr lang="zh-CN" altLang="en-US" sz="2500" dirty="0" smtClean="0">
                <a:latin typeface="宋体" panose="02010600030101010101" pitchFamily="2" charset="-122"/>
              </a:rPr>
              <a:t>只是总薪酬管理</a:t>
            </a:r>
            <a:r>
              <a:rPr lang="zh-CN" altLang="en-US" sz="2500" dirty="0">
                <a:latin typeface="宋体" panose="02010600030101010101" pitchFamily="2" charset="-122"/>
              </a:rPr>
              <a:t>的核心要素</a:t>
            </a:r>
            <a:r>
              <a:rPr lang="en-US" altLang="zh-CN" sz="2500" dirty="0"/>
              <a:t>——</a:t>
            </a:r>
            <a:r>
              <a:rPr lang="zh-CN" altLang="en-US" sz="2500" dirty="0">
                <a:latin typeface="宋体" panose="02010600030101010101" pitchFamily="2" charset="-122"/>
              </a:rPr>
              <a:t>基本薪酬和可变薪酬的一种补充，而不是其替代者</a:t>
            </a:r>
            <a:r>
              <a:rPr lang="zh-CN" altLang="en-US" sz="2500" dirty="0" smtClean="0">
                <a:latin typeface="宋体" panose="02010600030101010101" pitchFamily="2" charset="-122"/>
              </a:rPr>
              <a:t>。</a:t>
            </a:r>
            <a:endParaRPr lang="zh-CN" altLang="en-US" sz="2500" dirty="0" smtClean="0">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0" y="0"/>
            <a:ext cx="10668000" cy="946150"/>
          </a:xfrm>
          <a:solidFill>
            <a:srgbClr val="0000CC"/>
          </a:solidFill>
        </p:spPr>
        <p:txBody>
          <a:bodyPr lIns="119420" tIns="59710" rIns="119420" bIns="59710" anchor="b"/>
          <a:lstStyle/>
          <a:p>
            <a:pPr defTabSz="1193800" eaLnBrk="1" hangingPunct="1">
              <a:lnSpc>
                <a:spcPct val="380000"/>
              </a:lnSpc>
            </a:pPr>
            <a:r>
              <a:rPr lang="zh-CN" altLang="en-US" sz="3200" b="1" dirty="0" smtClean="0">
                <a:solidFill>
                  <a:srgbClr val="FFFFFF"/>
                </a:solidFill>
                <a:latin typeface="宋体" panose="02010600030101010101" pitchFamily="2" charset="-122"/>
              </a:rPr>
              <a:t>总薪酬战略的主要特征</a:t>
            </a:r>
            <a:endParaRPr lang="zh-CN" altLang="en-US" sz="3200" b="1" dirty="0" smtClean="0">
              <a:solidFill>
                <a:srgbClr val="FFFFFF"/>
              </a:solidFill>
              <a:latin typeface="宋体" panose="02010600030101010101" pitchFamily="2" charset="-122"/>
            </a:endParaRPr>
          </a:p>
        </p:txBody>
      </p:sp>
      <p:sp>
        <p:nvSpPr>
          <p:cNvPr id="80899" name="Text Box 3"/>
          <p:cNvSpPr txBox="1">
            <a:spLocks noChangeArrowheads="1"/>
          </p:cNvSpPr>
          <p:nvPr/>
        </p:nvSpPr>
        <p:spPr bwMode="auto">
          <a:xfrm>
            <a:off x="533399" y="1143000"/>
            <a:ext cx="9841223" cy="5115246"/>
          </a:xfrm>
          <a:prstGeom prst="rect">
            <a:avLst/>
          </a:prstGeom>
          <a:noFill/>
          <a:ln w="9525">
            <a:noFill/>
            <a:miter lim="800000"/>
          </a:ln>
        </p:spPr>
        <p:txBody>
          <a:bodyPr wrap="square">
            <a:spAutoFit/>
          </a:bodyPr>
          <a:lstStyle/>
          <a:p>
            <a:pPr algn="l">
              <a:lnSpc>
                <a:spcPct val="120000"/>
              </a:lnSpc>
              <a:spcBef>
                <a:spcPct val="20000"/>
              </a:spcBef>
              <a:buClr>
                <a:srgbClr val="6600CC"/>
              </a:buClr>
              <a:buSzPct val="120000"/>
              <a:buFont typeface="Webdings" panose="05030102010509060703" pitchFamily="18" charset="2"/>
              <a:buChar char="e"/>
            </a:pPr>
            <a:r>
              <a:rPr lang="en-US" altLang="zh-CN" dirty="0">
                <a:solidFill>
                  <a:schemeClr val="tx2"/>
                </a:solidFill>
              </a:rPr>
              <a:t>  </a:t>
            </a:r>
            <a:r>
              <a:rPr lang="zh-CN" altLang="en-US" dirty="0">
                <a:solidFill>
                  <a:srgbClr val="6600CC"/>
                </a:solidFill>
                <a:ea typeface="华文中宋" pitchFamily="2" charset="-122"/>
              </a:rPr>
              <a:t>战略性</a:t>
            </a:r>
            <a:r>
              <a:rPr lang="zh-CN" altLang="en-US" dirty="0" smtClean="0">
                <a:solidFill>
                  <a:srgbClr val="6600CC"/>
                </a:solidFill>
                <a:ea typeface="华文中宋" pitchFamily="2" charset="-122"/>
              </a:rPr>
              <a:t>：</a:t>
            </a:r>
            <a:r>
              <a:rPr lang="zh-CN" altLang="zh-CN" dirty="0"/>
              <a:t>关键在于根据组织的经营战略和组织文化制定全方位薪酬战略</a:t>
            </a:r>
            <a:r>
              <a:rPr lang="zh-CN" altLang="en-US" dirty="0" smtClean="0">
                <a:solidFill>
                  <a:schemeClr val="tx2"/>
                </a:solidFill>
              </a:rPr>
              <a:t>。</a:t>
            </a:r>
            <a:r>
              <a:rPr lang="zh-CN" altLang="zh-CN" dirty="0"/>
              <a:t>传统的薪酬战略往往只着眼于薪酬的外部竞争力和内部公平性</a:t>
            </a:r>
            <a:r>
              <a:rPr lang="en-US" altLang="zh-CN" dirty="0"/>
              <a:t>,</a:t>
            </a:r>
            <a:r>
              <a:rPr lang="zh-CN" altLang="zh-CN" dirty="0"/>
              <a:t>采用的工具也较为简单</a:t>
            </a:r>
            <a:r>
              <a:rPr lang="en-US" altLang="zh-CN" dirty="0"/>
              <a:t>,</a:t>
            </a:r>
            <a:r>
              <a:rPr lang="zh-CN" altLang="zh-CN" dirty="0"/>
              <a:t>主要是要素计点法等职位评价技术以及绩效加薪方案</a:t>
            </a:r>
            <a:r>
              <a:rPr lang="zh-CN" altLang="en-US" dirty="0" smtClean="0">
                <a:solidFill>
                  <a:schemeClr val="tx2"/>
                </a:solidFill>
              </a:rPr>
              <a:t>要素</a:t>
            </a:r>
            <a:r>
              <a:rPr lang="zh-CN" altLang="en-US" dirty="0">
                <a:solidFill>
                  <a:schemeClr val="tx2"/>
                </a:solidFill>
              </a:rPr>
              <a:t>工作评价系统以及绩效薪酬系统无法帮助组织为生存而战。</a:t>
            </a:r>
            <a:endParaRPr lang="zh-CN" altLang="en-US" dirty="0">
              <a:solidFill>
                <a:schemeClr val="tx2"/>
              </a:solidFill>
            </a:endParaRPr>
          </a:p>
          <a:p>
            <a:pPr algn="l">
              <a:lnSpc>
                <a:spcPct val="120000"/>
              </a:lnSpc>
              <a:spcBef>
                <a:spcPct val="20000"/>
              </a:spcBef>
              <a:buClr>
                <a:srgbClr val="6600CC"/>
              </a:buClr>
              <a:buSzPct val="120000"/>
              <a:buFont typeface="Webdings" panose="05030102010509060703" pitchFamily="18" charset="2"/>
              <a:buChar char="e"/>
            </a:pPr>
            <a:r>
              <a:rPr lang="zh-CN" altLang="en-US" dirty="0">
                <a:solidFill>
                  <a:schemeClr val="tx2"/>
                </a:solidFill>
              </a:rPr>
              <a:t>  </a:t>
            </a:r>
            <a:r>
              <a:rPr lang="zh-CN" altLang="en-US" dirty="0">
                <a:solidFill>
                  <a:srgbClr val="6600CC"/>
                </a:solidFill>
                <a:ea typeface="华文中宋" pitchFamily="2" charset="-122"/>
              </a:rPr>
              <a:t>激励性</a:t>
            </a:r>
            <a:r>
              <a:rPr lang="zh-CN" altLang="en-US" dirty="0" smtClean="0">
                <a:solidFill>
                  <a:srgbClr val="6600CC"/>
                </a:solidFill>
                <a:ea typeface="华文中宋" pitchFamily="2" charset="-122"/>
              </a:rPr>
              <a:t>：</a:t>
            </a:r>
            <a:r>
              <a:rPr lang="zh-CN" altLang="zh-CN" dirty="0"/>
              <a:t>总薪酬管理关注企业的经营</a:t>
            </a:r>
            <a:r>
              <a:rPr lang="en-US" altLang="zh-CN" dirty="0"/>
              <a:t>,</a:t>
            </a:r>
            <a:r>
              <a:rPr lang="zh-CN" altLang="zh-CN" dirty="0"/>
              <a:t>它是组织价值观、绩效期望以及绩效标准的很好的传播者。它会对与组织目标保持一致的结果和行为给予报酬</a:t>
            </a:r>
            <a:r>
              <a:rPr lang="en-US" altLang="zh-CN" dirty="0"/>
              <a:t>(</a:t>
            </a:r>
            <a:r>
              <a:rPr lang="zh-CN" altLang="zh-CN" dirty="0"/>
              <a:t>重点是只让那些绩效足以让组织满意以及绩效优异的人得到经济回报</a:t>
            </a:r>
            <a:r>
              <a:rPr lang="en-US" altLang="zh-CN" dirty="0"/>
              <a:t>,</a:t>
            </a:r>
            <a:r>
              <a:rPr lang="zh-CN" altLang="zh-CN" dirty="0"/>
              <a:t>对于绩效不足者</a:t>
            </a:r>
            <a:r>
              <a:rPr lang="en-US" altLang="zh-CN" dirty="0"/>
              <a:t>,</a:t>
            </a:r>
            <a:r>
              <a:rPr lang="zh-CN" altLang="zh-CN" dirty="0"/>
              <a:t>则会诱导他们离开组织</a:t>
            </a:r>
            <a:r>
              <a:rPr lang="en-US" altLang="zh-CN" dirty="0"/>
              <a:t>)</a:t>
            </a:r>
            <a:r>
              <a:rPr lang="zh-CN" altLang="zh-CN" dirty="0" smtClean="0"/>
              <a:t>。</a:t>
            </a:r>
            <a:endParaRPr lang="en-US" altLang="zh-CN" dirty="0" smtClean="0"/>
          </a:p>
          <a:p>
            <a:pPr algn="l">
              <a:lnSpc>
                <a:spcPct val="120000"/>
              </a:lnSpc>
              <a:spcBef>
                <a:spcPct val="20000"/>
              </a:spcBef>
              <a:buClr>
                <a:srgbClr val="6600CC"/>
              </a:buClr>
              <a:buSzPct val="120000"/>
              <a:buFont typeface="Webdings" panose="05030102010509060703" pitchFamily="18" charset="2"/>
              <a:buChar char="e"/>
            </a:pPr>
            <a:r>
              <a:rPr lang="zh-CN" altLang="en-US" dirty="0" smtClean="0">
                <a:solidFill>
                  <a:schemeClr val="tx2"/>
                </a:solidFill>
              </a:rPr>
              <a:t>  </a:t>
            </a:r>
            <a:r>
              <a:rPr lang="zh-CN" altLang="en-US" dirty="0">
                <a:solidFill>
                  <a:srgbClr val="6600CC"/>
                </a:solidFill>
                <a:ea typeface="华文中宋" pitchFamily="2" charset="-122"/>
              </a:rPr>
              <a:t>灵活性</a:t>
            </a:r>
            <a:r>
              <a:rPr lang="zh-CN" altLang="en-US" dirty="0" smtClean="0">
                <a:solidFill>
                  <a:srgbClr val="6600CC"/>
                </a:solidFill>
                <a:ea typeface="华文中宋" pitchFamily="2" charset="-122"/>
              </a:rPr>
              <a:t>：</a:t>
            </a:r>
            <a:r>
              <a:rPr lang="zh-CN" altLang="zh-CN" dirty="0"/>
              <a:t>总薪酬战略要求企业能够根据不同的要求设计出不同的薪酬应对方案</a:t>
            </a:r>
            <a:r>
              <a:rPr lang="en-US" altLang="zh-CN" dirty="0"/>
              <a:t>,</a:t>
            </a:r>
            <a:r>
              <a:rPr lang="zh-CN" altLang="zh-CN" dirty="0"/>
              <a:t>以充分满足组织对灵活性的要求</a:t>
            </a:r>
            <a:r>
              <a:rPr lang="en-US" altLang="zh-CN" dirty="0"/>
              <a:t>,</a:t>
            </a:r>
            <a:r>
              <a:rPr lang="zh-CN" altLang="zh-CN" dirty="0"/>
              <a:t>帮助组织更加适应不断变化的环境和客户的需求。</a:t>
            </a:r>
            <a:endParaRPr lang="zh-CN" altLang="en-US" dirty="0">
              <a:solidFill>
                <a:schemeClr val="tx2"/>
              </a:solidFill>
            </a:endParaRPr>
          </a:p>
        </p:txBody>
      </p:sp>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0" y="0"/>
            <a:ext cx="10668000" cy="946150"/>
          </a:xfrm>
          <a:solidFill>
            <a:srgbClr val="0000CC"/>
          </a:solidFill>
        </p:spPr>
        <p:txBody>
          <a:bodyPr lIns="119420" tIns="59710" rIns="119420" bIns="59710" anchor="b"/>
          <a:lstStyle/>
          <a:p>
            <a:pPr defTabSz="1193800" eaLnBrk="1" hangingPunct="1">
              <a:lnSpc>
                <a:spcPct val="380000"/>
              </a:lnSpc>
            </a:pPr>
            <a:r>
              <a:rPr lang="zh-CN" altLang="en-US" sz="3200" b="1" dirty="0">
                <a:solidFill>
                  <a:srgbClr val="FFFFFF"/>
                </a:solidFill>
                <a:latin typeface="宋体" panose="02010600030101010101" pitchFamily="2" charset="-122"/>
              </a:rPr>
              <a:t>总薪</a:t>
            </a:r>
            <a:r>
              <a:rPr lang="zh-CN" altLang="en-US" sz="3200" b="1" dirty="0" smtClean="0">
                <a:solidFill>
                  <a:srgbClr val="FFFFFF"/>
                </a:solidFill>
                <a:latin typeface="宋体" panose="02010600030101010101" pitchFamily="2" charset="-122"/>
              </a:rPr>
              <a:t>酬战略的主要特征</a:t>
            </a:r>
            <a:endParaRPr lang="zh-CN" altLang="en-US" sz="3200" b="1" dirty="0" smtClean="0">
              <a:solidFill>
                <a:srgbClr val="FFFFFF"/>
              </a:solidFill>
              <a:latin typeface="宋体" panose="02010600030101010101" pitchFamily="2" charset="-122"/>
            </a:endParaRPr>
          </a:p>
        </p:txBody>
      </p:sp>
      <p:sp>
        <p:nvSpPr>
          <p:cNvPr id="81923" name="Text Box 3"/>
          <p:cNvSpPr txBox="1">
            <a:spLocks noChangeArrowheads="1"/>
          </p:cNvSpPr>
          <p:nvPr/>
        </p:nvSpPr>
        <p:spPr bwMode="auto">
          <a:xfrm>
            <a:off x="533399" y="1143000"/>
            <a:ext cx="9841223" cy="5442195"/>
          </a:xfrm>
          <a:prstGeom prst="rect">
            <a:avLst/>
          </a:prstGeom>
          <a:noFill/>
          <a:ln w="9525">
            <a:noFill/>
            <a:miter lim="800000"/>
          </a:ln>
        </p:spPr>
        <p:txBody>
          <a:bodyPr wrap="square">
            <a:spAutoFit/>
          </a:bodyPr>
          <a:lstStyle>
            <a:defPPr>
              <a:defRPr lang="zh-CN"/>
            </a:defPPr>
            <a:lvl1pPr algn="l">
              <a:lnSpc>
                <a:spcPct val="120000"/>
              </a:lnSpc>
              <a:spcBef>
                <a:spcPct val="20000"/>
              </a:spcBef>
              <a:buClr>
                <a:srgbClr val="6600CC"/>
              </a:buClr>
              <a:buSzPct val="120000"/>
              <a:buFont typeface="Webdings" panose="05030102010509060703" pitchFamily="18" charset="2"/>
              <a:buChar char="e"/>
              <a:defRPr>
                <a:solidFill>
                  <a:schemeClr val="tx2"/>
                </a:solidFill>
              </a:defRPr>
            </a:lvl1pPr>
          </a:lstStyle>
          <a:p>
            <a:r>
              <a:rPr lang="en-US" altLang="zh-CN" dirty="0"/>
              <a:t>  </a:t>
            </a:r>
            <a:r>
              <a:rPr lang="zh-CN" altLang="en-US" dirty="0">
                <a:solidFill>
                  <a:srgbClr val="6600CC"/>
                </a:solidFill>
                <a:ea typeface="华文中宋" pitchFamily="2" charset="-122"/>
              </a:rPr>
              <a:t>创新性：</a:t>
            </a:r>
            <a:r>
              <a:rPr lang="zh-CN" altLang="zh-CN" dirty="0"/>
              <a:t>总薪酬管理更为强调各种薪酬技术和管理手段的互补性和匹配性。一旦过去那些单一薪酬管理手段不能奏效</a:t>
            </a:r>
            <a:r>
              <a:rPr lang="en-US" altLang="zh-CN" dirty="0"/>
              <a:t>,</a:t>
            </a:r>
            <a:r>
              <a:rPr lang="zh-CN" altLang="zh-CN" dirty="0"/>
              <a:t>它就要求企业通过提供混合搭配的解决之道</a:t>
            </a:r>
            <a:r>
              <a:rPr lang="en-US" altLang="zh-CN" dirty="0"/>
              <a:t>,</a:t>
            </a:r>
            <a:r>
              <a:rPr lang="zh-CN" altLang="zh-CN" dirty="0"/>
              <a:t>将各种可能的薪酬方案结合起来使用</a:t>
            </a:r>
            <a:r>
              <a:rPr lang="en-US" altLang="zh-CN" dirty="0"/>
              <a:t>,</a:t>
            </a:r>
            <a:r>
              <a:rPr lang="zh-CN" altLang="zh-CN" dirty="0"/>
              <a:t>以反映组织的经营战略</a:t>
            </a:r>
            <a:r>
              <a:rPr lang="en-US" altLang="zh-CN" dirty="0"/>
              <a:t>,</a:t>
            </a:r>
            <a:r>
              <a:rPr lang="zh-CN" altLang="zh-CN" dirty="0"/>
              <a:t>传播组织目标。总薪酬战略非常强调的一点是</a:t>
            </a:r>
            <a:r>
              <a:rPr lang="en-US" altLang="zh-CN" dirty="0"/>
              <a:t>,</a:t>
            </a:r>
            <a:r>
              <a:rPr lang="zh-CN" altLang="zh-CN" dirty="0"/>
              <a:t>薪酬制度的设计必须取决于组织的战略和目标</a:t>
            </a:r>
            <a:r>
              <a:rPr lang="en-US" altLang="zh-CN" dirty="0"/>
              <a:t>,</a:t>
            </a:r>
            <a:r>
              <a:rPr lang="zh-CN" altLang="zh-CN" dirty="0"/>
              <a:t>充分发挥良好的导向作用</a:t>
            </a:r>
            <a:r>
              <a:rPr lang="en-US" altLang="zh-CN" dirty="0"/>
              <a:t>,</a:t>
            </a:r>
            <a:r>
              <a:rPr lang="zh-CN" altLang="zh-CN" dirty="0"/>
              <a:t>而不能机械地照搬原有的一些做法</a:t>
            </a:r>
            <a:r>
              <a:rPr lang="en-US" altLang="zh-CN" dirty="0"/>
              <a:t>,</a:t>
            </a:r>
            <a:r>
              <a:rPr lang="zh-CN" altLang="zh-CN" dirty="0"/>
              <a:t>或者简单地拷贝其他企业的薪酬计划。</a:t>
            </a:r>
            <a:endParaRPr lang="zh-CN" altLang="zh-CN" dirty="0"/>
          </a:p>
          <a:p>
            <a:r>
              <a:rPr lang="zh-CN" altLang="en-US" dirty="0"/>
              <a:t>  </a:t>
            </a:r>
            <a:r>
              <a:rPr lang="zh-CN" altLang="en-US" dirty="0">
                <a:solidFill>
                  <a:srgbClr val="6600CC"/>
                </a:solidFill>
                <a:ea typeface="华文中宋" pitchFamily="2" charset="-122"/>
              </a:rPr>
              <a:t>沟通性：</a:t>
            </a:r>
            <a:r>
              <a:rPr lang="zh-CN" altLang="zh-CN" dirty="0"/>
              <a:t>理想的总薪酬战略必须能够将组织的价值观、愿景、使命等传递给员工</a:t>
            </a:r>
            <a:r>
              <a:rPr lang="en-US" altLang="zh-CN" dirty="0"/>
              <a:t>,</a:t>
            </a:r>
            <a:r>
              <a:rPr lang="zh-CN" altLang="zh-CN" dirty="0"/>
              <a:t>界定好员工在上述每一种要素中将要扮演的角色</a:t>
            </a:r>
            <a:r>
              <a:rPr lang="en-US" altLang="zh-CN" dirty="0"/>
              <a:t>,</a:t>
            </a:r>
            <a:r>
              <a:rPr lang="zh-CN" altLang="zh-CN" dirty="0"/>
              <a:t>实现价值观共享和目标认同。此外</a:t>
            </a:r>
            <a:r>
              <a:rPr lang="en-US" altLang="zh-CN" dirty="0"/>
              <a:t>,</a:t>
            </a:r>
            <a:r>
              <a:rPr lang="zh-CN" altLang="zh-CN" dirty="0"/>
              <a:t>总薪酬战略非常重视制定和实施总薪酬管理战略的过程</a:t>
            </a:r>
            <a:r>
              <a:rPr lang="en-US" altLang="zh-CN" dirty="0"/>
              <a:t>,</a:t>
            </a:r>
            <a:r>
              <a:rPr lang="zh-CN" altLang="zh-CN" dirty="0"/>
              <a:t>它把制定计划的过程本身视为一个沟通过程。企业必须通过这样一个过程使员工能够理解</a:t>
            </a:r>
            <a:r>
              <a:rPr lang="en-US" altLang="zh-CN" dirty="0"/>
              <a:t>,</a:t>
            </a:r>
            <a:r>
              <a:rPr lang="zh-CN" altLang="zh-CN" dirty="0"/>
              <a:t>组织为什么要在薪酬领域采取某些特定的行动。</a:t>
            </a:r>
            <a:endParaRPr lang="zh-CN" altLang="zh-CN" dirty="0"/>
          </a:p>
        </p:txBody>
      </p:sp>
    </p:spTree>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0"/>
            <a:ext cx="11095038" cy="930275"/>
          </a:xfrm>
          <a:solidFill>
            <a:srgbClr val="0000CC"/>
          </a:solidFill>
        </p:spPr>
        <p:txBody>
          <a:bodyPr anchor="b"/>
          <a:lstStyle/>
          <a:p>
            <a:pPr eaLnBrk="1" hangingPunct="1">
              <a:lnSpc>
                <a:spcPct val="410000"/>
              </a:lnSpc>
            </a:pPr>
            <a:r>
              <a:rPr lang="en-US" altLang="zh-CN" sz="2800" b="1" dirty="0" smtClean="0">
                <a:solidFill>
                  <a:srgbClr val="FFFFFF"/>
                </a:solidFill>
                <a:latin typeface="华文中宋" pitchFamily="2" charset="-122"/>
                <a:ea typeface="华文中宋" pitchFamily="2" charset="-122"/>
                <a:sym typeface="Symbol" panose="05050102010706020507" pitchFamily="18" charset="2"/>
              </a:rPr>
              <a:t>Towers Perrin</a:t>
            </a:r>
            <a:r>
              <a:rPr lang="zh-CN" altLang="en-US" sz="2800" b="1" dirty="0" smtClean="0">
                <a:solidFill>
                  <a:srgbClr val="FFFFFF"/>
                </a:solidFill>
                <a:latin typeface="华文中宋" pitchFamily="2" charset="-122"/>
                <a:ea typeface="华文中宋" pitchFamily="2" charset="-122"/>
                <a:sym typeface="Symbol" panose="05050102010706020507" pitchFamily="18" charset="2"/>
              </a:rPr>
              <a:t>公司 的总报酬体系</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pic>
        <p:nvPicPr>
          <p:cNvPr id="88067" name="Picture 3" descr="12"/>
          <p:cNvPicPr>
            <a:picLocks noChangeAspect="1" noChangeArrowheads="1"/>
          </p:cNvPicPr>
          <p:nvPr/>
        </p:nvPicPr>
        <p:blipFill>
          <a:blip r:embed="rId1" cstate="print"/>
          <a:srcRect/>
          <a:stretch>
            <a:fillRect/>
          </a:stretch>
        </p:blipFill>
        <p:spPr bwMode="auto">
          <a:xfrm>
            <a:off x="294960" y="2371405"/>
            <a:ext cx="3598862" cy="3598862"/>
          </a:xfrm>
          <a:prstGeom prst="rect">
            <a:avLst/>
          </a:prstGeom>
          <a:noFill/>
          <a:ln w="9525">
            <a:noFill/>
            <a:miter lim="800000"/>
            <a:headEnd/>
            <a:tailEnd/>
          </a:ln>
        </p:spPr>
      </p:pic>
      <p:graphicFrame>
        <p:nvGraphicFramePr>
          <p:cNvPr id="680075" name="Group 139"/>
          <p:cNvGraphicFramePr>
            <a:graphicFrameLocks noGrp="1"/>
          </p:cNvGraphicFramePr>
          <p:nvPr>
            <p:ph idx="1"/>
          </p:nvPr>
        </p:nvGraphicFramePr>
        <p:xfrm>
          <a:off x="3893822" y="1649738"/>
          <a:ext cx="6480491" cy="4398322"/>
        </p:xfrm>
        <a:graphic>
          <a:graphicData uri="http://schemas.openxmlformats.org/drawingml/2006/table">
            <a:tbl>
              <a:tblPr/>
              <a:tblGrid>
                <a:gridCol w="3171494"/>
                <a:gridCol w="3308997"/>
              </a:tblGrid>
              <a:tr h="437402">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薪酬</a:t>
                      </a:r>
                      <a:endParaRPr kumimoji="1"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福利</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91080">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基本薪酬</a:t>
                      </a:r>
                      <a:endParaRPr kumimoji="1"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健康保险</a:t>
                      </a:r>
                      <a:endParaRPr kumimoji="1"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2979">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可变薪酬</a:t>
                      </a:r>
                      <a:endParaRPr kumimoji="1"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退休福利</a:t>
                      </a:r>
                      <a:endParaRPr kumimoji="1"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1080">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认可赏识</a:t>
                      </a:r>
                      <a:endParaRPr kumimoji="1"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储蓄计划</a:t>
                      </a:r>
                      <a:endParaRPr kumimoji="1"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1080">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股票期权</a:t>
                      </a:r>
                      <a:endParaRPr kumimoji="1" lang="zh-CN" altLang="en-US"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非工作时间付薪</a:t>
                      </a:r>
                      <a:endParaRPr kumimoji="1"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7402">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学习与发展</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工作环境</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91080">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职业管理</a:t>
                      </a:r>
                      <a:endParaRPr kumimoji="1" lang="zh-CN" altLang="en-US"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组织文化</a:t>
                      </a:r>
                      <a:endParaRPr kumimoji="1"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1080">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学习机会</a:t>
                      </a:r>
                      <a:endParaRPr kumimoji="1"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领导关系</a:t>
                      </a:r>
                      <a:endParaRPr kumimoji="1" lang="zh-CN" altLang="en-US"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2979">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绩效管理</a:t>
                      </a:r>
                      <a:endParaRPr kumimoji="1"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绩效支持</a:t>
                      </a:r>
                      <a:endParaRPr kumimoji="1" lang="zh-CN" altLang="en-US"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1080">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继任计划</a:t>
                      </a:r>
                      <a:endParaRPr kumimoji="1"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工作与生活的平衡</a:t>
                      </a:r>
                      <a:endParaRPr kumimoji="1"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91080">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培训</a:t>
                      </a:r>
                      <a:endParaRPr kumimoji="1" lang="zh-CN" altLang="en-US"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endParaRPr kumimoji="1" lang="zh-CN" altLang="en-US"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en-US" altLang="zh-CN" sz="2800" b="1" dirty="0" smtClean="0">
                <a:solidFill>
                  <a:srgbClr val="FFFFFF"/>
                </a:solidFill>
                <a:latin typeface="华文中宋" pitchFamily="2" charset="-122"/>
                <a:ea typeface="华文中宋" pitchFamily="2" charset="-122"/>
                <a:sym typeface="Symbol" panose="05050102010706020507" pitchFamily="18" charset="2"/>
              </a:rPr>
              <a:t>2000</a:t>
            </a:r>
            <a:r>
              <a:rPr lang="zh-CN" altLang="en-US" sz="2800" b="1" dirty="0" smtClean="0">
                <a:solidFill>
                  <a:srgbClr val="FFFFFF"/>
                </a:solidFill>
                <a:latin typeface="华文中宋" pitchFamily="2" charset="-122"/>
                <a:ea typeface="华文中宋" pitchFamily="2" charset="-122"/>
                <a:sym typeface="Symbol" panose="05050102010706020507" pitchFamily="18" charset="2"/>
              </a:rPr>
              <a:t>年美国与加拿大薪酬协会的总报酬模型</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pic>
        <p:nvPicPr>
          <p:cNvPr id="89091" name="Picture 3" descr="trmodel"/>
          <p:cNvPicPr>
            <a:picLocks noChangeAspect="1" noChangeArrowheads="1"/>
          </p:cNvPicPr>
          <p:nvPr/>
        </p:nvPicPr>
        <p:blipFill>
          <a:blip r:embed="rId1" cstate="print"/>
          <a:srcRect/>
          <a:stretch>
            <a:fillRect/>
          </a:stretch>
        </p:blipFill>
        <p:spPr bwMode="auto">
          <a:xfrm>
            <a:off x="2411412" y="929644"/>
            <a:ext cx="5845175" cy="3700462"/>
          </a:xfrm>
          <a:prstGeom prst="rect">
            <a:avLst/>
          </a:prstGeom>
          <a:noFill/>
          <a:ln w="9525">
            <a:noFill/>
            <a:miter lim="800000"/>
            <a:headEnd/>
            <a:tailEnd/>
          </a:ln>
        </p:spPr>
      </p:pic>
      <p:sp>
        <p:nvSpPr>
          <p:cNvPr id="89092" name="Rectangle 5"/>
          <p:cNvSpPr>
            <a:spLocks noChangeArrowheads="1"/>
          </p:cNvSpPr>
          <p:nvPr/>
        </p:nvSpPr>
        <p:spPr bwMode="auto">
          <a:xfrm>
            <a:off x="293377" y="4530089"/>
            <a:ext cx="10081246" cy="2677656"/>
          </a:xfrm>
          <a:prstGeom prst="rect">
            <a:avLst/>
          </a:prstGeom>
          <a:noFill/>
          <a:ln w="9525" algn="ctr">
            <a:noFill/>
            <a:miter lim="800000"/>
          </a:ln>
        </p:spPr>
        <p:txBody>
          <a:bodyPr wrap="square" anchor="ctr">
            <a:spAutoFit/>
          </a:bodyPr>
          <a:lstStyle/>
          <a:p>
            <a:pPr algn="l"/>
            <a:r>
              <a:rPr lang="zh-CN" altLang="en-US" dirty="0">
                <a:latin typeface="宋体" panose="02010600030101010101" pitchFamily="2" charset="-122"/>
              </a:rPr>
              <a:t>　　</a:t>
            </a:r>
            <a:r>
              <a:rPr lang="zh-CN" altLang="zh-CN" dirty="0" smtClean="0"/>
              <a:t>美国总报酬学会</a:t>
            </a:r>
            <a:r>
              <a:rPr lang="zh-CN" altLang="zh-CN" dirty="0"/>
              <a:t>的所谓总报酬</a:t>
            </a:r>
            <a:r>
              <a:rPr lang="en-US" altLang="zh-CN" dirty="0"/>
              <a:t>(total rewards</a:t>
            </a:r>
            <a:r>
              <a:rPr lang="en-US" altLang="zh-CN" dirty="0" smtClean="0"/>
              <a:t>)</a:t>
            </a:r>
            <a:r>
              <a:rPr lang="zh-CN" altLang="en-US" dirty="0" smtClean="0"/>
              <a:t>，</a:t>
            </a:r>
            <a:r>
              <a:rPr lang="zh-CN" altLang="zh-CN" dirty="0" smtClean="0"/>
              <a:t>就是</a:t>
            </a:r>
            <a:r>
              <a:rPr lang="zh-CN" altLang="zh-CN" dirty="0"/>
              <a:t>指雇主能够用来吸引、保留和激励员工的各种可能的</a:t>
            </a:r>
            <a:r>
              <a:rPr lang="zh-CN" altLang="zh-CN" dirty="0" smtClean="0"/>
              <a:t>工具</a:t>
            </a:r>
            <a:r>
              <a:rPr lang="zh-CN" altLang="en-US" dirty="0" smtClean="0"/>
              <a:t>，</a:t>
            </a:r>
            <a:r>
              <a:rPr lang="zh-CN" altLang="zh-CN" dirty="0" smtClean="0"/>
              <a:t>包括</a:t>
            </a:r>
            <a:r>
              <a:rPr lang="zh-CN" altLang="zh-CN" dirty="0"/>
              <a:t>员工认为他们从雇佣关系当中能够得到的各种有价值的东西。它是雇主为了换取员工的时间、才智、努力以及工作结果而向员工提供的各种货币性和非货币性的</a:t>
            </a:r>
            <a:r>
              <a:rPr lang="zh-CN" altLang="zh-CN" dirty="0" smtClean="0"/>
              <a:t>收益</a:t>
            </a:r>
            <a:r>
              <a:rPr lang="zh-CN" altLang="en-US" dirty="0" smtClean="0"/>
              <a:t>，</a:t>
            </a:r>
            <a:r>
              <a:rPr lang="zh-CN" altLang="zh-CN" dirty="0" smtClean="0"/>
              <a:t>是</a:t>
            </a:r>
            <a:r>
              <a:rPr lang="zh-CN" altLang="zh-CN" dirty="0"/>
              <a:t>能够有效吸引、激励以及留住</a:t>
            </a:r>
            <a:r>
              <a:rPr lang="zh-CN" altLang="zh-CN" dirty="0" smtClean="0"/>
              <a:t>人才</a:t>
            </a:r>
            <a:r>
              <a:rPr lang="zh-CN" altLang="en-US" dirty="0" smtClean="0"/>
              <a:t>，</a:t>
            </a:r>
            <a:r>
              <a:rPr lang="zh-CN" altLang="zh-CN" dirty="0" smtClean="0"/>
              <a:t>从而</a:t>
            </a:r>
            <a:r>
              <a:rPr lang="zh-CN" altLang="zh-CN" dirty="0"/>
              <a:t>达到理想经营结果的五种关键要素</a:t>
            </a:r>
            <a:r>
              <a:rPr lang="en-US" altLang="zh-CN" dirty="0"/>
              <a:t>(</a:t>
            </a:r>
            <a:r>
              <a:rPr lang="zh-CN" altLang="zh-CN" dirty="0"/>
              <a:t>薪酬、福利、工作和生活的平衡、绩效管理与赏识和认可、开发和职业发展机会</a:t>
            </a:r>
            <a:r>
              <a:rPr lang="en-US" altLang="zh-CN" dirty="0"/>
              <a:t>)</a:t>
            </a:r>
            <a:r>
              <a:rPr lang="zh-CN" altLang="zh-CN" dirty="0"/>
              <a:t>的有目的的</a:t>
            </a:r>
            <a:r>
              <a:rPr lang="zh-CN" altLang="zh-CN" dirty="0" smtClean="0"/>
              <a:t>整合</a:t>
            </a:r>
            <a:r>
              <a:rPr lang="zh-CN" altLang="en-US" dirty="0" smtClean="0"/>
              <a:t>。</a:t>
            </a:r>
            <a:endParaRPr lang="zh-CN" altLang="en-US" dirty="0">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2800" b="1" dirty="0" smtClean="0">
                <a:solidFill>
                  <a:srgbClr val="FFFFFF"/>
                </a:solidFill>
                <a:latin typeface="华文中宋" pitchFamily="2" charset="-122"/>
                <a:ea typeface="华文中宋" pitchFamily="2" charset="-122"/>
                <a:sym typeface="Symbol" panose="05050102010706020507" pitchFamily="18" charset="2"/>
              </a:rPr>
              <a:t>美国总报酬学会的</a:t>
            </a:r>
            <a:r>
              <a:rPr lang="zh-CN" altLang="en-US" sz="2800" b="1" dirty="0">
                <a:solidFill>
                  <a:srgbClr val="FFFFFF"/>
                </a:solidFill>
                <a:latin typeface="华文中宋" pitchFamily="2" charset="-122"/>
                <a:ea typeface="华文中宋" pitchFamily="2" charset="-122"/>
                <a:sym typeface="Symbol" panose="05050102010706020507" pitchFamily="18" charset="2"/>
              </a:rPr>
              <a:t>总</a:t>
            </a:r>
            <a:r>
              <a:rPr lang="zh-CN" altLang="en-US" sz="2800" b="1" dirty="0" smtClean="0">
                <a:solidFill>
                  <a:srgbClr val="FFFFFF"/>
                </a:solidFill>
                <a:latin typeface="华文中宋" pitchFamily="2" charset="-122"/>
                <a:ea typeface="华文中宋" pitchFamily="2" charset="-122"/>
                <a:sym typeface="Symbol" panose="05050102010706020507" pitchFamily="18" charset="2"/>
              </a:rPr>
              <a:t>报酬体系模型（</a:t>
            </a:r>
            <a:r>
              <a:rPr lang="en-US" altLang="zh-CN" sz="2800" b="1" dirty="0" smtClean="0">
                <a:solidFill>
                  <a:srgbClr val="FFFFFF"/>
                </a:solidFill>
                <a:latin typeface="华文中宋" pitchFamily="2" charset="-122"/>
                <a:ea typeface="华文中宋" pitchFamily="2" charset="-122"/>
                <a:sym typeface="Symbol" panose="05050102010706020507" pitchFamily="18" charset="2"/>
              </a:rPr>
              <a:t>2006</a:t>
            </a:r>
            <a:r>
              <a:rPr lang="zh-CN" altLang="en-US" sz="2800" b="1" dirty="0" smtClean="0">
                <a:solidFill>
                  <a:srgbClr val="FFFFFF"/>
                </a:solidFill>
                <a:latin typeface="华文中宋" pitchFamily="2" charset="-122"/>
                <a:ea typeface="华文中宋" pitchFamily="2" charset="-122"/>
                <a:sym typeface="Symbol" panose="05050102010706020507" pitchFamily="18" charset="2"/>
              </a:rPr>
              <a:t>）</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grpSp>
        <p:nvGrpSpPr>
          <p:cNvPr id="90115" name="Group 4"/>
          <p:cNvGrpSpPr/>
          <p:nvPr/>
        </p:nvGrpSpPr>
        <p:grpSpPr bwMode="auto">
          <a:xfrm>
            <a:off x="293377" y="1649414"/>
            <a:ext cx="10080936" cy="4320854"/>
            <a:chOff x="714" y="3162"/>
            <a:chExt cx="10140" cy="3588"/>
          </a:xfrm>
        </p:grpSpPr>
        <p:sp>
          <p:nvSpPr>
            <p:cNvPr id="90116" name="Oval 5"/>
            <p:cNvSpPr>
              <a:spLocks noChangeArrowheads="1"/>
            </p:cNvSpPr>
            <p:nvPr/>
          </p:nvSpPr>
          <p:spPr bwMode="auto">
            <a:xfrm>
              <a:off x="714" y="3162"/>
              <a:ext cx="10140" cy="3588"/>
            </a:xfrm>
            <a:prstGeom prst="ellipse">
              <a:avLst/>
            </a:prstGeom>
            <a:solidFill>
              <a:srgbClr val="00FFFF"/>
            </a:solidFill>
            <a:ln w="9525">
              <a:solidFill>
                <a:srgbClr val="000000"/>
              </a:solidFill>
              <a:round/>
            </a:ln>
          </p:spPr>
          <p:txBody>
            <a:bodyPr/>
            <a:lstStyle/>
            <a:p>
              <a:endParaRPr lang="zh-CN" altLang="en-US"/>
            </a:p>
          </p:txBody>
        </p:sp>
        <p:sp>
          <p:nvSpPr>
            <p:cNvPr id="90117" name="AutoShape 6"/>
            <p:cNvSpPr>
              <a:spLocks noChangeArrowheads="1"/>
            </p:cNvSpPr>
            <p:nvPr/>
          </p:nvSpPr>
          <p:spPr bwMode="auto">
            <a:xfrm>
              <a:off x="1854" y="3739"/>
              <a:ext cx="5220" cy="2387"/>
            </a:xfrm>
            <a:prstGeom prst="rightArrowCallout">
              <a:avLst>
                <a:gd name="adj1" fmla="val 50000"/>
                <a:gd name="adj2" fmla="val 43843"/>
                <a:gd name="adj3" fmla="val 32458"/>
                <a:gd name="adj4" fmla="val 66667"/>
              </a:avLst>
            </a:prstGeom>
            <a:solidFill>
              <a:srgbClr val="FFFF00"/>
            </a:solidFill>
            <a:ln w="9525">
              <a:solidFill>
                <a:srgbClr val="000000"/>
              </a:solidFill>
              <a:miter lim="800000"/>
            </a:ln>
          </p:spPr>
          <p:txBody>
            <a:bodyPr/>
            <a:lstStyle/>
            <a:p>
              <a:endParaRPr lang="zh-CN" altLang="en-US"/>
            </a:p>
          </p:txBody>
        </p:sp>
        <p:sp>
          <p:nvSpPr>
            <p:cNvPr id="90118" name="Text Box 7"/>
            <p:cNvSpPr txBox="1">
              <a:spLocks noChangeArrowheads="1"/>
            </p:cNvSpPr>
            <p:nvPr/>
          </p:nvSpPr>
          <p:spPr bwMode="auto">
            <a:xfrm>
              <a:off x="1790" y="3786"/>
              <a:ext cx="1320" cy="468"/>
            </a:xfrm>
            <a:prstGeom prst="rect">
              <a:avLst/>
            </a:prstGeom>
            <a:noFill/>
            <a:ln w="9525" algn="ctr">
              <a:noFill/>
              <a:miter lim="800000"/>
            </a:ln>
          </p:spPr>
          <p:txBody>
            <a:bodyPr/>
            <a:lstStyle/>
            <a:p>
              <a:pPr marL="1270000" indent="-1270000" algn="ctr" defTabSz="1044575"/>
              <a:r>
                <a:rPr lang="zh-CN" altLang="en-US" sz="2000" dirty="0" smtClean="0"/>
                <a:t>组织</a:t>
              </a:r>
              <a:r>
                <a:rPr lang="zh-CN" altLang="en-US" sz="2000" dirty="0"/>
                <a:t>文</a:t>
              </a:r>
              <a:r>
                <a:rPr lang="zh-CN" altLang="en-US" sz="2000" dirty="0" smtClean="0"/>
                <a:t>化</a:t>
              </a:r>
              <a:endParaRPr lang="zh-CN" altLang="en-US" sz="2000" dirty="0"/>
            </a:p>
          </p:txBody>
        </p:sp>
        <p:sp>
          <p:nvSpPr>
            <p:cNvPr id="90119" name="Text Box 8"/>
            <p:cNvSpPr txBox="1">
              <a:spLocks noChangeArrowheads="1"/>
            </p:cNvSpPr>
            <p:nvPr/>
          </p:nvSpPr>
          <p:spPr bwMode="auto">
            <a:xfrm>
              <a:off x="1770" y="4819"/>
              <a:ext cx="1248" cy="468"/>
            </a:xfrm>
            <a:prstGeom prst="rect">
              <a:avLst/>
            </a:prstGeom>
            <a:noFill/>
            <a:ln w="9525" algn="ctr">
              <a:noFill/>
              <a:miter lim="800000"/>
            </a:ln>
          </p:spPr>
          <p:txBody>
            <a:bodyPr/>
            <a:lstStyle/>
            <a:p>
              <a:pPr marL="1270000" indent="-1270000" algn="ctr" defTabSz="1044575"/>
              <a:r>
                <a:rPr lang="zh-CN" altLang="en-US" sz="2000" dirty="0"/>
                <a:t>经营战略</a:t>
              </a:r>
              <a:endParaRPr lang="zh-CN" altLang="en-US" sz="2000" dirty="0"/>
            </a:p>
          </p:txBody>
        </p:sp>
        <p:sp>
          <p:nvSpPr>
            <p:cNvPr id="90120" name="Text Box 9"/>
            <p:cNvSpPr txBox="1">
              <a:spLocks noChangeArrowheads="1"/>
            </p:cNvSpPr>
            <p:nvPr/>
          </p:nvSpPr>
          <p:spPr bwMode="auto">
            <a:xfrm>
              <a:off x="1794" y="5801"/>
              <a:ext cx="1757" cy="468"/>
            </a:xfrm>
            <a:prstGeom prst="rect">
              <a:avLst/>
            </a:prstGeom>
            <a:noFill/>
            <a:ln w="9525">
              <a:noFill/>
              <a:miter lim="800000"/>
            </a:ln>
          </p:spPr>
          <p:txBody>
            <a:bodyPr/>
            <a:lstStyle/>
            <a:p>
              <a:pPr marL="1270000" indent="-1270000" algn="ctr" defTabSz="1044575"/>
              <a:r>
                <a:rPr lang="zh-CN" altLang="en-US" sz="2000" dirty="0"/>
                <a:t>人力资源战略</a:t>
              </a:r>
              <a:endParaRPr lang="zh-CN" altLang="en-US" sz="2000" dirty="0"/>
            </a:p>
          </p:txBody>
        </p:sp>
        <p:sp>
          <p:nvSpPr>
            <p:cNvPr id="90121" name="Oval 10"/>
            <p:cNvSpPr>
              <a:spLocks noChangeArrowheads="1"/>
            </p:cNvSpPr>
            <p:nvPr/>
          </p:nvSpPr>
          <p:spPr bwMode="auto">
            <a:xfrm>
              <a:off x="2934" y="3786"/>
              <a:ext cx="2520" cy="2340"/>
            </a:xfrm>
            <a:prstGeom prst="ellipse">
              <a:avLst/>
            </a:prstGeom>
            <a:solidFill>
              <a:srgbClr val="FF00FF"/>
            </a:solidFill>
            <a:ln w="9525">
              <a:solidFill>
                <a:srgbClr val="000000"/>
              </a:solidFill>
              <a:round/>
            </a:ln>
          </p:spPr>
          <p:txBody>
            <a:bodyPr/>
            <a:lstStyle/>
            <a:p>
              <a:endParaRPr lang="zh-CN" altLang="en-US"/>
            </a:p>
          </p:txBody>
        </p:sp>
        <p:sp>
          <p:nvSpPr>
            <p:cNvPr id="90122" name="Text Box 11"/>
            <p:cNvSpPr txBox="1">
              <a:spLocks noChangeArrowheads="1"/>
            </p:cNvSpPr>
            <p:nvPr/>
          </p:nvSpPr>
          <p:spPr bwMode="auto">
            <a:xfrm>
              <a:off x="3114" y="3942"/>
              <a:ext cx="2160" cy="2028"/>
            </a:xfrm>
            <a:prstGeom prst="rect">
              <a:avLst/>
            </a:prstGeom>
            <a:noFill/>
            <a:ln w="9525" algn="ctr">
              <a:noFill/>
              <a:miter lim="800000"/>
            </a:ln>
          </p:spPr>
          <p:txBody>
            <a:bodyPr/>
            <a:lstStyle/>
            <a:p>
              <a:pPr marL="1270000" indent="-1270000" algn="ctr" defTabSz="1044575">
                <a:lnSpc>
                  <a:spcPct val="120000"/>
                </a:lnSpc>
              </a:pPr>
              <a:r>
                <a:rPr lang="zh-CN" altLang="en-US" sz="2000" dirty="0" smtClean="0"/>
                <a:t>总报酬战略</a:t>
              </a:r>
              <a:endParaRPr lang="zh-CN" altLang="en-US" sz="2000" dirty="0"/>
            </a:p>
            <a:p>
              <a:pPr marL="1270000" indent="-1270000" algn="ctr" defTabSz="1044575">
                <a:lnSpc>
                  <a:spcPct val="120000"/>
                </a:lnSpc>
              </a:pPr>
              <a:r>
                <a:rPr lang="zh-CN" altLang="en-US" sz="2000" b="0" dirty="0"/>
                <a:t>薪酬</a:t>
              </a:r>
              <a:endParaRPr lang="zh-CN" altLang="en-US" sz="2000" b="0" dirty="0"/>
            </a:p>
            <a:p>
              <a:pPr marL="1270000" indent="-1270000" algn="ctr" defTabSz="1044575">
                <a:lnSpc>
                  <a:spcPct val="120000"/>
                </a:lnSpc>
              </a:pPr>
              <a:r>
                <a:rPr lang="zh-CN" altLang="en-US" sz="2000" b="0" dirty="0"/>
                <a:t>福利</a:t>
              </a:r>
              <a:endParaRPr lang="zh-CN" altLang="en-US" sz="2000" b="0" dirty="0"/>
            </a:p>
            <a:p>
              <a:pPr marL="1270000" indent="-1270000" algn="ctr" defTabSz="1044575">
                <a:lnSpc>
                  <a:spcPct val="120000"/>
                </a:lnSpc>
              </a:pPr>
              <a:r>
                <a:rPr lang="zh-CN" altLang="en-US" sz="2000" b="0" dirty="0"/>
                <a:t>工作</a:t>
              </a:r>
              <a:r>
                <a:rPr lang="en-US" altLang="zh-CN" sz="2000" b="0" dirty="0"/>
                <a:t>-</a:t>
              </a:r>
              <a:r>
                <a:rPr lang="zh-CN" altLang="en-US" sz="2000" b="0" dirty="0"/>
                <a:t>生活平衡</a:t>
              </a:r>
              <a:endParaRPr lang="zh-CN" altLang="en-US" sz="2000" b="0" dirty="0"/>
            </a:p>
            <a:p>
              <a:pPr marL="1270000" indent="-1270000" algn="ctr" defTabSz="1044575">
                <a:lnSpc>
                  <a:spcPct val="120000"/>
                </a:lnSpc>
              </a:pPr>
              <a:r>
                <a:rPr lang="zh-CN" altLang="en-US" sz="2000" b="0" dirty="0"/>
                <a:t>绩效管理与认可</a:t>
              </a:r>
              <a:endParaRPr lang="zh-CN" altLang="en-US" sz="2000" b="0" dirty="0"/>
            </a:p>
            <a:p>
              <a:pPr marL="1270000" indent="-1270000" algn="ctr" defTabSz="1044575">
                <a:lnSpc>
                  <a:spcPct val="120000"/>
                </a:lnSpc>
              </a:pPr>
              <a:r>
                <a:rPr lang="zh-CN" altLang="en-US" sz="2000" b="0" dirty="0"/>
                <a:t>开发与职业</a:t>
              </a:r>
              <a:r>
                <a:rPr lang="zh-CN" altLang="en-US" sz="2000" b="0" dirty="0" smtClean="0"/>
                <a:t>发展</a:t>
              </a:r>
              <a:endParaRPr lang="en-US" altLang="zh-CN" sz="2000" b="0" dirty="0" smtClean="0"/>
            </a:p>
            <a:p>
              <a:pPr marL="1270000" indent="-1270000" algn="ctr" defTabSz="1044575">
                <a:lnSpc>
                  <a:spcPct val="120000"/>
                </a:lnSpc>
              </a:pPr>
              <a:r>
                <a:rPr lang="zh-CN" altLang="en-US" sz="2000" b="0" dirty="0" smtClean="0"/>
                <a:t>机会</a:t>
              </a:r>
              <a:endParaRPr lang="zh-CN" altLang="en-US" sz="2000" dirty="0"/>
            </a:p>
          </p:txBody>
        </p:sp>
        <p:sp>
          <p:nvSpPr>
            <p:cNvPr id="90123" name="Text Box 12"/>
            <p:cNvSpPr txBox="1">
              <a:spLocks noChangeArrowheads="1"/>
            </p:cNvSpPr>
            <p:nvPr/>
          </p:nvSpPr>
          <p:spPr bwMode="auto">
            <a:xfrm>
              <a:off x="5454" y="4410"/>
              <a:ext cx="1140" cy="1092"/>
            </a:xfrm>
            <a:prstGeom prst="rect">
              <a:avLst/>
            </a:prstGeom>
            <a:noFill/>
            <a:ln w="9525" algn="ctr">
              <a:noFill/>
              <a:miter lim="800000"/>
            </a:ln>
          </p:spPr>
          <p:txBody>
            <a:bodyPr/>
            <a:lstStyle/>
            <a:p>
              <a:pPr marL="1270000" indent="-1270000" algn="ctr" defTabSz="1044575"/>
              <a:r>
                <a:rPr lang="zh-CN" altLang="en-US" dirty="0"/>
                <a:t>吸引</a:t>
              </a:r>
              <a:endParaRPr lang="zh-CN" altLang="en-US" dirty="0"/>
            </a:p>
            <a:p>
              <a:pPr marL="1270000" indent="-1270000" algn="ctr" defTabSz="1044575"/>
              <a:r>
                <a:rPr lang="zh-CN" altLang="en-US" dirty="0"/>
                <a:t>激励</a:t>
              </a:r>
              <a:endParaRPr lang="zh-CN" altLang="en-US" dirty="0"/>
            </a:p>
            <a:p>
              <a:pPr marL="1270000" indent="-1270000" algn="ctr" defTabSz="1044575"/>
              <a:r>
                <a:rPr lang="zh-CN" altLang="en-US" dirty="0"/>
                <a:t>保留</a:t>
              </a:r>
              <a:endParaRPr lang="zh-CN" altLang="en-US" dirty="0"/>
            </a:p>
          </p:txBody>
        </p:sp>
        <p:sp>
          <p:nvSpPr>
            <p:cNvPr id="90124" name="Text Box 13"/>
            <p:cNvSpPr txBox="1">
              <a:spLocks noChangeArrowheads="1"/>
            </p:cNvSpPr>
            <p:nvPr/>
          </p:nvSpPr>
          <p:spPr bwMode="auto">
            <a:xfrm>
              <a:off x="7074" y="4410"/>
              <a:ext cx="1260" cy="1092"/>
            </a:xfrm>
            <a:prstGeom prst="rect">
              <a:avLst/>
            </a:prstGeom>
            <a:solidFill>
              <a:srgbClr val="008080"/>
            </a:solidFill>
            <a:ln w="9525" algn="ctr">
              <a:noFill/>
              <a:miter lim="800000"/>
            </a:ln>
          </p:spPr>
          <p:txBody>
            <a:bodyPr/>
            <a:lstStyle/>
            <a:p>
              <a:pPr marL="1270000" indent="-1270000" algn="ctr" defTabSz="1044575">
                <a:lnSpc>
                  <a:spcPct val="120000"/>
                </a:lnSpc>
              </a:pPr>
              <a:r>
                <a:rPr lang="zh-CN" altLang="en-US" sz="2000" dirty="0">
                  <a:solidFill>
                    <a:schemeClr val="bg1"/>
                  </a:solidFill>
                </a:rPr>
                <a:t>员工</a:t>
              </a:r>
              <a:endParaRPr lang="zh-CN" altLang="en-US" sz="2000" dirty="0">
                <a:solidFill>
                  <a:schemeClr val="bg1"/>
                </a:solidFill>
              </a:endParaRPr>
            </a:p>
            <a:p>
              <a:pPr marL="1270000" indent="-1270000" algn="ctr" defTabSz="1044575">
                <a:lnSpc>
                  <a:spcPct val="120000"/>
                </a:lnSpc>
              </a:pPr>
              <a:r>
                <a:rPr lang="zh-CN" altLang="en-US" sz="2000" dirty="0">
                  <a:solidFill>
                    <a:schemeClr val="bg1"/>
                  </a:solidFill>
                </a:rPr>
                <a:t>满意</a:t>
              </a:r>
              <a:r>
                <a:rPr lang="zh-CN" altLang="en-US" sz="2000" dirty="0" smtClean="0">
                  <a:solidFill>
                    <a:schemeClr val="bg1"/>
                  </a:solidFill>
                </a:rPr>
                <a:t>度</a:t>
              </a:r>
              <a:r>
                <a:rPr lang="en-US" altLang="zh-CN" sz="2000" dirty="0">
                  <a:solidFill>
                    <a:schemeClr val="bg1"/>
                  </a:solidFill>
                </a:rPr>
                <a:t>/</a:t>
              </a:r>
              <a:endParaRPr lang="zh-CN" altLang="en-US" sz="2000" dirty="0">
                <a:solidFill>
                  <a:schemeClr val="bg1"/>
                </a:solidFill>
              </a:endParaRPr>
            </a:p>
            <a:p>
              <a:pPr marL="1270000" indent="-1270000" algn="l" defTabSz="1044575">
                <a:lnSpc>
                  <a:spcPct val="120000"/>
                </a:lnSpc>
              </a:pPr>
              <a:r>
                <a:rPr lang="zh-CN" altLang="en-US" sz="2000" dirty="0" smtClean="0">
                  <a:solidFill>
                    <a:schemeClr val="bg1"/>
                  </a:solidFill>
                </a:rPr>
                <a:t>敬业</a:t>
              </a:r>
              <a:r>
                <a:rPr lang="zh-CN" altLang="en-US" sz="2000" dirty="0">
                  <a:solidFill>
                    <a:schemeClr val="bg1"/>
                  </a:solidFill>
                </a:rPr>
                <a:t>度</a:t>
              </a:r>
              <a:endParaRPr lang="zh-CN" altLang="en-US" sz="2000" dirty="0">
                <a:solidFill>
                  <a:schemeClr val="bg1"/>
                </a:solidFill>
              </a:endParaRPr>
            </a:p>
          </p:txBody>
        </p:sp>
        <p:sp>
          <p:nvSpPr>
            <p:cNvPr id="90125" name="Text Box 14"/>
            <p:cNvSpPr txBox="1">
              <a:spLocks noChangeArrowheads="1"/>
            </p:cNvSpPr>
            <p:nvPr/>
          </p:nvSpPr>
          <p:spPr bwMode="auto">
            <a:xfrm>
              <a:off x="9234" y="4410"/>
              <a:ext cx="1260" cy="1092"/>
            </a:xfrm>
            <a:prstGeom prst="rect">
              <a:avLst/>
            </a:prstGeom>
            <a:solidFill>
              <a:srgbClr val="0000FF"/>
            </a:solidFill>
            <a:ln w="9525" algn="ctr">
              <a:noFill/>
              <a:miter lim="800000"/>
            </a:ln>
          </p:spPr>
          <p:txBody>
            <a:bodyPr/>
            <a:lstStyle/>
            <a:p>
              <a:pPr marL="1270000" indent="-1270000" algn="ctr" defTabSz="1044575">
                <a:lnSpc>
                  <a:spcPct val="120000"/>
                </a:lnSpc>
              </a:pPr>
              <a:r>
                <a:rPr lang="zh-CN" altLang="en-US" sz="2000" dirty="0">
                  <a:solidFill>
                    <a:schemeClr val="bg1"/>
                  </a:solidFill>
                </a:rPr>
                <a:t>经营绩效</a:t>
              </a:r>
              <a:endParaRPr lang="zh-CN" altLang="en-US" sz="2000" dirty="0">
                <a:solidFill>
                  <a:schemeClr val="bg1"/>
                </a:solidFill>
              </a:endParaRPr>
            </a:p>
            <a:p>
              <a:pPr marL="1270000" indent="-1270000" algn="ctr" defTabSz="1044575">
                <a:lnSpc>
                  <a:spcPct val="120000"/>
                </a:lnSpc>
              </a:pPr>
              <a:r>
                <a:rPr lang="zh-CN" altLang="en-US" sz="2000" dirty="0">
                  <a:solidFill>
                    <a:schemeClr val="bg1"/>
                  </a:solidFill>
                </a:rPr>
                <a:t>与</a:t>
              </a:r>
              <a:endParaRPr lang="zh-CN" altLang="en-US" sz="2000" dirty="0">
                <a:solidFill>
                  <a:schemeClr val="bg1"/>
                </a:solidFill>
              </a:endParaRPr>
            </a:p>
            <a:p>
              <a:pPr marL="1270000" indent="-1270000" algn="ctr" defTabSz="1044575">
                <a:lnSpc>
                  <a:spcPct val="120000"/>
                </a:lnSpc>
              </a:pPr>
              <a:r>
                <a:rPr lang="zh-CN" altLang="en-US" sz="2000" dirty="0">
                  <a:solidFill>
                    <a:schemeClr val="bg1"/>
                  </a:solidFill>
                </a:rPr>
                <a:t>经营结果</a:t>
              </a:r>
              <a:endParaRPr lang="zh-CN" altLang="en-US" sz="2000" dirty="0">
                <a:solidFill>
                  <a:schemeClr val="bg1"/>
                </a:solidFill>
              </a:endParaRPr>
            </a:p>
          </p:txBody>
        </p:sp>
        <p:sp>
          <p:nvSpPr>
            <p:cNvPr id="90126" name="AutoShape 15"/>
            <p:cNvSpPr>
              <a:spLocks noChangeArrowheads="1"/>
            </p:cNvSpPr>
            <p:nvPr/>
          </p:nvSpPr>
          <p:spPr bwMode="auto">
            <a:xfrm>
              <a:off x="8368" y="4566"/>
              <a:ext cx="831" cy="780"/>
            </a:xfrm>
            <a:prstGeom prst="leftRightArrow">
              <a:avLst>
                <a:gd name="adj1" fmla="val 50000"/>
                <a:gd name="adj2" fmla="val 21308"/>
              </a:avLst>
            </a:prstGeom>
            <a:solidFill>
              <a:srgbClr val="FFFF00"/>
            </a:solidFill>
            <a:ln w="9525">
              <a:solidFill>
                <a:srgbClr val="000000"/>
              </a:solidFill>
              <a:miter lim="800000"/>
            </a:ln>
          </p:spPr>
          <p:txBody>
            <a:bodyPr/>
            <a:lstStyle/>
            <a:p>
              <a:endParaRPr lang="zh-CN" altLang="en-US"/>
            </a:p>
          </p:txBody>
        </p:sp>
      </p:gr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a:spLocks noGrp="1" noChangeArrowheads="1"/>
          </p:cNvSpPr>
          <p:nvPr>
            <p:ph type="title"/>
          </p:nvPr>
        </p:nvSpPr>
        <p:spPr>
          <a:xfrm>
            <a:off x="0" y="0"/>
            <a:ext cx="10668000" cy="930275"/>
          </a:xfrm>
          <a:solidFill>
            <a:srgbClr val="0000CC"/>
          </a:solidFill>
          <a:ln w="9525">
            <a:noFill/>
            <a:miter lim="800000"/>
          </a:ln>
        </p:spPr>
        <p:txBody>
          <a:bodyPr vert="horz" wrap="square" lIns="104498" tIns="52249" rIns="104498" bIns="52249" numCol="1" anchor="ctr" anchorCtr="1" compatLnSpc="1"/>
          <a:lstStyle/>
          <a:p>
            <a:pPr eaLnBrk="1" hangingPunct="1"/>
            <a:r>
              <a:rPr lang="zh-CN" altLang="en-US" sz="2800" b="1" dirty="0" smtClean="0">
                <a:solidFill>
                  <a:srgbClr val="FFFFFF"/>
                </a:solidFill>
                <a:latin typeface="华文中宋" pitchFamily="2" charset="-122"/>
                <a:ea typeface="华文中宋" pitchFamily="2" charset="-122"/>
              </a:rPr>
              <a:t>开篇案例</a:t>
            </a:r>
            <a:r>
              <a:rPr lang="en-US" altLang="zh-CN" sz="2800" b="1" dirty="0" smtClean="0">
                <a:solidFill>
                  <a:srgbClr val="FFFFFF"/>
                </a:solidFill>
                <a:latin typeface="华文中宋" pitchFamily="2" charset="-122"/>
                <a:ea typeface="华文中宋" pitchFamily="2" charset="-122"/>
              </a:rPr>
              <a:t>——</a:t>
            </a:r>
            <a:r>
              <a:rPr lang="zh-CN" altLang="en-US" sz="2800" b="1" dirty="0">
                <a:solidFill>
                  <a:srgbClr val="FFFFFF"/>
                </a:solidFill>
                <a:latin typeface="华文中宋" pitchFamily="2" charset="-122"/>
                <a:ea typeface="华文中宋" pitchFamily="2" charset="-122"/>
              </a:rPr>
              <a:t>用“薪”关爱员工的胖东来</a:t>
            </a:r>
            <a:endParaRPr lang="zh-CN" altLang="en-US" sz="2800" b="1" dirty="0" smtClean="0">
              <a:solidFill>
                <a:srgbClr val="FFFFFF"/>
              </a:solidFill>
              <a:latin typeface="华文中宋" pitchFamily="2" charset="-122"/>
              <a:ea typeface="华文中宋" pitchFamily="2" charset="-122"/>
            </a:endParaRPr>
          </a:p>
        </p:txBody>
      </p:sp>
      <p:sp>
        <p:nvSpPr>
          <p:cNvPr id="51203" name="Text Box 3"/>
          <p:cNvSpPr txBox="1">
            <a:spLocks noChangeArrowheads="1"/>
          </p:cNvSpPr>
          <p:nvPr/>
        </p:nvSpPr>
        <p:spPr bwMode="auto">
          <a:xfrm>
            <a:off x="743843" y="3835944"/>
            <a:ext cx="9361157" cy="1121181"/>
          </a:xfrm>
          <a:prstGeom prst="rect">
            <a:avLst/>
          </a:prstGeom>
          <a:noFill/>
          <a:ln w="9525">
            <a:noFill/>
            <a:miter lim="800000"/>
          </a:ln>
        </p:spPr>
        <p:txBody>
          <a:bodyPr wrap="square" lIns="104498" tIns="52249" rIns="104498" bIns="52249">
            <a:spAutoFit/>
          </a:bodyPr>
          <a:lstStyle/>
          <a:p>
            <a:pPr algn="l" defTabSz="1044575"/>
            <a:r>
              <a:rPr lang="en-US" altLang="zh-CN" sz="2200" dirty="0" smtClean="0"/>
              <a:t>        </a:t>
            </a:r>
            <a:r>
              <a:rPr lang="zh-CN" altLang="zh-CN" sz="2200" dirty="0" smtClean="0"/>
              <a:t>一方面</a:t>
            </a:r>
            <a:r>
              <a:rPr lang="zh-CN" altLang="zh-CN" sz="2200" dirty="0"/>
              <a:t>，胖东来制定了高薪酬政策</a:t>
            </a:r>
            <a:r>
              <a:rPr lang="zh-CN" altLang="zh-CN" sz="2200" dirty="0" smtClean="0"/>
              <a:t>。在</a:t>
            </a:r>
            <a:r>
              <a:rPr lang="zh-CN" altLang="zh-CN" sz="2200" dirty="0"/>
              <a:t>当地同行业中，，胖东来上至店长、下至保洁员的薪酬水平基本是其他企业同岗位薪酬的两倍以上，甚至高于省会城市郑州的同行业工资。</a:t>
            </a:r>
            <a:endParaRPr lang="zh-CN" altLang="en-US" sz="2200" dirty="0">
              <a:latin typeface="宋体" panose="02010600030101010101" pitchFamily="2" charset="-122"/>
            </a:endParaRPr>
          </a:p>
        </p:txBody>
      </p:sp>
      <p:sp>
        <p:nvSpPr>
          <p:cNvPr id="51205" name="TextBox 6"/>
          <p:cNvSpPr txBox="1">
            <a:spLocks noChangeArrowheads="1"/>
          </p:cNvSpPr>
          <p:nvPr/>
        </p:nvSpPr>
        <p:spPr bwMode="auto">
          <a:xfrm>
            <a:off x="743843" y="5104528"/>
            <a:ext cx="9361157" cy="2123658"/>
          </a:xfrm>
          <a:prstGeom prst="rect">
            <a:avLst/>
          </a:prstGeom>
          <a:noFill/>
          <a:ln w="9525">
            <a:noFill/>
            <a:miter lim="800000"/>
          </a:ln>
        </p:spPr>
        <p:txBody>
          <a:bodyPr wrap="square">
            <a:spAutoFit/>
          </a:bodyPr>
          <a:lstStyle/>
          <a:p>
            <a:r>
              <a:rPr lang="en-US" altLang="zh-CN" sz="2200" dirty="0" smtClean="0"/>
              <a:t>        </a:t>
            </a:r>
            <a:r>
              <a:rPr lang="zh-CN" altLang="zh-CN" sz="2200" dirty="0" smtClean="0"/>
              <a:t>另一方面</a:t>
            </a:r>
            <a:r>
              <a:rPr lang="zh-CN" altLang="zh-CN" sz="2200" dirty="0"/>
              <a:t>，胖东来实行高福利政策。在胖东来，除了一般公司常见的福利项目之外，还有很多意想不到的福利：员工生病可在公司建立的职工诊所免费看病，药品只按成本价收费</a:t>
            </a:r>
            <a:r>
              <a:rPr lang="zh-CN" altLang="en-US" sz="2200" dirty="0"/>
              <a:t>；</a:t>
            </a:r>
            <a:r>
              <a:rPr lang="zh-CN" altLang="zh-CN" sz="2200" dirty="0"/>
              <a:t>员工在婚、产、丧假期间如需用车，公司会免费提供帮助，同时提供相应的礼金。胖东来在每一个商场中都留出很大的空间来做员工活动中心</a:t>
            </a:r>
            <a:r>
              <a:rPr lang="zh-CN" altLang="zh-CN" sz="2200" dirty="0" smtClean="0"/>
              <a:t>。</a:t>
            </a:r>
            <a:r>
              <a:rPr lang="zh-CN" altLang="zh-CN" sz="2200" dirty="0"/>
              <a:t>胖东来推行准时上下班制度，甚至在春节以及每个周二都闭店</a:t>
            </a:r>
            <a:r>
              <a:rPr lang="zh-CN" altLang="zh-CN" sz="2200" dirty="0" smtClean="0"/>
              <a:t>休息</a:t>
            </a:r>
            <a:r>
              <a:rPr lang="zh-CN" altLang="en-US" sz="2200" dirty="0" smtClean="0"/>
              <a:t>。</a:t>
            </a:r>
            <a:endParaRPr lang="zh-CN" altLang="en-US" sz="2200" dirty="0"/>
          </a:p>
        </p:txBody>
      </p:sp>
      <p:pic>
        <p:nvPicPr>
          <p:cNvPr id="4" name="图片 3"/>
          <p:cNvPicPr>
            <a:picLocks noChangeAspect="1"/>
          </p:cNvPicPr>
          <p:nvPr/>
        </p:nvPicPr>
        <p:blipFill>
          <a:blip r:embed="rId1" cstate="print"/>
          <a:stretch>
            <a:fillRect/>
          </a:stretch>
        </p:blipFill>
        <p:spPr>
          <a:xfrm>
            <a:off x="2093599" y="1108487"/>
            <a:ext cx="6480801" cy="2455049"/>
          </a:xfrm>
          <a:prstGeom prst="rect">
            <a:avLst/>
          </a:prstGeom>
        </p:spPr>
      </p:pic>
    </p:spTree>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br>
              <a:rPr lang="en-US" altLang="zh-CN" sz="2800" b="1" dirty="0" smtClean="0">
                <a:solidFill>
                  <a:srgbClr val="FFFFFF"/>
                </a:solidFill>
                <a:latin typeface="华文中宋" pitchFamily="2" charset="-122"/>
                <a:ea typeface="华文中宋" pitchFamily="2" charset="-122"/>
                <a:sym typeface="Symbol" panose="05050102010706020507" pitchFamily="18" charset="2"/>
              </a:rPr>
            </a:br>
            <a:br>
              <a:rPr lang="en-US" altLang="zh-CN" sz="2800" b="1" dirty="0">
                <a:solidFill>
                  <a:srgbClr val="FFFFFF"/>
                </a:solidFill>
                <a:latin typeface="华文中宋" pitchFamily="2" charset="-122"/>
                <a:ea typeface="华文中宋" pitchFamily="2" charset="-122"/>
                <a:sym typeface="Symbol" panose="05050102010706020507" pitchFamily="18" charset="2"/>
              </a:rPr>
            </a:br>
            <a:br>
              <a:rPr lang="en-US" altLang="zh-CN" sz="2800" b="1" dirty="0" smtClean="0">
                <a:solidFill>
                  <a:srgbClr val="FFFFFF"/>
                </a:solidFill>
                <a:latin typeface="华文中宋" pitchFamily="2" charset="-122"/>
                <a:ea typeface="华文中宋" pitchFamily="2" charset="-122"/>
                <a:sym typeface="Symbol" panose="05050102010706020507" pitchFamily="18" charset="2"/>
              </a:rPr>
            </a:br>
            <a:br>
              <a:rPr lang="en-US" altLang="zh-CN" sz="2800" b="1" dirty="0">
                <a:solidFill>
                  <a:srgbClr val="FFFFFF"/>
                </a:solidFill>
                <a:latin typeface="华文中宋" pitchFamily="2" charset="-122"/>
                <a:ea typeface="华文中宋" pitchFamily="2" charset="-122"/>
                <a:sym typeface="Symbol" panose="05050102010706020507" pitchFamily="18" charset="2"/>
              </a:rPr>
            </a:br>
            <a:r>
              <a:rPr lang="zh-CN" altLang="en-US" sz="2800" b="1" dirty="0" smtClean="0">
                <a:solidFill>
                  <a:srgbClr val="FFFFFF"/>
                </a:solidFill>
                <a:latin typeface="华文中宋" pitchFamily="2" charset="-122"/>
                <a:ea typeface="华文中宋" pitchFamily="2" charset="-122"/>
                <a:sym typeface="Symbol" panose="05050102010706020507" pitchFamily="18" charset="2"/>
              </a:rPr>
              <a:t>美国总报酬学会的</a:t>
            </a:r>
            <a:r>
              <a:rPr lang="zh-CN" altLang="en-US" sz="2800" b="1" dirty="0">
                <a:solidFill>
                  <a:srgbClr val="FFFFFF"/>
                </a:solidFill>
                <a:latin typeface="华文中宋" pitchFamily="2" charset="-122"/>
                <a:ea typeface="华文中宋" pitchFamily="2" charset="-122"/>
                <a:sym typeface="Symbol" panose="05050102010706020507" pitchFamily="18" charset="2"/>
              </a:rPr>
              <a:t>总</a:t>
            </a:r>
            <a:r>
              <a:rPr lang="zh-CN" altLang="en-US" sz="2800" b="1" dirty="0" smtClean="0">
                <a:solidFill>
                  <a:srgbClr val="FFFFFF"/>
                </a:solidFill>
                <a:latin typeface="华文中宋" pitchFamily="2" charset="-122"/>
                <a:ea typeface="华文中宋" pitchFamily="2" charset="-122"/>
                <a:sym typeface="Symbol" panose="05050102010706020507" pitchFamily="18" charset="2"/>
              </a:rPr>
              <a:t>报酬体系模型（</a:t>
            </a:r>
            <a:r>
              <a:rPr lang="en-US" altLang="zh-CN" sz="2800" b="1" dirty="0" smtClean="0">
                <a:solidFill>
                  <a:srgbClr val="FFFFFF"/>
                </a:solidFill>
                <a:latin typeface="华文中宋" pitchFamily="2" charset="-122"/>
                <a:ea typeface="华文中宋" pitchFamily="2" charset="-122"/>
                <a:sym typeface="Symbol" panose="05050102010706020507" pitchFamily="18" charset="2"/>
              </a:rPr>
              <a:t>2006</a:t>
            </a:r>
            <a:r>
              <a:rPr lang="zh-CN" altLang="en-US" sz="2800" b="1" dirty="0" smtClean="0">
                <a:solidFill>
                  <a:srgbClr val="FFFFFF"/>
                </a:solidFill>
                <a:latin typeface="华文中宋" pitchFamily="2" charset="-122"/>
                <a:ea typeface="华文中宋" pitchFamily="2" charset="-122"/>
                <a:sym typeface="Symbol" panose="05050102010706020507" pitchFamily="18" charset="2"/>
              </a:rPr>
              <a:t>）</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graphicFrame>
        <p:nvGraphicFramePr>
          <p:cNvPr id="4" name="图示 3"/>
          <p:cNvGraphicFramePr/>
          <p:nvPr/>
        </p:nvGraphicFramePr>
        <p:xfrm>
          <a:off x="1013466" y="1649733"/>
          <a:ext cx="9361157" cy="57607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br>
              <a:rPr lang="en-US" altLang="zh-CN" sz="2800" b="1" dirty="0" smtClean="0">
                <a:solidFill>
                  <a:srgbClr val="FFFFFF"/>
                </a:solidFill>
                <a:latin typeface="华文中宋" pitchFamily="2" charset="-122"/>
                <a:ea typeface="华文中宋" pitchFamily="2" charset="-122"/>
                <a:sym typeface="Symbol" panose="05050102010706020507" pitchFamily="18" charset="2"/>
              </a:rPr>
            </a:br>
            <a:br>
              <a:rPr lang="en-US" altLang="zh-CN" sz="2800" b="1" dirty="0" smtClean="0">
                <a:solidFill>
                  <a:srgbClr val="FFFFFF"/>
                </a:solidFill>
                <a:latin typeface="华文中宋" pitchFamily="2" charset="-122"/>
                <a:ea typeface="华文中宋" pitchFamily="2" charset="-122"/>
                <a:sym typeface="Symbol" panose="05050102010706020507" pitchFamily="18" charset="2"/>
              </a:rPr>
            </a:br>
            <a:br>
              <a:rPr lang="en-US" altLang="zh-CN" sz="2800" b="1" dirty="0" smtClean="0">
                <a:solidFill>
                  <a:srgbClr val="FFFFFF"/>
                </a:solidFill>
                <a:latin typeface="华文中宋" pitchFamily="2" charset="-122"/>
                <a:ea typeface="华文中宋" pitchFamily="2" charset="-122"/>
                <a:sym typeface="Symbol" panose="05050102010706020507" pitchFamily="18" charset="2"/>
              </a:rPr>
            </a:br>
            <a:br>
              <a:rPr lang="en-US" altLang="zh-CN" sz="2800" b="1" dirty="0" smtClean="0">
                <a:solidFill>
                  <a:srgbClr val="FFFFFF"/>
                </a:solidFill>
                <a:latin typeface="华文中宋" pitchFamily="2" charset="-122"/>
                <a:ea typeface="华文中宋" pitchFamily="2" charset="-122"/>
                <a:sym typeface="Symbol" panose="05050102010706020507" pitchFamily="18" charset="2"/>
              </a:rPr>
            </a:br>
            <a:r>
              <a:rPr lang="zh-CN" altLang="en-US" sz="3200" b="1" dirty="0" smtClean="0">
                <a:solidFill>
                  <a:srgbClr val="FFFFFF"/>
                </a:solidFill>
                <a:latin typeface="华文中宋" pitchFamily="2" charset="-122"/>
                <a:ea typeface="华文中宋" pitchFamily="2" charset="-122"/>
                <a:sym typeface="Symbol" panose="05050102010706020507" pitchFamily="18" charset="2"/>
              </a:rPr>
              <a:t>组织文化与薪酬管理：组织文化与薪酬管理的关系</a:t>
            </a:r>
            <a:endParaRPr lang="zh-CN" altLang="en-US" sz="3200" b="1" dirty="0" smtClean="0">
              <a:solidFill>
                <a:srgbClr val="FFFFFF"/>
              </a:solidFill>
              <a:latin typeface="华文中宋" pitchFamily="2" charset="-122"/>
              <a:ea typeface="华文中宋" pitchFamily="2" charset="-122"/>
              <a:sym typeface="Symbol" panose="05050102010706020507" pitchFamily="18" charset="2"/>
            </a:endParaRPr>
          </a:p>
        </p:txBody>
      </p:sp>
      <p:sp>
        <p:nvSpPr>
          <p:cNvPr id="4" name="文本框 3"/>
          <p:cNvSpPr txBox="1"/>
          <p:nvPr/>
        </p:nvSpPr>
        <p:spPr>
          <a:xfrm>
            <a:off x="432917" y="4216975"/>
            <a:ext cx="4761543" cy="2677656"/>
          </a:xfrm>
          <a:prstGeom prst="rect">
            <a:avLst/>
          </a:prstGeom>
          <a:noFill/>
        </p:spPr>
        <p:txBody>
          <a:bodyPr wrap="square" rtlCol="0">
            <a:spAutoFit/>
          </a:bodyPr>
          <a:lstStyle/>
          <a:p>
            <a:r>
              <a:rPr lang="en-US" altLang="zh-CN" dirty="0" smtClean="0"/>
              <a:t>        </a:t>
            </a:r>
            <a:r>
              <a:rPr lang="zh-CN" altLang="zh-CN" dirty="0" smtClean="0"/>
              <a:t>报酬</a:t>
            </a:r>
            <a:r>
              <a:rPr lang="zh-CN" altLang="zh-CN" dirty="0"/>
              <a:t>系统是理解组织文化的关键</a:t>
            </a:r>
            <a:r>
              <a:rPr lang="zh-CN" altLang="zh-CN" dirty="0" smtClean="0"/>
              <a:t>所在</a:t>
            </a:r>
            <a:r>
              <a:rPr lang="zh-CN" altLang="en-US" dirty="0" smtClean="0"/>
              <a:t>，</a:t>
            </a:r>
            <a:r>
              <a:rPr lang="zh-CN" altLang="zh-CN" dirty="0" smtClean="0"/>
              <a:t>对</a:t>
            </a:r>
            <a:r>
              <a:rPr lang="zh-CN" altLang="zh-CN" dirty="0"/>
              <a:t>组织报酬系统的分析可以为组织的高管人员管理组织的长期文化变革提供重要的基础</a:t>
            </a:r>
            <a:r>
              <a:rPr lang="zh-CN" altLang="zh-CN" dirty="0" smtClean="0"/>
              <a:t>。相应</a:t>
            </a:r>
            <a:r>
              <a:rPr lang="zh-CN" altLang="zh-CN" dirty="0"/>
              <a:t>的，一个企业的组织文化也会以各种方式影响其薪酬设计和薪酬管理实践</a:t>
            </a:r>
            <a:r>
              <a:rPr lang="zh-CN" altLang="zh-CN" dirty="0" smtClean="0"/>
              <a:t>。</a:t>
            </a:r>
            <a:endParaRPr lang="zh-CN" altLang="en-US" dirty="0"/>
          </a:p>
        </p:txBody>
      </p:sp>
      <p:pic>
        <p:nvPicPr>
          <p:cNvPr id="6" name="图片 5"/>
          <p:cNvPicPr>
            <a:picLocks noChangeAspect="1"/>
          </p:cNvPicPr>
          <p:nvPr/>
        </p:nvPicPr>
        <p:blipFill>
          <a:blip r:embed="rId1" cstate="print"/>
          <a:stretch>
            <a:fillRect/>
          </a:stretch>
        </p:blipFill>
        <p:spPr>
          <a:xfrm>
            <a:off x="490917" y="1576963"/>
            <a:ext cx="3762375" cy="2400300"/>
          </a:xfrm>
          <a:prstGeom prst="rect">
            <a:avLst/>
          </a:prstGeom>
        </p:spPr>
      </p:pic>
      <p:pic>
        <p:nvPicPr>
          <p:cNvPr id="7" name="图片 6"/>
          <p:cNvPicPr>
            <a:picLocks noChangeAspect="1"/>
          </p:cNvPicPr>
          <p:nvPr/>
        </p:nvPicPr>
        <p:blipFill>
          <a:blip r:embed="rId2" cstate="print"/>
          <a:stretch>
            <a:fillRect/>
          </a:stretch>
        </p:blipFill>
        <p:spPr>
          <a:xfrm>
            <a:off x="5233987" y="3904768"/>
            <a:ext cx="4692656" cy="3135313"/>
          </a:xfrm>
          <a:prstGeom prst="rect">
            <a:avLst/>
          </a:prstGeom>
        </p:spPr>
      </p:pic>
      <p:sp>
        <p:nvSpPr>
          <p:cNvPr id="8" name="文本框 7"/>
          <p:cNvSpPr txBox="1"/>
          <p:nvPr/>
        </p:nvSpPr>
        <p:spPr>
          <a:xfrm>
            <a:off x="4613912" y="1169987"/>
            <a:ext cx="5760712" cy="2677656"/>
          </a:xfrm>
          <a:prstGeom prst="rect">
            <a:avLst/>
          </a:prstGeom>
          <a:noFill/>
        </p:spPr>
        <p:txBody>
          <a:bodyPr wrap="square" rtlCol="0">
            <a:spAutoFit/>
          </a:bodyPr>
          <a:lstStyle/>
          <a:p>
            <a:r>
              <a:rPr lang="en-US" altLang="zh-CN" dirty="0" smtClean="0"/>
              <a:t>        </a:t>
            </a:r>
            <a:r>
              <a:rPr lang="zh-CN" altLang="zh-CN" dirty="0" smtClean="0"/>
              <a:t>组织</a:t>
            </a:r>
            <a:r>
              <a:rPr lang="zh-CN" altLang="zh-CN" dirty="0"/>
              <a:t>文化是在一个组织内部形成的，会对组织成员的行为起着指导作用的一整套共享的价值观、信仰以及行为。而一个组织的报酬系统对于组织文化具有非常大的</a:t>
            </a:r>
            <a:r>
              <a:rPr lang="zh-CN" altLang="zh-CN" dirty="0" smtClean="0"/>
              <a:t>影响力</a:t>
            </a:r>
            <a:r>
              <a:rPr lang="zh-CN" altLang="en-US" dirty="0" smtClean="0"/>
              <a:t>，</a:t>
            </a:r>
            <a:r>
              <a:rPr lang="zh-CN" altLang="zh-CN" dirty="0" smtClean="0"/>
              <a:t>通过</a:t>
            </a:r>
            <a:r>
              <a:rPr lang="zh-CN" altLang="zh-CN" dirty="0"/>
              <a:t>谁能得到报酬以及为什么能够得到</a:t>
            </a:r>
            <a:r>
              <a:rPr lang="zh-CN" altLang="zh-CN" dirty="0" smtClean="0"/>
              <a:t>报酬</a:t>
            </a:r>
            <a:r>
              <a:rPr lang="zh-CN" altLang="en-US" dirty="0" smtClean="0"/>
              <a:t>，</a:t>
            </a:r>
            <a:r>
              <a:rPr lang="zh-CN" altLang="zh-CN" dirty="0" smtClean="0"/>
              <a:t>实际上</a:t>
            </a:r>
            <a:r>
              <a:rPr lang="zh-CN" altLang="zh-CN" dirty="0"/>
              <a:t>明确指出了一个组织的价值观和</a:t>
            </a:r>
            <a:r>
              <a:rPr lang="zh-CN" altLang="zh-CN" dirty="0" smtClean="0"/>
              <a:t>信仰</a:t>
            </a:r>
            <a:r>
              <a:rPr lang="zh-CN" altLang="en-US" dirty="0" smtClean="0"/>
              <a:t>。</a:t>
            </a:r>
            <a:endParaRPr lang="zh-CN" altLang="en-US" dirty="0"/>
          </a:p>
        </p:txBody>
      </p:sp>
    </p:spTree>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617"/>
            <a:ext cx="10668000" cy="930275"/>
          </a:xfrm>
          <a:solidFill>
            <a:srgbClr val="0000CC"/>
          </a:solidFill>
        </p:spPr>
        <p:txBody>
          <a:bodyPr anchor="b"/>
          <a:lstStyle/>
          <a:p>
            <a:pPr eaLnBrk="1" hangingPunct="1">
              <a:lnSpc>
                <a:spcPct val="410000"/>
              </a:lnSpc>
            </a:pPr>
            <a:br>
              <a:rPr lang="en-US" altLang="zh-CN" sz="2800" b="1" dirty="0" smtClean="0">
                <a:solidFill>
                  <a:srgbClr val="FFFFFF"/>
                </a:solidFill>
                <a:latin typeface="华文中宋" pitchFamily="2" charset="-122"/>
                <a:ea typeface="华文中宋" pitchFamily="2" charset="-122"/>
                <a:sym typeface="Symbol" panose="05050102010706020507" pitchFamily="18" charset="2"/>
              </a:rPr>
            </a:br>
            <a:br>
              <a:rPr lang="en-US" altLang="zh-CN" sz="2800" b="1" dirty="0" smtClean="0">
                <a:solidFill>
                  <a:srgbClr val="FFFFFF"/>
                </a:solidFill>
                <a:latin typeface="华文中宋" pitchFamily="2" charset="-122"/>
                <a:ea typeface="华文中宋" pitchFamily="2" charset="-122"/>
                <a:sym typeface="Symbol" panose="05050102010706020507" pitchFamily="18" charset="2"/>
              </a:rPr>
            </a:br>
            <a:br>
              <a:rPr lang="en-US" altLang="zh-CN" sz="2800" b="1" dirty="0" smtClean="0">
                <a:solidFill>
                  <a:srgbClr val="FFFFFF"/>
                </a:solidFill>
                <a:latin typeface="华文中宋" pitchFamily="2" charset="-122"/>
                <a:ea typeface="华文中宋" pitchFamily="2" charset="-122"/>
                <a:sym typeface="Symbol" panose="05050102010706020507" pitchFamily="18" charset="2"/>
              </a:rPr>
            </a:br>
            <a:br>
              <a:rPr lang="en-US" altLang="zh-CN" sz="2800" b="1" dirty="0" smtClean="0">
                <a:solidFill>
                  <a:srgbClr val="FFFFFF"/>
                </a:solidFill>
                <a:latin typeface="华文中宋" pitchFamily="2" charset="-122"/>
                <a:ea typeface="华文中宋" pitchFamily="2" charset="-122"/>
                <a:sym typeface="Symbol" panose="05050102010706020507" pitchFamily="18" charset="2"/>
              </a:rPr>
            </a:br>
            <a:br>
              <a:rPr lang="en-US" altLang="zh-CN" sz="2800" b="1" dirty="0" smtClean="0">
                <a:solidFill>
                  <a:srgbClr val="FFFFFF"/>
                </a:solidFill>
                <a:latin typeface="华文中宋" pitchFamily="2" charset="-122"/>
                <a:ea typeface="华文中宋" pitchFamily="2" charset="-122"/>
                <a:sym typeface="Symbol" panose="05050102010706020507" pitchFamily="18" charset="2"/>
              </a:rPr>
            </a:br>
            <a:r>
              <a:rPr lang="zh-CN" altLang="en-US" sz="3200" b="1" dirty="0" smtClean="0">
                <a:solidFill>
                  <a:srgbClr val="FFFFFF"/>
                </a:solidFill>
                <a:latin typeface="华文中宋" pitchFamily="2" charset="-122"/>
                <a:ea typeface="华文中宋" pitchFamily="2" charset="-122"/>
                <a:sym typeface="Symbol" panose="05050102010706020507" pitchFamily="18" charset="2"/>
              </a:rPr>
              <a:t>组织文化与薪酬管理：组织文化与薪酬管理的匹配</a:t>
            </a:r>
            <a:endParaRPr lang="zh-CN" altLang="en-US" sz="3200" b="1" dirty="0" smtClean="0">
              <a:solidFill>
                <a:srgbClr val="FFFFFF"/>
              </a:solidFill>
              <a:latin typeface="华文中宋" pitchFamily="2" charset="-122"/>
              <a:ea typeface="华文中宋" pitchFamily="2" charset="-122"/>
              <a:sym typeface="Symbol" panose="05050102010706020507" pitchFamily="18" charset="2"/>
            </a:endParaRPr>
          </a:p>
        </p:txBody>
      </p:sp>
      <p:graphicFrame>
        <p:nvGraphicFramePr>
          <p:cNvPr id="5" name="图示 4"/>
          <p:cNvGraphicFramePr/>
          <p:nvPr/>
        </p:nvGraphicFramePr>
        <p:xfrm>
          <a:off x="293377" y="1140058"/>
          <a:ext cx="10081246" cy="59711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617"/>
            <a:ext cx="10668000" cy="930275"/>
          </a:xfrm>
          <a:solidFill>
            <a:srgbClr val="0000CC"/>
          </a:solidFill>
        </p:spPr>
        <p:txBody>
          <a:bodyPr anchor="b"/>
          <a:lstStyle/>
          <a:p>
            <a:pPr eaLnBrk="1" hangingPunct="1">
              <a:lnSpc>
                <a:spcPct val="410000"/>
              </a:lnSpc>
            </a:pPr>
            <a:br>
              <a:rPr lang="en-US" altLang="zh-CN" sz="2800" b="1" dirty="0" smtClean="0">
                <a:solidFill>
                  <a:srgbClr val="FFFFFF"/>
                </a:solidFill>
                <a:latin typeface="华文中宋" pitchFamily="2" charset="-122"/>
                <a:ea typeface="华文中宋" pitchFamily="2" charset="-122"/>
                <a:sym typeface="Symbol" panose="05050102010706020507" pitchFamily="18" charset="2"/>
              </a:rPr>
            </a:br>
            <a:br>
              <a:rPr lang="en-US" altLang="zh-CN" sz="2800" b="1" dirty="0" smtClean="0">
                <a:solidFill>
                  <a:srgbClr val="FFFFFF"/>
                </a:solidFill>
                <a:latin typeface="华文中宋" pitchFamily="2" charset="-122"/>
                <a:ea typeface="华文中宋" pitchFamily="2" charset="-122"/>
                <a:sym typeface="Symbol" panose="05050102010706020507" pitchFamily="18" charset="2"/>
              </a:rPr>
            </a:br>
            <a:br>
              <a:rPr lang="en-US" altLang="zh-CN" sz="2800" b="1" dirty="0" smtClean="0">
                <a:solidFill>
                  <a:srgbClr val="FFFFFF"/>
                </a:solidFill>
                <a:latin typeface="华文中宋" pitchFamily="2" charset="-122"/>
                <a:ea typeface="华文中宋" pitchFamily="2" charset="-122"/>
                <a:sym typeface="Symbol" panose="05050102010706020507" pitchFamily="18" charset="2"/>
              </a:rPr>
            </a:br>
            <a:br>
              <a:rPr lang="en-US" altLang="zh-CN" sz="2800" b="1" dirty="0" smtClean="0">
                <a:solidFill>
                  <a:srgbClr val="FFFFFF"/>
                </a:solidFill>
                <a:latin typeface="华文中宋" pitchFamily="2" charset="-122"/>
                <a:ea typeface="华文中宋" pitchFamily="2" charset="-122"/>
                <a:sym typeface="Symbol" panose="05050102010706020507" pitchFamily="18" charset="2"/>
              </a:rPr>
            </a:br>
            <a:br>
              <a:rPr lang="en-US" altLang="zh-CN" sz="2800" b="1" dirty="0" smtClean="0">
                <a:solidFill>
                  <a:srgbClr val="FFFFFF"/>
                </a:solidFill>
                <a:latin typeface="华文中宋" pitchFamily="2" charset="-122"/>
                <a:ea typeface="华文中宋" pitchFamily="2" charset="-122"/>
                <a:sym typeface="Symbol" panose="05050102010706020507" pitchFamily="18" charset="2"/>
              </a:rPr>
            </a:br>
            <a:r>
              <a:rPr lang="zh-CN" altLang="en-US" sz="3200" b="1" dirty="0" smtClean="0">
                <a:solidFill>
                  <a:srgbClr val="FFFFFF"/>
                </a:solidFill>
                <a:latin typeface="华文中宋" pitchFamily="2" charset="-122"/>
                <a:ea typeface="华文中宋" pitchFamily="2" charset="-122"/>
                <a:sym typeface="Symbol" panose="05050102010706020507" pitchFamily="18" charset="2"/>
              </a:rPr>
              <a:t>组织文化与薪酬管理：组织文化与薪酬管理的匹配</a:t>
            </a:r>
            <a:endParaRPr lang="zh-CN" altLang="en-US" sz="3200" b="1" dirty="0" smtClean="0">
              <a:solidFill>
                <a:srgbClr val="FFFFFF"/>
              </a:solidFill>
              <a:latin typeface="华文中宋" pitchFamily="2" charset="-122"/>
              <a:ea typeface="华文中宋" pitchFamily="2" charset="-122"/>
              <a:sym typeface="Symbol" panose="05050102010706020507" pitchFamily="18" charset="2"/>
            </a:endParaRPr>
          </a:p>
        </p:txBody>
      </p:sp>
      <p:grpSp>
        <p:nvGrpSpPr>
          <p:cNvPr id="9" name="组合 8"/>
          <p:cNvGrpSpPr/>
          <p:nvPr/>
        </p:nvGrpSpPr>
        <p:grpSpPr>
          <a:xfrm>
            <a:off x="1733555" y="1461580"/>
            <a:ext cx="7200890" cy="5040623"/>
            <a:chOff x="1332295" y="1916832"/>
            <a:chExt cx="5570494" cy="2867639"/>
          </a:xfrm>
        </p:grpSpPr>
        <p:sp>
          <p:nvSpPr>
            <p:cNvPr id="10" name="Line 11"/>
            <p:cNvSpPr>
              <a:spLocks noChangeShapeType="1"/>
            </p:cNvSpPr>
            <p:nvPr/>
          </p:nvSpPr>
          <p:spPr bwMode="auto">
            <a:xfrm>
              <a:off x="4067944" y="2420888"/>
              <a:ext cx="0" cy="1584176"/>
            </a:xfrm>
            <a:prstGeom prst="line">
              <a:avLst/>
            </a:prstGeom>
            <a:noFill/>
            <a:ln w="19050">
              <a:solidFill>
                <a:srgbClr val="333333"/>
              </a:solidFill>
              <a:round/>
              <a:headEnd type="none" w="med" len="med"/>
              <a:tailEnd type="none" w="med" len="med"/>
            </a:ln>
            <a:effectLst/>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endParaRPr lang="zh-CN" altLang="en-US" sz="2400"/>
            </a:p>
          </p:txBody>
        </p:sp>
        <p:sp>
          <p:nvSpPr>
            <p:cNvPr id="11" name="Line 15"/>
            <p:cNvSpPr>
              <a:spLocks noChangeShapeType="1"/>
            </p:cNvSpPr>
            <p:nvPr/>
          </p:nvSpPr>
          <p:spPr bwMode="auto">
            <a:xfrm>
              <a:off x="2627784" y="3212976"/>
              <a:ext cx="3096344" cy="0"/>
            </a:xfrm>
            <a:prstGeom prst="line">
              <a:avLst/>
            </a:prstGeom>
            <a:noFill/>
            <a:ln w="19050">
              <a:solidFill>
                <a:srgbClr val="333333"/>
              </a:solidFill>
              <a:round/>
            </a:ln>
            <a:effectLst/>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endParaRPr lang="zh-CN" altLang="en-US" sz="2400"/>
            </a:p>
          </p:txBody>
        </p:sp>
        <p:sp>
          <p:nvSpPr>
            <p:cNvPr id="12" name="Rectangle 34"/>
            <p:cNvSpPr>
              <a:spLocks noChangeArrowheads="1"/>
            </p:cNvSpPr>
            <p:nvPr/>
          </p:nvSpPr>
          <p:spPr bwMode="auto">
            <a:xfrm>
              <a:off x="3347863" y="1916832"/>
              <a:ext cx="1698094" cy="318413"/>
            </a:xfrm>
            <a:prstGeom prst="rect">
              <a:avLst/>
            </a:prstGeom>
            <a:solidFill>
              <a:srgbClr val="FFFFFF"/>
            </a:solidFill>
            <a:ln w="19050">
              <a:noFill/>
              <a:miter lim="800000"/>
            </a:ln>
            <a:effectLst/>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2400" b="1" dirty="0" smtClean="0">
                  <a:solidFill>
                    <a:srgbClr val="333333"/>
                  </a:solidFill>
                  <a:latin typeface="宋体" panose="02010600030101010101" pitchFamily="2" charset="-122"/>
                  <a:ea typeface="宋体" panose="02010600030101010101" pitchFamily="2" charset="-122"/>
                  <a:cs typeface="宋体" panose="02010600030101010101" pitchFamily="2" charset="-122"/>
                </a:rPr>
                <a:t>重视灵活性</a:t>
              </a:r>
              <a:endParaRPr kumimoji="0" lang="zh-CN" sz="2400" b="1" i="0" u="none" strike="noStrike" cap="none" normalizeH="0" baseline="0" dirty="0" smtClean="0">
                <a:ln>
                  <a:noFill/>
                </a:ln>
                <a:solidFill>
                  <a:sysClr val="windowText" lastClr="000000"/>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 name="Text Box 40"/>
            <p:cNvSpPr txBox="1">
              <a:spLocks noChangeArrowheads="1"/>
            </p:cNvSpPr>
            <p:nvPr/>
          </p:nvSpPr>
          <p:spPr bwMode="auto">
            <a:xfrm>
              <a:off x="1475656" y="4437112"/>
              <a:ext cx="5427133" cy="347359"/>
            </a:xfrm>
            <a:prstGeom prst="rect">
              <a:avLst/>
            </a:prstGeom>
            <a:solidFill>
              <a:srgbClr val="FFFFFF"/>
            </a:solidFill>
            <a:ln w="9525">
              <a:noFill/>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sz="2400" b="0" i="0" u="none" strike="noStrike" cap="none" normalizeH="0" baseline="0" dirty="0" smtClean="0">
                <a:ln>
                  <a:noFill/>
                </a:ln>
                <a:solidFill>
                  <a:sysClr val="windowText" lastClr="000000"/>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Rectangle 34"/>
            <p:cNvSpPr>
              <a:spLocks noChangeArrowheads="1"/>
            </p:cNvSpPr>
            <p:nvPr/>
          </p:nvSpPr>
          <p:spPr bwMode="auto">
            <a:xfrm>
              <a:off x="3347864" y="4077072"/>
              <a:ext cx="1698093" cy="318413"/>
            </a:xfrm>
            <a:prstGeom prst="rect">
              <a:avLst/>
            </a:prstGeom>
            <a:solidFill>
              <a:srgbClr val="FFFFFF"/>
            </a:solidFill>
            <a:ln w="19050">
              <a:noFill/>
              <a:miter lim="800000"/>
            </a:ln>
            <a:effectLst/>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2400" b="1" dirty="0" smtClean="0">
                  <a:solidFill>
                    <a:srgbClr val="333333"/>
                  </a:solidFill>
                  <a:latin typeface="宋体" panose="02010600030101010101" pitchFamily="2" charset="-122"/>
                  <a:ea typeface="宋体" panose="02010600030101010101" pitchFamily="2" charset="-122"/>
                  <a:cs typeface="宋体" panose="02010600030101010101" pitchFamily="2" charset="-122"/>
                </a:rPr>
                <a:t>重视控制性</a:t>
              </a:r>
              <a:endParaRPr kumimoji="0" lang="zh-CN" sz="2400" b="1" i="0" u="none" strike="noStrike" cap="none" normalizeH="0" baseline="0" dirty="0" smtClean="0">
                <a:ln>
                  <a:noFill/>
                </a:ln>
                <a:solidFill>
                  <a:sysClr val="windowText" lastClr="000000"/>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5" name="Rectangle 34"/>
            <p:cNvSpPr>
              <a:spLocks noChangeArrowheads="1"/>
            </p:cNvSpPr>
            <p:nvPr/>
          </p:nvSpPr>
          <p:spPr bwMode="auto">
            <a:xfrm>
              <a:off x="1332295" y="3038579"/>
              <a:ext cx="1295490" cy="318413"/>
            </a:xfrm>
            <a:prstGeom prst="rect">
              <a:avLst/>
            </a:prstGeom>
            <a:solidFill>
              <a:srgbClr val="FFFFFF"/>
            </a:solidFill>
            <a:ln w="19050">
              <a:noFill/>
              <a:miter lim="800000"/>
            </a:ln>
            <a:effectLst/>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2400" b="1" dirty="0" smtClean="0">
                  <a:solidFill>
                    <a:srgbClr val="333333"/>
                  </a:solidFill>
                  <a:latin typeface="宋体" panose="02010600030101010101" pitchFamily="2" charset="-122"/>
                  <a:ea typeface="宋体" panose="02010600030101010101" pitchFamily="2" charset="-122"/>
                  <a:cs typeface="宋体" panose="02010600030101010101" pitchFamily="2" charset="-122"/>
                </a:rPr>
                <a:t>重视组织</a:t>
              </a:r>
              <a:endParaRPr lang="en-US" altLang="zh-CN" sz="2400" b="1"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lang="zh-CN" altLang="en-US" sz="2400" b="1" dirty="0" smtClean="0">
                  <a:solidFill>
                    <a:srgbClr val="333333"/>
                  </a:solidFill>
                  <a:latin typeface="宋体" panose="02010600030101010101" pitchFamily="2" charset="-122"/>
                  <a:ea typeface="宋体" panose="02010600030101010101" pitchFamily="2" charset="-122"/>
                  <a:cs typeface="宋体" panose="02010600030101010101" pitchFamily="2" charset="-122"/>
                </a:rPr>
                <a:t>内部</a:t>
              </a:r>
              <a:endParaRPr kumimoji="0" lang="zh-CN" sz="2400" b="1" i="0" u="none" strike="noStrike" cap="none" normalizeH="0" baseline="0" dirty="0" smtClean="0">
                <a:ln>
                  <a:noFill/>
                </a:ln>
                <a:solidFill>
                  <a:sysClr val="windowText" lastClr="000000"/>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6" name="Rectangle 34"/>
            <p:cNvSpPr>
              <a:spLocks noChangeArrowheads="1"/>
            </p:cNvSpPr>
            <p:nvPr/>
          </p:nvSpPr>
          <p:spPr bwMode="auto">
            <a:xfrm>
              <a:off x="5580112" y="3038579"/>
              <a:ext cx="1322677" cy="318413"/>
            </a:xfrm>
            <a:prstGeom prst="rect">
              <a:avLst/>
            </a:prstGeom>
            <a:solidFill>
              <a:srgbClr val="FFFFFF"/>
            </a:solidFill>
            <a:ln w="19050">
              <a:noFill/>
              <a:miter lim="800000"/>
            </a:ln>
            <a:effectLst/>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2400" b="1" dirty="0" smtClean="0">
                  <a:solidFill>
                    <a:srgbClr val="333333"/>
                  </a:solidFill>
                  <a:latin typeface="宋体" panose="02010600030101010101" pitchFamily="2" charset="-122"/>
                  <a:ea typeface="宋体" panose="02010600030101010101" pitchFamily="2" charset="-122"/>
                  <a:cs typeface="宋体" panose="02010600030101010101" pitchFamily="2" charset="-122"/>
                </a:rPr>
                <a:t>重视组织</a:t>
              </a:r>
              <a:endParaRPr lang="en-US" altLang="zh-CN" sz="2400" b="1"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lang="zh-CN" altLang="en-US" sz="2400" b="1" dirty="0" smtClean="0">
                  <a:solidFill>
                    <a:srgbClr val="333333"/>
                  </a:solidFill>
                  <a:latin typeface="宋体" panose="02010600030101010101" pitchFamily="2" charset="-122"/>
                  <a:ea typeface="宋体" panose="02010600030101010101" pitchFamily="2" charset="-122"/>
                  <a:cs typeface="宋体" panose="02010600030101010101" pitchFamily="2" charset="-122"/>
                </a:rPr>
                <a:t>外部</a:t>
              </a:r>
              <a:endParaRPr kumimoji="0" lang="zh-CN" sz="2400" b="1" i="0" u="none" strike="noStrike" cap="none" normalizeH="0" baseline="0" dirty="0" smtClean="0">
                <a:ln>
                  <a:noFill/>
                </a:ln>
                <a:solidFill>
                  <a:sysClr val="windowText" lastClr="000000"/>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7" name="Rectangle 34"/>
            <p:cNvSpPr>
              <a:spLocks noChangeArrowheads="1"/>
            </p:cNvSpPr>
            <p:nvPr/>
          </p:nvSpPr>
          <p:spPr bwMode="auto">
            <a:xfrm>
              <a:off x="2843808" y="2636912"/>
              <a:ext cx="1008112" cy="318413"/>
            </a:xfrm>
            <a:prstGeom prst="rect">
              <a:avLst/>
            </a:prstGeom>
            <a:solidFill>
              <a:srgbClr val="FFFFFF"/>
            </a:solidFill>
            <a:ln w="19050">
              <a:noFill/>
              <a:miter lim="800000"/>
            </a:ln>
            <a:effectLst/>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部落</a:t>
              </a:r>
              <a:endParaRPr lang="en-US" altLang="zh-CN"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lang="zh-CN" altLang="en-US"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文化</a:t>
              </a:r>
              <a:endParaRPr kumimoji="0" lang="zh-CN" sz="2400" i="0" u="none" strike="noStrike" cap="none" normalizeH="0" baseline="0" dirty="0" smtClean="0">
                <a:ln>
                  <a:noFill/>
                </a:ln>
                <a:solidFill>
                  <a:sysClr val="windowText" lastClr="000000"/>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8" name="Rectangle 34"/>
            <p:cNvSpPr>
              <a:spLocks noChangeArrowheads="1"/>
            </p:cNvSpPr>
            <p:nvPr/>
          </p:nvSpPr>
          <p:spPr bwMode="auto">
            <a:xfrm>
              <a:off x="4355976" y="2636912"/>
              <a:ext cx="1008112" cy="318413"/>
            </a:xfrm>
            <a:prstGeom prst="rect">
              <a:avLst/>
            </a:prstGeom>
            <a:solidFill>
              <a:srgbClr val="FFFFFF"/>
            </a:solidFill>
            <a:ln w="19050">
              <a:noFill/>
              <a:miter lim="800000"/>
            </a:ln>
            <a:effectLst/>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活力</a:t>
              </a:r>
              <a:endParaRPr lang="en-US" altLang="zh-CN"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lang="zh-CN" altLang="en-US"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文化</a:t>
              </a:r>
              <a:endParaRPr kumimoji="0" lang="zh-CN" sz="2400" i="0" u="none" strike="noStrike" cap="none" normalizeH="0" baseline="0" dirty="0" smtClean="0">
                <a:ln>
                  <a:noFill/>
                </a:ln>
                <a:solidFill>
                  <a:sysClr val="windowText" lastClr="000000"/>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9" name="Rectangle 34"/>
            <p:cNvSpPr>
              <a:spLocks noChangeArrowheads="1"/>
            </p:cNvSpPr>
            <p:nvPr/>
          </p:nvSpPr>
          <p:spPr bwMode="auto">
            <a:xfrm>
              <a:off x="2843808" y="3398619"/>
              <a:ext cx="1008112" cy="318413"/>
            </a:xfrm>
            <a:prstGeom prst="rect">
              <a:avLst/>
            </a:prstGeom>
            <a:solidFill>
              <a:srgbClr val="FFFFFF"/>
            </a:solidFill>
            <a:ln w="19050">
              <a:noFill/>
              <a:miter lim="800000"/>
            </a:ln>
            <a:effectLst/>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官僚</a:t>
              </a:r>
              <a:endParaRPr lang="en-US" altLang="zh-CN"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lang="zh-CN" altLang="en-US"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文化</a:t>
              </a:r>
              <a:endParaRPr kumimoji="0" lang="zh-CN" sz="2400" i="0" u="none" strike="noStrike" cap="none" normalizeH="0" baseline="0" dirty="0" smtClean="0">
                <a:ln>
                  <a:noFill/>
                </a:ln>
                <a:solidFill>
                  <a:sysClr val="windowText" lastClr="000000"/>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 name="Rectangle 34"/>
            <p:cNvSpPr>
              <a:spLocks noChangeArrowheads="1"/>
            </p:cNvSpPr>
            <p:nvPr/>
          </p:nvSpPr>
          <p:spPr bwMode="auto">
            <a:xfrm>
              <a:off x="4355976" y="3398619"/>
              <a:ext cx="1008112" cy="318413"/>
            </a:xfrm>
            <a:prstGeom prst="rect">
              <a:avLst/>
            </a:prstGeom>
            <a:solidFill>
              <a:srgbClr val="FFFFFF"/>
            </a:solidFill>
            <a:ln w="19050">
              <a:noFill/>
              <a:miter lim="800000"/>
            </a:ln>
            <a:effectLst/>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市场</a:t>
              </a:r>
              <a:endParaRPr lang="en-US" altLang="zh-CN"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lang="zh-CN" altLang="en-US" sz="2400" dirty="0" smtClean="0">
                  <a:solidFill>
                    <a:srgbClr val="333333"/>
                  </a:solidFill>
                  <a:latin typeface="宋体" panose="02010600030101010101" pitchFamily="2" charset="-122"/>
                  <a:ea typeface="宋体" panose="02010600030101010101" pitchFamily="2" charset="-122"/>
                  <a:cs typeface="宋体" panose="02010600030101010101" pitchFamily="2" charset="-122"/>
                </a:rPr>
                <a:t>文化</a:t>
              </a:r>
              <a:endParaRPr kumimoji="0" lang="zh-CN" sz="2400" i="0" u="none" strike="noStrike" cap="none" normalizeH="0" baseline="0" dirty="0" smtClean="0">
                <a:ln>
                  <a:noFill/>
                </a:ln>
                <a:solidFill>
                  <a:sysClr val="windowText" lastClr="000000"/>
                </a:solidFill>
                <a:effectLst/>
                <a:latin typeface="Arial" panose="020B0604020202020204" pitchFamily="34" charset="0"/>
                <a:ea typeface="宋体" panose="02010600030101010101" pitchFamily="2" charset="-122"/>
                <a:cs typeface="宋体" panose="02010600030101010101" pitchFamily="2" charset="-122"/>
              </a:endParaRPr>
            </a:p>
          </p:txBody>
        </p:sp>
      </p:grpSp>
      <p:sp>
        <p:nvSpPr>
          <p:cNvPr id="2" name="矩形 1"/>
          <p:cNvSpPr/>
          <p:nvPr/>
        </p:nvSpPr>
        <p:spPr>
          <a:xfrm>
            <a:off x="1733555" y="6102093"/>
            <a:ext cx="7051649" cy="400110"/>
          </a:xfrm>
          <a:prstGeom prst="rect">
            <a:avLst/>
          </a:prstGeom>
        </p:spPr>
        <p:txBody>
          <a:bodyPr wrap="square">
            <a:spAutoFit/>
          </a:bodyPr>
          <a:lstStyle/>
          <a:p>
            <a:pPr algn="ctr"/>
            <a:r>
              <a:rPr lang="zh-CN" altLang="zh-CN" sz="2000" dirty="0">
                <a:latin typeface="+mn-ea"/>
                <a:ea typeface="+mn-ea"/>
                <a:cs typeface="Times New Roman" panose="02020603050405020304" pitchFamily="18" charset="0"/>
              </a:rPr>
              <a:t>喀麦隆·吉姆和罗伯特·奎</a:t>
            </a:r>
            <a:r>
              <a:rPr lang="zh-CN" altLang="zh-CN" sz="2000" dirty="0" smtClean="0">
                <a:latin typeface="+mn-ea"/>
                <a:ea typeface="+mn-ea"/>
                <a:cs typeface="Times New Roman" panose="02020603050405020304" pitchFamily="18" charset="0"/>
              </a:rPr>
              <a:t>恩的</a:t>
            </a:r>
            <a:r>
              <a:rPr lang="zh-CN" altLang="zh-CN" sz="2000" dirty="0">
                <a:latin typeface="+mn-ea"/>
                <a:ea typeface="+mn-ea"/>
                <a:cs typeface="Times New Roman" panose="02020603050405020304" pitchFamily="18" charset="0"/>
              </a:rPr>
              <a:t>竞争性价值观模型</a:t>
            </a:r>
            <a:endParaRPr lang="zh-CN" altLang="en-US" sz="2000" dirty="0">
              <a:latin typeface="+mn-ea"/>
              <a:ea typeface="+mn-ea"/>
            </a:endParaRPr>
          </a:p>
        </p:txBody>
      </p:sp>
    </p:spTree>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tile tx="0" ty="0" sx="100000" sy="100000" flip="none" algn="tl"/>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88925" y="1647825"/>
            <a:ext cx="10090150" cy="2438400"/>
          </a:xfrm>
          <a:noFill/>
        </p:spPr>
        <p:txBody>
          <a:bodyPr/>
          <a:lstStyle/>
          <a:p>
            <a:pPr eaLnBrk="1" hangingPunct="1"/>
            <a:r>
              <a:rPr lang="zh-CN" altLang="en-US" sz="6200" b="1" dirty="0" smtClean="0">
                <a:solidFill>
                  <a:srgbClr val="FFFF00"/>
                </a:solidFill>
                <a:latin typeface="文鼎粗行楷体简" pitchFamily="18" charset="-122"/>
                <a:ea typeface="文鼎粗行楷体简" pitchFamily="18" charset="-122"/>
              </a:rPr>
              <a:t>第三章  </a:t>
            </a:r>
            <a:br>
              <a:rPr lang="zh-CN" altLang="en-US" sz="6200" b="1" dirty="0" smtClean="0">
                <a:solidFill>
                  <a:srgbClr val="FFFF00"/>
                </a:solidFill>
                <a:latin typeface="文鼎粗行楷体简" pitchFamily="18" charset="-122"/>
                <a:ea typeface="文鼎粗行楷体简" pitchFamily="18" charset="-122"/>
              </a:rPr>
            </a:br>
            <a:br>
              <a:rPr lang="zh-CN" altLang="en-US" sz="6200" b="1" dirty="0" smtClean="0">
                <a:solidFill>
                  <a:srgbClr val="FFFF00"/>
                </a:solidFill>
                <a:latin typeface="文鼎粗行楷体简" pitchFamily="18" charset="-122"/>
                <a:ea typeface="文鼎粗行楷体简" pitchFamily="18" charset="-122"/>
              </a:rPr>
            </a:br>
            <a:r>
              <a:rPr lang="zh-CN" altLang="en-US" sz="6200" b="1" dirty="0" smtClean="0">
                <a:solidFill>
                  <a:srgbClr val="FFFF00"/>
                </a:solidFill>
                <a:latin typeface="文鼎粗行楷体简" pitchFamily="18" charset="-122"/>
                <a:ea typeface="文鼎粗行楷体简" pitchFamily="18" charset="-122"/>
              </a:rPr>
              <a:t> 职位薪酬体系</a:t>
            </a:r>
            <a:endParaRPr lang="zh-CN" altLang="en-US" sz="6200" b="1" dirty="0" smtClean="0">
              <a:solidFill>
                <a:srgbClr val="FFFF00"/>
              </a:solidFill>
              <a:latin typeface="文鼎粗行楷体简" pitchFamily="18" charset="-122"/>
              <a:ea typeface="文鼎粗行楷体简" pitchFamily="18" charset="-122"/>
            </a:endParaRPr>
          </a:p>
        </p:txBody>
      </p:sp>
    </p:spTree>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2800" b="1" smtClean="0">
                <a:solidFill>
                  <a:srgbClr val="FFFFFF"/>
                </a:solidFill>
                <a:latin typeface="华文中宋" pitchFamily="2" charset="-122"/>
                <a:ea typeface="华文中宋" pitchFamily="2" charset="-122"/>
                <a:sym typeface="Symbol" panose="05050102010706020507" pitchFamily="18" charset="2"/>
              </a:rPr>
              <a:t>开篇案例</a:t>
            </a:r>
            <a:r>
              <a:rPr lang="en-US" altLang="zh-CN" sz="2800" b="1" smtClean="0">
                <a:solidFill>
                  <a:srgbClr val="FFFFFF"/>
                </a:solidFill>
                <a:ea typeface="华文中宋" pitchFamily="2" charset="-122"/>
                <a:sym typeface="Symbol" panose="05050102010706020507" pitchFamily="18" charset="2"/>
              </a:rPr>
              <a:t>—</a:t>
            </a:r>
            <a:r>
              <a:rPr lang="en-US" altLang="zh-CN" sz="2800" b="1" smtClean="0">
                <a:solidFill>
                  <a:srgbClr val="FFFFFF"/>
                </a:solidFill>
                <a:latin typeface="华文中宋" pitchFamily="2" charset="-122"/>
                <a:ea typeface="华文中宋" pitchFamily="2" charset="-122"/>
                <a:sym typeface="Symbol" panose="05050102010706020507" pitchFamily="18" charset="2"/>
              </a:rPr>
              <a:t>A</a:t>
            </a:r>
            <a:r>
              <a:rPr lang="zh-CN" altLang="en-US" sz="2800" b="1" smtClean="0">
                <a:solidFill>
                  <a:srgbClr val="FFFFFF"/>
                </a:solidFill>
                <a:latin typeface="华文中宋" pitchFamily="2" charset="-122"/>
                <a:ea typeface="华文中宋" pitchFamily="2" charset="-122"/>
                <a:sym typeface="Symbol" panose="05050102010706020507" pitchFamily="18" charset="2"/>
              </a:rPr>
              <a:t>公司薪酬福利管理制度</a:t>
            </a:r>
            <a:endParaRPr lang="en-US" altLang="zh-CN" sz="2800" b="1" smtClean="0">
              <a:solidFill>
                <a:srgbClr val="FFFFFF"/>
              </a:solidFill>
              <a:latin typeface="华文中宋" pitchFamily="2" charset="-122"/>
              <a:ea typeface="华文中宋" pitchFamily="2" charset="-122"/>
              <a:sym typeface="Symbol" panose="05050102010706020507" pitchFamily="18" charset="2"/>
            </a:endParaRPr>
          </a:p>
        </p:txBody>
      </p:sp>
      <p:sp>
        <p:nvSpPr>
          <p:cNvPr id="92163" name="Rectangle 4"/>
          <p:cNvSpPr>
            <a:spLocks noChangeArrowheads="1"/>
          </p:cNvSpPr>
          <p:nvPr/>
        </p:nvSpPr>
        <p:spPr bwMode="auto">
          <a:xfrm>
            <a:off x="1012825" y="1289050"/>
            <a:ext cx="8642350" cy="4986338"/>
          </a:xfrm>
          <a:prstGeom prst="rect">
            <a:avLst/>
          </a:prstGeom>
          <a:noFill/>
          <a:ln w="9525" algn="ctr">
            <a:noFill/>
            <a:miter lim="800000"/>
          </a:ln>
        </p:spPr>
        <p:txBody>
          <a:bodyPr anchor="ctr">
            <a:spAutoFit/>
          </a:bodyPr>
          <a:lstStyle/>
          <a:p>
            <a:pPr algn="ctr">
              <a:lnSpc>
                <a:spcPct val="150000"/>
              </a:lnSpc>
            </a:pPr>
            <a:r>
              <a:rPr lang="en-US" altLang="zh-CN"/>
              <a:t>        </a:t>
            </a:r>
            <a:r>
              <a:rPr lang="zh-CN" altLang="en-US" sz="3200"/>
              <a:t>第一章       总则</a:t>
            </a:r>
            <a:endParaRPr lang="en-US" altLang="zh-CN" sz="3200"/>
          </a:p>
          <a:p>
            <a:pPr algn="l">
              <a:lnSpc>
                <a:spcPct val="150000"/>
              </a:lnSpc>
            </a:pPr>
            <a:r>
              <a:rPr lang="zh-CN" altLang="en-US" sz="2000"/>
              <a:t>第一条   引言</a:t>
            </a:r>
            <a:endParaRPr lang="en-US" altLang="zh-CN" sz="2000"/>
          </a:p>
          <a:p>
            <a:pPr algn="l">
              <a:lnSpc>
                <a:spcPct val="150000"/>
              </a:lnSpc>
            </a:pPr>
            <a:r>
              <a:rPr lang="zh-CN" altLang="en-US" sz="2000"/>
              <a:t>根据公司的经营发展战略和薪酬政策，为有效发挥薪酬在人才吸引、保留和激励管理中的重要作用，为各级员工提供明确、充足的发展空间，在企业与员工双方和谐双赢的基础上实现公司的可持续发展，特制定本制度。</a:t>
            </a:r>
            <a:endParaRPr lang="en-US" altLang="zh-CN" sz="2000"/>
          </a:p>
          <a:p>
            <a:pPr algn="l">
              <a:lnSpc>
                <a:spcPct val="150000"/>
              </a:lnSpc>
            </a:pPr>
            <a:r>
              <a:rPr lang="zh-CN" altLang="en-US" sz="2000"/>
              <a:t>第二条    适用范围</a:t>
            </a:r>
            <a:endParaRPr lang="en-US" altLang="zh-CN" sz="2000"/>
          </a:p>
          <a:p>
            <a:pPr algn="l">
              <a:lnSpc>
                <a:spcPct val="150000"/>
              </a:lnSpc>
            </a:pPr>
            <a:r>
              <a:rPr lang="zh-CN" altLang="en-US" sz="2000"/>
              <a:t>本制度适用于公司总部。</a:t>
            </a:r>
            <a:endParaRPr lang="en-US" altLang="zh-CN" sz="2000"/>
          </a:p>
          <a:p>
            <a:pPr algn="l">
              <a:lnSpc>
                <a:spcPct val="150000"/>
              </a:lnSpc>
            </a:pPr>
            <a:r>
              <a:rPr lang="zh-CN" altLang="en-US" sz="2000"/>
              <a:t>第三条    薪酬管理原则</a:t>
            </a:r>
            <a:endParaRPr lang="en-US" altLang="zh-CN" sz="2000"/>
          </a:p>
          <a:p>
            <a:pPr algn="l">
              <a:lnSpc>
                <a:spcPct val="150000"/>
              </a:lnSpc>
            </a:pPr>
            <a:r>
              <a:rPr lang="zh-CN" altLang="en-US" sz="2000"/>
              <a:t>一、战略性原则；二、内部公平性原则；三、市场化原则；四、绩效导向原则；五、素质优异倾斜原则。</a:t>
            </a:r>
            <a:endParaRPr lang="en-US" altLang="zh-CN" sz="2000"/>
          </a:p>
        </p:txBody>
      </p:sp>
    </p:spTree>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410000"/>
              </a:lnSpc>
            </a:pPr>
            <a:r>
              <a:rPr lang="zh-CN" altLang="en-US" sz="2800" b="1" smtClean="0">
                <a:solidFill>
                  <a:srgbClr val="FFFFFF"/>
                </a:solidFill>
                <a:latin typeface="华文中宋" pitchFamily="2" charset="-122"/>
                <a:ea typeface="华文中宋" pitchFamily="2" charset="-122"/>
                <a:sym typeface="Symbol" panose="05050102010706020507" pitchFamily="18" charset="2"/>
              </a:rPr>
              <a:t>开篇案例</a:t>
            </a:r>
            <a:r>
              <a:rPr lang="en-US" altLang="zh-CN" sz="2800" b="1" smtClean="0">
                <a:solidFill>
                  <a:srgbClr val="FFFFFF"/>
                </a:solidFill>
                <a:ea typeface="华文中宋" pitchFamily="2" charset="-122"/>
                <a:sym typeface="Symbol" panose="05050102010706020507" pitchFamily="18" charset="2"/>
              </a:rPr>
              <a:t>—</a:t>
            </a:r>
            <a:r>
              <a:rPr lang="en-US" altLang="zh-CN" sz="2800" b="1" smtClean="0">
                <a:solidFill>
                  <a:srgbClr val="FFFFFF"/>
                </a:solidFill>
                <a:latin typeface="华文中宋" pitchFamily="2" charset="-122"/>
                <a:ea typeface="华文中宋" pitchFamily="2" charset="-122"/>
                <a:sym typeface="Symbol" panose="05050102010706020507" pitchFamily="18" charset="2"/>
              </a:rPr>
              <a:t>A</a:t>
            </a:r>
            <a:r>
              <a:rPr lang="zh-CN" altLang="en-US" sz="2800" b="1" smtClean="0">
                <a:solidFill>
                  <a:srgbClr val="FFFFFF"/>
                </a:solidFill>
                <a:latin typeface="华文中宋" pitchFamily="2" charset="-122"/>
                <a:ea typeface="华文中宋" pitchFamily="2" charset="-122"/>
                <a:sym typeface="Symbol" panose="05050102010706020507" pitchFamily="18" charset="2"/>
              </a:rPr>
              <a:t>公司薪酬福利管理制度</a:t>
            </a:r>
            <a:endParaRPr lang="en-US" altLang="zh-CN" sz="2800" b="1" smtClean="0">
              <a:solidFill>
                <a:srgbClr val="FFFFFF"/>
              </a:solidFill>
              <a:latin typeface="华文中宋" pitchFamily="2" charset="-122"/>
              <a:ea typeface="华文中宋" pitchFamily="2" charset="-122"/>
              <a:sym typeface="Symbol" panose="05050102010706020507" pitchFamily="18" charset="2"/>
            </a:endParaRPr>
          </a:p>
        </p:txBody>
      </p:sp>
      <p:sp>
        <p:nvSpPr>
          <p:cNvPr id="93187" name="Rectangle 3"/>
          <p:cNvSpPr>
            <a:spLocks noChangeArrowheads="1"/>
          </p:cNvSpPr>
          <p:nvPr/>
        </p:nvSpPr>
        <p:spPr bwMode="auto">
          <a:xfrm>
            <a:off x="1012825" y="1290638"/>
            <a:ext cx="8642350" cy="6186487"/>
          </a:xfrm>
          <a:prstGeom prst="rect">
            <a:avLst/>
          </a:prstGeom>
          <a:noFill/>
          <a:ln w="9525" algn="ctr">
            <a:noFill/>
            <a:miter lim="800000"/>
          </a:ln>
        </p:spPr>
        <p:txBody>
          <a:bodyPr anchor="ctr">
            <a:spAutoFit/>
          </a:bodyPr>
          <a:lstStyle/>
          <a:p>
            <a:pPr algn="ctr">
              <a:lnSpc>
                <a:spcPct val="150000"/>
              </a:lnSpc>
            </a:pPr>
            <a:r>
              <a:rPr lang="zh-CN" altLang="en-US" sz="3200"/>
              <a:t>第二章    职位管理</a:t>
            </a:r>
            <a:endParaRPr lang="en-US" altLang="zh-CN" sz="3200"/>
          </a:p>
          <a:p>
            <a:pPr algn="l">
              <a:lnSpc>
                <a:spcPct val="150000"/>
              </a:lnSpc>
            </a:pPr>
            <a:r>
              <a:rPr lang="en-US" altLang="zh-CN" sz="2000"/>
              <a:t>    </a:t>
            </a:r>
            <a:r>
              <a:rPr lang="zh-CN" altLang="en-US" sz="2000"/>
              <a:t>第四条    公司职位级别设置</a:t>
            </a:r>
            <a:endParaRPr lang="en-US" altLang="zh-CN" sz="2000"/>
          </a:p>
          <a:p>
            <a:pPr algn="l">
              <a:lnSpc>
                <a:spcPct val="150000"/>
              </a:lnSpc>
            </a:pPr>
            <a:r>
              <a:rPr lang="en-US" altLang="zh-CN" sz="2000"/>
              <a:t>    </a:t>
            </a:r>
            <a:r>
              <a:rPr lang="zh-CN" altLang="en-US" sz="2000"/>
              <a:t>第五条    新职位管理</a:t>
            </a:r>
            <a:endParaRPr lang="en-US" altLang="zh-CN" sz="2000"/>
          </a:p>
          <a:p>
            <a:pPr algn="l">
              <a:lnSpc>
                <a:spcPct val="150000"/>
              </a:lnSpc>
            </a:pPr>
            <a:endParaRPr lang="en-US" altLang="zh-CN" sz="2000"/>
          </a:p>
          <a:p>
            <a:pPr algn="ctr">
              <a:lnSpc>
                <a:spcPct val="150000"/>
              </a:lnSpc>
            </a:pPr>
            <a:r>
              <a:rPr lang="zh-CN" altLang="en-US" sz="3200"/>
              <a:t>第三章   员工薪酬</a:t>
            </a:r>
            <a:endParaRPr lang="en-US" altLang="zh-CN" sz="3200"/>
          </a:p>
          <a:p>
            <a:pPr algn="l">
              <a:lnSpc>
                <a:spcPct val="150000"/>
              </a:lnSpc>
            </a:pPr>
            <a:r>
              <a:rPr lang="en-US" altLang="zh-CN" sz="2000"/>
              <a:t>    </a:t>
            </a:r>
            <a:r>
              <a:rPr lang="zh-CN" altLang="en-US" sz="2000"/>
              <a:t>第六条    员工薪酬的内容</a:t>
            </a:r>
            <a:endParaRPr lang="en-US" altLang="zh-CN" sz="2000"/>
          </a:p>
          <a:p>
            <a:pPr algn="l">
              <a:lnSpc>
                <a:spcPct val="150000"/>
              </a:lnSpc>
            </a:pPr>
            <a:r>
              <a:rPr lang="en-US" altLang="zh-CN" sz="2000"/>
              <a:t>    </a:t>
            </a:r>
            <a:r>
              <a:rPr lang="zh-CN" altLang="en-US" sz="2000"/>
              <a:t>第七条    员工总现金收入构成</a:t>
            </a:r>
            <a:endParaRPr lang="en-US" altLang="zh-CN" sz="2000"/>
          </a:p>
          <a:p>
            <a:pPr algn="l">
              <a:lnSpc>
                <a:spcPct val="150000"/>
              </a:lnSpc>
            </a:pPr>
            <a:r>
              <a:rPr lang="en-US" altLang="zh-CN" sz="2000"/>
              <a:t>    </a:t>
            </a:r>
            <a:r>
              <a:rPr lang="zh-CN" altLang="en-US" sz="2000"/>
              <a:t>第八条    福利管理</a:t>
            </a:r>
            <a:endParaRPr lang="en-US" altLang="zh-CN" sz="2000"/>
          </a:p>
          <a:p>
            <a:pPr algn="l">
              <a:lnSpc>
                <a:spcPct val="150000"/>
              </a:lnSpc>
            </a:pPr>
            <a:r>
              <a:rPr lang="en-US" altLang="zh-CN" sz="2000"/>
              <a:t>    </a:t>
            </a:r>
            <a:r>
              <a:rPr lang="zh-CN" altLang="en-US" sz="2000"/>
              <a:t>第九条    薪级分档与薪酬等级标准</a:t>
            </a:r>
            <a:endParaRPr lang="en-US" altLang="zh-CN" sz="2000"/>
          </a:p>
          <a:p>
            <a:pPr algn="l">
              <a:lnSpc>
                <a:spcPct val="150000"/>
              </a:lnSpc>
            </a:pPr>
            <a:r>
              <a:rPr lang="en-US" altLang="zh-CN" sz="2000"/>
              <a:t>    </a:t>
            </a:r>
            <a:r>
              <a:rPr lang="zh-CN" altLang="en-US" sz="2000"/>
              <a:t>第十条    初次定档管理</a:t>
            </a:r>
            <a:endParaRPr lang="en-US" altLang="zh-CN" sz="2000"/>
          </a:p>
          <a:p>
            <a:pPr algn="l">
              <a:lnSpc>
                <a:spcPct val="150000"/>
              </a:lnSpc>
            </a:pPr>
            <a:r>
              <a:rPr lang="en-US" altLang="zh-CN" sz="2000"/>
              <a:t>    </a:t>
            </a:r>
            <a:r>
              <a:rPr lang="zh-CN" altLang="en-US" sz="2000"/>
              <a:t>第十一条    绩效工资</a:t>
            </a:r>
            <a:endParaRPr lang="en-US" altLang="zh-CN" sz="2000"/>
          </a:p>
          <a:p>
            <a:pPr algn="l">
              <a:lnSpc>
                <a:spcPct val="150000"/>
              </a:lnSpc>
            </a:pPr>
            <a:r>
              <a:rPr lang="en-US" altLang="zh-CN" sz="2000"/>
              <a:t>    </a:t>
            </a:r>
            <a:r>
              <a:rPr lang="zh-CN" altLang="en-US" sz="2000"/>
              <a:t>第十二条    其他奖励</a:t>
            </a:r>
            <a:endParaRPr lang="zh-CN" altLang="en-US" sz="2000"/>
          </a:p>
        </p:txBody>
      </p:sp>
    </p:spTree>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0"/>
            <a:ext cx="10668000" cy="930275"/>
          </a:xfrm>
          <a:prstGeom prst="rect">
            <a:avLst/>
          </a:prstGeom>
          <a:solidFill>
            <a:srgbClr val="0000CC"/>
          </a:solidFill>
          <a:ln w="9525">
            <a:noFill/>
            <a:miter lim="800000"/>
          </a:ln>
        </p:spPr>
        <p:txBody>
          <a:bodyPr lIns="104498" tIns="52249" rIns="104498" bIns="52249" anchor="b"/>
          <a:lstStyle/>
          <a:p>
            <a:pPr algn="ctr" defTabSz="1044575">
              <a:lnSpc>
                <a:spcPct val="410000"/>
              </a:lnSpc>
              <a:defRPr/>
            </a:pPr>
            <a:r>
              <a:rPr lang="zh-CN" altLang="en-US" sz="2800" kern="0" dirty="0">
                <a:solidFill>
                  <a:srgbClr val="FFFFFF"/>
                </a:solidFill>
                <a:latin typeface="华文中宋" pitchFamily="2" charset="-122"/>
                <a:ea typeface="华文中宋" pitchFamily="2" charset="-122"/>
                <a:cs typeface="+mj-cs"/>
                <a:sym typeface="Symbol" panose="05050102010706020507" pitchFamily="18" charset="2"/>
              </a:rPr>
              <a:t>开篇案例</a:t>
            </a:r>
            <a:r>
              <a:rPr lang="en-US" altLang="zh-CN" sz="2800" kern="0" dirty="0">
                <a:solidFill>
                  <a:srgbClr val="FFFFFF"/>
                </a:solidFill>
                <a:latin typeface="+mj-lt"/>
                <a:ea typeface="华文中宋" pitchFamily="2" charset="-122"/>
                <a:cs typeface="+mj-cs"/>
                <a:sym typeface="Symbol" panose="05050102010706020507" pitchFamily="18" charset="2"/>
              </a:rPr>
              <a:t>—</a:t>
            </a:r>
            <a:r>
              <a:rPr lang="en-US" altLang="zh-CN" sz="2800" kern="0" dirty="0">
                <a:solidFill>
                  <a:srgbClr val="FFFFFF"/>
                </a:solidFill>
                <a:latin typeface="华文中宋" pitchFamily="2" charset="-122"/>
                <a:ea typeface="华文中宋" pitchFamily="2" charset="-122"/>
                <a:cs typeface="+mj-cs"/>
                <a:sym typeface="Symbol" panose="05050102010706020507" pitchFamily="18" charset="2"/>
              </a:rPr>
              <a:t>A</a:t>
            </a:r>
            <a:r>
              <a:rPr lang="zh-CN" altLang="en-US" sz="2800" kern="0" dirty="0">
                <a:solidFill>
                  <a:srgbClr val="FFFFFF"/>
                </a:solidFill>
                <a:latin typeface="华文中宋" pitchFamily="2" charset="-122"/>
                <a:ea typeface="华文中宋" pitchFamily="2" charset="-122"/>
                <a:cs typeface="+mj-cs"/>
                <a:sym typeface="Symbol" panose="05050102010706020507" pitchFamily="18" charset="2"/>
              </a:rPr>
              <a:t>公司薪酬福利管理制度</a:t>
            </a:r>
            <a:endParaRPr lang="en-US" altLang="zh-CN" sz="2800" kern="0" dirty="0">
              <a:solidFill>
                <a:srgbClr val="FFFFFF"/>
              </a:solidFill>
              <a:latin typeface="华文中宋" pitchFamily="2" charset="-122"/>
              <a:ea typeface="华文中宋" pitchFamily="2" charset="-122"/>
              <a:cs typeface="+mj-cs"/>
              <a:sym typeface="Symbol" panose="05050102010706020507" pitchFamily="18" charset="2"/>
            </a:endParaRPr>
          </a:p>
        </p:txBody>
      </p:sp>
      <p:sp>
        <p:nvSpPr>
          <p:cNvPr id="94211" name="Rectangle 3"/>
          <p:cNvSpPr>
            <a:spLocks noChangeArrowheads="1"/>
          </p:cNvSpPr>
          <p:nvPr/>
        </p:nvSpPr>
        <p:spPr bwMode="auto">
          <a:xfrm>
            <a:off x="1012825" y="1290638"/>
            <a:ext cx="8642350" cy="5724525"/>
          </a:xfrm>
          <a:prstGeom prst="rect">
            <a:avLst/>
          </a:prstGeom>
          <a:noFill/>
          <a:ln w="9525" algn="ctr">
            <a:noFill/>
            <a:miter lim="800000"/>
          </a:ln>
        </p:spPr>
        <p:txBody>
          <a:bodyPr anchor="ctr">
            <a:spAutoFit/>
          </a:bodyPr>
          <a:lstStyle/>
          <a:p>
            <a:pPr algn="ctr">
              <a:lnSpc>
                <a:spcPct val="150000"/>
              </a:lnSpc>
            </a:pPr>
            <a:r>
              <a:rPr lang="zh-CN" altLang="en-US" sz="3200"/>
              <a:t>第四章    薪酬管理办法</a:t>
            </a:r>
            <a:endParaRPr lang="en-US" altLang="zh-CN" sz="3200"/>
          </a:p>
          <a:p>
            <a:pPr algn="l">
              <a:lnSpc>
                <a:spcPct val="150000"/>
              </a:lnSpc>
            </a:pPr>
            <a:r>
              <a:rPr lang="en-US" altLang="zh-CN" sz="2000"/>
              <a:t>    </a:t>
            </a:r>
            <a:r>
              <a:rPr lang="zh-CN" altLang="en-US" sz="2000"/>
              <a:t>第十三条    月固定工资发放时间</a:t>
            </a:r>
            <a:endParaRPr lang="en-US" altLang="zh-CN" sz="2000"/>
          </a:p>
          <a:p>
            <a:pPr algn="l">
              <a:lnSpc>
                <a:spcPct val="150000"/>
              </a:lnSpc>
            </a:pPr>
            <a:r>
              <a:rPr lang="en-US" altLang="zh-CN" sz="2000"/>
              <a:t>    </a:t>
            </a:r>
            <a:r>
              <a:rPr lang="zh-CN" altLang="en-US" sz="2000"/>
              <a:t>第十四条    薪酬福利制度沟通</a:t>
            </a:r>
            <a:endParaRPr lang="en-US" altLang="zh-CN" sz="2000"/>
          </a:p>
          <a:p>
            <a:pPr algn="l">
              <a:lnSpc>
                <a:spcPct val="150000"/>
              </a:lnSpc>
            </a:pPr>
            <a:r>
              <a:rPr lang="en-US" altLang="zh-CN" sz="2000"/>
              <a:t>    </a:t>
            </a:r>
            <a:r>
              <a:rPr lang="zh-CN" altLang="en-US" sz="2000"/>
              <a:t>第十五条    薪酬调整   </a:t>
            </a:r>
            <a:endParaRPr lang="en-US" altLang="zh-CN" sz="2000"/>
          </a:p>
          <a:p>
            <a:pPr algn="l">
              <a:lnSpc>
                <a:spcPct val="150000"/>
              </a:lnSpc>
            </a:pPr>
            <a:r>
              <a:rPr lang="en-US" altLang="zh-CN" sz="2000"/>
              <a:t>    </a:t>
            </a:r>
            <a:r>
              <a:rPr lang="zh-CN" altLang="en-US" sz="2000"/>
              <a:t>第十六条    薪酬普调</a:t>
            </a:r>
            <a:endParaRPr lang="en-US" altLang="zh-CN" sz="2000"/>
          </a:p>
          <a:p>
            <a:pPr algn="l">
              <a:lnSpc>
                <a:spcPct val="150000"/>
              </a:lnSpc>
            </a:pPr>
            <a:r>
              <a:rPr lang="en-US" altLang="zh-CN" sz="2000"/>
              <a:t>    </a:t>
            </a:r>
            <a:r>
              <a:rPr lang="zh-CN" altLang="en-US" sz="2000"/>
              <a:t>第十七条    员工离职情况下的薪酬支付 </a:t>
            </a:r>
            <a:endParaRPr lang="en-US" altLang="zh-CN" sz="2000"/>
          </a:p>
          <a:p>
            <a:pPr algn="l">
              <a:lnSpc>
                <a:spcPct val="150000"/>
              </a:lnSpc>
            </a:pPr>
            <a:endParaRPr lang="en-US" altLang="zh-CN" sz="2000"/>
          </a:p>
          <a:p>
            <a:pPr algn="ctr">
              <a:lnSpc>
                <a:spcPct val="150000"/>
              </a:lnSpc>
            </a:pPr>
            <a:r>
              <a:rPr lang="zh-CN" altLang="en-US" sz="3200"/>
              <a:t>第五章   附则</a:t>
            </a:r>
            <a:endParaRPr lang="en-US" altLang="zh-CN" sz="3200"/>
          </a:p>
          <a:p>
            <a:pPr algn="l">
              <a:lnSpc>
                <a:spcPct val="150000"/>
              </a:lnSpc>
            </a:pPr>
            <a:r>
              <a:rPr lang="en-US" altLang="zh-CN" sz="2000"/>
              <a:t>    </a:t>
            </a:r>
            <a:r>
              <a:rPr lang="zh-CN" altLang="en-US" sz="2000"/>
              <a:t>第十八条    解释权</a:t>
            </a:r>
            <a:endParaRPr lang="en-US" altLang="zh-CN" sz="2000"/>
          </a:p>
          <a:p>
            <a:pPr algn="l">
              <a:lnSpc>
                <a:spcPct val="150000"/>
              </a:lnSpc>
            </a:pPr>
            <a:r>
              <a:rPr lang="en-US" altLang="zh-CN" sz="2000"/>
              <a:t>    </a:t>
            </a:r>
            <a:r>
              <a:rPr lang="zh-CN" altLang="en-US" sz="2000"/>
              <a:t>第十九条    核准</a:t>
            </a:r>
            <a:endParaRPr lang="en-US" altLang="zh-CN" sz="2000"/>
          </a:p>
          <a:p>
            <a:pPr algn="l">
              <a:lnSpc>
                <a:spcPct val="150000"/>
              </a:lnSpc>
            </a:pPr>
            <a:r>
              <a:rPr lang="en-US" altLang="zh-CN" sz="2000"/>
              <a:t>    </a:t>
            </a:r>
            <a:endParaRPr lang="zh-CN" altLang="en-US" sz="2000"/>
          </a:p>
        </p:txBody>
      </p:sp>
    </p:spTree>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descr="footnote1[1]"/>
          <p:cNvSpPr>
            <a:spLocks noGrp="1" noChangeArrowheads="1"/>
          </p:cNvSpPr>
          <p:nvPr>
            <p:ph type="title"/>
          </p:nvPr>
        </p:nvSpPr>
        <p:spPr>
          <a:xfrm>
            <a:off x="288925" y="1676400"/>
            <a:ext cx="10090150" cy="3124200"/>
          </a:xfrm>
          <a:blipFill dpi="0" rotWithShape="0">
            <a:blip r:embed="rId1" cstate="print"/>
            <a:srcRect/>
            <a:stretch>
              <a:fillRect/>
            </a:stretch>
          </a:blipFill>
        </p:spPr>
        <p:txBody>
          <a:bodyPr/>
          <a:lstStyle/>
          <a:p>
            <a:pPr eaLnBrk="1" hangingPunct="1">
              <a:lnSpc>
                <a:spcPct val="110000"/>
              </a:lnSpc>
            </a:pPr>
            <a:r>
              <a:rPr lang="zh-CN" altLang="en-US" b="1" smtClean="0">
                <a:solidFill>
                  <a:schemeClr val="bg1"/>
                </a:solidFill>
                <a:latin typeface="宋体" panose="02010600030101010101" pitchFamily="2" charset="-122"/>
              </a:rPr>
              <a:t>第一节</a:t>
            </a:r>
            <a:br>
              <a:rPr lang="zh-CN" altLang="en-US" b="1" smtClean="0">
                <a:solidFill>
                  <a:schemeClr val="bg1"/>
                </a:solidFill>
                <a:latin typeface="宋体" panose="02010600030101010101" pitchFamily="2" charset="-122"/>
              </a:rPr>
            </a:br>
            <a:br>
              <a:rPr lang="zh-CN" altLang="en-US" b="1" smtClean="0">
                <a:solidFill>
                  <a:schemeClr val="bg1"/>
                </a:solidFill>
                <a:latin typeface="宋体" panose="02010600030101010101" pitchFamily="2" charset="-122"/>
              </a:rPr>
            </a:br>
            <a:r>
              <a:rPr lang="zh-CN" altLang="en-US" b="1" smtClean="0">
                <a:solidFill>
                  <a:schemeClr val="bg1"/>
                </a:solidFill>
                <a:latin typeface="宋体" panose="02010600030101010101" pitchFamily="2" charset="-122"/>
              </a:rPr>
              <a:t>职位薪酬体系和职位分析与描述</a:t>
            </a:r>
            <a:endParaRPr lang="zh-CN" altLang="en-US" b="1"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0"/>
            <a:ext cx="10668000" cy="931863"/>
          </a:xfrm>
          <a:solidFill>
            <a:srgbClr val="0000CC"/>
          </a:solidFill>
        </p:spPr>
        <p:txBody>
          <a:bodyPr anchor="b"/>
          <a:lstStyle/>
          <a:p>
            <a:pPr eaLnBrk="1" hangingPunct="1">
              <a:lnSpc>
                <a:spcPct val="320000"/>
              </a:lnSpc>
            </a:pPr>
            <a:r>
              <a:rPr lang="zh-CN" altLang="en-US" sz="2800" b="1" dirty="0" smtClean="0">
                <a:solidFill>
                  <a:srgbClr val="FFFFFF"/>
                </a:solidFill>
                <a:latin typeface="华文中宋" pitchFamily="2" charset="-122"/>
                <a:ea typeface="华文中宋" pitchFamily="2" charset="-122"/>
                <a:sym typeface="Symbol" panose="05050102010706020507" pitchFamily="18" charset="2"/>
              </a:rPr>
              <a:t>职位薪酬体系的特点</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sp>
        <p:nvSpPr>
          <p:cNvPr id="96259" name="Rectangle 3"/>
          <p:cNvSpPr>
            <a:spLocks noChangeArrowheads="1"/>
          </p:cNvSpPr>
          <p:nvPr/>
        </p:nvSpPr>
        <p:spPr bwMode="auto">
          <a:xfrm>
            <a:off x="0" y="3033713"/>
            <a:ext cx="10668000" cy="0"/>
          </a:xfrm>
          <a:prstGeom prst="rect">
            <a:avLst/>
          </a:prstGeom>
          <a:noFill/>
          <a:ln w="9525" algn="ctr">
            <a:noFill/>
            <a:miter lim="800000"/>
          </a:ln>
        </p:spPr>
        <p:txBody>
          <a:bodyPr wrap="none" anchor="ctr">
            <a:spAutoFit/>
          </a:bodyPr>
          <a:lstStyle/>
          <a:p>
            <a:pPr algn="l"/>
            <a:endParaRPr lang="zh-CN" altLang="zh-CN" b="0"/>
          </a:p>
        </p:txBody>
      </p:sp>
      <p:grpSp>
        <p:nvGrpSpPr>
          <p:cNvPr id="5" name="Group 3"/>
          <p:cNvGrpSpPr/>
          <p:nvPr/>
        </p:nvGrpSpPr>
        <p:grpSpPr bwMode="auto">
          <a:xfrm>
            <a:off x="1066800" y="1371600"/>
            <a:ext cx="8394700" cy="6172200"/>
            <a:chOff x="672" y="864"/>
            <a:chExt cx="5288" cy="3888"/>
          </a:xfrm>
        </p:grpSpPr>
        <p:graphicFrame>
          <p:nvGraphicFramePr>
            <p:cNvPr id="6" name="Object 4">
              <a:hlinkClick r:id="" action="ppaction://ole?verb=0"/>
            </p:cNvPr>
            <p:cNvGraphicFramePr/>
            <p:nvPr/>
          </p:nvGraphicFramePr>
          <p:xfrm>
            <a:off x="672" y="864"/>
            <a:ext cx="5288" cy="3888"/>
          </p:xfrm>
          <a:graphic>
            <a:graphicData uri="http://schemas.openxmlformats.org/presentationml/2006/ole">
              <mc:AlternateContent xmlns:mc="http://schemas.openxmlformats.org/markup-compatibility/2006">
                <mc:Choice xmlns:v="urn:schemas-microsoft-com:vml" Requires="v">
                  <p:oleObj spid="_x0000_s5121" name="Clip" r:id="rId1" imgW="42367200" imgH="28536900" progId="">
                    <p:embed/>
                  </p:oleObj>
                </mc:Choice>
                <mc:Fallback>
                  <p:oleObj name="Clip" r:id="rId1" imgW="42367200" imgH="28536900" progId="">
                    <p:embed/>
                    <p:pic>
                      <p:nvPicPr>
                        <p:cNvPr id="0" name="图片 5120"/>
                        <p:cNvPicPr/>
                        <p:nvPr/>
                      </p:nvPicPr>
                      <p:blipFill>
                        <a:blip r:embed="rId2"/>
                        <a:stretch>
                          <a:fillRect/>
                        </a:stretch>
                      </p:blipFill>
                      <p:spPr>
                        <a:xfrm>
                          <a:off x="672" y="864"/>
                          <a:ext cx="5288" cy="3888"/>
                        </a:xfrm>
                        <a:prstGeom prst="rect">
                          <a:avLst/>
                        </a:prstGeom>
                        <a:noFill/>
                        <a:ln w="12700">
                          <a:noFill/>
                        </a:ln>
                      </p:spPr>
                    </p:pic>
                  </p:oleObj>
                </mc:Fallback>
              </mc:AlternateContent>
            </a:graphicData>
          </a:graphic>
        </p:graphicFrame>
        <p:sp>
          <p:nvSpPr>
            <p:cNvPr id="7" name="Rectangle 5"/>
            <p:cNvSpPr>
              <a:spLocks noChangeArrowheads="1"/>
            </p:cNvSpPr>
            <p:nvPr/>
          </p:nvSpPr>
          <p:spPr bwMode="auto">
            <a:xfrm>
              <a:off x="1546" y="1969"/>
              <a:ext cx="3984" cy="2081"/>
            </a:xfrm>
            <a:prstGeom prst="rect">
              <a:avLst/>
            </a:prstGeom>
            <a:noFill/>
            <a:ln w="12700">
              <a:noFill/>
              <a:miter lim="800000"/>
            </a:ln>
          </p:spPr>
          <p:txBody>
            <a:bodyPr lIns="103410" tIns="50797" rIns="103410" bIns="50797">
              <a:spAutoFit/>
            </a:bodyPr>
            <a:lstStyle/>
            <a:p>
              <a:pPr algn="l" defTabSz="1044575">
                <a:lnSpc>
                  <a:spcPct val="130000"/>
                </a:lnSpc>
                <a:spcBef>
                  <a:spcPct val="50000"/>
                </a:spcBef>
              </a:pPr>
              <a:r>
                <a:rPr lang="zh-CN" altLang="zh-CN" sz="3200" dirty="0"/>
                <a:t>职位薪酬体系</a:t>
              </a:r>
              <a:r>
                <a:rPr lang="zh-CN" altLang="en-US" sz="3000" dirty="0" smtClean="0">
                  <a:solidFill>
                    <a:schemeClr val="tx2"/>
                  </a:solidFill>
                  <a:latin typeface="宋体" panose="02010600030101010101" pitchFamily="2" charset="-122"/>
                </a:rPr>
                <a:t>：</a:t>
              </a:r>
              <a:r>
                <a:rPr lang="zh-CN" altLang="zh-CN" sz="3200" b="0" dirty="0"/>
                <a:t>首先对职位本身的价值作出客观的评价</a:t>
              </a:r>
              <a:r>
                <a:rPr lang="en-US" altLang="zh-CN" sz="3200" b="0" dirty="0"/>
                <a:t>,</a:t>
              </a:r>
              <a:r>
                <a:rPr lang="zh-CN" altLang="zh-CN" sz="3200" b="0" dirty="0"/>
                <a:t>然后根据这种评价的结果赋予承担这一职位的人与该职位的价值相当的薪酬这样一种基本薪酬决定制度</a:t>
              </a:r>
              <a:r>
                <a:rPr lang="zh-CN" altLang="en-US" sz="3000" b="0" dirty="0" smtClean="0">
                  <a:solidFill>
                    <a:schemeClr val="tx2"/>
                  </a:solidFill>
                  <a:latin typeface="宋体" panose="02010600030101010101" pitchFamily="2" charset="-122"/>
                </a:rPr>
                <a:t>。</a:t>
              </a:r>
              <a:endParaRPr lang="zh-CN" altLang="en-US" sz="3000" b="0" dirty="0">
                <a:solidFill>
                  <a:schemeClr val="tx2"/>
                </a:solidFill>
                <a:latin typeface="宋体" panose="02010600030101010101" pitchFamily="2" charset="-122"/>
              </a:endParaRPr>
            </a:p>
          </p:txBody>
        </p:sp>
      </p:gr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a:spLocks noGrp="1" noChangeArrowheads="1"/>
          </p:cNvSpPr>
          <p:nvPr>
            <p:ph type="title"/>
          </p:nvPr>
        </p:nvSpPr>
        <p:spPr>
          <a:xfrm>
            <a:off x="0" y="0"/>
            <a:ext cx="10668000" cy="930275"/>
          </a:xfrm>
          <a:solidFill>
            <a:srgbClr val="0000CC"/>
          </a:solidFill>
        </p:spPr>
        <p:txBody>
          <a:bodyPr anchor="b"/>
          <a:lstStyle/>
          <a:p>
            <a:pPr eaLnBrk="1" hangingPunct="1">
              <a:lnSpc>
                <a:spcPct val="280000"/>
              </a:lnSpc>
            </a:pPr>
            <a:br>
              <a:rPr lang="en-US" altLang="zh-CN" sz="3200" b="1" dirty="0" smtClean="0">
                <a:solidFill>
                  <a:srgbClr val="FFFFFF"/>
                </a:solidFill>
                <a:latin typeface="华文中宋" pitchFamily="2" charset="-122"/>
                <a:ea typeface="华文中宋" pitchFamily="2" charset="-122"/>
              </a:rPr>
            </a:br>
            <a:br>
              <a:rPr lang="en-US" altLang="zh-CN" sz="3200" b="1" dirty="0">
                <a:solidFill>
                  <a:srgbClr val="FFFFFF"/>
                </a:solidFill>
                <a:latin typeface="华文中宋" pitchFamily="2" charset="-122"/>
                <a:ea typeface="华文中宋" pitchFamily="2" charset="-122"/>
              </a:rPr>
            </a:br>
            <a:br>
              <a:rPr lang="en-US" altLang="zh-CN" sz="3200" b="1" dirty="0" smtClean="0">
                <a:solidFill>
                  <a:srgbClr val="FFFFFF"/>
                </a:solidFill>
                <a:latin typeface="华文中宋" pitchFamily="2" charset="-122"/>
                <a:ea typeface="华文中宋" pitchFamily="2" charset="-122"/>
              </a:rPr>
            </a:br>
            <a:br>
              <a:rPr lang="en-US" altLang="zh-CN" sz="3200" b="1" dirty="0">
                <a:solidFill>
                  <a:srgbClr val="FFFFFF"/>
                </a:solidFill>
                <a:latin typeface="华文中宋" pitchFamily="2" charset="-122"/>
                <a:ea typeface="华文中宋" pitchFamily="2" charset="-122"/>
              </a:rPr>
            </a:br>
            <a:br>
              <a:rPr lang="en-US" altLang="zh-CN" sz="3200" b="1" dirty="0" smtClean="0">
                <a:solidFill>
                  <a:srgbClr val="FFFFFF"/>
                </a:solidFill>
                <a:latin typeface="华文中宋" pitchFamily="2" charset="-122"/>
                <a:ea typeface="华文中宋" pitchFamily="2" charset="-122"/>
              </a:rPr>
            </a:br>
            <a:br>
              <a:rPr lang="en-US" altLang="zh-CN" sz="3200" b="1" dirty="0">
                <a:solidFill>
                  <a:srgbClr val="FFFFFF"/>
                </a:solidFill>
                <a:latin typeface="华文中宋" pitchFamily="2" charset="-122"/>
                <a:ea typeface="华文中宋" pitchFamily="2" charset="-122"/>
              </a:rPr>
            </a:br>
            <a:br>
              <a:rPr lang="en-US" altLang="zh-CN" sz="3200" b="1" dirty="0" smtClean="0">
                <a:solidFill>
                  <a:srgbClr val="FFFFFF"/>
                </a:solidFill>
                <a:latin typeface="华文中宋" pitchFamily="2" charset="-122"/>
                <a:ea typeface="华文中宋" pitchFamily="2" charset="-122"/>
              </a:rPr>
            </a:br>
            <a:br>
              <a:rPr lang="en-US" altLang="zh-CN" sz="3200" b="1" dirty="0">
                <a:solidFill>
                  <a:srgbClr val="FFFFFF"/>
                </a:solidFill>
                <a:latin typeface="华文中宋" pitchFamily="2" charset="-122"/>
                <a:ea typeface="华文中宋" pitchFamily="2" charset="-122"/>
              </a:rPr>
            </a:br>
            <a:br>
              <a:rPr lang="en-US" altLang="zh-CN" sz="3200" b="1" dirty="0" smtClean="0">
                <a:solidFill>
                  <a:srgbClr val="FFFFFF"/>
                </a:solidFill>
                <a:latin typeface="华文中宋" pitchFamily="2" charset="-122"/>
                <a:ea typeface="华文中宋" pitchFamily="2" charset="-122"/>
              </a:rPr>
            </a:br>
            <a:br>
              <a:rPr lang="en-US" altLang="zh-CN" sz="3200" b="1" dirty="0">
                <a:solidFill>
                  <a:srgbClr val="FFFFFF"/>
                </a:solidFill>
                <a:latin typeface="华文中宋" pitchFamily="2" charset="-122"/>
                <a:ea typeface="华文中宋" pitchFamily="2" charset="-122"/>
              </a:rPr>
            </a:br>
            <a:r>
              <a:rPr lang="zh-CN" altLang="en-US" sz="3200" b="1" dirty="0" smtClean="0">
                <a:solidFill>
                  <a:srgbClr val="FFFFFF"/>
                </a:solidFill>
                <a:latin typeface="华文中宋" pitchFamily="2" charset="-122"/>
                <a:ea typeface="华文中宋" pitchFamily="2" charset="-122"/>
              </a:rPr>
              <a:t>开篇案例</a:t>
            </a:r>
            <a:r>
              <a:rPr lang="en-US" altLang="zh-CN" sz="3200" b="1" dirty="0" smtClean="0">
                <a:solidFill>
                  <a:srgbClr val="FFFFFF"/>
                </a:solidFill>
                <a:latin typeface="华文中宋" pitchFamily="2" charset="-122"/>
                <a:ea typeface="华文中宋" pitchFamily="2" charset="-122"/>
              </a:rPr>
              <a:t>——</a:t>
            </a:r>
            <a:r>
              <a:rPr lang="zh-CN" altLang="en-US" sz="3200" b="1" dirty="0" smtClean="0">
                <a:solidFill>
                  <a:srgbClr val="FFFFFF"/>
                </a:solidFill>
                <a:latin typeface="华文中宋" pitchFamily="2" charset="-122"/>
                <a:ea typeface="华文中宋" pitchFamily="2" charset="-122"/>
              </a:rPr>
              <a:t>用“薪”关爱员工的胖东来</a:t>
            </a:r>
            <a:endParaRPr lang="zh-CN" altLang="en-US" sz="3200" b="1" dirty="0" smtClean="0">
              <a:solidFill>
                <a:srgbClr val="FFFFFF"/>
              </a:solidFill>
              <a:latin typeface="华文中宋" pitchFamily="2" charset="-122"/>
              <a:ea typeface="华文中宋" pitchFamily="2" charset="-122"/>
            </a:endParaRPr>
          </a:p>
        </p:txBody>
      </p:sp>
      <p:sp>
        <p:nvSpPr>
          <p:cNvPr id="52227" name="Text Box 3"/>
          <p:cNvSpPr txBox="1">
            <a:spLocks noChangeArrowheads="1"/>
          </p:cNvSpPr>
          <p:nvPr/>
        </p:nvSpPr>
        <p:spPr bwMode="auto">
          <a:xfrm>
            <a:off x="449848" y="2369822"/>
            <a:ext cx="5402943" cy="1906011"/>
          </a:xfrm>
          <a:prstGeom prst="rect">
            <a:avLst/>
          </a:prstGeom>
          <a:noFill/>
          <a:ln w="9525">
            <a:noFill/>
            <a:miter lim="800000"/>
          </a:ln>
        </p:spPr>
        <p:txBody>
          <a:bodyPr wrap="square" lIns="104498" tIns="52249" rIns="104498" bIns="52249">
            <a:spAutoFit/>
          </a:bodyPr>
          <a:lstStyle/>
          <a:p>
            <a:pPr algn="l" defTabSz="1044575">
              <a:lnSpc>
                <a:spcPct val="130000"/>
              </a:lnSpc>
            </a:pPr>
            <a:r>
              <a:rPr lang="en-US" altLang="zh-CN" dirty="0">
                <a:ea typeface="幼圆" pitchFamily="49" charset="-122"/>
              </a:rPr>
              <a:t> </a:t>
            </a:r>
            <a:r>
              <a:rPr lang="en-US" altLang="zh-CN" dirty="0" smtClean="0">
                <a:ea typeface="幼圆" pitchFamily="49" charset="-122"/>
              </a:rPr>
              <a:t>       </a:t>
            </a:r>
            <a:r>
              <a:rPr lang="zh-CN" altLang="zh-CN" sz="2200" dirty="0" smtClean="0"/>
              <a:t>“</a:t>
            </a:r>
            <a:r>
              <a:rPr lang="zh-CN" altLang="zh-CN" sz="2200" dirty="0"/>
              <a:t>把得失看淡一点，企业经营的成功绝不是对眼前利益的斤斤计较，而应该学会‘曲径通幽’，看似是对企业不利的事情，或许正是突破瓶颈的好棋。”</a:t>
            </a:r>
            <a:endParaRPr lang="zh-CN" altLang="en-US" sz="2200" dirty="0">
              <a:latin typeface="宋体" panose="02010600030101010101" pitchFamily="2" charset="-122"/>
            </a:endParaRPr>
          </a:p>
        </p:txBody>
      </p:sp>
      <p:sp>
        <p:nvSpPr>
          <p:cNvPr id="52229" name="Text Box 5"/>
          <p:cNvSpPr txBox="1">
            <a:spLocks noChangeArrowheads="1"/>
          </p:cNvSpPr>
          <p:nvPr/>
        </p:nvSpPr>
        <p:spPr bwMode="auto">
          <a:xfrm>
            <a:off x="293377" y="4939732"/>
            <a:ext cx="9577059" cy="1425880"/>
          </a:xfrm>
          <a:prstGeom prst="rect">
            <a:avLst/>
          </a:prstGeom>
          <a:noFill/>
          <a:ln w="9525">
            <a:noFill/>
            <a:miter lim="800000"/>
          </a:ln>
        </p:spPr>
        <p:txBody>
          <a:bodyPr wrap="square" lIns="104498" tIns="52249" rIns="104498" bIns="52249">
            <a:spAutoFit/>
          </a:bodyPr>
          <a:lstStyle/>
          <a:p>
            <a:pPr algn="l" defTabSz="1044575">
              <a:lnSpc>
                <a:spcPct val="130000"/>
              </a:lnSpc>
            </a:pPr>
            <a:r>
              <a:rPr lang="en-US" altLang="zh-CN" sz="2200" dirty="0" smtClean="0"/>
              <a:t>        </a:t>
            </a:r>
            <a:r>
              <a:rPr lang="zh-CN" altLang="zh-CN" sz="2200" dirty="0" smtClean="0"/>
              <a:t>胖</a:t>
            </a:r>
            <a:r>
              <a:rPr lang="zh-CN" altLang="zh-CN" sz="2200" dirty="0"/>
              <a:t>东来认为，每周闭店一天肯定会对销售有些影响，但作为一个负责任的公司，仅仅考虑创造物质财富是不够的，更多是要考虑员工的生活品质，因为员工不是机器，而是企业的最大财富，企业要学会爱员工。</a:t>
            </a:r>
            <a:endParaRPr lang="zh-CN" altLang="en-US" sz="2200" dirty="0"/>
          </a:p>
        </p:txBody>
      </p:sp>
      <p:pic>
        <p:nvPicPr>
          <p:cNvPr id="2" name="图片 1"/>
          <p:cNvPicPr>
            <a:picLocks noChangeAspect="1"/>
          </p:cNvPicPr>
          <p:nvPr/>
        </p:nvPicPr>
        <p:blipFill>
          <a:blip r:embed="rId1" cstate="print"/>
          <a:stretch>
            <a:fillRect/>
          </a:stretch>
        </p:blipFill>
        <p:spPr>
          <a:xfrm>
            <a:off x="5852791" y="1416397"/>
            <a:ext cx="4017645" cy="3037212"/>
          </a:xfrm>
          <a:prstGeom prst="rect">
            <a:avLst/>
          </a:prstGeom>
        </p:spPr>
      </p:pic>
    </p:spTree>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0"/>
            <a:ext cx="10668000" cy="931863"/>
          </a:xfrm>
          <a:solidFill>
            <a:srgbClr val="0000CC"/>
          </a:solidFill>
        </p:spPr>
        <p:txBody>
          <a:bodyPr anchor="b"/>
          <a:lstStyle/>
          <a:p>
            <a:pPr eaLnBrk="1" hangingPunct="1">
              <a:lnSpc>
                <a:spcPct val="320000"/>
              </a:lnSpc>
            </a:pPr>
            <a:r>
              <a:rPr lang="zh-CN" altLang="en-US" sz="2800" b="1" smtClean="0">
                <a:solidFill>
                  <a:srgbClr val="FFFFFF"/>
                </a:solidFill>
                <a:latin typeface="华文中宋" pitchFamily="2" charset="-122"/>
                <a:ea typeface="华文中宋" pitchFamily="2" charset="-122"/>
                <a:sym typeface="Symbol" panose="05050102010706020507" pitchFamily="18" charset="2"/>
              </a:rPr>
              <a:t>职位薪酬体系的优点和缺点</a:t>
            </a:r>
            <a:endParaRPr lang="zh-CN" altLang="en-US" sz="2800" b="1" smtClean="0">
              <a:solidFill>
                <a:srgbClr val="FFFFFF"/>
              </a:solidFill>
              <a:latin typeface="华文中宋" pitchFamily="2" charset="-122"/>
              <a:ea typeface="华文中宋" pitchFamily="2" charset="-122"/>
              <a:sym typeface="Symbol" panose="05050102010706020507" pitchFamily="18" charset="2"/>
            </a:endParaRPr>
          </a:p>
        </p:txBody>
      </p:sp>
      <p:sp>
        <p:nvSpPr>
          <p:cNvPr id="96259" name="Rectangle 3"/>
          <p:cNvSpPr>
            <a:spLocks noChangeArrowheads="1"/>
          </p:cNvSpPr>
          <p:nvPr/>
        </p:nvSpPr>
        <p:spPr bwMode="auto">
          <a:xfrm>
            <a:off x="0" y="3033713"/>
            <a:ext cx="10668000" cy="0"/>
          </a:xfrm>
          <a:prstGeom prst="rect">
            <a:avLst/>
          </a:prstGeom>
          <a:noFill/>
          <a:ln w="9525" algn="ctr">
            <a:noFill/>
            <a:miter lim="800000"/>
          </a:ln>
        </p:spPr>
        <p:txBody>
          <a:bodyPr wrap="none" anchor="ctr">
            <a:spAutoFit/>
          </a:bodyPr>
          <a:lstStyle/>
          <a:p>
            <a:pPr algn="l"/>
            <a:endParaRPr lang="zh-CN" altLang="zh-CN" b="0"/>
          </a:p>
        </p:txBody>
      </p:sp>
      <p:graphicFrame>
        <p:nvGraphicFramePr>
          <p:cNvPr id="738350" name="Group 46"/>
          <p:cNvGraphicFramePr>
            <a:graphicFrameLocks noGrp="1"/>
          </p:cNvGraphicFramePr>
          <p:nvPr/>
        </p:nvGraphicFramePr>
        <p:xfrm>
          <a:off x="293377" y="929644"/>
          <a:ext cx="10080625" cy="6035040"/>
        </p:xfrm>
        <a:graphic>
          <a:graphicData uri="http://schemas.openxmlformats.org/drawingml/2006/table">
            <a:tbl>
              <a:tblPr/>
              <a:tblGrid>
                <a:gridCol w="4319587"/>
                <a:gridCol w="5761038"/>
              </a:tblGrid>
              <a:tr h="4524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优点</a:t>
                      </a:r>
                      <a:endParaRPr kumimoji="1" lang="zh-CN" altLang="en-US" sz="2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缺点</a:t>
                      </a: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75">
                <a:tc>
                  <a:txBody>
                    <a:bodyPr/>
                    <a:lstStyle/>
                    <a:p>
                      <a:r>
                        <a:rPr lang="en-US" altLang="zh-CN" sz="2400" kern="1200" dirty="0" smtClean="0">
                          <a:solidFill>
                            <a:schemeClr val="tx1"/>
                          </a:solidFill>
                          <a:effectLst/>
                          <a:latin typeface="+mn-lt"/>
                          <a:ea typeface="+mn-ea"/>
                          <a:cs typeface="+mn-cs"/>
                        </a:rPr>
                        <a:t>1</a:t>
                      </a:r>
                      <a:r>
                        <a:rPr lang="zh-CN" altLang="en-US"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实现了真正意义上的同工同酬</a:t>
                      </a:r>
                      <a:r>
                        <a:rPr lang="zh-CN" altLang="en-US"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因此可以说是一种真正的按劳分配体制。</a:t>
                      </a:r>
                      <a:endParaRPr lang="zh-CN" altLang="zh-CN" sz="2400" kern="1200" dirty="0" smtClean="0">
                        <a:solidFill>
                          <a:schemeClr val="tx1"/>
                        </a:solidFill>
                        <a:effectLst/>
                        <a:latin typeface="+mn-lt"/>
                        <a:ea typeface="+mn-ea"/>
                        <a:cs typeface="+mn-cs"/>
                      </a:endParaRPr>
                    </a:p>
                    <a:p>
                      <a:r>
                        <a:rPr lang="en-US" altLang="zh-CN" sz="2400" kern="1200" dirty="0" smtClean="0">
                          <a:solidFill>
                            <a:schemeClr val="tx1"/>
                          </a:solidFill>
                          <a:effectLst/>
                          <a:latin typeface="+mn-lt"/>
                          <a:ea typeface="+mn-ea"/>
                          <a:cs typeface="+mn-cs"/>
                        </a:rPr>
                        <a:t>2</a:t>
                      </a:r>
                      <a:r>
                        <a:rPr lang="zh-CN" altLang="en-US"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有利于按照职位系列进行薪酬管理</a:t>
                      </a:r>
                      <a:r>
                        <a:rPr lang="zh-CN" altLang="en-US"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操作比较简单</a:t>
                      </a:r>
                      <a:r>
                        <a:rPr lang="en-US" altLang="zh-CN"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管理成本较低。</a:t>
                      </a:r>
                      <a:endParaRPr lang="zh-CN" altLang="zh-CN" sz="2400" kern="1200" dirty="0" smtClean="0">
                        <a:solidFill>
                          <a:schemeClr val="tx1"/>
                        </a:solidFill>
                        <a:effectLst/>
                        <a:latin typeface="+mn-lt"/>
                        <a:ea typeface="+mn-ea"/>
                        <a:cs typeface="+mn-cs"/>
                      </a:endParaRPr>
                    </a:p>
                    <a:p>
                      <a:r>
                        <a:rPr lang="en-US" altLang="zh-CN" sz="2400" kern="1200" dirty="0" smtClean="0">
                          <a:solidFill>
                            <a:schemeClr val="tx1"/>
                          </a:solidFill>
                          <a:effectLst/>
                          <a:latin typeface="+mn-lt"/>
                          <a:ea typeface="+mn-ea"/>
                          <a:cs typeface="+mn-cs"/>
                        </a:rPr>
                        <a:t>3</a:t>
                      </a:r>
                      <a:r>
                        <a:rPr lang="zh-CN" altLang="en-US"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晋升和基本薪酬增加之间的连带性增强了员工提高自身技能和能力的动力。</a:t>
                      </a:r>
                      <a:endParaRPr lang="zh-CN" altLang="zh-CN" sz="2400" kern="1200" dirty="0" smtClean="0">
                        <a:solidFill>
                          <a:schemeClr val="tx1"/>
                        </a:solidFill>
                        <a:effectLst/>
                        <a:latin typeface="+mn-lt"/>
                        <a:ea typeface="+mn-ea"/>
                        <a:cs typeface="+mn-cs"/>
                      </a:endParaRPr>
                    </a:p>
                    <a:p>
                      <a:r>
                        <a:rPr lang="en-US" altLang="zh-CN" sz="2400" kern="1200" dirty="0" smtClean="0">
                          <a:solidFill>
                            <a:schemeClr val="tx1"/>
                          </a:solidFill>
                          <a:effectLst/>
                          <a:latin typeface="+mn-lt"/>
                          <a:ea typeface="+mn-ea"/>
                          <a:cs typeface="+mn-cs"/>
                        </a:rPr>
                        <a:t>4</a:t>
                      </a:r>
                      <a:r>
                        <a:rPr lang="zh-CN" altLang="en-US"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根据职位支付薪酬的做法比基于技能和能力支付薪酬的做法更容易实现客观和公正，对职位的重要性进行评价要比对人的技能和能力进行评价更容易达成一致。</a:t>
                      </a:r>
                      <a:endParaRPr kumimoji="1"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zh-CN" sz="2400" kern="1200" dirty="0" smtClean="0">
                          <a:solidFill>
                            <a:schemeClr val="tx1"/>
                          </a:solidFill>
                          <a:effectLst/>
                          <a:latin typeface="+mn-lt"/>
                          <a:ea typeface="+mn-ea"/>
                          <a:cs typeface="+mn-cs"/>
                        </a:rPr>
                        <a:t>1</a:t>
                      </a:r>
                      <a:r>
                        <a:rPr lang="zh-CN" altLang="en-US"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由于薪酬与职位直接挂钩</a:t>
                      </a:r>
                      <a:r>
                        <a:rPr lang="zh-CN" altLang="en-US"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当员工晋升无望时</a:t>
                      </a:r>
                      <a:r>
                        <a:rPr lang="zh-CN" altLang="en-US"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也就没有机会获得较大幅度的加薪</a:t>
                      </a:r>
                      <a:r>
                        <a:rPr lang="zh-CN" altLang="en-US"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其工作积极性必然会受挫</a:t>
                      </a:r>
                      <a:r>
                        <a:rPr lang="en-US" altLang="zh-CN"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甚至会出现消极怠工或者离职的现象。</a:t>
                      </a:r>
                      <a:endParaRPr lang="zh-CN" altLang="zh-CN" sz="2400" kern="1200" dirty="0" smtClean="0">
                        <a:solidFill>
                          <a:schemeClr val="tx1"/>
                        </a:solidFill>
                        <a:effectLst/>
                        <a:latin typeface="+mn-lt"/>
                        <a:ea typeface="+mn-ea"/>
                        <a:cs typeface="+mn-cs"/>
                      </a:endParaRPr>
                    </a:p>
                    <a:p>
                      <a:r>
                        <a:rPr lang="en-US" altLang="zh-CN" sz="2400" kern="1200" dirty="0" smtClean="0">
                          <a:solidFill>
                            <a:schemeClr val="tx1"/>
                          </a:solidFill>
                          <a:effectLst/>
                          <a:latin typeface="+mn-lt"/>
                          <a:ea typeface="+mn-ea"/>
                          <a:cs typeface="+mn-cs"/>
                        </a:rPr>
                        <a:t>2</a:t>
                      </a:r>
                      <a:r>
                        <a:rPr lang="zh-CN" altLang="en-US"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由于职位相对稳定</a:t>
                      </a:r>
                      <a:r>
                        <a:rPr lang="zh-CN" altLang="en-US"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与职位联系在一起的薪酬也就相对稳定</a:t>
                      </a:r>
                      <a:r>
                        <a:rPr lang="zh-CN" altLang="en-US"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这不利于企业对多变的外部经营环境作出迅速的反应</a:t>
                      </a:r>
                      <a:r>
                        <a:rPr lang="zh-CN" altLang="en-US"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也不利于及时地激励员工。</a:t>
                      </a:r>
                      <a:endParaRPr lang="zh-CN" altLang="zh-CN" sz="2400" kern="1200" dirty="0" smtClean="0">
                        <a:solidFill>
                          <a:schemeClr val="tx1"/>
                        </a:solidFill>
                        <a:effectLst/>
                        <a:latin typeface="+mn-lt"/>
                        <a:ea typeface="+mn-ea"/>
                        <a:cs typeface="+mn-cs"/>
                      </a:endParaRPr>
                    </a:p>
                    <a:p>
                      <a:r>
                        <a:rPr lang="en-US" altLang="zh-CN" sz="2400" kern="1200" dirty="0" smtClean="0">
                          <a:solidFill>
                            <a:schemeClr val="tx1"/>
                          </a:solidFill>
                          <a:effectLst/>
                          <a:latin typeface="+mn-lt"/>
                          <a:ea typeface="+mn-ea"/>
                          <a:cs typeface="+mn-cs"/>
                        </a:rPr>
                        <a:t>3</a:t>
                      </a:r>
                      <a:r>
                        <a:rPr lang="zh-CN" altLang="en-US"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强化职位等级间的差别，可能会导致官僚主义滋生，员工更为看重得到某个级别的职位，而不是提高个人的工作能力和绩效水平，不利于提高员工的工作适应性。</a:t>
                      </a:r>
                      <a:endParaRPr lang="zh-CN" altLang="zh-CN" sz="2400" kern="1200" dirty="0" smtClean="0">
                        <a:solidFill>
                          <a:schemeClr val="tx1"/>
                        </a:solidFill>
                        <a:effectLst/>
                        <a:latin typeface="+mn-lt"/>
                        <a:ea typeface="+mn-ea"/>
                        <a:cs typeface="+mn-cs"/>
                      </a:endParaRPr>
                    </a:p>
                    <a:p>
                      <a:r>
                        <a:rPr lang="en-US" altLang="zh-CN" sz="2400" kern="1200" dirty="0" smtClean="0">
                          <a:solidFill>
                            <a:schemeClr val="tx1"/>
                          </a:solidFill>
                          <a:effectLst/>
                          <a:latin typeface="+mn-lt"/>
                          <a:ea typeface="+mn-ea"/>
                          <a:cs typeface="+mn-cs"/>
                        </a:rPr>
                        <a:t>4</a:t>
                      </a:r>
                      <a:r>
                        <a:rPr lang="zh-CN" altLang="en-US" sz="2400" kern="1200" dirty="0" smtClean="0">
                          <a:solidFill>
                            <a:schemeClr val="tx1"/>
                          </a:solidFill>
                          <a:effectLst/>
                          <a:latin typeface="+mn-lt"/>
                          <a:ea typeface="+mn-ea"/>
                          <a:cs typeface="+mn-cs"/>
                        </a:rPr>
                        <a:t>、</a:t>
                      </a:r>
                      <a:r>
                        <a:rPr lang="zh-CN" altLang="zh-CN" sz="2400" kern="1200" dirty="0" smtClean="0">
                          <a:solidFill>
                            <a:schemeClr val="tx1"/>
                          </a:solidFill>
                          <a:effectLst/>
                          <a:latin typeface="+mn-lt"/>
                          <a:ea typeface="+mn-ea"/>
                          <a:cs typeface="+mn-cs"/>
                        </a:rPr>
                        <a:t>可能会引导员工更多的地采取有利于得到职位晋升的行为，而不鼓励员工横向流动以及保持灵活性。</a:t>
                      </a:r>
                      <a:endParaRPr kumimoji="1"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10668000" cy="931863"/>
          </a:xfrm>
          <a:solidFill>
            <a:srgbClr val="0000CC"/>
          </a:solidFill>
        </p:spPr>
        <p:txBody>
          <a:bodyPr anchor="b"/>
          <a:lstStyle/>
          <a:p>
            <a:pPr eaLnBrk="1" hangingPunct="1">
              <a:lnSpc>
                <a:spcPct val="320000"/>
              </a:lnSpc>
            </a:pPr>
            <a:r>
              <a:rPr lang="zh-CN" altLang="en-US" sz="2800" b="1" smtClean="0">
                <a:solidFill>
                  <a:srgbClr val="FFFFFF"/>
                </a:solidFill>
                <a:latin typeface="华文中宋" pitchFamily="2" charset="-122"/>
                <a:ea typeface="华文中宋" pitchFamily="2" charset="-122"/>
                <a:sym typeface="Symbol" panose="05050102010706020507" pitchFamily="18" charset="2"/>
              </a:rPr>
              <a:t>实施职位薪资体系的前提条件</a:t>
            </a:r>
            <a:endParaRPr lang="zh-CN" altLang="en-US" sz="2800" b="1" smtClean="0">
              <a:solidFill>
                <a:srgbClr val="FFFFFF"/>
              </a:solidFill>
              <a:latin typeface="华文中宋" pitchFamily="2" charset="-122"/>
              <a:ea typeface="华文中宋" pitchFamily="2" charset="-122"/>
              <a:sym typeface="Symbol" panose="05050102010706020507" pitchFamily="18" charset="2"/>
            </a:endParaRPr>
          </a:p>
        </p:txBody>
      </p:sp>
      <p:sp>
        <p:nvSpPr>
          <p:cNvPr id="97283" name="Text Box 3"/>
          <p:cNvSpPr txBox="1">
            <a:spLocks noChangeArrowheads="1"/>
          </p:cNvSpPr>
          <p:nvPr/>
        </p:nvSpPr>
        <p:spPr bwMode="auto">
          <a:xfrm>
            <a:off x="1012825" y="1649413"/>
            <a:ext cx="8642350" cy="3305175"/>
          </a:xfrm>
          <a:prstGeom prst="rect">
            <a:avLst/>
          </a:prstGeom>
          <a:noFill/>
          <a:ln w="9525">
            <a:noFill/>
            <a:miter lim="800000"/>
          </a:ln>
        </p:spPr>
        <p:txBody>
          <a:bodyPr>
            <a:spAutoFit/>
          </a:bodyPr>
          <a:lstStyle/>
          <a:p>
            <a:pPr algn="l">
              <a:lnSpc>
                <a:spcPct val="160000"/>
              </a:lnSpc>
              <a:spcBef>
                <a:spcPct val="20000"/>
              </a:spcBef>
              <a:buClr>
                <a:srgbClr val="A50021"/>
              </a:buClr>
              <a:buSzPct val="110000"/>
              <a:buFont typeface="Webdings" panose="05030102010509060703" pitchFamily="18" charset="2"/>
              <a:buChar char="Ø"/>
            </a:pPr>
            <a:r>
              <a:rPr lang="en-US" altLang="zh-CN"/>
              <a:t>   </a:t>
            </a:r>
            <a:r>
              <a:rPr lang="zh-CN" altLang="en-US"/>
              <a:t>职位的内容是否已经明确化、规范化和标准化 </a:t>
            </a:r>
            <a:r>
              <a:rPr lang="zh-CN" altLang="en-US">
                <a:latin typeface="宋体" panose="02010600030101010101" pitchFamily="2" charset="-122"/>
              </a:rPr>
              <a:t>。</a:t>
            </a:r>
            <a:endParaRPr lang="zh-CN" altLang="en-US">
              <a:latin typeface="宋体" panose="02010600030101010101" pitchFamily="2" charset="-122"/>
            </a:endParaRPr>
          </a:p>
          <a:p>
            <a:pPr algn="l">
              <a:lnSpc>
                <a:spcPct val="160000"/>
              </a:lnSpc>
              <a:spcBef>
                <a:spcPct val="20000"/>
              </a:spcBef>
              <a:buClr>
                <a:srgbClr val="A50021"/>
              </a:buClr>
              <a:buSzPct val="110000"/>
              <a:buFont typeface="Webdings" panose="05030102010509060703" pitchFamily="18" charset="2"/>
              <a:buChar char="Ø"/>
            </a:pPr>
            <a:r>
              <a:rPr lang="zh-CN" altLang="en-US"/>
              <a:t>   职位的内容是否基本稳定，在短期内不会有大的变动。 </a:t>
            </a:r>
            <a:endParaRPr lang="zh-CN" altLang="en-US">
              <a:latin typeface="宋体" panose="02010600030101010101" pitchFamily="2" charset="-122"/>
            </a:endParaRPr>
          </a:p>
          <a:p>
            <a:pPr algn="l">
              <a:lnSpc>
                <a:spcPct val="160000"/>
              </a:lnSpc>
              <a:spcBef>
                <a:spcPct val="20000"/>
              </a:spcBef>
              <a:buClr>
                <a:srgbClr val="A50021"/>
              </a:buClr>
              <a:buSzPct val="110000"/>
              <a:buFont typeface="Webdings" panose="05030102010509060703" pitchFamily="18" charset="2"/>
              <a:buChar char="Ø"/>
            </a:pPr>
            <a:r>
              <a:rPr lang="zh-CN" altLang="en-US"/>
              <a:t>   是否具有按个人能力安排职位或工作岗位的机制 </a:t>
            </a:r>
            <a:r>
              <a:rPr lang="zh-CN" altLang="en-US">
                <a:latin typeface="宋体" panose="02010600030101010101" pitchFamily="2" charset="-122"/>
              </a:rPr>
              <a:t>。</a:t>
            </a:r>
            <a:endParaRPr lang="zh-CN" altLang="en-US">
              <a:latin typeface="宋体" panose="02010600030101010101" pitchFamily="2" charset="-122"/>
            </a:endParaRPr>
          </a:p>
          <a:p>
            <a:pPr algn="l">
              <a:lnSpc>
                <a:spcPct val="160000"/>
              </a:lnSpc>
              <a:spcBef>
                <a:spcPct val="20000"/>
              </a:spcBef>
              <a:buClr>
                <a:srgbClr val="A50021"/>
              </a:buClr>
              <a:buSzPct val="110000"/>
              <a:buFont typeface="Webdings" panose="05030102010509060703" pitchFamily="18" charset="2"/>
              <a:buChar char="Ø"/>
            </a:pPr>
            <a:r>
              <a:rPr lang="zh-CN" altLang="en-US"/>
              <a:t>   企业中是否存在相对较多的职级。</a:t>
            </a:r>
            <a:endParaRPr lang="zh-CN" altLang="en-US"/>
          </a:p>
          <a:p>
            <a:pPr algn="l">
              <a:lnSpc>
                <a:spcPct val="160000"/>
              </a:lnSpc>
              <a:spcBef>
                <a:spcPct val="20000"/>
              </a:spcBef>
              <a:buClr>
                <a:srgbClr val="A50021"/>
              </a:buClr>
              <a:buSzPct val="110000"/>
              <a:buFont typeface="Webdings" panose="05030102010509060703" pitchFamily="18" charset="2"/>
              <a:buChar char="Ø"/>
            </a:pPr>
            <a:r>
              <a:rPr lang="zh-CN" altLang="en-US"/>
              <a:t>   企业的薪酬水平是否足够高。 </a:t>
            </a:r>
            <a:endParaRPr lang="zh-CN" altLang="en-US">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Line 2"/>
          <p:cNvSpPr>
            <a:spLocks noChangeShapeType="1"/>
          </p:cNvSpPr>
          <p:nvPr/>
        </p:nvSpPr>
        <p:spPr bwMode="auto">
          <a:xfrm>
            <a:off x="2667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7176" name="Line 3"/>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7177" name="Rectangle 4"/>
          <p:cNvSpPr>
            <a:spLocks noGrp="1" noChangeArrowheads="1"/>
          </p:cNvSpPr>
          <p:nvPr>
            <p:ph type="title"/>
          </p:nvPr>
        </p:nvSpPr>
        <p:spPr>
          <a:xfrm>
            <a:off x="0" y="0"/>
            <a:ext cx="10668000" cy="931863"/>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职位薪资体系设计的基本流程 </a:t>
            </a:r>
            <a:endParaRPr lang="zh-CN" altLang="en-US" sz="3200" b="1" smtClean="0">
              <a:solidFill>
                <a:srgbClr val="FFFFFF"/>
              </a:solidFill>
              <a:latin typeface="华文中宋" pitchFamily="2" charset="-122"/>
              <a:ea typeface="华文中宋" pitchFamily="2" charset="-122"/>
            </a:endParaRPr>
          </a:p>
        </p:txBody>
      </p:sp>
      <p:sp>
        <p:nvSpPr>
          <p:cNvPr id="7178" name="Rectangle 5"/>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p>
        </p:txBody>
      </p:sp>
      <p:sp>
        <p:nvSpPr>
          <p:cNvPr id="7179" name="Rectangle 6"/>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7180" name="Rectangle 7"/>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742408" name="Rectangle 8"/>
          <p:cNvSpPr>
            <a:spLocks noChangeArrowheads="1"/>
          </p:cNvSpPr>
          <p:nvPr/>
        </p:nvSpPr>
        <p:spPr bwMode="auto">
          <a:xfrm>
            <a:off x="10710863" y="3681413"/>
            <a:ext cx="7937" cy="6350"/>
          </a:xfrm>
          <a:prstGeom prst="rect">
            <a:avLst/>
          </a:prstGeom>
          <a:solidFill>
            <a:srgbClr val="3399FF"/>
          </a:solidFill>
          <a:ln w="9525">
            <a:noFill/>
            <a:miter lim="800000"/>
          </a:ln>
          <a:effectLst>
            <a:outerShdw dist="107763" dir="2700000" algn="ctr" rotWithShape="0">
              <a:srgbClr val="808080"/>
            </a:outerShdw>
          </a:effectLst>
        </p:spPr>
        <p:txBody>
          <a:bodyPr/>
          <a:lstStyle/>
          <a:p>
            <a:pPr>
              <a:defRPr/>
            </a:pPr>
            <a:endParaRPr lang="zh-CN" altLang="en-US"/>
          </a:p>
        </p:txBody>
      </p:sp>
      <p:sp>
        <p:nvSpPr>
          <p:cNvPr id="7182" name="Rectangle 9"/>
          <p:cNvSpPr>
            <a:spLocks noChangeArrowheads="1"/>
          </p:cNvSpPr>
          <p:nvPr/>
        </p:nvSpPr>
        <p:spPr bwMode="auto">
          <a:xfrm>
            <a:off x="0" y="2363788"/>
            <a:ext cx="236538" cy="508000"/>
          </a:xfrm>
          <a:prstGeom prst="rect">
            <a:avLst/>
          </a:prstGeom>
          <a:noFill/>
          <a:ln w="12700">
            <a:noFill/>
            <a:miter lim="800000"/>
          </a:ln>
        </p:spPr>
        <p:txBody>
          <a:bodyPr wrap="none" anchor="ctr"/>
          <a:lstStyle/>
          <a:p>
            <a:endParaRPr lang="zh-CN" altLang="en-US"/>
          </a:p>
        </p:txBody>
      </p:sp>
      <p:grpSp>
        <p:nvGrpSpPr>
          <p:cNvPr id="7183" name="Group 24"/>
          <p:cNvGrpSpPr/>
          <p:nvPr/>
        </p:nvGrpSpPr>
        <p:grpSpPr bwMode="auto">
          <a:xfrm>
            <a:off x="222560" y="2879725"/>
            <a:ext cx="10152063" cy="3090863"/>
            <a:chOff x="66" y="907"/>
            <a:chExt cx="6395" cy="1413"/>
          </a:xfrm>
        </p:grpSpPr>
        <p:graphicFrame>
          <p:nvGraphicFramePr>
            <p:cNvPr id="7170" name="Object 10">
              <a:hlinkClick r:id="" action="ppaction://ole?verb=0"/>
            </p:cNvPr>
            <p:cNvGraphicFramePr/>
            <p:nvPr/>
          </p:nvGraphicFramePr>
          <p:xfrm>
            <a:off x="66" y="907"/>
            <a:ext cx="1310" cy="1360"/>
          </p:xfrm>
          <a:graphic>
            <a:graphicData uri="http://schemas.openxmlformats.org/presentationml/2006/ole">
              <mc:AlternateContent xmlns:mc="http://schemas.openxmlformats.org/markup-compatibility/2006">
                <mc:Choice xmlns:v="urn:schemas-microsoft-com:vml" Requires="v">
                  <p:oleObj spid="_x0000_s6145" name="Clip" r:id="rId1" imgW="14973300" imgH="15544800" progId="">
                    <p:embed/>
                  </p:oleObj>
                </mc:Choice>
                <mc:Fallback>
                  <p:oleObj name="Clip" r:id="rId1" imgW="14973300" imgH="15544800" progId="">
                    <p:embed/>
                    <p:pic>
                      <p:nvPicPr>
                        <p:cNvPr id="0" name="图片 6144"/>
                        <p:cNvPicPr/>
                        <p:nvPr/>
                      </p:nvPicPr>
                      <p:blipFill>
                        <a:blip r:embed="rId2"/>
                        <a:stretch>
                          <a:fillRect/>
                        </a:stretch>
                      </p:blipFill>
                      <p:spPr>
                        <a:xfrm>
                          <a:off x="66" y="907"/>
                          <a:ext cx="1310" cy="1360"/>
                        </a:xfrm>
                        <a:prstGeom prst="rect">
                          <a:avLst/>
                        </a:prstGeom>
                        <a:noFill/>
                        <a:ln w="12700">
                          <a:noFill/>
                        </a:ln>
                      </p:spPr>
                    </p:pic>
                  </p:oleObj>
                </mc:Fallback>
              </mc:AlternateContent>
            </a:graphicData>
          </a:graphic>
        </p:graphicFrame>
        <p:graphicFrame>
          <p:nvGraphicFramePr>
            <p:cNvPr id="7171" name="Object 11">
              <a:hlinkClick r:id="" action="ppaction://ole?verb=0"/>
            </p:cNvPr>
            <p:cNvGraphicFramePr/>
            <p:nvPr/>
          </p:nvGraphicFramePr>
          <p:xfrm>
            <a:off x="1408" y="956"/>
            <a:ext cx="1245" cy="1360"/>
          </p:xfrm>
          <a:graphic>
            <a:graphicData uri="http://schemas.openxmlformats.org/presentationml/2006/ole">
              <mc:AlternateContent xmlns:mc="http://schemas.openxmlformats.org/markup-compatibility/2006">
                <mc:Choice xmlns:v="urn:schemas-microsoft-com:vml" Requires="v">
                  <p:oleObj spid="_x0000_s6146" name="Clip" r:id="rId3" imgW="14236700" imgH="15544800" progId="">
                    <p:embed/>
                  </p:oleObj>
                </mc:Choice>
                <mc:Fallback>
                  <p:oleObj name="Clip" r:id="rId3" imgW="14236700" imgH="15544800" progId="">
                    <p:embed/>
                    <p:pic>
                      <p:nvPicPr>
                        <p:cNvPr id="0" name="图片 6145"/>
                        <p:cNvPicPr/>
                        <p:nvPr/>
                      </p:nvPicPr>
                      <p:blipFill>
                        <a:blip r:embed="rId4"/>
                        <a:stretch>
                          <a:fillRect/>
                        </a:stretch>
                      </p:blipFill>
                      <p:spPr>
                        <a:xfrm>
                          <a:off x="1408" y="956"/>
                          <a:ext cx="1245" cy="1360"/>
                        </a:xfrm>
                        <a:prstGeom prst="rect">
                          <a:avLst/>
                        </a:prstGeom>
                        <a:noFill/>
                        <a:ln w="12700">
                          <a:noFill/>
                        </a:ln>
                      </p:spPr>
                    </p:pic>
                  </p:oleObj>
                </mc:Fallback>
              </mc:AlternateContent>
            </a:graphicData>
          </a:graphic>
        </p:graphicFrame>
        <p:graphicFrame>
          <p:nvGraphicFramePr>
            <p:cNvPr id="7172" name="Object 12">
              <a:hlinkClick r:id="" action="ppaction://ole?verb=0"/>
            </p:cNvPr>
            <p:cNvGraphicFramePr/>
            <p:nvPr/>
          </p:nvGraphicFramePr>
          <p:xfrm>
            <a:off x="2672" y="956"/>
            <a:ext cx="1245" cy="1360"/>
          </p:xfrm>
          <a:graphic>
            <a:graphicData uri="http://schemas.openxmlformats.org/presentationml/2006/ole">
              <mc:AlternateContent xmlns:mc="http://schemas.openxmlformats.org/markup-compatibility/2006">
                <mc:Choice xmlns:v="urn:schemas-microsoft-com:vml" Requires="v">
                  <p:oleObj spid="_x0000_s6147" name="Clip" r:id="rId5" imgW="10677525" imgH="11658600" progId="">
                    <p:embed/>
                  </p:oleObj>
                </mc:Choice>
                <mc:Fallback>
                  <p:oleObj name="Clip" r:id="rId5" imgW="10677525" imgH="11658600" progId="">
                    <p:embed/>
                    <p:pic>
                      <p:nvPicPr>
                        <p:cNvPr id="0" name="图片 6146"/>
                        <p:cNvPicPr/>
                        <p:nvPr/>
                      </p:nvPicPr>
                      <p:blipFill>
                        <a:blip r:embed="rId6"/>
                        <a:stretch>
                          <a:fillRect/>
                        </a:stretch>
                      </p:blipFill>
                      <p:spPr>
                        <a:xfrm>
                          <a:off x="2672" y="956"/>
                          <a:ext cx="1245" cy="1360"/>
                        </a:xfrm>
                        <a:prstGeom prst="rect">
                          <a:avLst/>
                        </a:prstGeom>
                        <a:noFill/>
                        <a:ln w="12700">
                          <a:noFill/>
                        </a:ln>
                      </p:spPr>
                    </p:pic>
                  </p:oleObj>
                </mc:Fallback>
              </mc:AlternateContent>
            </a:graphicData>
          </a:graphic>
        </p:graphicFrame>
        <p:graphicFrame>
          <p:nvGraphicFramePr>
            <p:cNvPr id="7173" name="Object 13">
              <a:hlinkClick r:id="" action="ppaction://ole?verb=0"/>
            </p:cNvPr>
            <p:cNvGraphicFramePr/>
            <p:nvPr/>
          </p:nvGraphicFramePr>
          <p:xfrm>
            <a:off x="3939" y="956"/>
            <a:ext cx="1245" cy="1360"/>
          </p:xfrm>
          <a:graphic>
            <a:graphicData uri="http://schemas.openxmlformats.org/presentationml/2006/ole">
              <mc:AlternateContent xmlns:mc="http://schemas.openxmlformats.org/markup-compatibility/2006">
                <mc:Choice xmlns:v="urn:schemas-microsoft-com:vml" Requires="v">
                  <p:oleObj spid="_x0000_s6148" name="Clip" r:id="rId7" imgW="10677525" imgH="11658600" progId="">
                    <p:embed/>
                  </p:oleObj>
                </mc:Choice>
                <mc:Fallback>
                  <p:oleObj name="Clip" r:id="rId7" imgW="10677525" imgH="11658600" progId="">
                    <p:embed/>
                    <p:pic>
                      <p:nvPicPr>
                        <p:cNvPr id="0" name="图片 6147"/>
                        <p:cNvPicPr/>
                        <p:nvPr/>
                      </p:nvPicPr>
                      <p:blipFill>
                        <a:blip r:embed="rId8"/>
                        <a:stretch>
                          <a:fillRect/>
                        </a:stretch>
                      </p:blipFill>
                      <p:spPr>
                        <a:xfrm>
                          <a:off x="3939" y="956"/>
                          <a:ext cx="1245" cy="1360"/>
                        </a:xfrm>
                        <a:prstGeom prst="rect">
                          <a:avLst/>
                        </a:prstGeom>
                        <a:noFill/>
                        <a:ln w="12700">
                          <a:noFill/>
                        </a:ln>
                      </p:spPr>
                    </p:pic>
                  </p:oleObj>
                </mc:Fallback>
              </mc:AlternateContent>
            </a:graphicData>
          </a:graphic>
        </p:graphicFrame>
        <p:graphicFrame>
          <p:nvGraphicFramePr>
            <p:cNvPr id="7174" name="Object 14">
              <a:hlinkClick r:id="" action="ppaction://ole?verb=0"/>
            </p:cNvPr>
            <p:cNvGraphicFramePr/>
            <p:nvPr/>
          </p:nvGraphicFramePr>
          <p:xfrm>
            <a:off x="5216" y="960"/>
            <a:ext cx="1245" cy="1360"/>
          </p:xfrm>
          <a:graphic>
            <a:graphicData uri="http://schemas.openxmlformats.org/presentationml/2006/ole">
              <mc:AlternateContent xmlns:mc="http://schemas.openxmlformats.org/markup-compatibility/2006">
                <mc:Choice xmlns:v="urn:schemas-microsoft-com:vml" Requires="v">
                  <p:oleObj spid="_x0000_s6149" name="Clip" r:id="rId9" imgW="10677525" imgH="11658600" progId="">
                    <p:embed/>
                  </p:oleObj>
                </mc:Choice>
                <mc:Fallback>
                  <p:oleObj name="Clip" r:id="rId9" imgW="10677525" imgH="11658600" progId="">
                    <p:embed/>
                    <p:pic>
                      <p:nvPicPr>
                        <p:cNvPr id="0" name="图片 6148"/>
                        <p:cNvPicPr/>
                        <p:nvPr/>
                      </p:nvPicPr>
                      <p:blipFill>
                        <a:blip r:embed="rId10"/>
                        <a:stretch>
                          <a:fillRect/>
                        </a:stretch>
                      </p:blipFill>
                      <p:spPr>
                        <a:xfrm>
                          <a:off x="5216" y="960"/>
                          <a:ext cx="1245" cy="1360"/>
                        </a:xfrm>
                        <a:prstGeom prst="rect">
                          <a:avLst/>
                        </a:prstGeom>
                        <a:noFill/>
                        <a:ln w="12700">
                          <a:noFill/>
                        </a:ln>
                      </p:spPr>
                    </p:pic>
                  </p:oleObj>
                </mc:Fallback>
              </mc:AlternateContent>
            </a:graphicData>
          </a:graphic>
        </p:graphicFrame>
        <p:sp>
          <p:nvSpPr>
            <p:cNvPr id="742415" name="Rectangle 15"/>
            <p:cNvSpPr>
              <a:spLocks noChangeArrowheads="1"/>
            </p:cNvSpPr>
            <p:nvPr/>
          </p:nvSpPr>
          <p:spPr bwMode="auto">
            <a:xfrm>
              <a:off x="128" y="1297"/>
              <a:ext cx="912" cy="329"/>
            </a:xfrm>
            <a:prstGeom prst="rect">
              <a:avLst/>
            </a:prstGeom>
            <a:noFill/>
            <a:ln w="12700">
              <a:noFill/>
              <a:miter lim="800000"/>
            </a:ln>
            <a:effectLst/>
          </p:spPr>
          <p:txBody>
            <a:bodyPr lIns="103410" tIns="50797" rIns="103410" bIns="50797">
              <a:spAutoFit/>
            </a:bodyPr>
            <a:lstStyle/>
            <a:p>
              <a:pPr algn="ctr" defTabSz="1044575" eaLnBrk="0" hangingPunct="0">
                <a:lnSpc>
                  <a:spcPct val="60000"/>
                </a:lnSpc>
                <a:spcBef>
                  <a:spcPct val="50000"/>
                </a:spcBef>
                <a:defRPr/>
              </a:pPr>
              <a:r>
                <a:rPr lang="en-US" altLang="zh-CN">
                  <a:solidFill>
                    <a:srgbClr val="0000FF"/>
                  </a:solidFill>
                  <a:effectLst>
                    <a:outerShdw blurRad="38100" dist="38100" dir="2700000" algn="tl">
                      <a:srgbClr val="C0C0C0"/>
                    </a:outerShdw>
                  </a:effectLst>
                  <a:latin typeface="宋体-18030" pitchFamily="49" charset="-122"/>
                  <a:ea typeface="宋体-18030" pitchFamily="49" charset="-122"/>
                </a:rPr>
                <a:t> </a:t>
              </a:r>
              <a:r>
                <a:rPr lang="zh-CN" altLang="en-US">
                  <a:solidFill>
                    <a:srgbClr val="0000FF"/>
                  </a:solidFill>
                  <a:effectLst>
                    <a:outerShdw blurRad="38100" dist="38100" dir="2700000" algn="tl">
                      <a:srgbClr val="C0C0C0"/>
                    </a:outerShdw>
                  </a:effectLst>
                  <a:latin typeface="宋体-18030" pitchFamily="49" charset="-122"/>
                  <a:ea typeface="宋体-18030" pitchFamily="49" charset="-122"/>
                </a:rPr>
                <a:t>组织</a:t>
              </a:r>
              <a:endParaRPr lang="zh-CN" altLang="en-US">
                <a:solidFill>
                  <a:srgbClr val="0000FF"/>
                </a:solidFill>
                <a:effectLst>
                  <a:outerShdw blurRad="38100" dist="38100" dir="2700000" algn="tl">
                    <a:srgbClr val="C0C0C0"/>
                  </a:outerShdw>
                </a:effectLst>
                <a:latin typeface="宋体-18030" pitchFamily="49" charset="-122"/>
                <a:ea typeface="宋体-18030" pitchFamily="49" charset="-122"/>
              </a:endParaRPr>
            </a:p>
            <a:p>
              <a:pPr algn="ctr" defTabSz="1044575" eaLnBrk="0" hangingPunct="0">
                <a:lnSpc>
                  <a:spcPct val="60000"/>
                </a:lnSpc>
                <a:spcBef>
                  <a:spcPct val="50000"/>
                </a:spcBef>
                <a:defRPr/>
              </a:pPr>
              <a:r>
                <a:rPr lang="zh-CN" altLang="en-US">
                  <a:solidFill>
                    <a:srgbClr val="0000FF"/>
                  </a:solidFill>
                  <a:effectLst>
                    <a:outerShdw blurRad="38100" dist="38100" dir="2700000" algn="tl">
                      <a:srgbClr val="C0C0C0"/>
                    </a:outerShdw>
                  </a:effectLst>
                  <a:latin typeface="宋体-18030" pitchFamily="49" charset="-122"/>
                  <a:ea typeface="宋体-18030" pitchFamily="49" charset="-122"/>
                </a:rPr>
                <a:t>结构分析</a:t>
              </a:r>
              <a:endParaRPr lang="zh-CN" altLang="en-US">
                <a:solidFill>
                  <a:srgbClr val="0000FF"/>
                </a:solidFill>
                <a:effectLst>
                  <a:outerShdw blurRad="38100" dist="38100" dir="2700000" algn="tl">
                    <a:srgbClr val="C0C0C0"/>
                  </a:outerShdw>
                </a:effectLst>
                <a:latin typeface="宋体-18030" pitchFamily="49" charset="-122"/>
                <a:ea typeface="宋体-18030" pitchFamily="49" charset="-122"/>
              </a:endParaRPr>
            </a:p>
          </p:txBody>
        </p:sp>
        <p:sp>
          <p:nvSpPr>
            <p:cNvPr id="742416" name="Rectangle 16"/>
            <p:cNvSpPr>
              <a:spLocks noChangeArrowheads="1"/>
            </p:cNvSpPr>
            <p:nvPr/>
          </p:nvSpPr>
          <p:spPr bwMode="auto">
            <a:xfrm>
              <a:off x="1472" y="1443"/>
              <a:ext cx="914" cy="214"/>
            </a:xfrm>
            <a:prstGeom prst="rect">
              <a:avLst/>
            </a:prstGeom>
            <a:noFill/>
            <a:ln w="12700">
              <a:noFill/>
              <a:miter lim="800000"/>
            </a:ln>
            <a:effectLst/>
          </p:spPr>
          <p:txBody>
            <a:bodyPr lIns="103410" tIns="50797" rIns="103410" bIns="50797">
              <a:spAutoFit/>
            </a:bodyPr>
            <a:lstStyle/>
            <a:p>
              <a:pPr algn="l" defTabSz="1044575" eaLnBrk="0" hangingPunct="0">
                <a:spcBef>
                  <a:spcPct val="50000"/>
                </a:spcBef>
                <a:defRPr/>
              </a:pPr>
              <a:r>
                <a:rPr lang="zh-CN" altLang="en-US">
                  <a:solidFill>
                    <a:srgbClr val="0000FF"/>
                  </a:solidFill>
                  <a:effectLst>
                    <a:outerShdw blurRad="38100" dist="38100" dir="2700000" algn="tl">
                      <a:srgbClr val="C0C0C0"/>
                    </a:outerShdw>
                  </a:effectLst>
                  <a:latin typeface="宋体-18030" pitchFamily="49" charset="-122"/>
                  <a:ea typeface="宋体-18030" pitchFamily="49" charset="-122"/>
                </a:rPr>
                <a:t>职位分析</a:t>
              </a:r>
              <a:endParaRPr lang="zh-CN" altLang="en-US">
                <a:solidFill>
                  <a:srgbClr val="0000FF"/>
                </a:solidFill>
                <a:effectLst>
                  <a:outerShdw blurRad="38100" dist="38100" dir="2700000" algn="tl">
                    <a:srgbClr val="C0C0C0"/>
                  </a:outerShdw>
                </a:effectLst>
                <a:latin typeface="宋体-18030" pitchFamily="49" charset="-122"/>
                <a:ea typeface="宋体-18030" pitchFamily="49" charset="-122"/>
              </a:endParaRPr>
            </a:p>
          </p:txBody>
        </p:sp>
        <p:sp>
          <p:nvSpPr>
            <p:cNvPr id="742417" name="Rectangle 17"/>
            <p:cNvSpPr>
              <a:spLocks noChangeArrowheads="1"/>
            </p:cNvSpPr>
            <p:nvPr/>
          </p:nvSpPr>
          <p:spPr bwMode="auto">
            <a:xfrm>
              <a:off x="2768" y="1438"/>
              <a:ext cx="922" cy="216"/>
            </a:xfrm>
            <a:prstGeom prst="rect">
              <a:avLst/>
            </a:prstGeom>
            <a:noFill/>
            <a:ln w="12700">
              <a:noFill/>
              <a:miter lim="800000"/>
            </a:ln>
            <a:effectLst/>
          </p:spPr>
          <p:txBody>
            <a:bodyPr lIns="103410" tIns="50797" rIns="103410" bIns="50797">
              <a:spAutoFit/>
            </a:bodyPr>
            <a:lstStyle/>
            <a:p>
              <a:pPr algn="l" defTabSz="1044575" eaLnBrk="0" hangingPunct="0">
                <a:spcBef>
                  <a:spcPct val="50000"/>
                </a:spcBef>
                <a:defRPr/>
              </a:pPr>
              <a:r>
                <a:rPr lang="zh-CN" altLang="en-US" dirty="0">
                  <a:solidFill>
                    <a:srgbClr val="0000FF"/>
                  </a:solidFill>
                  <a:effectLst>
                    <a:outerShdw blurRad="38100" dist="38100" dir="2700000" algn="tl">
                      <a:srgbClr val="C0C0C0"/>
                    </a:outerShdw>
                  </a:effectLst>
                  <a:latin typeface="宋体-18030" pitchFamily="49" charset="-122"/>
                  <a:ea typeface="宋体-18030" pitchFamily="49" charset="-122"/>
                </a:rPr>
                <a:t>职位描述</a:t>
              </a:r>
              <a:endParaRPr lang="zh-CN" altLang="en-US" dirty="0">
                <a:solidFill>
                  <a:srgbClr val="0000FF"/>
                </a:solidFill>
                <a:effectLst>
                  <a:outerShdw blurRad="38100" dist="38100" dir="2700000" algn="tl">
                    <a:srgbClr val="C0C0C0"/>
                  </a:outerShdw>
                </a:effectLst>
                <a:latin typeface="宋体-18030" pitchFamily="49" charset="-122"/>
                <a:ea typeface="宋体-18030" pitchFamily="49" charset="-122"/>
              </a:endParaRPr>
            </a:p>
          </p:txBody>
        </p:sp>
        <p:sp>
          <p:nvSpPr>
            <p:cNvPr id="742418" name="Rectangle 18"/>
            <p:cNvSpPr>
              <a:spLocks noChangeArrowheads="1"/>
            </p:cNvSpPr>
            <p:nvPr/>
          </p:nvSpPr>
          <p:spPr bwMode="auto">
            <a:xfrm>
              <a:off x="4016" y="1438"/>
              <a:ext cx="912" cy="213"/>
            </a:xfrm>
            <a:prstGeom prst="rect">
              <a:avLst/>
            </a:prstGeom>
            <a:noFill/>
            <a:ln w="12700">
              <a:noFill/>
              <a:miter lim="800000"/>
            </a:ln>
            <a:effectLst/>
          </p:spPr>
          <p:txBody>
            <a:bodyPr lIns="103410" tIns="50797" rIns="103410" bIns="50797">
              <a:spAutoFit/>
            </a:bodyPr>
            <a:lstStyle/>
            <a:p>
              <a:pPr algn="ctr" defTabSz="1044575" eaLnBrk="0" hangingPunct="0">
                <a:spcBef>
                  <a:spcPct val="50000"/>
                </a:spcBef>
                <a:defRPr/>
              </a:pPr>
              <a:r>
                <a:rPr lang="zh-CN" altLang="en-US">
                  <a:solidFill>
                    <a:srgbClr val="0000FF"/>
                  </a:solidFill>
                  <a:effectLst>
                    <a:outerShdw blurRad="38100" dist="38100" dir="2700000" algn="tl">
                      <a:srgbClr val="C0C0C0"/>
                    </a:outerShdw>
                  </a:effectLst>
                  <a:latin typeface="宋体-18030" pitchFamily="49" charset="-122"/>
                  <a:ea typeface="宋体-18030" pitchFamily="49" charset="-122"/>
                </a:rPr>
                <a:t>职位评价</a:t>
              </a:r>
              <a:endParaRPr lang="zh-CN" altLang="en-US">
                <a:solidFill>
                  <a:srgbClr val="0000FF"/>
                </a:solidFill>
                <a:effectLst>
                  <a:outerShdw blurRad="38100" dist="38100" dir="2700000" algn="tl">
                    <a:srgbClr val="C0C0C0"/>
                  </a:outerShdw>
                </a:effectLst>
                <a:latin typeface="宋体-18030" pitchFamily="49" charset="-122"/>
                <a:ea typeface="宋体-18030" pitchFamily="49" charset="-122"/>
              </a:endParaRPr>
            </a:p>
          </p:txBody>
        </p:sp>
        <p:sp>
          <p:nvSpPr>
            <p:cNvPr id="742419" name="Rectangle 19"/>
            <p:cNvSpPr>
              <a:spLocks noChangeArrowheads="1"/>
            </p:cNvSpPr>
            <p:nvPr/>
          </p:nvSpPr>
          <p:spPr bwMode="auto">
            <a:xfrm>
              <a:off x="5312" y="1443"/>
              <a:ext cx="912" cy="385"/>
            </a:xfrm>
            <a:prstGeom prst="rect">
              <a:avLst/>
            </a:prstGeom>
            <a:noFill/>
            <a:ln w="12700">
              <a:noFill/>
              <a:miter lim="800000"/>
            </a:ln>
            <a:effectLst/>
          </p:spPr>
          <p:txBody>
            <a:bodyPr lIns="103410" tIns="50797" rIns="103410" bIns="50797">
              <a:spAutoFit/>
            </a:bodyPr>
            <a:lstStyle/>
            <a:p>
              <a:pPr algn="l" defTabSz="1044575" eaLnBrk="0" hangingPunct="0">
                <a:spcBef>
                  <a:spcPct val="50000"/>
                </a:spcBef>
                <a:defRPr/>
              </a:pPr>
              <a:r>
                <a:rPr lang="zh-CN" altLang="en-US" dirty="0">
                  <a:solidFill>
                    <a:srgbClr val="0000FF"/>
                  </a:solidFill>
                  <a:effectLst>
                    <a:outerShdw blurRad="38100" dist="38100" dir="2700000" algn="tl">
                      <a:srgbClr val="C0C0C0"/>
                    </a:outerShdw>
                  </a:effectLst>
                  <a:latin typeface="宋体-18030" pitchFamily="49" charset="-122"/>
                  <a:ea typeface="宋体-18030" pitchFamily="49" charset="-122"/>
                </a:rPr>
                <a:t>职位</a:t>
              </a:r>
              <a:r>
                <a:rPr lang="en-US" altLang="zh-CN" dirty="0">
                  <a:solidFill>
                    <a:srgbClr val="0000FF"/>
                  </a:solidFill>
                  <a:effectLst>
                    <a:outerShdw blurRad="38100" dist="38100" dir="2700000" algn="tl">
                      <a:srgbClr val="C0C0C0"/>
                    </a:outerShdw>
                  </a:effectLst>
                  <a:latin typeface="宋体-18030" pitchFamily="49" charset="-122"/>
                  <a:ea typeface="宋体-18030" pitchFamily="49" charset="-122"/>
                </a:rPr>
                <a:t>/</a:t>
              </a:r>
              <a:r>
                <a:rPr lang="zh-CN" altLang="en-US" dirty="0">
                  <a:solidFill>
                    <a:srgbClr val="0000FF"/>
                  </a:solidFill>
                  <a:effectLst>
                    <a:outerShdw blurRad="38100" dist="38100" dir="2700000" algn="tl">
                      <a:srgbClr val="C0C0C0"/>
                    </a:outerShdw>
                  </a:effectLst>
                  <a:latin typeface="宋体-18030" pitchFamily="49" charset="-122"/>
                  <a:ea typeface="宋体-18030" pitchFamily="49" charset="-122"/>
                </a:rPr>
                <a:t>薪酬等级</a:t>
              </a:r>
              <a:endParaRPr lang="zh-CN" altLang="en-US" dirty="0">
                <a:solidFill>
                  <a:srgbClr val="0000FF"/>
                </a:solidFill>
                <a:effectLst>
                  <a:outerShdw blurRad="38100" dist="38100" dir="2700000" algn="tl">
                    <a:srgbClr val="C0C0C0"/>
                  </a:outerShdw>
                </a:effectLst>
                <a:latin typeface="宋体-18030" pitchFamily="49" charset="-122"/>
                <a:ea typeface="宋体-18030" pitchFamily="49" charset="-122"/>
              </a:endParaRPr>
            </a:p>
          </p:txBody>
        </p:sp>
      </p:grpSp>
    </p:spTree>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Line 2"/>
          <p:cNvSpPr>
            <a:spLocks noChangeShapeType="1"/>
          </p:cNvSpPr>
          <p:nvPr/>
        </p:nvSpPr>
        <p:spPr bwMode="auto">
          <a:xfrm>
            <a:off x="2667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98307" name="Line 3"/>
          <p:cNvSpPr>
            <a:spLocks noChangeShapeType="1"/>
          </p:cNvSpPr>
          <p:nvPr/>
        </p:nvSpPr>
        <p:spPr bwMode="auto">
          <a:xfrm>
            <a:off x="7112000" y="2211388"/>
            <a:ext cx="800100" cy="0"/>
          </a:xfrm>
          <a:prstGeom prst="line">
            <a:avLst/>
          </a:prstGeom>
          <a:noFill/>
          <a:ln w="57150">
            <a:noFill/>
            <a:round/>
            <a:tailEnd type="triangle" w="med" len="med"/>
          </a:ln>
        </p:spPr>
        <p:txBody>
          <a:bodyPr wrap="none" lIns="92075" tIns="46038" rIns="92075" bIns="46038" anchor="ctr"/>
          <a:lstStyle/>
          <a:p>
            <a:endParaRPr lang="en-US"/>
          </a:p>
        </p:txBody>
      </p:sp>
      <p:sp>
        <p:nvSpPr>
          <p:cNvPr id="98308" name="Rectangle 4"/>
          <p:cNvSpPr>
            <a:spLocks noGrp="1" noChangeArrowheads="1"/>
          </p:cNvSpPr>
          <p:nvPr>
            <p:ph type="title"/>
          </p:nvPr>
        </p:nvSpPr>
        <p:spPr>
          <a:xfrm>
            <a:off x="0" y="0"/>
            <a:ext cx="10668000" cy="1143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职位分析的含义</a:t>
            </a:r>
            <a:endParaRPr lang="zh-CN" altLang="en-US" sz="3200" b="1" smtClean="0">
              <a:solidFill>
                <a:srgbClr val="FFFFFF"/>
              </a:solidFill>
              <a:latin typeface="华文中宋" pitchFamily="2" charset="-122"/>
              <a:ea typeface="华文中宋" pitchFamily="2" charset="-122"/>
            </a:endParaRPr>
          </a:p>
        </p:txBody>
      </p:sp>
      <p:sp>
        <p:nvSpPr>
          <p:cNvPr id="98309" name="Rectangle 5"/>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98310" name="Rectangle 6"/>
          <p:cNvSpPr>
            <a:spLocks noChangeArrowheads="1"/>
          </p:cNvSpPr>
          <p:nvPr/>
        </p:nvSpPr>
        <p:spPr bwMode="auto">
          <a:xfrm>
            <a:off x="1317625" y="1354138"/>
            <a:ext cx="4763" cy="7937"/>
          </a:xfrm>
          <a:prstGeom prst="rect">
            <a:avLst/>
          </a:prstGeom>
          <a:solidFill>
            <a:srgbClr val="000000"/>
          </a:solidFill>
          <a:ln w="9525">
            <a:noFill/>
            <a:miter lim="800000"/>
          </a:ln>
        </p:spPr>
        <p:txBody>
          <a:bodyPr/>
          <a:lstStyle/>
          <a:p>
            <a:endParaRPr lang="zh-CN" altLang="en-US"/>
          </a:p>
        </p:txBody>
      </p:sp>
      <p:sp>
        <p:nvSpPr>
          <p:cNvPr id="98311" name="Rectangle 7"/>
          <p:cNvSpPr>
            <a:spLocks noChangeArrowheads="1"/>
          </p:cNvSpPr>
          <p:nvPr/>
        </p:nvSpPr>
        <p:spPr bwMode="auto">
          <a:xfrm>
            <a:off x="6034088" y="1354138"/>
            <a:ext cx="7937" cy="7937"/>
          </a:xfrm>
          <a:prstGeom prst="rect">
            <a:avLst/>
          </a:prstGeom>
          <a:solidFill>
            <a:srgbClr val="000000"/>
          </a:solidFill>
          <a:ln w="9525">
            <a:noFill/>
            <a:miter lim="800000"/>
          </a:ln>
        </p:spPr>
        <p:txBody>
          <a:bodyPr/>
          <a:lstStyle/>
          <a:p>
            <a:endParaRPr lang="zh-CN" altLang="en-US"/>
          </a:p>
        </p:txBody>
      </p:sp>
      <p:sp>
        <p:nvSpPr>
          <p:cNvPr id="98312" name="Rectangle 8"/>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98313" name="Rectangle 9"/>
          <p:cNvSpPr>
            <a:spLocks noChangeArrowheads="1"/>
          </p:cNvSpPr>
          <p:nvPr/>
        </p:nvSpPr>
        <p:spPr bwMode="auto">
          <a:xfrm>
            <a:off x="10779125" y="1354138"/>
            <a:ext cx="7938" cy="7937"/>
          </a:xfrm>
          <a:prstGeom prst="rect">
            <a:avLst/>
          </a:prstGeom>
          <a:solidFill>
            <a:srgbClr val="000000"/>
          </a:solidFill>
          <a:ln w="9525">
            <a:noFill/>
            <a:miter lim="800000"/>
          </a:ln>
        </p:spPr>
        <p:txBody>
          <a:bodyPr/>
          <a:lstStyle/>
          <a:p>
            <a:endParaRPr lang="zh-CN" altLang="en-US"/>
          </a:p>
        </p:txBody>
      </p:sp>
      <p:sp>
        <p:nvSpPr>
          <p:cNvPr id="98314" name="Rectangle 10"/>
          <p:cNvSpPr>
            <a:spLocks noChangeArrowheads="1"/>
          </p:cNvSpPr>
          <p:nvPr/>
        </p:nvSpPr>
        <p:spPr bwMode="auto">
          <a:xfrm>
            <a:off x="10779125" y="1362075"/>
            <a:ext cx="7938" cy="2319338"/>
          </a:xfrm>
          <a:prstGeom prst="rect">
            <a:avLst/>
          </a:prstGeom>
          <a:solidFill>
            <a:srgbClr val="000000"/>
          </a:solidFill>
          <a:ln w="9525">
            <a:noFill/>
            <a:miter lim="800000"/>
          </a:ln>
        </p:spPr>
        <p:txBody>
          <a:bodyPr/>
          <a:lstStyle/>
          <a:p>
            <a:endParaRPr lang="zh-CN" altLang="en-US"/>
          </a:p>
        </p:txBody>
      </p:sp>
      <p:sp>
        <p:nvSpPr>
          <p:cNvPr id="98315" name="Rectangle 11"/>
          <p:cNvSpPr>
            <a:spLocks noChangeArrowheads="1"/>
          </p:cNvSpPr>
          <p:nvPr/>
        </p:nvSpPr>
        <p:spPr bwMode="auto">
          <a:xfrm>
            <a:off x="10779125" y="3681413"/>
            <a:ext cx="7938" cy="6350"/>
          </a:xfrm>
          <a:prstGeom prst="rect">
            <a:avLst/>
          </a:prstGeom>
          <a:solidFill>
            <a:srgbClr val="000000"/>
          </a:solidFill>
          <a:ln w="9525">
            <a:noFill/>
            <a:miter lim="800000"/>
          </a:ln>
        </p:spPr>
        <p:txBody>
          <a:bodyPr/>
          <a:lstStyle/>
          <a:p>
            <a:endParaRPr lang="zh-CN" altLang="en-US"/>
          </a:p>
        </p:txBody>
      </p:sp>
      <p:sp>
        <p:nvSpPr>
          <p:cNvPr id="98316" name="Rectangle 12"/>
          <p:cNvSpPr>
            <a:spLocks noChangeArrowheads="1"/>
          </p:cNvSpPr>
          <p:nvPr/>
        </p:nvSpPr>
        <p:spPr bwMode="auto">
          <a:xfrm>
            <a:off x="10779125" y="3687763"/>
            <a:ext cx="7938" cy="2319337"/>
          </a:xfrm>
          <a:prstGeom prst="rect">
            <a:avLst/>
          </a:prstGeom>
          <a:solidFill>
            <a:srgbClr val="000000"/>
          </a:solidFill>
          <a:ln w="9525">
            <a:noFill/>
            <a:miter lim="800000"/>
          </a:ln>
        </p:spPr>
        <p:txBody>
          <a:bodyPr/>
          <a:lstStyle/>
          <a:p>
            <a:endParaRPr lang="zh-CN" altLang="en-US"/>
          </a:p>
        </p:txBody>
      </p:sp>
      <p:sp>
        <p:nvSpPr>
          <p:cNvPr id="98317" name="Rectangle 13"/>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98318" name="Rectangle 14"/>
          <p:cNvSpPr>
            <a:spLocks noChangeArrowheads="1"/>
          </p:cNvSpPr>
          <p:nvPr/>
        </p:nvSpPr>
        <p:spPr bwMode="auto">
          <a:xfrm>
            <a:off x="10779125" y="6007100"/>
            <a:ext cx="7938" cy="7938"/>
          </a:xfrm>
          <a:prstGeom prst="rect">
            <a:avLst/>
          </a:prstGeom>
          <a:solidFill>
            <a:srgbClr val="000000"/>
          </a:solidFill>
          <a:ln w="9525">
            <a:noFill/>
            <a:miter lim="800000"/>
          </a:ln>
        </p:spPr>
        <p:txBody>
          <a:bodyPr/>
          <a:lstStyle/>
          <a:p>
            <a:endParaRPr lang="zh-CN" altLang="en-US"/>
          </a:p>
        </p:txBody>
      </p:sp>
      <p:sp>
        <p:nvSpPr>
          <p:cNvPr id="744464" name="Text Box 16"/>
          <p:cNvSpPr txBox="1">
            <a:spLocks noChangeArrowheads="1"/>
          </p:cNvSpPr>
          <p:nvPr/>
        </p:nvSpPr>
        <p:spPr bwMode="auto">
          <a:xfrm>
            <a:off x="533400" y="1447800"/>
            <a:ext cx="9423400" cy="5367338"/>
          </a:xfrm>
          <a:prstGeom prst="rect">
            <a:avLst/>
          </a:prstGeom>
          <a:solidFill>
            <a:srgbClr val="9900CC"/>
          </a:solidFill>
          <a:ln w="9525">
            <a:solidFill>
              <a:schemeClr val="tx1"/>
            </a:solidFill>
            <a:miter lim="800000"/>
          </a:ln>
          <a:effectLst>
            <a:outerShdw dist="107763" dir="2700000" algn="ctr" rotWithShape="0">
              <a:schemeClr val="bg2"/>
            </a:outerShdw>
          </a:effectLst>
        </p:spPr>
        <p:txBody>
          <a:bodyPr lIns="104498" tIns="52249" rIns="104498" bIns="52249">
            <a:spAutoFit/>
          </a:bodyPr>
          <a:lstStyle/>
          <a:p>
            <a:pPr marL="179705" lvl="1" indent="82550" algn="l" defTabSz="1044575">
              <a:lnSpc>
                <a:spcPct val="170000"/>
              </a:lnSpc>
              <a:spcBef>
                <a:spcPct val="50000"/>
              </a:spcBef>
              <a:buClr>
                <a:srgbClr val="FF0000"/>
              </a:buClr>
              <a:buSzPct val="110000"/>
              <a:buFont typeface="Monotype Sorts" pitchFamily="2" charset="2"/>
              <a:buChar char="è"/>
              <a:defRPr/>
            </a:pPr>
            <a:r>
              <a:rPr lang="zh-CN" altLang="en-US" sz="2800" u="sng">
                <a:solidFill>
                  <a:srgbClr val="FFFF66"/>
                </a:solidFill>
                <a:latin typeface="宋体" panose="02010600030101010101" pitchFamily="2" charset="-122"/>
              </a:rPr>
              <a:t>含义：</a:t>
            </a:r>
            <a:r>
              <a:rPr lang="zh-CN" altLang="en-US">
                <a:solidFill>
                  <a:schemeClr val="bg1"/>
                </a:solidFill>
              </a:rPr>
              <a:t>职位分析（</a:t>
            </a:r>
            <a:r>
              <a:rPr lang="en-US" altLang="zh-CN">
                <a:solidFill>
                  <a:schemeClr val="bg1"/>
                </a:solidFill>
              </a:rPr>
              <a:t>job analysis</a:t>
            </a:r>
            <a:r>
              <a:rPr lang="zh-CN" altLang="en-US">
                <a:solidFill>
                  <a:schemeClr val="bg1"/>
                </a:solidFill>
              </a:rPr>
              <a:t>）就是指了解一个职位并以一种格式把这种信息描述出来，从而使其他人能了解这个职位的过程。它所要回答的主要是这样两个大问题：第一，“某个职位上的任职者应该做些什么？怎样做？为什么要做？” 第二，“什么样的人来承担这个职位上的工作才是最合适的？” </a:t>
            </a:r>
            <a:endParaRPr lang="zh-CN" altLang="en-US">
              <a:solidFill>
                <a:schemeClr val="bg1"/>
              </a:solidFill>
            </a:endParaRPr>
          </a:p>
          <a:p>
            <a:pPr marL="179705" lvl="1" indent="82550" algn="l" defTabSz="1044575">
              <a:lnSpc>
                <a:spcPct val="170000"/>
              </a:lnSpc>
              <a:spcBef>
                <a:spcPct val="50000"/>
              </a:spcBef>
              <a:buClr>
                <a:srgbClr val="FF0000"/>
              </a:buClr>
              <a:buSzPct val="110000"/>
              <a:buFont typeface="Monotype Sorts" pitchFamily="2" charset="2"/>
              <a:buNone/>
              <a:defRPr/>
            </a:pPr>
            <a:r>
              <a:rPr lang="zh-CN" altLang="en-US">
                <a:solidFill>
                  <a:schemeClr val="bg1"/>
                </a:solidFill>
              </a:rPr>
              <a:t>       组织通过职位分析可以得到两类信息：第一类信息被称为职位描述（</a:t>
            </a:r>
            <a:r>
              <a:rPr lang="en-US" altLang="zh-CN">
                <a:solidFill>
                  <a:schemeClr val="bg1"/>
                </a:solidFill>
              </a:rPr>
              <a:t>job description</a:t>
            </a:r>
            <a:r>
              <a:rPr lang="zh-CN" altLang="en-US">
                <a:solidFill>
                  <a:schemeClr val="bg1"/>
                </a:solidFill>
              </a:rPr>
              <a:t>），第二类信息被称为职位规范（</a:t>
            </a:r>
            <a:r>
              <a:rPr lang="en-US" altLang="zh-CN">
                <a:solidFill>
                  <a:schemeClr val="bg1"/>
                </a:solidFill>
              </a:rPr>
              <a:t>job specification</a:t>
            </a:r>
            <a:r>
              <a:rPr lang="zh-CN" altLang="en-US">
                <a:solidFill>
                  <a:schemeClr val="bg1"/>
                </a:solidFill>
              </a:rPr>
              <a:t>） 。 </a:t>
            </a:r>
            <a:endParaRPr lang="zh-CN" altLang="en-US">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0"/>
            <a:ext cx="10668000" cy="930275"/>
          </a:xfrm>
          <a:solidFill>
            <a:srgbClr val="0000CC"/>
          </a:solidFill>
        </p:spPr>
        <p:txBody>
          <a:bodyPr anchor="b"/>
          <a:lstStyle/>
          <a:p>
            <a:pPr eaLnBrk="1" hangingPunct="1">
              <a:lnSpc>
                <a:spcPct val="320000"/>
              </a:lnSpc>
            </a:pPr>
            <a:r>
              <a:rPr lang="zh-CN" altLang="en-US" sz="2800" b="1" smtClean="0">
                <a:solidFill>
                  <a:srgbClr val="FFFFFF"/>
                </a:solidFill>
                <a:latin typeface="华文中宋" pitchFamily="2" charset="-122"/>
                <a:ea typeface="华文中宋" pitchFamily="2" charset="-122"/>
                <a:sym typeface="Symbol" panose="05050102010706020507" pitchFamily="18" charset="2"/>
              </a:rPr>
              <a:t>职位说明书的编写</a:t>
            </a:r>
            <a:endParaRPr lang="zh-CN" altLang="en-US" sz="2800" b="1" smtClean="0">
              <a:solidFill>
                <a:srgbClr val="FFFFFF"/>
              </a:solidFill>
              <a:latin typeface="华文中宋" pitchFamily="2" charset="-122"/>
              <a:ea typeface="华文中宋" pitchFamily="2" charset="-122"/>
              <a:sym typeface="Symbol" panose="05050102010706020507" pitchFamily="18" charset="2"/>
            </a:endParaRPr>
          </a:p>
        </p:txBody>
      </p:sp>
      <p:graphicFrame>
        <p:nvGraphicFramePr>
          <p:cNvPr id="736390" name="Group 134"/>
          <p:cNvGraphicFramePr>
            <a:graphicFrameLocks noGrp="1"/>
          </p:cNvGraphicFramePr>
          <p:nvPr>
            <p:ph idx="1"/>
          </p:nvPr>
        </p:nvGraphicFramePr>
        <p:xfrm>
          <a:off x="1012825" y="1649413"/>
          <a:ext cx="9067800" cy="5504817"/>
        </p:xfrm>
        <a:graphic>
          <a:graphicData uri="http://schemas.openxmlformats.org/drawingml/2006/table">
            <a:tbl>
              <a:tblPr/>
              <a:tblGrid>
                <a:gridCol w="1847850"/>
                <a:gridCol w="7219950"/>
              </a:tblGrid>
              <a:tr h="617538">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职位说明书</a:t>
                      </a:r>
                      <a:endParaRPr kumimoji="1"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构成要素</a:t>
                      </a:r>
                      <a:endParaRPr kumimoji="1"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392430" marR="0" lvl="0" indent="-392430" algn="ctr" defTabSz="1044575" rtl="0" eaLnBrk="1" fontAlgn="base" latinLnBrk="0" hangingPunct="1">
                        <a:lnSpc>
                          <a:spcPct val="100000"/>
                        </a:lnSpc>
                        <a:spcBef>
                          <a:spcPct val="0"/>
                        </a:spcBef>
                        <a:spcAft>
                          <a:spcPct val="0"/>
                        </a:spcAft>
                        <a:buClrTx/>
                        <a:buSzTx/>
                        <a:buFontTx/>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构成要素的具体内容</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CCFF"/>
                    </a:solidFill>
                  </a:tcPr>
                </a:tc>
              </a:tr>
              <a:tr h="503238">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职位标识</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包括职位名称、任职者、上级职位名称、下级职位名称等。</a:t>
                      </a:r>
                      <a:endParaRPr kumimoji="1" lang="zh-CN" altLang="en-US" sz="1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501650">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1"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职位目的或概要</a:t>
                      </a:r>
                      <a:endParaRPr kumimoji="1"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用一句话说明为什么需要设置这一职位，设置这一职位目的或者意义何在。</a:t>
                      </a:r>
                      <a:endParaRPr kumimoji="1" lang="zh-CN" altLang="en-US" sz="1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503238">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1"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主要职责</a:t>
                      </a:r>
                      <a:endParaRPr kumimoji="1"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职位所要承担的每一项工作责任的内容以及要达到的目的是什么。</a:t>
                      </a:r>
                      <a:endParaRPr kumimoji="1" lang="zh-CN" altLang="en-US" sz="1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98463">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1"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关键业绩衡量标准</a:t>
                      </a:r>
                      <a:endParaRPr kumimoji="1"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5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应当用哪些指标和标准来衡量每一项工作职责的完成情况。</a:t>
                      </a:r>
                      <a:endParaRPr kumimoji="1" lang="zh-CN" altLang="en-US" sz="15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74638">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工作范围</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本职位对财务数据、预算以及人员等的影响范围多大。</a:t>
                      </a:r>
                      <a:endParaRPr kumimoji="1" lang="zh-CN" altLang="en-US" sz="1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503238">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工作联系</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5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职位的工作报告对象；监督对象；合作对象；外部交往对象等等。</a:t>
                      </a:r>
                      <a:endParaRPr kumimoji="1" lang="zh-CN" altLang="en-US" sz="15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501650">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en-US" altLang="zh-CN"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a:t>
                      </a:r>
                      <a:r>
                        <a:rPr kumimoji="1"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工作环境和工作条件</a:t>
                      </a:r>
                      <a:endParaRPr kumimoji="1" lang="zh-CN" altLang="en-US" sz="18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5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工作的时间、地点、噪音、危险等等。</a:t>
                      </a:r>
                      <a:endParaRPr kumimoji="1" lang="zh-CN" altLang="en-US" sz="15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504825">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任职资格要求</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具备何种知识、技能、能力、经验条件的人能够承担这一职位的工作。</a:t>
                      </a:r>
                      <a:endParaRPr kumimoji="1" lang="zh-CN" altLang="en-US" sz="1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503238">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en-US" alt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a:t>
                      </a:r>
                      <a:r>
                        <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其他有关信息</a:t>
                      </a:r>
                      <a:endPara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392430" marR="0" lvl="0" indent="-392430" algn="l" defTabSz="1044575" rtl="0" eaLnBrk="1" fontAlgn="base" latinLnBrk="0" hangingPunct="1">
                        <a:lnSpc>
                          <a:spcPct val="100000"/>
                        </a:lnSpc>
                        <a:spcBef>
                          <a:spcPct val="0"/>
                        </a:spcBef>
                        <a:spcAft>
                          <a:spcPct val="0"/>
                        </a:spcAft>
                        <a:buClrTx/>
                        <a:buSzTx/>
                        <a:buFontTx/>
                        <a:buNone/>
                      </a:pPr>
                      <a:r>
                        <a:rPr kumimoji="1" lang="zh-CN" altLang="en-US" sz="1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该职位所面临的主要挑战、所要做出的重要决策或规划等等。</a:t>
                      </a:r>
                      <a:endParaRPr kumimoji="1" lang="zh-CN" altLang="en-US" sz="15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bl>
          </a:graphicData>
        </a:graphic>
      </p:graphicFrame>
    </p:spTree>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descr="footnote1[1]"/>
          <p:cNvSpPr>
            <a:spLocks noGrp="1" noChangeArrowheads="1"/>
          </p:cNvSpPr>
          <p:nvPr>
            <p:ph type="title"/>
          </p:nvPr>
        </p:nvSpPr>
        <p:spPr>
          <a:xfrm>
            <a:off x="1012825" y="1676400"/>
            <a:ext cx="8642350" cy="3124200"/>
          </a:xfrm>
          <a:blipFill dpi="0" rotWithShape="0">
            <a:blip r:embed="rId1" cstate="print"/>
            <a:srcRect/>
            <a:stretch>
              <a:fillRect/>
            </a:stretch>
          </a:blipFill>
        </p:spPr>
        <p:txBody>
          <a:bodyPr/>
          <a:lstStyle/>
          <a:p>
            <a:pPr eaLnBrk="1" hangingPunct="1">
              <a:lnSpc>
                <a:spcPct val="110000"/>
              </a:lnSpc>
            </a:pPr>
            <a:r>
              <a:rPr lang="zh-CN" altLang="en-US" b="1" dirty="0" smtClean="0">
                <a:solidFill>
                  <a:schemeClr val="bg1"/>
                </a:solidFill>
                <a:latin typeface="宋体" panose="02010600030101010101" pitchFamily="2" charset="-122"/>
              </a:rPr>
              <a:t>第二节</a:t>
            </a:r>
            <a:br>
              <a:rPr lang="zh-CN" altLang="en-US" b="1" dirty="0" smtClean="0">
                <a:solidFill>
                  <a:schemeClr val="bg1"/>
                </a:solidFill>
                <a:latin typeface="宋体" panose="02010600030101010101" pitchFamily="2" charset="-122"/>
              </a:rPr>
            </a:br>
            <a:br>
              <a:rPr lang="zh-CN" altLang="en-US" b="1" dirty="0" smtClean="0">
                <a:solidFill>
                  <a:schemeClr val="bg1"/>
                </a:solidFill>
                <a:latin typeface="宋体" panose="02010600030101010101" pitchFamily="2" charset="-122"/>
              </a:rPr>
            </a:br>
            <a:r>
              <a:rPr lang="zh-CN" altLang="en-US" b="1" dirty="0" smtClean="0">
                <a:solidFill>
                  <a:schemeClr val="bg1"/>
                </a:solidFill>
                <a:latin typeface="宋体" panose="02010600030101010101" pitchFamily="2" charset="-122"/>
              </a:rPr>
              <a:t>职位评价</a:t>
            </a:r>
            <a:endParaRPr lang="zh-CN" altLang="en-US" b="1" dirty="0"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0"/>
            <a:ext cx="10668000" cy="1100138"/>
          </a:xfrm>
          <a:solidFill>
            <a:srgbClr val="0000CC"/>
          </a:solidFill>
        </p:spPr>
        <p:txBody>
          <a:bodyPr lIns="119420" tIns="59710" rIns="119420" bIns="59710" anchor="b"/>
          <a:lstStyle/>
          <a:p>
            <a:pPr defTabSz="1193800" eaLnBrk="1" hangingPunct="1">
              <a:lnSpc>
                <a:spcPct val="340000"/>
              </a:lnSpc>
            </a:pPr>
            <a:r>
              <a:rPr lang="zh-CN" altLang="en-US" sz="3200" b="1" dirty="0" smtClean="0">
                <a:solidFill>
                  <a:srgbClr val="FFFFFF"/>
                </a:solidFill>
                <a:latin typeface="华文中宋" pitchFamily="2" charset="-122"/>
                <a:ea typeface="华文中宋" pitchFamily="2" charset="-122"/>
              </a:rPr>
              <a:t>职位评价</a:t>
            </a:r>
            <a:r>
              <a:rPr lang="zh-CN" altLang="en-US" sz="3200" b="1" dirty="0">
                <a:solidFill>
                  <a:srgbClr val="FFFFFF"/>
                </a:solidFill>
                <a:latin typeface="华文中宋" pitchFamily="2" charset="-122"/>
                <a:ea typeface="华文中宋" pitchFamily="2" charset="-122"/>
              </a:rPr>
              <a:t>简介</a:t>
            </a:r>
            <a:endParaRPr lang="zh-CN" altLang="en-US" sz="3200" b="1" dirty="0" smtClean="0">
              <a:solidFill>
                <a:srgbClr val="FFFFFF"/>
              </a:solidFill>
              <a:latin typeface="华文中宋" pitchFamily="2" charset="-122"/>
              <a:ea typeface="华文中宋" pitchFamily="2" charset="-122"/>
            </a:endParaRPr>
          </a:p>
        </p:txBody>
      </p:sp>
      <p:grpSp>
        <p:nvGrpSpPr>
          <p:cNvPr id="4" name="Group 3"/>
          <p:cNvGrpSpPr/>
          <p:nvPr/>
        </p:nvGrpSpPr>
        <p:grpSpPr bwMode="auto">
          <a:xfrm>
            <a:off x="1066800" y="1649413"/>
            <a:ext cx="8394700" cy="6172200"/>
            <a:chOff x="672" y="1039"/>
            <a:chExt cx="5288" cy="3888"/>
          </a:xfrm>
        </p:grpSpPr>
        <p:graphicFrame>
          <p:nvGraphicFramePr>
            <p:cNvPr id="5" name="Object 4">
              <a:hlinkClick r:id="" action="ppaction://ole?verb=0"/>
            </p:cNvPr>
            <p:cNvGraphicFramePr/>
            <p:nvPr/>
          </p:nvGraphicFramePr>
          <p:xfrm>
            <a:off x="672" y="1039"/>
            <a:ext cx="5288" cy="3888"/>
          </p:xfrm>
          <a:graphic>
            <a:graphicData uri="http://schemas.openxmlformats.org/presentationml/2006/ole">
              <mc:AlternateContent xmlns:mc="http://schemas.openxmlformats.org/markup-compatibility/2006">
                <mc:Choice xmlns:v="urn:schemas-microsoft-com:vml" Requires="v">
                  <p:oleObj spid="_x0000_s7169" name="Clip" r:id="rId1" imgW="42367200" imgH="28536900" progId="">
                    <p:embed/>
                  </p:oleObj>
                </mc:Choice>
                <mc:Fallback>
                  <p:oleObj name="Clip" r:id="rId1" imgW="42367200" imgH="28536900" progId="">
                    <p:embed/>
                    <p:pic>
                      <p:nvPicPr>
                        <p:cNvPr id="0" name="图片 7168"/>
                        <p:cNvPicPr/>
                        <p:nvPr/>
                      </p:nvPicPr>
                      <p:blipFill>
                        <a:blip r:embed="rId2"/>
                        <a:stretch>
                          <a:fillRect/>
                        </a:stretch>
                      </p:blipFill>
                      <p:spPr>
                        <a:xfrm>
                          <a:off x="672" y="1039"/>
                          <a:ext cx="5288" cy="3888"/>
                        </a:xfrm>
                        <a:prstGeom prst="rect">
                          <a:avLst/>
                        </a:prstGeom>
                        <a:noFill/>
                        <a:ln w="12700">
                          <a:noFill/>
                        </a:ln>
                      </p:spPr>
                    </p:pic>
                  </p:oleObj>
                </mc:Fallback>
              </mc:AlternateContent>
            </a:graphicData>
          </a:graphic>
        </p:graphicFrame>
        <p:sp>
          <p:nvSpPr>
            <p:cNvPr id="6" name="Rectangle 5"/>
            <p:cNvSpPr>
              <a:spLocks noChangeArrowheads="1"/>
            </p:cNvSpPr>
            <p:nvPr/>
          </p:nvSpPr>
          <p:spPr bwMode="auto">
            <a:xfrm>
              <a:off x="1546" y="1969"/>
              <a:ext cx="3984" cy="2484"/>
            </a:xfrm>
            <a:prstGeom prst="rect">
              <a:avLst/>
            </a:prstGeom>
            <a:noFill/>
            <a:ln w="12700">
              <a:noFill/>
              <a:miter lim="800000"/>
            </a:ln>
          </p:spPr>
          <p:txBody>
            <a:bodyPr lIns="103410" tIns="50797" rIns="103410" bIns="50797">
              <a:spAutoFit/>
            </a:bodyPr>
            <a:lstStyle/>
            <a:p>
              <a:pPr algn="l" defTabSz="1044575">
                <a:lnSpc>
                  <a:spcPct val="130000"/>
                </a:lnSpc>
                <a:spcBef>
                  <a:spcPct val="50000"/>
                </a:spcBef>
              </a:pPr>
              <a:r>
                <a:rPr lang="zh-CN" altLang="zh-CN" sz="3200" dirty="0" smtClean="0"/>
                <a:t>职位</a:t>
              </a:r>
              <a:r>
                <a:rPr lang="zh-CN" altLang="en-US" sz="3200" dirty="0"/>
                <a:t>评价</a:t>
              </a:r>
              <a:r>
                <a:rPr lang="zh-CN" altLang="en-US" sz="3000" dirty="0" smtClean="0">
                  <a:solidFill>
                    <a:schemeClr val="tx2"/>
                  </a:solidFill>
                  <a:latin typeface="宋体" panose="02010600030101010101" pitchFamily="2" charset="-122"/>
                </a:rPr>
                <a:t>：</a:t>
              </a:r>
              <a:r>
                <a:rPr lang="zh-CN" altLang="zh-CN" sz="3200" b="0" dirty="0"/>
                <a:t>是一个系统分析某种工作对员工提出的各种相对要求的过程</a:t>
              </a:r>
              <a:r>
                <a:rPr lang="en-US" altLang="zh-CN" sz="3200" b="0" dirty="0"/>
                <a:t>,</a:t>
              </a:r>
              <a:r>
                <a:rPr lang="zh-CN" altLang="zh-CN" sz="3200" b="0" dirty="0"/>
                <a:t>即对一位标准任职者为了正常履行某种特定职位上的工作职责而必须达到的各种要求进行评估和比较的过程。</a:t>
              </a:r>
              <a:endParaRPr lang="zh-CN" altLang="en-US" sz="3000" b="0" dirty="0">
                <a:solidFill>
                  <a:schemeClr val="tx2"/>
                </a:solidFill>
                <a:latin typeface="宋体" panose="02010600030101010101" pitchFamily="2" charset="-122"/>
              </a:endParaRPr>
            </a:p>
          </p:txBody>
        </p:sp>
      </p:grpSp>
    </p:spTree>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职位评价的基本方法</a:t>
            </a:r>
            <a:endParaRPr lang="zh-CN" altLang="en-US" sz="3200" b="1" smtClean="0">
              <a:solidFill>
                <a:srgbClr val="FFFFFF"/>
              </a:solidFill>
              <a:latin typeface="华文中宋" pitchFamily="2" charset="-122"/>
              <a:ea typeface="华文中宋" pitchFamily="2" charset="-122"/>
            </a:endParaRPr>
          </a:p>
        </p:txBody>
      </p:sp>
      <p:sp>
        <p:nvSpPr>
          <p:cNvPr id="755715" name="Rectangle 3"/>
          <p:cNvSpPr>
            <a:spLocks noChangeArrowheads="1"/>
          </p:cNvSpPr>
          <p:nvPr/>
        </p:nvSpPr>
        <p:spPr bwMode="auto">
          <a:xfrm>
            <a:off x="293377" y="1312863"/>
            <a:ext cx="9765023" cy="6097582"/>
          </a:xfrm>
          <a:prstGeom prst="rect">
            <a:avLst/>
          </a:prstGeom>
          <a:solidFill>
            <a:schemeClr val="tx2"/>
          </a:solidFill>
          <a:ln w="12700">
            <a:solidFill>
              <a:schemeClr val="tx2"/>
            </a:solidFill>
            <a:miter lim="800000"/>
          </a:ln>
          <a:effectLst>
            <a:outerShdw dist="107763" dir="2700000" algn="ctr" rotWithShape="0">
              <a:schemeClr val="bg2"/>
            </a:outerShdw>
          </a:effectLst>
        </p:spPr>
        <p:txBody>
          <a:bodyPr lIns="103410" tIns="50797" rIns="103410" bIns="50797"/>
          <a:lstStyle/>
          <a:p>
            <a:pPr marL="447675" indent="-447675" algn="l" defTabSz="1193800">
              <a:lnSpc>
                <a:spcPct val="110000"/>
              </a:lnSpc>
              <a:spcBef>
                <a:spcPct val="20000"/>
              </a:spcBef>
              <a:buClr>
                <a:srgbClr val="FF3300"/>
              </a:buClr>
              <a:buSzPct val="110000"/>
              <a:buFont typeface="Monotype Sorts" pitchFamily="2" charset="2"/>
              <a:buChar char="4"/>
              <a:defRPr/>
            </a:pPr>
            <a:r>
              <a:rPr lang="zh-CN" altLang="en-US" sz="2800" dirty="0">
                <a:solidFill>
                  <a:schemeClr val="bg1"/>
                </a:solidFill>
                <a:latin typeface="黑体" panose="02010609060101010101" pitchFamily="49" charset="-122"/>
                <a:ea typeface="黑体" panose="02010609060101010101" pitchFamily="49" charset="-122"/>
              </a:rPr>
              <a:t>非量化方法</a:t>
            </a:r>
            <a:r>
              <a:rPr lang="en-US" altLang="zh-CN" sz="2800" dirty="0" smtClean="0">
                <a:solidFill>
                  <a:schemeClr val="bg1"/>
                </a:solidFill>
                <a:latin typeface="黑体" panose="02010609060101010101" pitchFamily="49" charset="-122"/>
                <a:ea typeface="黑体" panose="02010609060101010101" pitchFamily="49" charset="-122"/>
              </a:rPr>
              <a:t>:</a:t>
            </a:r>
            <a:r>
              <a:rPr lang="zh-CN" altLang="zh-CN" sz="2000" dirty="0"/>
              <a:t>从</a:t>
            </a:r>
            <a:r>
              <a:rPr lang="zh-CN" altLang="zh-CN" sz="2000" dirty="0">
                <a:solidFill>
                  <a:schemeClr val="bg1"/>
                </a:solidFill>
              </a:rPr>
              <a:t>总体上来确定不同职位之间的相对价值顺序的职位评价方法</a:t>
            </a:r>
            <a:r>
              <a:rPr lang="zh-CN" altLang="en-US" dirty="0" smtClean="0">
                <a:solidFill>
                  <a:schemeClr val="bg1"/>
                </a:solidFill>
                <a:latin typeface="黑体" panose="02010609060101010101" pitchFamily="49" charset="-122"/>
                <a:ea typeface="黑体" panose="02010609060101010101" pitchFamily="49" charset="-122"/>
              </a:rPr>
              <a:t>。</a:t>
            </a:r>
            <a:endParaRPr lang="zh-CN" altLang="en-US" dirty="0">
              <a:solidFill>
                <a:schemeClr val="bg1"/>
              </a:solidFill>
              <a:latin typeface="黑体" panose="02010609060101010101" pitchFamily="49" charset="-122"/>
              <a:ea typeface="黑体" panose="02010609060101010101" pitchFamily="49" charset="-122"/>
            </a:endParaRPr>
          </a:p>
          <a:p>
            <a:pPr marL="970280" lvl="1" indent="-373380" algn="l" defTabSz="1193800">
              <a:lnSpc>
                <a:spcPct val="110000"/>
              </a:lnSpc>
              <a:spcBef>
                <a:spcPct val="20000"/>
              </a:spcBef>
              <a:buFontTx/>
              <a:buChar char="–"/>
              <a:defRPr/>
            </a:pPr>
            <a:r>
              <a:rPr lang="zh-CN" altLang="zh-CN" sz="2800" u="sng" dirty="0">
                <a:solidFill>
                  <a:srgbClr val="FFFF66"/>
                </a:solidFill>
                <a:latin typeface="仿宋体" pitchFamily="18" charset="-122"/>
                <a:ea typeface="仿宋体" pitchFamily="18" charset="-122"/>
              </a:rPr>
              <a:t>排序法</a:t>
            </a:r>
            <a:r>
              <a:rPr lang="zh-CN" altLang="zh-CN" sz="2200" i="1" u="sng" dirty="0">
                <a:solidFill>
                  <a:srgbClr val="FFFF66"/>
                </a:solidFill>
                <a:latin typeface="仿宋体" pitchFamily="18" charset="-122"/>
                <a:ea typeface="仿宋体" pitchFamily="18" charset="-122"/>
              </a:rPr>
              <a:t>（</a:t>
            </a:r>
            <a:r>
              <a:rPr lang="en-US" altLang="zh-CN" sz="2200" i="1" u="sng" dirty="0">
                <a:solidFill>
                  <a:srgbClr val="FFFF66"/>
                </a:solidFill>
                <a:latin typeface="仿宋体" pitchFamily="18" charset="-122"/>
                <a:ea typeface="仿宋体" pitchFamily="18" charset="-122"/>
              </a:rPr>
              <a:t>Ranking Methods</a:t>
            </a:r>
            <a:r>
              <a:rPr lang="zh-CN" altLang="en-US" sz="2200" i="1" u="sng" dirty="0">
                <a:solidFill>
                  <a:srgbClr val="FFFF66"/>
                </a:solidFill>
                <a:latin typeface="仿宋体" pitchFamily="18" charset="-122"/>
                <a:ea typeface="仿宋体" pitchFamily="18" charset="-122"/>
              </a:rPr>
              <a:t>）</a:t>
            </a:r>
            <a:r>
              <a:rPr lang="zh-CN" altLang="en-US" sz="2200" b="0" i="1" u="sng" dirty="0">
                <a:solidFill>
                  <a:srgbClr val="FFFF66"/>
                </a:solidFill>
                <a:latin typeface="仿宋体" pitchFamily="18" charset="-122"/>
                <a:ea typeface="仿宋体" pitchFamily="18" charset="-122"/>
              </a:rPr>
              <a:t>：</a:t>
            </a:r>
            <a:r>
              <a:rPr lang="zh-CN" altLang="zh-CN" dirty="0">
                <a:solidFill>
                  <a:srgbClr val="FFFF66"/>
                </a:solidFill>
                <a:latin typeface="仿宋体" pitchFamily="18" charset="-122"/>
                <a:ea typeface="仿宋体" pitchFamily="18" charset="-122"/>
              </a:rPr>
              <a:t>评价者对</a:t>
            </a:r>
            <a:r>
              <a:rPr lang="zh-CN" altLang="en-US" dirty="0">
                <a:solidFill>
                  <a:srgbClr val="FFFF66"/>
                </a:solidFill>
                <a:latin typeface="仿宋体" pitchFamily="18" charset="-122"/>
                <a:ea typeface="仿宋体" pitchFamily="18" charset="-122"/>
              </a:rPr>
              <a:t>职位</a:t>
            </a:r>
            <a:r>
              <a:rPr lang="zh-CN" altLang="zh-CN" dirty="0">
                <a:solidFill>
                  <a:srgbClr val="FFFF66"/>
                </a:solidFill>
                <a:latin typeface="仿宋体" pitchFamily="18" charset="-122"/>
                <a:ea typeface="仿宋体" pitchFamily="18" charset="-122"/>
              </a:rPr>
              <a:t>说明书进行审查，然后根据它们对于公司的</a:t>
            </a:r>
            <a:r>
              <a:rPr lang="zh-CN" altLang="en-US" dirty="0">
                <a:solidFill>
                  <a:srgbClr val="FFFF66"/>
                </a:solidFill>
                <a:latin typeface="仿宋体" pitchFamily="18" charset="-122"/>
                <a:ea typeface="仿宋体" pitchFamily="18" charset="-122"/>
              </a:rPr>
              <a:t>相对</a:t>
            </a:r>
            <a:r>
              <a:rPr lang="zh-CN" altLang="zh-CN" dirty="0">
                <a:solidFill>
                  <a:srgbClr val="FFFF66"/>
                </a:solidFill>
                <a:latin typeface="仿宋体" pitchFamily="18" charset="-122"/>
                <a:ea typeface="仿宋体" pitchFamily="18" charset="-122"/>
              </a:rPr>
              <a:t>价值对它们进行排队。</a:t>
            </a:r>
            <a:endParaRPr lang="zh-CN" altLang="en-US" sz="2800" dirty="0">
              <a:solidFill>
                <a:srgbClr val="FFFF66"/>
              </a:solidFill>
              <a:latin typeface="仿宋体" pitchFamily="18" charset="-122"/>
              <a:ea typeface="仿宋体" pitchFamily="18" charset="-122"/>
            </a:endParaRPr>
          </a:p>
          <a:p>
            <a:pPr marL="970280" lvl="1" indent="-373380" algn="l" defTabSz="1193800">
              <a:lnSpc>
                <a:spcPct val="110000"/>
              </a:lnSpc>
              <a:spcBef>
                <a:spcPct val="20000"/>
              </a:spcBef>
              <a:buFontTx/>
              <a:buChar char="–"/>
              <a:defRPr/>
            </a:pPr>
            <a:r>
              <a:rPr lang="zh-CN" altLang="zh-CN" sz="2800" u="sng" dirty="0">
                <a:solidFill>
                  <a:srgbClr val="FFFF66"/>
                </a:solidFill>
                <a:latin typeface="仿宋体" pitchFamily="18" charset="-122"/>
                <a:ea typeface="仿宋体" pitchFamily="18" charset="-122"/>
              </a:rPr>
              <a:t>分类法</a:t>
            </a:r>
            <a:r>
              <a:rPr lang="zh-CN" altLang="zh-CN" sz="2200" i="1" u="sng" dirty="0">
                <a:solidFill>
                  <a:srgbClr val="FFFF66"/>
                </a:solidFill>
                <a:latin typeface="仿宋体" pitchFamily="18" charset="-122"/>
                <a:ea typeface="仿宋体" pitchFamily="18" charset="-122"/>
              </a:rPr>
              <a:t>（</a:t>
            </a:r>
            <a:r>
              <a:rPr lang="en-US" altLang="zh-CN" sz="2200" i="1" u="sng" dirty="0">
                <a:solidFill>
                  <a:srgbClr val="FFFF66"/>
                </a:solidFill>
                <a:latin typeface="仿宋体" pitchFamily="18" charset="-122"/>
                <a:ea typeface="仿宋体" pitchFamily="18" charset="-122"/>
              </a:rPr>
              <a:t>Classification</a:t>
            </a:r>
            <a:r>
              <a:rPr lang="zh-CN" altLang="en-US" sz="2200" i="1" u="sng" dirty="0">
                <a:solidFill>
                  <a:srgbClr val="FFFF66"/>
                </a:solidFill>
                <a:latin typeface="仿宋体" pitchFamily="18" charset="-122"/>
                <a:ea typeface="仿宋体" pitchFamily="18" charset="-122"/>
              </a:rPr>
              <a:t>）：</a:t>
            </a:r>
            <a:r>
              <a:rPr lang="zh-CN" altLang="zh-CN" dirty="0">
                <a:solidFill>
                  <a:srgbClr val="FFFF66"/>
                </a:solidFill>
                <a:latin typeface="仿宋体" pitchFamily="18" charset="-122"/>
                <a:ea typeface="仿宋体" pitchFamily="18" charset="-122"/>
              </a:rPr>
              <a:t>通过界定</a:t>
            </a:r>
            <a:r>
              <a:rPr lang="zh-CN" altLang="en-US" dirty="0">
                <a:solidFill>
                  <a:srgbClr val="FFFF66"/>
                </a:solidFill>
                <a:latin typeface="仿宋体" pitchFamily="18" charset="-122"/>
                <a:ea typeface="仿宋体" pitchFamily="18" charset="-122"/>
              </a:rPr>
              <a:t>职位</a:t>
            </a:r>
            <a:r>
              <a:rPr lang="zh-CN" altLang="zh-CN" dirty="0">
                <a:solidFill>
                  <a:srgbClr val="FFFF66"/>
                </a:solidFill>
                <a:latin typeface="仿宋体" pitchFamily="18" charset="-122"/>
                <a:ea typeface="仿宋体" pitchFamily="18" charset="-122"/>
              </a:rPr>
              <a:t>等级来对一组职位进行描述。</a:t>
            </a:r>
            <a:endParaRPr lang="zh-CN" altLang="en-US" dirty="0">
              <a:solidFill>
                <a:srgbClr val="FFFF66"/>
              </a:solidFill>
              <a:latin typeface="仿宋体" pitchFamily="18" charset="-122"/>
              <a:ea typeface="仿宋体" pitchFamily="18" charset="-122"/>
            </a:endParaRPr>
          </a:p>
          <a:p>
            <a:pPr marL="447675" indent="-447675" algn="l" defTabSz="1193800">
              <a:lnSpc>
                <a:spcPct val="110000"/>
              </a:lnSpc>
              <a:spcBef>
                <a:spcPct val="20000"/>
              </a:spcBef>
              <a:buClr>
                <a:srgbClr val="FF3300"/>
              </a:buClr>
              <a:buSzPct val="110000"/>
              <a:buFont typeface="Monotype Sorts" pitchFamily="2" charset="2"/>
              <a:buChar char="4"/>
              <a:defRPr/>
            </a:pPr>
            <a:r>
              <a:rPr lang="zh-CN" altLang="en-US" sz="2800" dirty="0">
                <a:solidFill>
                  <a:schemeClr val="bg1"/>
                </a:solidFill>
                <a:latin typeface="黑体" panose="02010609060101010101" pitchFamily="49" charset="-122"/>
                <a:ea typeface="黑体" panose="02010609060101010101" pitchFamily="49" charset="-122"/>
              </a:rPr>
              <a:t>量化方法</a:t>
            </a:r>
            <a:r>
              <a:rPr lang="en-US" altLang="zh-CN" sz="2800" dirty="0">
                <a:solidFill>
                  <a:schemeClr val="bg1"/>
                </a:solidFill>
                <a:latin typeface="黑体" panose="02010609060101010101" pitchFamily="49" charset="-122"/>
                <a:ea typeface="黑体" panose="02010609060101010101" pitchFamily="49" charset="-122"/>
              </a:rPr>
              <a:t>:</a:t>
            </a:r>
            <a:r>
              <a:rPr lang="en-US" altLang="zh-CN" sz="2800" b="0" dirty="0">
                <a:solidFill>
                  <a:schemeClr val="bg1"/>
                </a:solidFill>
              </a:rPr>
              <a:t> </a:t>
            </a:r>
            <a:r>
              <a:rPr lang="zh-CN" altLang="zh-CN" dirty="0">
                <a:solidFill>
                  <a:schemeClr val="bg1"/>
                </a:solidFill>
                <a:latin typeface="黑体" panose="02010609060101010101" pitchFamily="49" charset="-122"/>
                <a:ea typeface="黑体" panose="02010609060101010101" pitchFamily="49" charset="-122"/>
              </a:rPr>
              <a:t>试图通过一套等级尺度系统来确定一种</a:t>
            </a:r>
            <a:r>
              <a:rPr lang="zh-CN" altLang="en-US" dirty="0">
                <a:solidFill>
                  <a:schemeClr val="bg1"/>
                </a:solidFill>
                <a:latin typeface="黑体" panose="02010609060101010101" pitchFamily="49" charset="-122"/>
                <a:ea typeface="黑体" panose="02010609060101010101" pitchFamily="49" charset="-122"/>
              </a:rPr>
              <a:t>职位</a:t>
            </a:r>
            <a:r>
              <a:rPr lang="zh-CN" altLang="zh-CN" dirty="0">
                <a:solidFill>
                  <a:schemeClr val="bg1"/>
                </a:solidFill>
                <a:latin typeface="黑体" panose="02010609060101010101" pitchFamily="49" charset="-122"/>
                <a:ea typeface="黑体" panose="02010609060101010101" pitchFamily="49" charset="-122"/>
              </a:rPr>
              <a:t>的价值比另外一种</a:t>
            </a:r>
            <a:r>
              <a:rPr lang="zh-CN" altLang="en-US" dirty="0">
                <a:solidFill>
                  <a:schemeClr val="bg1"/>
                </a:solidFill>
                <a:latin typeface="黑体" panose="02010609060101010101" pitchFamily="49" charset="-122"/>
                <a:ea typeface="黑体" panose="02010609060101010101" pitchFamily="49" charset="-122"/>
              </a:rPr>
              <a:t>职位</a:t>
            </a:r>
            <a:r>
              <a:rPr lang="zh-CN" altLang="zh-CN" dirty="0">
                <a:solidFill>
                  <a:schemeClr val="bg1"/>
                </a:solidFill>
                <a:latin typeface="黑体" panose="02010609060101010101" pitchFamily="49" charset="-122"/>
                <a:ea typeface="黑体" panose="02010609060101010101" pitchFamily="49" charset="-122"/>
              </a:rPr>
              <a:t>高多少。</a:t>
            </a:r>
            <a:endParaRPr lang="zh-CN" altLang="en-US" dirty="0">
              <a:solidFill>
                <a:schemeClr val="bg1"/>
              </a:solidFill>
              <a:latin typeface="黑体" panose="02010609060101010101" pitchFamily="49" charset="-122"/>
              <a:ea typeface="黑体" panose="02010609060101010101" pitchFamily="49" charset="-122"/>
            </a:endParaRPr>
          </a:p>
          <a:p>
            <a:pPr marL="970280" lvl="1" indent="-373380" algn="l" defTabSz="1193800">
              <a:lnSpc>
                <a:spcPct val="110000"/>
              </a:lnSpc>
              <a:spcBef>
                <a:spcPct val="20000"/>
              </a:spcBef>
              <a:buFontTx/>
              <a:buChar char="–"/>
              <a:defRPr/>
            </a:pPr>
            <a:r>
              <a:rPr lang="zh-CN" altLang="en-US" dirty="0">
                <a:solidFill>
                  <a:srgbClr val="FFFF66"/>
                </a:solidFill>
                <a:latin typeface="仿宋体" pitchFamily="18" charset="-122"/>
                <a:ea typeface="仿宋体" pitchFamily="18" charset="-122"/>
              </a:rPr>
              <a:t>要素计点法（</a:t>
            </a:r>
            <a:r>
              <a:rPr lang="en-US" altLang="zh-CN" dirty="0">
                <a:solidFill>
                  <a:srgbClr val="FFFF66"/>
                </a:solidFill>
                <a:latin typeface="仿宋体" pitchFamily="18" charset="-122"/>
                <a:ea typeface="仿宋体" pitchFamily="18" charset="-122"/>
              </a:rPr>
              <a:t>Point-Factor Method</a:t>
            </a:r>
            <a:r>
              <a:rPr lang="zh-CN" altLang="en-US" dirty="0">
                <a:solidFill>
                  <a:srgbClr val="FFFF66"/>
                </a:solidFill>
                <a:latin typeface="仿宋体" pitchFamily="18" charset="-122"/>
                <a:ea typeface="仿宋体" pitchFamily="18" charset="-122"/>
              </a:rPr>
              <a:t>）：对职位的每一构成要素赋予量化的价值，将这些价值加起来能够对职位的价值进行量化评价。</a:t>
            </a:r>
            <a:endParaRPr lang="zh-CN" altLang="en-US" dirty="0">
              <a:solidFill>
                <a:srgbClr val="FFFF66"/>
              </a:solidFill>
              <a:latin typeface="仿宋体" pitchFamily="18" charset="-122"/>
              <a:ea typeface="仿宋体" pitchFamily="18" charset="-122"/>
            </a:endParaRPr>
          </a:p>
          <a:p>
            <a:pPr marL="970280" lvl="1" indent="-373380" algn="l" defTabSz="1193800">
              <a:lnSpc>
                <a:spcPct val="110000"/>
              </a:lnSpc>
              <a:spcBef>
                <a:spcPct val="20000"/>
              </a:spcBef>
              <a:buFontTx/>
              <a:buChar char="–"/>
              <a:defRPr/>
            </a:pPr>
            <a:r>
              <a:rPr lang="zh-CN" altLang="en-US" dirty="0">
                <a:solidFill>
                  <a:srgbClr val="FFFF66"/>
                </a:solidFill>
                <a:latin typeface="仿宋体" pitchFamily="18" charset="-122"/>
                <a:ea typeface="仿宋体" pitchFamily="18" charset="-122"/>
              </a:rPr>
              <a:t>要素比较法（ </a:t>
            </a:r>
            <a:r>
              <a:rPr lang="en-US" altLang="zh-CN" dirty="0">
                <a:solidFill>
                  <a:srgbClr val="FFFF66"/>
                </a:solidFill>
                <a:latin typeface="仿宋体" pitchFamily="18" charset="-122"/>
                <a:ea typeface="仿宋体" pitchFamily="18" charset="-122"/>
              </a:rPr>
              <a:t>Factor Comparison Method </a:t>
            </a:r>
            <a:r>
              <a:rPr lang="zh-CN" altLang="en-US" dirty="0">
                <a:solidFill>
                  <a:srgbClr val="FFFF66"/>
                </a:solidFill>
                <a:latin typeface="仿宋体" pitchFamily="18" charset="-122"/>
                <a:ea typeface="仿宋体" pitchFamily="18" charset="-122"/>
              </a:rPr>
              <a:t>）</a:t>
            </a:r>
            <a:r>
              <a:rPr lang="zh-CN" altLang="en-US" dirty="0" smtClean="0">
                <a:solidFill>
                  <a:srgbClr val="FFFF66"/>
                </a:solidFill>
                <a:latin typeface="仿宋体" pitchFamily="18" charset="-122"/>
                <a:ea typeface="仿宋体" pitchFamily="18" charset="-122"/>
              </a:rPr>
              <a:t>：</a:t>
            </a:r>
            <a:r>
              <a:rPr lang="zh-CN" altLang="zh-CN" dirty="0" smtClean="0">
                <a:solidFill>
                  <a:srgbClr val="FFFF66"/>
                </a:solidFill>
                <a:latin typeface="仿宋体" pitchFamily="18" charset="-122"/>
                <a:ea typeface="仿宋体" pitchFamily="18" charset="-122"/>
              </a:rPr>
              <a:t>对</a:t>
            </a:r>
            <a:r>
              <a:rPr lang="zh-CN" altLang="zh-CN" dirty="0">
                <a:solidFill>
                  <a:srgbClr val="FFFF66"/>
                </a:solidFill>
                <a:latin typeface="仿宋体" pitchFamily="18" charset="-122"/>
                <a:ea typeface="仿宋体" pitchFamily="18" charset="-122"/>
              </a:rPr>
              <a:t>被评价职位的各个方面</a:t>
            </a:r>
            <a:r>
              <a:rPr lang="zh-CN" altLang="zh-CN" dirty="0" smtClean="0">
                <a:solidFill>
                  <a:srgbClr val="FFFF66"/>
                </a:solidFill>
                <a:latin typeface="仿宋体" pitchFamily="18" charset="-122"/>
                <a:ea typeface="仿宋体" pitchFamily="18" charset="-122"/>
              </a:rPr>
              <a:t>与</a:t>
            </a:r>
            <a:r>
              <a:rPr lang="zh-CN" altLang="en-US" dirty="0" smtClean="0">
                <a:solidFill>
                  <a:srgbClr val="FFFF66"/>
                </a:solidFill>
                <a:latin typeface="仿宋体" pitchFamily="18" charset="-122"/>
                <a:ea typeface="仿宋体" pitchFamily="18" charset="-122"/>
              </a:rPr>
              <a:t>市场</a:t>
            </a:r>
            <a:r>
              <a:rPr lang="zh-CN" altLang="zh-CN" dirty="0" smtClean="0">
                <a:solidFill>
                  <a:srgbClr val="FFFF66"/>
                </a:solidFill>
                <a:latin typeface="仿宋体" pitchFamily="18" charset="-122"/>
                <a:ea typeface="仿宋体" pitchFamily="18" charset="-122"/>
              </a:rPr>
              <a:t>基准</a:t>
            </a:r>
            <a:r>
              <a:rPr lang="zh-CN" altLang="zh-CN" dirty="0">
                <a:solidFill>
                  <a:srgbClr val="FFFF66"/>
                </a:solidFill>
                <a:latin typeface="仿宋体" pitchFamily="18" charset="-122"/>
                <a:ea typeface="仿宋体" pitchFamily="18" charset="-122"/>
              </a:rPr>
              <a:t>职位的各个方面分别进行比较</a:t>
            </a:r>
            <a:r>
              <a:rPr lang="en-US" altLang="zh-CN" dirty="0">
                <a:solidFill>
                  <a:srgbClr val="FFFF66"/>
                </a:solidFill>
                <a:latin typeface="仿宋体" pitchFamily="18" charset="-122"/>
                <a:ea typeface="仿宋体" pitchFamily="18" charset="-122"/>
              </a:rPr>
              <a:t>,</a:t>
            </a:r>
            <a:r>
              <a:rPr lang="zh-CN" altLang="zh-CN" dirty="0">
                <a:solidFill>
                  <a:srgbClr val="FFFF66"/>
                </a:solidFill>
                <a:latin typeface="仿宋体" pitchFamily="18" charset="-122"/>
                <a:ea typeface="仿宋体" pitchFamily="18" charset="-122"/>
              </a:rPr>
              <a:t>试图估计出被评价职位在每一方面的货币价值</a:t>
            </a:r>
            <a:endParaRPr lang="en-US" altLang="zh-CN" dirty="0">
              <a:solidFill>
                <a:srgbClr val="FFFF66"/>
              </a:solidFill>
              <a:latin typeface="仿宋体" pitchFamily="18" charset="-122"/>
              <a:ea typeface="仿宋体" pitchFamily="18" charset="-122"/>
            </a:endParaRPr>
          </a:p>
        </p:txBody>
      </p:sp>
    </p:spTree>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职位评价方法的分类</a:t>
            </a:r>
            <a:endParaRPr lang="zh-CN" altLang="en-US" sz="3200" b="1" smtClean="0">
              <a:solidFill>
                <a:srgbClr val="FFFFFF"/>
              </a:solidFill>
              <a:latin typeface="华文中宋" pitchFamily="2" charset="-122"/>
              <a:ea typeface="华文中宋" pitchFamily="2" charset="-122"/>
            </a:endParaRPr>
          </a:p>
        </p:txBody>
      </p:sp>
      <p:sp>
        <p:nvSpPr>
          <p:cNvPr id="756739" name="Text Box 3"/>
          <p:cNvSpPr txBox="1">
            <a:spLocks noChangeArrowheads="1"/>
          </p:cNvSpPr>
          <p:nvPr/>
        </p:nvSpPr>
        <p:spPr bwMode="auto">
          <a:xfrm>
            <a:off x="977900" y="2963863"/>
            <a:ext cx="4356100" cy="914400"/>
          </a:xfrm>
          <a:prstGeom prst="rect">
            <a:avLst/>
          </a:prstGeom>
          <a:solidFill>
            <a:srgbClr val="FFFF66"/>
          </a:solidFill>
          <a:ln w="9525">
            <a:solidFill>
              <a:schemeClr val="tx1"/>
            </a:solidFill>
            <a:miter lim="800000"/>
          </a:ln>
          <a:effectLst>
            <a:outerShdw dist="107763" dir="8100000" algn="ctr" rotWithShape="0">
              <a:schemeClr val="bg2"/>
            </a:outerShdw>
          </a:effectLst>
        </p:spPr>
        <p:txBody>
          <a:bodyPr lIns="104498" tIns="52249" rIns="104498" bIns="52249">
            <a:spAutoFit/>
          </a:bodyPr>
          <a:lstStyle/>
          <a:p>
            <a:pPr algn="ctr" defTabSz="1044575">
              <a:lnSpc>
                <a:spcPct val="210000"/>
              </a:lnSpc>
              <a:spcBef>
                <a:spcPct val="50000"/>
              </a:spcBef>
              <a:buClr>
                <a:srgbClr val="FF5050"/>
              </a:buClr>
              <a:defRPr/>
            </a:pPr>
            <a:r>
              <a:rPr lang="zh-CN" altLang="en-US" sz="2500">
                <a:solidFill>
                  <a:schemeClr val="accent2"/>
                </a:solidFill>
                <a:ea typeface="楷体" panose="02010609060101010101" pitchFamily="49" charset="-122"/>
              </a:rPr>
              <a:t>所使用的比较方法</a:t>
            </a:r>
            <a:endParaRPr lang="zh-CN" altLang="en-US" sz="2500">
              <a:solidFill>
                <a:schemeClr val="accent2"/>
              </a:solidFill>
              <a:ea typeface="楷体" panose="02010609060101010101" pitchFamily="49" charset="-122"/>
            </a:endParaRPr>
          </a:p>
        </p:txBody>
      </p:sp>
      <p:sp>
        <p:nvSpPr>
          <p:cNvPr id="756740" name="Text Box 4"/>
          <p:cNvSpPr txBox="1">
            <a:spLocks noChangeArrowheads="1"/>
          </p:cNvSpPr>
          <p:nvPr/>
        </p:nvSpPr>
        <p:spPr bwMode="auto">
          <a:xfrm>
            <a:off x="5334000" y="2963863"/>
            <a:ext cx="4267200" cy="495300"/>
          </a:xfrm>
          <a:prstGeom prst="rect">
            <a:avLst/>
          </a:prstGeom>
          <a:solidFill>
            <a:srgbClr val="FFFF66"/>
          </a:solidFill>
          <a:ln w="9525">
            <a:solidFill>
              <a:schemeClr val="tx1"/>
            </a:solidFill>
            <a:miter lim="800000"/>
          </a:ln>
          <a:effectLst>
            <a:outerShdw dist="107763" dir="2700000" algn="ctr" rotWithShape="0">
              <a:schemeClr val="bg2"/>
            </a:outerShdw>
          </a:effectLst>
        </p:spPr>
        <p:txBody>
          <a:bodyPr lIns="104498" tIns="52249" rIns="104498" bIns="52249">
            <a:spAutoFit/>
          </a:bodyPr>
          <a:lstStyle/>
          <a:p>
            <a:pPr algn="ctr" defTabSz="1044575">
              <a:spcBef>
                <a:spcPct val="50000"/>
              </a:spcBef>
              <a:buClr>
                <a:srgbClr val="FF5050"/>
              </a:buClr>
              <a:defRPr/>
            </a:pPr>
            <a:r>
              <a:rPr lang="zh-CN" altLang="en-US" sz="2500">
                <a:solidFill>
                  <a:schemeClr val="accent2"/>
                </a:solidFill>
                <a:ea typeface="楷体" panose="02010609060101010101" pitchFamily="49" charset="-122"/>
              </a:rPr>
              <a:t>所使用的分析方法</a:t>
            </a:r>
            <a:endParaRPr lang="zh-CN" altLang="en-US" sz="2500">
              <a:solidFill>
                <a:schemeClr val="accent2"/>
              </a:solidFill>
              <a:ea typeface="楷体" panose="02010609060101010101" pitchFamily="49" charset="-122"/>
            </a:endParaRPr>
          </a:p>
        </p:txBody>
      </p:sp>
      <p:sp>
        <p:nvSpPr>
          <p:cNvPr id="756741" name="Text Box 5"/>
          <p:cNvSpPr txBox="1">
            <a:spLocks noChangeArrowheads="1"/>
          </p:cNvSpPr>
          <p:nvPr/>
        </p:nvSpPr>
        <p:spPr bwMode="auto">
          <a:xfrm>
            <a:off x="5334000" y="3471863"/>
            <a:ext cx="2133600" cy="465137"/>
          </a:xfrm>
          <a:prstGeom prst="rect">
            <a:avLst/>
          </a:prstGeom>
          <a:solidFill>
            <a:srgbClr val="FFFF66"/>
          </a:solidFill>
          <a:ln w="9525">
            <a:solidFill>
              <a:schemeClr val="tx1"/>
            </a:solidFill>
            <a:miter lim="800000"/>
          </a:ln>
          <a:effectLst>
            <a:outerShdw dist="107763" dir="2700000" algn="ctr" rotWithShape="0">
              <a:schemeClr val="bg2"/>
            </a:outerShdw>
          </a:effectLst>
        </p:spPr>
        <p:txBody>
          <a:bodyPr lIns="104498" tIns="52249" rIns="104498" bIns="52249">
            <a:spAutoFit/>
          </a:bodyPr>
          <a:lstStyle/>
          <a:p>
            <a:pPr algn="ctr" defTabSz="1044575">
              <a:spcBef>
                <a:spcPct val="50000"/>
              </a:spcBef>
              <a:buClr>
                <a:srgbClr val="FF5050"/>
              </a:buClr>
              <a:defRPr/>
            </a:pPr>
            <a:r>
              <a:rPr lang="zh-CN" altLang="en-US" sz="2300">
                <a:solidFill>
                  <a:schemeClr val="accent2"/>
                </a:solidFill>
                <a:ea typeface="楷体" panose="02010609060101010101" pitchFamily="49" charset="-122"/>
              </a:rPr>
              <a:t>考虑职位要素</a:t>
            </a:r>
            <a:endParaRPr lang="zh-CN" altLang="en-US" sz="2500">
              <a:solidFill>
                <a:schemeClr val="accent2"/>
              </a:solidFill>
              <a:ea typeface="楷体" panose="02010609060101010101" pitchFamily="49" charset="-122"/>
            </a:endParaRPr>
          </a:p>
        </p:txBody>
      </p:sp>
      <p:sp>
        <p:nvSpPr>
          <p:cNvPr id="756742" name="Text Box 6"/>
          <p:cNvSpPr txBox="1">
            <a:spLocks noChangeArrowheads="1"/>
          </p:cNvSpPr>
          <p:nvPr/>
        </p:nvSpPr>
        <p:spPr bwMode="auto">
          <a:xfrm>
            <a:off x="7467600" y="3471863"/>
            <a:ext cx="2133600" cy="465137"/>
          </a:xfrm>
          <a:prstGeom prst="rect">
            <a:avLst/>
          </a:prstGeom>
          <a:solidFill>
            <a:srgbClr val="FFFF66"/>
          </a:solidFill>
          <a:ln w="9525">
            <a:solidFill>
              <a:schemeClr val="tx1"/>
            </a:solidFill>
            <a:miter lim="800000"/>
          </a:ln>
          <a:effectLst>
            <a:outerShdw dist="107763" dir="2700000" algn="ctr" rotWithShape="0">
              <a:schemeClr val="bg2"/>
            </a:outerShdw>
          </a:effectLst>
        </p:spPr>
        <p:txBody>
          <a:bodyPr lIns="104498" tIns="52249" rIns="104498" bIns="52249">
            <a:spAutoFit/>
          </a:bodyPr>
          <a:lstStyle/>
          <a:p>
            <a:pPr algn="ctr" defTabSz="1044575">
              <a:spcBef>
                <a:spcPct val="50000"/>
              </a:spcBef>
              <a:buClr>
                <a:srgbClr val="FF5050"/>
              </a:buClr>
              <a:defRPr/>
            </a:pPr>
            <a:r>
              <a:rPr lang="zh-CN" altLang="en-US" sz="2300" dirty="0">
                <a:solidFill>
                  <a:schemeClr val="accent2"/>
                </a:solidFill>
                <a:ea typeface="楷体" panose="02010609060101010101" pitchFamily="49" charset="-122"/>
              </a:rPr>
              <a:t>考虑职位整体</a:t>
            </a:r>
            <a:endParaRPr lang="zh-CN" altLang="en-US" sz="2500" dirty="0">
              <a:solidFill>
                <a:schemeClr val="accent2"/>
              </a:solidFill>
              <a:ea typeface="楷体" panose="02010609060101010101" pitchFamily="49" charset="-122"/>
            </a:endParaRPr>
          </a:p>
        </p:txBody>
      </p:sp>
      <p:sp>
        <p:nvSpPr>
          <p:cNvPr id="756743" name="Text Box 7"/>
          <p:cNvSpPr txBox="1">
            <a:spLocks noChangeArrowheads="1"/>
          </p:cNvSpPr>
          <p:nvPr/>
        </p:nvSpPr>
        <p:spPr bwMode="auto">
          <a:xfrm>
            <a:off x="5334000" y="3894138"/>
            <a:ext cx="2133600" cy="465137"/>
          </a:xfrm>
          <a:prstGeom prst="rect">
            <a:avLst/>
          </a:prstGeom>
          <a:solidFill>
            <a:srgbClr val="FFFF66"/>
          </a:solidFill>
          <a:ln w="9525">
            <a:solidFill>
              <a:schemeClr val="tx1"/>
            </a:solidFill>
            <a:miter lim="800000"/>
          </a:ln>
          <a:effectLst>
            <a:outerShdw dist="107763" dir="2700000" algn="ctr" rotWithShape="0">
              <a:schemeClr val="bg2"/>
            </a:outerShdw>
          </a:effectLst>
        </p:spPr>
        <p:txBody>
          <a:bodyPr lIns="104498" tIns="52249" rIns="104498" bIns="52249">
            <a:spAutoFit/>
          </a:bodyPr>
          <a:lstStyle/>
          <a:p>
            <a:pPr algn="ctr" defTabSz="1044575">
              <a:spcBef>
                <a:spcPct val="50000"/>
              </a:spcBef>
              <a:buClr>
                <a:srgbClr val="FF5050"/>
              </a:buClr>
              <a:defRPr/>
            </a:pPr>
            <a:r>
              <a:rPr lang="zh-CN" altLang="en-US" sz="2300">
                <a:ea typeface="楷体" panose="02010609060101010101" pitchFamily="49" charset="-122"/>
              </a:rPr>
              <a:t>要素比较法</a:t>
            </a:r>
            <a:endParaRPr lang="zh-CN" altLang="en-US" sz="2500">
              <a:ea typeface="楷体" panose="02010609060101010101" pitchFamily="49" charset="-122"/>
            </a:endParaRPr>
          </a:p>
        </p:txBody>
      </p:sp>
      <p:sp>
        <p:nvSpPr>
          <p:cNvPr id="756744" name="Text Box 8"/>
          <p:cNvSpPr txBox="1">
            <a:spLocks noChangeArrowheads="1"/>
          </p:cNvSpPr>
          <p:nvPr/>
        </p:nvSpPr>
        <p:spPr bwMode="auto">
          <a:xfrm>
            <a:off x="5334000" y="4318000"/>
            <a:ext cx="2133600" cy="465138"/>
          </a:xfrm>
          <a:prstGeom prst="rect">
            <a:avLst/>
          </a:prstGeom>
          <a:solidFill>
            <a:srgbClr val="FFFF66"/>
          </a:solidFill>
          <a:ln w="9525">
            <a:solidFill>
              <a:schemeClr val="tx1"/>
            </a:solidFill>
            <a:miter lim="800000"/>
          </a:ln>
          <a:effectLst>
            <a:outerShdw dist="107763" dir="2700000" algn="ctr" rotWithShape="0">
              <a:schemeClr val="bg2"/>
            </a:outerShdw>
          </a:effectLst>
        </p:spPr>
        <p:txBody>
          <a:bodyPr lIns="104498" tIns="52249" rIns="104498" bIns="52249">
            <a:spAutoFit/>
          </a:bodyPr>
          <a:lstStyle/>
          <a:p>
            <a:pPr algn="ctr" defTabSz="1044575">
              <a:spcBef>
                <a:spcPct val="50000"/>
              </a:spcBef>
              <a:buClr>
                <a:srgbClr val="FF5050"/>
              </a:buClr>
              <a:defRPr/>
            </a:pPr>
            <a:r>
              <a:rPr lang="zh-CN" altLang="en-US" sz="2300" dirty="0">
                <a:ea typeface="楷体" panose="02010609060101010101" pitchFamily="49" charset="-122"/>
              </a:rPr>
              <a:t>要素计点法</a:t>
            </a:r>
            <a:endParaRPr lang="zh-CN" altLang="en-US" sz="2500" dirty="0">
              <a:solidFill>
                <a:schemeClr val="accent2"/>
              </a:solidFill>
              <a:ea typeface="楷体" panose="02010609060101010101" pitchFamily="49" charset="-122"/>
            </a:endParaRPr>
          </a:p>
        </p:txBody>
      </p:sp>
      <p:sp>
        <p:nvSpPr>
          <p:cNvPr id="756745" name="Text Box 9"/>
          <p:cNvSpPr txBox="1">
            <a:spLocks noChangeArrowheads="1"/>
          </p:cNvSpPr>
          <p:nvPr/>
        </p:nvSpPr>
        <p:spPr bwMode="auto">
          <a:xfrm>
            <a:off x="7467600" y="3894138"/>
            <a:ext cx="2133600" cy="465137"/>
          </a:xfrm>
          <a:prstGeom prst="rect">
            <a:avLst/>
          </a:prstGeom>
          <a:solidFill>
            <a:srgbClr val="FFFF66"/>
          </a:solidFill>
          <a:ln w="9525">
            <a:solidFill>
              <a:schemeClr val="tx1"/>
            </a:solidFill>
            <a:miter lim="800000"/>
          </a:ln>
          <a:effectLst>
            <a:outerShdw dist="107763" dir="2700000" algn="ctr" rotWithShape="0">
              <a:schemeClr val="bg2"/>
            </a:outerShdw>
          </a:effectLst>
        </p:spPr>
        <p:txBody>
          <a:bodyPr lIns="104498" tIns="52249" rIns="104498" bIns="52249">
            <a:spAutoFit/>
          </a:bodyPr>
          <a:lstStyle/>
          <a:p>
            <a:pPr algn="ctr" defTabSz="1044575">
              <a:spcBef>
                <a:spcPct val="50000"/>
              </a:spcBef>
              <a:buClr>
                <a:srgbClr val="FF5050"/>
              </a:buClr>
              <a:defRPr/>
            </a:pPr>
            <a:r>
              <a:rPr lang="zh-CN" altLang="en-US" sz="2300">
                <a:ea typeface="楷体" panose="02010609060101010101" pitchFamily="49" charset="-122"/>
              </a:rPr>
              <a:t>排序法</a:t>
            </a:r>
            <a:endParaRPr lang="zh-CN" altLang="en-US" sz="2300">
              <a:ea typeface="楷体" panose="02010609060101010101" pitchFamily="49" charset="-122"/>
            </a:endParaRPr>
          </a:p>
        </p:txBody>
      </p:sp>
      <p:sp>
        <p:nvSpPr>
          <p:cNvPr id="756746" name="Text Box 10"/>
          <p:cNvSpPr txBox="1">
            <a:spLocks noChangeArrowheads="1"/>
          </p:cNvSpPr>
          <p:nvPr/>
        </p:nvSpPr>
        <p:spPr bwMode="auto">
          <a:xfrm>
            <a:off x="7467600" y="4318000"/>
            <a:ext cx="2133600" cy="465138"/>
          </a:xfrm>
          <a:prstGeom prst="rect">
            <a:avLst/>
          </a:prstGeom>
          <a:solidFill>
            <a:srgbClr val="FFFF66"/>
          </a:solidFill>
          <a:ln w="9525">
            <a:solidFill>
              <a:schemeClr val="tx1"/>
            </a:solidFill>
            <a:miter lim="800000"/>
          </a:ln>
          <a:effectLst>
            <a:outerShdw dist="107763" dir="2700000" algn="ctr" rotWithShape="0">
              <a:schemeClr val="bg2"/>
            </a:outerShdw>
          </a:effectLst>
        </p:spPr>
        <p:txBody>
          <a:bodyPr lIns="104498" tIns="52249" rIns="104498" bIns="52249">
            <a:spAutoFit/>
          </a:bodyPr>
          <a:lstStyle/>
          <a:p>
            <a:pPr algn="ctr" defTabSz="1044575">
              <a:spcBef>
                <a:spcPct val="50000"/>
              </a:spcBef>
              <a:buClr>
                <a:srgbClr val="FF5050"/>
              </a:buClr>
              <a:defRPr/>
            </a:pPr>
            <a:r>
              <a:rPr lang="zh-CN" altLang="en-US" sz="2300">
                <a:ea typeface="楷体" panose="02010609060101010101" pitchFamily="49" charset="-122"/>
              </a:rPr>
              <a:t>分类法</a:t>
            </a:r>
            <a:endParaRPr lang="zh-CN" altLang="en-US" sz="2500">
              <a:ea typeface="楷体" panose="02010609060101010101" pitchFamily="49" charset="-122"/>
            </a:endParaRPr>
          </a:p>
        </p:txBody>
      </p:sp>
      <p:sp>
        <p:nvSpPr>
          <p:cNvPr id="756747" name="Text Box 11"/>
          <p:cNvSpPr txBox="1">
            <a:spLocks noChangeArrowheads="1"/>
          </p:cNvSpPr>
          <p:nvPr/>
        </p:nvSpPr>
        <p:spPr bwMode="auto">
          <a:xfrm>
            <a:off x="977900" y="3867150"/>
            <a:ext cx="4356100" cy="465138"/>
          </a:xfrm>
          <a:prstGeom prst="rect">
            <a:avLst/>
          </a:prstGeom>
          <a:solidFill>
            <a:srgbClr val="FFFF66"/>
          </a:solidFill>
          <a:ln w="9525">
            <a:solidFill>
              <a:schemeClr val="tx1"/>
            </a:solidFill>
            <a:miter lim="800000"/>
          </a:ln>
          <a:effectLst>
            <a:outerShdw dist="107763" dir="8100000" algn="ctr" rotWithShape="0">
              <a:schemeClr val="bg2"/>
            </a:outerShdw>
          </a:effectLst>
        </p:spPr>
        <p:txBody>
          <a:bodyPr lIns="104498" tIns="52249" rIns="104498" bIns="52249">
            <a:spAutoFit/>
          </a:bodyPr>
          <a:lstStyle/>
          <a:p>
            <a:pPr algn="ctr" defTabSz="1044575">
              <a:spcBef>
                <a:spcPct val="50000"/>
              </a:spcBef>
              <a:buClr>
                <a:srgbClr val="FF5050"/>
              </a:buClr>
              <a:defRPr/>
            </a:pPr>
            <a:r>
              <a:rPr lang="zh-CN" altLang="en-US" sz="2300">
                <a:solidFill>
                  <a:schemeClr val="accent2"/>
                </a:solidFill>
                <a:ea typeface="楷体" panose="02010609060101010101" pitchFamily="49" charset="-122"/>
              </a:rPr>
              <a:t>职位与职位比较</a:t>
            </a:r>
            <a:endParaRPr lang="zh-CN" altLang="en-US" sz="2500">
              <a:solidFill>
                <a:schemeClr val="accent2"/>
              </a:solidFill>
              <a:ea typeface="楷体" panose="02010609060101010101" pitchFamily="49" charset="-122"/>
            </a:endParaRPr>
          </a:p>
        </p:txBody>
      </p:sp>
      <p:sp>
        <p:nvSpPr>
          <p:cNvPr id="756748" name="Text Box 12"/>
          <p:cNvSpPr txBox="1">
            <a:spLocks noChangeArrowheads="1"/>
          </p:cNvSpPr>
          <p:nvPr/>
        </p:nvSpPr>
        <p:spPr bwMode="auto">
          <a:xfrm>
            <a:off x="977900" y="4318000"/>
            <a:ext cx="4356100" cy="465138"/>
          </a:xfrm>
          <a:prstGeom prst="rect">
            <a:avLst/>
          </a:prstGeom>
          <a:solidFill>
            <a:srgbClr val="FFFF66"/>
          </a:solidFill>
          <a:ln w="9525">
            <a:solidFill>
              <a:schemeClr val="tx1"/>
            </a:solidFill>
            <a:miter lim="800000"/>
          </a:ln>
          <a:effectLst>
            <a:outerShdw dist="107763" dir="8100000" algn="ctr" rotWithShape="0">
              <a:schemeClr val="bg2"/>
            </a:outerShdw>
          </a:effectLst>
        </p:spPr>
        <p:txBody>
          <a:bodyPr lIns="104498" tIns="52249" rIns="104498" bIns="52249">
            <a:spAutoFit/>
          </a:bodyPr>
          <a:lstStyle/>
          <a:p>
            <a:pPr algn="ctr" defTabSz="1044575">
              <a:spcBef>
                <a:spcPct val="50000"/>
              </a:spcBef>
              <a:buClr>
                <a:srgbClr val="FF5050"/>
              </a:buClr>
              <a:defRPr/>
            </a:pPr>
            <a:r>
              <a:rPr lang="zh-CN" altLang="en-US" sz="2300">
                <a:solidFill>
                  <a:schemeClr val="accent2"/>
                </a:solidFill>
                <a:ea typeface="楷体" panose="02010609060101010101" pitchFamily="49" charset="-122"/>
              </a:rPr>
              <a:t>职位与尺度比较</a:t>
            </a:r>
            <a:endParaRPr lang="zh-CN" altLang="en-US" sz="2500">
              <a:solidFill>
                <a:schemeClr val="accent2"/>
              </a:solidFill>
              <a:ea typeface="楷体" panose="02010609060101010101" pitchFamily="49" charset="-122"/>
            </a:endParaRPr>
          </a:p>
        </p:txBody>
      </p:sp>
    </p:spTree>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dirty="0" smtClean="0">
                <a:solidFill>
                  <a:srgbClr val="FFFFFF"/>
                </a:solidFill>
                <a:latin typeface="华文中宋" pitchFamily="2" charset="-122"/>
                <a:ea typeface="华文中宋" pitchFamily="2" charset="-122"/>
              </a:rPr>
              <a:t>职位评价工作的主要步骤</a:t>
            </a:r>
            <a:endParaRPr lang="zh-CN" altLang="en-US" sz="3200" b="1" dirty="0" smtClean="0">
              <a:solidFill>
                <a:srgbClr val="FFFFFF"/>
              </a:solidFill>
              <a:latin typeface="华文中宋" pitchFamily="2" charset="-122"/>
              <a:ea typeface="华文中宋" pitchFamily="2" charset="-122"/>
            </a:endParaRPr>
          </a:p>
        </p:txBody>
      </p:sp>
      <p:graphicFrame>
        <p:nvGraphicFramePr>
          <p:cNvPr id="4" name="图示 3"/>
          <p:cNvGraphicFramePr/>
          <p:nvPr/>
        </p:nvGraphicFramePr>
        <p:xfrm>
          <a:off x="293377" y="1649733"/>
          <a:ext cx="10081246" cy="57607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descr="footnote1[1]"/>
          <p:cNvSpPr>
            <a:spLocks noGrp="1" noChangeArrowheads="1"/>
          </p:cNvSpPr>
          <p:nvPr>
            <p:ph type="title"/>
          </p:nvPr>
        </p:nvSpPr>
        <p:spPr>
          <a:xfrm>
            <a:off x="1012825" y="1676400"/>
            <a:ext cx="8642350" cy="3124200"/>
          </a:xfrm>
          <a:blipFill dpi="0" rotWithShape="0">
            <a:blip r:embed="rId1" cstate="print"/>
            <a:srcRect/>
            <a:stretch>
              <a:fillRect/>
            </a:stretch>
          </a:blipFill>
        </p:spPr>
        <p:txBody>
          <a:bodyPr/>
          <a:lstStyle/>
          <a:p>
            <a:pPr eaLnBrk="1" hangingPunct="1">
              <a:lnSpc>
                <a:spcPct val="110000"/>
              </a:lnSpc>
            </a:pPr>
            <a:r>
              <a:rPr lang="zh-CN" altLang="en-US" b="1" dirty="0" smtClean="0">
                <a:solidFill>
                  <a:schemeClr val="bg1"/>
                </a:solidFill>
                <a:latin typeface="宋体" panose="02010600030101010101" pitchFamily="2" charset="-122"/>
              </a:rPr>
              <a:t>第一节</a:t>
            </a:r>
            <a:br>
              <a:rPr lang="zh-CN" altLang="en-US" b="1" dirty="0" smtClean="0">
                <a:solidFill>
                  <a:schemeClr val="bg1"/>
                </a:solidFill>
                <a:latin typeface="宋体" panose="02010600030101010101" pitchFamily="2" charset="-122"/>
              </a:rPr>
            </a:br>
            <a:br>
              <a:rPr lang="zh-CN" altLang="en-US" b="1" dirty="0" smtClean="0">
                <a:solidFill>
                  <a:schemeClr val="bg1"/>
                </a:solidFill>
                <a:latin typeface="宋体" panose="02010600030101010101" pitchFamily="2" charset="-122"/>
              </a:rPr>
            </a:br>
            <a:r>
              <a:rPr lang="zh-CN" altLang="en-US" b="1" dirty="0" smtClean="0">
                <a:solidFill>
                  <a:schemeClr val="bg1"/>
                </a:solidFill>
                <a:latin typeface="宋体" panose="02010600030101010101" pitchFamily="2" charset="-122"/>
              </a:rPr>
              <a:t>薪酬的相关概念及其功能</a:t>
            </a:r>
            <a:endParaRPr lang="zh-CN" altLang="en-US" b="1" dirty="0" smtClean="0">
              <a:solidFill>
                <a:schemeClr val="bg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排序法的定义及其类型</a:t>
            </a:r>
            <a:endParaRPr lang="zh-CN" altLang="en-US" sz="3200" b="1" smtClean="0">
              <a:solidFill>
                <a:srgbClr val="FFFFFF"/>
              </a:solidFill>
              <a:latin typeface="华文中宋" pitchFamily="2" charset="-122"/>
              <a:ea typeface="华文中宋" pitchFamily="2" charset="-122"/>
            </a:endParaRPr>
          </a:p>
        </p:txBody>
      </p:sp>
      <p:sp>
        <p:nvSpPr>
          <p:cNvPr id="757763" name="Text Box 3"/>
          <p:cNvSpPr txBox="1">
            <a:spLocks noChangeArrowheads="1"/>
          </p:cNvSpPr>
          <p:nvPr/>
        </p:nvSpPr>
        <p:spPr bwMode="auto">
          <a:xfrm>
            <a:off x="1157288" y="1447800"/>
            <a:ext cx="8713787" cy="5943600"/>
          </a:xfrm>
          <a:prstGeom prst="rect">
            <a:avLst/>
          </a:prstGeom>
          <a:solidFill>
            <a:srgbClr val="00FF00"/>
          </a:solidFill>
          <a:ln w="9525">
            <a:solidFill>
              <a:schemeClr val="tx1"/>
            </a:solidFill>
            <a:miter lim="800000"/>
          </a:ln>
          <a:effectLst>
            <a:outerShdw dist="107763" dir="8100000" algn="ctr" rotWithShape="0">
              <a:schemeClr val="bg2"/>
            </a:outerShdw>
          </a:effectLst>
        </p:spPr>
        <p:txBody>
          <a:bodyPr lIns="104498" tIns="52249" rIns="104498" bIns="52249">
            <a:spAutoFit/>
          </a:bodyPr>
          <a:lstStyle/>
          <a:p>
            <a:pPr algn="ctr" defTabSz="1044575">
              <a:lnSpc>
                <a:spcPct val="160000"/>
              </a:lnSpc>
              <a:spcBef>
                <a:spcPct val="50000"/>
              </a:spcBef>
              <a:buClr>
                <a:srgbClr val="FF5050"/>
              </a:buClr>
              <a:defRPr/>
            </a:pPr>
            <a:r>
              <a:rPr lang="zh-CN" altLang="en-US" sz="2500" u="sng" dirty="0">
                <a:solidFill>
                  <a:srgbClr val="A50021"/>
                </a:solidFill>
                <a:latin typeface="华文中宋" pitchFamily="2" charset="-122"/>
                <a:ea typeface="华文中宋" pitchFamily="2" charset="-122"/>
              </a:rPr>
              <a:t>定 义</a:t>
            </a:r>
            <a:endParaRPr lang="zh-CN" altLang="en-US" sz="2500" dirty="0">
              <a:solidFill>
                <a:srgbClr val="A50021"/>
              </a:solidFill>
              <a:latin typeface="华文中宋" pitchFamily="2" charset="-122"/>
              <a:ea typeface="华文中宋" pitchFamily="2" charset="-122"/>
            </a:endParaRPr>
          </a:p>
          <a:p>
            <a:pPr algn="l" defTabSz="1044575">
              <a:lnSpc>
                <a:spcPct val="160000"/>
              </a:lnSpc>
              <a:spcBef>
                <a:spcPct val="50000"/>
              </a:spcBef>
              <a:buClr>
                <a:srgbClr val="FF5050"/>
              </a:buClr>
              <a:defRPr/>
            </a:pPr>
            <a:r>
              <a:rPr lang="zh-CN" altLang="en-US" sz="2500" dirty="0">
                <a:solidFill>
                  <a:srgbClr val="A50021"/>
                </a:solidFill>
                <a:latin typeface="宋体" panose="02010600030101010101" pitchFamily="2" charset="-122"/>
              </a:rPr>
              <a:t>    排序法是一种最简单的职位评价方法，它根据总体上界定的职位的相对价值或者职位对于组织成功所做出的贡献来将职位进行从高到低的排列。</a:t>
            </a:r>
            <a:r>
              <a:rPr lang="zh-CN" altLang="en-US" dirty="0"/>
              <a:t> </a:t>
            </a:r>
            <a:endParaRPr lang="zh-CN" altLang="en-US" sz="2500" dirty="0">
              <a:solidFill>
                <a:srgbClr val="A50021"/>
              </a:solidFill>
              <a:latin typeface="宋体" panose="02010600030101010101" pitchFamily="2" charset="-122"/>
            </a:endParaRPr>
          </a:p>
          <a:p>
            <a:pPr algn="ctr" defTabSz="1044575">
              <a:lnSpc>
                <a:spcPct val="160000"/>
              </a:lnSpc>
              <a:spcBef>
                <a:spcPct val="50000"/>
              </a:spcBef>
              <a:buClr>
                <a:srgbClr val="FF5050"/>
              </a:buClr>
              <a:defRPr/>
            </a:pPr>
            <a:r>
              <a:rPr lang="zh-CN" altLang="en-US" sz="2500" u="sng" dirty="0">
                <a:solidFill>
                  <a:srgbClr val="A50021"/>
                </a:solidFill>
                <a:latin typeface="华文中宋" pitchFamily="2" charset="-122"/>
                <a:ea typeface="华文中宋" pitchFamily="2" charset="-122"/>
              </a:rPr>
              <a:t>类 型</a:t>
            </a:r>
            <a:endParaRPr lang="zh-CN" altLang="en-US" sz="2500" u="sng" dirty="0">
              <a:solidFill>
                <a:srgbClr val="A50021"/>
              </a:solidFill>
              <a:latin typeface="华文中宋" pitchFamily="2" charset="-122"/>
              <a:ea typeface="华文中宋" pitchFamily="2" charset="-122"/>
            </a:endParaRPr>
          </a:p>
          <a:p>
            <a:pPr algn="l" defTabSz="1044575">
              <a:lnSpc>
                <a:spcPct val="160000"/>
              </a:lnSpc>
              <a:spcBef>
                <a:spcPct val="50000"/>
              </a:spcBef>
              <a:buClr>
                <a:srgbClr val="FF5050"/>
              </a:buClr>
              <a:defRPr/>
            </a:pPr>
            <a:r>
              <a:rPr lang="zh-CN" altLang="en-US" sz="2500" dirty="0">
                <a:solidFill>
                  <a:srgbClr val="A50021"/>
                </a:solidFill>
                <a:latin typeface="宋体" panose="02010600030101010101" pitchFamily="2" charset="-122"/>
              </a:rPr>
              <a:t>     </a:t>
            </a:r>
            <a:r>
              <a:rPr lang="en-US" altLang="zh-CN" sz="2500" dirty="0">
                <a:solidFill>
                  <a:srgbClr val="A50021"/>
                </a:solidFill>
                <a:latin typeface="宋体" panose="02010600030101010101" pitchFamily="2" charset="-122"/>
              </a:rPr>
              <a:t>1</a:t>
            </a:r>
            <a:r>
              <a:rPr lang="zh-CN" altLang="en-US" sz="2500" dirty="0">
                <a:solidFill>
                  <a:srgbClr val="A50021"/>
                </a:solidFill>
                <a:latin typeface="宋体" panose="02010600030101010101" pitchFamily="2" charset="-122"/>
              </a:rPr>
              <a:t>、直接排序法（从最高到最低排列）</a:t>
            </a:r>
            <a:endParaRPr lang="zh-CN" altLang="en-US" sz="2500" dirty="0">
              <a:solidFill>
                <a:srgbClr val="A50021"/>
              </a:solidFill>
              <a:latin typeface="宋体" panose="02010600030101010101" pitchFamily="2" charset="-122"/>
            </a:endParaRPr>
          </a:p>
          <a:p>
            <a:pPr algn="l" defTabSz="1044575">
              <a:lnSpc>
                <a:spcPct val="160000"/>
              </a:lnSpc>
              <a:spcBef>
                <a:spcPct val="50000"/>
              </a:spcBef>
              <a:buClr>
                <a:srgbClr val="FF5050"/>
              </a:buClr>
              <a:defRPr/>
            </a:pPr>
            <a:r>
              <a:rPr lang="zh-CN" altLang="en-US" sz="2500" dirty="0">
                <a:solidFill>
                  <a:srgbClr val="A50021"/>
                </a:solidFill>
                <a:latin typeface="宋体" panose="02010600030101010101" pitchFamily="2" charset="-122"/>
              </a:rPr>
              <a:t>     </a:t>
            </a:r>
            <a:r>
              <a:rPr lang="en-US" altLang="zh-CN" sz="2500" dirty="0">
                <a:solidFill>
                  <a:srgbClr val="A50021"/>
                </a:solidFill>
                <a:latin typeface="宋体" panose="02010600030101010101" pitchFamily="2" charset="-122"/>
              </a:rPr>
              <a:t>2</a:t>
            </a:r>
            <a:r>
              <a:rPr lang="zh-CN" altLang="en-US" sz="2500" dirty="0">
                <a:solidFill>
                  <a:srgbClr val="A50021"/>
                </a:solidFill>
                <a:latin typeface="宋体" panose="02010600030101010101" pitchFamily="2" charset="-122"/>
              </a:rPr>
              <a:t>、交替排序法（最高－最低－</a:t>
            </a:r>
            <a:r>
              <a:rPr lang="zh-CN" altLang="en-US" sz="2500" dirty="0" smtClean="0">
                <a:solidFill>
                  <a:srgbClr val="A50021"/>
                </a:solidFill>
                <a:latin typeface="宋体" panose="02010600030101010101" pitchFamily="2" charset="-122"/>
              </a:rPr>
              <a:t>最高</a:t>
            </a:r>
            <a:r>
              <a:rPr lang="en-US" altLang="zh-CN" sz="2500" dirty="0" smtClean="0">
                <a:solidFill>
                  <a:srgbClr val="A50021"/>
                </a:solidFill>
                <a:latin typeface="Times New Roman" panose="02020603050405020304"/>
              </a:rPr>
              <a:t>……</a:t>
            </a:r>
            <a:r>
              <a:rPr lang="zh-CN" altLang="en-US" sz="2500" dirty="0">
                <a:solidFill>
                  <a:srgbClr val="A50021"/>
                </a:solidFill>
                <a:latin typeface="宋体" panose="02010600030101010101" pitchFamily="2" charset="-122"/>
              </a:rPr>
              <a:t>）</a:t>
            </a:r>
            <a:endParaRPr lang="zh-CN" altLang="en-US" sz="2500" dirty="0">
              <a:solidFill>
                <a:srgbClr val="A50021"/>
              </a:solidFill>
              <a:latin typeface="宋体" panose="02010600030101010101" pitchFamily="2" charset="-122"/>
            </a:endParaRPr>
          </a:p>
          <a:p>
            <a:pPr algn="l" defTabSz="1044575">
              <a:lnSpc>
                <a:spcPct val="160000"/>
              </a:lnSpc>
              <a:spcBef>
                <a:spcPct val="50000"/>
              </a:spcBef>
              <a:buClr>
                <a:srgbClr val="FF5050"/>
              </a:buClr>
              <a:defRPr/>
            </a:pPr>
            <a:r>
              <a:rPr lang="zh-CN" altLang="en-US" sz="2500" dirty="0">
                <a:solidFill>
                  <a:srgbClr val="A50021"/>
                </a:solidFill>
                <a:latin typeface="宋体" panose="02010600030101010101" pitchFamily="2" charset="-122"/>
              </a:rPr>
              <a:t>     </a:t>
            </a:r>
            <a:r>
              <a:rPr lang="en-US" altLang="zh-CN" sz="2500" dirty="0">
                <a:solidFill>
                  <a:srgbClr val="A50021"/>
                </a:solidFill>
                <a:latin typeface="宋体" panose="02010600030101010101" pitchFamily="2" charset="-122"/>
              </a:rPr>
              <a:t>3</a:t>
            </a:r>
            <a:r>
              <a:rPr lang="zh-CN" altLang="en-US" sz="2500" dirty="0">
                <a:solidFill>
                  <a:srgbClr val="A50021"/>
                </a:solidFill>
                <a:latin typeface="宋体" panose="02010600030101010101" pitchFamily="2" charset="-122"/>
              </a:rPr>
              <a:t>、配对比较法（矩阵对比－循环赛）</a:t>
            </a:r>
            <a:endParaRPr lang="zh-CN" altLang="en-US" sz="2500" dirty="0">
              <a:solidFill>
                <a:srgbClr val="A50021"/>
              </a:solidFill>
              <a:latin typeface="宋体" panose="02010600030101010101" pitchFamily="2" charset="-122"/>
            </a:endParaRPr>
          </a:p>
        </p:txBody>
      </p:sp>
    </p:spTree>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直接排序法举例</a:t>
            </a:r>
            <a:endParaRPr lang="zh-CN" altLang="en-US" sz="3200" b="1" smtClean="0">
              <a:solidFill>
                <a:srgbClr val="FFFFFF"/>
              </a:solidFill>
              <a:latin typeface="华文中宋" pitchFamily="2" charset="-122"/>
              <a:ea typeface="华文中宋" pitchFamily="2" charset="-122"/>
            </a:endParaRPr>
          </a:p>
        </p:txBody>
      </p:sp>
      <p:sp>
        <p:nvSpPr>
          <p:cNvPr id="105475" name="Rectangle 3"/>
          <p:cNvSpPr>
            <a:spLocks noChangeArrowheads="1"/>
          </p:cNvSpPr>
          <p:nvPr/>
        </p:nvSpPr>
        <p:spPr bwMode="auto">
          <a:xfrm>
            <a:off x="1865313" y="1822450"/>
            <a:ext cx="381000" cy="5083175"/>
          </a:xfrm>
          <a:prstGeom prst="rect">
            <a:avLst/>
          </a:prstGeom>
          <a:gradFill rotWithShape="0">
            <a:gsLst>
              <a:gs pos="0">
                <a:srgbClr val="761800"/>
              </a:gs>
              <a:gs pos="100000">
                <a:srgbClr val="FF3300"/>
              </a:gs>
            </a:gsLst>
            <a:lin ang="5400000" scaled="1"/>
          </a:gradFill>
          <a:ln w="9525">
            <a:solidFill>
              <a:schemeClr val="tx1"/>
            </a:solidFill>
            <a:miter lim="800000"/>
          </a:ln>
        </p:spPr>
        <p:txBody>
          <a:bodyPr wrap="none" anchor="ctr"/>
          <a:lstStyle/>
          <a:p>
            <a:endParaRPr lang="zh-CN" altLang="en-US"/>
          </a:p>
        </p:txBody>
      </p:sp>
      <p:sp>
        <p:nvSpPr>
          <p:cNvPr id="105476" name="Text Box 4"/>
          <p:cNvSpPr txBox="1">
            <a:spLocks noChangeArrowheads="1"/>
          </p:cNvSpPr>
          <p:nvPr/>
        </p:nvSpPr>
        <p:spPr bwMode="auto">
          <a:xfrm>
            <a:off x="1408113" y="1289050"/>
            <a:ext cx="1295400" cy="396875"/>
          </a:xfrm>
          <a:prstGeom prst="rect">
            <a:avLst/>
          </a:prstGeom>
          <a:noFill/>
          <a:ln w="9525">
            <a:noFill/>
            <a:miter lim="800000"/>
          </a:ln>
        </p:spPr>
        <p:txBody>
          <a:bodyPr>
            <a:spAutoFit/>
          </a:bodyPr>
          <a:lstStyle/>
          <a:p>
            <a:pPr algn="ctr">
              <a:spcBef>
                <a:spcPct val="50000"/>
              </a:spcBef>
            </a:pPr>
            <a:r>
              <a:rPr lang="zh-CN" altLang="en-US" sz="2000">
                <a:latin typeface="宋体" panose="02010600030101010101" pitchFamily="2" charset="-122"/>
              </a:rPr>
              <a:t>价值高</a:t>
            </a:r>
            <a:endParaRPr lang="zh-CN" altLang="en-US" sz="2000">
              <a:latin typeface="宋体" panose="02010600030101010101" pitchFamily="2" charset="-122"/>
            </a:endParaRPr>
          </a:p>
        </p:txBody>
      </p:sp>
      <p:sp>
        <p:nvSpPr>
          <p:cNvPr id="105477" name="Text Box 5"/>
          <p:cNvSpPr txBox="1">
            <a:spLocks noChangeArrowheads="1"/>
          </p:cNvSpPr>
          <p:nvPr/>
        </p:nvSpPr>
        <p:spPr bwMode="auto">
          <a:xfrm>
            <a:off x="1408113" y="6942138"/>
            <a:ext cx="1295400" cy="396875"/>
          </a:xfrm>
          <a:prstGeom prst="rect">
            <a:avLst/>
          </a:prstGeom>
          <a:noFill/>
          <a:ln w="9525">
            <a:noFill/>
            <a:miter lim="800000"/>
          </a:ln>
        </p:spPr>
        <p:txBody>
          <a:bodyPr>
            <a:spAutoFit/>
          </a:bodyPr>
          <a:lstStyle/>
          <a:p>
            <a:pPr algn="ctr">
              <a:spcBef>
                <a:spcPct val="50000"/>
              </a:spcBef>
            </a:pPr>
            <a:r>
              <a:rPr lang="zh-CN" altLang="en-US" sz="2000">
                <a:latin typeface="宋体" panose="02010600030101010101" pitchFamily="2" charset="-122"/>
              </a:rPr>
              <a:t>价值低</a:t>
            </a:r>
            <a:endParaRPr lang="zh-CN" altLang="en-US" sz="2000">
              <a:latin typeface="宋体" panose="02010600030101010101" pitchFamily="2" charset="-122"/>
            </a:endParaRPr>
          </a:p>
        </p:txBody>
      </p:sp>
      <p:sp>
        <p:nvSpPr>
          <p:cNvPr id="758790" name="Text Box 6"/>
          <p:cNvSpPr txBox="1">
            <a:spLocks noChangeArrowheads="1"/>
          </p:cNvSpPr>
          <p:nvPr/>
        </p:nvSpPr>
        <p:spPr bwMode="auto">
          <a:xfrm>
            <a:off x="3209925" y="1846263"/>
            <a:ext cx="5410200" cy="4981575"/>
          </a:xfrm>
          <a:prstGeom prst="rect">
            <a:avLst/>
          </a:prstGeom>
          <a:solidFill>
            <a:schemeClr val="hlink"/>
          </a:solidFill>
          <a:ln w="57150">
            <a:solidFill>
              <a:srgbClr val="000099"/>
            </a:solidFill>
            <a:miter lim="800000"/>
          </a:ln>
          <a:effectLst>
            <a:outerShdw dist="107763" dir="2700000" algn="ctr" rotWithShape="0">
              <a:schemeClr val="bg2"/>
            </a:outerShdw>
          </a:effectLst>
        </p:spPr>
        <p:txBody>
          <a:bodyPr lIns="104498" tIns="52249" rIns="104498" bIns="52249">
            <a:spAutoFit/>
          </a:bodyPr>
          <a:lstStyle/>
          <a:p>
            <a:pPr algn="ctr" defTabSz="1044575">
              <a:lnSpc>
                <a:spcPct val="140000"/>
              </a:lnSpc>
              <a:spcBef>
                <a:spcPct val="50000"/>
              </a:spcBef>
              <a:buClr>
                <a:srgbClr val="FF5050"/>
              </a:buClr>
              <a:defRPr/>
            </a:pPr>
            <a:r>
              <a:rPr lang="zh-CN" altLang="en-US" sz="2500">
                <a:latin typeface="宋体" panose="02010600030101010101" pitchFamily="2" charset="-122"/>
              </a:rPr>
              <a:t>总裁</a:t>
            </a:r>
            <a:endParaRPr lang="zh-CN" altLang="zh-CN" sz="2500">
              <a:latin typeface="宋体" panose="02010600030101010101" pitchFamily="2" charset="-122"/>
            </a:endParaRPr>
          </a:p>
          <a:p>
            <a:pPr algn="ctr" defTabSz="1044575">
              <a:lnSpc>
                <a:spcPct val="140000"/>
              </a:lnSpc>
              <a:spcBef>
                <a:spcPct val="50000"/>
              </a:spcBef>
              <a:buClr>
                <a:srgbClr val="FF5050"/>
              </a:buClr>
              <a:defRPr/>
            </a:pPr>
            <a:r>
              <a:rPr lang="zh-CN" altLang="en-US" sz="2500">
                <a:latin typeface="宋体" panose="02010600030101010101" pitchFamily="2" charset="-122"/>
              </a:rPr>
              <a:t>首席建筑师</a:t>
            </a:r>
            <a:endParaRPr lang="zh-CN" altLang="en-US" sz="2500">
              <a:latin typeface="宋体" panose="02010600030101010101" pitchFamily="2" charset="-122"/>
            </a:endParaRPr>
          </a:p>
          <a:p>
            <a:pPr algn="ctr" defTabSz="1044575">
              <a:lnSpc>
                <a:spcPct val="140000"/>
              </a:lnSpc>
              <a:spcBef>
                <a:spcPct val="50000"/>
              </a:spcBef>
              <a:buClr>
                <a:srgbClr val="FF5050"/>
              </a:buClr>
              <a:defRPr/>
            </a:pPr>
            <a:r>
              <a:rPr lang="zh-CN" altLang="en-US" sz="2500">
                <a:latin typeface="宋体" panose="02010600030101010101" pitchFamily="2" charset="-122"/>
              </a:rPr>
              <a:t>设计师</a:t>
            </a:r>
            <a:endParaRPr lang="zh-CN" altLang="en-US" sz="2500">
              <a:latin typeface="宋体" panose="02010600030101010101" pitchFamily="2" charset="-122"/>
            </a:endParaRPr>
          </a:p>
          <a:p>
            <a:pPr algn="ctr" defTabSz="1044575">
              <a:lnSpc>
                <a:spcPct val="140000"/>
              </a:lnSpc>
              <a:spcBef>
                <a:spcPct val="50000"/>
              </a:spcBef>
              <a:buClr>
                <a:srgbClr val="FF5050"/>
              </a:buClr>
              <a:defRPr/>
            </a:pPr>
            <a:r>
              <a:rPr lang="zh-CN" altLang="en-US" sz="2500">
                <a:latin typeface="宋体" panose="02010600030101010101" pitchFamily="2" charset="-122"/>
              </a:rPr>
              <a:t>高级技师</a:t>
            </a:r>
            <a:endParaRPr lang="zh-CN" altLang="en-US" sz="2500">
              <a:latin typeface="宋体" panose="02010600030101010101" pitchFamily="2" charset="-122"/>
            </a:endParaRPr>
          </a:p>
          <a:p>
            <a:pPr algn="ctr" defTabSz="1044575">
              <a:lnSpc>
                <a:spcPct val="140000"/>
              </a:lnSpc>
              <a:spcBef>
                <a:spcPct val="50000"/>
              </a:spcBef>
              <a:buClr>
                <a:srgbClr val="FF5050"/>
              </a:buClr>
              <a:defRPr/>
            </a:pPr>
            <a:r>
              <a:rPr lang="zh-CN" altLang="zh-CN" sz="2500">
                <a:latin typeface="宋体" panose="02010600030101010101" pitchFamily="2" charset="-122"/>
              </a:rPr>
              <a:t>技师</a:t>
            </a:r>
            <a:endParaRPr lang="zh-CN" altLang="zh-CN" sz="2500">
              <a:latin typeface="宋体" panose="02010600030101010101" pitchFamily="2" charset="-122"/>
            </a:endParaRPr>
          </a:p>
          <a:p>
            <a:pPr algn="ctr" defTabSz="1044575">
              <a:lnSpc>
                <a:spcPct val="140000"/>
              </a:lnSpc>
              <a:spcBef>
                <a:spcPct val="50000"/>
              </a:spcBef>
              <a:buClr>
                <a:srgbClr val="FF5050"/>
              </a:buClr>
              <a:defRPr/>
            </a:pPr>
            <a:r>
              <a:rPr lang="zh-CN" altLang="en-US" sz="2500">
                <a:latin typeface="宋体" panose="02010600030101010101" pitchFamily="2" charset="-122"/>
              </a:rPr>
              <a:t>秘书</a:t>
            </a:r>
            <a:r>
              <a:rPr lang="en-US" altLang="zh-CN" sz="2500">
                <a:latin typeface="宋体" panose="02010600030101010101" pitchFamily="2" charset="-122"/>
              </a:rPr>
              <a:t>/</a:t>
            </a:r>
            <a:r>
              <a:rPr lang="zh-CN" altLang="en-US" sz="2500">
                <a:latin typeface="宋体" panose="02010600030101010101" pitchFamily="2" charset="-122"/>
              </a:rPr>
              <a:t>接待员</a:t>
            </a:r>
            <a:endParaRPr lang="zh-CN" altLang="en-US" sz="2500">
              <a:latin typeface="宋体" panose="02010600030101010101" pitchFamily="2" charset="-122"/>
            </a:endParaRPr>
          </a:p>
          <a:p>
            <a:pPr algn="ctr" defTabSz="1044575">
              <a:lnSpc>
                <a:spcPct val="140000"/>
              </a:lnSpc>
              <a:spcBef>
                <a:spcPct val="50000"/>
              </a:spcBef>
              <a:buClr>
                <a:srgbClr val="FF5050"/>
              </a:buClr>
              <a:defRPr/>
            </a:pPr>
            <a:r>
              <a:rPr lang="zh-CN" altLang="en-US" sz="2300">
                <a:latin typeface="宋体" panose="02010600030101010101" pitchFamily="2" charset="-122"/>
              </a:rPr>
              <a:t>清洁工</a:t>
            </a:r>
            <a:endParaRPr lang="zh-CN" altLang="en-US" sz="2300">
              <a:latin typeface="宋体" panose="02010600030101010101" pitchFamily="2" charset="-122"/>
            </a:endParaRPr>
          </a:p>
        </p:txBody>
      </p:sp>
      <p:sp>
        <p:nvSpPr>
          <p:cNvPr id="105479" name="Line 7"/>
          <p:cNvSpPr>
            <a:spLocks noChangeShapeType="1"/>
          </p:cNvSpPr>
          <p:nvPr/>
        </p:nvSpPr>
        <p:spPr bwMode="auto">
          <a:xfrm>
            <a:off x="3236913" y="2584450"/>
            <a:ext cx="5410200" cy="0"/>
          </a:xfrm>
          <a:prstGeom prst="line">
            <a:avLst/>
          </a:prstGeom>
          <a:noFill/>
          <a:ln w="57150">
            <a:solidFill>
              <a:srgbClr val="000099"/>
            </a:solidFill>
            <a:round/>
          </a:ln>
        </p:spPr>
        <p:txBody>
          <a:bodyPr wrap="none" anchor="ctr"/>
          <a:lstStyle/>
          <a:p>
            <a:endParaRPr lang="en-US"/>
          </a:p>
        </p:txBody>
      </p:sp>
      <p:sp>
        <p:nvSpPr>
          <p:cNvPr id="105480" name="Line 8"/>
          <p:cNvSpPr>
            <a:spLocks noChangeShapeType="1"/>
          </p:cNvSpPr>
          <p:nvPr/>
        </p:nvSpPr>
        <p:spPr bwMode="auto">
          <a:xfrm>
            <a:off x="3236913" y="5556250"/>
            <a:ext cx="5410200" cy="0"/>
          </a:xfrm>
          <a:prstGeom prst="line">
            <a:avLst/>
          </a:prstGeom>
          <a:noFill/>
          <a:ln w="57150">
            <a:solidFill>
              <a:srgbClr val="000099"/>
            </a:solidFill>
            <a:round/>
          </a:ln>
        </p:spPr>
        <p:txBody>
          <a:bodyPr wrap="none" anchor="ctr"/>
          <a:lstStyle/>
          <a:p>
            <a:endParaRPr lang="en-US"/>
          </a:p>
        </p:txBody>
      </p:sp>
      <p:sp>
        <p:nvSpPr>
          <p:cNvPr id="105481" name="Line 9"/>
          <p:cNvSpPr>
            <a:spLocks noChangeShapeType="1"/>
          </p:cNvSpPr>
          <p:nvPr/>
        </p:nvSpPr>
        <p:spPr bwMode="auto">
          <a:xfrm>
            <a:off x="3236913" y="4794250"/>
            <a:ext cx="5410200" cy="0"/>
          </a:xfrm>
          <a:prstGeom prst="line">
            <a:avLst/>
          </a:prstGeom>
          <a:noFill/>
          <a:ln w="57150">
            <a:solidFill>
              <a:srgbClr val="000099"/>
            </a:solidFill>
            <a:round/>
          </a:ln>
        </p:spPr>
        <p:txBody>
          <a:bodyPr wrap="none" anchor="ctr"/>
          <a:lstStyle/>
          <a:p>
            <a:endParaRPr lang="en-US"/>
          </a:p>
        </p:txBody>
      </p:sp>
      <p:sp>
        <p:nvSpPr>
          <p:cNvPr id="105482" name="Line 10"/>
          <p:cNvSpPr>
            <a:spLocks noChangeShapeType="1"/>
          </p:cNvSpPr>
          <p:nvPr/>
        </p:nvSpPr>
        <p:spPr bwMode="auto">
          <a:xfrm>
            <a:off x="3236913" y="4032250"/>
            <a:ext cx="5410200" cy="0"/>
          </a:xfrm>
          <a:prstGeom prst="line">
            <a:avLst/>
          </a:prstGeom>
          <a:noFill/>
          <a:ln w="57150">
            <a:solidFill>
              <a:srgbClr val="000099"/>
            </a:solidFill>
            <a:round/>
          </a:ln>
        </p:spPr>
        <p:txBody>
          <a:bodyPr wrap="none" anchor="ctr"/>
          <a:lstStyle/>
          <a:p>
            <a:endParaRPr lang="en-US"/>
          </a:p>
        </p:txBody>
      </p:sp>
      <p:sp>
        <p:nvSpPr>
          <p:cNvPr id="105483" name="Line 11"/>
          <p:cNvSpPr>
            <a:spLocks noChangeShapeType="1"/>
          </p:cNvSpPr>
          <p:nvPr/>
        </p:nvSpPr>
        <p:spPr bwMode="auto">
          <a:xfrm>
            <a:off x="3236913" y="3346450"/>
            <a:ext cx="5410200" cy="0"/>
          </a:xfrm>
          <a:prstGeom prst="line">
            <a:avLst/>
          </a:prstGeom>
          <a:noFill/>
          <a:ln w="57150">
            <a:solidFill>
              <a:srgbClr val="000099"/>
            </a:solidFill>
            <a:round/>
          </a:ln>
        </p:spPr>
        <p:txBody>
          <a:bodyPr wrap="none" anchor="ctr"/>
          <a:lstStyle/>
          <a:p>
            <a:endParaRPr lang="en-US"/>
          </a:p>
        </p:txBody>
      </p:sp>
      <p:sp>
        <p:nvSpPr>
          <p:cNvPr id="105484" name="Line 12"/>
          <p:cNvSpPr>
            <a:spLocks noChangeShapeType="1"/>
          </p:cNvSpPr>
          <p:nvPr/>
        </p:nvSpPr>
        <p:spPr bwMode="auto">
          <a:xfrm>
            <a:off x="3236913" y="6167438"/>
            <a:ext cx="5410200" cy="0"/>
          </a:xfrm>
          <a:prstGeom prst="line">
            <a:avLst/>
          </a:prstGeom>
          <a:noFill/>
          <a:ln w="57150">
            <a:solidFill>
              <a:srgbClr val="000099"/>
            </a:solidFill>
            <a:round/>
          </a:ln>
        </p:spPr>
        <p:txBody>
          <a:bodyPr wrap="none" anchor="ctr"/>
          <a:lstStyle/>
          <a:p>
            <a:endParaRPr lang="en-US"/>
          </a:p>
        </p:txBody>
      </p:sp>
    </p:spTree>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交替排序法举例</a:t>
            </a:r>
            <a:endParaRPr lang="zh-CN" altLang="en-US" sz="3200" b="1" smtClean="0">
              <a:solidFill>
                <a:srgbClr val="FFFFFF"/>
              </a:solidFill>
              <a:latin typeface="华文中宋" pitchFamily="2" charset="-122"/>
              <a:ea typeface="华文中宋" pitchFamily="2" charset="-122"/>
            </a:endParaRPr>
          </a:p>
        </p:txBody>
      </p:sp>
      <p:sp>
        <p:nvSpPr>
          <p:cNvPr id="106499" name="Rectangle 3"/>
          <p:cNvSpPr>
            <a:spLocks noChangeArrowheads="1"/>
          </p:cNvSpPr>
          <p:nvPr/>
        </p:nvSpPr>
        <p:spPr bwMode="auto">
          <a:xfrm>
            <a:off x="1865313" y="1822450"/>
            <a:ext cx="381000" cy="5083175"/>
          </a:xfrm>
          <a:prstGeom prst="rect">
            <a:avLst/>
          </a:prstGeom>
          <a:gradFill rotWithShape="0">
            <a:gsLst>
              <a:gs pos="0">
                <a:srgbClr val="761800"/>
              </a:gs>
              <a:gs pos="100000">
                <a:srgbClr val="FF3300"/>
              </a:gs>
            </a:gsLst>
            <a:lin ang="5400000" scaled="1"/>
          </a:gradFill>
          <a:ln w="9525">
            <a:solidFill>
              <a:schemeClr val="tx1"/>
            </a:solidFill>
            <a:miter lim="800000"/>
          </a:ln>
        </p:spPr>
        <p:txBody>
          <a:bodyPr wrap="none" anchor="ctr"/>
          <a:lstStyle/>
          <a:p>
            <a:endParaRPr lang="zh-CN" altLang="en-US"/>
          </a:p>
        </p:txBody>
      </p:sp>
      <p:sp>
        <p:nvSpPr>
          <p:cNvPr id="106500" name="Text Box 4"/>
          <p:cNvSpPr txBox="1">
            <a:spLocks noChangeArrowheads="1"/>
          </p:cNvSpPr>
          <p:nvPr/>
        </p:nvSpPr>
        <p:spPr bwMode="auto">
          <a:xfrm>
            <a:off x="1408113" y="1289050"/>
            <a:ext cx="1295400" cy="396875"/>
          </a:xfrm>
          <a:prstGeom prst="rect">
            <a:avLst/>
          </a:prstGeom>
          <a:noFill/>
          <a:ln w="9525">
            <a:noFill/>
            <a:miter lim="800000"/>
          </a:ln>
        </p:spPr>
        <p:txBody>
          <a:bodyPr>
            <a:spAutoFit/>
          </a:bodyPr>
          <a:lstStyle/>
          <a:p>
            <a:pPr algn="ctr">
              <a:spcBef>
                <a:spcPct val="50000"/>
              </a:spcBef>
            </a:pPr>
            <a:r>
              <a:rPr lang="zh-CN" altLang="en-US" sz="2000">
                <a:latin typeface="宋体" panose="02010600030101010101" pitchFamily="2" charset="-122"/>
              </a:rPr>
              <a:t>价值高</a:t>
            </a:r>
            <a:endParaRPr lang="zh-CN" altLang="en-US" sz="2000">
              <a:latin typeface="宋体" panose="02010600030101010101" pitchFamily="2" charset="-122"/>
            </a:endParaRPr>
          </a:p>
        </p:txBody>
      </p:sp>
      <p:sp>
        <p:nvSpPr>
          <p:cNvPr id="106501" name="Text Box 5"/>
          <p:cNvSpPr txBox="1">
            <a:spLocks noChangeArrowheads="1"/>
          </p:cNvSpPr>
          <p:nvPr/>
        </p:nvSpPr>
        <p:spPr bwMode="auto">
          <a:xfrm>
            <a:off x="1408113" y="6942138"/>
            <a:ext cx="1295400" cy="396875"/>
          </a:xfrm>
          <a:prstGeom prst="rect">
            <a:avLst/>
          </a:prstGeom>
          <a:noFill/>
          <a:ln w="9525">
            <a:noFill/>
            <a:miter lim="800000"/>
          </a:ln>
        </p:spPr>
        <p:txBody>
          <a:bodyPr>
            <a:spAutoFit/>
          </a:bodyPr>
          <a:lstStyle/>
          <a:p>
            <a:pPr algn="ctr">
              <a:spcBef>
                <a:spcPct val="50000"/>
              </a:spcBef>
            </a:pPr>
            <a:r>
              <a:rPr lang="zh-CN" altLang="en-US" sz="2000">
                <a:latin typeface="宋体" panose="02010600030101010101" pitchFamily="2" charset="-122"/>
              </a:rPr>
              <a:t>价值低</a:t>
            </a:r>
            <a:endParaRPr lang="zh-CN" altLang="en-US" sz="2000">
              <a:latin typeface="宋体" panose="02010600030101010101" pitchFamily="2" charset="-122"/>
            </a:endParaRPr>
          </a:p>
        </p:txBody>
      </p:sp>
      <p:sp>
        <p:nvSpPr>
          <p:cNvPr id="760838" name="Text Box 6"/>
          <p:cNvSpPr txBox="1">
            <a:spLocks noChangeArrowheads="1"/>
          </p:cNvSpPr>
          <p:nvPr/>
        </p:nvSpPr>
        <p:spPr bwMode="auto">
          <a:xfrm>
            <a:off x="2732088" y="1793875"/>
            <a:ext cx="5410200" cy="5029943"/>
          </a:xfrm>
          <a:prstGeom prst="rect">
            <a:avLst/>
          </a:prstGeom>
          <a:solidFill>
            <a:schemeClr val="hlink"/>
          </a:solidFill>
          <a:ln w="57150">
            <a:solidFill>
              <a:srgbClr val="000099"/>
            </a:solidFill>
            <a:miter lim="800000"/>
          </a:ln>
          <a:effectLst>
            <a:outerShdw dist="107763" dir="2700000" algn="ctr" rotWithShape="0">
              <a:schemeClr val="bg2"/>
            </a:outerShdw>
          </a:effectLst>
        </p:spPr>
        <p:txBody>
          <a:bodyPr lIns="104498" tIns="52249" rIns="104498" bIns="52249">
            <a:spAutoFit/>
          </a:bodyPr>
          <a:lstStyle/>
          <a:p>
            <a:pPr algn="ctr" defTabSz="1044575">
              <a:lnSpc>
                <a:spcPct val="140000"/>
              </a:lnSpc>
              <a:spcBef>
                <a:spcPct val="50000"/>
              </a:spcBef>
              <a:buClr>
                <a:srgbClr val="FF5050"/>
              </a:buClr>
              <a:defRPr/>
            </a:pPr>
            <a:r>
              <a:rPr lang="zh-CN" altLang="en-US" sz="2500" dirty="0">
                <a:latin typeface="宋体" panose="02010600030101010101" pitchFamily="2" charset="-122"/>
              </a:rPr>
              <a:t>市场</a:t>
            </a:r>
            <a:r>
              <a:rPr lang="zh-CN" altLang="en-US" sz="2500" dirty="0" smtClean="0">
                <a:latin typeface="宋体" panose="02010600030101010101" pitchFamily="2" charset="-122"/>
              </a:rPr>
              <a:t>部部长</a:t>
            </a:r>
            <a:endParaRPr lang="zh-CN" altLang="zh-CN" sz="2500" dirty="0">
              <a:latin typeface="宋体" panose="02010600030101010101" pitchFamily="2" charset="-122"/>
            </a:endParaRPr>
          </a:p>
          <a:p>
            <a:pPr algn="ctr" defTabSz="1044575">
              <a:lnSpc>
                <a:spcPct val="140000"/>
              </a:lnSpc>
              <a:spcBef>
                <a:spcPct val="50000"/>
              </a:spcBef>
              <a:buClr>
                <a:srgbClr val="FF5050"/>
              </a:buClr>
              <a:defRPr/>
            </a:pPr>
            <a:r>
              <a:rPr lang="zh-CN" altLang="en-US" sz="2500" dirty="0" smtClean="0">
                <a:latin typeface="宋体" panose="02010600030101010101" pitchFamily="2" charset="-122"/>
              </a:rPr>
              <a:t>人力资源部部长</a:t>
            </a:r>
            <a:endParaRPr lang="en-US" altLang="zh-CN" sz="2500" dirty="0">
              <a:latin typeface="宋体" panose="02010600030101010101" pitchFamily="2" charset="-122"/>
            </a:endParaRPr>
          </a:p>
          <a:p>
            <a:pPr algn="ctr" defTabSz="1044575">
              <a:lnSpc>
                <a:spcPct val="140000"/>
              </a:lnSpc>
              <a:spcBef>
                <a:spcPct val="50000"/>
              </a:spcBef>
              <a:buClr>
                <a:srgbClr val="FF5050"/>
              </a:buClr>
              <a:defRPr/>
            </a:pPr>
            <a:r>
              <a:rPr lang="zh-CN" altLang="en-US" sz="2500" dirty="0" smtClean="0">
                <a:latin typeface="宋体" panose="02010600030101010101" pitchFamily="2" charset="-122"/>
              </a:rPr>
              <a:t>财务审计主管</a:t>
            </a:r>
            <a:endParaRPr lang="en-US" altLang="zh-CN" sz="2500" dirty="0">
              <a:latin typeface="宋体" panose="02010600030101010101" pitchFamily="2" charset="-122"/>
            </a:endParaRPr>
          </a:p>
          <a:p>
            <a:pPr algn="ctr" defTabSz="1044575">
              <a:lnSpc>
                <a:spcPct val="140000"/>
              </a:lnSpc>
              <a:spcBef>
                <a:spcPct val="50000"/>
              </a:spcBef>
              <a:buClr>
                <a:srgbClr val="FF5050"/>
              </a:buClr>
              <a:defRPr/>
            </a:pPr>
            <a:r>
              <a:rPr lang="en-US" altLang="zh-CN" sz="2500" dirty="0" smtClean="0">
                <a:latin typeface="Times New Roman" panose="02020603050405020304"/>
              </a:rPr>
              <a:t>……</a:t>
            </a:r>
            <a:endParaRPr lang="en-US" altLang="zh-CN" sz="2500" dirty="0">
              <a:latin typeface="宋体" panose="02010600030101010101" pitchFamily="2" charset="-122"/>
            </a:endParaRPr>
          </a:p>
          <a:p>
            <a:pPr algn="ctr" defTabSz="1044575">
              <a:lnSpc>
                <a:spcPct val="140000"/>
              </a:lnSpc>
              <a:spcBef>
                <a:spcPct val="50000"/>
              </a:spcBef>
              <a:buClr>
                <a:srgbClr val="FF5050"/>
              </a:buClr>
              <a:defRPr/>
            </a:pPr>
            <a:r>
              <a:rPr lang="zh-CN" altLang="en-US" sz="2500" dirty="0" smtClean="0">
                <a:latin typeface="宋体" panose="02010600030101010101" pitchFamily="2" charset="-122"/>
              </a:rPr>
              <a:t>安全生产主管</a:t>
            </a:r>
            <a:endParaRPr lang="zh-CN" altLang="zh-CN" sz="2500" dirty="0">
              <a:latin typeface="宋体" panose="02010600030101010101" pitchFamily="2" charset="-122"/>
            </a:endParaRPr>
          </a:p>
          <a:p>
            <a:pPr algn="ctr" defTabSz="1044575">
              <a:lnSpc>
                <a:spcPct val="140000"/>
              </a:lnSpc>
              <a:spcBef>
                <a:spcPct val="50000"/>
              </a:spcBef>
              <a:buClr>
                <a:srgbClr val="FF5050"/>
              </a:buClr>
              <a:defRPr/>
            </a:pPr>
            <a:r>
              <a:rPr lang="zh-CN" altLang="en-US" sz="2500" dirty="0" smtClean="0">
                <a:latin typeface="宋体" panose="02010600030101010101" pitchFamily="2" charset="-122"/>
              </a:rPr>
              <a:t>行政采购主管</a:t>
            </a:r>
            <a:endParaRPr lang="zh-CN" altLang="en-US" sz="2500" dirty="0">
              <a:latin typeface="宋体" panose="02010600030101010101" pitchFamily="2" charset="-122"/>
            </a:endParaRPr>
          </a:p>
          <a:p>
            <a:pPr algn="ctr" defTabSz="1044575">
              <a:lnSpc>
                <a:spcPct val="140000"/>
              </a:lnSpc>
              <a:spcBef>
                <a:spcPct val="50000"/>
              </a:spcBef>
              <a:buClr>
                <a:srgbClr val="FF5050"/>
              </a:buClr>
              <a:defRPr/>
            </a:pPr>
            <a:r>
              <a:rPr lang="zh-CN" altLang="en-US" sz="2500" dirty="0">
                <a:latin typeface="宋体" panose="02010600030101010101" pitchFamily="2" charset="-122"/>
              </a:rPr>
              <a:t>总</a:t>
            </a:r>
            <a:r>
              <a:rPr lang="zh-CN" altLang="en-US" sz="2500" dirty="0" smtClean="0">
                <a:latin typeface="宋体" panose="02010600030101010101" pitchFamily="2" charset="-122"/>
              </a:rPr>
              <a:t>经办行政秘书</a:t>
            </a:r>
            <a:endParaRPr lang="zh-CN" altLang="en-US" sz="2500" dirty="0">
              <a:latin typeface="宋体" panose="02010600030101010101" pitchFamily="2" charset="-122"/>
            </a:endParaRPr>
          </a:p>
        </p:txBody>
      </p:sp>
      <p:sp>
        <p:nvSpPr>
          <p:cNvPr id="106503" name="Line 7"/>
          <p:cNvSpPr>
            <a:spLocks noChangeShapeType="1"/>
          </p:cNvSpPr>
          <p:nvPr/>
        </p:nvSpPr>
        <p:spPr bwMode="auto">
          <a:xfrm>
            <a:off x="2768600" y="2584450"/>
            <a:ext cx="5410200" cy="0"/>
          </a:xfrm>
          <a:prstGeom prst="line">
            <a:avLst/>
          </a:prstGeom>
          <a:noFill/>
          <a:ln w="57150">
            <a:solidFill>
              <a:srgbClr val="000099"/>
            </a:solidFill>
            <a:round/>
          </a:ln>
        </p:spPr>
        <p:txBody>
          <a:bodyPr wrap="none" anchor="ctr"/>
          <a:lstStyle/>
          <a:p>
            <a:endParaRPr lang="en-US"/>
          </a:p>
        </p:txBody>
      </p:sp>
      <p:sp>
        <p:nvSpPr>
          <p:cNvPr id="106504" name="Line 8"/>
          <p:cNvSpPr>
            <a:spLocks noChangeShapeType="1"/>
          </p:cNvSpPr>
          <p:nvPr/>
        </p:nvSpPr>
        <p:spPr bwMode="auto">
          <a:xfrm>
            <a:off x="2768600" y="5556250"/>
            <a:ext cx="5410200" cy="0"/>
          </a:xfrm>
          <a:prstGeom prst="line">
            <a:avLst/>
          </a:prstGeom>
          <a:noFill/>
          <a:ln w="57150">
            <a:solidFill>
              <a:srgbClr val="000099"/>
            </a:solidFill>
            <a:round/>
          </a:ln>
        </p:spPr>
        <p:txBody>
          <a:bodyPr wrap="none" anchor="ctr"/>
          <a:lstStyle/>
          <a:p>
            <a:endParaRPr lang="en-US"/>
          </a:p>
        </p:txBody>
      </p:sp>
      <p:sp>
        <p:nvSpPr>
          <p:cNvPr id="106505" name="Line 9"/>
          <p:cNvSpPr>
            <a:spLocks noChangeShapeType="1"/>
          </p:cNvSpPr>
          <p:nvPr/>
        </p:nvSpPr>
        <p:spPr bwMode="auto">
          <a:xfrm>
            <a:off x="2768600" y="4794250"/>
            <a:ext cx="5410200" cy="0"/>
          </a:xfrm>
          <a:prstGeom prst="line">
            <a:avLst/>
          </a:prstGeom>
          <a:noFill/>
          <a:ln w="57150">
            <a:solidFill>
              <a:srgbClr val="000099"/>
            </a:solidFill>
            <a:round/>
          </a:ln>
        </p:spPr>
        <p:txBody>
          <a:bodyPr wrap="none" anchor="ctr"/>
          <a:lstStyle/>
          <a:p>
            <a:endParaRPr lang="en-US"/>
          </a:p>
        </p:txBody>
      </p:sp>
      <p:sp>
        <p:nvSpPr>
          <p:cNvPr id="106506" name="Line 10"/>
          <p:cNvSpPr>
            <a:spLocks noChangeShapeType="1"/>
          </p:cNvSpPr>
          <p:nvPr/>
        </p:nvSpPr>
        <p:spPr bwMode="auto">
          <a:xfrm>
            <a:off x="2768600" y="4032250"/>
            <a:ext cx="5410200" cy="0"/>
          </a:xfrm>
          <a:prstGeom prst="line">
            <a:avLst/>
          </a:prstGeom>
          <a:noFill/>
          <a:ln w="57150">
            <a:solidFill>
              <a:srgbClr val="000099"/>
            </a:solidFill>
            <a:round/>
          </a:ln>
        </p:spPr>
        <p:txBody>
          <a:bodyPr wrap="none" anchor="ctr"/>
          <a:lstStyle/>
          <a:p>
            <a:endParaRPr lang="en-US"/>
          </a:p>
        </p:txBody>
      </p:sp>
      <p:sp>
        <p:nvSpPr>
          <p:cNvPr id="106507" name="Line 11"/>
          <p:cNvSpPr>
            <a:spLocks noChangeShapeType="1"/>
          </p:cNvSpPr>
          <p:nvPr/>
        </p:nvSpPr>
        <p:spPr bwMode="auto">
          <a:xfrm>
            <a:off x="2768600" y="3346450"/>
            <a:ext cx="5410200" cy="0"/>
          </a:xfrm>
          <a:prstGeom prst="line">
            <a:avLst/>
          </a:prstGeom>
          <a:noFill/>
          <a:ln w="57150">
            <a:solidFill>
              <a:srgbClr val="000099"/>
            </a:solidFill>
            <a:round/>
          </a:ln>
        </p:spPr>
        <p:txBody>
          <a:bodyPr wrap="none" anchor="ctr"/>
          <a:lstStyle/>
          <a:p>
            <a:endParaRPr lang="en-US"/>
          </a:p>
        </p:txBody>
      </p:sp>
      <p:sp>
        <p:nvSpPr>
          <p:cNvPr id="106508" name="Line 12"/>
          <p:cNvSpPr>
            <a:spLocks noChangeShapeType="1"/>
          </p:cNvSpPr>
          <p:nvPr/>
        </p:nvSpPr>
        <p:spPr bwMode="auto">
          <a:xfrm>
            <a:off x="2768600" y="6167438"/>
            <a:ext cx="5410200" cy="0"/>
          </a:xfrm>
          <a:prstGeom prst="line">
            <a:avLst/>
          </a:prstGeom>
          <a:noFill/>
          <a:ln w="57150">
            <a:solidFill>
              <a:srgbClr val="000099"/>
            </a:solidFill>
            <a:round/>
          </a:ln>
        </p:spPr>
        <p:txBody>
          <a:bodyPr wrap="none" anchor="ctr"/>
          <a:lstStyle/>
          <a:p>
            <a:endParaRPr lang="en-US"/>
          </a:p>
        </p:txBody>
      </p:sp>
      <p:sp>
        <p:nvSpPr>
          <p:cNvPr id="106509" name="Text Box 13"/>
          <p:cNvSpPr txBox="1">
            <a:spLocks noChangeArrowheads="1"/>
          </p:cNvSpPr>
          <p:nvPr/>
        </p:nvSpPr>
        <p:spPr bwMode="auto">
          <a:xfrm>
            <a:off x="8358188" y="1938338"/>
            <a:ext cx="1655762" cy="457200"/>
          </a:xfrm>
          <a:prstGeom prst="rect">
            <a:avLst/>
          </a:prstGeom>
          <a:noFill/>
          <a:ln w="9525">
            <a:noFill/>
            <a:miter lim="800000"/>
          </a:ln>
        </p:spPr>
        <p:txBody>
          <a:bodyPr>
            <a:spAutoFit/>
          </a:bodyPr>
          <a:lstStyle/>
          <a:p>
            <a:pPr algn="ctr">
              <a:spcBef>
                <a:spcPct val="50000"/>
              </a:spcBef>
            </a:pPr>
            <a:r>
              <a:rPr lang="zh-CN" altLang="en-US"/>
              <a:t>最高</a:t>
            </a:r>
            <a:endParaRPr lang="zh-CN" altLang="en-US"/>
          </a:p>
        </p:txBody>
      </p:sp>
      <p:sp>
        <p:nvSpPr>
          <p:cNvPr id="106510" name="Text Box 14"/>
          <p:cNvSpPr txBox="1">
            <a:spLocks noChangeArrowheads="1"/>
          </p:cNvSpPr>
          <p:nvPr/>
        </p:nvSpPr>
        <p:spPr bwMode="auto">
          <a:xfrm>
            <a:off x="8358188" y="2730500"/>
            <a:ext cx="1655762" cy="457200"/>
          </a:xfrm>
          <a:prstGeom prst="rect">
            <a:avLst/>
          </a:prstGeom>
          <a:noFill/>
          <a:ln w="9525">
            <a:noFill/>
            <a:miter lim="800000"/>
          </a:ln>
        </p:spPr>
        <p:txBody>
          <a:bodyPr>
            <a:spAutoFit/>
          </a:bodyPr>
          <a:lstStyle/>
          <a:p>
            <a:pPr algn="ctr">
              <a:spcBef>
                <a:spcPct val="50000"/>
              </a:spcBef>
            </a:pPr>
            <a:r>
              <a:rPr lang="zh-CN" altLang="en-US"/>
              <a:t>次高</a:t>
            </a:r>
            <a:endParaRPr lang="zh-CN" altLang="en-US"/>
          </a:p>
        </p:txBody>
      </p:sp>
      <p:sp>
        <p:nvSpPr>
          <p:cNvPr id="106511" name="Text Box 15"/>
          <p:cNvSpPr txBox="1">
            <a:spLocks noChangeArrowheads="1"/>
          </p:cNvSpPr>
          <p:nvPr/>
        </p:nvSpPr>
        <p:spPr bwMode="auto">
          <a:xfrm>
            <a:off x="8429625" y="6330950"/>
            <a:ext cx="1655763" cy="457200"/>
          </a:xfrm>
          <a:prstGeom prst="rect">
            <a:avLst/>
          </a:prstGeom>
          <a:noFill/>
          <a:ln w="9525">
            <a:noFill/>
            <a:miter lim="800000"/>
          </a:ln>
        </p:spPr>
        <p:txBody>
          <a:bodyPr>
            <a:spAutoFit/>
          </a:bodyPr>
          <a:lstStyle/>
          <a:p>
            <a:pPr algn="ctr">
              <a:spcBef>
                <a:spcPct val="50000"/>
              </a:spcBef>
            </a:pPr>
            <a:r>
              <a:rPr lang="zh-CN" altLang="en-US"/>
              <a:t>最低</a:t>
            </a:r>
            <a:endParaRPr lang="zh-CN" altLang="en-US"/>
          </a:p>
        </p:txBody>
      </p:sp>
      <p:sp>
        <p:nvSpPr>
          <p:cNvPr id="106512" name="Text Box 16"/>
          <p:cNvSpPr txBox="1">
            <a:spLocks noChangeArrowheads="1"/>
          </p:cNvSpPr>
          <p:nvPr/>
        </p:nvSpPr>
        <p:spPr bwMode="auto">
          <a:xfrm>
            <a:off x="8429625" y="5681663"/>
            <a:ext cx="1655763" cy="457200"/>
          </a:xfrm>
          <a:prstGeom prst="rect">
            <a:avLst/>
          </a:prstGeom>
          <a:noFill/>
          <a:ln w="9525">
            <a:noFill/>
            <a:miter lim="800000"/>
          </a:ln>
        </p:spPr>
        <p:txBody>
          <a:bodyPr>
            <a:spAutoFit/>
          </a:bodyPr>
          <a:lstStyle/>
          <a:p>
            <a:pPr algn="ctr">
              <a:spcBef>
                <a:spcPct val="50000"/>
              </a:spcBef>
            </a:pPr>
            <a:r>
              <a:rPr lang="zh-CN" altLang="en-US"/>
              <a:t>次低</a:t>
            </a:r>
            <a:endParaRPr lang="zh-CN" altLang="en-US"/>
          </a:p>
        </p:txBody>
      </p:sp>
    </p:spTree>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配对比较法</a:t>
            </a:r>
            <a:endParaRPr lang="zh-CN" altLang="en-US" sz="3200" b="1" smtClean="0">
              <a:solidFill>
                <a:srgbClr val="FFFFFF"/>
              </a:solidFill>
              <a:latin typeface="华文中宋" pitchFamily="2" charset="-122"/>
              <a:ea typeface="华文中宋" pitchFamily="2" charset="-122"/>
            </a:endParaRPr>
          </a:p>
        </p:txBody>
      </p:sp>
      <p:grpSp>
        <p:nvGrpSpPr>
          <p:cNvPr id="107523" name="Group 3"/>
          <p:cNvGrpSpPr/>
          <p:nvPr/>
        </p:nvGrpSpPr>
        <p:grpSpPr bwMode="auto">
          <a:xfrm>
            <a:off x="304800" y="1447800"/>
            <a:ext cx="10134600" cy="5181600"/>
            <a:chOff x="192" y="912"/>
            <a:chExt cx="6288" cy="3216"/>
          </a:xfrm>
        </p:grpSpPr>
        <p:sp>
          <p:nvSpPr>
            <p:cNvPr id="761860" name="Text Box 4"/>
            <p:cNvSpPr txBox="1">
              <a:spLocks noChangeArrowheads="1"/>
            </p:cNvSpPr>
            <p:nvPr/>
          </p:nvSpPr>
          <p:spPr bwMode="auto">
            <a:xfrm>
              <a:off x="192" y="912"/>
              <a:ext cx="6288" cy="3157"/>
            </a:xfrm>
            <a:prstGeom prst="rect">
              <a:avLst/>
            </a:prstGeom>
            <a:solidFill>
              <a:schemeClr val="hlink"/>
            </a:solidFill>
            <a:ln w="57150">
              <a:solidFill>
                <a:srgbClr val="000099"/>
              </a:solidFill>
              <a:miter lim="800000"/>
            </a:ln>
            <a:effectLst>
              <a:outerShdw dist="107763" dir="2700000" algn="ctr" rotWithShape="0">
                <a:schemeClr val="bg2"/>
              </a:outerShdw>
            </a:effectLst>
          </p:spPr>
          <p:txBody>
            <a:bodyPr lIns="104498" tIns="52249" rIns="104498" bIns="52249">
              <a:spAutoFit/>
            </a:bodyPr>
            <a:lstStyle/>
            <a:p>
              <a:pPr algn="l" defTabSz="1044575">
                <a:lnSpc>
                  <a:spcPct val="140000"/>
                </a:lnSpc>
                <a:spcBef>
                  <a:spcPct val="50000"/>
                </a:spcBef>
                <a:buClr>
                  <a:srgbClr val="FF5050"/>
                </a:buClr>
                <a:defRPr/>
              </a:pPr>
              <a:r>
                <a:rPr lang="en-US" altLang="zh-CN" sz="2200" dirty="0">
                  <a:latin typeface="宋体" panose="02010600030101010101" pitchFamily="2" charset="-122"/>
                </a:rPr>
                <a:t>      </a:t>
              </a:r>
              <a:r>
                <a:rPr lang="zh-CN" altLang="en-US" sz="2200" dirty="0">
                  <a:latin typeface="宋体" panose="02010600030101010101" pitchFamily="2" charset="-122"/>
                </a:rPr>
                <a:t>职位</a:t>
              </a:r>
              <a:r>
                <a:rPr lang="en-US" altLang="zh-CN" sz="2200" dirty="0">
                  <a:latin typeface="宋体" panose="02010600030101010101" pitchFamily="2" charset="-122"/>
                </a:rPr>
                <a:t>A </a:t>
              </a:r>
              <a:r>
                <a:rPr lang="zh-CN" altLang="zh-CN" sz="2200" dirty="0">
                  <a:latin typeface="宋体" panose="02010600030101010101" pitchFamily="2" charset="-122"/>
                </a:rPr>
                <a:t>职位</a:t>
              </a:r>
              <a:r>
                <a:rPr lang="en-US" altLang="zh-CN" sz="2200" dirty="0">
                  <a:latin typeface="宋体" panose="02010600030101010101" pitchFamily="2" charset="-122"/>
                </a:rPr>
                <a:t>B </a:t>
              </a:r>
              <a:r>
                <a:rPr lang="zh-CN" altLang="en-US" sz="2200" dirty="0">
                  <a:latin typeface="宋体" panose="02010600030101010101" pitchFamily="2" charset="-122"/>
                </a:rPr>
                <a:t>职位</a:t>
              </a:r>
              <a:r>
                <a:rPr lang="en-US" altLang="zh-CN" sz="2200" dirty="0">
                  <a:latin typeface="宋体" panose="02010600030101010101" pitchFamily="2" charset="-122"/>
                </a:rPr>
                <a:t>C </a:t>
              </a:r>
              <a:r>
                <a:rPr lang="zh-CN" altLang="en-US" sz="2200" dirty="0">
                  <a:latin typeface="宋体" panose="02010600030101010101" pitchFamily="2" charset="-122"/>
                </a:rPr>
                <a:t>职位</a:t>
              </a:r>
              <a:r>
                <a:rPr lang="en-US" altLang="zh-CN" sz="2200" dirty="0">
                  <a:latin typeface="宋体" panose="02010600030101010101" pitchFamily="2" charset="-122"/>
                </a:rPr>
                <a:t>D </a:t>
              </a:r>
              <a:r>
                <a:rPr lang="zh-CN" altLang="en-US" sz="2200" dirty="0">
                  <a:latin typeface="宋体" panose="02010600030101010101" pitchFamily="2" charset="-122"/>
                </a:rPr>
                <a:t>职位</a:t>
              </a:r>
              <a:r>
                <a:rPr lang="en-US" altLang="zh-CN" sz="2200" dirty="0">
                  <a:latin typeface="宋体" panose="02010600030101010101" pitchFamily="2" charset="-122"/>
                </a:rPr>
                <a:t>E </a:t>
              </a:r>
              <a:r>
                <a:rPr lang="zh-CN" altLang="en-US" sz="2200" dirty="0">
                  <a:latin typeface="宋体" panose="02010600030101010101" pitchFamily="2" charset="-122"/>
                </a:rPr>
                <a:t>职位</a:t>
              </a:r>
              <a:r>
                <a:rPr lang="en-US" altLang="zh-CN" sz="2200" dirty="0">
                  <a:latin typeface="宋体" panose="02010600030101010101" pitchFamily="2" charset="-122"/>
                </a:rPr>
                <a:t>F </a:t>
              </a:r>
              <a:r>
                <a:rPr lang="zh-CN" altLang="zh-CN" sz="2200" dirty="0">
                  <a:latin typeface="宋体" panose="02010600030101010101" pitchFamily="2" charset="-122"/>
                </a:rPr>
                <a:t>职位</a:t>
              </a:r>
              <a:r>
                <a:rPr lang="en-US" altLang="zh-CN" sz="2200" dirty="0">
                  <a:latin typeface="宋体" panose="02010600030101010101" pitchFamily="2" charset="-122"/>
                </a:rPr>
                <a:t>G </a:t>
              </a:r>
              <a:r>
                <a:rPr lang="zh-CN" altLang="zh-CN" sz="2200" dirty="0">
                  <a:latin typeface="宋体" panose="02010600030101010101" pitchFamily="2" charset="-122"/>
                </a:rPr>
                <a:t>总计      职位名称</a:t>
              </a:r>
              <a:endParaRPr lang="zh-CN" altLang="en-US" sz="2200" dirty="0">
                <a:latin typeface="宋体" panose="02010600030101010101" pitchFamily="2" charset="-122"/>
              </a:endParaRPr>
            </a:p>
            <a:p>
              <a:pPr algn="l" defTabSz="1044575">
                <a:lnSpc>
                  <a:spcPct val="140000"/>
                </a:lnSpc>
                <a:spcBef>
                  <a:spcPct val="50000"/>
                </a:spcBef>
                <a:buClr>
                  <a:srgbClr val="FF5050"/>
                </a:buClr>
                <a:defRPr/>
              </a:pPr>
              <a:r>
                <a:rPr lang="zh-CN" altLang="en-US" sz="2200" dirty="0">
                  <a:latin typeface="宋体" panose="02010600030101010101" pitchFamily="2" charset="-122"/>
                </a:rPr>
                <a:t>职位</a:t>
              </a:r>
              <a:r>
                <a:rPr lang="en-US" altLang="zh-CN" sz="2200" dirty="0">
                  <a:latin typeface="宋体" panose="02010600030101010101" pitchFamily="2" charset="-122"/>
                </a:rPr>
                <a:t>A   </a:t>
              </a:r>
              <a:r>
                <a:rPr lang="zh-CN" altLang="en-US" sz="2200" dirty="0">
                  <a:latin typeface="宋体" panose="02010600030101010101" pitchFamily="2" charset="-122"/>
                </a:rPr>
                <a:t>－    </a:t>
              </a:r>
              <a:r>
                <a:rPr lang="zh-CN" altLang="en-US" sz="2200" dirty="0">
                  <a:solidFill>
                    <a:srgbClr val="FF3300"/>
                  </a:solidFill>
                  <a:latin typeface="宋体" panose="02010600030101010101" pitchFamily="2" charset="-122"/>
                  <a:sym typeface="Wingdings" panose="05000000000000000000" pitchFamily="2" charset="2"/>
                </a:rPr>
                <a:t>                         </a:t>
              </a:r>
              <a:r>
                <a:rPr lang="en-US" altLang="zh-CN" sz="2200" dirty="0">
                  <a:solidFill>
                    <a:srgbClr val="6600CC"/>
                  </a:solidFill>
                  <a:latin typeface="宋体" panose="02010600030101010101" pitchFamily="2" charset="-122"/>
                  <a:sym typeface="Wingdings" panose="05000000000000000000" pitchFamily="2" charset="2"/>
                </a:rPr>
                <a:t>6       </a:t>
              </a:r>
              <a:r>
                <a:rPr lang="zh-CN" altLang="zh-CN" sz="2200" dirty="0">
                  <a:solidFill>
                    <a:srgbClr val="6600CC"/>
                  </a:solidFill>
                  <a:latin typeface="宋体" panose="02010600030101010101" pitchFamily="2" charset="-122"/>
                  <a:sym typeface="Wingdings" panose="05000000000000000000" pitchFamily="2" charset="2"/>
                </a:rPr>
                <a:t>总   裁</a:t>
              </a:r>
              <a:endParaRPr lang="zh-CN" altLang="zh-CN" sz="2200" dirty="0">
                <a:latin typeface="宋体" panose="02010600030101010101" pitchFamily="2" charset="-122"/>
              </a:endParaRPr>
            </a:p>
            <a:p>
              <a:pPr algn="l" defTabSz="1044575">
                <a:lnSpc>
                  <a:spcPct val="140000"/>
                </a:lnSpc>
                <a:spcBef>
                  <a:spcPct val="50000"/>
                </a:spcBef>
                <a:buClr>
                  <a:srgbClr val="FF5050"/>
                </a:buClr>
                <a:defRPr/>
              </a:pPr>
              <a:r>
                <a:rPr lang="zh-CN" altLang="en-US" sz="2200" dirty="0">
                  <a:latin typeface="宋体" panose="02010600030101010101" pitchFamily="2" charset="-122"/>
                </a:rPr>
                <a:t>职位</a:t>
              </a:r>
              <a:r>
                <a:rPr lang="en-US" altLang="zh-CN" sz="2200" dirty="0">
                  <a:latin typeface="宋体" panose="02010600030101010101" pitchFamily="2" charset="-122"/>
                </a:rPr>
                <a:t>B   </a:t>
              </a:r>
              <a:r>
                <a:rPr lang="en-US" altLang="zh-CN" sz="2200" dirty="0">
                  <a:latin typeface="宋体" panose="02010600030101010101" pitchFamily="2" charset="-122"/>
                  <a:sym typeface="Wingdings" panose="05000000000000000000" pitchFamily="2" charset="2"/>
                </a:rPr>
                <a:t>    </a:t>
              </a:r>
              <a:r>
                <a:rPr lang="zh-CN" altLang="en-US" sz="2200" dirty="0">
                  <a:latin typeface="宋体" panose="02010600030101010101" pitchFamily="2" charset="-122"/>
                  <a:sym typeface="Wingdings" panose="05000000000000000000" pitchFamily="2" charset="2"/>
                </a:rPr>
                <a:t>－    </a:t>
              </a:r>
              <a:r>
                <a:rPr lang="zh-CN" altLang="en-US" sz="2200" dirty="0">
                  <a:solidFill>
                    <a:srgbClr val="FF3300"/>
                  </a:solidFill>
                  <a:latin typeface="宋体" panose="02010600030101010101" pitchFamily="2" charset="-122"/>
                  <a:sym typeface="Wingdings" panose="05000000000000000000" pitchFamily="2" charset="2"/>
                </a:rPr>
                <a:t>                     </a:t>
              </a:r>
              <a:r>
                <a:rPr lang="en-US" altLang="zh-CN" sz="2200" dirty="0">
                  <a:solidFill>
                    <a:srgbClr val="6600CC"/>
                  </a:solidFill>
                  <a:latin typeface="宋体" panose="02010600030101010101" pitchFamily="2" charset="-122"/>
                  <a:sym typeface="Wingdings" panose="05000000000000000000" pitchFamily="2" charset="2"/>
                </a:rPr>
                <a:t>5    </a:t>
              </a:r>
              <a:r>
                <a:rPr lang="zh-CN" altLang="zh-CN" sz="1900" dirty="0">
                  <a:solidFill>
                    <a:srgbClr val="6600CC"/>
                  </a:solidFill>
                  <a:latin typeface="宋体" panose="02010600030101010101" pitchFamily="2" charset="-122"/>
                  <a:sym typeface="Wingdings" panose="05000000000000000000" pitchFamily="2" charset="2"/>
                </a:rPr>
                <a:t>副总裁/首席建筑师</a:t>
              </a:r>
              <a:endParaRPr lang="zh-CN" altLang="en-US" sz="2200" dirty="0">
                <a:latin typeface="宋体" panose="02010600030101010101" pitchFamily="2" charset="-122"/>
              </a:endParaRPr>
            </a:p>
            <a:p>
              <a:pPr algn="l" defTabSz="1044575">
                <a:lnSpc>
                  <a:spcPct val="140000"/>
                </a:lnSpc>
                <a:spcBef>
                  <a:spcPct val="50000"/>
                </a:spcBef>
                <a:buClr>
                  <a:srgbClr val="FF5050"/>
                </a:buClr>
                <a:defRPr/>
              </a:pPr>
              <a:r>
                <a:rPr lang="zh-CN" altLang="en-US" sz="2200" dirty="0">
                  <a:latin typeface="宋体" panose="02010600030101010101" pitchFamily="2" charset="-122"/>
                </a:rPr>
                <a:t>职位</a:t>
              </a:r>
              <a:r>
                <a:rPr lang="en-US" altLang="zh-CN" sz="2200" dirty="0">
                  <a:latin typeface="宋体" panose="02010600030101010101" pitchFamily="2" charset="-122"/>
                </a:rPr>
                <a:t>C   </a:t>
              </a:r>
              <a:r>
                <a:rPr lang="en-US" altLang="zh-CN" sz="2200" dirty="0">
                  <a:latin typeface="宋体" panose="02010600030101010101" pitchFamily="2" charset="-122"/>
                  <a:sym typeface="Wingdings" panose="05000000000000000000" pitchFamily="2" charset="2"/>
                </a:rPr>
                <a:t>        </a:t>
              </a:r>
              <a:r>
                <a:rPr lang="zh-CN" altLang="en-US" sz="2200" dirty="0">
                  <a:latin typeface="宋体" panose="02010600030101010101" pitchFamily="2" charset="-122"/>
                  <a:sym typeface="Wingdings" panose="05000000000000000000" pitchFamily="2" charset="2"/>
                </a:rPr>
                <a:t>－    </a:t>
              </a:r>
              <a:r>
                <a:rPr lang="zh-CN" altLang="en-US" sz="2200" dirty="0">
                  <a:solidFill>
                    <a:srgbClr val="FF3300"/>
                  </a:solidFill>
                  <a:latin typeface="宋体" panose="02010600030101010101" pitchFamily="2" charset="-122"/>
                  <a:sym typeface="Wingdings" panose="05000000000000000000" pitchFamily="2" charset="2"/>
                </a:rPr>
                <a:t>            </a:t>
              </a:r>
              <a:r>
                <a:rPr lang="zh-CN" altLang="en-US" sz="2200" dirty="0">
                  <a:latin typeface="宋体" panose="02010600030101010101" pitchFamily="2" charset="-122"/>
                  <a:sym typeface="Wingdings" panose="05000000000000000000" pitchFamily="2" charset="2"/>
                </a:rPr>
                <a:t>     </a:t>
              </a:r>
              <a:r>
                <a:rPr lang="en-US" altLang="zh-CN" sz="2200" dirty="0">
                  <a:solidFill>
                    <a:srgbClr val="6600CC"/>
                  </a:solidFill>
                  <a:latin typeface="宋体" panose="02010600030101010101" pitchFamily="2" charset="-122"/>
                  <a:sym typeface="Wingdings" panose="05000000000000000000" pitchFamily="2" charset="2"/>
                </a:rPr>
                <a:t>3       </a:t>
              </a:r>
              <a:r>
                <a:rPr lang="zh-CN" altLang="en-US" sz="2200" dirty="0">
                  <a:solidFill>
                    <a:srgbClr val="6600CC"/>
                  </a:solidFill>
                  <a:latin typeface="宋体" panose="02010600030101010101" pitchFamily="2" charset="-122"/>
                  <a:sym typeface="Wingdings" panose="05000000000000000000" pitchFamily="2" charset="2"/>
                </a:rPr>
                <a:t>高级技师</a:t>
              </a:r>
              <a:endParaRPr lang="zh-CN" altLang="en-US" sz="2200" dirty="0">
                <a:latin typeface="宋体" panose="02010600030101010101" pitchFamily="2" charset="-122"/>
              </a:endParaRPr>
            </a:p>
            <a:p>
              <a:pPr algn="l" defTabSz="1044575">
                <a:lnSpc>
                  <a:spcPct val="140000"/>
                </a:lnSpc>
                <a:spcBef>
                  <a:spcPct val="50000"/>
                </a:spcBef>
                <a:buClr>
                  <a:srgbClr val="FF5050"/>
                </a:buClr>
                <a:defRPr/>
              </a:pPr>
              <a:r>
                <a:rPr lang="zh-CN" altLang="en-US" sz="2200" dirty="0">
                  <a:latin typeface="宋体" panose="02010600030101010101" pitchFamily="2" charset="-122"/>
                </a:rPr>
                <a:t>职位</a:t>
              </a:r>
              <a:r>
                <a:rPr lang="en-US" altLang="zh-CN" sz="2200" dirty="0">
                  <a:latin typeface="宋体" panose="02010600030101010101" pitchFamily="2" charset="-122"/>
                </a:rPr>
                <a:t>D   </a:t>
              </a:r>
              <a:r>
                <a:rPr lang="en-US" altLang="zh-CN" sz="2200" dirty="0">
                  <a:latin typeface="宋体" panose="02010600030101010101" pitchFamily="2" charset="-122"/>
                  <a:sym typeface="Wingdings" panose="05000000000000000000" pitchFamily="2" charset="2"/>
                </a:rPr>
                <a:t>            </a:t>
              </a:r>
              <a:r>
                <a:rPr lang="zh-CN" altLang="en-US" sz="2200" dirty="0">
                  <a:latin typeface="宋体" panose="02010600030101010101" pitchFamily="2" charset="-122"/>
                  <a:sym typeface="Wingdings" panose="05000000000000000000" pitchFamily="2" charset="2"/>
                </a:rPr>
                <a:t>－    </a:t>
              </a:r>
              <a:r>
                <a:rPr lang="zh-CN" altLang="en-US" sz="2200" dirty="0">
                  <a:solidFill>
                    <a:srgbClr val="FF3300"/>
                  </a:solidFill>
                  <a:latin typeface="宋体" panose="02010600030101010101" pitchFamily="2" charset="-122"/>
                  <a:sym typeface="Wingdings" panose="05000000000000000000" pitchFamily="2" charset="2"/>
                </a:rPr>
                <a:t>    </a:t>
              </a:r>
              <a:r>
                <a:rPr lang="zh-CN" altLang="en-US" sz="2200" dirty="0">
                  <a:latin typeface="宋体" panose="02010600030101010101" pitchFamily="2" charset="-122"/>
                  <a:sym typeface="Wingdings" panose="05000000000000000000" pitchFamily="2" charset="2"/>
                </a:rPr>
                <a:t>         </a:t>
              </a:r>
              <a:r>
                <a:rPr lang="en-US" altLang="zh-CN" sz="2200" dirty="0">
                  <a:solidFill>
                    <a:srgbClr val="6600CC"/>
                  </a:solidFill>
                  <a:latin typeface="宋体" panose="02010600030101010101" pitchFamily="2" charset="-122"/>
                  <a:sym typeface="Wingdings" panose="05000000000000000000" pitchFamily="2" charset="2"/>
                </a:rPr>
                <a:t>1       </a:t>
              </a:r>
              <a:r>
                <a:rPr lang="zh-CN" altLang="zh-CN" sz="2200" dirty="0">
                  <a:solidFill>
                    <a:srgbClr val="6600CC"/>
                  </a:solidFill>
                  <a:latin typeface="宋体" panose="02010600030101010101" pitchFamily="2" charset="-122"/>
                  <a:sym typeface="Wingdings" panose="05000000000000000000" pitchFamily="2" charset="2"/>
                </a:rPr>
                <a:t>技师</a:t>
              </a:r>
              <a:endParaRPr lang="zh-CN" altLang="en-US" sz="2200" dirty="0">
                <a:latin typeface="宋体" panose="02010600030101010101" pitchFamily="2" charset="-122"/>
              </a:endParaRPr>
            </a:p>
            <a:p>
              <a:pPr algn="l" defTabSz="1044575">
                <a:lnSpc>
                  <a:spcPct val="140000"/>
                </a:lnSpc>
                <a:spcBef>
                  <a:spcPct val="50000"/>
                </a:spcBef>
                <a:buClr>
                  <a:srgbClr val="FF5050"/>
                </a:buClr>
                <a:defRPr/>
              </a:pPr>
              <a:r>
                <a:rPr lang="zh-CN" altLang="en-US" sz="2200" dirty="0">
                  <a:latin typeface="宋体" panose="02010600030101010101" pitchFamily="2" charset="-122"/>
                </a:rPr>
                <a:t>职位</a:t>
              </a:r>
              <a:r>
                <a:rPr lang="en-US" altLang="zh-CN" sz="2200" dirty="0">
                  <a:latin typeface="宋体" panose="02010600030101010101" pitchFamily="2" charset="-122"/>
                </a:rPr>
                <a:t>E   </a:t>
              </a:r>
              <a:r>
                <a:rPr lang="en-US" altLang="zh-CN" sz="2200" dirty="0">
                  <a:latin typeface="宋体" panose="02010600030101010101" pitchFamily="2" charset="-122"/>
                  <a:sym typeface="Wingdings" panose="05000000000000000000" pitchFamily="2" charset="2"/>
                </a:rPr>
                <a:t>                </a:t>
              </a:r>
              <a:r>
                <a:rPr lang="zh-CN" altLang="en-US" sz="2200" dirty="0">
                  <a:latin typeface="宋体" panose="02010600030101010101" pitchFamily="2" charset="-122"/>
                  <a:sym typeface="Wingdings" panose="05000000000000000000" pitchFamily="2" charset="2"/>
                </a:rPr>
                <a:t>－             </a:t>
              </a:r>
              <a:r>
                <a:rPr lang="en-US" altLang="zh-CN" sz="2200" dirty="0">
                  <a:solidFill>
                    <a:srgbClr val="6600CC"/>
                  </a:solidFill>
                  <a:latin typeface="宋体" panose="02010600030101010101" pitchFamily="2" charset="-122"/>
                  <a:sym typeface="Wingdings" panose="05000000000000000000" pitchFamily="2" charset="2"/>
                </a:rPr>
                <a:t>0     </a:t>
              </a:r>
              <a:r>
                <a:rPr lang="zh-CN" altLang="en-US" sz="2200" dirty="0">
                  <a:solidFill>
                    <a:srgbClr val="6600CC"/>
                  </a:solidFill>
                  <a:latin typeface="宋体" panose="02010600030101010101" pitchFamily="2" charset="-122"/>
                  <a:sym typeface="Wingdings" panose="05000000000000000000" pitchFamily="2" charset="2"/>
                </a:rPr>
                <a:t>秘书</a:t>
              </a:r>
              <a:r>
                <a:rPr lang="en-US" altLang="zh-CN" sz="2200" dirty="0">
                  <a:solidFill>
                    <a:srgbClr val="6600CC"/>
                  </a:solidFill>
                  <a:latin typeface="宋体" panose="02010600030101010101" pitchFamily="2" charset="-122"/>
                  <a:sym typeface="Wingdings" panose="05000000000000000000" pitchFamily="2" charset="2"/>
                </a:rPr>
                <a:t>/</a:t>
              </a:r>
              <a:r>
                <a:rPr lang="zh-CN" altLang="en-US" sz="2200" dirty="0">
                  <a:solidFill>
                    <a:srgbClr val="6600CC"/>
                  </a:solidFill>
                  <a:latin typeface="宋体" panose="02010600030101010101" pitchFamily="2" charset="-122"/>
                  <a:sym typeface="Wingdings" panose="05000000000000000000" pitchFamily="2" charset="2"/>
                </a:rPr>
                <a:t>接待员</a:t>
              </a:r>
              <a:endParaRPr lang="zh-CN" altLang="en-US" sz="2200" dirty="0">
                <a:solidFill>
                  <a:srgbClr val="6600CC"/>
                </a:solidFill>
                <a:latin typeface="宋体" panose="02010600030101010101" pitchFamily="2" charset="-122"/>
              </a:endParaRPr>
            </a:p>
            <a:p>
              <a:pPr algn="l" defTabSz="1044575">
                <a:lnSpc>
                  <a:spcPct val="140000"/>
                </a:lnSpc>
                <a:spcBef>
                  <a:spcPct val="50000"/>
                </a:spcBef>
                <a:buClr>
                  <a:srgbClr val="FF5050"/>
                </a:buClr>
                <a:defRPr/>
              </a:pPr>
              <a:r>
                <a:rPr lang="zh-CN" altLang="en-US" sz="2200" dirty="0">
                  <a:latin typeface="宋体" panose="02010600030101010101" pitchFamily="2" charset="-122"/>
                </a:rPr>
                <a:t>职位</a:t>
              </a:r>
              <a:r>
                <a:rPr lang="en-US" altLang="zh-CN" sz="2200" dirty="0">
                  <a:latin typeface="宋体" panose="02010600030101010101" pitchFamily="2" charset="-122"/>
                </a:rPr>
                <a:t>F   </a:t>
              </a:r>
              <a:r>
                <a:rPr lang="en-US" altLang="zh-CN" sz="2200" dirty="0">
                  <a:latin typeface="宋体" panose="02010600030101010101" pitchFamily="2" charset="-122"/>
                  <a:sym typeface="Wingdings" panose="05000000000000000000" pitchFamily="2" charset="2"/>
                </a:rPr>
                <a:t>                </a:t>
              </a:r>
              <a:r>
                <a:rPr lang="en-US" altLang="zh-CN" sz="2200" dirty="0">
                  <a:solidFill>
                    <a:srgbClr val="FF3300"/>
                  </a:solidFill>
                  <a:latin typeface="宋体" panose="02010600030101010101" pitchFamily="2" charset="-122"/>
                  <a:sym typeface="Wingdings" panose="05000000000000000000" pitchFamily="2" charset="2"/>
                </a:rPr>
                <a:t></a:t>
              </a:r>
              <a:r>
                <a:rPr lang="en-US" altLang="zh-CN" sz="2200" dirty="0">
                  <a:latin typeface="宋体" panose="02010600030101010101" pitchFamily="2" charset="-122"/>
                  <a:sym typeface="Wingdings" panose="05000000000000000000" pitchFamily="2" charset="2"/>
                </a:rPr>
                <a:t>    </a:t>
              </a:r>
              <a:r>
                <a:rPr lang="zh-CN" altLang="en-US" sz="2200" dirty="0">
                  <a:latin typeface="宋体" panose="02010600030101010101" pitchFamily="2" charset="-122"/>
                  <a:sym typeface="Wingdings" panose="05000000000000000000" pitchFamily="2" charset="2"/>
                </a:rPr>
                <a:t>－         </a:t>
              </a:r>
              <a:r>
                <a:rPr lang="en-US" altLang="zh-CN" sz="2200" dirty="0">
                  <a:solidFill>
                    <a:srgbClr val="6600CC"/>
                  </a:solidFill>
                  <a:latin typeface="宋体" panose="02010600030101010101" pitchFamily="2" charset="-122"/>
                  <a:sym typeface="Wingdings" panose="05000000000000000000" pitchFamily="2" charset="2"/>
                </a:rPr>
                <a:t>1       </a:t>
              </a:r>
              <a:r>
                <a:rPr lang="zh-CN" altLang="en-US" sz="2200" dirty="0">
                  <a:solidFill>
                    <a:srgbClr val="6600CC"/>
                  </a:solidFill>
                  <a:latin typeface="宋体" panose="02010600030101010101" pitchFamily="2" charset="-122"/>
                  <a:sym typeface="Wingdings" panose="05000000000000000000" pitchFamily="2" charset="2"/>
                </a:rPr>
                <a:t>评估师</a:t>
              </a:r>
              <a:endParaRPr lang="zh-CN" altLang="en-US" sz="2200" dirty="0">
                <a:latin typeface="宋体" panose="02010600030101010101" pitchFamily="2" charset="-122"/>
              </a:endParaRPr>
            </a:p>
            <a:p>
              <a:pPr algn="l" defTabSz="1044575">
                <a:lnSpc>
                  <a:spcPct val="140000"/>
                </a:lnSpc>
                <a:spcBef>
                  <a:spcPct val="50000"/>
                </a:spcBef>
                <a:buClr>
                  <a:srgbClr val="FF5050"/>
                </a:buClr>
                <a:defRPr/>
              </a:pPr>
              <a:r>
                <a:rPr lang="zh-CN" altLang="zh-CN" sz="2200" dirty="0">
                  <a:latin typeface="宋体" panose="02010600030101010101" pitchFamily="2" charset="-122"/>
                </a:rPr>
                <a:t>职位</a:t>
              </a:r>
              <a:r>
                <a:rPr lang="en-US" altLang="zh-CN" sz="2200" dirty="0">
                  <a:latin typeface="宋体" panose="02010600030101010101" pitchFamily="2" charset="-122"/>
                </a:rPr>
                <a:t>G   </a:t>
              </a:r>
              <a:r>
                <a:rPr lang="en-US" altLang="zh-CN" sz="2200" dirty="0">
                  <a:latin typeface="宋体" panose="02010600030101010101" pitchFamily="2" charset="-122"/>
                  <a:sym typeface="Wingdings" panose="05000000000000000000" pitchFamily="2" charset="2"/>
                </a:rPr>
                <a:t>        </a:t>
              </a:r>
              <a:r>
                <a:rPr lang="en-US" altLang="zh-CN" sz="2200" dirty="0">
                  <a:solidFill>
                    <a:srgbClr val="FF3300"/>
                  </a:solidFill>
                  <a:latin typeface="宋体" panose="02010600030101010101" pitchFamily="2" charset="-122"/>
                  <a:sym typeface="Wingdings" panose="05000000000000000000" pitchFamily="2" charset="2"/>
                </a:rPr>
                <a:t>                </a:t>
              </a:r>
              <a:r>
                <a:rPr lang="zh-CN" altLang="en-US" sz="2200" dirty="0">
                  <a:latin typeface="宋体" panose="02010600030101010101" pitchFamily="2" charset="-122"/>
                  <a:sym typeface="Wingdings" panose="05000000000000000000" pitchFamily="2" charset="2"/>
                </a:rPr>
                <a:t>－     </a:t>
              </a:r>
              <a:r>
                <a:rPr lang="en-US" altLang="zh-CN" sz="2200" dirty="0">
                  <a:solidFill>
                    <a:srgbClr val="6600CC"/>
                  </a:solidFill>
                  <a:latin typeface="宋体" panose="02010600030101010101" pitchFamily="2" charset="-122"/>
                  <a:sym typeface="Wingdings" panose="05000000000000000000" pitchFamily="2" charset="2"/>
                </a:rPr>
                <a:t>4       </a:t>
              </a:r>
              <a:r>
                <a:rPr lang="zh-CN" altLang="zh-CN" sz="2200" dirty="0">
                  <a:solidFill>
                    <a:srgbClr val="6600CC"/>
                  </a:solidFill>
                  <a:latin typeface="宋体" panose="02010600030101010101" pitchFamily="2" charset="-122"/>
                  <a:sym typeface="Wingdings" panose="05000000000000000000" pitchFamily="2" charset="2"/>
                </a:rPr>
                <a:t>设计师</a:t>
              </a:r>
              <a:endParaRPr lang="zh-CN" altLang="en-US" sz="2200" dirty="0">
                <a:solidFill>
                  <a:srgbClr val="FF3300"/>
                </a:solidFill>
                <a:latin typeface="宋体" panose="02010600030101010101" pitchFamily="2" charset="-122"/>
                <a:sym typeface="Wingdings" panose="05000000000000000000" pitchFamily="2" charset="2"/>
              </a:endParaRPr>
            </a:p>
          </p:txBody>
        </p:sp>
        <p:sp>
          <p:nvSpPr>
            <p:cNvPr id="107525" name="Line 5"/>
            <p:cNvSpPr>
              <a:spLocks noChangeShapeType="1"/>
            </p:cNvSpPr>
            <p:nvPr/>
          </p:nvSpPr>
          <p:spPr bwMode="auto">
            <a:xfrm>
              <a:off x="192" y="1776"/>
              <a:ext cx="6288" cy="0"/>
            </a:xfrm>
            <a:prstGeom prst="line">
              <a:avLst/>
            </a:prstGeom>
            <a:noFill/>
            <a:ln w="57150">
              <a:solidFill>
                <a:srgbClr val="000099"/>
              </a:solidFill>
              <a:round/>
            </a:ln>
          </p:spPr>
          <p:txBody>
            <a:bodyPr wrap="none" anchor="ctr"/>
            <a:lstStyle/>
            <a:p>
              <a:endParaRPr lang="en-US"/>
            </a:p>
          </p:txBody>
        </p:sp>
        <p:sp>
          <p:nvSpPr>
            <p:cNvPr id="107526" name="Line 6"/>
            <p:cNvSpPr>
              <a:spLocks noChangeShapeType="1"/>
            </p:cNvSpPr>
            <p:nvPr/>
          </p:nvSpPr>
          <p:spPr bwMode="auto">
            <a:xfrm>
              <a:off x="192" y="3360"/>
              <a:ext cx="6288" cy="0"/>
            </a:xfrm>
            <a:prstGeom prst="line">
              <a:avLst/>
            </a:prstGeom>
            <a:noFill/>
            <a:ln w="57150">
              <a:solidFill>
                <a:srgbClr val="000099"/>
              </a:solidFill>
              <a:round/>
            </a:ln>
          </p:spPr>
          <p:txBody>
            <a:bodyPr wrap="none" anchor="ctr"/>
            <a:lstStyle/>
            <a:p>
              <a:endParaRPr lang="en-US"/>
            </a:p>
          </p:txBody>
        </p:sp>
        <p:sp>
          <p:nvSpPr>
            <p:cNvPr id="107527" name="Line 7"/>
            <p:cNvSpPr>
              <a:spLocks noChangeShapeType="1"/>
            </p:cNvSpPr>
            <p:nvPr/>
          </p:nvSpPr>
          <p:spPr bwMode="auto">
            <a:xfrm>
              <a:off x="192" y="2928"/>
              <a:ext cx="6288" cy="0"/>
            </a:xfrm>
            <a:prstGeom prst="line">
              <a:avLst/>
            </a:prstGeom>
            <a:noFill/>
            <a:ln w="57150">
              <a:solidFill>
                <a:srgbClr val="000099"/>
              </a:solidFill>
              <a:round/>
            </a:ln>
          </p:spPr>
          <p:txBody>
            <a:bodyPr wrap="none" anchor="ctr"/>
            <a:lstStyle/>
            <a:p>
              <a:endParaRPr lang="en-US"/>
            </a:p>
          </p:txBody>
        </p:sp>
        <p:sp>
          <p:nvSpPr>
            <p:cNvPr id="107528" name="Line 8"/>
            <p:cNvSpPr>
              <a:spLocks noChangeShapeType="1"/>
            </p:cNvSpPr>
            <p:nvPr/>
          </p:nvSpPr>
          <p:spPr bwMode="auto">
            <a:xfrm>
              <a:off x="192" y="2544"/>
              <a:ext cx="6288" cy="0"/>
            </a:xfrm>
            <a:prstGeom prst="line">
              <a:avLst/>
            </a:prstGeom>
            <a:noFill/>
            <a:ln w="57150">
              <a:solidFill>
                <a:srgbClr val="000099"/>
              </a:solidFill>
              <a:round/>
            </a:ln>
          </p:spPr>
          <p:txBody>
            <a:bodyPr wrap="none" anchor="ctr"/>
            <a:lstStyle/>
            <a:p>
              <a:endParaRPr lang="en-US"/>
            </a:p>
          </p:txBody>
        </p:sp>
        <p:sp>
          <p:nvSpPr>
            <p:cNvPr id="107529" name="Line 9"/>
            <p:cNvSpPr>
              <a:spLocks noChangeShapeType="1"/>
            </p:cNvSpPr>
            <p:nvPr/>
          </p:nvSpPr>
          <p:spPr bwMode="auto">
            <a:xfrm>
              <a:off x="192" y="2160"/>
              <a:ext cx="6288" cy="0"/>
            </a:xfrm>
            <a:prstGeom prst="line">
              <a:avLst/>
            </a:prstGeom>
            <a:noFill/>
            <a:ln w="57150">
              <a:solidFill>
                <a:srgbClr val="000099"/>
              </a:solidFill>
              <a:round/>
            </a:ln>
          </p:spPr>
          <p:txBody>
            <a:bodyPr wrap="none" anchor="ctr"/>
            <a:lstStyle/>
            <a:p>
              <a:endParaRPr lang="en-US"/>
            </a:p>
          </p:txBody>
        </p:sp>
        <p:sp>
          <p:nvSpPr>
            <p:cNvPr id="107530" name="Line 10"/>
            <p:cNvSpPr>
              <a:spLocks noChangeShapeType="1"/>
            </p:cNvSpPr>
            <p:nvPr/>
          </p:nvSpPr>
          <p:spPr bwMode="auto">
            <a:xfrm>
              <a:off x="192" y="1344"/>
              <a:ext cx="6288" cy="0"/>
            </a:xfrm>
            <a:prstGeom prst="line">
              <a:avLst/>
            </a:prstGeom>
            <a:noFill/>
            <a:ln w="57150">
              <a:solidFill>
                <a:srgbClr val="000099"/>
              </a:solidFill>
              <a:round/>
            </a:ln>
          </p:spPr>
          <p:txBody>
            <a:bodyPr wrap="none" anchor="ctr"/>
            <a:lstStyle/>
            <a:p>
              <a:endParaRPr lang="en-US"/>
            </a:p>
          </p:txBody>
        </p:sp>
        <p:sp>
          <p:nvSpPr>
            <p:cNvPr id="107531" name="Line 11"/>
            <p:cNvSpPr>
              <a:spLocks noChangeShapeType="1"/>
            </p:cNvSpPr>
            <p:nvPr/>
          </p:nvSpPr>
          <p:spPr bwMode="auto">
            <a:xfrm>
              <a:off x="192" y="3744"/>
              <a:ext cx="6288" cy="0"/>
            </a:xfrm>
            <a:prstGeom prst="line">
              <a:avLst/>
            </a:prstGeom>
            <a:noFill/>
            <a:ln w="57150">
              <a:solidFill>
                <a:srgbClr val="000099"/>
              </a:solidFill>
              <a:round/>
            </a:ln>
          </p:spPr>
          <p:txBody>
            <a:bodyPr wrap="none" anchor="ctr"/>
            <a:lstStyle/>
            <a:p>
              <a:endParaRPr lang="en-US"/>
            </a:p>
          </p:txBody>
        </p:sp>
        <p:sp>
          <p:nvSpPr>
            <p:cNvPr id="107532" name="Line 12"/>
            <p:cNvSpPr>
              <a:spLocks noChangeShapeType="1"/>
            </p:cNvSpPr>
            <p:nvPr/>
          </p:nvSpPr>
          <p:spPr bwMode="auto">
            <a:xfrm>
              <a:off x="816" y="912"/>
              <a:ext cx="0" cy="3216"/>
            </a:xfrm>
            <a:prstGeom prst="line">
              <a:avLst/>
            </a:prstGeom>
            <a:noFill/>
            <a:ln w="57150">
              <a:solidFill>
                <a:srgbClr val="000099"/>
              </a:solidFill>
              <a:round/>
            </a:ln>
          </p:spPr>
          <p:txBody>
            <a:bodyPr wrap="none" anchor="ctr"/>
            <a:lstStyle/>
            <a:p>
              <a:endParaRPr lang="en-US"/>
            </a:p>
          </p:txBody>
        </p:sp>
        <p:sp>
          <p:nvSpPr>
            <p:cNvPr id="107533" name="Line 13"/>
            <p:cNvSpPr>
              <a:spLocks noChangeShapeType="1"/>
            </p:cNvSpPr>
            <p:nvPr/>
          </p:nvSpPr>
          <p:spPr bwMode="auto">
            <a:xfrm>
              <a:off x="1296" y="912"/>
              <a:ext cx="0" cy="3216"/>
            </a:xfrm>
            <a:prstGeom prst="line">
              <a:avLst/>
            </a:prstGeom>
            <a:noFill/>
            <a:ln w="57150">
              <a:solidFill>
                <a:srgbClr val="000099"/>
              </a:solidFill>
              <a:round/>
            </a:ln>
          </p:spPr>
          <p:txBody>
            <a:bodyPr wrap="none" anchor="ctr"/>
            <a:lstStyle/>
            <a:p>
              <a:endParaRPr lang="en-US"/>
            </a:p>
          </p:txBody>
        </p:sp>
        <p:sp>
          <p:nvSpPr>
            <p:cNvPr id="107534" name="Line 14"/>
            <p:cNvSpPr>
              <a:spLocks noChangeShapeType="1"/>
            </p:cNvSpPr>
            <p:nvPr/>
          </p:nvSpPr>
          <p:spPr bwMode="auto">
            <a:xfrm>
              <a:off x="1824" y="912"/>
              <a:ext cx="0" cy="3216"/>
            </a:xfrm>
            <a:prstGeom prst="line">
              <a:avLst/>
            </a:prstGeom>
            <a:noFill/>
            <a:ln w="57150">
              <a:solidFill>
                <a:srgbClr val="000099"/>
              </a:solidFill>
              <a:round/>
            </a:ln>
          </p:spPr>
          <p:txBody>
            <a:bodyPr wrap="none" anchor="ctr"/>
            <a:lstStyle/>
            <a:p>
              <a:endParaRPr lang="en-US"/>
            </a:p>
          </p:txBody>
        </p:sp>
        <p:sp>
          <p:nvSpPr>
            <p:cNvPr id="107535" name="Line 15"/>
            <p:cNvSpPr>
              <a:spLocks noChangeShapeType="1"/>
            </p:cNvSpPr>
            <p:nvPr/>
          </p:nvSpPr>
          <p:spPr bwMode="auto">
            <a:xfrm>
              <a:off x="2352" y="912"/>
              <a:ext cx="0" cy="3216"/>
            </a:xfrm>
            <a:prstGeom prst="line">
              <a:avLst/>
            </a:prstGeom>
            <a:noFill/>
            <a:ln w="57150">
              <a:solidFill>
                <a:srgbClr val="000099"/>
              </a:solidFill>
              <a:round/>
            </a:ln>
          </p:spPr>
          <p:txBody>
            <a:bodyPr wrap="none" anchor="ctr"/>
            <a:lstStyle/>
            <a:p>
              <a:endParaRPr lang="en-US"/>
            </a:p>
          </p:txBody>
        </p:sp>
        <p:sp>
          <p:nvSpPr>
            <p:cNvPr id="107536" name="Line 16"/>
            <p:cNvSpPr>
              <a:spLocks noChangeShapeType="1"/>
            </p:cNvSpPr>
            <p:nvPr/>
          </p:nvSpPr>
          <p:spPr bwMode="auto">
            <a:xfrm>
              <a:off x="2880" y="912"/>
              <a:ext cx="0" cy="3168"/>
            </a:xfrm>
            <a:prstGeom prst="line">
              <a:avLst/>
            </a:prstGeom>
            <a:noFill/>
            <a:ln w="57150">
              <a:solidFill>
                <a:srgbClr val="000099"/>
              </a:solidFill>
              <a:round/>
            </a:ln>
          </p:spPr>
          <p:txBody>
            <a:bodyPr wrap="none" anchor="ctr"/>
            <a:lstStyle/>
            <a:p>
              <a:endParaRPr lang="en-US"/>
            </a:p>
          </p:txBody>
        </p:sp>
        <p:sp>
          <p:nvSpPr>
            <p:cNvPr id="107537" name="Line 17"/>
            <p:cNvSpPr>
              <a:spLocks noChangeShapeType="1"/>
            </p:cNvSpPr>
            <p:nvPr/>
          </p:nvSpPr>
          <p:spPr bwMode="auto">
            <a:xfrm>
              <a:off x="3408" y="912"/>
              <a:ext cx="0" cy="3216"/>
            </a:xfrm>
            <a:prstGeom prst="line">
              <a:avLst/>
            </a:prstGeom>
            <a:noFill/>
            <a:ln w="57150">
              <a:solidFill>
                <a:srgbClr val="000099"/>
              </a:solidFill>
              <a:round/>
            </a:ln>
          </p:spPr>
          <p:txBody>
            <a:bodyPr wrap="none" anchor="ctr"/>
            <a:lstStyle/>
            <a:p>
              <a:endParaRPr lang="en-US"/>
            </a:p>
          </p:txBody>
        </p:sp>
        <p:sp>
          <p:nvSpPr>
            <p:cNvPr id="107538" name="Line 18"/>
            <p:cNvSpPr>
              <a:spLocks noChangeShapeType="1"/>
            </p:cNvSpPr>
            <p:nvPr/>
          </p:nvSpPr>
          <p:spPr bwMode="auto">
            <a:xfrm>
              <a:off x="3936" y="912"/>
              <a:ext cx="0" cy="3216"/>
            </a:xfrm>
            <a:prstGeom prst="line">
              <a:avLst/>
            </a:prstGeom>
            <a:noFill/>
            <a:ln w="57150">
              <a:solidFill>
                <a:srgbClr val="000099"/>
              </a:solidFill>
              <a:round/>
            </a:ln>
          </p:spPr>
          <p:txBody>
            <a:bodyPr wrap="none" anchor="ctr"/>
            <a:lstStyle/>
            <a:p>
              <a:endParaRPr lang="en-US"/>
            </a:p>
          </p:txBody>
        </p:sp>
        <p:sp>
          <p:nvSpPr>
            <p:cNvPr id="107539" name="Line 19"/>
            <p:cNvSpPr>
              <a:spLocks noChangeShapeType="1"/>
            </p:cNvSpPr>
            <p:nvPr/>
          </p:nvSpPr>
          <p:spPr bwMode="auto">
            <a:xfrm>
              <a:off x="4992" y="912"/>
              <a:ext cx="0" cy="3216"/>
            </a:xfrm>
            <a:prstGeom prst="line">
              <a:avLst/>
            </a:prstGeom>
            <a:noFill/>
            <a:ln w="57150">
              <a:solidFill>
                <a:srgbClr val="000099"/>
              </a:solidFill>
              <a:round/>
            </a:ln>
          </p:spPr>
          <p:txBody>
            <a:bodyPr wrap="none" anchor="ctr"/>
            <a:lstStyle/>
            <a:p>
              <a:endParaRPr lang="en-US"/>
            </a:p>
          </p:txBody>
        </p:sp>
        <p:sp>
          <p:nvSpPr>
            <p:cNvPr id="107540" name="Line 20"/>
            <p:cNvSpPr>
              <a:spLocks noChangeShapeType="1"/>
            </p:cNvSpPr>
            <p:nvPr/>
          </p:nvSpPr>
          <p:spPr bwMode="auto">
            <a:xfrm>
              <a:off x="4464" y="912"/>
              <a:ext cx="0" cy="3216"/>
            </a:xfrm>
            <a:prstGeom prst="line">
              <a:avLst/>
            </a:prstGeom>
            <a:noFill/>
            <a:ln w="57150">
              <a:solidFill>
                <a:srgbClr val="000099"/>
              </a:solidFill>
              <a:round/>
            </a:ln>
          </p:spPr>
          <p:txBody>
            <a:bodyPr wrap="none" anchor="ctr"/>
            <a:lstStyle/>
            <a:p>
              <a:endParaRPr lang="en-US"/>
            </a:p>
          </p:txBody>
        </p:sp>
      </p:grpSp>
    </p:spTree>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dirty="0">
                <a:solidFill>
                  <a:srgbClr val="FFFFFF"/>
                </a:solidFill>
                <a:latin typeface="华文中宋" pitchFamily="2" charset="-122"/>
                <a:ea typeface="华文中宋" pitchFamily="2" charset="-122"/>
              </a:rPr>
              <a:t>排序</a:t>
            </a:r>
            <a:r>
              <a:rPr lang="zh-CN" altLang="en-US" sz="3200" b="1" dirty="0" smtClean="0">
                <a:solidFill>
                  <a:srgbClr val="FFFFFF"/>
                </a:solidFill>
                <a:latin typeface="华文中宋" pitchFamily="2" charset="-122"/>
                <a:ea typeface="华文中宋" pitchFamily="2" charset="-122"/>
              </a:rPr>
              <a:t>法的操作步骤</a:t>
            </a:r>
            <a:endParaRPr lang="zh-CN" altLang="en-US" sz="3200" b="1" dirty="0" smtClean="0">
              <a:solidFill>
                <a:srgbClr val="FFFFFF"/>
              </a:solidFill>
              <a:latin typeface="华文中宋" pitchFamily="2" charset="-122"/>
              <a:ea typeface="华文中宋" pitchFamily="2" charset="-122"/>
            </a:endParaRPr>
          </a:p>
        </p:txBody>
      </p:sp>
      <p:graphicFrame>
        <p:nvGraphicFramePr>
          <p:cNvPr id="21" name="图示 20"/>
          <p:cNvGraphicFramePr/>
          <p:nvPr/>
        </p:nvGraphicFramePr>
        <p:xfrm>
          <a:off x="293377" y="1649733"/>
          <a:ext cx="10081246" cy="57607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排序法的评价</a:t>
            </a:r>
            <a:endParaRPr lang="zh-CN" altLang="en-US" sz="3200" b="1" smtClean="0">
              <a:solidFill>
                <a:srgbClr val="FFFFFF"/>
              </a:solidFill>
              <a:latin typeface="华文中宋" pitchFamily="2" charset="-122"/>
              <a:ea typeface="华文中宋" pitchFamily="2" charset="-122"/>
            </a:endParaRPr>
          </a:p>
        </p:txBody>
      </p:sp>
      <p:sp>
        <p:nvSpPr>
          <p:cNvPr id="108547" name="Text Box 3"/>
          <p:cNvSpPr txBox="1">
            <a:spLocks noChangeArrowheads="1"/>
          </p:cNvSpPr>
          <p:nvPr/>
        </p:nvSpPr>
        <p:spPr bwMode="auto">
          <a:xfrm>
            <a:off x="796925" y="1219200"/>
            <a:ext cx="8956675" cy="5260776"/>
          </a:xfrm>
          <a:prstGeom prst="rect">
            <a:avLst/>
          </a:prstGeom>
          <a:noFill/>
          <a:ln w="9525">
            <a:noFill/>
            <a:miter lim="800000"/>
          </a:ln>
        </p:spPr>
        <p:txBody>
          <a:bodyPr lIns="104498" tIns="52249" rIns="104498" bIns="52249">
            <a:spAutoFit/>
          </a:bodyPr>
          <a:lstStyle/>
          <a:p>
            <a:pPr algn="ctr" defTabSz="1044575">
              <a:spcBef>
                <a:spcPct val="50000"/>
              </a:spcBef>
              <a:buClr>
                <a:srgbClr val="FF5050"/>
              </a:buClr>
            </a:pPr>
            <a:r>
              <a:rPr lang="zh-CN" altLang="en-US" sz="2900" u="sng" dirty="0">
                <a:solidFill>
                  <a:srgbClr val="FF3300"/>
                </a:solidFill>
                <a:latin typeface="华文琥珀" pitchFamily="2" charset="-122"/>
                <a:ea typeface="华文琥珀" pitchFamily="2" charset="-122"/>
              </a:rPr>
              <a:t>优点</a:t>
            </a:r>
            <a:endParaRPr lang="zh-CN" altLang="en-US" sz="2900" u="sng" dirty="0">
              <a:latin typeface="华文琥珀" pitchFamily="2" charset="-122"/>
              <a:ea typeface="华文琥珀" pitchFamily="2" charset="-122"/>
            </a:endParaRPr>
          </a:p>
          <a:p>
            <a:pPr algn="l" defTabSz="1044575">
              <a:spcBef>
                <a:spcPct val="50000"/>
              </a:spcBef>
              <a:buClr>
                <a:srgbClr val="FF5050"/>
              </a:buClr>
            </a:pPr>
            <a:r>
              <a:rPr lang="zh-CN" altLang="en-US" sz="2500" dirty="0">
                <a:solidFill>
                  <a:srgbClr val="FF3300"/>
                </a:solidFill>
                <a:latin typeface="宋体" panose="02010600030101010101" pitchFamily="2" charset="-122"/>
              </a:rPr>
              <a:t>     </a:t>
            </a:r>
            <a:r>
              <a:rPr lang="en-US" altLang="zh-CN" sz="2500" dirty="0">
                <a:solidFill>
                  <a:srgbClr val="FF3300"/>
                </a:solidFill>
                <a:latin typeface="宋体" panose="02010600030101010101" pitchFamily="2" charset="-122"/>
              </a:rPr>
              <a:t>1</a:t>
            </a:r>
            <a:r>
              <a:rPr lang="zh-CN" altLang="en-US" sz="2500" dirty="0">
                <a:solidFill>
                  <a:srgbClr val="FF3300"/>
                </a:solidFill>
                <a:latin typeface="宋体" panose="02010600030101010101" pitchFamily="2" charset="-122"/>
              </a:rPr>
              <a:t>、快速、简单；</a:t>
            </a:r>
            <a:endParaRPr lang="zh-CN" altLang="en-US" sz="2500" dirty="0">
              <a:solidFill>
                <a:srgbClr val="FF3300"/>
              </a:solidFill>
              <a:latin typeface="宋体" panose="02010600030101010101" pitchFamily="2" charset="-122"/>
            </a:endParaRPr>
          </a:p>
          <a:p>
            <a:pPr algn="l" defTabSz="1044575">
              <a:spcBef>
                <a:spcPct val="50000"/>
              </a:spcBef>
              <a:buClr>
                <a:srgbClr val="FF5050"/>
              </a:buClr>
            </a:pPr>
            <a:r>
              <a:rPr lang="zh-CN" altLang="en-US" sz="2500" dirty="0">
                <a:solidFill>
                  <a:srgbClr val="FF3300"/>
                </a:solidFill>
                <a:latin typeface="宋体" panose="02010600030101010101" pitchFamily="2" charset="-122"/>
              </a:rPr>
              <a:t>     </a:t>
            </a:r>
            <a:r>
              <a:rPr lang="en-US" altLang="zh-CN" sz="2500" dirty="0">
                <a:solidFill>
                  <a:srgbClr val="FF3300"/>
                </a:solidFill>
                <a:latin typeface="宋体" panose="02010600030101010101" pitchFamily="2" charset="-122"/>
              </a:rPr>
              <a:t>2</a:t>
            </a:r>
            <a:r>
              <a:rPr lang="zh-CN" altLang="en-US" sz="2500" dirty="0">
                <a:solidFill>
                  <a:srgbClr val="FF3300"/>
                </a:solidFill>
                <a:latin typeface="宋体" panose="02010600030101010101" pitchFamily="2" charset="-122"/>
              </a:rPr>
              <a:t>、费用低；</a:t>
            </a:r>
            <a:endParaRPr lang="zh-CN" altLang="en-US" sz="2500" dirty="0">
              <a:solidFill>
                <a:srgbClr val="FF3300"/>
              </a:solidFill>
              <a:latin typeface="宋体" panose="02010600030101010101" pitchFamily="2" charset="-122"/>
            </a:endParaRPr>
          </a:p>
          <a:p>
            <a:pPr algn="l" defTabSz="1044575">
              <a:spcBef>
                <a:spcPct val="50000"/>
              </a:spcBef>
              <a:buClr>
                <a:srgbClr val="FF5050"/>
              </a:buClr>
            </a:pPr>
            <a:r>
              <a:rPr lang="zh-CN" altLang="en-US" sz="2500" dirty="0">
                <a:solidFill>
                  <a:srgbClr val="FF3300"/>
                </a:solidFill>
                <a:latin typeface="宋体" panose="02010600030101010101" pitchFamily="2" charset="-122"/>
              </a:rPr>
              <a:t>     </a:t>
            </a:r>
            <a:r>
              <a:rPr lang="en-US" altLang="zh-CN" sz="2500" dirty="0">
                <a:solidFill>
                  <a:srgbClr val="FF3300"/>
                </a:solidFill>
                <a:latin typeface="宋体" panose="02010600030101010101" pitchFamily="2" charset="-122"/>
              </a:rPr>
              <a:t>3</a:t>
            </a:r>
            <a:r>
              <a:rPr lang="zh-CN" altLang="en-US" sz="2500" dirty="0">
                <a:solidFill>
                  <a:srgbClr val="FF3300"/>
                </a:solidFill>
                <a:latin typeface="宋体" panose="02010600030101010101" pitchFamily="2" charset="-122"/>
              </a:rPr>
              <a:t>、容易解释。</a:t>
            </a:r>
            <a:endParaRPr lang="zh-CN" altLang="en-US" sz="2500" dirty="0">
              <a:latin typeface="宋体" panose="02010600030101010101" pitchFamily="2" charset="-122"/>
            </a:endParaRPr>
          </a:p>
          <a:p>
            <a:pPr algn="ctr" defTabSz="1044575">
              <a:spcBef>
                <a:spcPct val="50000"/>
              </a:spcBef>
              <a:buClr>
                <a:srgbClr val="FF5050"/>
              </a:buClr>
            </a:pPr>
            <a:r>
              <a:rPr lang="zh-CN" altLang="en-US" sz="2900" u="sng" dirty="0">
                <a:latin typeface="华文琥珀" pitchFamily="2" charset="-122"/>
                <a:ea typeface="华文琥珀" pitchFamily="2" charset="-122"/>
              </a:rPr>
              <a:t>缺点</a:t>
            </a:r>
            <a:endParaRPr lang="zh-CN" altLang="en-US" sz="2900" u="sng" dirty="0">
              <a:latin typeface="华文琥珀" pitchFamily="2" charset="-122"/>
              <a:ea typeface="华文琥珀" pitchFamily="2" charset="-122"/>
            </a:endParaRPr>
          </a:p>
          <a:p>
            <a:pPr marL="522605" lvl="1" algn="l" defTabSz="1044575">
              <a:spcBef>
                <a:spcPct val="50000"/>
              </a:spcBef>
              <a:buClr>
                <a:srgbClr val="FF5050"/>
              </a:buClr>
            </a:pPr>
            <a:r>
              <a:rPr lang="zh-CN" altLang="en-US" sz="2500" dirty="0">
                <a:latin typeface="宋体" panose="02010600030101010101" pitchFamily="2" charset="-122"/>
              </a:rPr>
              <a:t>  </a:t>
            </a:r>
            <a:r>
              <a:rPr lang="en-US" altLang="zh-CN" sz="2500" dirty="0">
                <a:latin typeface="宋体" panose="02010600030101010101" pitchFamily="2" charset="-122"/>
              </a:rPr>
              <a:t>1</a:t>
            </a:r>
            <a:r>
              <a:rPr lang="zh-CN" altLang="en-US" sz="2500" dirty="0">
                <a:latin typeface="宋体" panose="02010600030101010101" pitchFamily="2" charset="-122"/>
              </a:rPr>
              <a:t>、在排序方面各方可能难以达成共识；</a:t>
            </a:r>
            <a:endParaRPr lang="zh-CN" altLang="en-US" sz="2500" dirty="0">
              <a:latin typeface="宋体" panose="02010600030101010101" pitchFamily="2" charset="-122"/>
            </a:endParaRPr>
          </a:p>
          <a:p>
            <a:pPr marL="522605" lvl="1" algn="l" defTabSz="1044575">
              <a:spcBef>
                <a:spcPct val="50000"/>
              </a:spcBef>
              <a:buClr>
                <a:srgbClr val="FF5050"/>
              </a:buClr>
            </a:pPr>
            <a:r>
              <a:rPr lang="en-US" altLang="zh-CN" sz="2500" dirty="0" smtClean="0">
                <a:latin typeface="宋体" panose="02010600030101010101" pitchFamily="2" charset="-122"/>
              </a:rPr>
              <a:t>  2</a:t>
            </a:r>
            <a:r>
              <a:rPr lang="zh-CN" altLang="en-US" sz="2500" dirty="0" smtClean="0">
                <a:latin typeface="宋体" panose="02010600030101010101" pitchFamily="2" charset="-122"/>
              </a:rPr>
              <a:t>、</a:t>
            </a:r>
            <a:r>
              <a:rPr lang="zh-CN" altLang="en-US" sz="2500" dirty="0">
                <a:latin typeface="宋体" panose="02010600030101010101" pitchFamily="2" charset="-122"/>
              </a:rPr>
              <a:t>职位之间的差距大小无法得到解释；</a:t>
            </a:r>
            <a:endParaRPr lang="zh-CN" altLang="en-US" sz="2500" dirty="0">
              <a:latin typeface="宋体" panose="02010600030101010101" pitchFamily="2" charset="-122"/>
            </a:endParaRPr>
          </a:p>
          <a:p>
            <a:pPr marL="522605" lvl="1" algn="l" defTabSz="1044575">
              <a:spcBef>
                <a:spcPct val="50000"/>
              </a:spcBef>
              <a:buClr>
                <a:srgbClr val="FF5050"/>
              </a:buClr>
            </a:pPr>
            <a:r>
              <a:rPr lang="zh-CN" altLang="en-US" sz="2500" dirty="0">
                <a:latin typeface="宋体" panose="02010600030101010101" pitchFamily="2" charset="-122"/>
              </a:rPr>
              <a:t>  </a:t>
            </a:r>
            <a:r>
              <a:rPr lang="en-US" altLang="zh-CN" sz="2500" dirty="0">
                <a:latin typeface="宋体" panose="02010600030101010101" pitchFamily="2" charset="-122"/>
              </a:rPr>
              <a:t>3</a:t>
            </a:r>
            <a:r>
              <a:rPr lang="zh-CN" altLang="en-US" sz="2500" dirty="0" smtClean="0">
                <a:latin typeface="宋体" panose="02010600030101010101" pitchFamily="2" charset="-122"/>
              </a:rPr>
              <a:t>、</a:t>
            </a:r>
            <a:r>
              <a:rPr lang="zh-CN" altLang="en-US" sz="2500" dirty="0">
                <a:latin typeface="宋体" panose="02010600030101010101" pitchFamily="2" charset="-122"/>
              </a:rPr>
              <a:t>可能夹杂个人偏见；</a:t>
            </a:r>
            <a:endParaRPr lang="zh-CN" altLang="en-US" sz="2500" dirty="0">
              <a:latin typeface="宋体" panose="02010600030101010101" pitchFamily="2" charset="-122"/>
            </a:endParaRPr>
          </a:p>
          <a:p>
            <a:pPr marL="522605" lvl="1" algn="l" defTabSz="1044575">
              <a:spcBef>
                <a:spcPct val="50000"/>
              </a:spcBef>
              <a:buClr>
                <a:srgbClr val="FF5050"/>
              </a:buClr>
            </a:pPr>
            <a:r>
              <a:rPr lang="zh-CN" altLang="en-US" sz="2500" dirty="0">
                <a:latin typeface="宋体" panose="02010600030101010101" pitchFamily="2" charset="-122"/>
              </a:rPr>
              <a:t>  </a:t>
            </a:r>
            <a:r>
              <a:rPr lang="en-US" altLang="zh-CN" sz="2500" dirty="0" smtClean="0">
                <a:latin typeface="宋体" panose="02010600030101010101" pitchFamily="2" charset="-122"/>
              </a:rPr>
              <a:t>4</a:t>
            </a:r>
            <a:r>
              <a:rPr lang="zh-CN" altLang="en-US" sz="2500" dirty="0" smtClean="0">
                <a:latin typeface="宋体" panose="02010600030101010101" pitchFamily="2" charset="-122"/>
              </a:rPr>
              <a:t>、</a:t>
            </a:r>
            <a:r>
              <a:rPr lang="zh-CN" altLang="en-US" sz="2500" dirty="0">
                <a:latin typeface="宋体" panose="02010600030101010101" pitchFamily="2" charset="-122"/>
              </a:rPr>
              <a:t>职位数量太多时难以使用（</a:t>
            </a:r>
            <a:r>
              <a:rPr lang="en-US" altLang="zh-CN" sz="2500" dirty="0">
                <a:latin typeface="宋体" panose="02010600030101010101" pitchFamily="2" charset="-122"/>
              </a:rPr>
              <a:t>15</a:t>
            </a:r>
            <a:r>
              <a:rPr lang="zh-CN" altLang="en-US" sz="2500" dirty="0">
                <a:latin typeface="宋体" panose="02010600030101010101" pitchFamily="2" charset="-122"/>
              </a:rPr>
              <a:t>种可能是一个界限）。</a:t>
            </a:r>
            <a:r>
              <a:rPr lang="zh-CN" altLang="en-US" sz="2300" dirty="0">
                <a:latin typeface="宋体" panose="02010600030101010101" pitchFamily="2" charset="-122"/>
              </a:rPr>
              <a:t>      </a:t>
            </a:r>
            <a:endParaRPr lang="zh-CN" altLang="en-US" sz="2300" dirty="0">
              <a:latin typeface="宋体" panose="02010600030101010101" pitchFamily="2" charset="-122"/>
            </a:endParaRPr>
          </a:p>
        </p:txBody>
      </p:sp>
    </p:spTree>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分类法：定义</a:t>
            </a:r>
            <a:endParaRPr lang="zh-CN" altLang="en-US" sz="3200" b="1" smtClean="0">
              <a:solidFill>
                <a:srgbClr val="FFFFFF"/>
              </a:solidFill>
              <a:latin typeface="华文中宋" pitchFamily="2" charset="-122"/>
              <a:ea typeface="华文中宋" pitchFamily="2" charset="-122"/>
            </a:endParaRPr>
          </a:p>
        </p:txBody>
      </p:sp>
      <p:grpSp>
        <p:nvGrpSpPr>
          <p:cNvPr id="4" name="Group 3"/>
          <p:cNvGrpSpPr/>
          <p:nvPr/>
        </p:nvGrpSpPr>
        <p:grpSpPr bwMode="auto">
          <a:xfrm>
            <a:off x="539751" y="1649413"/>
            <a:ext cx="8394700" cy="6172200"/>
            <a:chOff x="340" y="1039"/>
            <a:chExt cx="5288" cy="3888"/>
          </a:xfrm>
        </p:grpSpPr>
        <p:graphicFrame>
          <p:nvGraphicFramePr>
            <p:cNvPr id="5" name="Object 4">
              <a:hlinkClick r:id="" action="ppaction://ole?verb=0"/>
            </p:cNvPr>
            <p:cNvGraphicFramePr/>
            <p:nvPr/>
          </p:nvGraphicFramePr>
          <p:xfrm>
            <a:off x="340" y="1039"/>
            <a:ext cx="5288" cy="3888"/>
          </p:xfrm>
          <a:graphic>
            <a:graphicData uri="http://schemas.openxmlformats.org/presentationml/2006/ole">
              <mc:AlternateContent xmlns:mc="http://schemas.openxmlformats.org/markup-compatibility/2006">
                <mc:Choice xmlns:v="urn:schemas-microsoft-com:vml" Requires="v">
                  <p:oleObj spid="_x0000_s8193" name="Clip" r:id="rId1" imgW="42367200" imgH="28536900" progId="">
                    <p:embed/>
                  </p:oleObj>
                </mc:Choice>
                <mc:Fallback>
                  <p:oleObj name="Clip" r:id="rId1" imgW="42367200" imgH="28536900" progId="">
                    <p:embed/>
                    <p:pic>
                      <p:nvPicPr>
                        <p:cNvPr id="0" name="图片 8192"/>
                        <p:cNvPicPr/>
                        <p:nvPr/>
                      </p:nvPicPr>
                      <p:blipFill>
                        <a:blip r:embed="rId2"/>
                        <a:stretch>
                          <a:fillRect/>
                        </a:stretch>
                      </p:blipFill>
                      <p:spPr>
                        <a:xfrm>
                          <a:off x="340" y="1039"/>
                          <a:ext cx="5288" cy="3888"/>
                        </a:xfrm>
                        <a:prstGeom prst="rect">
                          <a:avLst/>
                        </a:prstGeom>
                        <a:noFill/>
                        <a:ln w="12700">
                          <a:noFill/>
                        </a:ln>
                      </p:spPr>
                    </p:pic>
                  </p:oleObj>
                </mc:Fallback>
              </mc:AlternateContent>
            </a:graphicData>
          </a:graphic>
        </p:graphicFrame>
        <p:sp>
          <p:nvSpPr>
            <p:cNvPr id="6" name="Rectangle 5"/>
            <p:cNvSpPr>
              <a:spLocks noChangeArrowheads="1"/>
            </p:cNvSpPr>
            <p:nvPr/>
          </p:nvSpPr>
          <p:spPr bwMode="auto">
            <a:xfrm>
              <a:off x="1546" y="2400"/>
              <a:ext cx="3628" cy="1217"/>
            </a:xfrm>
            <a:prstGeom prst="rect">
              <a:avLst/>
            </a:prstGeom>
            <a:noFill/>
            <a:ln w="12700">
              <a:noFill/>
              <a:miter lim="800000"/>
            </a:ln>
          </p:spPr>
          <p:txBody>
            <a:bodyPr wrap="square" lIns="103410" tIns="50797" rIns="103410" bIns="50797">
              <a:spAutoFit/>
            </a:bodyPr>
            <a:lstStyle/>
            <a:p>
              <a:pPr algn="l" defTabSz="1044575">
                <a:lnSpc>
                  <a:spcPct val="130000"/>
                </a:lnSpc>
                <a:spcBef>
                  <a:spcPct val="50000"/>
                </a:spcBef>
              </a:pPr>
              <a:r>
                <a:rPr lang="zh-CN" altLang="en-US" sz="3200" dirty="0"/>
                <a:t>分类法</a:t>
              </a:r>
              <a:r>
                <a:rPr lang="zh-CN" altLang="en-US" sz="3000" dirty="0" smtClean="0">
                  <a:solidFill>
                    <a:schemeClr val="tx2"/>
                  </a:solidFill>
                  <a:latin typeface="宋体" panose="02010600030101010101" pitchFamily="2" charset="-122"/>
                </a:rPr>
                <a:t>：</a:t>
              </a:r>
              <a:r>
                <a:rPr lang="zh-CN" altLang="zh-CN" sz="3200" b="0" dirty="0"/>
                <a:t>将各种职位放入事先确定好的不同职位等级中的一种职位评价方法</a:t>
              </a:r>
              <a:r>
                <a:rPr lang="zh-CN" altLang="zh-CN" sz="3200" b="0" dirty="0" smtClean="0"/>
                <a:t>。</a:t>
              </a:r>
              <a:endParaRPr lang="zh-CN" altLang="en-US" sz="3000" b="0" dirty="0">
                <a:solidFill>
                  <a:schemeClr val="tx2"/>
                </a:solidFill>
                <a:latin typeface="宋体" panose="02010600030101010101" pitchFamily="2" charset="-122"/>
              </a:endParaRPr>
            </a:p>
          </p:txBody>
        </p:sp>
      </p:grpSp>
    </p:spTree>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dirty="0" smtClean="0">
                <a:solidFill>
                  <a:srgbClr val="FFFFFF"/>
                </a:solidFill>
                <a:latin typeface="华文中宋" pitchFamily="2" charset="-122"/>
                <a:ea typeface="华文中宋" pitchFamily="2" charset="-122"/>
              </a:rPr>
              <a:t>分类法：操作步骤</a:t>
            </a:r>
            <a:endParaRPr lang="zh-CN" altLang="en-US" sz="3200" b="1" dirty="0" smtClean="0">
              <a:solidFill>
                <a:srgbClr val="FFFFFF"/>
              </a:solidFill>
              <a:latin typeface="华文中宋" pitchFamily="2" charset="-122"/>
              <a:ea typeface="华文中宋" pitchFamily="2" charset="-122"/>
            </a:endParaRPr>
          </a:p>
        </p:txBody>
      </p:sp>
      <p:graphicFrame>
        <p:nvGraphicFramePr>
          <p:cNvPr id="4" name="图示 3"/>
          <p:cNvGraphicFramePr/>
          <p:nvPr/>
        </p:nvGraphicFramePr>
        <p:xfrm>
          <a:off x="1733555" y="1016000"/>
          <a:ext cx="7200890" cy="660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分类法举例：某工程公司</a:t>
            </a:r>
            <a:endParaRPr lang="zh-CN" altLang="en-US" sz="3200" b="1" smtClean="0">
              <a:solidFill>
                <a:srgbClr val="FFFFFF"/>
              </a:solidFill>
              <a:latin typeface="华文中宋" pitchFamily="2" charset="-122"/>
              <a:ea typeface="华文中宋" pitchFamily="2" charset="-122"/>
            </a:endParaRPr>
          </a:p>
        </p:txBody>
      </p:sp>
      <p:sp>
        <p:nvSpPr>
          <p:cNvPr id="8196" name="Text Box 3"/>
          <p:cNvSpPr txBox="1">
            <a:spLocks noChangeArrowheads="1"/>
          </p:cNvSpPr>
          <p:nvPr/>
        </p:nvSpPr>
        <p:spPr bwMode="auto">
          <a:xfrm>
            <a:off x="5105400" y="1084263"/>
            <a:ext cx="5105400" cy="6164262"/>
          </a:xfrm>
          <a:prstGeom prst="rect">
            <a:avLst/>
          </a:prstGeom>
          <a:noFill/>
          <a:ln w="9525">
            <a:solidFill>
              <a:schemeClr val="tx2"/>
            </a:solidFill>
            <a:miter lim="800000"/>
          </a:ln>
        </p:spPr>
        <p:txBody>
          <a:bodyPr lIns="104498" tIns="52249" rIns="104498" bIns="52249">
            <a:spAutoFit/>
          </a:bodyPr>
          <a:lstStyle/>
          <a:p>
            <a:pPr algn="ctr" defTabSz="1044575">
              <a:lnSpc>
                <a:spcPct val="120000"/>
              </a:lnSpc>
              <a:spcBef>
                <a:spcPct val="10000"/>
              </a:spcBef>
              <a:buClr>
                <a:srgbClr val="FF5050"/>
              </a:buClr>
            </a:pPr>
            <a:r>
              <a:rPr lang="zh-CN" altLang="en-US" u="sng">
                <a:solidFill>
                  <a:srgbClr val="FF5050"/>
                </a:solidFill>
                <a:latin typeface="宋体" panose="02010600030101010101" pitchFamily="2" charset="-122"/>
              </a:rPr>
              <a:t>等级分类定义举例</a:t>
            </a:r>
            <a:endParaRPr lang="zh-CN" altLang="en-US" sz="2500" u="sng">
              <a:solidFill>
                <a:srgbClr val="FF5050"/>
              </a:solidFill>
              <a:latin typeface="宋体" panose="02010600030101010101" pitchFamily="2" charset="-122"/>
            </a:endParaRPr>
          </a:p>
          <a:p>
            <a:pPr algn="l" defTabSz="1044575">
              <a:lnSpc>
                <a:spcPct val="140000"/>
              </a:lnSpc>
              <a:spcBef>
                <a:spcPct val="10000"/>
              </a:spcBef>
              <a:buClr>
                <a:srgbClr val="FF5050"/>
              </a:buClr>
              <a:buFont typeface="Webdings" panose="05030102010509060703" pitchFamily="18" charset="2"/>
              <a:buChar char="&lt;"/>
            </a:pPr>
            <a:r>
              <a:rPr lang="en-US" altLang="zh-CN" sz="2000" i="1">
                <a:latin typeface="宋体" panose="02010600030101010101" pitchFamily="2" charset="-122"/>
              </a:rPr>
              <a:t>1</a:t>
            </a:r>
            <a:r>
              <a:rPr lang="zh-CN" altLang="en-US" sz="2000" i="1">
                <a:latin typeface="宋体" panose="02010600030101010101" pitchFamily="2" charset="-122"/>
              </a:rPr>
              <a:t>级：办公室一般支持职位</a:t>
            </a:r>
            <a:endParaRPr lang="zh-CN" altLang="en-US" sz="2000">
              <a:latin typeface="宋体" panose="02010600030101010101" pitchFamily="2" charset="-122"/>
            </a:endParaRPr>
          </a:p>
          <a:p>
            <a:pPr algn="l" defTabSz="1044575">
              <a:lnSpc>
                <a:spcPct val="140000"/>
              </a:lnSpc>
              <a:spcBef>
                <a:spcPct val="10000"/>
              </a:spcBef>
              <a:buClr>
                <a:srgbClr val="FF5050"/>
              </a:buClr>
            </a:pPr>
            <a:r>
              <a:rPr lang="zh-CN" altLang="en-US" sz="2000">
                <a:latin typeface="宋体" panose="02010600030101010101" pitchFamily="2" charset="-122"/>
              </a:rPr>
              <a:t>一般情况下，办公室一般支持职位向一线主管人员或者是部门管理人员汇报工作。这些职位通过完成以下任务对其他职位提供综合性支持服务：操纵办公室中的一些常规设备（如传真机、复印机、装订机等）；文件存档以及邮件的归类和传递。这些职位通常要遵守标准的办事程序，同时处理一些日常的事务。一些非常规性的事件以及问题往往交给主管人员或者相关人员来处理。要求从事这些职位的人具备基本的办事设备知识，并且了解一般性的办事程序。这些职位包括邮件处理职员以及传真操作员。</a:t>
            </a:r>
            <a:endParaRPr lang="zh-CN" altLang="en-US" sz="2000">
              <a:latin typeface="宋体" panose="02010600030101010101" pitchFamily="2" charset="-122"/>
            </a:endParaRPr>
          </a:p>
        </p:txBody>
      </p:sp>
      <p:grpSp>
        <p:nvGrpSpPr>
          <p:cNvPr id="8197" name="Group 4"/>
          <p:cNvGrpSpPr/>
          <p:nvPr/>
        </p:nvGrpSpPr>
        <p:grpSpPr bwMode="auto">
          <a:xfrm>
            <a:off x="457200" y="1066800"/>
            <a:ext cx="4572000" cy="6248400"/>
            <a:chOff x="384" y="720"/>
            <a:chExt cx="2880" cy="3888"/>
          </a:xfrm>
        </p:grpSpPr>
        <p:graphicFrame>
          <p:nvGraphicFramePr>
            <p:cNvPr id="8194" name="Object 5"/>
            <p:cNvGraphicFramePr>
              <a:graphicFrameLocks noChangeAspect="1"/>
            </p:cNvGraphicFramePr>
            <p:nvPr/>
          </p:nvGraphicFramePr>
          <p:xfrm>
            <a:off x="384" y="1152"/>
            <a:ext cx="2880" cy="3456"/>
          </p:xfrm>
          <a:graphic>
            <a:graphicData uri="http://schemas.openxmlformats.org/presentationml/2006/ole">
              <mc:AlternateContent xmlns:mc="http://schemas.openxmlformats.org/markup-compatibility/2006">
                <mc:Choice xmlns:v="urn:schemas-microsoft-com:vml" Requires="v">
                  <p:oleObj spid="_x0000_s9217" name="工作表" r:id="rId1" imgW="2609850" imgH="3552825" progId="Excel.Sheet.8">
                    <p:embed/>
                  </p:oleObj>
                </mc:Choice>
                <mc:Fallback>
                  <p:oleObj name="工作表" r:id="rId1" imgW="2609850" imgH="3552825" progId="Excel.Sheet.8">
                    <p:embed/>
                    <p:pic>
                      <p:nvPicPr>
                        <p:cNvPr id="0" name="图片 9216"/>
                        <p:cNvPicPr>
                          <a:picLocks noChangeAspect="1"/>
                        </p:cNvPicPr>
                        <p:nvPr/>
                      </p:nvPicPr>
                      <p:blipFill>
                        <a:blip r:embed="rId2"/>
                        <a:stretch>
                          <a:fillRect/>
                        </a:stretch>
                      </p:blipFill>
                      <p:spPr>
                        <a:xfrm>
                          <a:off x="384" y="1152"/>
                          <a:ext cx="2880" cy="3456"/>
                        </a:xfrm>
                        <a:prstGeom prst="rect">
                          <a:avLst/>
                        </a:prstGeom>
                        <a:noFill/>
                        <a:ln w="9525">
                          <a:noFill/>
                        </a:ln>
                      </p:spPr>
                    </p:pic>
                  </p:oleObj>
                </mc:Fallback>
              </mc:AlternateContent>
            </a:graphicData>
          </a:graphic>
        </p:graphicFrame>
        <p:sp>
          <p:nvSpPr>
            <p:cNvPr id="8198" name="Text Box 6"/>
            <p:cNvSpPr txBox="1">
              <a:spLocks noChangeArrowheads="1"/>
            </p:cNvSpPr>
            <p:nvPr/>
          </p:nvSpPr>
          <p:spPr bwMode="auto">
            <a:xfrm>
              <a:off x="384" y="720"/>
              <a:ext cx="768" cy="432"/>
            </a:xfrm>
            <a:prstGeom prst="rect">
              <a:avLst/>
            </a:prstGeom>
            <a:noFill/>
            <a:ln w="9525">
              <a:solidFill>
                <a:schemeClr val="tx2"/>
              </a:solidFill>
              <a:miter lim="800000"/>
            </a:ln>
          </p:spPr>
          <p:txBody>
            <a:bodyPr lIns="104498" tIns="52249" rIns="104498" bIns="52249">
              <a:spAutoFit/>
            </a:bodyPr>
            <a:lstStyle/>
            <a:p>
              <a:pPr algn="ctr" defTabSz="1044575">
                <a:lnSpc>
                  <a:spcPct val="90000"/>
                </a:lnSpc>
                <a:spcBef>
                  <a:spcPct val="10000"/>
                </a:spcBef>
                <a:buClr>
                  <a:srgbClr val="FF5050"/>
                </a:buClr>
              </a:pPr>
              <a:r>
                <a:rPr lang="zh-CN" altLang="en-US" sz="2000"/>
                <a:t>职位</a:t>
              </a:r>
              <a:endParaRPr lang="zh-CN" altLang="en-US" sz="2000"/>
            </a:p>
            <a:p>
              <a:pPr algn="ctr" defTabSz="1044575">
                <a:lnSpc>
                  <a:spcPct val="90000"/>
                </a:lnSpc>
                <a:spcBef>
                  <a:spcPct val="10000"/>
                </a:spcBef>
                <a:buClr>
                  <a:srgbClr val="FF5050"/>
                </a:buClr>
              </a:pPr>
              <a:r>
                <a:rPr lang="zh-CN" altLang="en-US" sz="2000"/>
                <a:t>等级</a:t>
              </a:r>
              <a:endParaRPr lang="zh-CN" altLang="en-US" sz="2000"/>
            </a:p>
          </p:txBody>
        </p:sp>
        <p:sp>
          <p:nvSpPr>
            <p:cNvPr id="8199" name="Text Box 7"/>
            <p:cNvSpPr txBox="1">
              <a:spLocks noChangeArrowheads="1"/>
            </p:cNvSpPr>
            <p:nvPr/>
          </p:nvSpPr>
          <p:spPr bwMode="auto">
            <a:xfrm>
              <a:off x="1152" y="720"/>
              <a:ext cx="2112" cy="432"/>
            </a:xfrm>
            <a:prstGeom prst="rect">
              <a:avLst/>
            </a:prstGeom>
            <a:noFill/>
            <a:ln w="9525">
              <a:solidFill>
                <a:schemeClr val="tx2"/>
              </a:solidFill>
              <a:miter lim="800000"/>
            </a:ln>
          </p:spPr>
          <p:txBody>
            <a:bodyPr lIns="104498" tIns="52249" rIns="104498" bIns="52249">
              <a:spAutoFit/>
            </a:bodyPr>
            <a:lstStyle/>
            <a:p>
              <a:pPr algn="ctr" defTabSz="1044575">
                <a:lnSpc>
                  <a:spcPct val="190000"/>
                </a:lnSpc>
                <a:spcBef>
                  <a:spcPct val="10000"/>
                </a:spcBef>
                <a:buClr>
                  <a:srgbClr val="FF5050"/>
                </a:buClr>
              </a:pPr>
              <a:r>
                <a:rPr lang="zh-CN" altLang="en-US" sz="2000"/>
                <a:t>职位类型</a:t>
              </a:r>
              <a:endParaRPr lang="zh-CN" altLang="en-US" sz="2000"/>
            </a:p>
          </p:txBody>
        </p:sp>
      </p:grpSp>
    </p:spTree>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分类法：优点与缺点</a:t>
            </a:r>
            <a:endParaRPr lang="zh-CN" altLang="en-US" sz="3200" b="1" smtClean="0">
              <a:solidFill>
                <a:srgbClr val="FFFFFF"/>
              </a:solidFill>
              <a:latin typeface="华文中宋" pitchFamily="2" charset="-122"/>
              <a:ea typeface="华文中宋" pitchFamily="2" charset="-122"/>
            </a:endParaRPr>
          </a:p>
        </p:txBody>
      </p:sp>
      <p:sp>
        <p:nvSpPr>
          <p:cNvPr id="110595" name="Text Box 3"/>
          <p:cNvSpPr txBox="1">
            <a:spLocks noChangeArrowheads="1"/>
          </p:cNvSpPr>
          <p:nvPr/>
        </p:nvSpPr>
        <p:spPr bwMode="auto">
          <a:xfrm>
            <a:off x="794388" y="972691"/>
            <a:ext cx="9079223" cy="6647309"/>
          </a:xfrm>
          <a:prstGeom prst="rect">
            <a:avLst/>
          </a:prstGeom>
          <a:noFill/>
          <a:ln w="9525">
            <a:noFill/>
            <a:miter lim="800000"/>
          </a:ln>
        </p:spPr>
        <p:txBody>
          <a:bodyPr wrap="square" lIns="104498" tIns="52249" rIns="104498" bIns="52249">
            <a:spAutoFit/>
          </a:bodyPr>
          <a:lstStyle/>
          <a:p>
            <a:pPr algn="ctr" defTabSz="1044575">
              <a:lnSpc>
                <a:spcPct val="140000"/>
              </a:lnSpc>
              <a:spcBef>
                <a:spcPct val="50000"/>
              </a:spcBef>
              <a:buClr>
                <a:srgbClr val="FF5050"/>
              </a:buClr>
            </a:pPr>
            <a:r>
              <a:rPr lang="zh-CN" altLang="en-US" sz="2500" dirty="0">
                <a:solidFill>
                  <a:srgbClr val="FF3300"/>
                </a:solidFill>
                <a:latin typeface="华文琥珀" pitchFamily="2" charset="-122"/>
                <a:ea typeface="华文琥珀" pitchFamily="2" charset="-122"/>
              </a:rPr>
              <a:t>优点</a:t>
            </a:r>
            <a:endParaRPr lang="zh-CN" altLang="en-US" sz="2500" dirty="0">
              <a:solidFill>
                <a:srgbClr val="FF3300"/>
              </a:solidFill>
              <a:latin typeface="华文琥珀" pitchFamily="2" charset="-122"/>
              <a:ea typeface="华文琥珀" pitchFamily="2" charset="-122"/>
            </a:endParaRPr>
          </a:p>
          <a:p>
            <a:pPr marL="342900" indent="-342900" algn="l" defTabSz="1044575">
              <a:lnSpc>
                <a:spcPct val="150000"/>
              </a:lnSpc>
              <a:buClr>
                <a:srgbClr val="FF3300"/>
              </a:buClr>
              <a:buSzPct val="120000"/>
              <a:buFont typeface="Wingdings" panose="05000000000000000000"/>
              <a:buChar char="l"/>
            </a:pPr>
            <a:r>
              <a:rPr lang="zh-CN" altLang="en-US" sz="2200" dirty="0" smtClean="0">
                <a:solidFill>
                  <a:srgbClr val="FF3300"/>
                </a:solidFill>
                <a:latin typeface="楷体" panose="02010609060101010101" pitchFamily="49" charset="-122"/>
                <a:ea typeface="楷体" panose="02010609060101010101" pitchFamily="49" charset="-122"/>
              </a:rPr>
              <a:t>简单</a:t>
            </a:r>
            <a:r>
              <a:rPr lang="zh-CN" altLang="en-US" sz="2200" dirty="0">
                <a:solidFill>
                  <a:srgbClr val="FF3300"/>
                </a:solidFill>
                <a:latin typeface="楷体" panose="02010609060101010101" pitchFamily="49" charset="-122"/>
                <a:ea typeface="楷体" panose="02010609060101010101" pitchFamily="49" charset="-122"/>
              </a:rPr>
              <a:t>，容易解释，执行起来速度较快，对评价者的培训要求少。一旦定义明确，管理起来较为容易。</a:t>
            </a:r>
            <a:endParaRPr lang="zh-CN" altLang="en-US" sz="2200" dirty="0">
              <a:solidFill>
                <a:srgbClr val="FF3300"/>
              </a:solidFill>
              <a:latin typeface="楷体" panose="02010609060101010101" pitchFamily="49" charset="-122"/>
              <a:ea typeface="楷体" panose="02010609060101010101" pitchFamily="49" charset="-122"/>
            </a:endParaRPr>
          </a:p>
          <a:p>
            <a:pPr marL="342900" indent="-342900" algn="l" defTabSz="1044575">
              <a:lnSpc>
                <a:spcPct val="150000"/>
              </a:lnSpc>
              <a:buClr>
                <a:srgbClr val="FF3300"/>
              </a:buClr>
              <a:buSzPct val="120000"/>
              <a:buFont typeface="Wingdings" panose="05000000000000000000"/>
              <a:buChar char="l"/>
            </a:pPr>
            <a:r>
              <a:rPr lang="zh-CN" altLang="en-US" sz="2200" dirty="0" smtClean="0">
                <a:solidFill>
                  <a:srgbClr val="FF3300"/>
                </a:solidFill>
                <a:latin typeface="楷体" panose="02010609060101010101" pitchFamily="49" charset="-122"/>
                <a:ea typeface="楷体" panose="02010609060101010101" pitchFamily="49" charset="-122"/>
              </a:rPr>
              <a:t>当</a:t>
            </a:r>
            <a:r>
              <a:rPr lang="zh-CN" altLang="en-US" sz="2200" dirty="0">
                <a:solidFill>
                  <a:srgbClr val="FF3300"/>
                </a:solidFill>
                <a:latin typeface="楷体" panose="02010609060101010101" pitchFamily="49" charset="-122"/>
                <a:ea typeface="楷体" panose="02010609060101010101" pitchFamily="49" charset="-122"/>
              </a:rPr>
              <a:t>在组织中存在大量比较类似的职位时尤其有用。</a:t>
            </a:r>
            <a:endParaRPr lang="zh-CN" altLang="en-US" sz="2200" dirty="0">
              <a:solidFill>
                <a:srgbClr val="FF3300"/>
              </a:solidFill>
              <a:latin typeface="楷体" panose="02010609060101010101" pitchFamily="49" charset="-122"/>
              <a:ea typeface="楷体" panose="02010609060101010101" pitchFamily="49" charset="-122"/>
            </a:endParaRPr>
          </a:p>
          <a:p>
            <a:pPr marL="342900" indent="-342900" algn="l" defTabSz="1044575">
              <a:lnSpc>
                <a:spcPct val="150000"/>
              </a:lnSpc>
              <a:buClr>
                <a:srgbClr val="FF3300"/>
              </a:buClr>
              <a:buSzPct val="120000"/>
              <a:buFont typeface="Wingdings" panose="05000000000000000000"/>
              <a:buChar char="l"/>
            </a:pPr>
            <a:r>
              <a:rPr lang="zh-CN" altLang="en-US" sz="2200" dirty="0" smtClean="0">
                <a:solidFill>
                  <a:srgbClr val="FF3300"/>
                </a:solidFill>
                <a:latin typeface="楷体" panose="02010609060101010101" pitchFamily="49" charset="-122"/>
                <a:ea typeface="楷体" panose="02010609060101010101" pitchFamily="49" charset="-122"/>
              </a:rPr>
              <a:t>可以</a:t>
            </a:r>
            <a:r>
              <a:rPr lang="zh-CN" altLang="en-US" sz="2200" dirty="0">
                <a:solidFill>
                  <a:srgbClr val="FF3300"/>
                </a:solidFill>
                <a:latin typeface="楷体" panose="02010609060101010101" pitchFamily="49" charset="-122"/>
                <a:ea typeface="楷体" panose="02010609060101010101" pitchFamily="49" charset="-122"/>
              </a:rPr>
              <a:t>将各种职位容纳到一个系统之下。</a:t>
            </a:r>
            <a:endParaRPr lang="zh-CN" altLang="en-US" sz="2300" dirty="0">
              <a:latin typeface="楷体" panose="02010609060101010101" pitchFamily="49" charset="-122"/>
              <a:ea typeface="楷体" panose="02010609060101010101" pitchFamily="49" charset="-122"/>
            </a:endParaRPr>
          </a:p>
          <a:p>
            <a:pPr algn="ctr" defTabSz="1044575">
              <a:lnSpc>
                <a:spcPct val="170000"/>
              </a:lnSpc>
            </a:pPr>
            <a:r>
              <a:rPr lang="zh-CN" altLang="en-US" sz="2500" dirty="0">
                <a:solidFill>
                  <a:srgbClr val="000099"/>
                </a:solidFill>
                <a:latin typeface="华文琥珀" pitchFamily="2" charset="-122"/>
                <a:ea typeface="华文琥珀" pitchFamily="2" charset="-122"/>
              </a:rPr>
              <a:t>缺点</a:t>
            </a:r>
            <a:endParaRPr lang="zh-CN" altLang="en-US" b="0" dirty="0">
              <a:solidFill>
                <a:srgbClr val="000099"/>
              </a:solidFill>
              <a:latin typeface="华文琥珀" pitchFamily="2" charset="-122"/>
              <a:ea typeface="华文琥珀" pitchFamily="2" charset="-122"/>
            </a:endParaRPr>
          </a:p>
          <a:p>
            <a:pPr marL="342900" indent="-342900" defTabSz="1044575">
              <a:lnSpc>
                <a:spcPct val="140000"/>
              </a:lnSpc>
              <a:buClr>
                <a:srgbClr val="003BF6"/>
              </a:buClr>
              <a:buSzPct val="120000"/>
              <a:buFont typeface="Wingdings" panose="05000000000000000000"/>
              <a:buChar char="l"/>
            </a:pPr>
            <a:r>
              <a:rPr lang="zh-CN" altLang="en-US" sz="2200" dirty="0" smtClean="0">
                <a:solidFill>
                  <a:srgbClr val="000099"/>
                </a:solidFill>
                <a:latin typeface="楷体" panose="02010609060101010101" pitchFamily="49" charset="-122"/>
                <a:ea typeface="楷体" panose="02010609060101010101" pitchFamily="49" charset="-122"/>
              </a:rPr>
              <a:t>在</a:t>
            </a:r>
            <a:r>
              <a:rPr lang="zh-CN" altLang="en-US" sz="2200" dirty="0">
                <a:solidFill>
                  <a:srgbClr val="000099"/>
                </a:solidFill>
                <a:latin typeface="楷体" panose="02010609060101010101" pitchFamily="49" charset="-122"/>
                <a:ea typeface="楷体" panose="02010609060101010101" pitchFamily="49" charset="-122"/>
              </a:rPr>
              <a:t>职位多样化的复杂组织中，很难建立起通用的职位等级定义。</a:t>
            </a:r>
            <a:endParaRPr lang="zh-CN" altLang="en-US" sz="2200" dirty="0">
              <a:solidFill>
                <a:srgbClr val="000099"/>
              </a:solidFill>
              <a:latin typeface="楷体" panose="02010609060101010101" pitchFamily="49" charset="-122"/>
              <a:ea typeface="楷体" panose="02010609060101010101" pitchFamily="49" charset="-122"/>
            </a:endParaRPr>
          </a:p>
          <a:p>
            <a:pPr marL="342900" indent="-342900" defTabSz="1044575">
              <a:lnSpc>
                <a:spcPct val="140000"/>
              </a:lnSpc>
              <a:buClr>
                <a:srgbClr val="003BF6"/>
              </a:buClr>
              <a:buSzPct val="120000"/>
              <a:buFont typeface="Wingdings" panose="05000000000000000000"/>
              <a:buChar char="l"/>
            </a:pPr>
            <a:r>
              <a:rPr lang="zh-CN" altLang="en-US" sz="2200" dirty="0" smtClean="0">
                <a:solidFill>
                  <a:srgbClr val="000099"/>
                </a:solidFill>
                <a:latin typeface="楷体" panose="02010609060101010101" pitchFamily="49" charset="-122"/>
                <a:ea typeface="楷体" panose="02010609060101010101" pitchFamily="49" charset="-122"/>
              </a:rPr>
              <a:t>职位</a:t>
            </a:r>
            <a:r>
              <a:rPr lang="zh-CN" altLang="en-US" sz="2200" dirty="0">
                <a:solidFill>
                  <a:srgbClr val="000099"/>
                </a:solidFill>
                <a:latin typeface="楷体" panose="02010609060101010101" pitchFamily="49" charset="-122"/>
                <a:ea typeface="楷体" panose="02010609060101010101" pitchFamily="49" charset="-122"/>
              </a:rPr>
              <a:t>等级描述留下的自由发挥空间太大，可能范围太宽或太窄，一些新职位或调整后的职位只能硬性塞入这种职位评价系统之中去。</a:t>
            </a:r>
            <a:endParaRPr lang="zh-CN" altLang="en-US" sz="2200" dirty="0">
              <a:solidFill>
                <a:srgbClr val="000099"/>
              </a:solidFill>
              <a:latin typeface="楷体" panose="02010609060101010101" pitchFamily="49" charset="-122"/>
              <a:ea typeface="楷体" panose="02010609060101010101" pitchFamily="49" charset="-122"/>
            </a:endParaRPr>
          </a:p>
          <a:p>
            <a:pPr marL="342900" indent="-342900" defTabSz="1044575">
              <a:lnSpc>
                <a:spcPct val="140000"/>
              </a:lnSpc>
              <a:buClr>
                <a:srgbClr val="003BF6"/>
              </a:buClr>
              <a:buSzPct val="120000"/>
              <a:buFont typeface="Wingdings" panose="05000000000000000000"/>
              <a:buChar char="l"/>
            </a:pPr>
            <a:r>
              <a:rPr lang="zh-CN" altLang="en-US" sz="2200" dirty="0" smtClean="0">
                <a:solidFill>
                  <a:srgbClr val="000099"/>
                </a:solidFill>
                <a:latin typeface="楷体" panose="02010609060101010101" pitchFamily="49" charset="-122"/>
                <a:ea typeface="楷体" panose="02010609060101010101" pitchFamily="49" charset="-122"/>
              </a:rPr>
              <a:t>可能</a:t>
            </a:r>
            <a:r>
              <a:rPr lang="zh-CN" altLang="en-US" sz="2200" dirty="0">
                <a:solidFill>
                  <a:srgbClr val="000099"/>
                </a:solidFill>
                <a:latin typeface="楷体" panose="02010609060101010101" pitchFamily="49" charset="-122"/>
                <a:ea typeface="楷体" panose="02010609060101010101" pitchFamily="49" charset="-122"/>
              </a:rPr>
              <a:t>会有人试图通过修改或歪曲职位描述来操纵职位评价结果。</a:t>
            </a:r>
            <a:endParaRPr lang="zh-CN" altLang="en-US" sz="2200" dirty="0">
              <a:solidFill>
                <a:srgbClr val="000099"/>
              </a:solidFill>
              <a:latin typeface="楷体" panose="02010609060101010101" pitchFamily="49" charset="-122"/>
              <a:ea typeface="楷体" panose="02010609060101010101" pitchFamily="49" charset="-122"/>
            </a:endParaRPr>
          </a:p>
          <a:p>
            <a:pPr marL="342900" indent="-342900" defTabSz="1044575">
              <a:lnSpc>
                <a:spcPct val="140000"/>
              </a:lnSpc>
              <a:buClr>
                <a:srgbClr val="003BF6"/>
              </a:buClr>
              <a:buSzPct val="120000"/>
              <a:buFont typeface="Wingdings" panose="05000000000000000000"/>
              <a:buChar char="l"/>
            </a:pPr>
            <a:r>
              <a:rPr lang="zh-CN" altLang="en-US" sz="2200" dirty="0" smtClean="0">
                <a:solidFill>
                  <a:srgbClr val="000099"/>
                </a:solidFill>
                <a:latin typeface="楷体" panose="02010609060101010101" pitchFamily="49" charset="-122"/>
                <a:ea typeface="楷体" panose="02010609060101010101" pitchFamily="49" charset="-122"/>
              </a:rPr>
              <a:t>对</a:t>
            </a:r>
            <a:r>
              <a:rPr lang="zh-CN" altLang="en-US" sz="2200" dirty="0">
                <a:solidFill>
                  <a:srgbClr val="000099"/>
                </a:solidFill>
                <a:latin typeface="楷体" panose="02010609060101010101" pitchFamily="49" charset="-122"/>
                <a:ea typeface="楷体" panose="02010609060101010101" pitchFamily="49" charset="-122"/>
              </a:rPr>
              <a:t>职位要求的说明可能会比较复杂。</a:t>
            </a:r>
            <a:endParaRPr lang="zh-CN" altLang="en-US" sz="2200" dirty="0">
              <a:solidFill>
                <a:srgbClr val="000099"/>
              </a:solidFill>
              <a:latin typeface="楷体" panose="02010609060101010101" pitchFamily="49" charset="-122"/>
              <a:ea typeface="楷体" panose="02010609060101010101" pitchFamily="49" charset="-122"/>
            </a:endParaRPr>
          </a:p>
          <a:p>
            <a:pPr marL="342900" indent="-342900" defTabSz="1044575">
              <a:lnSpc>
                <a:spcPct val="140000"/>
              </a:lnSpc>
              <a:buClr>
                <a:srgbClr val="003BF6"/>
              </a:buClr>
              <a:buSzPct val="120000"/>
              <a:buFont typeface="Wingdings" panose="05000000000000000000"/>
              <a:buChar char="l"/>
            </a:pPr>
            <a:r>
              <a:rPr lang="zh-CN" altLang="en-US" sz="2200" dirty="0" smtClean="0">
                <a:solidFill>
                  <a:srgbClr val="000099"/>
                </a:solidFill>
                <a:latin typeface="楷体" panose="02010609060101010101" pitchFamily="49" charset="-122"/>
                <a:ea typeface="楷体" panose="02010609060101010101" pitchFamily="49" charset="-122"/>
              </a:rPr>
              <a:t>对</a:t>
            </a:r>
            <a:r>
              <a:rPr lang="zh-CN" altLang="en-US" sz="2200" dirty="0">
                <a:solidFill>
                  <a:srgbClr val="000099"/>
                </a:solidFill>
                <a:latin typeface="楷体" panose="02010609060101010101" pitchFamily="49" charset="-122"/>
                <a:ea typeface="楷体" panose="02010609060101010101" pitchFamily="49" charset="-122"/>
              </a:rPr>
              <a:t>组织变革的反应不太敏感</a:t>
            </a:r>
            <a:r>
              <a:rPr lang="zh-CN" altLang="en-US" sz="2200" dirty="0" smtClean="0">
                <a:solidFill>
                  <a:srgbClr val="000099"/>
                </a:solidFill>
                <a:latin typeface="楷体" panose="02010609060101010101" pitchFamily="49" charset="-122"/>
                <a:ea typeface="楷体" panose="02010609060101010101" pitchFamily="49" charset="-122"/>
              </a:rPr>
              <a:t>。</a:t>
            </a:r>
            <a:endParaRPr lang="en-US" altLang="zh-CN" sz="2200" dirty="0" smtClean="0">
              <a:solidFill>
                <a:srgbClr val="000099"/>
              </a:solidFill>
              <a:latin typeface="楷体" panose="02010609060101010101" pitchFamily="49" charset="-122"/>
              <a:ea typeface="楷体" panose="02010609060101010101" pitchFamily="49" charset="-122"/>
            </a:endParaRPr>
          </a:p>
          <a:p>
            <a:pPr marL="342900" indent="-342900" defTabSz="1044575">
              <a:lnSpc>
                <a:spcPct val="140000"/>
              </a:lnSpc>
              <a:buClr>
                <a:srgbClr val="003BF6"/>
              </a:buClr>
              <a:buSzPct val="120000"/>
              <a:buFont typeface="Wingdings" panose="05000000000000000000"/>
              <a:buChar char="l"/>
            </a:pPr>
            <a:r>
              <a:rPr lang="zh-CN" altLang="zh-CN" sz="2200" dirty="0">
                <a:solidFill>
                  <a:srgbClr val="000099"/>
                </a:solidFill>
                <a:latin typeface="楷体" panose="02010609060101010101" pitchFamily="49" charset="-122"/>
                <a:ea typeface="楷体" panose="02010609060101010101" pitchFamily="49" charset="-122"/>
              </a:rPr>
              <a:t>很难说明不同等级的职位之间的价值差距到底有多大</a:t>
            </a:r>
            <a:endParaRPr lang="zh-CN" altLang="en-US" sz="2200" dirty="0">
              <a:solidFill>
                <a:srgbClr val="000099"/>
              </a:solidFill>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0"/>
            <a:ext cx="10668000" cy="1143000"/>
          </a:xfrm>
          <a:solidFill>
            <a:srgbClr val="0000CC"/>
          </a:solidFill>
        </p:spPr>
        <p:txBody>
          <a:bodyPr anchor="b"/>
          <a:lstStyle/>
          <a:p>
            <a:pPr eaLnBrk="1" hangingPunct="1">
              <a:lnSpc>
                <a:spcPct val="410000"/>
              </a:lnSpc>
            </a:pPr>
            <a:r>
              <a:rPr lang="zh-CN" altLang="en-US" sz="2800" b="1" dirty="0" smtClean="0">
                <a:solidFill>
                  <a:srgbClr val="FFFFFF"/>
                </a:solidFill>
                <a:latin typeface="华文中宋" pitchFamily="2" charset="-122"/>
                <a:ea typeface="华文中宋" pitchFamily="2" charset="-122"/>
              </a:rPr>
              <a:t>什么是报酬？</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grpSp>
        <p:nvGrpSpPr>
          <p:cNvPr id="1028" name="Group 3"/>
          <p:cNvGrpSpPr/>
          <p:nvPr/>
        </p:nvGrpSpPr>
        <p:grpSpPr bwMode="auto">
          <a:xfrm>
            <a:off x="1066800" y="1371600"/>
            <a:ext cx="8394700" cy="6172200"/>
            <a:chOff x="672" y="864"/>
            <a:chExt cx="5288" cy="3888"/>
          </a:xfrm>
        </p:grpSpPr>
        <p:graphicFrame>
          <p:nvGraphicFramePr>
            <p:cNvPr id="1026" name="Object 4">
              <a:hlinkClick r:id="" action="ppaction://ole?verb=0"/>
            </p:cNvPr>
            <p:cNvGraphicFramePr/>
            <p:nvPr/>
          </p:nvGraphicFramePr>
          <p:xfrm>
            <a:off x="672" y="864"/>
            <a:ext cx="5288" cy="3888"/>
          </p:xfrm>
          <a:graphic>
            <a:graphicData uri="http://schemas.openxmlformats.org/presentationml/2006/ole">
              <mc:AlternateContent xmlns:mc="http://schemas.openxmlformats.org/markup-compatibility/2006">
                <mc:Choice xmlns:v="urn:schemas-microsoft-com:vml" Requires="v">
                  <p:oleObj spid="_x0000_s1025" name="Clip" r:id="rId1" imgW="42367200" imgH="28536900" progId="">
                    <p:embed/>
                  </p:oleObj>
                </mc:Choice>
                <mc:Fallback>
                  <p:oleObj name="Clip" r:id="rId1" imgW="42367200" imgH="28536900" progId="">
                    <p:embed/>
                    <p:pic>
                      <p:nvPicPr>
                        <p:cNvPr id="0" name="图片 1024"/>
                        <p:cNvPicPr/>
                        <p:nvPr/>
                      </p:nvPicPr>
                      <p:blipFill>
                        <a:blip r:embed="rId2"/>
                        <a:stretch>
                          <a:fillRect/>
                        </a:stretch>
                      </p:blipFill>
                      <p:spPr>
                        <a:xfrm>
                          <a:off x="672" y="864"/>
                          <a:ext cx="5288" cy="3888"/>
                        </a:xfrm>
                        <a:prstGeom prst="rect">
                          <a:avLst/>
                        </a:prstGeom>
                        <a:noFill/>
                        <a:ln w="12700">
                          <a:noFill/>
                        </a:ln>
                      </p:spPr>
                    </p:pic>
                  </p:oleObj>
                </mc:Fallback>
              </mc:AlternateContent>
            </a:graphicData>
          </a:graphic>
        </p:graphicFrame>
        <p:sp>
          <p:nvSpPr>
            <p:cNvPr id="1029" name="Rectangle 5"/>
            <p:cNvSpPr>
              <a:spLocks noChangeArrowheads="1"/>
            </p:cNvSpPr>
            <p:nvPr/>
          </p:nvSpPr>
          <p:spPr bwMode="auto">
            <a:xfrm>
              <a:off x="1536" y="2160"/>
              <a:ext cx="3984" cy="1577"/>
            </a:xfrm>
            <a:prstGeom prst="rect">
              <a:avLst/>
            </a:prstGeom>
            <a:noFill/>
            <a:ln w="12700">
              <a:noFill/>
              <a:miter lim="800000"/>
            </a:ln>
          </p:spPr>
          <p:txBody>
            <a:bodyPr lIns="103410" tIns="50797" rIns="103410" bIns="50797">
              <a:spAutoFit/>
            </a:bodyPr>
            <a:lstStyle/>
            <a:p>
              <a:pPr algn="l" defTabSz="1044575">
                <a:lnSpc>
                  <a:spcPct val="130000"/>
                </a:lnSpc>
                <a:spcBef>
                  <a:spcPct val="50000"/>
                </a:spcBef>
              </a:pPr>
              <a:r>
                <a:rPr lang="zh-CN" altLang="en-US" sz="3000" dirty="0">
                  <a:solidFill>
                    <a:schemeClr val="tx2"/>
                  </a:solidFill>
                  <a:latin typeface="宋体" panose="02010600030101010101" pitchFamily="2" charset="-122"/>
                </a:rPr>
                <a:t>报酬</a:t>
              </a:r>
              <a:r>
                <a:rPr lang="zh-CN" altLang="zh-CN" sz="3000" dirty="0">
                  <a:solidFill>
                    <a:schemeClr val="tx2"/>
                  </a:solidFill>
                  <a:latin typeface="宋体" panose="02010600030101010101" pitchFamily="2" charset="-122"/>
                </a:rPr>
                <a:t>（</a:t>
              </a:r>
              <a:r>
                <a:rPr lang="en-US" altLang="zh-CN" sz="3000" dirty="0">
                  <a:solidFill>
                    <a:schemeClr val="tx2"/>
                  </a:solidFill>
                  <a:latin typeface="宋体" panose="02010600030101010101" pitchFamily="2" charset="-122"/>
                </a:rPr>
                <a:t>Reward</a:t>
              </a:r>
              <a:r>
                <a:rPr lang="zh-CN" altLang="en-US" sz="3000" dirty="0">
                  <a:solidFill>
                    <a:schemeClr val="tx2"/>
                  </a:solidFill>
                  <a:latin typeface="宋体" panose="02010600030101010101" pitchFamily="2" charset="-122"/>
                </a:rPr>
                <a:t>）：</a:t>
              </a:r>
              <a:r>
                <a:rPr lang="zh-CN" altLang="en-US" sz="3000" b="0" dirty="0">
                  <a:solidFill>
                    <a:schemeClr val="tx2"/>
                  </a:solidFill>
                  <a:latin typeface="宋体" panose="02010600030101010101" pitchFamily="2" charset="-122"/>
                </a:rPr>
                <a:t>通常情况下，我们将一位员工因为为某一个组织工作而获得的</a:t>
              </a:r>
              <a:r>
                <a:rPr lang="zh-CN" altLang="en-US" sz="3000" b="0" dirty="0" smtClean="0">
                  <a:solidFill>
                    <a:schemeClr val="tx2"/>
                  </a:solidFill>
                  <a:latin typeface="宋体" panose="02010600030101010101" pitchFamily="2" charset="-122"/>
                </a:rPr>
                <a:t>所有他</a:t>
              </a:r>
              <a:r>
                <a:rPr lang="zh-CN" altLang="en-US" sz="3000" b="0" dirty="0">
                  <a:solidFill>
                    <a:schemeClr val="tx2"/>
                  </a:solidFill>
                  <a:latin typeface="宋体" panose="02010600030101010101" pitchFamily="2" charset="-122"/>
                </a:rPr>
                <a:t>认为有价值的</a:t>
              </a:r>
              <a:r>
                <a:rPr lang="zh-CN" altLang="en-US" sz="3000" b="0" dirty="0" smtClean="0">
                  <a:solidFill>
                    <a:schemeClr val="tx2"/>
                  </a:solidFill>
                  <a:latin typeface="宋体" panose="02010600030101010101" pitchFamily="2" charset="-122"/>
                </a:rPr>
                <a:t>东西统称为</a:t>
              </a:r>
              <a:r>
                <a:rPr lang="zh-CN" altLang="en-US" sz="3000" b="0" dirty="0">
                  <a:solidFill>
                    <a:schemeClr val="tx2"/>
                  </a:solidFill>
                  <a:latin typeface="宋体" panose="02010600030101010101" pitchFamily="2" charset="-122"/>
                </a:rPr>
                <a:t>报酬</a:t>
              </a:r>
              <a:r>
                <a:rPr lang="zh-CN" altLang="en-US" dirty="0">
                  <a:solidFill>
                    <a:schemeClr val="bg1"/>
                  </a:solidFill>
                </a:rPr>
                <a:t> </a:t>
              </a:r>
              <a:r>
                <a:rPr lang="zh-CN" altLang="en-US" sz="3000" b="0" dirty="0">
                  <a:solidFill>
                    <a:schemeClr val="tx2"/>
                  </a:solidFill>
                  <a:latin typeface="宋体" panose="02010600030101010101" pitchFamily="2" charset="-122"/>
                </a:rPr>
                <a:t>。</a:t>
              </a:r>
              <a:endParaRPr lang="zh-CN" altLang="en-US" sz="3000" b="0" dirty="0">
                <a:solidFill>
                  <a:schemeClr val="tx2"/>
                </a:solidFill>
                <a:latin typeface="宋体" panose="02010600030101010101" pitchFamily="2" charset="-122"/>
              </a:endParaRPr>
            </a:p>
          </p:txBody>
        </p:sp>
      </p:grpSp>
    </p:spTree>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dirty="0" smtClean="0">
                <a:solidFill>
                  <a:srgbClr val="FFFFFF"/>
                </a:solidFill>
                <a:latin typeface="华文中宋" pitchFamily="2" charset="-122"/>
                <a:ea typeface="华文中宋" pitchFamily="2" charset="-122"/>
              </a:rPr>
              <a:t>要素计点法</a:t>
            </a:r>
            <a:endParaRPr lang="zh-CN" altLang="en-US" sz="3200" b="1" dirty="0" smtClean="0">
              <a:solidFill>
                <a:srgbClr val="FFFFFF"/>
              </a:solidFill>
              <a:latin typeface="华文中宋" pitchFamily="2" charset="-122"/>
              <a:ea typeface="华文中宋" pitchFamily="2" charset="-122"/>
            </a:endParaRPr>
          </a:p>
        </p:txBody>
      </p:sp>
      <p:sp>
        <p:nvSpPr>
          <p:cNvPr id="111619" name="Text Box 3"/>
          <p:cNvSpPr txBox="1">
            <a:spLocks noChangeArrowheads="1"/>
          </p:cNvSpPr>
          <p:nvPr/>
        </p:nvSpPr>
        <p:spPr bwMode="auto">
          <a:xfrm>
            <a:off x="685800" y="1649733"/>
            <a:ext cx="9296400" cy="5016758"/>
          </a:xfrm>
          <a:prstGeom prst="rect">
            <a:avLst/>
          </a:prstGeom>
          <a:noFill/>
          <a:ln w="9525">
            <a:noFill/>
            <a:miter lim="800000"/>
          </a:ln>
        </p:spPr>
        <p:txBody>
          <a:bodyPr>
            <a:spAutoFit/>
          </a:bodyPr>
          <a:lstStyle/>
          <a:p>
            <a:pPr>
              <a:lnSpc>
                <a:spcPct val="160000"/>
              </a:lnSpc>
            </a:pPr>
            <a:r>
              <a:rPr lang="en-US" altLang="zh-CN" sz="2800" dirty="0">
                <a:latin typeface="宋体" panose="02010600030101010101" pitchFamily="2" charset="-122"/>
              </a:rPr>
              <a:t>     </a:t>
            </a:r>
            <a:r>
              <a:rPr lang="zh-CN" altLang="en-US" sz="3200" dirty="0">
                <a:solidFill>
                  <a:srgbClr val="6600CC"/>
                </a:solidFill>
                <a:latin typeface="宋体" panose="02010600030101010101" pitchFamily="2" charset="-122"/>
              </a:rPr>
              <a:t>计点法</a:t>
            </a:r>
            <a:r>
              <a:rPr lang="zh-CN" altLang="en-US" dirty="0">
                <a:solidFill>
                  <a:srgbClr val="6600CC"/>
                </a:solidFill>
                <a:latin typeface="宋体" panose="02010600030101010101" pitchFamily="2" charset="-122"/>
              </a:rPr>
              <a:t>是一种复杂的量化职位评价技术（自</a:t>
            </a:r>
            <a:r>
              <a:rPr lang="en-US" altLang="zh-CN" dirty="0">
                <a:solidFill>
                  <a:srgbClr val="6600CC"/>
                </a:solidFill>
                <a:latin typeface="宋体" panose="02010600030101010101" pitchFamily="2" charset="-122"/>
              </a:rPr>
              <a:t>20</a:t>
            </a:r>
            <a:r>
              <a:rPr lang="zh-CN" altLang="en-US" dirty="0">
                <a:solidFill>
                  <a:srgbClr val="6600CC"/>
                </a:solidFill>
                <a:latin typeface="宋体" panose="02010600030101010101" pitchFamily="2" charset="-122"/>
              </a:rPr>
              <a:t>世纪</a:t>
            </a:r>
            <a:r>
              <a:rPr lang="en-US" altLang="zh-CN" dirty="0">
                <a:solidFill>
                  <a:srgbClr val="6600CC"/>
                </a:solidFill>
                <a:latin typeface="宋体" panose="02010600030101010101" pitchFamily="2" charset="-122"/>
              </a:rPr>
              <a:t>40</a:t>
            </a:r>
            <a:r>
              <a:rPr lang="zh-CN" altLang="en-US" dirty="0">
                <a:solidFill>
                  <a:srgbClr val="6600CC"/>
                </a:solidFill>
                <a:latin typeface="宋体" panose="02010600030101010101" pitchFamily="2" charset="-122"/>
              </a:rPr>
              <a:t>年代开始被运用）。它通常包括三个组成要素</a:t>
            </a:r>
            <a:r>
              <a:rPr lang="zh-CN" altLang="en-US" sz="2800" dirty="0">
                <a:solidFill>
                  <a:srgbClr val="6600CC"/>
                </a:solidFill>
                <a:latin typeface="宋体" panose="02010600030101010101" pitchFamily="2" charset="-122"/>
              </a:rPr>
              <a:t>：</a:t>
            </a:r>
            <a:endParaRPr lang="zh-CN" altLang="en-US" sz="2800" dirty="0">
              <a:latin typeface="宋体" panose="02010600030101010101" pitchFamily="2" charset="-122"/>
            </a:endParaRPr>
          </a:p>
          <a:p>
            <a:pPr lvl="1">
              <a:lnSpc>
                <a:spcPct val="200000"/>
              </a:lnSpc>
              <a:buClr>
                <a:srgbClr val="FF3300"/>
              </a:buClr>
              <a:buFont typeface="Monotype Sorts" pitchFamily="2" charset="2"/>
              <a:buChar char="f"/>
            </a:pPr>
            <a:r>
              <a:rPr lang="zh-CN" altLang="en-US" sz="2800" dirty="0">
                <a:solidFill>
                  <a:srgbClr val="FF3300"/>
                </a:solidFill>
                <a:latin typeface="宋体" panose="02010600030101010101" pitchFamily="2" charset="-122"/>
              </a:rPr>
              <a:t>报酬</a:t>
            </a:r>
            <a:r>
              <a:rPr lang="zh-CN" altLang="en-US" sz="2800" dirty="0" smtClean="0">
                <a:solidFill>
                  <a:srgbClr val="FF3300"/>
                </a:solidFill>
                <a:latin typeface="宋体" panose="02010600030101010101" pitchFamily="2" charset="-122"/>
              </a:rPr>
              <a:t>要素；</a:t>
            </a:r>
            <a:endParaRPr lang="en-US" altLang="zh-CN" sz="2800" dirty="0" smtClean="0">
              <a:solidFill>
                <a:srgbClr val="FF3300"/>
              </a:solidFill>
              <a:latin typeface="宋体" panose="02010600030101010101" pitchFamily="2" charset="-122"/>
            </a:endParaRPr>
          </a:p>
          <a:p>
            <a:pPr lvl="1">
              <a:lnSpc>
                <a:spcPct val="200000"/>
              </a:lnSpc>
              <a:buClr>
                <a:srgbClr val="FF3300"/>
              </a:buClr>
              <a:buFont typeface="Monotype Sorts" pitchFamily="2" charset="2"/>
              <a:buChar char="f"/>
            </a:pPr>
            <a:r>
              <a:rPr lang="zh-CN" altLang="zh-CN" sz="2800" dirty="0" smtClean="0">
                <a:solidFill>
                  <a:srgbClr val="FF3300"/>
                </a:solidFill>
                <a:latin typeface="宋体" panose="02010600030101010101" pitchFamily="2" charset="-122"/>
              </a:rPr>
              <a:t>反映</a:t>
            </a:r>
            <a:r>
              <a:rPr lang="zh-CN" altLang="zh-CN" sz="2800" dirty="0">
                <a:solidFill>
                  <a:srgbClr val="FF3300"/>
                </a:solidFill>
                <a:latin typeface="宋体" panose="02010600030101010101" pitchFamily="2" charset="-122"/>
              </a:rPr>
              <a:t>每一种报酬要素在整个职位评价体系中的相对重要性的权重</a:t>
            </a:r>
            <a:r>
              <a:rPr lang="zh-CN" altLang="en-US" sz="2800" dirty="0">
                <a:solidFill>
                  <a:srgbClr val="FF3300"/>
                </a:solidFill>
                <a:latin typeface="宋体" panose="02010600030101010101" pitchFamily="2" charset="-122"/>
              </a:rPr>
              <a:t>；</a:t>
            </a:r>
            <a:endParaRPr lang="zh-CN" altLang="en-US" sz="2800" dirty="0">
              <a:solidFill>
                <a:srgbClr val="FF3300"/>
              </a:solidFill>
              <a:latin typeface="宋体" panose="02010600030101010101" pitchFamily="2" charset="-122"/>
            </a:endParaRPr>
          </a:p>
          <a:p>
            <a:pPr lvl="1">
              <a:lnSpc>
                <a:spcPct val="200000"/>
              </a:lnSpc>
              <a:buClr>
                <a:srgbClr val="FF3300"/>
              </a:buClr>
              <a:buFont typeface="Monotype Sorts" pitchFamily="2" charset="2"/>
              <a:buChar char="f"/>
            </a:pPr>
            <a:r>
              <a:rPr lang="zh-CN" altLang="zh-CN" sz="2800" dirty="0" smtClean="0">
                <a:solidFill>
                  <a:srgbClr val="FF3300"/>
                </a:solidFill>
                <a:latin typeface="宋体" panose="02010600030101010101" pitchFamily="2" charset="-122"/>
              </a:rPr>
              <a:t>数</a:t>
            </a:r>
            <a:r>
              <a:rPr lang="zh-CN" altLang="zh-CN" sz="2800" dirty="0">
                <a:solidFill>
                  <a:srgbClr val="FF3300"/>
                </a:solidFill>
                <a:latin typeface="宋体" panose="02010600030101010101" pitchFamily="2" charset="-122"/>
              </a:rPr>
              <a:t>量化的报酬要素衡量尺度</a:t>
            </a:r>
            <a:r>
              <a:rPr lang="zh-CN" altLang="en-US" sz="2800" dirty="0">
                <a:solidFill>
                  <a:srgbClr val="FF3300"/>
                </a:solidFill>
                <a:latin typeface="宋体" panose="02010600030101010101" pitchFamily="2" charset="-122"/>
              </a:rPr>
              <a:t>。</a:t>
            </a:r>
            <a:endParaRPr lang="zh-CN" altLang="en-US" sz="2800" dirty="0">
              <a:solidFill>
                <a:srgbClr val="FF3300"/>
              </a:solidFill>
              <a:latin typeface="宋体" panose="02010600030101010101" pitchFamily="2" charset="-122"/>
            </a:endParaRPr>
          </a:p>
        </p:txBody>
      </p:sp>
    </p:spTree>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计点方案的设计步骤</a:t>
            </a:r>
            <a:endParaRPr lang="zh-CN" altLang="en-US" sz="3200" b="1" smtClean="0">
              <a:solidFill>
                <a:srgbClr val="FFFFFF"/>
              </a:solidFill>
              <a:latin typeface="华文中宋" pitchFamily="2" charset="-122"/>
              <a:ea typeface="华文中宋" pitchFamily="2" charset="-122"/>
            </a:endParaRPr>
          </a:p>
        </p:txBody>
      </p:sp>
      <p:graphicFrame>
        <p:nvGraphicFramePr>
          <p:cNvPr id="3" name="图示 2"/>
          <p:cNvGraphicFramePr/>
          <p:nvPr/>
        </p:nvGraphicFramePr>
        <p:xfrm>
          <a:off x="1057911" y="1016000"/>
          <a:ext cx="8596623" cy="63944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zh-CN" sz="3200" b="1" dirty="0" smtClean="0">
                <a:solidFill>
                  <a:srgbClr val="FFFFFF"/>
                </a:solidFill>
                <a:latin typeface="华文中宋" pitchFamily="2" charset="-122"/>
                <a:ea typeface="华文中宋" pitchFamily="2" charset="-122"/>
              </a:rPr>
              <a:t>选取</a:t>
            </a:r>
            <a:r>
              <a:rPr lang="zh-CN" altLang="zh-CN" sz="3200" b="1" dirty="0">
                <a:solidFill>
                  <a:srgbClr val="FFFFFF"/>
                </a:solidFill>
                <a:latin typeface="华文中宋" pitchFamily="2" charset="-122"/>
                <a:ea typeface="华文中宋" pitchFamily="2" charset="-122"/>
              </a:rPr>
              <a:t>合适的报酬要素</a:t>
            </a:r>
            <a:endParaRPr lang="zh-CN" altLang="en-US" sz="3200" b="1" dirty="0">
              <a:solidFill>
                <a:srgbClr val="FFFFFF"/>
              </a:solidFill>
              <a:latin typeface="华文中宋" pitchFamily="2" charset="-122"/>
              <a:ea typeface="华文中宋" pitchFamily="2" charset="-122"/>
            </a:endParaRPr>
          </a:p>
        </p:txBody>
      </p:sp>
      <p:sp>
        <p:nvSpPr>
          <p:cNvPr id="775171" name="Text Box 3"/>
          <p:cNvSpPr txBox="1">
            <a:spLocks noChangeArrowheads="1"/>
          </p:cNvSpPr>
          <p:nvPr/>
        </p:nvSpPr>
        <p:spPr bwMode="auto">
          <a:xfrm>
            <a:off x="838200" y="1649733"/>
            <a:ext cx="8991600" cy="4315902"/>
          </a:xfrm>
          <a:prstGeom prst="rect">
            <a:avLst/>
          </a:prstGeom>
          <a:gradFill rotWithShape="0">
            <a:gsLst>
              <a:gs pos="0">
                <a:srgbClr val="6600CC"/>
              </a:gs>
              <a:gs pos="100000">
                <a:srgbClr val="6600CC">
                  <a:gamma/>
                  <a:shade val="46275"/>
                  <a:invGamma/>
                </a:srgbClr>
              </a:gs>
            </a:gsLst>
            <a:lin ang="5400000" scaled="1"/>
          </a:gradFill>
          <a:ln w="57150">
            <a:solidFill>
              <a:schemeClr val="accent2"/>
            </a:solidFill>
            <a:miter lim="800000"/>
          </a:ln>
          <a:effectLst>
            <a:outerShdw dist="107763" dir="2700000" algn="ctr" rotWithShape="0">
              <a:schemeClr val="bg2"/>
            </a:outerShdw>
          </a:effectLst>
        </p:spPr>
        <p:txBody>
          <a:bodyPr lIns="104498" tIns="52249" rIns="104498" bIns="52249">
            <a:spAutoFit/>
          </a:bodyPr>
          <a:lstStyle/>
          <a:p>
            <a:pPr algn="l" defTabSz="1044575">
              <a:lnSpc>
                <a:spcPct val="190000"/>
              </a:lnSpc>
              <a:buClr>
                <a:srgbClr val="FF0066"/>
              </a:buClr>
              <a:buSzPct val="115000"/>
              <a:buFont typeface="MS Outlook" pitchFamily="2" charset="2"/>
              <a:buChar char="G"/>
              <a:defRPr/>
            </a:pPr>
            <a:r>
              <a:rPr lang="en-US" altLang="zh-CN" dirty="0">
                <a:solidFill>
                  <a:srgbClr val="FFFF00"/>
                </a:solidFill>
                <a:latin typeface="楷体" panose="02010609060101010101" pitchFamily="49" charset="-122"/>
                <a:ea typeface="楷体" panose="02010609060101010101" pitchFamily="49" charset="-122"/>
              </a:rPr>
              <a:t>  </a:t>
            </a:r>
            <a:r>
              <a:rPr lang="zh-CN" altLang="en-US" dirty="0">
                <a:solidFill>
                  <a:srgbClr val="FFFF00"/>
                </a:solidFill>
                <a:latin typeface="楷体" panose="02010609060101010101" pitchFamily="49" charset="-122"/>
                <a:ea typeface="楷体" panose="02010609060101010101" pitchFamily="49" charset="-122"/>
              </a:rPr>
              <a:t>报酬要素</a:t>
            </a:r>
            <a:r>
              <a:rPr lang="zh-CN" altLang="en-US" sz="2000" dirty="0">
                <a:solidFill>
                  <a:srgbClr val="FFFF00"/>
                </a:solidFill>
                <a:latin typeface="楷体" panose="02010609060101010101" pitchFamily="49" charset="-122"/>
                <a:ea typeface="楷体" panose="02010609060101010101" pitchFamily="49" charset="-122"/>
              </a:rPr>
              <a:t>（</a:t>
            </a:r>
            <a:r>
              <a:rPr lang="en-US" altLang="zh-CN" sz="2000" i="1" dirty="0">
                <a:solidFill>
                  <a:srgbClr val="FFFF00"/>
                </a:solidFill>
                <a:latin typeface="楷体" panose="02010609060101010101" pitchFamily="49" charset="-122"/>
                <a:ea typeface="楷体" panose="02010609060101010101" pitchFamily="49" charset="-122"/>
              </a:rPr>
              <a:t>Compensable Factors</a:t>
            </a:r>
            <a:r>
              <a:rPr lang="zh-CN" altLang="en-US" sz="2000" dirty="0">
                <a:solidFill>
                  <a:srgbClr val="FFFF00"/>
                </a:solidFill>
                <a:latin typeface="楷体" panose="02010609060101010101" pitchFamily="49" charset="-122"/>
                <a:ea typeface="楷体" panose="02010609060101010101" pitchFamily="49" charset="-122"/>
              </a:rPr>
              <a:t>）</a:t>
            </a:r>
            <a:r>
              <a:rPr lang="zh-CN" altLang="en-US" dirty="0">
                <a:solidFill>
                  <a:srgbClr val="FFFF00"/>
                </a:solidFill>
                <a:latin typeface="楷体" panose="02010609060101010101" pitchFamily="49" charset="-122"/>
                <a:ea typeface="楷体" panose="02010609060101010101" pitchFamily="49" charset="-122"/>
              </a:rPr>
              <a:t>指在多种不同职位中都存在的组织愿意为之支付报酬的一些具有可衡量性质的质量、特征、要求或结构性因素。</a:t>
            </a:r>
            <a:endParaRPr lang="zh-CN" altLang="en-US" dirty="0">
              <a:solidFill>
                <a:srgbClr val="FFFF00"/>
              </a:solidFill>
              <a:latin typeface="楷体" panose="02010609060101010101" pitchFamily="49" charset="-122"/>
              <a:ea typeface="楷体" panose="02010609060101010101" pitchFamily="49" charset="-122"/>
            </a:endParaRPr>
          </a:p>
          <a:p>
            <a:pPr algn="l" defTabSz="1044575">
              <a:lnSpc>
                <a:spcPct val="190000"/>
              </a:lnSpc>
              <a:buClr>
                <a:srgbClr val="FF0066"/>
              </a:buClr>
              <a:buSzPct val="115000"/>
              <a:buFont typeface="MS Outlook" pitchFamily="2" charset="2"/>
              <a:buChar char="G"/>
              <a:defRPr/>
            </a:pPr>
            <a:r>
              <a:rPr lang="zh-CN" altLang="en-US" dirty="0" smtClean="0">
                <a:solidFill>
                  <a:srgbClr val="FFFF00"/>
                </a:solidFill>
                <a:latin typeface="楷体" panose="02010609060101010101" pitchFamily="49" charset="-122"/>
                <a:ea typeface="楷体" panose="02010609060101010101" pitchFamily="49" charset="-122"/>
              </a:rPr>
              <a:t>必须</a:t>
            </a:r>
            <a:r>
              <a:rPr lang="zh-CN" altLang="en-US" dirty="0">
                <a:solidFill>
                  <a:srgbClr val="FFFF00"/>
                </a:solidFill>
                <a:latin typeface="楷体" panose="02010609060101010101" pitchFamily="49" charset="-122"/>
                <a:ea typeface="楷体" panose="02010609060101010101" pitchFamily="49" charset="-122"/>
              </a:rPr>
              <a:t>仔细选择报酬要素，因为这些要素具有强化组织战略和哲学的重要作用。在对员工进行沟通时，这些报酬要素能够清晰向员工传递关于组织价值观的重要信息。</a:t>
            </a:r>
            <a:endParaRPr lang="zh-CN" altLang="en-US" dirty="0">
              <a:solidFill>
                <a:srgbClr val="FFFF00"/>
              </a:solidFill>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zh-CN" sz="3200" b="1" dirty="0">
                <a:solidFill>
                  <a:srgbClr val="FFFFFF"/>
                </a:solidFill>
                <a:latin typeface="华文中宋" pitchFamily="2" charset="-122"/>
                <a:ea typeface="华文中宋" pitchFamily="2" charset="-122"/>
              </a:rPr>
              <a:t>选取合适的报酬要素</a:t>
            </a:r>
            <a:endParaRPr lang="zh-CN" altLang="en-US" sz="3200" b="1" dirty="0" smtClean="0">
              <a:solidFill>
                <a:srgbClr val="FFFFFF"/>
              </a:solidFill>
              <a:latin typeface="华文中宋" pitchFamily="2" charset="-122"/>
              <a:ea typeface="华文中宋" pitchFamily="2" charset="-122"/>
            </a:endParaRPr>
          </a:p>
        </p:txBody>
      </p:sp>
      <p:graphicFrame>
        <p:nvGraphicFramePr>
          <p:cNvPr id="2" name="图示 1"/>
          <p:cNvGraphicFramePr/>
          <p:nvPr/>
        </p:nvGraphicFramePr>
        <p:xfrm>
          <a:off x="293377" y="1649733"/>
          <a:ext cx="10374623" cy="57607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报酬子要素定义（</a:t>
            </a:r>
            <a:r>
              <a:rPr lang="en-US" altLang="zh-CN" sz="3200" b="1" smtClean="0">
                <a:solidFill>
                  <a:srgbClr val="FFFFFF"/>
                </a:solidFill>
                <a:latin typeface="华文中宋" pitchFamily="2" charset="-122"/>
                <a:ea typeface="华文中宋" pitchFamily="2" charset="-122"/>
              </a:rPr>
              <a:t>2.1</a:t>
            </a:r>
            <a:r>
              <a:rPr lang="zh-CN" altLang="en-US" sz="3200" b="1" smtClean="0">
                <a:solidFill>
                  <a:srgbClr val="FFFFFF"/>
                </a:solidFill>
                <a:latin typeface="华文中宋" pitchFamily="2" charset="-122"/>
                <a:ea typeface="华文中宋" pitchFamily="2" charset="-122"/>
              </a:rPr>
              <a:t>）</a:t>
            </a:r>
            <a:endParaRPr lang="zh-CN" altLang="en-US" sz="3200" b="1" smtClean="0">
              <a:solidFill>
                <a:srgbClr val="FFFFFF"/>
              </a:solidFill>
              <a:latin typeface="华文中宋" pitchFamily="2" charset="-122"/>
              <a:ea typeface="华文中宋" pitchFamily="2" charset="-122"/>
            </a:endParaRPr>
          </a:p>
        </p:txBody>
      </p:sp>
      <p:sp>
        <p:nvSpPr>
          <p:cNvPr id="784387" name="Text Box 3"/>
          <p:cNvSpPr txBox="1">
            <a:spLocks noChangeArrowheads="1"/>
          </p:cNvSpPr>
          <p:nvPr/>
        </p:nvSpPr>
        <p:spPr bwMode="auto">
          <a:xfrm>
            <a:off x="609600" y="1258888"/>
            <a:ext cx="9525000" cy="5368925"/>
          </a:xfrm>
          <a:prstGeom prst="rect">
            <a:avLst/>
          </a:prstGeom>
          <a:solidFill>
            <a:srgbClr val="66FF66"/>
          </a:solidFill>
          <a:ln w="9525">
            <a:solidFill>
              <a:schemeClr val="tx1"/>
            </a:solidFill>
            <a:miter lim="800000"/>
          </a:ln>
          <a:effectLst>
            <a:outerShdw dist="107763" dir="2700000" algn="ctr" rotWithShape="0">
              <a:schemeClr val="bg2"/>
            </a:outerShdw>
          </a:effectLst>
        </p:spPr>
        <p:txBody>
          <a:bodyPr lIns="104498" tIns="52249" rIns="104498" bIns="52249">
            <a:spAutoFit/>
          </a:bodyPr>
          <a:lstStyle/>
          <a:p>
            <a:pPr algn="l" defTabSz="1044575">
              <a:lnSpc>
                <a:spcPct val="150000"/>
              </a:lnSpc>
              <a:buClr>
                <a:srgbClr val="FF0066"/>
              </a:buClr>
              <a:buSzPct val="115000"/>
              <a:buFont typeface="Webdings" panose="05030102010509060703" pitchFamily="18" charset="2"/>
              <a:buNone/>
              <a:defRPr/>
            </a:pPr>
            <a:r>
              <a:rPr lang="en-US" altLang="zh-CN">
                <a:latin typeface="华文细黑" pitchFamily="2" charset="-122"/>
                <a:ea typeface="华文细黑" pitchFamily="2" charset="-122"/>
              </a:rPr>
              <a:t>   1</a:t>
            </a:r>
            <a:r>
              <a:rPr lang="zh-CN" altLang="en-US">
                <a:latin typeface="华文细黑" pitchFamily="2" charset="-122"/>
                <a:ea typeface="华文细黑" pitchFamily="2" charset="-122"/>
              </a:rPr>
              <a:t>、</a:t>
            </a:r>
            <a:r>
              <a:rPr lang="zh-CN" altLang="en-US" u="sng">
                <a:latin typeface="华文细黑" pitchFamily="2" charset="-122"/>
                <a:ea typeface="华文细黑" pitchFamily="2" charset="-122"/>
              </a:rPr>
              <a:t>知识</a:t>
            </a:r>
            <a:r>
              <a:rPr lang="zh-CN" altLang="en-US" sz="2000" i="1" u="sng">
                <a:latin typeface="华文细黑" pitchFamily="2" charset="-122"/>
                <a:ea typeface="华文细黑" pitchFamily="2" charset="-122"/>
              </a:rPr>
              <a:t>（</a:t>
            </a:r>
            <a:r>
              <a:rPr lang="en-US" altLang="zh-CN" sz="2000" i="1" u="sng">
                <a:latin typeface="华文细黑" pitchFamily="2" charset="-122"/>
                <a:ea typeface="华文细黑" pitchFamily="2" charset="-122"/>
              </a:rPr>
              <a:t>Knowledge</a:t>
            </a:r>
            <a:r>
              <a:rPr lang="zh-CN" altLang="en-US" sz="2000" i="1" u="sng">
                <a:latin typeface="华文细黑" pitchFamily="2" charset="-122"/>
                <a:ea typeface="华文细黑" pitchFamily="2" charset="-122"/>
              </a:rPr>
              <a:t>）：</a:t>
            </a:r>
            <a:r>
              <a:rPr lang="zh-CN" altLang="en-US" sz="2200">
                <a:latin typeface="华文细黑" pitchFamily="2" charset="-122"/>
                <a:ea typeface="华文细黑" pitchFamily="2" charset="-122"/>
              </a:rPr>
              <a:t>可以通过正规教育、生活经验、工作经验以及在职培训等获得的关于事实或规则的各种信息。知识能够使任职者在无需向主管人员求助的情况下，就能解决特定领域中所出现一些非常规性问题。</a:t>
            </a:r>
            <a:endParaRPr lang="zh-CN" altLang="en-US" sz="2200">
              <a:latin typeface="华文细黑" pitchFamily="2" charset="-122"/>
              <a:ea typeface="华文细黑" pitchFamily="2" charset="-122"/>
            </a:endParaRPr>
          </a:p>
          <a:p>
            <a:pPr algn="l" defTabSz="1044575">
              <a:lnSpc>
                <a:spcPct val="150000"/>
              </a:lnSpc>
              <a:buClr>
                <a:srgbClr val="FF0066"/>
              </a:buClr>
              <a:buSzPct val="115000"/>
              <a:buFont typeface="Webdings" panose="05030102010509060703" pitchFamily="18" charset="2"/>
              <a:buNone/>
              <a:defRPr/>
            </a:pPr>
            <a:r>
              <a:rPr lang="zh-CN" altLang="en-US">
                <a:latin typeface="华文细黑" pitchFamily="2" charset="-122"/>
                <a:ea typeface="华文细黑" pitchFamily="2" charset="-122"/>
              </a:rPr>
              <a:t>   </a:t>
            </a:r>
            <a:r>
              <a:rPr lang="en-US" altLang="zh-CN">
                <a:latin typeface="华文细黑" pitchFamily="2" charset="-122"/>
                <a:ea typeface="华文细黑" pitchFamily="2" charset="-122"/>
              </a:rPr>
              <a:t>2</a:t>
            </a:r>
            <a:r>
              <a:rPr lang="zh-CN" altLang="en-US">
                <a:latin typeface="华文细黑" pitchFamily="2" charset="-122"/>
                <a:ea typeface="华文细黑" pitchFamily="2" charset="-122"/>
              </a:rPr>
              <a:t>、</a:t>
            </a:r>
            <a:r>
              <a:rPr lang="zh-CN" altLang="en-US" u="sng">
                <a:latin typeface="华文细黑" pitchFamily="2" charset="-122"/>
                <a:ea typeface="华文细黑" pitchFamily="2" charset="-122"/>
              </a:rPr>
              <a:t>身体能力</a:t>
            </a:r>
            <a:r>
              <a:rPr lang="zh-CN" altLang="en-US" sz="2000" i="1" u="sng">
                <a:latin typeface="华文细黑" pitchFamily="2" charset="-122"/>
                <a:ea typeface="华文细黑" pitchFamily="2" charset="-122"/>
              </a:rPr>
              <a:t>（</a:t>
            </a:r>
            <a:r>
              <a:rPr lang="en-US" altLang="zh-CN" sz="2000" i="1" u="sng">
                <a:latin typeface="华文细黑" pitchFamily="2" charset="-122"/>
                <a:ea typeface="华文细黑" pitchFamily="2" charset="-122"/>
              </a:rPr>
              <a:t>Physical Ability</a:t>
            </a:r>
            <a:r>
              <a:rPr lang="zh-CN" altLang="en-US" sz="2000" i="1" u="sng">
                <a:latin typeface="华文细黑" pitchFamily="2" charset="-122"/>
                <a:ea typeface="华文细黑" pitchFamily="2" charset="-122"/>
              </a:rPr>
              <a:t>）：</a:t>
            </a:r>
            <a:r>
              <a:rPr lang="zh-CN" altLang="en-US" sz="2200">
                <a:latin typeface="华文细黑" pitchFamily="2" charset="-122"/>
                <a:ea typeface="华文细黑" pitchFamily="2" charset="-122"/>
              </a:rPr>
              <a:t>身体灵活性、手眼协调性以及攀登、伸臂、弯曲等身体运动的平衡性与协调性。</a:t>
            </a:r>
            <a:endParaRPr lang="zh-CN" altLang="en-US" sz="2200">
              <a:latin typeface="华文细黑" pitchFamily="2" charset="-122"/>
              <a:ea typeface="华文细黑" pitchFamily="2" charset="-122"/>
            </a:endParaRPr>
          </a:p>
          <a:p>
            <a:pPr algn="l" defTabSz="1044575">
              <a:lnSpc>
                <a:spcPct val="150000"/>
              </a:lnSpc>
              <a:buClr>
                <a:srgbClr val="FF0066"/>
              </a:buClr>
              <a:buSzPct val="115000"/>
              <a:buFont typeface="Webdings" panose="05030102010509060703" pitchFamily="18" charset="2"/>
              <a:buNone/>
              <a:defRPr/>
            </a:pPr>
            <a:r>
              <a:rPr lang="zh-CN" altLang="en-US">
                <a:latin typeface="华文细黑" pitchFamily="2" charset="-122"/>
                <a:ea typeface="华文细黑" pitchFamily="2" charset="-122"/>
              </a:rPr>
              <a:t>   </a:t>
            </a:r>
            <a:r>
              <a:rPr lang="en-US" altLang="zh-CN">
                <a:latin typeface="华文细黑" pitchFamily="2" charset="-122"/>
                <a:ea typeface="华文细黑" pitchFamily="2" charset="-122"/>
              </a:rPr>
              <a:t>3</a:t>
            </a:r>
            <a:r>
              <a:rPr lang="zh-CN" altLang="en-US">
                <a:latin typeface="华文细黑" pitchFamily="2" charset="-122"/>
                <a:ea typeface="华文细黑" pitchFamily="2" charset="-122"/>
              </a:rPr>
              <a:t>、</a:t>
            </a:r>
            <a:r>
              <a:rPr lang="zh-CN" altLang="en-US" u="sng">
                <a:latin typeface="华文细黑" pitchFamily="2" charset="-122"/>
                <a:ea typeface="华文细黑" pitchFamily="2" charset="-122"/>
              </a:rPr>
              <a:t>体力耗费</a:t>
            </a:r>
            <a:r>
              <a:rPr lang="zh-CN" altLang="en-US" sz="2000" i="1" u="sng">
                <a:latin typeface="华文细黑" pitchFamily="2" charset="-122"/>
                <a:ea typeface="华文细黑" pitchFamily="2" charset="-122"/>
              </a:rPr>
              <a:t>（</a:t>
            </a:r>
            <a:r>
              <a:rPr lang="en-US" altLang="zh-CN" sz="2000" i="1" u="sng">
                <a:latin typeface="华文细黑" pitchFamily="2" charset="-122"/>
                <a:ea typeface="华文细黑" pitchFamily="2" charset="-122"/>
              </a:rPr>
              <a:t>Physical Effort</a:t>
            </a:r>
            <a:r>
              <a:rPr lang="zh-CN" altLang="en-US" sz="2000" i="1" u="sng">
                <a:latin typeface="华文细黑" pitchFamily="2" charset="-122"/>
                <a:ea typeface="华文细黑" pitchFamily="2" charset="-122"/>
              </a:rPr>
              <a:t>）：</a:t>
            </a:r>
            <a:r>
              <a:rPr lang="zh-CN" altLang="en-US" sz="2200">
                <a:latin typeface="华文细黑" pitchFamily="2" charset="-122"/>
                <a:ea typeface="华文细黑" pitchFamily="2" charset="-122"/>
              </a:rPr>
              <a:t>除了包括有力量要求的活动之外，还包括对感官注意力（如看、听、嗅、触摸等）之类的能力以及在一个固定职位上工作的能力（如电路板技工、飞机技师以及控制板操作员等）的要求。</a:t>
            </a:r>
            <a:endParaRPr lang="zh-CN" altLang="en-US">
              <a:latin typeface="华文细黑" pitchFamily="2" charset="-122"/>
              <a:ea typeface="华文细黑" pitchFamily="2" charset="-122"/>
            </a:endParaRPr>
          </a:p>
          <a:p>
            <a:pPr algn="l" defTabSz="1044575">
              <a:lnSpc>
                <a:spcPct val="150000"/>
              </a:lnSpc>
              <a:buClr>
                <a:srgbClr val="FF0066"/>
              </a:buClr>
              <a:buSzPct val="115000"/>
              <a:buFont typeface="Webdings" panose="05030102010509060703" pitchFamily="18" charset="2"/>
              <a:buNone/>
              <a:defRPr/>
            </a:pPr>
            <a:r>
              <a:rPr lang="zh-CN" altLang="en-US">
                <a:latin typeface="华文细黑" pitchFamily="2" charset="-122"/>
                <a:ea typeface="华文细黑" pitchFamily="2" charset="-122"/>
              </a:rPr>
              <a:t>   </a:t>
            </a:r>
            <a:r>
              <a:rPr lang="en-US" altLang="zh-CN">
                <a:latin typeface="华文细黑" pitchFamily="2" charset="-122"/>
                <a:ea typeface="华文细黑" pitchFamily="2" charset="-122"/>
              </a:rPr>
              <a:t>4</a:t>
            </a:r>
            <a:r>
              <a:rPr lang="zh-CN" altLang="en-US">
                <a:latin typeface="华文细黑" pitchFamily="2" charset="-122"/>
                <a:ea typeface="华文细黑" pitchFamily="2" charset="-122"/>
              </a:rPr>
              <a:t>、</a:t>
            </a:r>
            <a:r>
              <a:rPr lang="zh-CN" altLang="en-US" u="sng">
                <a:latin typeface="华文细黑" pitchFamily="2" charset="-122"/>
                <a:ea typeface="华文细黑" pitchFamily="2" charset="-122"/>
              </a:rPr>
              <a:t>沟通</a:t>
            </a:r>
            <a:r>
              <a:rPr lang="zh-CN" altLang="en-US" sz="2000" i="1" u="sng">
                <a:latin typeface="华文细黑" pitchFamily="2" charset="-122"/>
                <a:ea typeface="华文细黑" pitchFamily="2" charset="-122"/>
              </a:rPr>
              <a:t>（</a:t>
            </a:r>
            <a:r>
              <a:rPr lang="en-US" altLang="zh-CN" sz="2000" i="1" u="sng">
                <a:latin typeface="华文细黑" pitchFamily="2" charset="-122"/>
                <a:ea typeface="华文细黑" pitchFamily="2" charset="-122"/>
              </a:rPr>
              <a:t>Contacts</a:t>
            </a:r>
            <a:r>
              <a:rPr lang="zh-CN" altLang="en-US" sz="2000" i="1" u="sng">
                <a:latin typeface="华文细黑" pitchFamily="2" charset="-122"/>
                <a:ea typeface="华文细黑" pitchFamily="2" charset="-122"/>
              </a:rPr>
              <a:t>）：</a:t>
            </a:r>
            <a:r>
              <a:rPr lang="zh-CN" altLang="en-US" sz="2200">
                <a:latin typeface="华文细黑" pitchFamily="2" charset="-122"/>
                <a:ea typeface="华文细黑" pitchFamily="2" charset="-122"/>
              </a:rPr>
              <a:t>包括内部沟通和外部沟通，它所关注的是沟通的频率、方法及其目的。</a:t>
            </a:r>
            <a:r>
              <a:rPr lang="zh-CN" altLang="en-US">
                <a:latin typeface="华文细黑" pitchFamily="2" charset="-122"/>
                <a:ea typeface="华文细黑" pitchFamily="2" charset="-122"/>
              </a:rPr>
              <a:t>   </a:t>
            </a:r>
            <a:endParaRPr lang="zh-CN" altLang="en-US">
              <a:latin typeface="华文细黑" pitchFamily="2" charset="-122"/>
              <a:ea typeface="华文细黑" pitchFamily="2" charset="-122"/>
            </a:endParaRPr>
          </a:p>
        </p:txBody>
      </p:sp>
    </p:spTree>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报酬子要素定义（</a:t>
            </a:r>
            <a:r>
              <a:rPr lang="en-US" altLang="zh-CN" sz="3200" b="1" smtClean="0">
                <a:solidFill>
                  <a:srgbClr val="FFFFFF"/>
                </a:solidFill>
                <a:latin typeface="华文中宋" pitchFamily="2" charset="-122"/>
                <a:ea typeface="华文中宋" pitchFamily="2" charset="-122"/>
              </a:rPr>
              <a:t>2.2</a:t>
            </a:r>
            <a:r>
              <a:rPr lang="zh-CN" altLang="en-US" sz="3200" b="1" smtClean="0">
                <a:solidFill>
                  <a:srgbClr val="FFFFFF"/>
                </a:solidFill>
                <a:latin typeface="华文中宋" pitchFamily="2" charset="-122"/>
                <a:ea typeface="华文中宋" pitchFamily="2" charset="-122"/>
              </a:rPr>
              <a:t>）</a:t>
            </a:r>
            <a:endParaRPr lang="zh-CN" altLang="en-US" sz="3200" b="1" smtClean="0">
              <a:solidFill>
                <a:srgbClr val="FFFFFF"/>
              </a:solidFill>
              <a:latin typeface="华文中宋" pitchFamily="2" charset="-122"/>
              <a:ea typeface="华文中宋" pitchFamily="2" charset="-122"/>
            </a:endParaRPr>
          </a:p>
        </p:txBody>
      </p:sp>
      <p:sp>
        <p:nvSpPr>
          <p:cNvPr id="785411" name="Text Box 3"/>
          <p:cNvSpPr txBox="1">
            <a:spLocks noChangeArrowheads="1"/>
          </p:cNvSpPr>
          <p:nvPr/>
        </p:nvSpPr>
        <p:spPr bwMode="auto">
          <a:xfrm>
            <a:off x="838200" y="1203325"/>
            <a:ext cx="8991600" cy="6034088"/>
          </a:xfrm>
          <a:prstGeom prst="rect">
            <a:avLst/>
          </a:prstGeom>
          <a:solidFill>
            <a:srgbClr val="66FF66"/>
          </a:solidFill>
          <a:ln w="9525">
            <a:solidFill>
              <a:schemeClr val="tx1"/>
            </a:solidFill>
            <a:miter lim="800000"/>
          </a:ln>
          <a:effectLst>
            <a:outerShdw dist="107763" dir="2700000" algn="ctr" rotWithShape="0">
              <a:schemeClr val="bg2"/>
            </a:outerShdw>
          </a:effectLst>
        </p:spPr>
        <p:txBody>
          <a:bodyPr lIns="104498" tIns="52249" rIns="104498" bIns="52249">
            <a:spAutoFit/>
          </a:bodyPr>
          <a:lstStyle/>
          <a:p>
            <a:pPr algn="l" defTabSz="1044575">
              <a:lnSpc>
                <a:spcPct val="140000"/>
              </a:lnSpc>
              <a:buClr>
                <a:srgbClr val="FF0066"/>
              </a:buClr>
              <a:buSzPct val="115000"/>
              <a:buFont typeface="Webdings" panose="05030102010509060703" pitchFamily="18" charset="2"/>
              <a:buNone/>
              <a:defRPr/>
            </a:pPr>
            <a:r>
              <a:rPr lang="en-US" altLang="zh-CN">
                <a:latin typeface="华文细黑" pitchFamily="2" charset="-122"/>
                <a:ea typeface="华文细黑" pitchFamily="2" charset="-122"/>
              </a:rPr>
              <a:t>   5</a:t>
            </a:r>
            <a:r>
              <a:rPr lang="zh-CN" altLang="en-US">
                <a:latin typeface="华文细黑" pitchFamily="2" charset="-122"/>
                <a:ea typeface="华文细黑" pitchFamily="2" charset="-122"/>
              </a:rPr>
              <a:t>、</a:t>
            </a:r>
            <a:r>
              <a:rPr lang="zh-CN" altLang="en-US" u="sng">
                <a:latin typeface="华文细黑" pitchFamily="2" charset="-122"/>
                <a:ea typeface="华文细黑" pitchFamily="2" charset="-122"/>
              </a:rPr>
              <a:t>对他人的责任</a:t>
            </a:r>
            <a:r>
              <a:rPr lang="zh-CN" altLang="en-US" sz="2000" i="1" u="sng">
                <a:latin typeface="华文细黑" pitchFamily="2" charset="-122"/>
                <a:ea typeface="华文细黑" pitchFamily="2" charset="-122"/>
              </a:rPr>
              <a:t>（</a:t>
            </a:r>
            <a:r>
              <a:rPr lang="en-US" altLang="zh-CN" sz="2000" i="1" u="sng">
                <a:latin typeface="华文细黑" pitchFamily="2" charset="-122"/>
                <a:ea typeface="华文细黑" pitchFamily="2" charset="-122"/>
              </a:rPr>
              <a:t>Responsibility for Others</a:t>
            </a:r>
            <a:r>
              <a:rPr lang="zh-CN" altLang="en-US" sz="2000" i="1" u="sng">
                <a:latin typeface="华文细黑" pitchFamily="2" charset="-122"/>
                <a:ea typeface="华文细黑" pitchFamily="2" charset="-122"/>
              </a:rPr>
              <a:t>）：</a:t>
            </a:r>
            <a:r>
              <a:rPr lang="zh-CN" altLang="en-US" sz="2200">
                <a:latin typeface="华文细黑" pitchFamily="2" charset="-122"/>
                <a:ea typeface="华文细黑" pitchFamily="2" charset="-122"/>
              </a:rPr>
              <a:t>监督活动，包括对员工的指导与培训，协助进行员工甄选和开发活动，提出对员工的惩戒建议以及进行绩效管理等等。</a:t>
            </a:r>
            <a:endParaRPr lang="zh-CN" altLang="en-US" sz="2200">
              <a:latin typeface="华文细黑" pitchFamily="2" charset="-122"/>
              <a:ea typeface="华文细黑" pitchFamily="2" charset="-122"/>
            </a:endParaRPr>
          </a:p>
          <a:p>
            <a:pPr algn="l" defTabSz="1044575">
              <a:lnSpc>
                <a:spcPct val="140000"/>
              </a:lnSpc>
              <a:buClr>
                <a:srgbClr val="FF0066"/>
              </a:buClr>
              <a:buSzPct val="115000"/>
              <a:buFont typeface="Webdings" panose="05030102010509060703" pitchFamily="18" charset="2"/>
              <a:buNone/>
              <a:defRPr/>
            </a:pPr>
            <a:r>
              <a:rPr lang="zh-CN" altLang="en-US">
                <a:latin typeface="华文细黑" pitchFamily="2" charset="-122"/>
                <a:ea typeface="华文细黑" pitchFamily="2" charset="-122"/>
              </a:rPr>
              <a:t>   </a:t>
            </a:r>
            <a:r>
              <a:rPr lang="en-US" altLang="zh-CN">
                <a:latin typeface="华文细黑" pitchFamily="2" charset="-122"/>
                <a:ea typeface="华文细黑" pitchFamily="2" charset="-122"/>
              </a:rPr>
              <a:t>6</a:t>
            </a:r>
            <a:r>
              <a:rPr lang="zh-CN" altLang="en-US">
                <a:latin typeface="华文细黑" pitchFamily="2" charset="-122"/>
                <a:ea typeface="华文细黑" pitchFamily="2" charset="-122"/>
              </a:rPr>
              <a:t>、</a:t>
            </a:r>
            <a:r>
              <a:rPr lang="zh-CN" altLang="en-US" u="sng">
                <a:latin typeface="华文细黑" pitchFamily="2" charset="-122"/>
                <a:ea typeface="华文细黑" pitchFamily="2" charset="-122"/>
              </a:rPr>
              <a:t>责任 </a:t>
            </a:r>
            <a:r>
              <a:rPr lang="zh-CN" altLang="en-US" sz="2000" i="1" u="sng">
                <a:latin typeface="华文细黑" pitchFamily="2" charset="-122"/>
                <a:ea typeface="华文细黑" pitchFamily="2" charset="-122"/>
              </a:rPr>
              <a:t>（</a:t>
            </a:r>
            <a:r>
              <a:rPr lang="en-US" altLang="zh-CN" sz="2000" i="1" u="sng">
                <a:latin typeface="华文细黑" pitchFamily="2" charset="-122"/>
                <a:ea typeface="华文细黑" pitchFamily="2" charset="-122"/>
              </a:rPr>
              <a:t>Responsibility</a:t>
            </a:r>
            <a:r>
              <a:rPr lang="zh-CN" altLang="en-US" sz="2000" i="1" u="sng">
                <a:latin typeface="华文细黑" pitchFamily="2" charset="-122"/>
                <a:ea typeface="华文细黑" pitchFamily="2" charset="-122"/>
              </a:rPr>
              <a:t>）：</a:t>
            </a:r>
            <a:r>
              <a:rPr lang="zh-CN" altLang="en-US" sz="2200">
                <a:latin typeface="华文细黑" pitchFamily="2" charset="-122"/>
                <a:ea typeface="华文细黑" pitchFamily="2" charset="-122"/>
              </a:rPr>
              <a:t>主要是指管理方面的要求，包括制订、监控或批准预算，以及对人、职能或者组织单位进行管理监督，同时还要求对结果承担责任。</a:t>
            </a:r>
            <a:r>
              <a:rPr lang="zh-CN" altLang="en-US"/>
              <a:t> </a:t>
            </a:r>
            <a:endParaRPr lang="zh-CN" altLang="en-US" sz="2200">
              <a:latin typeface="华文细黑" pitchFamily="2" charset="-122"/>
              <a:ea typeface="华文细黑" pitchFamily="2" charset="-122"/>
            </a:endParaRPr>
          </a:p>
          <a:p>
            <a:pPr algn="l" defTabSz="1044575">
              <a:lnSpc>
                <a:spcPct val="140000"/>
              </a:lnSpc>
              <a:buClr>
                <a:srgbClr val="FF0066"/>
              </a:buClr>
              <a:buSzPct val="115000"/>
              <a:buFont typeface="Webdings" panose="05030102010509060703" pitchFamily="18" charset="2"/>
              <a:buNone/>
              <a:defRPr/>
            </a:pPr>
            <a:r>
              <a:rPr lang="zh-CN" altLang="en-US">
                <a:latin typeface="华文细黑" pitchFamily="2" charset="-122"/>
                <a:ea typeface="华文细黑" pitchFamily="2" charset="-122"/>
              </a:rPr>
              <a:t>   </a:t>
            </a:r>
            <a:r>
              <a:rPr lang="en-US" altLang="zh-CN">
                <a:latin typeface="华文细黑" pitchFamily="2" charset="-122"/>
                <a:ea typeface="华文细黑" pitchFamily="2" charset="-122"/>
              </a:rPr>
              <a:t>7</a:t>
            </a:r>
            <a:r>
              <a:rPr lang="zh-CN" altLang="en-US">
                <a:latin typeface="华文细黑" pitchFamily="2" charset="-122"/>
                <a:ea typeface="华文细黑" pitchFamily="2" charset="-122"/>
              </a:rPr>
              <a:t>、</a:t>
            </a:r>
            <a:r>
              <a:rPr lang="zh-CN" altLang="en-US" u="sng">
                <a:latin typeface="华文细黑" pitchFamily="2" charset="-122"/>
                <a:ea typeface="华文细黑" pitchFamily="2" charset="-122"/>
              </a:rPr>
              <a:t>工作条件</a:t>
            </a:r>
            <a:r>
              <a:rPr lang="zh-CN" altLang="en-US" sz="2000" i="1" u="sng">
                <a:latin typeface="华文细黑" pitchFamily="2" charset="-122"/>
                <a:ea typeface="华文细黑" pitchFamily="2" charset="-122"/>
              </a:rPr>
              <a:t>（</a:t>
            </a:r>
            <a:r>
              <a:rPr lang="en-US" altLang="zh-CN" sz="2000" i="1" u="sng">
                <a:latin typeface="华文细黑" pitchFamily="2" charset="-122"/>
                <a:ea typeface="华文细黑" pitchFamily="2" charset="-122"/>
              </a:rPr>
              <a:t>Working Conditions</a:t>
            </a:r>
            <a:r>
              <a:rPr lang="zh-CN" altLang="en-US" sz="2000" i="1" u="sng">
                <a:latin typeface="华文细黑" pitchFamily="2" charset="-122"/>
                <a:ea typeface="华文细黑" pitchFamily="2" charset="-122"/>
              </a:rPr>
              <a:t>）：</a:t>
            </a:r>
            <a:r>
              <a:rPr lang="zh-CN" altLang="en-US" sz="2200">
                <a:latin typeface="华文细黑" pitchFamily="2" charset="-122"/>
                <a:ea typeface="华文细黑" pitchFamily="2" charset="-122"/>
              </a:rPr>
              <a:t>包括会受到机械或者系统、重复性运动、屏幕闪烁、噪音、肮脏、伤害或危险等严重影响的工作环境、天气状况或者必须同时满足的多种工作要求等。</a:t>
            </a:r>
            <a:endParaRPr lang="zh-CN" altLang="en-US" sz="2200">
              <a:latin typeface="华文细黑" pitchFamily="2" charset="-122"/>
              <a:ea typeface="华文细黑" pitchFamily="2" charset="-122"/>
            </a:endParaRPr>
          </a:p>
          <a:p>
            <a:pPr algn="l" defTabSz="1044575">
              <a:lnSpc>
                <a:spcPct val="140000"/>
              </a:lnSpc>
              <a:buClr>
                <a:srgbClr val="FF0066"/>
              </a:buClr>
              <a:buSzPct val="115000"/>
              <a:buFont typeface="Webdings" panose="05030102010509060703" pitchFamily="18" charset="2"/>
              <a:buNone/>
              <a:defRPr/>
            </a:pPr>
            <a:r>
              <a:rPr lang="zh-CN" altLang="en-US">
                <a:latin typeface="华文细黑" pitchFamily="2" charset="-122"/>
                <a:ea typeface="华文细黑" pitchFamily="2" charset="-122"/>
              </a:rPr>
              <a:t>    </a:t>
            </a:r>
            <a:r>
              <a:rPr lang="en-US" altLang="zh-CN">
                <a:latin typeface="华文细黑" pitchFamily="2" charset="-122"/>
                <a:ea typeface="华文细黑" pitchFamily="2" charset="-122"/>
              </a:rPr>
              <a:t>8</a:t>
            </a:r>
            <a:r>
              <a:rPr lang="zh-CN" altLang="en-US">
                <a:latin typeface="华文细黑" pitchFamily="2" charset="-122"/>
                <a:ea typeface="华文细黑" pitchFamily="2" charset="-122"/>
              </a:rPr>
              <a:t>、</a:t>
            </a:r>
            <a:r>
              <a:rPr lang="zh-CN" altLang="en-US" u="sng">
                <a:latin typeface="华文细黑" pitchFamily="2" charset="-122"/>
                <a:ea typeface="华文细黑" pitchFamily="2" charset="-122"/>
              </a:rPr>
              <a:t>自主性</a:t>
            </a:r>
            <a:r>
              <a:rPr lang="zh-CN" altLang="en-US" sz="2000" i="1" u="sng">
                <a:latin typeface="华文细黑" pitchFamily="2" charset="-122"/>
                <a:ea typeface="华文细黑" pitchFamily="2" charset="-122"/>
              </a:rPr>
              <a:t>（</a:t>
            </a:r>
            <a:r>
              <a:rPr lang="en-US" altLang="zh-CN" sz="2000" i="1" u="sng">
                <a:latin typeface="华文细黑" pitchFamily="2" charset="-122"/>
                <a:ea typeface="华文细黑" pitchFamily="2" charset="-122"/>
              </a:rPr>
              <a:t>Autonomy</a:t>
            </a:r>
            <a:r>
              <a:rPr lang="zh-CN" altLang="en-US" sz="2000" i="1" u="sng">
                <a:latin typeface="华文细黑" pitchFamily="2" charset="-122"/>
                <a:ea typeface="华文细黑" pitchFamily="2" charset="-122"/>
              </a:rPr>
              <a:t>）：</a:t>
            </a:r>
            <a:r>
              <a:rPr lang="zh-CN" altLang="en-US">
                <a:latin typeface="华文细黑" pitchFamily="2" charset="-122"/>
                <a:ea typeface="华文细黑" pitchFamily="2" charset="-122"/>
              </a:rPr>
              <a:t>所获得的监督指导的类型以及频率，职位承担者是如何运用信息的（如运用现有政策、适应这些政策的要求，制订全新的政策等等）。</a:t>
            </a:r>
            <a:endParaRPr lang="zh-CN" altLang="en-US">
              <a:latin typeface="华文细黑" pitchFamily="2" charset="-122"/>
              <a:ea typeface="华文细黑" pitchFamily="2" charset="-122"/>
            </a:endParaRPr>
          </a:p>
        </p:txBody>
      </p:sp>
    </p:spTree>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0"/>
            <a:ext cx="10668000" cy="990600"/>
          </a:xfrm>
          <a:solidFill>
            <a:srgbClr val="0000CC"/>
          </a:solidFill>
        </p:spPr>
        <p:txBody>
          <a:bodyPr lIns="119420" tIns="59710" rIns="119420" bIns="59710" anchor="b"/>
          <a:lstStyle/>
          <a:p>
            <a:pPr defTabSz="1193800" eaLnBrk="1" hangingPunct="1">
              <a:lnSpc>
                <a:spcPct val="340000"/>
              </a:lnSpc>
            </a:pPr>
            <a:r>
              <a:rPr lang="zh-CN" altLang="zh-CN" sz="2800" b="1" dirty="0" smtClean="0">
                <a:solidFill>
                  <a:schemeClr val="bg1"/>
                </a:solidFill>
              </a:rPr>
              <a:t>对</a:t>
            </a:r>
            <a:r>
              <a:rPr lang="zh-CN" altLang="zh-CN" sz="2800" b="1" dirty="0">
                <a:solidFill>
                  <a:schemeClr val="bg1"/>
                </a:solidFill>
              </a:rPr>
              <a:t>每一种报酬要素的各种不同程度、水平或层次加以界定</a:t>
            </a:r>
            <a:endParaRPr lang="zh-CN" altLang="en-US" sz="2800" b="1" dirty="0" smtClean="0">
              <a:solidFill>
                <a:schemeClr val="bg1"/>
              </a:solidFill>
              <a:latin typeface="华文中宋" pitchFamily="2" charset="-122"/>
              <a:ea typeface="华文中宋" pitchFamily="2" charset="-122"/>
            </a:endParaRPr>
          </a:p>
        </p:txBody>
      </p:sp>
      <p:sp>
        <p:nvSpPr>
          <p:cNvPr id="786435" name="Text Box 3"/>
          <p:cNvSpPr txBox="1">
            <a:spLocks noChangeArrowheads="1"/>
          </p:cNvSpPr>
          <p:nvPr/>
        </p:nvSpPr>
        <p:spPr bwMode="auto">
          <a:xfrm>
            <a:off x="2065338" y="1084263"/>
            <a:ext cx="8221662" cy="1003300"/>
          </a:xfrm>
          <a:prstGeom prst="rect">
            <a:avLst/>
          </a:prstGeom>
          <a:solidFill>
            <a:srgbClr val="66FF66"/>
          </a:solidFill>
          <a:ln w="57150">
            <a:solidFill>
              <a:srgbClr val="003BF6"/>
            </a:solidFill>
            <a:miter lim="800000"/>
          </a:ln>
          <a:effectLst>
            <a:outerShdw dist="107763" dir="2700000" algn="ctr" rotWithShape="0">
              <a:schemeClr val="bg2"/>
            </a:outerShdw>
          </a:effectLst>
        </p:spPr>
        <p:txBody>
          <a:bodyPr>
            <a:spAutoFit/>
          </a:bodyPr>
          <a:lstStyle/>
          <a:p>
            <a:pPr algn="l" fontAlgn="ctr">
              <a:lnSpc>
                <a:spcPct val="140000"/>
              </a:lnSpc>
              <a:defRPr/>
            </a:pPr>
            <a:r>
              <a:rPr lang="zh-CN" altLang="zh-CN" sz="2000">
                <a:solidFill>
                  <a:srgbClr val="000066"/>
                </a:solidFill>
                <a:latin typeface="宋体" panose="02010600030101010101" pitchFamily="2" charset="-122"/>
              </a:rPr>
              <a:t>为公司确定战略定位，并且为下属实现这一战略而制订范围广泛的目标。确定管理路线，并且对职能单位的总体结果负责。</a:t>
            </a:r>
            <a:endParaRPr lang="zh-CN" altLang="en-US" sz="2000" b="0">
              <a:solidFill>
                <a:srgbClr val="000066"/>
              </a:solidFill>
              <a:latin typeface="宋体" panose="02010600030101010101" pitchFamily="2" charset="-122"/>
            </a:endParaRPr>
          </a:p>
        </p:txBody>
      </p:sp>
      <p:sp>
        <p:nvSpPr>
          <p:cNvPr id="786436" name="Text Box 4"/>
          <p:cNvSpPr txBox="1">
            <a:spLocks noChangeArrowheads="1"/>
          </p:cNvSpPr>
          <p:nvPr/>
        </p:nvSpPr>
        <p:spPr bwMode="auto">
          <a:xfrm>
            <a:off x="2057400" y="2195513"/>
            <a:ext cx="8305800" cy="1003300"/>
          </a:xfrm>
          <a:prstGeom prst="rect">
            <a:avLst/>
          </a:prstGeom>
          <a:solidFill>
            <a:srgbClr val="66FF66"/>
          </a:solidFill>
          <a:ln w="57150">
            <a:solidFill>
              <a:srgbClr val="003BF6"/>
            </a:solidFill>
            <a:miter lim="800000"/>
          </a:ln>
          <a:effectLst>
            <a:outerShdw dist="107763" dir="2700000" algn="ctr" rotWithShape="0">
              <a:schemeClr val="bg2"/>
            </a:outerShdw>
          </a:effectLst>
        </p:spPr>
        <p:txBody>
          <a:bodyPr>
            <a:spAutoFit/>
          </a:bodyPr>
          <a:lstStyle/>
          <a:p>
            <a:pPr algn="l" fontAlgn="ctr">
              <a:lnSpc>
                <a:spcPct val="140000"/>
              </a:lnSpc>
              <a:defRPr/>
            </a:pPr>
            <a:r>
              <a:rPr lang="zh-CN" altLang="zh-CN" sz="2000">
                <a:solidFill>
                  <a:srgbClr val="000066"/>
                </a:solidFill>
                <a:latin typeface="宋体" panose="02010600030101010101" pitchFamily="2" charset="-122"/>
              </a:rPr>
              <a:t>在公司战略导向范围内制订总体公司政策。就下属所提出的例外问题解决建议进行决策。所负责的公司总体目标达成情况每年接受审查。</a:t>
            </a:r>
            <a:endParaRPr lang="zh-CN" altLang="en-US" sz="2000">
              <a:solidFill>
                <a:srgbClr val="000066"/>
              </a:solidFill>
              <a:latin typeface="宋体" panose="02010600030101010101" pitchFamily="2" charset="-122"/>
            </a:endParaRPr>
          </a:p>
        </p:txBody>
      </p:sp>
      <p:sp>
        <p:nvSpPr>
          <p:cNvPr id="786437" name="Text Box 5"/>
          <p:cNvSpPr txBox="1">
            <a:spLocks noChangeArrowheads="1"/>
          </p:cNvSpPr>
          <p:nvPr/>
        </p:nvSpPr>
        <p:spPr bwMode="auto">
          <a:xfrm>
            <a:off x="2057400" y="3294063"/>
            <a:ext cx="8305800" cy="1430337"/>
          </a:xfrm>
          <a:prstGeom prst="rect">
            <a:avLst/>
          </a:prstGeom>
          <a:solidFill>
            <a:srgbClr val="66FF66"/>
          </a:solidFill>
          <a:ln w="57150">
            <a:solidFill>
              <a:srgbClr val="003BF6"/>
            </a:solidFill>
            <a:miter lim="800000"/>
          </a:ln>
          <a:effectLst>
            <a:outerShdw dist="107763" dir="2700000" algn="ctr" rotWithShape="0">
              <a:schemeClr val="bg2"/>
            </a:outerShdw>
          </a:effectLst>
        </p:spPr>
        <p:txBody>
          <a:bodyPr>
            <a:spAutoFit/>
          </a:bodyPr>
          <a:lstStyle/>
          <a:p>
            <a:pPr algn="l" fontAlgn="ctr">
              <a:lnSpc>
                <a:spcPct val="140000"/>
              </a:lnSpc>
              <a:defRPr/>
            </a:pPr>
            <a:r>
              <a:rPr lang="zh-CN" altLang="zh-CN" sz="2000">
                <a:solidFill>
                  <a:srgbClr val="000066"/>
                </a:solidFill>
                <a:latin typeface="宋体" panose="02010600030101010101" pitchFamily="2" charset="-122"/>
              </a:rPr>
              <a:t>在公司总体政策和程序范围内履行职责。协助制订公司政策和程序。在出现例外时，频繁地解释公司政策并且就行为方案提出建议。职位需要阶段性地接受检查。所</a:t>
            </a:r>
            <a:r>
              <a:rPr lang="zh-CN" altLang="en-US" sz="2000">
                <a:solidFill>
                  <a:srgbClr val="000066"/>
                </a:solidFill>
                <a:latin typeface="宋体" panose="02010600030101010101" pitchFamily="2" charset="-122"/>
              </a:rPr>
              <a:t>做</a:t>
            </a:r>
            <a:r>
              <a:rPr lang="zh-CN" altLang="zh-CN" sz="2000">
                <a:solidFill>
                  <a:srgbClr val="000066"/>
                </a:solidFill>
                <a:latin typeface="宋体" panose="02010600030101010101" pitchFamily="2" charset="-122"/>
              </a:rPr>
              <a:t>出的大多数决策不需要接受审查。</a:t>
            </a:r>
            <a:endParaRPr lang="zh-CN" altLang="en-US" sz="2000">
              <a:solidFill>
                <a:srgbClr val="000066"/>
              </a:solidFill>
              <a:latin typeface="宋体" panose="02010600030101010101" pitchFamily="2" charset="-122"/>
            </a:endParaRPr>
          </a:p>
        </p:txBody>
      </p:sp>
      <p:sp>
        <p:nvSpPr>
          <p:cNvPr id="786438" name="Text Box 6"/>
          <p:cNvSpPr txBox="1">
            <a:spLocks noChangeArrowheads="1"/>
          </p:cNvSpPr>
          <p:nvPr/>
        </p:nvSpPr>
        <p:spPr bwMode="auto">
          <a:xfrm>
            <a:off x="2057400" y="4818063"/>
            <a:ext cx="8305800" cy="1003300"/>
          </a:xfrm>
          <a:prstGeom prst="rect">
            <a:avLst/>
          </a:prstGeom>
          <a:solidFill>
            <a:srgbClr val="66FF66"/>
          </a:solidFill>
          <a:ln w="57150">
            <a:solidFill>
              <a:srgbClr val="003BF6"/>
            </a:solidFill>
            <a:miter lim="800000"/>
          </a:ln>
          <a:effectLst>
            <a:outerShdw dist="107763" dir="2700000" algn="ctr" rotWithShape="0">
              <a:schemeClr val="bg2"/>
            </a:outerShdw>
          </a:effectLst>
        </p:spPr>
        <p:txBody>
          <a:bodyPr>
            <a:spAutoFit/>
          </a:bodyPr>
          <a:lstStyle/>
          <a:p>
            <a:pPr algn="l" fontAlgn="ctr">
              <a:lnSpc>
                <a:spcPct val="140000"/>
              </a:lnSpc>
              <a:defRPr/>
            </a:pPr>
            <a:r>
              <a:rPr lang="zh-CN" altLang="zh-CN" sz="2000">
                <a:solidFill>
                  <a:srgbClr val="000066"/>
                </a:solidFill>
                <a:latin typeface="宋体" panose="02010600030101010101" pitchFamily="2" charset="-122"/>
              </a:rPr>
              <a:t>根据公司的具体政策和程序执行任务。可能需要根据例外情况作出适应性调整。职位需要接受定期的检查，可随时向管理人员求助。</a:t>
            </a:r>
            <a:endParaRPr lang="zh-CN" altLang="en-US" sz="2000">
              <a:solidFill>
                <a:srgbClr val="000066"/>
              </a:solidFill>
              <a:latin typeface="宋体" panose="02010600030101010101" pitchFamily="2" charset="-122"/>
            </a:endParaRPr>
          </a:p>
        </p:txBody>
      </p:sp>
      <p:sp>
        <p:nvSpPr>
          <p:cNvPr id="786439" name="Text Box 7"/>
          <p:cNvSpPr txBox="1">
            <a:spLocks noChangeArrowheads="1"/>
          </p:cNvSpPr>
          <p:nvPr/>
        </p:nvSpPr>
        <p:spPr bwMode="auto">
          <a:xfrm>
            <a:off x="2057400" y="5884863"/>
            <a:ext cx="8305800" cy="1430337"/>
          </a:xfrm>
          <a:prstGeom prst="rect">
            <a:avLst/>
          </a:prstGeom>
          <a:solidFill>
            <a:srgbClr val="66FF66"/>
          </a:solidFill>
          <a:ln w="57150">
            <a:solidFill>
              <a:srgbClr val="003BF6"/>
            </a:solidFill>
            <a:miter lim="800000"/>
          </a:ln>
          <a:effectLst>
            <a:outerShdw dist="107763" dir="2700000" algn="ctr" rotWithShape="0">
              <a:schemeClr val="bg2"/>
            </a:outerShdw>
          </a:effectLst>
        </p:spPr>
        <p:txBody>
          <a:bodyPr>
            <a:spAutoFit/>
          </a:bodyPr>
          <a:lstStyle/>
          <a:p>
            <a:pPr algn="l" fontAlgn="ctr">
              <a:lnSpc>
                <a:spcPct val="140000"/>
              </a:lnSpc>
              <a:defRPr/>
            </a:pPr>
            <a:r>
              <a:rPr lang="zh-CN" altLang="zh-CN" sz="2000">
                <a:solidFill>
                  <a:srgbClr val="000066"/>
                </a:solidFill>
                <a:latin typeface="宋体" panose="02010600030101010101" pitchFamily="2" charset="-122"/>
              </a:rPr>
              <a:t>运用非常具体的公司政策和程序在有限的监督下执行任务和职位安排。</a:t>
            </a:r>
            <a:r>
              <a:rPr lang="zh-CN" altLang="en-US" sz="2000">
                <a:solidFill>
                  <a:srgbClr val="000066"/>
                </a:solidFill>
                <a:latin typeface="宋体" panose="02010600030101010101" pitchFamily="2" charset="-122"/>
              </a:rPr>
              <a:t>工作</a:t>
            </a:r>
            <a:r>
              <a:rPr lang="zh-CN" altLang="zh-CN" sz="2000">
                <a:solidFill>
                  <a:srgbClr val="000066"/>
                </a:solidFill>
                <a:latin typeface="宋体" panose="02010600030101010101" pitchFamily="2" charset="-122"/>
              </a:rPr>
              <a:t>经常要接受</a:t>
            </a:r>
            <a:r>
              <a:rPr lang="zh-CN" altLang="en-US" sz="2000">
                <a:solidFill>
                  <a:srgbClr val="000066"/>
                </a:solidFill>
                <a:latin typeface="宋体" panose="02010600030101010101" pitchFamily="2" charset="-122"/>
              </a:rPr>
              <a:t>上级</a:t>
            </a:r>
            <a:r>
              <a:rPr lang="zh-CN" altLang="zh-CN" sz="2000">
                <a:solidFill>
                  <a:srgbClr val="000066"/>
                </a:solidFill>
                <a:latin typeface="宋体" panose="02010600030101010101" pitchFamily="2" charset="-122"/>
              </a:rPr>
              <a:t>管理人员的检查，管理人员会随时应其要求而为其提供帮助。</a:t>
            </a:r>
            <a:endParaRPr lang="zh-CN" altLang="en-US" sz="2000">
              <a:solidFill>
                <a:srgbClr val="000066"/>
              </a:solidFill>
              <a:latin typeface="宋体" panose="02010600030101010101" pitchFamily="2" charset="-122"/>
            </a:endParaRPr>
          </a:p>
        </p:txBody>
      </p:sp>
      <p:sp>
        <p:nvSpPr>
          <p:cNvPr id="117768" name="Text Box 8"/>
          <p:cNvSpPr txBox="1">
            <a:spLocks noChangeArrowheads="1"/>
          </p:cNvSpPr>
          <p:nvPr/>
        </p:nvSpPr>
        <p:spPr bwMode="auto">
          <a:xfrm>
            <a:off x="533400" y="1295400"/>
            <a:ext cx="1219200" cy="660400"/>
          </a:xfrm>
          <a:prstGeom prst="rect">
            <a:avLst/>
          </a:prstGeom>
          <a:solidFill>
            <a:schemeClr val="tx2"/>
          </a:solidFill>
          <a:ln w="9525">
            <a:miter lim="800000"/>
          </a:ln>
          <a:scene3d>
            <a:camera prst="legacyPerspectiveTopRight"/>
            <a:lightRig rig="legacyFlat3" dir="b"/>
          </a:scene3d>
          <a:sp3d extrusionH="887400" prstMaterial="legacyMatte">
            <a:bevelT w="13500" h="13500" prst="angle"/>
            <a:bevelB w="13500" h="13500" prst="angle"/>
            <a:extrusionClr>
              <a:schemeClr val="tx2"/>
            </a:extrusionClr>
          </a:sp3d>
        </p:spPr>
        <p:txBody>
          <a:bodyPr>
            <a:spAutoFit/>
            <a:flatTx/>
          </a:bodyPr>
          <a:lstStyle/>
          <a:p>
            <a:pPr algn="ctr" fontAlgn="ctr">
              <a:lnSpc>
                <a:spcPct val="140000"/>
              </a:lnSpc>
            </a:pPr>
            <a:r>
              <a:rPr lang="en-US" altLang="zh-CN">
                <a:solidFill>
                  <a:srgbClr val="FFFF66"/>
                </a:solidFill>
                <a:latin typeface="宋体" panose="02010600030101010101" pitchFamily="2" charset="-122"/>
              </a:rPr>
              <a:t>5   </a:t>
            </a:r>
            <a:r>
              <a:rPr lang="zh-CN" altLang="en-US">
                <a:solidFill>
                  <a:srgbClr val="FFFF66"/>
                </a:solidFill>
                <a:latin typeface="宋体" panose="02010600030101010101" pitchFamily="2" charset="-122"/>
              </a:rPr>
              <a:t>级</a:t>
            </a:r>
            <a:endParaRPr lang="zh-CN" altLang="en-US">
              <a:solidFill>
                <a:srgbClr val="FFFF66"/>
              </a:solidFill>
              <a:latin typeface="宋体" panose="02010600030101010101" pitchFamily="2" charset="-122"/>
            </a:endParaRPr>
          </a:p>
        </p:txBody>
      </p:sp>
      <p:sp>
        <p:nvSpPr>
          <p:cNvPr id="117769" name="Text Box 9"/>
          <p:cNvSpPr txBox="1">
            <a:spLocks noChangeArrowheads="1"/>
          </p:cNvSpPr>
          <p:nvPr/>
        </p:nvSpPr>
        <p:spPr bwMode="auto">
          <a:xfrm>
            <a:off x="533400" y="2438400"/>
            <a:ext cx="1219200" cy="660400"/>
          </a:xfrm>
          <a:prstGeom prst="rect">
            <a:avLst/>
          </a:prstGeom>
          <a:solidFill>
            <a:schemeClr val="tx2"/>
          </a:solidFill>
          <a:ln w="9525">
            <a:miter lim="800000"/>
          </a:ln>
          <a:scene3d>
            <a:camera prst="legacyPerspectiveTopRight"/>
            <a:lightRig rig="legacyFlat3" dir="b"/>
          </a:scene3d>
          <a:sp3d extrusionH="887400" prstMaterial="legacyMatte">
            <a:bevelT w="13500" h="13500" prst="angle"/>
            <a:bevelB w="13500" h="13500" prst="angle"/>
            <a:extrusionClr>
              <a:schemeClr val="tx2"/>
            </a:extrusionClr>
          </a:sp3d>
        </p:spPr>
        <p:txBody>
          <a:bodyPr>
            <a:spAutoFit/>
            <a:flatTx/>
          </a:bodyPr>
          <a:lstStyle/>
          <a:p>
            <a:pPr algn="ctr" fontAlgn="ctr">
              <a:lnSpc>
                <a:spcPct val="140000"/>
              </a:lnSpc>
            </a:pPr>
            <a:r>
              <a:rPr lang="en-US" altLang="zh-CN">
                <a:solidFill>
                  <a:srgbClr val="FFFF66"/>
                </a:solidFill>
                <a:latin typeface="宋体" panose="02010600030101010101" pitchFamily="2" charset="-122"/>
              </a:rPr>
              <a:t>4   </a:t>
            </a:r>
            <a:r>
              <a:rPr lang="zh-CN" altLang="en-US">
                <a:solidFill>
                  <a:srgbClr val="FFFF66"/>
                </a:solidFill>
                <a:latin typeface="宋体" panose="02010600030101010101" pitchFamily="2" charset="-122"/>
              </a:rPr>
              <a:t>级</a:t>
            </a:r>
            <a:endParaRPr lang="zh-CN" altLang="en-US">
              <a:solidFill>
                <a:srgbClr val="FFFF66"/>
              </a:solidFill>
              <a:latin typeface="宋体" panose="02010600030101010101" pitchFamily="2" charset="-122"/>
            </a:endParaRPr>
          </a:p>
        </p:txBody>
      </p:sp>
      <p:sp>
        <p:nvSpPr>
          <p:cNvPr id="117770" name="Text Box 10"/>
          <p:cNvSpPr txBox="1">
            <a:spLocks noChangeArrowheads="1"/>
          </p:cNvSpPr>
          <p:nvPr/>
        </p:nvSpPr>
        <p:spPr bwMode="auto">
          <a:xfrm>
            <a:off x="609600" y="3733800"/>
            <a:ext cx="1219200" cy="660400"/>
          </a:xfrm>
          <a:prstGeom prst="rect">
            <a:avLst/>
          </a:prstGeom>
          <a:solidFill>
            <a:schemeClr val="tx2"/>
          </a:solidFill>
          <a:ln w="9525">
            <a:miter lim="800000"/>
          </a:ln>
          <a:scene3d>
            <a:camera prst="legacyPerspectiveTopRight"/>
            <a:lightRig rig="legacyFlat3" dir="b"/>
          </a:scene3d>
          <a:sp3d extrusionH="887400" prstMaterial="legacyMatte">
            <a:bevelT w="13500" h="13500" prst="angle"/>
            <a:bevelB w="13500" h="13500" prst="angle"/>
            <a:extrusionClr>
              <a:schemeClr val="tx2"/>
            </a:extrusionClr>
          </a:sp3d>
        </p:spPr>
        <p:txBody>
          <a:bodyPr>
            <a:spAutoFit/>
            <a:flatTx/>
          </a:bodyPr>
          <a:lstStyle/>
          <a:p>
            <a:pPr algn="ctr" fontAlgn="ctr">
              <a:lnSpc>
                <a:spcPct val="140000"/>
              </a:lnSpc>
            </a:pPr>
            <a:r>
              <a:rPr lang="en-US" altLang="zh-CN">
                <a:solidFill>
                  <a:srgbClr val="FFFF66"/>
                </a:solidFill>
                <a:latin typeface="宋体" panose="02010600030101010101" pitchFamily="2" charset="-122"/>
              </a:rPr>
              <a:t>3   </a:t>
            </a:r>
            <a:r>
              <a:rPr lang="zh-CN" altLang="en-US">
                <a:solidFill>
                  <a:srgbClr val="FFFF66"/>
                </a:solidFill>
                <a:latin typeface="宋体" panose="02010600030101010101" pitchFamily="2" charset="-122"/>
              </a:rPr>
              <a:t>级</a:t>
            </a:r>
            <a:endParaRPr lang="zh-CN" altLang="en-US">
              <a:solidFill>
                <a:srgbClr val="FFFF66"/>
              </a:solidFill>
              <a:latin typeface="宋体" panose="02010600030101010101" pitchFamily="2" charset="-122"/>
            </a:endParaRPr>
          </a:p>
        </p:txBody>
      </p:sp>
      <p:sp>
        <p:nvSpPr>
          <p:cNvPr id="117771" name="Text Box 11"/>
          <p:cNvSpPr txBox="1">
            <a:spLocks noChangeArrowheads="1"/>
          </p:cNvSpPr>
          <p:nvPr/>
        </p:nvSpPr>
        <p:spPr bwMode="auto">
          <a:xfrm>
            <a:off x="533400" y="5105400"/>
            <a:ext cx="1219200" cy="660400"/>
          </a:xfrm>
          <a:prstGeom prst="rect">
            <a:avLst/>
          </a:prstGeom>
          <a:solidFill>
            <a:schemeClr val="tx2"/>
          </a:solidFill>
          <a:ln w="9525">
            <a:miter lim="800000"/>
          </a:ln>
          <a:scene3d>
            <a:camera prst="legacyPerspectiveTopRight"/>
            <a:lightRig rig="legacyFlat3" dir="b"/>
          </a:scene3d>
          <a:sp3d extrusionH="887400" prstMaterial="legacyMatte">
            <a:bevelT w="13500" h="13500" prst="angle"/>
            <a:bevelB w="13500" h="13500" prst="angle"/>
            <a:extrusionClr>
              <a:schemeClr val="tx2"/>
            </a:extrusionClr>
          </a:sp3d>
        </p:spPr>
        <p:txBody>
          <a:bodyPr>
            <a:spAutoFit/>
            <a:flatTx/>
          </a:bodyPr>
          <a:lstStyle/>
          <a:p>
            <a:pPr algn="ctr" fontAlgn="ctr">
              <a:lnSpc>
                <a:spcPct val="140000"/>
              </a:lnSpc>
            </a:pPr>
            <a:r>
              <a:rPr lang="en-US" altLang="zh-CN">
                <a:solidFill>
                  <a:srgbClr val="FFFF66"/>
                </a:solidFill>
                <a:latin typeface="宋体" panose="02010600030101010101" pitchFamily="2" charset="-122"/>
              </a:rPr>
              <a:t>2   </a:t>
            </a:r>
            <a:r>
              <a:rPr lang="zh-CN" altLang="en-US">
                <a:solidFill>
                  <a:srgbClr val="FFFF66"/>
                </a:solidFill>
                <a:latin typeface="宋体" panose="02010600030101010101" pitchFamily="2" charset="-122"/>
              </a:rPr>
              <a:t>级</a:t>
            </a:r>
            <a:endParaRPr lang="zh-CN" altLang="en-US">
              <a:solidFill>
                <a:srgbClr val="FFFF66"/>
              </a:solidFill>
              <a:latin typeface="宋体" panose="02010600030101010101" pitchFamily="2" charset="-122"/>
            </a:endParaRPr>
          </a:p>
        </p:txBody>
      </p:sp>
      <p:sp>
        <p:nvSpPr>
          <p:cNvPr id="117772" name="Text Box 12"/>
          <p:cNvSpPr txBox="1">
            <a:spLocks noChangeArrowheads="1"/>
          </p:cNvSpPr>
          <p:nvPr/>
        </p:nvSpPr>
        <p:spPr bwMode="auto">
          <a:xfrm>
            <a:off x="533400" y="6426200"/>
            <a:ext cx="1219200" cy="660400"/>
          </a:xfrm>
          <a:prstGeom prst="rect">
            <a:avLst/>
          </a:prstGeom>
          <a:solidFill>
            <a:schemeClr val="tx2"/>
          </a:solidFill>
          <a:ln w="9525">
            <a:miter lim="800000"/>
          </a:ln>
          <a:scene3d>
            <a:camera prst="legacyPerspectiveTopRight"/>
            <a:lightRig rig="legacyFlat3" dir="b"/>
          </a:scene3d>
          <a:sp3d extrusionH="887400" prstMaterial="legacyMatte">
            <a:bevelT w="13500" h="13500" prst="angle"/>
            <a:bevelB w="13500" h="13500" prst="angle"/>
            <a:extrusionClr>
              <a:schemeClr val="tx2"/>
            </a:extrusionClr>
          </a:sp3d>
        </p:spPr>
        <p:txBody>
          <a:bodyPr>
            <a:spAutoFit/>
            <a:flatTx/>
          </a:bodyPr>
          <a:lstStyle/>
          <a:p>
            <a:pPr algn="ctr" fontAlgn="ctr">
              <a:lnSpc>
                <a:spcPct val="140000"/>
              </a:lnSpc>
            </a:pPr>
            <a:r>
              <a:rPr lang="en-US" altLang="zh-CN">
                <a:solidFill>
                  <a:srgbClr val="FFFF66"/>
                </a:solidFill>
                <a:latin typeface="宋体" panose="02010600030101010101" pitchFamily="2" charset="-122"/>
              </a:rPr>
              <a:t>1   </a:t>
            </a:r>
            <a:r>
              <a:rPr lang="zh-CN" altLang="en-US">
                <a:solidFill>
                  <a:srgbClr val="FFFF66"/>
                </a:solidFill>
                <a:latin typeface="宋体" panose="02010600030101010101" pitchFamily="2" charset="-122"/>
              </a:rPr>
              <a:t>级</a:t>
            </a:r>
            <a:endParaRPr lang="zh-CN" altLang="en-US">
              <a:solidFill>
                <a:srgbClr val="FFFF66"/>
              </a:solidFill>
              <a:latin typeface="宋体" panose="02010600030101010101" pitchFamily="2" charset="-122"/>
            </a:endParaRPr>
          </a:p>
        </p:txBody>
      </p:sp>
    </p:spTree>
  </p:cSld>
  <p:clrMapOvr>
    <a:masterClrMapping/>
  </p:clrMapOvr>
  <p:transition spd="slow">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0"/>
            <a:ext cx="10668000" cy="1066800"/>
          </a:xfrm>
          <a:solidFill>
            <a:srgbClr val="0000CC"/>
          </a:solidFill>
        </p:spPr>
        <p:txBody>
          <a:bodyPr lIns="119420" tIns="59710" rIns="119420" bIns="59710" anchor="b"/>
          <a:lstStyle/>
          <a:p>
            <a:pPr defTabSz="1193800" eaLnBrk="1" hangingPunct="1">
              <a:lnSpc>
                <a:spcPct val="340000"/>
              </a:lnSpc>
            </a:pPr>
            <a:r>
              <a:rPr lang="zh-CN" altLang="zh-CN" sz="2800" b="1" dirty="0">
                <a:solidFill>
                  <a:schemeClr val="bg1"/>
                </a:solidFill>
              </a:rPr>
              <a:t>确定不同报酬要素在职位评价体系中所占的权重或者相对价值</a:t>
            </a:r>
            <a:endParaRPr lang="zh-CN" altLang="en-US" sz="2800" b="1" dirty="0" smtClean="0">
              <a:solidFill>
                <a:srgbClr val="FFFFFF"/>
              </a:solidFill>
              <a:latin typeface="华文中宋" pitchFamily="2" charset="-122"/>
              <a:ea typeface="华文中宋" pitchFamily="2" charset="-122"/>
            </a:endParaRPr>
          </a:p>
        </p:txBody>
      </p:sp>
      <p:sp>
        <p:nvSpPr>
          <p:cNvPr id="791555" name="Text Box 3"/>
          <p:cNvSpPr txBox="1">
            <a:spLocks noChangeArrowheads="1"/>
          </p:cNvSpPr>
          <p:nvPr/>
        </p:nvSpPr>
        <p:spPr bwMode="auto">
          <a:xfrm>
            <a:off x="685800" y="1371600"/>
            <a:ext cx="9601200" cy="1200329"/>
          </a:xfrm>
          <a:prstGeom prst="rect">
            <a:avLst/>
          </a:prstGeom>
          <a:solidFill>
            <a:srgbClr val="0000FF"/>
          </a:solidFill>
          <a:ln w="57150">
            <a:solidFill>
              <a:schemeClr val="tx1"/>
            </a:solidFill>
            <a:miter lim="800000"/>
          </a:ln>
          <a:effectLst>
            <a:outerShdw dist="107763" dir="2700000" algn="ctr" rotWithShape="0">
              <a:schemeClr val="bg2"/>
            </a:outerShdw>
          </a:effectLst>
        </p:spPr>
        <p:txBody>
          <a:bodyPr>
            <a:spAutoFit/>
          </a:bodyPr>
          <a:lstStyle/>
          <a:p>
            <a:pPr algn="l" fontAlgn="ctr">
              <a:lnSpc>
                <a:spcPct val="150000"/>
              </a:lnSpc>
              <a:defRPr/>
            </a:pPr>
            <a:r>
              <a:rPr lang="zh-CN" altLang="en-US" dirty="0">
                <a:solidFill>
                  <a:schemeClr val="bg1"/>
                </a:solidFill>
                <a:latin typeface="华文细黑" pitchFamily="2" charset="-122"/>
                <a:ea typeface="华文细黑" pitchFamily="2" charset="-122"/>
              </a:rPr>
              <a:t>一</a:t>
            </a:r>
            <a:r>
              <a:rPr lang="zh-CN" altLang="en-US" dirty="0" smtClean="0">
                <a:solidFill>
                  <a:schemeClr val="bg1"/>
                </a:solidFill>
                <a:latin typeface="华文细黑" pitchFamily="2" charset="-122"/>
                <a:ea typeface="华文细黑" pitchFamily="2" charset="-122"/>
              </a:rPr>
              <a:t>、经验法：运用</a:t>
            </a:r>
            <a:r>
              <a:rPr lang="zh-CN" altLang="en-US" dirty="0">
                <a:solidFill>
                  <a:schemeClr val="bg1"/>
                </a:solidFill>
                <a:latin typeface="华文细黑" pitchFamily="2" charset="-122"/>
                <a:ea typeface="华文细黑" pitchFamily="2" charset="-122"/>
              </a:rPr>
              <a:t>管理人员的经验或者一致性共识来进行决策。</a:t>
            </a:r>
            <a:endParaRPr lang="zh-CN" altLang="en-US" dirty="0">
              <a:solidFill>
                <a:srgbClr val="FFFF66"/>
              </a:solidFill>
              <a:latin typeface="华文细黑" pitchFamily="2" charset="-122"/>
              <a:ea typeface="华文细黑" pitchFamily="2" charset="-122"/>
            </a:endParaRPr>
          </a:p>
          <a:p>
            <a:pPr lvl="1" algn="l" fontAlgn="ctr">
              <a:lnSpc>
                <a:spcPct val="150000"/>
              </a:lnSpc>
              <a:buClr>
                <a:srgbClr val="66FF66"/>
              </a:buClr>
              <a:buFont typeface="ITC Zapf Dingbats" charset="2"/>
              <a:buBlip>
                <a:blip r:embed="rId1"/>
              </a:buBlip>
              <a:defRPr/>
            </a:pPr>
            <a:r>
              <a:rPr lang="zh-CN" altLang="en-US" dirty="0">
                <a:solidFill>
                  <a:srgbClr val="FFFF66"/>
                </a:solidFill>
                <a:latin typeface="华文细黑" pitchFamily="2" charset="-122"/>
                <a:ea typeface="华文细黑" pitchFamily="2" charset="-122"/>
              </a:rPr>
              <a:t> 要求一组决策者通过讨论共同确定不同报酬要素的比重</a:t>
            </a:r>
            <a:r>
              <a:rPr lang="zh-CN" altLang="en-US" dirty="0" smtClean="0">
                <a:solidFill>
                  <a:srgbClr val="FFFF66"/>
                </a:solidFill>
                <a:latin typeface="华文细黑" pitchFamily="2" charset="-122"/>
                <a:ea typeface="华文细黑" pitchFamily="2" charset="-122"/>
              </a:rPr>
              <a:t>。</a:t>
            </a:r>
            <a:endParaRPr lang="zh-CN" altLang="en-US" dirty="0">
              <a:solidFill>
                <a:srgbClr val="FFFF66"/>
              </a:solidFill>
              <a:latin typeface="华文细黑" pitchFamily="2" charset="-122"/>
              <a:ea typeface="华文细黑" pitchFamily="2" charset="-122"/>
            </a:endParaRPr>
          </a:p>
        </p:txBody>
      </p:sp>
      <p:sp>
        <p:nvSpPr>
          <p:cNvPr id="4" name="Text Box 3"/>
          <p:cNvSpPr txBox="1">
            <a:spLocks noChangeArrowheads="1"/>
          </p:cNvSpPr>
          <p:nvPr/>
        </p:nvSpPr>
        <p:spPr bwMode="auto">
          <a:xfrm>
            <a:off x="609600" y="3407411"/>
            <a:ext cx="3581400" cy="2308324"/>
          </a:xfrm>
          <a:prstGeom prst="rect">
            <a:avLst/>
          </a:prstGeom>
          <a:solidFill>
            <a:srgbClr val="A50021"/>
          </a:solidFill>
          <a:ln w="57150">
            <a:solidFill>
              <a:srgbClr val="FF00FF"/>
            </a:solidFill>
            <a:miter lim="800000"/>
          </a:ln>
          <a:effectLst>
            <a:outerShdw dist="107763" dir="2700000" algn="ctr" rotWithShape="0">
              <a:schemeClr val="bg2"/>
            </a:outerShdw>
          </a:effectLst>
        </p:spPr>
        <p:txBody>
          <a:bodyPr>
            <a:spAutoFit/>
          </a:bodyPr>
          <a:lstStyle/>
          <a:p>
            <a:pPr algn="l" fontAlgn="ctr">
              <a:defRPr/>
            </a:pPr>
            <a:r>
              <a:rPr lang="zh-CN" altLang="zh-CN" dirty="0">
                <a:solidFill>
                  <a:schemeClr val="bg1"/>
                </a:solidFill>
                <a:latin typeface="楷体_GB2312" pitchFamily="49" charset="-122"/>
                <a:ea typeface="楷体_GB2312" pitchFamily="49" charset="-122"/>
              </a:rPr>
              <a:t>报酬要素的权重是以百分比的形式表示的，它们代表了不同的报酬要素对于总体职位评价结果的贡献程度或者是所</a:t>
            </a:r>
            <a:r>
              <a:rPr lang="zh-CN" altLang="zh-CN" dirty="0" smtClean="0">
                <a:solidFill>
                  <a:schemeClr val="bg1"/>
                </a:solidFill>
                <a:latin typeface="楷体_GB2312" pitchFamily="49" charset="-122"/>
                <a:ea typeface="楷体_GB2312" pitchFamily="49" charset="-122"/>
              </a:rPr>
              <a:t>扮演角色</a:t>
            </a:r>
            <a:r>
              <a:rPr lang="zh-CN" altLang="en-US" dirty="0" smtClean="0">
                <a:solidFill>
                  <a:schemeClr val="bg1"/>
                </a:solidFill>
                <a:latin typeface="楷体_GB2312" pitchFamily="49" charset="-122"/>
                <a:ea typeface="楷体_GB2312" pitchFamily="49" charset="-122"/>
              </a:rPr>
              <a:t>的重要程度</a:t>
            </a:r>
            <a:r>
              <a:rPr lang="zh-CN" altLang="zh-CN" dirty="0" smtClean="0">
                <a:solidFill>
                  <a:schemeClr val="bg1"/>
                </a:solidFill>
                <a:latin typeface="楷体_GB2312" pitchFamily="49" charset="-122"/>
                <a:ea typeface="楷体_GB2312" pitchFamily="49" charset="-122"/>
              </a:rPr>
              <a:t>。</a:t>
            </a:r>
            <a:endParaRPr lang="zh-CN" altLang="en-US" b="0" dirty="0">
              <a:solidFill>
                <a:schemeClr val="bg1"/>
              </a:solidFill>
              <a:latin typeface="楷体_GB2312" pitchFamily="49" charset="-122"/>
              <a:ea typeface="楷体_GB2312" pitchFamily="49" charset="-122"/>
            </a:endParaRPr>
          </a:p>
        </p:txBody>
      </p:sp>
      <p:sp>
        <p:nvSpPr>
          <p:cNvPr id="5" name="Text Box 4"/>
          <p:cNvSpPr txBox="1">
            <a:spLocks noChangeArrowheads="1"/>
          </p:cNvSpPr>
          <p:nvPr/>
        </p:nvSpPr>
        <p:spPr bwMode="auto">
          <a:xfrm>
            <a:off x="4724400" y="3626486"/>
            <a:ext cx="2286000" cy="3046988"/>
          </a:xfrm>
          <a:prstGeom prst="rect">
            <a:avLst/>
          </a:prstGeom>
          <a:solidFill>
            <a:schemeClr val="accent1"/>
          </a:solidFill>
          <a:ln w="57150">
            <a:solidFill>
              <a:srgbClr val="66FF66"/>
            </a:solidFill>
            <a:miter lim="800000"/>
          </a:ln>
          <a:effectLst>
            <a:outerShdw dist="107763" dir="2700000" algn="ctr" rotWithShape="0">
              <a:schemeClr val="bg2"/>
            </a:outerShdw>
          </a:effectLst>
        </p:spPr>
        <p:txBody>
          <a:bodyPr>
            <a:spAutoFit/>
          </a:bodyPr>
          <a:lstStyle/>
          <a:p>
            <a:pPr lvl="1" algn="l" fontAlgn="ctr">
              <a:defRPr/>
            </a:pPr>
            <a:r>
              <a:rPr lang="zh-CN" altLang="zh-CN">
                <a:solidFill>
                  <a:srgbClr val="A50021"/>
                </a:solidFill>
                <a:latin typeface="宋体" panose="02010600030101010101" pitchFamily="2" charset="-122"/>
              </a:rPr>
              <a:t>知识</a:t>
            </a:r>
            <a:endParaRPr lang="zh-CN" altLang="zh-CN">
              <a:solidFill>
                <a:srgbClr val="A50021"/>
              </a:solidFill>
              <a:latin typeface="宋体" panose="02010600030101010101" pitchFamily="2" charset="-122"/>
            </a:endParaRPr>
          </a:p>
          <a:p>
            <a:pPr lvl="1" algn="l" fontAlgn="ctr">
              <a:defRPr/>
            </a:pPr>
            <a:r>
              <a:rPr lang="zh-CN" altLang="zh-CN">
                <a:solidFill>
                  <a:srgbClr val="A50021"/>
                </a:solidFill>
                <a:latin typeface="宋体" panose="02010600030101010101" pitchFamily="2" charset="-122"/>
              </a:rPr>
              <a:t>技能</a:t>
            </a:r>
            <a:endParaRPr lang="zh-CN" altLang="zh-CN">
              <a:solidFill>
                <a:srgbClr val="A50021"/>
              </a:solidFill>
              <a:latin typeface="宋体" panose="02010600030101010101" pitchFamily="2" charset="-122"/>
            </a:endParaRPr>
          </a:p>
          <a:p>
            <a:pPr lvl="1" algn="l" fontAlgn="ctr">
              <a:defRPr/>
            </a:pPr>
            <a:r>
              <a:rPr lang="zh-CN" altLang="zh-CN">
                <a:solidFill>
                  <a:srgbClr val="A50021"/>
                </a:solidFill>
                <a:latin typeface="宋体" panose="02010600030101010101" pitchFamily="2" charset="-122"/>
              </a:rPr>
              <a:t>监督责任</a:t>
            </a:r>
            <a:endParaRPr lang="zh-CN" altLang="zh-CN">
              <a:solidFill>
                <a:srgbClr val="A50021"/>
              </a:solidFill>
              <a:latin typeface="宋体" panose="02010600030101010101" pitchFamily="2" charset="-122"/>
            </a:endParaRPr>
          </a:p>
          <a:p>
            <a:pPr lvl="1" algn="l" fontAlgn="ctr">
              <a:defRPr/>
            </a:pPr>
            <a:r>
              <a:rPr lang="zh-CN" altLang="zh-CN">
                <a:solidFill>
                  <a:srgbClr val="A50021"/>
                </a:solidFill>
                <a:latin typeface="宋体" panose="02010600030101010101" pitchFamily="2" charset="-122"/>
              </a:rPr>
              <a:t>决策</a:t>
            </a:r>
            <a:endParaRPr lang="zh-CN" altLang="zh-CN">
              <a:solidFill>
                <a:srgbClr val="A50021"/>
              </a:solidFill>
              <a:latin typeface="宋体" panose="02010600030101010101" pitchFamily="2" charset="-122"/>
            </a:endParaRPr>
          </a:p>
          <a:p>
            <a:pPr lvl="1" algn="l" fontAlgn="ctr">
              <a:defRPr/>
            </a:pPr>
            <a:r>
              <a:rPr lang="zh-CN" altLang="zh-CN">
                <a:solidFill>
                  <a:srgbClr val="A50021"/>
                </a:solidFill>
                <a:latin typeface="宋体" panose="02010600030101010101" pitchFamily="2" charset="-122"/>
              </a:rPr>
              <a:t>预算影响</a:t>
            </a:r>
            <a:endParaRPr lang="zh-CN" altLang="zh-CN">
              <a:solidFill>
                <a:srgbClr val="A50021"/>
              </a:solidFill>
              <a:latin typeface="宋体" panose="02010600030101010101" pitchFamily="2" charset="-122"/>
            </a:endParaRPr>
          </a:p>
          <a:p>
            <a:pPr lvl="1" algn="l" fontAlgn="ctr">
              <a:defRPr/>
            </a:pPr>
            <a:r>
              <a:rPr lang="zh-CN" altLang="zh-CN">
                <a:solidFill>
                  <a:srgbClr val="A50021"/>
                </a:solidFill>
                <a:latin typeface="宋体" panose="02010600030101010101" pitchFamily="2" charset="-122"/>
              </a:rPr>
              <a:t>沟通</a:t>
            </a:r>
            <a:endParaRPr lang="zh-CN" altLang="zh-CN">
              <a:solidFill>
                <a:srgbClr val="A50021"/>
              </a:solidFill>
              <a:latin typeface="宋体" panose="02010600030101010101" pitchFamily="2" charset="-122"/>
            </a:endParaRPr>
          </a:p>
          <a:p>
            <a:pPr lvl="1" algn="l" fontAlgn="ctr">
              <a:defRPr/>
            </a:pPr>
            <a:r>
              <a:rPr lang="zh-CN" altLang="en-US">
                <a:solidFill>
                  <a:srgbClr val="A50021"/>
                </a:solidFill>
                <a:latin typeface="宋体" panose="02010600030101010101" pitchFamily="2" charset="-122"/>
              </a:rPr>
              <a:t>工作</a:t>
            </a:r>
            <a:r>
              <a:rPr lang="zh-CN" altLang="zh-CN">
                <a:solidFill>
                  <a:srgbClr val="A50021"/>
                </a:solidFill>
                <a:latin typeface="宋体" panose="02010600030101010101" pitchFamily="2" charset="-122"/>
              </a:rPr>
              <a:t>条件</a:t>
            </a:r>
            <a:endParaRPr lang="zh-CN" altLang="zh-CN">
              <a:solidFill>
                <a:srgbClr val="A50021"/>
              </a:solidFill>
              <a:latin typeface="宋体" panose="02010600030101010101" pitchFamily="2" charset="-122"/>
            </a:endParaRPr>
          </a:p>
          <a:p>
            <a:pPr lvl="1" algn="l" fontAlgn="ctr">
              <a:defRPr/>
            </a:pPr>
            <a:r>
              <a:rPr lang="zh-CN" altLang="zh-CN">
                <a:latin typeface="宋体" panose="02010600030101010101" pitchFamily="2" charset="-122"/>
              </a:rPr>
              <a:t>总计</a:t>
            </a:r>
            <a:endParaRPr lang="zh-CN" altLang="en-US" b="0">
              <a:latin typeface="宋体" panose="02010600030101010101" pitchFamily="2" charset="-122"/>
            </a:endParaRPr>
          </a:p>
        </p:txBody>
      </p:sp>
      <p:sp>
        <p:nvSpPr>
          <p:cNvPr id="6" name="Text Box 5"/>
          <p:cNvSpPr txBox="1">
            <a:spLocks noChangeArrowheads="1"/>
          </p:cNvSpPr>
          <p:nvPr/>
        </p:nvSpPr>
        <p:spPr bwMode="auto">
          <a:xfrm>
            <a:off x="7010400" y="3623311"/>
            <a:ext cx="2286000" cy="3046988"/>
          </a:xfrm>
          <a:prstGeom prst="rect">
            <a:avLst/>
          </a:prstGeom>
          <a:solidFill>
            <a:schemeClr val="accent1"/>
          </a:solidFill>
          <a:ln w="57150">
            <a:solidFill>
              <a:srgbClr val="66FF66"/>
            </a:solidFill>
            <a:miter lim="800000"/>
          </a:ln>
          <a:effectLst>
            <a:outerShdw dist="107763" dir="2700000" algn="ctr" rotWithShape="0">
              <a:schemeClr val="bg2"/>
            </a:outerShdw>
          </a:effectLst>
        </p:spPr>
        <p:txBody>
          <a:bodyPr>
            <a:spAutoFit/>
          </a:bodyPr>
          <a:lstStyle/>
          <a:p>
            <a:pPr lvl="2" algn="l" fontAlgn="ctr">
              <a:defRPr/>
            </a:pPr>
            <a:r>
              <a:rPr lang="zh-CN" altLang="zh-CN">
                <a:solidFill>
                  <a:srgbClr val="A50021"/>
                </a:solidFill>
                <a:latin typeface="宋体" panose="02010600030101010101" pitchFamily="2" charset="-122"/>
              </a:rPr>
              <a:t>20%</a:t>
            </a:r>
            <a:endParaRPr lang="zh-CN" altLang="zh-CN">
              <a:solidFill>
                <a:srgbClr val="A50021"/>
              </a:solidFill>
              <a:latin typeface="宋体" panose="02010600030101010101" pitchFamily="2" charset="-122"/>
            </a:endParaRPr>
          </a:p>
          <a:p>
            <a:pPr lvl="2" algn="l" fontAlgn="ctr">
              <a:defRPr/>
            </a:pPr>
            <a:r>
              <a:rPr lang="zh-CN" altLang="zh-CN">
                <a:solidFill>
                  <a:srgbClr val="A50021"/>
                </a:solidFill>
                <a:latin typeface="宋体" panose="02010600030101010101" pitchFamily="2" charset="-122"/>
              </a:rPr>
              <a:t>5%</a:t>
            </a:r>
            <a:endParaRPr lang="zh-CN" altLang="zh-CN">
              <a:solidFill>
                <a:srgbClr val="A50021"/>
              </a:solidFill>
              <a:latin typeface="宋体" panose="02010600030101010101" pitchFamily="2" charset="-122"/>
            </a:endParaRPr>
          </a:p>
          <a:p>
            <a:pPr lvl="2" algn="l" fontAlgn="ctr">
              <a:defRPr/>
            </a:pPr>
            <a:r>
              <a:rPr lang="zh-CN" altLang="zh-CN">
                <a:solidFill>
                  <a:srgbClr val="A50021"/>
                </a:solidFill>
                <a:latin typeface="宋体" panose="02010600030101010101" pitchFamily="2" charset="-122"/>
              </a:rPr>
              <a:t>25%</a:t>
            </a:r>
            <a:endParaRPr lang="zh-CN" altLang="zh-CN">
              <a:solidFill>
                <a:srgbClr val="A50021"/>
              </a:solidFill>
              <a:latin typeface="宋体" panose="02010600030101010101" pitchFamily="2" charset="-122"/>
            </a:endParaRPr>
          </a:p>
          <a:p>
            <a:pPr lvl="2" algn="l" fontAlgn="ctr">
              <a:defRPr/>
            </a:pPr>
            <a:r>
              <a:rPr lang="zh-CN" altLang="zh-CN">
                <a:solidFill>
                  <a:srgbClr val="A50021"/>
                </a:solidFill>
                <a:latin typeface="宋体" panose="02010600030101010101" pitchFamily="2" charset="-122"/>
              </a:rPr>
              <a:t>25%</a:t>
            </a:r>
            <a:endParaRPr lang="zh-CN" altLang="zh-CN">
              <a:solidFill>
                <a:srgbClr val="A50021"/>
              </a:solidFill>
              <a:latin typeface="宋体" panose="02010600030101010101" pitchFamily="2" charset="-122"/>
            </a:endParaRPr>
          </a:p>
          <a:p>
            <a:pPr lvl="2" algn="l" fontAlgn="ctr">
              <a:defRPr/>
            </a:pPr>
            <a:r>
              <a:rPr lang="zh-CN" altLang="zh-CN">
                <a:solidFill>
                  <a:srgbClr val="A50021"/>
                </a:solidFill>
                <a:latin typeface="宋体" panose="02010600030101010101" pitchFamily="2" charset="-122"/>
              </a:rPr>
              <a:t>10%</a:t>
            </a:r>
            <a:endParaRPr lang="zh-CN" altLang="zh-CN">
              <a:solidFill>
                <a:srgbClr val="A50021"/>
              </a:solidFill>
              <a:latin typeface="宋体" panose="02010600030101010101" pitchFamily="2" charset="-122"/>
            </a:endParaRPr>
          </a:p>
          <a:p>
            <a:pPr lvl="2" algn="l" fontAlgn="ctr">
              <a:defRPr/>
            </a:pPr>
            <a:r>
              <a:rPr lang="zh-CN" altLang="zh-CN">
                <a:solidFill>
                  <a:srgbClr val="A50021"/>
                </a:solidFill>
                <a:latin typeface="宋体" panose="02010600030101010101" pitchFamily="2" charset="-122"/>
              </a:rPr>
              <a:t>10%</a:t>
            </a:r>
            <a:endParaRPr lang="zh-CN" altLang="zh-CN">
              <a:solidFill>
                <a:srgbClr val="A50021"/>
              </a:solidFill>
              <a:latin typeface="宋体" panose="02010600030101010101" pitchFamily="2" charset="-122"/>
            </a:endParaRPr>
          </a:p>
          <a:p>
            <a:pPr lvl="2" algn="l" fontAlgn="ctr">
              <a:defRPr/>
            </a:pPr>
            <a:r>
              <a:rPr lang="zh-CN" altLang="zh-CN">
                <a:solidFill>
                  <a:srgbClr val="A50021"/>
                </a:solidFill>
                <a:latin typeface="宋体" panose="02010600030101010101" pitchFamily="2" charset="-122"/>
              </a:rPr>
              <a:t>5%</a:t>
            </a:r>
            <a:endParaRPr lang="zh-CN" altLang="zh-CN">
              <a:solidFill>
                <a:srgbClr val="A50021"/>
              </a:solidFill>
              <a:latin typeface="宋体" panose="02010600030101010101" pitchFamily="2" charset="-122"/>
            </a:endParaRPr>
          </a:p>
          <a:p>
            <a:pPr lvl="2" algn="l" fontAlgn="ctr">
              <a:defRPr/>
            </a:pPr>
            <a:r>
              <a:rPr lang="zh-CN" altLang="zh-CN">
                <a:latin typeface="宋体" panose="02010600030101010101" pitchFamily="2" charset="-122"/>
              </a:rPr>
              <a:t>100%</a:t>
            </a:r>
            <a:endParaRPr lang="zh-CN" altLang="zh-CN">
              <a:latin typeface="宋体" panose="02010600030101010101" pitchFamily="2" charset="-122"/>
            </a:endParaRPr>
          </a:p>
        </p:txBody>
      </p:sp>
      <p:sp>
        <p:nvSpPr>
          <p:cNvPr id="7" name="Text Box 6"/>
          <p:cNvSpPr txBox="1">
            <a:spLocks noChangeArrowheads="1"/>
          </p:cNvSpPr>
          <p:nvPr/>
        </p:nvSpPr>
        <p:spPr bwMode="auto">
          <a:xfrm>
            <a:off x="4724400" y="3089911"/>
            <a:ext cx="2286000" cy="461665"/>
          </a:xfrm>
          <a:prstGeom prst="rect">
            <a:avLst/>
          </a:prstGeom>
          <a:gradFill rotWithShape="0">
            <a:gsLst>
              <a:gs pos="0">
                <a:srgbClr val="FF00FF">
                  <a:gamma/>
                  <a:shade val="46275"/>
                  <a:invGamma/>
                </a:srgbClr>
              </a:gs>
              <a:gs pos="100000">
                <a:srgbClr val="FF00FF"/>
              </a:gs>
            </a:gsLst>
            <a:lin ang="5400000" scaled="1"/>
          </a:gradFill>
          <a:ln w="57150">
            <a:solidFill>
              <a:srgbClr val="A50021"/>
            </a:solidFill>
            <a:miter lim="800000"/>
          </a:ln>
          <a:effectLst>
            <a:outerShdw dist="107763" dir="2700000" algn="ctr" rotWithShape="0">
              <a:schemeClr val="bg2"/>
            </a:outerShdw>
          </a:effectLst>
        </p:spPr>
        <p:txBody>
          <a:bodyPr>
            <a:spAutoFit/>
          </a:bodyPr>
          <a:lstStyle/>
          <a:p>
            <a:pPr algn="ctr">
              <a:spcBef>
                <a:spcPct val="50000"/>
              </a:spcBef>
              <a:defRPr/>
            </a:pPr>
            <a:r>
              <a:rPr lang="zh-CN" altLang="en-US">
                <a:solidFill>
                  <a:srgbClr val="66FF66"/>
                </a:solidFill>
                <a:latin typeface="宋体" panose="02010600030101010101" pitchFamily="2" charset="-122"/>
              </a:rPr>
              <a:t>报酬要素</a:t>
            </a:r>
            <a:endParaRPr lang="zh-CN" altLang="en-US">
              <a:solidFill>
                <a:srgbClr val="66FF66"/>
              </a:solidFill>
              <a:latin typeface="宋体" panose="02010600030101010101" pitchFamily="2" charset="-122"/>
            </a:endParaRPr>
          </a:p>
        </p:txBody>
      </p:sp>
      <p:sp>
        <p:nvSpPr>
          <p:cNvPr id="8" name="Text Box 7"/>
          <p:cNvSpPr txBox="1">
            <a:spLocks noChangeArrowheads="1"/>
          </p:cNvSpPr>
          <p:nvPr/>
        </p:nvSpPr>
        <p:spPr bwMode="auto">
          <a:xfrm>
            <a:off x="7010400" y="3089911"/>
            <a:ext cx="2286000" cy="461665"/>
          </a:xfrm>
          <a:prstGeom prst="rect">
            <a:avLst/>
          </a:prstGeom>
          <a:gradFill rotWithShape="0">
            <a:gsLst>
              <a:gs pos="0">
                <a:srgbClr val="FF00FF">
                  <a:gamma/>
                  <a:shade val="46275"/>
                  <a:invGamma/>
                </a:srgbClr>
              </a:gs>
              <a:gs pos="100000">
                <a:srgbClr val="FF00FF"/>
              </a:gs>
            </a:gsLst>
            <a:lin ang="5400000" scaled="1"/>
          </a:gradFill>
          <a:ln w="57150">
            <a:solidFill>
              <a:srgbClr val="A50021"/>
            </a:solidFill>
            <a:miter lim="800000"/>
          </a:ln>
          <a:effectLst>
            <a:outerShdw dist="107763" dir="2700000" algn="ctr" rotWithShape="0">
              <a:schemeClr val="bg2"/>
            </a:outerShdw>
          </a:effectLst>
        </p:spPr>
        <p:txBody>
          <a:bodyPr>
            <a:spAutoFit/>
          </a:bodyPr>
          <a:lstStyle/>
          <a:p>
            <a:pPr algn="ctr">
              <a:spcBef>
                <a:spcPct val="50000"/>
              </a:spcBef>
              <a:defRPr/>
            </a:pPr>
            <a:r>
              <a:rPr lang="zh-CN" altLang="en-US">
                <a:solidFill>
                  <a:srgbClr val="66FF66"/>
                </a:solidFill>
                <a:latin typeface="宋体" panose="02010600030101010101" pitchFamily="2" charset="-122"/>
              </a:rPr>
              <a:t>报酬要素权重</a:t>
            </a:r>
            <a:endParaRPr lang="zh-CN" altLang="en-US">
              <a:solidFill>
                <a:srgbClr val="66FF66"/>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13466" y="1407024"/>
            <a:ext cx="8641068" cy="6186309"/>
          </a:xfrm>
          <a:prstGeom prst="rect">
            <a:avLst/>
          </a:prstGeom>
          <a:solidFill>
            <a:schemeClr val="accent2"/>
          </a:solidFill>
        </p:spPr>
        <p:txBody>
          <a:bodyPr wrap="square">
            <a:spAutoFit/>
          </a:bodyPr>
          <a:lstStyle/>
          <a:p>
            <a:pPr lvl="0" algn="l" fontAlgn="ctr">
              <a:lnSpc>
                <a:spcPct val="150000"/>
              </a:lnSpc>
              <a:defRPr/>
            </a:pPr>
            <a:r>
              <a:rPr lang="zh-CN" altLang="en-US" dirty="0">
                <a:solidFill>
                  <a:schemeClr val="bg1"/>
                </a:solidFill>
                <a:latin typeface="华文细黑" pitchFamily="2" charset="-122"/>
                <a:ea typeface="华文细黑" pitchFamily="2" charset="-122"/>
              </a:rPr>
              <a:t>二、统计法：</a:t>
            </a:r>
            <a:r>
              <a:rPr lang="zh-CN" altLang="zh-CN" dirty="0">
                <a:solidFill>
                  <a:schemeClr val="bg1"/>
                </a:solidFill>
                <a:latin typeface="华文细黑" pitchFamily="2" charset="-122"/>
                <a:ea typeface="华文细黑" pitchFamily="2" charset="-122"/>
              </a:rPr>
              <a:t>运用统计技术或者数学技术来进行决策的一种比较复杂的方法</a:t>
            </a:r>
            <a:endParaRPr lang="en-US" altLang="zh-CN" dirty="0">
              <a:solidFill>
                <a:schemeClr val="bg1"/>
              </a:solidFill>
              <a:latin typeface="华文细黑" pitchFamily="2" charset="-122"/>
              <a:ea typeface="华文细黑" pitchFamily="2" charset="-122"/>
            </a:endParaRPr>
          </a:p>
          <a:p>
            <a:pPr marL="342900" lvl="0" indent="-342900" algn="l" fontAlgn="ctr">
              <a:lnSpc>
                <a:spcPct val="150000"/>
              </a:lnSpc>
              <a:buFont typeface="Wingdings" panose="05000000000000000000"/>
              <a:buChar char="l"/>
              <a:defRPr/>
            </a:pPr>
            <a:r>
              <a:rPr lang="zh-CN" altLang="en-US" dirty="0" smtClean="0">
                <a:solidFill>
                  <a:srgbClr val="FFFF66"/>
                </a:solidFill>
                <a:latin typeface="华文细黑" pitchFamily="2" charset="-122"/>
                <a:ea typeface="华文细黑" pitchFamily="2" charset="-122"/>
              </a:rPr>
              <a:t> </a:t>
            </a:r>
            <a:r>
              <a:rPr lang="zh-CN" altLang="en-US" dirty="0">
                <a:solidFill>
                  <a:srgbClr val="FFFF66"/>
                </a:solidFill>
                <a:latin typeface="华文细黑" pitchFamily="2" charset="-122"/>
                <a:ea typeface="华文细黑" pitchFamily="2" charset="-122"/>
              </a:rPr>
              <a:t>要求运用非加权报酬要素来对基准职位进行评价。基准职位是指那些可以作为统一</a:t>
            </a:r>
            <a:r>
              <a:rPr lang="zh-CN" altLang="en-US" dirty="0">
                <a:solidFill>
                  <a:srgbClr val="FFFF66"/>
                </a:solidFill>
                <a:latin typeface="Times New Roman" panose="02020603050405020304"/>
                <a:ea typeface="华文细黑" pitchFamily="2" charset="-122"/>
              </a:rPr>
              <a:t>“</a:t>
            </a:r>
            <a:r>
              <a:rPr lang="zh-CN" altLang="en-US" dirty="0">
                <a:solidFill>
                  <a:srgbClr val="FFFF66"/>
                </a:solidFill>
                <a:latin typeface="华文细黑" pitchFamily="2" charset="-122"/>
                <a:ea typeface="华文细黑" pitchFamily="2" charset="-122"/>
              </a:rPr>
              <a:t> 标准</a:t>
            </a:r>
            <a:r>
              <a:rPr lang="zh-CN" altLang="en-US" dirty="0">
                <a:solidFill>
                  <a:srgbClr val="FFFF66"/>
                </a:solidFill>
                <a:latin typeface="Times New Roman" panose="02020603050405020304"/>
                <a:ea typeface="华文细黑" pitchFamily="2" charset="-122"/>
              </a:rPr>
              <a:t>”</a:t>
            </a:r>
            <a:r>
              <a:rPr lang="zh-CN" altLang="en-US" dirty="0">
                <a:solidFill>
                  <a:srgbClr val="FFFF66"/>
                </a:solidFill>
                <a:latin typeface="华文细黑" pitchFamily="2" charset="-122"/>
                <a:ea typeface="华文细黑" pitchFamily="2" charset="-122"/>
              </a:rPr>
              <a:t>的职位，基准职位存在于大多数组织中，因而可以进行在组织内部以及组织之间进行薪资比较</a:t>
            </a:r>
            <a:r>
              <a:rPr lang="zh-CN" altLang="en-US" dirty="0" smtClean="0">
                <a:solidFill>
                  <a:srgbClr val="FFFF66"/>
                </a:solidFill>
                <a:latin typeface="华文细黑" pitchFamily="2" charset="-122"/>
                <a:ea typeface="华文细黑" pitchFamily="2" charset="-122"/>
              </a:rPr>
              <a:t>。</a:t>
            </a:r>
            <a:endParaRPr lang="en-US" altLang="zh-CN" dirty="0" smtClean="0">
              <a:solidFill>
                <a:srgbClr val="FFFF66"/>
              </a:solidFill>
              <a:latin typeface="华文细黑" pitchFamily="2" charset="-122"/>
              <a:ea typeface="华文细黑" pitchFamily="2" charset="-122"/>
            </a:endParaRPr>
          </a:p>
          <a:p>
            <a:pPr marL="342900" lvl="0" indent="-342900" algn="l" fontAlgn="ctr">
              <a:lnSpc>
                <a:spcPct val="150000"/>
              </a:lnSpc>
              <a:buFont typeface="Wingdings" panose="05000000000000000000"/>
              <a:buChar char="l"/>
              <a:defRPr/>
            </a:pPr>
            <a:r>
              <a:rPr lang="zh-CN" altLang="en-US" dirty="0" smtClean="0">
                <a:solidFill>
                  <a:srgbClr val="FFFF66"/>
                </a:solidFill>
                <a:latin typeface="华文细黑" pitchFamily="2" charset="-122"/>
                <a:ea typeface="华文细黑" pitchFamily="2" charset="-122"/>
              </a:rPr>
              <a:t> </a:t>
            </a:r>
            <a:r>
              <a:rPr lang="zh-CN" altLang="en-US" dirty="0">
                <a:solidFill>
                  <a:srgbClr val="FFFF66"/>
                </a:solidFill>
                <a:latin typeface="华文细黑" pitchFamily="2" charset="-122"/>
                <a:ea typeface="华文细黑" pitchFamily="2" charset="-122"/>
              </a:rPr>
              <a:t>对于每一种基准职位都要确定一个总价值（</a:t>
            </a:r>
            <a:r>
              <a:rPr lang="en-US" altLang="zh-CN" i="1" dirty="0">
                <a:solidFill>
                  <a:srgbClr val="FFFF66"/>
                </a:solidFill>
                <a:latin typeface="华文细黑" pitchFamily="2" charset="-122"/>
                <a:ea typeface="华文细黑" pitchFamily="2" charset="-122"/>
              </a:rPr>
              <a:t>Total Value</a:t>
            </a:r>
            <a:r>
              <a:rPr lang="zh-CN" altLang="en-US" dirty="0">
                <a:solidFill>
                  <a:srgbClr val="FFFF66"/>
                </a:solidFill>
                <a:latin typeface="华文细黑" pitchFamily="2" charset="-122"/>
                <a:ea typeface="华文细黑" pitchFamily="2" charset="-122"/>
              </a:rPr>
              <a:t>）公式，总价值可以用市场价值、当前薪资、总点数或者通过排序获得的序数价值（如所在等级）等来表示。然后运用多元回归等技术来确定每一种报酬要素的权重或者价值。可以解决要素的重叠问题。</a:t>
            </a:r>
            <a:endParaRPr lang="zh-CN" altLang="en-US" dirty="0">
              <a:solidFill>
                <a:srgbClr val="FFFF66"/>
              </a:solidFill>
              <a:latin typeface="华文细黑" pitchFamily="2" charset="-122"/>
              <a:ea typeface="华文细黑" pitchFamily="2" charset="-122"/>
            </a:endParaRPr>
          </a:p>
        </p:txBody>
      </p:sp>
      <p:sp>
        <p:nvSpPr>
          <p:cNvPr id="6" name="Rectangle 2"/>
          <p:cNvSpPr>
            <a:spLocks noGrp="1" noChangeArrowheads="1"/>
          </p:cNvSpPr>
          <p:nvPr>
            <p:ph type="title"/>
          </p:nvPr>
        </p:nvSpPr>
        <p:spPr>
          <a:xfrm>
            <a:off x="0" y="0"/>
            <a:ext cx="10668000" cy="1066800"/>
          </a:xfrm>
          <a:solidFill>
            <a:srgbClr val="0000CC"/>
          </a:solidFill>
        </p:spPr>
        <p:txBody>
          <a:bodyPr lIns="119420" tIns="59710" rIns="119420" bIns="59710" anchor="b"/>
          <a:lstStyle/>
          <a:p>
            <a:pPr defTabSz="1193800" eaLnBrk="1" hangingPunct="1">
              <a:lnSpc>
                <a:spcPct val="340000"/>
              </a:lnSpc>
            </a:pPr>
            <a:r>
              <a:rPr lang="zh-CN" altLang="zh-CN" sz="2800" b="1" dirty="0">
                <a:solidFill>
                  <a:schemeClr val="bg1"/>
                </a:solidFill>
              </a:rPr>
              <a:t>确定不同报酬要素在职位评价体系中所占的权重或者相对价值</a:t>
            </a:r>
            <a:endParaRPr lang="zh-CN" altLang="en-US" sz="2800" b="1" dirty="0" smtClean="0">
              <a:solidFill>
                <a:srgbClr val="FFFFFF"/>
              </a:solidFill>
              <a:latin typeface="华文中宋" pitchFamily="2" charset="-122"/>
              <a:ea typeface="华文中宋" pitchFamily="2" charset="-122"/>
            </a:endParaRPr>
          </a:p>
        </p:txBody>
      </p:sp>
    </p:spTree>
  </p:cSld>
  <p:clrMapOvr>
    <a:masterClrMapping/>
  </p:clrMapOvr>
  <p:transition spd="slow">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15244"/>
            <a:ext cx="10668000" cy="914400"/>
          </a:xfrm>
          <a:solidFill>
            <a:srgbClr val="0000CC"/>
          </a:solidFill>
        </p:spPr>
        <p:txBody>
          <a:bodyPr lIns="119420" tIns="59710" rIns="119420" bIns="59710" anchor="b"/>
          <a:lstStyle/>
          <a:p>
            <a:pPr defTabSz="1193800" eaLnBrk="1" hangingPunct="1"/>
            <a:br>
              <a:rPr lang="en-US" altLang="zh-CN" sz="2400" dirty="0" smtClean="0"/>
            </a:br>
            <a:br>
              <a:rPr lang="en-US" altLang="zh-CN" sz="2400" dirty="0" smtClean="0"/>
            </a:br>
            <a:br>
              <a:rPr lang="en-US" altLang="zh-CN" sz="2400" dirty="0"/>
            </a:br>
            <a:br>
              <a:rPr lang="en-US" altLang="zh-CN" sz="2400" dirty="0" smtClean="0"/>
            </a:br>
            <a:br>
              <a:rPr lang="en-US" altLang="zh-CN" sz="2400" dirty="0"/>
            </a:br>
            <a:br>
              <a:rPr lang="en-US" altLang="zh-CN" sz="2400" dirty="0" smtClean="0"/>
            </a:br>
            <a:br>
              <a:rPr lang="en-US" altLang="zh-CN" sz="2400" dirty="0" smtClean="0"/>
            </a:br>
            <a:br>
              <a:rPr lang="en-US" altLang="zh-CN" sz="2400" dirty="0"/>
            </a:br>
            <a:br>
              <a:rPr lang="en-US" altLang="zh-CN" sz="2400" dirty="0" smtClean="0"/>
            </a:br>
            <a:br>
              <a:rPr lang="en-US" altLang="zh-CN" sz="2400" dirty="0"/>
            </a:br>
            <a:br>
              <a:rPr lang="en-US" altLang="zh-CN" sz="2400" dirty="0" smtClean="0"/>
            </a:br>
            <a:r>
              <a:rPr lang="zh-CN" altLang="zh-CN" sz="2800" b="1" dirty="0" smtClean="0">
                <a:solidFill>
                  <a:schemeClr val="bg1"/>
                </a:solidFill>
              </a:rPr>
              <a:t>确定</a:t>
            </a:r>
            <a:r>
              <a:rPr lang="zh-CN" altLang="zh-CN" sz="2800" b="1" dirty="0">
                <a:solidFill>
                  <a:schemeClr val="bg1"/>
                </a:solidFill>
              </a:rPr>
              <a:t>每一种报酬要素的不同等级所对应的点</a:t>
            </a:r>
            <a:r>
              <a:rPr lang="zh-CN" altLang="zh-CN" sz="2800" b="1" dirty="0" smtClean="0">
                <a:solidFill>
                  <a:schemeClr val="bg1"/>
                </a:solidFill>
              </a:rPr>
              <a:t>值</a:t>
            </a:r>
            <a:endParaRPr lang="zh-CN" altLang="en-US" sz="2800" b="1" dirty="0">
              <a:solidFill>
                <a:schemeClr val="bg1"/>
              </a:solidFill>
            </a:endParaRPr>
          </a:p>
        </p:txBody>
      </p:sp>
      <p:sp>
        <p:nvSpPr>
          <p:cNvPr id="793603" name="Text Box 3"/>
          <p:cNvSpPr txBox="1">
            <a:spLocks noChangeArrowheads="1"/>
          </p:cNvSpPr>
          <p:nvPr/>
        </p:nvSpPr>
        <p:spPr bwMode="auto">
          <a:xfrm>
            <a:off x="914400" y="1905000"/>
            <a:ext cx="1828800" cy="1463675"/>
          </a:xfrm>
          <a:prstGeom prst="rect">
            <a:avLst/>
          </a:prstGeom>
          <a:gradFill rotWithShape="0">
            <a:gsLst>
              <a:gs pos="0">
                <a:srgbClr val="66FF66">
                  <a:gamma/>
                  <a:shade val="46275"/>
                  <a:invGamma/>
                </a:srgbClr>
              </a:gs>
              <a:gs pos="100000">
                <a:srgbClr val="66FF66"/>
              </a:gs>
            </a:gsLst>
            <a:lin ang="5400000" scaled="1"/>
          </a:gradFill>
          <a:ln w="57150">
            <a:solidFill>
              <a:srgbClr val="66FF66"/>
            </a:solidFill>
            <a:miter lim="800000"/>
          </a:ln>
          <a:effectLst>
            <a:outerShdw dist="107763" dir="2700000" algn="ctr" rotWithShape="0">
              <a:schemeClr val="bg2"/>
            </a:outerShdw>
          </a:effectLst>
        </p:spPr>
        <p:txBody>
          <a:bodyPr>
            <a:spAutoFit/>
          </a:bodyPr>
          <a:lstStyle/>
          <a:p>
            <a:pPr lvl="1" algn="l" fontAlgn="ctr">
              <a:lnSpc>
                <a:spcPct val="120000"/>
              </a:lnSpc>
              <a:defRPr/>
            </a:pPr>
            <a:endParaRPr lang="zh-CN" altLang="zh-CN">
              <a:solidFill>
                <a:srgbClr val="A50021"/>
              </a:solidFill>
              <a:latin typeface="华文中宋" pitchFamily="2" charset="-122"/>
              <a:ea typeface="华文中宋" pitchFamily="2" charset="-122"/>
            </a:endParaRPr>
          </a:p>
          <a:p>
            <a:pPr lvl="1" algn="l" fontAlgn="ctr">
              <a:lnSpc>
                <a:spcPct val="120000"/>
              </a:lnSpc>
              <a:defRPr/>
            </a:pPr>
            <a:r>
              <a:rPr lang="zh-CN" altLang="zh-CN">
                <a:solidFill>
                  <a:srgbClr val="A50021"/>
                </a:solidFill>
                <a:latin typeface="华文中宋" pitchFamily="2" charset="-122"/>
                <a:ea typeface="华文中宋" pitchFamily="2" charset="-122"/>
              </a:rPr>
              <a:t>知识</a:t>
            </a:r>
            <a:endParaRPr lang="zh-CN" altLang="zh-CN">
              <a:solidFill>
                <a:srgbClr val="A50021"/>
              </a:solidFill>
              <a:latin typeface="华文中宋" pitchFamily="2" charset="-122"/>
              <a:ea typeface="华文中宋" pitchFamily="2" charset="-122"/>
            </a:endParaRPr>
          </a:p>
          <a:p>
            <a:pPr algn="ctr" fontAlgn="ctr">
              <a:lnSpc>
                <a:spcPct val="120000"/>
              </a:lnSpc>
              <a:defRPr/>
            </a:pPr>
            <a:r>
              <a:rPr lang="zh-CN" altLang="zh-CN">
                <a:solidFill>
                  <a:srgbClr val="A50021"/>
                </a:solidFill>
                <a:latin typeface="华文中宋" pitchFamily="2" charset="-122"/>
                <a:ea typeface="华文中宋" pitchFamily="2" charset="-122"/>
              </a:rPr>
              <a:t>（200）</a:t>
            </a:r>
            <a:endParaRPr lang="zh-CN" altLang="zh-CN">
              <a:solidFill>
                <a:srgbClr val="A50021"/>
              </a:solidFill>
              <a:latin typeface="华文中宋" pitchFamily="2" charset="-122"/>
              <a:ea typeface="华文中宋" pitchFamily="2" charset="-122"/>
            </a:endParaRPr>
          </a:p>
        </p:txBody>
      </p:sp>
      <p:sp>
        <p:nvSpPr>
          <p:cNvPr id="793604" name="Text Box 4"/>
          <p:cNvSpPr txBox="1">
            <a:spLocks noChangeArrowheads="1"/>
          </p:cNvSpPr>
          <p:nvPr/>
        </p:nvSpPr>
        <p:spPr bwMode="auto">
          <a:xfrm>
            <a:off x="3581400" y="1865313"/>
            <a:ext cx="1295400" cy="1522412"/>
          </a:xfrm>
          <a:prstGeom prst="rect">
            <a:avLst/>
          </a:prstGeom>
          <a:solidFill>
            <a:schemeClr val="accent1"/>
          </a:solidFill>
          <a:ln w="57150">
            <a:solidFill>
              <a:srgbClr val="66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solidFill>
                  <a:srgbClr val="A50021"/>
                </a:solidFill>
                <a:latin typeface="幼圆" pitchFamily="49" charset="-122"/>
                <a:ea typeface="幼圆" pitchFamily="49" charset="-122"/>
              </a:rPr>
              <a:t>1</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2</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3</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4</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5</a:t>
            </a:r>
            <a:endParaRPr lang="zh-CN" altLang="zh-CN" sz="2000">
              <a:solidFill>
                <a:srgbClr val="A50021"/>
              </a:solidFill>
              <a:latin typeface="幼圆" pitchFamily="49" charset="-122"/>
              <a:ea typeface="幼圆" pitchFamily="49" charset="-122"/>
            </a:endParaRPr>
          </a:p>
        </p:txBody>
      </p:sp>
      <p:sp>
        <p:nvSpPr>
          <p:cNvPr id="793605" name="Text Box 5"/>
          <p:cNvSpPr txBox="1">
            <a:spLocks noChangeArrowheads="1"/>
          </p:cNvSpPr>
          <p:nvPr/>
        </p:nvSpPr>
        <p:spPr bwMode="auto">
          <a:xfrm>
            <a:off x="762000" y="1066800"/>
            <a:ext cx="1981200" cy="587375"/>
          </a:xfrm>
          <a:prstGeom prst="rect">
            <a:avLst/>
          </a:prstGeom>
          <a:solidFill>
            <a:schemeClr val="accent1"/>
          </a:solidFill>
          <a:ln w="57150">
            <a:solidFill>
              <a:srgbClr val="A50021"/>
            </a:solidFill>
            <a:miter lim="800000"/>
          </a:ln>
          <a:effectLst>
            <a:outerShdw dist="107763" dir="2700000" algn="ctr" rotWithShape="0">
              <a:schemeClr val="bg2"/>
            </a:outerShdw>
          </a:effectLst>
        </p:spPr>
        <p:txBody>
          <a:bodyPr>
            <a:spAutoFit/>
          </a:bodyPr>
          <a:lstStyle/>
          <a:p>
            <a:pPr algn="ctr">
              <a:lnSpc>
                <a:spcPct val="120000"/>
              </a:lnSpc>
              <a:spcBef>
                <a:spcPct val="50000"/>
              </a:spcBef>
              <a:defRPr/>
            </a:pPr>
            <a:r>
              <a:rPr lang="zh-CN" altLang="en-US">
                <a:ea typeface="黑体" panose="02010609060101010101" pitchFamily="49" charset="-122"/>
              </a:rPr>
              <a:t>报酬要素</a:t>
            </a:r>
            <a:endParaRPr lang="zh-CN" altLang="en-US">
              <a:ea typeface="黑体" panose="02010609060101010101" pitchFamily="49" charset="-122"/>
            </a:endParaRPr>
          </a:p>
        </p:txBody>
      </p:sp>
      <p:sp>
        <p:nvSpPr>
          <p:cNvPr id="793606" name="Text Box 6"/>
          <p:cNvSpPr txBox="1">
            <a:spLocks noChangeArrowheads="1"/>
          </p:cNvSpPr>
          <p:nvPr/>
        </p:nvSpPr>
        <p:spPr bwMode="auto">
          <a:xfrm>
            <a:off x="3505200" y="1066800"/>
            <a:ext cx="1447800" cy="587375"/>
          </a:xfrm>
          <a:prstGeom prst="rect">
            <a:avLst/>
          </a:prstGeom>
          <a:solidFill>
            <a:schemeClr val="accent1"/>
          </a:solidFill>
          <a:ln w="57150">
            <a:solidFill>
              <a:srgbClr val="A50021"/>
            </a:solidFill>
            <a:miter lim="800000"/>
          </a:ln>
          <a:effectLst>
            <a:outerShdw dist="107763" dir="2700000" algn="ctr" rotWithShape="0">
              <a:schemeClr val="bg2"/>
            </a:outerShdw>
          </a:effectLst>
        </p:spPr>
        <p:txBody>
          <a:bodyPr>
            <a:spAutoFit/>
          </a:bodyPr>
          <a:lstStyle/>
          <a:p>
            <a:pPr algn="ctr">
              <a:lnSpc>
                <a:spcPct val="120000"/>
              </a:lnSpc>
              <a:spcBef>
                <a:spcPct val="50000"/>
              </a:spcBef>
              <a:defRPr/>
            </a:pPr>
            <a:r>
              <a:rPr lang="zh-CN" altLang="en-US">
                <a:ea typeface="黑体" panose="02010609060101010101" pitchFamily="49" charset="-122"/>
              </a:rPr>
              <a:t>等级</a:t>
            </a:r>
            <a:endParaRPr lang="zh-CN" altLang="en-US">
              <a:ea typeface="黑体" panose="02010609060101010101" pitchFamily="49" charset="-122"/>
            </a:endParaRPr>
          </a:p>
        </p:txBody>
      </p:sp>
      <p:sp>
        <p:nvSpPr>
          <p:cNvPr id="793607" name="Text Box 7"/>
          <p:cNvSpPr txBox="1">
            <a:spLocks noChangeArrowheads="1"/>
          </p:cNvSpPr>
          <p:nvPr/>
        </p:nvSpPr>
        <p:spPr bwMode="auto">
          <a:xfrm>
            <a:off x="5638800" y="1905000"/>
            <a:ext cx="1295400" cy="1522413"/>
          </a:xfrm>
          <a:prstGeom prst="rect">
            <a:avLst/>
          </a:prstGeom>
          <a:solidFill>
            <a:srgbClr val="66FF66"/>
          </a:solidFill>
          <a:ln w="57150">
            <a:solidFill>
              <a:srgbClr val="66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latin typeface="幼圆" pitchFamily="49" charset="-122"/>
                <a:ea typeface="幼圆" pitchFamily="49" charset="-122"/>
              </a:rPr>
              <a:t>70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91</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118</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154</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200</a:t>
            </a:r>
            <a:endParaRPr lang="zh-CN" altLang="zh-CN" sz="2000">
              <a:latin typeface="幼圆" pitchFamily="49" charset="-122"/>
              <a:ea typeface="幼圆" pitchFamily="49" charset="-122"/>
            </a:endParaRPr>
          </a:p>
        </p:txBody>
      </p:sp>
      <p:sp>
        <p:nvSpPr>
          <p:cNvPr id="793608" name="Text Box 8"/>
          <p:cNvSpPr txBox="1">
            <a:spLocks noChangeArrowheads="1"/>
          </p:cNvSpPr>
          <p:nvPr/>
        </p:nvSpPr>
        <p:spPr bwMode="auto">
          <a:xfrm>
            <a:off x="7086600" y="1906588"/>
            <a:ext cx="1295400" cy="1522412"/>
          </a:xfrm>
          <a:prstGeom prst="rect">
            <a:avLst/>
          </a:prstGeom>
          <a:solidFill>
            <a:srgbClr val="FFFF66"/>
          </a:solidFill>
          <a:ln w="57150">
            <a:solidFill>
              <a:srgbClr val="FF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latin typeface="幼圆" pitchFamily="49" charset="-122"/>
                <a:ea typeface="幼圆" pitchFamily="49" charset="-122"/>
              </a:rPr>
              <a:t>40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80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120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160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200</a:t>
            </a:r>
            <a:endParaRPr lang="zh-CN" altLang="zh-CN" sz="2000">
              <a:latin typeface="幼圆" pitchFamily="49" charset="-122"/>
              <a:ea typeface="幼圆" pitchFamily="49" charset="-122"/>
            </a:endParaRPr>
          </a:p>
        </p:txBody>
      </p:sp>
      <p:sp>
        <p:nvSpPr>
          <p:cNvPr id="793609" name="Text Box 9"/>
          <p:cNvSpPr txBox="1">
            <a:spLocks noChangeArrowheads="1"/>
          </p:cNvSpPr>
          <p:nvPr/>
        </p:nvSpPr>
        <p:spPr bwMode="auto">
          <a:xfrm>
            <a:off x="3581400" y="3617913"/>
            <a:ext cx="1295400" cy="1522412"/>
          </a:xfrm>
          <a:prstGeom prst="rect">
            <a:avLst/>
          </a:prstGeom>
          <a:solidFill>
            <a:schemeClr val="accent1"/>
          </a:solidFill>
          <a:ln w="57150">
            <a:solidFill>
              <a:srgbClr val="66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solidFill>
                  <a:srgbClr val="A50021"/>
                </a:solidFill>
                <a:latin typeface="幼圆" pitchFamily="49" charset="-122"/>
                <a:ea typeface="幼圆" pitchFamily="49" charset="-122"/>
              </a:rPr>
              <a:t>1</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2</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3</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4</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5</a:t>
            </a:r>
            <a:endParaRPr lang="zh-CN" altLang="zh-CN" sz="2000">
              <a:solidFill>
                <a:srgbClr val="A50021"/>
              </a:solidFill>
              <a:latin typeface="幼圆" pitchFamily="49" charset="-122"/>
              <a:ea typeface="幼圆" pitchFamily="49" charset="-122"/>
            </a:endParaRPr>
          </a:p>
        </p:txBody>
      </p:sp>
      <p:sp>
        <p:nvSpPr>
          <p:cNvPr id="793610" name="Text Box 10"/>
          <p:cNvSpPr txBox="1">
            <a:spLocks noChangeArrowheads="1"/>
          </p:cNvSpPr>
          <p:nvPr/>
        </p:nvSpPr>
        <p:spPr bwMode="auto">
          <a:xfrm>
            <a:off x="5638800" y="3657600"/>
            <a:ext cx="1295400" cy="1522413"/>
          </a:xfrm>
          <a:prstGeom prst="rect">
            <a:avLst/>
          </a:prstGeom>
          <a:solidFill>
            <a:srgbClr val="66FF66"/>
          </a:solidFill>
          <a:ln w="57150">
            <a:solidFill>
              <a:srgbClr val="66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latin typeface="幼圆" pitchFamily="49" charset="-122"/>
                <a:ea typeface="幼圆" pitchFamily="49" charset="-122"/>
              </a:rPr>
              <a:t>18</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23</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30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38</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50</a:t>
            </a:r>
            <a:endParaRPr lang="zh-CN" altLang="zh-CN" sz="2000">
              <a:latin typeface="幼圆" pitchFamily="49" charset="-122"/>
              <a:ea typeface="幼圆" pitchFamily="49" charset="-122"/>
            </a:endParaRPr>
          </a:p>
        </p:txBody>
      </p:sp>
      <p:sp>
        <p:nvSpPr>
          <p:cNvPr id="793611" name="Text Box 11"/>
          <p:cNvSpPr txBox="1">
            <a:spLocks noChangeArrowheads="1"/>
          </p:cNvSpPr>
          <p:nvPr/>
        </p:nvSpPr>
        <p:spPr bwMode="auto">
          <a:xfrm>
            <a:off x="7086600" y="3659188"/>
            <a:ext cx="1295400" cy="1522412"/>
          </a:xfrm>
          <a:prstGeom prst="rect">
            <a:avLst/>
          </a:prstGeom>
          <a:solidFill>
            <a:srgbClr val="FFFF66"/>
          </a:solidFill>
          <a:ln w="57150">
            <a:solidFill>
              <a:srgbClr val="FF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latin typeface="幼圆" pitchFamily="49" charset="-122"/>
                <a:ea typeface="幼圆" pitchFamily="49" charset="-122"/>
              </a:rPr>
              <a:t>10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20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30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40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50</a:t>
            </a:r>
            <a:endParaRPr lang="zh-CN" altLang="zh-CN" sz="2000">
              <a:latin typeface="幼圆" pitchFamily="49" charset="-122"/>
              <a:ea typeface="幼圆" pitchFamily="49" charset="-122"/>
            </a:endParaRPr>
          </a:p>
        </p:txBody>
      </p:sp>
      <p:sp>
        <p:nvSpPr>
          <p:cNvPr id="793612" name="Text Box 12"/>
          <p:cNvSpPr txBox="1">
            <a:spLocks noChangeArrowheads="1"/>
          </p:cNvSpPr>
          <p:nvPr/>
        </p:nvSpPr>
        <p:spPr bwMode="auto">
          <a:xfrm>
            <a:off x="3581400" y="5446713"/>
            <a:ext cx="1295400" cy="1522412"/>
          </a:xfrm>
          <a:prstGeom prst="rect">
            <a:avLst/>
          </a:prstGeom>
          <a:solidFill>
            <a:schemeClr val="accent1"/>
          </a:solidFill>
          <a:ln w="57150">
            <a:solidFill>
              <a:srgbClr val="66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solidFill>
                  <a:srgbClr val="A50021"/>
                </a:solidFill>
                <a:latin typeface="幼圆" pitchFamily="49" charset="-122"/>
                <a:ea typeface="幼圆" pitchFamily="49" charset="-122"/>
              </a:rPr>
              <a:t>1</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2</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3</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4</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5</a:t>
            </a:r>
            <a:endParaRPr lang="zh-CN" altLang="zh-CN" sz="2000">
              <a:solidFill>
                <a:srgbClr val="A50021"/>
              </a:solidFill>
              <a:latin typeface="幼圆" pitchFamily="49" charset="-122"/>
              <a:ea typeface="幼圆" pitchFamily="49" charset="-122"/>
            </a:endParaRPr>
          </a:p>
        </p:txBody>
      </p:sp>
      <p:sp>
        <p:nvSpPr>
          <p:cNvPr id="793613" name="Text Box 13"/>
          <p:cNvSpPr txBox="1">
            <a:spLocks noChangeArrowheads="1"/>
          </p:cNvSpPr>
          <p:nvPr/>
        </p:nvSpPr>
        <p:spPr bwMode="auto">
          <a:xfrm>
            <a:off x="5638800" y="5486400"/>
            <a:ext cx="1295400" cy="1522413"/>
          </a:xfrm>
          <a:prstGeom prst="rect">
            <a:avLst/>
          </a:prstGeom>
          <a:solidFill>
            <a:srgbClr val="66FF66"/>
          </a:solidFill>
          <a:ln w="57150">
            <a:solidFill>
              <a:srgbClr val="66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latin typeface="幼圆" pitchFamily="49" charset="-122"/>
                <a:ea typeface="幼圆" pitchFamily="49" charset="-122"/>
              </a:rPr>
              <a:t>88</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114</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148</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192</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250</a:t>
            </a:r>
            <a:endParaRPr lang="zh-CN" altLang="zh-CN" sz="2000">
              <a:latin typeface="幼圆" pitchFamily="49" charset="-122"/>
              <a:ea typeface="幼圆" pitchFamily="49" charset="-122"/>
            </a:endParaRPr>
          </a:p>
        </p:txBody>
      </p:sp>
      <p:sp>
        <p:nvSpPr>
          <p:cNvPr id="793614" name="Text Box 14"/>
          <p:cNvSpPr txBox="1">
            <a:spLocks noChangeArrowheads="1"/>
          </p:cNvSpPr>
          <p:nvPr/>
        </p:nvSpPr>
        <p:spPr bwMode="auto">
          <a:xfrm>
            <a:off x="7086600" y="5487988"/>
            <a:ext cx="1295400" cy="1522412"/>
          </a:xfrm>
          <a:prstGeom prst="rect">
            <a:avLst/>
          </a:prstGeom>
          <a:solidFill>
            <a:srgbClr val="FFFF66"/>
          </a:solidFill>
          <a:ln w="57150">
            <a:solidFill>
              <a:srgbClr val="FF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latin typeface="幼圆" pitchFamily="49" charset="-122"/>
                <a:ea typeface="幼圆" pitchFamily="49" charset="-122"/>
              </a:rPr>
              <a:t>50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100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150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200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250</a:t>
            </a:r>
            <a:endParaRPr lang="zh-CN" altLang="zh-CN" sz="2000">
              <a:latin typeface="幼圆" pitchFamily="49" charset="-122"/>
              <a:ea typeface="幼圆" pitchFamily="49" charset="-122"/>
            </a:endParaRPr>
          </a:p>
        </p:txBody>
      </p:sp>
      <p:sp>
        <p:nvSpPr>
          <p:cNvPr id="793615" name="Text Box 15"/>
          <p:cNvSpPr txBox="1">
            <a:spLocks noChangeArrowheads="1"/>
          </p:cNvSpPr>
          <p:nvPr/>
        </p:nvSpPr>
        <p:spPr bwMode="auto">
          <a:xfrm>
            <a:off x="5562600" y="1066800"/>
            <a:ext cx="1447800" cy="587375"/>
          </a:xfrm>
          <a:prstGeom prst="rect">
            <a:avLst/>
          </a:prstGeom>
          <a:solidFill>
            <a:srgbClr val="66FF66"/>
          </a:solidFill>
          <a:ln w="57150">
            <a:solidFill>
              <a:srgbClr val="A50021"/>
            </a:solidFill>
            <a:miter lim="800000"/>
          </a:ln>
          <a:effectLst>
            <a:outerShdw dist="107763" dir="2700000" algn="ctr" rotWithShape="0">
              <a:schemeClr val="bg2"/>
            </a:outerShdw>
          </a:effectLst>
        </p:spPr>
        <p:txBody>
          <a:bodyPr>
            <a:spAutoFit/>
          </a:bodyPr>
          <a:lstStyle/>
          <a:p>
            <a:pPr algn="ctr">
              <a:lnSpc>
                <a:spcPct val="120000"/>
              </a:lnSpc>
              <a:spcBef>
                <a:spcPct val="50000"/>
              </a:spcBef>
              <a:defRPr/>
            </a:pPr>
            <a:r>
              <a:rPr lang="zh-CN" altLang="en-US">
                <a:ea typeface="黑体" panose="02010609060101010101" pitchFamily="49" charset="-122"/>
              </a:rPr>
              <a:t>几何法</a:t>
            </a:r>
            <a:endParaRPr lang="zh-CN" altLang="en-US">
              <a:solidFill>
                <a:srgbClr val="66FF66"/>
              </a:solidFill>
              <a:ea typeface="黑体" panose="02010609060101010101" pitchFamily="49" charset="-122"/>
            </a:endParaRPr>
          </a:p>
        </p:txBody>
      </p:sp>
      <p:sp>
        <p:nvSpPr>
          <p:cNvPr id="793616" name="Text Box 16"/>
          <p:cNvSpPr txBox="1">
            <a:spLocks noChangeArrowheads="1"/>
          </p:cNvSpPr>
          <p:nvPr/>
        </p:nvSpPr>
        <p:spPr bwMode="auto">
          <a:xfrm>
            <a:off x="7086600" y="1068388"/>
            <a:ext cx="1447800" cy="587375"/>
          </a:xfrm>
          <a:prstGeom prst="rect">
            <a:avLst/>
          </a:prstGeom>
          <a:solidFill>
            <a:srgbClr val="FFFF66"/>
          </a:solidFill>
          <a:ln w="57150">
            <a:solidFill>
              <a:srgbClr val="A50021"/>
            </a:solidFill>
            <a:miter lim="800000"/>
          </a:ln>
          <a:effectLst>
            <a:outerShdw dist="107763" dir="2700000" algn="ctr" rotWithShape="0">
              <a:schemeClr val="bg2"/>
            </a:outerShdw>
          </a:effectLst>
        </p:spPr>
        <p:txBody>
          <a:bodyPr>
            <a:spAutoFit/>
          </a:bodyPr>
          <a:lstStyle/>
          <a:p>
            <a:pPr algn="ctr">
              <a:lnSpc>
                <a:spcPct val="120000"/>
              </a:lnSpc>
              <a:spcBef>
                <a:spcPct val="50000"/>
              </a:spcBef>
              <a:defRPr/>
            </a:pPr>
            <a:r>
              <a:rPr lang="zh-CN" altLang="en-US">
                <a:ea typeface="黑体" panose="02010609060101010101" pitchFamily="49" charset="-122"/>
              </a:rPr>
              <a:t>算术法</a:t>
            </a:r>
            <a:endParaRPr lang="zh-CN" altLang="en-US">
              <a:solidFill>
                <a:srgbClr val="66FF66"/>
              </a:solidFill>
              <a:ea typeface="黑体" panose="02010609060101010101" pitchFamily="49" charset="-122"/>
            </a:endParaRPr>
          </a:p>
        </p:txBody>
      </p:sp>
      <p:sp>
        <p:nvSpPr>
          <p:cNvPr id="793617" name="Text Box 17"/>
          <p:cNvSpPr txBox="1">
            <a:spLocks noChangeArrowheads="1"/>
          </p:cNvSpPr>
          <p:nvPr/>
        </p:nvSpPr>
        <p:spPr bwMode="auto">
          <a:xfrm>
            <a:off x="914400" y="3657600"/>
            <a:ext cx="1828800" cy="1463675"/>
          </a:xfrm>
          <a:prstGeom prst="rect">
            <a:avLst/>
          </a:prstGeom>
          <a:gradFill rotWithShape="0">
            <a:gsLst>
              <a:gs pos="0">
                <a:srgbClr val="66FF66">
                  <a:gamma/>
                  <a:shade val="46275"/>
                  <a:invGamma/>
                </a:srgbClr>
              </a:gs>
              <a:gs pos="100000">
                <a:srgbClr val="66FF66"/>
              </a:gs>
            </a:gsLst>
            <a:lin ang="5400000" scaled="1"/>
          </a:gradFill>
          <a:ln w="57150">
            <a:solidFill>
              <a:srgbClr val="66FF66"/>
            </a:solidFill>
            <a:miter lim="800000"/>
          </a:ln>
          <a:effectLst>
            <a:outerShdw dist="107763" dir="2700000" algn="ctr" rotWithShape="0">
              <a:schemeClr val="bg2"/>
            </a:outerShdw>
          </a:effectLst>
        </p:spPr>
        <p:txBody>
          <a:bodyPr>
            <a:spAutoFit/>
          </a:bodyPr>
          <a:lstStyle/>
          <a:p>
            <a:pPr lvl="1" algn="l" fontAlgn="ctr">
              <a:lnSpc>
                <a:spcPct val="90000"/>
              </a:lnSpc>
              <a:defRPr/>
            </a:pPr>
            <a:endParaRPr lang="zh-CN" altLang="zh-CN">
              <a:solidFill>
                <a:srgbClr val="A50021"/>
              </a:solidFill>
              <a:latin typeface="华文中宋" pitchFamily="2" charset="-122"/>
              <a:ea typeface="华文中宋" pitchFamily="2" charset="-122"/>
            </a:endParaRPr>
          </a:p>
          <a:p>
            <a:pPr lvl="1" algn="l" fontAlgn="ctr">
              <a:lnSpc>
                <a:spcPct val="90000"/>
              </a:lnSpc>
              <a:defRPr/>
            </a:pPr>
            <a:r>
              <a:rPr lang="zh-CN" altLang="zh-CN">
                <a:solidFill>
                  <a:srgbClr val="A50021"/>
                </a:solidFill>
                <a:latin typeface="华文中宋" pitchFamily="2" charset="-122"/>
                <a:ea typeface="华文中宋" pitchFamily="2" charset="-122"/>
              </a:rPr>
              <a:t>身体</a:t>
            </a:r>
            <a:endParaRPr lang="zh-CN" altLang="zh-CN">
              <a:solidFill>
                <a:srgbClr val="A50021"/>
              </a:solidFill>
              <a:latin typeface="华文中宋" pitchFamily="2" charset="-122"/>
              <a:ea typeface="华文中宋" pitchFamily="2" charset="-122"/>
            </a:endParaRPr>
          </a:p>
          <a:p>
            <a:pPr lvl="1" algn="l" fontAlgn="ctr">
              <a:lnSpc>
                <a:spcPct val="90000"/>
              </a:lnSpc>
              <a:defRPr/>
            </a:pPr>
            <a:r>
              <a:rPr lang="zh-CN" altLang="zh-CN">
                <a:solidFill>
                  <a:srgbClr val="A50021"/>
                </a:solidFill>
                <a:latin typeface="华文中宋" pitchFamily="2" charset="-122"/>
                <a:ea typeface="华文中宋" pitchFamily="2" charset="-122"/>
              </a:rPr>
              <a:t>技能</a:t>
            </a:r>
            <a:endParaRPr lang="zh-CN" altLang="zh-CN">
              <a:solidFill>
                <a:srgbClr val="A50021"/>
              </a:solidFill>
              <a:latin typeface="华文中宋" pitchFamily="2" charset="-122"/>
              <a:ea typeface="华文中宋" pitchFamily="2" charset="-122"/>
            </a:endParaRPr>
          </a:p>
          <a:p>
            <a:pPr algn="ctr" fontAlgn="ctr">
              <a:lnSpc>
                <a:spcPct val="90000"/>
              </a:lnSpc>
              <a:defRPr/>
            </a:pPr>
            <a:r>
              <a:rPr lang="zh-CN" altLang="zh-CN">
                <a:solidFill>
                  <a:srgbClr val="A50021"/>
                </a:solidFill>
                <a:latin typeface="华文中宋" pitchFamily="2" charset="-122"/>
                <a:ea typeface="华文中宋" pitchFamily="2" charset="-122"/>
              </a:rPr>
              <a:t>（50）</a:t>
            </a:r>
            <a:endParaRPr lang="zh-CN" altLang="zh-CN">
              <a:solidFill>
                <a:srgbClr val="A50021"/>
              </a:solidFill>
              <a:latin typeface="华文中宋" pitchFamily="2" charset="-122"/>
              <a:ea typeface="华文中宋" pitchFamily="2" charset="-122"/>
            </a:endParaRPr>
          </a:p>
        </p:txBody>
      </p:sp>
      <p:sp>
        <p:nvSpPr>
          <p:cNvPr id="793618" name="Text Box 18"/>
          <p:cNvSpPr txBox="1">
            <a:spLocks noChangeArrowheads="1"/>
          </p:cNvSpPr>
          <p:nvPr/>
        </p:nvSpPr>
        <p:spPr bwMode="auto">
          <a:xfrm>
            <a:off x="914400" y="5486400"/>
            <a:ext cx="1828800" cy="1463675"/>
          </a:xfrm>
          <a:prstGeom prst="rect">
            <a:avLst/>
          </a:prstGeom>
          <a:gradFill rotWithShape="0">
            <a:gsLst>
              <a:gs pos="0">
                <a:srgbClr val="66FF66">
                  <a:gamma/>
                  <a:shade val="46275"/>
                  <a:invGamma/>
                </a:srgbClr>
              </a:gs>
              <a:gs pos="100000">
                <a:srgbClr val="66FF66"/>
              </a:gs>
            </a:gsLst>
            <a:lin ang="5400000" scaled="1"/>
          </a:gradFill>
          <a:ln w="57150">
            <a:solidFill>
              <a:srgbClr val="66FF66"/>
            </a:solidFill>
            <a:miter lim="800000"/>
          </a:ln>
          <a:effectLst>
            <a:outerShdw dist="107763" dir="2700000" algn="ctr" rotWithShape="0">
              <a:schemeClr val="bg2"/>
            </a:outerShdw>
          </a:effectLst>
        </p:spPr>
        <p:txBody>
          <a:bodyPr>
            <a:spAutoFit/>
          </a:bodyPr>
          <a:lstStyle/>
          <a:p>
            <a:pPr lvl="1" algn="l" fontAlgn="ctr">
              <a:lnSpc>
                <a:spcPct val="90000"/>
              </a:lnSpc>
              <a:defRPr/>
            </a:pPr>
            <a:endParaRPr lang="zh-CN" altLang="zh-CN">
              <a:solidFill>
                <a:srgbClr val="A50021"/>
              </a:solidFill>
              <a:latin typeface="华文中宋" pitchFamily="2" charset="-122"/>
              <a:ea typeface="华文中宋" pitchFamily="2" charset="-122"/>
            </a:endParaRPr>
          </a:p>
          <a:p>
            <a:pPr lvl="1" algn="l" fontAlgn="ctr">
              <a:lnSpc>
                <a:spcPct val="90000"/>
              </a:lnSpc>
              <a:defRPr/>
            </a:pPr>
            <a:r>
              <a:rPr lang="zh-CN" altLang="zh-CN">
                <a:solidFill>
                  <a:srgbClr val="A50021"/>
                </a:solidFill>
                <a:latin typeface="华文中宋" pitchFamily="2" charset="-122"/>
                <a:ea typeface="华文中宋" pitchFamily="2" charset="-122"/>
              </a:rPr>
              <a:t>监督</a:t>
            </a:r>
            <a:endParaRPr lang="zh-CN" altLang="zh-CN">
              <a:solidFill>
                <a:srgbClr val="A50021"/>
              </a:solidFill>
              <a:latin typeface="华文中宋" pitchFamily="2" charset="-122"/>
              <a:ea typeface="华文中宋" pitchFamily="2" charset="-122"/>
            </a:endParaRPr>
          </a:p>
          <a:p>
            <a:pPr lvl="1" algn="l" fontAlgn="ctr">
              <a:lnSpc>
                <a:spcPct val="90000"/>
              </a:lnSpc>
              <a:defRPr/>
            </a:pPr>
            <a:r>
              <a:rPr lang="zh-CN" altLang="zh-CN">
                <a:solidFill>
                  <a:srgbClr val="A50021"/>
                </a:solidFill>
                <a:latin typeface="华文中宋" pitchFamily="2" charset="-122"/>
                <a:ea typeface="华文中宋" pitchFamily="2" charset="-122"/>
              </a:rPr>
              <a:t>责任</a:t>
            </a:r>
            <a:endParaRPr lang="zh-CN" altLang="zh-CN">
              <a:solidFill>
                <a:srgbClr val="A50021"/>
              </a:solidFill>
              <a:latin typeface="华文中宋" pitchFamily="2" charset="-122"/>
              <a:ea typeface="华文中宋" pitchFamily="2" charset="-122"/>
            </a:endParaRPr>
          </a:p>
          <a:p>
            <a:pPr algn="ctr" fontAlgn="ctr">
              <a:lnSpc>
                <a:spcPct val="90000"/>
              </a:lnSpc>
              <a:defRPr/>
            </a:pPr>
            <a:r>
              <a:rPr lang="zh-CN" altLang="zh-CN">
                <a:solidFill>
                  <a:srgbClr val="A50021"/>
                </a:solidFill>
                <a:latin typeface="华文中宋" pitchFamily="2" charset="-122"/>
                <a:ea typeface="华文中宋" pitchFamily="2" charset="-122"/>
              </a:rPr>
              <a:t>（250）</a:t>
            </a:r>
            <a:endParaRPr lang="zh-CN" altLang="zh-CN">
              <a:solidFill>
                <a:srgbClr val="A50021"/>
              </a:solidFill>
              <a:latin typeface="华文中宋" pitchFamily="2" charset="-122"/>
              <a:ea typeface="华文中宋" pitchFamily="2" charset="-122"/>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0"/>
            <a:ext cx="10668000" cy="1143000"/>
          </a:xfrm>
          <a:solidFill>
            <a:srgbClr val="0000CC"/>
          </a:solidFill>
        </p:spPr>
        <p:txBody>
          <a:bodyPr anchor="b"/>
          <a:lstStyle/>
          <a:p>
            <a:pPr eaLnBrk="1" hangingPunct="1">
              <a:lnSpc>
                <a:spcPct val="410000"/>
              </a:lnSpc>
            </a:pPr>
            <a:r>
              <a:rPr lang="zh-CN" altLang="en-US" sz="2800" b="1" dirty="0" smtClean="0">
                <a:solidFill>
                  <a:srgbClr val="FFFFFF"/>
                </a:solidFill>
                <a:latin typeface="华文中宋" pitchFamily="2" charset="-122"/>
                <a:ea typeface="华文中宋" pitchFamily="2" charset="-122"/>
              </a:rPr>
              <a:t>什么是薪酬？</a:t>
            </a:r>
            <a:endParaRPr lang="zh-CN" altLang="en-US" sz="2800" b="1" dirty="0" smtClean="0">
              <a:solidFill>
                <a:srgbClr val="FFFFFF"/>
              </a:solidFill>
              <a:latin typeface="华文中宋" pitchFamily="2" charset="-122"/>
              <a:ea typeface="华文中宋" pitchFamily="2" charset="-122"/>
              <a:sym typeface="Symbol" panose="05050102010706020507" pitchFamily="18" charset="2"/>
            </a:endParaRPr>
          </a:p>
        </p:txBody>
      </p:sp>
      <p:grpSp>
        <p:nvGrpSpPr>
          <p:cNvPr id="2052" name="Group 3"/>
          <p:cNvGrpSpPr/>
          <p:nvPr/>
        </p:nvGrpSpPr>
        <p:grpSpPr bwMode="auto">
          <a:xfrm>
            <a:off x="1066800" y="1371600"/>
            <a:ext cx="8394700" cy="6172200"/>
            <a:chOff x="672" y="864"/>
            <a:chExt cx="5288" cy="3888"/>
          </a:xfrm>
        </p:grpSpPr>
        <p:graphicFrame>
          <p:nvGraphicFramePr>
            <p:cNvPr id="2050" name="Object 4">
              <a:hlinkClick r:id="" action="ppaction://ole?verb=0"/>
            </p:cNvPr>
            <p:cNvGraphicFramePr/>
            <p:nvPr/>
          </p:nvGraphicFramePr>
          <p:xfrm>
            <a:off x="672" y="864"/>
            <a:ext cx="5288" cy="3888"/>
          </p:xfrm>
          <a:graphic>
            <a:graphicData uri="http://schemas.openxmlformats.org/presentationml/2006/ole">
              <mc:AlternateContent xmlns:mc="http://schemas.openxmlformats.org/markup-compatibility/2006">
                <mc:Choice xmlns:v="urn:schemas-microsoft-com:vml" Requires="v">
                  <p:oleObj spid="_x0000_s2049" name="Clip" r:id="rId1" imgW="42367200" imgH="28536900" progId="">
                    <p:embed/>
                  </p:oleObj>
                </mc:Choice>
                <mc:Fallback>
                  <p:oleObj name="Clip" r:id="rId1" imgW="42367200" imgH="28536900" progId="">
                    <p:embed/>
                    <p:pic>
                      <p:nvPicPr>
                        <p:cNvPr id="0" name="图片 2048"/>
                        <p:cNvPicPr/>
                        <p:nvPr/>
                      </p:nvPicPr>
                      <p:blipFill>
                        <a:blip r:embed="rId2"/>
                        <a:stretch>
                          <a:fillRect/>
                        </a:stretch>
                      </p:blipFill>
                      <p:spPr>
                        <a:xfrm>
                          <a:off x="672" y="864"/>
                          <a:ext cx="5288" cy="3888"/>
                        </a:xfrm>
                        <a:prstGeom prst="rect">
                          <a:avLst/>
                        </a:prstGeom>
                        <a:noFill/>
                        <a:ln w="12700">
                          <a:noFill/>
                        </a:ln>
                      </p:spPr>
                    </p:pic>
                  </p:oleObj>
                </mc:Fallback>
              </mc:AlternateContent>
            </a:graphicData>
          </a:graphic>
        </p:graphicFrame>
        <p:sp>
          <p:nvSpPr>
            <p:cNvPr id="2053" name="Rectangle 5"/>
            <p:cNvSpPr>
              <a:spLocks noChangeArrowheads="1"/>
            </p:cNvSpPr>
            <p:nvPr/>
          </p:nvSpPr>
          <p:spPr bwMode="auto">
            <a:xfrm>
              <a:off x="1536" y="2160"/>
              <a:ext cx="3984" cy="1560"/>
            </a:xfrm>
            <a:prstGeom prst="rect">
              <a:avLst/>
            </a:prstGeom>
            <a:noFill/>
            <a:ln w="12700">
              <a:noFill/>
              <a:miter lim="800000"/>
            </a:ln>
          </p:spPr>
          <p:txBody>
            <a:bodyPr lIns="103410" tIns="50797" rIns="103410" bIns="50797">
              <a:spAutoFit/>
            </a:bodyPr>
            <a:lstStyle/>
            <a:p>
              <a:pPr algn="l" defTabSz="1044575">
                <a:lnSpc>
                  <a:spcPct val="130000"/>
                </a:lnSpc>
                <a:spcBef>
                  <a:spcPct val="50000"/>
                </a:spcBef>
              </a:pPr>
              <a:r>
                <a:rPr lang="zh-CN" altLang="zh-CN" sz="3000" dirty="0">
                  <a:solidFill>
                    <a:schemeClr val="tx2"/>
                  </a:solidFill>
                  <a:latin typeface="宋体" panose="02010600030101010101" pitchFamily="2" charset="-122"/>
                </a:rPr>
                <a:t>薪酬（</a:t>
              </a:r>
              <a:r>
                <a:rPr lang="en-US" altLang="zh-CN" sz="3000" dirty="0">
                  <a:solidFill>
                    <a:schemeClr val="tx2"/>
                  </a:solidFill>
                  <a:latin typeface="宋体" panose="02010600030101010101" pitchFamily="2" charset="-122"/>
                </a:rPr>
                <a:t>Compensation</a:t>
              </a:r>
              <a:r>
                <a:rPr lang="zh-CN" altLang="en-US" sz="3000" dirty="0">
                  <a:solidFill>
                    <a:schemeClr val="tx2"/>
                  </a:solidFill>
                  <a:latin typeface="宋体" panose="02010600030101010101" pitchFamily="2" charset="-122"/>
                </a:rPr>
                <a:t>）</a:t>
              </a:r>
              <a:r>
                <a:rPr lang="zh-CN" altLang="en-US" sz="3000" b="0" dirty="0">
                  <a:solidFill>
                    <a:schemeClr val="tx2"/>
                  </a:solidFill>
                  <a:latin typeface="宋体" panose="02010600030101010101" pitchFamily="2" charset="-122"/>
                </a:rPr>
                <a:t>：</a:t>
              </a:r>
              <a:r>
                <a:rPr lang="zh-CN" altLang="zh-CN" sz="3000" b="0" dirty="0">
                  <a:solidFill>
                    <a:schemeClr val="tx2"/>
                  </a:solidFill>
                  <a:latin typeface="宋体" panose="02010600030101010101" pitchFamily="2" charset="-122"/>
                </a:rPr>
                <a:t>指员工因雇用关系的存在而从</a:t>
              </a:r>
              <a:r>
                <a:rPr lang="zh-CN" altLang="en-US" sz="3000" b="0" dirty="0">
                  <a:solidFill>
                    <a:schemeClr val="tx2"/>
                  </a:solidFill>
                  <a:latin typeface="宋体" panose="02010600030101010101" pitchFamily="2" charset="-122"/>
                </a:rPr>
                <a:t>企业</a:t>
              </a:r>
              <a:r>
                <a:rPr lang="zh-CN" altLang="zh-CN" sz="3000" b="0" dirty="0">
                  <a:solidFill>
                    <a:schemeClr val="tx2"/>
                  </a:solidFill>
                  <a:latin typeface="宋体" panose="02010600030101010101" pitchFamily="2" charset="-122"/>
                </a:rPr>
                <a:t>那里获得</a:t>
              </a:r>
              <a:r>
                <a:rPr lang="zh-CN" altLang="zh-CN" sz="3000" b="0" dirty="0" smtClean="0">
                  <a:solidFill>
                    <a:schemeClr val="tx2"/>
                  </a:solidFill>
                  <a:latin typeface="宋体" panose="02010600030101010101" pitchFamily="2" charset="-122"/>
                </a:rPr>
                <a:t>的</a:t>
              </a:r>
              <a:r>
                <a:rPr lang="zh-CN" altLang="en-US" sz="3000" b="0" dirty="0" smtClean="0">
                  <a:solidFill>
                    <a:schemeClr val="tx2"/>
                  </a:solidFill>
                  <a:latin typeface="宋体" panose="02010600030101010101" pitchFamily="2" charset="-122"/>
                </a:rPr>
                <a:t>货币性报酬，</a:t>
              </a:r>
              <a:r>
                <a:rPr lang="zh-CN" altLang="en-US" sz="3000" b="0" dirty="0">
                  <a:solidFill>
                    <a:schemeClr val="tx2"/>
                  </a:solidFill>
                  <a:latin typeface="宋体" panose="02010600030101010101" pitchFamily="2" charset="-122"/>
                </a:rPr>
                <a:t>其中包括固定薪酬和浮动薪酬两大部分</a:t>
              </a:r>
              <a:r>
                <a:rPr lang="zh-CN" altLang="zh-CN" sz="3000" b="0" dirty="0">
                  <a:solidFill>
                    <a:schemeClr val="tx2"/>
                  </a:solidFill>
                  <a:latin typeface="宋体" panose="02010600030101010101" pitchFamily="2" charset="-122"/>
                </a:rPr>
                <a:t>。</a:t>
              </a:r>
              <a:endParaRPr lang="zh-CN" altLang="en-US" sz="3000" b="0" dirty="0">
                <a:solidFill>
                  <a:schemeClr val="tx2"/>
                </a:solidFill>
                <a:latin typeface="宋体" panose="02010600030101010101" pitchFamily="2" charset="-122"/>
              </a:endParaRPr>
            </a:p>
          </p:txBody>
        </p:sp>
      </p:grpSp>
    </p:spTree>
  </p:cSld>
  <p:clrMapOvr>
    <a:masterClrMapping/>
  </p:clrMapOvr>
  <p:transition spd="slow">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0" y="0"/>
            <a:ext cx="10668000" cy="9144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举例：报酬要素等级的点数确定（</a:t>
            </a:r>
            <a:r>
              <a:rPr lang="en-US" altLang="zh-CN" sz="3200" b="1" smtClean="0">
                <a:solidFill>
                  <a:srgbClr val="FFFFFF"/>
                </a:solidFill>
                <a:latin typeface="华文中宋" pitchFamily="2" charset="-122"/>
                <a:ea typeface="华文中宋" pitchFamily="2" charset="-122"/>
              </a:rPr>
              <a:t>3.2</a:t>
            </a:r>
            <a:r>
              <a:rPr lang="zh-CN" altLang="en-US" sz="3200" b="1" smtClean="0">
                <a:solidFill>
                  <a:srgbClr val="FFFFFF"/>
                </a:solidFill>
                <a:latin typeface="华文中宋" pitchFamily="2" charset="-122"/>
                <a:ea typeface="华文中宋" pitchFamily="2" charset="-122"/>
              </a:rPr>
              <a:t>）</a:t>
            </a:r>
            <a:endParaRPr lang="zh-CN" altLang="en-US" sz="3200" b="1" smtClean="0">
              <a:solidFill>
                <a:srgbClr val="FFFFFF"/>
              </a:solidFill>
              <a:latin typeface="华文中宋" pitchFamily="2" charset="-122"/>
              <a:ea typeface="华文中宋" pitchFamily="2" charset="-122"/>
            </a:endParaRPr>
          </a:p>
        </p:txBody>
      </p:sp>
      <p:sp>
        <p:nvSpPr>
          <p:cNvPr id="794627" name="Text Box 3"/>
          <p:cNvSpPr txBox="1">
            <a:spLocks noChangeArrowheads="1"/>
          </p:cNvSpPr>
          <p:nvPr/>
        </p:nvSpPr>
        <p:spPr bwMode="auto">
          <a:xfrm>
            <a:off x="838200" y="1905000"/>
            <a:ext cx="1828800" cy="1463675"/>
          </a:xfrm>
          <a:prstGeom prst="rect">
            <a:avLst/>
          </a:prstGeom>
          <a:gradFill rotWithShape="0">
            <a:gsLst>
              <a:gs pos="0">
                <a:srgbClr val="66FF66">
                  <a:gamma/>
                  <a:shade val="46275"/>
                  <a:invGamma/>
                </a:srgbClr>
              </a:gs>
              <a:gs pos="100000">
                <a:srgbClr val="66FF66"/>
              </a:gs>
            </a:gsLst>
            <a:lin ang="5400000" scaled="1"/>
          </a:gradFill>
          <a:ln w="57150">
            <a:solidFill>
              <a:srgbClr val="66FF66"/>
            </a:solidFill>
            <a:miter lim="800000"/>
          </a:ln>
          <a:effectLst>
            <a:outerShdw dist="107763" dir="2700000" algn="ctr" rotWithShape="0">
              <a:schemeClr val="bg2"/>
            </a:outerShdw>
          </a:effectLst>
        </p:spPr>
        <p:txBody>
          <a:bodyPr>
            <a:spAutoFit/>
          </a:bodyPr>
          <a:lstStyle/>
          <a:p>
            <a:pPr lvl="1" algn="l" fontAlgn="ctr">
              <a:lnSpc>
                <a:spcPct val="120000"/>
              </a:lnSpc>
              <a:defRPr/>
            </a:pPr>
            <a:endParaRPr lang="zh-CN" altLang="zh-CN">
              <a:solidFill>
                <a:srgbClr val="A50021"/>
              </a:solidFill>
              <a:latin typeface="华文中宋" pitchFamily="2" charset="-122"/>
              <a:ea typeface="华文中宋" pitchFamily="2" charset="-122"/>
            </a:endParaRPr>
          </a:p>
          <a:p>
            <a:pPr algn="ctr" fontAlgn="ctr">
              <a:lnSpc>
                <a:spcPct val="120000"/>
              </a:lnSpc>
              <a:defRPr/>
            </a:pPr>
            <a:r>
              <a:rPr lang="zh-CN" altLang="zh-CN">
                <a:solidFill>
                  <a:srgbClr val="A50021"/>
                </a:solidFill>
                <a:latin typeface="华文中宋" pitchFamily="2" charset="-122"/>
                <a:ea typeface="华文中宋" pitchFamily="2" charset="-122"/>
              </a:rPr>
              <a:t>决策</a:t>
            </a:r>
            <a:endParaRPr lang="zh-CN" altLang="zh-CN">
              <a:solidFill>
                <a:srgbClr val="A50021"/>
              </a:solidFill>
              <a:latin typeface="华文中宋" pitchFamily="2" charset="-122"/>
              <a:ea typeface="华文中宋" pitchFamily="2" charset="-122"/>
            </a:endParaRPr>
          </a:p>
          <a:p>
            <a:pPr algn="ctr" fontAlgn="ctr">
              <a:lnSpc>
                <a:spcPct val="120000"/>
              </a:lnSpc>
              <a:defRPr/>
            </a:pPr>
            <a:r>
              <a:rPr lang="zh-CN" altLang="zh-CN">
                <a:solidFill>
                  <a:srgbClr val="A50021"/>
                </a:solidFill>
                <a:latin typeface="华文中宋" pitchFamily="2" charset="-122"/>
                <a:ea typeface="华文中宋" pitchFamily="2" charset="-122"/>
              </a:rPr>
              <a:t>（250）</a:t>
            </a:r>
            <a:endParaRPr lang="zh-CN" altLang="zh-CN">
              <a:solidFill>
                <a:srgbClr val="A50021"/>
              </a:solidFill>
              <a:latin typeface="华文中宋" pitchFamily="2" charset="-122"/>
              <a:ea typeface="华文中宋" pitchFamily="2" charset="-122"/>
            </a:endParaRPr>
          </a:p>
        </p:txBody>
      </p:sp>
      <p:sp>
        <p:nvSpPr>
          <p:cNvPr id="794628" name="Text Box 4"/>
          <p:cNvSpPr txBox="1">
            <a:spLocks noChangeArrowheads="1"/>
          </p:cNvSpPr>
          <p:nvPr/>
        </p:nvSpPr>
        <p:spPr bwMode="auto">
          <a:xfrm>
            <a:off x="3581400" y="1865313"/>
            <a:ext cx="1295400" cy="1522412"/>
          </a:xfrm>
          <a:prstGeom prst="rect">
            <a:avLst/>
          </a:prstGeom>
          <a:solidFill>
            <a:schemeClr val="accent1"/>
          </a:solidFill>
          <a:ln w="57150">
            <a:solidFill>
              <a:srgbClr val="66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solidFill>
                  <a:srgbClr val="A50021"/>
                </a:solidFill>
                <a:latin typeface="幼圆" pitchFamily="49" charset="-122"/>
                <a:ea typeface="幼圆" pitchFamily="49" charset="-122"/>
              </a:rPr>
              <a:t>1</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2</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3</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4</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5</a:t>
            </a:r>
            <a:endParaRPr lang="zh-CN" altLang="zh-CN" sz="2000">
              <a:solidFill>
                <a:srgbClr val="A50021"/>
              </a:solidFill>
              <a:latin typeface="幼圆" pitchFamily="49" charset="-122"/>
              <a:ea typeface="幼圆" pitchFamily="49" charset="-122"/>
            </a:endParaRPr>
          </a:p>
        </p:txBody>
      </p:sp>
      <p:sp>
        <p:nvSpPr>
          <p:cNvPr id="794629" name="Text Box 5"/>
          <p:cNvSpPr txBox="1">
            <a:spLocks noChangeArrowheads="1"/>
          </p:cNvSpPr>
          <p:nvPr/>
        </p:nvSpPr>
        <p:spPr bwMode="auto">
          <a:xfrm>
            <a:off x="762000" y="1066800"/>
            <a:ext cx="1981200" cy="587375"/>
          </a:xfrm>
          <a:prstGeom prst="rect">
            <a:avLst/>
          </a:prstGeom>
          <a:solidFill>
            <a:schemeClr val="accent1"/>
          </a:solidFill>
          <a:ln w="57150">
            <a:solidFill>
              <a:srgbClr val="A50021"/>
            </a:solidFill>
            <a:miter lim="800000"/>
          </a:ln>
          <a:effectLst>
            <a:outerShdw dist="107763" dir="2700000" algn="ctr" rotWithShape="0">
              <a:schemeClr val="bg2"/>
            </a:outerShdw>
          </a:effectLst>
        </p:spPr>
        <p:txBody>
          <a:bodyPr>
            <a:spAutoFit/>
          </a:bodyPr>
          <a:lstStyle/>
          <a:p>
            <a:pPr algn="ctr">
              <a:lnSpc>
                <a:spcPct val="120000"/>
              </a:lnSpc>
              <a:spcBef>
                <a:spcPct val="50000"/>
              </a:spcBef>
              <a:defRPr/>
            </a:pPr>
            <a:r>
              <a:rPr lang="zh-CN" altLang="en-US">
                <a:ea typeface="黑体" panose="02010609060101010101" pitchFamily="49" charset="-122"/>
              </a:rPr>
              <a:t>报酬要素</a:t>
            </a:r>
            <a:endParaRPr lang="zh-CN" altLang="en-US">
              <a:ea typeface="黑体" panose="02010609060101010101" pitchFamily="49" charset="-122"/>
            </a:endParaRPr>
          </a:p>
        </p:txBody>
      </p:sp>
      <p:sp>
        <p:nvSpPr>
          <p:cNvPr id="794630" name="Text Box 6"/>
          <p:cNvSpPr txBox="1">
            <a:spLocks noChangeArrowheads="1"/>
          </p:cNvSpPr>
          <p:nvPr/>
        </p:nvSpPr>
        <p:spPr bwMode="auto">
          <a:xfrm>
            <a:off x="3505200" y="1066800"/>
            <a:ext cx="1447800" cy="587375"/>
          </a:xfrm>
          <a:prstGeom prst="rect">
            <a:avLst/>
          </a:prstGeom>
          <a:solidFill>
            <a:schemeClr val="accent1"/>
          </a:solidFill>
          <a:ln w="57150">
            <a:solidFill>
              <a:srgbClr val="A50021"/>
            </a:solidFill>
            <a:miter lim="800000"/>
          </a:ln>
          <a:effectLst>
            <a:outerShdw dist="107763" dir="2700000" algn="ctr" rotWithShape="0">
              <a:schemeClr val="bg2"/>
            </a:outerShdw>
          </a:effectLst>
        </p:spPr>
        <p:txBody>
          <a:bodyPr>
            <a:spAutoFit/>
          </a:bodyPr>
          <a:lstStyle/>
          <a:p>
            <a:pPr algn="ctr">
              <a:lnSpc>
                <a:spcPct val="120000"/>
              </a:lnSpc>
              <a:spcBef>
                <a:spcPct val="50000"/>
              </a:spcBef>
              <a:defRPr/>
            </a:pPr>
            <a:r>
              <a:rPr lang="zh-CN" altLang="en-US">
                <a:ea typeface="黑体" panose="02010609060101010101" pitchFamily="49" charset="-122"/>
              </a:rPr>
              <a:t>等级</a:t>
            </a:r>
            <a:endParaRPr lang="zh-CN" altLang="en-US">
              <a:ea typeface="黑体" panose="02010609060101010101" pitchFamily="49" charset="-122"/>
            </a:endParaRPr>
          </a:p>
        </p:txBody>
      </p:sp>
      <p:sp>
        <p:nvSpPr>
          <p:cNvPr id="794631" name="Text Box 7"/>
          <p:cNvSpPr txBox="1">
            <a:spLocks noChangeArrowheads="1"/>
          </p:cNvSpPr>
          <p:nvPr/>
        </p:nvSpPr>
        <p:spPr bwMode="auto">
          <a:xfrm>
            <a:off x="5638800" y="1905000"/>
            <a:ext cx="1295400" cy="1522413"/>
          </a:xfrm>
          <a:prstGeom prst="rect">
            <a:avLst/>
          </a:prstGeom>
          <a:solidFill>
            <a:srgbClr val="66FF66"/>
          </a:solidFill>
          <a:ln w="57150">
            <a:solidFill>
              <a:srgbClr val="66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latin typeface="幼圆" pitchFamily="49" charset="-122"/>
                <a:ea typeface="幼圆" pitchFamily="49" charset="-122"/>
              </a:rPr>
              <a:t>88</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114</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148</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192</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250</a:t>
            </a:r>
            <a:endParaRPr lang="zh-CN" altLang="zh-CN" sz="2000">
              <a:latin typeface="幼圆" pitchFamily="49" charset="-122"/>
              <a:ea typeface="幼圆" pitchFamily="49" charset="-122"/>
            </a:endParaRPr>
          </a:p>
        </p:txBody>
      </p:sp>
      <p:sp>
        <p:nvSpPr>
          <p:cNvPr id="794632" name="Text Box 8"/>
          <p:cNvSpPr txBox="1">
            <a:spLocks noChangeArrowheads="1"/>
          </p:cNvSpPr>
          <p:nvPr/>
        </p:nvSpPr>
        <p:spPr bwMode="auto">
          <a:xfrm>
            <a:off x="3581400" y="3617913"/>
            <a:ext cx="1295400" cy="1522412"/>
          </a:xfrm>
          <a:prstGeom prst="rect">
            <a:avLst/>
          </a:prstGeom>
          <a:solidFill>
            <a:schemeClr val="accent1"/>
          </a:solidFill>
          <a:ln w="57150">
            <a:solidFill>
              <a:srgbClr val="66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solidFill>
                  <a:srgbClr val="A50021"/>
                </a:solidFill>
                <a:latin typeface="幼圆" pitchFamily="49" charset="-122"/>
                <a:ea typeface="幼圆" pitchFamily="49" charset="-122"/>
              </a:rPr>
              <a:t>1</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2</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3</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4</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5</a:t>
            </a:r>
            <a:endParaRPr lang="zh-CN" altLang="zh-CN" sz="2000">
              <a:solidFill>
                <a:srgbClr val="A50021"/>
              </a:solidFill>
              <a:latin typeface="幼圆" pitchFamily="49" charset="-122"/>
              <a:ea typeface="幼圆" pitchFamily="49" charset="-122"/>
            </a:endParaRPr>
          </a:p>
        </p:txBody>
      </p:sp>
      <p:sp>
        <p:nvSpPr>
          <p:cNvPr id="794633" name="Text Box 9"/>
          <p:cNvSpPr txBox="1">
            <a:spLocks noChangeArrowheads="1"/>
          </p:cNvSpPr>
          <p:nvPr/>
        </p:nvSpPr>
        <p:spPr bwMode="auto">
          <a:xfrm>
            <a:off x="5638800" y="3657600"/>
            <a:ext cx="1295400" cy="1522413"/>
          </a:xfrm>
          <a:prstGeom prst="rect">
            <a:avLst/>
          </a:prstGeom>
          <a:solidFill>
            <a:srgbClr val="66FF66"/>
          </a:solidFill>
          <a:ln w="57150">
            <a:solidFill>
              <a:srgbClr val="66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latin typeface="幼圆" pitchFamily="49" charset="-122"/>
                <a:ea typeface="幼圆" pitchFamily="49" charset="-122"/>
              </a:rPr>
              <a:t>35</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46</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59</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77</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100</a:t>
            </a:r>
            <a:endParaRPr lang="zh-CN" altLang="zh-CN" sz="2000">
              <a:latin typeface="幼圆" pitchFamily="49" charset="-122"/>
              <a:ea typeface="幼圆" pitchFamily="49" charset="-122"/>
            </a:endParaRPr>
          </a:p>
        </p:txBody>
      </p:sp>
      <p:sp>
        <p:nvSpPr>
          <p:cNvPr id="794634" name="Text Box 10"/>
          <p:cNvSpPr txBox="1">
            <a:spLocks noChangeArrowheads="1"/>
          </p:cNvSpPr>
          <p:nvPr/>
        </p:nvSpPr>
        <p:spPr bwMode="auto">
          <a:xfrm>
            <a:off x="7086600" y="3659188"/>
            <a:ext cx="1295400" cy="1522412"/>
          </a:xfrm>
          <a:prstGeom prst="rect">
            <a:avLst/>
          </a:prstGeom>
          <a:solidFill>
            <a:srgbClr val="FFFF66"/>
          </a:solidFill>
          <a:ln w="57150">
            <a:solidFill>
              <a:srgbClr val="FF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latin typeface="幼圆" pitchFamily="49" charset="-122"/>
                <a:ea typeface="幼圆" pitchFamily="49" charset="-122"/>
              </a:rPr>
              <a:t>20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40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60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80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100</a:t>
            </a:r>
            <a:endParaRPr lang="zh-CN" altLang="zh-CN" sz="2000">
              <a:latin typeface="幼圆" pitchFamily="49" charset="-122"/>
              <a:ea typeface="幼圆" pitchFamily="49" charset="-122"/>
            </a:endParaRPr>
          </a:p>
        </p:txBody>
      </p:sp>
      <p:sp>
        <p:nvSpPr>
          <p:cNvPr id="794635" name="Text Box 11"/>
          <p:cNvSpPr txBox="1">
            <a:spLocks noChangeArrowheads="1"/>
          </p:cNvSpPr>
          <p:nvPr/>
        </p:nvSpPr>
        <p:spPr bwMode="auto">
          <a:xfrm>
            <a:off x="3581400" y="5446713"/>
            <a:ext cx="1295400" cy="1522412"/>
          </a:xfrm>
          <a:prstGeom prst="rect">
            <a:avLst/>
          </a:prstGeom>
          <a:solidFill>
            <a:schemeClr val="accent1"/>
          </a:solidFill>
          <a:ln w="57150">
            <a:solidFill>
              <a:srgbClr val="66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solidFill>
                  <a:srgbClr val="A50021"/>
                </a:solidFill>
                <a:latin typeface="幼圆" pitchFamily="49" charset="-122"/>
                <a:ea typeface="幼圆" pitchFamily="49" charset="-122"/>
              </a:rPr>
              <a:t>1</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2</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3</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4</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5</a:t>
            </a:r>
            <a:endParaRPr lang="zh-CN" altLang="zh-CN" sz="2000">
              <a:solidFill>
                <a:srgbClr val="A50021"/>
              </a:solidFill>
              <a:latin typeface="幼圆" pitchFamily="49" charset="-122"/>
              <a:ea typeface="幼圆" pitchFamily="49" charset="-122"/>
            </a:endParaRPr>
          </a:p>
        </p:txBody>
      </p:sp>
      <p:sp>
        <p:nvSpPr>
          <p:cNvPr id="794636" name="Text Box 12"/>
          <p:cNvSpPr txBox="1">
            <a:spLocks noChangeArrowheads="1"/>
          </p:cNvSpPr>
          <p:nvPr/>
        </p:nvSpPr>
        <p:spPr bwMode="auto">
          <a:xfrm>
            <a:off x="5562600" y="1066800"/>
            <a:ext cx="1447800" cy="587375"/>
          </a:xfrm>
          <a:prstGeom prst="rect">
            <a:avLst/>
          </a:prstGeom>
          <a:solidFill>
            <a:srgbClr val="66FF66"/>
          </a:solidFill>
          <a:ln w="57150">
            <a:solidFill>
              <a:srgbClr val="A50021"/>
            </a:solidFill>
            <a:miter lim="800000"/>
          </a:ln>
          <a:effectLst>
            <a:outerShdw dist="107763" dir="2700000" algn="ctr" rotWithShape="0">
              <a:schemeClr val="bg2"/>
            </a:outerShdw>
          </a:effectLst>
        </p:spPr>
        <p:txBody>
          <a:bodyPr>
            <a:spAutoFit/>
          </a:bodyPr>
          <a:lstStyle/>
          <a:p>
            <a:pPr algn="ctr">
              <a:lnSpc>
                <a:spcPct val="120000"/>
              </a:lnSpc>
              <a:spcBef>
                <a:spcPct val="50000"/>
              </a:spcBef>
              <a:defRPr/>
            </a:pPr>
            <a:r>
              <a:rPr lang="zh-CN" altLang="en-US">
                <a:ea typeface="黑体" panose="02010609060101010101" pitchFamily="49" charset="-122"/>
              </a:rPr>
              <a:t>几何法</a:t>
            </a:r>
            <a:endParaRPr lang="zh-CN" altLang="en-US">
              <a:solidFill>
                <a:srgbClr val="66FF66"/>
              </a:solidFill>
              <a:ea typeface="黑体" panose="02010609060101010101" pitchFamily="49" charset="-122"/>
            </a:endParaRPr>
          </a:p>
        </p:txBody>
      </p:sp>
      <p:sp>
        <p:nvSpPr>
          <p:cNvPr id="794637" name="Text Box 13"/>
          <p:cNvSpPr txBox="1">
            <a:spLocks noChangeArrowheads="1"/>
          </p:cNvSpPr>
          <p:nvPr/>
        </p:nvSpPr>
        <p:spPr bwMode="auto">
          <a:xfrm>
            <a:off x="7086600" y="1068388"/>
            <a:ext cx="1447800" cy="587375"/>
          </a:xfrm>
          <a:prstGeom prst="rect">
            <a:avLst/>
          </a:prstGeom>
          <a:solidFill>
            <a:srgbClr val="FFFF66"/>
          </a:solidFill>
          <a:ln w="57150">
            <a:solidFill>
              <a:srgbClr val="A50021"/>
            </a:solidFill>
            <a:miter lim="800000"/>
          </a:ln>
          <a:effectLst>
            <a:outerShdw dist="107763" dir="2700000" algn="ctr" rotWithShape="0">
              <a:schemeClr val="bg2"/>
            </a:outerShdw>
          </a:effectLst>
        </p:spPr>
        <p:txBody>
          <a:bodyPr>
            <a:spAutoFit/>
          </a:bodyPr>
          <a:lstStyle/>
          <a:p>
            <a:pPr algn="ctr">
              <a:lnSpc>
                <a:spcPct val="120000"/>
              </a:lnSpc>
              <a:spcBef>
                <a:spcPct val="50000"/>
              </a:spcBef>
              <a:defRPr/>
            </a:pPr>
            <a:r>
              <a:rPr lang="zh-CN" altLang="en-US">
                <a:ea typeface="黑体" panose="02010609060101010101" pitchFamily="49" charset="-122"/>
              </a:rPr>
              <a:t>算术法</a:t>
            </a:r>
            <a:endParaRPr lang="zh-CN" altLang="en-US">
              <a:solidFill>
                <a:srgbClr val="66FF66"/>
              </a:solidFill>
              <a:ea typeface="黑体" panose="02010609060101010101" pitchFamily="49" charset="-122"/>
            </a:endParaRPr>
          </a:p>
        </p:txBody>
      </p:sp>
      <p:sp>
        <p:nvSpPr>
          <p:cNvPr id="794638" name="Text Box 14"/>
          <p:cNvSpPr txBox="1">
            <a:spLocks noChangeArrowheads="1"/>
          </p:cNvSpPr>
          <p:nvPr/>
        </p:nvSpPr>
        <p:spPr bwMode="auto">
          <a:xfrm>
            <a:off x="838200" y="3657600"/>
            <a:ext cx="1828800" cy="1463675"/>
          </a:xfrm>
          <a:prstGeom prst="rect">
            <a:avLst/>
          </a:prstGeom>
          <a:gradFill rotWithShape="0">
            <a:gsLst>
              <a:gs pos="0">
                <a:srgbClr val="66FF66">
                  <a:gamma/>
                  <a:shade val="46275"/>
                  <a:invGamma/>
                </a:srgbClr>
              </a:gs>
              <a:gs pos="100000">
                <a:srgbClr val="66FF66"/>
              </a:gs>
            </a:gsLst>
            <a:lin ang="5400000" scaled="1"/>
          </a:gradFill>
          <a:ln w="57150">
            <a:solidFill>
              <a:srgbClr val="66FF66"/>
            </a:solidFill>
            <a:miter lim="800000"/>
          </a:ln>
          <a:effectLst>
            <a:outerShdw dist="107763" dir="2700000" algn="ctr" rotWithShape="0">
              <a:schemeClr val="bg2"/>
            </a:outerShdw>
          </a:effectLst>
        </p:spPr>
        <p:txBody>
          <a:bodyPr>
            <a:spAutoFit/>
          </a:bodyPr>
          <a:lstStyle/>
          <a:p>
            <a:pPr lvl="1" algn="l" fontAlgn="ctr">
              <a:lnSpc>
                <a:spcPct val="90000"/>
              </a:lnSpc>
              <a:defRPr/>
            </a:pPr>
            <a:endParaRPr lang="zh-CN" altLang="zh-CN">
              <a:solidFill>
                <a:srgbClr val="A50021"/>
              </a:solidFill>
              <a:latin typeface="华文中宋" pitchFamily="2" charset="-122"/>
              <a:ea typeface="华文中宋" pitchFamily="2" charset="-122"/>
            </a:endParaRPr>
          </a:p>
          <a:p>
            <a:pPr lvl="1" algn="l" fontAlgn="ctr">
              <a:lnSpc>
                <a:spcPct val="90000"/>
              </a:lnSpc>
              <a:defRPr/>
            </a:pPr>
            <a:r>
              <a:rPr lang="zh-CN" altLang="zh-CN">
                <a:solidFill>
                  <a:srgbClr val="A50021"/>
                </a:solidFill>
                <a:latin typeface="华文中宋" pitchFamily="2" charset="-122"/>
                <a:ea typeface="华文中宋" pitchFamily="2" charset="-122"/>
              </a:rPr>
              <a:t>预算</a:t>
            </a:r>
            <a:endParaRPr lang="zh-CN" altLang="zh-CN">
              <a:solidFill>
                <a:srgbClr val="A50021"/>
              </a:solidFill>
              <a:latin typeface="华文中宋" pitchFamily="2" charset="-122"/>
              <a:ea typeface="华文中宋" pitchFamily="2" charset="-122"/>
            </a:endParaRPr>
          </a:p>
          <a:p>
            <a:pPr lvl="1" algn="l" fontAlgn="ctr">
              <a:lnSpc>
                <a:spcPct val="90000"/>
              </a:lnSpc>
              <a:defRPr/>
            </a:pPr>
            <a:r>
              <a:rPr lang="zh-CN" altLang="zh-CN">
                <a:solidFill>
                  <a:srgbClr val="A50021"/>
                </a:solidFill>
                <a:latin typeface="华文中宋" pitchFamily="2" charset="-122"/>
                <a:ea typeface="华文中宋" pitchFamily="2" charset="-122"/>
              </a:rPr>
              <a:t>影响</a:t>
            </a:r>
            <a:endParaRPr lang="zh-CN" altLang="zh-CN">
              <a:solidFill>
                <a:srgbClr val="A50021"/>
              </a:solidFill>
              <a:latin typeface="华文中宋" pitchFamily="2" charset="-122"/>
              <a:ea typeface="华文中宋" pitchFamily="2" charset="-122"/>
            </a:endParaRPr>
          </a:p>
          <a:p>
            <a:pPr algn="ctr" fontAlgn="ctr">
              <a:lnSpc>
                <a:spcPct val="90000"/>
              </a:lnSpc>
              <a:defRPr/>
            </a:pPr>
            <a:r>
              <a:rPr lang="zh-CN" altLang="zh-CN">
                <a:solidFill>
                  <a:srgbClr val="A50021"/>
                </a:solidFill>
                <a:latin typeface="华文中宋" pitchFamily="2" charset="-122"/>
                <a:ea typeface="华文中宋" pitchFamily="2" charset="-122"/>
              </a:rPr>
              <a:t>（100）</a:t>
            </a:r>
            <a:endParaRPr lang="zh-CN" altLang="zh-CN">
              <a:solidFill>
                <a:srgbClr val="A50021"/>
              </a:solidFill>
              <a:latin typeface="华文中宋" pitchFamily="2" charset="-122"/>
              <a:ea typeface="华文中宋" pitchFamily="2" charset="-122"/>
            </a:endParaRPr>
          </a:p>
        </p:txBody>
      </p:sp>
      <p:sp>
        <p:nvSpPr>
          <p:cNvPr id="794639" name="Text Box 15"/>
          <p:cNvSpPr txBox="1">
            <a:spLocks noChangeArrowheads="1"/>
          </p:cNvSpPr>
          <p:nvPr/>
        </p:nvSpPr>
        <p:spPr bwMode="auto">
          <a:xfrm>
            <a:off x="914400" y="5486400"/>
            <a:ext cx="1828800" cy="1573213"/>
          </a:xfrm>
          <a:prstGeom prst="rect">
            <a:avLst/>
          </a:prstGeom>
          <a:gradFill rotWithShape="0">
            <a:gsLst>
              <a:gs pos="0">
                <a:srgbClr val="66FF66">
                  <a:gamma/>
                  <a:shade val="46275"/>
                  <a:invGamma/>
                </a:srgbClr>
              </a:gs>
              <a:gs pos="100000">
                <a:srgbClr val="66FF66"/>
              </a:gs>
            </a:gsLst>
            <a:lin ang="5400000" scaled="1"/>
          </a:gradFill>
          <a:ln w="57150">
            <a:solidFill>
              <a:srgbClr val="66FF66"/>
            </a:solidFill>
            <a:miter lim="800000"/>
          </a:ln>
          <a:effectLst>
            <a:outerShdw dist="107763" dir="2700000" algn="ctr" rotWithShape="0">
              <a:schemeClr val="bg2"/>
            </a:outerShdw>
          </a:effectLst>
        </p:spPr>
        <p:txBody>
          <a:bodyPr>
            <a:spAutoFit/>
          </a:bodyPr>
          <a:lstStyle/>
          <a:p>
            <a:pPr lvl="1" algn="l" fontAlgn="ctr">
              <a:lnSpc>
                <a:spcPct val="130000"/>
              </a:lnSpc>
              <a:defRPr/>
            </a:pPr>
            <a:endParaRPr lang="zh-CN" altLang="zh-CN">
              <a:solidFill>
                <a:srgbClr val="A50021"/>
              </a:solidFill>
              <a:latin typeface="华文中宋" pitchFamily="2" charset="-122"/>
              <a:ea typeface="华文中宋" pitchFamily="2" charset="-122"/>
            </a:endParaRPr>
          </a:p>
          <a:p>
            <a:pPr lvl="1" algn="l" fontAlgn="ctr">
              <a:lnSpc>
                <a:spcPct val="130000"/>
              </a:lnSpc>
              <a:defRPr/>
            </a:pPr>
            <a:r>
              <a:rPr lang="zh-CN" altLang="zh-CN">
                <a:solidFill>
                  <a:srgbClr val="A50021"/>
                </a:solidFill>
                <a:latin typeface="华文中宋" pitchFamily="2" charset="-122"/>
                <a:ea typeface="华文中宋" pitchFamily="2" charset="-122"/>
              </a:rPr>
              <a:t>沟通</a:t>
            </a:r>
            <a:endParaRPr lang="zh-CN" altLang="zh-CN">
              <a:solidFill>
                <a:srgbClr val="A50021"/>
              </a:solidFill>
              <a:latin typeface="华文中宋" pitchFamily="2" charset="-122"/>
              <a:ea typeface="华文中宋" pitchFamily="2" charset="-122"/>
            </a:endParaRPr>
          </a:p>
          <a:p>
            <a:pPr algn="ctr" fontAlgn="ctr">
              <a:lnSpc>
                <a:spcPct val="130000"/>
              </a:lnSpc>
              <a:defRPr/>
            </a:pPr>
            <a:r>
              <a:rPr lang="zh-CN" altLang="zh-CN">
                <a:solidFill>
                  <a:srgbClr val="A50021"/>
                </a:solidFill>
                <a:latin typeface="华文中宋" pitchFamily="2" charset="-122"/>
                <a:ea typeface="华文中宋" pitchFamily="2" charset="-122"/>
              </a:rPr>
              <a:t>（100）</a:t>
            </a:r>
            <a:endParaRPr lang="zh-CN" altLang="zh-CN">
              <a:solidFill>
                <a:srgbClr val="A50021"/>
              </a:solidFill>
              <a:latin typeface="华文中宋" pitchFamily="2" charset="-122"/>
              <a:ea typeface="华文中宋" pitchFamily="2" charset="-122"/>
            </a:endParaRPr>
          </a:p>
        </p:txBody>
      </p:sp>
      <p:sp>
        <p:nvSpPr>
          <p:cNvPr id="794640" name="Text Box 16"/>
          <p:cNvSpPr txBox="1">
            <a:spLocks noChangeArrowheads="1"/>
          </p:cNvSpPr>
          <p:nvPr/>
        </p:nvSpPr>
        <p:spPr bwMode="auto">
          <a:xfrm>
            <a:off x="7086600" y="1905000"/>
            <a:ext cx="1295400" cy="1522413"/>
          </a:xfrm>
          <a:prstGeom prst="rect">
            <a:avLst/>
          </a:prstGeom>
          <a:solidFill>
            <a:srgbClr val="FFFF66"/>
          </a:solidFill>
          <a:ln w="57150">
            <a:solidFill>
              <a:srgbClr val="FF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latin typeface="幼圆" pitchFamily="49" charset="-122"/>
                <a:ea typeface="幼圆" pitchFamily="49" charset="-122"/>
              </a:rPr>
              <a:t>50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100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150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200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250</a:t>
            </a:r>
            <a:endParaRPr lang="zh-CN" altLang="zh-CN" sz="2000">
              <a:latin typeface="幼圆" pitchFamily="49" charset="-122"/>
              <a:ea typeface="幼圆" pitchFamily="49" charset="-122"/>
            </a:endParaRPr>
          </a:p>
        </p:txBody>
      </p:sp>
      <p:sp>
        <p:nvSpPr>
          <p:cNvPr id="794641" name="Text Box 17"/>
          <p:cNvSpPr txBox="1">
            <a:spLocks noChangeArrowheads="1"/>
          </p:cNvSpPr>
          <p:nvPr/>
        </p:nvSpPr>
        <p:spPr bwMode="auto">
          <a:xfrm>
            <a:off x="5638800" y="5486400"/>
            <a:ext cx="1295400" cy="1522413"/>
          </a:xfrm>
          <a:prstGeom prst="rect">
            <a:avLst/>
          </a:prstGeom>
          <a:solidFill>
            <a:srgbClr val="66FF66"/>
          </a:solidFill>
          <a:ln w="57150">
            <a:solidFill>
              <a:srgbClr val="66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latin typeface="幼圆" pitchFamily="49" charset="-122"/>
                <a:ea typeface="幼圆" pitchFamily="49" charset="-122"/>
              </a:rPr>
              <a:t>35</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46</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59</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77</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100</a:t>
            </a:r>
            <a:endParaRPr lang="zh-CN" altLang="zh-CN" sz="2000">
              <a:latin typeface="幼圆" pitchFamily="49" charset="-122"/>
              <a:ea typeface="幼圆" pitchFamily="49" charset="-122"/>
            </a:endParaRPr>
          </a:p>
        </p:txBody>
      </p:sp>
      <p:sp>
        <p:nvSpPr>
          <p:cNvPr id="794642" name="Text Box 18"/>
          <p:cNvSpPr txBox="1">
            <a:spLocks noChangeArrowheads="1"/>
          </p:cNvSpPr>
          <p:nvPr/>
        </p:nvSpPr>
        <p:spPr bwMode="auto">
          <a:xfrm>
            <a:off x="7086600" y="5486400"/>
            <a:ext cx="1295400" cy="1522413"/>
          </a:xfrm>
          <a:prstGeom prst="rect">
            <a:avLst/>
          </a:prstGeom>
          <a:solidFill>
            <a:srgbClr val="FFFF66"/>
          </a:solidFill>
          <a:ln w="57150">
            <a:solidFill>
              <a:srgbClr val="FF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latin typeface="幼圆" pitchFamily="49" charset="-122"/>
                <a:ea typeface="幼圆" pitchFamily="49" charset="-122"/>
              </a:rPr>
              <a:t>20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40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60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80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100</a:t>
            </a:r>
            <a:endParaRPr lang="zh-CN" altLang="zh-CN" sz="2000">
              <a:latin typeface="幼圆" pitchFamily="49" charset="-122"/>
              <a:ea typeface="幼圆" pitchFamily="49" charset="-122"/>
            </a:endParaRPr>
          </a:p>
        </p:txBody>
      </p:sp>
    </p:spTree>
  </p:cSld>
  <p:clrMapOvr>
    <a:masterClrMapping/>
  </p:clrMapOvr>
  <p:transition spd="slow">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0" y="0"/>
            <a:ext cx="10668000" cy="9144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举例：报酬要素等级的点数确定（</a:t>
            </a:r>
            <a:r>
              <a:rPr lang="en-US" altLang="zh-CN" sz="3200" b="1" smtClean="0">
                <a:solidFill>
                  <a:srgbClr val="FFFFFF"/>
                </a:solidFill>
                <a:latin typeface="华文中宋" pitchFamily="2" charset="-122"/>
                <a:ea typeface="华文中宋" pitchFamily="2" charset="-122"/>
              </a:rPr>
              <a:t>3.3</a:t>
            </a:r>
            <a:r>
              <a:rPr lang="zh-CN" altLang="en-US" sz="3200" b="1" smtClean="0">
                <a:solidFill>
                  <a:srgbClr val="FFFFFF"/>
                </a:solidFill>
                <a:latin typeface="华文中宋" pitchFamily="2" charset="-122"/>
                <a:ea typeface="华文中宋" pitchFamily="2" charset="-122"/>
              </a:rPr>
              <a:t>）</a:t>
            </a:r>
            <a:endParaRPr lang="zh-CN" altLang="en-US" sz="3200" b="1" smtClean="0">
              <a:solidFill>
                <a:srgbClr val="FFFFFF"/>
              </a:solidFill>
              <a:latin typeface="华文中宋" pitchFamily="2" charset="-122"/>
              <a:ea typeface="华文中宋" pitchFamily="2" charset="-122"/>
            </a:endParaRPr>
          </a:p>
        </p:txBody>
      </p:sp>
      <p:sp>
        <p:nvSpPr>
          <p:cNvPr id="795651" name="Text Box 3"/>
          <p:cNvSpPr txBox="1">
            <a:spLocks noChangeArrowheads="1"/>
          </p:cNvSpPr>
          <p:nvPr/>
        </p:nvSpPr>
        <p:spPr bwMode="auto">
          <a:xfrm>
            <a:off x="838200" y="2057400"/>
            <a:ext cx="1828800" cy="1463675"/>
          </a:xfrm>
          <a:prstGeom prst="rect">
            <a:avLst/>
          </a:prstGeom>
          <a:gradFill rotWithShape="0">
            <a:gsLst>
              <a:gs pos="0">
                <a:srgbClr val="66FF66">
                  <a:gamma/>
                  <a:shade val="46275"/>
                  <a:invGamma/>
                </a:srgbClr>
              </a:gs>
              <a:gs pos="100000">
                <a:srgbClr val="66FF66"/>
              </a:gs>
            </a:gsLst>
            <a:lin ang="5400000" scaled="1"/>
          </a:gradFill>
          <a:ln w="57150">
            <a:solidFill>
              <a:srgbClr val="66FF66"/>
            </a:solidFill>
            <a:miter lim="800000"/>
          </a:ln>
          <a:effectLst>
            <a:outerShdw dist="107763" dir="2700000" algn="ctr" rotWithShape="0">
              <a:schemeClr val="bg2"/>
            </a:outerShdw>
          </a:effectLst>
        </p:spPr>
        <p:txBody>
          <a:bodyPr>
            <a:spAutoFit/>
          </a:bodyPr>
          <a:lstStyle/>
          <a:p>
            <a:pPr lvl="1" algn="l" fontAlgn="ctr">
              <a:lnSpc>
                <a:spcPct val="90000"/>
              </a:lnSpc>
              <a:defRPr/>
            </a:pPr>
            <a:endParaRPr lang="zh-CN" altLang="zh-CN">
              <a:solidFill>
                <a:srgbClr val="A50021"/>
              </a:solidFill>
              <a:latin typeface="华文中宋" pitchFamily="2" charset="-122"/>
              <a:ea typeface="华文中宋" pitchFamily="2" charset="-122"/>
            </a:endParaRPr>
          </a:p>
          <a:p>
            <a:pPr lvl="1" algn="l" fontAlgn="ctr">
              <a:lnSpc>
                <a:spcPct val="90000"/>
              </a:lnSpc>
              <a:defRPr/>
            </a:pPr>
            <a:r>
              <a:rPr lang="zh-CN" altLang="en-US">
                <a:solidFill>
                  <a:srgbClr val="A50021"/>
                </a:solidFill>
                <a:latin typeface="华文中宋" pitchFamily="2" charset="-122"/>
                <a:ea typeface="华文中宋" pitchFamily="2" charset="-122"/>
              </a:rPr>
              <a:t>工作</a:t>
            </a:r>
            <a:endParaRPr lang="zh-CN" altLang="zh-CN">
              <a:solidFill>
                <a:srgbClr val="A50021"/>
              </a:solidFill>
              <a:latin typeface="华文中宋" pitchFamily="2" charset="-122"/>
              <a:ea typeface="华文中宋" pitchFamily="2" charset="-122"/>
            </a:endParaRPr>
          </a:p>
          <a:p>
            <a:pPr lvl="1" algn="l" fontAlgn="ctr">
              <a:lnSpc>
                <a:spcPct val="90000"/>
              </a:lnSpc>
              <a:defRPr/>
            </a:pPr>
            <a:r>
              <a:rPr lang="zh-CN" altLang="zh-CN">
                <a:solidFill>
                  <a:srgbClr val="A50021"/>
                </a:solidFill>
                <a:latin typeface="华文中宋" pitchFamily="2" charset="-122"/>
                <a:ea typeface="华文中宋" pitchFamily="2" charset="-122"/>
              </a:rPr>
              <a:t>条件</a:t>
            </a:r>
            <a:endParaRPr lang="zh-CN" altLang="zh-CN">
              <a:solidFill>
                <a:srgbClr val="A50021"/>
              </a:solidFill>
              <a:latin typeface="华文中宋" pitchFamily="2" charset="-122"/>
              <a:ea typeface="华文中宋" pitchFamily="2" charset="-122"/>
            </a:endParaRPr>
          </a:p>
          <a:p>
            <a:pPr algn="ctr" fontAlgn="ctr">
              <a:lnSpc>
                <a:spcPct val="90000"/>
              </a:lnSpc>
              <a:defRPr/>
            </a:pPr>
            <a:r>
              <a:rPr lang="zh-CN" altLang="zh-CN">
                <a:solidFill>
                  <a:srgbClr val="A50021"/>
                </a:solidFill>
                <a:latin typeface="华文中宋" pitchFamily="2" charset="-122"/>
                <a:ea typeface="华文中宋" pitchFamily="2" charset="-122"/>
              </a:rPr>
              <a:t>（50）</a:t>
            </a:r>
            <a:endParaRPr lang="zh-CN" altLang="zh-CN">
              <a:solidFill>
                <a:srgbClr val="A50021"/>
              </a:solidFill>
              <a:latin typeface="华文中宋" pitchFamily="2" charset="-122"/>
              <a:ea typeface="华文中宋" pitchFamily="2" charset="-122"/>
            </a:endParaRPr>
          </a:p>
        </p:txBody>
      </p:sp>
      <p:sp>
        <p:nvSpPr>
          <p:cNvPr id="795652" name="Text Box 4"/>
          <p:cNvSpPr txBox="1">
            <a:spLocks noChangeArrowheads="1"/>
          </p:cNvSpPr>
          <p:nvPr/>
        </p:nvSpPr>
        <p:spPr bwMode="auto">
          <a:xfrm>
            <a:off x="3581400" y="2058988"/>
            <a:ext cx="1295400" cy="1522412"/>
          </a:xfrm>
          <a:prstGeom prst="rect">
            <a:avLst/>
          </a:prstGeom>
          <a:solidFill>
            <a:schemeClr val="accent1"/>
          </a:solidFill>
          <a:ln w="57150">
            <a:solidFill>
              <a:srgbClr val="66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solidFill>
                  <a:srgbClr val="A50021"/>
                </a:solidFill>
                <a:latin typeface="幼圆" pitchFamily="49" charset="-122"/>
                <a:ea typeface="幼圆" pitchFamily="49" charset="-122"/>
              </a:rPr>
              <a:t>1</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2</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3</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4</a:t>
            </a:r>
            <a:endParaRPr lang="zh-CN" altLang="zh-CN" sz="2000">
              <a:solidFill>
                <a:srgbClr val="A50021"/>
              </a:solidFill>
              <a:latin typeface="幼圆" pitchFamily="49" charset="-122"/>
              <a:ea typeface="幼圆" pitchFamily="49" charset="-122"/>
            </a:endParaRPr>
          </a:p>
          <a:p>
            <a:pPr algn="ctr" fontAlgn="ctr">
              <a:lnSpc>
                <a:spcPct val="90000"/>
              </a:lnSpc>
              <a:defRPr/>
            </a:pPr>
            <a:r>
              <a:rPr lang="zh-CN" altLang="zh-CN" sz="2000">
                <a:solidFill>
                  <a:srgbClr val="A50021"/>
                </a:solidFill>
                <a:latin typeface="幼圆" pitchFamily="49" charset="-122"/>
                <a:ea typeface="幼圆" pitchFamily="49" charset="-122"/>
              </a:rPr>
              <a:t>5</a:t>
            </a:r>
            <a:endParaRPr lang="zh-CN" altLang="zh-CN" sz="2000">
              <a:solidFill>
                <a:srgbClr val="A50021"/>
              </a:solidFill>
              <a:latin typeface="幼圆" pitchFamily="49" charset="-122"/>
              <a:ea typeface="幼圆" pitchFamily="49" charset="-122"/>
            </a:endParaRPr>
          </a:p>
        </p:txBody>
      </p:sp>
      <p:sp>
        <p:nvSpPr>
          <p:cNvPr id="795653" name="Text Box 5"/>
          <p:cNvSpPr txBox="1">
            <a:spLocks noChangeArrowheads="1"/>
          </p:cNvSpPr>
          <p:nvPr/>
        </p:nvSpPr>
        <p:spPr bwMode="auto">
          <a:xfrm>
            <a:off x="762000" y="1219200"/>
            <a:ext cx="1981200" cy="587375"/>
          </a:xfrm>
          <a:prstGeom prst="rect">
            <a:avLst/>
          </a:prstGeom>
          <a:solidFill>
            <a:schemeClr val="accent1"/>
          </a:solidFill>
          <a:ln w="57150">
            <a:solidFill>
              <a:srgbClr val="A50021"/>
            </a:solidFill>
            <a:miter lim="800000"/>
          </a:ln>
          <a:effectLst>
            <a:outerShdw dist="107763" dir="2700000" algn="ctr" rotWithShape="0">
              <a:schemeClr val="bg2"/>
            </a:outerShdw>
          </a:effectLst>
        </p:spPr>
        <p:txBody>
          <a:bodyPr>
            <a:spAutoFit/>
          </a:bodyPr>
          <a:lstStyle/>
          <a:p>
            <a:pPr algn="ctr">
              <a:lnSpc>
                <a:spcPct val="120000"/>
              </a:lnSpc>
              <a:spcBef>
                <a:spcPct val="50000"/>
              </a:spcBef>
              <a:defRPr/>
            </a:pPr>
            <a:r>
              <a:rPr lang="zh-CN" altLang="en-US">
                <a:ea typeface="黑体" panose="02010609060101010101" pitchFamily="49" charset="-122"/>
              </a:rPr>
              <a:t>报酬要素</a:t>
            </a:r>
            <a:endParaRPr lang="zh-CN" altLang="en-US">
              <a:ea typeface="黑体" panose="02010609060101010101" pitchFamily="49" charset="-122"/>
            </a:endParaRPr>
          </a:p>
        </p:txBody>
      </p:sp>
      <p:sp>
        <p:nvSpPr>
          <p:cNvPr id="795654" name="Text Box 6"/>
          <p:cNvSpPr txBox="1">
            <a:spLocks noChangeArrowheads="1"/>
          </p:cNvSpPr>
          <p:nvPr/>
        </p:nvSpPr>
        <p:spPr bwMode="auto">
          <a:xfrm>
            <a:off x="3505200" y="1219200"/>
            <a:ext cx="1447800" cy="587375"/>
          </a:xfrm>
          <a:prstGeom prst="rect">
            <a:avLst/>
          </a:prstGeom>
          <a:solidFill>
            <a:schemeClr val="accent1"/>
          </a:solidFill>
          <a:ln w="57150">
            <a:solidFill>
              <a:srgbClr val="A50021"/>
            </a:solidFill>
            <a:miter lim="800000"/>
          </a:ln>
          <a:effectLst>
            <a:outerShdw dist="107763" dir="2700000" algn="ctr" rotWithShape="0">
              <a:schemeClr val="bg2"/>
            </a:outerShdw>
          </a:effectLst>
        </p:spPr>
        <p:txBody>
          <a:bodyPr>
            <a:spAutoFit/>
          </a:bodyPr>
          <a:lstStyle/>
          <a:p>
            <a:pPr algn="ctr">
              <a:lnSpc>
                <a:spcPct val="120000"/>
              </a:lnSpc>
              <a:spcBef>
                <a:spcPct val="50000"/>
              </a:spcBef>
              <a:defRPr/>
            </a:pPr>
            <a:r>
              <a:rPr lang="zh-CN" altLang="en-US">
                <a:ea typeface="黑体" panose="02010609060101010101" pitchFamily="49" charset="-122"/>
              </a:rPr>
              <a:t>等级</a:t>
            </a:r>
            <a:endParaRPr lang="zh-CN" altLang="en-US">
              <a:ea typeface="黑体" panose="02010609060101010101" pitchFamily="49" charset="-122"/>
            </a:endParaRPr>
          </a:p>
        </p:txBody>
      </p:sp>
      <p:sp>
        <p:nvSpPr>
          <p:cNvPr id="795655" name="Text Box 7"/>
          <p:cNvSpPr txBox="1">
            <a:spLocks noChangeArrowheads="1"/>
          </p:cNvSpPr>
          <p:nvPr/>
        </p:nvSpPr>
        <p:spPr bwMode="auto">
          <a:xfrm>
            <a:off x="5562600" y="1219200"/>
            <a:ext cx="1447800" cy="587375"/>
          </a:xfrm>
          <a:prstGeom prst="rect">
            <a:avLst/>
          </a:prstGeom>
          <a:solidFill>
            <a:srgbClr val="66FF66"/>
          </a:solidFill>
          <a:ln w="57150">
            <a:solidFill>
              <a:srgbClr val="A50021"/>
            </a:solidFill>
            <a:miter lim="800000"/>
          </a:ln>
          <a:effectLst>
            <a:outerShdw dist="107763" dir="2700000" algn="ctr" rotWithShape="0">
              <a:schemeClr val="bg2"/>
            </a:outerShdw>
          </a:effectLst>
        </p:spPr>
        <p:txBody>
          <a:bodyPr>
            <a:spAutoFit/>
          </a:bodyPr>
          <a:lstStyle/>
          <a:p>
            <a:pPr algn="ctr">
              <a:lnSpc>
                <a:spcPct val="120000"/>
              </a:lnSpc>
              <a:spcBef>
                <a:spcPct val="50000"/>
              </a:spcBef>
              <a:defRPr/>
            </a:pPr>
            <a:r>
              <a:rPr lang="zh-CN" altLang="en-US">
                <a:ea typeface="黑体" panose="02010609060101010101" pitchFamily="49" charset="-122"/>
              </a:rPr>
              <a:t>几何法</a:t>
            </a:r>
            <a:endParaRPr lang="zh-CN" altLang="en-US">
              <a:solidFill>
                <a:srgbClr val="66FF66"/>
              </a:solidFill>
              <a:ea typeface="黑体" panose="02010609060101010101" pitchFamily="49" charset="-122"/>
            </a:endParaRPr>
          </a:p>
        </p:txBody>
      </p:sp>
      <p:sp>
        <p:nvSpPr>
          <p:cNvPr id="795656" name="Text Box 8"/>
          <p:cNvSpPr txBox="1">
            <a:spLocks noChangeArrowheads="1"/>
          </p:cNvSpPr>
          <p:nvPr/>
        </p:nvSpPr>
        <p:spPr bwMode="auto">
          <a:xfrm>
            <a:off x="7086600" y="1220788"/>
            <a:ext cx="1447800" cy="587375"/>
          </a:xfrm>
          <a:prstGeom prst="rect">
            <a:avLst/>
          </a:prstGeom>
          <a:solidFill>
            <a:srgbClr val="FFFF66"/>
          </a:solidFill>
          <a:ln w="57150">
            <a:solidFill>
              <a:srgbClr val="A50021"/>
            </a:solidFill>
            <a:miter lim="800000"/>
          </a:ln>
          <a:effectLst>
            <a:outerShdw dist="107763" dir="2700000" algn="ctr" rotWithShape="0">
              <a:schemeClr val="bg2"/>
            </a:outerShdw>
          </a:effectLst>
        </p:spPr>
        <p:txBody>
          <a:bodyPr>
            <a:spAutoFit/>
          </a:bodyPr>
          <a:lstStyle/>
          <a:p>
            <a:pPr algn="ctr">
              <a:lnSpc>
                <a:spcPct val="120000"/>
              </a:lnSpc>
              <a:spcBef>
                <a:spcPct val="50000"/>
              </a:spcBef>
              <a:defRPr/>
            </a:pPr>
            <a:r>
              <a:rPr lang="zh-CN" altLang="en-US">
                <a:ea typeface="黑体" panose="02010609060101010101" pitchFamily="49" charset="-122"/>
              </a:rPr>
              <a:t>算术法</a:t>
            </a:r>
            <a:endParaRPr lang="zh-CN" altLang="en-US">
              <a:solidFill>
                <a:srgbClr val="66FF66"/>
              </a:solidFill>
              <a:ea typeface="黑体" panose="02010609060101010101" pitchFamily="49" charset="-122"/>
            </a:endParaRPr>
          </a:p>
        </p:txBody>
      </p:sp>
      <p:sp>
        <p:nvSpPr>
          <p:cNvPr id="795657" name="Text Box 9"/>
          <p:cNvSpPr txBox="1">
            <a:spLocks noChangeArrowheads="1"/>
          </p:cNvSpPr>
          <p:nvPr/>
        </p:nvSpPr>
        <p:spPr bwMode="auto">
          <a:xfrm>
            <a:off x="914400" y="3949700"/>
            <a:ext cx="1828800" cy="546100"/>
          </a:xfrm>
          <a:prstGeom prst="rect">
            <a:avLst/>
          </a:prstGeom>
          <a:solidFill>
            <a:srgbClr val="000066"/>
          </a:solidFill>
          <a:ln w="57150">
            <a:solidFill>
              <a:srgbClr val="000066"/>
            </a:solidFill>
            <a:miter lim="800000"/>
          </a:ln>
          <a:effectLst>
            <a:outerShdw dist="107763" dir="2700000" algn="ctr" rotWithShape="0">
              <a:schemeClr val="bg2"/>
            </a:outerShdw>
          </a:effectLst>
        </p:spPr>
        <p:txBody>
          <a:bodyPr>
            <a:spAutoFit/>
          </a:bodyPr>
          <a:lstStyle/>
          <a:p>
            <a:pPr lvl="1" algn="l" fontAlgn="ctr">
              <a:lnSpc>
                <a:spcPct val="130000"/>
              </a:lnSpc>
              <a:defRPr/>
            </a:pPr>
            <a:r>
              <a:rPr lang="zh-CN" altLang="zh-CN" sz="2000">
                <a:solidFill>
                  <a:schemeClr val="bg1"/>
                </a:solidFill>
                <a:latin typeface="华文中宋" pitchFamily="2" charset="-122"/>
                <a:ea typeface="华文中宋" pitchFamily="2" charset="-122"/>
              </a:rPr>
              <a:t>合计</a:t>
            </a:r>
            <a:endParaRPr lang="zh-CN" altLang="zh-CN" sz="2000">
              <a:solidFill>
                <a:schemeClr val="bg1"/>
              </a:solidFill>
              <a:latin typeface="华文中宋" pitchFamily="2" charset="-122"/>
              <a:ea typeface="华文中宋" pitchFamily="2" charset="-122"/>
            </a:endParaRPr>
          </a:p>
        </p:txBody>
      </p:sp>
      <p:sp>
        <p:nvSpPr>
          <p:cNvPr id="795658" name="Text Box 10"/>
          <p:cNvSpPr txBox="1">
            <a:spLocks noChangeArrowheads="1"/>
          </p:cNvSpPr>
          <p:nvPr/>
        </p:nvSpPr>
        <p:spPr bwMode="auto">
          <a:xfrm>
            <a:off x="7086600" y="2057400"/>
            <a:ext cx="1295400" cy="1522413"/>
          </a:xfrm>
          <a:prstGeom prst="rect">
            <a:avLst/>
          </a:prstGeom>
          <a:solidFill>
            <a:srgbClr val="FFFF66"/>
          </a:solidFill>
          <a:ln w="57150">
            <a:solidFill>
              <a:srgbClr val="FF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latin typeface="幼圆" pitchFamily="49" charset="-122"/>
                <a:ea typeface="幼圆" pitchFamily="49" charset="-122"/>
              </a:rPr>
              <a:t>10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20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30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40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50</a:t>
            </a:r>
            <a:endParaRPr lang="zh-CN" altLang="zh-CN" sz="2000">
              <a:latin typeface="幼圆" pitchFamily="49" charset="-122"/>
              <a:ea typeface="幼圆" pitchFamily="49" charset="-122"/>
            </a:endParaRPr>
          </a:p>
        </p:txBody>
      </p:sp>
      <p:sp>
        <p:nvSpPr>
          <p:cNvPr id="795659" name="Text Box 11"/>
          <p:cNvSpPr txBox="1">
            <a:spLocks noChangeArrowheads="1"/>
          </p:cNvSpPr>
          <p:nvPr/>
        </p:nvSpPr>
        <p:spPr bwMode="auto">
          <a:xfrm>
            <a:off x="5715000" y="4071938"/>
            <a:ext cx="1295400" cy="423862"/>
          </a:xfrm>
          <a:prstGeom prst="rect">
            <a:avLst/>
          </a:prstGeom>
          <a:solidFill>
            <a:srgbClr val="66FF66"/>
          </a:solidFill>
          <a:ln w="57150">
            <a:solidFill>
              <a:srgbClr val="66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latin typeface="幼圆" pitchFamily="49" charset="-122"/>
                <a:ea typeface="幼圆" pitchFamily="49" charset="-122"/>
              </a:rPr>
              <a:t>1000</a:t>
            </a:r>
            <a:endParaRPr lang="zh-CN" altLang="zh-CN" sz="2000">
              <a:latin typeface="幼圆" pitchFamily="49" charset="-122"/>
              <a:ea typeface="幼圆" pitchFamily="49" charset="-122"/>
            </a:endParaRPr>
          </a:p>
        </p:txBody>
      </p:sp>
      <p:sp>
        <p:nvSpPr>
          <p:cNvPr id="795660" name="Text Box 12"/>
          <p:cNvSpPr txBox="1">
            <a:spLocks noChangeArrowheads="1"/>
          </p:cNvSpPr>
          <p:nvPr/>
        </p:nvSpPr>
        <p:spPr bwMode="auto">
          <a:xfrm>
            <a:off x="7086600" y="4071938"/>
            <a:ext cx="1295400" cy="423862"/>
          </a:xfrm>
          <a:prstGeom prst="rect">
            <a:avLst/>
          </a:prstGeom>
          <a:solidFill>
            <a:srgbClr val="FFFF66"/>
          </a:solidFill>
          <a:ln w="57150">
            <a:solidFill>
              <a:srgbClr val="FF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latin typeface="幼圆" pitchFamily="49" charset="-122"/>
                <a:ea typeface="幼圆" pitchFamily="49" charset="-122"/>
              </a:rPr>
              <a:t>1000</a:t>
            </a:r>
            <a:endParaRPr lang="zh-CN" altLang="zh-CN" sz="2000">
              <a:latin typeface="幼圆" pitchFamily="49" charset="-122"/>
              <a:ea typeface="幼圆" pitchFamily="49" charset="-122"/>
            </a:endParaRPr>
          </a:p>
        </p:txBody>
      </p:sp>
      <p:sp>
        <p:nvSpPr>
          <p:cNvPr id="795661" name="Text Box 13"/>
          <p:cNvSpPr txBox="1">
            <a:spLocks noChangeArrowheads="1"/>
          </p:cNvSpPr>
          <p:nvPr/>
        </p:nvSpPr>
        <p:spPr bwMode="auto">
          <a:xfrm>
            <a:off x="5638800" y="2058988"/>
            <a:ext cx="1295400" cy="1522412"/>
          </a:xfrm>
          <a:prstGeom prst="rect">
            <a:avLst/>
          </a:prstGeom>
          <a:solidFill>
            <a:srgbClr val="66FF66"/>
          </a:solidFill>
          <a:ln w="57150">
            <a:solidFill>
              <a:srgbClr val="66FF66"/>
            </a:solidFill>
            <a:miter lim="800000"/>
          </a:ln>
          <a:effectLst>
            <a:outerShdw dist="107763" dir="2700000" algn="ctr" rotWithShape="0">
              <a:schemeClr val="bg2"/>
            </a:outerShdw>
          </a:effectLst>
        </p:spPr>
        <p:txBody>
          <a:bodyPr>
            <a:spAutoFit/>
          </a:bodyPr>
          <a:lstStyle/>
          <a:p>
            <a:pPr algn="ctr" fontAlgn="ctr">
              <a:lnSpc>
                <a:spcPct val="90000"/>
              </a:lnSpc>
              <a:defRPr/>
            </a:pPr>
            <a:r>
              <a:rPr lang="zh-CN" altLang="zh-CN" sz="2000">
                <a:latin typeface="幼圆" pitchFamily="49" charset="-122"/>
                <a:ea typeface="幼圆" pitchFamily="49" charset="-122"/>
              </a:rPr>
              <a:t>18</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23</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30</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38</a:t>
            </a:r>
            <a:endParaRPr lang="zh-CN" altLang="zh-CN" sz="2000">
              <a:latin typeface="幼圆" pitchFamily="49" charset="-122"/>
              <a:ea typeface="幼圆" pitchFamily="49" charset="-122"/>
            </a:endParaRPr>
          </a:p>
          <a:p>
            <a:pPr algn="ctr" fontAlgn="ctr">
              <a:lnSpc>
                <a:spcPct val="90000"/>
              </a:lnSpc>
              <a:defRPr/>
            </a:pPr>
            <a:r>
              <a:rPr lang="zh-CN" altLang="zh-CN" sz="2000">
                <a:latin typeface="幼圆" pitchFamily="49" charset="-122"/>
                <a:ea typeface="幼圆" pitchFamily="49" charset="-122"/>
              </a:rPr>
              <a:t>50</a:t>
            </a:r>
            <a:endParaRPr lang="zh-CN" altLang="zh-CN" sz="2000">
              <a:latin typeface="幼圆" pitchFamily="49" charset="-122"/>
              <a:ea typeface="幼圆" pitchFamily="49" charset="-122"/>
            </a:endParaRPr>
          </a:p>
        </p:txBody>
      </p:sp>
      <p:sp>
        <p:nvSpPr>
          <p:cNvPr id="123918" name="Line 14"/>
          <p:cNvSpPr>
            <a:spLocks noChangeShapeType="1"/>
          </p:cNvSpPr>
          <p:nvPr/>
        </p:nvSpPr>
        <p:spPr bwMode="auto">
          <a:xfrm>
            <a:off x="685800" y="3810000"/>
            <a:ext cx="8077200" cy="0"/>
          </a:xfrm>
          <a:prstGeom prst="line">
            <a:avLst/>
          </a:prstGeom>
          <a:noFill/>
          <a:ln w="57150">
            <a:solidFill>
              <a:srgbClr val="A50021"/>
            </a:solidFill>
            <a:round/>
          </a:ln>
        </p:spPr>
        <p:txBody>
          <a:bodyPr wrap="none" anchor="ctr"/>
          <a:lstStyle/>
          <a:p>
            <a:endParaRPr lang="en-US"/>
          </a:p>
        </p:txBody>
      </p:sp>
      <p:sp>
        <p:nvSpPr>
          <p:cNvPr id="123919" name="Text Box 15"/>
          <p:cNvSpPr txBox="1">
            <a:spLocks noChangeArrowheads="1"/>
          </p:cNvSpPr>
          <p:nvPr/>
        </p:nvSpPr>
        <p:spPr bwMode="auto">
          <a:xfrm>
            <a:off x="1066800" y="5457825"/>
            <a:ext cx="7696200" cy="942975"/>
          </a:xfrm>
          <a:prstGeom prst="rect">
            <a:avLst/>
          </a:prstGeom>
          <a:noFill/>
          <a:ln w="57150">
            <a:solidFill>
              <a:schemeClr val="tx2"/>
            </a:solidFill>
            <a:miter lim="800000"/>
          </a:ln>
        </p:spPr>
        <p:txBody>
          <a:bodyPr>
            <a:spAutoFit/>
          </a:bodyPr>
          <a:lstStyle/>
          <a:p>
            <a:pPr lvl="1" algn="l" fontAlgn="ctr">
              <a:lnSpc>
                <a:spcPct val="130000"/>
              </a:lnSpc>
            </a:pPr>
            <a:r>
              <a:rPr lang="zh-CN" altLang="zh-CN" sz="2000">
                <a:solidFill>
                  <a:srgbClr val="A50021"/>
                </a:solidFill>
                <a:latin typeface="宋体" panose="02010600030101010101" pitchFamily="2" charset="-122"/>
              </a:rPr>
              <a:t>注：在几何方法中，从每一报酬的1级到5级点值是以30%的幅度递增的。数据经过四舍五入后取整数。</a:t>
            </a:r>
            <a:endParaRPr lang="zh-CN" altLang="zh-CN" sz="2000">
              <a:solidFill>
                <a:srgbClr val="A50021"/>
              </a:solidFill>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r>
              <a:rPr lang="zh-CN" altLang="zh-CN" sz="3200" b="1" dirty="0" smtClean="0">
                <a:solidFill>
                  <a:srgbClr val="FFFFFF"/>
                </a:solidFill>
                <a:latin typeface="华文中宋" pitchFamily="2" charset="-122"/>
                <a:ea typeface="华文中宋" pitchFamily="2" charset="-122"/>
              </a:rPr>
              <a:t>运用</a:t>
            </a:r>
            <a:r>
              <a:rPr lang="zh-CN" altLang="zh-CN" sz="3200" b="1" dirty="0">
                <a:solidFill>
                  <a:srgbClr val="FFFFFF"/>
                </a:solidFill>
                <a:latin typeface="华文中宋" pitchFamily="2" charset="-122"/>
                <a:ea typeface="华文中宋" pitchFamily="2" charset="-122"/>
              </a:rPr>
              <a:t>这些报酬要素来分析和评价每一个职位</a:t>
            </a:r>
            <a:endParaRPr lang="zh-CN" altLang="en-US" sz="3200" b="1" dirty="0">
              <a:solidFill>
                <a:srgbClr val="FFFFFF"/>
              </a:solidFill>
              <a:latin typeface="华文中宋" pitchFamily="2" charset="-122"/>
              <a:ea typeface="华文中宋" pitchFamily="2" charset="-122"/>
            </a:endParaRPr>
          </a:p>
        </p:txBody>
      </p:sp>
      <p:grpSp>
        <p:nvGrpSpPr>
          <p:cNvPr id="124931" name="Group 3"/>
          <p:cNvGrpSpPr/>
          <p:nvPr/>
        </p:nvGrpSpPr>
        <p:grpSpPr bwMode="auto">
          <a:xfrm>
            <a:off x="542925" y="1295400"/>
            <a:ext cx="2411413" cy="609600"/>
            <a:chOff x="0" y="0"/>
            <a:chExt cx="727" cy="384"/>
          </a:xfrm>
        </p:grpSpPr>
        <p:sp>
          <p:nvSpPr>
            <p:cNvPr id="125037" name="Rectangle 4"/>
            <p:cNvSpPr>
              <a:spLocks noChangeArrowheads="1"/>
            </p:cNvSpPr>
            <p:nvPr/>
          </p:nvSpPr>
          <p:spPr bwMode="auto">
            <a:xfrm>
              <a:off x="43" y="0"/>
              <a:ext cx="641" cy="384"/>
            </a:xfrm>
            <a:prstGeom prst="rect">
              <a:avLst/>
            </a:prstGeom>
            <a:noFill/>
            <a:ln w="9525">
              <a:solidFill>
                <a:srgbClr val="003BF6"/>
              </a:solidFill>
              <a:miter lim="800000"/>
            </a:ln>
          </p:spPr>
          <p:txBody>
            <a:bodyPr anchor="ctr"/>
            <a:lstStyle/>
            <a:p>
              <a:pPr algn="ctr">
                <a:tabLst>
                  <a:tab pos="914400" algn="l"/>
                </a:tabLst>
              </a:pPr>
              <a:r>
                <a:rPr lang="zh-CN" altLang="en-US">
                  <a:solidFill>
                    <a:srgbClr val="990099"/>
                  </a:solidFill>
                </a:rPr>
                <a:t>报酬要素</a:t>
              </a:r>
              <a:endParaRPr lang="zh-CN" altLang="en-US" b="0">
                <a:solidFill>
                  <a:srgbClr val="990099"/>
                </a:solidFill>
              </a:endParaRPr>
            </a:p>
          </p:txBody>
        </p:sp>
        <p:sp>
          <p:nvSpPr>
            <p:cNvPr id="125038" name="Rectangle 5"/>
            <p:cNvSpPr>
              <a:spLocks noChangeArrowheads="1"/>
            </p:cNvSpPr>
            <p:nvPr/>
          </p:nvSpPr>
          <p:spPr bwMode="auto">
            <a:xfrm>
              <a:off x="0" y="0"/>
              <a:ext cx="727" cy="384"/>
            </a:xfrm>
            <a:prstGeom prst="rect">
              <a:avLst/>
            </a:prstGeom>
            <a:noFill/>
            <a:ln w="7">
              <a:solidFill>
                <a:srgbClr val="003BF6"/>
              </a:solidFill>
              <a:miter lim="800000"/>
            </a:ln>
          </p:spPr>
          <p:txBody>
            <a:bodyPr/>
            <a:lstStyle/>
            <a:p>
              <a:endParaRPr lang="zh-CN" altLang="en-US"/>
            </a:p>
          </p:txBody>
        </p:sp>
      </p:grpSp>
      <p:grpSp>
        <p:nvGrpSpPr>
          <p:cNvPr id="124932" name="Group 6"/>
          <p:cNvGrpSpPr/>
          <p:nvPr/>
        </p:nvGrpSpPr>
        <p:grpSpPr bwMode="auto">
          <a:xfrm>
            <a:off x="2954338" y="1300163"/>
            <a:ext cx="2416175" cy="609600"/>
            <a:chOff x="727" y="0"/>
            <a:chExt cx="728" cy="384"/>
          </a:xfrm>
        </p:grpSpPr>
        <p:sp>
          <p:nvSpPr>
            <p:cNvPr id="125035" name="Rectangle 7"/>
            <p:cNvSpPr>
              <a:spLocks noChangeArrowheads="1"/>
            </p:cNvSpPr>
            <p:nvPr/>
          </p:nvSpPr>
          <p:spPr bwMode="auto">
            <a:xfrm>
              <a:off x="770" y="0"/>
              <a:ext cx="642" cy="384"/>
            </a:xfrm>
            <a:prstGeom prst="rect">
              <a:avLst/>
            </a:prstGeom>
            <a:noFill/>
            <a:ln w="9525">
              <a:solidFill>
                <a:srgbClr val="003BF6"/>
              </a:solidFill>
              <a:miter lim="800000"/>
            </a:ln>
          </p:spPr>
          <p:txBody>
            <a:bodyPr anchor="ctr"/>
            <a:lstStyle/>
            <a:p>
              <a:pPr algn="ctr">
                <a:tabLst>
                  <a:tab pos="914400" algn="l"/>
                </a:tabLst>
              </a:pPr>
              <a:r>
                <a:rPr lang="zh-CN" altLang="en-US">
                  <a:solidFill>
                    <a:srgbClr val="990099"/>
                  </a:solidFill>
                </a:rPr>
                <a:t>报酬要素权重</a:t>
              </a:r>
              <a:endParaRPr lang="zh-CN" altLang="en-US">
                <a:solidFill>
                  <a:srgbClr val="990099"/>
                </a:solidFill>
              </a:endParaRPr>
            </a:p>
          </p:txBody>
        </p:sp>
        <p:sp>
          <p:nvSpPr>
            <p:cNvPr id="125036" name="Rectangle 8"/>
            <p:cNvSpPr>
              <a:spLocks noChangeArrowheads="1"/>
            </p:cNvSpPr>
            <p:nvPr/>
          </p:nvSpPr>
          <p:spPr bwMode="auto">
            <a:xfrm>
              <a:off x="727" y="0"/>
              <a:ext cx="728" cy="384"/>
            </a:xfrm>
            <a:prstGeom prst="rect">
              <a:avLst/>
            </a:prstGeom>
            <a:noFill/>
            <a:ln w="7">
              <a:solidFill>
                <a:srgbClr val="003BF6"/>
              </a:solidFill>
              <a:miter lim="800000"/>
            </a:ln>
          </p:spPr>
          <p:txBody>
            <a:bodyPr/>
            <a:lstStyle/>
            <a:p>
              <a:endParaRPr lang="zh-CN" altLang="en-US"/>
            </a:p>
          </p:txBody>
        </p:sp>
      </p:grpSp>
      <p:grpSp>
        <p:nvGrpSpPr>
          <p:cNvPr id="124933" name="Group 9"/>
          <p:cNvGrpSpPr/>
          <p:nvPr/>
        </p:nvGrpSpPr>
        <p:grpSpPr bwMode="auto">
          <a:xfrm>
            <a:off x="5370513" y="1300163"/>
            <a:ext cx="2414587" cy="609600"/>
            <a:chOff x="1455" y="0"/>
            <a:chExt cx="728" cy="384"/>
          </a:xfrm>
        </p:grpSpPr>
        <p:sp>
          <p:nvSpPr>
            <p:cNvPr id="125033" name="Rectangle 10"/>
            <p:cNvSpPr>
              <a:spLocks noChangeArrowheads="1"/>
            </p:cNvSpPr>
            <p:nvPr/>
          </p:nvSpPr>
          <p:spPr bwMode="auto">
            <a:xfrm>
              <a:off x="1498" y="0"/>
              <a:ext cx="642" cy="384"/>
            </a:xfrm>
            <a:prstGeom prst="rect">
              <a:avLst/>
            </a:prstGeom>
            <a:noFill/>
            <a:ln w="9525">
              <a:solidFill>
                <a:srgbClr val="003BF6"/>
              </a:solidFill>
              <a:miter lim="800000"/>
            </a:ln>
          </p:spPr>
          <p:txBody>
            <a:bodyPr anchor="ctr"/>
            <a:lstStyle/>
            <a:p>
              <a:pPr algn="ctr">
                <a:tabLst>
                  <a:tab pos="457200" algn="l"/>
                  <a:tab pos="914400" algn="l"/>
                </a:tabLst>
              </a:pPr>
              <a:r>
                <a:rPr lang="zh-CN" altLang="en-US">
                  <a:solidFill>
                    <a:srgbClr val="990099"/>
                  </a:solidFill>
                </a:rPr>
                <a:t>报酬要素等级</a:t>
              </a:r>
              <a:endParaRPr lang="zh-CN" altLang="en-US">
                <a:solidFill>
                  <a:srgbClr val="990099"/>
                </a:solidFill>
              </a:endParaRPr>
            </a:p>
          </p:txBody>
        </p:sp>
        <p:sp>
          <p:nvSpPr>
            <p:cNvPr id="125034" name="Rectangle 11"/>
            <p:cNvSpPr>
              <a:spLocks noChangeArrowheads="1"/>
            </p:cNvSpPr>
            <p:nvPr/>
          </p:nvSpPr>
          <p:spPr bwMode="auto">
            <a:xfrm>
              <a:off x="1455" y="0"/>
              <a:ext cx="728" cy="384"/>
            </a:xfrm>
            <a:prstGeom prst="rect">
              <a:avLst/>
            </a:prstGeom>
            <a:noFill/>
            <a:ln w="7">
              <a:solidFill>
                <a:srgbClr val="003BF6"/>
              </a:solidFill>
              <a:miter lim="800000"/>
            </a:ln>
          </p:spPr>
          <p:txBody>
            <a:bodyPr/>
            <a:lstStyle/>
            <a:p>
              <a:endParaRPr lang="zh-CN" altLang="en-US"/>
            </a:p>
          </p:txBody>
        </p:sp>
      </p:grpSp>
      <p:grpSp>
        <p:nvGrpSpPr>
          <p:cNvPr id="124934" name="Group 12"/>
          <p:cNvGrpSpPr/>
          <p:nvPr/>
        </p:nvGrpSpPr>
        <p:grpSpPr bwMode="auto">
          <a:xfrm>
            <a:off x="7785100" y="1300163"/>
            <a:ext cx="2416175" cy="609600"/>
            <a:chOff x="2183" y="0"/>
            <a:chExt cx="728" cy="384"/>
          </a:xfrm>
        </p:grpSpPr>
        <p:sp>
          <p:nvSpPr>
            <p:cNvPr id="125031" name="Rectangle 13"/>
            <p:cNvSpPr>
              <a:spLocks noChangeArrowheads="1"/>
            </p:cNvSpPr>
            <p:nvPr/>
          </p:nvSpPr>
          <p:spPr bwMode="auto">
            <a:xfrm>
              <a:off x="2226" y="0"/>
              <a:ext cx="642" cy="384"/>
            </a:xfrm>
            <a:prstGeom prst="rect">
              <a:avLst/>
            </a:prstGeom>
            <a:noFill/>
            <a:ln w="9525">
              <a:solidFill>
                <a:srgbClr val="003BF6"/>
              </a:solidFill>
              <a:miter lim="800000"/>
            </a:ln>
          </p:spPr>
          <p:txBody>
            <a:bodyPr anchor="ctr"/>
            <a:lstStyle/>
            <a:p>
              <a:pPr algn="ctr">
                <a:tabLst>
                  <a:tab pos="457200" algn="l"/>
                  <a:tab pos="914400" algn="l"/>
                </a:tabLst>
              </a:pPr>
              <a:r>
                <a:rPr lang="zh-CN" altLang="en-US">
                  <a:solidFill>
                    <a:srgbClr val="990099"/>
                  </a:solidFill>
                </a:rPr>
                <a:t>点 值</a:t>
              </a:r>
              <a:endParaRPr lang="zh-CN" altLang="en-US">
                <a:solidFill>
                  <a:srgbClr val="990099"/>
                </a:solidFill>
              </a:endParaRPr>
            </a:p>
          </p:txBody>
        </p:sp>
        <p:sp>
          <p:nvSpPr>
            <p:cNvPr id="125032" name="Rectangle 14"/>
            <p:cNvSpPr>
              <a:spLocks noChangeArrowheads="1"/>
            </p:cNvSpPr>
            <p:nvPr/>
          </p:nvSpPr>
          <p:spPr bwMode="auto">
            <a:xfrm>
              <a:off x="2183" y="0"/>
              <a:ext cx="728" cy="384"/>
            </a:xfrm>
            <a:prstGeom prst="rect">
              <a:avLst/>
            </a:prstGeom>
            <a:noFill/>
            <a:ln w="7">
              <a:solidFill>
                <a:srgbClr val="003BF6"/>
              </a:solidFill>
              <a:miter lim="800000"/>
            </a:ln>
          </p:spPr>
          <p:txBody>
            <a:bodyPr/>
            <a:lstStyle/>
            <a:p>
              <a:endParaRPr lang="zh-CN" altLang="en-US"/>
            </a:p>
          </p:txBody>
        </p:sp>
      </p:grpSp>
      <p:grpSp>
        <p:nvGrpSpPr>
          <p:cNvPr id="124935" name="Group 15"/>
          <p:cNvGrpSpPr/>
          <p:nvPr/>
        </p:nvGrpSpPr>
        <p:grpSpPr bwMode="auto">
          <a:xfrm>
            <a:off x="542925" y="1905000"/>
            <a:ext cx="2411413" cy="609600"/>
            <a:chOff x="0" y="384"/>
            <a:chExt cx="727" cy="384"/>
          </a:xfrm>
        </p:grpSpPr>
        <p:sp>
          <p:nvSpPr>
            <p:cNvPr id="125029" name="Rectangle 16"/>
            <p:cNvSpPr>
              <a:spLocks noChangeArrowheads="1"/>
            </p:cNvSpPr>
            <p:nvPr/>
          </p:nvSpPr>
          <p:spPr bwMode="auto">
            <a:xfrm>
              <a:off x="43" y="384"/>
              <a:ext cx="641" cy="384"/>
            </a:xfrm>
            <a:prstGeom prst="rect">
              <a:avLst/>
            </a:prstGeom>
            <a:noFill/>
            <a:ln w="9525">
              <a:solidFill>
                <a:srgbClr val="003BF6"/>
              </a:solidFill>
              <a:miter lim="800000"/>
            </a:ln>
          </p:spPr>
          <p:txBody>
            <a:bodyPr anchor="ctr"/>
            <a:lstStyle/>
            <a:p>
              <a:pPr algn="ctr">
                <a:tabLst>
                  <a:tab pos="914400" algn="l"/>
                </a:tabLst>
              </a:pPr>
              <a:r>
                <a:rPr lang="zh-CN" altLang="en-US"/>
                <a:t>知  识</a:t>
              </a:r>
              <a:endParaRPr lang="zh-CN" altLang="en-US" b="0"/>
            </a:p>
          </p:txBody>
        </p:sp>
        <p:sp>
          <p:nvSpPr>
            <p:cNvPr id="125030" name="Rectangle 17"/>
            <p:cNvSpPr>
              <a:spLocks noChangeArrowheads="1"/>
            </p:cNvSpPr>
            <p:nvPr/>
          </p:nvSpPr>
          <p:spPr bwMode="auto">
            <a:xfrm>
              <a:off x="0" y="384"/>
              <a:ext cx="727" cy="384"/>
            </a:xfrm>
            <a:prstGeom prst="rect">
              <a:avLst/>
            </a:prstGeom>
            <a:noFill/>
            <a:ln w="7">
              <a:solidFill>
                <a:srgbClr val="003BF6"/>
              </a:solidFill>
              <a:miter lim="800000"/>
            </a:ln>
          </p:spPr>
          <p:txBody>
            <a:bodyPr/>
            <a:lstStyle/>
            <a:p>
              <a:endParaRPr lang="zh-CN" altLang="en-US"/>
            </a:p>
          </p:txBody>
        </p:sp>
      </p:grpSp>
      <p:grpSp>
        <p:nvGrpSpPr>
          <p:cNvPr id="124936" name="Group 18"/>
          <p:cNvGrpSpPr/>
          <p:nvPr/>
        </p:nvGrpSpPr>
        <p:grpSpPr bwMode="auto">
          <a:xfrm>
            <a:off x="2954338" y="1909763"/>
            <a:ext cx="2416175" cy="609600"/>
            <a:chOff x="727" y="384"/>
            <a:chExt cx="728" cy="384"/>
          </a:xfrm>
        </p:grpSpPr>
        <p:sp>
          <p:nvSpPr>
            <p:cNvPr id="125027" name="Rectangle 19"/>
            <p:cNvSpPr>
              <a:spLocks noChangeArrowheads="1"/>
            </p:cNvSpPr>
            <p:nvPr/>
          </p:nvSpPr>
          <p:spPr bwMode="auto">
            <a:xfrm>
              <a:off x="770" y="384"/>
              <a:ext cx="642" cy="384"/>
            </a:xfrm>
            <a:prstGeom prst="rect">
              <a:avLst/>
            </a:prstGeom>
            <a:noFill/>
            <a:ln w="9525">
              <a:solidFill>
                <a:srgbClr val="003BF6"/>
              </a:solidFill>
              <a:miter lim="800000"/>
            </a:ln>
          </p:spPr>
          <p:txBody>
            <a:bodyPr anchor="ctr"/>
            <a:lstStyle/>
            <a:p>
              <a:pPr algn="ctr">
                <a:tabLst>
                  <a:tab pos="914400" algn="l"/>
                </a:tabLst>
              </a:pPr>
              <a:r>
                <a:rPr lang="en-US" altLang="zh-CN" b="0"/>
                <a:t>20%</a:t>
              </a:r>
              <a:endParaRPr lang="en-US" altLang="zh-CN" b="0"/>
            </a:p>
          </p:txBody>
        </p:sp>
        <p:sp>
          <p:nvSpPr>
            <p:cNvPr id="125028" name="Rectangle 20"/>
            <p:cNvSpPr>
              <a:spLocks noChangeArrowheads="1"/>
            </p:cNvSpPr>
            <p:nvPr/>
          </p:nvSpPr>
          <p:spPr bwMode="auto">
            <a:xfrm>
              <a:off x="727" y="384"/>
              <a:ext cx="728" cy="384"/>
            </a:xfrm>
            <a:prstGeom prst="rect">
              <a:avLst/>
            </a:prstGeom>
            <a:noFill/>
            <a:ln w="7">
              <a:solidFill>
                <a:srgbClr val="003BF6"/>
              </a:solidFill>
              <a:miter lim="800000"/>
            </a:ln>
          </p:spPr>
          <p:txBody>
            <a:bodyPr/>
            <a:lstStyle/>
            <a:p>
              <a:endParaRPr lang="zh-CN" altLang="en-US"/>
            </a:p>
          </p:txBody>
        </p:sp>
      </p:grpSp>
      <p:grpSp>
        <p:nvGrpSpPr>
          <p:cNvPr id="124937" name="Group 21"/>
          <p:cNvGrpSpPr/>
          <p:nvPr/>
        </p:nvGrpSpPr>
        <p:grpSpPr bwMode="auto">
          <a:xfrm>
            <a:off x="5370513" y="1909763"/>
            <a:ext cx="2414587" cy="609600"/>
            <a:chOff x="1455" y="384"/>
            <a:chExt cx="728" cy="384"/>
          </a:xfrm>
        </p:grpSpPr>
        <p:sp>
          <p:nvSpPr>
            <p:cNvPr id="125025" name="Rectangle 22"/>
            <p:cNvSpPr>
              <a:spLocks noChangeArrowheads="1"/>
            </p:cNvSpPr>
            <p:nvPr/>
          </p:nvSpPr>
          <p:spPr bwMode="auto">
            <a:xfrm>
              <a:off x="1498" y="384"/>
              <a:ext cx="642" cy="384"/>
            </a:xfrm>
            <a:prstGeom prst="rect">
              <a:avLst/>
            </a:prstGeom>
            <a:noFill/>
            <a:ln w="9525">
              <a:solidFill>
                <a:srgbClr val="003BF6"/>
              </a:solidFill>
              <a:miter lim="800000"/>
            </a:ln>
          </p:spPr>
          <p:txBody>
            <a:bodyPr anchor="ctr"/>
            <a:lstStyle/>
            <a:p>
              <a:pPr algn="ctr">
                <a:tabLst>
                  <a:tab pos="457200" algn="l"/>
                  <a:tab pos="914400" algn="l"/>
                </a:tabLst>
              </a:pPr>
              <a:r>
                <a:rPr lang="en-US" altLang="zh-CN" b="0"/>
                <a:t>2</a:t>
              </a:r>
              <a:endParaRPr lang="en-US" altLang="zh-CN" b="0"/>
            </a:p>
          </p:txBody>
        </p:sp>
        <p:sp>
          <p:nvSpPr>
            <p:cNvPr id="125026" name="Rectangle 23"/>
            <p:cNvSpPr>
              <a:spLocks noChangeArrowheads="1"/>
            </p:cNvSpPr>
            <p:nvPr/>
          </p:nvSpPr>
          <p:spPr bwMode="auto">
            <a:xfrm>
              <a:off x="1455" y="384"/>
              <a:ext cx="728" cy="384"/>
            </a:xfrm>
            <a:prstGeom prst="rect">
              <a:avLst/>
            </a:prstGeom>
            <a:noFill/>
            <a:ln w="7">
              <a:solidFill>
                <a:srgbClr val="003BF6"/>
              </a:solidFill>
              <a:miter lim="800000"/>
            </a:ln>
          </p:spPr>
          <p:txBody>
            <a:bodyPr/>
            <a:lstStyle/>
            <a:p>
              <a:endParaRPr lang="zh-CN" altLang="en-US"/>
            </a:p>
          </p:txBody>
        </p:sp>
      </p:grpSp>
      <p:grpSp>
        <p:nvGrpSpPr>
          <p:cNvPr id="124938" name="Group 24"/>
          <p:cNvGrpSpPr/>
          <p:nvPr/>
        </p:nvGrpSpPr>
        <p:grpSpPr bwMode="auto">
          <a:xfrm>
            <a:off x="7785100" y="1909763"/>
            <a:ext cx="2416175" cy="609600"/>
            <a:chOff x="2183" y="384"/>
            <a:chExt cx="728" cy="384"/>
          </a:xfrm>
        </p:grpSpPr>
        <p:sp>
          <p:nvSpPr>
            <p:cNvPr id="125023" name="Rectangle 25"/>
            <p:cNvSpPr>
              <a:spLocks noChangeArrowheads="1"/>
            </p:cNvSpPr>
            <p:nvPr/>
          </p:nvSpPr>
          <p:spPr bwMode="auto">
            <a:xfrm>
              <a:off x="2226" y="384"/>
              <a:ext cx="642" cy="384"/>
            </a:xfrm>
            <a:prstGeom prst="rect">
              <a:avLst/>
            </a:prstGeom>
            <a:noFill/>
            <a:ln w="9525">
              <a:solidFill>
                <a:srgbClr val="003BF6"/>
              </a:solidFill>
              <a:miter lim="800000"/>
            </a:ln>
          </p:spPr>
          <p:txBody>
            <a:bodyPr anchor="ctr"/>
            <a:lstStyle/>
            <a:p>
              <a:pPr algn="ctr">
                <a:tabLst>
                  <a:tab pos="457200" algn="l"/>
                  <a:tab pos="914400" algn="l"/>
                </a:tabLst>
              </a:pPr>
              <a:r>
                <a:rPr lang="en-US" altLang="zh-CN" b="0"/>
                <a:t>80</a:t>
              </a:r>
              <a:endParaRPr lang="en-US" altLang="zh-CN" b="0"/>
            </a:p>
          </p:txBody>
        </p:sp>
        <p:sp>
          <p:nvSpPr>
            <p:cNvPr id="125024" name="Rectangle 26"/>
            <p:cNvSpPr>
              <a:spLocks noChangeArrowheads="1"/>
            </p:cNvSpPr>
            <p:nvPr/>
          </p:nvSpPr>
          <p:spPr bwMode="auto">
            <a:xfrm>
              <a:off x="2183" y="384"/>
              <a:ext cx="728" cy="384"/>
            </a:xfrm>
            <a:prstGeom prst="rect">
              <a:avLst/>
            </a:prstGeom>
            <a:noFill/>
            <a:ln w="7">
              <a:solidFill>
                <a:srgbClr val="003BF6"/>
              </a:solidFill>
              <a:miter lim="800000"/>
            </a:ln>
          </p:spPr>
          <p:txBody>
            <a:bodyPr/>
            <a:lstStyle/>
            <a:p>
              <a:endParaRPr lang="zh-CN" altLang="en-US"/>
            </a:p>
          </p:txBody>
        </p:sp>
      </p:grpSp>
      <p:grpSp>
        <p:nvGrpSpPr>
          <p:cNvPr id="124939" name="Group 27"/>
          <p:cNvGrpSpPr/>
          <p:nvPr/>
        </p:nvGrpSpPr>
        <p:grpSpPr bwMode="auto">
          <a:xfrm>
            <a:off x="542925" y="2514600"/>
            <a:ext cx="2411413" cy="609600"/>
            <a:chOff x="0" y="768"/>
            <a:chExt cx="727" cy="384"/>
          </a:xfrm>
        </p:grpSpPr>
        <p:sp>
          <p:nvSpPr>
            <p:cNvPr id="125021" name="Rectangle 28"/>
            <p:cNvSpPr>
              <a:spLocks noChangeArrowheads="1"/>
            </p:cNvSpPr>
            <p:nvPr/>
          </p:nvSpPr>
          <p:spPr bwMode="auto">
            <a:xfrm>
              <a:off x="43" y="768"/>
              <a:ext cx="641" cy="384"/>
            </a:xfrm>
            <a:prstGeom prst="rect">
              <a:avLst/>
            </a:prstGeom>
            <a:noFill/>
            <a:ln w="9525">
              <a:solidFill>
                <a:srgbClr val="003BF6"/>
              </a:solidFill>
              <a:miter lim="800000"/>
            </a:ln>
          </p:spPr>
          <p:txBody>
            <a:bodyPr anchor="ctr"/>
            <a:lstStyle/>
            <a:p>
              <a:pPr algn="ctr">
                <a:tabLst>
                  <a:tab pos="914400" algn="l"/>
                </a:tabLst>
              </a:pPr>
              <a:r>
                <a:rPr lang="zh-CN" altLang="en-US"/>
                <a:t>技  能</a:t>
              </a:r>
              <a:endParaRPr lang="zh-CN" altLang="en-US" b="0"/>
            </a:p>
          </p:txBody>
        </p:sp>
        <p:sp>
          <p:nvSpPr>
            <p:cNvPr id="125022" name="Rectangle 29"/>
            <p:cNvSpPr>
              <a:spLocks noChangeArrowheads="1"/>
            </p:cNvSpPr>
            <p:nvPr/>
          </p:nvSpPr>
          <p:spPr bwMode="auto">
            <a:xfrm>
              <a:off x="0" y="768"/>
              <a:ext cx="727" cy="384"/>
            </a:xfrm>
            <a:prstGeom prst="rect">
              <a:avLst/>
            </a:prstGeom>
            <a:noFill/>
            <a:ln w="7">
              <a:solidFill>
                <a:srgbClr val="003BF6"/>
              </a:solidFill>
              <a:miter lim="800000"/>
            </a:ln>
          </p:spPr>
          <p:txBody>
            <a:bodyPr/>
            <a:lstStyle/>
            <a:p>
              <a:endParaRPr lang="zh-CN" altLang="en-US"/>
            </a:p>
          </p:txBody>
        </p:sp>
      </p:grpSp>
      <p:grpSp>
        <p:nvGrpSpPr>
          <p:cNvPr id="124940" name="Group 30"/>
          <p:cNvGrpSpPr/>
          <p:nvPr/>
        </p:nvGrpSpPr>
        <p:grpSpPr bwMode="auto">
          <a:xfrm>
            <a:off x="2954338" y="2519363"/>
            <a:ext cx="2416175" cy="609600"/>
            <a:chOff x="727" y="768"/>
            <a:chExt cx="728" cy="384"/>
          </a:xfrm>
        </p:grpSpPr>
        <p:sp>
          <p:nvSpPr>
            <p:cNvPr id="125019" name="Rectangle 31"/>
            <p:cNvSpPr>
              <a:spLocks noChangeArrowheads="1"/>
            </p:cNvSpPr>
            <p:nvPr/>
          </p:nvSpPr>
          <p:spPr bwMode="auto">
            <a:xfrm>
              <a:off x="770" y="768"/>
              <a:ext cx="642" cy="384"/>
            </a:xfrm>
            <a:prstGeom prst="rect">
              <a:avLst/>
            </a:prstGeom>
            <a:noFill/>
            <a:ln w="9525">
              <a:solidFill>
                <a:srgbClr val="003BF6"/>
              </a:solidFill>
              <a:miter lim="800000"/>
            </a:ln>
          </p:spPr>
          <p:txBody>
            <a:bodyPr anchor="ctr"/>
            <a:lstStyle/>
            <a:p>
              <a:pPr algn="ctr">
                <a:tabLst>
                  <a:tab pos="914400" algn="l"/>
                </a:tabLst>
              </a:pPr>
              <a:r>
                <a:rPr lang="en-US" altLang="zh-CN" b="0"/>
                <a:t>5%</a:t>
              </a:r>
              <a:endParaRPr lang="en-US" altLang="zh-CN" b="0"/>
            </a:p>
          </p:txBody>
        </p:sp>
        <p:sp>
          <p:nvSpPr>
            <p:cNvPr id="125020" name="Rectangle 32"/>
            <p:cNvSpPr>
              <a:spLocks noChangeArrowheads="1"/>
            </p:cNvSpPr>
            <p:nvPr/>
          </p:nvSpPr>
          <p:spPr bwMode="auto">
            <a:xfrm>
              <a:off x="727" y="768"/>
              <a:ext cx="728" cy="384"/>
            </a:xfrm>
            <a:prstGeom prst="rect">
              <a:avLst/>
            </a:prstGeom>
            <a:noFill/>
            <a:ln w="7">
              <a:solidFill>
                <a:srgbClr val="003BF6"/>
              </a:solidFill>
              <a:miter lim="800000"/>
            </a:ln>
          </p:spPr>
          <p:txBody>
            <a:bodyPr/>
            <a:lstStyle/>
            <a:p>
              <a:endParaRPr lang="zh-CN" altLang="en-US"/>
            </a:p>
          </p:txBody>
        </p:sp>
      </p:grpSp>
      <p:grpSp>
        <p:nvGrpSpPr>
          <p:cNvPr id="124941" name="Group 33"/>
          <p:cNvGrpSpPr/>
          <p:nvPr/>
        </p:nvGrpSpPr>
        <p:grpSpPr bwMode="auto">
          <a:xfrm>
            <a:off x="5370513" y="2519363"/>
            <a:ext cx="2414587" cy="609600"/>
            <a:chOff x="1455" y="768"/>
            <a:chExt cx="728" cy="384"/>
          </a:xfrm>
        </p:grpSpPr>
        <p:sp>
          <p:nvSpPr>
            <p:cNvPr id="125017" name="Rectangle 34"/>
            <p:cNvSpPr>
              <a:spLocks noChangeArrowheads="1"/>
            </p:cNvSpPr>
            <p:nvPr/>
          </p:nvSpPr>
          <p:spPr bwMode="auto">
            <a:xfrm>
              <a:off x="1498" y="768"/>
              <a:ext cx="642" cy="384"/>
            </a:xfrm>
            <a:prstGeom prst="rect">
              <a:avLst/>
            </a:prstGeom>
            <a:noFill/>
            <a:ln w="9525">
              <a:solidFill>
                <a:srgbClr val="003BF6"/>
              </a:solidFill>
              <a:miter lim="800000"/>
            </a:ln>
          </p:spPr>
          <p:txBody>
            <a:bodyPr anchor="ctr"/>
            <a:lstStyle/>
            <a:p>
              <a:pPr algn="ctr">
                <a:tabLst>
                  <a:tab pos="457200" algn="l"/>
                  <a:tab pos="914400" algn="l"/>
                </a:tabLst>
              </a:pPr>
              <a:r>
                <a:rPr lang="en-US" altLang="zh-CN" b="0"/>
                <a:t>3</a:t>
              </a:r>
              <a:endParaRPr lang="en-US" altLang="zh-CN" b="0"/>
            </a:p>
          </p:txBody>
        </p:sp>
        <p:sp>
          <p:nvSpPr>
            <p:cNvPr id="125018" name="Rectangle 35"/>
            <p:cNvSpPr>
              <a:spLocks noChangeArrowheads="1"/>
            </p:cNvSpPr>
            <p:nvPr/>
          </p:nvSpPr>
          <p:spPr bwMode="auto">
            <a:xfrm>
              <a:off x="1455" y="768"/>
              <a:ext cx="728" cy="384"/>
            </a:xfrm>
            <a:prstGeom prst="rect">
              <a:avLst/>
            </a:prstGeom>
            <a:noFill/>
            <a:ln w="7">
              <a:solidFill>
                <a:srgbClr val="003BF6"/>
              </a:solidFill>
              <a:miter lim="800000"/>
            </a:ln>
          </p:spPr>
          <p:txBody>
            <a:bodyPr/>
            <a:lstStyle/>
            <a:p>
              <a:endParaRPr lang="zh-CN" altLang="en-US"/>
            </a:p>
          </p:txBody>
        </p:sp>
      </p:grpSp>
      <p:grpSp>
        <p:nvGrpSpPr>
          <p:cNvPr id="124942" name="Group 36"/>
          <p:cNvGrpSpPr/>
          <p:nvPr/>
        </p:nvGrpSpPr>
        <p:grpSpPr bwMode="auto">
          <a:xfrm>
            <a:off x="7785100" y="2519363"/>
            <a:ext cx="2416175" cy="609600"/>
            <a:chOff x="2183" y="768"/>
            <a:chExt cx="728" cy="384"/>
          </a:xfrm>
        </p:grpSpPr>
        <p:sp>
          <p:nvSpPr>
            <p:cNvPr id="125015" name="Rectangle 37"/>
            <p:cNvSpPr>
              <a:spLocks noChangeArrowheads="1"/>
            </p:cNvSpPr>
            <p:nvPr/>
          </p:nvSpPr>
          <p:spPr bwMode="auto">
            <a:xfrm>
              <a:off x="2226" y="768"/>
              <a:ext cx="642" cy="384"/>
            </a:xfrm>
            <a:prstGeom prst="rect">
              <a:avLst/>
            </a:prstGeom>
            <a:noFill/>
            <a:ln w="9525">
              <a:solidFill>
                <a:srgbClr val="003BF6"/>
              </a:solidFill>
              <a:miter lim="800000"/>
            </a:ln>
          </p:spPr>
          <p:txBody>
            <a:bodyPr anchor="ctr"/>
            <a:lstStyle/>
            <a:p>
              <a:pPr algn="ctr">
                <a:tabLst>
                  <a:tab pos="457200" algn="l"/>
                  <a:tab pos="914400" algn="l"/>
                </a:tabLst>
              </a:pPr>
              <a:r>
                <a:rPr lang="en-US" altLang="zh-CN" b="0"/>
                <a:t>30</a:t>
              </a:r>
              <a:endParaRPr lang="en-US" altLang="zh-CN" b="0"/>
            </a:p>
          </p:txBody>
        </p:sp>
        <p:sp>
          <p:nvSpPr>
            <p:cNvPr id="125016" name="Rectangle 38"/>
            <p:cNvSpPr>
              <a:spLocks noChangeArrowheads="1"/>
            </p:cNvSpPr>
            <p:nvPr/>
          </p:nvSpPr>
          <p:spPr bwMode="auto">
            <a:xfrm>
              <a:off x="2183" y="768"/>
              <a:ext cx="728" cy="384"/>
            </a:xfrm>
            <a:prstGeom prst="rect">
              <a:avLst/>
            </a:prstGeom>
            <a:noFill/>
            <a:ln w="7">
              <a:solidFill>
                <a:srgbClr val="003BF6"/>
              </a:solidFill>
              <a:miter lim="800000"/>
            </a:ln>
          </p:spPr>
          <p:txBody>
            <a:bodyPr/>
            <a:lstStyle/>
            <a:p>
              <a:endParaRPr lang="zh-CN" altLang="en-US"/>
            </a:p>
          </p:txBody>
        </p:sp>
      </p:grpSp>
      <p:grpSp>
        <p:nvGrpSpPr>
          <p:cNvPr id="124943" name="Group 39"/>
          <p:cNvGrpSpPr/>
          <p:nvPr/>
        </p:nvGrpSpPr>
        <p:grpSpPr bwMode="auto">
          <a:xfrm>
            <a:off x="542925" y="3124200"/>
            <a:ext cx="2411413" cy="609600"/>
            <a:chOff x="0" y="1152"/>
            <a:chExt cx="727" cy="384"/>
          </a:xfrm>
        </p:grpSpPr>
        <p:sp>
          <p:nvSpPr>
            <p:cNvPr id="125013" name="Rectangle 40"/>
            <p:cNvSpPr>
              <a:spLocks noChangeArrowheads="1"/>
            </p:cNvSpPr>
            <p:nvPr/>
          </p:nvSpPr>
          <p:spPr bwMode="auto">
            <a:xfrm>
              <a:off x="43" y="1152"/>
              <a:ext cx="641" cy="384"/>
            </a:xfrm>
            <a:prstGeom prst="rect">
              <a:avLst/>
            </a:prstGeom>
            <a:noFill/>
            <a:ln w="9525">
              <a:solidFill>
                <a:srgbClr val="003BF6"/>
              </a:solidFill>
              <a:miter lim="800000"/>
            </a:ln>
          </p:spPr>
          <p:txBody>
            <a:bodyPr anchor="ctr"/>
            <a:lstStyle/>
            <a:p>
              <a:pPr algn="ctr">
                <a:tabLst>
                  <a:tab pos="914400" algn="l"/>
                </a:tabLst>
              </a:pPr>
              <a:r>
                <a:rPr lang="zh-CN" altLang="en-US"/>
                <a:t>监督责任</a:t>
              </a:r>
              <a:endParaRPr lang="zh-CN" altLang="en-US" b="0"/>
            </a:p>
          </p:txBody>
        </p:sp>
        <p:sp>
          <p:nvSpPr>
            <p:cNvPr id="125014" name="Rectangle 41"/>
            <p:cNvSpPr>
              <a:spLocks noChangeArrowheads="1"/>
            </p:cNvSpPr>
            <p:nvPr/>
          </p:nvSpPr>
          <p:spPr bwMode="auto">
            <a:xfrm>
              <a:off x="0" y="1152"/>
              <a:ext cx="727" cy="384"/>
            </a:xfrm>
            <a:prstGeom prst="rect">
              <a:avLst/>
            </a:prstGeom>
            <a:noFill/>
            <a:ln w="7">
              <a:solidFill>
                <a:srgbClr val="003BF6"/>
              </a:solidFill>
              <a:miter lim="800000"/>
            </a:ln>
          </p:spPr>
          <p:txBody>
            <a:bodyPr/>
            <a:lstStyle/>
            <a:p>
              <a:endParaRPr lang="zh-CN" altLang="en-US"/>
            </a:p>
          </p:txBody>
        </p:sp>
      </p:grpSp>
      <p:grpSp>
        <p:nvGrpSpPr>
          <p:cNvPr id="124944" name="Group 42"/>
          <p:cNvGrpSpPr/>
          <p:nvPr/>
        </p:nvGrpSpPr>
        <p:grpSpPr bwMode="auto">
          <a:xfrm>
            <a:off x="2954338" y="3128963"/>
            <a:ext cx="2416175" cy="609600"/>
            <a:chOff x="727" y="1152"/>
            <a:chExt cx="728" cy="384"/>
          </a:xfrm>
        </p:grpSpPr>
        <p:sp>
          <p:nvSpPr>
            <p:cNvPr id="125011" name="Rectangle 43"/>
            <p:cNvSpPr>
              <a:spLocks noChangeArrowheads="1"/>
            </p:cNvSpPr>
            <p:nvPr/>
          </p:nvSpPr>
          <p:spPr bwMode="auto">
            <a:xfrm>
              <a:off x="770" y="1152"/>
              <a:ext cx="642" cy="384"/>
            </a:xfrm>
            <a:prstGeom prst="rect">
              <a:avLst/>
            </a:prstGeom>
            <a:noFill/>
            <a:ln w="9525">
              <a:solidFill>
                <a:srgbClr val="003BF6"/>
              </a:solidFill>
              <a:miter lim="800000"/>
            </a:ln>
          </p:spPr>
          <p:txBody>
            <a:bodyPr anchor="ctr"/>
            <a:lstStyle/>
            <a:p>
              <a:pPr algn="ctr">
                <a:tabLst>
                  <a:tab pos="914400" algn="l"/>
                </a:tabLst>
              </a:pPr>
              <a:r>
                <a:rPr lang="en-US" altLang="zh-CN" b="0"/>
                <a:t>25%</a:t>
              </a:r>
              <a:endParaRPr lang="en-US" altLang="zh-CN" b="0"/>
            </a:p>
          </p:txBody>
        </p:sp>
        <p:sp>
          <p:nvSpPr>
            <p:cNvPr id="125012" name="Rectangle 44"/>
            <p:cNvSpPr>
              <a:spLocks noChangeArrowheads="1"/>
            </p:cNvSpPr>
            <p:nvPr/>
          </p:nvSpPr>
          <p:spPr bwMode="auto">
            <a:xfrm>
              <a:off x="727" y="1152"/>
              <a:ext cx="728" cy="384"/>
            </a:xfrm>
            <a:prstGeom prst="rect">
              <a:avLst/>
            </a:prstGeom>
            <a:noFill/>
            <a:ln w="7">
              <a:solidFill>
                <a:srgbClr val="003BF6"/>
              </a:solidFill>
              <a:miter lim="800000"/>
            </a:ln>
          </p:spPr>
          <p:txBody>
            <a:bodyPr/>
            <a:lstStyle/>
            <a:p>
              <a:endParaRPr lang="zh-CN" altLang="en-US"/>
            </a:p>
          </p:txBody>
        </p:sp>
      </p:grpSp>
      <p:grpSp>
        <p:nvGrpSpPr>
          <p:cNvPr id="124945" name="Group 45"/>
          <p:cNvGrpSpPr/>
          <p:nvPr/>
        </p:nvGrpSpPr>
        <p:grpSpPr bwMode="auto">
          <a:xfrm>
            <a:off x="5370513" y="3128963"/>
            <a:ext cx="2414587" cy="609600"/>
            <a:chOff x="1455" y="1152"/>
            <a:chExt cx="728" cy="384"/>
          </a:xfrm>
        </p:grpSpPr>
        <p:sp>
          <p:nvSpPr>
            <p:cNvPr id="125009" name="Rectangle 46"/>
            <p:cNvSpPr>
              <a:spLocks noChangeArrowheads="1"/>
            </p:cNvSpPr>
            <p:nvPr/>
          </p:nvSpPr>
          <p:spPr bwMode="auto">
            <a:xfrm>
              <a:off x="1498" y="1152"/>
              <a:ext cx="642" cy="384"/>
            </a:xfrm>
            <a:prstGeom prst="rect">
              <a:avLst/>
            </a:prstGeom>
            <a:noFill/>
            <a:ln w="9525">
              <a:solidFill>
                <a:srgbClr val="003BF6"/>
              </a:solidFill>
              <a:miter lim="800000"/>
            </a:ln>
          </p:spPr>
          <p:txBody>
            <a:bodyPr anchor="ctr"/>
            <a:lstStyle/>
            <a:p>
              <a:pPr algn="ctr">
                <a:tabLst>
                  <a:tab pos="457200" algn="l"/>
                  <a:tab pos="914400" algn="l"/>
                </a:tabLst>
              </a:pPr>
              <a:r>
                <a:rPr lang="en-US" altLang="zh-CN" b="0"/>
                <a:t>4</a:t>
              </a:r>
              <a:endParaRPr lang="en-US" altLang="zh-CN" b="0"/>
            </a:p>
          </p:txBody>
        </p:sp>
        <p:sp>
          <p:nvSpPr>
            <p:cNvPr id="125010" name="Rectangle 47"/>
            <p:cNvSpPr>
              <a:spLocks noChangeArrowheads="1"/>
            </p:cNvSpPr>
            <p:nvPr/>
          </p:nvSpPr>
          <p:spPr bwMode="auto">
            <a:xfrm>
              <a:off x="1455" y="1152"/>
              <a:ext cx="728" cy="384"/>
            </a:xfrm>
            <a:prstGeom prst="rect">
              <a:avLst/>
            </a:prstGeom>
            <a:noFill/>
            <a:ln w="7">
              <a:solidFill>
                <a:srgbClr val="003BF6"/>
              </a:solidFill>
              <a:miter lim="800000"/>
            </a:ln>
          </p:spPr>
          <p:txBody>
            <a:bodyPr/>
            <a:lstStyle/>
            <a:p>
              <a:endParaRPr lang="zh-CN" altLang="en-US"/>
            </a:p>
          </p:txBody>
        </p:sp>
      </p:grpSp>
      <p:grpSp>
        <p:nvGrpSpPr>
          <p:cNvPr id="124946" name="Group 48"/>
          <p:cNvGrpSpPr/>
          <p:nvPr/>
        </p:nvGrpSpPr>
        <p:grpSpPr bwMode="auto">
          <a:xfrm>
            <a:off x="7785100" y="3128963"/>
            <a:ext cx="2416175" cy="609600"/>
            <a:chOff x="2183" y="1152"/>
            <a:chExt cx="728" cy="384"/>
          </a:xfrm>
        </p:grpSpPr>
        <p:sp>
          <p:nvSpPr>
            <p:cNvPr id="125007" name="Rectangle 49"/>
            <p:cNvSpPr>
              <a:spLocks noChangeArrowheads="1"/>
            </p:cNvSpPr>
            <p:nvPr/>
          </p:nvSpPr>
          <p:spPr bwMode="auto">
            <a:xfrm>
              <a:off x="2226" y="1152"/>
              <a:ext cx="642" cy="384"/>
            </a:xfrm>
            <a:prstGeom prst="rect">
              <a:avLst/>
            </a:prstGeom>
            <a:noFill/>
            <a:ln w="9525">
              <a:solidFill>
                <a:srgbClr val="003BF6"/>
              </a:solidFill>
              <a:miter lim="800000"/>
            </a:ln>
          </p:spPr>
          <p:txBody>
            <a:bodyPr anchor="ctr"/>
            <a:lstStyle/>
            <a:p>
              <a:pPr algn="ctr">
                <a:tabLst>
                  <a:tab pos="457200" algn="l"/>
                  <a:tab pos="914400" algn="l"/>
                </a:tabLst>
              </a:pPr>
              <a:r>
                <a:rPr lang="en-US" altLang="zh-CN" b="0"/>
                <a:t>200</a:t>
              </a:r>
              <a:endParaRPr lang="en-US" altLang="zh-CN" b="0"/>
            </a:p>
          </p:txBody>
        </p:sp>
        <p:sp>
          <p:nvSpPr>
            <p:cNvPr id="125008" name="Rectangle 50"/>
            <p:cNvSpPr>
              <a:spLocks noChangeArrowheads="1"/>
            </p:cNvSpPr>
            <p:nvPr/>
          </p:nvSpPr>
          <p:spPr bwMode="auto">
            <a:xfrm>
              <a:off x="2183" y="1152"/>
              <a:ext cx="728" cy="384"/>
            </a:xfrm>
            <a:prstGeom prst="rect">
              <a:avLst/>
            </a:prstGeom>
            <a:noFill/>
            <a:ln w="7">
              <a:solidFill>
                <a:srgbClr val="003BF6"/>
              </a:solidFill>
              <a:miter lim="800000"/>
            </a:ln>
          </p:spPr>
          <p:txBody>
            <a:bodyPr/>
            <a:lstStyle/>
            <a:p>
              <a:endParaRPr lang="zh-CN" altLang="en-US"/>
            </a:p>
          </p:txBody>
        </p:sp>
      </p:grpSp>
      <p:grpSp>
        <p:nvGrpSpPr>
          <p:cNvPr id="124947" name="Group 51"/>
          <p:cNvGrpSpPr/>
          <p:nvPr/>
        </p:nvGrpSpPr>
        <p:grpSpPr bwMode="auto">
          <a:xfrm>
            <a:off x="542925" y="3733800"/>
            <a:ext cx="2411413" cy="609600"/>
            <a:chOff x="0" y="1536"/>
            <a:chExt cx="727" cy="384"/>
          </a:xfrm>
        </p:grpSpPr>
        <p:sp>
          <p:nvSpPr>
            <p:cNvPr id="125005" name="Rectangle 52"/>
            <p:cNvSpPr>
              <a:spLocks noChangeArrowheads="1"/>
            </p:cNvSpPr>
            <p:nvPr/>
          </p:nvSpPr>
          <p:spPr bwMode="auto">
            <a:xfrm>
              <a:off x="43" y="1536"/>
              <a:ext cx="641" cy="384"/>
            </a:xfrm>
            <a:prstGeom prst="rect">
              <a:avLst/>
            </a:prstGeom>
            <a:noFill/>
            <a:ln w="9525">
              <a:solidFill>
                <a:srgbClr val="003BF6"/>
              </a:solidFill>
              <a:miter lim="800000"/>
            </a:ln>
          </p:spPr>
          <p:txBody>
            <a:bodyPr anchor="ctr"/>
            <a:lstStyle/>
            <a:p>
              <a:pPr algn="ctr">
                <a:tabLst>
                  <a:tab pos="914400" algn="l"/>
                </a:tabLst>
              </a:pPr>
              <a:r>
                <a:rPr lang="zh-CN" altLang="en-US"/>
                <a:t>决  策</a:t>
              </a:r>
              <a:endParaRPr lang="zh-CN" altLang="en-US" b="0"/>
            </a:p>
          </p:txBody>
        </p:sp>
        <p:sp>
          <p:nvSpPr>
            <p:cNvPr id="125006" name="Rectangle 53"/>
            <p:cNvSpPr>
              <a:spLocks noChangeArrowheads="1"/>
            </p:cNvSpPr>
            <p:nvPr/>
          </p:nvSpPr>
          <p:spPr bwMode="auto">
            <a:xfrm>
              <a:off x="0" y="1536"/>
              <a:ext cx="727" cy="384"/>
            </a:xfrm>
            <a:prstGeom prst="rect">
              <a:avLst/>
            </a:prstGeom>
            <a:noFill/>
            <a:ln w="7">
              <a:solidFill>
                <a:srgbClr val="003BF6"/>
              </a:solidFill>
              <a:miter lim="800000"/>
            </a:ln>
          </p:spPr>
          <p:txBody>
            <a:bodyPr/>
            <a:lstStyle/>
            <a:p>
              <a:endParaRPr lang="zh-CN" altLang="en-US"/>
            </a:p>
          </p:txBody>
        </p:sp>
      </p:grpSp>
      <p:grpSp>
        <p:nvGrpSpPr>
          <p:cNvPr id="124948" name="Group 54"/>
          <p:cNvGrpSpPr/>
          <p:nvPr/>
        </p:nvGrpSpPr>
        <p:grpSpPr bwMode="auto">
          <a:xfrm>
            <a:off x="2954338" y="3738563"/>
            <a:ext cx="2416175" cy="609600"/>
            <a:chOff x="727" y="1536"/>
            <a:chExt cx="728" cy="384"/>
          </a:xfrm>
        </p:grpSpPr>
        <p:sp>
          <p:nvSpPr>
            <p:cNvPr id="125003" name="Rectangle 55"/>
            <p:cNvSpPr>
              <a:spLocks noChangeArrowheads="1"/>
            </p:cNvSpPr>
            <p:nvPr/>
          </p:nvSpPr>
          <p:spPr bwMode="auto">
            <a:xfrm>
              <a:off x="770" y="1536"/>
              <a:ext cx="642" cy="384"/>
            </a:xfrm>
            <a:prstGeom prst="rect">
              <a:avLst/>
            </a:prstGeom>
            <a:noFill/>
            <a:ln w="9525">
              <a:solidFill>
                <a:srgbClr val="003BF6"/>
              </a:solidFill>
              <a:miter lim="800000"/>
            </a:ln>
          </p:spPr>
          <p:txBody>
            <a:bodyPr anchor="ctr"/>
            <a:lstStyle/>
            <a:p>
              <a:pPr algn="ctr">
                <a:tabLst>
                  <a:tab pos="914400" algn="l"/>
                </a:tabLst>
              </a:pPr>
              <a:r>
                <a:rPr lang="en-US" altLang="zh-CN" b="0"/>
                <a:t>25%</a:t>
              </a:r>
              <a:endParaRPr lang="en-US" altLang="zh-CN" b="0"/>
            </a:p>
          </p:txBody>
        </p:sp>
        <p:sp>
          <p:nvSpPr>
            <p:cNvPr id="125004" name="Rectangle 56"/>
            <p:cNvSpPr>
              <a:spLocks noChangeArrowheads="1"/>
            </p:cNvSpPr>
            <p:nvPr/>
          </p:nvSpPr>
          <p:spPr bwMode="auto">
            <a:xfrm>
              <a:off x="727" y="1536"/>
              <a:ext cx="728" cy="384"/>
            </a:xfrm>
            <a:prstGeom prst="rect">
              <a:avLst/>
            </a:prstGeom>
            <a:noFill/>
            <a:ln w="7">
              <a:solidFill>
                <a:srgbClr val="003BF6"/>
              </a:solidFill>
              <a:miter lim="800000"/>
            </a:ln>
          </p:spPr>
          <p:txBody>
            <a:bodyPr/>
            <a:lstStyle/>
            <a:p>
              <a:endParaRPr lang="zh-CN" altLang="en-US"/>
            </a:p>
          </p:txBody>
        </p:sp>
      </p:grpSp>
      <p:grpSp>
        <p:nvGrpSpPr>
          <p:cNvPr id="124949" name="Group 57"/>
          <p:cNvGrpSpPr/>
          <p:nvPr/>
        </p:nvGrpSpPr>
        <p:grpSpPr bwMode="auto">
          <a:xfrm>
            <a:off x="5370513" y="3738563"/>
            <a:ext cx="2414587" cy="609600"/>
            <a:chOff x="1455" y="1536"/>
            <a:chExt cx="728" cy="384"/>
          </a:xfrm>
        </p:grpSpPr>
        <p:sp>
          <p:nvSpPr>
            <p:cNvPr id="125001" name="Rectangle 58"/>
            <p:cNvSpPr>
              <a:spLocks noChangeArrowheads="1"/>
            </p:cNvSpPr>
            <p:nvPr/>
          </p:nvSpPr>
          <p:spPr bwMode="auto">
            <a:xfrm>
              <a:off x="1498" y="1536"/>
              <a:ext cx="642" cy="384"/>
            </a:xfrm>
            <a:prstGeom prst="rect">
              <a:avLst/>
            </a:prstGeom>
            <a:noFill/>
            <a:ln w="9525">
              <a:solidFill>
                <a:srgbClr val="003BF6"/>
              </a:solidFill>
              <a:miter lim="800000"/>
            </a:ln>
          </p:spPr>
          <p:txBody>
            <a:bodyPr anchor="ctr"/>
            <a:lstStyle/>
            <a:p>
              <a:pPr algn="ctr">
                <a:tabLst>
                  <a:tab pos="457200" algn="l"/>
                  <a:tab pos="914400" algn="l"/>
                </a:tabLst>
              </a:pPr>
              <a:r>
                <a:rPr lang="en-US" altLang="zh-CN" b="0"/>
                <a:t>5</a:t>
              </a:r>
              <a:endParaRPr lang="en-US" altLang="zh-CN" b="0"/>
            </a:p>
          </p:txBody>
        </p:sp>
        <p:sp>
          <p:nvSpPr>
            <p:cNvPr id="125002" name="Rectangle 59"/>
            <p:cNvSpPr>
              <a:spLocks noChangeArrowheads="1"/>
            </p:cNvSpPr>
            <p:nvPr/>
          </p:nvSpPr>
          <p:spPr bwMode="auto">
            <a:xfrm>
              <a:off x="1455" y="1536"/>
              <a:ext cx="728" cy="384"/>
            </a:xfrm>
            <a:prstGeom prst="rect">
              <a:avLst/>
            </a:prstGeom>
            <a:noFill/>
            <a:ln w="7">
              <a:solidFill>
                <a:srgbClr val="003BF6"/>
              </a:solidFill>
              <a:miter lim="800000"/>
            </a:ln>
          </p:spPr>
          <p:txBody>
            <a:bodyPr/>
            <a:lstStyle/>
            <a:p>
              <a:endParaRPr lang="zh-CN" altLang="en-US"/>
            </a:p>
          </p:txBody>
        </p:sp>
      </p:grpSp>
      <p:grpSp>
        <p:nvGrpSpPr>
          <p:cNvPr id="124950" name="Group 60"/>
          <p:cNvGrpSpPr/>
          <p:nvPr/>
        </p:nvGrpSpPr>
        <p:grpSpPr bwMode="auto">
          <a:xfrm>
            <a:off x="7785100" y="3738563"/>
            <a:ext cx="2416175" cy="609600"/>
            <a:chOff x="2183" y="1536"/>
            <a:chExt cx="728" cy="384"/>
          </a:xfrm>
        </p:grpSpPr>
        <p:sp>
          <p:nvSpPr>
            <p:cNvPr id="124999" name="Rectangle 61"/>
            <p:cNvSpPr>
              <a:spLocks noChangeArrowheads="1"/>
            </p:cNvSpPr>
            <p:nvPr/>
          </p:nvSpPr>
          <p:spPr bwMode="auto">
            <a:xfrm>
              <a:off x="2226" y="1536"/>
              <a:ext cx="642" cy="384"/>
            </a:xfrm>
            <a:prstGeom prst="rect">
              <a:avLst/>
            </a:prstGeom>
            <a:noFill/>
            <a:ln w="9525">
              <a:solidFill>
                <a:srgbClr val="003BF6"/>
              </a:solidFill>
              <a:miter lim="800000"/>
            </a:ln>
          </p:spPr>
          <p:txBody>
            <a:bodyPr anchor="ctr"/>
            <a:lstStyle/>
            <a:p>
              <a:pPr algn="ctr">
                <a:tabLst>
                  <a:tab pos="457200" algn="l"/>
                  <a:tab pos="914400" algn="l"/>
                </a:tabLst>
              </a:pPr>
              <a:r>
                <a:rPr lang="en-US" altLang="zh-CN" b="0"/>
                <a:t>250</a:t>
              </a:r>
              <a:endParaRPr lang="en-US" altLang="zh-CN" b="0"/>
            </a:p>
          </p:txBody>
        </p:sp>
        <p:sp>
          <p:nvSpPr>
            <p:cNvPr id="125000" name="Rectangle 62"/>
            <p:cNvSpPr>
              <a:spLocks noChangeArrowheads="1"/>
            </p:cNvSpPr>
            <p:nvPr/>
          </p:nvSpPr>
          <p:spPr bwMode="auto">
            <a:xfrm>
              <a:off x="2183" y="1536"/>
              <a:ext cx="728" cy="384"/>
            </a:xfrm>
            <a:prstGeom prst="rect">
              <a:avLst/>
            </a:prstGeom>
            <a:noFill/>
            <a:ln w="7">
              <a:solidFill>
                <a:srgbClr val="003BF6"/>
              </a:solidFill>
              <a:miter lim="800000"/>
            </a:ln>
          </p:spPr>
          <p:txBody>
            <a:bodyPr/>
            <a:lstStyle/>
            <a:p>
              <a:endParaRPr lang="zh-CN" altLang="en-US"/>
            </a:p>
          </p:txBody>
        </p:sp>
      </p:grpSp>
      <p:grpSp>
        <p:nvGrpSpPr>
          <p:cNvPr id="124951" name="Group 63"/>
          <p:cNvGrpSpPr/>
          <p:nvPr/>
        </p:nvGrpSpPr>
        <p:grpSpPr bwMode="auto">
          <a:xfrm>
            <a:off x="542925" y="4343400"/>
            <a:ext cx="2411413" cy="609600"/>
            <a:chOff x="0" y="1920"/>
            <a:chExt cx="727" cy="384"/>
          </a:xfrm>
        </p:grpSpPr>
        <p:sp>
          <p:nvSpPr>
            <p:cNvPr id="124997" name="Rectangle 64"/>
            <p:cNvSpPr>
              <a:spLocks noChangeArrowheads="1"/>
            </p:cNvSpPr>
            <p:nvPr/>
          </p:nvSpPr>
          <p:spPr bwMode="auto">
            <a:xfrm>
              <a:off x="43" y="1920"/>
              <a:ext cx="641" cy="384"/>
            </a:xfrm>
            <a:prstGeom prst="rect">
              <a:avLst/>
            </a:prstGeom>
            <a:noFill/>
            <a:ln w="9525">
              <a:solidFill>
                <a:srgbClr val="003BF6"/>
              </a:solidFill>
              <a:miter lim="800000"/>
            </a:ln>
          </p:spPr>
          <p:txBody>
            <a:bodyPr anchor="ctr"/>
            <a:lstStyle/>
            <a:p>
              <a:pPr algn="ctr">
                <a:tabLst>
                  <a:tab pos="914400" algn="l"/>
                </a:tabLst>
              </a:pPr>
              <a:r>
                <a:rPr lang="zh-CN" altLang="en-US"/>
                <a:t>预算影响</a:t>
              </a:r>
              <a:endParaRPr lang="zh-CN" altLang="en-US" b="0"/>
            </a:p>
          </p:txBody>
        </p:sp>
        <p:sp>
          <p:nvSpPr>
            <p:cNvPr id="124998" name="Rectangle 65"/>
            <p:cNvSpPr>
              <a:spLocks noChangeArrowheads="1"/>
            </p:cNvSpPr>
            <p:nvPr/>
          </p:nvSpPr>
          <p:spPr bwMode="auto">
            <a:xfrm>
              <a:off x="0" y="1920"/>
              <a:ext cx="727" cy="384"/>
            </a:xfrm>
            <a:prstGeom prst="rect">
              <a:avLst/>
            </a:prstGeom>
            <a:noFill/>
            <a:ln w="7">
              <a:solidFill>
                <a:srgbClr val="003BF6"/>
              </a:solidFill>
              <a:miter lim="800000"/>
            </a:ln>
          </p:spPr>
          <p:txBody>
            <a:bodyPr/>
            <a:lstStyle/>
            <a:p>
              <a:endParaRPr lang="zh-CN" altLang="en-US"/>
            </a:p>
          </p:txBody>
        </p:sp>
      </p:grpSp>
      <p:grpSp>
        <p:nvGrpSpPr>
          <p:cNvPr id="124952" name="Group 66"/>
          <p:cNvGrpSpPr/>
          <p:nvPr/>
        </p:nvGrpSpPr>
        <p:grpSpPr bwMode="auto">
          <a:xfrm>
            <a:off x="2954338" y="4348163"/>
            <a:ext cx="2416175" cy="609600"/>
            <a:chOff x="727" y="1920"/>
            <a:chExt cx="728" cy="384"/>
          </a:xfrm>
        </p:grpSpPr>
        <p:sp>
          <p:nvSpPr>
            <p:cNvPr id="124995" name="Rectangle 67"/>
            <p:cNvSpPr>
              <a:spLocks noChangeArrowheads="1"/>
            </p:cNvSpPr>
            <p:nvPr/>
          </p:nvSpPr>
          <p:spPr bwMode="auto">
            <a:xfrm>
              <a:off x="770" y="1920"/>
              <a:ext cx="642" cy="384"/>
            </a:xfrm>
            <a:prstGeom prst="rect">
              <a:avLst/>
            </a:prstGeom>
            <a:noFill/>
            <a:ln w="9525">
              <a:solidFill>
                <a:srgbClr val="003BF6"/>
              </a:solidFill>
              <a:miter lim="800000"/>
            </a:ln>
          </p:spPr>
          <p:txBody>
            <a:bodyPr anchor="ctr"/>
            <a:lstStyle/>
            <a:p>
              <a:pPr algn="ctr">
                <a:tabLst>
                  <a:tab pos="914400" algn="l"/>
                </a:tabLst>
              </a:pPr>
              <a:r>
                <a:rPr lang="en-US" altLang="zh-CN" b="0"/>
                <a:t>10%</a:t>
              </a:r>
              <a:endParaRPr lang="en-US" altLang="zh-CN" b="0"/>
            </a:p>
          </p:txBody>
        </p:sp>
        <p:sp>
          <p:nvSpPr>
            <p:cNvPr id="124996" name="Rectangle 68"/>
            <p:cNvSpPr>
              <a:spLocks noChangeArrowheads="1"/>
            </p:cNvSpPr>
            <p:nvPr/>
          </p:nvSpPr>
          <p:spPr bwMode="auto">
            <a:xfrm>
              <a:off x="727" y="1920"/>
              <a:ext cx="728" cy="384"/>
            </a:xfrm>
            <a:prstGeom prst="rect">
              <a:avLst/>
            </a:prstGeom>
            <a:noFill/>
            <a:ln w="7">
              <a:solidFill>
                <a:srgbClr val="003BF6"/>
              </a:solidFill>
              <a:miter lim="800000"/>
            </a:ln>
          </p:spPr>
          <p:txBody>
            <a:bodyPr/>
            <a:lstStyle/>
            <a:p>
              <a:endParaRPr lang="zh-CN" altLang="en-US"/>
            </a:p>
          </p:txBody>
        </p:sp>
      </p:grpSp>
      <p:grpSp>
        <p:nvGrpSpPr>
          <p:cNvPr id="124953" name="Group 69"/>
          <p:cNvGrpSpPr/>
          <p:nvPr/>
        </p:nvGrpSpPr>
        <p:grpSpPr bwMode="auto">
          <a:xfrm>
            <a:off x="5370513" y="4348163"/>
            <a:ext cx="2414587" cy="609600"/>
            <a:chOff x="1455" y="1920"/>
            <a:chExt cx="728" cy="384"/>
          </a:xfrm>
        </p:grpSpPr>
        <p:sp>
          <p:nvSpPr>
            <p:cNvPr id="124993" name="Rectangle 70"/>
            <p:cNvSpPr>
              <a:spLocks noChangeArrowheads="1"/>
            </p:cNvSpPr>
            <p:nvPr/>
          </p:nvSpPr>
          <p:spPr bwMode="auto">
            <a:xfrm>
              <a:off x="1498" y="1920"/>
              <a:ext cx="642" cy="384"/>
            </a:xfrm>
            <a:prstGeom prst="rect">
              <a:avLst/>
            </a:prstGeom>
            <a:noFill/>
            <a:ln w="9525">
              <a:solidFill>
                <a:srgbClr val="003BF6"/>
              </a:solidFill>
              <a:miter lim="800000"/>
            </a:ln>
          </p:spPr>
          <p:txBody>
            <a:bodyPr anchor="ctr"/>
            <a:lstStyle/>
            <a:p>
              <a:pPr algn="ctr">
                <a:tabLst>
                  <a:tab pos="457200" algn="l"/>
                  <a:tab pos="914400" algn="l"/>
                </a:tabLst>
              </a:pPr>
              <a:r>
                <a:rPr lang="en-US" altLang="zh-CN" b="0"/>
                <a:t>4</a:t>
              </a:r>
              <a:endParaRPr lang="en-US" altLang="zh-CN" b="0"/>
            </a:p>
          </p:txBody>
        </p:sp>
        <p:sp>
          <p:nvSpPr>
            <p:cNvPr id="124994" name="Rectangle 71"/>
            <p:cNvSpPr>
              <a:spLocks noChangeArrowheads="1"/>
            </p:cNvSpPr>
            <p:nvPr/>
          </p:nvSpPr>
          <p:spPr bwMode="auto">
            <a:xfrm>
              <a:off x="1455" y="1920"/>
              <a:ext cx="728" cy="384"/>
            </a:xfrm>
            <a:prstGeom prst="rect">
              <a:avLst/>
            </a:prstGeom>
            <a:noFill/>
            <a:ln w="7">
              <a:solidFill>
                <a:srgbClr val="003BF6"/>
              </a:solidFill>
              <a:miter lim="800000"/>
            </a:ln>
          </p:spPr>
          <p:txBody>
            <a:bodyPr/>
            <a:lstStyle/>
            <a:p>
              <a:endParaRPr lang="zh-CN" altLang="en-US"/>
            </a:p>
          </p:txBody>
        </p:sp>
      </p:grpSp>
      <p:grpSp>
        <p:nvGrpSpPr>
          <p:cNvPr id="124954" name="Group 72"/>
          <p:cNvGrpSpPr/>
          <p:nvPr/>
        </p:nvGrpSpPr>
        <p:grpSpPr bwMode="auto">
          <a:xfrm>
            <a:off x="7785100" y="4348163"/>
            <a:ext cx="2416175" cy="609600"/>
            <a:chOff x="2183" y="1920"/>
            <a:chExt cx="728" cy="384"/>
          </a:xfrm>
        </p:grpSpPr>
        <p:sp>
          <p:nvSpPr>
            <p:cNvPr id="124991" name="Rectangle 73"/>
            <p:cNvSpPr>
              <a:spLocks noChangeArrowheads="1"/>
            </p:cNvSpPr>
            <p:nvPr/>
          </p:nvSpPr>
          <p:spPr bwMode="auto">
            <a:xfrm>
              <a:off x="2226" y="1920"/>
              <a:ext cx="642" cy="384"/>
            </a:xfrm>
            <a:prstGeom prst="rect">
              <a:avLst/>
            </a:prstGeom>
            <a:noFill/>
            <a:ln w="9525">
              <a:solidFill>
                <a:srgbClr val="003BF6"/>
              </a:solidFill>
              <a:miter lim="800000"/>
            </a:ln>
          </p:spPr>
          <p:txBody>
            <a:bodyPr anchor="ctr"/>
            <a:lstStyle/>
            <a:p>
              <a:pPr algn="ctr">
                <a:tabLst>
                  <a:tab pos="457200" algn="l"/>
                  <a:tab pos="914400" algn="l"/>
                </a:tabLst>
              </a:pPr>
              <a:r>
                <a:rPr lang="en-US" altLang="zh-CN" b="0"/>
                <a:t>80</a:t>
              </a:r>
              <a:endParaRPr lang="en-US" altLang="zh-CN" b="0"/>
            </a:p>
          </p:txBody>
        </p:sp>
        <p:sp>
          <p:nvSpPr>
            <p:cNvPr id="124992" name="Rectangle 74"/>
            <p:cNvSpPr>
              <a:spLocks noChangeArrowheads="1"/>
            </p:cNvSpPr>
            <p:nvPr/>
          </p:nvSpPr>
          <p:spPr bwMode="auto">
            <a:xfrm>
              <a:off x="2183" y="1920"/>
              <a:ext cx="728" cy="384"/>
            </a:xfrm>
            <a:prstGeom prst="rect">
              <a:avLst/>
            </a:prstGeom>
            <a:noFill/>
            <a:ln w="7">
              <a:solidFill>
                <a:srgbClr val="003BF6"/>
              </a:solidFill>
              <a:miter lim="800000"/>
            </a:ln>
          </p:spPr>
          <p:txBody>
            <a:bodyPr/>
            <a:lstStyle/>
            <a:p>
              <a:endParaRPr lang="zh-CN" altLang="en-US"/>
            </a:p>
          </p:txBody>
        </p:sp>
      </p:grpSp>
      <p:grpSp>
        <p:nvGrpSpPr>
          <p:cNvPr id="124955" name="Group 75"/>
          <p:cNvGrpSpPr/>
          <p:nvPr/>
        </p:nvGrpSpPr>
        <p:grpSpPr bwMode="auto">
          <a:xfrm>
            <a:off x="542925" y="4953000"/>
            <a:ext cx="2411413" cy="609600"/>
            <a:chOff x="0" y="2304"/>
            <a:chExt cx="727" cy="384"/>
          </a:xfrm>
        </p:grpSpPr>
        <p:sp>
          <p:nvSpPr>
            <p:cNvPr id="124989" name="Rectangle 76"/>
            <p:cNvSpPr>
              <a:spLocks noChangeArrowheads="1"/>
            </p:cNvSpPr>
            <p:nvPr/>
          </p:nvSpPr>
          <p:spPr bwMode="auto">
            <a:xfrm>
              <a:off x="43" y="2304"/>
              <a:ext cx="641" cy="384"/>
            </a:xfrm>
            <a:prstGeom prst="rect">
              <a:avLst/>
            </a:prstGeom>
            <a:noFill/>
            <a:ln w="9525">
              <a:solidFill>
                <a:srgbClr val="003BF6"/>
              </a:solidFill>
              <a:miter lim="800000"/>
            </a:ln>
          </p:spPr>
          <p:txBody>
            <a:bodyPr anchor="ctr"/>
            <a:lstStyle/>
            <a:p>
              <a:pPr algn="ctr">
                <a:tabLst>
                  <a:tab pos="914400" algn="l"/>
                </a:tabLst>
              </a:pPr>
              <a:r>
                <a:rPr lang="zh-CN" altLang="en-US"/>
                <a:t>沟  通</a:t>
              </a:r>
              <a:endParaRPr lang="zh-CN" altLang="en-US" b="0"/>
            </a:p>
          </p:txBody>
        </p:sp>
        <p:sp>
          <p:nvSpPr>
            <p:cNvPr id="124990" name="Rectangle 77"/>
            <p:cNvSpPr>
              <a:spLocks noChangeArrowheads="1"/>
            </p:cNvSpPr>
            <p:nvPr/>
          </p:nvSpPr>
          <p:spPr bwMode="auto">
            <a:xfrm>
              <a:off x="0" y="2304"/>
              <a:ext cx="727" cy="384"/>
            </a:xfrm>
            <a:prstGeom prst="rect">
              <a:avLst/>
            </a:prstGeom>
            <a:noFill/>
            <a:ln w="7">
              <a:solidFill>
                <a:srgbClr val="003BF6"/>
              </a:solidFill>
              <a:miter lim="800000"/>
            </a:ln>
          </p:spPr>
          <p:txBody>
            <a:bodyPr/>
            <a:lstStyle/>
            <a:p>
              <a:endParaRPr lang="zh-CN" altLang="en-US"/>
            </a:p>
          </p:txBody>
        </p:sp>
      </p:grpSp>
      <p:grpSp>
        <p:nvGrpSpPr>
          <p:cNvPr id="124956" name="Group 78"/>
          <p:cNvGrpSpPr/>
          <p:nvPr/>
        </p:nvGrpSpPr>
        <p:grpSpPr bwMode="auto">
          <a:xfrm>
            <a:off x="2954338" y="4957763"/>
            <a:ext cx="2416175" cy="609600"/>
            <a:chOff x="727" y="2304"/>
            <a:chExt cx="728" cy="384"/>
          </a:xfrm>
        </p:grpSpPr>
        <p:sp>
          <p:nvSpPr>
            <p:cNvPr id="124987" name="Rectangle 79"/>
            <p:cNvSpPr>
              <a:spLocks noChangeArrowheads="1"/>
            </p:cNvSpPr>
            <p:nvPr/>
          </p:nvSpPr>
          <p:spPr bwMode="auto">
            <a:xfrm>
              <a:off x="770" y="2304"/>
              <a:ext cx="642" cy="384"/>
            </a:xfrm>
            <a:prstGeom prst="rect">
              <a:avLst/>
            </a:prstGeom>
            <a:noFill/>
            <a:ln w="9525">
              <a:solidFill>
                <a:srgbClr val="003BF6"/>
              </a:solidFill>
              <a:miter lim="800000"/>
            </a:ln>
          </p:spPr>
          <p:txBody>
            <a:bodyPr anchor="ctr"/>
            <a:lstStyle/>
            <a:p>
              <a:pPr algn="ctr">
                <a:tabLst>
                  <a:tab pos="914400" algn="l"/>
                </a:tabLst>
              </a:pPr>
              <a:r>
                <a:rPr lang="en-US" altLang="zh-CN" b="0"/>
                <a:t>10%</a:t>
              </a:r>
              <a:endParaRPr lang="en-US" altLang="zh-CN" b="0"/>
            </a:p>
          </p:txBody>
        </p:sp>
        <p:sp>
          <p:nvSpPr>
            <p:cNvPr id="124988" name="Rectangle 80"/>
            <p:cNvSpPr>
              <a:spLocks noChangeArrowheads="1"/>
            </p:cNvSpPr>
            <p:nvPr/>
          </p:nvSpPr>
          <p:spPr bwMode="auto">
            <a:xfrm>
              <a:off x="727" y="2304"/>
              <a:ext cx="728" cy="384"/>
            </a:xfrm>
            <a:prstGeom prst="rect">
              <a:avLst/>
            </a:prstGeom>
            <a:noFill/>
            <a:ln w="7">
              <a:solidFill>
                <a:srgbClr val="003BF6"/>
              </a:solidFill>
              <a:miter lim="800000"/>
            </a:ln>
          </p:spPr>
          <p:txBody>
            <a:bodyPr/>
            <a:lstStyle/>
            <a:p>
              <a:endParaRPr lang="zh-CN" altLang="en-US"/>
            </a:p>
          </p:txBody>
        </p:sp>
      </p:grpSp>
      <p:grpSp>
        <p:nvGrpSpPr>
          <p:cNvPr id="124957" name="Group 81"/>
          <p:cNvGrpSpPr/>
          <p:nvPr/>
        </p:nvGrpSpPr>
        <p:grpSpPr bwMode="auto">
          <a:xfrm>
            <a:off x="5370513" y="4957763"/>
            <a:ext cx="2414587" cy="609600"/>
            <a:chOff x="1455" y="2304"/>
            <a:chExt cx="728" cy="384"/>
          </a:xfrm>
        </p:grpSpPr>
        <p:sp>
          <p:nvSpPr>
            <p:cNvPr id="124985" name="Rectangle 82"/>
            <p:cNvSpPr>
              <a:spLocks noChangeArrowheads="1"/>
            </p:cNvSpPr>
            <p:nvPr/>
          </p:nvSpPr>
          <p:spPr bwMode="auto">
            <a:xfrm>
              <a:off x="1498" y="2304"/>
              <a:ext cx="642" cy="384"/>
            </a:xfrm>
            <a:prstGeom prst="rect">
              <a:avLst/>
            </a:prstGeom>
            <a:noFill/>
            <a:ln w="9525">
              <a:solidFill>
                <a:srgbClr val="003BF6"/>
              </a:solidFill>
              <a:miter lim="800000"/>
            </a:ln>
          </p:spPr>
          <p:txBody>
            <a:bodyPr anchor="ctr"/>
            <a:lstStyle/>
            <a:p>
              <a:pPr algn="ctr">
                <a:tabLst>
                  <a:tab pos="457200" algn="l"/>
                  <a:tab pos="914400" algn="l"/>
                </a:tabLst>
              </a:pPr>
              <a:r>
                <a:rPr lang="en-US" altLang="zh-CN" b="0"/>
                <a:t>2</a:t>
              </a:r>
              <a:endParaRPr lang="en-US" altLang="zh-CN" b="0"/>
            </a:p>
          </p:txBody>
        </p:sp>
        <p:sp>
          <p:nvSpPr>
            <p:cNvPr id="124986" name="Rectangle 83"/>
            <p:cNvSpPr>
              <a:spLocks noChangeArrowheads="1"/>
            </p:cNvSpPr>
            <p:nvPr/>
          </p:nvSpPr>
          <p:spPr bwMode="auto">
            <a:xfrm>
              <a:off x="1455" y="2304"/>
              <a:ext cx="728" cy="384"/>
            </a:xfrm>
            <a:prstGeom prst="rect">
              <a:avLst/>
            </a:prstGeom>
            <a:noFill/>
            <a:ln w="7">
              <a:solidFill>
                <a:srgbClr val="003BF6"/>
              </a:solidFill>
              <a:miter lim="800000"/>
            </a:ln>
          </p:spPr>
          <p:txBody>
            <a:bodyPr/>
            <a:lstStyle/>
            <a:p>
              <a:endParaRPr lang="zh-CN" altLang="en-US"/>
            </a:p>
          </p:txBody>
        </p:sp>
      </p:grpSp>
      <p:grpSp>
        <p:nvGrpSpPr>
          <p:cNvPr id="124958" name="Group 84"/>
          <p:cNvGrpSpPr/>
          <p:nvPr/>
        </p:nvGrpSpPr>
        <p:grpSpPr bwMode="auto">
          <a:xfrm>
            <a:off x="7785100" y="4957763"/>
            <a:ext cx="2416175" cy="609600"/>
            <a:chOff x="2183" y="2304"/>
            <a:chExt cx="728" cy="384"/>
          </a:xfrm>
        </p:grpSpPr>
        <p:sp>
          <p:nvSpPr>
            <p:cNvPr id="124983" name="Rectangle 85"/>
            <p:cNvSpPr>
              <a:spLocks noChangeArrowheads="1"/>
            </p:cNvSpPr>
            <p:nvPr/>
          </p:nvSpPr>
          <p:spPr bwMode="auto">
            <a:xfrm>
              <a:off x="2226" y="2304"/>
              <a:ext cx="642" cy="384"/>
            </a:xfrm>
            <a:prstGeom prst="rect">
              <a:avLst/>
            </a:prstGeom>
            <a:noFill/>
            <a:ln w="9525">
              <a:solidFill>
                <a:srgbClr val="003BF6"/>
              </a:solidFill>
              <a:miter lim="800000"/>
            </a:ln>
          </p:spPr>
          <p:txBody>
            <a:bodyPr anchor="ctr"/>
            <a:lstStyle/>
            <a:p>
              <a:pPr algn="ctr">
                <a:tabLst>
                  <a:tab pos="457200" algn="l"/>
                  <a:tab pos="914400" algn="l"/>
                </a:tabLst>
              </a:pPr>
              <a:r>
                <a:rPr lang="en-US" altLang="zh-CN" b="0"/>
                <a:t>40</a:t>
              </a:r>
              <a:endParaRPr lang="en-US" altLang="zh-CN" b="0"/>
            </a:p>
          </p:txBody>
        </p:sp>
        <p:sp>
          <p:nvSpPr>
            <p:cNvPr id="124984" name="Rectangle 86"/>
            <p:cNvSpPr>
              <a:spLocks noChangeArrowheads="1"/>
            </p:cNvSpPr>
            <p:nvPr/>
          </p:nvSpPr>
          <p:spPr bwMode="auto">
            <a:xfrm>
              <a:off x="2183" y="2304"/>
              <a:ext cx="728" cy="384"/>
            </a:xfrm>
            <a:prstGeom prst="rect">
              <a:avLst/>
            </a:prstGeom>
            <a:noFill/>
            <a:ln w="7">
              <a:solidFill>
                <a:srgbClr val="003BF6"/>
              </a:solidFill>
              <a:miter lim="800000"/>
            </a:ln>
          </p:spPr>
          <p:txBody>
            <a:bodyPr/>
            <a:lstStyle/>
            <a:p>
              <a:endParaRPr lang="zh-CN" altLang="en-US"/>
            </a:p>
          </p:txBody>
        </p:sp>
      </p:grpSp>
      <p:grpSp>
        <p:nvGrpSpPr>
          <p:cNvPr id="124959" name="Group 87"/>
          <p:cNvGrpSpPr/>
          <p:nvPr/>
        </p:nvGrpSpPr>
        <p:grpSpPr bwMode="auto">
          <a:xfrm>
            <a:off x="542925" y="5562600"/>
            <a:ext cx="2411413" cy="609600"/>
            <a:chOff x="0" y="2688"/>
            <a:chExt cx="727" cy="384"/>
          </a:xfrm>
        </p:grpSpPr>
        <p:sp>
          <p:nvSpPr>
            <p:cNvPr id="124981" name="Rectangle 88"/>
            <p:cNvSpPr>
              <a:spLocks noChangeArrowheads="1"/>
            </p:cNvSpPr>
            <p:nvPr/>
          </p:nvSpPr>
          <p:spPr bwMode="auto">
            <a:xfrm>
              <a:off x="43" y="2688"/>
              <a:ext cx="641" cy="384"/>
            </a:xfrm>
            <a:prstGeom prst="rect">
              <a:avLst/>
            </a:prstGeom>
            <a:noFill/>
            <a:ln w="9525">
              <a:solidFill>
                <a:srgbClr val="003BF6"/>
              </a:solidFill>
              <a:miter lim="800000"/>
            </a:ln>
          </p:spPr>
          <p:txBody>
            <a:bodyPr anchor="ctr"/>
            <a:lstStyle/>
            <a:p>
              <a:pPr algn="ctr">
                <a:tabLst>
                  <a:tab pos="914400" algn="l"/>
                </a:tabLst>
              </a:pPr>
              <a:r>
                <a:rPr lang="zh-CN" altLang="en-US"/>
                <a:t>工作条件</a:t>
              </a:r>
              <a:endParaRPr lang="zh-CN" altLang="en-US" b="0"/>
            </a:p>
          </p:txBody>
        </p:sp>
        <p:sp>
          <p:nvSpPr>
            <p:cNvPr id="124982" name="Rectangle 89"/>
            <p:cNvSpPr>
              <a:spLocks noChangeArrowheads="1"/>
            </p:cNvSpPr>
            <p:nvPr/>
          </p:nvSpPr>
          <p:spPr bwMode="auto">
            <a:xfrm>
              <a:off x="0" y="2688"/>
              <a:ext cx="727" cy="384"/>
            </a:xfrm>
            <a:prstGeom prst="rect">
              <a:avLst/>
            </a:prstGeom>
            <a:noFill/>
            <a:ln w="7">
              <a:solidFill>
                <a:srgbClr val="003BF6"/>
              </a:solidFill>
              <a:miter lim="800000"/>
            </a:ln>
          </p:spPr>
          <p:txBody>
            <a:bodyPr/>
            <a:lstStyle/>
            <a:p>
              <a:endParaRPr lang="zh-CN" altLang="en-US"/>
            </a:p>
          </p:txBody>
        </p:sp>
      </p:grpSp>
      <p:grpSp>
        <p:nvGrpSpPr>
          <p:cNvPr id="124960" name="Group 90"/>
          <p:cNvGrpSpPr/>
          <p:nvPr/>
        </p:nvGrpSpPr>
        <p:grpSpPr bwMode="auto">
          <a:xfrm>
            <a:off x="2954338" y="5567363"/>
            <a:ext cx="2416175" cy="609600"/>
            <a:chOff x="727" y="2688"/>
            <a:chExt cx="728" cy="384"/>
          </a:xfrm>
        </p:grpSpPr>
        <p:sp>
          <p:nvSpPr>
            <p:cNvPr id="124979" name="Rectangle 91"/>
            <p:cNvSpPr>
              <a:spLocks noChangeArrowheads="1"/>
            </p:cNvSpPr>
            <p:nvPr/>
          </p:nvSpPr>
          <p:spPr bwMode="auto">
            <a:xfrm>
              <a:off x="770" y="2688"/>
              <a:ext cx="642" cy="384"/>
            </a:xfrm>
            <a:prstGeom prst="rect">
              <a:avLst/>
            </a:prstGeom>
            <a:noFill/>
            <a:ln w="9525">
              <a:solidFill>
                <a:srgbClr val="003BF6"/>
              </a:solidFill>
              <a:miter lim="800000"/>
            </a:ln>
          </p:spPr>
          <p:txBody>
            <a:bodyPr anchor="ctr"/>
            <a:lstStyle/>
            <a:p>
              <a:pPr algn="ctr">
                <a:tabLst>
                  <a:tab pos="914400" algn="l"/>
                </a:tabLst>
              </a:pPr>
              <a:r>
                <a:rPr lang="en-US" altLang="zh-CN" b="0"/>
                <a:t>5%</a:t>
              </a:r>
              <a:endParaRPr lang="en-US" altLang="zh-CN" b="0"/>
            </a:p>
          </p:txBody>
        </p:sp>
        <p:sp>
          <p:nvSpPr>
            <p:cNvPr id="124980" name="Rectangle 92"/>
            <p:cNvSpPr>
              <a:spLocks noChangeArrowheads="1"/>
            </p:cNvSpPr>
            <p:nvPr/>
          </p:nvSpPr>
          <p:spPr bwMode="auto">
            <a:xfrm>
              <a:off x="727" y="2688"/>
              <a:ext cx="728" cy="384"/>
            </a:xfrm>
            <a:prstGeom prst="rect">
              <a:avLst/>
            </a:prstGeom>
            <a:noFill/>
            <a:ln w="7">
              <a:solidFill>
                <a:srgbClr val="003BF6"/>
              </a:solidFill>
              <a:miter lim="800000"/>
            </a:ln>
          </p:spPr>
          <p:txBody>
            <a:bodyPr/>
            <a:lstStyle/>
            <a:p>
              <a:endParaRPr lang="zh-CN" altLang="en-US"/>
            </a:p>
          </p:txBody>
        </p:sp>
      </p:grpSp>
      <p:grpSp>
        <p:nvGrpSpPr>
          <p:cNvPr id="124961" name="Group 93"/>
          <p:cNvGrpSpPr/>
          <p:nvPr/>
        </p:nvGrpSpPr>
        <p:grpSpPr bwMode="auto">
          <a:xfrm>
            <a:off x="5370513" y="5567363"/>
            <a:ext cx="2414587" cy="609600"/>
            <a:chOff x="1455" y="2688"/>
            <a:chExt cx="728" cy="384"/>
          </a:xfrm>
        </p:grpSpPr>
        <p:sp>
          <p:nvSpPr>
            <p:cNvPr id="124977" name="Rectangle 94"/>
            <p:cNvSpPr>
              <a:spLocks noChangeArrowheads="1"/>
            </p:cNvSpPr>
            <p:nvPr/>
          </p:nvSpPr>
          <p:spPr bwMode="auto">
            <a:xfrm>
              <a:off x="1498" y="2688"/>
              <a:ext cx="642" cy="384"/>
            </a:xfrm>
            <a:prstGeom prst="rect">
              <a:avLst/>
            </a:prstGeom>
            <a:noFill/>
            <a:ln w="9525">
              <a:solidFill>
                <a:srgbClr val="003BF6"/>
              </a:solidFill>
              <a:miter lim="800000"/>
            </a:ln>
          </p:spPr>
          <p:txBody>
            <a:bodyPr anchor="ctr"/>
            <a:lstStyle/>
            <a:p>
              <a:pPr algn="ctr">
                <a:tabLst>
                  <a:tab pos="457200" algn="l"/>
                  <a:tab pos="914400" algn="l"/>
                </a:tabLst>
              </a:pPr>
              <a:r>
                <a:rPr lang="en-US" altLang="zh-CN" b="0"/>
                <a:t>5</a:t>
              </a:r>
              <a:endParaRPr lang="en-US" altLang="zh-CN" b="0"/>
            </a:p>
          </p:txBody>
        </p:sp>
        <p:sp>
          <p:nvSpPr>
            <p:cNvPr id="124978" name="Rectangle 95"/>
            <p:cNvSpPr>
              <a:spLocks noChangeArrowheads="1"/>
            </p:cNvSpPr>
            <p:nvPr/>
          </p:nvSpPr>
          <p:spPr bwMode="auto">
            <a:xfrm>
              <a:off x="1455" y="2688"/>
              <a:ext cx="728" cy="384"/>
            </a:xfrm>
            <a:prstGeom prst="rect">
              <a:avLst/>
            </a:prstGeom>
            <a:noFill/>
            <a:ln w="7">
              <a:solidFill>
                <a:srgbClr val="003BF6"/>
              </a:solidFill>
              <a:miter lim="800000"/>
            </a:ln>
          </p:spPr>
          <p:txBody>
            <a:bodyPr/>
            <a:lstStyle/>
            <a:p>
              <a:endParaRPr lang="zh-CN" altLang="en-US"/>
            </a:p>
          </p:txBody>
        </p:sp>
      </p:grpSp>
      <p:grpSp>
        <p:nvGrpSpPr>
          <p:cNvPr id="124962" name="Group 96"/>
          <p:cNvGrpSpPr/>
          <p:nvPr/>
        </p:nvGrpSpPr>
        <p:grpSpPr bwMode="auto">
          <a:xfrm>
            <a:off x="7785100" y="5567363"/>
            <a:ext cx="2416175" cy="609600"/>
            <a:chOff x="2183" y="2688"/>
            <a:chExt cx="728" cy="384"/>
          </a:xfrm>
        </p:grpSpPr>
        <p:sp>
          <p:nvSpPr>
            <p:cNvPr id="124975" name="Rectangle 97"/>
            <p:cNvSpPr>
              <a:spLocks noChangeArrowheads="1"/>
            </p:cNvSpPr>
            <p:nvPr/>
          </p:nvSpPr>
          <p:spPr bwMode="auto">
            <a:xfrm>
              <a:off x="2226" y="2688"/>
              <a:ext cx="642" cy="384"/>
            </a:xfrm>
            <a:prstGeom prst="rect">
              <a:avLst/>
            </a:prstGeom>
            <a:noFill/>
            <a:ln w="9525">
              <a:solidFill>
                <a:srgbClr val="003BF6"/>
              </a:solidFill>
              <a:miter lim="800000"/>
            </a:ln>
          </p:spPr>
          <p:txBody>
            <a:bodyPr anchor="ctr"/>
            <a:lstStyle/>
            <a:p>
              <a:pPr algn="ctr">
                <a:tabLst>
                  <a:tab pos="457200" algn="l"/>
                  <a:tab pos="914400" algn="l"/>
                </a:tabLst>
              </a:pPr>
              <a:r>
                <a:rPr lang="en-US" altLang="zh-CN" b="0"/>
                <a:t>50</a:t>
              </a:r>
              <a:endParaRPr lang="en-US" altLang="zh-CN" b="0"/>
            </a:p>
          </p:txBody>
        </p:sp>
        <p:sp>
          <p:nvSpPr>
            <p:cNvPr id="124976" name="Rectangle 98"/>
            <p:cNvSpPr>
              <a:spLocks noChangeArrowheads="1"/>
            </p:cNvSpPr>
            <p:nvPr/>
          </p:nvSpPr>
          <p:spPr bwMode="auto">
            <a:xfrm>
              <a:off x="2183" y="2688"/>
              <a:ext cx="728" cy="384"/>
            </a:xfrm>
            <a:prstGeom prst="rect">
              <a:avLst/>
            </a:prstGeom>
            <a:noFill/>
            <a:ln w="7">
              <a:solidFill>
                <a:srgbClr val="003BF6"/>
              </a:solidFill>
              <a:miter lim="800000"/>
            </a:ln>
          </p:spPr>
          <p:txBody>
            <a:bodyPr/>
            <a:lstStyle/>
            <a:p>
              <a:endParaRPr lang="zh-CN" altLang="en-US"/>
            </a:p>
          </p:txBody>
        </p:sp>
      </p:grpSp>
      <p:grpSp>
        <p:nvGrpSpPr>
          <p:cNvPr id="124963" name="Group 99"/>
          <p:cNvGrpSpPr/>
          <p:nvPr/>
        </p:nvGrpSpPr>
        <p:grpSpPr bwMode="auto">
          <a:xfrm>
            <a:off x="542925" y="6172200"/>
            <a:ext cx="2411413" cy="609600"/>
            <a:chOff x="0" y="3072"/>
            <a:chExt cx="727" cy="384"/>
          </a:xfrm>
        </p:grpSpPr>
        <p:sp>
          <p:nvSpPr>
            <p:cNvPr id="124973" name="Rectangle 100"/>
            <p:cNvSpPr>
              <a:spLocks noChangeArrowheads="1"/>
            </p:cNvSpPr>
            <p:nvPr/>
          </p:nvSpPr>
          <p:spPr bwMode="auto">
            <a:xfrm>
              <a:off x="43" y="3072"/>
              <a:ext cx="641" cy="384"/>
            </a:xfrm>
            <a:prstGeom prst="rect">
              <a:avLst/>
            </a:prstGeom>
            <a:noFill/>
            <a:ln w="9525">
              <a:solidFill>
                <a:srgbClr val="003BF6"/>
              </a:solidFill>
              <a:miter lim="800000"/>
            </a:ln>
          </p:spPr>
          <p:txBody>
            <a:bodyPr anchor="ctr"/>
            <a:lstStyle/>
            <a:p>
              <a:pPr algn="ctr">
                <a:tabLst>
                  <a:tab pos="914400" algn="l"/>
                </a:tabLst>
              </a:pPr>
              <a:r>
                <a:rPr lang="zh-CN" altLang="en-US"/>
                <a:t>合计</a:t>
              </a:r>
              <a:endParaRPr lang="zh-CN" altLang="en-US" b="0"/>
            </a:p>
          </p:txBody>
        </p:sp>
        <p:sp>
          <p:nvSpPr>
            <p:cNvPr id="124974" name="Rectangle 101"/>
            <p:cNvSpPr>
              <a:spLocks noChangeArrowheads="1"/>
            </p:cNvSpPr>
            <p:nvPr/>
          </p:nvSpPr>
          <p:spPr bwMode="auto">
            <a:xfrm>
              <a:off x="0" y="3072"/>
              <a:ext cx="727" cy="384"/>
            </a:xfrm>
            <a:prstGeom prst="rect">
              <a:avLst/>
            </a:prstGeom>
            <a:noFill/>
            <a:ln w="7">
              <a:solidFill>
                <a:srgbClr val="003BF6"/>
              </a:solidFill>
              <a:miter lim="800000"/>
            </a:ln>
          </p:spPr>
          <p:txBody>
            <a:bodyPr/>
            <a:lstStyle/>
            <a:p>
              <a:endParaRPr lang="zh-CN" altLang="en-US"/>
            </a:p>
          </p:txBody>
        </p:sp>
      </p:grpSp>
      <p:grpSp>
        <p:nvGrpSpPr>
          <p:cNvPr id="124964" name="Group 102"/>
          <p:cNvGrpSpPr/>
          <p:nvPr/>
        </p:nvGrpSpPr>
        <p:grpSpPr bwMode="auto">
          <a:xfrm>
            <a:off x="2954338" y="6176963"/>
            <a:ext cx="2416175" cy="609600"/>
            <a:chOff x="727" y="3072"/>
            <a:chExt cx="728" cy="384"/>
          </a:xfrm>
        </p:grpSpPr>
        <p:sp>
          <p:nvSpPr>
            <p:cNvPr id="124971" name="Rectangle 103"/>
            <p:cNvSpPr>
              <a:spLocks noChangeArrowheads="1"/>
            </p:cNvSpPr>
            <p:nvPr/>
          </p:nvSpPr>
          <p:spPr bwMode="auto">
            <a:xfrm>
              <a:off x="770" y="3072"/>
              <a:ext cx="642" cy="384"/>
            </a:xfrm>
            <a:prstGeom prst="rect">
              <a:avLst/>
            </a:prstGeom>
            <a:noFill/>
            <a:ln w="9525">
              <a:solidFill>
                <a:srgbClr val="003BF6"/>
              </a:solidFill>
              <a:miter lim="800000"/>
            </a:ln>
          </p:spPr>
          <p:txBody>
            <a:bodyPr anchor="ctr"/>
            <a:lstStyle/>
            <a:p>
              <a:pPr algn="ctr">
                <a:tabLst>
                  <a:tab pos="914400" algn="l"/>
                </a:tabLst>
              </a:pPr>
              <a:r>
                <a:rPr lang="en-US" altLang="zh-CN" b="0"/>
                <a:t>100%</a:t>
              </a:r>
              <a:endParaRPr lang="en-US" altLang="zh-CN" b="0"/>
            </a:p>
          </p:txBody>
        </p:sp>
        <p:sp>
          <p:nvSpPr>
            <p:cNvPr id="124972" name="Rectangle 104"/>
            <p:cNvSpPr>
              <a:spLocks noChangeArrowheads="1"/>
            </p:cNvSpPr>
            <p:nvPr/>
          </p:nvSpPr>
          <p:spPr bwMode="auto">
            <a:xfrm>
              <a:off x="727" y="3072"/>
              <a:ext cx="728" cy="384"/>
            </a:xfrm>
            <a:prstGeom prst="rect">
              <a:avLst/>
            </a:prstGeom>
            <a:noFill/>
            <a:ln w="7">
              <a:solidFill>
                <a:srgbClr val="003BF6"/>
              </a:solidFill>
              <a:miter lim="800000"/>
            </a:ln>
          </p:spPr>
          <p:txBody>
            <a:bodyPr/>
            <a:lstStyle/>
            <a:p>
              <a:endParaRPr lang="zh-CN" altLang="en-US"/>
            </a:p>
          </p:txBody>
        </p:sp>
      </p:grpSp>
      <p:grpSp>
        <p:nvGrpSpPr>
          <p:cNvPr id="124965" name="Group 105"/>
          <p:cNvGrpSpPr/>
          <p:nvPr/>
        </p:nvGrpSpPr>
        <p:grpSpPr bwMode="auto">
          <a:xfrm>
            <a:off x="5370513" y="6176963"/>
            <a:ext cx="2414587" cy="609600"/>
            <a:chOff x="1455" y="3072"/>
            <a:chExt cx="728" cy="384"/>
          </a:xfrm>
        </p:grpSpPr>
        <p:sp>
          <p:nvSpPr>
            <p:cNvPr id="124969" name="Rectangle 106"/>
            <p:cNvSpPr>
              <a:spLocks noChangeArrowheads="1"/>
            </p:cNvSpPr>
            <p:nvPr/>
          </p:nvSpPr>
          <p:spPr bwMode="auto">
            <a:xfrm>
              <a:off x="1498" y="3072"/>
              <a:ext cx="642" cy="384"/>
            </a:xfrm>
            <a:prstGeom prst="rect">
              <a:avLst/>
            </a:prstGeom>
            <a:noFill/>
            <a:ln w="9525">
              <a:solidFill>
                <a:srgbClr val="003BF6"/>
              </a:solidFill>
              <a:miter lim="800000"/>
            </a:ln>
          </p:spPr>
          <p:txBody>
            <a:bodyPr anchor="ctr"/>
            <a:lstStyle/>
            <a:p>
              <a:pPr algn="ctr">
                <a:tabLst>
                  <a:tab pos="457200" algn="l"/>
                  <a:tab pos="914400" algn="l"/>
                </a:tabLst>
              </a:pPr>
              <a:r>
                <a:rPr lang="zh-CN" altLang="en-US" b="0"/>
                <a:t>－</a:t>
              </a:r>
              <a:endParaRPr lang="zh-CN" altLang="en-US" b="0"/>
            </a:p>
          </p:txBody>
        </p:sp>
        <p:sp>
          <p:nvSpPr>
            <p:cNvPr id="124970" name="Rectangle 107"/>
            <p:cNvSpPr>
              <a:spLocks noChangeArrowheads="1"/>
            </p:cNvSpPr>
            <p:nvPr/>
          </p:nvSpPr>
          <p:spPr bwMode="auto">
            <a:xfrm>
              <a:off x="1455" y="3072"/>
              <a:ext cx="728" cy="384"/>
            </a:xfrm>
            <a:prstGeom prst="rect">
              <a:avLst/>
            </a:prstGeom>
            <a:noFill/>
            <a:ln w="7">
              <a:solidFill>
                <a:srgbClr val="003BF6"/>
              </a:solidFill>
              <a:miter lim="800000"/>
            </a:ln>
          </p:spPr>
          <p:txBody>
            <a:bodyPr/>
            <a:lstStyle/>
            <a:p>
              <a:endParaRPr lang="zh-CN" altLang="en-US"/>
            </a:p>
          </p:txBody>
        </p:sp>
      </p:grpSp>
      <p:grpSp>
        <p:nvGrpSpPr>
          <p:cNvPr id="124966" name="Group 108"/>
          <p:cNvGrpSpPr/>
          <p:nvPr/>
        </p:nvGrpSpPr>
        <p:grpSpPr bwMode="auto">
          <a:xfrm>
            <a:off x="7785100" y="6176963"/>
            <a:ext cx="2416175" cy="609600"/>
            <a:chOff x="2183" y="3072"/>
            <a:chExt cx="728" cy="384"/>
          </a:xfrm>
        </p:grpSpPr>
        <p:sp>
          <p:nvSpPr>
            <p:cNvPr id="124967" name="Rectangle 109"/>
            <p:cNvSpPr>
              <a:spLocks noChangeArrowheads="1"/>
            </p:cNvSpPr>
            <p:nvPr/>
          </p:nvSpPr>
          <p:spPr bwMode="auto">
            <a:xfrm>
              <a:off x="2226" y="3072"/>
              <a:ext cx="642" cy="384"/>
            </a:xfrm>
            <a:prstGeom prst="rect">
              <a:avLst/>
            </a:prstGeom>
            <a:noFill/>
            <a:ln w="9525">
              <a:solidFill>
                <a:srgbClr val="003BF6"/>
              </a:solidFill>
              <a:miter lim="800000"/>
            </a:ln>
          </p:spPr>
          <p:txBody>
            <a:bodyPr anchor="ctr"/>
            <a:lstStyle/>
            <a:p>
              <a:pPr algn="ctr">
                <a:tabLst>
                  <a:tab pos="457200" algn="l"/>
                  <a:tab pos="914400" algn="l"/>
                </a:tabLst>
              </a:pPr>
              <a:r>
                <a:rPr lang="en-US" altLang="zh-CN">
                  <a:solidFill>
                    <a:srgbClr val="FF3300"/>
                  </a:solidFill>
                </a:rPr>
                <a:t>730</a:t>
              </a:r>
              <a:endParaRPr lang="en-US" altLang="zh-CN">
                <a:solidFill>
                  <a:srgbClr val="FF3300"/>
                </a:solidFill>
              </a:endParaRPr>
            </a:p>
          </p:txBody>
        </p:sp>
        <p:sp>
          <p:nvSpPr>
            <p:cNvPr id="124968" name="Rectangle 110"/>
            <p:cNvSpPr>
              <a:spLocks noChangeArrowheads="1"/>
            </p:cNvSpPr>
            <p:nvPr/>
          </p:nvSpPr>
          <p:spPr bwMode="auto">
            <a:xfrm>
              <a:off x="2183" y="3072"/>
              <a:ext cx="728" cy="384"/>
            </a:xfrm>
            <a:prstGeom prst="rect">
              <a:avLst/>
            </a:prstGeom>
            <a:noFill/>
            <a:ln w="7">
              <a:solidFill>
                <a:srgbClr val="003BF6"/>
              </a:solidFill>
              <a:miter lim="800000"/>
            </a:ln>
          </p:spPr>
          <p:txBody>
            <a:bodyPr/>
            <a:lstStyle/>
            <a:p>
              <a:endParaRPr lang="zh-CN" altLang="en-US"/>
            </a:p>
          </p:txBody>
        </p:sp>
      </p:grpSp>
    </p:spTree>
  </p:cSld>
  <p:clrMapOvr>
    <a:masterClrMapping/>
  </p:clrMapOvr>
  <p:transition spd="slow">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分类法：优点与缺点</a:t>
            </a:r>
            <a:endParaRPr lang="zh-CN" altLang="en-US" sz="3200" b="1" smtClean="0">
              <a:solidFill>
                <a:srgbClr val="FFFFFF"/>
              </a:solidFill>
              <a:latin typeface="华文中宋" pitchFamily="2" charset="-122"/>
              <a:ea typeface="华文中宋" pitchFamily="2" charset="-122"/>
            </a:endParaRPr>
          </a:p>
        </p:txBody>
      </p:sp>
      <p:sp>
        <p:nvSpPr>
          <p:cNvPr id="110595" name="Text Box 3"/>
          <p:cNvSpPr txBox="1">
            <a:spLocks noChangeArrowheads="1"/>
          </p:cNvSpPr>
          <p:nvPr/>
        </p:nvSpPr>
        <p:spPr bwMode="auto">
          <a:xfrm>
            <a:off x="794388" y="1344942"/>
            <a:ext cx="9079223" cy="5345414"/>
          </a:xfrm>
          <a:prstGeom prst="rect">
            <a:avLst/>
          </a:prstGeom>
          <a:noFill/>
          <a:ln w="9525">
            <a:noFill/>
            <a:miter lim="800000"/>
          </a:ln>
        </p:spPr>
        <p:txBody>
          <a:bodyPr wrap="square" lIns="104498" tIns="52249" rIns="104498" bIns="52249">
            <a:spAutoFit/>
          </a:bodyPr>
          <a:lstStyle/>
          <a:p>
            <a:pPr algn="ctr" defTabSz="1044575">
              <a:lnSpc>
                <a:spcPct val="140000"/>
              </a:lnSpc>
              <a:spcBef>
                <a:spcPct val="50000"/>
              </a:spcBef>
              <a:buClr>
                <a:srgbClr val="FF5050"/>
              </a:buClr>
            </a:pPr>
            <a:r>
              <a:rPr lang="zh-CN" altLang="en-US" sz="2500" dirty="0">
                <a:solidFill>
                  <a:srgbClr val="FF3300"/>
                </a:solidFill>
                <a:latin typeface="华文琥珀" pitchFamily="2" charset="-122"/>
                <a:ea typeface="华文琥珀" pitchFamily="2" charset="-122"/>
              </a:rPr>
              <a:t>优点</a:t>
            </a:r>
            <a:endParaRPr lang="zh-CN" altLang="en-US" sz="2500" dirty="0">
              <a:solidFill>
                <a:srgbClr val="FF3300"/>
              </a:solidFill>
              <a:latin typeface="华文琥珀" pitchFamily="2" charset="-122"/>
              <a:ea typeface="华文琥珀" pitchFamily="2" charset="-122"/>
            </a:endParaRPr>
          </a:p>
          <a:p>
            <a:pPr marL="342900" indent="-342900" algn="l" defTabSz="1044575">
              <a:lnSpc>
                <a:spcPct val="150000"/>
              </a:lnSpc>
              <a:buClr>
                <a:srgbClr val="FF3300"/>
              </a:buClr>
              <a:buSzPct val="120000"/>
              <a:buFont typeface="Wingdings" panose="05000000000000000000"/>
              <a:buChar char="l"/>
            </a:pPr>
            <a:r>
              <a:rPr lang="zh-CN" altLang="zh-CN" sz="2200" dirty="0" smtClean="0">
                <a:solidFill>
                  <a:srgbClr val="FF3300"/>
                </a:solidFill>
                <a:latin typeface="楷体" panose="02010609060101010101" pitchFamily="49" charset="-122"/>
                <a:ea typeface="楷体" panose="02010609060101010101" pitchFamily="49" charset="-122"/>
              </a:rPr>
              <a:t>更为精确</a:t>
            </a:r>
            <a:r>
              <a:rPr lang="zh-CN" altLang="en-US" sz="2200" dirty="0">
                <a:solidFill>
                  <a:srgbClr val="FF3300"/>
                </a:solidFill>
                <a:latin typeface="楷体" panose="02010609060101010101" pitchFamily="49" charset="-122"/>
                <a:ea typeface="楷体" panose="02010609060101010101" pitchFamily="49" charset="-122"/>
              </a:rPr>
              <a:t>，</a:t>
            </a:r>
            <a:r>
              <a:rPr lang="zh-CN" altLang="zh-CN" sz="2200" dirty="0" smtClean="0">
                <a:solidFill>
                  <a:srgbClr val="FF3300"/>
                </a:solidFill>
                <a:latin typeface="楷体" panose="02010609060101010101" pitchFamily="49" charset="-122"/>
                <a:ea typeface="楷体" panose="02010609060101010101" pitchFamily="49" charset="-122"/>
              </a:rPr>
              <a:t>评价结果更容易被员工所接受</a:t>
            </a:r>
            <a:r>
              <a:rPr lang="en-US" altLang="zh-CN" sz="2200" dirty="0" smtClean="0">
                <a:solidFill>
                  <a:srgbClr val="FF3300"/>
                </a:solidFill>
                <a:latin typeface="楷体" panose="02010609060101010101" pitchFamily="49" charset="-122"/>
                <a:ea typeface="楷体" panose="02010609060101010101" pitchFamily="49" charset="-122"/>
              </a:rPr>
              <a:t>,</a:t>
            </a:r>
            <a:r>
              <a:rPr lang="zh-CN" altLang="zh-CN" sz="2200" dirty="0" smtClean="0">
                <a:solidFill>
                  <a:srgbClr val="FF3300"/>
                </a:solidFill>
                <a:latin typeface="楷体" panose="02010609060101010101" pitchFamily="49" charset="-122"/>
                <a:ea typeface="楷体" panose="02010609060101010101" pitchFamily="49" charset="-122"/>
              </a:rPr>
              <a:t>而且还允许对职位之间的差异进行微调</a:t>
            </a:r>
            <a:r>
              <a:rPr lang="zh-CN" altLang="en-US" sz="2200" dirty="0" smtClean="0">
                <a:solidFill>
                  <a:srgbClr val="FF3300"/>
                </a:solidFill>
                <a:latin typeface="楷体" panose="02010609060101010101" pitchFamily="49" charset="-122"/>
                <a:ea typeface="楷体" panose="02010609060101010101" pitchFamily="49" charset="-122"/>
              </a:rPr>
              <a:t>。</a:t>
            </a:r>
            <a:endParaRPr lang="zh-CN" altLang="en-US" sz="2200" dirty="0" smtClean="0">
              <a:solidFill>
                <a:srgbClr val="FF3300"/>
              </a:solidFill>
              <a:latin typeface="楷体" panose="02010609060101010101" pitchFamily="49" charset="-122"/>
              <a:ea typeface="楷体" panose="02010609060101010101" pitchFamily="49" charset="-122"/>
            </a:endParaRPr>
          </a:p>
          <a:p>
            <a:pPr marL="342900" indent="-342900" algn="l" defTabSz="1044575">
              <a:lnSpc>
                <a:spcPct val="150000"/>
              </a:lnSpc>
              <a:buClr>
                <a:srgbClr val="FF3300"/>
              </a:buClr>
              <a:buSzPct val="120000"/>
              <a:buFont typeface="Wingdings" panose="05000000000000000000"/>
              <a:buChar char="l"/>
            </a:pPr>
            <a:r>
              <a:rPr lang="zh-CN" altLang="zh-CN" sz="2200" dirty="0">
                <a:solidFill>
                  <a:srgbClr val="FF3300"/>
                </a:solidFill>
                <a:latin typeface="楷体" panose="02010609060101010101" pitchFamily="49" charset="-122"/>
                <a:ea typeface="楷体" panose="02010609060101010101" pitchFamily="49" charset="-122"/>
              </a:rPr>
              <a:t>运用具有可比性的点数来对不相似的职位进行比较</a:t>
            </a:r>
            <a:r>
              <a:rPr lang="zh-CN" altLang="en-US" sz="2200" dirty="0" smtClean="0">
                <a:solidFill>
                  <a:srgbClr val="FF3300"/>
                </a:solidFill>
                <a:latin typeface="楷体" panose="02010609060101010101" pitchFamily="49" charset="-122"/>
                <a:ea typeface="楷体" panose="02010609060101010101" pitchFamily="49" charset="-122"/>
              </a:rPr>
              <a:t>。</a:t>
            </a:r>
            <a:endParaRPr lang="zh-CN" altLang="en-US" sz="2200" dirty="0" smtClean="0">
              <a:solidFill>
                <a:srgbClr val="FF3300"/>
              </a:solidFill>
              <a:latin typeface="楷体" panose="02010609060101010101" pitchFamily="49" charset="-122"/>
              <a:ea typeface="楷体" panose="02010609060101010101" pitchFamily="49" charset="-122"/>
            </a:endParaRPr>
          </a:p>
          <a:p>
            <a:pPr marL="342900" indent="-342900" algn="l" defTabSz="1044575">
              <a:lnSpc>
                <a:spcPct val="150000"/>
              </a:lnSpc>
              <a:buClr>
                <a:srgbClr val="FF3300"/>
              </a:buClr>
              <a:buSzPct val="120000"/>
              <a:buFont typeface="Wingdings" panose="05000000000000000000"/>
              <a:buChar char="l"/>
            </a:pPr>
            <a:r>
              <a:rPr lang="zh-CN" altLang="zh-CN" sz="2200" dirty="0">
                <a:solidFill>
                  <a:srgbClr val="FF3300"/>
                </a:solidFill>
                <a:latin typeface="楷体" panose="02010609060101010101" pitchFamily="49" charset="-122"/>
                <a:ea typeface="楷体" panose="02010609060101010101" pitchFamily="49" charset="-122"/>
              </a:rPr>
              <a:t>广泛应用于蓝领和白领职位</a:t>
            </a:r>
            <a:r>
              <a:rPr lang="zh-CN" altLang="en-US" sz="2200" dirty="0" smtClean="0">
                <a:solidFill>
                  <a:srgbClr val="FF3300"/>
                </a:solidFill>
                <a:latin typeface="楷体" panose="02010609060101010101" pitchFamily="49" charset="-122"/>
                <a:ea typeface="楷体" panose="02010609060101010101" pitchFamily="49" charset="-122"/>
              </a:rPr>
              <a:t>。</a:t>
            </a:r>
            <a:endParaRPr lang="en-US" altLang="zh-CN" sz="2200" dirty="0" smtClean="0">
              <a:solidFill>
                <a:srgbClr val="FF3300"/>
              </a:solidFill>
              <a:latin typeface="楷体" panose="02010609060101010101" pitchFamily="49" charset="-122"/>
              <a:ea typeface="楷体" panose="02010609060101010101" pitchFamily="49" charset="-122"/>
            </a:endParaRPr>
          </a:p>
          <a:p>
            <a:pPr marL="342900" indent="-342900" algn="l" defTabSz="1044575">
              <a:lnSpc>
                <a:spcPct val="150000"/>
              </a:lnSpc>
              <a:buClr>
                <a:srgbClr val="FF3300"/>
              </a:buClr>
              <a:buSzPct val="120000"/>
              <a:buFont typeface="Wingdings" panose="05000000000000000000"/>
              <a:buChar char="l"/>
            </a:pPr>
            <a:r>
              <a:rPr lang="zh-CN" altLang="zh-CN" sz="2200" dirty="0">
                <a:solidFill>
                  <a:srgbClr val="FF3300"/>
                </a:solidFill>
                <a:latin typeface="楷体" panose="02010609060101010101" pitchFamily="49" charset="-122"/>
                <a:ea typeface="楷体" panose="02010609060101010101" pitchFamily="49" charset="-122"/>
              </a:rPr>
              <a:t>反映组织独特的需求和文化</a:t>
            </a:r>
            <a:r>
              <a:rPr lang="en-US" altLang="zh-CN" sz="2200" dirty="0">
                <a:solidFill>
                  <a:srgbClr val="FF3300"/>
                </a:solidFill>
                <a:latin typeface="楷体" panose="02010609060101010101" pitchFamily="49" charset="-122"/>
                <a:ea typeface="楷体" panose="02010609060101010101" pitchFamily="49" charset="-122"/>
              </a:rPr>
              <a:t>,</a:t>
            </a:r>
            <a:r>
              <a:rPr lang="zh-CN" altLang="zh-CN" sz="2200" dirty="0">
                <a:solidFill>
                  <a:srgbClr val="FF3300"/>
                </a:solidFill>
                <a:latin typeface="楷体" panose="02010609060101010101" pitchFamily="49" charset="-122"/>
                <a:ea typeface="楷体" panose="02010609060101010101" pitchFamily="49" charset="-122"/>
              </a:rPr>
              <a:t>强调组织认为有价值的那些要素</a:t>
            </a:r>
            <a:r>
              <a:rPr lang="zh-CN" altLang="zh-CN" sz="2200" dirty="0" smtClean="0">
                <a:solidFill>
                  <a:srgbClr val="FF3300"/>
                </a:solidFill>
                <a:latin typeface="楷体" panose="02010609060101010101" pitchFamily="49" charset="-122"/>
                <a:ea typeface="楷体" panose="02010609060101010101" pitchFamily="49" charset="-122"/>
              </a:rPr>
              <a:t>。</a:t>
            </a:r>
            <a:endParaRPr lang="zh-CN" altLang="en-US" sz="2200" dirty="0">
              <a:solidFill>
                <a:srgbClr val="FF3300"/>
              </a:solidFill>
              <a:latin typeface="楷体" panose="02010609060101010101" pitchFamily="49" charset="-122"/>
              <a:ea typeface="楷体" panose="02010609060101010101" pitchFamily="49" charset="-122"/>
            </a:endParaRPr>
          </a:p>
          <a:p>
            <a:pPr algn="ctr" defTabSz="1044575">
              <a:lnSpc>
                <a:spcPct val="170000"/>
              </a:lnSpc>
            </a:pPr>
            <a:r>
              <a:rPr lang="zh-CN" altLang="en-US" sz="2500" dirty="0">
                <a:solidFill>
                  <a:srgbClr val="000099"/>
                </a:solidFill>
                <a:latin typeface="华文琥珀" pitchFamily="2" charset="-122"/>
                <a:ea typeface="华文琥珀" pitchFamily="2" charset="-122"/>
              </a:rPr>
              <a:t>缺点</a:t>
            </a:r>
            <a:endParaRPr lang="zh-CN" altLang="en-US" b="0" dirty="0">
              <a:solidFill>
                <a:srgbClr val="000099"/>
              </a:solidFill>
              <a:latin typeface="华文琥珀" pitchFamily="2" charset="-122"/>
              <a:ea typeface="华文琥珀" pitchFamily="2" charset="-122"/>
            </a:endParaRPr>
          </a:p>
          <a:p>
            <a:pPr marL="342900" indent="-342900" defTabSz="1044575">
              <a:lnSpc>
                <a:spcPct val="140000"/>
              </a:lnSpc>
              <a:buClr>
                <a:srgbClr val="003BF6"/>
              </a:buClr>
              <a:buSzPct val="120000"/>
              <a:buFont typeface="Wingdings" panose="05000000000000000000"/>
              <a:buChar char="l"/>
            </a:pPr>
            <a:r>
              <a:rPr lang="zh-CN" altLang="zh-CN" sz="2200" dirty="0">
                <a:solidFill>
                  <a:srgbClr val="000099"/>
                </a:solidFill>
                <a:latin typeface="楷体" panose="02010609060101010101" pitchFamily="49" charset="-122"/>
                <a:ea typeface="楷体" panose="02010609060101010101" pitchFamily="49" charset="-122"/>
              </a:rPr>
              <a:t>方案的设计和应用耗费时间</a:t>
            </a:r>
            <a:r>
              <a:rPr lang="zh-CN" altLang="en-US" sz="2200" dirty="0" smtClean="0">
                <a:solidFill>
                  <a:srgbClr val="000099"/>
                </a:solidFill>
                <a:latin typeface="楷体" panose="02010609060101010101" pitchFamily="49" charset="-122"/>
                <a:ea typeface="楷体" panose="02010609060101010101" pitchFamily="49" charset="-122"/>
              </a:rPr>
              <a:t>。</a:t>
            </a:r>
            <a:endParaRPr lang="zh-CN" altLang="en-US" sz="2200" dirty="0">
              <a:solidFill>
                <a:srgbClr val="000099"/>
              </a:solidFill>
              <a:latin typeface="楷体" panose="02010609060101010101" pitchFamily="49" charset="-122"/>
              <a:ea typeface="楷体" panose="02010609060101010101" pitchFamily="49" charset="-122"/>
            </a:endParaRPr>
          </a:p>
          <a:p>
            <a:pPr marL="342900" indent="-342900" defTabSz="1044575">
              <a:lnSpc>
                <a:spcPct val="140000"/>
              </a:lnSpc>
              <a:buClr>
                <a:srgbClr val="003BF6"/>
              </a:buClr>
              <a:buSzPct val="120000"/>
              <a:buFont typeface="Wingdings" panose="05000000000000000000"/>
              <a:buChar char="l"/>
            </a:pPr>
            <a:r>
              <a:rPr lang="zh-CN" altLang="zh-CN" sz="2200" dirty="0">
                <a:solidFill>
                  <a:srgbClr val="000099"/>
                </a:solidFill>
                <a:latin typeface="楷体" panose="02010609060101010101" pitchFamily="49" charset="-122"/>
                <a:ea typeface="楷体" panose="02010609060101010101" pitchFamily="49" charset="-122"/>
              </a:rPr>
              <a:t>在报酬要素的界定、等级定义以及点数权重确定等方面都存在一定的</a:t>
            </a:r>
            <a:r>
              <a:rPr lang="zh-CN" altLang="zh-CN" sz="2200" dirty="0" smtClean="0">
                <a:solidFill>
                  <a:srgbClr val="000099"/>
                </a:solidFill>
                <a:latin typeface="楷体" panose="02010609060101010101" pitchFamily="49" charset="-122"/>
                <a:ea typeface="楷体" panose="02010609060101010101" pitchFamily="49" charset="-122"/>
              </a:rPr>
              <a:t>主观性</a:t>
            </a:r>
            <a:r>
              <a:rPr lang="zh-CN" altLang="en-US" sz="2200" dirty="0">
                <a:solidFill>
                  <a:srgbClr val="000099"/>
                </a:solidFill>
                <a:latin typeface="楷体" panose="02010609060101010101" pitchFamily="49" charset="-122"/>
                <a:ea typeface="楷体" panose="02010609060101010101" pitchFamily="49" charset="-122"/>
              </a:rPr>
              <a:t>，</a:t>
            </a:r>
            <a:r>
              <a:rPr lang="zh-CN" altLang="zh-CN" sz="2200" dirty="0" smtClean="0">
                <a:solidFill>
                  <a:srgbClr val="000099"/>
                </a:solidFill>
                <a:latin typeface="楷体" panose="02010609060101010101" pitchFamily="49" charset="-122"/>
                <a:ea typeface="楷体" panose="02010609060101010101" pitchFamily="49" charset="-122"/>
              </a:rPr>
              <a:t>并且</a:t>
            </a:r>
            <a:r>
              <a:rPr lang="zh-CN" altLang="zh-CN" sz="2200" dirty="0">
                <a:solidFill>
                  <a:srgbClr val="000099"/>
                </a:solidFill>
                <a:latin typeface="楷体" panose="02010609060101010101" pitchFamily="49" charset="-122"/>
                <a:ea typeface="楷体" panose="02010609060101010101" pitchFamily="49" charset="-122"/>
              </a:rPr>
              <a:t>在多人参与时可能会出现意见不一致的现象。</a:t>
            </a:r>
            <a:endParaRPr lang="zh-CN" altLang="en-US" sz="2200" dirty="0">
              <a:solidFill>
                <a:srgbClr val="000099"/>
              </a:solidFill>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600" b="1" smtClean="0">
                <a:solidFill>
                  <a:srgbClr val="FFFFFF"/>
                </a:solidFill>
                <a:latin typeface="华文中宋" pitchFamily="2" charset="-122"/>
                <a:ea typeface="华文中宋" pitchFamily="2" charset="-122"/>
              </a:rPr>
              <a:t>典型的职位评价方案</a:t>
            </a:r>
            <a:r>
              <a:rPr lang="en-US" altLang="zh-CN" sz="3600" b="1" smtClean="0">
                <a:solidFill>
                  <a:srgbClr val="FFFFFF"/>
                </a:solidFill>
                <a:latin typeface="华文中宋" pitchFamily="2" charset="-122"/>
                <a:ea typeface="华文中宋" pitchFamily="2" charset="-122"/>
              </a:rPr>
              <a:t>-</a:t>
            </a:r>
            <a:r>
              <a:rPr lang="zh-CN" altLang="en-US" sz="3600" b="1" smtClean="0">
                <a:solidFill>
                  <a:srgbClr val="FFFFFF"/>
                </a:solidFill>
                <a:latin typeface="华文中宋" pitchFamily="2" charset="-122"/>
                <a:ea typeface="华文中宋" pitchFamily="2" charset="-122"/>
              </a:rPr>
              <a:t>美国</a:t>
            </a:r>
            <a:r>
              <a:rPr lang="en-US" altLang="zh-CN" sz="3600" b="1" smtClean="0">
                <a:solidFill>
                  <a:srgbClr val="FFFFFF"/>
                </a:solidFill>
                <a:latin typeface="华文中宋" pitchFamily="2" charset="-122"/>
                <a:ea typeface="华文中宋" pitchFamily="2" charset="-122"/>
              </a:rPr>
              <a:t>Hay Group</a:t>
            </a:r>
            <a:r>
              <a:rPr lang="zh-CN" altLang="en-US" sz="3600" b="1" smtClean="0">
                <a:solidFill>
                  <a:srgbClr val="FFFFFF"/>
                </a:solidFill>
                <a:latin typeface="华文中宋" pitchFamily="2" charset="-122"/>
                <a:ea typeface="华文中宋" pitchFamily="2" charset="-122"/>
              </a:rPr>
              <a:t>职位评价体系</a:t>
            </a:r>
            <a:endParaRPr lang="zh-CN" altLang="en-US" sz="3600" b="1" smtClean="0">
              <a:solidFill>
                <a:srgbClr val="FFFFFF"/>
              </a:solidFill>
              <a:latin typeface="华文中宋" pitchFamily="2" charset="-122"/>
              <a:ea typeface="华文中宋" pitchFamily="2" charset="-122"/>
            </a:endParaRPr>
          </a:p>
        </p:txBody>
      </p:sp>
      <p:sp>
        <p:nvSpPr>
          <p:cNvPr id="871427" name="Text Box 3"/>
          <p:cNvSpPr txBox="1">
            <a:spLocks noChangeArrowheads="1"/>
          </p:cNvSpPr>
          <p:nvPr/>
        </p:nvSpPr>
        <p:spPr bwMode="auto">
          <a:xfrm>
            <a:off x="800100" y="1447800"/>
            <a:ext cx="8623300" cy="1712913"/>
          </a:xfrm>
          <a:prstGeom prst="rect">
            <a:avLst/>
          </a:prstGeom>
          <a:solidFill>
            <a:srgbClr val="FFFF66"/>
          </a:solidFill>
          <a:ln w="9525">
            <a:solidFill>
              <a:schemeClr val="tx1"/>
            </a:solidFill>
            <a:miter lim="800000"/>
          </a:ln>
          <a:effectLst>
            <a:outerShdw dist="107763" dir="8100000" algn="ctr" rotWithShape="0">
              <a:schemeClr val="bg2"/>
            </a:outerShdw>
          </a:effectLst>
        </p:spPr>
        <p:txBody>
          <a:bodyPr lIns="104498" tIns="52249" rIns="104498" bIns="52249">
            <a:spAutoFit/>
          </a:bodyPr>
          <a:lstStyle/>
          <a:p>
            <a:pPr algn="ctr" defTabSz="1044575">
              <a:lnSpc>
                <a:spcPct val="120000"/>
              </a:lnSpc>
              <a:spcBef>
                <a:spcPct val="50000"/>
              </a:spcBef>
              <a:buClr>
                <a:srgbClr val="FF5050"/>
              </a:buClr>
              <a:buFont typeface="Wingdings 3" pitchFamily="18" charset="2"/>
              <a:buNone/>
              <a:defRPr/>
            </a:pPr>
            <a:r>
              <a:rPr lang="en-US" altLang="zh-CN" sz="2500">
                <a:solidFill>
                  <a:schemeClr val="accent2"/>
                </a:solidFill>
                <a:latin typeface="宋体" panose="02010600030101010101" pitchFamily="2" charset="-122"/>
              </a:rPr>
              <a:t>  </a:t>
            </a:r>
            <a:r>
              <a:rPr lang="zh-CN" altLang="en-US" sz="2800">
                <a:latin typeface="宋体" panose="02010600030101010101" pitchFamily="2" charset="-122"/>
              </a:rPr>
              <a:t>职位共同要素</a:t>
            </a:r>
            <a:endParaRPr lang="zh-CN" altLang="en-US" sz="2800">
              <a:latin typeface="宋体" panose="02010600030101010101" pitchFamily="2" charset="-122"/>
            </a:endParaRPr>
          </a:p>
          <a:p>
            <a:pPr algn="l" defTabSz="1044575">
              <a:lnSpc>
                <a:spcPct val="120000"/>
              </a:lnSpc>
              <a:spcBef>
                <a:spcPct val="50000"/>
              </a:spcBef>
              <a:buClr>
                <a:srgbClr val="FF5050"/>
              </a:buClr>
              <a:buFont typeface="Wingdings 3" pitchFamily="18" charset="2"/>
              <a:buChar char="â"/>
              <a:defRPr/>
            </a:pPr>
            <a:r>
              <a:rPr lang="zh-CN" altLang="en-US" sz="2500">
                <a:solidFill>
                  <a:schemeClr val="accent2"/>
                </a:solidFill>
                <a:latin typeface="宋体" panose="02010600030101010101" pitchFamily="2" charset="-122"/>
              </a:rPr>
              <a:t>  </a:t>
            </a:r>
            <a:r>
              <a:rPr lang="zh-CN" altLang="en-US">
                <a:solidFill>
                  <a:schemeClr val="accent2"/>
                </a:solidFill>
                <a:latin typeface="宋体" panose="02010600030101010101" pitchFamily="2" charset="-122"/>
              </a:rPr>
              <a:t>职位之所以存在，是为了实现最终目的，而为了实现最终目的，任职者必须运用知识来处理和解决问题。</a:t>
            </a:r>
            <a:endParaRPr lang="zh-CN" altLang="en-US">
              <a:solidFill>
                <a:schemeClr val="accent2"/>
              </a:solidFill>
              <a:latin typeface="宋体" panose="02010600030101010101" pitchFamily="2" charset="-122"/>
            </a:endParaRPr>
          </a:p>
        </p:txBody>
      </p:sp>
      <p:sp>
        <p:nvSpPr>
          <p:cNvPr id="871428" name="Text Box 4"/>
          <p:cNvSpPr txBox="1">
            <a:spLocks noChangeArrowheads="1"/>
          </p:cNvSpPr>
          <p:nvPr/>
        </p:nvSpPr>
        <p:spPr bwMode="auto">
          <a:xfrm>
            <a:off x="977900" y="3505200"/>
            <a:ext cx="1511300" cy="495300"/>
          </a:xfrm>
          <a:prstGeom prst="rect">
            <a:avLst/>
          </a:prstGeom>
          <a:solidFill>
            <a:srgbClr val="FFFF66"/>
          </a:solidFill>
          <a:ln w="9525">
            <a:solidFill>
              <a:schemeClr val="tx1"/>
            </a:solidFill>
            <a:miter lim="800000"/>
          </a:ln>
          <a:effectLst>
            <a:outerShdw dist="107763" dir="8100000" algn="ctr" rotWithShape="0">
              <a:schemeClr val="bg2"/>
            </a:outerShdw>
          </a:effectLst>
        </p:spPr>
        <p:txBody>
          <a:bodyPr lIns="104498" tIns="52249" rIns="104498" bIns="52249">
            <a:spAutoFit/>
          </a:bodyPr>
          <a:lstStyle/>
          <a:p>
            <a:pPr algn="ctr" defTabSz="1044575">
              <a:spcBef>
                <a:spcPct val="50000"/>
              </a:spcBef>
              <a:buClr>
                <a:srgbClr val="FF5050"/>
              </a:buClr>
              <a:defRPr/>
            </a:pPr>
            <a:r>
              <a:rPr lang="zh-CN" altLang="en-US" sz="2500">
                <a:solidFill>
                  <a:schemeClr val="accent2"/>
                </a:solidFill>
                <a:latin typeface="宋体" panose="02010600030101010101" pitchFamily="2" charset="-122"/>
              </a:rPr>
              <a:t>知   识</a:t>
            </a:r>
            <a:endParaRPr lang="zh-CN" altLang="en-US" sz="2500">
              <a:solidFill>
                <a:schemeClr val="accent2"/>
              </a:solidFill>
              <a:latin typeface="宋体" panose="02010600030101010101" pitchFamily="2" charset="-122"/>
            </a:endParaRPr>
          </a:p>
        </p:txBody>
      </p:sp>
      <p:sp>
        <p:nvSpPr>
          <p:cNvPr id="871429" name="Text Box 5"/>
          <p:cNvSpPr txBox="1">
            <a:spLocks noChangeArrowheads="1"/>
          </p:cNvSpPr>
          <p:nvPr/>
        </p:nvSpPr>
        <p:spPr bwMode="auto">
          <a:xfrm>
            <a:off x="3911600" y="3505200"/>
            <a:ext cx="1955800" cy="495300"/>
          </a:xfrm>
          <a:prstGeom prst="rect">
            <a:avLst/>
          </a:prstGeom>
          <a:solidFill>
            <a:srgbClr val="FFFF66"/>
          </a:solidFill>
          <a:ln w="9525">
            <a:solidFill>
              <a:schemeClr val="tx1"/>
            </a:solidFill>
            <a:miter lim="800000"/>
          </a:ln>
          <a:effectLst>
            <a:outerShdw dist="107763" dir="8100000" algn="ctr" rotWithShape="0">
              <a:schemeClr val="bg2"/>
            </a:outerShdw>
          </a:effectLst>
        </p:spPr>
        <p:txBody>
          <a:bodyPr lIns="104498" tIns="52249" rIns="104498" bIns="52249">
            <a:spAutoFit/>
          </a:bodyPr>
          <a:lstStyle/>
          <a:p>
            <a:pPr algn="ctr" defTabSz="1044575">
              <a:spcBef>
                <a:spcPct val="50000"/>
              </a:spcBef>
              <a:buClr>
                <a:srgbClr val="FF5050"/>
              </a:buClr>
              <a:defRPr/>
            </a:pPr>
            <a:r>
              <a:rPr lang="zh-CN" altLang="en-US" sz="2500">
                <a:solidFill>
                  <a:schemeClr val="accent2"/>
                </a:solidFill>
                <a:latin typeface="宋体" panose="02010600030101010101" pitchFamily="2" charset="-122"/>
              </a:rPr>
              <a:t>解决问题</a:t>
            </a:r>
            <a:endParaRPr lang="zh-CN" altLang="en-US" sz="2500">
              <a:solidFill>
                <a:schemeClr val="accent2"/>
              </a:solidFill>
              <a:latin typeface="宋体" panose="02010600030101010101" pitchFamily="2" charset="-122"/>
            </a:endParaRPr>
          </a:p>
        </p:txBody>
      </p:sp>
      <p:sp>
        <p:nvSpPr>
          <p:cNvPr id="871430" name="Text Box 6"/>
          <p:cNvSpPr txBox="1">
            <a:spLocks noChangeArrowheads="1"/>
          </p:cNvSpPr>
          <p:nvPr/>
        </p:nvSpPr>
        <p:spPr bwMode="auto">
          <a:xfrm>
            <a:off x="7378700" y="3505200"/>
            <a:ext cx="1955800" cy="495300"/>
          </a:xfrm>
          <a:prstGeom prst="rect">
            <a:avLst/>
          </a:prstGeom>
          <a:solidFill>
            <a:srgbClr val="FFFF66"/>
          </a:solidFill>
          <a:ln w="9525">
            <a:solidFill>
              <a:schemeClr val="tx1"/>
            </a:solidFill>
            <a:miter lim="800000"/>
          </a:ln>
          <a:effectLst>
            <a:outerShdw dist="107763" dir="8100000" algn="ctr" rotWithShape="0">
              <a:schemeClr val="bg2"/>
            </a:outerShdw>
          </a:effectLst>
        </p:spPr>
        <p:txBody>
          <a:bodyPr lIns="104498" tIns="52249" rIns="104498" bIns="52249">
            <a:spAutoFit/>
          </a:bodyPr>
          <a:lstStyle/>
          <a:p>
            <a:pPr algn="ctr" defTabSz="1044575">
              <a:spcBef>
                <a:spcPct val="50000"/>
              </a:spcBef>
              <a:buClr>
                <a:srgbClr val="FF5050"/>
              </a:buClr>
              <a:defRPr/>
            </a:pPr>
            <a:r>
              <a:rPr lang="zh-CN" altLang="en-US" sz="2500" dirty="0" smtClean="0">
                <a:solidFill>
                  <a:schemeClr val="accent2"/>
                </a:solidFill>
                <a:latin typeface="宋体" panose="02010600030101010101" pitchFamily="2" charset="-122"/>
              </a:rPr>
              <a:t>责    任</a:t>
            </a:r>
            <a:endParaRPr lang="zh-CN" altLang="en-US" sz="2500" dirty="0">
              <a:solidFill>
                <a:schemeClr val="accent2"/>
              </a:solidFill>
              <a:latin typeface="宋体" panose="02010600030101010101" pitchFamily="2" charset="-122"/>
            </a:endParaRPr>
          </a:p>
        </p:txBody>
      </p:sp>
      <p:sp>
        <p:nvSpPr>
          <p:cNvPr id="129031" name="AutoShape 7"/>
          <p:cNvSpPr>
            <a:spLocks noChangeArrowheads="1"/>
          </p:cNvSpPr>
          <p:nvPr/>
        </p:nvSpPr>
        <p:spPr bwMode="auto">
          <a:xfrm>
            <a:off x="2578100" y="3589338"/>
            <a:ext cx="1155700" cy="423862"/>
          </a:xfrm>
          <a:prstGeom prst="rightArrow">
            <a:avLst>
              <a:gd name="adj1" fmla="val 50000"/>
              <a:gd name="adj2" fmla="val 68165"/>
            </a:avLst>
          </a:prstGeom>
          <a:solidFill>
            <a:schemeClr val="accent1"/>
          </a:solidFill>
          <a:ln w="9525">
            <a:solidFill>
              <a:schemeClr val="tx1"/>
            </a:solidFill>
            <a:miter lim="800000"/>
          </a:ln>
        </p:spPr>
        <p:txBody>
          <a:bodyPr wrap="none" anchor="ctr"/>
          <a:lstStyle/>
          <a:p>
            <a:endParaRPr lang="zh-CN" altLang="en-US"/>
          </a:p>
        </p:txBody>
      </p:sp>
      <p:sp>
        <p:nvSpPr>
          <p:cNvPr id="129032" name="AutoShape 8"/>
          <p:cNvSpPr>
            <a:spLocks noChangeArrowheads="1"/>
          </p:cNvSpPr>
          <p:nvPr/>
        </p:nvSpPr>
        <p:spPr bwMode="auto">
          <a:xfrm>
            <a:off x="6045200" y="3589338"/>
            <a:ext cx="1155700" cy="423862"/>
          </a:xfrm>
          <a:prstGeom prst="rightArrow">
            <a:avLst>
              <a:gd name="adj1" fmla="val 50000"/>
              <a:gd name="adj2" fmla="val 68165"/>
            </a:avLst>
          </a:prstGeom>
          <a:solidFill>
            <a:schemeClr val="accent1"/>
          </a:solidFill>
          <a:ln w="9525">
            <a:solidFill>
              <a:schemeClr val="tx1"/>
            </a:solidFill>
            <a:miter lim="800000"/>
          </a:ln>
        </p:spPr>
        <p:txBody>
          <a:bodyPr wrap="none" anchor="ctr"/>
          <a:lstStyle/>
          <a:p>
            <a:endParaRPr lang="zh-CN" altLang="en-US"/>
          </a:p>
        </p:txBody>
      </p:sp>
      <p:sp>
        <p:nvSpPr>
          <p:cNvPr id="129033" name="Text Box 9"/>
          <p:cNvSpPr txBox="1">
            <a:spLocks noChangeArrowheads="1"/>
          </p:cNvSpPr>
          <p:nvPr/>
        </p:nvSpPr>
        <p:spPr bwMode="auto">
          <a:xfrm>
            <a:off x="876300" y="4038600"/>
            <a:ext cx="1689100" cy="515938"/>
          </a:xfrm>
          <a:prstGeom prst="rect">
            <a:avLst/>
          </a:prstGeom>
          <a:noFill/>
          <a:ln w="9525">
            <a:noFill/>
            <a:miter lim="800000"/>
          </a:ln>
        </p:spPr>
        <p:txBody>
          <a:bodyPr lIns="104498" tIns="52249" rIns="104498" bIns="52249">
            <a:spAutoFit/>
          </a:bodyPr>
          <a:lstStyle/>
          <a:p>
            <a:pPr algn="l" defTabSz="1044575">
              <a:spcBef>
                <a:spcPct val="50000"/>
              </a:spcBef>
            </a:pPr>
            <a:r>
              <a:rPr lang="zh-CN" altLang="en-US" sz="2700">
                <a:latin typeface="宋体" panose="02010600030101010101" pitchFamily="2" charset="-122"/>
              </a:rPr>
              <a:t>（投入）</a:t>
            </a:r>
            <a:endParaRPr lang="zh-CN" altLang="en-US" sz="2700" b="0">
              <a:latin typeface="宋体" panose="02010600030101010101" pitchFamily="2" charset="-122"/>
            </a:endParaRPr>
          </a:p>
        </p:txBody>
      </p:sp>
      <p:sp>
        <p:nvSpPr>
          <p:cNvPr id="129034" name="Text Box 10"/>
          <p:cNvSpPr txBox="1">
            <a:spLocks noChangeArrowheads="1"/>
          </p:cNvSpPr>
          <p:nvPr/>
        </p:nvSpPr>
        <p:spPr bwMode="auto">
          <a:xfrm>
            <a:off x="3898900" y="4038600"/>
            <a:ext cx="1689100" cy="515938"/>
          </a:xfrm>
          <a:prstGeom prst="rect">
            <a:avLst/>
          </a:prstGeom>
          <a:noFill/>
          <a:ln w="9525">
            <a:noFill/>
            <a:miter lim="800000"/>
          </a:ln>
        </p:spPr>
        <p:txBody>
          <a:bodyPr lIns="104498" tIns="52249" rIns="104498" bIns="52249">
            <a:spAutoFit/>
          </a:bodyPr>
          <a:lstStyle/>
          <a:p>
            <a:pPr algn="l" defTabSz="1044575">
              <a:spcBef>
                <a:spcPct val="50000"/>
              </a:spcBef>
            </a:pPr>
            <a:r>
              <a:rPr lang="zh-CN" altLang="en-US" sz="2700">
                <a:latin typeface="宋体" panose="02010600030101010101" pitchFamily="2" charset="-122"/>
              </a:rPr>
              <a:t>（过程）</a:t>
            </a:r>
            <a:endParaRPr lang="zh-CN" altLang="en-US" sz="2700" b="0">
              <a:latin typeface="宋体" panose="02010600030101010101" pitchFamily="2" charset="-122"/>
            </a:endParaRPr>
          </a:p>
        </p:txBody>
      </p:sp>
      <p:sp>
        <p:nvSpPr>
          <p:cNvPr id="129035" name="Text Box 11"/>
          <p:cNvSpPr txBox="1">
            <a:spLocks noChangeArrowheads="1"/>
          </p:cNvSpPr>
          <p:nvPr/>
        </p:nvSpPr>
        <p:spPr bwMode="auto">
          <a:xfrm>
            <a:off x="7454900" y="4038600"/>
            <a:ext cx="1689100" cy="515938"/>
          </a:xfrm>
          <a:prstGeom prst="rect">
            <a:avLst/>
          </a:prstGeom>
          <a:noFill/>
          <a:ln w="9525">
            <a:noFill/>
            <a:miter lim="800000"/>
          </a:ln>
        </p:spPr>
        <p:txBody>
          <a:bodyPr lIns="104498" tIns="52249" rIns="104498" bIns="52249">
            <a:spAutoFit/>
          </a:bodyPr>
          <a:lstStyle/>
          <a:p>
            <a:pPr algn="l" defTabSz="1044575">
              <a:spcBef>
                <a:spcPct val="50000"/>
              </a:spcBef>
            </a:pPr>
            <a:r>
              <a:rPr lang="zh-CN" altLang="en-US" sz="2700">
                <a:latin typeface="宋体" panose="02010600030101010101" pitchFamily="2" charset="-122"/>
              </a:rPr>
              <a:t>（产出）</a:t>
            </a:r>
            <a:endParaRPr lang="zh-CN" altLang="en-US" sz="2700" b="0">
              <a:latin typeface="宋体" panose="02010600030101010101" pitchFamily="2" charset="-122"/>
            </a:endParaRPr>
          </a:p>
        </p:txBody>
      </p:sp>
      <p:sp>
        <p:nvSpPr>
          <p:cNvPr id="129036" name="Text Box 12"/>
          <p:cNvSpPr txBox="1">
            <a:spLocks noChangeArrowheads="1"/>
          </p:cNvSpPr>
          <p:nvPr/>
        </p:nvSpPr>
        <p:spPr bwMode="auto">
          <a:xfrm>
            <a:off x="838200" y="4787900"/>
            <a:ext cx="2209800" cy="2289175"/>
          </a:xfrm>
          <a:prstGeom prst="rect">
            <a:avLst/>
          </a:prstGeom>
          <a:noFill/>
          <a:ln w="9525">
            <a:solidFill>
              <a:schemeClr val="tx1"/>
            </a:solidFill>
            <a:miter lim="800000"/>
          </a:ln>
        </p:spPr>
        <p:txBody>
          <a:bodyPr lIns="104498" tIns="52249" rIns="104498" bIns="52249">
            <a:spAutoFit/>
          </a:bodyPr>
          <a:lstStyle/>
          <a:p>
            <a:pPr algn="l" defTabSz="1044575">
              <a:lnSpc>
                <a:spcPct val="130000"/>
              </a:lnSpc>
              <a:spcBef>
                <a:spcPct val="50000"/>
              </a:spcBef>
              <a:buClr>
                <a:srgbClr val="A50021"/>
              </a:buClr>
              <a:buSzPct val="120000"/>
              <a:buFont typeface="Marlett" pitchFamily="2" charset="2"/>
              <a:buNone/>
            </a:pPr>
            <a:r>
              <a:rPr lang="zh-CN" altLang="en-US" sz="2200">
                <a:latin typeface="宋体" panose="02010600030101010101" pitchFamily="2" charset="-122"/>
              </a:rPr>
              <a:t>为达到职位绩效水平所必需的专业业务知识及其相应的实际运作技能的总和。</a:t>
            </a:r>
            <a:endParaRPr lang="zh-CN" altLang="en-US" sz="2200" b="0">
              <a:latin typeface="宋体" panose="02010600030101010101" pitchFamily="2" charset="-122"/>
            </a:endParaRPr>
          </a:p>
        </p:txBody>
      </p:sp>
      <p:sp>
        <p:nvSpPr>
          <p:cNvPr id="129037" name="Text Box 13"/>
          <p:cNvSpPr txBox="1">
            <a:spLocks noChangeArrowheads="1"/>
          </p:cNvSpPr>
          <p:nvPr/>
        </p:nvSpPr>
        <p:spPr bwMode="auto">
          <a:xfrm>
            <a:off x="3810000" y="4876800"/>
            <a:ext cx="2209800" cy="2122488"/>
          </a:xfrm>
          <a:prstGeom prst="rect">
            <a:avLst/>
          </a:prstGeom>
          <a:noFill/>
          <a:ln w="9525">
            <a:solidFill>
              <a:schemeClr val="tx1"/>
            </a:solidFill>
            <a:miter lim="800000"/>
          </a:ln>
        </p:spPr>
        <p:txBody>
          <a:bodyPr lIns="104498" tIns="52249" rIns="104498" bIns="52249">
            <a:spAutoFit/>
          </a:bodyPr>
          <a:lstStyle/>
          <a:p>
            <a:pPr algn="l" defTabSz="1044575">
              <a:lnSpc>
                <a:spcPct val="120000"/>
              </a:lnSpc>
              <a:spcBef>
                <a:spcPct val="50000"/>
              </a:spcBef>
              <a:buClr>
                <a:srgbClr val="A50021"/>
              </a:buClr>
              <a:buSzPct val="120000"/>
              <a:buFont typeface="Marlett" pitchFamily="2" charset="2"/>
              <a:buNone/>
            </a:pPr>
            <a:r>
              <a:rPr lang="zh-CN" altLang="en-US" sz="2200">
                <a:latin typeface="宋体" panose="02010600030101010101" pitchFamily="2" charset="-122"/>
              </a:rPr>
              <a:t>在完成工作时所需要的分析、诊断、决策、创新能力的广度和复杂程度。</a:t>
            </a:r>
            <a:endParaRPr lang="zh-CN" altLang="en-US" sz="2200" b="0">
              <a:latin typeface="宋体" panose="02010600030101010101" pitchFamily="2" charset="-122"/>
            </a:endParaRPr>
          </a:p>
        </p:txBody>
      </p:sp>
      <p:sp>
        <p:nvSpPr>
          <p:cNvPr id="129038" name="Text Box 14"/>
          <p:cNvSpPr txBox="1">
            <a:spLocks noChangeArrowheads="1"/>
          </p:cNvSpPr>
          <p:nvPr/>
        </p:nvSpPr>
        <p:spPr bwMode="auto">
          <a:xfrm>
            <a:off x="7239000" y="4811713"/>
            <a:ext cx="2209800" cy="2524125"/>
          </a:xfrm>
          <a:prstGeom prst="rect">
            <a:avLst/>
          </a:prstGeom>
          <a:noFill/>
          <a:ln w="9525">
            <a:solidFill>
              <a:schemeClr val="tx1"/>
            </a:solidFill>
            <a:miter lim="800000"/>
          </a:ln>
        </p:spPr>
        <p:txBody>
          <a:bodyPr lIns="104498" tIns="52249" rIns="104498" bIns="52249">
            <a:spAutoFit/>
          </a:bodyPr>
          <a:lstStyle/>
          <a:p>
            <a:pPr algn="l" defTabSz="1044575">
              <a:lnSpc>
                <a:spcPct val="120000"/>
              </a:lnSpc>
              <a:spcBef>
                <a:spcPct val="50000"/>
              </a:spcBef>
              <a:buClr>
                <a:srgbClr val="A50021"/>
              </a:buClr>
              <a:buSzPct val="120000"/>
              <a:buFont typeface="Marlett" pitchFamily="2" charset="2"/>
              <a:buNone/>
            </a:pPr>
            <a:r>
              <a:rPr lang="zh-CN" altLang="en-US" sz="2200" dirty="0">
                <a:latin typeface="宋体" panose="02010600030101010101" pitchFamily="2" charset="-122"/>
              </a:rPr>
              <a:t>职位承担者的决策和行动对于工作最终后果可能造成的影响，对后果负责的程度。</a:t>
            </a:r>
            <a:endParaRPr lang="zh-CN" altLang="en-US" sz="2200" b="0" dirty="0">
              <a:latin typeface="宋体" panose="02010600030101010101" pitchFamily="2" charset="-122"/>
            </a:endParaRPr>
          </a:p>
        </p:txBody>
      </p:sp>
    </p:spTree>
  </p:cSld>
  <p:clrMapOvr>
    <a:masterClrMapping/>
  </p:clrMapOvr>
  <p:transition spd="slow">
    <p:wip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0668000" cy="914400"/>
          </a:xfrm>
          <a:solidFill>
            <a:srgbClr val="0000CC"/>
          </a:solidFill>
        </p:spPr>
        <p:txBody>
          <a:bodyPr lIns="119420" tIns="59710" rIns="119420" bIns="59710" anchor="b"/>
          <a:lstStyle/>
          <a:p>
            <a:pPr defTabSz="1193800" eaLnBrk="1" hangingPunct="1">
              <a:lnSpc>
                <a:spcPct val="340000"/>
              </a:lnSpc>
            </a:pPr>
            <a:r>
              <a:rPr lang="zh-CN" altLang="en-US" sz="3200" b="1" dirty="0" smtClean="0">
                <a:solidFill>
                  <a:srgbClr val="FFFFFF"/>
                </a:solidFill>
                <a:latin typeface="华文中宋" pitchFamily="2" charset="-122"/>
                <a:ea typeface="华文中宋" pitchFamily="2" charset="-122"/>
              </a:rPr>
              <a:t>知识要素模板</a:t>
            </a:r>
            <a:endParaRPr lang="zh-CN" altLang="en-US" sz="3200" b="1" dirty="0" smtClean="0">
              <a:solidFill>
                <a:srgbClr val="FFFFFF"/>
              </a:solidFill>
              <a:latin typeface="华文中宋" pitchFamily="2" charset="-122"/>
              <a:ea typeface="华文中宋" pitchFamily="2" charset="-122"/>
            </a:endParaRPr>
          </a:p>
        </p:txBody>
      </p:sp>
      <p:grpSp>
        <p:nvGrpSpPr>
          <p:cNvPr id="130051" name="Group 3"/>
          <p:cNvGrpSpPr/>
          <p:nvPr/>
        </p:nvGrpSpPr>
        <p:grpSpPr bwMode="auto">
          <a:xfrm>
            <a:off x="228600" y="1123950"/>
            <a:ext cx="10287000" cy="6419850"/>
            <a:chOff x="144" y="612"/>
            <a:chExt cx="6480" cy="4044"/>
          </a:xfrm>
        </p:grpSpPr>
        <p:sp>
          <p:nvSpPr>
            <p:cNvPr id="130052" name="Text Box 4"/>
            <p:cNvSpPr txBox="1">
              <a:spLocks noChangeArrowheads="1"/>
            </p:cNvSpPr>
            <p:nvPr/>
          </p:nvSpPr>
          <p:spPr bwMode="auto">
            <a:xfrm>
              <a:off x="240" y="612"/>
              <a:ext cx="720" cy="608"/>
            </a:xfrm>
            <a:prstGeom prst="rect">
              <a:avLst/>
            </a:prstGeom>
            <a:solidFill>
              <a:srgbClr val="99FFCC"/>
            </a:solidFill>
            <a:ln w="38100">
              <a:solidFill>
                <a:schemeClr val="tx1"/>
              </a:solidFill>
              <a:miter lim="800000"/>
            </a:ln>
          </p:spPr>
          <p:txBody>
            <a:bodyPr lIns="104498" tIns="52249" rIns="104498" bIns="52249">
              <a:spAutoFit/>
            </a:bodyPr>
            <a:lstStyle/>
            <a:p>
              <a:pPr algn="ctr" defTabSz="1044575">
                <a:spcBef>
                  <a:spcPct val="50000"/>
                </a:spcBef>
              </a:pPr>
              <a:r>
                <a:rPr lang="zh-CN" altLang="en-US" sz="2700">
                  <a:latin typeface="宋体" panose="02010600030101010101" pitchFamily="2" charset="-122"/>
                </a:rPr>
                <a:t>技术知识</a:t>
              </a:r>
              <a:endParaRPr lang="zh-CN" altLang="en-US" sz="2700">
                <a:latin typeface="宋体" panose="02010600030101010101" pitchFamily="2" charset="-122"/>
              </a:endParaRPr>
            </a:p>
          </p:txBody>
        </p:sp>
        <p:sp>
          <p:nvSpPr>
            <p:cNvPr id="130053" name="Text Box 5"/>
            <p:cNvSpPr txBox="1">
              <a:spLocks noChangeArrowheads="1"/>
            </p:cNvSpPr>
            <p:nvPr/>
          </p:nvSpPr>
          <p:spPr bwMode="auto">
            <a:xfrm>
              <a:off x="1056" y="612"/>
              <a:ext cx="1152" cy="349"/>
            </a:xfrm>
            <a:prstGeom prst="rect">
              <a:avLst/>
            </a:prstGeom>
            <a:solidFill>
              <a:srgbClr val="FFFF66"/>
            </a:solidFill>
            <a:ln w="38100">
              <a:solidFill>
                <a:schemeClr val="tx2"/>
              </a:solidFill>
              <a:miter lim="800000"/>
            </a:ln>
          </p:spPr>
          <p:txBody>
            <a:bodyPr lIns="104498" tIns="52249" rIns="104498" bIns="52249">
              <a:spAutoFit/>
            </a:bodyPr>
            <a:lstStyle/>
            <a:p>
              <a:pPr algn="l" defTabSz="1044575">
                <a:spcBef>
                  <a:spcPct val="50000"/>
                </a:spcBef>
              </a:pPr>
              <a:r>
                <a:rPr lang="zh-CN" altLang="en-US" sz="2700">
                  <a:latin typeface="宋体" panose="02010600030101010101" pitchFamily="2" charset="-122"/>
                </a:rPr>
                <a:t>管理范围</a:t>
              </a:r>
              <a:endParaRPr lang="zh-CN" altLang="en-US" sz="2700">
                <a:latin typeface="宋体" panose="02010600030101010101" pitchFamily="2" charset="-122"/>
              </a:endParaRPr>
            </a:p>
          </p:txBody>
        </p:sp>
        <p:sp>
          <p:nvSpPr>
            <p:cNvPr id="130054" name="Text Box 6"/>
            <p:cNvSpPr txBox="1">
              <a:spLocks noChangeArrowheads="1"/>
            </p:cNvSpPr>
            <p:nvPr/>
          </p:nvSpPr>
          <p:spPr bwMode="auto">
            <a:xfrm>
              <a:off x="2160" y="612"/>
              <a:ext cx="864" cy="349"/>
            </a:xfrm>
            <a:prstGeom prst="rect">
              <a:avLst/>
            </a:prstGeom>
            <a:solidFill>
              <a:srgbClr val="FFFF66"/>
            </a:solidFill>
            <a:ln w="38100">
              <a:solidFill>
                <a:schemeClr val="tx2"/>
              </a:solidFill>
              <a:miter lim="800000"/>
            </a:ln>
          </p:spPr>
          <p:txBody>
            <a:bodyPr lIns="104498" tIns="52249" rIns="104498" bIns="52249">
              <a:spAutoFit/>
            </a:bodyPr>
            <a:lstStyle/>
            <a:p>
              <a:pPr algn="l" defTabSz="1044575">
                <a:spcBef>
                  <a:spcPct val="50000"/>
                </a:spcBef>
              </a:pPr>
              <a:r>
                <a:rPr lang="en-US" altLang="zh-CN" sz="2700">
                  <a:latin typeface="宋体" panose="02010600030101010101" pitchFamily="2" charset="-122"/>
                </a:rPr>
                <a:t>O </a:t>
              </a:r>
              <a:r>
                <a:rPr lang="zh-CN" altLang="en-US" sz="2700">
                  <a:latin typeface="宋体" panose="02010600030101010101" pitchFamily="2" charset="-122"/>
                </a:rPr>
                <a:t>任务</a:t>
              </a:r>
              <a:endParaRPr lang="zh-CN" altLang="en-US" sz="2700">
                <a:latin typeface="宋体" panose="02010600030101010101" pitchFamily="2" charset="-122"/>
              </a:endParaRPr>
            </a:p>
          </p:txBody>
        </p:sp>
        <p:sp>
          <p:nvSpPr>
            <p:cNvPr id="130055" name="Text Box 7"/>
            <p:cNvSpPr txBox="1">
              <a:spLocks noChangeArrowheads="1"/>
            </p:cNvSpPr>
            <p:nvPr/>
          </p:nvSpPr>
          <p:spPr bwMode="auto">
            <a:xfrm>
              <a:off x="3024" y="612"/>
              <a:ext cx="912" cy="299"/>
            </a:xfrm>
            <a:prstGeom prst="rect">
              <a:avLst/>
            </a:prstGeom>
            <a:solidFill>
              <a:srgbClr val="FFFF66"/>
            </a:solidFill>
            <a:ln w="38100">
              <a:solidFill>
                <a:schemeClr val="tx2"/>
              </a:solidFill>
              <a:miter lim="800000"/>
            </a:ln>
          </p:spPr>
          <p:txBody>
            <a:bodyPr lIns="104498" tIns="52249" rIns="104498" bIns="52249">
              <a:spAutoFit/>
            </a:bodyPr>
            <a:lstStyle/>
            <a:p>
              <a:pPr algn="l" defTabSz="1044575">
                <a:spcBef>
                  <a:spcPct val="50000"/>
                </a:spcBef>
              </a:pPr>
              <a:r>
                <a:rPr lang="zh-CN" altLang="zh-CN" dirty="0" smtClean="0">
                  <a:latin typeface="宋体" panose="02010600030101010101" pitchFamily="2" charset="-122"/>
                </a:rPr>
                <a:t>Ⅰ</a:t>
              </a:r>
              <a:r>
                <a:rPr lang="zh-CN" altLang="en-US" dirty="0">
                  <a:latin typeface="宋体" panose="02010600030101010101" pitchFamily="2" charset="-122"/>
                </a:rPr>
                <a:t>低程度</a:t>
              </a:r>
              <a:endParaRPr lang="zh-CN" altLang="en-US" dirty="0">
                <a:latin typeface="宋体" panose="02010600030101010101" pitchFamily="2" charset="-122"/>
              </a:endParaRPr>
            </a:p>
          </p:txBody>
        </p:sp>
        <p:sp>
          <p:nvSpPr>
            <p:cNvPr id="130056" name="Text Box 8"/>
            <p:cNvSpPr txBox="1">
              <a:spLocks noChangeArrowheads="1"/>
            </p:cNvSpPr>
            <p:nvPr/>
          </p:nvSpPr>
          <p:spPr bwMode="auto">
            <a:xfrm>
              <a:off x="3936" y="612"/>
              <a:ext cx="912" cy="299"/>
            </a:xfrm>
            <a:prstGeom prst="rect">
              <a:avLst/>
            </a:prstGeom>
            <a:solidFill>
              <a:srgbClr val="FFFF66"/>
            </a:solidFill>
            <a:ln w="38100">
              <a:solidFill>
                <a:schemeClr val="tx2"/>
              </a:solidFill>
              <a:miter lim="800000"/>
            </a:ln>
          </p:spPr>
          <p:txBody>
            <a:bodyPr lIns="104498" tIns="52249" rIns="104498" bIns="52249">
              <a:spAutoFit/>
            </a:bodyPr>
            <a:lstStyle/>
            <a:p>
              <a:pPr algn="l" defTabSz="1044575">
                <a:spcBef>
                  <a:spcPct val="50000"/>
                </a:spcBef>
              </a:pPr>
              <a:r>
                <a:rPr lang="zh-CN" altLang="zh-CN" dirty="0" smtClean="0">
                  <a:latin typeface="宋体" panose="02010600030101010101" pitchFamily="2" charset="-122"/>
                </a:rPr>
                <a:t>Ⅱ</a:t>
              </a:r>
              <a:r>
                <a:rPr lang="zh-CN" altLang="en-US" dirty="0" smtClean="0">
                  <a:latin typeface="宋体" panose="02010600030101010101" pitchFamily="2" charset="-122"/>
                </a:rPr>
                <a:t>同类</a:t>
              </a:r>
              <a:endParaRPr lang="zh-CN" altLang="en-US" dirty="0">
                <a:latin typeface="宋体" panose="02010600030101010101" pitchFamily="2" charset="-122"/>
              </a:endParaRPr>
            </a:p>
          </p:txBody>
        </p:sp>
        <p:sp>
          <p:nvSpPr>
            <p:cNvPr id="130057" name="Text Box 9"/>
            <p:cNvSpPr txBox="1">
              <a:spLocks noChangeArrowheads="1"/>
            </p:cNvSpPr>
            <p:nvPr/>
          </p:nvSpPr>
          <p:spPr bwMode="auto">
            <a:xfrm>
              <a:off x="4848" y="612"/>
              <a:ext cx="864" cy="299"/>
            </a:xfrm>
            <a:prstGeom prst="rect">
              <a:avLst/>
            </a:prstGeom>
            <a:solidFill>
              <a:srgbClr val="FFFF66"/>
            </a:solidFill>
            <a:ln w="38100">
              <a:solidFill>
                <a:schemeClr val="tx2"/>
              </a:solidFill>
              <a:miter lim="800000"/>
            </a:ln>
          </p:spPr>
          <p:txBody>
            <a:bodyPr lIns="104498" tIns="52249" rIns="104498" bIns="52249">
              <a:spAutoFit/>
            </a:bodyPr>
            <a:lstStyle/>
            <a:p>
              <a:pPr algn="l" defTabSz="1044575">
                <a:spcBef>
                  <a:spcPct val="50000"/>
                </a:spcBef>
              </a:pPr>
              <a:r>
                <a:rPr lang="zh-CN" altLang="zh-CN" dirty="0">
                  <a:latin typeface="宋体" panose="02010600030101010101" pitchFamily="2" charset="-122"/>
                </a:rPr>
                <a:t>Ⅲ多元</a:t>
              </a:r>
              <a:endParaRPr lang="zh-CN" altLang="en-US" dirty="0">
                <a:latin typeface="宋体" panose="02010600030101010101" pitchFamily="2" charset="-122"/>
              </a:endParaRPr>
            </a:p>
          </p:txBody>
        </p:sp>
        <p:sp>
          <p:nvSpPr>
            <p:cNvPr id="130058" name="Text Box 10"/>
            <p:cNvSpPr txBox="1">
              <a:spLocks noChangeArrowheads="1"/>
            </p:cNvSpPr>
            <p:nvPr/>
          </p:nvSpPr>
          <p:spPr bwMode="auto">
            <a:xfrm>
              <a:off x="5712" y="612"/>
              <a:ext cx="912" cy="299"/>
            </a:xfrm>
            <a:prstGeom prst="rect">
              <a:avLst/>
            </a:prstGeom>
            <a:solidFill>
              <a:srgbClr val="FFFF66"/>
            </a:solidFill>
            <a:ln w="38100">
              <a:solidFill>
                <a:schemeClr val="tx2"/>
              </a:solidFill>
              <a:miter lim="800000"/>
            </a:ln>
          </p:spPr>
          <p:txBody>
            <a:bodyPr lIns="104498" tIns="52249" rIns="104498" bIns="52249">
              <a:spAutoFit/>
            </a:bodyPr>
            <a:lstStyle/>
            <a:p>
              <a:pPr algn="l" defTabSz="1044575">
                <a:spcBef>
                  <a:spcPct val="50000"/>
                </a:spcBef>
              </a:pPr>
              <a:r>
                <a:rPr lang="zh-CN" altLang="zh-CN" dirty="0">
                  <a:latin typeface="宋体" panose="02010600030101010101" pitchFamily="2" charset="-122"/>
                </a:rPr>
                <a:t>Ⅳ全局</a:t>
              </a:r>
              <a:endParaRPr lang="zh-CN" altLang="en-US" dirty="0">
                <a:latin typeface="宋体" panose="02010600030101010101" pitchFamily="2" charset="-122"/>
              </a:endParaRPr>
            </a:p>
          </p:txBody>
        </p:sp>
        <p:sp>
          <p:nvSpPr>
            <p:cNvPr id="130059" name="Text Box 11"/>
            <p:cNvSpPr txBox="1">
              <a:spLocks noChangeArrowheads="1"/>
            </p:cNvSpPr>
            <p:nvPr/>
          </p:nvSpPr>
          <p:spPr bwMode="auto">
            <a:xfrm>
              <a:off x="1056" y="948"/>
              <a:ext cx="1152" cy="349"/>
            </a:xfrm>
            <a:prstGeom prst="rect">
              <a:avLst/>
            </a:prstGeom>
            <a:solidFill>
              <a:srgbClr val="FF9999"/>
            </a:solidFill>
            <a:ln w="38100">
              <a:solidFill>
                <a:schemeClr val="tx2"/>
              </a:solidFill>
              <a:miter lim="800000"/>
            </a:ln>
          </p:spPr>
          <p:txBody>
            <a:bodyPr lIns="104498" tIns="52249" rIns="104498" bIns="52249">
              <a:spAutoFit/>
            </a:bodyPr>
            <a:lstStyle/>
            <a:p>
              <a:pPr algn="l" defTabSz="1044575">
                <a:spcBef>
                  <a:spcPct val="50000"/>
                </a:spcBef>
              </a:pPr>
              <a:r>
                <a:rPr lang="zh-CN" altLang="en-US" sz="2700">
                  <a:latin typeface="宋体" panose="02010600030101010101" pitchFamily="2" charset="-122"/>
                </a:rPr>
                <a:t>人际技巧</a:t>
              </a:r>
              <a:endParaRPr lang="zh-CN" altLang="en-US" sz="2700">
                <a:latin typeface="宋体" panose="02010600030101010101" pitchFamily="2" charset="-122"/>
              </a:endParaRPr>
            </a:p>
          </p:txBody>
        </p:sp>
        <p:sp>
          <p:nvSpPr>
            <p:cNvPr id="130060" name="Text Box 12"/>
            <p:cNvSpPr txBox="1">
              <a:spLocks noChangeArrowheads="1"/>
            </p:cNvSpPr>
            <p:nvPr/>
          </p:nvSpPr>
          <p:spPr bwMode="auto">
            <a:xfrm>
              <a:off x="2160" y="612"/>
              <a:ext cx="864" cy="299"/>
            </a:xfrm>
            <a:prstGeom prst="rect">
              <a:avLst/>
            </a:prstGeom>
            <a:solidFill>
              <a:srgbClr val="FFFF66"/>
            </a:solidFill>
            <a:ln w="38100">
              <a:solidFill>
                <a:schemeClr val="tx2"/>
              </a:solidFill>
              <a:miter lim="800000"/>
            </a:ln>
          </p:spPr>
          <p:txBody>
            <a:bodyPr lIns="104498" tIns="52249" rIns="104498" bIns="52249">
              <a:spAutoFit/>
            </a:bodyPr>
            <a:lstStyle/>
            <a:p>
              <a:pPr algn="l" defTabSz="1044575">
                <a:spcBef>
                  <a:spcPct val="50000"/>
                </a:spcBef>
              </a:pPr>
              <a:r>
                <a:rPr lang="en-US" altLang="zh-CN" dirty="0" smtClean="0">
                  <a:latin typeface="宋体" panose="02010600030101010101" pitchFamily="2" charset="-122"/>
                </a:rPr>
                <a:t>N</a:t>
              </a:r>
              <a:r>
                <a:rPr lang="zh-CN" altLang="en-US" dirty="0" smtClean="0">
                  <a:latin typeface="宋体" panose="02010600030101010101" pitchFamily="2" charset="-122"/>
                </a:rPr>
                <a:t>不需要</a:t>
              </a:r>
              <a:endParaRPr lang="zh-CN" altLang="en-US" dirty="0">
                <a:latin typeface="宋体" panose="02010600030101010101" pitchFamily="2" charset="-122"/>
              </a:endParaRPr>
            </a:p>
          </p:txBody>
        </p:sp>
        <p:sp>
          <p:nvSpPr>
            <p:cNvPr id="130061" name="Text Box 13"/>
            <p:cNvSpPr txBox="1">
              <a:spLocks noChangeArrowheads="1"/>
            </p:cNvSpPr>
            <p:nvPr/>
          </p:nvSpPr>
          <p:spPr bwMode="auto">
            <a:xfrm>
              <a:off x="2160" y="948"/>
              <a:ext cx="864" cy="349"/>
            </a:xfrm>
            <a:prstGeom prst="rect">
              <a:avLst/>
            </a:prstGeom>
            <a:solidFill>
              <a:srgbClr val="FF9999"/>
            </a:solidFill>
            <a:ln w="38100">
              <a:solidFill>
                <a:schemeClr val="tx2"/>
              </a:solidFill>
              <a:miter lim="800000"/>
            </a:ln>
          </p:spPr>
          <p:txBody>
            <a:bodyPr lIns="104498" tIns="52249" rIns="104498" bIns="52249">
              <a:spAutoFit/>
            </a:bodyPr>
            <a:lstStyle/>
            <a:p>
              <a:pPr algn="l" defTabSz="1044575">
                <a:spcBef>
                  <a:spcPct val="50000"/>
                </a:spcBef>
              </a:pPr>
              <a:r>
                <a:rPr lang="en-US" altLang="zh-CN" sz="2700">
                  <a:latin typeface="宋体" panose="02010600030101010101" pitchFamily="2" charset="-122"/>
                </a:rPr>
                <a:t>O</a:t>
              </a:r>
              <a:endParaRPr lang="en-US" altLang="zh-CN" sz="2700">
                <a:latin typeface="宋体" panose="02010600030101010101" pitchFamily="2" charset="-122"/>
              </a:endParaRPr>
            </a:p>
          </p:txBody>
        </p:sp>
        <p:sp>
          <p:nvSpPr>
            <p:cNvPr id="130062" name="Text Box 14"/>
            <p:cNvSpPr txBox="1">
              <a:spLocks noChangeArrowheads="1"/>
            </p:cNvSpPr>
            <p:nvPr/>
          </p:nvSpPr>
          <p:spPr bwMode="auto">
            <a:xfrm>
              <a:off x="3024" y="953"/>
              <a:ext cx="912" cy="349"/>
            </a:xfrm>
            <a:prstGeom prst="rect">
              <a:avLst/>
            </a:prstGeom>
            <a:solidFill>
              <a:srgbClr val="FF9999"/>
            </a:solidFill>
            <a:ln w="38100">
              <a:solidFill>
                <a:schemeClr val="tx2"/>
              </a:solidFill>
              <a:miter lim="800000"/>
            </a:ln>
          </p:spPr>
          <p:txBody>
            <a:bodyPr lIns="104498" tIns="52249" rIns="104498" bIns="52249">
              <a:spAutoFit/>
            </a:bodyPr>
            <a:lstStyle/>
            <a:p>
              <a:pPr algn="l" defTabSz="1044575">
                <a:spcBef>
                  <a:spcPct val="50000"/>
                </a:spcBef>
              </a:pPr>
              <a:r>
                <a:rPr lang="zh-CN" altLang="zh-CN" sz="2700">
                  <a:latin typeface="宋体" panose="02010600030101010101" pitchFamily="2" charset="-122"/>
                </a:rPr>
                <a:t> </a:t>
              </a:r>
              <a:endParaRPr lang="en-US" altLang="zh-CN" sz="2700">
                <a:latin typeface="宋体" panose="02010600030101010101" pitchFamily="2" charset="-122"/>
              </a:endParaRPr>
            </a:p>
          </p:txBody>
        </p:sp>
        <p:sp>
          <p:nvSpPr>
            <p:cNvPr id="130063" name="Text Box 15"/>
            <p:cNvSpPr txBox="1">
              <a:spLocks noChangeArrowheads="1"/>
            </p:cNvSpPr>
            <p:nvPr/>
          </p:nvSpPr>
          <p:spPr bwMode="auto">
            <a:xfrm>
              <a:off x="3936" y="948"/>
              <a:ext cx="912" cy="349"/>
            </a:xfrm>
            <a:prstGeom prst="rect">
              <a:avLst/>
            </a:prstGeom>
            <a:solidFill>
              <a:srgbClr val="FF9999"/>
            </a:solidFill>
            <a:ln w="38100">
              <a:solidFill>
                <a:schemeClr val="tx2"/>
              </a:solidFill>
              <a:miter lim="800000"/>
            </a:ln>
          </p:spPr>
          <p:txBody>
            <a:bodyPr lIns="104498" tIns="52249" rIns="104498" bIns="52249">
              <a:spAutoFit/>
            </a:bodyPr>
            <a:lstStyle/>
            <a:p>
              <a:pPr algn="l" defTabSz="1044575">
                <a:spcBef>
                  <a:spcPct val="50000"/>
                </a:spcBef>
              </a:pPr>
              <a:endParaRPr lang="zh-CN" altLang="zh-CN" sz="2700">
                <a:latin typeface="宋体" panose="02010600030101010101" pitchFamily="2" charset="-122"/>
              </a:endParaRPr>
            </a:p>
          </p:txBody>
        </p:sp>
        <p:sp>
          <p:nvSpPr>
            <p:cNvPr id="130064" name="Text Box 16"/>
            <p:cNvSpPr txBox="1">
              <a:spLocks noChangeArrowheads="1"/>
            </p:cNvSpPr>
            <p:nvPr/>
          </p:nvSpPr>
          <p:spPr bwMode="auto">
            <a:xfrm>
              <a:off x="4848" y="948"/>
              <a:ext cx="864" cy="349"/>
            </a:xfrm>
            <a:prstGeom prst="rect">
              <a:avLst/>
            </a:prstGeom>
            <a:solidFill>
              <a:srgbClr val="FF9999"/>
            </a:solidFill>
            <a:ln w="38100">
              <a:solidFill>
                <a:schemeClr val="tx2"/>
              </a:solidFill>
              <a:miter lim="800000"/>
            </a:ln>
          </p:spPr>
          <p:txBody>
            <a:bodyPr lIns="104498" tIns="52249" rIns="104498" bIns="52249">
              <a:spAutoFit/>
            </a:bodyPr>
            <a:lstStyle/>
            <a:p>
              <a:pPr algn="l" defTabSz="1044575">
                <a:spcBef>
                  <a:spcPct val="50000"/>
                </a:spcBef>
              </a:pPr>
              <a:endParaRPr lang="zh-CN" altLang="zh-CN" sz="2700">
                <a:latin typeface="宋体" panose="02010600030101010101" pitchFamily="2" charset="-122"/>
              </a:endParaRPr>
            </a:p>
          </p:txBody>
        </p:sp>
        <p:sp>
          <p:nvSpPr>
            <p:cNvPr id="130065" name="Text Box 17"/>
            <p:cNvSpPr txBox="1">
              <a:spLocks noChangeArrowheads="1"/>
            </p:cNvSpPr>
            <p:nvPr/>
          </p:nvSpPr>
          <p:spPr bwMode="auto">
            <a:xfrm>
              <a:off x="5712" y="948"/>
              <a:ext cx="912" cy="349"/>
            </a:xfrm>
            <a:prstGeom prst="rect">
              <a:avLst/>
            </a:prstGeom>
            <a:solidFill>
              <a:srgbClr val="FF9999"/>
            </a:solidFill>
            <a:ln w="38100">
              <a:solidFill>
                <a:schemeClr val="tx2"/>
              </a:solidFill>
              <a:miter lim="800000"/>
            </a:ln>
          </p:spPr>
          <p:txBody>
            <a:bodyPr lIns="104498" tIns="52249" rIns="104498" bIns="52249">
              <a:spAutoFit/>
            </a:bodyPr>
            <a:lstStyle/>
            <a:p>
              <a:pPr algn="l" defTabSz="1044575">
                <a:spcBef>
                  <a:spcPct val="50000"/>
                </a:spcBef>
              </a:pPr>
              <a:endParaRPr lang="zh-CN" altLang="zh-CN" sz="2700">
                <a:latin typeface="宋体" panose="02010600030101010101" pitchFamily="2" charset="-122"/>
              </a:endParaRPr>
            </a:p>
          </p:txBody>
        </p:sp>
        <p:sp>
          <p:nvSpPr>
            <p:cNvPr id="130066" name="Text Box 18"/>
            <p:cNvSpPr txBox="1">
              <a:spLocks noChangeArrowheads="1"/>
            </p:cNvSpPr>
            <p:nvPr/>
          </p:nvSpPr>
          <p:spPr bwMode="auto">
            <a:xfrm>
              <a:off x="2208" y="996"/>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zh-CN" altLang="zh-CN" sz="2000">
                  <a:latin typeface="宋体" panose="02010600030101010101" pitchFamily="2" charset="-122"/>
                </a:rPr>
                <a:t>1</a:t>
              </a:r>
              <a:endParaRPr lang="en-US" altLang="zh-CN" sz="2000">
                <a:latin typeface="宋体" panose="02010600030101010101" pitchFamily="2" charset="-122"/>
              </a:endParaRPr>
            </a:p>
          </p:txBody>
        </p:sp>
        <p:sp>
          <p:nvSpPr>
            <p:cNvPr id="130067" name="Line 19"/>
            <p:cNvSpPr>
              <a:spLocks noChangeShapeType="1"/>
            </p:cNvSpPr>
            <p:nvPr/>
          </p:nvSpPr>
          <p:spPr bwMode="auto">
            <a:xfrm>
              <a:off x="192" y="1284"/>
              <a:ext cx="6432" cy="0"/>
            </a:xfrm>
            <a:prstGeom prst="line">
              <a:avLst/>
            </a:prstGeom>
            <a:noFill/>
            <a:ln w="38100">
              <a:solidFill>
                <a:schemeClr val="tx1"/>
              </a:solidFill>
              <a:round/>
            </a:ln>
          </p:spPr>
          <p:txBody>
            <a:bodyPr wrap="none" anchor="ctr"/>
            <a:lstStyle/>
            <a:p>
              <a:endParaRPr lang="en-US"/>
            </a:p>
          </p:txBody>
        </p:sp>
        <p:sp>
          <p:nvSpPr>
            <p:cNvPr id="130068" name="Line 20"/>
            <p:cNvSpPr>
              <a:spLocks noChangeShapeType="1"/>
            </p:cNvSpPr>
            <p:nvPr/>
          </p:nvSpPr>
          <p:spPr bwMode="auto">
            <a:xfrm>
              <a:off x="144" y="1668"/>
              <a:ext cx="6480" cy="0"/>
            </a:xfrm>
            <a:prstGeom prst="line">
              <a:avLst/>
            </a:prstGeom>
            <a:noFill/>
            <a:ln w="38100">
              <a:solidFill>
                <a:schemeClr val="tx1"/>
              </a:solidFill>
              <a:round/>
            </a:ln>
          </p:spPr>
          <p:txBody>
            <a:bodyPr wrap="none" anchor="ctr"/>
            <a:lstStyle/>
            <a:p>
              <a:endParaRPr lang="en-US"/>
            </a:p>
          </p:txBody>
        </p:sp>
        <p:sp>
          <p:nvSpPr>
            <p:cNvPr id="130069" name="Line 21"/>
            <p:cNvSpPr>
              <a:spLocks noChangeShapeType="1"/>
            </p:cNvSpPr>
            <p:nvPr/>
          </p:nvSpPr>
          <p:spPr bwMode="auto">
            <a:xfrm>
              <a:off x="144" y="2004"/>
              <a:ext cx="6480" cy="0"/>
            </a:xfrm>
            <a:prstGeom prst="line">
              <a:avLst/>
            </a:prstGeom>
            <a:noFill/>
            <a:ln w="38100">
              <a:solidFill>
                <a:schemeClr val="tx1"/>
              </a:solidFill>
              <a:round/>
            </a:ln>
          </p:spPr>
          <p:txBody>
            <a:bodyPr wrap="none" anchor="ctr"/>
            <a:lstStyle/>
            <a:p>
              <a:endParaRPr lang="en-US"/>
            </a:p>
          </p:txBody>
        </p:sp>
        <p:sp>
          <p:nvSpPr>
            <p:cNvPr id="130070" name="Line 22"/>
            <p:cNvSpPr>
              <a:spLocks noChangeShapeType="1"/>
            </p:cNvSpPr>
            <p:nvPr/>
          </p:nvSpPr>
          <p:spPr bwMode="auto">
            <a:xfrm>
              <a:off x="144" y="2340"/>
              <a:ext cx="6480" cy="0"/>
            </a:xfrm>
            <a:prstGeom prst="line">
              <a:avLst/>
            </a:prstGeom>
            <a:noFill/>
            <a:ln w="38100">
              <a:solidFill>
                <a:schemeClr val="tx1"/>
              </a:solidFill>
              <a:round/>
            </a:ln>
          </p:spPr>
          <p:txBody>
            <a:bodyPr wrap="none" anchor="ctr"/>
            <a:lstStyle/>
            <a:p>
              <a:endParaRPr lang="en-US"/>
            </a:p>
          </p:txBody>
        </p:sp>
        <p:sp>
          <p:nvSpPr>
            <p:cNvPr id="130071" name="Line 23"/>
            <p:cNvSpPr>
              <a:spLocks noChangeShapeType="1"/>
            </p:cNvSpPr>
            <p:nvPr/>
          </p:nvSpPr>
          <p:spPr bwMode="auto">
            <a:xfrm>
              <a:off x="144" y="2676"/>
              <a:ext cx="6480" cy="0"/>
            </a:xfrm>
            <a:prstGeom prst="line">
              <a:avLst/>
            </a:prstGeom>
            <a:noFill/>
            <a:ln w="38100">
              <a:solidFill>
                <a:schemeClr val="tx1"/>
              </a:solidFill>
              <a:round/>
            </a:ln>
          </p:spPr>
          <p:txBody>
            <a:bodyPr wrap="none" anchor="ctr"/>
            <a:lstStyle/>
            <a:p>
              <a:endParaRPr lang="en-US"/>
            </a:p>
          </p:txBody>
        </p:sp>
        <p:sp>
          <p:nvSpPr>
            <p:cNvPr id="130072" name="Line 24"/>
            <p:cNvSpPr>
              <a:spLocks noChangeShapeType="1"/>
            </p:cNvSpPr>
            <p:nvPr/>
          </p:nvSpPr>
          <p:spPr bwMode="auto">
            <a:xfrm>
              <a:off x="144" y="3012"/>
              <a:ext cx="6480" cy="0"/>
            </a:xfrm>
            <a:prstGeom prst="line">
              <a:avLst/>
            </a:prstGeom>
            <a:noFill/>
            <a:ln w="38100">
              <a:solidFill>
                <a:schemeClr val="tx1"/>
              </a:solidFill>
              <a:round/>
            </a:ln>
          </p:spPr>
          <p:txBody>
            <a:bodyPr wrap="none" anchor="ctr"/>
            <a:lstStyle/>
            <a:p>
              <a:endParaRPr lang="en-US"/>
            </a:p>
          </p:txBody>
        </p:sp>
        <p:sp>
          <p:nvSpPr>
            <p:cNvPr id="130073" name="Line 25"/>
            <p:cNvSpPr>
              <a:spLocks noChangeShapeType="1"/>
            </p:cNvSpPr>
            <p:nvPr/>
          </p:nvSpPr>
          <p:spPr bwMode="auto">
            <a:xfrm>
              <a:off x="144" y="3348"/>
              <a:ext cx="6480" cy="0"/>
            </a:xfrm>
            <a:prstGeom prst="line">
              <a:avLst/>
            </a:prstGeom>
            <a:noFill/>
            <a:ln w="38100">
              <a:solidFill>
                <a:schemeClr val="tx1"/>
              </a:solidFill>
              <a:round/>
            </a:ln>
          </p:spPr>
          <p:txBody>
            <a:bodyPr wrap="none" anchor="ctr"/>
            <a:lstStyle/>
            <a:p>
              <a:endParaRPr lang="en-US"/>
            </a:p>
          </p:txBody>
        </p:sp>
        <p:sp>
          <p:nvSpPr>
            <p:cNvPr id="130074" name="Line 26"/>
            <p:cNvSpPr>
              <a:spLocks noChangeShapeType="1"/>
            </p:cNvSpPr>
            <p:nvPr/>
          </p:nvSpPr>
          <p:spPr bwMode="auto">
            <a:xfrm>
              <a:off x="144" y="3732"/>
              <a:ext cx="6480" cy="0"/>
            </a:xfrm>
            <a:prstGeom prst="line">
              <a:avLst/>
            </a:prstGeom>
            <a:noFill/>
            <a:ln w="38100">
              <a:solidFill>
                <a:schemeClr val="tx1"/>
              </a:solidFill>
              <a:round/>
            </a:ln>
          </p:spPr>
          <p:txBody>
            <a:bodyPr wrap="none" anchor="ctr"/>
            <a:lstStyle/>
            <a:p>
              <a:endParaRPr lang="en-US"/>
            </a:p>
          </p:txBody>
        </p:sp>
        <p:sp>
          <p:nvSpPr>
            <p:cNvPr id="130075" name="Line 27"/>
            <p:cNvSpPr>
              <a:spLocks noChangeShapeType="1"/>
            </p:cNvSpPr>
            <p:nvPr/>
          </p:nvSpPr>
          <p:spPr bwMode="auto">
            <a:xfrm>
              <a:off x="144" y="4116"/>
              <a:ext cx="6480" cy="0"/>
            </a:xfrm>
            <a:prstGeom prst="line">
              <a:avLst/>
            </a:prstGeom>
            <a:noFill/>
            <a:ln w="38100">
              <a:solidFill>
                <a:schemeClr val="tx1"/>
              </a:solidFill>
              <a:round/>
            </a:ln>
          </p:spPr>
          <p:txBody>
            <a:bodyPr wrap="none" anchor="ctr"/>
            <a:lstStyle/>
            <a:p>
              <a:endParaRPr lang="en-US"/>
            </a:p>
          </p:txBody>
        </p:sp>
        <p:sp>
          <p:nvSpPr>
            <p:cNvPr id="130076" name="Line 28"/>
            <p:cNvSpPr>
              <a:spLocks noChangeShapeType="1"/>
            </p:cNvSpPr>
            <p:nvPr/>
          </p:nvSpPr>
          <p:spPr bwMode="auto">
            <a:xfrm>
              <a:off x="2160" y="612"/>
              <a:ext cx="0" cy="3504"/>
            </a:xfrm>
            <a:prstGeom prst="line">
              <a:avLst/>
            </a:prstGeom>
            <a:noFill/>
            <a:ln w="38100">
              <a:solidFill>
                <a:schemeClr val="tx1"/>
              </a:solidFill>
              <a:round/>
            </a:ln>
          </p:spPr>
          <p:txBody>
            <a:bodyPr wrap="none" anchor="ctr"/>
            <a:lstStyle/>
            <a:p>
              <a:endParaRPr lang="en-US"/>
            </a:p>
          </p:txBody>
        </p:sp>
        <p:sp>
          <p:nvSpPr>
            <p:cNvPr id="130077" name="Line 29"/>
            <p:cNvSpPr>
              <a:spLocks noChangeShapeType="1"/>
            </p:cNvSpPr>
            <p:nvPr/>
          </p:nvSpPr>
          <p:spPr bwMode="auto">
            <a:xfrm>
              <a:off x="2448" y="948"/>
              <a:ext cx="0" cy="3168"/>
            </a:xfrm>
            <a:prstGeom prst="line">
              <a:avLst/>
            </a:prstGeom>
            <a:noFill/>
            <a:ln w="38100">
              <a:solidFill>
                <a:schemeClr val="tx1"/>
              </a:solidFill>
              <a:round/>
            </a:ln>
          </p:spPr>
          <p:txBody>
            <a:bodyPr wrap="none" anchor="ctr"/>
            <a:lstStyle/>
            <a:p>
              <a:endParaRPr lang="en-US"/>
            </a:p>
          </p:txBody>
        </p:sp>
        <p:sp>
          <p:nvSpPr>
            <p:cNvPr id="130078" name="Line 30"/>
            <p:cNvSpPr>
              <a:spLocks noChangeShapeType="1"/>
            </p:cNvSpPr>
            <p:nvPr/>
          </p:nvSpPr>
          <p:spPr bwMode="auto">
            <a:xfrm>
              <a:off x="2736" y="948"/>
              <a:ext cx="0" cy="3168"/>
            </a:xfrm>
            <a:prstGeom prst="line">
              <a:avLst/>
            </a:prstGeom>
            <a:noFill/>
            <a:ln w="38100">
              <a:solidFill>
                <a:schemeClr val="tx1"/>
              </a:solidFill>
              <a:round/>
            </a:ln>
          </p:spPr>
          <p:txBody>
            <a:bodyPr wrap="none" anchor="ctr"/>
            <a:lstStyle/>
            <a:p>
              <a:endParaRPr lang="en-US"/>
            </a:p>
          </p:txBody>
        </p:sp>
        <p:sp>
          <p:nvSpPr>
            <p:cNvPr id="130079" name="Text Box 31"/>
            <p:cNvSpPr txBox="1">
              <a:spLocks noChangeArrowheads="1"/>
            </p:cNvSpPr>
            <p:nvPr/>
          </p:nvSpPr>
          <p:spPr bwMode="auto">
            <a:xfrm>
              <a:off x="2496" y="996"/>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zh-CN" altLang="zh-CN" sz="2000">
                  <a:latin typeface="宋体" panose="02010600030101010101" pitchFamily="2" charset="-122"/>
                </a:rPr>
                <a:t>2</a:t>
              </a:r>
              <a:endParaRPr lang="en-US" altLang="zh-CN" sz="2000">
                <a:latin typeface="宋体" panose="02010600030101010101" pitchFamily="2" charset="-122"/>
              </a:endParaRPr>
            </a:p>
          </p:txBody>
        </p:sp>
        <p:sp>
          <p:nvSpPr>
            <p:cNvPr id="130080" name="Text Box 32"/>
            <p:cNvSpPr txBox="1">
              <a:spLocks noChangeArrowheads="1"/>
            </p:cNvSpPr>
            <p:nvPr/>
          </p:nvSpPr>
          <p:spPr bwMode="auto">
            <a:xfrm>
              <a:off x="2784" y="1007"/>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zh-CN" altLang="zh-CN" sz="2000">
                  <a:latin typeface="宋体" panose="02010600030101010101" pitchFamily="2" charset="-122"/>
                </a:rPr>
                <a:t>3</a:t>
              </a:r>
              <a:endParaRPr lang="en-US" altLang="zh-CN" sz="2000">
                <a:latin typeface="宋体" panose="02010600030101010101" pitchFamily="2" charset="-122"/>
              </a:endParaRPr>
            </a:p>
          </p:txBody>
        </p:sp>
        <p:sp>
          <p:nvSpPr>
            <p:cNvPr id="130081" name="Line 33"/>
            <p:cNvSpPr>
              <a:spLocks noChangeShapeType="1"/>
            </p:cNvSpPr>
            <p:nvPr/>
          </p:nvSpPr>
          <p:spPr bwMode="auto">
            <a:xfrm>
              <a:off x="3024" y="948"/>
              <a:ext cx="0" cy="3216"/>
            </a:xfrm>
            <a:prstGeom prst="line">
              <a:avLst/>
            </a:prstGeom>
            <a:noFill/>
            <a:ln w="38100">
              <a:solidFill>
                <a:schemeClr val="tx1"/>
              </a:solidFill>
              <a:round/>
            </a:ln>
          </p:spPr>
          <p:txBody>
            <a:bodyPr wrap="none" anchor="ctr"/>
            <a:lstStyle/>
            <a:p>
              <a:endParaRPr lang="en-US"/>
            </a:p>
          </p:txBody>
        </p:sp>
        <p:sp>
          <p:nvSpPr>
            <p:cNvPr id="130082" name="Text Box 34"/>
            <p:cNvSpPr txBox="1">
              <a:spLocks noChangeArrowheads="1"/>
            </p:cNvSpPr>
            <p:nvPr/>
          </p:nvSpPr>
          <p:spPr bwMode="auto">
            <a:xfrm>
              <a:off x="3072" y="996"/>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zh-CN" altLang="zh-CN" sz="2000">
                  <a:latin typeface="宋体" panose="02010600030101010101" pitchFamily="2" charset="-122"/>
                </a:rPr>
                <a:t>1</a:t>
              </a:r>
              <a:endParaRPr lang="en-US" altLang="zh-CN" sz="2000">
                <a:latin typeface="宋体" panose="02010600030101010101" pitchFamily="2" charset="-122"/>
              </a:endParaRPr>
            </a:p>
          </p:txBody>
        </p:sp>
        <p:sp>
          <p:nvSpPr>
            <p:cNvPr id="130083" name="Text Box 35"/>
            <p:cNvSpPr txBox="1">
              <a:spLocks noChangeArrowheads="1"/>
            </p:cNvSpPr>
            <p:nvPr/>
          </p:nvSpPr>
          <p:spPr bwMode="auto">
            <a:xfrm>
              <a:off x="3360" y="996"/>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zh-CN" altLang="zh-CN" sz="2000">
                  <a:latin typeface="宋体" panose="02010600030101010101" pitchFamily="2" charset="-122"/>
                </a:rPr>
                <a:t>2</a:t>
              </a:r>
              <a:endParaRPr lang="en-US" altLang="zh-CN" sz="2000">
                <a:latin typeface="宋体" panose="02010600030101010101" pitchFamily="2" charset="-122"/>
              </a:endParaRPr>
            </a:p>
          </p:txBody>
        </p:sp>
        <p:sp>
          <p:nvSpPr>
            <p:cNvPr id="130084" name="Text Box 36"/>
            <p:cNvSpPr txBox="1">
              <a:spLocks noChangeArrowheads="1"/>
            </p:cNvSpPr>
            <p:nvPr/>
          </p:nvSpPr>
          <p:spPr bwMode="auto">
            <a:xfrm>
              <a:off x="3648" y="1007"/>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zh-CN" altLang="zh-CN" sz="2000">
                  <a:latin typeface="宋体" panose="02010600030101010101" pitchFamily="2" charset="-122"/>
                </a:rPr>
                <a:t>3</a:t>
              </a:r>
              <a:endParaRPr lang="en-US" altLang="zh-CN" sz="2000">
                <a:latin typeface="宋体" panose="02010600030101010101" pitchFamily="2" charset="-122"/>
              </a:endParaRPr>
            </a:p>
          </p:txBody>
        </p:sp>
        <p:sp>
          <p:nvSpPr>
            <p:cNvPr id="130085" name="Text Box 37"/>
            <p:cNvSpPr txBox="1">
              <a:spLocks noChangeArrowheads="1"/>
            </p:cNvSpPr>
            <p:nvPr/>
          </p:nvSpPr>
          <p:spPr bwMode="auto">
            <a:xfrm>
              <a:off x="4032" y="1015"/>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zh-CN" altLang="zh-CN" sz="2000">
                  <a:latin typeface="宋体" panose="02010600030101010101" pitchFamily="2" charset="-122"/>
                </a:rPr>
                <a:t>1</a:t>
              </a:r>
              <a:endParaRPr lang="en-US" altLang="zh-CN" sz="2000">
                <a:latin typeface="宋体" panose="02010600030101010101" pitchFamily="2" charset="-122"/>
              </a:endParaRPr>
            </a:p>
          </p:txBody>
        </p:sp>
        <p:sp>
          <p:nvSpPr>
            <p:cNvPr id="130086" name="Text Box 38"/>
            <p:cNvSpPr txBox="1">
              <a:spLocks noChangeArrowheads="1"/>
            </p:cNvSpPr>
            <p:nvPr/>
          </p:nvSpPr>
          <p:spPr bwMode="auto">
            <a:xfrm>
              <a:off x="4320" y="1015"/>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zh-CN" altLang="zh-CN" sz="2000">
                  <a:latin typeface="宋体" panose="02010600030101010101" pitchFamily="2" charset="-122"/>
                </a:rPr>
                <a:t>2</a:t>
              </a:r>
              <a:endParaRPr lang="en-US" altLang="zh-CN" sz="2000">
                <a:latin typeface="宋体" panose="02010600030101010101" pitchFamily="2" charset="-122"/>
              </a:endParaRPr>
            </a:p>
          </p:txBody>
        </p:sp>
        <p:sp>
          <p:nvSpPr>
            <p:cNvPr id="130087" name="Text Box 39"/>
            <p:cNvSpPr txBox="1">
              <a:spLocks noChangeArrowheads="1"/>
            </p:cNvSpPr>
            <p:nvPr/>
          </p:nvSpPr>
          <p:spPr bwMode="auto">
            <a:xfrm>
              <a:off x="4608" y="996"/>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zh-CN" altLang="zh-CN" sz="2000">
                  <a:latin typeface="宋体" panose="02010600030101010101" pitchFamily="2" charset="-122"/>
                </a:rPr>
                <a:t>3</a:t>
              </a:r>
              <a:endParaRPr lang="en-US" altLang="zh-CN" sz="2000">
                <a:latin typeface="宋体" panose="02010600030101010101" pitchFamily="2" charset="-122"/>
              </a:endParaRPr>
            </a:p>
          </p:txBody>
        </p:sp>
        <p:sp>
          <p:nvSpPr>
            <p:cNvPr id="130088" name="Text Box 40"/>
            <p:cNvSpPr txBox="1">
              <a:spLocks noChangeArrowheads="1"/>
            </p:cNvSpPr>
            <p:nvPr/>
          </p:nvSpPr>
          <p:spPr bwMode="auto">
            <a:xfrm>
              <a:off x="5760" y="1015"/>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zh-CN" altLang="zh-CN" sz="2000">
                  <a:latin typeface="宋体" panose="02010600030101010101" pitchFamily="2" charset="-122"/>
                </a:rPr>
                <a:t>1</a:t>
              </a:r>
              <a:endParaRPr lang="en-US" altLang="zh-CN" sz="2000">
                <a:latin typeface="宋体" panose="02010600030101010101" pitchFamily="2" charset="-122"/>
              </a:endParaRPr>
            </a:p>
          </p:txBody>
        </p:sp>
        <p:sp>
          <p:nvSpPr>
            <p:cNvPr id="130089" name="Text Box 41"/>
            <p:cNvSpPr txBox="1">
              <a:spLocks noChangeArrowheads="1"/>
            </p:cNvSpPr>
            <p:nvPr/>
          </p:nvSpPr>
          <p:spPr bwMode="auto">
            <a:xfrm>
              <a:off x="6048" y="1015"/>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zh-CN" altLang="zh-CN" sz="2000">
                  <a:latin typeface="宋体" panose="02010600030101010101" pitchFamily="2" charset="-122"/>
                </a:rPr>
                <a:t>2</a:t>
              </a:r>
              <a:endParaRPr lang="en-US" altLang="zh-CN" sz="2000">
                <a:latin typeface="宋体" panose="02010600030101010101" pitchFamily="2" charset="-122"/>
              </a:endParaRPr>
            </a:p>
          </p:txBody>
        </p:sp>
        <p:sp>
          <p:nvSpPr>
            <p:cNvPr id="130090" name="Text Box 42"/>
            <p:cNvSpPr txBox="1">
              <a:spLocks noChangeArrowheads="1"/>
            </p:cNvSpPr>
            <p:nvPr/>
          </p:nvSpPr>
          <p:spPr bwMode="auto">
            <a:xfrm>
              <a:off x="6384" y="996"/>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zh-CN" altLang="zh-CN" sz="2000">
                  <a:latin typeface="宋体" panose="02010600030101010101" pitchFamily="2" charset="-122"/>
                </a:rPr>
                <a:t>3</a:t>
              </a:r>
              <a:endParaRPr lang="en-US" altLang="zh-CN" sz="2000">
                <a:latin typeface="宋体" panose="02010600030101010101" pitchFamily="2" charset="-122"/>
              </a:endParaRPr>
            </a:p>
          </p:txBody>
        </p:sp>
        <p:sp>
          <p:nvSpPr>
            <p:cNvPr id="130091" name="Text Box 43"/>
            <p:cNvSpPr txBox="1">
              <a:spLocks noChangeArrowheads="1"/>
            </p:cNvSpPr>
            <p:nvPr/>
          </p:nvSpPr>
          <p:spPr bwMode="auto">
            <a:xfrm>
              <a:off x="4896" y="1015"/>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zh-CN" altLang="zh-CN" sz="2000">
                  <a:latin typeface="宋体" panose="02010600030101010101" pitchFamily="2" charset="-122"/>
                </a:rPr>
                <a:t>1</a:t>
              </a:r>
              <a:endParaRPr lang="en-US" altLang="zh-CN" sz="2000">
                <a:latin typeface="宋体" panose="02010600030101010101" pitchFamily="2" charset="-122"/>
              </a:endParaRPr>
            </a:p>
          </p:txBody>
        </p:sp>
        <p:sp>
          <p:nvSpPr>
            <p:cNvPr id="130092" name="Text Box 44"/>
            <p:cNvSpPr txBox="1">
              <a:spLocks noChangeArrowheads="1"/>
            </p:cNvSpPr>
            <p:nvPr/>
          </p:nvSpPr>
          <p:spPr bwMode="auto">
            <a:xfrm>
              <a:off x="5184" y="1015"/>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zh-CN" altLang="zh-CN" sz="2000">
                  <a:latin typeface="宋体" panose="02010600030101010101" pitchFamily="2" charset="-122"/>
                </a:rPr>
                <a:t>2</a:t>
              </a:r>
              <a:endParaRPr lang="en-US" altLang="zh-CN" sz="2000">
                <a:latin typeface="宋体" panose="02010600030101010101" pitchFamily="2" charset="-122"/>
              </a:endParaRPr>
            </a:p>
          </p:txBody>
        </p:sp>
        <p:sp>
          <p:nvSpPr>
            <p:cNvPr id="130093" name="Text Box 45"/>
            <p:cNvSpPr txBox="1">
              <a:spLocks noChangeArrowheads="1"/>
            </p:cNvSpPr>
            <p:nvPr/>
          </p:nvSpPr>
          <p:spPr bwMode="auto">
            <a:xfrm>
              <a:off x="5472" y="996"/>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zh-CN" altLang="zh-CN" sz="2000">
                  <a:latin typeface="宋体" panose="02010600030101010101" pitchFamily="2" charset="-122"/>
                </a:rPr>
                <a:t>3</a:t>
              </a:r>
              <a:endParaRPr lang="en-US" altLang="zh-CN" sz="2000">
                <a:latin typeface="宋体" panose="02010600030101010101" pitchFamily="2" charset="-122"/>
              </a:endParaRPr>
            </a:p>
          </p:txBody>
        </p:sp>
        <p:sp>
          <p:nvSpPr>
            <p:cNvPr id="130094" name="Line 46"/>
            <p:cNvSpPr>
              <a:spLocks noChangeShapeType="1"/>
            </p:cNvSpPr>
            <p:nvPr/>
          </p:nvSpPr>
          <p:spPr bwMode="auto">
            <a:xfrm>
              <a:off x="3312" y="948"/>
              <a:ext cx="0" cy="3168"/>
            </a:xfrm>
            <a:prstGeom prst="line">
              <a:avLst/>
            </a:prstGeom>
            <a:noFill/>
            <a:ln w="38100">
              <a:solidFill>
                <a:schemeClr val="tx1"/>
              </a:solidFill>
              <a:round/>
            </a:ln>
          </p:spPr>
          <p:txBody>
            <a:bodyPr wrap="none" anchor="ctr"/>
            <a:lstStyle/>
            <a:p>
              <a:endParaRPr lang="en-US"/>
            </a:p>
          </p:txBody>
        </p:sp>
        <p:sp>
          <p:nvSpPr>
            <p:cNvPr id="130095" name="Line 47"/>
            <p:cNvSpPr>
              <a:spLocks noChangeShapeType="1"/>
            </p:cNvSpPr>
            <p:nvPr/>
          </p:nvSpPr>
          <p:spPr bwMode="auto">
            <a:xfrm>
              <a:off x="3648" y="948"/>
              <a:ext cx="0" cy="3168"/>
            </a:xfrm>
            <a:prstGeom prst="line">
              <a:avLst/>
            </a:prstGeom>
            <a:noFill/>
            <a:ln w="38100">
              <a:solidFill>
                <a:schemeClr val="tx1"/>
              </a:solidFill>
              <a:round/>
            </a:ln>
          </p:spPr>
          <p:txBody>
            <a:bodyPr wrap="none" anchor="ctr"/>
            <a:lstStyle/>
            <a:p>
              <a:endParaRPr lang="en-US"/>
            </a:p>
          </p:txBody>
        </p:sp>
        <p:sp>
          <p:nvSpPr>
            <p:cNvPr id="130096" name="Line 48"/>
            <p:cNvSpPr>
              <a:spLocks noChangeShapeType="1"/>
            </p:cNvSpPr>
            <p:nvPr/>
          </p:nvSpPr>
          <p:spPr bwMode="auto">
            <a:xfrm>
              <a:off x="3936" y="948"/>
              <a:ext cx="0" cy="3168"/>
            </a:xfrm>
            <a:prstGeom prst="line">
              <a:avLst/>
            </a:prstGeom>
            <a:noFill/>
            <a:ln w="38100">
              <a:solidFill>
                <a:schemeClr val="tx1"/>
              </a:solidFill>
              <a:round/>
            </a:ln>
          </p:spPr>
          <p:txBody>
            <a:bodyPr wrap="none" anchor="ctr"/>
            <a:lstStyle/>
            <a:p>
              <a:endParaRPr lang="en-US"/>
            </a:p>
          </p:txBody>
        </p:sp>
        <p:sp>
          <p:nvSpPr>
            <p:cNvPr id="130097" name="Line 49"/>
            <p:cNvSpPr>
              <a:spLocks noChangeShapeType="1"/>
            </p:cNvSpPr>
            <p:nvPr/>
          </p:nvSpPr>
          <p:spPr bwMode="auto">
            <a:xfrm>
              <a:off x="4272" y="948"/>
              <a:ext cx="0" cy="3168"/>
            </a:xfrm>
            <a:prstGeom prst="line">
              <a:avLst/>
            </a:prstGeom>
            <a:noFill/>
            <a:ln w="38100">
              <a:solidFill>
                <a:schemeClr val="tx1"/>
              </a:solidFill>
              <a:round/>
            </a:ln>
          </p:spPr>
          <p:txBody>
            <a:bodyPr wrap="none" anchor="ctr"/>
            <a:lstStyle/>
            <a:p>
              <a:endParaRPr lang="en-US"/>
            </a:p>
          </p:txBody>
        </p:sp>
        <p:sp>
          <p:nvSpPr>
            <p:cNvPr id="130098" name="Line 50"/>
            <p:cNvSpPr>
              <a:spLocks noChangeShapeType="1"/>
            </p:cNvSpPr>
            <p:nvPr/>
          </p:nvSpPr>
          <p:spPr bwMode="auto">
            <a:xfrm>
              <a:off x="4560" y="948"/>
              <a:ext cx="0" cy="3168"/>
            </a:xfrm>
            <a:prstGeom prst="line">
              <a:avLst/>
            </a:prstGeom>
            <a:noFill/>
            <a:ln w="38100">
              <a:solidFill>
                <a:schemeClr val="tx1"/>
              </a:solidFill>
              <a:round/>
            </a:ln>
          </p:spPr>
          <p:txBody>
            <a:bodyPr wrap="none" anchor="ctr"/>
            <a:lstStyle/>
            <a:p>
              <a:endParaRPr lang="en-US"/>
            </a:p>
          </p:txBody>
        </p:sp>
        <p:sp>
          <p:nvSpPr>
            <p:cNvPr id="130099" name="Line 51"/>
            <p:cNvSpPr>
              <a:spLocks noChangeShapeType="1"/>
            </p:cNvSpPr>
            <p:nvPr/>
          </p:nvSpPr>
          <p:spPr bwMode="auto">
            <a:xfrm>
              <a:off x="4848" y="948"/>
              <a:ext cx="0" cy="3168"/>
            </a:xfrm>
            <a:prstGeom prst="line">
              <a:avLst/>
            </a:prstGeom>
            <a:noFill/>
            <a:ln w="38100">
              <a:solidFill>
                <a:schemeClr val="tx1"/>
              </a:solidFill>
              <a:round/>
            </a:ln>
          </p:spPr>
          <p:txBody>
            <a:bodyPr wrap="none" anchor="ctr"/>
            <a:lstStyle/>
            <a:p>
              <a:endParaRPr lang="en-US"/>
            </a:p>
          </p:txBody>
        </p:sp>
        <p:sp>
          <p:nvSpPr>
            <p:cNvPr id="130100" name="Line 52"/>
            <p:cNvSpPr>
              <a:spLocks noChangeShapeType="1"/>
            </p:cNvSpPr>
            <p:nvPr/>
          </p:nvSpPr>
          <p:spPr bwMode="auto">
            <a:xfrm>
              <a:off x="5184" y="948"/>
              <a:ext cx="0" cy="3168"/>
            </a:xfrm>
            <a:prstGeom prst="line">
              <a:avLst/>
            </a:prstGeom>
            <a:noFill/>
            <a:ln w="38100">
              <a:solidFill>
                <a:schemeClr val="tx1"/>
              </a:solidFill>
              <a:round/>
            </a:ln>
          </p:spPr>
          <p:txBody>
            <a:bodyPr wrap="none" anchor="ctr"/>
            <a:lstStyle/>
            <a:p>
              <a:endParaRPr lang="en-US"/>
            </a:p>
          </p:txBody>
        </p:sp>
        <p:sp>
          <p:nvSpPr>
            <p:cNvPr id="130101" name="Line 53"/>
            <p:cNvSpPr>
              <a:spLocks noChangeShapeType="1"/>
            </p:cNvSpPr>
            <p:nvPr/>
          </p:nvSpPr>
          <p:spPr bwMode="auto">
            <a:xfrm>
              <a:off x="5472" y="948"/>
              <a:ext cx="0" cy="3168"/>
            </a:xfrm>
            <a:prstGeom prst="line">
              <a:avLst/>
            </a:prstGeom>
            <a:noFill/>
            <a:ln w="38100">
              <a:solidFill>
                <a:schemeClr val="tx1"/>
              </a:solidFill>
              <a:round/>
            </a:ln>
          </p:spPr>
          <p:txBody>
            <a:bodyPr wrap="none" anchor="ctr"/>
            <a:lstStyle/>
            <a:p>
              <a:endParaRPr lang="en-US"/>
            </a:p>
          </p:txBody>
        </p:sp>
        <p:sp>
          <p:nvSpPr>
            <p:cNvPr id="130102" name="Line 54"/>
            <p:cNvSpPr>
              <a:spLocks noChangeShapeType="1"/>
            </p:cNvSpPr>
            <p:nvPr/>
          </p:nvSpPr>
          <p:spPr bwMode="auto">
            <a:xfrm>
              <a:off x="5712" y="948"/>
              <a:ext cx="0" cy="3168"/>
            </a:xfrm>
            <a:prstGeom prst="line">
              <a:avLst/>
            </a:prstGeom>
            <a:noFill/>
            <a:ln w="38100">
              <a:solidFill>
                <a:schemeClr val="tx1"/>
              </a:solidFill>
              <a:round/>
            </a:ln>
          </p:spPr>
          <p:txBody>
            <a:bodyPr wrap="none" anchor="ctr"/>
            <a:lstStyle/>
            <a:p>
              <a:endParaRPr lang="en-US"/>
            </a:p>
          </p:txBody>
        </p:sp>
        <p:sp>
          <p:nvSpPr>
            <p:cNvPr id="130103" name="Line 55"/>
            <p:cNvSpPr>
              <a:spLocks noChangeShapeType="1"/>
            </p:cNvSpPr>
            <p:nvPr/>
          </p:nvSpPr>
          <p:spPr bwMode="auto">
            <a:xfrm>
              <a:off x="6000" y="948"/>
              <a:ext cx="0" cy="3168"/>
            </a:xfrm>
            <a:prstGeom prst="line">
              <a:avLst/>
            </a:prstGeom>
            <a:noFill/>
            <a:ln w="38100">
              <a:solidFill>
                <a:schemeClr val="tx1"/>
              </a:solidFill>
              <a:round/>
            </a:ln>
          </p:spPr>
          <p:txBody>
            <a:bodyPr wrap="none" anchor="ctr"/>
            <a:lstStyle/>
            <a:p>
              <a:endParaRPr lang="en-US"/>
            </a:p>
          </p:txBody>
        </p:sp>
        <p:sp>
          <p:nvSpPr>
            <p:cNvPr id="130104" name="Line 56"/>
            <p:cNvSpPr>
              <a:spLocks noChangeShapeType="1"/>
            </p:cNvSpPr>
            <p:nvPr/>
          </p:nvSpPr>
          <p:spPr bwMode="auto">
            <a:xfrm>
              <a:off x="6288" y="948"/>
              <a:ext cx="0" cy="3168"/>
            </a:xfrm>
            <a:prstGeom prst="line">
              <a:avLst/>
            </a:prstGeom>
            <a:noFill/>
            <a:ln w="38100">
              <a:solidFill>
                <a:schemeClr val="tx1"/>
              </a:solidFill>
              <a:round/>
            </a:ln>
          </p:spPr>
          <p:txBody>
            <a:bodyPr wrap="none" anchor="ctr"/>
            <a:lstStyle/>
            <a:p>
              <a:endParaRPr lang="en-US"/>
            </a:p>
          </p:txBody>
        </p:sp>
        <p:sp>
          <p:nvSpPr>
            <p:cNvPr id="130105" name="Line 57"/>
            <p:cNvSpPr>
              <a:spLocks noChangeShapeType="1"/>
            </p:cNvSpPr>
            <p:nvPr/>
          </p:nvSpPr>
          <p:spPr bwMode="auto">
            <a:xfrm>
              <a:off x="6624" y="948"/>
              <a:ext cx="0" cy="3168"/>
            </a:xfrm>
            <a:prstGeom prst="line">
              <a:avLst/>
            </a:prstGeom>
            <a:noFill/>
            <a:ln w="38100">
              <a:solidFill>
                <a:schemeClr val="tx1"/>
              </a:solidFill>
              <a:round/>
            </a:ln>
          </p:spPr>
          <p:txBody>
            <a:bodyPr wrap="none" anchor="ctr"/>
            <a:lstStyle/>
            <a:p>
              <a:endParaRPr lang="en-US"/>
            </a:p>
          </p:txBody>
        </p:sp>
        <p:sp>
          <p:nvSpPr>
            <p:cNvPr id="130106" name="Text Box 58"/>
            <p:cNvSpPr txBox="1">
              <a:spLocks noChangeArrowheads="1"/>
            </p:cNvSpPr>
            <p:nvPr/>
          </p:nvSpPr>
          <p:spPr bwMode="auto">
            <a:xfrm>
              <a:off x="432" y="4260"/>
              <a:ext cx="1248" cy="288"/>
            </a:xfrm>
            <a:prstGeom prst="rect">
              <a:avLst/>
            </a:prstGeom>
            <a:noFill/>
            <a:ln w="9525">
              <a:noFill/>
              <a:miter lim="800000"/>
            </a:ln>
          </p:spPr>
          <p:txBody>
            <a:bodyPr>
              <a:spAutoFit/>
            </a:bodyPr>
            <a:lstStyle/>
            <a:p>
              <a:pPr algn="l">
                <a:spcBef>
                  <a:spcPct val="50000"/>
                </a:spcBef>
              </a:pPr>
              <a:r>
                <a:rPr lang="en-US" altLang="zh-CN">
                  <a:latin typeface="宋体" panose="02010600030101010101" pitchFamily="2" charset="-122"/>
                </a:rPr>
                <a:t>1</a:t>
              </a:r>
              <a:r>
                <a:rPr lang="zh-CN" altLang="en-US">
                  <a:latin typeface="宋体" panose="02010600030101010101" pitchFamily="2" charset="-122"/>
                </a:rPr>
                <a:t>＝基本的</a:t>
              </a:r>
              <a:endParaRPr lang="zh-CN" altLang="en-US">
                <a:latin typeface="宋体" panose="02010600030101010101" pitchFamily="2" charset="-122"/>
              </a:endParaRPr>
            </a:p>
          </p:txBody>
        </p:sp>
        <p:sp>
          <p:nvSpPr>
            <p:cNvPr id="130107" name="Text Box 59"/>
            <p:cNvSpPr txBox="1">
              <a:spLocks noChangeArrowheads="1"/>
            </p:cNvSpPr>
            <p:nvPr/>
          </p:nvSpPr>
          <p:spPr bwMode="auto">
            <a:xfrm>
              <a:off x="1872" y="4260"/>
              <a:ext cx="1248" cy="288"/>
            </a:xfrm>
            <a:prstGeom prst="rect">
              <a:avLst/>
            </a:prstGeom>
            <a:noFill/>
            <a:ln w="9525">
              <a:noFill/>
              <a:miter lim="800000"/>
            </a:ln>
          </p:spPr>
          <p:txBody>
            <a:bodyPr>
              <a:spAutoFit/>
            </a:bodyPr>
            <a:lstStyle/>
            <a:p>
              <a:pPr algn="l">
                <a:spcBef>
                  <a:spcPct val="50000"/>
                </a:spcBef>
              </a:pPr>
              <a:r>
                <a:rPr lang="en-US" altLang="zh-CN">
                  <a:latin typeface="宋体" panose="02010600030101010101" pitchFamily="2" charset="-122"/>
                </a:rPr>
                <a:t>2</a:t>
              </a:r>
              <a:r>
                <a:rPr lang="zh-CN" altLang="en-US">
                  <a:latin typeface="宋体" panose="02010600030101010101" pitchFamily="2" charset="-122"/>
                </a:rPr>
                <a:t>＝重要的</a:t>
              </a:r>
              <a:endParaRPr lang="zh-CN" altLang="en-US">
                <a:latin typeface="宋体" panose="02010600030101010101" pitchFamily="2" charset="-122"/>
              </a:endParaRPr>
            </a:p>
          </p:txBody>
        </p:sp>
        <p:sp>
          <p:nvSpPr>
            <p:cNvPr id="130108" name="Text Box 60"/>
            <p:cNvSpPr txBox="1">
              <a:spLocks noChangeArrowheads="1"/>
            </p:cNvSpPr>
            <p:nvPr/>
          </p:nvSpPr>
          <p:spPr bwMode="auto">
            <a:xfrm>
              <a:off x="3456" y="4260"/>
              <a:ext cx="1248" cy="288"/>
            </a:xfrm>
            <a:prstGeom prst="rect">
              <a:avLst/>
            </a:prstGeom>
            <a:noFill/>
            <a:ln w="9525">
              <a:noFill/>
              <a:miter lim="800000"/>
            </a:ln>
          </p:spPr>
          <p:txBody>
            <a:bodyPr>
              <a:spAutoFit/>
            </a:bodyPr>
            <a:lstStyle/>
            <a:p>
              <a:pPr algn="l">
                <a:spcBef>
                  <a:spcPct val="50000"/>
                </a:spcBef>
              </a:pPr>
              <a:r>
                <a:rPr lang="en-US" altLang="zh-CN">
                  <a:latin typeface="宋体" panose="02010600030101010101" pitchFamily="2" charset="-122"/>
                </a:rPr>
                <a:t>3</a:t>
              </a:r>
              <a:r>
                <a:rPr lang="zh-CN" altLang="en-US">
                  <a:latin typeface="宋体" panose="02010600030101010101" pitchFamily="2" charset="-122"/>
                </a:rPr>
                <a:t>＝关键的</a:t>
              </a:r>
              <a:endParaRPr lang="zh-CN" altLang="en-US">
                <a:latin typeface="宋体" panose="02010600030101010101" pitchFamily="2" charset="-122"/>
              </a:endParaRPr>
            </a:p>
          </p:txBody>
        </p:sp>
        <p:sp>
          <p:nvSpPr>
            <p:cNvPr id="130109" name="Text Box 61"/>
            <p:cNvSpPr txBox="1">
              <a:spLocks noChangeArrowheads="1"/>
            </p:cNvSpPr>
            <p:nvPr/>
          </p:nvSpPr>
          <p:spPr bwMode="auto">
            <a:xfrm>
              <a:off x="5616" y="4142"/>
              <a:ext cx="480" cy="514"/>
            </a:xfrm>
            <a:prstGeom prst="rect">
              <a:avLst/>
            </a:prstGeom>
            <a:noFill/>
            <a:ln w="9525">
              <a:solidFill>
                <a:schemeClr val="tx2"/>
              </a:solidFill>
              <a:miter lim="800000"/>
            </a:ln>
          </p:spPr>
          <p:txBody>
            <a:bodyPr>
              <a:spAutoFit/>
            </a:bodyPr>
            <a:lstStyle/>
            <a:p>
              <a:pPr algn="ctr">
                <a:lnSpc>
                  <a:spcPct val="80000"/>
                </a:lnSpc>
                <a:spcBef>
                  <a:spcPct val="50000"/>
                </a:spcBef>
              </a:pPr>
              <a:r>
                <a:rPr lang="en-US" altLang="zh-CN" sz="1800">
                  <a:latin typeface="宋体" panose="02010600030101010101" pitchFamily="2" charset="-122"/>
                </a:rPr>
                <a:t>1065</a:t>
              </a:r>
              <a:endParaRPr lang="en-US" altLang="zh-CN" sz="1800">
                <a:latin typeface="宋体" panose="02010600030101010101" pitchFamily="2" charset="-122"/>
              </a:endParaRPr>
            </a:p>
            <a:p>
              <a:pPr algn="ctr">
                <a:lnSpc>
                  <a:spcPct val="40000"/>
                </a:lnSpc>
                <a:spcBef>
                  <a:spcPct val="50000"/>
                </a:spcBef>
              </a:pPr>
              <a:r>
                <a:rPr lang="en-US" altLang="zh-CN" sz="1800">
                  <a:latin typeface="宋体" panose="02010600030101010101" pitchFamily="2" charset="-122"/>
                </a:rPr>
                <a:t>1216</a:t>
              </a:r>
              <a:endParaRPr lang="en-US" altLang="zh-CN" sz="1800">
                <a:latin typeface="宋体" panose="02010600030101010101" pitchFamily="2" charset="-122"/>
              </a:endParaRPr>
            </a:p>
            <a:p>
              <a:pPr algn="ctr">
                <a:lnSpc>
                  <a:spcPct val="40000"/>
                </a:lnSpc>
                <a:spcBef>
                  <a:spcPct val="50000"/>
                </a:spcBef>
              </a:pPr>
              <a:r>
                <a:rPr lang="en-US" altLang="zh-CN" sz="1800">
                  <a:latin typeface="宋体" panose="02010600030101010101" pitchFamily="2" charset="-122"/>
                </a:rPr>
                <a:t>1400</a:t>
              </a:r>
              <a:endParaRPr lang="en-US" altLang="zh-CN" sz="1800">
                <a:latin typeface="宋体" panose="02010600030101010101" pitchFamily="2" charset="-122"/>
              </a:endParaRPr>
            </a:p>
          </p:txBody>
        </p:sp>
        <p:sp>
          <p:nvSpPr>
            <p:cNvPr id="130110" name="Line 62"/>
            <p:cNvSpPr>
              <a:spLocks noChangeShapeType="1"/>
            </p:cNvSpPr>
            <p:nvPr/>
          </p:nvSpPr>
          <p:spPr bwMode="auto">
            <a:xfrm flipV="1">
              <a:off x="6096" y="3876"/>
              <a:ext cx="432" cy="528"/>
            </a:xfrm>
            <a:prstGeom prst="line">
              <a:avLst/>
            </a:prstGeom>
            <a:noFill/>
            <a:ln w="76200">
              <a:solidFill>
                <a:srgbClr val="FF3300"/>
              </a:solidFill>
              <a:round/>
              <a:tailEnd type="triangle" w="med" len="med"/>
            </a:ln>
          </p:spPr>
          <p:txBody>
            <a:bodyPr wrap="none" anchor="ctr"/>
            <a:lstStyle/>
            <a:p>
              <a:endParaRPr lang="en-US"/>
            </a:p>
          </p:txBody>
        </p:sp>
        <p:sp>
          <p:nvSpPr>
            <p:cNvPr id="130111" name="Text Box 63"/>
            <p:cNvSpPr txBox="1">
              <a:spLocks noChangeArrowheads="1"/>
            </p:cNvSpPr>
            <p:nvPr/>
          </p:nvSpPr>
          <p:spPr bwMode="auto">
            <a:xfrm>
              <a:off x="4848" y="4142"/>
              <a:ext cx="480" cy="514"/>
            </a:xfrm>
            <a:prstGeom prst="rect">
              <a:avLst/>
            </a:prstGeom>
            <a:noFill/>
            <a:ln w="9525">
              <a:solidFill>
                <a:schemeClr val="tx2"/>
              </a:solidFill>
              <a:miter lim="800000"/>
            </a:ln>
          </p:spPr>
          <p:txBody>
            <a:bodyPr>
              <a:spAutoFit/>
            </a:bodyPr>
            <a:lstStyle/>
            <a:p>
              <a:pPr algn="ctr">
                <a:lnSpc>
                  <a:spcPct val="80000"/>
                </a:lnSpc>
                <a:spcBef>
                  <a:spcPct val="50000"/>
                </a:spcBef>
              </a:pPr>
              <a:r>
                <a:rPr lang="en-US" altLang="zh-CN" sz="1800">
                  <a:latin typeface="宋体" panose="02010600030101010101" pitchFamily="2" charset="-122"/>
                </a:rPr>
                <a:t>38</a:t>
              </a:r>
              <a:endParaRPr lang="en-US" altLang="zh-CN" sz="1800">
                <a:latin typeface="宋体" panose="02010600030101010101" pitchFamily="2" charset="-122"/>
              </a:endParaRPr>
            </a:p>
            <a:p>
              <a:pPr algn="ctr">
                <a:lnSpc>
                  <a:spcPct val="40000"/>
                </a:lnSpc>
                <a:spcBef>
                  <a:spcPct val="50000"/>
                </a:spcBef>
              </a:pPr>
              <a:r>
                <a:rPr lang="en-US" altLang="zh-CN" sz="1800">
                  <a:latin typeface="宋体" panose="02010600030101010101" pitchFamily="2" charset="-122"/>
                </a:rPr>
                <a:t>43</a:t>
              </a:r>
              <a:endParaRPr lang="en-US" altLang="zh-CN" sz="1800">
                <a:latin typeface="宋体" panose="02010600030101010101" pitchFamily="2" charset="-122"/>
              </a:endParaRPr>
            </a:p>
            <a:p>
              <a:pPr algn="ctr">
                <a:lnSpc>
                  <a:spcPct val="40000"/>
                </a:lnSpc>
                <a:spcBef>
                  <a:spcPct val="50000"/>
                </a:spcBef>
              </a:pPr>
              <a:r>
                <a:rPr lang="en-US" altLang="zh-CN" sz="1800">
                  <a:latin typeface="宋体" panose="02010600030101010101" pitchFamily="2" charset="-122"/>
                </a:rPr>
                <a:t>50</a:t>
              </a:r>
              <a:endParaRPr lang="en-US" altLang="zh-CN" sz="1800">
                <a:latin typeface="宋体" panose="02010600030101010101" pitchFamily="2" charset="-122"/>
              </a:endParaRPr>
            </a:p>
          </p:txBody>
        </p:sp>
        <p:sp>
          <p:nvSpPr>
            <p:cNvPr id="130112" name="Line 64"/>
            <p:cNvSpPr>
              <a:spLocks noChangeShapeType="1"/>
            </p:cNvSpPr>
            <p:nvPr/>
          </p:nvSpPr>
          <p:spPr bwMode="auto">
            <a:xfrm flipH="1" flipV="1">
              <a:off x="2352" y="1524"/>
              <a:ext cx="2496" cy="2688"/>
            </a:xfrm>
            <a:prstGeom prst="line">
              <a:avLst/>
            </a:prstGeom>
            <a:noFill/>
            <a:ln w="76200">
              <a:solidFill>
                <a:srgbClr val="FF3300"/>
              </a:solidFill>
              <a:round/>
              <a:tailEnd type="triangle" w="med" len="med"/>
            </a:ln>
          </p:spPr>
          <p:txBody>
            <a:bodyPr wrap="none" anchor="ctr"/>
            <a:lstStyle/>
            <a:p>
              <a:endParaRPr lang="en-US"/>
            </a:p>
          </p:txBody>
        </p:sp>
        <p:sp>
          <p:nvSpPr>
            <p:cNvPr id="130113" name="Text Box 65"/>
            <p:cNvSpPr txBox="1">
              <a:spLocks noChangeArrowheads="1"/>
            </p:cNvSpPr>
            <p:nvPr/>
          </p:nvSpPr>
          <p:spPr bwMode="auto">
            <a:xfrm>
              <a:off x="144" y="1357"/>
              <a:ext cx="1584" cy="2711"/>
            </a:xfrm>
            <a:prstGeom prst="rect">
              <a:avLst/>
            </a:prstGeom>
            <a:noFill/>
            <a:ln w="9525">
              <a:noFill/>
              <a:miter lim="800000"/>
            </a:ln>
          </p:spPr>
          <p:txBody>
            <a:bodyPr lIns="104498" tIns="52249" rIns="104498" bIns="52249">
              <a:spAutoFit/>
            </a:bodyPr>
            <a:lstStyle/>
            <a:p>
              <a:pPr algn="l" defTabSz="1044575">
                <a:spcBef>
                  <a:spcPct val="50000"/>
                </a:spcBef>
              </a:pPr>
              <a:r>
                <a:rPr lang="en-US" altLang="zh-CN">
                  <a:latin typeface="宋体" panose="02010600030101010101" pitchFamily="2" charset="-122"/>
                </a:rPr>
                <a:t>A.</a:t>
              </a:r>
              <a:r>
                <a:rPr lang="zh-CN" altLang="en-US">
                  <a:latin typeface="宋体" panose="02010600030101010101" pitchFamily="2" charset="-122"/>
                </a:rPr>
                <a:t>初级的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B.</a:t>
              </a:r>
              <a:r>
                <a:rPr lang="zh-CN" altLang="zh-CN">
                  <a:latin typeface="宋体" panose="02010600030101010101" pitchFamily="2" charset="-122"/>
                </a:rPr>
                <a:t>基本职业性的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C.</a:t>
              </a:r>
              <a:r>
                <a:rPr lang="zh-CN" altLang="zh-CN">
                  <a:latin typeface="宋体" panose="02010600030101010101" pitchFamily="2" charset="-122"/>
                </a:rPr>
                <a:t>职业性的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D.</a:t>
              </a:r>
              <a:r>
                <a:rPr lang="zh-CN" altLang="zh-CN">
                  <a:latin typeface="宋体" panose="02010600030101010101" pitchFamily="2" charset="-122"/>
                </a:rPr>
                <a:t>高级职业性的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E.</a:t>
              </a:r>
              <a:r>
                <a:rPr lang="zh-CN" altLang="zh-CN">
                  <a:latin typeface="宋体" panose="02010600030101010101" pitchFamily="2" charset="-122"/>
                </a:rPr>
                <a:t>基本专业性的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F.</a:t>
              </a:r>
              <a:r>
                <a:rPr lang="zh-CN" altLang="zh-CN">
                  <a:latin typeface="宋体" panose="02010600030101010101" pitchFamily="2" charset="-122"/>
                </a:rPr>
                <a:t>熟练专业性的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G.</a:t>
              </a:r>
              <a:r>
                <a:rPr lang="zh-CN" altLang="zh-CN">
                  <a:latin typeface="宋体" panose="02010600030101010101" pitchFamily="2" charset="-122"/>
                </a:rPr>
                <a:t>精通专业性的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H.</a:t>
              </a:r>
              <a:r>
                <a:rPr lang="zh-CN" altLang="zh-CN">
                  <a:latin typeface="宋体" panose="02010600030101010101" pitchFamily="2" charset="-122"/>
                </a:rPr>
                <a:t>绝对权威性的</a:t>
              </a:r>
              <a:endParaRPr lang="zh-CN" altLang="en-US">
                <a:latin typeface="宋体" panose="02010600030101010101" pitchFamily="2" charset="-122"/>
              </a:endParaRPr>
            </a:p>
          </p:txBody>
        </p:sp>
      </p:grpSp>
    </p:spTree>
  </p:cSld>
  <p:clrMapOvr>
    <a:masterClrMapping/>
  </p:clrMapOvr>
  <p:transition spd="slow">
    <p:wip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dirty="0" smtClean="0">
                <a:solidFill>
                  <a:srgbClr val="FFFFFF"/>
                </a:solidFill>
                <a:latin typeface="华文中宋" pitchFamily="2" charset="-122"/>
                <a:ea typeface="华文中宋" pitchFamily="2" charset="-122"/>
              </a:rPr>
              <a:t>解决问题要素模板</a:t>
            </a:r>
            <a:endParaRPr lang="zh-CN" altLang="en-US" sz="3200" b="1" dirty="0" smtClean="0">
              <a:solidFill>
                <a:srgbClr val="FFFFFF"/>
              </a:solidFill>
              <a:latin typeface="华文中宋" pitchFamily="2" charset="-122"/>
              <a:ea typeface="华文中宋" pitchFamily="2" charset="-122"/>
            </a:endParaRPr>
          </a:p>
        </p:txBody>
      </p:sp>
      <p:grpSp>
        <p:nvGrpSpPr>
          <p:cNvPr id="131075" name="Group 3"/>
          <p:cNvGrpSpPr/>
          <p:nvPr/>
        </p:nvGrpSpPr>
        <p:grpSpPr bwMode="auto">
          <a:xfrm>
            <a:off x="152400" y="1295400"/>
            <a:ext cx="10515600" cy="6027738"/>
            <a:chOff x="96" y="816"/>
            <a:chExt cx="6624" cy="3797"/>
          </a:xfrm>
        </p:grpSpPr>
        <p:sp>
          <p:nvSpPr>
            <p:cNvPr id="875524" name="Text Box 4"/>
            <p:cNvSpPr txBox="1">
              <a:spLocks noChangeArrowheads="1"/>
            </p:cNvSpPr>
            <p:nvPr/>
          </p:nvSpPr>
          <p:spPr bwMode="auto">
            <a:xfrm>
              <a:off x="192" y="816"/>
              <a:ext cx="864" cy="608"/>
            </a:xfrm>
            <a:prstGeom prst="rect">
              <a:avLst/>
            </a:prstGeom>
            <a:solidFill>
              <a:srgbClr val="99FFCC"/>
            </a:solidFill>
            <a:ln w="38100">
              <a:solidFill>
                <a:schemeClr val="tx1"/>
              </a:solidFill>
              <a:miter lim="800000"/>
            </a:ln>
            <a:effectLst>
              <a:outerShdw dist="107763" dir="2700000" algn="ctr" rotWithShape="0">
                <a:schemeClr val="bg2"/>
              </a:outerShdw>
            </a:effectLst>
          </p:spPr>
          <p:txBody>
            <a:bodyPr lIns="104498" tIns="52249" rIns="104498" bIns="52249">
              <a:spAutoFit/>
            </a:bodyPr>
            <a:lstStyle/>
            <a:p>
              <a:pPr algn="ctr" defTabSz="1044575">
                <a:spcBef>
                  <a:spcPct val="50000"/>
                </a:spcBef>
                <a:defRPr/>
              </a:pPr>
              <a:r>
                <a:rPr lang="zh-CN" altLang="en-US" sz="2700">
                  <a:latin typeface="宋体" panose="02010600030101010101" pitchFamily="2" charset="-122"/>
                </a:rPr>
                <a:t>思考的环境</a:t>
              </a:r>
              <a:endParaRPr lang="zh-CN" altLang="en-US" sz="2700">
                <a:latin typeface="宋体" panose="02010600030101010101" pitchFamily="2" charset="-122"/>
              </a:endParaRPr>
            </a:p>
          </p:txBody>
        </p:sp>
        <p:sp>
          <p:nvSpPr>
            <p:cNvPr id="875525" name="Text Box 5"/>
            <p:cNvSpPr txBox="1">
              <a:spLocks noChangeArrowheads="1"/>
            </p:cNvSpPr>
            <p:nvPr/>
          </p:nvSpPr>
          <p:spPr bwMode="auto">
            <a:xfrm>
              <a:off x="1200" y="832"/>
              <a:ext cx="816" cy="608"/>
            </a:xfrm>
            <a:prstGeom prst="rect">
              <a:avLst/>
            </a:prstGeom>
            <a:solidFill>
              <a:srgbClr val="FFFF66"/>
            </a:solidFill>
            <a:ln w="38100">
              <a:solidFill>
                <a:schemeClr val="tx2"/>
              </a:solidFill>
              <a:miter lim="800000"/>
            </a:ln>
            <a:effectLst>
              <a:outerShdw dist="107763" dir="2700000" algn="ctr" rotWithShape="0">
                <a:schemeClr val="bg2"/>
              </a:outerShdw>
            </a:effectLst>
          </p:spPr>
          <p:txBody>
            <a:bodyPr lIns="104498" tIns="52249" rIns="104498" bIns="52249">
              <a:spAutoFit/>
            </a:bodyPr>
            <a:lstStyle/>
            <a:p>
              <a:pPr algn="l" defTabSz="1044575">
                <a:spcBef>
                  <a:spcPct val="50000"/>
                </a:spcBef>
                <a:defRPr/>
              </a:pPr>
              <a:r>
                <a:rPr lang="zh-CN" altLang="en-US" sz="2700">
                  <a:latin typeface="宋体" panose="02010600030101010101" pitchFamily="2" charset="-122"/>
                </a:rPr>
                <a:t>思考的挑战性</a:t>
              </a:r>
              <a:endParaRPr lang="zh-CN" altLang="en-US" sz="2700">
                <a:latin typeface="宋体" panose="02010600030101010101" pitchFamily="2" charset="-122"/>
              </a:endParaRPr>
            </a:p>
          </p:txBody>
        </p:sp>
        <p:sp>
          <p:nvSpPr>
            <p:cNvPr id="131078" name="Text Box 6"/>
            <p:cNvSpPr txBox="1">
              <a:spLocks noChangeArrowheads="1"/>
            </p:cNvSpPr>
            <p:nvPr/>
          </p:nvSpPr>
          <p:spPr bwMode="auto">
            <a:xfrm>
              <a:off x="96" y="1801"/>
              <a:ext cx="1584" cy="2757"/>
            </a:xfrm>
            <a:prstGeom prst="rect">
              <a:avLst/>
            </a:prstGeom>
            <a:solidFill>
              <a:srgbClr val="99FFCC"/>
            </a:solidFill>
            <a:ln w="9525">
              <a:noFill/>
              <a:miter lim="800000"/>
            </a:ln>
          </p:spPr>
          <p:txBody>
            <a:bodyPr lIns="104498" tIns="52249" rIns="104498" bIns="52249">
              <a:spAutoFit/>
            </a:bodyPr>
            <a:lstStyle/>
            <a:p>
              <a:pPr algn="l" defTabSz="1044575">
                <a:spcBef>
                  <a:spcPct val="50000"/>
                </a:spcBef>
              </a:pPr>
              <a:r>
                <a:rPr lang="en-US" altLang="zh-CN">
                  <a:latin typeface="宋体" panose="02010600030101010101" pitchFamily="2" charset="-122"/>
                </a:rPr>
                <a:t>A.</a:t>
              </a:r>
              <a:r>
                <a:rPr lang="zh-CN" altLang="en-US">
                  <a:latin typeface="宋体" panose="02010600030101010101" pitchFamily="2" charset="-122"/>
                </a:rPr>
                <a:t>严格常规的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B.</a:t>
              </a:r>
              <a:r>
                <a:rPr lang="zh-CN" altLang="zh-CN">
                  <a:latin typeface="宋体" panose="02010600030101010101" pitchFamily="2" charset="-122"/>
                </a:rPr>
                <a:t>常规的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C.</a:t>
              </a:r>
              <a:r>
                <a:rPr lang="zh-CN" altLang="zh-CN">
                  <a:latin typeface="宋体" panose="02010600030101010101" pitchFamily="2" charset="-122"/>
                </a:rPr>
                <a:t>半常规的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D.</a:t>
              </a:r>
              <a:r>
                <a:rPr lang="zh-CN" altLang="zh-CN">
                  <a:latin typeface="宋体" panose="02010600030101010101" pitchFamily="2" charset="-122"/>
                </a:rPr>
                <a:t>标准化的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E.</a:t>
              </a:r>
              <a:r>
                <a:rPr lang="zh-CN" altLang="zh-CN">
                  <a:latin typeface="宋体" panose="02010600030101010101" pitchFamily="2" charset="-122"/>
                </a:rPr>
                <a:t>清晰界定的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F.</a:t>
              </a:r>
              <a:r>
                <a:rPr lang="zh-CN" altLang="zh-CN">
                  <a:latin typeface="宋体" panose="02010600030101010101" pitchFamily="2" charset="-122"/>
                </a:rPr>
                <a:t>宽泛界定的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G.</a:t>
              </a:r>
              <a:r>
                <a:rPr lang="zh-CN" altLang="zh-CN">
                  <a:latin typeface="宋体" panose="02010600030101010101" pitchFamily="2" charset="-122"/>
                </a:rPr>
                <a:t>总体界定的</a:t>
              </a:r>
              <a:endParaRPr lang="zh-CN" altLang="en-US">
                <a:latin typeface="宋体" panose="02010600030101010101" pitchFamily="2" charset="-122"/>
              </a:endParaRPr>
            </a:p>
            <a:p>
              <a:pPr algn="l" defTabSz="1044575">
                <a:lnSpc>
                  <a:spcPct val="120000"/>
                </a:lnSpc>
                <a:spcBef>
                  <a:spcPct val="50000"/>
                </a:spcBef>
              </a:pPr>
              <a:r>
                <a:rPr lang="en-US" altLang="zh-CN">
                  <a:latin typeface="宋体" panose="02010600030101010101" pitchFamily="2" charset="-122"/>
                </a:rPr>
                <a:t>H.</a:t>
              </a:r>
              <a:r>
                <a:rPr lang="zh-CN" altLang="zh-CN">
                  <a:latin typeface="宋体" panose="02010600030101010101" pitchFamily="2" charset="-122"/>
                </a:rPr>
                <a:t>抽象界定的</a:t>
              </a:r>
              <a:endParaRPr lang="zh-CN" altLang="en-US">
                <a:latin typeface="宋体" panose="02010600030101010101" pitchFamily="2" charset="-122"/>
              </a:endParaRPr>
            </a:p>
          </p:txBody>
        </p:sp>
        <p:sp>
          <p:nvSpPr>
            <p:cNvPr id="131079" name="Text Box 7"/>
            <p:cNvSpPr txBox="1">
              <a:spLocks noChangeArrowheads="1"/>
            </p:cNvSpPr>
            <p:nvPr/>
          </p:nvSpPr>
          <p:spPr bwMode="auto">
            <a:xfrm>
              <a:off x="2256" y="881"/>
              <a:ext cx="864" cy="349"/>
            </a:xfrm>
            <a:prstGeom prst="rect">
              <a:avLst/>
            </a:prstGeom>
            <a:solidFill>
              <a:srgbClr val="FFFF66"/>
            </a:solidFill>
            <a:ln w="38100">
              <a:solidFill>
                <a:schemeClr val="tx2"/>
              </a:solidFill>
              <a:miter lim="800000"/>
            </a:ln>
          </p:spPr>
          <p:txBody>
            <a:bodyPr lIns="104498" tIns="52249" rIns="104498" bIns="52249">
              <a:spAutoFit/>
            </a:bodyPr>
            <a:lstStyle/>
            <a:p>
              <a:pPr algn="l" defTabSz="1044575">
                <a:spcBef>
                  <a:spcPct val="50000"/>
                </a:spcBef>
              </a:pPr>
              <a:r>
                <a:rPr lang="en-US" altLang="zh-CN" sz="2700">
                  <a:latin typeface="宋体" panose="02010600030101010101" pitchFamily="2" charset="-122"/>
                </a:rPr>
                <a:t>O </a:t>
              </a:r>
              <a:r>
                <a:rPr lang="zh-CN" altLang="en-US" sz="2700">
                  <a:latin typeface="宋体" panose="02010600030101010101" pitchFamily="2" charset="-122"/>
                </a:rPr>
                <a:t>任务</a:t>
              </a:r>
              <a:endParaRPr lang="zh-CN" altLang="en-US" sz="2700">
                <a:latin typeface="宋体" panose="02010600030101010101" pitchFamily="2" charset="-122"/>
              </a:endParaRPr>
            </a:p>
          </p:txBody>
        </p:sp>
        <p:sp>
          <p:nvSpPr>
            <p:cNvPr id="131080" name="Text Box 8"/>
            <p:cNvSpPr txBox="1">
              <a:spLocks noChangeArrowheads="1"/>
            </p:cNvSpPr>
            <p:nvPr/>
          </p:nvSpPr>
          <p:spPr bwMode="auto">
            <a:xfrm>
              <a:off x="3120" y="881"/>
              <a:ext cx="912" cy="895"/>
            </a:xfrm>
            <a:prstGeom prst="rect">
              <a:avLst/>
            </a:prstGeom>
            <a:solidFill>
              <a:srgbClr val="FFFF66"/>
            </a:solidFill>
            <a:ln w="38100">
              <a:solidFill>
                <a:schemeClr val="tx2"/>
              </a:solidFill>
              <a:miter lim="800000"/>
            </a:ln>
          </p:spPr>
          <p:txBody>
            <a:bodyPr lIns="104498" tIns="52249" rIns="104498" bIns="52249">
              <a:spAutoFit/>
            </a:bodyPr>
            <a:lstStyle/>
            <a:p>
              <a:pPr algn="ctr" defTabSz="1044575">
                <a:spcBef>
                  <a:spcPct val="50000"/>
                </a:spcBef>
              </a:pPr>
              <a:r>
                <a:rPr lang="zh-CN" altLang="zh-CN">
                  <a:latin typeface="宋体" panose="02010600030101010101" pitchFamily="2" charset="-122"/>
                </a:rPr>
                <a:t>2</a:t>
              </a:r>
              <a:endParaRPr lang="zh-CN" altLang="zh-CN">
                <a:latin typeface="宋体" panose="02010600030101010101" pitchFamily="2" charset="-122"/>
              </a:endParaRPr>
            </a:p>
            <a:p>
              <a:pPr algn="ctr" defTabSz="1044575">
                <a:spcBef>
                  <a:spcPct val="50000"/>
                </a:spcBef>
              </a:pPr>
              <a:r>
                <a:rPr lang="zh-CN" altLang="zh-CN">
                  <a:latin typeface="宋体" panose="02010600030101010101" pitchFamily="2" charset="-122"/>
                </a:rPr>
                <a:t>程式化的</a:t>
              </a:r>
              <a:endParaRPr lang="zh-CN" altLang="en-US">
                <a:latin typeface="宋体" panose="02010600030101010101" pitchFamily="2" charset="-122"/>
              </a:endParaRPr>
            </a:p>
          </p:txBody>
        </p:sp>
        <p:sp>
          <p:nvSpPr>
            <p:cNvPr id="131081" name="Text Box 9"/>
            <p:cNvSpPr txBox="1">
              <a:spLocks noChangeArrowheads="1"/>
            </p:cNvSpPr>
            <p:nvPr/>
          </p:nvSpPr>
          <p:spPr bwMode="auto">
            <a:xfrm>
              <a:off x="4032" y="881"/>
              <a:ext cx="912" cy="895"/>
            </a:xfrm>
            <a:prstGeom prst="rect">
              <a:avLst/>
            </a:prstGeom>
            <a:solidFill>
              <a:srgbClr val="FFFF66"/>
            </a:solidFill>
            <a:ln w="38100">
              <a:solidFill>
                <a:schemeClr val="tx2"/>
              </a:solidFill>
              <a:miter lim="800000"/>
            </a:ln>
          </p:spPr>
          <p:txBody>
            <a:bodyPr lIns="104498" tIns="52249" rIns="104498" bIns="52249">
              <a:spAutoFit/>
            </a:bodyPr>
            <a:lstStyle/>
            <a:p>
              <a:pPr algn="ctr" defTabSz="1044575">
                <a:spcBef>
                  <a:spcPct val="50000"/>
                </a:spcBef>
              </a:pPr>
              <a:r>
                <a:rPr lang="zh-CN" altLang="zh-CN">
                  <a:latin typeface="宋体" panose="02010600030101010101" pitchFamily="2" charset="-122"/>
                </a:rPr>
                <a:t>3</a:t>
              </a:r>
              <a:endParaRPr lang="zh-CN" altLang="zh-CN">
                <a:latin typeface="宋体" panose="02010600030101010101" pitchFamily="2" charset="-122"/>
              </a:endParaRPr>
            </a:p>
            <a:p>
              <a:pPr algn="ctr" defTabSz="1044575">
                <a:spcBef>
                  <a:spcPct val="50000"/>
                </a:spcBef>
              </a:pPr>
              <a:r>
                <a:rPr lang="zh-CN" altLang="zh-CN">
                  <a:latin typeface="宋体" panose="02010600030101010101" pitchFamily="2" charset="-122"/>
                </a:rPr>
                <a:t>可变性的</a:t>
              </a:r>
              <a:endParaRPr lang="zh-CN" altLang="en-US">
                <a:latin typeface="宋体" panose="02010600030101010101" pitchFamily="2" charset="-122"/>
              </a:endParaRPr>
            </a:p>
          </p:txBody>
        </p:sp>
        <p:sp>
          <p:nvSpPr>
            <p:cNvPr id="131082" name="Text Box 10"/>
            <p:cNvSpPr txBox="1">
              <a:spLocks noChangeArrowheads="1"/>
            </p:cNvSpPr>
            <p:nvPr/>
          </p:nvSpPr>
          <p:spPr bwMode="auto">
            <a:xfrm>
              <a:off x="4944" y="881"/>
              <a:ext cx="864" cy="895"/>
            </a:xfrm>
            <a:prstGeom prst="rect">
              <a:avLst/>
            </a:prstGeom>
            <a:solidFill>
              <a:srgbClr val="FFFF66"/>
            </a:solidFill>
            <a:ln w="38100">
              <a:solidFill>
                <a:schemeClr val="tx2"/>
              </a:solidFill>
              <a:miter lim="800000"/>
            </a:ln>
          </p:spPr>
          <p:txBody>
            <a:bodyPr lIns="104498" tIns="52249" rIns="104498" bIns="52249">
              <a:spAutoFit/>
            </a:bodyPr>
            <a:lstStyle/>
            <a:p>
              <a:pPr algn="ctr" defTabSz="1044575">
                <a:spcBef>
                  <a:spcPct val="50000"/>
                </a:spcBef>
              </a:pPr>
              <a:r>
                <a:rPr lang="zh-CN" altLang="zh-CN">
                  <a:latin typeface="宋体" panose="02010600030101010101" pitchFamily="2" charset="-122"/>
                </a:rPr>
                <a:t>4</a:t>
              </a:r>
              <a:endParaRPr lang="zh-CN" altLang="zh-CN">
                <a:latin typeface="宋体" panose="02010600030101010101" pitchFamily="2" charset="-122"/>
              </a:endParaRPr>
            </a:p>
            <a:p>
              <a:pPr algn="ctr" defTabSz="1044575">
                <a:spcBef>
                  <a:spcPct val="50000"/>
                </a:spcBef>
              </a:pPr>
              <a:r>
                <a:rPr lang="zh-CN" altLang="zh-CN">
                  <a:latin typeface="宋体" panose="02010600030101010101" pitchFamily="2" charset="-122"/>
                </a:rPr>
                <a:t>适应性的</a:t>
              </a:r>
              <a:endParaRPr lang="zh-CN" altLang="en-US">
                <a:latin typeface="宋体" panose="02010600030101010101" pitchFamily="2" charset="-122"/>
              </a:endParaRPr>
            </a:p>
          </p:txBody>
        </p:sp>
        <p:sp>
          <p:nvSpPr>
            <p:cNvPr id="131083" name="Text Box 11"/>
            <p:cNvSpPr txBox="1">
              <a:spLocks noChangeArrowheads="1"/>
            </p:cNvSpPr>
            <p:nvPr/>
          </p:nvSpPr>
          <p:spPr bwMode="auto">
            <a:xfrm>
              <a:off x="5808" y="881"/>
              <a:ext cx="816" cy="895"/>
            </a:xfrm>
            <a:prstGeom prst="rect">
              <a:avLst/>
            </a:prstGeom>
            <a:solidFill>
              <a:srgbClr val="FFFF66"/>
            </a:solidFill>
            <a:ln w="38100">
              <a:solidFill>
                <a:schemeClr val="tx2"/>
              </a:solidFill>
              <a:miter lim="800000"/>
            </a:ln>
          </p:spPr>
          <p:txBody>
            <a:bodyPr lIns="104498" tIns="52249" rIns="104498" bIns="52249">
              <a:spAutoFit/>
            </a:bodyPr>
            <a:lstStyle/>
            <a:p>
              <a:pPr algn="ctr" defTabSz="1044575">
                <a:spcBef>
                  <a:spcPct val="50000"/>
                </a:spcBef>
              </a:pPr>
              <a:r>
                <a:rPr lang="zh-CN" altLang="zh-CN">
                  <a:latin typeface="宋体" panose="02010600030101010101" pitchFamily="2" charset="-122"/>
                </a:rPr>
                <a:t>5</a:t>
              </a:r>
              <a:endParaRPr lang="zh-CN" altLang="zh-CN">
                <a:latin typeface="宋体" panose="02010600030101010101" pitchFamily="2" charset="-122"/>
              </a:endParaRPr>
            </a:p>
            <a:p>
              <a:pPr algn="ctr" defTabSz="1044575">
                <a:spcBef>
                  <a:spcPct val="50000"/>
                </a:spcBef>
              </a:pPr>
              <a:r>
                <a:rPr lang="zh-CN" altLang="zh-CN">
                  <a:latin typeface="宋体" panose="02010600030101010101" pitchFamily="2" charset="-122"/>
                </a:rPr>
                <a:t>未指明的</a:t>
              </a:r>
              <a:endParaRPr lang="zh-CN" altLang="en-US">
                <a:latin typeface="宋体" panose="02010600030101010101" pitchFamily="2" charset="-122"/>
              </a:endParaRPr>
            </a:p>
          </p:txBody>
        </p:sp>
        <p:sp>
          <p:nvSpPr>
            <p:cNvPr id="131084" name="Text Box 12"/>
            <p:cNvSpPr txBox="1">
              <a:spLocks noChangeArrowheads="1"/>
            </p:cNvSpPr>
            <p:nvPr/>
          </p:nvSpPr>
          <p:spPr bwMode="auto">
            <a:xfrm>
              <a:off x="2256" y="881"/>
              <a:ext cx="864" cy="895"/>
            </a:xfrm>
            <a:prstGeom prst="rect">
              <a:avLst/>
            </a:prstGeom>
            <a:solidFill>
              <a:srgbClr val="FFFF66"/>
            </a:solidFill>
            <a:ln w="38100">
              <a:solidFill>
                <a:schemeClr val="tx2"/>
              </a:solidFill>
              <a:miter lim="800000"/>
            </a:ln>
          </p:spPr>
          <p:txBody>
            <a:bodyPr lIns="104498" tIns="52249" rIns="104498" bIns="52249">
              <a:spAutoFit/>
            </a:bodyPr>
            <a:lstStyle/>
            <a:p>
              <a:pPr algn="ctr" defTabSz="1044575">
                <a:spcBef>
                  <a:spcPct val="50000"/>
                </a:spcBef>
              </a:pPr>
              <a:r>
                <a:rPr lang="zh-CN" altLang="zh-CN">
                  <a:latin typeface="宋体" panose="02010600030101010101" pitchFamily="2" charset="-122"/>
                </a:rPr>
                <a:t>1</a:t>
              </a:r>
              <a:endParaRPr lang="zh-CN" altLang="zh-CN">
                <a:latin typeface="宋体" panose="02010600030101010101" pitchFamily="2" charset="-122"/>
              </a:endParaRPr>
            </a:p>
            <a:p>
              <a:pPr algn="ctr" defTabSz="1044575">
                <a:spcBef>
                  <a:spcPct val="50000"/>
                </a:spcBef>
              </a:pPr>
              <a:r>
                <a:rPr lang="zh-CN" altLang="zh-CN">
                  <a:latin typeface="宋体" panose="02010600030101010101" pitchFamily="2" charset="-122"/>
                </a:rPr>
                <a:t>重复性的</a:t>
              </a:r>
              <a:endParaRPr lang="zh-CN" altLang="en-US">
                <a:latin typeface="宋体" panose="02010600030101010101" pitchFamily="2" charset="-122"/>
              </a:endParaRPr>
            </a:p>
          </p:txBody>
        </p:sp>
        <p:sp>
          <p:nvSpPr>
            <p:cNvPr id="131085" name="Line 13"/>
            <p:cNvSpPr>
              <a:spLocks noChangeShapeType="1"/>
            </p:cNvSpPr>
            <p:nvPr/>
          </p:nvSpPr>
          <p:spPr bwMode="auto">
            <a:xfrm>
              <a:off x="144" y="1776"/>
              <a:ext cx="6480" cy="0"/>
            </a:xfrm>
            <a:prstGeom prst="line">
              <a:avLst/>
            </a:prstGeom>
            <a:noFill/>
            <a:ln w="38100">
              <a:solidFill>
                <a:schemeClr val="tx1"/>
              </a:solidFill>
              <a:round/>
            </a:ln>
          </p:spPr>
          <p:txBody>
            <a:bodyPr wrap="none" anchor="ctr"/>
            <a:lstStyle/>
            <a:p>
              <a:endParaRPr lang="en-US"/>
            </a:p>
          </p:txBody>
        </p:sp>
        <p:sp>
          <p:nvSpPr>
            <p:cNvPr id="131086" name="Line 14"/>
            <p:cNvSpPr>
              <a:spLocks noChangeShapeType="1"/>
            </p:cNvSpPr>
            <p:nvPr/>
          </p:nvSpPr>
          <p:spPr bwMode="auto">
            <a:xfrm>
              <a:off x="96" y="2112"/>
              <a:ext cx="6528" cy="0"/>
            </a:xfrm>
            <a:prstGeom prst="line">
              <a:avLst/>
            </a:prstGeom>
            <a:noFill/>
            <a:ln w="38100">
              <a:solidFill>
                <a:schemeClr val="tx1"/>
              </a:solidFill>
              <a:round/>
            </a:ln>
          </p:spPr>
          <p:txBody>
            <a:bodyPr wrap="none" anchor="ctr"/>
            <a:lstStyle/>
            <a:p>
              <a:endParaRPr lang="en-US"/>
            </a:p>
          </p:txBody>
        </p:sp>
        <p:sp>
          <p:nvSpPr>
            <p:cNvPr id="131087" name="Line 15"/>
            <p:cNvSpPr>
              <a:spLocks noChangeShapeType="1"/>
            </p:cNvSpPr>
            <p:nvPr/>
          </p:nvSpPr>
          <p:spPr bwMode="auto">
            <a:xfrm>
              <a:off x="96" y="2448"/>
              <a:ext cx="6528" cy="0"/>
            </a:xfrm>
            <a:prstGeom prst="line">
              <a:avLst/>
            </a:prstGeom>
            <a:noFill/>
            <a:ln w="38100">
              <a:solidFill>
                <a:schemeClr val="tx1"/>
              </a:solidFill>
              <a:round/>
            </a:ln>
          </p:spPr>
          <p:txBody>
            <a:bodyPr wrap="none" anchor="ctr"/>
            <a:lstStyle/>
            <a:p>
              <a:endParaRPr lang="en-US"/>
            </a:p>
          </p:txBody>
        </p:sp>
        <p:sp>
          <p:nvSpPr>
            <p:cNvPr id="131088" name="Line 16"/>
            <p:cNvSpPr>
              <a:spLocks noChangeShapeType="1"/>
            </p:cNvSpPr>
            <p:nvPr/>
          </p:nvSpPr>
          <p:spPr bwMode="auto">
            <a:xfrm>
              <a:off x="96" y="2784"/>
              <a:ext cx="6528" cy="0"/>
            </a:xfrm>
            <a:prstGeom prst="line">
              <a:avLst/>
            </a:prstGeom>
            <a:noFill/>
            <a:ln w="38100">
              <a:solidFill>
                <a:schemeClr val="tx1"/>
              </a:solidFill>
              <a:round/>
            </a:ln>
          </p:spPr>
          <p:txBody>
            <a:bodyPr wrap="none" anchor="ctr"/>
            <a:lstStyle/>
            <a:p>
              <a:endParaRPr lang="en-US"/>
            </a:p>
          </p:txBody>
        </p:sp>
        <p:sp>
          <p:nvSpPr>
            <p:cNvPr id="131089" name="Line 17"/>
            <p:cNvSpPr>
              <a:spLocks noChangeShapeType="1"/>
            </p:cNvSpPr>
            <p:nvPr/>
          </p:nvSpPr>
          <p:spPr bwMode="auto">
            <a:xfrm>
              <a:off x="96" y="3120"/>
              <a:ext cx="6528" cy="0"/>
            </a:xfrm>
            <a:prstGeom prst="line">
              <a:avLst/>
            </a:prstGeom>
            <a:noFill/>
            <a:ln w="38100">
              <a:solidFill>
                <a:schemeClr val="tx1"/>
              </a:solidFill>
              <a:round/>
            </a:ln>
          </p:spPr>
          <p:txBody>
            <a:bodyPr wrap="none" anchor="ctr"/>
            <a:lstStyle/>
            <a:p>
              <a:endParaRPr lang="en-US"/>
            </a:p>
          </p:txBody>
        </p:sp>
        <p:sp>
          <p:nvSpPr>
            <p:cNvPr id="131090" name="Line 18"/>
            <p:cNvSpPr>
              <a:spLocks noChangeShapeType="1"/>
            </p:cNvSpPr>
            <p:nvPr/>
          </p:nvSpPr>
          <p:spPr bwMode="auto">
            <a:xfrm>
              <a:off x="96" y="3456"/>
              <a:ext cx="6480" cy="0"/>
            </a:xfrm>
            <a:prstGeom prst="line">
              <a:avLst/>
            </a:prstGeom>
            <a:noFill/>
            <a:ln w="38100">
              <a:solidFill>
                <a:schemeClr val="tx1"/>
              </a:solidFill>
              <a:round/>
            </a:ln>
          </p:spPr>
          <p:txBody>
            <a:bodyPr wrap="none" anchor="ctr"/>
            <a:lstStyle/>
            <a:p>
              <a:endParaRPr lang="en-US"/>
            </a:p>
          </p:txBody>
        </p:sp>
        <p:sp>
          <p:nvSpPr>
            <p:cNvPr id="131091" name="Line 19"/>
            <p:cNvSpPr>
              <a:spLocks noChangeShapeType="1"/>
            </p:cNvSpPr>
            <p:nvPr/>
          </p:nvSpPr>
          <p:spPr bwMode="auto">
            <a:xfrm>
              <a:off x="96" y="3840"/>
              <a:ext cx="6528" cy="0"/>
            </a:xfrm>
            <a:prstGeom prst="line">
              <a:avLst/>
            </a:prstGeom>
            <a:noFill/>
            <a:ln w="38100">
              <a:solidFill>
                <a:schemeClr val="tx1"/>
              </a:solidFill>
              <a:round/>
            </a:ln>
          </p:spPr>
          <p:txBody>
            <a:bodyPr wrap="none" anchor="ctr"/>
            <a:lstStyle/>
            <a:p>
              <a:endParaRPr lang="en-US"/>
            </a:p>
          </p:txBody>
        </p:sp>
        <p:sp>
          <p:nvSpPr>
            <p:cNvPr id="131092" name="Line 20"/>
            <p:cNvSpPr>
              <a:spLocks noChangeShapeType="1"/>
            </p:cNvSpPr>
            <p:nvPr/>
          </p:nvSpPr>
          <p:spPr bwMode="auto">
            <a:xfrm>
              <a:off x="96" y="4224"/>
              <a:ext cx="6528" cy="0"/>
            </a:xfrm>
            <a:prstGeom prst="line">
              <a:avLst/>
            </a:prstGeom>
            <a:noFill/>
            <a:ln w="38100">
              <a:solidFill>
                <a:schemeClr val="tx1"/>
              </a:solidFill>
              <a:round/>
            </a:ln>
          </p:spPr>
          <p:txBody>
            <a:bodyPr wrap="none" anchor="ctr"/>
            <a:lstStyle/>
            <a:p>
              <a:endParaRPr lang="en-US"/>
            </a:p>
          </p:txBody>
        </p:sp>
        <p:sp>
          <p:nvSpPr>
            <p:cNvPr id="131093" name="Line 21"/>
            <p:cNvSpPr>
              <a:spLocks noChangeShapeType="1"/>
            </p:cNvSpPr>
            <p:nvPr/>
          </p:nvSpPr>
          <p:spPr bwMode="auto">
            <a:xfrm>
              <a:off x="2256" y="1776"/>
              <a:ext cx="0" cy="2832"/>
            </a:xfrm>
            <a:prstGeom prst="line">
              <a:avLst/>
            </a:prstGeom>
            <a:noFill/>
            <a:ln w="38100">
              <a:solidFill>
                <a:schemeClr val="tx1"/>
              </a:solidFill>
              <a:round/>
            </a:ln>
          </p:spPr>
          <p:txBody>
            <a:bodyPr wrap="none" anchor="ctr"/>
            <a:lstStyle/>
            <a:p>
              <a:endParaRPr lang="en-US"/>
            </a:p>
          </p:txBody>
        </p:sp>
        <p:sp>
          <p:nvSpPr>
            <p:cNvPr id="131094" name="Line 22"/>
            <p:cNvSpPr>
              <a:spLocks noChangeShapeType="1"/>
            </p:cNvSpPr>
            <p:nvPr/>
          </p:nvSpPr>
          <p:spPr bwMode="auto">
            <a:xfrm>
              <a:off x="3120" y="1776"/>
              <a:ext cx="0" cy="2784"/>
            </a:xfrm>
            <a:prstGeom prst="line">
              <a:avLst/>
            </a:prstGeom>
            <a:noFill/>
            <a:ln w="38100">
              <a:solidFill>
                <a:schemeClr val="tx1"/>
              </a:solidFill>
              <a:round/>
            </a:ln>
          </p:spPr>
          <p:txBody>
            <a:bodyPr wrap="none" anchor="ctr"/>
            <a:lstStyle/>
            <a:p>
              <a:endParaRPr lang="en-US"/>
            </a:p>
          </p:txBody>
        </p:sp>
        <p:sp>
          <p:nvSpPr>
            <p:cNvPr id="131095" name="Line 23"/>
            <p:cNvSpPr>
              <a:spLocks noChangeShapeType="1"/>
            </p:cNvSpPr>
            <p:nvPr/>
          </p:nvSpPr>
          <p:spPr bwMode="auto">
            <a:xfrm>
              <a:off x="4032" y="1776"/>
              <a:ext cx="0" cy="2837"/>
            </a:xfrm>
            <a:prstGeom prst="line">
              <a:avLst/>
            </a:prstGeom>
            <a:noFill/>
            <a:ln w="38100">
              <a:solidFill>
                <a:schemeClr val="tx1"/>
              </a:solidFill>
              <a:round/>
            </a:ln>
          </p:spPr>
          <p:txBody>
            <a:bodyPr wrap="none" anchor="ctr"/>
            <a:lstStyle/>
            <a:p>
              <a:endParaRPr lang="en-US"/>
            </a:p>
          </p:txBody>
        </p:sp>
        <p:sp>
          <p:nvSpPr>
            <p:cNvPr id="131096" name="Line 24"/>
            <p:cNvSpPr>
              <a:spLocks noChangeShapeType="1"/>
            </p:cNvSpPr>
            <p:nvPr/>
          </p:nvSpPr>
          <p:spPr bwMode="auto">
            <a:xfrm>
              <a:off x="4944" y="1776"/>
              <a:ext cx="0" cy="2837"/>
            </a:xfrm>
            <a:prstGeom prst="line">
              <a:avLst/>
            </a:prstGeom>
            <a:noFill/>
            <a:ln w="38100">
              <a:solidFill>
                <a:schemeClr val="tx1"/>
              </a:solidFill>
              <a:round/>
            </a:ln>
          </p:spPr>
          <p:txBody>
            <a:bodyPr wrap="none" anchor="ctr"/>
            <a:lstStyle/>
            <a:p>
              <a:endParaRPr lang="en-US"/>
            </a:p>
          </p:txBody>
        </p:sp>
        <p:sp>
          <p:nvSpPr>
            <p:cNvPr id="131097" name="Line 25"/>
            <p:cNvSpPr>
              <a:spLocks noChangeShapeType="1"/>
            </p:cNvSpPr>
            <p:nvPr/>
          </p:nvSpPr>
          <p:spPr bwMode="auto">
            <a:xfrm>
              <a:off x="5808" y="1776"/>
              <a:ext cx="0" cy="2837"/>
            </a:xfrm>
            <a:prstGeom prst="line">
              <a:avLst/>
            </a:prstGeom>
            <a:noFill/>
            <a:ln w="38100">
              <a:solidFill>
                <a:schemeClr val="tx1"/>
              </a:solidFill>
              <a:round/>
            </a:ln>
          </p:spPr>
          <p:txBody>
            <a:bodyPr wrap="none" anchor="ctr"/>
            <a:lstStyle/>
            <a:p>
              <a:endParaRPr lang="en-US"/>
            </a:p>
          </p:txBody>
        </p:sp>
        <p:sp>
          <p:nvSpPr>
            <p:cNvPr id="131098" name="Line 26"/>
            <p:cNvSpPr>
              <a:spLocks noChangeShapeType="1"/>
            </p:cNvSpPr>
            <p:nvPr/>
          </p:nvSpPr>
          <p:spPr bwMode="auto">
            <a:xfrm>
              <a:off x="6624" y="1776"/>
              <a:ext cx="0" cy="2837"/>
            </a:xfrm>
            <a:prstGeom prst="line">
              <a:avLst/>
            </a:prstGeom>
            <a:noFill/>
            <a:ln w="38100">
              <a:solidFill>
                <a:schemeClr val="tx1"/>
              </a:solidFill>
              <a:round/>
            </a:ln>
          </p:spPr>
          <p:txBody>
            <a:bodyPr wrap="none" anchor="ctr"/>
            <a:lstStyle/>
            <a:p>
              <a:endParaRPr lang="en-US"/>
            </a:p>
          </p:txBody>
        </p:sp>
        <p:sp>
          <p:nvSpPr>
            <p:cNvPr id="131099" name="Line 27"/>
            <p:cNvSpPr>
              <a:spLocks noChangeShapeType="1"/>
            </p:cNvSpPr>
            <p:nvPr/>
          </p:nvSpPr>
          <p:spPr bwMode="auto">
            <a:xfrm>
              <a:off x="96" y="4560"/>
              <a:ext cx="6528" cy="0"/>
            </a:xfrm>
            <a:prstGeom prst="line">
              <a:avLst/>
            </a:prstGeom>
            <a:noFill/>
            <a:ln w="38100">
              <a:solidFill>
                <a:schemeClr val="tx1"/>
              </a:solidFill>
              <a:round/>
            </a:ln>
          </p:spPr>
          <p:txBody>
            <a:bodyPr wrap="none" anchor="ctr"/>
            <a:lstStyle/>
            <a:p>
              <a:endParaRPr lang="en-US"/>
            </a:p>
          </p:txBody>
        </p:sp>
        <p:sp>
          <p:nvSpPr>
            <p:cNvPr id="131100" name="Text Box 28"/>
            <p:cNvSpPr txBox="1">
              <a:spLocks noChangeArrowheads="1"/>
            </p:cNvSpPr>
            <p:nvPr/>
          </p:nvSpPr>
          <p:spPr bwMode="auto">
            <a:xfrm>
              <a:off x="2256" y="1814"/>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10%  12%</a:t>
              </a:r>
              <a:endParaRPr lang="en-US" altLang="zh-CN" sz="2000" b="0">
                <a:latin typeface="宋体" panose="02010600030101010101" pitchFamily="2" charset="-122"/>
              </a:endParaRPr>
            </a:p>
          </p:txBody>
        </p:sp>
        <p:sp>
          <p:nvSpPr>
            <p:cNvPr id="131101" name="Text Box 29"/>
            <p:cNvSpPr txBox="1">
              <a:spLocks noChangeArrowheads="1"/>
            </p:cNvSpPr>
            <p:nvPr/>
          </p:nvSpPr>
          <p:spPr bwMode="auto">
            <a:xfrm>
              <a:off x="2256" y="2160"/>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12%  14%</a:t>
              </a:r>
              <a:endParaRPr lang="en-US" altLang="zh-CN" sz="2000" b="0">
                <a:latin typeface="宋体" panose="02010600030101010101" pitchFamily="2" charset="-122"/>
              </a:endParaRPr>
            </a:p>
          </p:txBody>
        </p:sp>
        <p:sp>
          <p:nvSpPr>
            <p:cNvPr id="131102" name="Text Box 30"/>
            <p:cNvSpPr txBox="1">
              <a:spLocks noChangeArrowheads="1"/>
            </p:cNvSpPr>
            <p:nvPr/>
          </p:nvSpPr>
          <p:spPr bwMode="auto">
            <a:xfrm>
              <a:off x="2256" y="2496"/>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14%  16%</a:t>
              </a:r>
              <a:endParaRPr lang="en-US" altLang="zh-CN" sz="2000" b="0">
                <a:latin typeface="宋体" panose="02010600030101010101" pitchFamily="2" charset="-122"/>
              </a:endParaRPr>
            </a:p>
          </p:txBody>
        </p:sp>
        <p:sp>
          <p:nvSpPr>
            <p:cNvPr id="131103" name="Text Box 31"/>
            <p:cNvSpPr txBox="1">
              <a:spLocks noChangeArrowheads="1"/>
            </p:cNvSpPr>
            <p:nvPr/>
          </p:nvSpPr>
          <p:spPr bwMode="auto">
            <a:xfrm>
              <a:off x="2256" y="2842"/>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16%  19%</a:t>
              </a:r>
              <a:endParaRPr lang="en-US" altLang="zh-CN" sz="2000" b="0">
                <a:latin typeface="宋体" panose="02010600030101010101" pitchFamily="2" charset="-122"/>
              </a:endParaRPr>
            </a:p>
          </p:txBody>
        </p:sp>
        <p:sp>
          <p:nvSpPr>
            <p:cNvPr id="131104" name="Text Box 32"/>
            <p:cNvSpPr txBox="1">
              <a:spLocks noChangeArrowheads="1"/>
            </p:cNvSpPr>
            <p:nvPr/>
          </p:nvSpPr>
          <p:spPr bwMode="auto">
            <a:xfrm>
              <a:off x="2256" y="3216"/>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19%  22%</a:t>
              </a:r>
              <a:endParaRPr lang="en-US" altLang="zh-CN" sz="2000" b="0">
                <a:latin typeface="宋体" panose="02010600030101010101" pitchFamily="2" charset="-122"/>
              </a:endParaRPr>
            </a:p>
          </p:txBody>
        </p:sp>
        <p:sp>
          <p:nvSpPr>
            <p:cNvPr id="131105" name="Text Box 33"/>
            <p:cNvSpPr txBox="1">
              <a:spLocks noChangeArrowheads="1"/>
            </p:cNvSpPr>
            <p:nvPr/>
          </p:nvSpPr>
          <p:spPr bwMode="auto">
            <a:xfrm>
              <a:off x="2256" y="3562"/>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22%  25%</a:t>
              </a:r>
              <a:endParaRPr lang="en-US" altLang="zh-CN" sz="2000" b="0">
                <a:latin typeface="宋体" panose="02010600030101010101" pitchFamily="2" charset="-122"/>
              </a:endParaRPr>
            </a:p>
          </p:txBody>
        </p:sp>
        <p:sp>
          <p:nvSpPr>
            <p:cNvPr id="131106" name="Text Box 34"/>
            <p:cNvSpPr txBox="1">
              <a:spLocks noChangeArrowheads="1"/>
            </p:cNvSpPr>
            <p:nvPr/>
          </p:nvSpPr>
          <p:spPr bwMode="auto">
            <a:xfrm>
              <a:off x="2256" y="3898"/>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25%  29%</a:t>
              </a:r>
              <a:endParaRPr lang="en-US" altLang="zh-CN" sz="2000" b="0">
                <a:latin typeface="宋体" panose="02010600030101010101" pitchFamily="2" charset="-122"/>
              </a:endParaRPr>
            </a:p>
          </p:txBody>
        </p:sp>
        <p:sp>
          <p:nvSpPr>
            <p:cNvPr id="131107" name="Text Box 35"/>
            <p:cNvSpPr txBox="1">
              <a:spLocks noChangeArrowheads="1"/>
            </p:cNvSpPr>
            <p:nvPr/>
          </p:nvSpPr>
          <p:spPr bwMode="auto">
            <a:xfrm>
              <a:off x="2256" y="4244"/>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29%  33%</a:t>
              </a:r>
              <a:endParaRPr lang="en-US" altLang="zh-CN" sz="2000" b="0">
                <a:latin typeface="宋体" panose="02010600030101010101" pitchFamily="2" charset="-122"/>
              </a:endParaRPr>
            </a:p>
          </p:txBody>
        </p:sp>
        <p:sp>
          <p:nvSpPr>
            <p:cNvPr id="131108" name="Text Box 36"/>
            <p:cNvSpPr txBox="1">
              <a:spLocks noChangeArrowheads="1"/>
            </p:cNvSpPr>
            <p:nvPr/>
          </p:nvSpPr>
          <p:spPr bwMode="auto">
            <a:xfrm>
              <a:off x="3168" y="1824"/>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14%  16%</a:t>
              </a:r>
              <a:endParaRPr lang="en-US" altLang="zh-CN" sz="2000" b="0">
                <a:latin typeface="宋体" panose="02010600030101010101" pitchFamily="2" charset="-122"/>
              </a:endParaRPr>
            </a:p>
          </p:txBody>
        </p:sp>
        <p:sp>
          <p:nvSpPr>
            <p:cNvPr id="131109" name="Text Box 37"/>
            <p:cNvSpPr txBox="1">
              <a:spLocks noChangeArrowheads="1"/>
            </p:cNvSpPr>
            <p:nvPr/>
          </p:nvSpPr>
          <p:spPr bwMode="auto">
            <a:xfrm>
              <a:off x="4080" y="1824"/>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19%  22%</a:t>
              </a:r>
              <a:endParaRPr lang="en-US" altLang="zh-CN" sz="2000" b="0">
                <a:latin typeface="宋体" panose="02010600030101010101" pitchFamily="2" charset="-122"/>
              </a:endParaRPr>
            </a:p>
          </p:txBody>
        </p:sp>
        <p:sp>
          <p:nvSpPr>
            <p:cNvPr id="131110" name="Text Box 38"/>
            <p:cNvSpPr txBox="1">
              <a:spLocks noChangeArrowheads="1"/>
            </p:cNvSpPr>
            <p:nvPr/>
          </p:nvSpPr>
          <p:spPr bwMode="auto">
            <a:xfrm>
              <a:off x="4992" y="1834"/>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25%  29%</a:t>
              </a:r>
              <a:endParaRPr lang="en-US" altLang="zh-CN" sz="2000" b="0">
                <a:latin typeface="宋体" panose="02010600030101010101" pitchFamily="2" charset="-122"/>
              </a:endParaRPr>
            </a:p>
          </p:txBody>
        </p:sp>
        <p:sp>
          <p:nvSpPr>
            <p:cNvPr id="131111" name="Text Box 39"/>
            <p:cNvSpPr txBox="1">
              <a:spLocks noChangeArrowheads="1"/>
            </p:cNvSpPr>
            <p:nvPr/>
          </p:nvSpPr>
          <p:spPr bwMode="auto">
            <a:xfrm>
              <a:off x="5808" y="1824"/>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33%  38%</a:t>
              </a:r>
              <a:endParaRPr lang="en-US" altLang="zh-CN" sz="2000" b="0">
                <a:latin typeface="宋体" panose="02010600030101010101" pitchFamily="2" charset="-122"/>
              </a:endParaRPr>
            </a:p>
          </p:txBody>
        </p:sp>
        <p:sp>
          <p:nvSpPr>
            <p:cNvPr id="131112" name="Text Box 40"/>
            <p:cNvSpPr txBox="1">
              <a:spLocks noChangeArrowheads="1"/>
            </p:cNvSpPr>
            <p:nvPr/>
          </p:nvSpPr>
          <p:spPr bwMode="auto">
            <a:xfrm>
              <a:off x="5808" y="4272"/>
              <a:ext cx="912"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87% 100%</a:t>
              </a:r>
              <a:endParaRPr lang="en-US" altLang="zh-CN" sz="2000" b="0">
                <a:latin typeface="宋体" panose="02010600030101010101" pitchFamily="2" charset="-122"/>
              </a:endParaRPr>
            </a:p>
          </p:txBody>
        </p:sp>
        <p:sp>
          <p:nvSpPr>
            <p:cNvPr id="131113" name="Text Box 41"/>
            <p:cNvSpPr txBox="1">
              <a:spLocks noChangeArrowheads="1"/>
            </p:cNvSpPr>
            <p:nvPr/>
          </p:nvSpPr>
          <p:spPr bwMode="auto">
            <a:xfrm>
              <a:off x="3120" y="2160"/>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16%  19%</a:t>
              </a:r>
              <a:endParaRPr lang="en-US" altLang="zh-CN" sz="2000" b="0">
                <a:latin typeface="宋体" panose="02010600030101010101" pitchFamily="2" charset="-122"/>
              </a:endParaRPr>
            </a:p>
          </p:txBody>
        </p:sp>
        <p:sp>
          <p:nvSpPr>
            <p:cNvPr id="131114" name="Text Box 42"/>
            <p:cNvSpPr txBox="1">
              <a:spLocks noChangeArrowheads="1"/>
            </p:cNvSpPr>
            <p:nvPr/>
          </p:nvSpPr>
          <p:spPr bwMode="auto">
            <a:xfrm>
              <a:off x="4032" y="2170"/>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22%  25%</a:t>
              </a:r>
              <a:endParaRPr lang="en-US" altLang="zh-CN" sz="2000" b="0">
                <a:latin typeface="宋体" panose="02010600030101010101" pitchFamily="2" charset="-122"/>
              </a:endParaRPr>
            </a:p>
          </p:txBody>
        </p:sp>
        <p:sp>
          <p:nvSpPr>
            <p:cNvPr id="131115" name="Text Box 43"/>
            <p:cNvSpPr txBox="1">
              <a:spLocks noChangeArrowheads="1"/>
            </p:cNvSpPr>
            <p:nvPr/>
          </p:nvSpPr>
          <p:spPr bwMode="auto">
            <a:xfrm>
              <a:off x="4944" y="2170"/>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29%  33%</a:t>
              </a:r>
              <a:endParaRPr lang="en-US" altLang="zh-CN" sz="2000" b="0">
                <a:latin typeface="宋体" panose="02010600030101010101" pitchFamily="2" charset="-122"/>
              </a:endParaRPr>
            </a:p>
          </p:txBody>
        </p:sp>
        <p:sp>
          <p:nvSpPr>
            <p:cNvPr id="131116" name="Text Box 44"/>
            <p:cNvSpPr txBox="1">
              <a:spLocks noChangeArrowheads="1"/>
            </p:cNvSpPr>
            <p:nvPr/>
          </p:nvSpPr>
          <p:spPr bwMode="auto">
            <a:xfrm>
              <a:off x="5856" y="2180"/>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38%  43%</a:t>
              </a:r>
              <a:endParaRPr lang="en-US" altLang="zh-CN" sz="2000" b="0">
                <a:latin typeface="宋体" panose="02010600030101010101" pitchFamily="2" charset="-122"/>
              </a:endParaRPr>
            </a:p>
          </p:txBody>
        </p:sp>
        <p:sp>
          <p:nvSpPr>
            <p:cNvPr id="131117" name="Text Box 45"/>
            <p:cNvSpPr txBox="1">
              <a:spLocks noChangeArrowheads="1"/>
            </p:cNvSpPr>
            <p:nvPr/>
          </p:nvSpPr>
          <p:spPr bwMode="auto">
            <a:xfrm>
              <a:off x="3120" y="2496"/>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19%  22%</a:t>
              </a:r>
              <a:endParaRPr lang="en-US" altLang="zh-CN" sz="2000" b="0">
                <a:latin typeface="宋体" panose="02010600030101010101" pitchFamily="2" charset="-122"/>
              </a:endParaRPr>
            </a:p>
          </p:txBody>
        </p:sp>
        <p:sp>
          <p:nvSpPr>
            <p:cNvPr id="131118" name="Text Box 46"/>
            <p:cNvSpPr txBox="1">
              <a:spLocks noChangeArrowheads="1"/>
            </p:cNvSpPr>
            <p:nvPr/>
          </p:nvSpPr>
          <p:spPr bwMode="auto">
            <a:xfrm>
              <a:off x="4032" y="2506"/>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25%  29%</a:t>
              </a:r>
              <a:endParaRPr lang="en-US" altLang="zh-CN" sz="2000" b="0">
                <a:latin typeface="宋体" panose="02010600030101010101" pitchFamily="2" charset="-122"/>
              </a:endParaRPr>
            </a:p>
          </p:txBody>
        </p:sp>
        <p:sp>
          <p:nvSpPr>
            <p:cNvPr id="131119" name="Text Box 47"/>
            <p:cNvSpPr txBox="1">
              <a:spLocks noChangeArrowheads="1"/>
            </p:cNvSpPr>
            <p:nvPr/>
          </p:nvSpPr>
          <p:spPr bwMode="auto">
            <a:xfrm>
              <a:off x="4944" y="2506"/>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33%  38%</a:t>
              </a:r>
              <a:endParaRPr lang="en-US" altLang="zh-CN" sz="2000" b="0">
                <a:latin typeface="宋体" panose="02010600030101010101" pitchFamily="2" charset="-122"/>
              </a:endParaRPr>
            </a:p>
          </p:txBody>
        </p:sp>
        <p:sp>
          <p:nvSpPr>
            <p:cNvPr id="131120" name="Text Box 48"/>
            <p:cNvSpPr txBox="1">
              <a:spLocks noChangeArrowheads="1"/>
            </p:cNvSpPr>
            <p:nvPr/>
          </p:nvSpPr>
          <p:spPr bwMode="auto">
            <a:xfrm>
              <a:off x="5856" y="2516"/>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43%  50%</a:t>
              </a:r>
              <a:endParaRPr lang="en-US" altLang="zh-CN" sz="2000" b="0">
                <a:latin typeface="宋体" panose="02010600030101010101" pitchFamily="2" charset="-122"/>
              </a:endParaRPr>
            </a:p>
          </p:txBody>
        </p:sp>
        <p:sp>
          <p:nvSpPr>
            <p:cNvPr id="131121" name="Text Box 49"/>
            <p:cNvSpPr txBox="1">
              <a:spLocks noChangeArrowheads="1"/>
            </p:cNvSpPr>
            <p:nvPr/>
          </p:nvSpPr>
          <p:spPr bwMode="auto">
            <a:xfrm>
              <a:off x="3120" y="2832"/>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22%  25%</a:t>
              </a:r>
              <a:endParaRPr lang="en-US" altLang="zh-CN" sz="2000" b="0">
                <a:latin typeface="宋体" panose="02010600030101010101" pitchFamily="2" charset="-122"/>
              </a:endParaRPr>
            </a:p>
          </p:txBody>
        </p:sp>
        <p:sp>
          <p:nvSpPr>
            <p:cNvPr id="131122" name="Text Box 50"/>
            <p:cNvSpPr txBox="1">
              <a:spLocks noChangeArrowheads="1"/>
            </p:cNvSpPr>
            <p:nvPr/>
          </p:nvSpPr>
          <p:spPr bwMode="auto">
            <a:xfrm>
              <a:off x="4032" y="2842"/>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29%  33%</a:t>
              </a:r>
              <a:endParaRPr lang="en-US" altLang="zh-CN" sz="2000" b="0">
                <a:latin typeface="宋体" panose="02010600030101010101" pitchFamily="2" charset="-122"/>
              </a:endParaRPr>
            </a:p>
          </p:txBody>
        </p:sp>
        <p:sp>
          <p:nvSpPr>
            <p:cNvPr id="131123" name="Text Box 51"/>
            <p:cNvSpPr txBox="1">
              <a:spLocks noChangeArrowheads="1"/>
            </p:cNvSpPr>
            <p:nvPr/>
          </p:nvSpPr>
          <p:spPr bwMode="auto">
            <a:xfrm>
              <a:off x="4944" y="2842"/>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38%  43%</a:t>
              </a:r>
              <a:endParaRPr lang="en-US" altLang="zh-CN" sz="2000" b="0">
                <a:latin typeface="宋体" panose="02010600030101010101" pitchFamily="2" charset="-122"/>
              </a:endParaRPr>
            </a:p>
          </p:txBody>
        </p:sp>
        <p:sp>
          <p:nvSpPr>
            <p:cNvPr id="131124" name="Text Box 52"/>
            <p:cNvSpPr txBox="1">
              <a:spLocks noChangeArrowheads="1"/>
            </p:cNvSpPr>
            <p:nvPr/>
          </p:nvSpPr>
          <p:spPr bwMode="auto">
            <a:xfrm>
              <a:off x="5856" y="2852"/>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50%  57%</a:t>
              </a:r>
              <a:endParaRPr lang="en-US" altLang="zh-CN" sz="2000" b="0">
                <a:latin typeface="宋体" panose="02010600030101010101" pitchFamily="2" charset="-122"/>
              </a:endParaRPr>
            </a:p>
          </p:txBody>
        </p:sp>
        <p:sp>
          <p:nvSpPr>
            <p:cNvPr id="131125" name="Text Box 53"/>
            <p:cNvSpPr txBox="1">
              <a:spLocks noChangeArrowheads="1"/>
            </p:cNvSpPr>
            <p:nvPr/>
          </p:nvSpPr>
          <p:spPr bwMode="auto">
            <a:xfrm>
              <a:off x="3120" y="3186"/>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25%  29%</a:t>
              </a:r>
              <a:endParaRPr lang="en-US" altLang="zh-CN" sz="2000" b="0">
                <a:latin typeface="宋体" panose="02010600030101010101" pitchFamily="2" charset="-122"/>
              </a:endParaRPr>
            </a:p>
          </p:txBody>
        </p:sp>
        <p:sp>
          <p:nvSpPr>
            <p:cNvPr id="131126" name="Text Box 54"/>
            <p:cNvSpPr txBox="1">
              <a:spLocks noChangeArrowheads="1"/>
            </p:cNvSpPr>
            <p:nvPr/>
          </p:nvSpPr>
          <p:spPr bwMode="auto">
            <a:xfrm>
              <a:off x="4032" y="3196"/>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33%  38%</a:t>
              </a:r>
              <a:endParaRPr lang="en-US" altLang="zh-CN" sz="2000" b="0">
                <a:latin typeface="宋体" panose="02010600030101010101" pitchFamily="2" charset="-122"/>
              </a:endParaRPr>
            </a:p>
          </p:txBody>
        </p:sp>
        <p:sp>
          <p:nvSpPr>
            <p:cNvPr id="131127" name="Text Box 55"/>
            <p:cNvSpPr txBox="1">
              <a:spLocks noChangeArrowheads="1"/>
            </p:cNvSpPr>
            <p:nvPr/>
          </p:nvSpPr>
          <p:spPr bwMode="auto">
            <a:xfrm>
              <a:off x="4944" y="3196"/>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43%  50%</a:t>
              </a:r>
              <a:endParaRPr lang="en-US" altLang="zh-CN" sz="2000" b="0">
                <a:latin typeface="宋体" panose="02010600030101010101" pitchFamily="2" charset="-122"/>
              </a:endParaRPr>
            </a:p>
          </p:txBody>
        </p:sp>
        <p:sp>
          <p:nvSpPr>
            <p:cNvPr id="131128" name="Text Box 56"/>
            <p:cNvSpPr txBox="1">
              <a:spLocks noChangeArrowheads="1"/>
            </p:cNvSpPr>
            <p:nvPr/>
          </p:nvSpPr>
          <p:spPr bwMode="auto">
            <a:xfrm>
              <a:off x="5856" y="3206"/>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57%  66%</a:t>
              </a:r>
              <a:endParaRPr lang="en-US" altLang="zh-CN" sz="2000" b="0">
                <a:latin typeface="宋体" panose="02010600030101010101" pitchFamily="2" charset="-122"/>
              </a:endParaRPr>
            </a:p>
          </p:txBody>
        </p:sp>
        <p:sp>
          <p:nvSpPr>
            <p:cNvPr id="131129" name="Text Box 57"/>
            <p:cNvSpPr txBox="1">
              <a:spLocks noChangeArrowheads="1"/>
            </p:cNvSpPr>
            <p:nvPr/>
          </p:nvSpPr>
          <p:spPr bwMode="auto">
            <a:xfrm>
              <a:off x="3120" y="3570"/>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29%  33%</a:t>
              </a:r>
              <a:endParaRPr lang="en-US" altLang="zh-CN" sz="2000" b="0">
                <a:latin typeface="宋体" panose="02010600030101010101" pitchFamily="2" charset="-122"/>
              </a:endParaRPr>
            </a:p>
          </p:txBody>
        </p:sp>
        <p:sp>
          <p:nvSpPr>
            <p:cNvPr id="131130" name="Text Box 58"/>
            <p:cNvSpPr txBox="1">
              <a:spLocks noChangeArrowheads="1"/>
            </p:cNvSpPr>
            <p:nvPr/>
          </p:nvSpPr>
          <p:spPr bwMode="auto">
            <a:xfrm>
              <a:off x="4032" y="3580"/>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38%  43%</a:t>
              </a:r>
              <a:endParaRPr lang="en-US" altLang="zh-CN" sz="2000" b="0">
                <a:latin typeface="宋体" panose="02010600030101010101" pitchFamily="2" charset="-122"/>
              </a:endParaRPr>
            </a:p>
          </p:txBody>
        </p:sp>
        <p:sp>
          <p:nvSpPr>
            <p:cNvPr id="131131" name="Text Box 59"/>
            <p:cNvSpPr txBox="1">
              <a:spLocks noChangeArrowheads="1"/>
            </p:cNvSpPr>
            <p:nvPr/>
          </p:nvSpPr>
          <p:spPr bwMode="auto">
            <a:xfrm>
              <a:off x="4944" y="3580"/>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50%  57%</a:t>
              </a:r>
              <a:endParaRPr lang="en-US" altLang="zh-CN" sz="2000" b="0">
                <a:latin typeface="宋体" panose="02010600030101010101" pitchFamily="2" charset="-122"/>
              </a:endParaRPr>
            </a:p>
          </p:txBody>
        </p:sp>
        <p:sp>
          <p:nvSpPr>
            <p:cNvPr id="131132" name="Text Box 60"/>
            <p:cNvSpPr txBox="1">
              <a:spLocks noChangeArrowheads="1"/>
            </p:cNvSpPr>
            <p:nvPr/>
          </p:nvSpPr>
          <p:spPr bwMode="auto">
            <a:xfrm>
              <a:off x="5856" y="3590"/>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66%  76%</a:t>
              </a:r>
              <a:endParaRPr lang="en-US" altLang="zh-CN" sz="2000" b="0">
                <a:latin typeface="宋体" panose="02010600030101010101" pitchFamily="2" charset="-122"/>
              </a:endParaRPr>
            </a:p>
          </p:txBody>
        </p:sp>
        <p:sp>
          <p:nvSpPr>
            <p:cNvPr id="131133" name="Text Box 61"/>
            <p:cNvSpPr txBox="1">
              <a:spLocks noChangeArrowheads="1"/>
            </p:cNvSpPr>
            <p:nvPr/>
          </p:nvSpPr>
          <p:spPr bwMode="auto">
            <a:xfrm>
              <a:off x="3120" y="3906"/>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33%  38%</a:t>
              </a:r>
              <a:endParaRPr lang="en-US" altLang="zh-CN" sz="2000" b="0">
                <a:latin typeface="宋体" panose="02010600030101010101" pitchFamily="2" charset="-122"/>
              </a:endParaRPr>
            </a:p>
          </p:txBody>
        </p:sp>
        <p:sp>
          <p:nvSpPr>
            <p:cNvPr id="131134" name="Text Box 62"/>
            <p:cNvSpPr txBox="1">
              <a:spLocks noChangeArrowheads="1"/>
            </p:cNvSpPr>
            <p:nvPr/>
          </p:nvSpPr>
          <p:spPr bwMode="auto">
            <a:xfrm>
              <a:off x="4032" y="3916"/>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43%  50%</a:t>
              </a:r>
              <a:endParaRPr lang="en-US" altLang="zh-CN" sz="2000" b="0">
                <a:latin typeface="宋体" panose="02010600030101010101" pitchFamily="2" charset="-122"/>
              </a:endParaRPr>
            </a:p>
          </p:txBody>
        </p:sp>
        <p:sp>
          <p:nvSpPr>
            <p:cNvPr id="131135" name="Text Box 63"/>
            <p:cNvSpPr txBox="1">
              <a:spLocks noChangeArrowheads="1"/>
            </p:cNvSpPr>
            <p:nvPr/>
          </p:nvSpPr>
          <p:spPr bwMode="auto">
            <a:xfrm>
              <a:off x="4944" y="3916"/>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57%  66%</a:t>
              </a:r>
              <a:endParaRPr lang="en-US" altLang="zh-CN" sz="2000" b="0">
                <a:latin typeface="宋体" panose="02010600030101010101" pitchFamily="2" charset="-122"/>
              </a:endParaRPr>
            </a:p>
          </p:txBody>
        </p:sp>
        <p:sp>
          <p:nvSpPr>
            <p:cNvPr id="131136" name="Text Box 64"/>
            <p:cNvSpPr txBox="1">
              <a:spLocks noChangeArrowheads="1"/>
            </p:cNvSpPr>
            <p:nvPr/>
          </p:nvSpPr>
          <p:spPr bwMode="auto">
            <a:xfrm>
              <a:off x="5856" y="3926"/>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76%  87%</a:t>
              </a:r>
              <a:endParaRPr lang="en-US" altLang="zh-CN" sz="2000" b="0">
                <a:latin typeface="宋体" panose="02010600030101010101" pitchFamily="2" charset="-122"/>
              </a:endParaRPr>
            </a:p>
          </p:txBody>
        </p:sp>
        <p:sp>
          <p:nvSpPr>
            <p:cNvPr id="131137" name="Text Box 65"/>
            <p:cNvSpPr txBox="1">
              <a:spLocks noChangeArrowheads="1"/>
            </p:cNvSpPr>
            <p:nvPr/>
          </p:nvSpPr>
          <p:spPr bwMode="auto">
            <a:xfrm>
              <a:off x="3120" y="4242"/>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38%  43%</a:t>
              </a:r>
              <a:endParaRPr lang="en-US" altLang="zh-CN" sz="2000" b="0">
                <a:latin typeface="宋体" panose="02010600030101010101" pitchFamily="2" charset="-122"/>
              </a:endParaRPr>
            </a:p>
          </p:txBody>
        </p:sp>
        <p:sp>
          <p:nvSpPr>
            <p:cNvPr id="131138" name="Text Box 66"/>
            <p:cNvSpPr txBox="1">
              <a:spLocks noChangeArrowheads="1"/>
            </p:cNvSpPr>
            <p:nvPr/>
          </p:nvSpPr>
          <p:spPr bwMode="auto">
            <a:xfrm>
              <a:off x="4032" y="4252"/>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50%  57%</a:t>
              </a:r>
              <a:endParaRPr lang="en-US" altLang="zh-CN" sz="2000" b="0">
                <a:latin typeface="宋体" panose="02010600030101010101" pitchFamily="2" charset="-122"/>
              </a:endParaRPr>
            </a:p>
          </p:txBody>
        </p:sp>
        <p:sp>
          <p:nvSpPr>
            <p:cNvPr id="131139" name="Text Box 67"/>
            <p:cNvSpPr txBox="1">
              <a:spLocks noChangeArrowheads="1"/>
            </p:cNvSpPr>
            <p:nvPr/>
          </p:nvSpPr>
          <p:spPr bwMode="auto">
            <a:xfrm>
              <a:off x="4944" y="4252"/>
              <a:ext cx="816" cy="250"/>
            </a:xfrm>
            <a:prstGeom prst="rect">
              <a:avLst/>
            </a:prstGeom>
            <a:noFill/>
            <a:ln w="9525">
              <a:noFill/>
              <a:miter lim="800000"/>
            </a:ln>
          </p:spPr>
          <p:txBody>
            <a:bodyPr>
              <a:spAutoFit/>
            </a:bodyPr>
            <a:lstStyle/>
            <a:p>
              <a:pPr algn="l">
                <a:spcBef>
                  <a:spcPct val="50000"/>
                </a:spcBef>
              </a:pPr>
              <a:r>
                <a:rPr lang="en-US" altLang="zh-CN" sz="2000" b="0">
                  <a:latin typeface="宋体" panose="02010600030101010101" pitchFamily="2" charset="-122"/>
                </a:rPr>
                <a:t>66%  76%</a:t>
              </a:r>
              <a:endParaRPr lang="en-US" altLang="zh-CN" sz="2000" b="0">
                <a:latin typeface="宋体" panose="02010600030101010101" pitchFamily="2" charset="-122"/>
              </a:endParaRPr>
            </a:p>
          </p:txBody>
        </p:sp>
        <p:sp>
          <p:nvSpPr>
            <p:cNvPr id="131140" name="AutoShape 68"/>
            <p:cNvSpPr>
              <a:spLocks noChangeArrowheads="1"/>
            </p:cNvSpPr>
            <p:nvPr/>
          </p:nvSpPr>
          <p:spPr bwMode="auto">
            <a:xfrm>
              <a:off x="432" y="1440"/>
              <a:ext cx="384" cy="336"/>
            </a:xfrm>
            <a:prstGeom prst="downArrow">
              <a:avLst>
                <a:gd name="adj1" fmla="val 50000"/>
                <a:gd name="adj2" fmla="val 25000"/>
              </a:avLst>
            </a:prstGeom>
            <a:solidFill>
              <a:srgbClr val="FF0066"/>
            </a:solidFill>
            <a:ln w="9525">
              <a:solidFill>
                <a:schemeClr val="tx1"/>
              </a:solidFill>
              <a:miter lim="800000"/>
            </a:ln>
          </p:spPr>
          <p:txBody>
            <a:bodyPr vert="eaVert" wrap="none" anchor="ctr"/>
            <a:lstStyle/>
            <a:p>
              <a:endParaRPr lang="zh-CN" altLang="en-US"/>
            </a:p>
          </p:txBody>
        </p:sp>
        <p:sp>
          <p:nvSpPr>
            <p:cNvPr id="131141" name="AutoShape 69"/>
            <p:cNvSpPr>
              <a:spLocks noChangeArrowheads="1"/>
            </p:cNvSpPr>
            <p:nvPr/>
          </p:nvSpPr>
          <p:spPr bwMode="auto">
            <a:xfrm>
              <a:off x="2016" y="1008"/>
              <a:ext cx="240" cy="336"/>
            </a:xfrm>
            <a:prstGeom prst="rightArrow">
              <a:avLst>
                <a:gd name="adj1" fmla="val 50000"/>
                <a:gd name="adj2" fmla="val 25000"/>
              </a:avLst>
            </a:prstGeom>
            <a:solidFill>
              <a:srgbClr val="FF0066"/>
            </a:solidFill>
            <a:ln w="9525">
              <a:solidFill>
                <a:schemeClr val="tx1"/>
              </a:solidFill>
              <a:miter lim="800000"/>
            </a:ln>
          </p:spPr>
          <p:txBody>
            <a:bodyPr wrap="none" anchor="ctr"/>
            <a:lstStyle/>
            <a:p>
              <a:endParaRPr lang="zh-CN" altLang="en-US"/>
            </a:p>
          </p:txBody>
        </p:sp>
      </p:grpSp>
    </p:spTree>
  </p:cSld>
  <p:clrMapOvr>
    <a:masterClrMapping/>
  </p:clrMapOvr>
  <p:transition spd="slow">
    <p:wip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0" y="0"/>
            <a:ext cx="10668000" cy="838200"/>
          </a:xfrm>
          <a:solidFill>
            <a:srgbClr val="0000CC"/>
          </a:solidFill>
        </p:spPr>
        <p:txBody>
          <a:bodyPr lIns="119420" tIns="59710" rIns="119420" bIns="59710" anchor="b"/>
          <a:lstStyle/>
          <a:p>
            <a:pPr defTabSz="1193800" eaLnBrk="1" hangingPunct="1">
              <a:lnSpc>
                <a:spcPct val="340000"/>
              </a:lnSpc>
            </a:pPr>
            <a:br>
              <a:rPr lang="en-US" altLang="zh-CN" sz="3200" b="1" dirty="0" smtClean="0">
                <a:solidFill>
                  <a:srgbClr val="FFFFFF"/>
                </a:solidFill>
                <a:latin typeface="华文中宋" pitchFamily="2" charset="-122"/>
                <a:ea typeface="华文中宋" pitchFamily="2" charset="-122"/>
              </a:rPr>
            </a:br>
            <a:r>
              <a:rPr lang="zh-CN" altLang="en-US" sz="3200" b="1" dirty="0" smtClean="0">
                <a:solidFill>
                  <a:srgbClr val="FFFFFF"/>
                </a:solidFill>
                <a:latin typeface="华文中宋" pitchFamily="2" charset="-122"/>
                <a:ea typeface="华文中宋" pitchFamily="2" charset="-122"/>
              </a:rPr>
              <a:t>责任要素模板</a:t>
            </a:r>
            <a:endParaRPr lang="zh-CN" altLang="en-US" sz="3200" b="1" dirty="0" smtClean="0">
              <a:solidFill>
                <a:srgbClr val="FFFFFF"/>
              </a:solidFill>
              <a:latin typeface="华文中宋" pitchFamily="2" charset="-122"/>
              <a:ea typeface="华文中宋" pitchFamily="2" charset="-122"/>
            </a:endParaRPr>
          </a:p>
        </p:txBody>
      </p:sp>
      <p:grpSp>
        <p:nvGrpSpPr>
          <p:cNvPr id="132099" name="Group 3"/>
          <p:cNvGrpSpPr/>
          <p:nvPr/>
        </p:nvGrpSpPr>
        <p:grpSpPr bwMode="auto">
          <a:xfrm>
            <a:off x="0" y="914400"/>
            <a:ext cx="10668000" cy="6781800"/>
            <a:chOff x="0" y="576"/>
            <a:chExt cx="6720" cy="4272"/>
          </a:xfrm>
        </p:grpSpPr>
        <p:sp>
          <p:nvSpPr>
            <p:cNvPr id="132100" name="Text Box 4"/>
            <p:cNvSpPr txBox="1">
              <a:spLocks noChangeArrowheads="1"/>
            </p:cNvSpPr>
            <p:nvPr/>
          </p:nvSpPr>
          <p:spPr bwMode="auto">
            <a:xfrm>
              <a:off x="48" y="616"/>
              <a:ext cx="624" cy="608"/>
            </a:xfrm>
            <a:prstGeom prst="rect">
              <a:avLst/>
            </a:prstGeom>
            <a:solidFill>
              <a:srgbClr val="99FFCC"/>
            </a:solidFill>
            <a:ln w="38100">
              <a:solidFill>
                <a:schemeClr val="tx1"/>
              </a:solidFill>
              <a:miter lim="800000"/>
            </a:ln>
          </p:spPr>
          <p:txBody>
            <a:bodyPr lIns="104498" tIns="52249" rIns="104498" bIns="52249">
              <a:spAutoFit/>
            </a:bodyPr>
            <a:lstStyle/>
            <a:p>
              <a:pPr algn="ctr" defTabSz="1044575">
                <a:spcBef>
                  <a:spcPct val="50000"/>
                </a:spcBef>
              </a:pPr>
              <a:r>
                <a:rPr lang="zh-CN" altLang="en-US" sz="2700">
                  <a:latin typeface="宋体" panose="02010600030101010101" pitchFamily="2" charset="-122"/>
                </a:rPr>
                <a:t>行动自由</a:t>
              </a:r>
              <a:endParaRPr lang="zh-CN" altLang="en-US" sz="2700">
                <a:latin typeface="宋体" panose="02010600030101010101" pitchFamily="2" charset="-122"/>
              </a:endParaRPr>
            </a:p>
          </p:txBody>
        </p:sp>
        <p:sp>
          <p:nvSpPr>
            <p:cNvPr id="132101" name="Text Box 5"/>
            <p:cNvSpPr txBox="1">
              <a:spLocks noChangeArrowheads="1"/>
            </p:cNvSpPr>
            <p:nvPr/>
          </p:nvSpPr>
          <p:spPr bwMode="auto">
            <a:xfrm>
              <a:off x="768" y="576"/>
              <a:ext cx="1152" cy="349"/>
            </a:xfrm>
            <a:prstGeom prst="rect">
              <a:avLst/>
            </a:prstGeom>
            <a:solidFill>
              <a:srgbClr val="FFFF66"/>
            </a:solidFill>
            <a:ln w="38100">
              <a:solidFill>
                <a:schemeClr val="tx2"/>
              </a:solidFill>
              <a:miter lim="800000"/>
            </a:ln>
          </p:spPr>
          <p:txBody>
            <a:bodyPr lIns="104498" tIns="52249" rIns="104498" bIns="52249">
              <a:spAutoFit/>
            </a:bodyPr>
            <a:lstStyle/>
            <a:p>
              <a:pPr algn="l" defTabSz="1044575">
                <a:spcBef>
                  <a:spcPct val="50000"/>
                </a:spcBef>
              </a:pPr>
              <a:r>
                <a:rPr lang="zh-CN" altLang="en-US" sz="2700">
                  <a:latin typeface="宋体" panose="02010600030101010101" pitchFamily="2" charset="-122"/>
                </a:rPr>
                <a:t>影响领域</a:t>
              </a:r>
              <a:endParaRPr lang="zh-CN" altLang="en-US" sz="2700">
                <a:latin typeface="宋体" panose="02010600030101010101" pitchFamily="2" charset="-122"/>
              </a:endParaRPr>
            </a:p>
          </p:txBody>
        </p:sp>
        <p:sp>
          <p:nvSpPr>
            <p:cNvPr id="132102" name="Text Box 6"/>
            <p:cNvSpPr txBox="1">
              <a:spLocks noChangeArrowheads="1"/>
            </p:cNvSpPr>
            <p:nvPr/>
          </p:nvSpPr>
          <p:spPr bwMode="auto">
            <a:xfrm>
              <a:off x="1872" y="576"/>
              <a:ext cx="864" cy="349"/>
            </a:xfrm>
            <a:prstGeom prst="rect">
              <a:avLst/>
            </a:prstGeom>
            <a:solidFill>
              <a:srgbClr val="FFFF66"/>
            </a:solidFill>
            <a:ln w="38100">
              <a:solidFill>
                <a:schemeClr val="tx2"/>
              </a:solidFill>
              <a:miter lim="800000"/>
            </a:ln>
          </p:spPr>
          <p:txBody>
            <a:bodyPr lIns="104498" tIns="52249" rIns="104498" bIns="52249">
              <a:spAutoFit/>
            </a:bodyPr>
            <a:lstStyle/>
            <a:p>
              <a:pPr algn="l" defTabSz="1044575">
                <a:spcBef>
                  <a:spcPct val="50000"/>
                </a:spcBef>
              </a:pPr>
              <a:r>
                <a:rPr lang="en-US" altLang="zh-CN" sz="2700">
                  <a:latin typeface="宋体" panose="02010600030101010101" pitchFamily="2" charset="-122"/>
                </a:rPr>
                <a:t>O </a:t>
              </a:r>
              <a:r>
                <a:rPr lang="zh-CN" altLang="en-US" sz="2700">
                  <a:latin typeface="宋体" panose="02010600030101010101" pitchFamily="2" charset="-122"/>
                </a:rPr>
                <a:t>任务</a:t>
              </a:r>
              <a:endParaRPr lang="zh-CN" altLang="en-US" sz="2700">
                <a:latin typeface="宋体" panose="02010600030101010101" pitchFamily="2" charset="-122"/>
              </a:endParaRPr>
            </a:p>
          </p:txBody>
        </p:sp>
        <p:sp>
          <p:nvSpPr>
            <p:cNvPr id="132103" name="Text Box 7"/>
            <p:cNvSpPr txBox="1">
              <a:spLocks noChangeArrowheads="1"/>
            </p:cNvSpPr>
            <p:nvPr/>
          </p:nvSpPr>
          <p:spPr bwMode="auto">
            <a:xfrm>
              <a:off x="3024" y="576"/>
              <a:ext cx="1248" cy="349"/>
            </a:xfrm>
            <a:prstGeom prst="rect">
              <a:avLst/>
            </a:prstGeom>
            <a:solidFill>
              <a:srgbClr val="FFFF66"/>
            </a:solidFill>
            <a:ln w="38100">
              <a:solidFill>
                <a:schemeClr val="tx2"/>
              </a:solidFill>
              <a:miter lim="800000"/>
            </a:ln>
          </p:spPr>
          <p:txBody>
            <a:bodyPr lIns="104498" tIns="52249" rIns="104498" bIns="52249">
              <a:spAutoFit/>
            </a:bodyPr>
            <a:lstStyle/>
            <a:p>
              <a:pPr algn="ctr" defTabSz="1044575">
                <a:spcBef>
                  <a:spcPct val="50000"/>
                </a:spcBef>
              </a:pPr>
              <a:r>
                <a:rPr lang="zh-CN" altLang="zh-CN" sz="2700">
                  <a:latin typeface="宋体" panose="02010600030101010101" pitchFamily="2" charset="-122"/>
                </a:rPr>
                <a:t>小</a:t>
              </a:r>
              <a:endParaRPr lang="zh-CN" altLang="en-US" sz="2700">
                <a:latin typeface="宋体" panose="02010600030101010101" pitchFamily="2" charset="-122"/>
              </a:endParaRPr>
            </a:p>
          </p:txBody>
        </p:sp>
        <p:sp>
          <p:nvSpPr>
            <p:cNvPr id="132104" name="Text Box 8"/>
            <p:cNvSpPr txBox="1">
              <a:spLocks noChangeArrowheads="1"/>
            </p:cNvSpPr>
            <p:nvPr/>
          </p:nvSpPr>
          <p:spPr bwMode="auto">
            <a:xfrm>
              <a:off x="4272" y="576"/>
              <a:ext cx="1152" cy="349"/>
            </a:xfrm>
            <a:prstGeom prst="rect">
              <a:avLst/>
            </a:prstGeom>
            <a:solidFill>
              <a:srgbClr val="FFFF66"/>
            </a:solidFill>
            <a:ln w="38100">
              <a:solidFill>
                <a:schemeClr val="tx2"/>
              </a:solidFill>
              <a:miter lim="800000"/>
            </a:ln>
          </p:spPr>
          <p:txBody>
            <a:bodyPr lIns="104498" tIns="52249" rIns="104498" bIns="52249">
              <a:spAutoFit/>
            </a:bodyPr>
            <a:lstStyle/>
            <a:p>
              <a:pPr algn="ctr" defTabSz="1044575">
                <a:spcBef>
                  <a:spcPct val="50000"/>
                </a:spcBef>
              </a:pPr>
              <a:r>
                <a:rPr lang="zh-CN" altLang="en-US" sz="2700">
                  <a:latin typeface="宋体" panose="02010600030101010101" pitchFamily="2" charset="-122"/>
                </a:rPr>
                <a:t>中等</a:t>
              </a:r>
              <a:endParaRPr lang="zh-CN" altLang="en-US" sz="2700">
                <a:latin typeface="宋体" panose="02010600030101010101" pitchFamily="2" charset="-122"/>
              </a:endParaRPr>
            </a:p>
          </p:txBody>
        </p:sp>
        <p:sp>
          <p:nvSpPr>
            <p:cNvPr id="132105" name="Text Box 9"/>
            <p:cNvSpPr txBox="1">
              <a:spLocks noChangeArrowheads="1"/>
            </p:cNvSpPr>
            <p:nvPr/>
          </p:nvSpPr>
          <p:spPr bwMode="auto">
            <a:xfrm>
              <a:off x="5424" y="576"/>
              <a:ext cx="1296" cy="349"/>
            </a:xfrm>
            <a:prstGeom prst="rect">
              <a:avLst/>
            </a:prstGeom>
            <a:solidFill>
              <a:srgbClr val="FFFF66"/>
            </a:solidFill>
            <a:ln w="38100">
              <a:solidFill>
                <a:schemeClr val="tx2"/>
              </a:solidFill>
              <a:miter lim="800000"/>
            </a:ln>
          </p:spPr>
          <p:txBody>
            <a:bodyPr lIns="104498" tIns="52249" rIns="104498" bIns="52249">
              <a:spAutoFit/>
            </a:bodyPr>
            <a:lstStyle/>
            <a:p>
              <a:pPr algn="ctr" defTabSz="1044575">
                <a:spcBef>
                  <a:spcPct val="50000"/>
                </a:spcBef>
              </a:pPr>
              <a:r>
                <a:rPr lang="zh-CN" altLang="zh-CN" sz="2700">
                  <a:latin typeface="宋体" panose="02010600030101010101" pitchFamily="2" charset="-122"/>
                </a:rPr>
                <a:t>大</a:t>
              </a:r>
              <a:endParaRPr lang="zh-CN" altLang="en-US" sz="2700">
                <a:latin typeface="宋体" panose="02010600030101010101" pitchFamily="2" charset="-122"/>
              </a:endParaRPr>
            </a:p>
          </p:txBody>
        </p:sp>
        <p:sp>
          <p:nvSpPr>
            <p:cNvPr id="132106" name="Text Box 10"/>
            <p:cNvSpPr txBox="1">
              <a:spLocks noChangeArrowheads="1"/>
            </p:cNvSpPr>
            <p:nvPr/>
          </p:nvSpPr>
          <p:spPr bwMode="auto">
            <a:xfrm>
              <a:off x="768" y="912"/>
              <a:ext cx="1152" cy="349"/>
            </a:xfrm>
            <a:prstGeom prst="rect">
              <a:avLst/>
            </a:prstGeom>
            <a:solidFill>
              <a:srgbClr val="FF9999"/>
            </a:solidFill>
            <a:ln w="38100">
              <a:solidFill>
                <a:schemeClr val="tx2"/>
              </a:solidFill>
              <a:miter lim="800000"/>
            </a:ln>
          </p:spPr>
          <p:txBody>
            <a:bodyPr lIns="104498" tIns="52249" rIns="104498" bIns="52249">
              <a:spAutoFit/>
            </a:bodyPr>
            <a:lstStyle/>
            <a:p>
              <a:pPr algn="l" defTabSz="1044575">
                <a:spcBef>
                  <a:spcPct val="50000"/>
                </a:spcBef>
              </a:pPr>
              <a:r>
                <a:rPr lang="zh-CN" altLang="en-US" sz="2700">
                  <a:latin typeface="宋体" panose="02010600030101010101" pitchFamily="2" charset="-122"/>
                </a:rPr>
                <a:t>影响性质</a:t>
              </a:r>
              <a:endParaRPr lang="zh-CN" altLang="en-US" sz="2700">
                <a:latin typeface="宋体" panose="02010600030101010101" pitchFamily="2" charset="-122"/>
              </a:endParaRPr>
            </a:p>
          </p:txBody>
        </p:sp>
        <p:sp>
          <p:nvSpPr>
            <p:cNvPr id="132107" name="Text Box 11"/>
            <p:cNvSpPr txBox="1">
              <a:spLocks noChangeArrowheads="1"/>
            </p:cNvSpPr>
            <p:nvPr/>
          </p:nvSpPr>
          <p:spPr bwMode="auto">
            <a:xfrm>
              <a:off x="1872" y="576"/>
              <a:ext cx="1152" cy="349"/>
            </a:xfrm>
            <a:prstGeom prst="rect">
              <a:avLst/>
            </a:prstGeom>
            <a:solidFill>
              <a:srgbClr val="FFFF66"/>
            </a:solidFill>
            <a:ln w="38100">
              <a:solidFill>
                <a:schemeClr val="tx2"/>
              </a:solidFill>
              <a:miter lim="800000"/>
            </a:ln>
          </p:spPr>
          <p:txBody>
            <a:bodyPr lIns="104498" tIns="52249" rIns="104498" bIns="52249">
              <a:spAutoFit/>
            </a:bodyPr>
            <a:lstStyle/>
            <a:p>
              <a:pPr algn="ctr" defTabSz="1044575">
                <a:spcBef>
                  <a:spcPct val="50000"/>
                </a:spcBef>
              </a:pPr>
              <a:r>
                <a:rPr lang="zh-CN" altLang="zh-CN" sz="2700">
                  <a:latin typeface="宋体" panose="02010600030101010101" pitchFamily="2" charset="-122"/>
                </a:rPr>
                <a:t>非常小</a:t>
              </a:r>
              <a:endParaRPr lang="zh-CN" altLang="en-US" sz="2700">
                <a:latin typeface="宋体" panose="02010600030101010101" pitchFamily="2" charset="-122"/>
              </a:endParaRPr>
            </a:p>
          </p:txBody>
        </p:sp>
        <p:sp>
          <p:nvSpPr>
            <p:cNvPr id="132108" name="Text Box 12"/>
            <p:cNvSpPr txBox="1">
              <a:spLocks noChangeArrowheads="1"/>
            </p:cNvSpPr>
            <p:nvPr/>
          </p:nvSpPr>
          <p:spPr bwMode="auto">
            <a:xfrm>
              <a:off x="1872" y="912"/>
              <a:ext cx="864" cy="349"/>
            </a:xfrm>
            <a:prstGeom prst="rect">
              <a:avLst/>
            </a:prstGeom>
            <a:solidFill>
              <a:srgbClr val="FF9999"/>
            </a:solidFill>
            <a:ln w="38100">
              <a:solidFill>
                <a:schemeClr val="tx2"/>
              </a:solidFill>
              <a:miter lim="800000"/>
            </a:ln>
          </p:spPr>
          <p:txBody>
            <a:bodyPr lIns="104498" tIns="52249" rIns="104498" bIns="52249">
              <a:spAutoFit/>
            </a:bodyPr>
            <a:lstStyle/>
            <a:p>
              <a:pPr algn="l" defTabSz="1044575">
                <a:spcBef>
                  <a:spcPct val="50000"/>
                </a:spcBef>
              </a:pPr>
              <a:r>
                <a:rPr lang="en-US" altLang="zh-CN" sz="2700">
                  <a:latin typeface="宋体" panose="02010600030101010101" pitchFamily="2" charset="-122"/>
                </a:rPr>
                <a:t>O</a:t>
              </a:r>
              <a:endParaRPr lang="en-US" altLang="zh-CN" sz="2700">
                <a:latin typeface="宋体" panose="02010600030101010101" pitchFamily="2" charset="-122"/>
              </a:endParaRPr>
            </a:p>
          </p:txBody>
        </p:sp>
        <p:sp>
          <p:nvSpPr>
            <p:cNvPr id="132109" name="Text Box 13"/>
            <p:cNvSpPr txBox="1">
              <a:spLocks noChangeArrowheads="1"/>
            </p:cNvSpPr>
            <p:nvPr/>
          </p:nvSpPr>
          <p:spPr bwMode="auto">
            <a:xfrm>
              <a:off x="2736" y="917"/>
              <a:ext cx="912" cy="349"/>
            </a:xfrm>
            <a:prstGeom prst="rect">
              <a:avLst/>
            </a:prstGeom>
            <a:solidFill>
              <a:srgbClr val="FF9999"/>
            </a:solidFill>
            <a:ln w="38100">
              <a:solidFill>
                <a:schemeClr val="tx2"/>
              </a:solidFill>
              <a:miter lim="800000"/>
            </a:ln>
          </p:spPr>
          <p:txBody>
            <a:bodyPr lIns="104498" tIns="52249" rIns="104498" bIns="52249">
              <a:spAutoFit/>
            </a:bodyPr>
            <a:lstStyle/>
            <a:p>
              <a:pPr algn="l" defTabSz="1044575">
                <a:spcBef>
                  <a:spcPct val="50000"/>
                </a:spcBef>
              </a:pPr>
              <a:r>
                <a:rPr lang="zh-CN" altLang="zh-CN" sz="2700">
                  <a:latin typeface="宋体" panose="02010600030101010101" pitchFamily="2" charset="-122"/>
                </a:rPr>
                <a:t> </a:t>
              </a:r>
              <a:endParaRPr lang="en-US" altLang="zh-CN" sz="2700">
                <a:latin typeface="宋体" panose="02010600030101010101" pitchFamily="2" charset="-122"/>
              </a:endParaRPr>
            </a:p>
          </p:txBody>
        </p:sp>
        <p:sp>
          <p:nvSpPr>
            <p:cNvPr id="132110" name="Text Box 14"/>
            <p:cNvSpPr txBox="1">
              <a:spLocks noChangeArrowheads="1"/>
            </p:cNvSpPr>
            <p:nvPr/>
          </p:nvSpPr>
          <p:spPr bwMode="auto">
            <a:xfrm>
              <a:off x="3648" y="912"/>
              <a:ext cx="912" cy="349"/>
            </a:xfrm>
            <a:prstGeom prst="rect">
              <a:avLst/>
            </a:prstGeom>
            <a:solidFill>
              <a:srgbClr val="FF9999"/>
            </a:solidFill>
            <a:ln w="38100">
              <a:solidFill>
                <a:schemeClr val="tx2"/>
              </a:solidFill>
              <a:miter lim="800000"/>
            </a:ln>
          </p:spPr>
          <p:txBody>
            <a:bodyPr lIns="104498" tIns="52249" rIns="104498" bIns="52249">
              <a:spAutoFit/>
            </a:bodyPr>
            <a:lstStyle/>
            <a:p>
              <a:pPr algn="l" defTabSz="1044575">
                <a:spcBef>
                  <a:spcPct val="50000"/>
                </a:spcBef>
              </a:pPr>
              <a:endParaRPr lang="zh-CN" altLang="zh-CN" sz="2700">
                <a:latin typeface="宋体" panose="02010600030101010101" pitchFamily="2" charset="-122"/>
              </a:endParaRPr>
            </a:p>
          </p:txBody>
        </p:sp>
        <p:sp>
          <p:nvSpPr>
            <p:cNvPr id="132111" name="Text Box 15"/>
            <p:cNvSpPr txBox="1">
              <a:spLocks noChangeArrowheads="1"/>
            </p:cNvSpPr>
            <p:nvPr/>
          </p:nvSpPr>
          <p:spPr bwMode="auto">
            <a:xfrm>
              <a:off x="4560" y="912"/>
              <a:ext cx="864" cy="349"/>
            </a:xfrm>
            <a:prstGeom prst="rect">
              <a:avLst/>
            </a:prstGeom>
            <a:solidFill>
              <a:srgbClr val="FF9999"/>
            </a:solidFill>
            <a:ln w="38100">
              <a:solidFill>
                <a:schemeClr val="tx2"/>
              </a:solidFill>
              <a:miter lim="800000"/>
            </a:ln>
          </p:spPr>
          <p:txBody>
            <a:bodyPr lIns="104498" tIns="52249" rIns="104498" bIns="52249">
              <a:spAutoFit/>
            </a:bodyPr>
            <a:lstStyle/>
            <a:p>
              <a:pPr algn="l" defTabSz="1044575">
                <a:spcBef>
                  <a:spcPct val="50000"/>
                </a:spcBef>
              </a:pPr>
              <a:endParaRPr lang="zh-CN" altLang="zh-CN" sz="2700">
                <a:latin typeface="宋体" panose="02010600030101010101" pitchFamily="2" charset="-122"/>
              </a:endParaRPr>
            </a:p>
          </p:txBody>
        </p:sp>
        <p:sp>
          <p:nvSpPr>
            <p:cNvPr id="132112" name="Text Box 16"/>
            <p:cNvSpPr txBox="1">
              <a:spLocks noChangeArrowheads="1"/>
            </p:cNvSpPr>
            <p:nvPr/>
          </p:nvSpPr>
          <p:spPr bwMode="auto">
            <a:xfrm>
              <a:off x="5424" y="912"/>
              <a:ext cx="1296" cy="349"/>
            </a:xfrm>
            <a:prstGeom prst="rect">
              <a:avLst/>
            </a:prstGeom>
            <a:solidFill>
              <a:srgbClr val="FF9999"/>
            </a:solidFill>
            <a:ln w="38100">
              <a:solidFill>
                <a:schemeClr val="tx2"/>
              </a:solidFill>
              <a:miter lim="800000"/>
            </a:ln>
          </p:spPr>
          <p:txBody>
            <a:bodyPr lIns="104498" tIns="52249" rIns="104498" bIns="52249">
              <a:spAutoFit/>
            </a:bodyPr>
            <a:lstStyle/>
            <a:p>
              <a:pPr algn="l" defTabSz="1044575">
                <a:spcBef>
                  <a:spcPct val="50000"/>
                </a:spcBef>
              </a:pPr>
              <a:endParaRPr lang="zh-CN" altLang="zh-CN" sz="2700">
                <a:latin typeface="宋体" panose="02010600030101010101" pitchFamily="2" charset="-122"/>
              </a:endParaRPr>
            </a:p>
          </p:txBody>
        </p:sp>
        <p:sp>
          <p:nvSpPr>
            <p:cNvPr id="132113" name="Text Box 17"/>
            <p:cNvSpPr txBox="1">
              <a:spLocks noChangeArrowheads="1"/>
            </p:cNvSpPr>
            <p:nvPr/>
          </p:nvSpPr>
          <p:spPr bwMode="auto">
            <a:xfrm>
              <a:off x="1920" y="960"/>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en-US" altLang="zh-CN" sz="2000">
                  <a:latin typeface="宋体" panose="02010600030101010101" pitchFamily="2" charset="-122"/>
                </a:rPr>
                <a:t>R</a:t>
              </a:r>
              <a:endParaRPr lang="en-US" altLang="zh-CN" sz="2000">
                <a:latin typeface="宋体" panose="02010600030101010101" pitchFamily="2" charset="-122"/>
              </a:endParaRPr>
            </a:p>
          </p:txBody>
        </p:sp>
        <p:sp>
          <p:nvSpPr>
            <p:cNvPr id="132114" name="Line 18"/>
            <p:cNvSpPr>
              <a:spLocks noChangeShapeType="1"/>
            </p:cNvSpPr>
            <p:nvPr/>
          </p:nvSpPr>
          <p:spPr bwMode="auto">
            <a:xfrm>
              <a:off x="0" y="1248"/>
              <a:ext cx="6720" cy="0"/>
            </a:xfrm>
            <a:prstGeom prst="line">
              <a:avLst/>
            </a:prstGeom>
            <a:noFill/>
            <a:ln w="38100">
              <a:solidFill>
                <a:schemeClr val="tx1"/>
              </a:solidFill>
              <a:round/>
            </a:ln>
          </p:spPr>
          <p:txBody>
            <a:bodyPr wrap="none" anchor="ctr"/>
            <a:lstStyle/>
            <a:p>
              <a:endParaRPr lang="en-US"/>
            </a:p>
          </p:txBody>
        </p:sp>
        <p:sp>
          <p:nvSpPr>
            <p:cNvPr id="132115" name="Line 19"/>
            <p:cNvSpPr>
              <a:spLocks noChangeShapeType="1"/>
            </p:cNvSpPr>
            <p:nvPr/>
          </p:nvSpPr>
          <p:spPr bwMode="auto">
            <a:xfrm>
              <a:off x="0" y="1632"/>
              <a:ext cx="6720" cy="0"/>
            </a:xfrm>
            <a:prstGeom prst="line">
              <a:avLst/>
            </a:prstGeom>
            <a:noFill/>
            <a:ln w="38100">
              <a:solidFill>
                <a:schemeClr val="tx1"/>
              </a:solidFill>
              <a:round/>
            </a:ln>
          </p:spPr>
          <p:txBody>
            <a:bodyPr wrap="none" anchor="ctr"/>
            <a:lstStyle/>
            <a:p>
              <a:endParaRPr lang="en-US"/>
            </a:p>
          </p:txBody>
        </p:sp>
        <p:sp>
          <p:nvSpPr>
            <p:cNvPr id="132116" name="Line 20"/>
            <p:cNvSpPr>
              <a:spLocks noChangeShapeType="1"/>
            </p:cNvSpPr>
            <p:nvPr/>
          </p:nvSpPr>
          <p:spPr bwMode="auto">
            <a:xfrm>
              <a:off x="0" y="1968"/>
              <a:ext cx="6720" cy="0"/>
            </a:xfrm>
            <a:prstGeom prst="line">
              <a:avLst/>
            </a:prstGeom>
            <a:noFill/>
            <a:ln w="38100">
              <a:solidFill>
                <a:schemeClr val="tx1"/>
              </a:solidFill>
              <a:round/>
            </a:ln>
          </p:spPr>
          <p:txBody>
            <a:bodyPr wrap="none" anchor="ctr"/>
            <a:lstStyle/>
            <a:p>
              <a:endParaRPr lang="en-US"/>
            </a:p>
          </p:txBody>
        </p:sp>
        <p:sp>
          <p:nvSpPr>
            <p:cNvPr id="132117" name="Line 21"/>
            <p:cNvSpPr>
              <a:spLocks noChangeShapeType="1"/>
            </p:cNvSpPr>
            <p:nvPr/>
          </p:nvSpPr>
          <p:spPr bwMode="auto">
            <a:xfrm>
              <a:off x="0" y="2304"/>
              <a:ext cx="6720" cy="0"/>
            </a:xfrm>
            <a:prstGeom prst="line">
              <a:avLst/>
            </a:prstGeom>
            <a:noFill/>
            <a:ln w="38100">
              <a:solidFill>
                <a:schemeClr val="tx1"/>
              </a:solidFill>
              <a:round/>
            </a:ln>
          </p:spPr>
          <p:txBody>
            <a:bodyPr wrap="none" anchor="ctr"/>
            <a:lstStyle/>
            <a:p>
              <a:endParaRPr lang="en-US"/>
            </a:p>
          </p:txBody>
        </p:sp>
        <p:sp>
          <p:nvSpPr>
            <p:cNvPr id="132118" name="Line 22"/>
            <p:cNvSpPr>
              <a:spLocks noChangeShapeType="1"/>
            </p:cNvSpPr>
            <p:nvPr/>
          </p:nvSpPr>
          <p:spPr bwMode="auto">
            <a:xfrm>
              <a:off x="0" y="2640"/>
              <a:ext cx="6720" cy="0"/>
            </a:xfrm>
            <a:prstGeom prst="line">
              <a:avLst/>
            </a:prstGeom>
            <a:noFill/>
            <a:ln w="38100">
              <a:solidFill>
                <a:schemeClr val="tx1"/>
              </a:solidFill>
              <a:round/>
            </a:ln>
          </p:spPr>
          <p:txBody>
            <a:bodyPr wrap="none" anchor="ctr"/>
            <a:lstStyle/>
            <a:p>
              <a:endParaRPr lang="en-US"/>
            </a:p>
          </p:txBody>
        </p:sp>
        <p:sp>
          <p:nvSpPr>
            <p:cNvPr id="132119" name="Line 23"/>
            <p:cNvSpPr>
              <a:spLocks noChangeShapeType="1"/>
            </p:cNvSpPr>
            <p:nvPr/>
          </p:nvSpPr>
          <p:spPr bwMode="auto">
            <a:xfrm>
              <a:off x="0" y="2976"/>
              <a:ext cx="6720" cy="0"/>
            </a:xfrm>
            <a:prstGeom prst="line">
              <a:avLst/>
            </a:prstGeom>
            <a:noFill/>
            <a:ln w="38100">
              <a:solidFill>
                <a:schemeClr val="tx1"/>
              </a:solidFill>
              <a:round/>
            </a:ln>
          </p:spPr>
          <p:txBody>
            <a:bodyPr wrap="none" anchor="ctr"/>
            <a:lstStyle/>
            <a:p>
              <a:endParaRPr lang="en-US"/>
            </a:p>
          </p:txBody>
        </p:sp>
        <p:sp>
          <p:nvSpPr>
            <p:cNvPr id="132120" name="Line 24"/>
            <p:cNvSpPr>
              <a:spLocks noChangeShapeType="1"/>
            </p:cNvSpPr>
            <p:nvPr/>
          </p:nvSpPr>
          <p:spPr bwMode="auto">
            <a:xfrm>
              <a:off x="0" y="3312"/>
              <a:ext cx="6720" cy="0"/>
            </a:xfrm>
            <a:prstGeom prst="line">
              <a:avLst/>
            </a:prstGeom>
            <a:noFill/>
            <a:ln w="38100">
              <a:solidFill>
                <a:schemeClr val="tx1"/>
              </a:solidFill>
              <a:round/>
            </a:ln>
          </p:spPr>
          <p:txBody>
            <a:bodyPr wrap="none" anchor="ctr"/>
            <a:lstStyle/>
            <a:p>
              <a:endParaRPr lang="en-US"/>
            </a:p>
          </p:txBody>
        </p:sp>
        <p:sp>
          <p:nvSpPr>
            <p:cNvPr id="132121" name="Line 25"/>
            <p:cNvSpPr>
              <a:spLocks noChangeShapeType="1"/>
            </p:cNvSpPr>
            <p:nvPr/>
          </p:nvSpPr>
          <p:spPr bwMode="auto">
            <a:xfrm>
              <a:off x="0" y="3696"/>
              <a:ext cx="6720" cy="0"/>
            </a:xfrm>
            <a:prstGeom prst="line">
              <a:avLst/>
            </a:prstGeom>
            <a:noFill/>
            <a:ln w="38100">
              <a:solidFill>
                <a:schemeClr val="tx1"/>
              </a:solidFill>
              <a:round/>
            </a:ln>
          </p:spPr>
          <p:txBody>
            <a:bodyPr wrap="none" anchor="ctr"/>
            <a:lstStyle/>
            <a:p>
              <a:endParaRPr lang="en-US"/>
            </a:p>
          </p:txBody>
        </p:sp>
        <p:sp>
          <p:nvSpPr>
            <p:cNvPr id="132122" name="Line 26"/>
            <p:cNvSpPr>
              <a:spLocks noChangeShapeType="1"/>
            </p:cNvSpPr>
            <p:nvPr/>
          </p:nvSpPr>
          <p:spPr bwMode="auto">
            <a:xfrm>
              <a:off x="0" y="4032"/>
              <a:ext cx="6720" cy="0"/>
            </a:xfrm>
            <a:prstGeom prst="line">
              <a:avLst/>
            </a:prstGeom>
            <a:noFill/>
            <a:ln w="38100">
              <a:solidFill>
                <a:schemeClr val="tx1"/>
              </a:solidFill>
              <a:round/>
            </a:ln>
          </p:spPr>
          <p:txBody>
            <a:bodyPr wrap="none" anchor="ctr"/>
            <a:lstStyle/>
            <a:p>
              <a:endParaRPr lang="en-US"/>
            </a:p>
          </p:txBody>
        </p:sp>
        <p:sp>
          <p:nvSpPr>
            <p:cNvPr id="132123" name="Line 27"/>
            <p:cNvSpPr>
              <a:spLocks noChangeShapeType="1"/>
            </p:cNvSpPr>
            <p:nvPr/>
          </p:nvSpPr>
          <p:spPr bwMode="auto">
            <a:xfrm>
              <a:off x="1872" y="576"/>
              <a:ext cx="0" cy="3744"/>
            </a:xfrm>
            <a:prstGeom prst="line">
              <a:avLst/>
            </a:prstGeom>
            <a:noFill/>
            <a:ln w="38100">
              <a:solidFill>
                <a:schemeClr val="tx1"/>
              </a:solidFill>
              <a:round/>
            </a:ln>
          </p:spPr>
          <p:txBody>
            <a:bodyPr wrap="none" anchor="ctr"/>
            <a:lstStyle/>
            <a:p>
              <a:endParaRPr lang="en-US"/>
            </a:p>
          </p:txBody>
        </p:sp>
        <p:sp>
          <p:nvSpPr>
            <p:cNvPr id="132124" name="Line 28"/>
            <p:cNvSpPr>
              <a:spLocks noChangeShapeType="1"/>
            </p:cNvSpPr>
            <p:nvPr/>
          </p:nvSpPr>
          <p:spPr bwMode="auto">
            <a:xfrm>
              <a:off x="2160" y="912"/>
              <a:ext cx="0" cy="3360"/>
            </a:xfrm>
            <a:prstGeom prst="line">
              <a:avLst/>
            </a:prstGeom>
            <a:noFill/>
            <a:ln w="38100">
              <a:solidFill>
                <a:schemeClr val="tx1"/>
              </a:solidFill>
              <a:round/>
            </a:ln>
          </p:spPr>
          <p:txBody>
            <a:bodyPr wrap="none" anchor="ctr"/>
            <a:lstStyle/>
            <a:p>
              <a:endParaRPr lang="en-US"/>
            </a:p>
          </p:txBody>
        </p:sp>
        <p:sp>
          <p:nvSpPr>
            <p:cNvPr id="132125" name="Line 29"/>
            <p:cNvSpPr>
              <a:spLocks noChangeShapeType="1"/>
            </p:cNvSpPr>
            <p:nvPr/>
          </p:nvSpPr>
          <p:spPr bwMode="auto">
            <a:xfrm>
              <a:off x="2448" y="912"/>
              <a:ext cx="0" cy="3408"/>
            </a:xfrm>
            <a:prstGeom prst="line">
              <a:avLst/>
            </a:prstGeom>
            <a:noFill/>
            <a:ln w="38100">
              <a:solidFill>
                <a:schemeClr val="tx1"/>
              </a:solidFill>
              <a:round/>
            </a:ln>
          </p:spPr>
          <p:txBody>
            <a:bodyPr wrap="none" anchor="ctr"/>
            <a:lstStyle/>
            <a:p>
              <a:endParaRPr lang="en-US"/>
            </a:p>
          </p:txBody>
        </p:sp>
        <p:sp>
          <p:nvSpPr>
            <p:cNvPr id="132126" name="Text Box 30"/>
            <p:cNvSpPr txBox="1">
              <a:spLocks noChangeArrowheads="1"/>
            </p:cNvSpPr>
            <p:nvPr/>
          </p:nvSpPr>
          <p:spPr bwMode="auto">
            <a:xfrm>
              <a:off x="2208" y="960"/>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en-US" altLang="zh-CN" sz="2000">
                  <a:latin typeface="宋体" panose="02010600030101010101" pitchFamily="2" charset="-122"/>
                </a:rPr>
                <a:t>C</a:t>
              </a:r>
              <a:endParaRPr lang="en-US" altLang="zh-CN" sz="2000">
                <a:latin typeface="宋体" panose="02010600030101010101" pitchFamily="2" charset="-122"/>
              </a:endParaRPr>
            </a:p>
          </p:txBody>
        </p:sp>
        <p:sp>
          <p:nvSpPr>
            <p:cNvPr id="132127" name="Text Box 31"/>
            <p:cNvSpPr txBox="1">
              <a:spLocks noChangeArrowheads="1"/>
            </p:cNvSpPr>
            <p:nvPr/>
          </p:nvSpPr>
          <p:spPr bwMode="auto">
            <a:xfrm>
              <a:off x="2496" y="971"/>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en-US" altLang="zh-CN" sz="2000">
                  <a:latin typeface="宋体" panose="02010600030101010101" pitchFamily="2" charset="-122"/>
                </a:rPr>
                <a:t>S</a:t>
              </a:r>
              <a:endParaRPr lang="en-US" altLang="zh-CN" sz="2000">
                <a:latin typeface="宋体" panose="02010600030101010101" pitchFamily="2" charset="-122"/>
              </a:endParaRPr>
            </a:p>
          </p:txBody>
        </p:sp>
        <p:sp>
          <p:nvSpPr>
            <p:cNvPr id="132128" name="Line 32"/>
            <p:cNvSpPr>
              <a:spLocks noChangeShapeType="1"/>
            </p:cNvSpPr>
            <p:nvPr/>
          </p:nvSpPr>
          <p:spPr bwMode="auto">
            <a:xfrm>
              <a:off x="2736" y="912"/>
              <a:ext cx="0" cy="3360"/>
            </a:xfrm>
            <a:prstGeom prst="line">
              <a:avLst/>
            </a:prstGeom>
            <a:noFill/>
            <a:ln w="38100">
              <a:solidFill>
                <a:schemeClr val="tx1"/>
              </a:solidFill>
              <a:round/>
            </a:ln>
          </p:spPr>
          <p:txBody>
            <a:bodyPr wrap="none" anchor="ctr"/>
            <a:lstStyle/>
            <a:p>
              <a:endParaRPr lang="en-US"/>
            </a:p>
          </p:txBody>
        </p:sp>
        <p:sp>
          <p:nvSpPr>
            <p:cNvPr id="132129" name="Text Box 33"/>
            <p:cNvSpPr txBox="1">
              <a:spLocks noChangeArrowheads="1"/>
            </p:cNvSpPr>
            <p:nvPr/>
          </p:nvSpPr>
          <p:spPr bwMode="auto">
            <a:xfrm>
              <a:off x="2784" y="960"/>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en-US" altLang="zh-CN" sz="2000">
                  <a:latin typeface="宋体" panose="02010600030101010101" pitchFamily="2" charset="-122"/>
                </a:rPr>
                <a:t>P</a:t>
              </a:r>
              <a:endParaRPr lang="en-US" altLang="zh-CN" sz="2000">
                <a:latin typeface="宋体" panose="02010600030101010101" pitchFamily="2" charset="-122"/>
              </a:endParaRPr>
            </a:p>
          </p:txBody>
        </p:sp>
        <p:sp>
          <p:nvSpPr>
            <p:cNvPr id="132130" name="Text Box 34"/>
            <p:cNvSpPr txBox="1">
              <a:spLocks noChangeArrowheads="1"/>
            </p:cNvSpPr>
            <p:nvPr/>
          </p:nvSpPr>
          <p:spPr bwMode="auto">
            <a:xfrm>
              <a:off x="4320" y="960"/>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en-US" altLang="zh-CN" sz="2000">
                  <a:latin typeface="宋体" panose="02010600030101010101" pitchFamily="2" charset="-122"/>
                </a:rPr>
                <a:t>R</a:t>
              </a:r>
              <a:endParaRPr lang="en-US" altLang="zh-CN" sz="2000">
                <a:latin typeface="宋体" panose="02010600030101010101" pitchFamily="2" charset="-122"/>
              </a:endParaRPr>
            </a:p>
          </p:txBody>
        </p:sp>
        <p:sp>
          <p:nvSpPr>
            <p:cNvPr id="132131" name="Text Box 35"/>
            <p:cNvSpPr txBox="1">
              <a:spLocks noChangeArrowheads="1"/>
            </p:cNvSpPr>
            <p:nvPr/>
          </p:nvSpPr>
          <p:spPr bwMode="auto">
            <a:xfrm>
              <a:off x="5472" y="979"/>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en-US" altLang="zh-CN" sz="2000">
                  <a:latin typeface="宋体" panose="02010600030101010101" pitchFamily="2" charset="-122"/>
                </a:rPr>
                <a:t>R</a:t>
              </a:r>
              <a:endParaRPr lang="en-US" altLang="zh-CN" sz="2000">
                <a:latin typeface="宋体" panose="02010600030101010101" pitchFamily="2" charset="-122"/>
              </a:endParaRPr>
            </a:p>
          </p:txBody>
        </p:sp>
        <p:sp>
          <p:nvSpPr>
            <p:cNvPr id="132132" name="Text Box 36"/>
            <p:cNvSpPr txBox="1">
              <a:spLocks noChangeArrowheads="1"/>
            </p:cNvSpPr>
            <p:nvPr/>
          </p:nvSpPr>
          <p:spPr bwMode="auto">
            <a:xfrm>
              <a:off x="5760" y="979"/>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en-US" altLang="zh-CN" sz="2000">
                  <a:latin typeface="宋体" panose="02010600030101010101" pitchFamily="2" charset="-122"/>
                </a:rPr>
                <a:t>C</a:t>
              </a:r>
              <a:endParaRPr lang="en-US" altLang="zh-CN" sz="2000">
                <a:latin typeface="宋体" panose="02010600030101010101" pitchFamily="2" charset="-122"/>
              </a:endParaRPr>
            </a:p>
          </p:txBody>
        </p:sp>
        <p:sp>
          <p:nvSpPr>
            <p:cNvPr id="132133" name="Text Box 37"/>
            <p:cNvSpPr txBox="1">
              <a:spLocks noChangeArrowheads="1"/>
            </p:cNvSpPr>
            <p:nvPr/>
          </p:nvSpPr>
          <p:spPr bwMode="auto">
            <a:xfrm>
              <a:off x="6096" y="960"/>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en-US" altLang="zh-CN" sz="2000">
                  <a:latin typeface="宋体" panose="02010600030101010101" pitchFamily="2" charset="-122"/>
                </a:rPr>
                <a:t>S</a:t>
              </a:r>
              <a:endParaRPr lang="en-US" altLang="zh-CN" sz="2000">
                <a:latin typeface="宋体" panose="02010600030101010101" pitchFamily="2" charset="-122"/>
              </a:endParaRPr>
            </a:p>
          </p:txBody>
        </p:sp>
        <p:sp>
          <p:nvSpPr>
            <p:cNvPr id="132134" name="Text Box 38"/>
            <p:cNvSpPr txBox="1">
              <a:spLocks noChangeArrowheads="1"/>
            </p:cNvSpPr>
            <p:nvPr/>
          </p:nvSpPr>
          <p:spPr bwMode="auto">
            <a:xfrm>
              <a:off x="4608" y="979"/>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en-US" altLang="zh-CN" sz="2000">
                  <a:latin typeface="宋体" panose="02010600030101010101" pitchFamily="2" charset="-122"/>
                </a:rPr>
                <a:t>C</a:t>
              </a:r>
              <a:endParaRPr lang="en-US" altLang="zh-CN" sz="2000">
                <a:latin typeface="宋体" panose="02010600030101010101" pitchFamily="2" charset="-122"/>
              </a:endParaRPr>
            </a:p>
          </p:txBody>
        </p:sp>
        <p:sp>
          <p:nvSpPr>
            <p:cNvPr id="132135" name="Text Box 39"/>
            <p:cNvSpPr txBox="1">
              <a:spLocks noChangeArrowheads="1"/>
            </p:cNvSpPr>
            <p:nvPr/>
          </p:nvSpPr>
          <p:spPr bwMode="auto">
            <a:xfrm>
              <a:off x="4896" y="979"/>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en-US" altLang="zh-CN" sz="2000">
                  <a:latin typeface="宋体" panose="02010600030101010101" pitchFamily="2" charset="-122"/>
                </a:rPr>
                <a:t>S</a:t>
              </a:r>
              <a:endParaRPr lang="en-US" altLang="zh-CN" sz="2000">
                <a:latin typeface="宋体" panose="02010600030101010101" pitchFamily="2" charset="-122"/>
              </a:endParaRPr>
            </a:p>
          </p:txBody>
        </p:sp>
        <p:sp>
          <p:nvSpPr>
            <p:cNvPr id="132136" name="Text Box 40"/>
            <p:cNvSpPr txBox="1">
              <a:spLocks noChangeArrowheads="1"/>
            </p:cNvSpPr>
            <p:nvPr/>
          </p:nvSpPr>
          <p:spPr bwMode="auto">
            <a:xfrm>
              <a:off x="5184" y="960"/>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en-US" altLang="zh-CN" sz="2000">
                  <a:latin typeface="宋体" panose="02010600030101010101" pitchFamily="2" charset="-122"/>
                </a:rPr>
                <a:t>P</a:t>
              </a:r>
              <a:endParaRPr lang="en-US" altLang="zh-CN" sz="2000">
                <a:latin typeface="宋体" panose="02010600030101010101" pitchFamily="2" charset="-122"/>
              </a:endParaRPr>
            </a:p>
          </p:txBody>
        </p:sp>
        <p:sp>
          <p:nvSpPr>
            <p:cNvPr id="132137" name="Line 41"/>
            <p:cNvSpPr>
              <a:spLocks noChangeShapeType="1"/>
            </p:cNvSpPr>
            <p:nvPr/>
          </p:nvSpPr>
          <p:spPr bwMode="auto">
            <a:xfrm>
              <a:off x="3024" y="912"/>
              <a:ext cx="0" cy="3408"/>
            </a:xfrm>
            <a:prstGeom prst="line">
              <a:avLst/>
            </a:prstGeom>
            <a:noFill/>
            <a:ln w="38100">
              <a:solidFill>
                <a:schemeClr val="tx1"/>
              </a:solidFill>
              <a:round/>
            </a:ln>
          </p:spPr>
          <p:txBody>
            <a:bodyPr wrap="none" anchor="ctr"/>
            <a:lstStyle/>
            <a:p>
              <a:endParaRPr lang="en-US"/>
            </a:p>
          </p:txBody>
        </p:sp>
        <p:sp>
          <p:nvSpPr>
            <p:cNvPr id="132138" name="Line 42"/>
            <p:cNvSpPr>
              <a:spLocks noChangeShapeType="1"/>
            </p:cNvSpPr>
            <p:nvPr/>
          </p:nvSpPr>
          <p:spPr bwMode="auto">
            <a:xfrm>
              <a:off x="3360" y="912"/>
              <a:ext cx="0" cy="3408"/>
            </a:xfrm>
            <a:prstGeom prst="line">
              <a:avLst/>
            </a:prstGeom>
            <a:noFill/>
            <a:ln w="38100">
              <a:solidFill>
                <a:schemeClr val="tx1"/>
              </a:solidFill>
              <a:round/>
            </a:ln>
          </p:spPr>
          <p:txBody>
            <a:bodyPr wrap="none" anchor="ctr"/>
            <a:lstStyle/>
            <a:p>
              <a:endParaRPr lang="en-US"/>
            </a:p>
          </p:txBody>
        </p:sp>
        <p:sp>
          <p:nvSpPr>
            <p:cNvPr id="132139" name="Line 43"/>
            <p:cNvSpPr>
              <a:spLocks noChangeShapeType="1"/>
            </p:cNvSpPr>
            <p:nvPr/>
          </p:nvSpPr>
          <p:spPr bwMode="auto">
            <a:xfrm>
              <a:off x="3648" y="912"/>
              <a:ext cx="0" cy="3360"/>
            </a:xfrm>
            <a:prstGeom prst="line">
              <a:avLst/>
            </a:prstGeom>
            <a:noFill/>
            <a:ln w="38100">
              <a:solidFill>
                <a:schemeClr val="tx1"/>
              </a:solidFill>
              <a:round/>
            </a:ln>
          </p:spPr>
          <p:txBody>
            <a:bodyPr wrap="none" anchor="ctr"/>
            <a:lstStyle/>
            <a:p>
              <a:endParaRPr lang="en-US"/>
            </a:p>
          </p:txBody>
        </p:sp>
        <p:sp>
          <p:nvSpPr>
            <p:cNvPr id="132140" name="Line 44"/>
            <p:cNvSpPr>
              <a:spLocks noChangeShapeType="1"/>
            </p:cNvSpPr>
            <p:nvPr/>
          </p:nvSpPr>
          <p:spPr bwMode="auto">
            <a:xfrm>
              <a:off x="3984" y="912"/>
              <a:ext cx="0" cy="3408"/>
            </a:xfrm>
            <a:prstGeom prst="line">
              <a:avLst/>
            </a:prstGeom>
            <a:noFill/>
            <a:ln w="38100">
              <a:solidFill>
                <a:schemeClr val="tx1"/>
              </a:solidFill>
              <a:round/>
            </a:ln>
          </p:spPr>
          <p:txBody>
            <a:bodyPr wrap="none" anchor="ctr"/>
            <a:lstStyle/>
            <a:p>
              <a:endParaRPr lang="en-US"/>
            </a:p>
          </p:txBody>
        </p:sp>
        <p:sp>
          <p:nvSpPr>
            <p:cNvPr id="132141" name="Line 45"/>
            <p:cNvSpPr>
              <a:spLocks noChangeShapeType="1"/>
            </p:cNvSpPr>
            <p:nvPr/>
          </p:nvSpPr>
          <p:spPr bwMode="auto">
            <a:xfrm>
              <a:off x="4272" y="912"/>
              <a:ext cx="0" cy="3360"/>
            </a:xfrm>
            <a:prstGeom prst="line">
              <a:avLst/>
            </a:prstGeom>
            <a:noFill/>
            <a:ln w="38100">
              <a:solidFill>
                <a:schemeClr val="tx1"/>
              </a:solidFill>
              <a:round/>
            </a:ln>
          </p:spPr>
          <p:txBody>
            <a:bodyPr wrap="none" anchor="ctr"/>
            <a:lstStyle/>
            <a:p>
              <a:endParaRPr lang="en-US"/>
            </a:p>
          </p:txBody>
        </p:sp>
        <p:sp>
          <p:nvSpPr>
            <p:cNvPr id="132142" name="Line 46"/>
            <p:cNvSpPr>
              <a:spLocks noChangeShapeType="1"/>
            </p:cNvSpPr>
            <p:nvPr/>
          </p:nvSpPr>
          <p:spPr bwMode="auto">
            <a:xfrm>
              <a:off x="4560" y="912"/>
              <a:ext cx="0" cy="3360"/>
            </a:xfrm>
            <a:prstGeom prst="line">
              <a:avLst/>
            </a:prstGeom>
            <a:noFill/>
            <a:ln w="38100">
              <a:solidFill>
                <a:schemeClr val="tx1"/>
              </a:solidFill>
              <a:round/>
            </a:ln>
          </p:spPr>
          <p:txBody>
            <a:bodyPr wrap="none" anchor="ctr"/>
            <a:lstStyle/>
            <a:p>
              <a:endParaRPr lang="en-US"/>
            </a:p>
          </p:txBody>
        </p:sp>
        <p:sp>
          <p:nvSpPr>
            <p:cNvPr id="132143" name="Line 47"/>
            <p:cNvSpPr>
              <a:spLocks noChangeShapeType="1"/>
            </p:cNvSpPr>
            <p:nvPr/>
          </p:nvSpPr>
          <p:spPr bwMode="auto">
            <a:xfrm>
              <a:off x="4896" y="912"/>
              <a:ext cx="0" cy="3360"/>
            </a:xfrm>
            <a:prstGeom prst="line">
              <a:avLst/>
            </a:prstGeom>
            <a:noFill/>
            <a:ln w="38100">
              <a:solidFill>
                <a:schemeClr val="tx1"/>
              </a:solidFill>
              <a:round/>
            </a:ln>
          </p:spPr>
          <p:txBody>
            <a:bodyPr wrap="none" anchor="ctr"/>
            <a:lstStyle/>
            <a:p>
              <a:endParaRPr lang="en-US"/>
            </a:p>
          </p:txBody>
        </p:sp>
        <p:sp>
          <p:nvSpPr>
            <p:cNvPr id="132144" name="Line 48"/>
            <p:cNvSpPr>
              <a:spLocks noChangeShapeType="1"/>
            </p:cNvSpPr>
            <p:nvPr/>
          </p:nvSpPr>
          <p:spPr bwMode="auto">
            <a:xfrm>
              <a:off x="5184" y="912"/>
              <a:ext cx="0" cy="3360"/>
            </a:xfrm>
            <a:prstGeom prst="line">
              <a:avLst/>
            </a:prstGeom>
            <a:noFill/>
            <a:ln w="38100">
              <a:solidFill>
                <a:schemeClr val="tx1"/>
              </a:solidFill>
              <a:round/>
            </a:ln>
          </p:spPr>
          <p:txBody>
            <a:bodyPr wrap="none" anchor="ctr"/>
            <a:lstStyle/>
            <a:p>
              <a:endParaRPr lang="en-US"/>
            </a:p>
          </p:txBody>
        </p:sp>
        <p:sp>
          <p:nvSpPr>
            <p:cNvPr id="132145" name="Line 49"/>
            <p:cNvSpPr>
              <a:spLocks noChangeShapeType="1"/>
            </p:cNvSpPr>
            <p:nvPr/>
          </p:nvSpPr>
          <p:spPr bwMode="auto">
            <a:xfrm>
              <a:off x="5424" y="912"/>
              <a:ext cx="0" cy="3456"/>
            </a:xfrm>
            <a:prstGeom prst="line">
              <a:avLst/>
            </a:prstGeom>
            <a:noFill/>
            <a:ln w="38100">
              <a:solidFill>
                <a:schemeClr val="tx1"/>
              </a:solidFill>
              <a:round/>
            </a:ln>
          </p:spPr>
          <p:txBody>
            <a:bodyPr wrap="none" anchor="ctr"/>
            <a:lstStyle/>
            <a:p>
              <a:endParaRPr lang="en-US"/>
            </a:p>
          </p:txBody>
        </p:sp>
        <p:sp>
          <p:nvSpPr>
            <p:cNvPr id="132146" name="Line 50"/>
            <p:cNvSpPr>
              <a:spLocks noChangeShapeType="1"/>
            </p:cNvSpPr>
            <p:nvPr/>
          </p:nvSpPr>
          <p:spPr bwMode="auto">
            <a:xfrm>
              <a:off x="5712" y="912"/>
              <a:ext cx="0" cy="3360"/>
            </a:xfrm>
            <a:prstGeom prst="line">
              <a:avLst/>
            </a:prstGeom>
            <a:noFill/>
            <a:ln w="38100">
              <a:solidFill>
                <a:schemeClr val="tx1"/>
              </a:solidFill>
              <a:round/>
            </a:ln>
          </p:spPr>
          <p:txBody>
            <a:bodyPr wrap="none" anchor="ctr"/>
            <a:lstStyle/>
            <a:p>
              <a:endParaRPr lang="en-US"/>
            </a:p>
          </p:txBody>
        </p:sp>
        <p:sp>
          <p:nvSpPr>
            <p:cNvPr id="132147" name="Line 51"/>
            <p:cNvSpPr>
              <a:spLocks noChangeShapeType="1"/>
            </p:cNvSpPr>
            <p:nvPr/>
          </p:nvSpPr>
          <p:spPr bwMode="auto">
            <a:xfrm>
              <a:off x="6000" y="912"/>
              <a:ext cx="0" cy="3408"/>
            </a:xfrm>
            <a:prstGeom prst="line">
              <a:avLst/>
            </a:prstGeom>
            <a:noFill/>
            <a:ln w="38100">
              <a:solidFill>
                <a:schemeClr val="tx1"/>
              </a:solidFill>
              <a:round/>
            </a:ln>
          </p:spPr>
          <p:txBody>
            <a:bodyPr wrap="none" anchor="ctr"/>
            <a:lstStyle/>
            <a:p>
              <a:endParaRPr lang="en-US"/>
            </a:p>
          </p:txBody>
        </p:sp>
        <p:sp>
          <p:nvSpPr>
            <p:cNvPr id="132148" name="Line 52"/>
            <p:cNvSpPr>
              <a:spLocks noChangeShapeType="1"/>
            </p:cNvSpPr>
            <p:nvPr/>
          </p:nvSpPr>
          <p:spPr bwMode="auto">
            <a:xfrm>
              <a:off x="6336" y="912"/>
              <a:ext cx="0" cy="3360"/>
            </a:xfrm>
            <a:prstGeom prst="line">
              <a:avLst/>
            </a:prstGeom>
            <a:noFill/>
            <a:ln w="38100">
              <a:solidFill>
                <a:schemeClr val="tx1"/>
              </a:solidFill>
              <a:round/>
            </a:ln>
          </p:spPr>
          <p:txBody>
            <a:bodyPr wrap="none" anchor="ctr"/>
            <a:lstStyle/>
            <a:p>
              <a:endParaRPr lang="en-US"/>
            </a:p>
          </p:txBody>
        </p:sp>
        <p:sp>
          <p:nvSpPr>
            <p:cNvPr id="132149" name="Text Box 53"/>
            <p:cNvSpPr txBox="1">
              <a:spLocks noChangeArrowheads="1"/>
            </p:cNvSpPr>
            <p:nvPr/>
          </p:nvSpPr>
          <p:spPr bwMode="auto">
            <a:xfrm>
              <a:off x="48" y="4464"/>
              <a:ext cx="1248" cy="288"/>
            </a:xfrm>
            <a:prstGeom prst="rect">
              <a:avLst/>
            </a:prstGeom>
            <a:noFill/>
            <a:ln w="9525">
              <a:noFill/>
              <a:miter lim="800000"/>
            </a:ln>
          </p:spPr>
          <p:txBody>
            <a:bodyPr>
              <a:spAutoFit/>
            </a:bodyPr>
            <a:lstStyle/>
            <a:p>
              <a:pPr algn="l">
                <a:spcBef>
                  <a:spcPct val="50000"/>
                </a:spcBef>
              </a:pPr>
              <a:r>
                <a:rPr lang="en-US" altLang="zh-CN">
                  <a:latin typeface="宋体" panose="02010600030101010101" pitchFamily="2" charset="-122"/>
                </a:rPr>
                <a:t>R</a:t>
              </a:r>
              <a:r>
                <a:rPr lang="zh-CN" altLang="en-US">
                  <a:latin typeface="宋体" panose="02010600030101010101" pitchFamily="2" charset="-122"/>
                </a:rPr>
                <a:t>＝关系较远</a:t>
              </a:r>
              <a:endParaRPr lang="zh-CN" altLang="en-US">
                <a:latin typeface="宋体" panose="02010600030101010101" pitchFamily="2" charset="-122"/>
              </a:endParaRPr>
            </a:p>
          </p:txBody>
        </p:sp>
        <p:sp>
          <p:nvSpPr>
            <p:cNvPr id="132150" name="Text Box 54"/>
            <p:cNvSpPr txBox="1">
              <a:spLocks noChangeArrowheads="1"/>
            </p:cNvSpPr>
            <p:nvPr/>
          </p:nvSpPr>
          <p:spPr bwMode="auto">
            <a:xfrm>
              <a:off x="1296" y="4464"/>
              <a:ext cx="1056" cy="288"/>
            </a:xfrm>
            <a:prstGeom prst="rect">
              <a:avLst/>
            </a:prstGeom>
            <a:noFill/>
            <a:ln w="9525">
              <a:noFill/>
              <a:miter lim="800000"/>
            </a:ln>
          </p:spPr>
          <p:txBody>
            <a:bodyPr>
              <a:spAutoFit/>
            </a:bodyPr>
            <a:lstStyle/>
            <a:p>
              <a:pPr algn="l">
                <a:spcBef>
                  <a:spcPct val="50000"/>
                </a:spcBef>
              </a:pPr>
              <a:r>
                <a:rPr lang="en-US" altLang="zh-CN">
                  <a:latin typeface="宋体" panose="02010600030101010101" pitchFamily="2" charset="-122"/>
                </a:rPr>
                <a:t>C</a:t>
              </a:r>
              <a:r>
                <a:rPr lang="zh-CN" altLang="en-US">
                  <a:latin typeface="宋体" panose="02010600030101010101" pitchFamily="2" charset="-122"/>
                </a:rPr>
                <a:t>＝</a:t>
              </a:r>
              <a:r>
                <a:rPr lang="zh-CN" altLang="zh-CN">
                  <a:latin typeface="宋体" panose="02010600030101010101" pitchFamily="2" charset="-122"/>
                </a:rPr>
                <a:t>有贡献</a:t>
              </a:r>
              <a:endParaRPr lang="zh-CN" altLang="en-US">
                <a:latin typeface="宋体" panose="02010600030101010101" pitchFamily="2" charset="-122"/>
              </a:endParaRPr>
            </a:p>
          </p:txBody>
        </p:sp>
        <p:sp>
          <p:nvSpPr>
            <p:cNvPr id="132151" name="Text Box 55"/>
            <p:cNvSpPr txBox="1">
              <a:spLocks noChangeArrowheads="1"/>
            </p:cNvSpPr>
            <p:nvPr/>
          </p:nvSpPr>
          <p:spPr bwMode="auto">
            <a:xfrm>
              <a:off x="2400" y="4452"/>
              <a:ext cx="864" cy="288"/>
            </a:xfrm>
            <a:prstGeom prst="rect">
              <a:avLst/>
            </a:prstGeom>
            <a:noFill/>
            <a:ln w="9525">
              <a:noFill/>
              <a:miter lim="800000"/>
            </a:ln>
          </p:spPr>
          <p:txBody>
            <a:bodyPr>
              <a:spAutoFit/>
            </a:bodyPr>
            <a:lstStyle/>
            <a:p>
              <a:pPr algn="l">
                <a:spcBef>
                  <a:spcPct val="50000"/>
                </a:spcBef>
              </a:pPr>
              <a:r>
                <a:rPr lang="en-US" altLang="zh-CN">
                  <a:latin typeface="宋体" panose="02010600030101010101" pitchFamily="2" charset="-122"/>
                </a:rPr>
                <a:t>S</a:t>
              </a:r>
              <a:r>
                <a:rPr lang="zh-CN" altLang="en-US">
                  <a:latin typeface="宋体" panose="02010600030101010101" pitchFamily="2" charset="-122"/>
                </a:rPr>
                <a:t>＝</a:t>
              </a:r>
              <a:r>
                <a:rPr lang="zh-CN" altLang="zh-CN">
                  <a:latin typeface="宋体" panose="02010600030101010101" pitchFamily="2" charset="-122"/>
                </a:rPr>
                <a:t>共担</a:t>
              </a:r>
              <a:endParaRPr lang="zh-CN" altLang="en-US">
                <a:latin typeface="宋体" panose="02010600030101010101" pitchFamily="2" charset="-122"/>
              </a:endParaRPr>
            </a:p>
          </p:txBody>
        </p:sp>
        <p:sp>
          <p:nvSpPr>
            <p:cNvPr id="132152" name="Text Box 56"/>
            <p:cNvSpPr txBox="1">
              <a:spLocks noChangeArrowheads="1"/>
            </p:cNvSpPr>
            <p:nvPr/>
          </p:nvSpPr>
          <p:spPr bwMode="auto">
            <a:xfrm>
              <a:off x="6000" y="4334"/>
              <a:ext cx="480" cy="514"/>
            </a:xfrm>
            <a:prstGeom prst="rect">
              <a:avLst/>
            </a:prstGeom>
            <a:noFill/>
            <a:ln w="9525">
              <a:solidFill>
                <a:schemeClr val="tx2"/>
              </a:solidFill>
              <a:miter lim="800000"/>
            </a:ln>
          </p:spPr>
          <p:txBody>
            <a:bodyPr>
              <a:spAutoFit/>
            </a:bodyPr>
            <a:lstStyle/>
            <a:p>
              <a:pPr algn="ctr">
                <a:lnSpc>
                  <a:spcPct val="80000"/>
                </a:lnSpc>
                <a:spcBef>
                  <a:spcPct val="50000"/>
                </a:spcBef>
              </a:pPr>
              <a:r>
                <a:rPr lang="en-US" altLang="zh-CN" sz="1800">
                  <a:latin typeface="宋体" panose="02010600030101010101" pitchFamily="2" charset="-122"/>
                </a:rPr>
                <a:t>920</a:t>
              </a:r>
              <a:endParaRPr lang="en-US" altLang="zh-CN" sz="1800">
                <a:latin typeface="宋体" panose="02010600030101010101" pitchFamily="2" charset="-122"/>
              </a:endParaRPr>
            </a:p>
            <a:p>
              <a:pPr algn="ctr">
                <a:lnSpc>
                  <a:spcPct val="40000"/>
                </a:lnSpc>
                <a:spcBef>
                  <a:spcPct val="50000"/>
                </a:spcBef>
              </a:pPr>
              <a:r>
                <a:rPr lang="en-US" altLang="zh-CN" sz="1800">
                  <a:latin typeface="宋体" panose="02010600030101010101" pitchFamily="2" charset="-122"/>
                </a:rPr>
                <a:t>1056</a:t>
              </a:r>
              <a:endParaRPr lang="en-US" altLang="zh-CN" sz="1800">
                <a:latin typeface="宋体" panose="02010600030101010101" pitchFamily="2" charset="-122"/>
              </a:endParaRPr>
            </a:p>
            <a:p>
              <a:pPr algn="ctr">
                <a:lnSpc>
                  <a:spcPct val="40000"/>
                </a:lnSpc>
                <a:spcBef>
                  <a:spcPct val="50000"/>
                </a:spcBef>
              </a:pPr>
              <a:r>
                <a:rPr lang="en-US" altLang="zh-CN" sz="1800">
                  <a:latin typeface="宋体" panose="02010600030101010101" pitchFamily="2" charset="-122"/>
                </a:rPr>
                <a:t>1216</a:t>
              </a:r>
              <a:endParaRPr lang="en-US" altLang="zh-CN" sz="1800">
                <a:latin typeface="宋体" panose="02010600030101010101" pitchFamily="2" charset="-122"/>
              </a:endParaRPr>
            </a:p>
          </p:txBody>
        </p:sp>
        <p:sp>
          <p:nvSpPr>
            <p:cNvPr id="132153" name="Line 57"/>
            <p:cNvSpPr>
              <a:spLocks noChangeShapeType="1"/>
            </p:cNvSpPr>
            <p:nvPr/>
          </p:nvSpPr>
          <p:spPr bwMode="auto">
            <a:xfrm flipH="1" flipV="1">
              <a:off x="5808" y="4128"/>
              <a:ext cx="192" cy="336"/>
            </a:xfrm>
            <a:prstGeom prst="line">
              <a:avLst/>
            </a:prstGeom>
            <a:noFill/>
            <a:ln w="76200">
              <a:solidFill>
                <a:srgbClr val="FF3300"/>
              </a:solidFill>
              <a:round/>
              <a:tailEnd type="triangle" w="med" len="med"/>
            </a:ln>
          </p:spPr>
          <p:txBody>
            <a:bodyPr wrap="none" anchor="ctr"/>
            <a:lstStyle/>
            <a:p>
              <a:endParaRPr lang="en-US"/>
            </a:p>
          </p:txBody>
        </p:sp>
        <p:sp>
          <p:nvSpPr>
            <p:cNvPr id="132154" name="Text Box 58"/>
            <p:cNvSpPr txBox="1">
              <a:spLocks noChangeArrowheads="1"/>
            </p:cNvSpPr>
            <p:nvPr/>
          </p:nvSpPr>
          <p:spPr bwMode="auto">
            <a:xfrm>
              <a:off x="4416" y="4334"/>
              <a:ext cx="480" cy="480"/>
            </a:xfrm>
            <a:prstGeom prst="rect">
              <a:avLst/>
            </a:prstGeom>
            <a:noFill/>
            <a:ln w="9525">
              <a:solidFill>
                <a:schemeClr val="tx2"/>
              </a:solidFill>
              <a:miter lim="800000"/>
            </a:ln>
          </p:spPr>
          <p:txBody>
            <a:bodyPr>
              <a:spAutoFit/>
            </a:bodyPr>
            <a:lstStyle/>
            <a:p>
              <a:pPr algn="ctr">
                <a:lnSpc>
                  <a:spcPct val="80000"/>
                </a:lnSpc>
                <a:spcBef>
                  <a:spcPct val="50000"/>
                </a:spcBef>
              </a:pPr>
              <a:r>
                <a:rPr lang="en-US" altLang="zh-CN" sz="1800">
                  <a:latin typeface="宋体" panose="02010600030101010101" pitchFamily="2" charset="-122"/>
                </a:rPr>
                <a:t>10</a:t>
              </a:r>
              <a:endParaRPr lang="en-US" altLang="zh-CN" sz="1800">
                <a:latin typeface="宋体" panose="02010600030101010101" pitchFamily="2" charset="-122"/>
              </a:endParaRPr>
            </a:p>
            <a:p>
              <a:pPr algn="ctr">
                <a:lnSpc>
                  <a:spcPct val="30000"/>
                </a:lnSpc>
                <a:spcBef>
                  <a:spcPct val="50000"/>
                </a:spcBef>
              </a:pPr>
              <a:r>
                <a:rPr lang="en-US" altLang="zh-CN" sz="1800">
                  <a:latin typeface="宋体" panose="02010600030101010101" pitchFamily="2" charset="-122"/>
                </a:rPr>
                <a:t>12</a:t>
              </a:r>
              <a:endParaRPr lang="en-US" altLang="zh-CN" sz="1800">
                <a:latin typeface="宋体" panose="02010600030101010101" pitchFamily="2" charset="-122"/>
              </a:endParaRPr>
            </a:p>
            <a:p>
              <a:pPr algn="ctr">
                <a:lnSpc>
                  <a:spcPct val="30000"/>
                </a:lnSpc>
                <a:spcBef>
                  <a:spcPct val="50000"/>
                </a:spcBef>
              </a:pPr>
              <a:r>
                <a:rPr lang="en-US" altLang="zh-CN" sz="1800">
                  <a:latin typeface="宋体" panose="02010600030101010101" pitchFamily="2" charset="-122"/>
                </a:rPr>
                <a:t>14</a:t>
              </a:r>
              <a:endParaRPr lang="en-US" altLang="zh-CN" sz="1800">
                <a:latin typeface="宋体" panose="02010600030101010101" pitchFamily="2" charset="-122"/>
              </a:endParaRPr>
            </a:p>
          </p:txBody>
        </p:sp>
        <p:sp>
          <p:nvSpPr>
            <p:cNvPr id="132155" name="Line 59"/>
            <p:cNvSpPr>
              <a:spLocks noChangeShapeType="1"/>
            </p:cNvSpPr>
            <p:nvPr/>
          </p:nvSpPr>
          <p:spPr bwMode="auto">
            <a:xfrm flipH="1" flipV="1">
              <a:off x="2016" y="1440"/>
              <a:ext cx="2448" cy="2880"/>
            </a:xfrm>
            <a:prstGeom prst="line">
              <a:avLst/>
            </a:prstGeom>
            <a:noFill/>
            <a:ln w="76200">
              <a:solidFill>
                <a:srgbClr val="FF3300"/>
              </a:solidFill>
              <a:round/>
              <a:tailEnd type="triangle" w="med" len="med"/>
            </a:ln>
          </p:spPr>
          <p:txBody>
            <a:bodyPr wrap="none" anchor="ctr"/>
            <a:lstStyle/>
            <a:p>
              <a:endParaRPr lang="en-US"/>
            </a:p>
          </p:txBody>
        </p:sp>
        <p:sp>
          <p:nvSpPr>
            <p:cNvPr id="132156" name="Text Box 60"/>
            <p:cNvSpPr txBox="1">
              <a:spLocks noChangeArrowheads="1"/>
            </p:cNvSpPr>
            <p:nvPr/>
          </p:nvSpPr>
          <p:spPr bwMode="auto">
            <a:xfrm>
              <a:off x="3072" y="960"/>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en-US" altLang="zh-CN" sz="2000">
                  <a:latin typeface="宋体" panose="02010600030101010101" pitchFamily="2" charset="-122"/>
                </a:rPr>
                <a:t>R</a:t>
              </a:r>
              <a:endParaRPr lang="en-US" altLang="zh-CN" sz="2000">
                <a:latin typeface="宋体" panose="02010600030101010101" pitchFamily="2" charset="-122"/>
              </a:endParaRPr>
            </a:p>
          </p:txBody>
        </p:sp>
        <p:sp>
          <p:nvSpPr>
            <p:cNvPr id="132157" name="Text Box 61"/>
            <p:cNvSpPr txBox="1">
              <a:spLocks noChangeArrowheads="1"/>
            </p:cNvSpPr>
            <p:nvPr/>
          </p:nvSpPr>
          <p:spPr bwMode="auto">
            <a:xfrm>
              <a:off x="3408" y="960"/>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en-US" altLang="zh-CN" sz="2000">
                  <a:latin typeface="宋体" panose="02010600030101010101" pitchFamily="2" charset="-122"/>
                </a:rPr>
                <a:t>C</a:t>
              </a:r>
              <a:endParaRPr lang="en-US" altLang="zh-CN" sz="2000">
                <a:latin typeface="宋体" panose="02010600030101010101" pitchFamily="2" charset="-122"/>
              </a:endParaRPr>
            </a:p>
          </p:txBody>
        </p:sp>
        <p:sp>
          <p:nvSpPr>
            <p:cNvPr id="132158" name="Text Box 62"/>
            <p:cNvSpPr txBox="1">
              <a:spLocks noChangeArrowheads="1"/>
            </p:cNvSpPr>
            <p:nvPr/>
          </p:nvSpPr>
          <p:spPr bwMode="auto">
            <a:xfrm>
              <a:off x="3696" y="960"/>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en-US" altLang="zh-CN" sz="2000">
                  <a:latin typeface="宋体" panose="02010600030101010101" pitchFamily="2" charset="-122"/>
                </a:rPr>
                <a:t>S</a:t>
              </a:r>
              <a:endParaRPr lang="en-US" altLang="zh-CN" sz="2000">
                <a:latin typeface="宋体" panose="02010600030101010101" pitchFamily="2" charset="-122"/>
              </a:endParaRPr>
            </a:p>
          </p:txBody>
        </p:sp>
        <p:sp>
          <p:nvSpPr>
            <p:cNvPr id="132159" name="Text Box 63"/>
            <p:cNvSpPr txBox="1">
              <a:spLocks noChangeArrowheads="1"/>
            </p:cNvSpPr>
            <p:nvPr/>
          </p:nvSpPr>
          <p:spPr bwMode="auto">
            <a:xfrm>
              <a:off x="4032" y="960"/>
              <a:ext cx="192"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en-US" altLang="zh-CN" sz="2000">
                  <a:latin typeface="宋体" panose="02010600030101010101" pitchFamily="2" charset="-122"/>
                </a:rPr>
                <a:t>P</a:t>
              </a:r>
              <a:endParaRPr lang="en-US" altLang="zh-CN" sz="2000">
                <a:latin typeface="宋体" panose="02010600030101010101" pitchFamily="2" charset="-122"/>
              </a:endParaRPr>
            </a:p>
          </p:txBody>
        </p:sp>
        <p:sp>
          <p:nvSpPr>
            <p:cNvPr id="132160" name="Text Box 64"/>
            <p:cNvSpPr txBox="1">
              <a:spLocks noChangeArrowheads="1"/>
            </p:cNvSpPr>
            <p:nvPr/>
          </p:nvSpPr>
          <p:spPr bwMode="auto">
            <a:xfrm>
              <a:off x="6336" y="960"/>
              <a:ext cx="384" cy="258"/>
            </a:xfrm>
            <a:prstGeom prst="rect">
              <a:avLst/>
            </a:prstGeom>
            <a:solidFill>
              <a:srgbClr val="FF9999"/>
            </a:solidFill>
            <a:ln w="38100">
              <a:noFill/>
              <a:miter lim="800000"/>
            </a:ln>
          </p:spPr>
          <p:txBody>
            <a:bodyPr lIns="104498" tIns="52249" rIns="104498" bIns="52249">
              <a:spAutoFit/>
            </a:bodyPr>
            <a:lstStyle/>
            <a:p>
              <a:pPr algn="ctr" defTabSz="1044575">
                <a:spcBef>
                  <a:spcPct val="50000"/>
                </a:spcBef>
              </a:pPr>
              <a:r>
                <a:rPr lang="en-US" altLang="zh-CN" sz="2000">
                  <a:latin typeface="宋体" panose="02010600030101010101" pitchFamily="2" charset="-122"/>
                </a:rPr>
                <a:t>P</a:t>
              </a:r>
              <a:endParaRPr lang="en-US" altLang="zh-CN" sz="2000">
                <a:latin typeface="宋体" panose="02010600030101010101" pitchFamily="2" charset="-122"/>
              </a:endParaRPr>
            </a:p>
          </p:txBody>
        </p:sp>
        <p:sp>
          <p:nvSpPr>
            <p:cNvPr id="132161" name="Text Box 65"/>
            <p:cNvSpPr txBox="1">
              <a:spLocks noChangeArrowheads="1"/>
            </p:cNvSpPr>
            <p:nvPr/>
          </p:nvSpPr>
          <p:spPr bwMode="auto">
            <a:xfrm>
              <a:off x="96" y="1296"/>
              <a:ext cx="1584" cy="3056"/>
            </a:xfrm>
            <a:prstGeom prst="rect">
              <a:avLst/>
            </a:prstGeom>
            <a:noFill/>
            <a:ln w="9525">
              <a:noFill/>
              <a:miter lim="800000"/>
            </a:ln>
          </p:spPr>
          <p:txBody>
            <a:bodyPr lIns="104498" tIns="52249" rIns="104498" bIns="52249">
              <a:spAutoFit/>
            </a:bodyPr>
            <a:lstStyle/>
            <a:p>
              <a:pPr algn="l" defTabSz="1044575">
                <a:spcBef>
                  <a:spcPct val="50000"/>
                </a:spcBef>
              </a:pPr>
              <a:r>
                <a:rPr lang="en-US" altLang="zh-CN">
                  <a:latin typeface="宋体" panose="02010600030101010101" pitchFamily="2" charset="-122"/>
                </a:rPr>
                <a:t>A.</a:t>
              </a:r>
              <a:r>
                <a:rPr lang="zh-CN" altLang="en-US">
                  <a:latin typeface="宋体" panose="02010600030101010101" pitchFamily="2" charset="-122"/>
                </a:rPr>
                <a:t>严格规定的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B.</a:t>
              </a:r>
              <a:r>
                <a:rPr lang="zh-CN" altLang="zh-CN">
                  <a:latin typeface="宋体" panose="02010600030101010101" pitchFamily="2" charset="-122"/>
                </a:rPr>
                <a:t>受控制的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C.</a:t>
              </a:r>
              <a:r>
                <a:rPr lang="zh-CN" altLang="zh-CN">
                  <a:latin typeface="宋体" panose="02010600030101010101" pitchFamily="2" charset="-122"/>
                </a:rPr>
                <a:t>标准化的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D.</a:t>
              </a:r>
              <a:r>
                <a:rPr lang="zh-CN" altLang="zh-CN">
                  <a:latin typeface="宋体" panose="02010600030101010101" pitchFamily="2" charset="-122"/>
                </a:rPr>
                <a:t>受调节的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E.</a:t>
              </a:r>
              <a:r>
                <a:rPr lang="zh-CN" altLang="zh-CN">
                  <a:latin typeface="宋体" panose="02010600030101010101" pitchFamily="2" charset="-122"/>
                </a:rPr>
                <a:t>受指导的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F.</a:t>
              </a:r>
              <a:r>
                <a:rPr lang="zh-CN" altLang="zh-CN">
                  <a:latin typeface="宋体" panose="02010600030101010101" pitchFamily="2" charset="-122"/>
                </a:rPr>
                <a:t>方向性指导的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G.</a:t>
              </a:r>
              <a:r>
                <a:rPr lang="zh-CN" altLang="zh-CN">
                  <a:latin typeface="宋体" panose="02010600030101010101" pitchFamily="2" charset="-122"/>
                </a:rPr>
                <a:t>一般性指导的</a:t>
              </a:r>
              <a:endParaRPr lang="zh-CN" altLang="en-US">
                <a:latin typeface="宋体" panose="02010600030101010101" pitchFamily="2" charset="-122"/>
              </a:endParaRPr>
            </a:p>
            <a:p>
              <a:pPr algn="l" defTabSz="1044575">
                <a:spcBef>
                  <a:spcPct val="50000"/>
                </a:spcBef>
              </a:pPr>
              <a:r>
                <a:rPr lang="en-US" altLang="zh-CN">
                  <a:latin typeface="宋体" panose="02010600030101010101" pitchFamily="2" charset="-122"/>
                </a:rPr>
                <a:t>H.</a:t>
              </a:r>
              <a:r>
                <a:rPr lang="zh-CN" altLang="zh-CN">
                  <a:latin typeface="宋体" panose="02010600030101010101" pitchFamily="2" charset="-122"/>
                </a:rPr>
                <a:t>战略性指导的</a:t>
              </a:r>
              <a:endParaRPr lang="zh-CN" altLang="zh-CN">
                <a:latin typeface="宋体" panose="02010600030101010101" pitchFamily="2" charset="-122"/>
              </a:endParaRPr>
            </a:p>
            <a:p>
              <a:pPr algn="l" defTabSz="1044575">
                <a:spcBef>
                  <a:spcPct val="50000"/>
                </a:spcBef>
              </a:pPr>
              <a:r>
                <a:rPr lang="en-US" altLang="zh-CN">
                  <a:latin typeface="宋体" panose="02010600030101010101" pitchFamily="2" charset="-122"/>
                </a:rPr>
                <a:t>I.</a:t>
              </a:r>
              <a:r>
                <a:rPr lang="zh-CN" altLang="zh-CN">
                  <a:latin typeface="宋体" panose="02010600030101010101" pitchFamily="2" charset="-122"/>
                </a:rPr>
                <a:t>总体无指导的</a:t>
              </a:r>
              <a:endParaRPr lang="zh-CN" altLang="en-US">
                <a:latin typeface="宋体" panose="02010600030101010101" pitchFamily="2" charset="-122"/>
              </a:endParaRPr>
            </a:p>
          </p:txBody>
        </p:sp>
        <p:sp>
          <p:nvSpPr>
            <p:cNvPr id="132162" name="Line 66"/>
            <p:cNvSpPr>
              <a:spLocks noChangeShapeType="1"/>
            </p:cNvSpPr>
            <p:nvPr/>
          </p:nvSpPr>
          <p:spPr bwMode="auto">
            <a:xfrm>
              <a:off x="0" y="4320"/>
              <a:ext cx="6720" cy="0"/>
            </a:xfrm>
            <a:prstGeom prst="line">
              <a:avLst/>
            </a:prstGeom>
            <a:noFill/>
            <a:ln w="38100">
              <a:solidFill>
                <a:schemeClr val="tx1"/>
              </a:solidFill>
              <a:round/>
            </a:ln>
          </p:spPr>
          <p:txBody>
            <a:bodyPr wrap="none" anchor="ctr"/>
            <a:lstStyle/>
            <a:p>
              <a:endParaRPr lang="en-US"/>
            </a:p>
          </p:txBody>
        </p:sp>
        <p:sp>
          <p:nvSpPr>
            <p:cNvPr id="132163" name="Text Box 67"/>
            <p:cNvSpPr txBox="1">
              <a:spLocks noChangeArrowheads="1"/>
            </p:cNvSpPr>
            <p:nvPr/>
          </p:nvSpPr>
          <p:spPr bwMode="auto">
            <a:xfrm>
              <a:off x="3408" y="4464"/>
              <a:ext cx="864" cy="288"/>
            </a:xfrm>
            <a:prstGeom prst="rect">
              <a:avLst/>
            </a:prstGeom>
            <a:noFill/>
            <a:ln w="9525">
              <a:noFill/>
              <a:miter lim="800000"/>
            </a:ln>
          </p:spPr>
          <p:txBody>
            <a:bodyPr>
              <a:spAutoFit/>
            </a:bodyPr>
            <a:lstStyle/>
            <a:p>
              <a:pPr algn="l">
                <a:spcBef>
                  <a:spcPct val="50000"/>
                </a:spcBef>
              </a:pPr>
              <a:r>
                <a:rPr lang="en-US" altLang="zh-CN">
                  <a:latin typeface="宋体" panose="02010600030101010101" pitchFamily="2" charset="-122"/>
                </a:rPr>
                <a:t>P</a:t>
              </a:r>
              <a:r>
                <a:rPr lang="zh-CN" altLang="en-US">
                  <a:latin typeface="宋体" panose="02010600030101010101" pitchFamily="2" charset="-122"/>
                </a:rPr>
                <a:t>＝</a:t>
              </a:r>
              <a:r>
                <a:rPr lang="zh-CN" altLang="zh-CN">
                  <a:latin typeface="宋体" panose="02010600030101010101" pitchFamily="2" charset="-122"/>
                </a:rPr>
                <a:t>主要</a:t>
              </a:r>
              <a:endParaRPr lang="zh-CN" altLang="en-US">
                <a:latin typeface="宋体" panose="02010600030101010101" pitchFamily="2" charset="-122"/>
              </a:endParaRPr>
            </a:p>
          </p:txBody>
        </p:sp>
      </p:grpSp>
    </p:spTree>
  </p:cSld>
  <p:clrMapOvr>
    <a:masterClrMapping/>
  </p:clrMapOvr>
  <p:transition spd="slow">
    <p:wip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10668000" cy="1016000"/>
          </a:xfrm>
          <a:solidFill>
            <a:srgbClr val="0000CC"/>
          </a:solidFill>
        </p:spPr>
        <p:txBody>
          <a:bodyPr lIns="119420" tIns="59710" rIns="119420" bIns="59710" anchor="b"/>
          <a:lstStyle/>
          <a:p>
            <a:pPr defTabSz="1193800" eaLnBrk="1" hangingPunct="1">
              <a:lnSpc>
                <a:spcPct val="340000"/>
              </a:lnSpc>
            </a:pPr>
            <a:r>
              <a:rPr lang="zh-CN" altLang="en-US" sz="3200" b="1" smtClean="0">
                <a:solidFill>
                  <a:srgbClr val="FFFFFF"/>
                </a:solidFill>
                <a:latin typeface="华文中宋" pitchFamily="2" charset="-122"/>
                <a:ea typeface="华文中宋" pitchFamily="2" charset="-122"/>
              </a:rPr>
              <a:t>典型的职位评价方案</a:t>
            </a:r>
            <a:r>
              <a:rPr lang="en-US" altLang="zh-CN" sz="3200" b="1" smtClean="0">
                <a:solidFill>
                  <a:srgbClr val="FFFFFF"/>
                </a:solidFill>
                <a:latin typeface="华文中宋" pitchFamily="2" charset="-122"/>
                <a:ea typeface="华文中宋" pitchFamily="2" charset="-122"/>
              </a:rPr>
              <a:t>-</a:t>
            </a:r>
            <a:r>
              <a:rPr lang="zh-CN" altLang="en-US" sz="3200" b="1" smtClean="0">
                <a:solidFill>
                  <a:srgbClr val="FFFFFF"/>
                </a:solidFill>
                <a:latin typeface="华文中宋" pitchFamily="2" charset="-122"/>
                <a:ea typeface="华文中宋" pitchFamily="2" charset="-122"/>
              </a:rPr>
              <a:t>美世（</a:t>
            </a:r>
            <a:r>
              <a:rPr lang="en-US" altLang="zh-CN" sz="3200" b="1" smtClean="0">
                <a:solidFill>
                  <a:srgbClr val="FFFFFF"/>
                </a:solidFill>
                <a:latin typeface="华文中宋" pitchFamily="2" charset="-122"/>
                <a:ea typeface="华文中宋" pitchFamily="2" charset="-122"/>
              </a:rPr>
              <a:t>Mercer</a:t>
            </a:r>
            <a:r>
              <a:rPr lang="zh-CN" altLang="en-US" sz="3200" b="1" smtClean="0">
                <a:solidFill>
                  <a:srgbClr val="FFFFFF"/>
                </a:solidFill>
                <a:latin typeface="华文中宋" pitchFamily="2" charset="-122"/>
                <a:ea typeface="华文中宋" pitchFamily="2" charset="-122"/>
              </a:rPr>
              <a:t>）公司</a:t>
            </a:r>
            <a:r>
              <a:rPr lang="zh-CN" altLang="zh-CN" sz="3200" b="1" smtClean="0">
                <a:solidFill>
                  <a:srgbClr val="FFFFFF"/>
                </a:solidFill>
                <a:latin typeface="华文中宋" pitchFamily="2" charset="-122"/>
                <a:ea typeface="华文中宋" pitchFamily="2" charset="-122"/>
              </a:rPr>
              <a:t>职位评价系统</a:t>
            </a:r>
            <a:endParaRPr lang="zh-CN" altLang="en-US" sz="3200" b="1" smtClean="0">
              <a:solidFill>
                <a:srgbClr val="FFFFFF"/>
              </a:solidFill>
              <a:latin typeface="华文中宋" pitchFamily="2" charset="-122"/>
              <a:ea typeface="华文中宋" pitchFamily="2" charset="-122"/>
            </a:endParaRPr>
          </a:p>
        </p:txBody>
      </p:sp>
      <p:graphicFrame>
        <p:nvGraphicFramePr>
          <p:cNvPr id="2" name="图示 1"/>
          <p:cNvGraphicFramePr/>
          <p:nvPr/>
        </p:nvGraphicFramePr>
        <p:xfrm>
          <a:off x="293377" y="1016000"/>
          <a:ext cx="10081245" cy="63944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0" y="0"/>
            <a:ext cx="10668000" cy="930275"/>
          </a:xfrm>
          <a:solidFill>
            <a:srgbClr val="0000CC"/>
          </a:solidFill>
        </p:spPr>
        <p:txBody>
          <a:bodyPr lIns="119420" tIns="59710" rIns="119420" bIns="59710" anchor="b"/>
          <a:lstStyle/>
          <a:p>
            <a:pPr defTabSz="1193800" eaLnBrk="1" hangingPunct="1">
              <a:lnSpc>
                <a:spcPct val="340000"/>
              </a:lnSpc>
            </a:pPr>
            <a:r>
              <a:rPr lang="en-US" altLang="zh-CN" sz="3200" b="1" smtClean="0">
                <a:solidFill>
                  <a:srgbClr val="FFFFFF"/>
                </a:solidFill>
                <a:latin typeface="华文中宋" pitchFamily="2" charset="-122"/>
                <a:ea typeface="华文中宋" pitchFamily="2" charset="-122"/>
              </a:rPr>
              <a:t>-</a:t>
            </a:r>
            <a:r>
              <a:rPr lang="zh-CN" altLang="en-US" sz="3200" b="1" smtClean="0">
                <a:solidFill>
                  <a:srgbClr val="FFFFFF"/>
                </a:solidFill>
                <a:latin typeface="华文中宋" pitchFamily="2" charset="-122"/>
                <a:ea typeface="华文中宋" pitchFamily="2" charset="-122"/>
              </a:rPr>
              <a:t>美国联邦政府</a:t>
            </a:r>
            <a:r>
              <a:rPr lang="en-US" altLang="zh-CN" sz="3200" b="1" smtClean="0">
                <a:solidFill>
                  <a:srgbClr val="FFFFFF"/>
                </a:solidFill>
                <a:latin typeface="华文中宋" pitchFamily="2" charset="-122"/>
                <a:ea typeface="华文中宋" pitchFamily="2" charset="-122"/>
              </a:rPr>
              <a:t>9</a:t>
            </a:r>
            <a:r>
              <a:rPr lang="zh-CN" altLang="en-US" sz="3200" b="1" smtClean="0">
                <a:solidFill>
                  <a:srgbClr val="FFFFFF"/>
                </a:solidFill>
                <a:latin typeface="华文中宋" pitchFamily="2" charset="-122"/>
                <a:ea typeface="华文中宋" pitchFamily="2" charset="-122"/>
              </a:rPr>
              <a:t>要素职位评价体系</a:t>
            </a:r>
            <a:endParaRPr lang="zh-CN" altLang="en-US" sz="3200" b="1" smtClean="0">
              <a:solidFill>
                <a:srgbClr val="FFFFFF"/>
              </a:solidFill>
              <a:latin typeface="华文中宋" pitchFamily="2" charset="-122"/>
              <a:ea typeface="华文中宋" pitchFamily="2" charset="-122"/>
            </a:endParaRPr>
          </a:p>
        </p:txBody>
      </p:sp>
      <p:sp>
        <p:nvSpPr>
          <p:cNvPr id="136195" name="Text Box 209"/>
          <p:cNvSpPr txBox="1">
            <a:spLocks noChangeArrowheads="1"/>
          </p:cNvSpPr>
          <p:nvPr/>
        </p:nvSpPr>
        <p:spPr bwMode="auto">
          <a:xfrm>
            <a:off x="1733550" y="1649413"/>
            <a:ext cx="7921625" cy="5715000"/>
          </a:xfrm>
          <a:prstGeom prst="rect">
            <a:avLst/>
          </a:prstGeom>
          <a:noFill/>
          <a:ln w="9525">
            <a:noFill/>
            <a:miter lim="800000"/>
          </a:ln>
        </p:spPr>
        <p:txBody>
          <a:bodyPr>
            <a:spAutoFit/>
          </a:bodyPr>
          <a:lstStyle/>
          <a:p>
            <a:pPr marL="609600" indent="-609600" algn="l">
              <a:lnSpc>
                <a:spcPct val="160000"/>
              </a:lnSpc>
              <a:buClr>
                <a:srgbClr val="0000FF"/>
              </a:buClr>
              <a:buSzPct val="110000"/>
              <a:buFont typeface="Wingdings" panose="05000000000000000000" pitchFamily="2" charset="2"/>
              <a:buChar char="v"/>
            </a:pPr>
            <a:r>
              <a:rPr lang="en-US" altLang="zh-CN"/>
              <a:t>  </a:t>
            </a:r>
            <a:r>
              <a:rPr lang="zh-CN" altLang="en-US"/>
              <a:t>工作中所需的知识（</a:t>
            </a:r>
            <a:r>
              <a:rPr lang="en-US" altLang="zh-CN"/>
              <a:t>Knowledge</a:t>
            </a:r>
            <a:r>
              <a:rPr lang="zh-CN" altLang="en-US"/>
              <a:t>）</a:t>
            </a:r>
            <a:endParaRPr lang="zh-CN" altLang="en-US"/>
          </a:p>
          <a:p>
            <a:pPr marL="609600" indent="-609600" algn="l">
              <a:lnSpc>
                <a:spcPct val="160000"/>
              </a:lnSpc>
              <a:buClr>
                <a:srgbClr val="0000FF"/>
              </a:buClr>
              <a:buSzPct val="110000"/>
              <a:buFont typeface="Wingdings" panose="05000000000000000000" pitchFamily="2" charset="2"/>
              <a:buChar char="v"/>
            </a:pPr>
            <a:r>
              <a:rPr lang="zh-CN" altLang="en-US"/>
              <a:t>  工作中受到的监督（</a:t>
            </a:r>
            <a:r>
              <a:rPr lang="en-US" altLang="zh-CN"/>
              <a:t>Supervision received</a:t>
            </a:r>
            <a:r>
              <a:rPr lang="zh-CN" altLang="en-US"/>
              <a:t>）</a:t>
            </a:r>
            <a:endParaRPr lang="zh-CN" altLang="en-US"/>
          </a:p>
          <a:p>
            <a:pPr marL="609600" indent="-609600" algn="l">
              <a:lnSpc>
                <a:spcPct val="160000"/>
              </a:lnSpc>
              <a:buClr>
                <a:srgbClr val="0000FF"/>
              </a:buClr>
              <a:buSzPct val="110000"/>
              <a:buFont typeface="Wingdings" panose="05000000000000000000" pitchFamily="2" charset="2"/>
              <a:buChar char="v"/>
            </a:pPr>
            <a:r>
              <a:rPr lang="zh-CN" altLang="en-US"/>
              <a:t>  工作的指导方针（</a:t>
            </a:r>
            <a:r>
              <a:rPr lang="en-US" altLang="zh-CN"/>
              <a:t>Guidelines</a:t>
            </a:r>
            <a:r>
              <a:rPr lang="zh-CN" altLang="en-US"/>
              <a:t>）</a:t>
            </a:r>
            <a:endParaRPr lang="zh-CN" altLang="en-US"/>
          </a:p>
          <a:p>
            <a:pPr marL="609600" indent="-609600" algn="l">
              <a:lnSpc>
                <a:spcPct val="160000"/>
              </a:lnSpc>
              <a:buClr>
                <a:srgbClr val="0000FF"/>
              </a:buClr>
              <a:buSzPct val="110000"/>
              <a:buFont typeface="Wingdings" panose="05000000000000000000" pitchFamily="2" charset="2"/>
              <a:buChar char="v"/>
            </a:pPr>
            <a:r>
              <a:rPr lang="zh-CN" altLang="en-US"/>
              <a:t>  工作任务的复杂性（</a:t>
            </a:r>
            <a:r>
              <a:rPr lang="en-US" altLang="zh-CN"/>
              <a:t>Complexity</a:t>
            </a:r>
            <a:r>
              <a:rPr lang="zh-CN" altLang="en-US"/>
              <a:t>）</a:t>
            </a:r>
            <a:endParaRPr lang="zh-CN" altLang="en-US"/>
          </a:p>
          <a:p>
            <a:pPr marL="609600" indent="-609600" algn="l">
              <a:lnSpc>
                <a:spcPct val="160000"/>
              </a:lnSpc>
              <a:buClr>
                <a:srgbClr val="0000FF"/>
              </a:buClr>
              <a:buSzPct val="110000"/>
              <a:buFont typeface="Wingdings" panose="05000000000000000000" pitchFamily="2" charset="2"/>
              <a:buChar char="v"/>
            </a:pPr>
            <a:r>
              <a:rPr lang="zh-CN" altLang="en-US"/>
              <a:t>工作任务的范围及其影响（</a:t>
            </a:r>
            <a:r>
              <a:rPr lang="en-US" altLang="zh-CN"/>
              <a:t>Scope and effect</a:t>
            </a:r>
            <a:r>
              <a:rPr lang="zh-CN" altLang="en-US"/>
              <a:t>）</a:t>
            </a:r>
            <a:endParaRPr lang="zh-CN" altLang="en-US"/>
          </a:p>
          <a:p>
            <a:pPr marL="609600" indent="-609600" algn="l">
              <a:lnSpc>
                <a:spcPct val="160000"/>
              </a:lnSpc>
              <a:buClr>
                <a:srgbClr val="0000FF"/>
              </a:buClr>
              <a:buSzPct val="110000"/>
              <a:buFont typeface="Wingdings" panose="05000000000000000000" pitchFamily="2" charset="2"/>
              <a:buChar char="v"/>
            </a:pPr>
            <a:r>
              <a:rPr lang="zh-CN" altLang="en-US"/>
              <a:t>工作中的人际接触（</a:t>
            </a:r>
            <a:r>
              <a:rPr lang="en-US" altLang="zh-CN"/>
              <a:t>Personal contacts</a:t>
            </a:r>
            <a:r>
              <a:rPr lang="zh-CN" altLang="en-US"/>
              <a:t>）</a:t>
            </a:r>
            <a:endParaRPr lang="zh-CN" altLang="en-US"/>
          </a:p>
          <a:p>
            <a:pPr marL="609600" indent="-609600" algn="l">
              <a:lnSpc>
                <a:spcPct val="160000"/>
              </a:lnSpc>
              <a:buClr>
                <a:srgbClr val="0000FF"/>
              </a:buClr>
              <a:buSzPct val="110000"/>
              <a:buFont typeface="Wingdings" panose="05000000000000000000" pitchFamily="2" charset="2"/>
              <a:buChar char="v"/>
            </a:pPr>
            <a:r>
              <a:rPr lang="zh-CN" altLang="en-US"/>
              <a:t>工作接触的目的（</a:t>
            </a:r>
            <a:r>
              <a:rPr lang="en-US" altLang="zh-CN"/>
              <a:t>Purpose of contacts</a:t>
            </a:r>
            <a:r>
              <a:rPr lang="zh-CN" altLang="en-US"/>
              <a:t>）</a:t>
            </a:r>
            <a:endParaRPr lang="zh-CN" altLang="en-US"/>
          </a:p>
          <a:p>
            <a:pPr marL="609600" indent="-609600" algn="l">
              <a:lnSpc>
                <a:spcPct val="160000"/>
              </a:lnSpc>
              <a:buClr>
                <a:srgbClr val="0000FF"/>
              </a:buClr>
              <a:buSzPct val="110000"/>
              <a:buFont typeface="Wingdings" panose="05000000000000000000" pitchFamily="2" charset="2"/>
              <a:buChar char="v"/>
            </a:pPr>
            <a:r>
              <a:rPr lang="zh-CN" altLang="en-US"/>
              <a:t>体力要求（</a:t>
            </a:r>
            <a:r>
              <a:rPr lang="en-US" altLang="zh-CN"/>
              <a:t>Physical demands</a:t>
            </a:r>
            <a:r>
              <a:rPr lang="zh-CN" altLang="en-US"/>
              <a:t>）</a:t>
            </a:r>
            <a:endParaRPr lang="zh-CN" altLang="en-US"/>
          </a:p>
          <a:p>
            <a:pPr marL="609600" indent="-609600" algn="l">
              <a:lnSpc>
                <a:spcPct val="160000"/>
              </a:lnSpc>
              <a:buClr>
                <a:srgbClr val="0000FF"/>
              </a:buClr>
              <a:buSzPct val="110000"/>
              <a:buFont typeface="Wingdings" panose="05000000000000000000" pitchFamily="2" charset="2"/>
              <a:buChar char="v"/>
            </a:pPr>
            <a:r>
              <a:rPr lang="zh-CN" altLang="en-US"/>
              <a:t>工作环境（</a:t>
            </a:r>
            <a:r>
              <a:rPr lang="en-US" altLang="zh-CN"/>
              <a:t>Work environment</a:t>
            </a:r>
            <a:r>
              <a:rPr lang="zh-CN" altLang="en-US"/>
              <a:t>）</a:t>
            </a:r>
            <a:endParaRPr lang="zh-CN" altLang="en-US" sz="4000">
              <a:ea typeface="隶书" pitchFamily="49" charset="-122"/>
            </a:endParaRPr>
          </a:p>
          <a:p>
            <a:pPr marL="609600" indent="-609600"/>
            <a:r>
              <a:rPr lang="zh-CN" altLang="en-US"/>
              <a:t> </a:t>
            </a:r>
            <a:endParaRPr lang="zh-CN" altLang="en-US" sz="4000">
              <a:ea typeface="隶书" pitchFamily="49" charset="-122"/>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1270000" marR="0" indent="-1270000" algn="just" defTabSz="1044575" rtl="0" eaLnBrk="1" fontAlgn="base" latinLnBrk="0" hangingPunct="1">
          <a:lnSpc>
            <a:spcPct val="100000"/>
          </a:lnSpc>
          <a:spcBef>
            <a:spcPct val="0"/>
          </a:spcBef>
          <a:spcAft>
            <a:spcPct val="0"/>
          </a:spcAft>
          <a:buClrTx/>
          <a:buSzTx/>
          <a:buFontTx/>
          <a:buNone/>
          <a:def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1270000" marR="0" indent="-1270000" algn="just" defTabSz="1044575" rtl="0" eaLnBrk="1" fontAlgn="base" latinLnBrk="0" hangingPunct="1">
          <a:lnSpc>
            <a:spcPct val="100000"/>
          </a:lnSpc>
          <a:spcBef>
            <a:spcPct val="0"/>
          </a:spcBef>
          <a:spcAft>
            <a:spcPct val="0"/>
          </a:spcAft>
          <a:buClrTx/>
          <a:buSzTx/>
          <a:buFontTx/>
          <a:buNone/>
          <a:def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1270000" marR="0" indent="-1270000" algn="just" defTabSz="1044575" rtl="0" eaLnBrk="1" fontAlgn="base" latinLnBrk="0" hangingPunct="1">
          <a:lnSpc>
            <a:spcPct val="100000"/>
          </a:lnSpc>
          <a:spcBef>
            <a:spcPct val="0"/>
          </a:spcBef>
          <a:spcAft>
            <a:spcPct val="0"/>
          </a:spcAft>
          <a:buClrTx/>
          <a:buSzTx/>
          <a:buFontTx/>
          <a:buNone/>
          <a:def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1270000" marR="0" indent="-1270000" algn="just" defTabSz="1044575" rtl="0" eaLnBrk="1" fontAlgn="base" latinLnBrk="0" hangingPunct="1">
          <a:lnSpc>
            <a:spcPct val="100000"/>
          </a:lnSpc>
          <a:spcBef>
            <a:spcPct val="0"/>
          </a:spcBef>
          <a:spcAft>
            <a:spcPct val="0"/>
          </a:spcAft>
          <a:buClrTx/>
          <a:buSzTx/>
          <a:buFontTx/>
          <a:buNone/>
          <a:defRPr kumimoji="1"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63617</Words>
  <Application>WPS 演示</Application>
  <PresentationFormat>自定义</PresentationFormat>
  <Paragraphs>7329</Paragraphs>
  <Slides>381</Slides>
  <Notes>252</Notes>
  <HiddenSlides>0</HiddenSlides>
  <MMClips>0</MMClips>
  <ScaleCrop>false</ScaleCrop>
  <HeadingPairs>
    <vt:vector size="8" baseType="variant">
      <vt:variant>
        <vt:lpstr>已用的字体</vt:lpstr>
      </vt:variant>
      <vt:variant>
        <vt:i4>44</vt:i4>
      </vt:variant>
      <vt:variant>
        <vt:lpstr>主题</vt:lpstr>
      </vt:variant>
      <vt:variant>
        <vt:i4>2</vt:i4>
      </vt:variant>
      <vt:variant>
        <vt:lpstr>嵌入 OLE 服务器</vt:lpstr>
      </vt:variant>
      <vt:variant>
        <vt:i4>7</vt:i4>
      </vt:variant>
      <vt:variant>
        <vt:lpstr>幻灯片标题</vt:lpstr>
      </vt:variant>
      <vt:variant>
        <vt:i4>381</vt:i4>
      </vt:variant>
    </vt:vector>
  </HeadingPairs>
  <TitlesOfParts>
    <vt:vector size="434" baseType="lpstr">
      <vt:lpstr>Arial</vt:lpstr>
      <vt:lpstr>宋体</vt:lpstr>
      <vt:lpstr>Wingdings</vt:lpstr>
      <vt:lpstr>Times New Roman</vt:lpstr>
      <vt:lpstr>幼圆</vt:lpstr>
      <vt:lpstr>华文中宋</vt:lpstr>
      <vt:lpstr>文鼎粗行楷体简</vt:lpstr>
      <vt:lpstr>Symbol</vt:lpstr>
      <vt:lpstr>微软雅黑</vt:lpstr>
      <vt:lpstr>Arial Unicode MS</vt:lpstr>
      <vt:lpstr>Arial Black</vt:lpstr>
      <vt:lpstr>Arial Narrow</vt:lpstr>
      <vt:lpstr>MS Outlook</vt:lpstr>
      <vt:lpstr>楷体</vt:lpstr>
      <vt:lpstr>华文宋体</vt:lpstr>
      <vt:lpstr>Monotype Sorts</vt:lpstr>
      <vt:lpstr>Wingdings</vt:lpstr>
      <vt:lpstr>Marlett</vt:lpstr>
      <vt:lpstr>Webdings</vt:lpstr>
      <vt:lpstr>黑体</vt:lpstr>
      <vt:lpstr>Calibri</vt:lpstr>
      <vt:lpstr>宋体-18030</vt:lpstr>
      <vt:lpstr>仿宋体</vt:lpstr>
      <vt:lpstr>Times New Roman</vt:lpstr>
      <vt:lpstr>华文琥珀</vt:lpstr>
      <vt:lpstr>Wingdings</vt:lpstr>
      <vt:lpstr>华文细黑</vt:lpstr>
      <vt:lpstr>ITC Zapf Dingbats</vt:lpstr>
      <vt:lpstr>楷体_GB2312</vt:lpstr>
      <vt:lpstr>Wingdings 3</vt:lpstr>
      <vt:lpstr>隶书</vt:lpstr>
      <vt:lpstr>NEU-BZ</vt:lpstr>
      <vt:lpstr>方正书宋_GBK</vt:lpstr>
      <vt:lpstr>文鼎粗圆简</vt:lpstr>
      <vt:lpstr>Arial Rounded MT Bold</vt:lpstr>
      <vt:lpstr>GEsansCon57</vt:lpstr>
      <vt:lpstr>GEserif</vt:lpstr>
      <vt:lpstr>Segoe Print</vt:lpstr>
      <vt:lpstr>新宋体</vt:lpstr>
      <vt:lpstr>NEU-BZ-S92</vt:lpstr>
      <vt:lpstr>CityBlueprint</vt:lpstr>
      <vt:lpstr>Wingdings 2</vt:lpstr>
      <vt:lpstr>Symbol</vt:lpstr>
      <vt:lpstr>仿宋</vt:lpstr>
      <vt:lpstr>默认设计模板</vt:lpstr>
      <vt:lpstr>1_默认设计模板</vt:lpstr>
      <vt:lpstr>Word.Document.8</vt:lpstr>
      <vt:lpstr>Word.Document.8</vt:lpstr>
      <vt:lpstr>Word.Document.8</vt:lpstr>
      <vt:lpstr>Word.Document.8</vt:lpstr>
      <vt:lpstr>Word.Document.8</vt:lpstr>
      <vt:lpstr>Word.Document.8</vt:lpstr>
      <vt:lpstr>Excel.Sheet.8</vt:lpstr>
      <vt:lpstr>薪酬管理 （第四版）</vt:lpstr>
      <vt:lpstr>   第一章：薪酬与薪酬管理    第二章：战略性薪酬管理    第三章：职位薪酬体系    第四章：技能及能力薪酬体系    第五章：薪酬水平（毕鹏程）    第六章：薪资结构（毕鹏程）    第七章：绩效奖励（毕鹏程）    第八章：员工福利管理（刘一伟）    第九章：特殊员工群体薪酬管理（刘一伟）    第十章: 薪酬预算、控制与沟通（刘一伟）</vt:lpstr>
      <vt:lpstr>第一章     薪酬与薪酬管理</vt:lpstr>
      <vt:lpstr>开篇案例——用“薪”关爱员工的胖东来</vt:lpstr>
      <vt:lpstr>开篇案例——用“薪”关爱员工的胖东来</vt:lpstr>
      <vt:lpstr>          开篇案例——用“薪”关爱员工的胖东来</vt:lpstr>
      <vt:lpstr>第一节  薪酬的相关概念及其功能</vt:lpstr>
      <vt:lpstr>什么是报酬？</vt:lpstr>
      <vt:lpstr>什么是薪酬？</vt:lpstr>
      <vt:lpstr>关于报酬与薪酬之间关系的几点结论</vt:lpstr>
      <vt:lpstr>总薪酬的构成</vt:lpstr>
      <vt:lpstr>人工成本</vt:lpstr>
      <vt:lpstr>薪酬的功能</vt:lpstr>
      <vt:lpstr>薪酬的发展简史</vt:lpstr>
      <vt:lpstr>第二节  人力资源管理体系中的薪酬管理</vt:lpstr>
      <vt:lpstr>薪酬管理与其它人力资源管理职能之间的关系</vt:lpstr>
      <vt:lpstr>薪酬管理与其它人力资源管理职能之间的关系</vt:lpstr>
      <vt:lpstr>薪酬管理的重要内容及其决策</vt:lpstr>
      <vt:lpstr>薪酬管理中的若干重要决策</vt:lpstr>
      <vt:lpstr>薪酬管理的基本流程</vt:lpstr>
      <vt:lpstr>第二章     战略性薪酬管理</vt:lpstr>
      <vt:lpstr>开篇案例—“海底捞”的秘密武器</vt:lpstr>
      <vt:lpstr>开篇案例—“海底捞”的秘密武器</vt:lpstr>
      <vt:lpstr>开篇案例—“海底捞”的秘密武器</vt:lpstr>
      <vt:lpstr>第一节  战略导向的薪酬管理</vt:lpstr>
      <vt:lpstr>战略性薪酬管理的内涵</vt:lpstr>
      <vt:lpstr>战略性薪酬管理与企业战略</vt:lpstr>
      <vt:lpstr>PowerPoint 演示文稿</vt:lpstr>
      <vt:lpstr>战略性薪酬管理对人力资源管理职能的新要求</vt:lpstr>
      <vt:lpstr>薪酬战略与公司战略的匹配</vt:lpstr>
      <vt:lpstr>创新者的竞争战略与薪酬战略</vt:lpstr>
      <vt:lpstr>成本领袖的竞争战略与薪酬战略</vt:lpstr>
      <vt:lpstr>以客户为中心者的竞争战略与薪酬战略</vt:lpstr>
      <vt:lpstr>企业生命周期中的薪酬战略：企业初创期</vt:lpstr>
      <vt:lpstr>企业生命周期中的薪酬战略：企业成长期</vt:lpstr>
      <vt:lpstr>企业生命周期中的薪酬战略：企业成熟期</vt:lpstr>
      <vt:lpstr>企业生命周期中的薪酬战略：企业衰退期</vt:lpstr>
      <vt:lpstr>第二节  从传统薪酬战略到总报酬战略</vt:lpstr>
      <vt:lpstr>传统薪酬战略下集中薪酬构成的主要特征</vt:lpstr>
      <vt:lpstr>传统薪酬存在的一些问题</vt:lpstr>
      <vt:lpstr>总战略的基本内涵</vt:lpstr>
      <vt:lpstr>总薪酬战略的基本内涵：基本薪酬</vt:lpstr>
      <vt:lpstr>总薪酬战略的基本内涵：可变薪酬</vt:lpstr>
      <vt:lpstr>总薪酬战略的基本内涵：福利</vt:lpstr>
      <vt:lpstr>总薪酬战略的主要特征</vt:lpstr>
      <vt:lpstr>总薪酬战略的主要特征</vt:lpstr>
      <vt:lpstr>Towers Perrin公司 的总报酬体系</vt:lpstr>
      <vt:lpstr>2000年美国与加拿大薪酬协会的总报酬模型</vt:lpstr>
      <vt:lpstr>美国总报酬学会的总报酬体系模型（2006）</vt:lpstr>
      <vt:lpstr>    美国总报酬学会的总报酬体系模型（2006）</vt:lpstr>
      <vt:lpstr>    组织文化与薪酬管理：组织文化与薪酬管理的关系</vt:lpstr>
      <vt:lpstr>     组织文化与薪酬管理：组织文化与薪酬管理的匹配</vt:lpstr>
      <vt:lpstr>     组织文化与薪酬管理：组织文化与薪酬管理的匹配</vt:lpstr>
      <vt:lpstr>第三章     职位薪酬体系</vt:lpstr>
      <vt:lpstr>开篇案例—A公司薪酬福利管理制度</vt:lpstr>
      <vt:lpstr>开篇案例—A公司薪酬福利管理制度</vt:lpstr>
      <vt:lpstr>PowerPoint 演示文稿</vt:lpstr>
      <vt:lpstr>第一节  职位薪酬体系和职位分析与描述</vt:lpstr>
      <vt:lpstr>职位薪酬体系的特点</vt:lpstr>
      <vt:lpstr>职位薪酬体系的优点和缺点</vt:lpstr>
      <vt:lpstr>实施职位薪资体系的前提条件</vt:lpstr>
      <vt:lpstr>职位薪资体系设计的基本流程 </vt:lpstr>
      <vt:lpstr>职位分析的含义</vt:lpstr>
      <vt:lpstr>职位说明书的编写</vt:lpstr>
      <vt:lpstr>第二节  职位评价</vt:lpstr>
      <vt:lpstr>职位评价简介</vt:lpstr>
      <vt:lpstr>职位评价的基本方法</vt:lpstr>
      <vt:lpstr>职位评价方法的分类</vt:lpstr>
      <vt:lpstr>职位评价工作的主要步骤</vt:lpstr>
      <vt:lpstr>排序法的定义及其类型</vt:lpstr>
      <vt:lpstr>直接排序法举例</vt:lpstr>
      <vt:lpstr>交替排序法举例</vt:lpstr>
      <vt:lpstr>配对比较法</vt:lpstr>
      <vt:lpstr>排序法的操作步骤</vt:lpstr>
      <vt:lpstr>排序法的评价</vt:lpstr>
      <vt:lpstr>分类法：定义</vt:lpstr>
      <vt:lpstr>分类法：操作步骤</vt:lpstr>
      <vt:lpstr>分类法举例：某工程公司</vt:lpstr>
      <vt:lpstr>分类法：优点与缺点</vt:lpstr>
      <vt:lpstr>要素计点法</vt:lpstr>
      <vt:lpstr>计点方案的设计步骤</vt:lpstr>
      <vt:lpstr>选取合适的报酬要素</vt:lpstr>
      <vt:lpstr>选取合适的报酬要素</vt:lpstr>
      <vt:lpstr>报酬子要素定义（2.1）</vt:lpstr>
      <vt:lpstr>报酬子要素定义（2.2）</vt:lpstr>
      <vt:lpstr>对每一种报酬要素的各种不同程度、水平或层次加以界定</vt:lpstr>
      <vt:lpstr>确定不同报酬要素在职位评价体系中所占的权重或者相对价值</vt:lpstr>
      <vt:lpstr>确定不同报酬要素在职位评价体系中所占的权重或者相对价值</vt:lpstr>
      <vt:lpstr>           确定每一种报酬要素的不同等级所对应的点值</vt:lpstr>
      <vt:lpstr>举例：报酬要素等级的点数确定（3.2）</vt:lpstr>
      <vt:lpstr>举例：报酬要素等级的点数确定（3.3）</vt:lpstr>
      <vt:lpstr>运用这些报酬要素来分析和评价每一个职位</vt:lpstr>
      <vt:lpstr>分类法：优点与缺点</vt:lpstr>
      <vt:lpstr>典型的职位评价方案-美国Hay Group职位评价体系</vt:lpstr>
      <vt:lpstr>知识要素模板</vt:lpstr>
      <vt:lpstr>解决问题要素模板</vt:lpstr>
      <vt:lpstr> 责任要素模板</vt:lpstr>
      <vt:lpstr>典型的职位评价方案-美世（Mercer）公司职位评价系统</vt:lpstr>
      <vt:lpstr>-美国联邦政府9要素职位评价体系</vt:lpstr>
      <vt:lpstr>      美国联邦政府职评价系统的职位等级划分 </vt:lpstr>
      <vt:lpstr>要素比较法</vt:lpstr>
      <vt:lpstr>要素比较法的优缺点</vt:lpstr>
      <vt:lpstr>三种常用职位评价方法的比较</vt:lpstr>
      <vt:lpstr>职位评价的最新发展趋势</vt:lpstr>
      <vt:lpstr>第四章  技能及能力薪酬体系</vt:lpstr>
      <vt:lpstr>开篇案例—印刷企业的生产岗位及技能等级</vt:lpstr>
      <vt:lpstr>开篇案例—印刷企业的生产岗位及技能等级</vt:lpstr>
      <vt:lpstr>第一节  技能薪酬体系</vt:lpstr>
      <vt:lpstr>技能薪资的内涵</vt:lpstr>
      <vt:lpstr>技能薪资体系的基本类型</vt:lpstr>
      <vt:lpstr>深度技能薪资计划例子</vt:lpstr>
      <vt:lpstr>技能薪资体系的基本类型</vt:lpstr>
      <vt:lpstr>广度技能薪资计划例子</vt:lpstr>
      <vt:lpstr>实施技能薪酬体系的前提</vt:lpstr>
      <vt:lpstr>技能薪酬与工作设计</vt:lpstr>
      <vt:lpstr>技能薪资体系的优点</vt:lpstr>
      <vt:lpstr>技能薪资体系的不足</vt:lpstr>
      <vt:lpstr>设计技能薪资体系的几个关键决策</vt:lpstr>
      <vt:lpstr>技能薪酬操作要点</vt:lpstr>
      <vt:lpstr>技能薪酬操作要点</vt:lpstr>
      <vt:lpstr>技能薪酬操作要点</vt:lpstr>
      <vt:lpstr>技能薪资体系的设计流程</vt:lpstr>
      <vt:lpstr>第二节  能力薪资体系</vt:lpstr>
      <vt:lpstr>能力的基本概念</vt:lpstr>
      <vt:lpstr>能力模型的类型</vt:lpstr>
      <vt:lpstr>通用电气公司人力资源能力模型</vt:lpstr>
      <vt:lpstr>能力薪酬计划设计的前提</vt:lpstr>
      <vt:lpstr>能力模型及能力薪酬方案设计的基本流程</vt:lpstr>
      <vt:lpstr>能力与能力薪酬挂钩的几种方案</vt:lpstr>
      <vt:lpstr>能力与能力薪酬挂钩的几种方案</vt:lpstr>
      <vt:lpstr>三大薪资体系的比较</vt:lpstr>
      <vt:lpstr>PowerPoint 演示文稿</vt:lpstr>
      <vt:lpstr>PowerPoint 演示文稿</vt:lpstr>
      <vt:lpstr>PowerPoint 演示文稿</vt:lpstr>
      <vt:lpstr>开篇案例—私人银行投资顾问的薪酬行情飞涨</vt:lpstr>
      <vt:lpstr>开篇案例—私人银行投资顾问的薪酬行情飞涨</vt:lpstr>
      <vt:lpstr>第一节  薪酬水平及其外部竞争性决策</vt:lpstr>
      <vt:lpstr>薪酬水平及外部竞争性的作用</vt:lpstr>
      <vt:lpstr>薪酬水平及其外部竞争性决策的类型：领袖政策</vt:lpstr>
      <vt:lpstr>薪酬水平及其外部竞争性决策的类型：领袖政策</vt:lpstr>
      <vt:lpstr>调整数据以反映组织薪资水平政策：领袖政策</vt:lpstr>
      <vt:lpstr>薪酬水平及其外部竞争性决策的类型：追随政策</vt:lpstr>
      <vt:lpstr>调整数据以反映组织薪资水平政策：追随政策</vt:lpstr>
      <vt:lpstr>薪酬水平及其外部竞争性决策的类型：拖后政策</vt:lpstr>
      <vt:lpstr>调整数据以反映组织薪资水平政策：拖后政策</vt:lpstr>
      <vt:lpstr>薪酬水平及其外部竞争性决策的类型：混合政策</vt:lpstr>
      <vt:lpstr>第二节  薪酬水平决策的主要影响因素</vt:lpstr>
      <vt:lpstr>劳动力市场对薪酬水平决策的影响</vt:lpstr>
      <vt:lpstr>劳动力需求</vt:lpstr>
      <vt:lpstr>劳动力供给</vt:lpstr>
      <vt:lpstr>劳动力需求理论及其启示</vt:lpstr>
      <vt:lpstr>劳动力供给理论及其启示</vt:lpstr>
      <vt:lpstr>产品市场对企业薪酬水平的影响</vt:lpstr>
      <vt:lpstr>企业特征要素对薪酬水平的影响</vt:lpstr>
      <vt:lpstr>第三节  市场薪酬调查</vt:lpstr>
      <vt:lpstr>薪酬调查的定义与作用</vt:lpstr>
      <vt:lpstr>薪酬调查的种类</vt:lpstr>
      <vt:lpstr>薪酬调查的目的</vt:lpstr>
      <vt:lpstr>薪酬调查的实施步骤</vt:lpstr>
      <vt:lpstr>薪酬调查中需要搜集的信息</vt:lpstr>
      <vt:lpstr>薪酬调查问卷节选</vt:lpstr>
      <vt:lpstr>薪酬调查问卷节选</vt:lpstr>
      <vt:lpstr>薪酬调查问卷节选</vt:lpstr>
      <vt:lpstr>薪酬调查问卷节选</vt:lpstr>
      <vt:lpstr>薪酬调查问卷节选</vt:lpstr>
      <vt:lpstr>薪酬调查数据的分析</vt:lpstr>
      <vt:lpstr>薪资调查数据分析：频度分析</vt:lpstr>
      <vt:lpstr>薪资调查数据分析：趋中趋势分析</vt:lpstr>
      <vt:lpstr>薪资调查数据分析：离散分析</vt:lpstr>
      <vt:lpstr>PowerPoint 演示文稿</vt:lpstr>
      <vt:lpstr>开篇案例—美国联邦政府通用薪酬标准表</vt:lpstr>
      <vt:lpstr>开篇案例—美国联邦政府通用薪酬标准表</vt:lpstr>
      <vt:lpstr>第一节  薪酬结构的原理及其设计</vt:lpstr>
      <vt:lpstr>薪酬结构确定的流程</vt:lpstr>
      <vt:lpstr>薪酬结构模型</vt:lpstr>
      <vt:lpstr>薪酬变动区间与变动比率</vt:lpstr>
      <vt:lpstr>不同职位类型及其薪酬变动比率</vt:lpstr>
      <vt:lpstr>不同薪酬变动比率所产生的影响</vt:lpstr>
      <vt:lpstr>薪资比较比率</vt:lpstr>
      <vt:lpstr>不同薪资比较比率设计对薪资差距的影响</vt:lpstr>
      <vt:lpstr>通过薪资区间变动比率与区间渗透度分析员工的长期薪资变化 </vt:lpstr>
      <vt:lpstr>薪资等级设计举例</vt:lpstr>
      <vt:lpstr>薪酬区间中值级差/区间变动比率/区间重叠</vt:lpstr>
      <vt:lpstr>薪酬区间中值级差/区间变动比率/区间重叠</vt:lpstr>
      <vt:lpstr>薪资结构设计的步骤</vt:lpstr>
      <vt:lpstr>薪资结构设计的步骤（6.1）</vt:lpstr>
      <vt:lpstr>薪资结构设计的步骤（6.2）</vt:lpstr>
      <vt:lpstr>薪资结构设计的步骤（6.3）</vt:lpstr>
      <vt:lpstr>薪资结构设计的步骤（6.4）</vt:lpstr>
      <vt:lpstr>薪资结构设计的步骤（6.5）</vt:lpstr>
      <vt:lpstr>薪资结构设计的步骤（6.6）</vt:lpstr>
      <vt:lpstr>第二节  薪酬宽带</vt:lpstr>
      <vt:lpstr>何谓“ 薪酬宽带”？</vt:lpstr>
      <vt:lpstr>传统薪资等级制与薪资宽带</vt:lpstr>
      <vt:lpstr>职位薪资体系下的宽带薪资结构</vt:lpstr>
      <vt:lpstr>宽带薪资的特点和作用</vt:lpstr>
      <vt:lpstr>传统薪资结构与宽带薪资结构的综合比较</vt:lpstr>
      <vt:lpstr>薪资结构设计的几个关键决策</vt:lpstr>
      <vt:lpstr>薪资宽带内部的差异性定价</vt:lpstr>
      <vt:lpstr>实施宽带薪资结构的几个要点</vt:lpstr>
      <vt:lpstr>通用电气零售商财务服务公司薪资宽带：一级</vt:lpstr>
      <vt:lpstr>通用电气零售商财务服务公司薪资宽带：三级</vt:lpstr>
      <vt:lpstr>通用电气零售商财务服务公司薪资宽带：五级</vt:lpstr>
      <vt:lpstr>第七章   绩效奖励</vt:lpstr>
      <vt:lpstr>开篇案例-证券分析师的薪酬难题</vt:lpstr>
      <vt:lpstr>开篇案例-证券分析师的薪酬难题</vt:lpstr>
      <vt:lpstr>第一节  绩效奖励的基本原理</vt:lpstr>
      <vt:lpstr>绩效影响因素</vt:lpstr>
      <vt:lpstr>综合激励理论</vt:lpstr>
      <vt:lpstr>激励理论：马斯洛需求层次论</vt:lpstr>
      <vt:lpstr>激励理论：赫兹伯格双因素论</vt:lpstr>
      <vt:lpstr>激励理论：期望理论</vt:lpstr>
      <vt:lpstr>激励理论：公平理论</vt:lpstr>
      <vt:lpstr>激励理论：强化理论</vt:lpstr>
      <vt:lpstr>激励理论：目标设置理论</vt:lpstr>
      <vt:lpstr>激励理论：委托-代理理论</vt:lpstr>
      <vt:lpstr>绩效奖励计划内涵</vt:lpstr>
      <vt:lpstr>绩效奖励计划：起源与作用</vt:lpstr>
      <vt:lpstr>绩效奖励计划的优点与缺点</vt:lpstr>
      <vt:lpstr>绩效奖励计划的实施要点</vt:lpstr>
      <vt:lpstr>第二节  绩效奖励的种类</vt:lpstr>
      <vt:lpstr>绩效奖励计划的类型</vt:lpstr>
      <vt:lpstr>基本薪酬增加与绩效加薪</vt:lpstr>
      <vt:lpstr>绩效加薪</vt:lpstr>
      <vt:lpstr>绩效加薪关键要素</vt:lpstr>
      <vt:lpstr>简单绩效加薪</vt:lpstr>
      <vt:lpstr>市场化绩效加薪</vt:lpstr>
      <vt:lpstr>以绩效和相对薪酬水平为基础的绩效加薪</vt:lpstr>
      <vt:lpstr>基于薪资比较比率的绩效加薪</vt:lpstr>
      <vt:lpstr>以绩效、相对薪酬水平及时间为基础的加薪计划</vt:lpstr>
      <vt:lpstr>一次性奖金</vt:lpstr>
      <vt:lpstr>月/季度浮动薪酬</vt:lpstr>
      <vt:lpstr>月/季度浮动薪酬（奖金）的确定</vt:lpstr>
      <vt:lpstr>特殊绩效认可计划案例</vt:lpstr>
      <vt:lpstr>个人奖励计划的内涵及实施条件</vt:lpstr>
      <vt:lpstr>个人绩效奖励计划的优点</vt:lpstr>
      <vt:lpstr>个人奖励计划的缺点</vt:lpstr>
      <vt:lpstr>个人绩效奖励计划---直接计件工资计划</vt:lpstr>
      <vt:lpstr>个人绩效奖励计划---标准工时计划</vt:lpstr>
      <vt:lpstr>个人奖励计划---差额计件工资计划</vt:lpstr>
      <vt:lpstr>个人奖励计划：海尔塞（Halsey）计件工资计划</vt:lpstr>
      <vt:lpstr>个人奖励计划：罗曼/甘特计件工资计划</vt:lpstr>
      <vt:lpstr>个人奖励计划——提案建议计划</vt:lpstr>
      <vt:lpstr>群体奖励计划的适应情况</vt:lpstr>
      <vt:lpstr>群体奖励计划的优缺点</vt:lpstr>
      <vt:lpstr>利润分享计划：概念与形式</vt:lpstr>
      <vt:lpstr>利润分享计划的优点</vt:lpstr>
      <vt:lpstr>利润分享计划的缺点</vt:lpstr>
      <vt:lpstr>收益分享计划：概念及其与利润分享的区别</vt:lpstr>
      <vt:lpstr>收益分享计划的优点</vt:lpstr>
      <vt:lpstr>收益分享计划的发展与演变</vt:lpstr>
      <vt:lpstr>第一代收益分享计划---斯坎伦计划</vt:lpstr>
      <vt:lpstr>第一代和第二代收益分享计划</vt:lpstr>
      <vt:lpstr>第三代收益分享计划的优点</vt:lpstr>
      <vt:lpstr>收益分享计划中的几个关键决策</vt:lpstr>
      <vt:lpstr>何谓成功分享计划？</vt:lpstr>
      <vt:lpstr>成功分享计划中的实施要点</vt:lpstr>
      <vt:lpstr>成功分享计划的设计程序</vt:lpstr>
      <vt:lpstr>成功分享计划举例</vt:lpstr>
      <vt:lpstr>基于平衡计分卡的成功分享计划</vt:lpstr>
      <vt:lpstr>小群体奖励计划或团队奖励计划</vt:lpstr>
      <vt:lpstr>一次性奖金决定矩阵</vt:lpstr>
      <vt:lpstr>长期奖励计划（3.1）</vt:lpstr>
      <vt:lpstr>长期奖励计划（3.2）</vt:lpstr>
      <vt:lpstr>长期奖励计划（3.3）</vt:lpstr>
      <vt:lpstr>股票所有权计划的类型</vt:lpstr>
      <vt:lpstr>　不同类型股权计划的权利义务比较</vt:lpstr>
      <vt:lpstr>股票期权计划存在的问题</vt:lpstr>
      <vt:lpstr>员工持股计划的典型内容</vt:lpstr>
      <vt:lpstr>员工持股计划的优点和问题</vt:lpstr>
      <vt:lpstr>美国股票期权计划的类型</vt:lpstr>
      <vt:lpstr>长期奖励计划案例之一</vt:lpstr>
      <vt:lpstr>长期奖励计划案例之二</vt:lpstr>
      <vt:lpstr>我国企业的股权激励计划</vt:lpstr>
      <vt:lpstr>我国国有企业的高层经理人员持股问题</vt:lpstr>
      <vt:lpstr>我国企业的员工持股计划</vt:lpstr>
      <vt:lpstr>我国企业的员工持股计划</vt:lpstr>
      <vt:lpstr>我国企业的员工持股计划</vt:lpstr>
      <vt:lpstr>实施股权计划以及员工持股计划应注意的问题</vt:lpstr>
      <vt:lpstr>我国企业的股票所有权计划案例</vt:lpstr>
      <vt:lpstr>第三节  特殊绩效认可计划</vt:lpstr>
      <vt:lpstr>特殊绩效认可计划</vt:lpstr>
      <vt:lpstr>特殊绩效认可计划</vt:lpstr>
      <vt:lpstr>特殊绩效认可计划对组织报酬战略的贡献</vt:lpstr>
      <vt:lpstr>特殊绩效认可计划</vt:lpstr>
      <vt:lpstr>特殊绩效认可计划的设计与实施</vt:lpstr>
      <vt:lpstr>特殊绩效认可计划的审查和评价</vt:lpstr>
      <vt:lpstr>第八章   员工福利管理</vt:lpstr>
      <vt:lpstr>开篇案例—某公司员工福利制度</vt:lpstr>
      <vt:lpstr>开篇案例—某公司员工福利制度</vt:lpstr>
      <vt:lpstr>第一节  员工福利概论</vt:lpstr>
      <vt:lpstr>员工福利的特点</vt:lpstr>
      <vt:lpstr>员工福利的影响</vt:lpstr>
      <vt:lpstr>员工福利方面存在的问题</vt:lpstr>
      <vt:lpstr>员工福利的发展趋势</vt:lpstr>
      <vt:lpstr>第二节  员工福利的种类</vt:lpstr>
      <vt:lpstr>员工福利的种类</vt:lpstr>
      <vt:lpstr>员工福利：法定社会保险</vt:lpstr>
      <vt:lpstr>员工福利：法定假期</vt:lpstr>
      <vt:lpstr>员工福利：住房公积金</vt:lpstr>
      <vt:lpstr>员工福利：企业补充保险</vt:lpstr>
      <vt:lpstr>员工福利：员工服务福利</vt:lpstr>
      <vt:lpstr>弹性福利计划—内涵</vt:lpstr>
      <vt:lpstr>弹性福利计划—实施方式</vt:lpstr>
      <vt:lpstr>第三节  员工福利的规划与管理</vt:lpstr>
      <vt:lpstr>提供什么样的福利</vt:lpstr>
      <vt:lpstr>为谁提供福利福利</vt:lpstr>
      <vt:lpstr>福利管理—处理福利申请</vt:lpstr>
      <vt:lpstr>福利管理—福利沟通</vt:lpstr>
      <vt:lpstr>福利管理—福利监控</vt:lpstr>
      <vt:lpstr>第九章   特殊员工群体薪酬管理</vt:lpstr>
      <vt:lpstr>开篇案例—三一重工公布股票期权和限制性股票激励计划</vt:lpstr>
      <vt:lpstr>开篇案例—三一重工公布股票期权和限制性股票激励计划</vt:lpstr>
      <vt:lpstr>第一节  销售人员的薪酬管理</vt:lpstr>
      <vt:lpstr>销售人员工作特征和评价指标</vt:lpstr>
      <vt:lpstr>销售人员薪酬方案：纯佣金制</vt:lpstr>
      <vt:lpstr>销售人员薪酬方案：基本薪酬+直接佣金</vt:lpstr>
      <vt:lpstr>销售人员薪酬计划：基本薪酬+间接佣金</vt:lpstr>
      <vt:lpstr>销售人员薪酬计划：基本薪酬+奖金1</vt:lpstr>
      <vt:lpstr>销售人员薪酬计划：基本薪酬+奖金2</vt:lpstr>
      <vt:lpstr>销售人员薪酬计划：基本薪酬+奖金3</vt:lpstr>
      <vt:lpstr>销售人员薪酬计划：基本薪酬+佣金+奖金</vt:lpstr>
      <vt:lpstr>销售人员薪酬方案的设计步骤</vt:lpstr>
      <vt:lpstr>销售人员薪酬方案的设计团队中角色</vt:lpstr>
      <vt:lpstr>评估现有的薪酬计划</vt:lpstr>
      <vt:lpstr>设计新的薪酬方案</vt:lpstr>
      <vt:lpstr>执行新的薪酬方案</vt:lpstr>
      <vt:lpstr>评价新的薪酬方案</vt:lpstr>
      <vt:lpstr>第二节  专业技术人员的薪酬管理</vt:lpstr>
      <vt:lpstr>专业技术人员的成熟曲线以及薪酬决定</vt:lpstr>
      <vt:lpstr>专业人员的双重职业/薪酬通道</vt:lpstr>
      <vt:lpstr>专业人员的薪酬结构</vt:lpstr>
      <vt:lpstr>第三节  外派员工的薪酬管理</vt:lpstr>
      <vt:lpstr>外派员工的定义</vt:lpstr>
      <vt:lpstr>企业国际化的不同阶段以及外派政策</vt:lpstr>
      <vt:lpstr>外派员工的定价方式</vt:lpstr>
      <vt:lpstr>几种不同外派方式的薪酬决定方式</vt:lpstr>
      <vt:lpstr>外派员工的薪酬构成</vt:lpstr>
      <vt:lpstr>第四节  管理人员的薪酬管理</vt:lpstr>
      <vt:lpstr>管理人员的构成</vt:lpstr>
      <vt:lpstr>     管理人员的特殊性和工作特征</vt:lpstr>
      <vt:lpstr> 管理人员的薪酬管理</vt:lpstr>
      <vt:lpstr> 高层管理者的薪酬管理—薪酬构成</vt:lpstr>
      <vt:lpstr>高层管理者的薪酬管理—薪酬战略</vt:lpstr>
      <vt:lpstr>第十章   薪酬预算、控制与沟通</vt:lpstr>
      <vt:lpstr>开篇案例—富士康的薪酬难题 </vt:lpstr>
      <vt:lpstr>第一节  薪酬预算</vt:lpstr>
      <vt:lpstr>薪酬预算的内涵</vt:lpstr>
      <vt:lpstr>薪酬预算的目标</vt:lpstr>
      <vt:lpstr>薪酬预算过程中的一些关键决策</vt:lpstr>
      <vt:lpstr>薪酬预算环境—外部环境</vt:lpstr>
      <vt:lpstr>薪酬预算环境—内部环境</vt:lpstr>
      <vt:lpstr>薪酬预算环境—成活成本的变动</vt:lpstr>
      <vt:lpstr>薪酬预算环境—企业现有的薪酬状况</vt:lpstr>
      <vt:lpstr>酬预算的方法—宏观接近法</vt:lpstr>
      <vt:lpstr>宏观接近法—根据薪酬费用比率推算合理的薪酬费用总额 </vt:lpstr>
      <vt:lpstr>宏观接近法—根据盈亏平衡点推断适当的薪酬费用比率 </vt:lpstr>
      <vt:lpstr>宏观接近法—根据盈亏平衡点推断适当的薪酬费用比率 </vt:lpstr>
      <vt:lpstr>宏观接近法—根据劳动分配率推算合适的薪酬费用比率</vt:lpstr>
      <vt:lpstr>薪酬预算的方法—微观接近法</vt:lpstr>
      <vt:lpstr>薪酬预算方法—微观接近法的步骤</vt:lpstr>
      <vt:lpstr>第二节  薪酬控制</vt:lpstr>
      <vt:lpstr>薪酬控制的内涵</vt:lpstr>
      <vt:lpstr>薪酬控制的难点</vt:lpstr>
      <vt:lpstr>薪酬控制的对象</vt:lpstr>
      <vt:lpstr>薪酬控制途径</vt:lpstr>
      <vt:lpstr>通过薪酬技术进行潜在的薪酬控制</vt:lpstr>
      <vt:lpstr>薪酬的税收成本控制——月薪的个人所得税问题</vt:lpstr>
      <vt:lpstr>薪酬的税收成本控制——年终奖的个人所得税问题</vt:lpstr>
      <vt:lpstr>薪酬的税收成本控制——年终奖的个人所得税问题</vt:lpstr>
      <vt:lpstr>薪酬的税收成本控制——不同年终奖与月薪结构下的个人收入所得税</vt:lpstr>
      <vt:lpstr>第三节  薪酬沟通</vt:lpstr>
      <vt:lpstr>薪酬沟通的重要性</vt:lpstr>
      <vt:lpstr>薪酬沟通中应注意的问题</vt:lpstr>
      <vt:lpstr>薪酬沟通的步骤</vt:lpstr>
      <vt:lpstr>确定沟通目标</vt:lpstr>
      <vt:lpstr>搜集相关信息</vt:lpstr>
      <vt:lpstr>制定沟通策略</vt:lpstr>
      <vt:lpstr>选择沟通媒介</vt:lpstr>
      <vt:lpstr>举行沟通会议</vt:lpstr>
      <vt:lpstr>评价沟通结果</vt:lpstr>
    </vt:vector>
  </TitlesOfParts>
  <Company>中国人民大学劳动人事学院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《薪酬管理》 COMPENSATION</dc:title>
  <dc:creator>刘 昕</dc:creator>
  <cp:lastModifiedBy>企业用户_228867344</cp:lastModifiedBy>
  <cp:revision>744</cp:revision>
  <dcterms:created xsi:type="dcterms:W3CDTF">2000-05-26T14:19:00Z</dcterms:created>
  <dcterms:modified xsi:type="dcterms:W3CDTF">2025-06-03T11:55:58Z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F2D78757067242EA814E0D008CAC09D3_12</vt:lpwstr>
  </property>
  <property fmtid="{D5CDD505-2E9C-101B-9397-08002B2CF9AE}" pid="3" name="KSOProductBuildVer">
    <vt:lpwstr>2052-12.1.0.21171</vt:lpwstr>
  </property>
</Properties>
</file>