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348" r:id="rId3"/>
    <p:sldId id="349" r:id="rId4"/>
    <p:sldId id="350" r:id="rId5"/>
    <p:sldId id="380"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8" r:id="rId23"/>
    <p:sldId id="369" r:id="rId24"/>
    <p:sldId id="370" r:id="rId25"/>
    <p:sldId id="371" r:id="rId26"/>
    <p:sldId id="372" r:id="rId27"/>
    <p:sldId id="373" r:id="rId28"/>
    <p:sldId id="374" r:id="rId29"/>
    <p:sldId id="375" r:id="rId30"/>
    <p:sldId id="376" r:id="rId31"/>
    <p:sldId id="377" r:id="rId32"/>
    <p:sldId id="378" r:id="rId33"/>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9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9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9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9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9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9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9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9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9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26" autoAdjust="0"/>
  </p:normalViewPr>
  <p:slideViewPr>
    <p:cSldViewPr showGuides="1">
      <p:cViewPr varScale="1">
        <p:scale>
          <a:sx n="105" d="100"/>
          <a:sy n="105" d="100"/>
        </p:scale>
        <p:origin x="1110" y="132"/>
      </p:cViewPr>
      <p:guideLst>
        <p:guide orient="horz" pos="2160"/>
        <p:guide pos="285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5-07T07:02:41.337"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E3D55-895D-4118-BC1A-2E7C6373D4F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3C0F1-5231-42DB-888D-E4DD15F41A8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CA3C0F1-5231-42DB-888D-E4DD15F41A8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692696"/>
            <a:ext cx="6858000" cy="2387600"/>
          </a:xfrm>
          <a:prstGeom prst="rect">
            <a:avLst/>
          </a:prstGeom>
        </p:spPr>
        <p:txBody>
          <a:bodyPr anchor="b"/>
          <a:lstStyle>
            <a:lvl1pPr algn="ctr">
              <a:defRPr sz="4000">
                <a:solidFill>
                  <a:schemeClr val="bg1"/>
                </a:solidFill>
                <a:latin typeface="黑体" panose="02010609060101010101" pitchFamily="49" charset="-122"/>
                <a:ea typeface="黑体" panose="02010609060101010101" pitchFamily="49" charset="-122"/>
              </a:defRPr>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043608" y="494116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457200" y="6245225"/>
            <a:ext cx="2133600" cy="476250"/>
          </a:xfrm>
          <a:prstGeom prst="rect">
            <a:avLst/>
          </a:prstGeom>
        </p:spPr>
        <p:txBody>
          <a:bodyPr/>
          <a:lstStyle>
            <a:lvl1pPr>
              <a:defRPr>
                <a:latin typeface="Arial" panose="020B0604020202090204" pitchFamily="34" charset="0"/>
                <a:ea typeface="宋体" panose="02010600030101010101" pitchFamily="2" charset="-122"/>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a:prstGeom prst="rect">
            <a:avLst/>
          </a:prstGeom>
        </p:spPr>
        <p:txBody>
          <a:bodyPr/>
          <a:lstStyle>
            <a:lvl1pPr>
              <a:defRPr>
                <a:latin typeface="Arial" panose="020B0604020202090204" pitchFamily="34" charset="0"/>
                <a:ea typeface="宋体" panose="02010600030101010101" pitchFamily="2" charset="-122"/>
              </a:defRPr>
            </a:lvl1pPr>
          </a:lstStyle>
          <a:p>
            <a:pPr>
              <a:defRPr/>
            </a:pPr>
            <a:endParaRPr lang="en-US" altLang="zh-CN"/>
          </a:p>
        </p:txBody>
      </p:sp>
      <p:sp>
        <p:nvSpPr>
          <p:cNvPr id="6" name="灯片编号占位符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defRPr/>
            </a:lvl1pPr>
          </a:lstStyle>
          <a:p>
            <a:fld id="{1A1DDE98-A029-487B-BB75-64AD50F2A469}"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79512" y="0"/>
            <a:ext cx="7992888" cy="836712"/>
          </a:xfrm>
          <a:prstGeom prst="rect">
            <a:avLst/>
          </a:prstGeom>
        </p:spPr>
        <p:txBody>
          <a:bodyPr/>
          <a:lstStyle>
            <a:lvl1pPr algn="l">
              <a:defRPr sz="3600">
                <a:solidFill>
                  <a:schemeClr val="bg1"/>
                </a:solidFill>
                <a:latin typeface="黑体" panose="02010609060101010101" pitchFamily="49" charset="-122"/>
                <a:ea typeface="黑体" panose="02010609060101010101" pitchFamily="49"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395536" y="1379909"/>
            <a:ext cx="8229600" cy="5145435"/>
          </a:xfrm>
          <a:prstGeom prst="rect">
            <a:avLst/>
          </a:prstGeom>
        </p:spPr>
        <p:txBody>
          <a:bodyPr/>
          <a:lstStyle>
            <a:lvl1pPr>
              <a:defRPr sz="2800"/>
            </a:lvl1pPr>
            <a:lvl2pPr>
              <a:defRPr>
                <a:solidFill>
                  <a:srgbClr val="C00000"/>
                </a:solidFill>
              </a:defRPr>
            </a:lvl2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217" name="幻灯片编号"/>
          <p:cNvSpPr txBox="1"/>
          <p:nvPr>
            <p:ph type="sldNum" sz="quarter" idx="2"/>
          </p:nvPr>
        </p:nvSpPr>
        <p:spPr>
          <a:xfrm>
            <a:off x="8356856" y="364490"/>
            <a:ext cx="181355" cy="231141"/>
          </a:xfrm>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2.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9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9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9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9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9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9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9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9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0" y="2130425"/>
            <a:ext cx="903605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eaLnBrk="1" hangingPunct="1"/>
            <a:r>
              <a:rPr lang="zh-CN" altLang="en-US" dirty="0"/>
              <a:t>第四章 区域产业结构演进</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smtClean="0"/>
              <a:t>第一节 区域产业结构演进及其度量方法</a:t>
            </a:r>
            <a:endParaRPr lang="zh-CN" altLang="en-US" dirty="0"/>
          </a:p>
        </p:txBody>
      </p:sp>
      <mc:AlternateContent xmlns:mc="http://schemas.openxmlformats.org/markup-compatibility/2006">
        <mc:Choice xmlns:a14="http://schemas.microsoft.com/office/drawing/2010/main" Requires="a14">
          <p:sp>
            <p:nvSpPr>
              <p:cNvPr id="33795" name="内容占位符 2"/>
              <p:cNvSpPr>
                <a:spLocks noGrp="1"/>
              </p:cNvSpPr>
              <p:nvPr>
                <p:ph idx="1"/>
              </p:nvPr>
            </p:nvSpPr>
            <p:spPr bwMode="auto">
              <a:xfrm>
                <a:off x="179388" y="1346264"/>
                <a:ext cx="8640762" cy="52510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altLang="zh-CN" dirty="0"/>
              </a:p>
              <a:p>
                <a:pPr marL="0" indent="0">
                  <a:buFontTx/>
                  <a:buNone/>
                  <a:defRPr/>
                </a:pPr>
                <a:r>
                  <a:rPr lang="zh-CN" altLang="en-US" sz="2000" dirty="0"/>
                  <a:t>        </a:t>
                </a:r>
                <a:endParaRPr lang="en-US" altLang="zh-CN" sz="2000" dirty="0"/>
              </a:p>
              <a:p>
                <a:pPr marL="0" indent="0">
                  <a:buNone/>
                  <a:defRPr/>
                </a:pPr>
                <a:r>
                  <a:rPr lang="zh-CN" altLang="en-US" sz="2000" dirty="0"/>
                  <a:t>        行业集中度是指某一产业规模最大的ｎ 个企业的有关数值（如生产额、销售额、职工人数、资产总额等）占整个市场或行业的份额。</a:t>
                </a:r>
                <a:r>
                  <a:rPr lang="en-US" altLang="zh-CN" sz="2000" dirty="0"/>
                  <a:t>N</a:t>
                </a:r>
                <a:r>
                  <a:rPr lang="zh-CN" altLang="en-US" sz="2000" dirty="0"/>
                  <a:t>代表产业的全部企业数。一般用</a:t>
                </a:r>
                <a:r>
                  <a:rPr lang="en-US" altLang="zh-CN" sz="2000" dirty="0"/>
                  <a:t>C4-C10</a:t>
                </a:r>
                <a:r>
                  <a:rPr lang="zh-CN" altLang="en-US" sz="2000" dirty="0"/>
                  <a:t>来衡量。</a:t>
                </a:r>
                <a:r>
                  <a:rPr lang="en-US" altLang="zh-CN" sz="2000" dirty="0"/>
                  <a:t> </a:t>
                </a:r>
                <a:endParaRPr lang="en-US" altLang="zh-CN" sz="2000" dirty="0"/>
              </a:p>
              <a:p>
                <a:pPr marL="0" indent="0" algn="ctr">
                  <a:buNone/>
                  <a:defRPr/>
                </a:pPr>
                <a14:m>
                  <m:oMath xmlns:m="http://schemas.openxmlformats.org/officeDocument/2006/math">
                    <m:r>
                      <a:rPr lang="en-US" altLang="zh-CN" sz="2000" i="1">
                        <a:latin typeface="Cambria Math" panose="02040503050406030204" pitchFamily="18" charset="0"/>
                      </a:rPr>
                      <m:t>𝐶</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𝑅</m:t>
                        </m:r>
                      </m:e>
                      <m:sub>
                        <m:r>
                          <a:rPr lang="en-US" altLang="zh-CN" sz="2000" i="1">
                            <a:latin typeface="Cambria Math" panose="02040503050406030204" pitchFamily="18" charset="0"/>
                          </a:rPr>
                          <m:t>𝑛</m:t>
                        </m:r>
                      </m:sub>
                    </m:sSub>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1</m:t>
                            </m:r>
                          </m:sub>
                          <m:sup>
                            <m:r>
                              <a:rPr lang="en-US" altLang="zh-CN" sz="2000" i="1">
                                <a:latin typeface="Cambria Math" panose="02040503050406030204" pitchFamily="18" charset="0"/>
                              </a:rPr>
                              <m:t>𝑛</m:t>
                            </m:r>
                          </m:sup>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𝑋</m:t>
                                </m:r>
                              </m:e>
                              <m:sub>
                                <m:r>
                                  <a:rPr lang="en-US" altLang="zh-CN" sz="2000" i="1">
                                    <a:latin typeface="Cambria Math" panose="02040503050406030204" pitchFamily="18" charset="0"/>
                                  </a:rPr>
                                  <m:t>𝑖</m:t>
                                </m:r>
                              </m:sub>
                            </m:sSub>
                          </m:e>
                        </m:nary>
                      </m:num>
                      <m:den>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1</m:t>
                            </m:r>
                          </m:sub>
                          <m:sup>
                            <m:r>
                              <a:rPr lang="en-US" altLang="zh-CN" sz="2000" i="1">
                                <a:latin typeface="Cambria Math" panose="02040503050406030204" pitchFamily="18" charset="0"/>
                              </a:rPr>
                              <m:t>𝑁</m:t>
                            </m:r>
                          </m:sup>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𝑋</m:t>
                                </m:r>
                              </m:e>
                              <m:sub>
                                <m:r>
                                  <a:rPr lang="en-US" altLang="zh-CN" sz="2000" i="1">
                                    <a:latin typeface="Cambria Math" panose="02040503050406030204" pitchFamily="18" charset="0"/>
                                  </a:rPr>
                                  <m:t>𝑖</m:t>
                                </m:r>
                              </m:sub>
                            </m:sSub>
                          </m:e>
                        </m:nary>
                      </m:den>
                    </m:f>
                  </m:oMath>
                </a14:m>
                <a:r>
                  <a:rPr lang="zh-CN" altLang="en-US" sz="2000" dirty="0"/>
                  <a:t>      （</a:t>
                </a:r>
                <a:r>
                  <a:rPr lang="en-US" altLang="zh-CN" sz="2000" dirty="0"/>
                  <a:t>4.2</a:t>
                </a:r>
                <a:r>
                  <a:rPr lang="zh-CN" altLang="en-US" sz="2000" dirty="0"/>
                  <a:t>）</a:t>
                </a:r>
                <a:endParaRPr lang="zh-CN" altLang="zh-CN" sz="2000" dirty="0"/>
              </a:p>
              <a:p>
                <a:pPr marL="0" indent="0">
                  <a:buFontTx/>
                  <a:buNone/>
                  <a:defRPr/>
                </a:pPr>
                <a:endParaRPr lang="en-US" altLang="zh-CN" sz="2000" dirty="0"/>
              </a:p>
              <a:p>
                <a:pPr marL="0" indent="0">
                  <a:buFontTx/>
                  <a:buNone/>
                  <a:defRPr/>
                </a:pPr>
                <a:r>
                  <a:rPr lang="zh-CN" altLang="en-US" sz="2000" dirty="0"/>
                  <a:t>         </a:t>
                </a:r>
                <a:endParaRPr lang="en-US" altLang="zh-CN" sz="2000" dirty="0"/>
              </a:p>
              <a:p>
                <a:pPr marL="0" indent="0">
                  <a:buFontTx/>
                  <a:buNone/>
                  <a:defRPr/>
                </a:pPr>
                <a:r>
                  <a:rPr lang="en-US" altLang="zh-CN" sz="2000" dirty="0"/>
                  <a:t>        </a:t>
                </a:r>
                <a:r>
                  <a:rPr lang="zh-CN" altLang="en-US" sz="2000" dirty="0"/>
                  <a:t>克鲁格曼运用洛伦兹曲线和基尼系数测定行业在区域间分配均衡度时提出空间基尼系数，依据</a:t>
                </a:r>
                <a:r>
                  <a:rPr lang="en-US" altLang="zh-CN" sz="2000" dirty="0" err="1"/>
                  <a:t>i</a:t>
                </a:r>
                <a:r>
                  <a:rPr lang="zh-CN" altLang="en-US" sz="2000" dirty="0"/>
                  <a:t>区域</a:t>
                </a:r>
                <a:r>
                  <a:rPr lang="en-US" altLang="zh-CN" sz="2000" dirty="0"/>
                  <a:t>j</a:t>
                </a:r>
                <a:r>
                  <a:rPr lang="zh-CN" altLang="en-US" sz="2000" dirty="0"/>
                  <a:t>产业构成的空间洛伦兹曲线进行计算。</a:t>
                </a:r>
                <a:endParaRPr lang="en-US" altLang="zh-CN" sz="2000" dirty="0"/>
              </a:p>
              <a:p>
                <a:pPr marL="0" indent="0">
                  <a:buFontTx/>
                  <a:buNone/>
                  <a:defRPr/>
                </a:pP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𝐼</m:t>
                        </m:r>
                      </m:e>
                      <m:sub>
                        <m:r>
                          <a:rPr lang="en-US" altLang="zh-CN" sz="2000" i="1">
                            <a:latin typeface="Cambria Math" panose="02040503050406030204" pitchFamily="18" charset="0"/>
                          </a:rPr>
                          <m:t>𝑆</m:t>
                        </m:r>
                      </m:sub>
                    </m:sSub>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𝑞</m:t>
                            </m:r>
                          </m:e>
                          <m:sub>
                            <m:r>
                              <a:rPr lang="en-US" altLang="zh-CN" sz="2000" i="1">
                                <a:latin typeface="Cambria Math" panose="02040503050406030204" pitchFamily="18" charset="0"/>
                              </a:rPr>
                              <m:t>𝑖𝑗</m:t>
                            </m:r>
                          </m:sub>
                        </m:sSub>
                      </m:num>
                      <m:den>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𝑗</m:t>
                            </m:r>
                            <m:r>
                              <a:rPr lang="en-US" altLang="zh-CN" sz="2000" i="1">
                                <a:latin typeface="Cambria Math" panose="02040503050406030204" pitchFamily="18" charset="0"/>
                              </a:rPr>
                              <m:t>=</m:t>
                            </m:r>
                            <m:r>
                              <a:rPr lang="en-US" altLang="zh-CN" sz="2000" i="1">
                                <a:latin typeface="Cambria Math" panose="02040503050406030204" pitchFamily="18" charset="0"/>
                              </a:rPr>
                              <m:t>1</m:t>
                            </m:r>
                          </m:sub>
                          <m:sup>
                            <m:r>
                              <a:rPr lang="en-US" altLang="zh-CN" sz="2000" i="1">
                                <a:latin typeface="Cambria Math" panose="02040503050406030204" pitchFamily="18" charset="0"/>
                              </a:rPr>
                              <m:t>𝑛</m:t>
                            </m:r>
                          </m:sup>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𝑞</m:t>
                                </m:r>
                              </m:e>
                              <m:sub>
                                <m:r>
                                  <a:rPr lang="en-US" altLang="zh-CN" sz="2000" i="1">
                                    <a:latin typeface="Cambria Math" panose="02040503050406030204" pitchFamily="18" charset="0"/>
                                  </a:rPr>
                                  <m:t>𝑖𝑗</m:t>
                                </m:r>
                              </m:sub>
                            </m:sSub>
                          </m:e>
                        </m:nary>
                      </m:den>
                    </m:f>
                    <m:r>
                      <a:rPr lang="zh-CN" altLang="en-US"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𝑆</m:t>
                        </m:r>
                      </m:sub>
                    </m:sSub>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𝑗</m:t>
                            </m:r>
                            <m:r>
                              <a:rPr lang="en-US" altLang="zh-CN" sz="2000" i="1">
                                <a:latin typeface="Cambria Math" panose="02040503050406030204" pitchFamily="18" charset="0"/>
                              </a:rPr>
                              <m:t>=</m:t>
                            </m:r>
                            <m:r>
                              <a:rPr lang="en-US" altLang="zh-CN" sz="2000" i="1">
                                <a:latin typeface="Cambria Math" panose="02040503050406030204" pitchFamily="18" charset="0"/>
                              </a:rPr>
                              <m:t>1</m:t>
                            </m:r>
                          </m:sub>
                          <m:sup>
                            <m:r>
                              <a:rPr lang="en-US" altLang="zh-CN" sz="2000" i="1">
                                <a:latin typeface="Cambria Math" panose="02040503050406030204" pitchFamily="18" charset="0"/>
                              </a:rPr>
                              <m:t>𝑛</m:t>
                            </m:r>
                          </m:sup>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𝑞</m:t>
                                </m:r>
                              </m:e>
                              <m:sub>
                                <m:r>
                                  <a:rPr lang="en-US" altLang="zh-CN" sz="2000" i="1">
                                    <a:latin typeface="Cambria Math" panose="02040503050406030204" pitchFamily="18" charset="0"/>
                                  </a:rPr>
                                  <m:t>𝑖𝑗</m:t>
                                </m:r>
                              </m:sub>
                            </m:sSub>
                          </m:e>
                        </m:nary>
                      </m:num>
                      <m:den>
                        <m:nary>
                          <m:naryPr>
                            <m:chr m:val="∑"/>
                            <m:limLoc m:val="undOvr"/>
                            <m:supHide m:val="on"/>
                            <m:ctrlPr>
                              <a:rPr lang="zh-CN" altLang="zh-CN" sz="2000" i="1">
                                <a:latin typeface="Cambria Math" panose="02040503050406030204" pitchFamily="18" charset="0"/>
                              </a:rPr>
                            </m:ctrlPr>
                          </m:naryPr>
                          <m:sub>
                            <m:r>
                              <a:rPr lang="en-US" altLang="zh-CN" sz="2000" i="1">
                                <a:latin typeface="Cambria Math" panose="02040503050406030204" pitchFamily="18" charset="0"/>
                              </a:rPr>
                              <m:t>𝑖</m:t>
                            </m:r>
                          </m:sub>
                          <m:sup/>
                          <m:e>
                            <m:nary>
                              <m:naryPr>
                                <m:chr m:val="∑"/>
                                <m:limLoc m:val="undOvr"/>
                                <m:supHide m:val="on"/>
                                <m:ctrlPr>
                                  <a:rPr lang="zh-CN" altLang="zh-CN" sz="2000" i="1">
                                    <a:latin typeface="Cambria Math" panose="02040503050406030204" pitchFamily="18" charset="0"/>
                                  </a:rPr>
                                </m:ctrlPr>
                              </m:naryPr>
                              <m:sub>
                                <m:r>
                                  <a:rPr lang="en-US" altLang="zh-CN" sz="2000" i="1">
                                    <a:latin typeface="Cambria Math" panose="02040503050406030204" pitchFamily="18" charset="0"/>
                                  </a:rPr>
                                  <m:t>𝑗</m:t>
                                </m:r>
                              </m:sub>
                              <m:sup/>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𝑞</m:t>
                                    </m:r>
                                  </m:e>
                                  <m:sub>
                                    <m:r>
                                      <a:rPr lang="en-US" altLang="zh-CN" sz="2000" i="1">
                                        <a:latin typeface="Cambria Math" panose="02040503050406030204" pitchFamily="18" charset="0"/>
                                      </a:rPr>
                                      <m:t>𝑖𝑗</m:t>
                                    </m:r>
                                  </m:sub>
                                </m:sSub>
                              </m:e>
                            </m:nary>
                          </m:e>
                        </m:nary>
                      </m:den>
                    </m:f>
                  </m:oMath>
                </a14:m>
                <a:r>
                  <a:rPr lang="zh-CN" altLang="en-US" sz="2000" dirty="0"/>
                  <a:t>，</a:t>
                </a:r>
                <a:r>
                  <a:rPr lang="zh-CN" altLang="zh-CN" sz="2000" dirty="0"/>
                  <a:t> </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𝑞</m:t>
                        </m:r>
                      </m:e>
                      <m:sub>
                        <m:r>
                          <a:rPr lang="en-US" altLang="zh-CN" sz="2000" i="1">
                            <a:latin typeface="Cambria Math" panose="02040503050406030204" pitchFamily="18" charset="0"/>
                          </a:rPr>
                          <m:t>𝑖𝑗</m:t>
                        </m:r>
                      </m:sub>
                    </m:sSub>
                  </m:oMath>
                </a14:m>
                <a:r>
                  <a:rPr lang="zh-CN" altLang="en-US" sz="2000" dirty="0"/>
                  <a:t>表示</a:t>
                </a:r>
                <a:r>
                  <a:rPr lang="en-US" altLang="zh-CN" sz="2000" dirty="0" err="1"/>
                  <a:t>i</a:t>
                </a:r>
                <a:r>
                  <a:rPr lang="zh-CN" altLang="en-US" sz="2000" dirty="0"/>
                  <a:t>区域</a:t>
                </a:r>
                <a:r>
                  <a:rPr lang="en-US" altLang="zh-CN" sz="2000" dirty="0"/>
                  <a:t>j</a:t>
                </a:r>
                <a:r>
                  <a:rPr lang="zh-CN" altLang="en-US" sz="2000" dirty="0"/>
                  <a:t>产业的产值，</a:t>
                </a:r>
                <a:r>
                  <a:rPr lang="zh-CN" altLang="zh-CN" sz="2000" dirty="0"/>
                  <a:t> </a:t>
                </a:r>
                <a14:m>
                  <m:oMath xmlns:m="http://schemas.openxmlformats.org/officeDocument/2006/math">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𝑗</m:t>
                        </m:r>
                        <m:r>
                          <a:rPr lang="en-US" altLang="zh-CN" sz="2000" i="1">
                            <a:latin typeface="Cambria Math" panose="02040503050406030204" pitchFamily="18" charset="0"/>
                          </a:rPr>
                          <m:t>=</m:t>
                        </m:r>
                        <m:r>
                          <a:rPr lang="en-US" altLang="zh-CN" sz="2000" i="1">
                            <a:latin typeface="Cambria Math" panose="02040503050406030204" pitchFamily="18" charset="0"/>
                          </a:rPr>
                          <m:t>1</m:t>
                        </m:r>
                      </m:sub>
                      <m:sup>
                        <m:r>
                          <a:rPr lang="en-US" altLang="zh-CN" sz="2000" i="1">
                            <a:latin typeface="Cambria Math" panose="02040503050406030204" pitchFamily="18" charset="0"/>
                          </a:rPr>
                          <m:t>𝑛</m:t>
                        </m:r>
                      </m:sup>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𝑞</m:t>
                            </m:r>
                          </m:e>
                          <m:sub>
                            <m:r>
                              <a:rPr lang="en-US" altLang="zh-CN" sz="2000" i="1">
                                <a:latin typeface="Cambria Math" panose="02040503050406030204" pitchFamily="18" charset="0"/>
                              </a:rPr>
                              <m:t>𝑖𝑗</m:t>
                            </m:r>
                          </m:sub>
                        </m:sSub>
                      </m:e>
                    </m:nary>
                  </m:oMath>
                </a14:m>
                <a:r>
                  <a:rPr lang="zh-CN" altLang="en-US" sz="2000" dirty="0"/>
                  <a:t>表示</a:t>
                </a:r>
                <a:r>
                  <a:rPr lang="en-US" altLang="zh-CN" sz="2000" dirty="0" err="1"/>
                  <a:t>i</a:t>
                </a:r>
                <a:r>
                  <a:rPr lang="zh-CN" altLang="en-US" sz="2000" dirty="0"/>
                  <a:t>区域的工业总产值，</a:t>
                </a:r>
                <a:r>
                  <a:rPr lang="zh-CN" altLang="zh-CN" sz="2000" dirty="0"/>
                  <a:t> </a:t>
                </a:r>
                <a14:m>
                  <m:oMath xmlns:m="http://schemas.openxmlformats.org/officeDocument/2006/math">
                    <m:nary>
                      <m:naryPr>
                        <m:chr m:val="∑"/>
                        <m:limLoc m:val="undOvr"/>
                        <m:supHide m:val="on"/>
                        <m:ctrlPr>
                          <a:rPr lang="zh-CN" altLang="zh-CN" sz="2000" i="1">
                            <a:latin typeface="Cambria Math" panose="02040503050406030204" pitchFamily="18" charset="0"/>
                          </a:rPr>
                        </m:ctrlPr>
                      </m:naryPr>
                      <m:sub>
                        <m:r>
                          <a:rPr lang="en-US" altLang="zh-CN" sz="2000" i="1">
                            <a:latin typeface="Cambria Math" panose="02040503050406030204" pitchFamily="18" charset="0"/>
                          </a:rPr>
                          <m:t>𝑗</m:t>
                        </m:r>
                      </m:sub>
                      <m:sup/>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𝑞</m:t>
                            </m:r>
                          </m:e>
                          <m:sub>
                            <m:r>
                              <a:rPr lang="en-US" altLang="zh-CN" sz="2000" i="1">
                                <a:latin typeface="Cambria Math" panose="02040503050406030204" pitchFamily="18" charset="0"/>
                              </a:rPr>
                              <m:t>𝑖𝑗</m:t>
                            </m:r>
                          </m:sub>
                        </m:sSub>
                      </m:e>
                    </m:nary>
                  </m:oMath>
                </a14:m>
                <a:r>
                  <a:rPr lang="zh-CN" altLang="en-US" sz="2000" dirty="0"/>
                  <a:t>表示产业</a:t>
                </a:r>
                <a:r>
                  <a:rPr lang="en-US" altLang="zh-CN" sz="2000" dirty="0"/>
                  <a:t>j</a:t>
                </a:r>
                <a:r>
                  <a:rPr lang="zh-CN" altLang="en-US" sz="2000" dirty="0"/>
                  <a:t>的全国工业总产值，</a:t>
                </a:r>
                <a:r>
                  <a:rPr lang="zh-CN" altLang="zh-CN" sz="2000" dirty="0"/>
                  <a:t> </a:t>
                </a:r>
                <a14:m>
                  <m:oMath xmlns:m="http://schemas.openxmlformats.org/officeDocument/2006/math">
                    <m:nary>
                      <m:naryPr>
                        <m:chr m:val="∑"/>
                        <m:limLoc m:val="undOvr"/>
                        <m:supHide m:val="on"/>
                        <m:ctrlPr>
                          <a:rPr lang="zh-CN" altLang="zh-CN" sz="2000" i="1">
                            <a:latin typeface="Cambria Math" panose="02040503050406030204" pitchFamily="18" charset="0"/>
                          </a:rPr>
                        </m:ctrlPr>
                      </m:naryPr>
                      <m:sub>
                        <m:r>
                          <a:rPr lang="en-US" altLang="zh-CN" sz="2000" i="1">
                            <a:latin typeface="Cambria Math" panose="02040503050406030204" pitchFamily="18" charset="0"/>
                          </a:rPr>
                          <m:t>𝑖</m:t>
                        </m:r>
                      </m:sub>
                      <m:sup/>
                      <m:e>
                        <m:nary>
                          <m:naryPr>
                            <m:chr m:val="∑"/>
                            <m:limLoc m:val="undOvr"/>
                            <m:supHide m:val="on"/>
                            <m:ctrlPr>
                              <a:rPr lang="zh-CN" altLang="zh-CN" sz="2000" i="1">
                                <a:latin typeface="Cambria Math" panose="02040503050406030204" pitchFamily="18" charset="0"/>
                              </a:rPr>
                            </m:ctrlPr>
                          </m:naryPr>
                          <m:sub>
                            <m:r>
                              <a:rPr lang="en-US" altLang="zh-CN" sz="2000" i="1">
                                <a:latin typeface="Cambria Math" panose="02040503050406030204" pitchFamily="18" charset="0"/>
                              </a:rPr>
                              <m:t>𝑗</m:t>
                            </m:r>
                          </m:sub>
                          <m:sup/>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𝑞</m:t>
                                </m:r>
                              </m:e>
                              <m:sub>
                                <m:r>
                                  <a:rPr lang="en-US" altLang="zh-CN" sz="2000" i="1">
                                    <a:latin typeface="Cambria Math" panose="02040503050406030204" pitchFamily="18" charset="0"/>
                                  </a:rPr>
                                  <m:t>𝑖𝑗</m:t>
                                </m:r>
                              </m:sub>
                            </m:sSub>
                          </m:e>
                        </m:nary>
                      </m:e>
                    </m:nary>
                  </m:oMath>
                </a14:m>
                <a:r>
                  <a:rPr lang="zh-CN" altLang="en-US" sz="2000" dirty="0"/>
                  <a:t>表示全国工业总产值。</a:t>
                </a:r>
                <a:endParaRPr lang="zh-CN" altLang="zh-CN" sz="2000" dirty="0"/>
              </a:p>
              <a:p>
                <a:pPr marL="0" indent="0">
                  <a:buNone/>
                  <a:defRPr/>
                </a:pPr>
                <a:endParaRPr lang="zh-CN" altLang="zh-CN" dirty="0"/>
              </a:p>
              <a:p>
                <a:pPr marL="0" indent="0">
                  <a:buFontTx/>
                  <a:buNone/>
                  <a:defRPr/>
                </a:pPr>
                <a:endParaRPr lang="en-US" altLang="zh-CN" sz="2000" dirty="0"/>
              </a:p>
              <a:p>
                <a:pPr marL="0" indent="0">
                  <a:buFontTx/>
                  <a:buNone/>
                  <a:defRPr/>
                </a:pPr>
                <a:r>
                  <a:rPr lang="en-US" altLang="zh-CN" sz="2000" dirty="0"/>
                  <a:t>        </a:t>
                </a:r>
                <a:endParaRPr lang="en-US" altLang="zh-CN" sz="2000" dirty="0"/>
              </a:p>
            </p:txBody>
          </p:sp>
        </mc:Choice>
        <mc:Fallback>
          <p:sp>
            <p:nvSpPr>
              <p:cNvPr id="33795" name="内容占位符 2"/>
              <p:cNvSpPr>
                <a:spLocks noRot="1" noChangeAspect="1" noMove="1" noResize="1" noEditPoints="1" noAdjustHandles="1" noChangeArrowheads="1" noChangeShapeType="1" noTextEdit="1"/>
              </p:cNvSpPr>
              <p:nvPr>
                <p:ph idx="1"/>
              </p:nvPr>
            </p:nvSpPr>
            <p:spPr bwMode="auto">
              <a:xfrm>
                <a:off x="179388" y="1346264"/>
                <a:ext cx="8640762" cy="5251088"/>
              </a:xfrm>
              <a:blipFill rotWithShape="1">
                <a:blip r:embed="rId1"/>
                <a:stretch>
                  <a:fillRect l="-4" t="-1" b="-25570"/>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4" name="矩形: 圆角 39"/>
          <p:cNvSpPr/>
          <p:nvPr/>
        </p:nvSpPr>
        <p:spPr>
          <a:xfrm>
            <a:off x="323850" y="1277652"/>
            <a:ext cx="4536182" cy="49516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anose="02010609060101010101" pitchFamily="49" charset="-122"/>
                <a:ea typeface="仿宋" panose="02010609060101010101" pitchFamily="49" charset="-122"/>
              </a:rPr>
              <a:t>4</a:t>
            </a:r>
            <a:r>
              <a:rPr lang="zh-CN" altLang="en-US" sz="2400" b="1" dirty="0">
                <a:solidFill>
                  <a:prstClr val="black"/>
                </a:solidFill>
                <a:latin typeface="仿宋" panose="02010609060101010101" pitchFamily="49" charset="-122"/>
                <a:ea typeface="仿宋" panose="02010609060101010101" pitchFamily="49" charset="-122"/>
              </a:rPr>
              <a:t>、产业聚集与分散的度量方法</a:t>
            </a:r>
            <a:endParaRPr lang="zh-CN" altLang="en-US" sz="2400" b="1" dirty="0">
              <a:solidFill>
                <a:prstClr val="black"/>
              </a:solidFill>
              <a:latin typeface="仿宋" panose="02010609060101010101" pitchFamily="49" charset="-122"/>
              <a:ea typeface="仿宋" panose="02010609060101010101" pitchFamily="49" charset="-122"/>
            </a:endParaRPr>
          </a:p>
        </p:txBody>
      </p:sp>
      <p:sp>
        <p:nvSpPr>
          <p:cNvPr id="5" name="矩形: 圆角 39"/>
          <p:cNvSpPr/>
          <p:nvPr/>
        </p:nvSpPr>
        <p:spPr>
          <a:xfrm>
            <a:off x="683568" y="1844824"/>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1.</a:t>
            </a:r>
            <a:r>
              <a:rPr lang="zh-CN" altLang="en-US" sz="2000" b="1" dirty="0">
                <a:solidFill>
                  <a:prstClr val="black"/>
                </a:solidFill>
                <a:latin typeface="仿宋" panose="02010609060101010101" pitchFamily="49" charset="-122"/>
                <a:ea typeface="仿宋" panose="02010609060101010101" pitchFamily="49" charset="-122"/>
              </a:rPr>
              <a:t>行业集中度</a:t>
            </a:r>
            <a:endParaRPr lang="zh-CN" altLang="en-US" sz="2000" b="1" dirty="0">
              <a:solidFill>
                <a:prstClr val="black"/>
              </a:solidFill>
              <a:latin typeface="仿宋" panose="02010609060101010101" pitchFamily="49" charset="-122"/>
              <a:ea typeface="仿宋" panose="02010609060101010101" pitchFamily="49" charset="-122"/>
            </a:endParaRPr>
          </a:p>
        </p:txBody>
      </p:sp>
      <p:sp>
        <p:nvSpPr>
          <p:cNvPr id="6" name="矩形: 圆角 39"/>
          <p:cNvSpPr/>
          <p:nvPr/>
        </p:nvSpPr>
        <p:spPr>
          <a:xfrm>
            <a:off x="683568" y="4029184"/>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2.</a:t>
            </a:r>
            <a:r>
              <a:rPr lang="zh-CN" altLang="en-US" sz="2000" b="1" dirty="0">
                <a:solidFill>
                  <a:prstClr val="black"/>
                </a:solidFill>
                <a:latin typeface="仿宋" panose="02010609060101010101" pitchFamily="49" charset="-122"/>
                <a:ea typeface="仿宋" panose="02010609060101010101" pitchFamily="49" charset="-122"/>
              </a:rPr>
              <a:t>空间基尼系数</a:t>
            </a:r>
            <a:endParaRPr lang="zh-CN" altLang="en-US" sz="2000" b="1" dirty="0">
              <a:solidFill>
                <a:prstClr val="black"/>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smtClean="0"/>
              <a:t>第一节 区域产业结构演进及其度量方法</a:t>
            </a:r>
            <a:endParaRPr lang="zh-CN" altLang="en-US" dirty="0"/>
          </a:p>
        </p:txBody>
      </p:sp>
      <mc:AlternateContent xmlns:mc="http://schemas.openxmlformats.org/markup-compatibility/2006">
        <mc:Choice xmlns:a14="http://schemas.microsoft.com/office/drawing/2010/main" Requires="a14">
          <p:sp>
            <p:nvSpPr>
              <p:cNvPr id="33795" name="内容占位符 2"/>
              <p:cNvSpPr>
                <a:spLocks noGrp="1"/>
              </p:cNvSpPr>
              <p:nvPr>
                <p:ph idx="1"/>
              </p:nvPr>
            </p:nvSpPr>
            <p:spPr bwMode="auto">
              <a:xfrm>
                <a:off x="179388" y="803456"/>
                <a:ext cx="8640762" cy="52510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altLang="zh-CN" dirty="0"/>
              </a:p>
              <a:p>
                <a:pPr marL="0" indent="0">
                  <a:buFontTx/>
                  <a:buNone/>
                  <a:defRPr/>
                </a:pPr>
                <a:r>
                  <a:rPr lang="zh-CN" altLang="en-US" sz="2000" dirty="0"/>
                  <a:t>        </a:t>
                </a:r>
                <a:endParaRPr lang="en-US" altLang="zh-CN" sz="2000" dirty="0"/>
              </a:p>
              <a:p>
                <a:pPr marL="0" indent="0">
                  <a:buFontTx/>
                  <a:buNone/>
                  <a:defRPr/>
                </a:pPr>
                <a:endParaRPr lang="en-US" altLang="zh-CN" sz="2000" dirty="0"/>
              </a:p>
              <a:p>
                <a:pPr marL="0" indent="0">
                  <a:buNone/>
                </a:pPr>
                <a:r>
                  <a:rPr lang="zh-CN" altLang="en-US" sz="2000" dirty="0"/>
                  <a:t>       以</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𝑆</m:t>
                        </m:r>
                      </m:sub>
                    </m:sSub>
                  </m:oMath>
                </a14:m>
                <a:r>
                  <a:rPr lang="zh-CN" altLang="en-US" sz="2000" dirty="0"/>
                  <a:t>为横轴，</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𝐼</m:t>
                        </m:r>
                      </m:e>
                      <m:sub>
                        <m:r>
                          <a:rPr lang="en-US" altLang="zh-CN" sz="2000" i="1">
                            <a:latin typeface="Cambria Math" panose="02040503050406030204" pitchFamily="18" charset="0"/>
                          </a:rPr>
                          <m:t>𝑆</m:t>
                        </m:r>
                      </m:sub>
                    </m:sSub>
                  </m:oMath>
                </a14:m>
                <a:r>
                  <a:rPr lang="zh-CN" altLang="en-US" sz="2000" dirty="0"/>
                  <a:t>为纵轴画出洛伦兹曲线，计算空间基尼系数，</a:t>
                </a:r>
                <a:endParaRPr lang="en-US" altLang="zh-CN" sz="2000" dirty="0"/>
              </a:p>
              <a:p>
                <a:pPr marL="0" indent="0" algn="ctr">
                  <a:buNone/>
                </a:pPr>
                <a14:m>
                  <m:oMath xmlns:m="http://schemas.openxmlformats.org/officeDocument/2006/math">
                    <m:r>
                      <a:rPr lang="en-US" altLang="zh-CN" sz="2000" i="1">
                        <a:latin typeface="Cambria Math" panose="02040503050406030204" pitchFamily="18" charset="0"/>
                      </a:rPr>
                      <m:t>𝐺</m:t>
                    </m:r>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𝑆</m:t>
                            </m:r>
                          </m:e>
                          <m:sub>
                            <m:r>
                              <a:rPr lang="en-US" altLang="zh-CN" sz="2000" i="1">
                                <a:latin typeface="Cambria Math" panose="02040503050406030204" pitchFamily="18" charset="0"/>
                              </a:rPr>
                              <m:t>𝐴</m:t>
                            </m:r>
                          </m:sub>
                        </m:sSub>
                      </m:num>
                      <m:den>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𝑆</m:t>
                            </m:r>
                          </m:e>
                          <m:sub>
                            <m:r>
                              <a:rPr lang="en-US" altLang="zh-CN" sz="2000" i="1">
                                <a:latin typeface="Cambria Math" panose="02040503050406030204" pitchFamily="18" charset="0"/>
                              </a:rPr>
                              <m:t>𝐴</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𝑆</m:t>
                            </m:r>
                          </m:e>
                          <m:sub>
                            <m:r>
                              <a:rPr lang="en-US" altLang="zh-CN" sz="2000" i="1">
                                <a:latin typeface="Cambria Math" panose="02040503050406030204" pitchFamily="18" charset="0"/>
                              </a:rPr>
                              <m:t>𝐵</m:t>
                            </m:r>
                          </m:sub>
                        </m:sSub>
                      </m:den>
                    </m:f>
                  </m:oMath>
                </a14:m>
                <a:r>
                  <a:rPr lang="zh-CN" altLang="en-US" sz="2000" dirty="0"/>
                  <a:t>      （</a:t>
                </a:r>
                <a:r>
                  <a:rPr lang="en-US" altLang="zh-CN" sz="2000" dirty="0"/>
                  <a:t>4.3</a:t>
                </a:r>
                <a:r>
                  <a:rPr lang="zh-CN" altLang="en-US" sz="2000" dirty="0"/>
                  <a:t>）</a:t>
                </a:r>
                <a:endParaRPr lang="zh-CN" altLang="zh-CN" sz="2000" dirty="0"/>
              </a:p>
              <a:p>
                <a:pPr marL="0" indent="0">
                  <a:buNone/>
                </a:pPr>
                <a:endParaRPr lang="zh-CN" altLang="zh-CN" sz="2000" dirty="0"/>
              </a:p>
              <a:p>
                <a:pPr marL="0" indent="0">
                  <a:buFontTx/>
                  <a:buNone/>
                  <a:defRPr/>
                </a:pPr>
                <a:endParaRPr lang="en-US" altLang="zh-CN" sz="2000" dirty="0"/>
              </a:p>
              <a:p>
                <a:pPr marL="0" indent="0">
                  <a:buFontTx/>
                  <a:buNone/>
                  <a:defRPr/>
                </a:pPr>
                <a:r>
                  <a:rPr lang="en-US" altLang="zh-CN" sz="2000" dirty="0"/>
                  <a:t>        </a:t>
                </a:r>
                <a:endParaRPr lang="en-US" altLang="zh-CN" sz="2000" dirty="0"/>
              </a:p>
            </p:txBody>
          </p:sp>
        </mc:Choice>
        <mc:Fallback>
          <p:sp>
            <p:nvSpPr>
              <p:cNvPr id="33795" name="内容占位符 2"/>
              <p:cNvSpPr>
                <a:spLocks noRot="1" noChangeAspect="1" noMove="1" noResize="1" noEditPoints="1" noAdjustHandles="1" noChangeArrowheads="1" noChangeShapeType="1" noTextEdit="1"/>
              </p:cNvSpPr>
              <p:nvPr>
                <p:ph idx="1"/>
              </p:nvPr>
            </p:nvSpPr>
            <p:spPr bwMode="auto">
              <a:xfrm>
                <a:off x="179388" y="803456"/>
                <a:ext cx="8640762" cy="5251088"/>
              </a:xfrm>
              <a:blipFill rotWithShape="1">
                <a:blip r:embed="rId1"/>
                <a:stretch>
                  <a:fillRect l="-4" t="-3" b="9"/>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矩形: 圆角 39"/>
          <p:cNvSpPr/>
          <p:nvPr/>
        </p:nvSpPr>
        <p:spPr>
          <a:xfrm>
            <a:off x="611560" y="1412776"/>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2.</a:t>
            </a:r>
            <a:r>
              <a:rPr lang="zh-CN" altLang="en-US" sz="2000" b="1" dirty="0">
                <a:solidFill>
                  <a:prstClr val="black"/>
                </a:solidFill>
                <a:latin typeface="仿宋" panose="02010609060101010101" pitchFamily="49" charset="-122"/>
                <a:ea typeface="仿宋" panose="02010609060101010101" pitchFamily="49" charset="-122"/>
              </a:rPr>
              <a:t>空间基尼系数</a:t>
            </a:r>
            <a:endParaRPr lang="zh-CN" altLang="en-US" sz="2000" b="1" dirty="0">
              <a:solidFill>
                <a:prstClr val="black"/>
              </a:solidFill>
              <a:latin typeface="仿宋" panose="02010609060101010101" pitchFamily="49" charset="-122"/>
              <a:ea typeface="仿宋" panose="02010609060101010101" pitchFamily="49" charset="-122"/>
            </a:endParaRPr>
          </a:p>
        </p:txBody>
      </p:sp>
      <p:pic>
        <p:nvPicPr>
          <p:cNvPr id="2" name="图片 1"/>
          <p:cNvPicPr>
            <a:picLocks noChangeAspect="1"/>
          </p:cNvPicPr>
          <p:nvPr/>
        </p:nvPicPr>
        <p:blipFill>
          <a:blip r:embed="rId2"/>
          <a:stretch>
            <a:fillRect/>
          </a:stretch>
        </p:blipFill>
        <p:spPr>
          <a:xfrm>
            <a:off x="2411760" y="3068960"/>
            <a:ext cx="3823043" cy="370938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smtClean="0"/>
              <a:t>第一节 区域产业结构演进及其度量方法</a:t>
            </a:r>
            <a:endParaRPr lang="zh-CN" altLang="en-US" dirty="0"/>
          </a:p>
        </p:txBody>
      </p:sp>
      <mc:AlternateContent xmlns:mc="http://schemas.openxmlformats.org/markup-compatibility/2006">
        <mc:Choice xmlns:a14="http://schemas.microsoft.com/office/drawing/2010/main" Requires="a14">
          <p:sp>
            <p:nvSpPr>
              <p:cNvPr id="33795" name="内容占位符 2"/>
              <p:cNvSpPr>
                <a:spLocks noGrp="1"/>
              </p:cNvSpPr>
              <p:nvPr>
                <p:ph idx="1"/>
              </p:nvPr>
            </p:nvSpPr>
            <p:spPr bwMode="auto">
              <a:xfrm>
                <a:off x="740192" y="976630"/>
                <a:ext cx="8065020" cy="52510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altLang="zh-CN" dirty="0"/>
              </a:p>
              <a:p>
                <a:pPr marL="0" indent="0">
                  <a:buFontTx/>
                  <a:buNone/>
                  <a:defRPr/>
                </a:pPr>
                <a:r>
                  <a:rPr lang="zh-CN" altLang="en-US" sz="2000" dirty="0"/>
                  <a:t>        </a:t>
                </a:r>
                <a:endParaRPr lang="en-US" altLang="zh-CN" sz="2000" dirty="0"/>
              </a:p>
              <a:p>
                <a:pPr marL="0" indent="0">
                  <a:buNone/>
                </a:pPr>
                <a:r>
                  <a:rPr lang="zh-CN" altLang="en-US" sz="2000" dirty="0"/>
                  <a:t>       即</a:t>
                </a:r>
                <a:r>
                  <a:rPr lang="en-US" altLang="zh-CN" sz="2000" dirty="0"/>
                  <a:t>H</a:t>
                </a:r>
                <a:r>
                  <a:rPr lang="zh-CN" altLang="en-US" sz="2000" dirty="0"/>
                  <a:t>指数，计算公式为：</a:t>
                </a:r>
                <a:endParaRPr lang="en-US" altLang="zh-CN" sz="2000" dirty="0"/>
              </a:p>
              <a:p>
                <a:pPr marL="0" indent="0" algn="ctr">
                  <a:buNone/>
                </a:pPr>
                <a14:m>
                  <m:oMath xmlns:m="http://schemas.openxmlformats.org/officeDocument/2006/math">
                    <m:r>
                      <a:rPr lang="en-US" altLang="zh-CN" sz="2000" i="1">
                        <a:latin typeface="Cambria Math" panose="02040503050406030204" pitchFamily="18" charset="0"/>
                      </a:rPr>
                      <m:t>𝐻</m:t>
                    </m:r>
                    <m:r>
                      <a:rPr lang="en-US" altLang="zh-CN" sz="2000" i="1">
                        <a:latin typeface="Cambria Math" panose="02040503050406030204" pitchFamily="18" charset="0"/>
                      </a:rPr>
                      <m:t>=</m:t>
                    </m:r>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𝑗</m:t>
                        </m:r>
                        <m:r>
                          <a:rPr lang="en-US" altLang="zh-CN" sz="2000" i="1">
                            <a:latin typeface="Cambria Math" panose="02040503050406030204" pitchFamily="18" charset="0"/>
                          </a:rPr>
                          <m:t>=</m:t>
                        </m:r>
                        <m:r>
                          <a:rPr lang="en-US" altLang="zh-CN" sz="2000" i="1">
                            <a:latin typeface="Cambria Math" panose="02040503050406030204" pitchFamily="18" charset="0"/>
                          </a:rPr>
                          <m:t>1</m:t>
                        </m:r>
                      </m:sub>
                      <m:sup>
                        <m:r>
                          <a:rPr lang="en-US" altLang="zh-CN" sz="2000" i="1">
                            <a:latin typeface="Cambria Math" panose="02040503050406030204" pitchFamily="18" charset="0"/>
                          </a:rPr>
                          <m:t>𝑁</m:t>
                        </m:r>
                      </m:sup>
                      <m:e>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𝑆</m:t>
                            </m:r>
                          </m:e>
                          <m:sub>
                            <m:r>
                              <a:rPr lang="en-US" altLang="zh-CN" sz="2000" i="1">
                                <a:latin typeface="Cambria Math" panose="02040503050406030204" pitchFamily="18" charset="0"/>
                              </a:rPr>
                              <m:t>𝑗</m:t>
                            </m:r>
                          </m:sub>
                          <m:sup>
                            <m:r>
                              <a:rPr lang="en-US" altLang="zh-CN" sz="2000" i="1">
                                <a:latin typeface="Cambria Math" panose="02040503050406030204" pitchFamily="18" charset="0"/>
                              </a:rPr>
                              <m:t>2</m:t>
                            </m:r>
                          </m:sup>
                        </m:sSubSup>
                      </m:e>
                    </m:nary>
                    <m:r>
                      <a:rPr lang="en-US" altLang="zh-CN" sz="2000" i="1">
                        <a:latin typeface="Cambria Math" panose="02040503050406030204" pitchFamily="18" charset="0"/>
                      </a:rPr>
                      <m:t>=</m:t>
                    </m:r>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𝑗</m:t>
                        </m:r>
                        <m:r>
                          <a:rPr lang="en-US" altLang="zh-CN" sz="2000" i="1">
                            <a:latin typeface="Cambria Math" panose="02040503050406030204" pitchFamily="18" charset="0"/>
                          </a:rPr>
                          <m:t>=</m:t>
                        </m:r>
                        <m:r>
                          <a:rPr lang="en-US" altLang="zh-CN" sz="2000" i="1">
                            <a:latin typeface="Cambria Math" panose="02040503050406030204" pitchFamily="18" charset="0"/>
                          </a:rPr>
                          <m:t>1</m:t>
                        </m:r>
                      </m:sub>
                      <m:sup>
                        <m:r>
                          <a:rPr lang="en-US" altLang="zh-CN" sz="2000" i="1">
                            <a:latin typeface="Cambria Math" panose="02040503050406030204" pitchFamily="18" charset="0"/>
                          </a:rPr>
                          <m:t>𝑁</m:t>
                        </m:r>
                      </m:sup>
                      <m:e>
                        <m:sSup>
                          <m:sSupPr>
                            <m:ctrlPr>
                              <a:rPr lang="zh-CN" altLang="zh-CN" sz="2000" i="1">
                                <a:latin typeface="Cambria Math" panose="02040503050406030204" pitchFamily="18" charset="0"/>
                              </a:rPr>
                            </m:ctrlPr>
                          </m:sSupPr>
                          <m:e>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𝑋</m:t>
                                    </m:r>
                                  </m:e>
                                  <m:sub>
                                    <m:r>
                                      <a:rPr lang="en-US" altLang="zh-CN" sz="2000" i="1">
                                        <a:latin typeface="Cambria Math" panose="02040503050406030204" pitchFamily="18" charset="0"/>
                                      </a:rPr>
                                      <m:t>𝑗</m:t>
                                    </m:r>
                                  </m:sub>
                                </m:sSub>
                              </m:num>
                              <m:den>
                                <m:r>
                                  <a:rPr lang="en-US" altLang="zh-CN" sz="2000" i="1">
                                    <a:latin typeface="Cambria Math" panose="02040503050406030204" pitchFamily="18" charset="0"/>
                                  </a:rPr>
                                  <m:t>𝑋</m:t>
                                </m:r>
                              </m:den>
                            </m:f>
                            <m:r>
                              <a:rPr lang="en-US" altLang="zh-CN" sz="2000" i="1">
                                <a:latin typeface="Cambria Math" panose="02040503050406030204" pitchFamily="18" charset="0"/>
                              </a:rPr>
                              <m:t>)</m:t>
                            </m:r>
                          </m:e>
                          <m:sup>
                            <m:r>
                              <a:rPr lang="en-US" altLang="zh-CN" sz="2000" i="1">
                                <a:latin typeface="Cambria Math" panose="02040503050406030204" pitchFamily="18" charset="0"/>
                              </a:rPr>
                              <m:t>2</m:t>
                            </m:r>
                          </m:sup>
                        </m:sSup>
                      </m:e>
                    </m:nary>
                    <m:r>
                      <a:rPr lang="en-US" altLang="zh-CN" sz="2000" i="1">
                        <a:latin typeface="Cambria Math" panose="02040503050406030204" pitchFamily="18" charset="0"/>
                      </a:rPr>
                      <m:t>,</m:t>
                    </m:r>
                    <m:r>
                      <a:rPr lang="en-US" altLang="zh-CN" sz="2000" i="1">
                        <a:latin typeface="Cambria Math" panose="02040503050406030204" pitchFamily="18" charset="0"/>
                      </a:rPr>
                      <m:t>𝑗</m:t>
                    </m:r>
                    <m:r>
                      <a:rPr lang="en-US" altLang="zh-CN" sz="2000" i="1">
                        <a:latin typeface="Cambria Math" panose="02040503050406030204" pitchFamily="18" charset="0"/>
                      </a:rPr>
                      <m:t>=</m:t>
                    </m:r>
                    <m:r>
                      <a:rPr lang="en-US" altLang="zh-CN" sz="2000" i="1">
                        <a:latin typeface="Cambria Math" panose="02040503050406030204" pitchFamily="18" charset="0"/>
                      </a:rPr>
                      <m:t>1</m:t>
                    </m:r>
                    <m:r>
                      <a:rPr lang="en-US" altLang="zh-CN" sz="2000" i="1">
                        <a:latin typeface="Cambria Math" panose="02040503050406030204" pitchFamily="18" charset="0"/>
                      </a:rPr>
                      <m:t>,</m:t>
                    </m:r>
                    <m:r>
                      <a:rPr lang="en-US" altLang="zh-CN" sz="2000" i="1">
                        <a:latin typeface="Cambria Math" panose="02040503050406030204" pitchFamily="18" charset="0"/>
                      </a:rPr>
                      <m:t>2</m:t>
                    </m:r>
                    <m:r>
                      <a:rPr lang="en-US" altLang="zh-CN" sz="2000" i="1">
                        <a:latin typeface="Cambria Math" panose="02040503050406030204" pitchFamily="18" charset="0"/>
                      </a:rPr>
                      <m:t>,…,</m:t>
                    </m:r>
                    <m:r>
                      <a:rPr lang="en-US" altLang="zh-CN" sz="2000" i="1">
                        <a:latin typeface="Cambria Math" panose="02040503050406030204" pitchFamily="18" charset="0"/>
                      </a:rPr>
                      <m:t>𝑛</m:t>
                    </m:r>
                  </m:oMath>
                </a14:m>
                <a:r>
                  <a:rPr lang="zh-CN" altLang="en-US" sz="2000" dirty="0"/>
                  <a:t>      （</a:t>
                </a:r>
                <a:r>
                  <a:rPr lang="en-US" altLang="zh-CN" sz="2000" dirty="0"/>
                  <a:t>4.4</a:t>
                </a:r>
                <a:r>
                  <a:rPr lang="zh-CN" altLang="en-US" sz="2000" dirty="0"/>
                  <a:t>）</a:t>
                </a:r>
                <a:endParaRPr lang="en-US" altLang="zh-CN" sz="2000" dirty="0"/>
              </a:p>
              <a:p>
                <a:pPr marL="0" indent="0">
                  <a:buNone/>
                </a:pPr>
                <a:r>
                  <a:rPr lang="en-US" altLang="zh-CN" sz="2000" dirty="0"/>
                  <a:t> </a:t>
                </a:r>
                <a14:m>
                  <m:oMath xmlns:m="http://schemas.openxmlformats.org/officeDocument/2006/math">
                    <m:r>
                      <a:rPr lang="en-US" altLang="zh-CN" sz="2000" i="1">
                        <a:latin typeface="Cambria Math" panose="02040503050406030204" pitchFamily="18" charset="0"/>
                      </a:rPr>
                      <m:t>𝑋</m:t>
                    </m:r>
                    <m:r>
                      <a:rPr lang="zh-CN" altLang="en-US" sz="2000" i="1" smtClean="0">
                        <a:latin typeface="Cambria Math" panose="02040503050406030204" pitchFamily="18" charset="0"/>
                      </a:rPr>
                      <m:t>代表</m:t>
                    </m:r>
                  </m:oMath>
                </a14:m>
                <a:r>
                  <a:rPr lang="zh-CN" altLang="en-US" sz="2000" dirty="0"/>
                  <a:t>产业市场总规模，</a:t>
                </a:r>
                <a:r>
                  <a:rPr lang="zh-CN" altLang="zh-CN" sz="2000" dirty="0"/>
                  <a:t> </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𝑋</m:t>
                        </m:r>
                      </m:e>
                      <m:sub>
                        <m:r>
                          <a:rPr lang="en-US" altLang="zh-CN" sz="2000" i="1">
                            <a:latin typeface="Cambria Math" panose="02040503050406030204" pitchFamily="18" charset="0"/>
                          </a:rPr>
                          <m:t>𝑗</m:t>
                        </m:r>
                      </m:sub>
                    </m:sSub>
                  </m:oMath>
                </a14:m>
                <a:r>
                  <a:rPr lang="zh-CN" altLang="en-US" sz="2000" dirty="0"/>
                  <a:t>代表</a:t>
                </a:r>
                <a:r>
                  <a:rPr lang="en-US" altLang="zh-CN" sz="2000" dirty="0"/>
                  <a:t>j</a:t>
                </a:r>
                <a:r>
                  <a:rPr lang="zh-CN" altLang="en-US" sz="2000" dirty="0"/>
                  <a:t>企业的规模，</a:t>
                </a:r>
                <a:r>
                  <a:rPr lang="en-US" altLang="zh-CN" sz="2000" dirty="0"/>
                  <a:t> </a:t>
                </a:r>
                <a14:m>
                  <m:oMath xmlns:m="http://schemas.openxmlformats.org/officeDocument/2006/math">
                    <m:r>
                      <a:rPr lang="en-US" altLang="zh-CN" sz="2000" i="1">
                        <a:latin typeface="Cambria Math" panose="02040503050406030204" pitchFamily="18" charset="0"/>
                      </a:rPr>
                      <m:t>𝑁</m:t>
                    </m:r>
                  </m:oMath>
                </a14:m>
                <a:r>
                  <a:rPr lang="zh-CN" altLang="en-US" sz="2000" dirty="0"/>
                  <a:t>代表产业内企业数。</a:t>
                </a:r>
                <a:endParaRPr lang="en-US" altLang="zh-CN" sz="2000" dirty="0"/>
              </a:p>
              <a:p>
                <a:pPr marL="0" indent="0">
                  <a:buNone/>
                </a:pPr>
                <a:r>
                  <a:rPr lang="en-US" altLang="zh-CN" sz="2000" dirty="0"/>
                  <a:t>H</a:t>
                </a:r>
                <a:r>
                  <a:rPr lang="zh-CN" altLang="en-US" sz="2000" dirty="0"/>
                  <a:t>指数越小，产业市场集聚程度越小，反之越大。</a:t>
                </a:r>
                <a:endParaRPr lang="en-US" altLang="zh-CN" sz="2000" dirty="0"/>
              </a:p>
              <a:p>
                <a:pPr marL="0" indent="0">
                  <a:buNone/>
                </a:pPr>
                <a:endParaRPr lang="zh-CN" altLang="zh-CN" sz="2400" dirty="0"/>
              </a:p>
              <a:p>
                <a:pPr marL="0" indent="0">
                  <a:buNone/>
                </a:pPr>
                <a:r>
                  <a:rPr lang="en-US" altLang="zh-CN" sz="2000" dirty="0"/>
                  <a:t>        </a:t>
                </a:r>
                <a:r>
                  <a:rPr lang="zh-CN" altLang="en-US" sz="2000" dirty="0"/>
                  <a:t>又称地理集中指数，综合考虑区域差异和企业规模影响，假设经济体的某一产业内有</a:t>
                </a:r>
                <a:r>
                  <a:rPr lang="en-US" altLang="zh-CN" sz="2000" dirty="0"/>
                  <a:t>N</a:t>
                </a:r>
                <a:r>
                  <a:rPr lang="zh-CN" altLang="en-US" sz="2000" dirty="0"/>
                  <a:t>个企业，分布在</a:t>
                </a:r>
                <a:r>
                  <a:rPr lang="en-US" altLang="zh-CN" sz="2000" dirty="0"/>
                  <a:t>M</a:t>
                </a:r>
                <a:r>
                  <a:rPr lang="zh-CN" altLang="en-US" sz="2000" dirty="0"/>
                  <a:t>个区域内：</a:t>
                </a:r>
                <a:endParaRPr lang="en-US" altLang="zh-CN" sz="2000" i="1" dirty="0"/>
              </a:p>
              <a:p>
                <a:pPr marL="0" indent="0" algn="ctr">
                  <a:buNone/>
                </a:pPr>
                <a14:m>
                  <m:oMath xmlns:m="http://schemas.openxmlformats.org/officeDocument/2006/math">
                    <m:r>
                      <a:rPr lang="en-US" altLang="zh-CN" sz="2000" i="1">
                        <a:latin typeface="Cambria Math" panose="02040503050406030204" pitchFamily="18" charset="0"/>
                      </a:rPr>
                      <m:t>𝛽</m:t>
                    </m:r>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𝐺</m:t>
                        </m:r>
                        <m:r>
                          <a:rPr lang="en-US" altLang="zh-CN" sz="2000" i="1">
                            <a:latin typeface="Cambria Math" panose="02040503050406030204" pitchFamily="18" charset="0"/>
                          </a:rPr>
                          <m:t>−(</m:t>
                        </m:r>
                        <m:r>
                          <a:rPr lang="en-US" altLang="zh-CN" sz="2000" i="1">
                            <a:latin typeface="Cambria Math" panose="02040503050406030204" pitchFamily="18" charset="0"/>
                          </a:rPr>
                          <m:t>1</m:t>
                        </m:r>
                        <m:r>
                          <a:rPr lang="en-US" altLang="zh-CN" sz="2000" i="1">
                            <a:latin typeface="Cambria Math" panose="02040503050406030204" pitchFamily="18" charset="0"/>
                          </a:rPr>
                          <m:t>−</m:t>
                        </m:r>
                        <m:nary>
                          <m:naryPr>
                            <m:chr m:val="∑"/>
                            <m:limLoc m:val="undOvr"/>
                            <m:supHide m:val="on"/>
                            <m:ctrlPr>
                              <a:rPr lang="zh-CN" altLang="zh-CN" sz="2000" i="1">
                                <a:latin typeface="Cambria Math" panose="02040503050406030204" pitchFamily="18" charset="0"/>
                              </a:rPr>
                            </m:ctrlPr>
                          </m:naryPr>
                          <m:sub>
                            <m:r>
                              <a:rPr lang="en-US" altLang="zh-CN" sz="2000" i="1">
                                <a:latin typeface="Cambria Math" panose="02040503050406030204" pitchFamily="18" charset="0"/>
                              </a:rPr>
                              <m:t>𝑖</m:t>
                            </m:r>
                          </m:sub>
                          <m:sup/>
                          <m:e>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𝑞</m:t>
                                </m:r>
                              </m:e>
                              <m:sub>
                                <m:r>
                                  <a:rPr lang="en-US" altLang="zh-CN" sz="2000" i="1">
                                    <a:latin typeface="Cambria Math" panose="02040503050406030204" pitchFamily="18" charset="0"/>
                                  </a:rPr>
                                  <m:t>𝑖</m:t>
                                </m:r>
                              </m:sub>
                              <m:sup>
                                <m:r>
                                  <a:rPr lang="en-US" altLang="zh-CN" sz="2000" i="1">
                                    <a:latin typeface="Cambria Math" panose="02040503050406030204" pitchFamily="18" charset="0"/>
                                  </a:rPr>
                                  <m:t>2</m:t>
                                </m:r>
                              </m:sup>
                            </m:sSubSup>
                            <m:r>
                              <a:rPr lang="en-US" altLang="zh-CN" sz="2000" i="1">
                                <a:latin typeface="Cambria Math" panose="02040503050406030204" pitchFamily="18" charset="0"/>
                              </a:rPr>
                              <m:t>)</m:t>
                            </m:r>
                            <m:r>
                              <a:rPr lang="en-US" altLang="zh-CN" sz="2000" i="1">
                                <a:latin typeface="Cambria Math" panose="02040503050406030204" pitchFamily="18" charset="0"/>
                              </a:rPr>
                              <m:t>𝐻</m:t>
                            </m:r>
                          </m:e>
                        </m:nary>
                      </m:num>
                      <m:den>
                        <m:r>
                          <a:rPr lang="en-US" altLang="zh-CN" sz="2000" i="1">
                            <a:latin typeface="Cambria Math" panose="02040503050406030204" pitchFamily="18" charset="0"/>
                          </a:rPr>
                          <m:t>(</m:t>
                        </m:r>
                        <m:r>
                          <a:rPr lang="en-US" altLang="zh-CN" sz="2000" i="1">
                            <a:latin typeface="Cambria Math" panose="02040503050406030204" pitchFamily="18" charset="0"/>
                          </a:rPr>
                          <m:t>1</m:t>
                        </m:r>
                        <m:r>
                          <a:rPr lang="en-US" altLang="zh-CN" sz="2000" i="1">
                            <a:latin typeface="Cambria Math" panose="02040503050406030204" pitchFamily="18" charset="0"/>
                          </a:rPr>
                          <m:t>−</m:t>
                        </m:r>
                        <m:nary>
                          <m:naryPr>
                            <m:chr m:val="∑"/>
                            <m:limLoc m:val="undOvr"/>
                            <m:supHide m:val="on"/>
                            <m:ctrlPr>
                              <a:rPr lang="zh-CN" altLang="zh-CN" sz="2000" i="1">
                                <a:latin typeface="Cambria Math" panose="02040503050406030204" pitchFamily="18" charset="0"/>
                              </a:rPr>
                            </m:ctrlPr>
                          </m:naryPr>
                          <m:sub>
                            <m:r>
                              <a:rPr lang="en-US" altLang="zh-CN" sz="2000" i="1">
                                <a:latin typeface="Cambria Math" panose="02040503050406030204" pitchFamily="18" charset="0"/>
                              </a:rPr>
                              <m:t>𝑖</m:t>
                            </m:r>
                          </m:sub>
                          <m:sup/>
                          <m:e>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𝑞</m:t>
                                </m:r>
                              </m:e>
                              <m:sub>
                                <m:r>
                                  <a:rPr lang="en-US" altLang="zh-CN" sz="2000" i="1">
                                    <a:latin typeface="Cambria Math" panose="02040503050406030204" pitchFamily="18" charset="0"/>
                                  </a:rPr>
                                  <m:t>𝑖</m:t>
                                </m:r>
                              </m:sub>
                              <m:sup>
                                <m:r>
                                  <a:rPr lang="en-US" altLang="zh-CN" sz="2000" i="1">
                                    <a:latin typeface="Cambria Math" panose="02040503050406030204" pitchFamily="18" charset="0"/>
                                  </a:rPr>
                                  <m:t>2</m:t>
                                </m:r>
                              </m:sup>
                            </m:sSubSup>
                            <m:r>
                              <a:rPr lang="en-US" altLang="zh-CN" sz="2000" i="1">
                                <a:latin typeface="Cambria Math" panose="02040503050406030204" pitchFamily="18" charset="0"/>
                              </a:rPr>
                              <m:t>)(</m:t>
                            </m:r>
                            <m:r>
                              <a:rPr lang="en-US" altLang="zh-CN" sz="2000" i="1">
                                <a:latin typeface="Cambria Math" panose="02040503050406030204" pitchFamily="18" charset="0"/>
                              </a:rPr>
                              <m:t>1</m:t>
                            </m:r>
                            <m:r>
                              <a:rPr lang="en-US" altLang="zh-CN" sz="2000" i="1">
                                <a:latin typeface="Cambria Math" panose="02040503050406030204" pitchFamily="18" charset="0"/>
                              </a:rPr>
                              <m:t>−</m:t>
                            </m:r>
                            <m:r>
                              <a:rPr lang="en-US" altLang="zh-CN" sz="2000" i="1">
                                <a:latin typeface="Cambria Math" panose="02040503050406030204" pitchFamily="18" charset="0"/>
                              </a:rPr>
                              <m:t>𝐻</m:t>
                            </m:r>
                            <m:r>
                              <a:rPr lang="en-US" altLang="zh-CN" sz="2000" i="1">
                                <a:latin typeface="Cambria Math" panose="02040503050406030204" pitchFamily="18" charset="0"/>
                              </a:rPr>
                              <m:t>)</m:t>
                            </m:r>
                          </m:e>
                        </m:nary>
                      </m:den>
                    </m:f>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1</m:t>
                            </m:r>
                          </m:sub>
                          <m:sup>
                            <m:r>
                              <a:rPr lang="en-US" altLang="zh-CN" sz="2000" i="1">
                                <a:latin typeface="Cambria Math" panose="02040503050406030204" pitchFamily="18" charset="0"/>
                              </a:rPr>
                              <m:t>𝑀</m:t>
                            </m:r>
                          </m:sup>
                          <m:e>
                            <m:sSup>
                              <m:sSupPr>
                                <m:ctrlPr>
                                  <a:rPr lang="zh-CN" altLang="zh-CN" sz="2000" i="1">
                                    <a:latin typeface="Cambria Math" panose="02040503050406030204" pitchFamily="18" charset="0"/>
                                  </a:rPr>
                                </m:ctrlPr>
                              </m:sSupPr>
                              <m:e>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𝑝</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𝑞</m:t>
                                        </m:r>
                                      </m:e>
                                      <m:sub>
                                        <m:r>
                                          <a:rPr lang="en-US" altLang="zh-CN" sz="2000" i="1">
                                            <a:latin typeface="Cambria Math" panose="02040503050406030204" pitchFamily="18" charset="0"/>
                                          </a:rPr>
                                          <m:t>𝑖</m:t>
                                        </m:r>
                                      </m:sub>
                                    </m:sSub>
                                  </m:e>
                                </m:d>
                              </m:e>
                              <m:sup>
                                <m:r>
                                  <a:rPr lang="en-US" altLang="zh-CN" sz="2000" i="1">
                                    <a:latin typeface="Cambria Math" panose="02040503050406030204" pitchFamily="18" charset="0"/>
                                  </a:rPr>
                                  <m:t>2</m:t>
                                </m:r>
                              </m:sup>
                            </m:sSup>
                            <m:r>
                              <a:rPr lang="en-US" altLang="zh-CN" sz="2000" i="1">
                                <a:latin typeface="Cambria Math" panose="02040503050406030204" pitchFamily="18" charset="0"/>
                              </a:rPr>
                              <m:t>−(</m:t>
                            </m:r>
                            <m:r>
                              <a:rPr lang="en-US" altLang="zh-CN" sz="2000" i="1">
                                <a:latin typeface="Cambria Math" panose="02040503050406030204" pitchFamily="18" charset="0"/>
                              </a:rPr>
                              <m:t>1</m:t>
                            </m:r>
                            <m:r>
                              <a:rPr lang="en-US" altLang="zh-CN" sz="2000" i="1">
                                <a:latin typeface="Cambria Math" panose="02040503050406030204" pitchFamily="18" charset="0"/>
                              </a:rPr>
                              <m:t>−</m:t>
                            </m:r>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1</m:t>
                                </m:r>
                              </m:sub>
                              <m:sup>
                                <m:r>
                                  <a:rPr lang="en-US" altLang="zh-CN" sz="2000" i="1">
                                    <a:latin typeface="Cambria Math" panose="02040503050406030204" pitchFamily="18" charset="0"/>
                                  </a:rPr>
                                  <m:t>𝑀</m:t>
                                </m:r>
                              </m:sup>
                              <m:e>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𝑞</m:t>
                                    </m:r>
                                  </m:e>
                                  <m:sub>
                                    <m:r>
                                      <a:rPr lang="en-US" altLang="zh-CN" sz="2000" i="1">
                                        <a:latin typeface="Cambria Math" panose="02040503050406030204" pitchFamily="18" charset="0"/>
                                      </a:rPr>
                                      <m:t>𝑖</m:t>
                                    </m:r>
                                  </m:sub>
                                  <m:sup>
                                    <m:r>
                                      <a:rPr lang="en-US" altLang="zh-CN" sz="2000" i="1">
                                        <a:latin typeface="Cambria Math" panose="02040503050406030204" pitchFamily="18" charset="0"/>
                                      </a:rPr>
                                      <m:t>2</m:t>
                                    </m:r>
                                  </m:sup>
                                </m:sSubSup>
                                <m:r>
                                  <a:rPr lang="en-US" altLang="zh-CN" sz="2000" i="1">
                                    <a:latin typeface="Cambria Math" panose="02040503050406030204" pitchFamily="18" charset="0"/>
                                  </a:rPr>
                                  <m:t>)</m:t>
                                </m:r>
                              </m:e>
                            </m:nary>
                            <m:r>
                              <a:rPr lang="en-US" altLang="zh-CN" sz="2000" i="1">
                                <a:latin typeface="Cambria Math" panose="02040503050406030204" pitchFamily="18" charset="0"/>
                              </a:rPr>
                              <m:t>(</m:t>
                            </m:r>
                            <m:nary>
                              <m:naryPr>
                                <m:chr m:val="∑"/>
                                <m:limLoc m:val="subSup"/>
                                <m:ctrlPr>
                                  <a:rPr lang="zh-CN" altLang="zh-CN" sz="2000" i="1">
                                    <a:latin typeface="Cambria Math" panose="02040503050406030204" pitchFamily="18" charset="0"/>
                                  </a:rPr>
                                </m:ctrlPr>
                              </m:naryPr>
                              <m:sub>
                                <m:r>
                                  <a:rPr lang="en-US" altLang="zh-CN" sz="2000" i="1">
                                    <a:latin typeface="Cambria Math" panose="02040503050406030204" pitchFamily="18" charset="0"/>
                                  </a:rPr>
                                  <m:t>𝑗</m:t>
                                </m:r>
                                <m:r>
                                  <a:rPr lang="en-US" altLang="zh-CN" sz="2000" i="1">
                                    <a:latin typeface="Cambria Math" panose="02040503050406030204" pitchFamily="18" charset="0"/>
                                  </a:rPr>
                                  <m:t>=</m:t>
                                </m:r>
                                <m:r>
                                  <a:rPr lang="en-US" altLang="zh-CN" sz="2000" i="1">
                                    <a:latin typeface="Cambria Math" panose="02040503050406030204" pitchFamily="18" charset="0"/>
                                  </a:rPr>
                                  <m:t>1</m:t>
                                </m:r>
                              </m:sub>
                              <m:sup>
                                <m:r>
                                  <a:rPr lang="en-US" altLang="zh-CN" sz="2000" i="1">
                                    <a:latin typeface="Cambria Math" panose="02040503050406030204" pitchFamily="18" charset="0"/>
                                  </a:rPr>
                                  <m:t>𝑁</m:t>
                                </m:r>
                              </m:sup>
                              <m:e>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𝑞</m:t>
                                    </m:r>
                                  </m:e>
                                  <m:sub>
                                    <m:r>
                                      <a:rPr lang="en-US" altLang="zh-CN" sz="2000" i="1">
                                        <a:latin typeface="Cambria Math" panose="02040503050406030204" pitchFamily="18" charset="0"/>
                                      </a:rPr>
                                      <m:t>𝑖</m:t>
                                    </m:r>
                                  </m:sub>
                                  <m:sup>
                                    <m:r>
                                      <a:rPr lang="en-US" altLang="zh-CN" sz="2000" i="1">
                                        <a:latin typeface="Cambria Math" panose="02040503050406030204" pitchFamily="18" charset="0"/>
                                      </a:rPr>
                                      <m:t>2</m:t>
                                    </m:r>
                                  </m:sup>
                                </m:sSubSup>
                                <m:r>
                                  <a:rPr lang="en-US" altLang="zh-CN" sz="2000" i="1">
                                    <a:latin typeface="Cambria Math" panose="02040503050406030204" pitchFamily="18" charset="0"/>
                                  </a:rPr>
                                  <m:t>)</m:t>
                                </m:r>
                              </m:e>
                            </m:nary>
                          </m:e>
                        </m:nary>
                      </m:num>
                      <m:den>
                        <m:r>
                          <a:rPr lang="en-US" altLang="zh-CN" sz="2000" i="1">
                            <a:latin typeface="Cambria Math" panose="02040503050406030204" pitchFamily="18" charset="0"/>
                          </a:rPr>
                          <m:t>(</m:t>
                        </m:r>
                        <m:r>
                          <a:rPr lang="en-US" altLang="zh-CN" sz="2000" i="1">
                            <a:latin typeface="Cambria Math" panose="02040503050406030204" pitchFamily="18" charset="0"/>
                          </a:rPr>
                          <m:t>1</m:t>
                        </m:r>
                        <m:r>
                          <a:rPr lang="en-US" altLang="zh-CN" sz="2000" i="1">
                            <a:latin typeface="Cambria Math" panose="02040503050406030204" pitchFamily="18" charset="0"/>
                          </a:rPr>
                          <m:t>−</m:t>
                        </m:r>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1</m:t>
                            </m:r>
                          </m:sub>
                          <m:sup>
                            <m:r>
                              <a:rPr lang="en-US" altLang="zh-CN" sz="2000" i="1">
                                <a:latin typeface="Cambria Math" panose="02040503050406030204" pitchFamily="18" charset="0"/>
                              </a:rPr>
                              <m:t>𝑀</m:t>
                            </m:r>
                          </m:sup>
                          <m:e>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𝑞</m:t>
                                </m:r>
                              </m:e>
                              <m:sub>
                                <m:r>
                                  <a:rPr lang="en-US" altLang="zh-CN" sz="2000" i="1">
                                    <a:latin typeface="Cambria Math" panose="02040503050406030204" pitchFamily="18" charset="0"/>
                                  </a:rPr>
                                  <m:t>𝑖</m:t>
                                </m:r>
                              </m:sub>
                              <m:sup>
                                <m:r>
                                  <a:rPr lang="en-US" altLang="zh-CN" sz="2000" i="1">
                                    <a:latin typeface="Cambria Math" panose="02040503050406030204" pitchFamily="18" charset="0"/>
                                  </a:rPr>
                                  <m:t>2</m:t>
                                </m:r>
                              </m:sup>
                            </m:sSubSup>
                            <m:r>
                              <a:rPr lang="en-US" altLang="zh-CN" sz="2000" i="1">
                                <a:latin typeface="Cambria Math" panose="02040503050406030204" pitchFamily="18" charset="0"/>
                              </a:rPr>
                              <m:t>)</m:t>
                            </m:r>
                          </m:e>
                        </m:nary>
                        <m:r>
                          <a:rPr lang="en-US" altLang="zh-CN" sz="2000" i="1">
                            <a:latin typeface="Cambria Math" panose="02040503050406030204" pitchFamily="18" charset="0"/>
                          </a:rPr>
                          <m:t>(</m:t>
                        </m:r>
                        <m:r>
                          <a:rPr lang="en-US" altLang="zh-CN" sz="2000" i="1">
                            <a:latin typeface="Cambria Math" panose="02040503050406030204" pitchFamily="18" charset="0"/>
                          </a:rPr>
                          <m:t>1</m:t>
                        </m:r>
                        <m:r>
                          <a:rPr lang="en-US" altLang="zh-CN" sz="2000" i="1">
                            <a:latin typeface="Cambria Math" panose="02040503050406030204" pitchFamily="18" charset="0"/>
                          </a:rPr>
                          <m:t>−</m:t>
                        </m:r>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𝑗</m:t>
                            </m:r>
                            <m:r>
                              <a:rPr lang="en-US" altLang="zh-CN" sz="2000" i="1">
                                <a:latin typeface="Cambria Math" panose="02040503050406030204" pitchFamily="18" charset="0"/>
                              </a:rPr>
                              <m:t>=</m:t>
                            </m:r>
                            <m:r>
                              <a:rPr lang="en-US" altLang="zh-CN" sz="2000" i="1">
                                <a:latin typeface="Cambria Math" panose="02040503050406030204" pitchFamily="18" charset="0"/>
                              </a:rPr>
                              <m:t>1</m:t>
                            </m:r>
                          </m:sub>
                          <m:sup>
                            <m:r>
                              <a:rPr lang="en-US" altLang="zh-CN" sz="2000" i="1">
                                <a:latin typeface="Cambria Math" panose="02040503050406030204" pitchFamily="18" charset="0"/>
                              </a:rPr>
                              <m:t>𝑁</m:t>
                            </m:r>
                          </m:sup>
                          <m:e>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𝑆</m:t>
                                </m:r>
                              </m:e>
                              <m:sub>
                                <m:r>
                                  <a:rPr lang="en-US" altLang="zh-CN" sz="2000" b="0" i="1" smtClean="0">
                                    <a:latin typeface="Cambria Math" panose="02040503050406030204" pitchFamily="18" charset="0"/>
                                  </a:rPr>
                                  <m:t>𝑗</m:t>
                                </m:r>
                              </m:sub>
                              <m:sup>
                                <m:r>
                                  <a:rPr lang="en-US" altLang="zh-CN" sz="2000" i="1">
                                    <a:latin typeface="Cambria Math" panose="02040503050406030204" pitchFamily="18" charset="0"/>
                                  </a:rPr>
                                  <m:t>2</m:t>
                                </m:r>
                              </m:sup>
                            </m:sSubSup>
                            <m:r>
                              <a:rPr lang="en-US" altLang="zh-CN" sz="2000" i="1">
                                <a:latin typeface="Cambria Math" panose="02040503050406030204" pitchFamily="18" charset="0"/>
                              </a:rPr>
                              <m:t>)</m:t>
                            </m:r>
                          </m:e>
                        </m:nary>
                      </m:den>
                    </m:f>
                  </m:oMath>
                </a14:m>
                <a:r>
                  <a:rPr lang="zh-CN" altLang="en-US" sz="2000" dirty="0"/>
                  <a:t>      （</a:t>
                </a:r>
                <a:r>
                  <a:rPr lang="en-US" altLang="zh-CN" sz="2000" dirty="0"/>
                  <a:t>4.5</a:t>
                </a:r>
                <a:r>
                  <a:rPr lang="zh-CN" altLang="en-US" sz="2000" dirty="0"/>
                  <a:t>）</a:t>
                </a:r>
                <a:endParaRPr lang="en-US" altLang="zh-CN" sz="2000" dirty="0"/>
              </a:p>
              <a:p>
                <a:pPr marL="0" indent="0">
                  <a:buNone/>
                </a:pP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𝑝</m:t>
                        </m:r>
                      </m:e>
                      <m:sub>
                        <m:r>
                          <a:rPr lang="en-US" altLang="zh-CN" sz="2000" i="1">
                            <a:latin typeface="Cambria Math" panose="02040503050406030204" pitchFamily="18" charset="0"/>
                          </a:rPr>
                          <m:t>𝑖</m:t>
                        </m:r>
                      </m:sub>
                    </m:sSub>
                  </m:oMath>
                </a14:m>
                <a:r>
                  <a:rPr lang="zh-CN" altLang="en-US" sz="2000" dirty="0"/>
                  <a:t>为</a:t>
                </a:r>
                <a:r>
                  <a:rPr lang="en-US" altLang="zh-CN" sz="2000" dirty="0" err="1"/>
                  <a:t>i</a:t>
                </a:r>
                <a:r>
                  <a:rPr lang="zh-CN" altLang="en-US" sz="2000" dirty="0"/>
                  <a:t>区域某产业就业人数占全国该产业就业人数的比重，</a:t>
                </a:r>
                <a:r>
                  <a:rPr lang="zh-CN" altLang="zh-CN" sz="2000" dirty="0"/>
                  <a:t> </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𝑞</m:t>
                        </m:r>
                      </m:e>
                      <m:sub>
                        <m:r>
                          <a:rPr lang="en-US" altLang="zh-CN" sz="2000" i="1">
                            <a:latin typeface="Cambria Math" panose="02040503050406030204" pitchFamily="18" charset="0"/>
                          </a:rPr>
                          <m:t>𝑖</m:t>
                        </m:r>
                      </m:sub>
                    </m:sSub>
                  </m:oMath>
                </a14:m>
                <a:r>
                  <a:rPr lang="zh-CN" altLang="en-US" sz="2000" dirty="0"/>
                  <a:t>为</a:t>
                </a:r>
                <a:r>
                  <a:rPr lang="en-US" altLang="zh-CN" sz="2000" dirty="0" err="1"/>
                  <a:t>i</a:t>
                </a:r>
                <a:r>
                  <a:rPr lang="zh-CN" altLang="en-US" sz="2000" dirty="0"/>
                  <a:t>区域就业人数占全国总就业人数的比重，</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𝑆</m:t>
                        </m:r>
                      </m:e>
                      <m:sub>
                        <m:r>
                          <a:rPr lang="en-US" altLang="zh-CN" sz="2000" b="0" i="1" smtClean="0">
                            <a:latin typeface="Cambria Math" panose="02040503050406030204" pitchFamily="18" charset="0"/>
                          </a:rPr>
                          <m:t>𝑗</m:t>
                        </m:r>
                      </m:sub>
                    </m:sSub>
                  </m:oMath>
                </a14:m>
                <a:r>
                  <a:rPr lang="zh-CN" altLang="en-US" sz="2000" dirty="0"/>
                  <a:t>为第</a:t>
                </a:r>
                <a:r>
                  <a:rPr lang="en-US" altLang="zh-CN" sz="2000" dirty="0"/>
                  <a:t>j</a:t>
                </a:r>
                <a:r>
                  <a:rPr lang="zh-CN" altLang="en-US" sz="2000" dirty="0"/>
                  <a:t>家企业的市场占有率。</a:t>
                </a:r>
                <a:endParaRPr lang="en-US" altLang="zh-CN" sz="2000" dirty="0"/>
              </a:p>
              <a:p>
                <a:pPr marL="0" indent="0">
                  <a:buNone/>
                </a:pPr>
                <a:r>
                  <a:rPr lang="zh-CN" altLang="en-US" sz="2000" dirty="0"/>
                  <a:t>产业空间集聚指数越大，表示产业集聚程度越高。</a:t>
                </a:r>
                <a:endParaRPr lang="zh-CN" altLang="zh-CN" sz="2000" dirty="0"/>
              </a:p>
              <a:p>
                <a:pPr marL="0" indent="0">
                  <a:buNone/>
                </a:pPr>
                <a:endParaRPr lang="zh-CN" altLang="zh-CN" sz="2000" dirty="0"/>
              </a:p>
              <a:p>
                <a:pPr marL="0" indent="0">
                  <a:buFontTx/>
                  <a:buNone/>
                  <a:defRPr/>
                </a:pPr>
                <a:endParaRPr lang="en-US" altLang="zh-CN" sz="2000" dirty="0"/>
              </a:p>
              <a:p>
                <a:pPr marL="0" indent="0">
                  <a:buFontTx/>
                  <a:buNone/>
                  <a:defRPr/>
                </a:pPr>
                <a:r>
                  <a:rPr lang="en-US" altLang="zh-CN" sz="2000" dirty="0"/>
                  <a:t>        </a:t>
                </a:r>
                <a:endParaRPr lang="en-US" altLang="zh-CN" sz="2000" dirty="0"/>
              </a:p>
            </p:txBody>
          </p:sp>
        </mc:Choice>
        <mc:Fallback>
          <p:sp>
            <p:nvSpPr>
              <p:cNvPr id="33795" name="内容占位符 2"/>
              <p:cNvSpPr>
                <a:spLocks noRot="1" noChangeAspect="1" noMove="1" noResize="1" noEditPoints="1" noAdjustHandles="1" noChangeArrowheads="1" noChangeShapeType="1" noTextEdit="1"/>
              </p:cNvSpPr>
              <p:nvPr>
                <p:ph idx="1"/>
              </p:nvPr>
            </p:nvSpPr>
            <p:spPr bwMode="auto">
              <a:xfrm>
                <a:off x="740192" y="976630"/>
                <a:ext cx="8065020" cy="5251088"/>
              </a:xfrm>
              <a:blipFill rotWithShape="1">
                <a:blip r:embed="rId1"/>
                <a:stretch>
                  <a:fillRect l="-5" r="4" b="-25196"/>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矩形: 圆角 39"/>
          <p:cNvSpPr/>
          <p:nvPr/>
        </p:nvSpPr>
        <p:spPr>
          <a:xfrm>
            <a:off x="630392" y="1346264"/>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3.</a:t>
            </a:r>
            <a:r>
              <a:rPr lang="zh-CN" altLang="en-US" sz="2000" b="1" dirty="0">
                <a:solidFill>
                  <a:prstClr val="black"/>
                </a:solidFill>
                <a:latin typeface="仿宋" panose="02010609060101010101" pitchFamily="49" charset="-122"/>
                <a:ea typeface="仿宋" panose="02010609060101010101" pitchFamily="49" charset="-122"/>
              </a:rPr>
              <a:t>赫芬达尔指数</a:t>
            </a:r>
            <a:endParaRPr lang="zh-CN" altLang="en-US" sz="2000" b="1" dirty="0">
              <a:solidFill>
                <a:prstClr val="black"/>
              </a:solidFill>
              <a:latin typeface="仿宋" panose="02010609060101010101" pitchFamily="49" charset="-122"/>
              <a:ea typeface="仿宋" panose="02010609060101010101" pitchFamily="49" charset="-122"/>
            </a:endParaRPr>
          </a:p>
        </p:txBody>
      </p:sp>
      <p:sp>
        <p:nvSpPr>
          <p:cNvPr id="7" name="矩形: 圆角 39"/>
          <p:cNvSpPr/>
          <p:nvPr/>
        </p:nvSpPr>
        <p:spPr>
          <a:xfrm>
            <a:off x="630392" y="3573016"/>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4.</a:t>
            </a:r>
            <a:r>
              <a:rPr lang="zh-CN" altLang="en-US" sz="2000" b="1" dirty="0">
                <a:solidFill>
                  <a:prstClr val="black"/>
                </a:solidFill>
                <a:latin typeface="仿宋" panose="02010609060101010101" pitchFamily="49" charset="-122"/>
                <a:ea typeface="仿宋" panose="02010609060101010101" pitchFamily="49" charset="-122"/>
              </a:rPr>
              <a:t>产业空间集聚指数</a:t>
            </a:r>
            <a:endParaRPr lang="zh-CN" altLang="en-US" sz="2000" b="1" dirty="0">
              <a:solidFill>
                <a:prstClr val="black"/>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smtClean="0"/>
              <a:t>第一节 区域产业结构演进及其度量方法</a:t>
            </a:r>
            <a:endParaRPr lang="zh-CN" altLang="en-US" dirty="0"/>
          </a:p>
        </p:txBody>
      </p:sp>
      <mc:AlternateContent xmlns:mc="http://schemas.openxmlformats.org/markup-compatibility/2006">
        <mc:Choice xmlns:a14="http://schemas.microsoft.com/office/drawing/2010/main" Requires="a14">
          <p:sp>
            <p:nvSpPr>
              <p:cNvPr id="33795" name="内容占位符 2"/>
              <p:cNvSpPr>
                <a:spLocks noGrp="1"/>
              </p:cNvSpPr>
              <p:nvPr>
                <p:ph idx="1"/>
              </p:nvPr>
            </p:nvSpPr>
            <p:spPr bwMode="auto">
              <a:xfrm>
                <a:off x="179388" y="1346264"/>
                <a:ext cx="8640762" cy="52510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altLang="zh-CN" dirty="0"/>
              </a:p>
              <a:p>
                <a:pPr marL="0" indent="0">
                  <a:buFontTx/>
                  <a:buNone/>
                  <a:defRPr/>
                </a:pPr>
                <a:r>
                  <a:rPr lang="zh-CN" altLang="en-US" sz="2000" dirty="0"/>
                  <a:t>        </a:t>
                </a:r>
                <a:endParaRPr lang="en-US" altLang="zh-CN" sz="2000" dirty="0"/>
              </a:p>
              <a:p>
                <a:pPr marL="0" indent="0">
                  <a:buNone/>
                </a:pPr>
                <a:r>
                  <a:rPr lang="zh-CN" altLang="en-US" sz="2000" dirty="0"/>
                  <a:t>       借用物理学中度量系统有序程度的熵而提出来的，计算公式为：</a:t>
                </a:r>
                <a:endParaRPr lang="en-US" altLang="zh-CN" sz="2000" dirty="0"/>
              </a:p>
              <a:p>
                <a:pPr marL="0" indent="0" algn="ctr">
                  <a:buNone/>
                </a:pPr>
                <a14:m>
                  <m:oMath xmlns:m="http://schemas.openxmlformats.org/officeDocument/2006/math">
                    <m:r>
                      <a:rPr lang="en-US" altLang="zh-CN" sz="2000" i="1">
                        <a:latin typeface="Cambria Math" panose="02040503050406030204" pitchFamily="18" charset="0"/>
                      </a:rPr>
                      <m:t>𝐸</m:t>
                    </m:r>
                    <m:r>
                      <a:rPr lang="en-US" altLang="zh-CN" sz="2000" i="1">
                        <a:latin typeface="Cambria Math" panose="02040503050406030204" pitchFamily="18" charset="0"/>
                      </a:rPr>
                      <m:t>=</m:t>
                    </m:r>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𝑗</m:t>
                        </m:r>
                        <m:r>
                          <a:rPr lang="en-US" altLang="zh-CN" sz="2000" i="1">
                            <a:latin typeface="Cambria Math" panose="02040503050406030204" pitchFamily="18" charset="0"/>
                          </a:rPr>
                          <m:t>=</m:t>
                        </m:r>
                        <m:r>
                          <a:rPr lang="en-US" altLang="zh-CN" sz="2000" i="1">
                            <a:latin typeface="Cambria Math" panose="02040503050406030204" pitchFamily="18" charset="0"/>
                          </a:rPr>
                          <m:t>1</m:t>
                        </m:r>
                      </m:sub>
                      <m:sup>
                        <m:r>
                          <a:rPr lang="en-US" altLang="zh-CN" sz="2000" i="1">
                            <a:latin typeface="Cambria Math" panose="02040503050406030204" pitchFamily="18" charset="0"/>
                          </a:rPr>
                          <m:t>𝑁</m:t>
                        </m:r>
                      </m:sup>
                      <m:e>
                        <m:r>
                          <a:rPr lang="en-US" altLang="zh-CN" sz="2000" i="1">
                            <a:latin typeface="Cambria Math" panose="02040503050406030204" pitchFamily="18" charset="0"/>
                          </a:rPr>
                          <m:t>(</m:t>
                        </m:r>
                        <m:r>
                          <a:rPr lang="en-US" altLang="zh-CN" sz="2000" i="1">
                            <a:latin typeface="Cambria Math" panose="02040503050406030204" pitchFamily="18" charset="0"/>
                          </a:rPr>
                          <m:t>𝑙𝑛</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1</m:t>
                            </m:r>
                          </m:num>
                          <m:den>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𝑆</m:t>
                                </m:r>
                              </m:e>
                              <m:sub>
                                <m:r>
                                  <a:rPr lang="en-US" altLang="zh-CN" sz="2000" i="1">
                                    <a:latin typeface="Cambria Math" panose="02040503050406030204" pitchFamily="18" charset="0"/>
                                  </a:rPr>
                                  <m:t>𝑗</m:t>
                                </m:r>
                              </m:sub>
                            </m:sSub>
                          </m:den>
                        </m:f>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𝑆</m:t>
                            </m:r>
                          </m:e>
                          <m:sub>
                            <m:r>
                              <a:rPr lang="en-US" altLang="zh-CN" sz="2000" i="1">
                                <a:latin typeface="Cambria Math" panose="02040503050406030204" pitchFamily="18" charset="0"/>
                              </a:rPr>
                              <m:t>𝑗</m:t>
                            </m:r>
                          </m:sub>
                        </m:sSub>
                      </m:e>
                    </m:nary>
                  </m:oMath>
                </a14:m>
                <a:r>
                  <a:rPr lang="zh-CN" altLang="en-US" sz="2000" dirty="0"/>
                  <a:t>      （</a:t>
                </a:r>
                <a:r>
                  <a:rPr lang="en-US" altLang="zh-CN" sz="2000" dirty="0"/>
                  <a:t>4.6</a:t>
                </a:r>
                <a:r>
                  <a:rPr lang="zh-CN" altLang="en-US" sz="2000" dirty="0"/>
                  <a:t>）</a:t>
                </a:r>
                <a:endParaRPr lang="en-US" altLang="zh-CN" sz="2000" dirty="0"/>
              </a:p>
              <a:p>
                <a:pPr marL="0" indent="0">
                  <a:buNone/>
                </a:pPr>
                <a14:m>
                  <m:oMath xmlns:m="http://schemas.openxmlformats.org/officeDocument/2006/math">
                    <m:sSub>
                      <m:sSubPr>
                        <m:ctrlPr>
                          <a:rPr lang="zh-CN" altLang="zh-CN" sz="2000" i="1">
                            <a:latin typeface="Cambria Math" panose="02040503050406030204" pitchFamily="18" charset="0"/>
                          </a:rPr>
                        </m:ctrlPr>
                      </m:sSubPr>
                      <m:e>
                        <m:r>
                          <a:rPr lang="en-US" altLang="zh-CN" sz="2000" b="0" i="1" smtClean="0">
                            <a:latin typeface="Cambria Math" panose="02040503050406030204" pitchFamily="18" charset="0"/>
                          </a:rPr>
                          <m:t>𝑆</m:t>
                        </m:r>
                      </m:e>
                      <m:sub>
                        <m:r>
                          <a:rPr lang="en-US" altLang="zh-CN" sz="2000" i="1">
                            <a:latin typeface="Cambria Math" panose="02040503050406030204" pitchFamily="18" charset="0"/>
                          </a:rPr>
                          <m:t>𝑗</m:t>
                        </m:r>
                      </m:sub>
                    </m:sSub>
                  </m:oMath>
                </a14:m>
                <a:r>
                  <a:rPr lang="zh-CN" altLang="en-US" sz="2000" dirty="0"/>
                  <a:t>代表</a:t>
                </a:r>
                <a:r>
                  <a:rPr lang="en-US" altLang="zh-CN" sz="2000" dirty="0"/>
                  <a:t>j</a:t>
                </a:r>
                <a:r>
                  <a:rPr lang="zh-CN" altLang="en-US" sz="2000" dirty="0"/>
                  <a:t>企业的市场份额，对其赋予一个</a:t>
                </a:r>
                <a14:m>
                  <m:oMath xmlns:m="http://schemas.openxmlformats.org/officeDocument/2006/math">
                    <m:r>
                      <a:rPr lang="en-US" altLang="zh-CN" sz="2000" i="1">
                        <a:latin typeface="Cambria Math" panose="02040503050406030204" pitchFamily="18" charset="0"/>
                      </a:rPr>
                      <m:t>(</m:t>
                    </m:r>
                    <m:r>
                      <a:rPr lang="en-US" altLang="zh-CN" sz="2000" i="1">
                        <a:latin typeface="Cambria Math" panose="02040503050406030204" pitchFamily="18" charset="0"/>
                      </a:rPr>
                      <m:t>𝑙𝑛</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1</m:t>
                        </m:r>
                      </m:num>
                      <m:den>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𝑆</m:t>
                            </m:r>
                          </m:e>
                          <m:sub>
                            <m:r>
                              <a:rPr lang="en-US" altLang="zh-CN" sz="2000" i="1">
                                <a:latin typeface="Cambria Math" panose="02040503050406030204" pitchFamily="18" charset="0"/>
                              </a:rPr>
                              <m:t>𝑗</m:t>
                            </m:r>
                          </m:sub>
                        </m:sSub>
                      </m:den>
                    </m:f>
                    <m:r>
                      <a:rPr lang="en-US" altLang="zh-CN" sz="2000" i="1">
                        <a:latin typeface="Cambria Math" panose="02040503050406030204" pitchFamily="18" charset="0"/>
                      </a:rPr>
                      <m:t>)</m:t>
                    </m:r>
                  </m:oMath>
                </a14:m>
                <a:r>
                  <a:rPr lang="zh-CN" altLang="en-US" sz="2000" dirty="0"/>
                  <a:t>的权重，</a:t>
                </a:r>
                <a:endParaRPr lang="en-US" altLang="zh-CN" sz="2000" dirty="0"/>
              </a:p>
              <a:p>
                <a:pPr marL="0" indent="0">
                  <a:buNone/>
                </a:pPr>
                <a:r>
                  <a:rPr lang="zh-CN" altLang="en-US" sz="2000" dirty="0"/>
                  <a:t>熵指数对大企业赋予的权重较小，熵指数越大，集聚水平越低。</a:t>
                </a:r>
                <a:endParaRPr lang="zh-CN" altLang="zh-CN" sz="2000" dirty="0"/>
              </a:p>
              <a:p>
                <a:pPr marL="0" indent="0">
                  <a:buNone/>
                </a:pPr>
                <a:r>
                  <a:rPr lang="en-US" altLang="zh-CN" sz="2000" dirty="0"/>
                  <a:t>        </a:t>
                </a:r>
                <a:endParaRPr lang="zh-CN" altLang="zh-CN" sz="2000" dirty="0"/>
              </a:p>
              <a:p>
                <a:pPr marL="0" indent="0">
                  <a:buFontTx/>
                  <a:buNone/>
                  <a:defRPr/>
                </a:pPr>
                <a:endParaRPr lang="en-US" altLang="zh-CN" sz="2000" dirty="0"/>
              </a:p>
              <a:p>
                <a:pPr marL="0" indent="0">
                  <a:buFontTx/>
                  <a:buNone/>
                  <a:defRPr/>
                </a:pPr>
                <a:r>
                  <a:rPr lang="en-US" altLang="zh-CN" sz="2000" dirty="0"/>
                  <a:t>        </a:t>
                </a:r>
                <a:endParaRPr lang="en-US" altLang="zh-CN" sz="2000" dirty="0"/>
              </a:p>
            </p:txBody>
          </p:sp>
        </mc:Choice>
        <mc:Fallback>
          <p:sp>
            <p:nvSpPr>
              <p:cNvPr id="33795" name="内容占位符 2"/>
              <p:cNvSpPr>
                <a:spLocks noRot="1" noChangeAspect="1" noMove="1" noResize="1" noEditPoints="1" noAdjustHandles="1" noChangeArrowheads="1" noChangeShapeType="1" noTextEdit="1"/>
              </p:cNvSpPr>
              <p:nvPr>
                <p:ph idx="1"/>
              </p:nvPr>
            </p:nvSpPr>
            <p:spPr bwMode="auto">
              <a:xfrm>
                <a:off x="179388" y="1346264"/>
                <a:ext cx="8640762" cy="5251088"/>
              </a:xfrm>
              <a:blipFill rotWithShape="1">
                <a:blip r:embed="rId1"/>
                <a:stretch>
                  <a:fillRect l="-4" t="-1" b="6"/>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矩形: 圆角 39"/>
          <p:cNvSpPr/>
          <p:nvPr/>
        </p:nvSpPr>
        <p:spPr>
          <a:xfrm>
            <a:off x="611560" y="1484784"/>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5.</a:t>
            </a:r>
            <a:r>
              <a:rPr lang="zh-CN" altLang="en-US" sz="2000" b="1" dirty="0">
                <a:solidFill>
                  <a:prstClr val="black"/>
                </a:solidFill>
                <a:latin typeface="仿宋" panose="02010609060101010101" pitchFamily="49" charset="-122"/>
                <a:ea typeface="仿宋" panose="02010609060101010101" pitchFamily="49" charset="-122"/>
              </a:rPr>
              <a:t>熵指数</a:t>
            </a:r>
            <a:endParaRPr lang="zh-CN" altLang="en-US" sz="2000" b="1" dirty="0">
              <a:solidFill>
                <a:prstClr val="black"/>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smtClean="0"/>
              <a:t>第一节 区域产业结构演进及其度量方法</a:t>
            </a:r>
            <a:endParaRPr lang="zh-CN" altLang="en-US" dirty="0"/>
          </a:p>
        </p:txBody>
      </p:sp>
      <p:sp>
        <p:nvSpPr>
          <p:cNvPr id="33795" name="内容占位符 2"/>
          <p:cNvSpPr>
            <a:spLocks noGrp="1"/>
          </p:cNvSpPr>
          <p:nvPr>
            <p:ph idx="1"/>
          </p:nvPr>
        </p:nvSpPr>
        <p:spPr bwMode="auto">
          <a:xfrm>
            <a:off x="179388" y="942824"/>
            <a:ext cx="8640762" cy="52510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altLang="zh-CN" dirty="0"/>
          </a:p>
          <a:p>
            <a:pPr marL="0" indent="0">
              <a:buFontTx/>
              <a:buNone/>
              <a:defRPr/>
            </a:pPr>
            <a:r>
              <a:rPr lang="zh-CN" altLang="en-US" sz="2000" dirty="0"/>
              <a:t> </a:t>
            </a:r>
            <a:endParaRPr lang="en-US" altLang="zh-CN" sz="2000" dirty="0"/>
          </a:p>
          <a:p>
            <a:pPr marL="0" indent="0">
              <a:buFontTx/>
              <a:buNone/>
              <a:defRPr/>
            </a:pPr>
            <a:r>
              <a:rPr lang="zh-CN" altLang="en-US" sz="2000" dirty="0"/>
              <a:t>       </a:t>
            </a:r>
            <a:endParaRPr lang="en-US" altLang="zh-CN" sz="2000" dirty="0"/>
          </a:p>
          <a:p>
            <a:pPr marL="0" indent="0">
              <a:buNone/>
            </a:pPr>
            <a:r>
              <a:rPr lang="zh-CN" altLang="en-US" sz="2000" dirty="0"/>
              <a:t>        通过产业结构调整理顺各产业部门间的关系，加速推动主导产业部门发展，配套发展辅助性产业部门，适当发展基础产业部门，使整个区域经济形成既有分工、又有协作的紧密联系的有机整体，从而保证区域经济又好又快发展。</a:t>
            </a:r>
            <a:endParaRPr lang="en-US" altLang="zh-CN" sz="2000" dirty="0"/>
          </a:p>
          <a:p>
            <a:pPr marL="0" indent="0">
              <a:buNone/>
            </a:pPr>
            <a:r>
              <a:rPr lang="en-US" altLang="zh-CN" sz="2000" dirty="0"/>
              <a:t>        </a:t>
            </a:r>
            <a:endParaRPr lang="en-US" altLang="zh-CN" sz="2000" dirty="0"/>
          </a:p>
          <a:p>
            <a:pPr marL="0" indent="0">
              <a:buNone/>
            </a:pPr>
            <a:endParaRPr lang="en-US" altLang="zh-CN" sz="2000" dirty="0"/>
          </a:p>
          <a:p>
            <a:pPr marL="0" indent="0">
              <a:buFontTx/>
              <a:buNone/>
              <a:defRPr/>
            </a:pPr>
            <a:r>
              <a:rPr lang="en-US" altLang="zh-CN" sz="2000" dirty="0"/>
              <a:t>        </a:t>
            </a:r>
            <a:r>
              <a:rPr lang="zh-CN" altLang="en-US" sz="2000" dirty="0"/>
              <a:t>主导产业升级是推动区域整体产业结构升级的主要动力，主要通过新主导产业替代和原主导产业劳动生产率的提高实现。</a:t>
            </a:r>
            <a:endParaRPr lang="en-US" altLang="zh-CN" sz="2000" dirty="0"/>
          </a:p>
          <a:p>
            <a:pPr marL="0" indent="0">
              <a:buFontTx/>
              <a:buNone/>
              <a:defRPr/>
            </a:pPr>
            <a:endParaRPr lang="en-US" altLang="zh-CN" sz="2000" dirty="0"/>
          </a:p>
          <a:p>
            <a:pPr marL="0" indent="0">
              <a:buFontTx/>
              <a:buNone/>
              <a:defRPr/>
            </a:pPr>
            <a:endParaRPr lang="en-US" altLang="zh-CN" sz="2000" dirty="0"/>
          </a:p>
          <a:p>
            <a:pPr>
              <a:buFont typeface="Wingdings" panose="05000000000000000000" pitchFamily="2" charset="2"/>
              <a:buChar char="Ø"/>
              <a:defRPr/>
            </a:pPr>
            <a:r>
              <a:rPr lang="zh-CN" altLang="en-US" sz="2000" dirty="0"/>
              <a:t>区域产业结构演进和优化应与区域经济发展阶段相适应</a:t>
            </a:r>
            <a:endParaRPr lang="en-US" altLang="zh-CN" sz="2000" dirty="0"/>
          </a:p>
          <a:p>
            <a:pPr>
              <a:buFont typeface="Wingdings" panose="05000000000000000000" pitchFamily="2" charset="2"/>
              <a:buChar char="Ø"/>
              <a:defRPr/>
            </a:pPr>
            <a:r>
              <a:rPr lang="zh-CN" altLang="en-US" sz="2000" dirty="0"/>
              <a:t>区域产业结构演进和优化应与区域优势相适应</a:t>
            </a:r>
            <a:endParaRPr lang="en-US" altLang="zh-CN" sz="2000" dirty="0"/>
          </a:p>
          <a:p>
            <a:pPr>
              <a:buFont typeface="Wingdings" panose="05000000000000000000" pitchFamily="2" charset="2"/>
              <a:buChar char="Ø"/>
              <a:defRPr/>
            </a:pPr>
            <a:r>
              <a:rPr lang="zh-CN" altLang="en-US" sz="2000" dirty="0"/>
              <a:t>区域产业结构演进和优化应具有产业配套性</a:t>
            </a:r>
            <a:endParaRPr lang="en-US" altLang="zh-CN" sz="2000" dirty="0"/>
          </a:p>
          <a:p>
            <a:pPr marL="0" indent="0">
              <a:buFontTx/>
              <a:buNone/>
              <a:defRPr/>
            </a:pPr>
            <a:endParaRPr lang="en-US" altLang="zh-CN" sz="2000" dirty="0"/>
          </a:p>
        </p:txBody>
      </p:sp>
      <p:sp>
        <p:nvSpPr>
          <p:cNvPr id="4" name="矩形: 圆角 39"/>
          <p:cNvSpPr/>
          <p:nvPr/>
        </p:nvSpPr>
        <p:spPr>
          <a:xfrm>
            <a:off x="251842" y="1252069"/>
            <a:ext cx="6336382" cy="49516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anose="02010609060101010101" pitchFamily="49" charset="-122"/>
                <a:ea typeface="仿宋" panose="02010609060101010101" pitchFamily="49" charset="-122"/>
              </a:rPr>
              <a:t>5</a:t>
            </a:r>
            <a:r>
              <a:rPr lang="zh-CN" altLang="en-US" sz="2400" b="1" dirty="0">
                <a:solidFill>
                  <a:prstClr val="black"/>
                </a:solidFill>
                <a:latin typeface="仿宋" panose="02010609060101010101" pitchFamily="49" charset="-122"/>
                <a:ea typeface="仿宋" panose="02010609060101010101" pitchFamily="49" charset="-122"/>
              </a:rPr>
              <a:t>、区域产业结构演进与区域经济发展的关系</a:t>
            </a:r>
            <a:endParaRPr lang="zh-CN" altLang="en-US" sz="2400" b="1" dirty="0">
              <a:solidFill>
                <a:prstClr val="black"/>
              </a:solidFill>
              <a:latin typeface="仿宋" panose="02010609060101010101" pitchFamily="49" charset="-122"/>
              <a:ea typeface="仿宋" panose="02010609060101010101" pitchFamily="49" charset="-122"/>
            </a:endParaRPr>
          </a:p>
        </p:txBody>
      </p:sp>
      <p:sp>
        <p:nvSpPr>
          <p:cNvPr id="6" name="矩形: 圆角 39"/>
          <p:cNvSpPr/>
          <p:nvPr/>
        </p:nvSpPr>
        <p:spPr>
          <a:xfrm>
            <a:off x="630888" y="1790521"/>
            <a:ext cx="5453280" cy="414343"/>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1.</a:t>
            </a:r>
            <a:r>
              <a:rPr lang="zh-CN" altLang="en-US" sz="2000" b="1" dirty="0">
                <a:solidFill>
                  <a:prstClr val="black"/>
                </a:solidFill>
                <a:latin typeface="仿宋" panose="02010609060101010101" pitchFamily="49" charset="-122"/>
                <a:ea typeface="仿宋" panose="02010609060101010101" pitchFamily="49" charset="-122"/>
              </a:rPr>
              <a:t>产业结构演进促进区域经济发展的机制</a:t>
            </a:r>
            <a:endParaRPr lang="zh-CN" altLang="en-US" sz="2000" b="1" dirty="0">
              <a:solidFill>
                <a:prstClr val="black"/>
              </a:solidFill>
              <a:latin typeface="仿宋" panose="02010609060101010101" pitchFamily="49" charset="-122"/>
              <a:ea typeface="仿宋" panose="02010609060101010101" pitchFamily="49" charset="-122"/>
            </a:endParaRPr>
          </a:p>
        </p:txBody>
      </p:sp>
      <p:sp>
        <p:nvSpPr>
          <p:cNvPr id="7" name="矩形: 圆角 39"/>
          <p:cNvSpPr/>
          <p:nvPr/>
        </p:nvSpPr>
        <p:spPr>
          <a:xfrm>
            <a:off x="630888" y="3623977"/>
            <a:ext cx="5453280" cy="414343"/>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2.</a:t>
            </a:r>
            <a:r>
              <a:rPr lang="zh-CN" altLang="en-US" sz="2000" b="1" dirty="0">
                <a:solidFill>
                  <a:prstClr val="black"/>
                </a:solidFill>
                <a:latin typeface="仿宋" panose="02010609060101010101" pitchFamily="49" charset="-122"/>
                <a:ea typeface="仿宋" panose="02010609060101010101" pitchFamily="49" charset="-122"/>
              </a:rPr>
              <a:t>区域产业结构演进的主要动力</a:t>
            </a:r>
            <a:endParaRPr lang="zh-CN" altLang="en-US" sz="2000" b="1" dirty="0">
              <a:solidFill>
                <a:prstClr val="black"/>
              </a:solidFill>
              <a:latin typeface="仿宋" panose="02010609060101010101" pitchFamily="49" charset="-122"/>
              <a:ea typeface="仿宋" panose="02010609060101010101" pitchFamily="49" charset="-122"/>
            </a:endParaRPr>
          </a:p>
        </p:txBody>
      </p:sp>
      <p:sp>
        <p:nvSpPr>
          <p:cNvPr id="8" name="矩形: 圆角 39"/>
          <p:cNvSpPr/>
          <p:nvPr/>
        </p:nvSpPr>
        <p:spPr>
          <a:xfrm>
            <a:off x="630888" y="5030881"/>
            <a:ext cx="5453280" cy="414343"/>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3.</a:t>
            </a:r>
            <a:r>
              <a:rPr lang="zh-CN" altLang="en-US" sz="2000" b="1" dirty="0">
                <a:solidFill>
                  <a:prstClr val="black"/>
                </a:solidFill>
                <a:latin typeface="仿宋" panose="02010609060101010101" pitchFamily="49" charset="-122"/>
                <a:ea typeface="仿宋" panose="02010609060101010101" pitchFamily="49" charset="-122"/>
              </a:rPr>
              <a:t>区域产业结构演进的基本方向</a:t>
            </a:r>
            <a:endParaRPr lang="zh-CN" altLang="en-US" sz="2000" b="1" dirty="0">
              <a:solidFill>
                <a:prstClr val="black"/>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a:t>第二节 区域产业结构配置</a:t>
            </a:r>
            <a:endParaRPr lang="zh-CN" altLang="en-US" dirty="0"/>
          </a:p>
        </p:txBody>
      </p:sp>
      <p:sp>
        <p:nvSpPr>
          <p:cNvPr id="33795" name="内容占位符 2"/>
          <p:cNvSpPr>
            <a:spLocks noGrp="1"/>
          </p:cNvSpPr>
          <p:nvPr>
            <p:ph idx="1"/>
          </p:nvPr>
        </p:nvSpPr>
        <p:spPr bwMode="auto">
          <a:xfrm>
            <a:off x="431353" y="1406854"/>
            <a:ext cx="8281169"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altLang="zh-CN" dirty="0"/>
          </a:p>
          <a:p>
            <a:pPr marL="0" indent="0">
              <a:buFontTx/>
              <a:buNone/>
              <a:defRPr/>
            </a:pPr>
            <a:r>
              <a:rPr lang="zh-CN" altLang="en-US" sz="2000" dirty="0"/>
              <a:t>      </a:t>
            </a:r>
            <a:r>
              <a:rPr lang="en-US" altLang="zh-CN" sz="2000" dirty="0"/>
              <a:t>        </a:t>
            </a:r>
            <a:endParaRPr lang="en-US" altLang="zh-CN" sz="2000" dirty="0"/>
          </a:p>
          <a:p>
            <a:pPr marL="0" indent="0">
              <a:buFontTx/>
              <a:buNone/>
              <a:defRPr/>
            </a:pPr>
            <a:r>
              <a:rPr lang="zh-CN" altLang="en-US" sz="2000" dirty="0"/>
              <a:t>        所谓主导产业，是指在一个国家或地区的特定发展阶段起主导作用的产业，是那些产值占比大、增长速度快、技术水平高，并对其他产业和整个区域经济具有较强关联和带动作用的产业。</a:t>
            </a:r>
            <a:endParaRPr lang="en-US" altLang="zh-CN" sz="2000" dirty="0"/>
          </a:p>
          <a:p>
            <a:pPr marL="0" indent="0">
              <a:buFontTx/>
              <a:buNone/>
              <a:defRPr/>
            </a:pPr>
            <a:r>
              <a:rPr lang="zh-CN" altLang="en-US" sz="2000" b="1" dirty="0"/>
              <a:t>主导产业的选择基准：</a:t>
            </a:r>
            <a:endParaRPr lang="en-US" altLang="zh-CN" sz="2000" b="1" dirty="0"/>
          </a:p>
          <a:p>
            <a:pPr>
              <a:buFont typeface="Wingdings" panose="05000000000000000000" pitchFamily="2" charset="2"/>
              <a:buChar char="Ø"/>
              <a:defRPr/>
            </a:pPr>
            <a:r>
              <a:rPr lang="zh-CN" altLang="en-US" sz="2000" dirty="0"/>
              <a:t>筱原</a:t>
            </a:r>
            <a:r>
              <a:rPr lang="zh-CN" altLang="en-US" sz="2000" dirty="0"/>
              <a:t>三基准。包括收入弹性基准和生产率上升基准。</a:t>
            </a:r>
            <a:endParaRPr lang="en-US" altLang="zh-CN" sz="2000" dirty="0"/>
          </a:p>
          <a:p>
            <a:pPr marL="0" indent="0">
              <a:buNone/>
              <a:defRPr/>
            </a:pPr>
            <a:r>
              <a:rPr lang="en-US" altLang="zh-CN" sz="2000" dirty="0"/>
              <a:t>     </a:t>
            </a:r>
            <a:r>
              <a:rPr lang="zh-CN" altLang="en-US" sz="2000" dirty="0">
                <a:highlight>
                  <a:srgbClr val="FF0000"/>
                </a:highlight>
              </a:rPr>
              <a:t>收入弹性基准</a:t>
            </a:r>
            <a:r>
              <a:rPr lang="en-US" altLang="zh-CN" sz="2000" dirty="0"/>
              <a:t>：收入弹性越大，潜在</a:t>
            </a:r>
            <a:r>
              <a:rPr lang="en-US" altLang="zh-CN" sz="2000" dirty="0">
                <a:solidFill>
                  <a:srgbClr val="C00000"/>
                </a:solidFill>
              </a:rPr>
              <a:t>市场需求</a:t>
            </a:r>
            <a:r>
              <a:rPr lang="zh-CN" altLang="en-US" sz="2000" dirty="0"/>
              <a:t>越大，代表着区域产业结构变动的方向和趋势。</a:t>
            </a:r>
            <a:endParaRPr lang="en-US" altLang="zh-CN" sz="2000" dirty="0"/>
          </a:p>
          <a:p>
            <a:pPr marL="0" indent="0">
              <a:buNone/>
              <a:defRPr/>
            </a:pPr>
            <a:r>
              <a:rPr lang="en-US" altLang="zh-CN" sz="2000" dirty="0"/>
              <a:t>     </a:t>
            </a:r>
            <a:r>
              <a:rPr lang="zh-CN" altLang="en-US" sz="2000" dirty="0">
                <a:highlight>
                  <a:srgbClr val="FF0000"/>
                </a:highlight>
              </a:rPr>
              <a:t>生产率上升基准</a:t>
            </a:r>
            <a:r>
              <a:rPr lang="zh-CN" altLang="en-US" sz="2000" dirty="0"/>
              <a:t>：</a:t>
            </a:r>
            <a:r>
              <a:rPr lang="en-US" altLang="zh-CN" sz="2000" dirty="0"/>
              <a:t>衡量</a:t>
            </a:r>
            <a:r>
              <a:rPr lang="en-US" altLang="zh-CN" sz="2000" dirty="0">
                <a:solidFill>
                  <a:srgbClr val="C00000"/>
                </a:solidFill>
              </a:rPr>
              <a:t>技术进步</a:t>
            </a:r>
            <a:r>
              <a:rPr lang="zh-CN" altLang="en-US" sz="2000" dirty="0"/>
              <a:t>，侧重从供给方面考虑产业生产能力及发展潜力。</a:t>
            </a:r>
            <a:endParaRPr lang="en-US" altLang="zh-CN" sz="2000" dirty="0"/>
          </a:p>
          <a:p>
            <a:pPr marL="0" indent="0">
              <a:buNone/>
              <a:defRPr/>
            </a:pPr>
            <a:r>
              <a:rPr lang="zh-CN" altLang="en-US" sz="2000" dirty="0">
                <a:highlight>
                  <a:srgbClr val="FF0000"/>
                </a:highlight>
              </a:rPr>
              <a:t>产业关联效果基准</a:t>
            </a:r>
            <a:r>
              <a:rPr lang="zh-CN" altLang="en-US" sz="2000" dirty="0"/>
              <a:t>。是依据各产业之间的相关程度，将产业关联度高的产业作为主导产业有利于带动其他产业发展。</a:t>
            </a:r>
            <a:endParaRPr lang="en-US" altLang="zh-CN" sz="2000" dirty="0"/>
          </a:p>
          <a:p>
            <a:pPr marL="0" indent="0">
              <a:buFontTx/>
              <a:buNone/>
              <a:defRPr/>
            </a:pPr>
            <a:r>
              <a:rPr lang="zh-CN" altLang="en-US" sz="2000" dirty="0"/>
              <a:t>        </a:t>
            </a:r>
            <a:endParaRPr lang="en-US" altLang="zh-CN" sz="2000" dirty="0"/>
          </a:p>
          <a:p>
            <a:pPr marL="0" indent="0">
              <a:buFontTx/>
              <a:buNone/>
              <a:defRPr/>
            </a:pPr>
            <a:r>
              <a:rPr lang="en-US" altLang="zh-CN" sz="2000" dirty="0"/>
              <a:t>        </a:t>
            </a:r>
            <a:endParaRPr lang="en-US" altLang="zh-CN" sz="2000" dirty="0"/>
          </a:p>
        </p:txBody>
      </p:sp>
      <p:sp>
        <p:nvSpPr>
          <p:cNvPr id="4" name="矩形: 圆角 39"/>
          <p:cNvSpPr/>
          <p:nvPr/>
        </p:nvSpPr>
        <p:spPr>
          <a:xfrm>
            <a:off x="179512" y="1196752"/>
            <a:ext cx="5040560" cy="485421"/>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anose="02010609060101010101" pitchFamily="49" charset="-122"/>
                <a:ea typeface="仿宋" panose="02010609060101010101" pitchFamily="49" charset="-122"/>
              </a:rPr>
              <a:t>1</a:t>
            </a:r>
            <a:r>
              <a:rPr lang="zh-CN" altLang="en-US" sz="2400" b="1" dirty="0">
                <a:solidFill>
                  <a:prstClr val="black"/>
                </a:solidFill>
                <a:latin typeface="仿宋" panose="02010609060101010101" pitchFamily="49" charset="-122"/>
                <a:ea typeface="仿宋" panose="02010609060101010101" pitchFamily="49" charset="-122"/>
              </a:rPr>
              <a:t>、主导产业、关联产业和基础产业</a:t>
            </a:r>
            <a:endParaRPr lang="zh-CN" altLang="en-US" sz="2400" b="1" dirty="0">
              <a:solidFill>
                <a:prstClr val="black"/>
              </a:solidFill>
              <a:latin typeface="仿宋" panose="02010609060101010101" pitchFamily="49" charset="-122"/>
              <a:ea typeface="仿宋" panose="02010609060101010101" pitchFamily="49" charset="-122"/>
            </a:endParaRPr>
          </a:p>
        </p:txBody>
      </p:sp>
      <p:sp>
        <p:nvSpPr>
          <p:cNvPr id="5" name="矩形: 圆角 39"/>
          <p:cNvSpPr/>
          <p:nvPr/>
        </p:nvSpPr>
        <p:spPr>
          <a:xfrm>
            <a:off x="802720" y="1772816"/>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1.</a:t>
            </a:r>
            <a:r>
              <a:rPr lang="zh-CN" altLang="en-US" sz="2000" b="1" dirty="0">
                <a:solidFill>
                  <a:prstClr val="black"/>
                </a:solidFill>
                <a:latin typeface="仿宋" panose="02010609060101010101" pitchFamily="49" charset="-122"/>
                <a:ea typeface="仿宋" panose="02010609060101010101" pitchFamily="49" charset="-122"/>
              </a:rPr>
              <a:t>主导产业</a:t>
            </a:r>
            <a:endParaRPr lang="zh-CN" altLang="en-US" sz="2000" b="1" dirty="0">
              <a:solidFill>
                <a:prstClr val="black"/>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smtClean="0"/>
              <a:t>第二节 区域产业结构配置</a:t>
            </a:r>
            <a:endParaRPr lang="zh-CN" altLang="en-US" dirty="0"/>
          </a:p>
        </p:txBody>
      </p:sp>
      <p:sp>
        <p:nvSpPr>
          <p:cNvPr id="33795" name="内容占位符 2"/>
          <p:cNvSpPr>
            <a:spLocks noGrp="1"/>
          </p:cNvSpPr>
          <p:nvPr>
            <p:ph idx="1"/>
          </p:nvPr>
        </p:nvSpPr>
        <p:spPr bwMode="auto">
          <a:xfrm>
            <a:off x="179388" y="1268760"/>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altLang="zh-CN" dirty="0"/>
          </a:p>
          <a:p>
            <a:pPr marL="0" indent="0">
              <a:buFontTx/>
              <a:buNone/>
              <a:defRPr/>
            </a:pPr>
            <a:r>
              <a:rPr lang="zh-CN" altLang="en-US" sz="2000" dirty="0"/>
              <a:t>      </a:t>
            </a:r>
            <a:r>
              <a:rPr lang="en-US" altLang="zh-CN" sz="2000" dirty="0"/>
              <a:t>        </a:t>
            </a:r>
            <a:endParaRPr lang="en-US" altLang="zh-CN" sz="2000" dirty="0"/>
          </a:p>
          <a:p>
            <a:pPr marL="0" indent="0">
              <a:buFontTx/>
              <a:buNone/>
              <a:defRPr/>
            </a:pPr>
            <a:r>
              <a:rPr lang="zh-CN" altLang="en-US" sz="2000" dirty="0"/>
              <a:t>        </a:t>
            </a:r>
            <a:endParaRPr lang="en-US" altLang="zh-CN" sz="2000" dirty="0"/>
          </a:p>
          <a:p>
            <a:pPr marL="0" indent="0">
              <a:buFontTx/>
              <a:buNone/>
              <a:defRPr/>
            </a:pPr>
            <a:r>
              <a:rPr lang="en-US" altLang="zh-CN" sz="2000" dirty="0"/>
              <a:t>        </a:t>
            </a:r>
            <a:endParaRPr lang="en-US" altLang="zh-CN" sz="2000" dirty="0"/>
          </a:p>
        </p:txBody>
      </p:sp>
      <p:sp>
        <p:nvSpPr>
          <p:cNvPr id="5" name="矩形: 圆角 39"/>
          <p:cNvSpPr/>
          <p:nvPr/>
        </p:nvSpPr>
        <p:spPr>
          <a:xfrm>
            <a:off x="611560" y="1438665"/>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1.</a:t>
            </a:r>
            <a:r>
              <a:rPr lang="zh-CN" altLang="en-US" sz="2000" b="1" dirty="0">
                <a:solidFill>
                  <a:prstClr val="black"/>
                </a:solidFill>
                <a:latin typeface="仿宋" panose="02010609060101010101" pitchFamily="49" charset="-122"/>
                <a:ea typeface="仿宋" panose="02010609060101010101" pitchFamily="49" charset="-122"/>
              </a:rPr>
              <a:t>主导产业</a:t>
            </a:r>
            <a:endParaRPr lang="zh-CN" altLang="en-US" sz="2000" b="1" dirty="0">
              <a:solidFill>
                <a:prstClr val="black"/>
              </a:solidFill>
              <a:latin typeface="仿宋" panose="02010609060101010101" pitchFamily="49" charset="-122"/>
              <a:ea typeface="仿宋" panose="02010609060101010101" pitchFamily="49" charset="-122"/>
            </a:endParaRPr>
          </a:p>
        </p:txBody>
      </p:sp>
      <p:sp>
        <p:nvSpPr>
          <p:cNvPr id="2" name="矩形 1"/>
          <p:cNvSpPr/>
          <p:nvPr/>
        </p:nvSpPr>
        <p:spPr>
          <a:xfrm>
            <a:off x="549474" y="2099358"/>
            <a:ext cx="8173095" cy="3046988"/>
          </a:xfrm>
          <a:prstGeom prst="rect">
            <a:avLst/>
          </a:prstGeom>
        </p:spPr>
        <p:txBody>
          <a:bodyPr wrap="square">
            <a:spAutoFit/>
          </a:bodyPr>
          <a:lstStyle/>
          <a:p>
            <a:pPr>
              <a:spcBef>
                <a:spcPct val="20000"/>
              </a:spcBef>
              <a:buFont typeface="Wingdings" panose="05000000000000000000" pitchFamily="2" charset="2"/>
              <a:buChar char="Ø"/>
              <a:defRPr/>
            </a:pPr>
            <a:r>
              <a:rPr lang="zh-CN" altLang="en-US" sz="2000" dirty="0">
                <a:latin typeface="+mn-lt"/>
                <a:ea typeface="+mn-ea"/>
              </a:rPr>
              <a:t>过密环境基准和丰富劳动内容基准。</a:t>
            </a:r>
            <a:endParaRPr lang="en-US" altLang="zh-CN" sz="2000" dirty="0">
              <a:latin typeface="+mn-lt"/>
              <a:ea typeface="+mn-ea"/>
            </a:endParaRPr>
          </a:p>
          <a:p>
            <a:pPr>
              <a:spcBef>
                <a:spcPct val="20000"/>
              </a:spcBef>
              <a:defRPr/>
            </a:pPr>
            <a:r>
              <a:rPr lang="zh-CN" altLang="en-US" sz="2000" dirty="0">
                <a:latin typeface="+mn-lt"/>
                <a:ea typeface="+mn-ea"/>
              </a:rPr>
              <a:t>过密环境基准：强调只有能够满足提高能源的利用效率、保护环境、防止和改善公害、具有扩充社会资本能力等要求的产业才能够作为主导产业；</a:t>
            </a:r>
            <a:endParaRPr lang="en-US" altLang="zh-CN" sz="2000" dirty="0">
              <a:latin typeface="+mn-lt"/>
              <a:ea typeface="+mn-ea"/>
            </a:endParaRPr>
          </a:p>
          <a:p>
            <a:pPr>
              <a:spcBef>
                <a:spcPct val="20000"/>
              </a:spcBef>
              <a:defRPr/>
            </a:pPr>
            <a:r>
              <a:rPr lang="zh-CN" altLang="en-US" sz="2000" dirty="0">
                <a:latin typeface="+mn-lt"/>
                <a:ea typeface="+mn-ea"/>
              </a:rPr>
              <a:t>丰富劳动内容基准：在选择主导产业时，应优先选择能为劳动者提供舒适安全的工作岗位和稳定的劳动场所的产业。</a:t>
            </a:r>
            <a:endParaRPr lang="en-US" altLang="zh-CN" sz="2000" dirty="0">
              <a:latin typeface="+mn-lt"/>
              <a:ea typeface="+mn-ea"/>
            </a:endParaRPr>
          </a:p>
          <a:p>
            <a:pPr>
              <a:spcBef>
                <a:spcPct val="20000"/>
              </a:spcBef>
              <a:buFont typeface="Wingdings" panose="05000000000000000000" pitchFamily="2" charset="2"/>
              <a:buChar char="Ø"/>
              <a:defRPr/>
            </a:pPr>
            <a:r>
              <a:rPr lang="zh-CN" altLang="en-US" sz="2000" dirty="0">
                <a:latin typeface="+mn-lt"/>
                <a:ea typeface="+mn-ea"/>
              </a:rPr>
              <a:t>比较优势基准。区域主导产业必须与区域比较优势相符，且随着区域比较优势的变化而调整。区域主导产业必须同时具备区内比较优势和区际比较优势，一般应该拥有生产规模优势和产业比较生产率优势。</a:t>
            </a:r>
            <a:endParaRPr lang="en-US" altLang="zh-CN" sz="2000" dirty="0">
              <a:latin typeface="+mn-lt"/>
              <a:ea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smtClean="0"/>
              <a:t>第二节 区域产业结构配置</a:t>
            </a:r>
            <a:endParaRPr lang="zh-CN" altLang="en-US" dirty="0"/>
          </a:p>
        </p:txBody>
      </p:sp>
      <mc:AlternateContent xmlns:mc="http://schemas.openxmlformats.org/markup-compatibility/2006">
        <mc:Choice xmlns:a14="http://schemas.microsoft.com/office/drawing/2010/main" Requires="a14">
          <p:sp>
            <p:nvSpPr>
              <p:cNvPr id="2" name="矩形 1"/>
              <p:cNvSpPr/>
              <p:nvPr/>
            </p:nvSpPr>
            <p:spPr>
              <a:xfrm>
                <a:off x="323528" y="1196752"/>
                <a:ext cx="8173095" cy="6327181"/>
              </a:xfrm>
              <a:prstGeom prst="rect">
                <a:avLst/>
              </a:prstGeom>
            </p:spPr>
            <p:txBody>
              <a:bodyPr wrap="square">
                <a:spAutoFit/>
              </a:bodyPr>
              <a:lstStyle/>
              <a:p>
                <a:pPr>
                  <a:spcBef>
                    <a:spcPct val="20000"/>
                  </a:spcBef>
                  <a:defRPr/>
                </a:pPr>
                <a:r>
                  <a:rPr lang="zh-CN" altLang="en-US" sz="2000" b="1" dirty="0">
                    <a:latin typeface="+mn-lt"/>
                    <a:ea typeface="+mn-ea"/>
                  </a:rPr>
                  <a:t>选择主导产业时考虑的主要指标：</a:t>
                </a:r>
                <a:endParaRPr lang="en-US" altLang="zh-CN" sz="2000" b="1" dirty="0">
                  <a:latin typeface="+mn-lt"/>
                  <a:ea typeface="+mn-ea"/>
                </a:endParaRPr>
              </a:p>
              <a:p>
                <a:pPr marL="342900" indent="-342900">
                  <a:spcBef>
                    <a:spcPct val="20000"/>
                  </a:spcBef>
                  <a:buFont typeface="Wingdings" panose="05000000000000000000" pitchFamily="2" charset="2"/>
                  <a:buChar char="Ø"/>
                  <a:defRPr/>
                </a:pPr>
                <a:r>
                  <a:rPr lang="zh-CN" altLang="en-US" sz="2000" dirty="0">
                    <a:latin typeface="+mn-lt"/>
                    <a:ea typeface="+mn-ea"/>
                  </a:rPr>
                  <a:t>产业的市场潜力</a:t>
                </a:r>
                <a:endParaRPr lang="en-US" altLang="zh-CN" sz="2000" dirty="0">
                  <a:latin typeface="+mn-lt"/>
                  <a:ea typeface="+mn-ea"/>
                </a:endParaRPr>
              </a:p>
              <a:p>
                <a:pPr algn="ctr">
                  <a:spcBef>
                    <a:spcPct val="20000"/>
                  </a:spcBef>
                  <a:defRPr/>
                </a:pP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𝜌</m:t>
                        </m:r>
                      </m:e>
                      <m:sub>
                        <m:r>
                          <a:rPr lang="en-US" altLang="zh-CN" sz="2000" i="1">
                            <a:latin typeface="Cambria Math" panose="02040503050406030204" pitchFamily="18" charset="0"/>
                          </a:rPr>
                          <m:t>𝑖𝑗</m:t>
                        </m:r>
                      </m:sub>
                    </m:sSub>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𝑄</m:t>
                            </m:r>
                          </m:e>
                          <m:sub>
                            <m:r>
                              <a:rPr lang="en-US" altLang="zh-CN" sz="2000" i="1">
                                <a:latin typeface="Cambria Math" panose="02040503050406030204" pitchFamily="18" charset="0"/>
                              </a:rPr>
                              <m:t>𝑖𝑗</m:t>
                            </m:r>
                          </m:sub>
                        </m:sSub>
                      </m:num>
                      <m:den>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𝑄</m:t>
                            </m:r>
                          </m:e>
                          <m:sub>
                            <m:r>
                              <a:rPr lang="en-US" altLang="zh-CN" sz="2000" i="1">
                                <a:latin typeface="Cambria Math" panose="02040503050406030204" pitchFamily="18" charset="0"/>
                              </a:rPr>
                              <m:t>𝑗</m:t>
                            </m:r>
                          </m:sub>
                        </m:sSub>
                      </m:den>
                    </m:f>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𝐴</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𝑄</m:t>
                            </m:r>
                          </m:e>
                          <m:sub>
                            <m:r>
                              <a:rPr lang="en-US" altLang="zh-CN" sz="2000" i="1">
                                <a:latin typeface="Cambria Math" panose="02040503050406030204" pitchFamily="18" charset="0"/>
                              </a:rPr>
                              <m:t>𝑖𝑗</m:t>
                            </m:r>
                          </m:sub>
                        </m:sSub>
                      </m:num>
                      <m:den>
                        <m:r>
                          <a:rPr lang="en-US" altLang="zh-CN" sz="2000" i="1">
                            <a:latin typeface="Cambria Math" panose="02040503050406030204" pitchFamily="18" charset="0"/>
                          </a:rPr>
                          <m:t>𝐴</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𝑄</m:t>
                            </m:r>
                          </m:e>
                          <m:sub>
                            <m:r>
                              <a:rPr lang="en-US" altLang="zh-CN" sz="2000" i="1">
                                <a:latin typeface="Cambria Math" panose="02040503050406030204" pitchFamily="18" charset="0"/>
                              </a:rPr>
                              <m:t>𝑗</m:t>
                            </m:r>
                          </m:sub>
                        </m:sSub>
                      </m:den>
                    </m:f>
                  </m:oMath>
                </a14:m>
                <a:r>
                  <a:rPr lang="zh-CN" altLang="en-US" sz="2000" dirty="0"/>
                  <a:t>      （</a:t>
                </a:r>
                <a:r>
                  <a:rPr lang="en-US" altLang="zh-CN" sz="2000" dirty="0"/>
                  <a:t>4.7</a:t>
                </a:r>
                <a:r>
                  <a:rPr lang="zh-CN" altLang="en-US" sz="2000" dirty="0"/>
                  <a:t>）</a:t>
                </a:r>
                <a:endParaRPr lang="en-US" altLang="zh-CN" sz="2000" dirty="0"/>
              </a:p>
              <a:p>
                <a:pPr>
                  <a:spcBef>
                    <a:spcPct val="20000"/>
                  </a:spcBef>
                  <a:defRPr/>
                </a:pP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𝜌</m:t>
                        </m:r>
                      </m:e>
                      <m:sub>
                        <m:r>
                          <a:rPr lang="en-US" altLang="zh-CN" sz="2000" i="1">
                            <a:latin typeface="Cambria Math" panose="02040503050406030204" pitchFamily="18" charset="0"/>
                          </a:rPr>
                          <m:t>𝑖𝑗</m:t>
                        </m:r>
                      </m:sub>
                    </m:sSub>
                    <m:r>
                      <a:rPr lang="zh-CN" altLang="en-US" sz="2000" i="1">
                        <a:latin typeface="Cambria Math" panose="02040503050406030204" pitchFamily="18" charset="0"/>
                      </a:rPr>
                      <m:t>是</m:t>
                    </m:r>
                  </m:oMath>
                </a14:m>
                <a:r>
                  <a:rPr lang="en-US" altLang="zh-CN" sz="2000" dirty="0" err="1"/>
                  <a:t>i</a:t>
                </a:r>
                <a:r>
                  <a:rPr lang="zh-CN" altLang="en-US" sz="2000" dirty="0"/>
                  <a:t>地区</a:t>
                </a:r>
                <a:r>
                  <a:rPr lang="en-US" altLang="zh-CN" sz="2000" dirty="0"/>
                  <a:t>j</a:t>
                </a:r>
                <a:r>
                  <a:rPr lang="zh-CN" altLang="en-US" sz="2000" dirty="0"/>
                  <a:t>产业的市场占有率，</a:t>
                </a:r>
                <a:r>
                  <a:rPr lang="zh-CN" altLang="zh-CN" sz="2000" dirty="0"/>
                  <a:t> </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𝑄</m:t>
                        </m:r>
                      </m:e>
                      <m:sub>
                        <m:r>
                          <a:rPr lang="en-US" altLang="zh-CN" sz="2000" i="1">
                            <a:latin typeface="Cambria Math" panose="02040503050406030204" pitchFamily="18" charset="0"/>
                          </a:rPr>
                          <m:t>𝑖𝑗</m:t>
                        </m:r>
                      </m:sub>
                    </m:sSub>
                  </m:oMath>
                </a14:m>
                <a:r>
                  <a:rPr lang="zh-CN" altLang="en-US" sz="2000" dirty="0"/>
                  <a:t>和</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𝑄</m:t>
                        </m:r>
                      </m:e>
                      <m:sub>
                        <m:r>
                          <a:rPr lang="en-US" altLang="zh-CN" sz="2000" i="1">
                            <a:latin typeface="Cambria Math" panose="02040503050406030204" pitchFamily="18" charset="0"/>
                          </a:rPr>
                          <m:t>𝑗</m:t>
                        </m:r>
                      </m:sub>
                    </m:sSub>
                  </m:oMath>
                </a14:m>
                <a:r>
                  <a:rPr lang="zh-CN" altLang="en-US" sz="2000" dirty="0"/>
                  <a:t>分别代表</a:t>
                </a:r>
                <a:r>
                  <a:rPr lang="en-US" altLang="zh-CN" sz="2000" dirty="0" err="1"/>
                  <a:t>i</a:t>
                </a:r>
                <a:r>
                  <a:rPr lang="zh-CN" altLang="en-US" sz="2000" dirty="0"/>
                  <a:t>区域及其高层次区域</a:t>
                </a:r>
                <a:r>
                  <a:rPr lang="en-US" altLang="zh-CN" sz="2000" dirty="0"/>
                  <a:t>j</a:t>
                </a:r>
                <a:r>
                  <a:rPr lang="zh-CN" altLang="en-US" sz="2000" dirty="0"/>
                  <a:t>产业的年销售额，</a:t>
                </a:r>
                <a:r>
                  <a:rPr lang="en-US" altLang="zh-CN" sz="2000" dirty="0"/>
                  <a:t> </a:t>
                </a:r>
                <a14:m>
                  <m:oMath xmlns:m="http://schemas.openxmlformats.org/officeDocument/2006/math">
                    <m:r>
                      <a:rPr lang="en-US" altLang="zh-CN" sz="2000" i="1">
                        <a:latin typeface="Cambria Math" panose="02040503050406030204" pitchFamily="18" charset="0"/>
                      </a:rPr>
                      <m:t>𝐴</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𝑄</m:t>
                        </m:r>
                      </m:e>
                      <m:sub>
                        <m:r>
                          <a:rPr lang="en-US" altLang="zh-CN" sz="2000" i="1">
                            <a:latin typeface="Cambria Math" panose="02040503050406030204" pitchFamily="18" charset="0"/>
                          </a:rPr>
                          <m:t>𝑖𝑗</m:t>
                        </m:r>
                      </m:sub>
                    </m:sSub>
                  </m:oMath>
                </a14:m>
                <a:r>
                  <a:rPr lang="zh-CN" altLang="en-US" sz="2000" dirty="0"/>
                  <a:t>和</a:t>
                </a:r>
                <a14:m>
                  <m:oMath xmlns:m="http://schemas.openxmlformats.org/officeDocument/2006/math">
                    <m:r>
                      <a:rPr lang="en-US" altLang="zh-CN" sz="2000" i="1">
                        <a:latin typeface="Cambria Math" panose="02040503050406030204" pitchFamily="18" charset="0"/>
                      </a:rPr>
                      <m:t>𝐴</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𝑄</m:t>
                        </m:r>
                      </m:e>
                      <m:sub>
                        <m:r>
                          <a:rPr lang="en-US" altLang="zh-CN" sz="2000" i="1">
                            <a:latin typeface="Cambria Math" panose="02040503050406030204" pitchFamily="18" charset="0"/>
                          </a:rPr>
                          <m:t>𝑗</m:t>
                        </m:r>
                      </m:sub>
                    </m:sSub>
                  </m:oMath>
                </a14:m>
                <a:r>
                  <a:rPr lang="zh-CN" altLang="en-US" sz="2000" dirty="0"/>
                  <a:t>分别代表</a:t>
                </a:r>
                <a:r>
                  <a:rPr lang="en-US" altLang="zh-CN" sz="2000" dirty="0"/>
                  <a:t>j</a:t>
                </a:r>
                <a:r>
                  <a:rPr lang="zh-CN" altLang="en-US" sz="2000" dirty="0"/>
                  <a:t>区域及其高层次区域</a:t>
                </a:r>
                <a:r>
                  <a:rPr lang="en-US" altLang="zh-CN" sz="2000" dirty="0"/>
                  <a:t>j</a:t>
                </a:r>
                <a:r>
                  <a:rPr lang="zh-CN" altLang="en-US" sz="2000" dirty="0"/>
                  <a:t>产业的人均销售额。区域主导产业必须选择具有较大</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𝜌</m:t>
                        </m:r>
                      </m:e>
                      <m:sub>
                        <m:r>
                          <a:rPr lang="en-US" altLang="zh-CN" sz="2000" i="1">
                            <a:latin typeface="Cambria Math" panose="02040503050406030204" pitchFamily="18" charset="0"/>
                          </a:rPr>
                          <m:t>𝑖𝑗</m:t>
                        </m:r>
                      </m:sub>
                    </m:sSub>
                  </m:oMath>
                </a14:m>
                <a:r>
                  <a:rPr lang="zh-CN" altLang="en-US" sz="2000" dirty="0"/>
                  <a:t>值的产业。</a:t>
                </a:r>
                <a:endParaRPr lang="en-US" altLang="zh-CN" sz="2000" dirty="0"/>
              </a:p>
              <a:p>
                <a:pPr marL="342900" indent="-342900">
                  <a:spcBef>
                    <a:spcPct val="20000"/>
                  </a:spcBef>
                  <a:buFont typeface="Wingdings" panose="05000000000000000000" pitchFamily="2" charset="2"/>
                  <a:buChar char="Ø"/>
                  <a:defRPr/>
                </a:pPr>
                <a:r>
                  <a:rPr lang="zh-CN" altLang="en-US" sz="2000" dirty="0"/>
                  <a:t>产业的比较优势度</a:t>
                </a:r>
                <a:endParaRPr lang="en-US" altLang="zh-CN" sz="2000" dirty="0"/>
              </a:p>
              <a:p>
                <a:pPr>
                  <a:spcBef>
                    <a:spcPct val="20000"/>
                  </a:spcBef>
                  <a:defRPr/>
                </a:pPr>
                <a:r>
                  <a:rPr lang="zh-CN" altLang="en-US" sz="2000" dirty="0"/>
                  <a:t>     区位商判断产业规模</a:t>
                </a:r>
                <a:r>
                  <a:rPr lang="zh-CN" altLang="en-US" sz="2400" dirty="0"/>
                  <a:t>：</a:t>
                </a:r>
                <a:r>
                  <a:rPr lang="en-US" altLang="zh-CN" sz="2000" dirty="0"/>
                  <a:t> </a:t>
                </a:r>
                <a14:m>
                  <m:oMath xmlns:m="http://schemas.openxmlformats.org/officeDocument/2006/math">
                    <m:r>
                      <a:rPr lang="en-US" altLang="zh-CN" sz="2000" i="1">
                        <a:latin typeface="Cambria Math" panose="02040503050406030204" pitchFamily="18" charset="0"/>
                      </a:rPr>
                      <m:t>𝐿</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𝑄</m:t>
                        </m:r>
                      </m:e>
                      <m:sub>
                        <m:r>
                          <a:rPr lang="en-US" altLang="zh-CN" sz="2000" i="1">
                            <a:latin typeface="Cambria Math" panose="02040503050406030204" pitchFamily="18" charset="0"/>
                          </a:rPr>
                          <m:t>𝑖𝑗</m:t>
                        </m:r>
                      </m:sub>
                    </m:sSub>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𝑖𝑗</m:t>
                            </m:r>
                          </m:sub>
                        </m:sSub>
                      </m:num>
                      <m:den>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𝑖</m:t>
                            </m:r>
                          </m:sub>
                        </m:sSub>
                      </m:den>
                    </m:f>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𝑗</m:t>
                            </m:r>
                          </m:sub>
                        </m:sSub>
                      </m:num>
                      <m:den>
                        <m:r>
                          <a:rPr lang="en-US" altLang="zh-CN" sz="2000" i="1">
                            <a:latin typeface="Cambria Math" panose="02040503050406030204" pitchFamily="18" charset="0"/>
                          </a:rPr>
                          <m:t>𝑌</m:t>
                        </m:r>
                      </m:den>
                    </m:f>
                  </m:oMath>
                </a14:m>
                <a:r>
                  <a:rPr lang="zh-CN" altLang="en-US" sz="2000" dirty="0"/>
                  <a:t>（</a:t>
                </a:r>
                <a:r>
                  <a:rPr lang="en-US" altLang="zh-CN" sz="2000" dirty="0"/>
                  <a:t>4.8</a:t>
                </a:r>
                <a:r>
                  <a:rPr lang="zh-CN" altLang="en-US" sz="2000" dirty="0"/>
                  <a:t>）</a:t>
                </a:r>
                <a:endParaRPr lang="en-US" altLang="zh-CN" sz="2000" dirty="0"/>
              </a:p>
              <a:p>
                <a:pPr>
                  <a:spcBef>
                    <a:spcPct val="20000"/>
                  </a:spcBef>
                  <a:defRPr/>
                </a:pPr>
                <a:r>
                  <a:rPr lang="zh-CN" altLang="en-US" dirty="0"/>
                  <a:t>（</a:t>
                </a:r>
                <a:r>
                  <a:rPr lang="en-US" altLang="zh-CN" dirty="0"/>
                  <a:t>Y</a:t>
                </a:r>
                <a:r>
                  <a:rPr lang="zh-CN" altLang="en-US" dirty="0"/>
                  <a:t>表示高层次区域的总产值）</a:t>
                </a:r>
                <a:r>
                  <a:rPr lang="en-US" altLang="zh-CN" dirty="0"/>
                  <a:t>    </a:t>
                </a:r>
                <a:endParaRPr lang="en-US" altLang="zh-CN" dirty="0"/>
              </a:p>
              <a:p>
                <a:pPr>
                  <a:spcBef>
                    <a:spcPct val="20000"/>
                  </a:spcBef>
                  <a:defRPr/>
                </a:pPr>
                <a:r>
                  <a:rPr lang="en-US" altLang="zh-CN" sz="2000" dirty="0"/>
                  <a:t> </a:t>
                </a:r>
                <a14:m>
                  <m:oMath xmlns:m="http://schemas.openxmlformats.org/officeDocument/2006/math">
                    <m:r>
                      <a:rPr lang="en-US" altLang="zh-CN" sz="2000">
                        <a:latin typeface="Cambria Math" panose="02040503050406030204" pitchFamily="18" charset="0"/>
                      </a:rPr>
                      <m:t>𝐿</m:t>
                    </m:r>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𝑄</m:t>
                        </m:r>
                      </m:e>
                      <m:sub>
                        <m:r>
                          <a:rPr lang="en-US" altLang="zh-CN" sz="2000">
                            <a:latin typeface="Cambria Math" panose="02040503050406030204" pitchFamily="18" charset="0"/>
                          </a:rPr>
                          <m:t>𝑖𝑗</m:t>
                        </m:r>
                      </m:sub>
                    </m:sSub>
                  </m:oMath>
                </a14:m>
                <a:r>
                  <a:rPr lang="zh-CN" altLang="en-US" sz="2000" dirty="0"/>
                  <a:t>越大，</a:t>
                </a:r>
                <a:r>
                  <a:rPr lang="en-US" altLang="zh-CN" sz="2000" dirty="0" err="1"/>
                  <a:t>i</a:t>
                </a:r>
                <a:r>
                  <a:rPr lang="zh-CN" altLang="en-US" sz="2000" dirty="0"/>
                  <a:t>地区</a:t>
                </a:r>
                <a:r>
                  <a:rPr lang="en-US" altLang="zh-CN" sz="2000" dirty="0"/>
                  <a:t>j</a:t>
                </a:r>
                <a:r>
                  <a:rPr lang="zh-CN" altLang="en-US" sz="2000" dirty="0"/>
                  <a:t>产业的生产规模比较优势越明显。</a:t>
                </a:r>
                <a:endParaRPr lang="en-US" altLang="zh-CN" sz="2000" dirty="0"/>
              </a:p>
              <a:p>
                <a:pPr>
                  <a:spcBef>
                    <a:spcPct val="20000"/>
                  </a:spcBef>
                  <a:defRPr/>
                </a:pPr>
                <a:r>
                  <a:rPr lang="zh-CN" altLang="en-US" sz="2000" dirty="0"/>
                  <a:t>     比较劳动生产率：</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𝜀</m:t>
                        </m:r>
                      </m:e>
                      <m:sub>
                        <m:r>
                          <a:rPr lang="en-US" altLang="zh-CN" sz="2000" i="1">
                            <a:latin typeface="Cambria Math" panose="02040503050406030204" pitchFamily="18" charset="0"/>
                          </a:rPr>
                          <m:t>𝑖𝑗</m:t>
                        </m:r>
                      </m:sub>
                    </m:sSub>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𝑖𝑗</m:t>
                            </m:r>
                          </m:sub>
                        </m:sSub>
                      </m:num>
                      <m:den>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𝑖</m:t>
                            </m:r>
                          </m:sub>
                        </m:sSub>
                      </m:den>
                    </m:f>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𝐿</m:t>
                            </m:r>
                          </m:e>
                          <m:sub>
                            <m:r>
                              <a:rPr lang="en-US" altLang="zh-CN" sz="2000" i="1">
                                <a:latin typeface="Cambria Math" panose="02040503050406030204" pitchFamily="18" charset="0"/>
                              </a:rPr>
                              <m:t>𝑖𝑗</m:t>
                            </m:r>
                          </m:sub>
                        </m:sSub>
                      </m:num>
                      <m:den>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𝐿</m:t>
                            </m:r>
                          </m:e>
                          <m:sub>
                            <m:r>
                              <a:rPr lang="en-US" altLang="zh-CN" sz="2000" i="1">
                                <a:latin typeface="Cambria Math" panose="02040503050406030204" pitchFamily="18" charset="0"/>
                              </a:rPr>
                              <m:t>𝑖</m:t>
                            </m:r>
                          </m:sub>
                        </m:sSub>
                      </m:den>
                    </m:f>
                  </m:oMath>
                </a14:m>
                <a:r>
                  <a:rPr lang="zh-CN" altLang="en-US" dirty="0"/>
                  <a:t>（</a:t>
                </a:r>
                <a:r>
                  <a:rPr lang="en-US" altLang="zh-CN" dirty="0"/>
                  <a:t>4.9</a:t>
                </a:r>
                <a:r>
                  <a:rPr lang="zh-CN" altLang="en-US" dirty="0"/>
                  <a:t>）</a:t>
                </a:r>
                <a:endParaRPr lang="en-US" altLang="zh-CN" dirty="0"/>
              </a:p>
              <a:p>
                <a:pPr>
                  <a:spcBef>
                    <a:spcPct val="20000"/>
                  </a:spcBef>
                  <a:defRPr/>
                </a:pPr>
                <a:r>
                  <a:rPr lang="zh-CN" altLang="en-US" dirty="0"/>
                  <a:t>（</a:t>
                </a:r>
                <a:r>
                  <a:rPr lang="en-US" altLang="zh-CN" dirty="0"/>
                  <a:t>L</a:t>
                </a:r>
                <a:r>
                  <a:rPr lang="zh-CN" altLang="en-US" dirty="0"/>
                  <a:t>代表劳动力数量）</a:t>
                </a:r>
                <a:endParaRPr lang="en-US" altLang="zh-CN" dirty="0"/>
              </a:p>
              <a:p>
                <a:pPr>
                  <a:spcBef>
                    <a:spcPct val="20000"/>
                  </a:spcBef>
                  <a:defRPr/>
                </a:pPr>
                <a14:m>
                  <m:oMath xmlns:m="http://schemas.openxmlformats.org/officeDocument/2006/math">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𝜀</m:t>
                        </m:r>
                      </m:e>
                      <m:sub>
                        <m:r>
                          <a:rPr lang="en-US" altLang="zh-CN" sz="2000">
                            <a:latin typeface="Cambria Math" panose="02040503050406030204" pitchFamily="18" charset="0"/>
                          </a:rPr>
                          <m:t>𝑖𝑗</m:t>
                        </m:r>
                      </m:sub>
                    </m:sSub>
                  </m:oMath>
                </a14:m>
                <a:r>
                  <a:rPr lang="zh-CN" altLang="en-US" sz="2000" dirty="0"/>
                  <a:t>越大，</a:t>
                </a:r>
                <a:r>
                  <a:rPr lang="en-US" altLang="zh-CN" sz="2000" dirty="0"/>
                  <a:t>j</a:t>
                </a:r>
                <a:r>
                  <a:rPr lang="zh-CN" altLang="en-US" sz="2000" dirty="0"/>
                  <a:t>产业的生产率比较优势越大，越有可能称为</a:t>
                </a:r>
                <a:r>
                  <a:rPr lang="en-US" altLang="zh-CN" sz="2000" dirty="0" err="1"/>
                  <a:t>i</a:t>
                </a:r>
                <a:r>
                  <a:rPr lang="zh-CN" altLang="en-US" sz="2000" dirty="0"/>
                  <a:t>区域的主导产业。</a:t>
                </a:r>
                <a:endParaRPr lang="zh-CN" altLang="zh-CN" sz="2000" dirty="0"/>
              </a:p>
              <a:p>
                <a:pPr>
                  <a:spcBef>
                    <a:spcPct val="20000"/>
                  </a:spcBef>
                  <a:defRPr/>
                </a:pPr>
                <a:endParaRPr lang="en-US" altLang="zh-CN" sz="2000" dirty="0">
                  <a:latin typeface="+mn-lt"/>
                  <a:ea typeface="+mn-ea"/>
                </a:endParaRPr>
              </a:p>
              <a:p>
                <a:pPr marL="342900" indent="-342900">
                  <a:spcBef>
                    <a:spcPct val="20000"/>
                  </a:spcBef>
                  <a:buFont typeface="Wingdings" panose="05000000000000000000" pitchFamily="2" charset="2"/>
                  <a:buChar char="Ø"/>
                  <a:defRPr/>
                </a:pPr>
                <a:endParaRPr lang="en-US" altLang="zh-CN" sz="2000" dirty="0">
                  <a:latin typeface="+mn-lt"/>
                  <a:ea typeface="+mn-ea"/>
                </a:endParaRPr>
              </a:p>
            </p:txBody>
          </p:sp>
        </mc:Choice>
        <mc:Fallback>
          <p:sp>
            <p:nvSpPr>
              <p:cNvPr id="2" name="矩形 1"/>
              <p:cNvSpPr>
                <a:spLocks noRot="1" noChangeAspect="1" noMove="1" noResize="1" noEditPoints="1" noAdjustHandles="1" noChangeArrowheads="1" noChangeShapeType="1" noTextEdit="1"/>
              </p:cNvSpPr>
              <p:nvPr/>
            </p:nvSpPr>
            <p:spPr>
              <a:xfrm>
                <a:off x="323528" y="1196752"/>
                <a:ext cx="8173095" cy="6327181"/>
              </a:xfrm>
              <a:prstGeom prst="rect">
                <a:avLst/>
              </a:prstGeom>
              <a:blipFill rotWithShape="1">
                <a:blip r:embed="rId1"/>
                <a:stretch>
                  <a:fillRect l="-4" t="-7" r="4" b="7"/>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smtClean="0"/>
              <a:t>第二节 区域产业结构配置</a:t>
            </a:r>
            <a:endParaRPr lang="zh-CN" altLang="en-US" dirty="0"/>
          </a:p>
        </p:txBody>
      </p:sp>
      <mc:AlternateContent xmlns:mc="http://schemas.openxmlformats.org/markup-compatibility/2006">
        <mc:Choice xmlns:a14="http://schemas.microsoft.com/office/drawing/2010/main" Requires="a14">
          <p:sp>
            <p:nvSpPr>
              <p:cNvPr id="2" name="矩形 1"/>
              <p:cNvSpPr/>
              <p:nvPr/>
            </p:nvSpPr>
            <p:spPr>
              <a:xfrm>
                <a:off x="323528" y="1196752"/>
                <a:ext cx="8173095" cy="5294142"/>
              </a:xfrm>
              <a:prstGeom prst="rect">
                <a:avLst/>
              </a:prstGeom>
            </p:spPr>
            <p:txBody>
              <a:bodyPr wrap="square">
                <a:spAutoFit/>
              </a:bodyPr>
              <a:lstStyle/>
              <a:p>
                <a:pPr>
                  <a:spcBef>
                    <a:spcPct val="20000"/>
                  </a:spcBef>
                  <a:defRPr/>
                </a:pPr>
                <a:r>
                  <a:rPr lang="zh-CN" altLang="en-US" sz="2000" b="1" dirty="0">
                    <a:latin typeface="+mn-lt"/>
                    <a:ea typeface="+mn-ea"/>
                  </a:rPr>
                  <a:t>选择主导产业时考虑的主要指标：</a:t>
                </a:r>
                <a:endParaRPr lang="en-US" altLang="zh-CN" sz="2000" b="1" dirty="0">
                  <a:latin typeface="+mn-lt"/>
                  <a:ea typeface="+mn-ea"/>
                </a:endParaRPr>
              </a:p>
              <a:p>
                <a:pPr marL="342900" indent="-342900">
                  <a:spcBef>
                    <a:spcPct val="20000"/>
                  </a:spcBef>
                  <a:buFont typeface="Wingdings" panose="05000000000000000000" pitchFamily="2" charset="2"/>
                  <a:buChar char="Ø"/>
                  <a:defRPr/>
                </a:pPr>
                <a:r>
                  <a:rPr lang="zh-CN" altLang="en-US" sz="2000" dirty="0">
                    <a:latin typeface="+mn-lt"/>
                    <a:ea typeface="+mn-ea"/>
                  </a:rPr>
                  <a:t>产业的关联度。区域主导产业作为区域经济系统的核心，既要求自身实现快速发展，也要求能够对区域内其他产业发展产生较强的带动促进作用。</a:t>
                </a:r>
                <a:endParaRPr lang="en-US" altLang="zh-CN" sz="2000" dirty="0">
                  <a:latin typeface="+mn-lt"/>
                  <a:ea typeface="+mn-ea"/>
                </a:endParaRPr>
              </a:p>
              <a:p>
                <a:pPr>
                  <a:spcBef>
                    <a:spcPct val="20000"/>
                  </a:spcBef>
                  <a:defRPr/>
                </a:pPr>
                <a:r>
                  <a:rPr lang="zh-CN" altLang="en-US" sz="2000" dirty="0">
                    <a:latin typeface="+mn-lt"/>
                    <a:ea typeface="+mn-ea"/>
                  </a:rPr>
                  <a:t>     </a:t>
                </a:r>
                <a:r>
                  <a:rPr lang="zh-CN" altLang="en-US" sz="2000" dirty="0">
                    <a:solidFill>
                      <a:srgbClr val="C00000"/>
                    </a:solidFill>
                    <a:latin typeface="+mn-lt"/>
                    <a:ea typeface="+mn-ea"/>
                  </a:rPr>
                  <a:t>影响力系数</a:t>
                </a:r>
                <a:r>
                  <a:rPr lang="zh-CN" altLang="en-US" sz="2000" dirty="0">
                    <a:latin typeface="+mn-lt"/>
                    <a:ea typeface="+mn-ea"/>
                  </a:rPr>
                  <a:t>：</a:t>
                </a:r>
                <a:endParaRPr lang="en-US" altLang="zh-CN" sz="2000" dirty="0">
                  <a:latin typeface="+mn-lt"/>
                  <a:ea typeface="+mn-ea"/>
                </a:endParaRPr>
              </a:p>
              <a:p>
                <a:pPr algn="ctr">
                  <a:spcBef>
                    <a:spcPct val="20000"/>
                  </a:spcBef>
                  <a:defRPr/>
                </a:pPr>
                <a14:m>
                  <m:oMath xmlns:m="http://schemas.openxmlformats.org/officeDocument/2006/math">
                    <m:sSub>
                      <m:sSubPr>
                        <m:ctrlPr>
                          <a:rPr lang="zh-CN" altLang="zh-CN" sz="2000" i="1">
                            <a:latin typeface="Cambria Math" panose="02040503050406030204" pitchFamily="18" charset="0"/>
                            <a:ea typeface="+mn-ea"/>
                          </a:rPr>
                        </m:ctrlPr>
                      </m:sSubPr>
                      <m:e>
                        <m:r>
                          <a:rPr lang="en-US" altLang="zh-CN" sz="2000">
                            <a:latin typeface="Cambria Math" panose="02040503050406030204" pitchFamily="18" charset="0"/>
                            <a:ea typeface="+mn-ea"/>
                          </a:rPr>
                          <m:t>𝑌</m:t>
                        </m:r>
                      </m:e>
                      <m:sub>
                        <m:r>
                          <a:rPr lang="en-US" altLang="zh-CN" sz="2000">
                            <a:latin typeface="Cambria Math" panose="02040503050406030204" pitchFamily="18" charset="0"/>
                            <a:ea typeface="+mn-ea"/>
                          </a:rPr>
                          <m:t>𝑗</m:t>
                        </m:r>
                      </m:sub>
                    </m:sSub>
                    <m:r>
                      <a:rPr lang="en-US" altLang="zh-CN" sz="2000">
                        <a:latin typeface="Cambria Math" panose="02040503050406030204" pitchFamily="18" charset="0"/>
                        <a:ea typeface="+mn-ea"/>
                      </a:rPr>
                      <m:t>=</m:t>
                    </m:r>
                    <m:f>
                      <m:fPr>
                        <m:ctrlPr>
                          <a:rPr lang="zh-CN" altLang="zh-CN" sz="2000" i="1">
                            <a:latin typeface="Cambria Math" panose="02040503050406030204" pitchFamily="18" charset="0"/>
                            <a:ea typeface="+mn-ea"/>
                          </a:rPr>
                        </m:ctrlPr>
                      </m:fPr>
                      <m:num>
                        <m:r>
                          <a:rPr lang="en-US" altLang="zh-CN" sz="2000">
                            <a:latin typeface="Cambria Math" panose="02040503050406030204" pitchFamily="18" charset="0"/>
                            <a:ea typeface="+mn-ea"/>
                          </a:rPr>
                          <m:t>(</m:t>
                        </m:r>
                        <m:nary>
                          <m:naryPr>
                            <m:chr m:val="∑"/>
                            <m:limLoc m:val="undOvr"/>
                            <m:ctrlPr>
                              <a:rPr lang="zh-CN" altLang="zh-CN" sz="2000" i="1">
                                <a:latin typeface="Cambria Math" panose="02040503050406030204" pitchFamily="18" charset="0"/>
                                <a:ea typeface="+mn-ea"/>
                              </a:rPr>
                            </m:ctrlPr>
                          </m:naryPr>
                          <m:sub>
                            <m:r>
                              <a:rPr lang="en-US" altLang="zh-CN" sz="2000">
                                <a:latin typeface="Cambria Math" panose="02040503050406030204" pitchFamily="18" charset="0"/>
                                <a:ea typeface="+mn-ea"/>
                              </a:rPr>
                              <m:t>𝑖</m:t>
                            </m:r>
                            <m:r>
                              <a:rPr lang="en-US" altLang="zh-CN" sz="2000">
                                <a:latin typeface="Cambria Math" panose="02040503050406030204" pitchFamily="18" charset="0"/>
                                <a:ea typeface="+mn-ea"/>
                              </a:rPr>
                              <m:t>=</m:t>
                            </m:r>
                            <m:r>
                              <a:rPr lang="en-US" altLang="zh-CN" sz="2000">
                                <a:latin typeface="Cambria Math" panose="02040503050406030204" pitchFamily="18" charset="0"/>
                                <a:ea typeface="+mn-ea"/>
                              </a:rPr>
                              <m:t>1</m:t>
                            </m:r>
                          </m:sub>
                          <m:sup>
                            <m:r>
                              <a:rPr lang="en-US" altLang="zh-CN" sz="2000">
                                <a:latin typeface="Cambria Math" panose="02040503050406030204" pitchFamily="18" charset="0"/>
                                <a:ea typeface="+mn-ea"/>
                              </a:rPr>
                              <m:t>𝑛</m:t>
                            </m:r>
                          </m:sup>
                          <m:e>
                            <m:sSub>
                              <m:sSubPr>
                                <m:ctrlPr>
                                  <a:rPr lang="zh-CN" altLang="zh-CN" sz="2000" i="1">
                                    <a:latin typeface="Cambria Math" panose="02040503050406030204" pitchFamily="18" charset="0"/>
                                    <a:ea typeface="+mn-ea"/>
                                  </a:rPr>
                                </m:ctrlPr>
                              </m:sSubPr>
                              <m:e>
                                <m:r>
                                  <a:rPr lang="en-US" altLang="zh-CN" sz="2000">
                                    <a:latin typeface="Cambria Math" panose="02040503050406030204" pitchFamily="18" charset="0"/>
                                    <a:ea typeface="+mn-ea"/>
                                  </a:rPr>
                                  <m:t>𝐶</m:t>
                                </m:r>
                              </m:e>
                              <m:sub>
                                <m:r>
                                  <a:rPr lang="en-US" altLang="zh-CN" sz="2000">
                                    <a:latin typeface="Cambria Math" panose="02040503050406030204" pitchFamily="18" charset="0"/>
                                    <a:ea typeface="+mn-ea"/>
                                  </a:rPr>
                                  <m:t>𝑖𝑗</m:t>
                                </m:r>
                              </m:sub>
                            </m:sSub>
                          </m:e>
                        </m:nary>
                        <m:r>
                          <a:rPr lang="en-US" altLang="zh-CN" sz="2000">
                            <a:latin typeface="Cambria Math" panose="02040503050406030204" pitchFamily="18" charset="0"/>
                            <a:ea typeface="+mn-ea"/>
                          </a:rPr>
                          <m:t>)/</m:t>
                        </m:r>
                        <m:r>
                          <a:rPr lang="en-US" altLang="zh-CN" sz="2000">
                            <a:latin typeface="Cambria Math" panose="02040503050406030204" pitchFamily="18" charset="0"/>
                            <a:ea typeface="+mn-ea"/>
                          </a:rPr>
                          <m:t>𝑛</m:t>
                        </m:r>
                      </m:num>
                      <m:den>
                        <m:r>
                          <a:rPr lang="en-US" altLang="zh-CN" sz="2000">
                            <a:latin typeface="Cambria Math" panose="02040503050406030204" pitchFamily="18" charset="0"/>
                            <a:ea typeface="+mn-ea"/>
                          </a:rPr>
                          <m:t>(</m:t>
                        </m:r>
                        <m:nary>
                          <m:naryPr>
                            <m:chr m:val="∑"/>
                            <m:limLoc m:val="undOvr"/>
                            <m:ctrlPr>
                              <a:rPr lang="zh-CN" altLang="zh-CN" sz="2000" i="1">
                                <a:latin typeface="Cambria Math" panose="02040503050406030204" pitchFamily="18" charset="0"/>
                                <a:ea typeface="+mn-ea"/>
                              </a:rPr>
                            </m:ctrlPr>
                          </m:naryPr>
                          <m:sub>
                            <m:r>
                              <a:rPr lang="en-US" altLang="zh-CN" sz="2000">
                                <a:latin typeface="Cambria Math" panose="02040503050406030204" pitchFamily="18" charset="0"/>
                                <a:ea typeface="+mn-ea"/>
                              </a:rPr>
                              <m:t>𝑖</m:t>
                            </m:r>
                            <m:r>
                              <a:rPr lang="en-US" altLang="zh-CN" sz="2000">
                                <a:latin typeface="Cambria Math" panose="02040503050406030204" pitchFamily="18" charset="0"/>
                                <a:ea typeface="+mn-ea"/>
                              </a:rPr>
                              <m:t>=</m:t>
                            </m:r>
                            <m:r>
                              <a:rPr lang="en-US" altLang="zh-CN" sz="2000">
                                <a:latin typeface="Cambria Math" panose="02040503050406030204" pitchFamily="18" charset="0"/>
                                <a:ea typeface="+mn-ea"/>
                              </a:rPr>
                              <m:t>1</m:t>
                            </m:r>
                          </m:sub>
                          <m:sup>
                            <m:r>
                              <a:rPr lang="en-US" altLang="zh-CN" sz="2000">
                                <a:latin typeface="Cambria Math" panose="02040503050406030204" pitchFamily="18" charset="0"/>
                                <a:ea typeface="+mn-ea"/>
                              </a:rPr>
                              <m:t>𝑛</m:t>
                            </m:r>
                          </m:sup>
                          <m:e>
                            <m:nary>
                              <m:naryPr>
                                <m:chr m:val="∑"/>
                                <m:limLoc m:val="undOvr"/>
                                <m:ctrlPr>
                                  <a:rPr lang="zh-CN" altLang="zh-CN" sz="2000" i="1">
                                    <a:latin typeface="Cambria Math" panose="02040503050406030204" pitchFamily="18" charset="0"/>
                                    <a:ea typeface="+mn-ea"/>
                                  </a:rPr>
                                </m:ctrlPr>
                              </m:naryPr>
                              <m:sub>
                                <m:r>
                                  <a:rPr lang="en-US" altLang="zh-CN" sz="2000">
                                    <a:latin typeface="Cambria Math" panose="02040503050406030204" pitchFamily="18" charset="0"/>
                                    <a:ea typeface="+mn-ea"/>
                                  </a:rPr>
                                  <m:t>𝑗</m:t>
                                </m:r>
                                <m:r>
                                  <a:rPr lang="en-US" altLang="zh-CN" sz="2000">
                                    <a:latin typeface="Cambria Math" panose="02040503050406030204" pitchFamily="18" charset="0"/>
                                    <a:ea typeface="+mn-ea"/>
                                  </a:rPr>
                                  <m:t>=</m:t>
                                </m:r>
                                <m:r>
                                  <a:rPr lang="en-US" altLang="zh-CN" sz="2000">
                                    <a:latin typeface="Cambria Math" panose="02040503050406030204" pitchFamily="18" charset="0"/>
                                    <a:ea typeface="+mn-ea"/>
                                  </a:rPr>
                                  <m:t>1</m:t>
                                </m:r>
                              </m:sub>
                              <m:sup>
                                <m:r>
                                  <a:rPr lang="en-US" altLang="zh-CN" sz="2000">
                                    <a:latin typeface="Cambria Math" panose="02040503050406030204" pitchFamily="18" charset="0"/>
                                    <a:ea typeface="+mn-ea"/>
                                  </a:rPr>
                                  <m:t>𝑛</m:t>
                                </m:r>
                              </m:sup>
                              <m:e>
                                <m:sSub>
                                  <m:sSubPr>
                                    <m:ctrlPr>
                                      <a:rPr lang="zh-CN" altLang="zh-CN" sz="2000" i="1">
                                        <a:latin typeface="Cambria Math" panose="02040503050406030204" pitchFamily="18" charset="0"/>
                                        <a:ea typeface="+mn-ea"/>
                                      </a:rPr>
                                    </m:ctrlPr>
                                  </m:sSubPr>
                                  <m:e>
                                    <m:r>
                                      <a:rPr lang="en-US" altLang="zh-CN" sz="2000">
                                        <a:latin typeface="Cambria Math" panose="02040503050406030204" pitchFamily="18" charset="0"/>
                                        <a:ea typeface="+mn-ea"/>
                                      </a:rPr>
                                      <m:t>𝐶</m:t>
                                    </m:r>
                                  </m:e>
                                  <m:sub>
                                    <m:r>
                                      <a:rPr lang="en-US" altLang="zh-CN" sz="2000">
                                        <a:latin typeface="Cambria Math" panose="02040503050406030204" pitchFamily="18" charset="0"/>
                                        <a:ea typeface="+mn-ea"/>
                                      </a:rPr>
                                      <m:t>𝑖𝑗</m:t>
                                    </m:r>
                                  </m:sub>
                                </m:sSub>
                              </m:e>
                            </m:nary>
                          </m:e>
                        </m:nary>
                        <m:r>
                          <a:rPr lang="en-US" altLang="zh-CN" sz="2000">
                            <a:latin typeface="Cambria Math" panose="02040503050406030204" pitchFamily="18" charset="0"/>
                            <a:ea typeface="+mn-ea"/>
                          </a:rPr>
                          <m:t>)/</m:t>
                        </m:r>
                        <m:sSup>
                          <m:sSupPr>
                            <m:ctrlPr>
                              <a:rPr lang="zh-CN" altLang="zh-CN" sz="2000" i="1">
                                <a:latin typeface="Cambria Math" panose="02040503050406030204" pitchFamily="18" charset="0"/>
                                <a:ea typeface="+mn-ea"/>
                              </a:rPr>
                            </m:ctrlPr>
                          </m:sSupPr>
                          <m:e>
                            <m:r>
                              <a:rPr lang="en-US" altLang="zh-CN" sz="2000">
                                <a:latin typeface="Cambria Math" panose="02040503050406030204" pitchFamily="18" charset="0"/>
                                <a:ea typeface="+mn-ea"/>
                              </a:rPr>
                              <m:t>𝑛</m:t>
                            </m:r>
                          </m:e>
                          <m:sup>
                            <m:r>
                              <a:rPr lang="en-US" altLang="zh-CN" sz="2000">
                                <a:latin typeface="Cambria Math" panose="02040503050406030204" pitchFamily="18" charset="0"/>
                                <a:ea typeface="+mn-ea"/>
                              </a:rPr>
                              <m:t>2</m:t>
                            </m:r>
                          </m:sup>
                        </m:sSup>
                      </m:den>
                    </m:f>
                  </m:oMath>
                </a14:m>
                <a:r>
                  <a:rPr lang="zh-CN" altLang="en-US" sz="2000" dirty="0">
                    <a:latin typeface="+mn-lt"/>
                    <a:ea typeface="+mn-ea"/>
                  </a:rPr>
                  <a:t>      （</a:t>
                </a:r>
                <a:r>
                  <a:rPr lang="en-US" altLang="zh-CN" sz="2000" dirty="0">
                    <a:latin typeface="+mn-lt"/>
                    <a:ea typeface="+mn-ea"/>
                  </a:rPr>
                  <a:t>4.10</a:t>
                </a:r>
                <a:r>
                  <a:rPr lang="zh-CN" altLang="en-US" sz="2000" dirty="0">
                    <a:latin typeface="+mn-lt"/>
                    <a:ea typeface="+mn-ea"/>
                  </a:rPr>
                  <a:t>）</a:t>
                </a:r>
                <a:endParaRPr lang="en-US" altLang="zh-CN" sz="2000" dirty="0">
                  <a:latin typeface="+mn-lt"/>
                  <a:ea typeface="+mn-ea"/>
                </a:endParaRPr>
              </a:p>
              <a:p>
                <a:pPr>
                  <a:spcBef>
                    <a:spcPct val="20000"/>
                  </a:spcBef>
                  <a:defRPr/>
                </a:pPr>
                <a:r>
                  <a:rPr lang="en-US" altLang="zh-CN" sz="2000" dirty="0">
                    <a:latin typeface="+mn-lt"/>
                    <a:ea typeface="+mn-ea"/>
                  </a:rPr>
                  <a:t>      </a:t>
                </a:r>
                <a14:m>
                  <m:oMath xmlns:m="http://schemas.openxmlformats.org/officeDocument/2006/math">
                    <m:sSub>
                      <m:sSubPr>
                        <m:ctrlPr>
                          <a:rPr lang="zh-CN" altLang="zh-CN" sz="2000" i="1">
                            <a:latin typeface="Cambria Math" panose="02040503050406030204" pitchFamily="18" charset="0"/>
                            <a:ea typeface="+mn-ea"/>
                          </a:rPr>
                        </m:ctrlPr>
                      </m:sSubPr>
                      <m:e>
                        <m:r>
                          <a:rPr lang="en-US" altLang="zh-CN" sz="2000">
                            <a:latin typeface="Cambria Math" panose="02040503050406030204" pitchFamily="18" charset="0"/>
                            <a:ea typeface="+mn-ea"/>
                          </a:rPr>
                          <m:t>𝐶</m:t>
                        </m:r>
                      </m:e>
                      <m:sub>
                        <m:r>
                          <a:rPr lang="en-US" altLang="zh-CN" sz="2000">
                            <a:latin typeface="Cambria Math" panose="02040503050406030204" pitchFamily="18" charset="0"/>
                            <a:ea typeface="+mn-ea"/>
                          </a:rPr>
                          <m:t>𝑖𝑗</m:t>
                        </m:r>
                      </m:sub>
                    </m:sSub>
                  </m:oMath>
                </a14:m>
                <a:r>
                  <a:rPr lang="zh-CN" altLang="en-US" sz="2000" dirty="0">
                    <a:latin typeface="+mn-lt"/>
                    <a:ea typeface="+mn-ea"/>
                  </a:rPr>
                  <a:t>为里昂惕夫逆阵系数表中第</a:t>
                </a:r>
                <a:r>
                  <a:rPr lang="en-US" altLang="zh-CN" sz="2000" dirty="0" err="1">
                    <a:latin typeface="+mn-lt"/>
                    <a:ea typeface="+mn-ea"/>
                  </a:rPr>
                  <a:t>i</a:t>
                </a:r>
                <a:r>
                  <a:rPr lang="zh-CN" altLang="en-US" sz="2000" dirty="0">
                    <a:latin typeface="+mn-lt"/>
                    <a:ea typeface="+mn-ea"/>
                  </a:rPr>
                  <a:t>行第</a:t>
                </a:r>
                <a:r>
                  <a:rPr lang="en-US" altLang="zh-CN" sz="2000" dirty="0">
                    <a:latin typeface="+mn-lt"/>
                    <a:ea typeface="+mn-ea"/>
                  </a:rPr>
                  <a:t>j</a:t>
                </a:r>
                <a:r>
                  <a:rPr lang="zh-CN" altLang="en-US" sz="2000" dirty="0">
                    <a:latin typeface="+mn-lt"/>
                    <a:ea typeface="+mn-ea"/>
                  </a:rPr>
                  <a:t>列的系数。</a:t>
                </a:r>
                <a:r>
                  <a:rPr lang="zh-CN" altLang="zh-CN" sz="2000" dirty="0">
                    <a:latin typeface="+mn-lt"/>
                    <a:ea typeface="+mn-ea"/>
                  </a:rPr>
                  <a:t> </a:t>
                </a:r>
                <a14:m>
                  <m:oMath xmlns:m="http://schemas.openxmlformats.org/officeDocument/2006/math">
                    <m:sSub>
                      <m:sSubPr>
                        <m:ctrlPr>
                          <a:rPr lang="zh-CN" altLang="zh-CN" sz="2000" i="1">
                            <a:latin typeface="Cambria Math" panose="02040503050406030204" pitchFamily="18" charset="0"/>
                            <a:ea typeface="+mn-ea"/>
                          </a:rPr>
                        </m:ctrlPr>
                      </m:sSubPr>
                      <m:e>
                        <m:r>
                          <a:rPr lang="en-US" altLang="zh-CN" sz="2000">
                            <a:latin typeface="Cambria Math" panose="02040503050406030204" pitchFamily="18" charset="0"/>
                            <a:ea typeface="+mn-ea"/>
                          </a:rPr>
                          <m:t>𝑌</m:t>
                        </m:r>
                      </m:e>
                      <m:sub>
                        <m:r>
                          <a:rPr lang="en-US" altLang="zh-CN" sz="2000">
                            <a:latin typeface="Cambria Math" panose="02040503050406030204" pitchFamily="18" charset="0"/>
                            <a:ea typeface="+mn-ea"/>
                          </a:rPr>
                          <m:t>𝑗</m:t>
                        </m:r>
                      </m:sub>
                    </m:sSub>
                    <m:r>
                      <a:rPr lang="en-US" altLang="zh-CN" sz="2000">
                        <a:latin typeface="Cambria Math" panose="02040503050406030204" pitchFamily="18" charset="0"/>
                        <a:ea typeface="+mn-ea"/>
                      </a:rPr>
                      <m:t> </m:t>
                    </m:r>
                  </m:oMath>
                </a14:m>
                <a:r>
                  <a:rPr lang="zh-CN" altLang="en-US" sz="2000" dirty="0">
                    <a:latin typeface="+mn-lt"/>
                    <a:ea typeface="+mn-ea"/>
                  </a:rPr>
                  <a:t>＞１，说明</a:t>
                </a:r>
                <a:r>
                  <a:rPr lang="en-US" altLang="zh-CN" sz="2000" dirty="0">
                    <a:latin typeface="+mn-lt"/>
                    <a:ea typeface="+mn-ea"/>
                  </a:rPr>
                  <a:t>j</a:t>
                </a:r>
                <a:r>
                  <a:rPr lang="zh-CN" altLang="en-US" sz="2000" dirty="0">
                    <a:latin typeface="+mn-lt"/>
                    <a:ea typeface="+mn-ea"/>
                  </a:rPr>
                  <a:t>产业的影响力大于全部产业的平均水平。</a:t>
                </a:r>
                <a:endParaRPr lang="en-US" altLang="zh-CN" sz="2000" dirty="0">
                  <a:latin typeface="+mn-lt"/>
                  <a:ea typeface="+mn-ea"/>
                </a:endParaRPr>
              </a:p>
              <a:p>
                <a:pPr>
                  <a:spcBef>
                    <a:spcPct val="20000"/>
                  </a:spcBef>
                  <a:defRPr/>
                </a:pPr>
                <a:r>
                  <a:rPr lang="en-US" altLang="zh-CN" sz="2000" dirty="0">
                    <a:latin typeface="+mn-lt"/>
                    <a:ea typeface="+mn-ea"/>
                  </a:rPr>
                  <a:t>       </a:t>
                </a:r>
                <a:r>
                  <a:rPr lang="zh-CN" altLang="en-US" sz="2000" dirty="0">
                    <a:solidFill>
                      <a:srgbClr val="C00000"/>
                    </a:solidFill>
                    <a:latin typeface="+mn-lt"/>
                    <a:ea typeface="+mn-ea"/>
                  </a:rPr>
                  <a:t>感应度系数</a:t>
                </a:r>
                <a:r>
                  <a:rPr lang="zh-CN" altLang="en-US" sz="2000" dirty="0">
                    <a:latin typeface="+mn-lt"/>
                    <a:ea typeface="+mn-ea"/>
                  </a:rPr>
                  <a:t>：</a:t>
                </a:r>
                <a:endParaRPr lang="en-US" altLang="zh-CN" sz="2000" dirty="0">
                  <a:latin typeface="+mn-lt"/>
                  <a:ea typeface="+mn-ea"/>
                </a:endParaRPr>
              </a:p>
              <a:p>
                <a:pPr algn="ctr">
                  <a:spcBef>
                    <a:spcPct val="20000"/>
                  </a:spcBef>
                  <a:defRPr/>
                </a:pPr>
                <a14:m>
                  <m:oMath xmlns:m="http://schemas.openxmlformats.org/officeDocument/2006/math">
                    <m:sSub>
                      <m:sSubPr>
                        <m:ctrlPr>
                          <a:rPr lang="zh-CN" altLang="zh-CN" sz="2000" i="1">
                            <a:latin typeface="Cambria Math" panose="02040503050406030204" pitchFamily="18" charset="0"/>
                            <a:ea typeface="+mn-ea"/>
                          </a:rPr>
                        </m:ctrlPr>
                      </m:sSubPr>
                      <m:e>
                        <m:r>
                          <a:rPr lang="en-US" altLang="zh-CN" sz="2000">
                            <a:latin typeface="Cambria Math" panose="02040503050406030204" pitchFamily="18" charset="0"/>
                            <a:ea typeface="+mn-ea"/>
                          </a:rPr>
                          <m:t>𝐺</m:t>
                        </m:r>
                      </m:e>
                      <m:sub>
                        <m:r>
                          <a:rPr lang="en-US" altLang="zh-CN" sz="2000">
                            <a:latin typeface="Cambria Math" panose="02040503050406030204" pitchFamily="18" charset="0"/>
                            <a:ea typeface="+mn-ea"/>
                          </a:rPr>
                          <m:t>𝑖</m:t>
                        </m:r>
                      </m:sub>
                    </m:sSub>
                    <m:r>
                      <a:rPr lang="en-US" altLang="zh-CN" sz="2000">
                        <a:latin typeface="Cambria Math" panose="02040503050406030204" pitchFamily="18" charset="0"/>
                        <a:ea typeface="+mn-ea"/>
                      </a:rPr>
                      <m:t>=</m:t>
                    </m:r>
                    <m:f>
                      <m:fPr>
                        <m:ctrlPr>
                          <a:rPr lang="zh-CN" altLang="zh-CN" sz="2000" i="1">
                            <a:latin typeface="Cambria Math" panose="02040503050406030204" pitchFamily="18" charset="0"/>
                            <a:ea typeface="+mn-ea"/>
                          </a:rPr>
                        </m:ctrlPr>
                      </m:fPr>
                      <m:num>
                        <m:r>
                          <a:rPr lang="en-US" altLang="zh-CN" sz="2000">
                            <a:latin typeface="Cambria Math" panose="02040503050406030204" pitchFamily="18" charset="0"/>
                            <a:ea typeface="+mn-ea"/>
                          </a:rPr>
                          <m:t>(</m:t>
                        </m:r>
                        <m:nary>
                          <m:naryPr>
                            <m:chr m:val="∑"/>
                            <m:limLoc m:val="undOvr"/>
                            <m:ctrlPr>
                              <a:rPr lang="zh-CN" altLang="zh-CN" sz="2000" i="1">
                                <a:latin typeface="Cambria Math" panose="02040503050406030204" pitchFamily="18" charset="0"/>
                                <a:ea typeface="+mn-ea"/>
                              </a:rPr>
                            </m:ctrlPr>
                          </m:naryPr>
                          <m:sub>
                            <m:r>
                              <a:rPr lang="en-US" altLang="zh-CN" sz="2000">
                                <a:latin typeface="Cambria Math" panose="02040503050406030204" pitchFamily="18" charset="0"/>
                                <a:ea typeface="+mn-ea"/>
                              </a:rPr>
                              <m:t>𝑗</m:t>
                            </m:r>
                            <m:r>
                              <a:rPr lang="en-US" altLang="zh-CN" sz="2000">
                                <a:latin typeface="Cambria Math" panose="02040503050406030204" pitchFamily="18" charset="0"/>
                                <a:ea typeface="+mn-ea"/>
                              </a:rPr>
                              <m:t>=</m:t>
                            </m:r>
                            <m:r>
                              <a:rPr lang="en-US" altLang="zh-CN" sz="2000">
                                <a:latin typeface="Cambria Math" panose="02040503050406030204" pitchFamily="18" charset="0"/>
                                <a:ea typeface="+mn-ea"/>
                              </a:rPr>
                              <m:t>1</m:t>
                            </m:r>
                          </m:sub>
                          <m:sup>
                            <m:r>
                              <a:rPr lang="en-US" altLang="zh-CN" sz="2000">
                                <a:latin typeface="Cambria Math" panose="02040503050406030204" pitchFamily="18" charset="0"/>
                                <a:ea typeface="+mn-ea"/>
                              </a:rPr>
                              <m:t>𝑛</m:t>
                            </m:r>
                          </m:sup>
                          <m:e>
                            <m:sSub>
                              <m:sSubPr>
                                <m:ctrlPr>
                                  <a:rPr lang="zh-CN" altLang="zh-CN" sz="2000" i="1">
                                    <a:latin typeface="Cambria Math" panose="02040503050406030204" pitchFamily="18" charset="0"/>
                                    <a:ea typeface="+mn-ea"/>
                                  </a:rPr>
                                </m:ctrlPr>
                              </m:sSubPr>
                              <m:e>
                                <m:r>
                                  <a:rPr lang="en-US" altLang="zh-CN" sz="2000">
                                    <a:latin typeface="Cambria Math" panose="02040503050406030204" pitchFamily="18" charset="0"/>
                                    <a:ea typeface="+mn-ea"/>
                                  </a:rPr>
                                  <m:t>𝐶</m:t>
                                </m:r>
                              </m:e>
                              <m:sub>
                                <m:r>
                                  <a:rPr lang="en-US" altLang="zh-CN" sz="2000">
                                    <a:latin typeface="Cambria Math" panose="02040503050406030204" pitchFamily="18" charset="0"/>
                                    <a:ea typeface="+mn-ea"/>
                                  </a:rPr>
                                  <m:t>𝑖𝑗</m:t>
                                </m:r>
                              </m:sub>
                            </m:sSub>
                          </m:e>
                        </m:nary>
                        <m:r>
                          <a:rPr lang="en-US" altLang="zh-CN" sz="2000">
                            <a:latin typeface="Cambria Math" panose="02040503050406030204" pitchFamily="18" charset="0"/>
                            <a:ea typeface="+mn-ea"/>
                          </a:rPr>
                          <m:t>)/</m:t>
                        </m:r>
                        <m:r>
                          <a:rPr lang="en-US" altLang="zh-CN" sz="2000">
                            <a:latin typeface="Cambria Math" panose="02040503050406030204" pitchFamily="18" charset="0"/>
                            <a:ea typeface="+mn-ea"/>
                          </a:rPr>
                          <m:t>𝑛</m:t>
                        </m:r>
                      </m:num>
                      <m:den>
                        <m:r>
                          <a:rPr lang="en-US" altLang="zh-CN" sz="2000">
                            <a:latin typeface="Cambria Math" panose="02040503050406030204" pitchFamily="18" charset="0"/>
                            <a:ea typeface="+mn-ea"/>
                          </a:rPr>
                          <m:t>(</m:t>
                        </m:r>
                        <m:nary>
                          <m:naryPr>
                            <m:chr m:val="∑"/>
                            <m:limLoc m:val="undOvr"/>
                            <m:ctrlPr>
                              <a:rPr lang="zh-CN" altLang="zh-CN" sz="2000" i="1">
                                <a:latin typeface="Cambria Math" panose="02040503050406030204" pitchFamily="18" charset="0"/>
                                <a:ea typeface="+mn-ea"/>
                              </a:rPr>
                            </m:ctrlPr>
                          </m:naryPr>
                          <m:sub>
                            <m:r>
                              <a:rPr lang="en-US" altLang="zh-CN" sz="2000">
                                <a:latin typeface="Cambria Math" panose="02040503050406030204" pitchFamily="18" charset="0"/>
                                <a:ea typeface="+mn-ea"/>
                              </a:rPr>
                              <m:t>𝑖</m:t>
                            </m:r>
                            <m:r>
                              <a:rPr lang="en-US" altLang="zh-CN" sz="2000">
                                <a:latin typeface="Cambria Math" panose="02040503050406030204" pitchFamily="18" charset="0"/>
                                <a:ea typeface="+mn-ea"/>
                              </a:rPr>
                              <m:t>=</m:t>
                            </m:r>
                            <m:r>
                              <a:rPr lang="en-US" altLang="zh-CN" sz="2000">
                                <a:latin typeface="Cambria Math" panose="02040503050406030204" pitchFamily="18" charset="0"/>
                                <a:ea typeface="+mn-ea"/>
                              </a:rPr>
                              <m:t>1</m:t>
                            </m:r>
                          </m:sub>
                          <m:sup>
                            <m:r>
                              <a:rPr lang="en-US" altLang="zh-CN" sz="2000">
                                <a:latin typeface="Cambria Math" panose="02040503050406030204" pitchFamily="18" charset="0"/>
                                <a:ea typeface="+mn-ea"/>
                              </a:rPr>
                              <m:t>𝑛</m:t>
                            </m:r>
                          </m:sup>
                          <m:e>
                            <m:nary>
                              <m:naryPr>
                                <m:chr m:val="∑"/>
                                <m:limLoc m:val="undOvr"/>
                                <m:ctrlPr>
                                  <a:rPr lang="zh-CN" altLang="zh-CN" sz="2000" i="1">
                                    <a:latin typeface="Cambria Math" panose="02040503050406030204" pitchFamily="18" charset="0"/>
                                    <a:ea typeface="+mn-ea"/>
                                  </a:rPr>
                                </m:ctrlPr>
                              </m:naryPr>
                              <m:sub>
                                <m:r>
                                  <a:rPr lang="en-US" altLang="zh-CN" sz="2000">
                                    <a:latin typeface="Cambria Math" panose="02040503050406030204" pitchFamily="18" charset="0"/>
                                    <a:ea typeface="+mn-ea"/>
                                  </a:rPr>
                                  <m:t>𝑗</m:t>
                                </m:r>
                                <m:r>
                                  <a:rPr lang="en-US" altLang="zh-CN" sz="2000">
                                    <a:latin typeface="Cambria Math" panose="02040503050406030204" pitchFamily="18" charset="0"/>
                                    <a:ea typeface="+mn-ea"/>
                                  </a:rPr>
                                  <m:t>=</m:t>
                                </m:r>
                                <m:r>
                                  <a:rPr lang="en-US" altLang="zh-CN" sz="2000">
                                    <a:latin typeface="Cambria Math" panose="02040503050406030204" pitchFamily="18" charset="0"/>
                                    <a:ea typeface="+mn-ea"/>
                                  </a:rPr>
                                  <m:t>1</m:t>
                                </m:r>
                              </m:sub>
                              <m:sup>
                                <m:r>
                                  <a:rPr lang="en-US" altLang="zh-CN" sz="2000">
                                    <a:latin typeface="Cambria Math" panose="02040503050406030204" pitchFamily="18" charset="0"/>
                                    <a:ea typeface="+mn-ea"/>
                                  </a:rPr>
                                  <m:t>𝑛</m:t>
                                </m:r>
                              </m:sup>
                              <m:e>
                                <m:sSub>
                                  <m:sSubPr>
                                    <m:ctrlPr>
                                      <a:rPr lang="zh-CN" altLang="zh-CN" sz="2000" i="1">
                                        <a:latin typeface="Cambria Math" panose="02040503050406030204" pitchFamily="18" charset="0"/>
                                        <a:ea typeface="+mn-ea"/>
                                      </a:rPr>
                                    </m:ctrlPr>
                                  </m:sSubPr>
                                  <m:e>
                                    <m:r>
                                      <a:rPr lang="en-US" altLang="zh-CN" sz="2000">
                                        <a:latin typeface="Cambria Math" panose="02040503050406030204" pitchFamily="18" charset="0"/>
                                        <a:ea typeface="+mn-ea"/>
                                      </a:rPr>
                                      <m:t>𝐶</m:t>
                                    </m:r>
                                  </m:e>
                                  <m:sub>
                                    <m:r>
                                      <a:rPr lang="en-US" altLang="zh-CN" sz="2000">
                                        <a:latin typeface="Cambria Math" panose="02040503050406030204" pitchFamily="18" charset="0"/>
                                        <a:ea typeface="+mn-ea"/>
                                      </a:rPr>
                                      <m:t>𝑖𝑗</m:t>
                                    </m:r>
                                  </m:sub>
                                </m:sSub>
                              </m:e>
                            </m:nary>
                          </m:e>
                        </m:nary>
                        <m:r>
                          <a:rPr lang="en-US" altLang="zh-CN" sz="2000">
                            <a:latin typeface="Cambria Math" panose="02040503050406030204" pitchFamily="18" charset="0"/>
                            <a:ea typeface="+mn-ea"/>
                          </a:rPr>
                          <m:t>)/</m:t>
                        </m:r>
                        <m:sSup>
                          <m:sSupPr>
                            <m:ctrlPr>
                              <a:rPr lang="zh-CN" altLang="zh-CN" sz="2000" i="1">
                                <a:latin typeface="Cambria Math" panose="02040503050406030204" pitchFamily="18" charset="0"/>
                                <a:ea typeface="+mn-ea"/>
                              </a:rPr>
                            </m:ctrlPr>
                          </m:sSupPr>
                          <m:e>
                            <m:r>
                              <a:rPr lang="en-US" altLang="zh-CN" sz="2000">
                                <a:latin typeface="Cambria Math" panose="02040503050406030204" pitchFamily="18" charset="0"/>
                                <a:ea typeface="+mn-ea"/>
                              </a:rPr>
                              <m:t>𝑛</m:t>
                            </m:r>
                          </m:e>
                          <m:sup>
                            <m:r>
                              <a:rPr lang="en-US" altLang="zh-CN" sz="2000">
                                <a:latin typeface="Cambria Math" panose="02040503050406030204" pitchFamily="18" charset="0"/>
                                <a:ea typeface="+mn-ea"/>
                              </a:rPr>
                              <m:t>2</m:t>
                            </m:r>
                          </m:sup>
                        </m:sSup>
                      </m:den>
                    </m:f>
                  </m:oMath>
                </a14:m>
                <a:r>
                  <a:rPr lang="zh-CN" altLang="en-US" sz="2000" dirty="0">
                    <a:latin typeface="+mn-lt"/>
                    <a:ea typeface="+mn-ea"/>
                  </a:rPr>
                  <a:t>      （</a:t>
                </a:r>
                <a:r>
                  <a:rPr lang="en-US" altLang="zh-CN" sz="2000" dirty="0">
                    <a:latin typeface="+mn-lt"/>
                    <a:ea typeface="+mn-ea"/>
                  </a:rPr>
                  <a:t>4.11</a:t>
                </a:r>
                <a:r>
                  <a:rPr lang="zh-CN" altLang="en-US" sz="2000" dirty="0">
                    <a:latin typeface="+mn-lt"/>
                    <a:ea typeface="+mn-ea"/>
                  </a:rPr>
                  <a:t>）</a:t>
                </a:r>
                <a:endParaRPr lang="zh-CN" altLang="zh-CN" sz="2000" dirty="0">
                  <a:latin typeface="+mn-lt"/>
                  <a:ea typeface="+mn-ea"/>
                </a:endParaRPr>
              </a:p>
              <a:p>
                <a:pPr>
                  <a:spcBef>
                    <a:spcPct val="20000"/>
                  </a:spcBef>
                  <a:defRPr/>
                </a:pPr>
                <a:r>
                  <a:rPr lang="en-US" altLang="zh-CN" sz="2000" dirty="0">
                    <a:latin typeface="+mn-lt"/>
                    <a:ea typeface="+mn-ea"/>
                  </a:rPr>
                  <a:t>      </a:t>
                </a:r>
                <a14:m>
                  <m:oMath xmlns:m="http://schemas.openxmlformats.org/officeDocument/2006/math">
                    <m:sSub>
                      <m:sSubPr>
                        <m:ctrlPr>
                          <a:rPr lang="zh-CN" altLang="zh-CN" sz="2000" i="1">
                            <a:latin typeface="Cambria Math" panose="02040503050406030204" pitchFamily="18" charset="0"/>
                            <a:ea typeface="+mn-ea"/>
                          </a:rPr>
                        </m:ctrlPr>
                      </m:sSubPr>
                      <m:e>
                        <m:r>
                          <a:rPr lang="en-US" altLang="zh-CN" sz="2000">
                            <a:latin typeface="Cambria Math" panose="02040503050406030204" pitchFamily="18" charset="0"/>
                            <a:ea typeface="+mn-ea"/>
                          </a:rPr>
                          <m:t>𝐺</m:t>
                        </m:r>
                      </m:e>
                      <m:sub>
                        <m:r>
                          <a:rPr lang="en-US" altLang="zh-CN" sz="2000">
                            <a:latin typeface="Cambria Math" panose="02040503050406030204" pitchFamily="18" charset="0"/>
                            <a:ea typeface="+mn-ea"/>
                          </a:rPr>
                          <m:t>𝑖</m:t>
                        </m:r>
                      </m:sub>
                    </m:sSub>
                    <m:r>
                      <a:rPr lang="en-US" altLang="zh-CN" sz="2000">
                        <a:latin typeface="Cambria Math" panose="02040503050406030204" pitchFamily="18" charset="0"/>
                        <a:ea typeface="+mn-ea"/>
                      </a:rPr>
                      <m:t> </m:t>
                    </m:r>
                  </m:oMath>
                </a14:m>
                <a:r>
                  <a:rPr lang="zh-CN" altLang="en-US" sz="2000" dirty="0">
                    <a:latin typeface="+mn-lt"/>
                    <a:ea typeface="+mn-ea"/>
                  </a:rPr>
                  <a:t>＞１，说明ｉ产业的感应度大于全部产业的平均水平。</a:t>
                </a:r>
                <a:endParaRPr lang="en-US" altLang="zh-CN" sz="2000" dirty="0">
                  <a:latin typeface="+mn-lt"/>
                  <a:ea typeface="+mn-ea"/>
                </a:endParaRPr>
              </a:p>
              <a:p>
                <a:pPr>
                  <a:spcBef>
                    <a:spcPct val="20000"/>
                  </a:spcBef>
                  <a:defRPr/>
                </a:pPr>
                <a:r>
                  <a:rPr lang="zh-CN" altLang="en-US" sz="2000" dirty="0"/>
                  <a:t>区域主导产业应选择影响力系数和感应度系数较大的产业，即波及效果较强的产业。</a:t>
                </a:r>
                <a:endParaRPr lang="zh-CN" altLang="zh-CN" sz="2000" dirty="0"/>
              </a:p>
            </p:txBody>
          </p:sp>
        </mc:Choice>
        <mc:Fallback>
          <p:sp>
            <p:nvSpPr>
              <p:cNvPr id="2" name="矩形 1"/>
              <p:cNvSpPr>
                <a:spLocks noRot="1" noChangeAspect="1" noMove="1" noResize="1" noEditPoints="1" noAdjustHandles="1" noChangeArrowheads="1" noChangeShapeType="1" noTextEdit="1"/>
              </p:cNvSpPr>
              <p:nvPr/>
            </p:nvSpPr>
            <p:spPr>
              <a:xfrm>
                <a:off x="323528" y="1196752"/>
                <a:ext cx="8173095" cy="5294142"/>
              </a:xfrm>
              <a:prstGeom prst="rect">
                <a:avLst/>
              </a:prstGeom>
              <a:blipFill rotWithShape="1">
                <a:blip r:embed="rId1"/>
                <a:stretch>
                  <a:fillRect l="-4" t="-8" r="4" b="11"/>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smtClean="0"/>
              <a:t>第二节 区域产业结构配置</a:t>
            </a:r>
            <a:endParaRPr lang="zh-CN" altLang="en-US" dirty="0"/>
          </a:p>
        </p:txBody>
      </p:sp>
      <p:sp>
        <p:nvSpPr>
          <p:cNvPr id="33795" name="内容占位符 2"/>
          <p:cNvSpPr>
            <a:spLocks noGrp="1"/>
          </p:cNvSpPr>
          <p:nvPr>
            <p:ph idx="1"/>
          </p:nvPr>
        </p:nvSpPr>
        <p:spPr bwMode="auto">
          <a:xfrm>
            <a:off x="539553" y="1424654"/>
            <a:ext cx="7992887"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altLang="zh-CN" dirty="0"/>
          </a:p>
          <a:p>
            <a:pPr marL="0" indent="0">
              <a:buFontTx/>
              <a:buNone/>
              <a:defRPr/>
            </a:pPr>
            <a:r>
              <a:rPr lang="zh-CN" altLang="en-US" sz="2000" b="1" dirty="0"/>
              <a:t>关联产业的类型：</a:t>
            </a:r>
            <a:endParaRPr lang="en-US" altLang="zh-CN" sz="2000" b="1" dirty="0"/>
          </a:p>
          <a:p>
            <a:pPr>
              <a:buFont typeface="Wingdings" panose="05000000000000000000" pitchFamily="2" charset="2"/>
              <a:buChar char="Ø"/>
              <a:defRPr/>
            </a:pPr>
            <a:r>
              <a:rPr lang="zh-CN" altLang="en-US" sz="2000" dirty="0"/>
              <a:t>后向关联产业。</a:t>
            </a:r>
            <a:endParaRPr lang="en-US" altLang="zh-CN" sz="2000" dirty="0"/>
          </a:p>
          <a:p>
            <a:pPr marL="0" indent="0">
              <a:buNone/>
              <a:defRPr/>
            </a:pPr>
            <a:r>
              <a:rPr lang="zh-CN" altLang="en-US" sz="2000" dirty="0"/>
              <a:t>        主导产业通过需求关系与其他产业发生的关联作用被称为后向关联，后向关联产业主要是为主导产业提供中间投入和相关服务。</a:t>
            </a:r>
            <a:endParaRPr lang="en-US" altLang="zh-CN" sz="2000" dirty="0"/>
          </a:p>
          <a:p>
            <a:pPr>
              <a:buFont typeface="Wingdings" panose="05000000000000000000" pitchFamily="2" charset="2"/>
              <a:buChar char="Ø"/>
              <a:defRPr/>
            </a:pPr>
            <a:r>
              <a:rPr lang="zh-CN" altLang="en-US" sz="2000" dirty="0"/>
              <a:t>前向关联产业</a:t>
            </a:r>
            <a:endParaRPr lang="en-US" altLang="zh-CN" sz="2000" dirty="0"/>
          </a:p>
          <a:p>
            <a:pPr marL="0" indent="0">
              <a:buNone/>
              <a:defRPr/>
            </a:pPr>
            <a:r>
              <a:rPr lang="zh-CN" altLang="en-US" sz="2000" dirty="0"/>
              <a:t>        主导产业通过供给关系与其他产业发生的关联作用被称为前向关联，主导产业生产的产品作为中间产品进入前向关联产业。</a:t>
            </a:r>
            <a:endParaRPr lang="en-US" altLang="zh-CN" sz="2000" dirty="0"/>
          </a:p>
          <a:p>
            <a:pPr>
              <a:buFont typeface="Wingdings" panose="05000000000000000000" pitchFamily="2" charset="2"/>
              <a:buChar char="Ø"/>
              <a:defRPr/>
            </a:pPr>
            <a:r>
              <a:rPr lang="zh-CN" altLang="en-US" sz="2000" dirty="0"/>
              <a:t>旁侧联系产业。</a:t>
            </a:r>
            <a:endParaRPr lang="en-US" altLang="zh-CN" sz="2000" dirty="0"/>
          </a:p>
          <a:p>
            <a:pPr marL="0" indent="0">
              <a:buNone/>
              <a:defRPr/>
            </a:pPr>
            <a:r>
              <a:rPr lang="zh-CN" altLang="en-US" sz="2000" dirty="0"/>
              <a:t>        主导产业也与其他产业通过间接联系发生作用，可将这种作用称为旁侧联系。</a:t>
            </a:r>
            <a:endParaRPr lang="en-US" altLang="zh-CN" sz="2000" dirty="0"/>
          </a:p>
          <a:p>
            <a:pPr marL="0" indent="0">
              <a:buFontTx/>
              <a:buNone/>
              <a:defRPr/>
            </a:pPr>
            <a:r>
              <a:rPr lang="en-US" altLang="zh-CN" sz="2000" dirty="0"/>
              <a:t>        </a:t>
            </a:r>
            <a:endParaRPr lang="en-US" altLang="zh-CN" sz="2000" dirty="0"/>
          </a:p>
        </p:txBody>
      </p:sp>
      <p:sp>
        <p:nvSpPr>
          <p:cNvPr id="5" name="矩形: 圆角 39"/>
          <p:cNvSpPr/>
          <p:nvPr/>
        </p:nvSpPr>
        <p:spPr>
          <a:xfrm>
            <a:off x="611560" y="1424654"/>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2.</a:t>
            </a:r>
            <a:r>
              <a:rPr lang="zh-CN" altLang="en-US" sz="2000" b="1" dirty="0">
                <a:solidFill>
                  <a:prstClr val="black"/>
                </a:solidFill>
                <a:latin typeface="仿宋" panose="02010609060101010101" pitchFamily="49" charset="-122"/>
                <a:ea typeface="仿宋" panose="02010609060101010101" pitchFamily="49" charset="-122"/>
              </a:rPr>
              <a:t>关联产业</a:t>
            </a:r>
            <a:endParaRPr lang="zh-CN" altLang="en-US" sz="2000" b="1" dirty="0">
              <a:solidFill>
                <a:prstClr val="black"/>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a:t>第四章 区域产业结构演进</a:t>
            </a:r>
            <a:endParaRPr lang="zh-CN" altLang="en-US" dirty="0"/>
          </a:p>
        </p:txBody>
      </p:sp>
      <p:sp>
        <p:nvSpPr>
          <p:cNvPr id="30723" name="内容占位符 2"/>
          <p:cNvSpPr>
            <a:spLocks noGrp="1"/>
          </p:cNvSpPr>
          <p:nvPr>
            <p:ph idx="1"/>
          </p:nvPr>
        </p:nvSpPr>
        <p:spPr bwMode="auto">
          <a:xfrm>
            <a:off x="-133511" y="1225720"/>
            <a:ext cx="8362950"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indent="0">
              <a:buFontTx/>
              <a:buNone/>
              <a:defRPr/>
            </a:pPr>
            <a:r>
              <a:rPr lang="zh-CN" altLang="en-US" dirty="0"/>
              <a:t>    </a:t>
            </a:r>
            <a:r>
              <a:rPr lang="zh-CN" altLang="en-US" b="1" dirty="0"/>
              <a:t>主要内容</a:t>
            </a:r>
            <a:endParaRPr lang="en-US" altLang="zh-CN" sz="2400" dirty="0"/>
          </a:p>
          <a:p>
            <a:pPr marL="0" indent="0">
              <a:buFontTx/>
              <a:buNone/>
              <a:defRPr/>
            </a:pPr>
            <a:r>
              <a:rPr lang="zh-CN" altLang="en-US" sz="2400" dirty="0"/>
              <a:t>               </a:t>
            </a:r>
            <a:endParaRPr lang="en-US" altLang="zh-CN" sz="2400" dirty="0"/>
          </a:p>
          <a:p>
            <a:pPr>
              <a:defRPr/>
            </a:pPr>
            <a:endParaRPr lang="en-US" altLang="zh-CN" sz="2000" dirty="0"/>
          </a:p>
          <a:p>
            <a:pPr>
              <a:defRPr/>
            </a:pPr>
            <a:endParaRPr lang="en-US" altLang="zh-CN" sz="2000" dirty="0"/>
          </a:p>
          <a:p>
            <a:pPr>
              <a:defRPr/>
            </a:pPr>
            <a:endParaRPr lang="en-US" altLang="zh-CN" sz="2000" dirty="0">
              <a:solidFill>
                <a:srgbClr val="FF0000"/>
              </a:solidFill>
            </a:endParaRPr>
          </a:p>
          <a:p>
            <a:pPr>
              <a:defRPr/>
            </a:pPr>
            <a:endParaRPr lang="en-US" altLang="zh-CN" sz="2000" dirty="0"/>
          </a:p>
          <a:p>
            <a:pPr>
              <a:defRPr/>
            </a:pPr>
            <a:endParaRPr lang="en-US" altLang="zh-CN" sz="2000" dirty="0"/>
          </a:p>
          <a:p>
            <a:pPr>
              <a:defRPr/>
            </a:pPr>
            <a:endParaRPr lang="en-US" altLang="zh-CN" sz="2000" dirty="0"/>
          </a:p>
          <a:p>
            <a:pPr marL="0" indent="0">
              <a:buFontTx/>
              <a:buNone/>
              <a:defRPr/>
            </a:pPr>
            <a:endParaRPr lang="en-US" altLang="zh-CN" sz="2000" dirty="0"/>
          </a:p>
          <a:p>
            <a:pPr marL="0" indent="0">
              <a:buFontTx/>
              <a:buNone/>
              <a:defRPr/>
            </a:pPr>
            <a:endParaRPr lang="zh-CN" altLang="en-US" dirty="0"/>
          </a:p>
        </p:txBody>
      </p:sp>
      <p:sp>
        <p:nvSpPr>
          <p:cNvPr id="4" name="矩形: 圆角 39"/>
          <p:cNvSpPr/>
          <p:nvPr/>
        </p:nvSpPr>
        <p:spPr>
          <a:xfrm>
            <a:off x="323320" y="2162003"/>
            <a:ext cx="3176803" cy="72007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anose="02010609060101010101" pitchFamily="49" charset="-122"/>
                <a:ea typeface="仿宋" panose="02010609060101010101" pitchFamily="49" charset="-122"/>
              </a:rPr>
              <a:t>1</a:t>
            </a:r>
            <a:r>
              <a:rPr lang="zh-CN" altLang="en-US" sz="2400" b="1" dirty="0">
                <a:solidFill>
                  <a:prstClr val="black"/>
                </a:solidFill>
                <a:latin typeface="仿宋" panose="02010609060101010101" pitchFamily="49" charset="-122"/>
                <a:ea typeface="仿宋" panose="02010609060101010101" pitchFamily="49" charset="-122"/>
              </a:rPr>
              <a:t>、区域产业结构演进及其度量方法</a:t>
            </a:r>
            <a:endParaRPr lang="zh-CN" altLang="en-US" sz="2400" b="1" dirty="0">
              <a:solidFill>
                <a:prstClr val="black"/>
              </a:solidFill>
              <a:latin typeface="仿宋" panose="02010609060101010101" pitchFamily="49" charset="-122"/>
              <a:ea typeface="仿宋" panose="02010609060101010101" pitchFamily="49" charset="-122"/>
            </a:endParaRPr>
          </a:p>
        </p:txBody>
      </p:sp>
      <p:sp>
        <p:nvSpPr>
          <p:cNvPr id="5" name="矩形: 圆角 39"/>
          <p:cNvSpPr/>
          <p:nvPr/>
        </p:nvSpPr>
        <p:spPr>
          <a:xfrm>
            <a:off x="368836" y="4509120"/>
            <a:ext cx="3176813" cy="504056"/>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anose="02010609060101010101" pitchFamily="49" charset="-122"/>
                <a:ea typeface="仿宋" panose="02010609060101010101" pitchFamily="49" charset="-122"/>
              </a:rPr>
              <a:t>2</a:t>
            </a:r>
            <a:r>
              <a:rPr lang="zh-CN" altLang="en-US" sz="2400" b="1" dirty="0">
                <a:solidFill>
                  <a:prstClr val="black"/>
                </a:solidFill>
                <a:latin typeface="仿宋" panose="02010609060101010101" pitchFamily="49" charset="-122"/>
                <a:ea typeface="仿宋" panose="02010609060101010101" pitchFamily="49" charset="-122"/>
              </a:rPr>
              <a:t>、区位产业结构配置</a:t>
            </a:r>
            <a:endParaRPr lang="zh-CN" altLang="en-US" sz="2400" b="1" dirty="0">
              <a:solidFill>
                <a:prstClr val="black"/>
              </a:solidFill>
              <a:latin typeface="仿宋" panose="02010609060101010101" pitchFamily="49" charset="-122"/>
              <a:ea typeface="仿宋" panose="02010609060101010101" pitchFamily="49" charset="-122"/>
            </a:endParaRPr>
          </a:p>
        </p:txBody>
      </p:sp>
      <p:sp>
        <p:nvSpPr>
          <p:cNvPr id="8" name="矩形: 圆角 39"/>
          <p:cNvSpPr/>
          <p:nvPr/>
        </p:nvSpPr>
        <p:spPr>
          <a:xfrm>
            <a:off x="4468927" y="1412776"/>
            <a:ext cx="4300493" cy="33305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1</a:t>
            </a:r>
            <a:r>
              <a:rPr lang="zh-CN" altLang="en-US" sz="2000" b="1" dirty="0">
                <a:solidFill>
                  <a:prstClr val="black"/>
                </a:solidFill>
                <a:latin typeface="仿宋" panose="02010609060101010101" pitchFamily="49" charset="-122"/>
                <a:ea typeface="仿宋" panose="02010609060101010101" pitchFamily="49" charset="-122"/>
              </a:rPr>
              <a:t>、区域产业结构划分</a:t>
            </a:r>
            <a:endParaRPr lang="zh-CN" altLang="en-US" sz="2000" b="1" dirty="0">
              <a:solidFill>
                <a:prstClr val="black"/>
              </a:solidFill>
              <a:latin typeface="仿宋" panose="02010609060101010101" pitchFamily="49" charset="-122"/>
              <a:ea typeface="仿宋" panose="02010609060101010101" pitchFamily="49" charset="-122"/>
            </a:endParaRPr>
          </a:p>
        </p:txBody>
      </p:sp>
      <p:sp>
        <p:nvSpPr>
          <p:cNvPr id="9" name="矩形: 圆角 39"/>
          <p:cNvSpPr/>
          <p:nvPr/>
        </p:nvSpPr>
        <p:spPr>
          <a:xfrm>
            <a:off x="4461496" y="2335163"/>
            <a:ext cx="4283552" cy="373757"/>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3</a:t>
            </a:r>
            <a:r>
              <a:rPr lang="zh-CN" altLang="en-US" sz="2000" b="1" dirty="0">
                <a:solidFill>
                  <a:prstClr val="black"/>
                </a:solidFill>
                <a:latin typeface="仿宋" panose="02010609060101010101" pitchFamily="49" charset="-122"/>
                <a:ea typeface="仿宋" panose="02010609060101010101" pitchFamily="49" charset="-122"/>
              </a:rPr>
              <a:t>、区域产业结构演进的度量方法</a:t>
            </a:r>
            <a:endParaRPr lang="zh-CN" altLang="en-US" sz="2000" b="1" dirty="0">
              <a:solidFill>
                <a:prstClr val="black"/>
              </a:solidFill>
              <a:latin typeface="仿宋" panose="02010609060101010101" pitchFamily="49" charset="-122"/>
              <a:ea typeface="仿宋" panose="02010609060101010101" pitchFamily="49" charset="-122"/>
            </a:endParaRPr>
          </a:p>
        </p:txBody>
      </p:sp>
      <p:sp>
        <p:nvSpPr>
          <p:cNvPr id="10" name="矩形: 圆角 39"/>
          <p:cNvSpPr/>
          <p:nvPr/>
        </p:nvSpPr>
        <p:spPr>
          <a:xfrm>
            <a:off x="4461496" y="1830909"/>
            <a:ext cx="4283552" cy="373757"/>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2</a:t>
            </a:r>
            <a:r>
              <a:rPr lang="zh-CN" altLang="en-US" sz="2000" b="1" dirty="0">
                <a:solidFill>
                  <a:prstClr val="black"/>
                </a:solidFill>
                <a:latin typeface="仿宋" panose="02010609060101010101" pitchFamily="49" charset="-122"/>
                <a:ea typeface="仿宋" panose="02010609060101010101" pitchFamily="49" charset="-122"/>
              </a:rPr>
              <a:t>、产业结构演进规律</a:t>
            </a:r>
            <a:endParaRPr lang="zh-CN" altLang="en-US" sz="2000" b="1" dirty="0">
              <a:solidFill>
                <a:prstClr val="black"/>
              </a:solidFill>
              <a:latin typeface="仿宋" panose="02010609060101010101" pitchFamily="49" charset="-122"/>
              <a:ea typeface="仿宋" panose="02010609060101010101" pitchFamily="49" charset="-122"/>
            </a:endParaRPr>
          </a:p>
        </p:txBody>
      </p:sp>
      <p:sp>
        <p:nvSpPr>
          <p:cNvPr id="11" name="矩形: 圆角 39"/>
          <p:cNvSpPr/>
          <p:nvPr/>
        </p:nvSpPr>
        <p:spPr>
          <a:xfrm>
            <a:off x="4456873" y="4091016"/>
            <a:ext cx="4318239" cy="346096"/>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1</a:t>
            </a:r>
            <a:r>
              <a:rPr lang="zh-CN" altLang="en-US" sz="2000" b="1" dirty="0">
                <a:solidFill>
                  <a:prstClr val="black"/>
                </a:solidFill>
                <a:latin typeface="仿宋" panose="02010609060101010101" pitchFamily="49" charset="-122"/>
                <a:ea typeface="仿宋" panose="02010609060101010101" pitchFamily="49" charset="-122"/>
              </a:rPr>
              <a:t>、主导产业、关联产业和基础产业</a:t>
            </a:r>
            <a:endParaRPr lang="zh-CN" altLang="en-US" sz="2000" b="1" dirty="0">
              <a:solidFill>
                <a:prstClr val="black"/>
              </a:solidFill>
              <a:latin typeface="仿宋" panose="02010609060101010101" pitchFamily="49" charset="-122"/>
              <a:ea typeface="仿宋" panose="02010609060101010101" pitchFamily="49" charset="-122"/>
            </a:endParaRPr>
          </a:p>
        </p:txBody>
      </p:sp>
      <p:sp>
        <p:nvSpPr>
          <p:cNvPr id="12" name="矩形: 圆角 39"/>
          <p:cNvSpPr/>
          <p:nvPr/>
        </p:nvSpPr>
        <p:spPr>
          <a:xfrm>
            <a:off x="4456159" y="4533766"/>
            <a:ext cx="4329673" cy="407402"/>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2</a:t>
            </a:r>
            <a:r>
              <a:rPr lang="zh-CN" altLang="en-US" sz="2000" b="1" dirty="0">
                <a:solidFill>
                  <a:prstClr val="black"/>
                </a:solidFill>
                <a:latin typeface="仿宋" panose="02010609060101010101" pitchFamily="49" charset="-122"/>
                <a:ea typeface="仿宋" panose="02010609060101010101" pitchFamily="49" charset="-122"/>
              </a:rPr>
              <a:t>、区域产业结构合理性评价</a:t>
            </a:r>
            <a:endParaRPr lang="zh-CN" altLang="en-US" sz="2000" b="1" dirty="0">
              <a:solidFill>
                <a:prstClr val="black"/>
              </a:solidFill>
              <a:latin typeface="仿宋" panose="02010609060101010101" pitchFamily="49" charset="-122"/>
              <a:ea typeface="仿宋" panose="02010609060101010101" pitchFamily="49" charset="-122"/>
            </a:endParaRPr>
          </a:p>
        </p:txBody>
      </p:sp>
      <p:sp>
        <p:nvSpPr>
          <p:cNvPr id="13" name="矩形: 圆角 39"/>
          <p:cNvSpPr/>
          <p:nvPr/>
        </p:nvSpPr>
        <p:spPr>
          <a:xfrm>
            <a:off x="4465365" y="5015101"/>
            <a:ext cx="4311915" cy="35811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3</a:t>
            </a:r>
            <a:r>
              <a:rPr lang="zh-CN" altLang="en-US" sz="2000" b="1" dirty="0">
                <a:solidFill>
                  <a:prstClr val="black"/>
                </a:solidFill>
                <a:latin typeface="仿宋" panose="02010609060101010101" pitchFamily="49" charset="-122"/>
                <a:ea typeface="仿宋" panose="02010609060101010101" pitchFamily="49" charset="-122"/>
              </a:rPr>
              <a:t>、区域产业结构优化</a:t>
            </a:r>
            <a:endParaRPr lang="zh-CN" altLang="en-US" sz="2000" b="1" dirty="0">
              <a:solidFill>
                <a:prstClr val="black"/>
              </a:solidFill>
              <a:latin typeface="仿宋" panose="02010609060101010101" pitchFamily="49" charset="-122"/>
              <a:ea typeface="仿宋" panose="02010609060101010101" pitchFamily="49" charset="-122"/>
            </a:endParaRPr>
          </a:p>
        </p:txBody>
      </p:sp>
      <p:cxnSp>
        <p:nvCxnSpPr>
          <p:cNvPr id="3" name="直接连接符 2"/>
          <p:cNvCxnSpPr>
            <a:stCxn id="4" idx="3"/>
            <a:endCxn id="9" idx="1"/>
          </p:cNvCxnSpPr>
          <p:nvPr/>
        </p:nvCxnSpPr>
        <p:spPr>
          <a:xfrm>
            <a:off x="3500123" y="2522042"/>
            <a:ext cx="96137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047964" y="1607288"/>
            <a:ext cx="0" cy="19657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endCxn id="10" idx="1"/>
          </p:cNvCxnSpPr>
          <p:nvPr/>
        </p:nvCxnSpPr>
        <p:spPr>
          <a:xfrm>
            <a:off x="4047964" y="2017787"/>
            <a:ext cx="413532"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47964" y="2996952"/>
            <a:ext cx="43656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013588" y="4264064"/>
            <a:ext cx="0" cy="8931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020869" y="4293096"/>
            <a:ext cx="42703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731" name="直接连接符 30730"/>
          <p:cNvCxnSpPr/>
          <p:nvPr/>
        </p:nvCxnSpPr>
        <p:spPr>
          <a:xfrm>
            <a:off x="3570133" y="4725144"/>
            <a:ext cx="8662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020869" y="5157192"/>
            <a:ext cx="444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矩形: 圆角 39"/>
          <p:cNvSpPr/>
          <p:nvPr/>
        </p:nvSpPr>
        <p:spPr>
          <a:xfrm>
            <a:off x="384942" y="5722632"/>
            <a:ext cx="3185191" cy="73070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anose="02010609060101010101" pitchFamily="49" charset="-122"/>
                <a:ea typeface="仿宋" panose="02010609060101010101" pitchFamily="49" charset="-122"/>
              </a:rPr>
              <a:t>3</a:t>
            </a:r>
            <a:r>
              <a:rPr lang="zh-CN" altLang="en-US" sz="2400" b="1" dirty="0">
                <a:solidFill>
                  <a:prstClr val="black"/>
                </a:solidFill>
                <a:latin typeface="仿宋" panose="02010609060101010101" pitchFamily="49" charset="-122"/>
                <a:ea typeface="仿宋" panose="02010609060101010101" pitchFamily="49" charset="-122"/>
              </a:rPr>
              <a:t>、中国区域产业结构配置</a:t>
            </a:r>
            <a:endParaRPr lang="zh-CN" altLang="en-US" sz="2400" b="1" dirty="0">
              <a:solidFill>
                <a:prstClr val="black"/>
              </a:solidFill>
              <a:latin typeface="仿宋" panose="02010609060101010101" pitchFamily="49" charset="-122"/>
              <a:ea typeface="仿宋" panose="02010609060101010101" pitchFamily="49" charset="-122"/>
            </a:endParaRPr>
          </a:p>
        </p:txBody>
      </p:sp>
      <p:cxnSp>
        <p:nvCxnSpPr>
          <p:cNvPr id="34" name="直接连接符 33"/>
          <p:cNvCxnSpPr/>
          <p:nvPr/>
        </p:nvCxnSpPr>
        <p:spPr>
          <a:xfrm>
            <a:off x="3993557" y="5803014"/>
            <a:ext cx="2379" cy="6503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95936" y="6453336"/>
            <a:ext cx="4413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561757" y="6093296"/>
            <a:ext cx="431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995936" y="5805264"/>
            <a:ext cx="4413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矩形: 圆角 39"/>
          <p:cNvSpPr/>
          <p:nvPr/>
        </p:nvSpPr>
        <p:spPr>
          <a:xfrm>
            <a:off x="4440678" y="5657132"/>
            <a:ext cx="4307786" cy="364156"/>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1</a:t>
            </a:r>
            <a:r>
              <a:rPr lang="zh-CN" altLang="en-US" sz="2000" b="1" dirty="0">
                <a:solidFill>
                  <a:prstClr val="black"/>
                </a:solidFill>
                <a:latin typeface="仿宋" panose="02010609060101010101" pitchFamily="49" charset="-122"/>
                <a:ea typeface="仿宋" panose="02010609060101010101" pitchFamily="49" charset="-122"/>
              </a:rPr>
              <a:t>、区域产业结构趋同与趋异</a:t>
            </a:r>
            <a:endParaRPr lang="zh-CN" altLang="en-US" sz="2000" b="1" dirty="0">
              <a:solidFill>
                <a:prstClr val="black"/>
              </a:solidFill>
              <a:latin typeface="仿宋" panose="02010609060101010101" pitchFamily="49" charset="-122"/>
              <a:ea typeface="仿宋" panose="02010609060101010101" pitchFamily="49" charset="-122"/>
            </a:endParaRPr>
          </a:p>
        </p:txBody>
      </p:sp>
      <p:sp>
        <p:nvSpPr>
          <p:cNvPr id="41" name="矩形: 圆角 39"/>
          <p:cNvSpPr/>
          <p:nvPr/>
        </p:nvSpPr>
        <p:spPr>
          <a:xfrm>
            <a:off x="4427984" y="6217572"/>
            <a:ext cx="4341436" cy="326139"/>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2</a:t>
            </a:r>
            <a:r>
              <a:rPr lang="zh-CN" altLang="en-US" sz="2000" b="1" dirty="0">
                <a:solidFill>
                  <a:prstClr val="black"/>
                </a:solidFill>
                <a:latin typeface="仿宋" panose="02010609060101010101" pitchFamily="49" charset="-122"/>
                <a:ea typeface="仿宋" panose="02010609060101010101" pitchFamily="49" charset="-122"/>
              </a:rPr>
              <a:t>、中国区域产业结构变迁</a:t>
            </a:r>
            <a:endParaRPr lang="zh-CN" altLang="en-US" sz="2000" b="1" dirty="0">
              <a:solidFill>
                <a:prstClr val="black"/>
              </a:solidFill>
              <a:latin typeface="仿宋" panose="02010609060101010101" pitchFamily="49" charset="-122"/>
              <a:ea typeface="仿宋" panose="02010609060101010101" pitchFamily="49" charset="-122"/>
            </a:endParaRPr>
          </a:p>
        </p:txBody>
      </p:sp>
      <p:sp>
        <p:nvSpPr>
          <p:cNvPr id="32" name="矩形: 圆角 39"/>
          <p:cNvSpPr/>
          <p:nvPr/>
        </p:nvSpPr>
        <p:spPr>
          <a:xfrm>
            <a:off x="4461496" y="2816813"/>
            <a:ext cx="4283552" cy="373757"/>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4</a:t>
            </a:r>
            <a:r>
              <a:rPr lang="zh-CN" altLang="en-US" sz="2000" b="1" dirty="0">
                <a:solidFill>
                  <a:prstClr val="black"/>
                </a:solidFill>
                <a:latin typeface="仿宋" panose="02010609060101010101" pitchFamily="49" charset="-122"/>
                <a:ea typeface="仿宋" panose="02010609060101010101" pitchFamily="49" charset="-122"/>
              </a:rPr>
              <a:t>、产业聚集与分散的度量方法</a:t>
            </a:r>
            <a:endParaRPr lang="zh-CN" altLang="en-US" sz="2000" b="1" dirty="0">
              <a:solidFill>
                <a:prstClr val="black"/>
              </a:solidFill>
              <a:latin typeface="仿宋" panose="02010609060101010101" pitchFamily="49" charset="-122"/>
              <a:ea typeface="仿宋" panose="02010609060101010101" pitchFamily="49" charset="-122"/>
            </a:endParaRPr>
          </a:p>
        </p:txBody>
      </p:sp>
      <p:sp>
        <p:nvSpPr>
          <p:cNvPr id="33" name="矩形: 圆角 39"/>
          <p:cNvSpPr/>
          <p:nvPr/>
        </p:nvSpPr>
        <p:spPr>
          <a:xfrm>
            <a:off x="4473279" y="3291725"/>
            <a:ext cx="4271769" cy="641331"/>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5</a:t>
            </a:r>
            <a:r>
              <a:rPr lang="zh-CN" altLang="en-US" sz="2000" b="1" dirty="0">
                <a:solidFill>
                  <a:prstClr val="black"/>
                </a:solidFill>
                <a:latin typeface="仿宋" panose="02010609060101010101" pitchFamily="49" charset="-122"/>
                <a:ea typeface="仿宋" panose="02010609060101010101" pitchFamily="49" charset="-122"/>
              </a:rPr>
              <a:t>、区域产业结构演进与区域经济发展的关系</a:t>
            </a:r>
            <a:endParaRPr lang="zh-CN" altLang="en-US" sz="2000" b="1" dirty="0">
              <a:solidFill>
                <a:prstClr val="black"/>
              </a:solidFill>
              <a:latin typeface="仿宋" panose="02010609060101010101" pitchFamily="49" charset="-122"/>
              <a:ea typeface="仿宋" panose="02010609060101010101" pitchFamily="49" charset="-122"/>
            </a:endParaRPr>
          </a:p>
        </p:txBody>
      </p:sp>
      <p:cxnSp>
        <p:nvCxnSpPr>
          <p:cNvPr id="43" name="直接连接符 42"/>
          <p:cNvCxnSpPr/>
          <p:nvPr/>
        </p:nvCxnSpPr>
        <p:spPr>
          <a:xfrm>
            <a:off x="4047964" y="3573016"/>
            <a:ext cx="43656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4047964" y="1607288"/>
            <a:ext cx="413532"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smtClean="0"/>
              <a:t>第二节 区域产业结构配置</a:t>
            </a:r>
            <a:endParaRPr lang="zh-CN" altLang="en-US" dirty="0"/>
          </a:p>
        </p:txBody>
      </p:sp>
      <p:sp>
        <p:nvSpPr>
          <p:cNvPr id="33795" name="内容占位符 2"/>
          <p:cNvSpPr>
            <a:spLocks noGrp="1"/>
          </p:cNvSpPr>
          <p:nvPr>
            <p:ph idx="1"/>
          </p:nvPr>
        </p:nvSpPr>
        <p:spPr bwMode="auto">
          <a:xfrm>
            <a:off x="395536" y="1310702"/>
            <a:ext cx="8424936" cy="521464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indent="0">
              <a:buFontTx/>
              <a:buNone/>
              <a:defRPr/>
            </a:pPr>
            <a:r>
              <a:rPr lang="zh-CN" altLang="en-US" sz="2000" b="1" dirty="0"/>
              <a:t>选择关联产业要考虑的因素：</a:t>
            </a:r>
            <a:endParaRPr lang="en-US" altLang="zh-CN" sz="2000" b="1" dirty="0"/>
          </a:p>
          <a:p>
            <a:pPr>
              <a:buFont typeface="Wingdings" panose="05000000000000000000" pitchFamily="2" charset="2"/>
              <a:buChar char="Ø"/>
              <a:defRPr/>
            </a:pPr>
            <a:r>
              <a:rPr lang="zh-CN" altLang="en-US" sz="2000" dirty="0"/>
              <a:t>围绕主导产业发展特点，依据前向联系、后向联系和旁侧联系，考虑区域资源禀赋的实际情况，选择重点要发展的关联产业，为主导产业发展提供保障。</a:t>
            </a:r>
            <a:endParaRPr lang="en-US" altLang="zh-CN" sz="2000" dirty="0"/>
          </a:p>
          <a:p>
            <a:pPr>
              <a:buFont typeface="Wingdings" panose="05000000000000000000" pitchFamily="2" charset="2"/>
              <a:buChar char="Ø"/>
              <a:defRPr/>
            </a:pPr>
            <a:r>
              <a:rPr lang="zh-CN" altLang="en-US" sz="2000" dirty="0"/>
              <a:t>以主导产业为核心，尽量延长产业链条。</a:t>
            </a:r>
            <a:endParaRPr lang="en-US" altLang="zh-CN" sz="2000" dirty="0"/>
          </a:p>
          <a:p>
            <a:pPr>
              <a:buFont typeface="Wingdings" panose="05000000000000000000" pitchFamily="2" charset="2"/>
              <a:buChar char="Ø"/>
              <a:defRPr/>
            </a:pPr>
            <a:r>
              <a:rPr lang="zh-CN" altLang="en-US" sz="2000" dirty="0"/>
              <a:t>考虑主导产业的空间布局，合理布局关联产业，促进产业集群的形成。</a:t>
            </a:r>
            <a:endParaRPr lang="en-US" altLang="zh-CN" sz="2000" dirty="0"/>
          </a:p>
          <a:p>
            <a:pPr>
              <a:buFont typeface="Wingdings" panose="05000000000000000000" pitchFamily="2" charset="2"/>
              <a:buChar char="Ø"/>
              <a:defRPr/>
            </a:pPr>
            <a:r>
              <a:rPr lang="zh-CN" altLang="en-US" sz="2000" dirty="0"/>
              <a:t>引导关联产业根据主导产业的规模适度发展。</a:t>
            </a:r>
            <a:endParaRPr lang="en-US" altLang="zh-CN" sz="2000" dirty="0"/>
          </a:p>
          <a:p>
            <a:pPr marL="0" indent="0">
              <a:buNone/>
              <a:defRPr/>
            </a:pPr>
            <a:endParaRPr lang="en-US" altLang="zh-CN" sz="2400" dirty="0"/>
          </a:p>
          <a:p>
            <a:pPr marL="0" indent="0">
              <a:buNone/>
              <a:defRPr/>
            </a:pPr>
            <a:r>
              <a:rPr lang="zh-CN" altLang="en-US" sz="2000" dirty="0"/>
              <a:t>        基础产业是支撑区域经济运行的基础部门，它决定着工业、农业、商业等直接生产活动的发展水平。</a:t>
            </a:r>
            <a:endParaRPr lang="en-US" altLang="zh-CN" sz="2000" dirty="0"/>
          </a:p>
          <a:p>
            <a:pPr marL="0" indent="0">
              <a:buNone/>
              <a:defRPr/>
            </a:pPr>
            <a:r>
              <a:rPr lang="zh-CN" altLang="en-US" sz="2000" dirty="0"/>
              <a:t>        一般情况下，区域内的交通运输、金融、商业、邮电通信、能源、供水、教育、科研、卫生、生活服务等产业都属于基础产业的范畴。</a:t>
            </a:r>
            <a:endParaRPr lang="en-US" altLang="zh-CN" sz="2000" dirty="0"/>
          </a:p>
          <a:p>
            <a:pPr marL="0" indent="0">
              <a:buNone/>
              <a:defRPr/>
            </a:pPr>
            <a:r>
              <a:rPr lang="en-US" altLang="zh-CN" sz="2000" dirty="0"/>
              <a:t>        </a:t>
            </a:r>
            <a:r>
              <a:rPr lang="zh-CN" altLang="en-US" sz="2000" dirty="0"/>
              <a:t>在区域经济系统中，基础产业往往具有先行特征，即基础产业的发展要超前于经济发展阶段，这样才不会成为区域经济发展的瓶颈。</a:t>
            </a:r>
            <a:endParaRPr lang="en-US" altLang="zh-CN" sz="2000" dirty="0"/>
          </a:p>
        </p:txBody>
      </p:sp>
      <p:sp>
        <p:nvSpPr>
          <p:cNvPr id="6" name="矩形: 圆角 39"/>
          <p:cNvSpPr/>
          <p:nvPr/>
        </p:nvSpPr>
        <p:spPr>
          <a:xfrm>
            <a:off x="401152" y="3861048"/>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3.</a:t>
            </a:r>
            <a:r>
              <a:rPr lang="zh-CN" altLang="en-US" sz="2000" b="1" dirty="0">
                <a:solidFill>
                  <a:prstClr val="black"/>
                </a:solidFill>
                <a:latin typeface="仿宋" panose="02010609060101010101" pitchFamily="49" charset="-122"/>
                <a:ea typeface="仿宋" panose="02010609060101010101" pitchFamily="49" charset="-122"/>
              </a:rPr>
              <a:t>基础产业</a:t>
            </a:r>
            <a:endParaRPr lang="zh-CN" altLang="en-US" sz="2000" b="1" dirty="0">
              <a:solidFill>
                <a:prstClr val="black"/>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smtClean="0"/>
              <a:t>第二节 区域产业结构配置</a:t>
            </a:r>
            <a:endParaRPr lang="zh-CN" altLang="en-US" dirty="0"/>
          </a:p>
        </p:txBody>
      </p:sp>
      <p:sp>
        <p:nvSpPr>
          <p:cNvPr id="33795" name="内容占位符 2"/>
          <p:cNvSpPr>
            <a:spLocks noGrp="1"/>
          </p:cNvSpPr>
          <p:nvPr>
            <p:ph idx="1"/>
          </p:nvPr>
        </p:nvSpPr>
        <p:spPr bwMode="auto">
          <a:xfrm>
            <a:off x="323528" y="1340768"/>
            <a:ext cx="8281169"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altLang="zh-CN" dirty="0"/>
          </a:p>
          <a:p>
            <a:pPr marL="0" indent="0">
              <a:buNone/>
              <a:defRPr/>
            </a:pPr>
            <a:r>
              <a:rPr lang="zh-CN" altLang="en-US" sz="2000" dirty="0"/>
              <a:t>        区域产业结构是一个各产业相互联系、相互制约、相互促进的复杂有机体，为准确、全面地对区域产业结构的合理性进行评价，确立综合性的评价标准体系。</a:t>
            </a:r>
            <a:endParaRPr lang="en-US" altLang="zh-CN" sz="2000" dirty="0"/>
          </a:p>
          <a:p>
            <a:pPr marL="0" indent="0">
              <a:buNone/>
              <a:defRPr/>
            </a:pPr>
            <a:endParaRPr lang="en-US" altLang="zh-CN" sz="2400" dirty="0"/>
          </a:p>
          <a:p>
            <a:pPr>
              <a:buFont typeface="Wingdings" panose="05000000000000000000" pitchFamily="2" charset="2"/>
              <a:buChar char="Ø"/>
              <a:defRPr/>
            </a:pPr>
            <a:r>
              <a:rPr lang="zh-CN" altLang="en-US" sz="2000" dirty="0"/>
              <a:t>是否与区域比较优势相符合</a:t>
            </a:r>
            <a:endParaRPr lang="en-US" altLang="zh-CN" sz="2000" dirty="0"/>
          </a:p>
          <a:p>
            <a:pPr>
              <a:buFont typeface="Wingdings" panose="05000000000000000000" pitchFamily="2" charset="2"/>
              <a:buChar char="Ø"/>
              <a:defRPr/>
            </a:pPr>
            <a:r>
              <a:rPr lang="zh-CN" altLang="en-US" sz="2000" dirty="0"/>
              <a:t>各主要产业间是否处于协调状态</a:t>
            </a:r>
            <a:endParaRPr lang="en-US" altLang="zh-CN" sz="2000" dirty="0"/>
          </a:p>
          <a:p>
            <a:pPr>
              <a:buFont typeface="Wingdings" panose="05000000000000000000" pitchFamily="2" charset="2"/>
              <a:buChar char="Ø"/>
              <a:defRPr/>
            </a:pPr>
            <a:r>
              <a:rPr lang="zh-CN" altLang="en-US" sz="2000" dirty="0"/>
              <a:t>供需结构是否相平衡</a:t>
            </a:r>
            <a:endParaRPr lang="en-US" altLang="zh-CN" sz="2000" dirty="0"/>
          </a:p>
          <a:p>
            <a:pPr>
              <a:buFont typeface="Wingdings" panose="05000000000000000000" pitchFamily="2" charset="2"/>
              <a:buChar char="Ø"/>
              <a:defRPr/>
            </a:pPr>
            <a:r>
              <a:rPr lang="zh-CN" altLang="en-US" sz="2000" dirty="0"/>
              <a:t>是否具有良好的资源环境效应</a:t>
            </a:r>
            <a:endParaRPr lang="en-US" altLang="zh-CN" sz="2000" dirty="0"/>
          </a:p>
          <a:p>
            <a:pPr>
              <a:buFont typeface="Wingdings" panose="05000000000000000000" pitchFamily="2" charset="2"/>
              <a:buChar char="Ø"/>
              <a:defRPr/>
            </a:pPr>
            <a:endParaRPr lang="en-US" altLang="zh-CN" dirty="0"/>
          </a:p>
          <a:p>
            <a:pPr>
              <a:buFont typeface="Wingdings" panose="05000000000000000000" pitchFamily="2" charset="2"/>
              <a:buChar char="Ø"/>
              <a:defRPr/>
            </a:pPr>
            <a:r>
              <a:rPr lang="zh-CN" altLang="en-US" sz="2000" dirty="0"/>
              <a:t>国际比较法</a:t>
            </a:r>
            <a:endParaRPr lang="en-US" altLang="zh-CN" sz="2000" dirty="0"/>
          </a:p>
          <a:p>
            <a:pPr>
              <a:buFont typeface="Wingdings" panose="05000000000000000000" pitchFamily="2" charset="2"/>
              <a:buChar char="Ø"/>
              <a:defRPr/>
            </a:pPr>
            <a:r>
              <a:rPr lang="zh-CN" altLang="en-US" sz="2000" dirty="0"/>
              <a:t>影子价格分析法</a:t>
            </a:r>
            <a:endParaRPr lang="en-US" altLang="zh-CN" sz="2000" dirty="0"/>
          </a:p>
          <a:p>
            <a:pPr>
              <a:buFont typeface="Wingdings" panose="05000000000000000000" pitchFamily="2" charset="2"/>
              <a:buChar char="Ø"/>
              <a:defRPr/>
            </a:pPr>
            <a:r>
              <a:rPr lang="zh-CN" altLang="en-US" sz="2000" dirty="0"/>
              <a:t>需求判断法</a:t>
            </a:r>
            <a:endParaRPr lang="en-US" altLang="zh-CN" sz="2000" dirty="0"/>
          </a:p>
          <a:p>
            <a:pPr>
              <a:buFont typeface="Wingdings" panose="05000000000000000000" pitchFamily="2" charset="2"/>
              <a:buChar char="Ø"/>
              <a:defRPr/>
            </a:pPr>
            <a:endParaRPr lang="en-US" altLang="zh-CN" sz="2000" dirty="0"/>
          </a:p>
          <a:p>
            <a:pPr marL="0" indent="0">
              <a:buFontTx/>
              <a:buNone/>
              <a:defRPr/>
            </a:pPr>
            <a:r>
              <a:rPr lang="zh-CN" altLang="en-US" sz="2000" dirty="0"/>
              <a:t>        </a:t>
            </a:r>
            <a:endParaRPr lang="en-US" altLang="zh-CN" sz="2000" dirty="0"/>
          </a:p>
          <a:p>
            <a:pPr marL="0" indent="0">
              <a:buFontTx/>
              <a:buNone/>
              <a:defRPr/>
            </a:pPr>
            <a:r>
              <a:rPr lang="en-US" altLang="zh-CN" sz="2000" dirty="0"/>
              <a:t>        </a:t>
            </a:r>
            <a:endParaRPr lang="en-US" altLang="zh-CN" sz="2000" dirty="0"/>
          </a:p>
        </p:txBody>
      </p:sp>
      <p:sp>
        <p:nvSpPr>
          <p:cNvPr id="4" name="矩形: 圆角 39"/>
          <p:cNvSpPr/>
          <p:nvPr/>
        </p:nvSpPr>
        <p:spPr>
          <a:xfrm>
            <a:off x="179512" y="1196752"/>
            <a:ext cx="5040560" cy="485421"/>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anose="02010609060101010101" pitchFamily="49" charset="-122"/>
                <a:ea typeface="仿宋" panose="02010609060101010101" pitchFamily="49" charset="-122"/>
              </a:rPr>
              <a:t>2</a:t>
            </a:r>
            <a:r>
              <a:rPr lang="zh-CN" altLang="en-US" sz="2400" b="1" dirty="0">
                <a:solidFill>
                  <a:prstClr val="black"/>
                </a:solidFill>
                <a:latin typeface="仿宋" panose="02010609060101010101" pitchFamily="49" charset="-122"/>
                <a:ea typeface="仿宋" panose="02010609060101010101" pitchFamily="49" charset="-122"/>
              </a:rPr>
              <a:t>、区域产业结构合理性评价</a:t>
            </a:r>
            <a:endParaRPr lang="zh-CN" altLang="en-US" sz="2400" b="1" dirty="0">
              <a:solidFill>
                <a:prstClr val="black"/>
              </a:solidFill>
              <a:latin typeface="仿宋" panose="02010609060101010101" pitchFamily="49" charset="-122"/>
              <a:ea typeface="仿宋" panose="02010609060101010101" pitchFamily="49" charset="-122"/>
            </a:endParaRPr>
          </a:p>
        </p:txBody>
      </p:sp>
      <p:sp>
        <p:nvSpPr>
          <p:cNvPr id="5" name="矩形: 圆角 39"/>
          <p:cNvSpPr/>
          <p:nvPr/>
        </p:nvSpPr>
        <p:spPr>
          <a:xfrm>
            <a:off x="575007" y="2852936"/>
            <a:ext cx="4104456"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1.</a:t>
            </a:r>
            <a:r>
              <a:rPr lang="zh-CN" altLang="en-US" sz="2000" b="1" dirty="0">
                <a:solidFill>
                  <a:prstClr val="black"/>
                </a:solidFill>
                <a:latin typeface="仿宋" panose="02010609060101010101" pitchFamily="49" charset="-122"/>
                <a:ea typeface="仿宋" panose="02010609060101010101" pitchFamily="49" charset="-122"/>
              </a:rPr>
              <a:t>区域产业结构合理性的评价标准</a:t>
            </a:r>
            <a:endParaRPr lang="zh-CN" altLang="en-US" sz="2000" b="1" dirty="0">
              <a:solidFill>
                <a:prstClr val="black"/>
              </a:solidFill>
              <a:latin typeface="仿宋" panose="02010609060101010101" pitchFamily="49" charset="-122"/>
              <a:ea typeface="仿宋" panose="02010609060101010101" pitchFamily="49" charset="-122"/>
            </a:endParaRPr>
          </a:p>
        </p:txBody>
      </p:sp>
      <p:sp>
        <p:nvSpPr>
          <p:cNvPr id="6" name="矩形: 圆角 39"/>
          <p:cNvSpPr/>
          <p:nvPr/>
        </p:nvSpPr>
        <p:spPr>
          <a:xfrm>
            <a:off x="575007" y="4797152"/>
            <a:ext cx="4104456"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2.</a:t>
            </a:r>
            <a:r>
              <a:rPr lang="zh-CN" altLang="en-US" sz="2000" b="1" dirty="0">
                <a:solidFill>
                  <a:prstClr val="black"/>
                </a:solidFill>
                <a:latin typeface="仿宋" panose="02010609060101010101" pitchFamily="49" charset="-122"/>
                <a:ea typeface="仿宋" panose="02010609060101010101" pitchFamily="49" charset="-122"/>
              </a:rPr>
              <a:t>区域产业结构合理性的评价方法</a:t>
            </a:r>
            <a:endParaRPr lang="zh-CN" altLang="en-US" sz="2000" b="1" dirty="0">
              <a:solidFill>
                <a:prstClr val="black"/>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smtClean="0"/>
              <a:t>第二节 区域产业结构配置</a:t>
            </a:r>
            <a:endParaRPr lang="zh-CN" altLang="en-US" dirty="0"/>
          </a:p>
        </p:txBody>
      </p:sp>
      <p:sp>
        <p:nvSpPr>
          <p:cNvPr id="33795" name="内容占位符 2"/>
          <p:cNvSpPr>
            <a:spLocks noGrp="1"/>
          </p:cNvSpPr>
          <p:nvPr>
            <p:ph idx="1"/>
          </p:nvPr>
        </p:nvSpPr>
        <p:spPr bwMode="auto">
          <a:xfrm>
            <a:off x="323528" y="1340768"/>
            <a:ext cx="8424936"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Font typeface="Wingdings" panose="05000000000000000000" pitchFamily="2" charset="2"/>
              <a:buChar char="Ø"/>
              <a:defRPr/>
            </a:pPr>
            <a:r>
              <a:rPr lang="zh-CN" altLang="en-US" sz="2000" dirty="0"/>
              <a:t>国际或</a:t>
            </a:r>
            <a:r>
              <a:rPr lang="zh-CN" altLang="en-US" sz="2000" dirty="0"/>
              <a:t>区域比较法</a:t>
            </a:r>
            <a:endParaRPr lang="en-US" altLang="zh-CN" sz="2000" dirty="0"/>
          </a:p>
          <a:p>
            <a:pPr marL="0" indent="0">
              <a:buNone/>
              <a:defRPr/>
            </a:pPr>
            <a:r>
              <a:rPr lang="zh-CN" altLang="en-US" sz="2000" dirty="0"/>
              <a:t>        国际比较法就是以标准产业结构为参照系，将某一区域的产业结构与具有相同人均国民生产总值下的标准产业结构进行比较，如果出现了较大的偏差，则可以认为该区域的产业结构是不合理的。这种方法容易忽视不同国家</a:t>
            </a:r>
            <a:r>
              <a:rPr lang="zh-CN" altLang="en-US" sz="2000" dirty="0"/>
              <a:t>或区域的异质性，只能作为判断产业结构的一种粗略依据</a:t>
            </a:r>
            <a:endParaRPr lang="en-US" altLang="zh-CN" sz="2000" dirty="0"/>
          </a:p>
          <a:p>
            <a:pPr>
              <a:buFont typeface="Wingdings" panose="05000000000000000000" pitchFamily="2" charset="2"/>
              <a:buChar char="Ø"/>
              <a:defRPr/>
            </a:pPr>
            <a:r>
              <a:rPr lang="zh-CN" altLang="en-US" sz="2000" dirty="0"/>
              <a:t>影子价格分析法</a:t>
            </a:r>
            <a:endParaRPr lang="en-US" altLang="zh-CN" sz="2000" dirty="0"/>
          </a:p>
          <a:p>
            <a:pPr marL="0" indent="0">
              <a:buNone/>
              <a:defRPr/>
            </a:pPr>
            <a:r>
              <a:rPr lang="zh-CN" altLang="en-US" sz="2000" dirty="0"/>
              <a:t>        影子价格是指在社会最优的生产组织情况下，供需达到平衡时的产品或资源的价格。</a:t>
            </a:r>
            <a:endParaRPr lang="en-US" altLang="zh-CN" sz="2000" dirty="0"/>
          </a:p>
          <a:p>
            <a:pPr marL="0" indent="0">
              <a:buNone/>
              <a:defRPr/>
            </a:pPr>
            <a:r>
              <a:rPr lang="en-US" altLang="zh-CN" sz="2000" dirty="0"/>
              <a:t>        </a:t>
            </a:r>
            <a:r>
              <a:rPr lang="zh-CN" altLang="en-US" sz="2000" dirty="0"/>
              <a:t>在区域经济系统中，不同产业很可能消耗同一种资源，可用各产业使用的同一资源的影子价格与其平均值的偏离程度来衡量区域产业结构的合理程度，偏离越小，产业结构就越趋于合理。这种方法存在求解上的难度</a:t>
            </a:r>
            <a:endParaRPr lang="en-US" altLang="zh-CN" sz="2000" dirty="0"/>
          </a:p>
          <a:p>
            <a:pPr>
              <a:buFont typeface="Wingdings" panose="05000000000000000000" pitchFamily="2" charset="2"/>
              <a:buChar char="Ø"/>
              <a:defRPr/>
            </a:pPr>
            <a:r>
              <a:rPr lang="zh-CN" altLang="en-US" sz="2000" dirty="0"/>
              <a:t>需求判断法</a:t>
            </a:r>
            <a:endParaRPr lang="en-US" altLang="zh-CN" sz="2000" dirty="0"/>
          </a:p>
          <a:p>
            <a:pPr marL="0" indent="0">
              <a:buNone/>
              <a:defRPr/>
            </a:pPr>
            <a:r>
              <a:rPr lang="zh-CN" altLang="en-US" sz="2000" dirty="0"/>
              <a:t>        需求判断法以产业间供求是否平衡来判断区域产业结构的合理性。如果区域内各产业的实际生产能力与对该产业产品的需求接近，则可认为区域产业结构是较为合理的。</a:t>
            </a:r>
            <a:endParaRPr lang="en-US" altLang="zh-CN" sz="2000" dirty="0"/>
          </a:p>
          <a:p>
            <a:pPr>
              <a:buFont typeface="Wingdings" panose="05000000000000000000" pitchFamily="2" charset="2"/>
              <a:buChar char="Ø"/>
              <a:defRPr/>
            </a:pPr>
            <a:endParaRPr lang="en-US" altLang="zh-CN" sz="2000" dirty="0"/>
          </a:p>
          <a:p>
            <a:pPr marL="0" indent="0">
              <a:buFontTx/>
              <a:buNone/>
              <a:defRPr/>
            </a:pPr>
            <a:r>
              <a:rPr lang="zh-CN" altLang="en-US" sz="2000" dirty="0"/>
              <a:t>        </a:t>
            </a:r>
            <a:endParaRPr lang="en-US" altLang="zh-CN" sz="2000" dirty="0"/>
          </a:p>
          <a:p>
            <a:pPr marL="0" indent="0">
              <a:buFontTx/>
              <a:buNone/>
              <a:defRPr/>
            </a:pPr>
            <a:r>
              <a:rPr lang="en-US" altLang="zh-CN" sz="2000" dirty="0"/>
              <a:t>        </a:t>
            </a:r>
            <a:endParaRPr lang="en-US" altLang="zh-CN"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smtClean="0"/>
              <a:t>第二节 区域产业结构配置</a:t>
            </a:r>
            <a:endParaRPr lang="zh-CN" altLang="en-US" dirty="0"/>
          </a:p>
        </p:txBody>
      </p:sp>
      <p:sp>
        <p:nvSpPr>
          <p:cNvPr id="33795" name="内容占位符 2"/>
          <p:cNvSpPr>
            <a:spLocks noGrp="1"/>
          </p:cNvSpPr>
          <p:nvPr>
            <p:ph idx="1"/>
          </p:nvPr>
        </p:nvSpPr>
        <p:spPr bwMode="auto">
          <a:xfrm>
            <a:off x="214308" y="1439462"/>
            <a:ext cx="8785100"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altLang="zh-CN" dirty="0"/>
          </a:p>
          <a:p>
            <a:pPr marL="0" indent="0">
              <a:buNone/>
              <a:defRPr/>
            </a:pPr>
            <a:endParaRPr lang="en-US" altLang="zh-CN" dirty="0"/>
          </a:p>
          <a:p>
            <a:pPr marL="0" indent="0">
              <a:buFontTx/>
              <a:buNone/>
              <a:defRPr/>
            </a:pPr>
            <a:r>
              <a:rPr lang="zh-CN" altLang="en-US" sz="2000" dirty="0"/>
              <a:t>        区域产业结构优化是指通过区域产业结构调整，实现区域产业结构效率和产业结构水平不断提高的动态过程。</a:t>
            </a:r>
            <a:r>
              <a:rPr lang="en-US" altLang="zh-CN" sz="2000" dirty="0"/>
              <a:t> </a:t>
            </a:r>
            <a:r>
              <a:rPr lang="zh-CN" altLang="en-US" sz="2000" dirty="0"/>
              <a:t>包括合理化与高级化两个阶段。</a:t>
            </a:r>
            <a:r>
              <a:rPr lang="en-US" altLang="zh-CN" sz="2000" dirty="0"/>
              <a:t> </a:t>
            </a:r>
            <a:endParaRPr lang="en-US" altLang="zh-CN" sz="2000" dirty="0"/>
          </a:p>
          <a:p>
            <a:pPr marL="0" indent="0">
              <a:buFontTx/>
              <a:buNone/>
              <a:defRPr/>
            </a:pPr>
            <a:r>
              <a:rPr lang="zh-CN" altLang="en-US" sz="2000" b="1" dirty="0"/>
              <a:t>（一）产业结构的合理化</a:t>
            </a:r>
            <a:endParaRPr lang="en-US" altLang="zh-CN" sz="2000" b="1" dirty="0"/>
          </a:p>
          <a:p>
            <a:pPr marL="0" indent="0">
              <a:buFontTx/>
              <a:buNone/>
              <a:defRPr/>
            </a:pPr>
            <a:r>
              <a:rPr lang="zh-CN" altLang="en-US" sz="2000" dirty="0"/>
              <a:t>        以区域产业结构的</a:t>
            </a:r>
            <a:r>
              <a:rPr lang="zh-CN" altLang="en-US" sz="2000" dirty="0">
                <a:solidFill>
                  <a:srgbClr val="FF0000"/>
                </a:solidFill>
              </a:rPr>
              <a:t>合理</a:t>
            </a:r>
            <a:r>
              <a:rPr lang="zh-CN" altLang="en-US" sz="2000" dirty="0"/>
              <a:t>为目标的产业结构调整过程，即在区域特定经济发展阶段上，根据区域市场需求与资源供给条件，促进区域各产业内部比例关系向高效利用的理想状态的调整过程。</a:t>
            </a:r>
            <a:endParaRPr lang="en-US" altLang="zh-CN" sz="2000" dirty="0"/>
          </a:p>
          <a:p>
            <a:pPr>
              <a:buFont typeface="Wingdings" panose="05000000000000000000" pitchFamily="2" charset="2"/>
              <a:buChar char="Ø"/>
              <a:defRPr/>
            </a:pPr>
            <a:r>
              <a:rPr lang="zh-CN" altLang="en-US" sz="2000" dirty="0"/>
              <a:t>静态：资源在产业间的分布比例要相互适应。</a:t>
            </a:r>
            <a:endParaRPr lang="en-US" altLang="zh-CN" sz="2000" dirty="0"/>
          </a:p>
          <a:p>
            <a:pPr>
              <a:buFont typeface="Wingdings" panose="05000000000000000000" pitchFamily="2" charset="2"/>
              <a:buChar char="Ø"/>
              <a:defRPr/>
            </a:pPr>
            <a:r>
              <a:rPr lang="zh-CN" altLang="en-US" sz="2000" dirty="0"/>
              <a:t>动态：区域内各产业及时适应经济发展阶段，调整区域内产业的资源配置比例。</a:t>
            </a:r>
            <a:endParaRPr lang="en-US" altLang="zh-CN" sz="2000" dirty="0"/>
          </a:p>
          <a:p>
            <a:pPr>
              <a:buFont typeface="Wingdings" panose="05000000000000000000" pitchFamily="2" charset="2"/>
              <a:buChar char="Ø"/>
              <a:defRPr/>
            </a:pPr>
            <a:r>
              <a:rPr lang="zh-CN" altLang="en-US" sz="2000" dirty="0"/>
              <a:t>效果：区域内各产业的产品能够顺利完成市场实现，达到供需相互平衡。</a:t>
            </a:r>
            <a:endParaRPr lang="en-US" altLang="zh-CN" sz="2000" dirty="0"/>
          </a:p>
          <a:p>
            <a:pPr marL="0" indent="0">
              <a:buFontTx/>
              <a:buNone/>
              <a:defRPr/>
            </a:pPr>
            <a:r>
              <a:rPr lang="en-US" altLang="zh-CN" sz="2000" dirty="0"/>
              <a:t>        </a:t>
            </a:r>
            <a:endParaRPr lang="en-US" altLang="zh-CN" sz="2000" dirty="0"/>
          </a:p>
        </p:txBody>
      </p:sp>
      <p:sp>
        <p:nvSpPr>
          <p:cNvPr id="4" name="矩形: 圆角 39"/>
          <p:cNvSpPr/>
          <p:nvPr/>
        </p:nvSpPr>
        <p:spPr>
          <a:xfrm>
            <a:off x="179512" y="1196752"/>
            <a:ext cx="5040560" cy="485421"/>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anose="02010609060101010101" pitchFamily="49" charset="-122"/>
                <a:ea typeface="仿宋" panose="02010609060101010101" pitchFamily="49" charset="-122"/>
              </a:rPr>
              <a:t>3</a:t>
            </a:r>
            <a:r>
              <a:rPr lang="zh-CN" altLang="en-US" sz="2400" b="1" dirty="0">
                <a:solidFill>
                  <a:prstClr val="black"/>
                </a:solidFill>
                <a:latin typeface="仿宋" panose="02010609060101010101" pitchFamily="49" charset="-122"/>
                <a:ea typeface="仿宋" panose="02010609060101010101" pitchFamily="49" charset="-122"/>
              </a:rPr>
              <a:t>、区域产业结构优化</a:t>
            </a:r>
            <a:endParaRPr lang="zh-CN" altLang="en-US" sz="2400" b="1" dirty="0">
              <a:solidFill>
                <a:prstClr val="black"/>
              </a:solidFill>
              <a:latin typeface="仿宋" panose="02010609060101010101" pitchFamily="49" charset="-122"/>
              <a:ea typeface="仿宋" panose="02010609060101010101" pitchFamily="49" charset="-122"/>
            </a:endParaRPr>
          </a:p>
        </p:txBody>
      </p:sp>
      <p:sp>
        <p:nvSpPr>
          <p:cNvPr id="5" name="矩形: 圆角 39"/>
          <p:cNvSpPr/>
          <p:nvPr/>
        </p:nvSpPr>
        <p:spPr>
          <a:xfrm>
            <a:off x="467544" y="1886554"/>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1.</a:t>
            </a:r>
            <a:r>
              <a:rPr lang="zh-CN" altLang="en-US" sz="2000" b="1" dirty="0">
                <a:solidFill>
                  <a:prstClr val="black"/>
                </a:solidFill>
                <a:latin typeface="仿宋" panose="02010609060101010101" pitchFamily="49" charset="-122"/>
                <a:ea typeface="仿宋" panose="02010609060101010101" pitchFamily="49" charset="-122"/>
              </a:rPr>
              <a:t>区域产业结构优化的内容</a:t>
            </a:r>
            <a:endParaRPr lang="zh-CN" altLang="en-US" sz="2000" b="1" dirty="0">
              <a:solidFill>
                <a:prstClr val="black"/>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smtClean="0"/>
              <a:t>第二节 区域产业结构配置</a:t>
            </a:r>
            <a:endParaRPr lang="zh-CN" altLang="en-US" dirty="0"/>
          </a:p>
        </p:txBody>
      </p:sp>
      <p:sp>
        <p:nvSpPr>
          <p:cNvPr id="33795" name="内容占位符 2"/>
          <p:cNvSpPr>
            <a:spLocks noGrp="1"/>
          </p:cNvSpPr>
          <p:nvPr>
            <p:ph idx="1"/>
          </p:nvPr>
        </p:nvSpPr>
        <p:spPr bwMode="auto">
          <a:xfrm>
            <a:off x="213995" y="1122045"/>
            <a:ext cx="8785225" cy="5318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indent="0">
              <a:buFontTx/>
              <a:buNone/>
              <a:defRPr/>
            </a:pPr>
            <a:r>
              <a:rPr lang="zh-CN" altLang="en-US" sz="2000" b="1" dirty="0"/>
              <a:t>（二）产业结构的高级化</a:t>
            </a:r>
            <a:endParaRPr lang="en-US" altLang="zh-CN" sz="2000" b="1" dirty="0"/>
          </a:p>
          <a:p>
            <a:pPr marL="0" indent="0">
              <a:buFontTx/>
              <a:buNone/>
              <a:defRPr/>
            </a:pPr>
            <a:r>
              <a:rPr lang="zh-CN" altLang="en-US" sz="2000" dirty="0"/>
              <a:t>        区域产业结构随着技术结构与需求结构的演变由低级形式向高级形式演进，不断提高产业结构素质的过程。</a:t>
            </a:r>
            <a:endParaRPr lang="en-US" altLang="zh-CN" sz="2000" dirty="0"/>
          </a:p>
          <a:p>
            <a:pPr>
              <a:buFont typeface="Wingdings" panose="05000000000000000000" pitchFamily="2" charset="2"/>
              <a:buChar char="Ø"/>
              <a:defRPr/>
            </a:pPr>
            <a:r>
              <a:rPr lang="zh-CN" altLang="en-US" sz="2000" dirty="0"/>
              <a:t>产业结构规模发生由小而大的变化。（产业数量，产业关联，中间品交易规模）</a:t>
            </a:r>
            <a:endParaRPr lang="en-US" altLang="zh-CN" sz="2000" dirty="0"/>
          </a:p>
          <a:p>
            <a:pPr>
              <a:buFont typeface="Wingdings" panose="05000000000000000000" pitchFamily="2" charset="2"/>
              <a:buChar char="Ø"/>
              <a:defRPr/>
            </a:pPr>
            <a:r>
              <a:rPr lang="zh-CN" altLang="en-US" sz="2000" dirty="0"/>
              <a:t>产业结构规模发生由低而高的变化。（技术密集型取代劳动密集型）</a:t>
            </a:r>
            <a:endParaRPr lang="en-US" altLang="zh-CN" sz="2000" dirty="0"/>
          </a:p>
          <a:p>
            <a:pPr>
              <a:buFont typeface="Wingdings" panose="05000000000000000000" pitchFamily="2" charset="2"/>
              <a:buChar char="Ø"/>
              <a:defRPr/>
            </a:pPr>
            <a:r>
              <a:rPr lang="zh-CN" altLang="en-US" sz="2000" dirty="0"/>
              <a:t>产业结构规模发生由低而高的变化。（产业间的聚合程度、关联耦合、聚合质量）</a:t>
            </a:r>
            <a:endParaRPr lang="en-US" altLang="zh-CN" sz="2000" dirty="0"/>
          </a:p>
          <a:p>
            <a:pPr marL="0" indent="0">
              <a:buNone/>
              <a:defRPr/>
            </a:pPr>
            <a:r>
              <a:rPr lang="zh-CN" altLang="en-US" sz="2000" b="1" dirty="0" smtClean="0"/>
              <a:t>（三）衡量</a:t>
            </a:r>
            <a:r>
              <a:rPr lang="zh-CN" altLang="en-US" sz="2000" b="1" dirty="0"/>
              <a:t>产业结构高级化程度：</a:t>
            </a:r>
            <a:endParaRPr lang="en-US" altLang="zh-CN" sz="2000" b="1" dirty="0"/>
          </a:p>
          <a:p>
            <a:pPr>
              <a:buFont typeface="Wingdings" panose="05000000000000000000" pitchFamily="2" charset="2"/>
              <a:buChar char="Ø"/>
              <a:defRPr/>
            </a:pPr>
            <a:r>
              <a:rPr lang="zh-CN" altLang="en-US" sz="2000" dirty="0"/>
              <a:t>三次产业比例</a:t>
            </a:r>
            <a:endParaRPr lang="en-US" altLang="zh-CN" sz="2000" dirty="0"/>
          </a:p>
          <a:p>
            <a:pPr>
              <a:buFont typeface="Wingdings" panose="05000000000000000000" pitchFamily="2" charset="2"/>
              <a:buChar char="Ø"/>
              <a:defRPr/>
            </a:pPr>
            <a:r>
              <a:rPr lang="zh-CN" altLang="en-US" sz="2000" dirty="0"/>
              <a:t>工业加工程度</a:t>
            </a:r>
            <a:endParaRPr lang="en-US" altLang="zh-CN" sz="2000" dirty="0"/>
          </a:p>
          <a:p>
            <a:pPr>
              <a:buFont typeface="Wingdings" panose="05000000000000000000" pitchFamily="2" charset="2"/>
              <a:buChar char="Ø"/>
              <a:defRPr/>
            </a:pPr>
            <a:r>
              <a:rPr lang="zh-CN" altLang="en-US" sz="2000" dirty="0"/>
              <a:t>技术集约化程度</a:t>
            </a:r>
            <a:endParaRPr lang="en-US" altLang="zh-CN" sz="2000" dirty="0"/>
          </a:p>
          <a:p>
            <a:pPr>
              <a:buFont typeface="Wingdings" panose="05000000000000000000" pitchFamily="2" charset="2"/>
              <a:buChar char="Ø"/>
              <a:defRPr/>
            </a:pPr>
            <a:r>
              <a:rPr lang="zh-CN" altLang="en-US" sz="2000" dirty="0"/>
              <a:t>新兴产业比重</a:t>
            </a:r>
            <a:endParaRPr lang="zh-CN" altLang="en-US" sz="2000" dirty="0"/>
          </a:p>
          <a:p>
            <a:pPr>
              <a:buFont typeface="Wingdings" panose="05000000000000000000" pitchFamily="2" charset="2"/>
              <a:buChar char="Ø"/>
              <a:defRPr/>
            </a:pPr>
            <a:r>
              <a:rPr lang="zh-CN" altLang="en-US" sz="2000">
                <a:solidFill>
                  <a:schemeClr val="tx2"/>
                </a:solidFill>
                <a:sym typeface="+mn-ea"/>
              </a:rPr>
              <a:t>工业结构升级四个</a:t>
            </a:r>
            <a:r>
              <a:rPr lang="zh-CN" altLang="en-US" sz="2000">
                <a:solidFill>
                  <a:schemeClr val="tx2"/>
                </a:solidFill>
                <a:sym typeface="+mn-ea"/>
              </a:rPr>
              <a:t>阶段：轻型工业化阶段；重化工业化阶段；高加工度化阶段；技术集约化阶段（后工业化）</a:t>
            </a:r>
            <a:endParaRPr lang="en-US" altLang="zh-CN"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smtClean="0"/>
              <a:t>第二节 区域产业结构配置</a:t>
            </a:r>
            <a:endParaRPr lang="zh-CN" altLang="en-US" dirty="0"/>
          </a:p>
        </p:txBody>
      </p:sp>
      <p:sp>
        <p:nvSpPr>
          <p:cNvPr id="33795" name="内容占位符 2"/>
          <p:cNvSpPr>
            <a:spLocks noGrp="1"/>
          </p:cNvSpPr>
          <p:nvPr>
            <p:ph idx="1"/>
          </p:nvPr>
        </p:nvSpPr>
        <p:spPr bwMode="auto">
          <a:xfrm>
            <a:off x="214308" y="1439462"/>
            <a:ext cx="8785100"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altLang="zh-CN" dirty="0"/>
          </a:p>
          <a:p>
            <a:pPr marL="0" indent="0">
              <a:buFontTx/>
              <a:buNone/>
              <a:defRPr/>
            </a:pPr>
            <a:r>
              <a:rPr lang="zh-CN" altLang="en-US" sz="2000" dirty="0"/>
              <a:t>        区域产业结构优化关键是要建立适当的产业结构转换能力，其既取决于资源禀赋和经济技术条件，也受到区域产业政策的影响。在优化区域产业结构的过程中，应该在充分考虑区域优势的基础上，通过产业政策加以引导：</a:t>
            </a:r>
            <a:endParaRPr lang="en-US" altLang="zh-CN" sz="2000" dirty="0"/>
          </a:p>
          <a:p>
            <a:pPr>
              <a:buFont typeface="Wingdings" panose="05000000000000000000" pitchFamily="2" charset="2"/>
              <a:buChar char="Ø"/>
              <a:defRPr/>
            </a:pPr>
            <a:r>
              <a:rPr lang="zh-CN" altLang="en-US" sz="2000" dirty="0"/>
              <a:t>选择好并优先发展主导产业</a:t>
            </a:r>
            <a:endParaRPr lang="en-US" altLang="zh-CN" sz="2000" dirty="0"/>
          </a:p>
          <a:p>
            <a:pPr>
              <a:buFont typeface="Wingdings" panose="05000000000000000000" pitchFamily="2" charset="2"/>
              <a:buChar char="Ø"/>
              <a:defRPr/>
            </a:pPr>
            <a:r>
              <a:rPr lang="zh-CN" altLang="en-US" sz="2000" dirty="0"/>
              <a:t>配套发展非主导产业</a:t>
            </a:r>
            <a:endParaRPr lang="en-US" altLang="zh-CN" sz="2000" dirty="0"/>
          </a:p>
          <a:p>
            <a:pPr>
              <a:buFont typeface="Wingdings" panose="05000000000000000000" pitchFamily="2" charset="2"/>
              <a:buChar char="Ø"/>
              <a:defRPr/>
            </a:pPr>
            <a:r>
              <a:rPr lang="zh-CN" altLang="en-US" sz="2000" dirty="0"/>
              <a:t>鼓励技术创新</a:t>
            </a:r>
            <a:endParaRPr lang="en-US" altLang="zh-CN" sz="2000" dirty="0"/>
          </a:p>
          <a:p>
            <a:pPr marL="0" indent="0">
              <a:buFontTx/>
              <a:buNone/>
              <a:defRPr/>
            </a:pPr>
            <a:r>
              <a:rPr lang="en-US" altLang="zh-CN" sz="2000" dirty="0"/>
              <a:t>        </a:t>
            </a:r>
            <a:endParaRPr lang="en-US" altLang="zh-CN" sz="2000" dirty="0"/>
          </a:p>
        </p:txBody>
      </p:sp>
      <p:sp>
        <p:nvSpPr>
          <p:cNvPr id="6" name="矩形: 圆角 39"/>
          <p:cNvSpPr/>
          <p:nvPr/>
        </p:nvSpPr>
        <p:spPr>
          <a:xfrm>
            <a:off x="467544" y="1439462"/>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2.</a:t>
            </a:r>
            <a:r>
              <a:rPr lang="zh-CN" altLang="en-US" sz="2000" b="1" dirty="0">
                <a:solidFill>
                  <a:prstClr val="black"/>
                </a:solidFill>
                <a:latin typeface="仿宋" panose="02010609060101010101" pitchFamily="49" charset="-122"/>
                <a:ea typeface="仿宋" panose="02010609060101010101" pitchFamily="49" charset="-122"/>
              </a:rPr>
              <a:t>区域产业结构优化的策略</a:t>
            </a:r>
            <a:endParaRPr lang="zh-CN" altLang="en-US" sz="2000" b="1" dirty="0">
              <a:solidFill>
                <a:prstClr val="black"/>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a:t>第三节 中国区域产业结构配置</a:t>
            </a:r>
            <a:endParaRPr lang="zh-CN" altLang="en-US" dirty="0"/>
          </a:p>
        </p:txBody>
      </p:sp>
      <p:sp>
        <p:nvSpPr>
          <p:cNvPr id="33795" name="内容占位符 2"/>
          <p:cNvSpPr>
            <a:spLocks noGrp="1"/>
          </p:cNvSpPr>
          <p:nvPr>
            <p:ph idx="1"/>
          </p:nvPr>
        </p:nvSpPr>
        <p:spPr bwMode="auto">
          <a:xfrm>
            <a:off x="431353" y="1406854"/>
            <a:ext cx="8281169"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altLang="zh-CN" dirty="0"/>
          </a:p>
          <a:p>
            <a:pPr marL="0" indent="0">
              <a:buFontTx/>
              <a:buNone/>
              <a:defRPr/>
            </a:pPr>
            <a:r>
              <a:rPr lang="zh-CN" altLang="en-US" sz="2000" dirty="0"/>
              <a:t>      </a:t>
            </a:r>
            <a:r>
              <a:rPr lang="en-US" altLang="zh-CN" sz="2000" dirty="0"/>
              <a:t>        </a:t>
            </a:r>
            <a:r>
              <a:rPr lang="zh-CN" altLang="en-US" sz="2000" dirty="0"/>
              <a:t>        </a:t>
            </a:r>
            <a:endParaRPr lang="en-US" altLang="zh-CN" sz="2000" dirty="0"/>
          </a:p>
          <a:p>
            <a:pPr marL="0" indent="0">
              <a:buFontTx/>
              <a:buNone/>
              <a:defRPr/>
            </a:pPr>
            <a:r>
              <a:rPr lang="zh-CN" altLang="en-US" sz="2000" b="1" dirty="0"/>
              <a:t>趋同与趋异：</a:t>
            </a:r>
            <a:endParaRPr lang="en-US" altLang="zh-CN" sz="2000" b="1" dirty="0"/>
          </a:p>
          <a:p>
            <a:pPr marL="0" indent="0">
              <a:buFontTx/>
              <a:buNone/>
              <a:defRPr/>
            </a:pPr>
            <a:r>
              <a:rPr lang="zh-CN" altLang="en-US" sz="2000" dirty="0"/>
              <a:t>        在经济增长理论中，一般把两个经济发展水平不同的国家或地区一段时期内在增长速度上表现出的速率不同，最终走向趋近的现象，称为增长趋同，相反的现象称为增长趋异。</a:t>
            </a:r>
            <a:endParaRPr lang="en-US" altLang="zh-CN" sz="2000" dirty="0"/>
          </a:p>
          <a:p>
            <a:pPr marL="0" indent="0">
              <a:buFontTx/>
              <a:buNone/>
              <a:defRPr/>
            </a:pPr>
            <a:r>
              <a:rPr lang="zh-CN" altLang="en-US" sz="2000" b="1" dirty="0"/>
              <a:t>有条件趋同：</a:t>
            </a:r>
            <a:endParaRPr lang="en-US" altLang="zh-CN" sz="2000" b="1" dirty="0"/>
          </a:p>
          <a:p>
            <a:pPr marL="0" indent="0">
              <a:buFontTx/>
              <a:buNone/>
              <a:defRPr/>
            </a:pPr>
            <a:r>
              <a:rPr lang="zh-CN" altLang="en-US" sz="2000" dirty="0"/>
              <a:t>        新古典经济增长理论的进一步研究发现，在后发经济体的发展中有可利用的后发优势，广泛地存在着“有条件趋同”现象，即在控制了诸如人力资本禀赋、储蓄率、人口增长率等一系列影响经济增长的条件之后，各国经济增长率表现出趋同趋势。</a:t>
            </a:r>
            <a:endParaRPr lang="en-US" altLang="zh-CN" sz="2000" dirty="0"/>
          </a:p>
          <a:p>
            <a:pPr marL="0" indent="0">
              <a:buFontTx/>
              <a:buNone/>
              <a:defRPr/>
            </a:pPr>
            <a:r>
              <a:rPr lang="zh-CN" altLang="en-US" sz="2000" b="1" dirty="0"/>
              <a:t>现实世界：</a:t>
            </a:r>
            <a:endParaRPr lang="en-US" altLang="zh-CN" sz="2000" b="1" dirty="0"/>
          </a:p>
          <a:p>
            <a:pPr marL="0" indent="0">
              <a:buFontTx/>
              <a:buNone/>
              <a:defRPr/>
            </a:pPr>
            <a:r>
              <a:rPr lang="zh-CN" altLang="en-US" sz="2000" dirty="0"/>
              <a:t>        分析第二次世界大战后全球的增长轨迹后发现，不同国家增长速度的趋同现象只发生在有限的范围内，更多的国家和地区的增长速度同发达经济体之间的差距不但没有缩小，反而在不断扩大。</a:t>
            </a:r>
            <a:endParaRPr lang="en-US" altLang="zh-CN" sz="2000" dirty="0"/>
          </a:p>
        </p:txBody>
      </p:sp>
      <p:sp>
        <p:nvSpPr>
          <p:cNvPr id="4" name="矩形: 圆角 39"/>
          <p:cNvSpPr/>
          <p:nvPr/>
        </p:nvSpPr>
        <p:spPr>
          <a:xfrm>
            <a:off x="179512" y="1196752"/>
            <a:ext cx="5040560" cy="485421"/>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anose="02010609060101010101" pitchFamily="49" charset="-122"/>
                <a:ea typeface="仿宋" panose="02010609060101010101" pitchFamily="49" charset="-122"/>
              </a:rPr>
              <a:t>1</a:t>
            </a:r>
            <a:r>
              <a:rPr lang="zh-CN" altLang="en-US" sz="2400" b="1" dirty="0">
                <a:solidFill>
                  <a:prstClr val="black"/>
                </a:solidFill>
                <a:latin typeface="仿宋" panose="02010609060101010101" pitchFamily="49" charset="-122"/>
                <a:ea typeface="仿宋" panose="02010609060101010101" pitchFamily="49" charset="-122"/>
              </a:rPr>
              <a:t>、区域产业结构趋同与趋异</a:t>
            </a:r>
            <a:endParaRPr lang="zh-CN" altLang="en-US" sz="2400" b="1" dirty="0">
              <a:solidFill>
                <a:prstClr val="black"/>
              </a:solidFill>
              <a:latin typeface="仿宋" panose="02010609060101010101" pitchFamily="49" charset="-122"/>
              <a:ea typeface="仿宋" panose="02010609060101010101" pitchFamily="49" charset="-122"/>
            </a:endParaRPr>
          </a:p>
        </p:txBody>
      </p:sp>
      <p:sp>
        <p:nvSpPr>
          <p:cNvPr id="5" name="矩形: 圆角 39"/>
          <p:cNvSpPr/>
          <p:nvPr/>
        </p:nvSpPr>
        <p:spPr>
          <a:xfrm>
            <a:off x="802720" y="1772816"/>
            <a:ext cx="4129320" cy="335136"/>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1.</a:t>
            </a:r>
            <a:r>
              <a:rPr lang="zh-CN" altLang="en-US" sz="2000" b="1" dirty="0">
                <a:solidFill>
                  <a:prstClr val="black"/>
                </a:solidFill>
                <a:latin typeface="仿宋" panose="02010609060101010101" pitchFamily="49" charset="-122"/>
                <a:ea typeface="仿宋" panose="02010609060101010101" pitchFamily="49" charset="-122"/>
              </a:rPr>
              <a:t>经济发展中的趋同与趋异现象</a:t>
            </a:r>
            <a:endParaRPr lang="zh-CN" altLang="en-US" sz="2000" b="1" dirty="0">
              <a:solidFill>
                <a:prstClr val="black"/>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smtClean="0"/>
              <a:t>第三节 中国区域产业结构配置</a:t>
            </a:r>
            <a:endParaRPr lang="zh-CN" altLang="en-US" dirty="0"/>
          </a:p>
        </p:txBody>
      </p:sp>
      <p:sp>
        <p:nvSpPr>
          <p:cNvPr id="33795" name="内容占位符 2"/>
          <p:cNvSpPr>
            <a:spLocks noGrp="1"/>
          </p:cNvSpPr>
          <p:nvPr>
            <p:ph idx="1"/>
          </p:nvPr>
        </p:nvSpPr>
        <p:spPr bwMode="auto">
          <a:xfrm>
            <a:off x="431353" y="1406854"/>
            <a:ext cx="8281169"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indent="0">
              <a:buNone/>
              <a:defRPr/>
            </a:pPr>
            <a:endParaRPr lang="en-US" altLang="zh-CN" sz="2000" dirty="0"/>
          </a:p>
          <a:p>
            <a:pPr>
              <a:buFont typeface="Wingdings" panose="05000000000000000000" pitchFamily="2" charset="2"/>
              <a:buChar char="Ø"/>
              <a:defRPr/>
            </a:pPr>
            <a:r>
              <a:rPr lang="zh-CN" altLang="en-US" sz="2000" dirty="0"/>
              <a:t>区域产业结构趋同和趋异是中国经济快速增长过程中结构变迁的具体表现。      </a:t>
            </a:r>
            <a:endParaRPr lang="en-US" altLang="zh-CN" sz="2000" b="1" dirty="0"/>
          </a:p>
          <a:p>
            <a:pPr>
              <a:buFont typeface="Wingdings" panose="05000000000000000000" pitchFamily="2" charset="2"/>
              <a:buChar char="Ø"/>
              <a:defRPr/>
            </a:pPr>
            <a:r>
              <a:rPr lang="zh-CN" altLang="en-US" sz="2000" dirty="0"/>
              <a:t>区域产业结构趋同和趋异是中国增量投资与增量改革在区域上重叠配置的过程。</a:t>
            </a:r>
            <a:endParaRPr lang="en-US" altLang="zh-CN" sz="2000" dirty="0"/>
          </a:p>
          <a:p>
            <a:pPr>
              <a:buFont typeface="Wingdings" panose="05000000000000000000" pitchFamily="2" charset="2"/>
              <a:buChar char="Ø"/>
              <a:defRPr/>
            </a:pPr>
            <a:r>
              <a:rPr lang="zh-CN" altLang="en-US" sz="2000" dirty="0"/>
              <a:t>区域产业结构趋同和趋异是国际产业技术转移与国际市场开拓叠加的过程。</a:t>
            </a:r>
            <a:endParaRPr lang="en-US" altLang="zh-CN" sz="2000" dirty="0"/>
          </a:p>
          <a:p>
            <a:pPr>
              <a:buFont typeface="Wingdings" panose="05000000000000000000" pitchFamily="2" charset="2"/>
              <a:buChar char="Ø"/>
              <a:defRPr/>
            </a:pPr>
            <a:r>
              <a:rPr lang="zh-CN" altLang="en-US" sz="2000" dirty="0"/>
              <a:t>中国区域产业结构趋同与趋异是同产能过剩问题相关的。</a:t>
            </a:r>
            <a:endParaRPr lang="zh-CN" altLang="en-US" sz="2000" dirty="0"/>
          </a:p>
        </p:txBody>
      </p:sp>
      <p:sp>
        <p:nvSpPr>
          <p:cNvPr id="6" name="矩形: 圆角 39"/>
          <p:cNvSpPr/>
          <p:nvPr/>
        </p:nvSpPr>
        <p:spPr>
          <a:xfrm>
            <a:off x="611560" y="1391510"/>
            <a:ext cx="5425464"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2.</a:t>
            </a:r>
            <a:r>
              <a:rPr lang="zh-CN" altLang="en-US" sz="2000" b="1" dirty="0">
                <a:solidFill>
                  <a:prstClr val="black"/>
                </a:solidFill>
                <a:latin typeface="仿宋" panose="02010609060101010101" pitchFamily="49" charset="-122"/>
                <a:ea typeface="仿宋" panose="02010609060101010101" pitchFamily="49" charset="-122"/>
              </a:rPr>
              <a:t>中国区域产业结构趋同与趋异现象的特殊性</a:t>
            </a:r>
            <a:endParaRPr lang="zh-CN" altLang="en-US" sz="2000" b="1" dirty="0">
              <a:solidFill>
                <a:prstClr val="black"/>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smtClean="0"/>
              <a:t>第三节 中国区域产业结构配置</a:t>
            </a:r>
            <a:endParaRPr lang="zh-CN" altLang="en-US" dirty="0"/>
          </a:p>
        </p:txBody>
      </p:sp>
      <p:sp>
        <p:nvSpPr>
          <p:cNvPr id="33795" name="内容占位符 2"/>
          <p:cNvSpPr>
            <a:spLocks noGrp="1"/>
          </p:cNvSpPr>
          <p:nvPr>
            <p:ph idx="1"/>
          </p:nvPr>
        </p:nvSpPr>
        <p:spPr bwMode="auto">
          <a:xfrm>
            <a:off x="431353" y="1628800"/>
            <a:ext cx="8281169"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indent="0">
              <a:buNone/>
              <a:defRPr/>
            </a:pPr>
            <a:endParaRPr lang="en-US" altLang="zh-CN" sz="2000" dirty="0"/>
          </a:p>
          <a:p>
            <a:pPr>
              <a:lnSpc>
                <a:spcPct val="150000"/>
              </a:lnSpc>
              <a:buFont typeface="Wingdings" panose="05000000000000000000" pitchFamily="2" charset="2"/>
              <a:buChar char="Ø"/>
              <a:defRPr/>
            </a:pPr>
            <a:r>
              <a:rPr lang="zh-CN" altLang="en-US" sz="2000" dirty="0"/>
              <a:t>区域产业结构趋同特征显著阶段</a:t>
            </a:r>
            <a:endParaRPr lang="en-US" altLang="zh-CN" sz="2000" dirty="0"/>
          </a:p>
          <a:p>
            <a:pPr marL="0" indent="0">
              <a:buNone/>
              <a:defRPr/>
            </a:pPr>
            <a:r>
              <a:rPr lang="en-US" altLang="zh-CN" sz="2000" dirty="0"/>
              <a:t>1978</a:t>
            </a:r>
            <a:r>
              <a:rPr lang="zh-CN" altLang="en-US" sz="2000" dirty="0"/>
              <a:t>年</a:t>
            </a:r>
            <a:r>
              <a:rPr lang="en-US" altLang="zh-CN" sz="2000" dirty="0"/>
              <a:t>-1992</a:t>
            </a:r>
            <a:r>
              <a:rPr lang="zh-CN" altLang="en-US" sz="2000" dirty="0"/>
              <a:t>年左右</a:t>
            </a:r>
            <a:endParaRPr lang="en-US" altLang="zh-CN" sz="2000" dirty="0"/>
          </a:p>
          <a:p>
            <a:pPr marL="0" indent="0">
              <a:buNone/>
              <a:defRPr/>
            </a:pPr>
            <a:r>
              <a:rPr lang="zh-CN" altLang="en-US" sz="2000" dirty="0"/>
              <a:t>增量投资趋同严重，区域结构趋同的产业领域与市场化程度相关。</a:t>
            </a:r>
            <a:endParaRPr lang="en-US" altLang="zh-CN" sz="1800" dirty="0"/>
          </a:p>
          <a:p>
            <a:pPr>
              <a:lnSpc>
                <a:spcPct val="150000"/>
              </a:lnSpc>
              <a:buFont typeface="Wingdings" panose="05000000000000000000" pitchFamily="2" charset="2"/>
              <a:buChar char="Ø"/>
              <a:defRPr/>
            </a:pPr>
            <a:r>
              <a:rPr lang="zh-CN" altLang="en-US" sz="2000" dirty="0"/>
              <a:t>区域产业结构趋同特征显著阶段</a:t>
            </a:r>
            <a:endParaRPr lang="en-US" altLang="zh-CN" sz="2000" dirty="0"/>
          </a:p>
          <a:p>
            <a:pPr marL="0" indent="0">
              <a:buNone/>
              <a:defRPr/>
            </a:pPr>
            <a:r>
              <a:rPr lang="en-US" altLang="zh-CN" sz="2000" dirty="0"/>
              <a:t>1992</a:t>
            </a:r>
            <a:r>
              <a:rPr lang="zh-CN" altLang="en-US" sz="2000" dirty="0"/>
              <a:t>年</a:t>
            </a:r>
            <a:r>
              <a:rPr lang="en-US" altLang="zh-CN" sz="2000" dirty="0"/>
              <a:t>-2000</a:t>
            </a:r>
            <a:r>
              <a:rPr lang="zh-CN" altLang="en-US" sz="2000" dirty="0"/>
              <a:t>年</a:t>
            </a:r>
            <a:endParaRPr lang="en-US" altLang="zh-CN" sz="2000" dirty="0"/>
          </a:p>
          <a:p>
            <a:pPr marL="0" indent="0">
              <a:buNone/>
              <a:defRPr/>
            </a:pPr>
            <a:r>
              <a:rPr lang="zh-CN" altLang="en-US" sz="2000" dirty="0"/>
              <a:t>产业要素向东部集中趋势不断加强，制造业高速增长影响能源、原材料产业实现区域产业结构的再配置，产业集中度大幅提高。</a:t>
            </a:r>
            <a:endParaRPr lang="en-US" altLang="zh-CN" sz="2000" dirty="0"/>
          </a:p>
          <a:p>
            <a:pPr>
              <a:lnSpc>
                <a:spcPct val="150000"/>
              </a:lnSpc>
              <a:buFont typeface="Wingdings" panose="05000000000000000000" pitchFamily="2" charset="2"/>
              <a:buChar char="Ø"/>
              <a:defRPr/>
            </a:pPr>
            <a:r>
              <a:rPr lang="zh-CN" altLang="en-US" sz="2000" dirty="0"/>
              <a:t>区域产业结构进入更高层次的趋同与趋异阶段</a:t>
            </a:r>
            <a:endParaRPr lang="en-US" altLang="zh-CN" sz="2000" dirty="0"/>
          </a:p>
          <a:p>
            <a:pPr marL="0" indent="0">
              <a:buNone/>
              <a:defRPr/>
            </a:pPr>
            <a:r>
              <a:rPr lang="en-US" altLang="zh-CN" sz="2000" dirty="0"/>
              <a:t>21</a:t>
            </a:r>
            <a:r>
              <a:rPr lang="zh-CN" altLang="en-US" sz="2000" dirty="0"/>
              <a:t>世纪以来</a:t>
            </a:r>
            <a:endParaRPr lang="en-US" altLang="zh-CN" sz="2000" dirty="0"/>
          </a:p>
          <a:p>
            <a:pPr marL="0" indent="0">
              <a:buNone/>
              <a:defRPr/>
            </a:pPr>
            <a:r>
              <a:rPr lang="zh-CN" altLang="en-US" sz="2000" dirty="0"/>
              <a:t>东部地区的劳动密集型产业向中西部地区转移，发达地区和欠发达地区产业结构趋异，产业门类之间趋同。</a:t>
            </a:r>
            <a:endParaRPr lang="en-US" altLang="zh-CN" sz="2000" dirty="0"/>
          </a:p>
        </p:txBody>
      </p:sp>
      <p:sp>
        <p:nvSpPr>
          <p:cNvPr id="6" name="矩形: 圆角 39"/>
          <p:cNvSpPr/>
          <p:nvPr/>
        </p:nvSpPr>
        <p:spPr>
          <a:xfrm>
            <a:off x="611560" y="1391510"/>
            <a:ext cx="5425464"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3.</a:t>
            </a:r>
            <a:r>
              <a:rPr lang="zh-CN" altLang="en-US" sz="2000" b="1" dirty="0">
                <a:solidFill>
                  <a:prstClr val="black"/>
                </a:solidFill>
                <a:latin typeface="仿宋" panose="02010609060101010101" pitchFamily="49" charset="-122"/>
                <a:ea typeface="仿宋" panose="02010609060101010101" pitchFamily="49" charset="-122"/>
              </a:rPr>
              <a:t>中国区域产业结构趋同与趋异的阶段性特征</a:t>
            </a:r>
            <a:endParaRPr lang="zh-CN" altLang="en-US" sz="2000" b="1" dirty="0">
              <a:solidFill>
                <a:prstClr val="black"/>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smtClean="0"/>
              <a:t>第三节 中国区域产业结构配置</a:t>
            </a:r>
            <a:endParaRPr lang="zh-CN" altLang="en-US" dirty="0"/>
          </a:p>
        </p:txBody>
      </p:sp>
      <p:sp>
        <p:nvSpPr>
          <p:cNvPr id="33795" name="内容占位符 2"/>
          <p:cNvSpPr>
            <a:spLocks noGrp="1"/>
          </p:cNvSpPr>
          <p:nvPr>
            <p:ph idx="1"/>
          </p:nvPr>
        </p:nvSpPr>
        <p:spPr bwMode="auto">
          <a:xfrm>
            <a:off x="431353" y="1391510"/>
            <a:ext cx="8281169"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indent="0">
              <a:buNone/>
              <a:defRPr/>
            </a:pPr>
            <a:endParaRPr lang="en-US" altLang="zh-CN" sz="2000" dirty="0"/>
          </a:p>
          <a:p>
            <a:pPr>
              <a:lnSpc>
                <a:spcPct val="150000"/>
              </a:lnSpc>
              <a:buFont typeface="Wingdings" panose="05000000000000000000" pitchFamily="2" charset="2"/>
              <a:buChar char="Ø"/>
              <a:defRPr/>
            </a:pPr>
            <a:r>
              <a:rPr lang="zh-CN" altLang="en-US" sz="2000" dirty="0"/>
              <a:t>体制性原因</a:t>
            </a:r>
            <a:endParaRPr lang="en-US" altLang="zh-CN" sz="2000" dirty="0"/>
          </a:p>
          <a:p>
            <a:pPr marL="0" indent="0">
              <a:buNone/>
              <a:defRPr/>
            </a:pPr>
            <a:r>
              <a:rPr lang="zh-CN" altLang="en-US" sz="2000" dirty="0"/>
              <a:t>        地方分权体制中的财政分权与官员晋升激励机制的相互强化，再加上转轨中的预算约束软化，共同形成了特殊的投融资体制。</a:t>
            </a:r>
            <a:endParaRPr lang="en-US" altLang="zh-CN" sz="2000" dirty="0"/>
          </a:p>
          <a:p>
            <a:pPr marL="0" indent="0">
              <a:buNone/>
              <a:defRPr/>
            </a:pPr>
            <a:r>
              <a:rPr lang="zh-CN" altLang="en-US" sz="2000" dirty="0"/>
              <a:t>        改革前，中国区域产业分工是垂直分工，改革中产品价格改革先放开消费品价格，再逐步放开投资品价格，资源产地以低价输出初级产品，高价购买制成品的流程参与区域经济分工，区域利益关系扭曲，区域产业结构趋同成为其必然结果。</a:t>
            </a:r>
            <a:endParaRPr lang="en-US" altLang="zh-CN" sz="1800" dirty="0"/>
          </a:p>
          <a:p>
            <a:pPr>
              <a:lnSpc>
                <a:spcPct val="150000"/>
              </a:lnSpc>
              <a:buFont typeface="Wingdings" panose="05000000000000000000" pitchFamily="2" charset="2"/>
              <a:buChar char="Ø"/>
              <a:defRPr/>
            </a:pPr>
            <a:r>
              <a:rPr lang="zh-CN" altLang="en-US" sz="2000" dirty="0"/>
              <a:t>机制性原因</a:t>
            </a:r>
            <a:endParaRPr lang="en-US" altLang="zh-CN" sz="2000" dirty="0"/>
          </a:p>
          <a:p>
            <a:pPr marL="0" indent="0">
              <a:buNone/>
              <a:defRPr/>
            </a:pPr>
            <a:r>
              <a:rPr lang="zh-CN" altLang="en-US" sz="2000" dirty="0"/>
              <a:t>        后发国家在赶超过程中，会将发达国家的产业结构作为赶超对象，高度一致的增量投资形成潮涌现象，导致区域产业结构趋同。</a:t>
            </a:r>
            <a:endParaRPr lang="en-US" altLang="zh-CN" sz="2000" dirty="0"/>
          </a:p>
          <a:p>
            <a:pPr marL="0" indent="0">
              <a:buNone/>
              <a:defRPr/>
            </a:pPr>
            <a:r>
              <a:rPr lang="zh-CN" altLang="en-US" sz="2000" dirty="0"/>
              <a:t>        在计划经济向市场经济体制过渡中，短缺经济造成的排浪式消费需求特征，会使国内的商品需求集中于几类消费品上，会放大产业投资领域的聚焦效应。</a:t>
            </a:r>
            <a:endParaRPr lang="en-US" altLang="zh-CN" sz="2000" dirty="0"/>
          </a:p>
        </p:txBody>
      </p:sp>
      <p:sp>
        <p:nvSpPr>
          <p:cNvPr id="6" name="矩形: 圆角 39"/>
          <p:cNvSpPr/>
          <p:nvPr/>
        </p:nvSpPr>
        <p:spPr>
          <a:xfrm>
            <a:off x="611560" y="1391510"/>
            <a:ext cx="5425464"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4.</a:t>
            </a:r>
            <a:r>
              <a:rPr lang="zh-CN" altLang="en-US" sz="2000" b="1" dirty="0">
                <a:solidFill>
                  <a:prstClr val="black"/>
                </a:solidFill>
                <a:latin typeface="仿宋" panose="02010609060101010101" pitchFamily="49" charset="-122"/>
                <a:ea typeface="仿宋" panose="02010609060101010101" pitchFamily="49" charset="-122"/>
              </a:rPr>
              <a:t>区域产业结构趋同现象产生的体制机制</a:t>
            </a:r>
            <a:endParaRPr lang="zh-CN" altLang="en-US" sz="2000" b="1" dirty="0">
              <a:solidFill>
                <a:prstClr val="black"/>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a:t>第一节 区域产业结构演进及其度量方法</a:t>
            </a:r>
            <a:endParaRPr lang="zh-CN" altLang="en-US" dirty="0"/>
          </a:p>
        </p:txBody>
      </p:sp>
      <p:sp>
        <p:nvSpPr>
          <p:cNvPr id="33795" name="内容占位符 2"/>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altLang="zh-CN" dirty="0"/>
          </a:p>
          <a:p>
            <a:pPr marL="0" indent="0">
              <a:buFontTx/>
              <a:buNone/>
              <a:defRPr/>
            </a:pPr>
            <a:r>
              <a:rPr lang="zh-CN" altLang="en-US" sz="2000" dirty="0"/>
              <a:t>      区域产业结构与一般的产业结构一样，可以从不同角度、根据不同标准来划分。常见的有三次产业划分、国际标准产业划分、生产要素密集度划分、产业功能划分、农轻重产业划分等。</a:t>
            </a:r>
            <a:endParaRPr lang="en-US" altLang="zh-CN" sz="2000" dirty="0"/>
          </a:p>
          <a:p>
            <a:pPr marL="0" indent="0">
              <a:buFontTx/>
              <a:buNone/>
              <a:defRPr/>
            </a:pPr>
            <a:r>
              <a:rPr lang="en-US" altLang="zh-CN" sz="2000" dirty="0"/>
              <a:t>        </a:t>
            </a:r>
            <a:endParaRPr lang="en-US" altLang="zh-CN" sz="2000" dirty="0"/>
          </a:p>
          <a:p>
            <a:pPr marL="0" indent="0">
              <a:buFontTx/>
              <a:buNone/>
              <a:defRPr/>
            </a:pPr>
            <a:r>
              <a:rPr lang="zh-CN" altLang="en-US" sz="2000" dirty="0"/>
              <a:t>        我国三次产业的划分标准，随着理论研究和实践经验不断完善。</a:t>
            </a:r>
            <a:r>
              <a:rPr lang="en-US" altLang="zh-CN" sz="2000" dirty="0"/>
              <a:t>    </a:t>
            </a:r>
            <a:endParaRPr lang="en-US" altLang="zh-CN" sz="2000" dirty="0"/>
          </a:p>
          <a:p>
            <a:pPr marL="0" indent="0">
              <a:buFontTx/>
              <a:buNone/>
              <a:defRPr/>
            </a:pPr>
            <a:r>
              <a:rPr lang="en-US" altLang="zh-CN" sz="2000" dirty="0"/>
              <a:t>        </a:t>
            </a:r>
            <a:r>
              <a:rPr lang="zh-CN" altLang="en-US" sz="2000" dirty="0"/>
              <a:t>具体划分标准为：</a:t>
            </a:r>
            <a:r>
              <a:rPr lang="zh-CN" altLang="en-US" sz="2000" dirty="0">
                <a:highlight>
                  <a:srgbClr val="FF0000"/>
                </a:highlight>
              </a:rPr>
              <a:t>第一产业是指农、林、牧、渔业；第二产业是指采矿业，制造业，电力、燃气及水的生产和供应业，建筑业；第三产业是指除第一、第二产业以外的其他行业</a:t>
            </a:r>
            <a:r>
              <a:rPr lang="zh-CN" altLang="en-US" sz="2000" dirty="0"/>
              <a:t>。</a:t>
            </a:r>
            <a:endParaRPr lang="en-US" altLang="zh-CN" sz="2000" dirty="0"/>
          </a:p>
          <a:p>
            <a:pPr marL="0" indent="0">
              <a:buFontTx/>
              <a:buNone/>
              <a:defRPr/>
            </a:pPr>
            <a:endParaRPr lang="en-US" altLang="zh-CN" sz="2000" dirty="0"/>
          </a:p>
          <a:p>
            <a:pPr marL="0" indent="0">
              <a:buFontTx/>
              <a:buNone/>
              <a:defRPr/>
            </a:pPr>
            <a:r>
              <a:rPr lang="zh-CN" altLang="en-US" sz="2000" dirty="0"/>
              <a:t>        </a:t>
            </a:r>
            <a:endParaRPr lang="en-US" altLang="zh-CN" sz="2000" dirty="0"/>
          </a:p>
          <a:p>
            <a:pPr marL="0" indent="0">
              <a:buFontTx/>
              <a:buNone/>
              <a:defRPr/>
            </a:pPr>
            <a:r>
              <a:rPr lang="en-US" altLang="zh-CN" sz="2000" dirty="0"/>
              <a:t>        </a:t>
            </a:r>
            <a:r>
              <a:rPr lang="zh-CN" altLang="en-US" sz="2000" dirty="0"/>
              <a:t>国际标准产业分类方法是联合国为统一各国国民经济统计口径而制定的产业分类方法，具有广泛的适应性。</a:t>
            </a:r>
            <a:r>
              <a:rPr lang="en-US" altLang="zh-CN" sz="2000" dirty="0"/>
              <a:t>2008</a:t>
            </a:r>
            <a:r>
              <a:rPr lang="zh-CN" altLang="en-US" sz="2000" dirty="0"/>
              <a:t>年联合国发布了第四版</a:t>
            </a:r>
            <a:r>
              <a:rPr lang="en-US" altLang="zh-CN" sz="2000" dirty="0"/>
              <a:t>《</a:t>
            </a:r>
            <a:r>
              <a:rPr lang="zh-CN" altLang="en-US" sz="2000" dirty="0"/>
              <a:t>所有经济活动的国际标准产业分类</a:t>
            </a:r>
            <a:r>
              <a:rPr lang="en-US" altLang="zh-CN" sz="2000" dirty="0"/>
              <a:t>》</a:t>
            </a:r>
            <a:r>
              <a:rPr lang="zh-CN" altLang="en-US" sz="2000" dirty="0"/>
              <a:t>（</a:t>
            </a:r>
            <a:r>
              <a:rPr lang="en-US" altLang="zh-CN" sz="2000" dirty="0"/>
              <a:t>ISIC</a:t>
            </a:r>
            <a:r>
              <a:rPr lang="zh-CN" altLang="en-US" sz="2000" dirty="0"/>
              <a:t>），将全部经济活动分为</a:t>
            </a:r>
            <a:r>
              <a:rPr lang="en-US" altLang="zh-CN" sz="2000" dirty="0"/>
              <a:t>21</a:t>
            </a:r>
            <a:r>
              <a:rPr lang="zh-CN" altLang="en-US" sz="2000" dirty="0"/>
              <a:t>大类。</a:t>
            </a:r>
            <a:endParaRPr lang="en-US" altLang="zh-CN" sz="2000" dirty="0"/>
          </a:p>
        </p:txBody>
      </p:sp>
      <p:sp>
        <p:nvSpPr>
          <p:cNvPr id="4" name="矩形: 圆角 39"/>
          <p:cNvSpPr/>
          <p:nvPr/>
        </p:nvSpPr>
        <p:spPr>
          <a:xfrm>
            <a:off x="395536" y="1431411"/>
            <a:ext cx="3672408" cy="431626"/>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anose="02010609060101010101" pitchFamily="49" charset="-122"/>
                <a:ea typeface="仿宋" panose="02010609060101010101" pitchFamily="49" charset="-122"/>
              </a:rPr>
              <a:t>1</a:t>
            </a:r>
            <a:r>
              <a:rPr lang="zh-CN" altLang="en-US" sz="2400" b="1" dirty="0">
                <a:solidFill>
                  <a:prstClr val="black"/>
                </a:solidFill>
                <a:latin typeface="仿宋" panose="02010609060101010101" pitchFamily="49" charset="-122"/>
                <a:ea typeface="仿宋" panose="02010609060101010101" pitchFamily="49" charset="-122"/>
              </a:rPr>
              <a:t>、区域产业结构划分</a:t>
            </a:r>
            <a:endParaRPr lang="zh-CN" altLang="en-US" sz="2400" b="1" dirty="0">
              <a:solidFill>
                <a:prstClr val="black"/>
              </a:solidFill>
              <a:latin typeface="仿宋" panose="02010609060101010101" pitchFamily="49" charset="-122"/>
              <a:ea typeface="仿宋" panose="02010609060101010101" pitchFamily="49" charset="-122"/>
            </a:endParaRPr>
          </a:p>
        </p:txBody>
      </p:sp>
      <p:sp>
        <p:nvSpPr>
          <p:cNvPr id="5" name="矩形: 圆角 39"/>
          <p:cNvSpPr/>
          <p:nvPr/>
        </p:nvSpPr>
        <p:spPr>
          <a:xfrm>
            <a:off x="827584" y="2838268"/>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1.</a:t>
            </a:r>
            <a:r>
              <a:rPr lang="zh-CN" altLang="en-US" sz="2000" b="1" dirty="0">
                <a:solidFill>
                  <a:prstClr val="black"/>
                </a:solidFill>
                <a:latin typeface="仿宋" panose="02010609060101010101" pitchFamily="49" charset="-122"/>
                <a:ea typeface="仿宋" panose="02010609060101010101" pitchFamily="49" charset="-122"/>
              </a:rPr>
              <a:t>三次产业划分</a:t>
            </a:r>
            <a:endParaRPr lang="zh-CN" altLang="en-US" sz="2000" b="1" dirty="0">
              <a:solidFill>
                <a:prstClr val="black"/>
              </a:solidFill>
              <a:latin typeface="仿宋" panose="02010609060101010101" pitchFamily="49" charset="-122"/>
              <a:ea typeface="仿宋" panose="02010609060101010101" pitchFamily="49" charset="-122"/>
            </a:endParaRPr>
          </a:p>
        </p:txBody>
      </p:sp>
      <p:sp>
        <p:nvSpPr>
          <p:cNvPr id="6" name="矩形: 圆角 39"/>
          <p:cNvSpPr/>
          <p:nvPr/>
        </p:nvSpPr>
        <p:spPr>
          <a:xfrm>
            <a:off x="827584" y="4797152"/>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2.</a:t>
            </a:r>
            <a:r>
              <a:rPr lang="zh-CN" altLang="en-US" sz="2000" b="1" dirty="0">
                <a:solidFill>
                  <a:prstClr val="black"/>
                </a:solidFill>
                <a:latin typeface="仿宋" panose="02010609060101010101" pitchFamily="49" charset="-122"/>
                <a:ea typeface="仿宋" panose="02010609060101010101" pitchFamily="49" charset="-122"/>
              </a:rPr>
              <a:t>国际标准产业划分</a:t>
            </a:r>
            <a:endParaRPr lang="zh-CN" altLang="en-US" sz="2000" b="1" dirty="0">
              <a:solidFill>
                <a:prstClr val="black"/>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smtClean="0"/>
              <a:t>第三节 中国区域产业结构配置</a:t>
            </a:r>
            <a:endParaRPr lang="zh-CN" altLang="en-US" dirty="0"/>
          </a:p>
        </p:txBody>
      </p:sp>
      <p:sp>
        <p:nvSpPr>
          <p:cNvPr id="33795" name="内容占位符 2"/>
          <p:cNvSpPr>
            <a:spLocks noGrp="1"/>
          </p:cNvSpPr>
          <p:nvPr>
            <p:ph idx="1"/>
          </p:nvPr>
        </p:nvSpPr>
        <p:spPr bwMode="auto">
          <a:xfrm>
            <a:off x="431353" y="1391510"/>
            <a:ext cx="8281169"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indent="0">
              <a:buNone/>
              <a:defRPr/>
            </a:pPr>
            <a:endParaRPr lang="en-US" altLang="zh-CN" sz="2000" dirty="0"/>
          </a:p>
          <a:p>
            <a:pPr>
              <a:lnSpc>
                <a:spcPct val="150000"/>
              </a:lnSpc>
              <a:buFont typeface="Wingdings" panose="05000000000000000000" pitchFamily="2" charset="2"/>
              <a:buChar char="Ø"/>
              <a:defRPr/>
            </a:pPr>
            <a:r>
              <a:rPr lang="zh-CN" altLang="en-US" sz="2000" dirty="0"/>
              <a:t>周期性产能过剩</a:t>
            </a:r>
            <a:endParaRPr lang="en-US" altLang="zh-CN" sz="2000" dirty="0"/>
          </a:p>
          <a:p>
            <a:pPr>
              <a:lnSpc>
                <a:spcPct val="150000"/>
              </a:lnSpc>
              <a:buFont typeface="Wingdings" panose="05000000000000000000" pitchFamily="2" charset="2"/>
              <a:buChar char="Ø"/>
              <a:defRPr/>
            </a:pPr>
            <a:r>
              <a:rPr lang="zh-CN" altLang="en-US" sz="2000" dirty="0"/>
              <a:t>结构性产能过剩</a:t>
            </a:r>
            <a:endParaRPr lang="en-US" altLang="zh-CN" sz="2000" dirty="0"/>
          </a:p>
          <a:p>
            <a:pPr>
              <a:lnSpc>
                <a:spcPct val="150000"/>
              </a:lnSpc>
              <a:buFont typeface="Wingdings" panose="05000000000000000000" pitchFamily="2" charset="2"/>
              <a:buChar char="Ø"/>
              <a:defRPr/>
            </a:pPr>
            <a:r>
              <a:rPr lang="zh-CN" altLang="en-US" sz="2000" dirty="0"/>
              <a:t>体制性产能过剩</a:t>
            </a:r>
            <a:endParaRPr lang="en-US" altLang="zh-CN" sz="2000" dirty="0"/>
          </a:p>
          <a:p>
            <a:pPr marL="0" indent="0">
              <a:buNone/>
              <a:defRPr/>
            </a:pPr>
            <a:r>
              <a:rPr lang="zh-CN" altLang="en-US" sz="2000" dirty="0"/>
              <a:t>        产能过剩是一个供给到需求的传导机制受挫，供需能力不匹配的问题，解决产能过剩问题既要发挥好政府的作用，利用好政策的调控，通过去产能的手段，清除“僵尸企业”；又要通过市场机制的完善，深化供给侧结构性改革，把提高供给体系质量作为主攻方向，提高产业结构的动态效率和结构转型升级能力。</a:t>
            </a:r>
            <a:endParaRPr lang="en-US" altLang="zh-CN" sz="2000" dirty="0"/>
          </a:p>
        </p:txBody>
      </p:sp>
      <p:sp>
        <p:nvSpPr>
          <p:cNvPr id="6" name="矩形: 圆角 39"/>
          <p:cNvSpPr/>
          <p:nvPr/>
        </p:nvSpPr>
        <p:spPr>
          <a:xfrm>
            <a:off x="611560" y="1391510"/>
            <a:ext cx="5425464"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5.</a:t>
            </a:r>
            <a:r>
              <a:rPr lang="zh-CN" altLang="en-US" sz="2000" b="1" dirty="0">
                <a:solidFill>
                  <a:prstClr val="black"/>
                </a:solidFill>
                <a:latin typeface="仿宋" panose="02010609060101010101" pitchFamily="49" charset="-122"/>
                <a:ea typeface="仿宋" panose="02010609060101010101" pitchFamily="49" charset="-122"/>
              </a:rPr>
              <a:t>区域产业结构趋同趋势下的产能过剩问题</a:t>
            </a:r>
            <a:endParaRPr lang="zh-CN" altLang="en-US" sz="2000" b="1" dirty="0">
              <a:solidFill>
                <a:prstClr val="black"/>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a:t>第三节 中国区域产业结构配置</a:t>
            </a:r>
            <a:endParaRPr lang="zh-CN" altLang="en-US" dirty="0"/>
          </a:p>
        </p:txBody>
      </p:sp>
      <p:sp>
        <p:nvSpPr>
          <p:cNvPr id="33795" name="内容占位符 2"/>
          <p:cNvSpPr>
            <a:spLocks noGrp="1"/>
          </p:cNvSpPr>
          <p:nvPr>
            <p:ph idx="1"/>
          </p:nvPr>
        </p:nvSpPr>
        <p:spPr bwMode="auto">
          <a:xfrm>
            <a:off x="431353" y="1406854"/>
            <a:ext cx="8281169"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altLang="zh-CN" dirty="0"/>
          </a:p>
          <a:p>
            <a:pPr>
              <a:defRPr/>
            </a:pPr>
            <a:endParaRPr lang="en-US" altLang="zh-CN" dirty="0"/>
          </a:p>
          <a:p>
            <a:pPr>
              <a:buFont typeface="Wingdings" panose="05000000000000000000" pitchFamily="2" charset="2"/>
              <a:buChar char="Ø"/>
              <a:defRPr/>
            </a:pPr>
            <a:r>
              <a:rPr lang="zh-CN" altLang="en-US" sz="2000" dirty="0"/>
              <a:t>“</a:t>
            </a:r>
            <a:r>
              <a:rPr lang="en-US" altLang="zh-CN" sz="2000" dirty="0"/>
              <a:t>156</a:t>
            </a:r>
            <a:r>
              <a:rPr lang="zh-CN" altLang="en-US" sz="2000" dirty="0"/>
              <a:t>项工程”建设阶段</a:t>
            </a:r>
            <a:endParaRPr lang="en-US" altLang="zh-CN" sz="2000" dirty="0"/>
          </a:p>
          <a:p>
            <a:pPr>
              <a:buFont typeface="Wingdings" panose="05000000000000000000" pitchFamily="2" charset="2"/>
              <a:buChar char="Ø"/>
              <a:defRPr/>
            </a:pPr>
            <a:r>
              <a:rPr lang="zh-CN" altLang="en-US" sz="2000" dirty="0"/>
              <a:t>“大跃进”及调整阶段</a:t>
            </a:r>
            <a:endParaRPr lang="en-US" altLang="zh-CN" sz="2000" dirty="0"/>
          </a:p>
          <a:p>
            <a:pPr>
              <a:buFont typeface="Wingdings" panose="05000000000000000000" pitchFamily="2" charset="2"/>
              <a:buChar char="Ø"/>
              <a:defRPr/>
            </a:pPr>
            <a:r>
              <a:rPr lang="zh-CN" altLang="en-US" sz="2000" dirty="0"/>
              <a:t>三线建设阶段</a:t>
            </a:r>
            <a:endParaRPr lang="en-US" altLang="zh-CN" sz="2000" dirty="0"/>
          </a:p>
          <a:p>
            <a:pPr>
              <a:buFont typeface="Wingdings" panose="05000000000000000000" pitchFamily="2" charset="2"/>
              <a:buChar char="Ø"/>
              <a:defRPr/>
            </a:pPr>
            <a:endParaRPr lang="en-US" altLang="zh-CN" sz="2000" dirty="0"/>
          </a:p>
          <a:p>
            <a:pPr>
              <a:buFont typeface="Wingdings" panose="05000000000000000000" pitchFamily="2" charset="2"/>
              <a:buChar char="Ø"/>
              <a:defRPr/>
            </a:pPr>
            <a:endParaRPr lang="en-US" altLang="zh-CN" sz="2000" dirty="0"/>
          </a:p>
          <a:p>
            <a:pPr>
              <a:buFont typeface="Wingdings" panose="05000000000000000000" pitchFamily="2" charset="2"/>
              <a:buChar char="Ø"/>
              <a:defRPr/>
            </a:pPr>
            <a:r>
              <a:rPr lang="zh-CN" altLang="en-US" sz="2000" dirty="0"/>
              <a:t>非均衡区域发展战略下的区域产业结构演进阶段（改革开放至</a:t>
            </a:r>
            <a:r>
              <a:rPr lang="en-US" altLang="zh-CN" sz="2000" dirty="0"/>
              <a:t>20</a:t>
            </a:r>
            <a:r>
              <a:rPr lang="zh-CN" altLang="en-US" sz="2000" dirty="0"/>
              <a:t>世纪末）</a:t>
            </a:r>
            <a:endParaRPr lang="en-US" altLang="zh-CN" sz="2000" dirty="0"/>
          </a:p>
          <a:p>
            <a:pPr>
              <a:buFont typeface="Wingdings" panose="05000000000000000000" pitchFamily="2" charset="2"/>
              <a:buChar char="Ø"/>
              <a:defRPr/>
            </a:pPr>
            <a:r>
              <a:rPr lang="zh-CN" altLang="en-US" sz="2000" dirty="0"/>
              <a:t>区域协调发展战略下的区域产业结构演进阶段（</a:t>
            </a:r>
            <a:r>
              <a:rPr lang="en-US" altLang="zh-CN" sz="2000" dirty="0"/>
              <a:t>21</a:t>
            </a:r>
            <a:r>
              <a:rPr lang="zh-CN" altLang="en-US" sz="2000" dirty="0"/>
              <a:t>世纪以来）</a:t>
            </a:r>
            <a:endParaRPr lang="en-US" altLang="zh-CN" sz="2000" dirty="0"/>
          </a:p>
        </p:txBody>
      </p:sp>
      <p:sp>
        <p:nvSpPr>
          <p:cNvPr id="4" name="矩形: 圆角 39"/>
          <p:cNvSpPr/>
          <p:nvPr/>
        </p:nvSpPr>
        <p:spPr>
          <a:xfrm>
            <a:off x="179512" y="1196752"/>
            <a:ext cx="5040560" cy="485421"/>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smtClean="0">
                <a:solidFill>
                  <a:prstClr val="black"/>
                </a:solidFill>
                <a:latin typeface="仿宋" panose="02010609060101010101" pitchFamily="49" charset="-122"/>
                <a:ea typeface="仿宋" panose="02010609060101010101" pitchFamily="49" charset="-122"/>
              </a:rPr>
              <a:t>2</a:t>
            </a:r>
            <a:r>
              <a:rPr lang="zh-CN" altLang="en-US" sz="2400" b="1" dirty="0" smtClean="0">
                <a:solidFill>
                  <a:prstClr val="black"/>
                </a:solidFill>
                <a:latin typeface="仿宋" panose="02010609060101010101" pitchFamily="49" charset="-122"/>
                <a:ea typeface="仿宋" panose="02010609060101010101" pitchFamily="49" charset="-122"/>
              </a:rPr>
              <a:t>、</a:t>
            </a:r>
            <a:r>
              <a:rPr lang="zh-CN" altLang="en-US" sz="2400" b="1" dirty="0">
                <a:solidFill>
                  <a:prstClr val="black"/>
                </a:solidFill>
                <a:latin typeface="仿宋" panose="02010609060101010101" pitchFamily="49" charset="-122"/>
                <a:ea typeface="仿宋" panose="02010609060101010101" pitchFamily="49" charset="-122"/>
              </a:rPr>
              <a:t>中国区域产业结构变迁</a:t>
            </a:r>
            <a:endParaRPr lang="zh-CN" altLang="en-US" sz="2400" b="1" dirty="0">
              <a:solidFill>
                <a:prstClr val="black"/>
              </a:solidFill>
              <a:latin typeface="仿宋" panose="02010609060101010101" pitchFamily="49" charset="-122"/>
              <a:ea typeface="仿宋" panose="02010609060101010101" pitchFamily="49" charset="-122"/>
            </a:endParaRPr>
          </a:p>
        </p:txBody>
      </p:sp>
      <p:sp>
        <p:nvSpPr>
          <p:cNvPr id="5" name="矩形: 圆角 39"/>
          <p:cNvSpPr/>
          <p:nvPr/>
        </p:nvSpPr>
        <p:spPr>
          <a:xfrm>
            <a:off x="773128" y="1940384"/>
            <a:ext cx="4417352" cy="335136"/>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1.</a:t>
            </a:r>
            <a:r>
              <a:rPr lang="zh-CN" altLang="en-US" sz="2000" b="1" dirty="0">
                <a:solidFill>
                  <a:prstClr val="black"/>
                </a:solidFill>
                <a:latin typeface="仿宋" panose="02010609060101010101" pitchFamily="49" charset="-122"/>
                <a:ea typeface="仿宋" panose="02010609060101010101" pitchFamily="49" charset="-122"/>
              </a:rPr>
              <a:t>改革开放前中国区域产业结构变迁</a:t>
            </a:r>
            <a:endParaRPr lang="zh-CN" altLang="en-US" sz="2000" b="1" dirty="0">
              <a:solidFill>
                <a:prstClr val="black"/>
              </a:solidFill>
              <a:latin typeface="仿宋" panose="02010609060101010101" pitchFamily="49" charset="-122"/>
              <a:ea typeface="仿宋" panose="02010609060101010101" pitchFamily="49" charset="-122"/>
            </a:endParaRPr>
          </a:p>
        </p:txBody>
      </p:sp>
      <p:sp>
        <p:nvSpPr>
          <p:cNvPr id="6" name="矩形: 圆角 39"/>
          <p:cNvSpPr/>
          <p:nvPr/>
        </p:nvSpPr>
        <p:spPr>
          <a:xfrm>
            <a:off x="802720" y="3741936"/>
            <a:ext cx="4417352" cy="335136"/>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2.</a:t>
            </a:r>
            <a:r>
              <a:rPr lang="zh-CN" altLang="en-US" sz="2000" b="1" dirty="0">
                <a:solidFill>
                  <a:prstClr val="black"/>
                </a:solidFill>
                <a:latin typeface="仿宋" panose="02010609060101010101" pitchFamily="49" charset="-122"/>
                <a:ea typeface="仿宋" panose="02010609060101010101" pitchFamily="49" charset="-122"/>
              </a:rPr>
              <a:t>改革开放后中国区域产业结构变迁</a:t>
            </a:r>
            <a:endParaRPr lang="zh-CN" altLang="en-US" sz="2000" b="1" dirty="0">
              <a:solidFill>
                <a:prstClr val="black"/>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标题 24577"/>
          <p:cNvSpPr>
            <a:spLocks noGrp="1"/>
          </p:cNvSpPr>
          <p:nvPr>
            <p:ph type="title"/>
          </p:nvPr>
        </p:nvSpPr>
        <p:spPr/>
        <p:txBody>
          <a:bodyPr anchor="ctr" anchorCtr="0"/>
          <a:p>
            <a:r>
              <a:rPr lang="zh-CN" altLang="en-US"/>
              <a:t>三次产业划分标准</a:t>
            </a:r>
            <a:endParaRPr lang="zh-CN" altLang="en-US"/>
          </a:p>
        </p:txBody>
      </p:sp>
      <p:sp>
        <p:nvSpPr>
          <p:cNvPr id="24579" name="文本占位符 24578"/>
          <p:cNvSpPr>
            <a:spLocks noGrp="1"/>
          </p:cNvSpPr>
          <p:nvPr>
            <p:ph type="body" idx="1"/>
          </p:nvPr>
        </p:nvSpPr>
        <p:spPr/>
        <p:txBody>
          <a:bodyPr/>
          <a:p>
            <a:pPr>
              <a:lnSpc>
                <a:spcPct val="90000"/>
              </a:lnSpc>
            </a:pPr>
            <a:r>
              <a:rPr lang="zh-CN" altLang="en-US"/>
              <a:t>直接从自然界获取产品的物质生产部门属于第一 产业</a:t>
            </a:r>
            <a:endParaRPr lang="zh-CN" altLang="en-US"/>
          </a:p>
          <a:p>
            <a:pPr>
              <a:lnSpc>
                <a:spcPct val="90000"/>
              </a:lnSpc>
            </a:pPr>
            <a:r>
              <a:rPr lang="zh-CN" altLang="en-US"/>
              <a:t>加工取自自然界的物质生产部门属于第二产业</a:t>
            </a:r>
            <a:endParaRPr lang="zh-CN" altLang="en-US"/>
          </a:p>
          <a:p>
            <a:pPr>
              <a:lnSpc>
                <a:spcPct val="90000"/>
              </a:lnSpc>
            </a:pPr>
            <a:r>
              <a:rPr lang="zh-CN" altLang="en-US"/>
              <a:t>非物质生产部门属于第三产业</a:t>
            </a:r>
            <a:endParaRPr lang="zh-CN" altLang="en-US"/>
          </a:p>
          <a:p>
            <a:pPr>
              <a:lnSpc>
                <a:spcPct val="90000"/>
              </a:lnSpc>
              <a:buFont typeface="Wingdings" panose="05000000000000000000" charset="0"/>
              <a:buChar char=""/>
            </a:pPr>
            <a:r>
              <a:rPr lang="zh-CN" altLang="en-US" sz="2800">
                <a:sym typeface="+mn-ea"/>
              </a:rPr>
              <a:t>产业产生的次序</a:t>
            </a:r>
            <a:endParaRPr lang="zh-CN" altLang="en-US" sz="2800"/>
          </a:p>
          <a:p>
            <a:pPr marL="0" lvl="1" indent="-609600">
              <a:buFont typeface="Wingdings" panose="05000000000000000000" pitchFamily="2" charset="2"/>
              <a:buChar char="ü"/>
            </a:pPr>
            <a:r>
              <a:rPr lang="zh-CN" altLang="en-US" sz="2800">
                <a:solidFill>
                  <a:srgbClr val="0909FF"/>
                </a:solidFill>
                <a:sym typeface="+mn-ea"/>
              </a:rPr>
              <a:t>第一次产业</a:t>
            </a:r>
            <a:r>
              <a:rPr lang="en-US" altLang="zh-CN" sz="2800">
                <a:solidFill>
                  <a:srgbClr val="0909FF"/>
                </a:solidFill>
                <a:sym typeface="+mn-ea"/>
              </a:rPr>
              <a:t>-Primary Industry</a:t>
            </a:r>
            <a:r>
              <a:rPr lang="zh-CN" altLang="en-US" sz="2800">
                <a:solidFill>
                  <a:srgbClr val="0909FF"/>
                </a:solidFill>
                <a:sym typeface="+mn-ea"/>
              </a:rPr>
              <a:t>－</a:t>
            </a:r>
            <a:r>
              <a:rPr lang="zh-CN" altLang="en-US">
                <a:solidFill>
                  <a:srgbClr val="0033CC"/>
                </a:solidFill>
                <a:sym typeface="+mn-ea"/>
              </a:rPr>
              <a:t>畜牧业从农业中分离出来； </a:t>
            </a:r>
            <a:endParaRPr lang="zh-CN" altLang="en-US">
              <a:solidFill>
                <a:srgbClr val="0033CC"/>
              </a:solidFill>
            </a:endParaRPr>
          </a:p>
          <a:p>
            <a:pPr marL="609600" indent="-609600">
              <a:buFont typeface="Wingdings" panose="05000000000000000000" pitchFamily="2" charset="2"/>
              <a:buChar char="ü"/>
            </a:pPr>
            <a:r>
              <a:rPr lang="zh-CN" altLang="en-US" sz="2800">
                <a:solidFill>
                  <a:srgbClr val="0909FF"/>
                </a:solidFill>
                <a:sym typeface="+mn-ea"/>
              </a:rPr>
              <a:t>第二次产业</a:t>
            </a:r>
            <a:r>
              <a:rPr lang="en-US" altLang="zh-CN" sz="2800">
                <a:solidFill>
                  <a:srgbClr val="0909FF"/>
                </a:solidFill>
                <a:sym typeface="+mn-ea"/>
              </a:rPr>
              <a:t>-Secondary Industry</a:t>
            </a:r>
            <a:r>
              <a:rPr lang="zh-CN" altLang="en-US" sz="2800">
                <a:solidFill>
                  <a:srgbClr val="0909FF"/>
                </a:solidFill>
                <a:sym typeface="+mn-ea"/>
              </a:rPr>
              <a:t>－</a:t>
            </a:r>
            <a:r>
              <a:rPr lang="zh-CN" altLang="en-US">
                <a:solidFill>
                  <a:srgbClr val="0033CC"/>
                </a:solidFill>
                <a:sym typeface="+mn-ea"/>
              </a:rPr>
              <a:t>手工业从农业中分离出来；——殷墟</a:t>
            </a:r>
            <a:endParaRPr lang="en-US" altLang="zh-CN" sz="2800">
              <a:solidFill>
                <a:srgbClr val="0909FF"/>
              </a:solidFill>
            </a:endParaRPr>
          </a:p>
          <a:p>
            <a:pPr marL="609600" indent="-609600">
              <a:buFont typeface="Wingdings" panose="05000000000000000000" pitchFamily="2" charset="2"/>
              <a:buChar char="ü"/>
            </a:pPr>
            <a:r>
              <a:rPr lang="zh-CN" altLang="en-US" sz="2800">
                <a:solidFill>
                  <a:srgbClr val="0909FF"/>
                </a:solidFill>
                <a:sym typeface="+mn-ea"/>
              </a:rPr>
              <a:t>第三次产业</a:t>
            </a:r>
            <a:r>
              <a:rPr lang="en-US" altLang="zh-CN" sz="2800">
                <a:solidFill>
                  <a:srgbClr val="0909FF"/>
                </a:solidFill>
                <a:sym typeface="+mn-ea"/>
              </a:rPr>
              <a:t>-Tertiary Industry</a:t>
            </a:r>
            <a:r>
              <a:rPr lang="zh-CN" altLang="en-US" sz="2800">
                <a:solidFill>
                  <a:srgbClr val="0909FF"/>
                </a:solidFill>
                <a:sym typeface="+mn-ea"/>
              </a:rPr>
              <a:t>－</a:t>
            </a:r>
            <a:r>
              <a:rPr lang="zh-CN" altLang="en-US" sz="2800">
                <a:solidFill>
                  <a:srgbClr val="0033CC"/>
                </a:solidFill>
                <a:sym typeface="+mn-ea"/>
              </a:rPr>
              <a:t>商业从农业、手工业中分离出来</a:t>
            </a:r>
            <a:endParaRPr lang="zh-CN" altLang="en-US"/>
          </a:p>
          <a:p>
            <a:pPr>
              <a:lnSpc>
                <a:spcPct val="90000"/>
              </a:lnSpc>
              <a:buNone/>
            </a:pPr>
            <a:r>
              <a:rPr lang="zh-CN" altLang="en-US"/>
              <a:t>    </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smtClean="0"/>
              <a:t>第一节 区域产业结构演进及其度量方法</a:t>
            </a:r>
            <a:endParaRPr lang="zh-CN" altLang="en-US" dirty="0"/>
          </a:p>
        </p:txBody>
      </p:sp>
      <p:pic>
        <p:nvPicPr>
          <p:cNvPr id="2" name="图片 1"/>
          <p:cNvPicPr>
            <a:picLocks noChangeAspect="1"/>
          </p:cNvPicPr>
          <p:nvPr/>
        </p:nvPicPr>
        <p:blipFill>
          <a:blip r:embed="rId1"/>
          <a:stretch>
            <a:fillRect/>
          </a:stretch>
        </p:blipFill>
        <p:spPr>
          <a:xfrm>
            <a:off x="1403648" y="1180904"/>
            <a:ext cx="5400600" cy="5426817"/>
          </a:xfrm>
          <a:prstGeom prst="rect">
            <a:avLst/>
          </a:prstGeom>
        </p:spPr>
      </p:pic>
      <p:sp>
        <p:nvSpPr>
          <p:cNvPr id="3" name="文本框 2"/>
          <p:cNvSpPr txBox="1"/>
          <p:nvPr/>
        </p:nvSpPr>
        <p:spPr>
          <a:xfrm>
            <a:off x="7496175" y="2604135"/>
            <a:ext cx="459740" cy="1977390"/>
          </a:xfrm>
          <a:prstGeom prst="rect">
            <a:avLst/>
          </a:prstGeom>
          <a:noFill/>
        </p:spPr>
        <p:txBody>
          <a:bodyPr vert="eaVert" wrap="square" rtlCol="0">
            <a:spAutoFit/>
          </a:bodyPr>
          <a:p>
            <a:r>
              <a:rPr lang="zh-CN" altLang="en-US"/>
              <a:t>非重点</a:t>
            </a:r>
            <a:r>
              <a:rPr lang="zh-CN" altLang="en-US"/>
              <a:t>内容</a:t>
            </a: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smtClean="0"/>
              <a:t>第一节 区域产业结构演进及其度量方法</a:t>
            </a:r>
            <a:endParaRPr lang="zh-CN" altLang="en-US" dirty="0"/>
          </a:p>
        </p:txBody>
      </p:sp>
      <p:sp>
        <p:nvSpPr>
          <p:cNvPr id="33795" name="内容占位符 2"/>
          <p:cNvSpPr>
            <a:spLocks noGrp="1"/>
          </p:cNvSpPr>
          <p:nvPr>
            <p:ph idx="1"/>
          </p:nvPr>
        </p:nvSpPr>
        <p:spPr bwMode="auto">
          <a:xfrm>
            <a:off x="179388" y="1108707"/>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altLang="zh-CN" dirty="0"/>
          </a:p>
          <a:p>
            <a:pPr marL="0" indent="0">
              <a:buFontTx/>
              <a:buNone/>
              <a:defRPr/>
            </a:pPr>
            <a:r>
              <a:rPr lang="zh-CN" altLang="en-US" sz="2000" dirty="0"/>
              <a:t>  </a:t>
            </a:r>
            <a:endParaRPr lang="en-US" altLang="zh-CN" sz="2000" dirty="0"/>
          </a:p>
          <a:p>
            <a:pPr marL="0" indent="0">
              <a:buFontTx/>
              <a:buNone/>
              <a:defRPr/>
            </a:pPr>
            <a:r>
              <a:rPr lang="zh-CN" altLang="en-US" sz="2000" dirty="0"/>
              <a:t>         生产要素密集度划分是按照劳动力、资金或资源、技术等生产要素在不同产业中的密集程度，将产业划分为</a:t>
            </a:r>
            <a:r>
              <a:rPr lang="zh-CN" altLang="en-US" sz="2000" dirty="0">
                <a:solidFill>
                  <a:srgbClr val="FF0000"/>
                </a:solidFill>
              </a:rPr>
              <a:t>劳动密集型产业、资本密集型产业和技术密集型产业</a:t>
            </a:r>
            <a:r>
              <a:rPr lang="zh-CN" altLang="en-US" sz="2000" dirty="0"/>
              <a:t>。</a:t>
            </a:r>
            <a:endParaRPr lang="en-US" altLang="zh-CN" sz="2000" dirty="0"/>
          </a:p>
          <a:p>
            <a:pPr marL="0" indent="0">
              <a:buFontTx/>
              <a:buNone/>
              <a:defRPr/>
            </a:pPr>
            <a:endParaRPr lang="en-US" altLang="zh-CN" sz="2000" dirty="0"/>
          </a:p>
          <a:p>
            <a:pPr marL="0" indent="0">
              <a:buFontTx/>
              <a:buNone/>
              <a:defRPr/>
            </a:pPr>
            <a:endParaRPr lang="en-US" altLang="zh-CN" sz="2000" dirty="0"/>
          </a:p>
          <a:p>
            <a:pPr marL="0" indent="0">
              <a:buFontTx/>
              <a:buNone/>
              <a:defRPr/>
            </a:pPr>
            <a:r>
              <a:rPr lang="zh-CN" altLang="en-US" sz="2000" dirty="0"/>
              <a:t>        产业功能划分是依据各产业在社会生产过程中的地位、作用及产业间的关联，将产业划分为</a:t>
            </a:r>
            <a:r>
              <a:rPr lang="zh-CN" altLang="en-US" sz="2000" dirty="0">
                <a:solidFill>
                  <a:srgbClr val="FF0000"/>
                </a:solidFill>
              </a:rPr>
              <a:t>主导产业、辅助产业和基础性产业</a:t>
            </a:r>
            <a:r>
              <a:rPr lang="zh-CN" altLang="en-US" sz="2000" dirty="0"/>
              <a:t>。</a:t>
            </a:r>
            <a:r>
              <a:rPr lang="en-US" altLang="zh-CN" sz="2000" dirty="0"/>
              <a:t>     </a:t>
            </a:r>
            <a:endParaRPr lang="en-US" altLang="zh-CN" sz="2000" dirty="0"/>
          </a:p>
          <a:p>
            <a:pPr marL="0" indent="0">
              <a:buFontTx/>
              <a:buNone/>
              <a:defRPr/>
            </a:pPr>
            <a:endParaRPr lang="en-US" altLang="zh-CN" sz="2000" dirty="0"/>
          </a:p>
          <a:p>
            <a:pPr marL="0" indent="0">
              <a:buFontTx/>
              <a:buNone/>
              <a:defRPr/>
            </a:pPr>
            <a:endParaRPr lang="en-US" altLang="zh-CN" sz="2000" dirty="0"/>
          </a:p>
          <a:p>
            <a:pPr marL="0" indent="0">
              <a:buFontTx/>
              <a:buNone/>
              <a:defRPr/>
            </a:pPr>
            <a:r>
              <a:rPr lang="zh-CN" altLang="en-US" sz="2000" dirty="0"/>
              <a:t>        农轻重产业划分在我国传统计划经济统计中具有重要地位。农业主要包括农作物种植业、林业、牧业、副业和渔业；重工业是生产生产资料的工业部门；轻工业是生产消费品和制作手工工具的工业部门。</a:t>
            </a:r>
            <a:endParaRPr lang="en-US" altLang="zh-CN" sz="2000" dirty="0"/>
          </a:p>
        </p:txBody>
      </p:sp>
      <p:sp>
        <p:nvSpPr>
          <p:cNvPr id="5" name="矩形: 圆角 39"/>
          <p:cNvSpPr/>
          <p:nvPr/>
        </p:nvSpPr>
        <p:spPr>
          <a:xfrm>
            <a:off x="782896" y="1455984"/>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3.</a:t>
            </a:r>
            <a:r>
              <a:rPr lang="zh-CN" altLang="en-US" sz="2000" b="1" dirty="0">
                <a:solidFill>
                  <a:prstClr val="black"/>
                </a:solidFill>
                <a:latin typeface="仿宋" panose="02010609060101010101" pitchFamily="49" charset="-122"/>
                <a:ea typeface="仿宋" panose="02010609060101010101" pitchFamily="49" charset="-122"/>
              </a:rPr>
              <a:t>生产要素密集度划分</a:t>
            </a:r>
            <a:endParaRPr lang="zh-CN" altLang="en-US" sz="2000" b="1" dirty="0">
              <a:solidFill>
                <a:prstClr val="black"/>
              </a:solidFill>
              <a:latin typeface="仿宋" panose="02010609060101010101" pitchFamily="49" charset="-122"/>
              <a:ea typeface="仿宋" panose="02010609060101010101" pitchFamily="49" charset="-122"/>
            </a:endParaRPr>
          </a:p>
        </p:txBody>
      </p:sp>
      <p:sp>
        <p:nvSpPr>
          <p:cNvPr id="6" name="矩形: 圆角 39"/>
          <p:cNvSpPr/>
          <p:nvPr/>
        </p:nvSpPr>
        <p:spPr>
          <a:xfrm>
            <a:off x="782896" y="3090669"/>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4.</a:t>
            </a:r>
            <a:r>
              <a:rPr lang="zh-CN" altLang="en-US" sz="2000" b="1" dirty="0">
                <a:solidFill>
                  <a:prstClr val="black"/>
                </a:solidFill>
                <a:latin typeface="仿宋" panose="02010609060101010101" pitchFamily="49" charset="-122"/>
                <a:ea typeface="仿宋" panose="02010609060101010101" pitchFamily="49" charset="-122"/>
              </a:rPr>
              <a:t>产业功能划分</a:t>
            </a:r>
            <a:endParaRPr lang="zh-CN" altLang="en-US" sz="2000" b="1" dirty="0">
              <a:solidFill>
                <a:prstClr val="black"/>
              </a:solidFill>
              <a:latin typeface="仿宋" panose="02010609060101010101" pitchFamily="49" charset="-122"/>
              <a:ea typeface="仿宋" panose="02010609060101010101" pitchFamily="49" charset="-122"/>
            </a:endParaRPr>
          </a:p>
        </p:txBody>
      </p:sp>
      <p:sp>
        <p:nvSpPr>
          <p:cNvPr id="7" name="矩形: 圆角 39"/>
          <p:cNvSpPr/>
          <p:nvPr/>
        </p:nvSpPr>
        <p:spPr>
          <a:xfrm>
            <a:off x="782896" y="4550154"/>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5.</a:t>
            </a:r>
            <a:r>
              <a:rPr lang="zh-CN" altLang="en-US" sz="2000" b="1" strike="sngStrike" dirty="0">
                <a:solidFill>
                  <a:prstClr val="black"/>
                </a:solidFill>
                <a:latin typeface="仿宋" panose="02010609060101010101" pitchFamily="49" charset="-122"/>
                <a:ea typeface="仿宋" panose="02010609060101010101" pitchFamily="49" charset="-122"/>
              </a:rPr>
              <a:t>农轻重产业划分</a:t>
            </a:r>
            <a:endParaRPr lang="zh-CN" altLang="en-US" sz="2000" b="1" strike="sngStrike" dirty="0">
              <a:solidFill>
                <a:prstClr val="black"/>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smtClean="0"/>
              <a:t>第一节 区域产业结构演进及其度量方法</a:t>
            </a:r>
            <a:endParaRPr lang="zh-CN" altLang="en-US" dirty="0"/>
          </a:p>
        </p:txBody>
      </p:sp>
      <p:sp>
        <p:nvSpPr>
          <p:cNvPr id="33795" name="内容占位符 2"/>
          <p:cNvSpPr>
            <a:spLocks noGrp="1"/>
          </p:cNvSpPr>
          <p:nvPr>
            <p:ph idx="1"/>
          </p:nvPr>
        </p:nvSpPr>
        <p:spPr bwMode="auto">
          <a:xfrm>
            <a:off x="218177" y="1277652"/>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altLang="zh-CN" dirty="0"/>
          </a:p>
          <a:p>
            <a:pPr marL="0" indent="0">
              <a:buFontTx/>
              <a:buNone/>
              <a:defRPr/>
            </a:pPr>
            <a:r>
              <a:rPr lang="zh-CN" altLang="en-US" sz="2000" dirty="0"/>
              <a:t>        产业结构演进是指产业各部门之间以及各产业部门内部重心变化或产业升级的过程，是产业结构由低级形式向高级形式的发展过程。</a:t>
            </a:r>
            <a:endParaRPr lang="en-US" altLang="zh-CN" sz="2000" dirty="0"/>
          </a:p>
          <a:p>
            <a:pPr marL="0" indent="0">
              <a:buFontTx/>
              <a:buNone/>
              <a:defRPr/>
            </a:pPr>
            <a:endParaRPr lang="en-US" altLang="zh-CN" sz="2000" dirty="0"/>
          </a:p>
          <a:p>
            <a:pPr marL="0" indent="0">
              <a:buFontTx/>
              <a:buNone/>
              <a:defRPr/>
            </a:pPr>
            <a:r>
              <a:rPr lang="zh-CN" altLang="en-US" sz="2000" dirty="0"/>
              <a:t>     </a:t>
            </a:r>
            <a:r>
              <a:rPr lang="zh-CN" altLang="en-US" sz="2000">
                <a:solidFill>
                  <a:schemeClr val="tx2"/>
                </a:solidFill>
                <a:sym typeface="+mn-ea"/>
              </a:rPr>
              <a:t>随着人均国民收入水平的提高，劳动力首先从第一产业向第二产业移动，当人均国民收入水平进一步提高时，劳动力便向第三产业移动。</a:t>
            </a:r>
            <a:r>
              <a:rPr lang="zh-CN" altLang="en-US" sz="2000" dirty="0"/>
              <a:t>。劳动力第一产业→第二产业→第三产业。</a:t>
            </a:r>
            <a:endParaRPr lang="en-US" altLang="zh-CN" sz="2000" dirty="0"/>
          </a:p>
          <a:p>
            <a:pPr marL="0" indent="0">
              <a:buFontTx/>
              <a:buNone/>
              <a:defRPr/>
            </a:pPr>
            <a:endParaRPr lang="en-US" altLang="zh-CN" sz="2000" dirty="0"/>
          </a:p>
          <a:p>
            <a:pPr marL="0" indent="0">
              <a:buFontTx/>
              <a:buNone/>
              <a:defRPr/>
            </a:pPr>
            <a:r>
              <a:rPr lang="zh-CN" altLang="en-US" sz="2000" dirty="0"/>
              <a:t>        德国经济学家霍夫曼，将工业化过程划分为四个阶段。</a:t>
            </a:r>
            <a:endParaRPr lang="en-US" altLang="zh-CN" sz="2000" dirty="0"/>
          </a:p>
          <a:p>
            <a:pPr marL="0" indent="0">
              <a:buFontTx/>
              <a:buNone/>
              <a:defRPr/>
            </a:pPr>
            <a:r>
              <a:rPr lang="zh-CN" altLang="en-US" sz="2000" dirty="0"/>
              <a:t>        </a:t>
            </a:r>
            <a:endParaRPr lang="en-US" altLang="zh-CN" sz="2000" dirty="0"/>
          </a:p>
          <a:p>
            <a:pPr marL="0" indent="0">
              <a:buFontTx/>
              <a:buNone/>
              <a:defRPr/>
            </a:pPr>
            <a:r>
              <a:rPr lang="en-US" altLang="zh-CN" sz="2000" dirty="0"/>
              <a:t>        </a:t>
            </a:r>
            <a:endParaRPr lang="en-US" altLang="zh-CN" sz="2000" dirty="0"/>
          </a:p>
        </p:txBody>
      </p:sp>
      <p:sp>
        <p:nvSpPr>
          <p:cNvPr id="4" name="矩形: 圆角 39"/>
          <p:cNvSpPr/>
          <p:nvPr/>
        </p:nvSpPr>
        <p:spPr>
          <a:xfrm>
            <a:off x="323850" y="1277652"/>
            <a:ext cx="3672408" cy="431626"/>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anose="02010609060101010101" pitchFamily="49" charset="-122"/>
                <a:ea typeface="仿宋" panose="02010609060101010101" pitchFamily="49" charset="-122"/>
              </a:rPr>
              <a:t>2</a:t>
            </a:r>
            <a:r>
              <a:rPr lang="zh-CN" altLang="en-US" sz="2400" b="1" dirty="0">
                <a:solidFill>
                  <a:prstClr val="black"/>
                </a:solidFill>
                <a:latin typeface="仿宋" panose="02010609060101010101" pitchFamily="49" charset="-122"/>
                <a:ea typeface="仿宋" panose="02010609060101010101" pitchFamily="49" charset="-122"/>
              </a:rPr>
              <a:t>、产业结构演进规律 </a:t>
            </a:r>
            <a:endParaRPr lang="zh-CN" altLang="en-US" sz="2400" b="1" dirty="0">
              <a:solidFill>
                <a:prstClr val="black"/>
              </a:solidFill>
              <a:latin typeface="仿宋" panose="02010609060101010101" pitchFamily="49" charset="-122"/>
              <a:ea typeface="仿宋" panose="02010609060101010101" pitchFamily="49" charset="-122"/>
            </a:endParaRPr>
          </a:p>
        </p:txBody>
      </p:sp>
      <p:sp>
        <p:nvSpPr>
          <p:cNvPr id="5" name="矩形: 圆角 39"/>
          <p:cNvSpPr/>
          <p:nvPr/>
        </p:nvSpPr>
        <p:spPr>
          <a:xfrm>
            <a:off x="755576" y="2420888"/>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1.</a:t>
            </a:r>
            <a:r>
              <a:rPr lang="zh-CN" altLang="en-US" sz="2000" b="1" dirty="0">
                <a:solidFill>
                  <a:prstClr val="black"/>
                </a:solidFill>
                <a:latin typeface="仿宋" panose="02010609060101010101" pitchFamily="49" charset="-122"/>
                <a:ea typeface="仿宋" panose="02010609060101010101" pitchFamily="49" charset="-122"/>
              </a:rPr>
              <a:t>配第</a:t>
            </a:r>
            <a:r>
              <a:rPr lang="en-US" altLang="zh-CN" sz="2000" b="1" dirty="0">
                <a:solidFill>
                  <a:prstClr val="black"/>
                </a:solidFill>
                <a:latin typeface="仿宋" panose="02010609060101010101" pitchFamily="49" charset="-122"/>
                <a:ea typeface="仿宋" panose="02010609060101010101" pitchFamily="49" charset="-122"/>
              </a:rPr>
              <a:t>-</a:t>
            </a:r>
            <a:r>
              <a:rPr lang="zh-CN" altLang="en-US" sz="2000" b="1" dirty="0">
                <a:solidFill>
                  <a:prstClr val="black"/>
                </a:solidFill>
                <a:latin typeface="仿宋" panose="02010609060101010101" pitchFamily="49" charset="-122"/>
                <a:ea typeface="仿宋" panose="02010609060101010101" pitchFamily="49" charset="-122"/>
              </a:rPr>
              <a:t>克拉克定律</a:t>
            </a:r>
            <a:endParaRPr lang="zh-CN" altLang="en-US" sz="2000" b="1" dirty="0">
              <a:solidFill>
                <a:prstClr val="black"/>
              </a:solidFill>
              <a:latin typeface="仿宋" panose="02010609060101010101" pitchFamily="49" charset="-122"/>
              <a:ea typeface="仿宋" panose="02010609060101010101" pitchFamily="49" charset="-122"/>
            </a:endParaRPr>
          </a:p>
        </p:txBody>
      </p:sp>
      <p:sp>
        <p:nvSpPr>
          <p:cNvPr id="6" name="矩形: 圆角 39"/>
          <p:cNvSpPr/>
          <p:nvPr/>
        </p:nvSpPr>
        <p:spPr>
          <a:xfrm>
            <a:off x="755576" y="3750004"/>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2.</a:t>
            </a:r>
            <a:r>
              <a:rPr lang="zh-CN" altLang="en-US" sz="2000" b="1" dirty="0">
                <a:solidFill>
                  <a:prstClr val="black"/>
                </a:solidFill>
                <a:latin typeface="仿宋" panose="02010609060101010101" pitchFamily="49" charset="-122"/>
                <a:ea typeface="仿宋" panose="02010609060101010101" pitchFamily="49" charset="-122"/>
              </a:rPr>
              <a:t>霍夫曼工业化法则</a:t>
            </a:r>
            <a:endParaRPr lang="zh-CN" altLang="en-US" sz="2000" b="1" dirty="0">
              <a:solidFill>
                <a:prstClr val="black"/>
              </a:solidFill>
              <a:latin typeface="仿宋" panose="02010609060101010101" pitchFamily="49" charset="-122"/>
              <a:ea typeface="仿宋" panose="02010609060101010101" pitchFamily="49" charset="-122"/>
            </a:endParaRPr>
          </a:p>
        </p:txBody>
      </p:sp>
      <p:pic>
        <p:nvPicPr>
          <p:cNvPr id="2" name="图片 1"/>
          <p:cNvPicPr>
            <a:picLocks noChangeAspect="1"/>
          </p:cNvPicPr>
          <p:nvPr/>
        </p:nvPicPr>
        <p:blipFill>
          <a:blip r:embed="rId1"/>
          <a:stretch>
            <a:fillRect/>
          </a:stretch>
        </p:blipFill>
        <p:spPr>
          <a:xfrm>
            <a:off x="899592" y="4599273"/>
            <a:ext cx="6915150" cy="19621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smtClean="0"/>
              <a:t>第一节 区域产业结构演进及其度量方法</a:t>
            </a:r>
            <a:endParaRPr lang="zh-CN" altLang="en-US" dirty="0"/>
          </a:p>
        </p:txBody>
      </p:sp>
      <p:sp>
        <p:nvSpPr>
          <p:cNvPr id="33795" name="内容占位符 2"/>
          <p:cNvSpPr>
            <a:spLocks noGrp="1"/>
          </p:cNvSpPr>
          <p:nvPr>
            <p:ph idx="1"/>
          </p:nvPr>
        </p:nvSpPr>
        <p:spPr bwMode="auto">
          <a:xfrm>
            <a:off x="287275" y="981075"/>
            <a:ext cx="8569325" cy="524769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altLang="zh-CN" dirty="0"/>
          </a:p>
          <a:p>
            <a:pPr marL="0" indent="0">
              <a:buFontTx/>
              <a:buNone/>
              <a:defRPr/>
            </a:pPr>
            <a:r>
              <a:rPr lang="zh-CN" altLang="en-US" sz="2000" dirty="0"/>
              <a:t>      </a:t>
            </a:r>
            <a:endParaRPr lang="en-US" altLang="zh-CN" sz="2000" dirty="0"/>
          </a:p>
          <a:p>
            <a:pPr marL="0" indent="0">
              <a:buFontTx/>
              <a:buNone/>
              <a:defRPr/>
            </a:pPr>
            <a:r>
              <a:rPr lang="zh-CN" altLang="en-US" sz="2000" dirty="0"/>
              <a:t>        随着经济发展，农业部门的国民收入占总国民收入的比重，劳动力占总劳动力的比重不断下降；工业部门二者相对上升，工业化后期，会有不同程度的下降；服务业部门的国民收入呈下降趋势，但劳动力相对比重上升。</a:t>
            </a:r>
            <a:endParaRPr lang="en-US" altLang="zh-CN" sz="2000" dirty="0"/>
          </a:p>
          <a:p>
            <a:pPr marL="0" indent="0">
              <a:buFontTx/>
              <a:buNone/>
              <a:defRPr/>
            </a:pPr>
            <a:r>
              <a:rPr lang="zh-CN" altLang="en-US" sz="2000" dirty="0"/>
              <a:t>           </a:t>
            </a:r>
            <a:endParaRPr lang="en-US" altLang="zh-CN" sz="2000" dirty="0"/>
          </a:p>
          <a:p>
            <a:pPr marL="0" indent="0">
              <a:buFontTx/>
              <a:buNone/>
              <a:defRPr/>
            </a:pPr>
            <a:r>
              <a:rPr lang="zh-CN" altLang="en-US" sz="2000" dirty="0"/>
              <a:t>        美国经济学家钱纳里等学者，通过对</a:t>
            </a:r>
            <a:r>
              <a:rPr lang="en-US" altLang="zh-CN" sz="2000" dirty="0"/>
              <a:t>34</a:t>
            </a:r>
            <a:r>
              <a:rPr lang="zh-CN" altLang="en-US" sz="2000" dirty="0"/>
              <a:t>个准工业国经济发展的研究发现，经济发展会规律性地经过六个阶段，从任何一个发展阶段向更高一个阶段的跃进都是通过产业结构优化推动的。</a:t>
            </a:r>
            <a:endParaRPr lang="en-US" altLang="zh-CN" sz="2000" dirty="0"/>
          </a:p>
        </p:txBody>
      </p:sp>
      <p:sp>
        <p:nvSpPr>
          <p:cNvPr id="5" name="矩形: 圆角 39"/>
          <p:cNvSpPr/>
          <p:nvPr/>
        </p:nvSpPr>
        <p:spPr>
          <a:xfrm>
            <a:off x="662970" y="1381218"/>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3.</a:t>
            </a:r>
            <a:r>
              <a:rPr lang="zh-CN" altLang="en-US" sz="2000" b="1" dirty="0">
                <a:solidFill>
                  <a:prstClr val="black"/>
                </a:solidFill>
                <a:latin typeface="仿宋" panose="02010609060101010101" pitchFamily="49" charset="-122"/>
                <a:ea typeface="仿宋" panose="02010609060101010101" pitchFamily="49" charset="-122"/>
              </a:rPr>
              <a:t>库兹涅茨规律</a:t>
            </a:r>
            <a:endParaRPr lang="zh-CN" altLang="en-US" sz="2000" b="1" dirty="0">
              <a:solidFill>
                <a:prstClr val="black"/>
              </a:solidFill>
              <a:latin typeface="仿宋" panose="02010609060101010101" pitchFamily="49" charset="-122"/>
              <a:ea typeface="仿宋" panose="02010609060101010101" pitchFamily="49" charset="-122"/>
            </a:endParaRPr>
          </a:p>
        </p:txBody>
      </p:sp>
      <p:sp>
        <p:nvSpPr>
          <p:cNvPr id="6" name="矩形: 圆角 39"/>
          <p:cNvSpPr/>
          <p:nvPr/>
        </p:nvSpPr>
        <p:spPr>
          <a:xfrm>
            <a:off x="662970" y="2864789"/>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4.</a:t>
            </a:r>
            <a:r>
              <a:rPr lang="zh-CN" altLang="en-US" sz="2000" b="1" dirty="0">
                <a:solidFill>
                  <a:prstClr val="black"/>
                </a:solidFill>
                <a:latin typeface="仿宋" panose="02010609060101010101" pitchFamily="49" charset="-122"/>
                <a:ea typeface="仿宋" panose="02010609060101010101" pitchFamily="49" charset="-122"/>
              </a:rPr>
              <a:t>钱纳里工业化阶段论</a:t>
            </a:r>
            <a:endParaRPr lang="zh-CN" altLang="en-US" sz="2000" b="1" dirty="0">
              <a:solidFill>
                <a:prstClr val="black"/>
              </a:solidFill>
              <a:latin typeface="仿宋" panose="02010609060101010101" pitchFamily="49" charset="-122"/>
              <a:ea typeface="仿宋" panose="02010609060101010101" pitchFamily="49" charset="-122"/>
            </a:endParaRPr>
          </a:p>
        </p:txBody>
      </p:sp>
      <p:pic>
        <p:nvPicPr>
          <p:cNvPr id="3" name="图片 2"/>
          <p:cNvPicPr>
            <a:picLocks noChangeAspect="1"/>
          </p:cNvPicPr>
          <p:nvPr/>
        </p:nvPicPr>
        <p:blipFill>
          <a:blip r:embed="rId1"/>
          <a:stretch>
            <a:fillRect/>
          </a:stretch>
        </p:blipFill>
        <p:spPr>
          <a:xfrm>
            <a:off x="1637480" y="4149079"/>
            <a:ext cx="5454799" cy="263386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bwMode="auto">
          <a:xfrm>
            <a:off x="179388" y="0"/>
            <a:ext cx="87851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dirty="0" smtClean="0"/>
              <a:t>第一节 区域产业结构演进及其度量方法</a:t>
            </a:r>
            <a:endParaRPr lang="zh-CN" altLang="en-US" dirty="0"/>
          </a:p>
        </p:txBody>
      </p:sp>
      <mc:AlternateContent xmlns:mc="http://schemas.openxmlformats.org/markup-compatibility/2006">
        <mc:Choice xmlns:a14="http://schemas.microsoft.com/office/drawing/2010/main" Requires="a14">
          <p:sp>
            <p:nvSpPr>
              <p:cNvPr id="33795" name="内容占位符 2"/>
              <p:cNvSpPr>
                <a:spLocks noGrp="1"/>
              </p:cNvSpPr>
              <p:nvPr>
                <p:ph idx="1"/>
              </p:nvPr>
            </p:nvSpPr>
            <p:spPr bwMode="auto">
              <a:xfrm>
                <a:off x="218177" y="1277652"/>
                <a:ext cx="8746311" cy="558034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altLang="zh-CN" dirty="0"/>
              </a:p>
              <a:p>
                <a:pPr marL="0" indent="0">
                  <a:buFontTx/>
                  <a:buNone/>
                  <a:defRPr/>
                </a:pPr>
                <a:r>
                  <a:rPr lang="zh-CN" altLang="en-US" sz="2000" dirty="0"/>
                  <a:t>        对产业结构演进的度量，通常结合一个国家或区域经济发展的不同阶段进行。</a:t>
                </a:r>
                <a:endParaRPr lang="en-US" altLang="zh-CN" sz="2000" dirty="0"/>
              </a:p>
              <a:p>
                <a:pPr marL="0" indent="0">
                  <a:buFontTx/>
                  <a:buNone/>
                  <a:defRPr/>
                </a:pPr>
                <a:r>
                  <a:rPr lang="zh-CN" altLang="en-US" sz="2000" dirty="0"/>
                  <a:t>    </a:t>
                </a:r>
                <a:endParaRPr lang="en-US" altLang="zh-CN" sz="2000" dirty="0"/>
              </a:p>
              <a:p>
                <a:pPr marL="0" indent="0">
                  <a:buFontTx/>
                  <a:buNone/>
                  <a:defRPr/>
                </a:pPr>
                <a:r>
                  <a:rPr lang="zh-CN" altLang="en-US" sz="2000" dirty="0"/>
                  <a:t>        标准结构通常指由库兹涅茨、钱纳里和赛尔奎因等人对样本国家产业结构演进过程中所表现的产业特征进行统计回归分析，并在此基础上形成的一套能刻画某一产业结构演进阶段的指标体系。标准结构通常以</a:t>
                </a:r>
                <a:r>
                  <a:rPr lang="zh-CN" altLang="en-US" sz="2000" dirty="0">
                    <a:solidFill>
                      <a:srgbClr val="FF0000"/>
                    </a:solidFill>
                  </a:rPr>
                  <a:t>产值结构</a:t>
                </a:r>
                <a:r>
                  <a:rPr lang="zh-CN" altLang="en-US" sz="2000" dirty="0"/>
                  <a:t>、</a:t>
                </a:r>
                <a:r>
                  <a:rPr lang="zh-CN" altLang="en-US" sz="2000" dirty="0">
                    <a:solidFill>
                      <a:srgbClr val="FF0000"/>
                    </a:solidFill>
                  </a:rPr>
                  <a:t>劳动力结构</a:t>
                </a:r>
                <a:r>
                  <a:rPr lang="zh-CN" altLang="en-US" sz="2000" dirty="0"/>
                  <a:t>（劳动力在不同产业部门的分布）和比较</a:t>
                </a:r>
                <a:r>
                  <a:rPr lang="zh-CN" altLang="en-US" sz="2000" dirty="0">
                    <a:solidFill>
                      <a:srgbClr val="FF0000"/>
                    </a:solidFill>
                  </a:rPr>
                  <a:t>劳动生产率</a:t>
                </a:r>
                <a:r>
                  <a:rPr lang="zh-CN" altLang="en-US" sz="2000" dirty="0"/>
                  <a:t>等指标，作为衡量产业结构演进水平或高度的标准。</a:t>
                </a:r>
                <a:endParaRPr lang="en-US" altLang="zh-CN" sz="2000" dirty="0"/>
              </a:p>
              <a:p>
                <a:pPr marL="0" indent="0">
                  <a:buFontTx/>
                  <a:buNone/>
                  <a:defRPr/>
                </a:pPr>
                <a:endParaRPr lang="en-US" altLang="zh-CN" sz="2400" dirty="0"/>
              </a:p>
              <a:p>
                <a:pPr marL="0" indent="0">
                  <a:buFontTx/>
                  <a:buNone/>
                  <a:defRPr/>
                </a:pPr>
                <a:r>
                  <a:rPr lang="zh-CN" altLang="en-US" sz="2000" dirty="0"/>
                  <a:t>        相似性系数法是以某一区域（通常为产业结构高的区域）的产业结构为参照标准，将本区域的产业结构与参照区域的产业结构进行比较。公式为：</a:t>
                </a:r>
                <a:endParaRPr lang="en-US" altLang="zh-CN" sz="2000" dirty="0"/>
              </a:p>
              <a:p>
                <a:pPr marL="0" indent="0">
                  <a:buNone/>
                  <a:defRPr/>
                </a:pPr>
                <a:r>
                  <a:rPr lang="zh-CN" altLang="en-US" sz="2000" dirty="0"/>
                  <a:t>        </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𝑆</m:t>
                        </m:r>
                      </m:e>
                      <m:sub>
                        <m:r>
                          <a:rPr lang="en-US" altLang="zh-CN" sz="2000" i="1">
                            <a:latin typeface="Cambria Math" panose="02040503050406030204" pitchFamily="18" charset="0"/>
                          </a:rPr>
                          <m:t>𝐴𝐵</m:t>
                        </m:r>
                      </m:sub>
                    </m:sSub>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1</m:t>
                            </m:r>
                          </m:sub>
                          <m:sup>
                            <m:r>
                              <a:rPr lang="en-US" altLang="zh-CN" sz="2000" i="1">
                                <a:latin typeface="Cambria Math" panose="02040503050406030204" pitchFamily="18" charset="0"/>
                              </a:rPr>
                              <m:t>𝑛</m:t>
                            </m:r>
                          </m:sup>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𝑋</m:t>
                                </m:r>
                              </m:e>
                              <m:sub>
                                <m:r>
                                  <a:rPr lang="en-US" altLang="zh-CN" sz="2000" i="1">
                                    <a:latin typeface="Cambria Math" panose="02040503050406030204" pitchFamily="18" charset="0"/>
                                  </a:rPr>
                                  <m:t>𝐴𝑖</m:t>
                                </m:r>
                              </m:sub>
                            </m:sSub>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𝑋</m:t>
                                </m:r>
                              </m:e>
                              <m:sub>
                                <m:r>
                                  <a:rPr lang="en-US" altLang="zh-CN" sz="2000" i="1">
                                    <a:latin typeface="Cambria Math" panose="02040503050406030204" pitchFamily="18" charset="0"/>
                                  </a:rPr>
                                  <m:t>𝐵𝑖</m:t>
                                </m:r>
                              </m:sub>
                            </m:sSub>
                          </m:e>
                        </m:nary>
                      </m:num>
                      <m:den>
                        <m:rad>
                          <m:radPr>
                            <m:degHide m:val="on"/>
                            <m:ctrlPr>
                              <a:rPr lang="zh-CN" altLang="zh-CN" sz="2000" i="1">
                                <a:latin typeface="Cambria Math" panose="02040503050406030204" pitchFamily="18" charset="0"/>
                              </a:rPr>
                            </m:ctrlPr>
                          </m:radPr>
                          <m:deg/>
                          <m:e>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1</m:t>
                                </m:r>
                              </m:sub>
                              <m:sup>
                                <m:r>
                                  <a:rPr lang="en-US" altLang="zh-CN" sz="2000" i="1">
                                    <a:latin typeface="Cambria Math" panose="02040503050406030204" pitchFamily="18" charset="0"/>
                                  </a:rPr>
                                  <m:t>𝑛</m:t>
                                </m:r>
                              </m:sup>
                              <m:e>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𝑋</m:t>
                                    </m:r>
                                  </m:e>
                                  <m:sub>
                                    <m:r>
                                      <a:rPr lang="en-US" altLang="zh-CN" sz="2000" i="1">
                                        <a:latin typeface="Cambria Math" panose="02040503050406030204" pitchFamily="18" charset="0"/>
                                      </a:rPr>
                                      <m:t>𝐴𝑖</m:t>
                                    </m:r>
                                  </m:sub>
                                  <m:sup>
                                    <m:r>
                                      <a:rPr lang="en-US" altLang="zh-CN" sz="2000" i="1">
                                        <a:latin typeface="Cambria Math" panose="02040503050406030204" pitchFamily="18" charset="0"/>
                                      </a:rPr>
                                      <m:t>2</m:t>
                                    </m:r>
                                  </m:sup>
                                </m:sSubSup>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𝑋</m:t>
                                    </m:r>
                                  </m:e>
                                  <m:sub>
                                    <m:r>
                                      <a:rPr lang="en-US" altLang="zh-CN" sz="2000" i="1">
                                        <a:latin typeface="Cambria Math" panose="02040503050406030204" pitchFamily="18" charset="0"/>
                                      </a:rPr>
                                      <m:t>𝐵𝑖</m:t>
                                    </m:r>
                                  </m:sub>
                                  <m:sup>
                                    <m:r>
                                      <a:rPr lang="en-US" altLang="zh-CN" sz="2000" i="1">
                                        <a:latin typeface="Cambria Math" panose="02040503050406030204" pitchFamily="18" charset="0"/>
                                      </a:rPr>
                                      <m:t>2</m:t>
                                    </m:r>
                                  </m:sup>
                                </m:sSubSup>
                              </m:e>
                            </m:nary>
                          </m:e>
                        </m:rad>
                      </m:den>
                    </m:f>
                  </m:oMath>
                </a14:m>
                <a:r>
                  <a:rPr lang="zh-CN" altLang="en-US" sz="2000" dirty="0"/>
                  <a:t>（</a:t>
                </a:r>
                <a:r>
                  <a:rPr lang="en-US" altLang="zh-CN" sz="2000" dirty="0"/>
                  <a:t>4.1</a:t>
                </a:r>
                <a:r>
                  <a:rPr lang="zh-CN" altLang="en-US" sz="2000" dirty="0"/>
                  <a:t>）</a:t>
                </a:r>
                <a:endParaRPr lang="zh-CN" altLang="zh-CN" sz="2000" dirty="0"/>
              </a:p>
              <a:p>
                <a:pPr marL="0" indent="0">
                  <a:buFontTx/>
                  <a:buNone/>
                  <a:defRPr/>
                </a:pPr>
                <a:endParaRPr lang="en-US" altLang="zh-CN" sz="2000" dirty="0"/>
              </a:p>
              <a:p>
                <a:pPr marL="0" indent="0">
                  <a:buFontTx/>
                  <a:buNone/>
                  <a:defRPr/>
                </a:pPr>
                <a:r>
                  <a:rPr lang="zh-CN" altLang="en-US" sz="2000" dirty="0"/>
                  <a:t>        </a:t>
                </a:r>
                <a:endParaRPr lang="en-US" altLang="zh-CN" sz="2000" dirty="0"/>
              </a:p>
              <a:p>
                <a:pPr marL="0" indent="0">
                  <a:buFontTx/>
                  <a:buNone/>
                  <a:defRPr/>
                </a:pPr>
                <a:r>
                  <a:rPr lang="en-US" altLang="zh-CN" sz="2000" dirty="0"/>
                  <a:t>        </a:t>
                </a:r>
                <a:endParaRPr lang="en-US" altLang="zh-CN" sz="2000" dirty="0"/>
              </a:p>
            </p:txBody>
          </p:sp>
        </mc:Choice>
        <mc:Fallback>
          <p:sp>
            <p:nvSpPr>
              <p:cNvPr id="33795" name="内容占位符 2"/>
              <p:cNvSpPr>
                <a:spLocks noRot="1" noChangeAspect="1" noMove="1" noResize="1" noEditPoints="1" noAdjustHandles="1" noChangeArrowheads="1" noChangeShapeType="1" noTextEdit="1"/>
              </p:cNvSpPr>
              <p:nvPr>
                <p:ph idx="1"/>
              </p:nvPr>
            </p:nvSpPr>
            <p:spPr bwMode="auto">
              <a:xfrm>
                <a:off x="218177" y="1277652"/>
                <a:ext cx="8746311" cy="5580348"/>
              </a:xfrm>
              <a:blipFill rotWithShape="1">
                <a:blip r:embed="rId1"/>
                <a:stretch>
                  <a:fillRect l="-4" t="-1" r="2" b="-6805"/>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4" name="矩形: 圆角 39"/>
          <p:cNvSpPr/>
          <p:nvPr/>
        </p:nvSpPr>
        <p:spPr>
          <a:xfrm>
            <a:off x="323850" y="1277652"/>
            <a:ext cx="4752206" cy="49516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anose="02010609060101010101" pitchFamily="49" charset="-122"/>
                <a:ea typeface="仿宋" panose="02010609060101010101" pitchFamily="49" charset="-122"/>
              </a:rPr>
              <a:t>3</a:t>
            </a:r>
            <a:r>
              <a:rPr lang="zh-CN" altLang="en-US" sz="2400" b="1" dirty="0">
                <a:solidFill>
                  <a:prstClr val="black"/>
                </a:solidFill>
                <a:latin typeface="仿宋" panose="02010609060101010101" pitchFamily="49" charset="-122"/>
                <a:ea typeface="仿宋" panose="02010609060101010101" pitchFamily="49" charset="-122"/>
              </a:rPr>
              <a:t>、区域产业结构演进的度量方法</a:t>
            </a:r>
            <a:endParaRPr lang="zh-CN" altLang="en-US" sz="2400" b="1" dirty="0">
              <a:solidFill>
                <a:prstClr val="black"/>
              </a:solidFill>
              <a:latin typeface="仿宋" panose="02010609060101010101" pitchFamily="49" charset="-122"/>
              <a:ea typeface="仿宋" panose="02010609060101010101" pitchFamily="49" charset="-122"/>
            </a:endParaRPr>
          </a:p>
        </p:txBody>
      </p:sp>
      <p:sp>
        <p:nvSpPr>
          <p:cNvPr id="5" name="矩形: 圆角 39"/>
          <p:cNvSpPr/>
          <p:nvPr/>
        </p:nvSpPr>
        <p:spPr>
          <a:xfrm>
            <a:off x="747088" y="2398403"/>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1.</a:t>
            </a:r>
            <a:r>
              <a:rPr lang="zh-CN" altLang="en-US" sz="2000" b="1" dirty="0">
                <a:solidFill>
                  <a:prstClr val="black"/>
                </a:solidFill>
                <a:latin typeface="仿宋" panose="02010609060101010101" pitchFamily="49" charset="-122"/>
                <a:ea typeface="仿宋" panose="02010609060101010101" pitchFamily="49" charset="-122"/>
              </a:rPr>
              <a:t>标准结构法</a:t>
            </a:r>
            <a:endParaRPr lang="zh-CN" altLang="en-US" sz="2000" b="1" dirty="0">
              <a:solidFill>
                <a:prstClr val="black"/>
              </a:solidFill>
              <a:latin typeface="仿宋" panose="02010609060101010101" pitchFamily="49" charset="-122"/>
              <a:ea typeface="仿宋" panose="02010609060101010101" pitchFamily="49" charset="-122"/>
            </a:endParaRPr>
          </a:p>
        </p:txBody>
      </p:sp>
      <p:sp>
        <p:nvSpPr>
          <p:cNvPr id="6" name="矩形: 圆角 39"/>
          <p:cNvSpPr/>
          <p:nvPr/>
        </p:nvSpPr>
        <p:spPr>
          <a:xfrm>
            <a:off x="747088" y="4437112"/>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anose="02010609060101010101" pitchFamily="49" charset="-122"/>
                <a:ea typeface="仿宋" panose="02010609060101010101" pitchFamily="49" charset="-122"/>
              </a:rPr>
              <a:t>2.</a:t>
            </a:r>
            <a:r>
              <a:rPr lang="zh-CN" altLang="en-US" sz="2000" b="1" dirty="0">
                <a:solidFill>
                  <a:prstClr val="black"/>
                </a:solidFill>
                <a:latin typeface="仿宋" panose="02010609060101010101" pitchFamily="49" charset="-122"/>
                <a:ea typeface="仿宋" panose="02010609060101010101" pitchFamily="49" charset="-122"/>
              </a:rPr>
              <a:t>相似性系数法</a:t>
            </a:r>
            <a:endParaRPr lang="zh-CN" altLang="en-US" sz="2000" b="1" dirty="0">
              <a:solidFill>
                <a:prstClr val="black"/>
              </a:solidFill>
              <a:latin typeface="仿宋" panose="02010609060101010101" pitchFamily="49" charset="-122"/>
              <a:ea typeface="仿宋" panose="02010609060101010101" pitchFamily="49" charset="-122"/>
            </a:endParaRPr>
          </a:p>
        </p:txBody>
      </p:sp>
      <mc:AlternateContent xmlns:mc="http://schemas.openxmlformats.org/markup-compatibility/2006">
        <mc:Choice xmlns:a14="http://schemas.microsoft.com/office/drawing/2010/main" Requires="a14">
          <p:sp>
            <p:nvSpPr>
              <p:cNvPr id="3" name="文本框 2"/>
              <p:cNvSpPr txBox="1"/>
              <p:nvPr/>
            </p:nvSpPr>
            <p:spPr>
              <a:xfrm>
                <a:off x="4059456" y="5580348"/>
                <a:ext cx="4752206" cy="923330"/>
              </a:xfrm>
              <a:prstGeom prst="rect">
                <a:avLst/>
              </a:prstGeom>
              <a:noFill/>
            </p:spPr>
            <p:txBody>
              <a:bodyPr wrap="square" rtlCol="0">
                <a:spAutoFit/>
              </a:bodyPr>
              <a:lstStyle/>
              <a:p>
                <a:r>
                  <a:rPr lang="en-US" altLang="zh-CN" dirty="0"/>
                  <a:t>A</a:t>
                </a:r>
                <a:r>
                  <a:rPr lang="zh-CN" altLang="en-US" dirty="0"/>
                  <a:t>为被比较的区域，</a:t>
                </a:r>
                <a:r>
                  <a:rPr lang="en-US" altLang="zh-CN" dirty="0"/>
                  <a:t>B</a:t>
                </a:r>
                <a:r>
                  <a:rPr lang="zh-CN" altLang="en-US" dirty="0"/>
                  <a:t>为参照区域，</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i="1">
                            <a:latin typeface="Cambria Math" panose="02040503050406030204" pitchFamily="18" charset="0"/>
                          </a:rPr>
                          <m:t>𝑖</m:t>
                        </m:r>
                      </m:sub>
                    </m:sSub>
                  </m:oMath>
                </a14:m>
                <a:r>
                  <a:rPr lang="zh-CN" altLang="en-US" dirty="0"/>
                  <a:t>表示产业</a:t>
                </a:r>
                <a:r>
                  <a:rPr lang="en-US" altLang="zh-CN" dirty="0" err="1"/>
                  <a:t>i</a:t>
                </a:r>
                <a:r>
                  <a:rPr lang="zh-CN" altLang="en-US" dirty="0"/>
                  <a:t>的比重，</a:t>
                </a:r>
                <a:r>
                  <a:rPr lang="zh-CN"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𝐴𝐵</m:t>
                        </m:r>
                      </m:sub>
                    </m:sSub>
                  </m:oMath>
                </a14:m>
                <a:r>
                  <a:rPr lang="zh-CN" altLang="en-US" dirty="0"/>
                  <a:t>（</a:t>
                </a:r>
                <a:r>
                  <a:rPr lang="en-US" altLang="zh-CN" dirty="0"/>
                  <a:t>0-1</a:t>
                </a:r>
                <a:r>
                  <a:rPr lang="zh-CN" altLang="en-US" dirty="0"/>
                  <a:t>之间）值越大，表示两地产业结构越相似。</a:t>
                </a:r>
                <a:endParaRPr lang="zh-CN" altLang="en-US" dirty="0"/>
              </a:p>
            </p:txBody>
          </p:sp>
        </mc:Choice>
        <mc:Fallback>
          <p:sp>
            <p:nvSpPr>
              <p:cNvPr id="3" name="文本框 2"/>
              <p:cNvSpPr txBox="1">
                <a:spLocks noRot="1" noChangeAspect="1" noMove="1" noResize="1" noEditPoints="1" noAdjustHandles="1" noChangeArrowheads="1" noChangeShapeType="1" noTextEdit="1"/>
              </p:cNvSpPr>
              <p:nvPr/>
            </p:nvSpPr>
            <p:spPr>
              <a:xfrm>
                <a:off x="4059456" y="5580348"/>
                <a:ext cx="4752206" cy="923330"/>
              </a:xfrm>
              <a:prstGeom prst="rect">
                <a:avLst/>
              </a:prstGeom>
              <a:blipFill rotWithShape="1">
                <a:blip r:embed="rId2"/>
                <a:stretch>
                  <a:fillRect l="-11" t="-65" r="8" b="1"/>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8770</Words>
  <Application>WPS 文字</Application>
  <PresentationFormat>全屏显示(4:3)</PresentationFormat>
  <Paragraphs>455</Paragraphs>
  <Slides>31</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31</vt:i4>
      </vt:variant>
    </vt:vector>
  </HeadingPairs>
  <TitlesOfParts>
    <vt:vector size="50" baseType="lpstr">
      <vt:lpstr>Arial</vt:lpstr>
      <vt:lpstr>宋体</vt:lpstr>
      <vt:lpstr>Wingdings</vt:lpstr>
      <vt:lpstr>黑体</vt:lpstr>
      <vt:lpstr>仿宋</vt:lpstr>
      <vt:lpstr>Wingdings</vt:lpstr>
      <vt:lpstr>华文新魏</vt:lpstr>
      <vt:lpstr>Cambria Math</vt:lpstr>
      <vt:lpstr>微软雅黑</vt:lpstr>
      <vt:lpstr>Arial Unicode MS</vt:lpstr>
      <vt:lpstr>等线</vt:lpstr>
      <vt:lpstr>汉仪中等线KW</vt:lpstr>
      <vt:lpstr>SimHei</vt:lpstr>
      <vt:lpstr>Arial</vt:lpstr>
      <vt:lpstr>魏碑-简</vt:lpstr>
      <vt:lpstr>Thonburi</vt:lpstr>
      <vt:lpstr>FangSong</vt:lpstr>
      <vt:lpstr>SimSun</vt:lpstr>
      <vt:lpstr>默认设计模板</vt:lpstr>
      <vt:lpstr>第四章 区域产业结构演进</vt:lpstr>
      <vt:lpstr>第四章 区域产业结构演进</vt:lpstr>
      <vt:lpstr>第一节 区域产业结构演进及其度量方法</vt:lpstr>
      <vt:lpstr>三次产业划分标准</vt:lpstr>
      <vt:lpstr>第一节 区域产业结构演进及其度量方法</vt:lpstr>
      <vt:lpstr>第一节 区域产业结构演进及其度量方法</vt:lpstr>
      <vt:lpstr>第一节 区域产业结构演进及其度量方法</vt:lpstr>
      <vt:lpstr>第一节 区域产业结构演进及其度量方法</vt:lpstr>
      <vt:lpstr>第一节 区域产业结构演进及其度量方法</vt:lpstr>
      <vt:lpstr>第一节 区域产业结构演进及其度量方法</vt:lpstr>
      <vt:lpstr>第一节 区域产业结构演进及其度量方法</vt:lpstr>
      <vt:lpstr>第一节 区域产业结构演进及其度量方法</vt:lpstr>
      <vt:lpstr>第一节 区域产业结构演进及其度量方法</vt:lpstr>
      <vt:lpstr>第一节 区域产业结构演进及其度量方法</vt:lpstr>
      <vt:lpstr>第二节 区域产业结构配置</vt:lpstr>
      <vt:lpstr>第二节 区域产业结构配置</vt:lpstr>
      <vt:lpstr>第二节 区域产业结构配置</vt:lpstr>
      <vt:lpstr>第二节 区域产业结构配置</vt:lpstr>
      <vt:lpstr>第二节 区域产业结构配置</vt:lpstr>
      <vt:lpstr>第二节 区域产业结构配置</vt:lpstr>
      <vt:lpstr>第二节 区域产业结构配置</vt:lpstr>
      <vt:lpstr>第二节 区域产业结构配置</vt:lpstr>
      <vt:lpstr>第二节 区域产业结构配置</vt:lpstr>
      <vt:lpstr>第二节 区域产业结构配置</vt:lpstr>
      <vt:lpstr>第二节 区域产业结构配置</vt:lpstr>
      <vt:lpstr>第三节 中国区域产业结构配置</vt:lpstr>
      <vt:lpstr>第三节 中国区域产业结构配置</vt:lpstr>
      <vt:lpstr>第三节 中国区域产业结构配置</vt:lpstr>
      <vt:lpstr>第三节 中国区域产业结构配置</vt:lpstr>
      <vt:lpstr>第三节 中国区域产业结构配置</vt:lpstr>
      <vt:lpstr>第三节 中国区域产业结构配置</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马工程网站修改建议</dc:title>
  <dc:creator>Ali</dc:creator>
  <cp:lastModifiedBy>David</cp:lastModifiedBy>
  <cp:revision>278</cp:revision>
  <dcterms:created xsi:type="dcterms:W3CDTF">2024-05-15T14:11:10Z</dcterms:created>
  <dcterms:modified xsi:type="dcterms:W3CDTF">2024-05-15T14:11:10Z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3B87ACE61E43A2656ADF38660F184EFD_42</vt:lpwstr>
  </property>
  <property fmtid="{D5CDD505-2E9C-101B-9397-08002B2CF9AE}" pid="3" name="KSOProductBuildVer">
    <vt:lpwstr>2052-6.5.2.8766</vt:lpwstr>
  </property>
</Properties>
</file>