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72" r:id="rId5"/>
    <p:sldId id="273" r:id="rId6"/>
    <p:sldId id="274" r:id="rId7"/>
    <p:sldId id="275" r:id="rId8"/>
    <p:sldId id="259" r:id="rId9"/>
    <p:sldId id="261" r:id="rId10"/>
    <p:sldId id="262" r:id="rId11"/>
    <p:sldId id="260" r:id="rId12"/>
    <p:sldId id="268" r:id="rId13"/>
    <p:sldId id="269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678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17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99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71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1800"/>
              </a:spcAft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216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768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616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743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753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31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728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888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708A2-9E92-408F-AD9A-CF0F1C26EFF7}" type="datetimeFigureOut">
              <a:rPr lang="zh-CN" altLang="en-US" smtClean="0"/>
              <a:t>2020-3-29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716C9-15F8-4A8A-B1F0-EAC58C1B1E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70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778652"/>
          </a:xfrm>
        </p:spPr>
        <p:txBody>
          <a:bodyPr>
            <a:normAutofit/>
          </a:bodyPr>
          <a:lstStyle/>
          <a:p>
            <a:r>
              <a:rPr lang="zh-CN" altLang="en-US" sz="5400" dirty="0"/>
              <a:t>博弈论中的信息与知识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871252"/>
            <a:ext cx="6858000" cy="1655762"/>
          </a:xfrm>
        </p:spPr>
        <p:txBody>
          <a:bodyPr/>
          <a:lstStyle/>
          <a:p>
            <a:r>
              <a:rPr lang="zh-CN" altLang="en-US" dirty="0"/>
              <a:t>王麒植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95902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古诺均衡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完全信息</m:t>
                    </m:r>
                  </m:oMath>
                </a14:m>
                <a:r>
                  <a:rPr lang="zh-CN" altLang="en-US" dirty="0"/>
                  <a:t>纳什均衡的条件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完全信息：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̿"/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zh-CN" altLang="en-US" dirty="0"/>
                  <a:t>均衡：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̿"/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US" altLang="zh-CN" dirty="0"/>
              </a:p>
              <a:p>
                <a:r>
                  <a:rPr lang="zh-CN" altLang="en-US" dirty="0"/>
                  <a:t>带入单个厂商决策中可得：</a:t>
                </a:r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altLang="zh-CN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altLang="zh-CN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  <m:t>=(</m:t>
                              </m:r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altLang="zh-CN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dirty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  <m:t>)/2</m:t>
                              </m:r>
                              <m:r>
                                <m:rPr>
                                  <m:nor/>
                                </m:rPr>
                                <a:rPr lang="en-US" altLang="zh-CN" dirty="0"/>
                                <m:t>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CN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  <m:t>=(</m:t>
                              </m:r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 dirty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  <m:t>)/2</m:t>
                              </m:r>
                              <m:r>
                                <m:rPr>
                                  <m:nor/>
                                </m:rPr>
                                <a:rPr lang="en-US" altLang="zh-CN" dirty="0"/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altLang="zh-CN" dirty="0"/>
              </a:p>
              <a:p>
                <a:r>
                  <a:rPr lang="zh-CN" altLang="en-US" dirty="0"/>
                  <a:t>联立方程组实际要求</a:t>
                </a:r>
                <a:r>
                  <a:rPr lang="zh-CN" altLang="en-US" b="1" u="sng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无穷阶</a:t>
                </a:r>
                <a:r>
                  <a:rPr lang="zh-CN" altLang="en-US" dirty="0"/>
                  <a:t>信念</a:t>
                </a:r>
                <a:r>
                  <a:rPr lang="en-US" altLang="zh-CN" dirty="0"/>
                  <a:t>/</a:t>
                </a:r>
                <a:r>
                  <a:rPr lang="zh-CN" altLang="en-US" dirty="0"/>
                  <a:t>推理的一致性</a:t>
                </a:r>
                <a:endParaRPr lang="en-US" altLang="zh-CN" dirty="0"/>
              </a:p>
              <a:p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6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5125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博弈均衡概念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zh-CN" altLang="en-US" dirty="0"/>
              <a:t>完全信息：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dirty="0"/>
              <a:t>变量在无穷阶一致：共同知识</a:t>
            </a:r>
            <a:endParaRPr lang="en-US" altLang="zh-CN" dirty="0"/>
          </a:p>
          <a:p>
            <a:pPr>
              <a:spcAft>
                <a:spcPts val="600"/>
              </a:spcAft>
            </a:pPr>
            <a:r>
              <a:rPr lang="zh-CN" altLang="en-US" dirty="0"/>
              <a:t>不完全信息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dirty="0"/>
              <a:t>概率在无穷阶一致：共同先验假设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dirty="0"/>
              <a:t>“完全信息” 的不完全信息博弈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16286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共同知识的脆弱性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任何有限次沟通可能都无法建立共同知识</a:t>
            </a:r>
            <a:endParaRPr lang="en-US" altLang="zh-CN" dirty="0"/>
          </a:p>
          <a:p>
            <a:pPr lvl="1"/>
            <a:r>
              <a:rPr lang="zh-CN" altLang="en-US" dirty="0"/>
              <a:t>考虑</a:t>
            </a:r>
            <a:r>
              <a:rPr lang="en-US" altLang="zh-CN" dirty="0"/>
              <a:t>A</a:t>
            </a:r>
            <a:r>
              <a:rPr lang="zh-CN" altLang="en-US" dirty="0"/>
              <a:t>男暗恋</a:t>
            </a:r>
            <a:r>
              <a:rPr lang="en-US" altLang="zh-CN" dirty="0"/>
              <a:t>B</a:t>
            </a:r>
            <a:r>
              <a:rPr lang="zh-CN" altLang="en-US" dirty="0"/>
              <a:t>女。</a:t>
            </a:r>
            <a:r>
              <a:rPr lang="en-US" altLang="zh-CN" dirty="0"/>
              <a:t>A</a:t>
            </a:r>
            <a:r>
              <a:rPr lang="zh-CN" altLang="en-US" dirty="0"/>
              <a:t>男的舍友</a:t>
            </a:r>
            <a:r>
              <a:rPr lang="en-US" altLang="zh-CN" dirty="0"/>
              <a:t>C</a:t>
            </a:r>
            <a:r>
              <a:rPr lang="zh-CN" altLang="en-US" dirty="0"/>
              <a:t>偷偷将此事告诉</a:t>
            </a:r>
            <a:r>
              <a:rPr lang="en-US" altLang="zh-CN" dirty="0"/>
              <a:t>B</a:t>
            </a:r>
            <a:r>
              <a:rPr lang="zh-CN" altLang="en-US" dirty="0"/>
              <a:t>。此时，</a:t>
            </a:r>
            <a:r>
              <a:rPr lang="en-US" altLang="zh-CN" dirty="0"/>
              <a:t>A</a:t>
            </a:r>
            <a:r>
              <a:rPr lang="zh-CN" altLang="en-US" dirty="0"/>
              <a:t>和</a:t>
            </a:r>
            <a:r>
              <a:rPr lang="en-US" altLang="zh-CN" dirty="0"/>
              <a:t>B</a:t>
            </a:r>
            <a:r>
              <a:rPr lang="zh-CN" altLang="en-US" dirty="0"/>
              <a:t>都知道此事，但是仍不是共同知识</a:t>
            </a:r>
            <a:endParaRPr lang="en-US" altLang="zh-CN" dirty="0"/>
          </a:p>
          <a:p>
            <a:pPr lvl="1"/>
            <a:r>
              <a:rPr lang="en-US" altLang="zh-CN" dirty="0"/>
              <a:t>C</a:t>
            </a:r>
            <a:r>
              <a:rPr lang="zh-CN" altLang="en-US" dirty="0"/>
              <a:t>又把他泄密的事情告诉了</a:t>
            </a:r>
            <a:r>
              <a:rPr lang="en-US" altLang="zh-CN" dirty="0"/>
              <a:t>A</a:t>
            </a:r>
            <a:r>
              <a:rPr lang="zh-CN" altLang="en-US" dirty="0"/>
              <a:t>。此时，</a:t>
            </a:r>
            <a:r>
              <a:rPr lang="en-US" altLang="zh-CN" dirty="0"/>
              <a:t>AB</a:t>
            </a:r>
            <a:r>
              <a:rPr lang="zh-CN" altLang="en-US" dirty="0"/>
              <a:t>都知道</a:t>
            </a:r>
            <a:r>
              <a:rPr lang="en-US" altLang="zh-CN" dirty="0"/>
              <a:t>B</a:t>
            </a:r>
            <a:r>
              <a:rPr lang="zh-CN" altLang="en-US" dirty="0"/>
              <a:t>知道此事，但是仍然不是共同知识</a:t>
            </a:r>
            <a:endParaRPr lang="en-US" altLang="zh-CN" dirty="0"/>
          </a:p>
          <a:p>
            <a:pPr lvl="1"/>
            <a:r>
              <a:rPr lang="en-US" altLang="zh-CN" dirty="0"/>
              <a:t>C</a:t>
            </a:r>
            <a:r>
              <a:rPr lang="zh-CN" altLang="en-US" dirty="0"/>
              <a:t>在中间传话任何有限次，都不能建立</a:t>
            </a:r>
            <a:r>
              <a:rPr lang="en-US" altLang="zh-CN" dirty="0"/>
              <a:t>A</a:t>
            </a:r>
            <a:r>
              <a:rPr lang="zh-CN" altLang="en-US" dirty="0"/>
              <a:t>和</a:t>
            </a:r>
            <a:r>
              <a:rPr lang="en-US" altLang="zh-CN" dirty="0"/>
              <a:t>B</a:t>
            </a:r>
            <a:r>
              <a:rPr lang="zh-CN" altLang="en-US" dirty="0"/>
              <a:t>之间的共同知识</a:t>
            </a:r>
            <a:endParaRPr lang="en-US" altLang="zh-CN" dirty="0"/>
          </a:p>
          <a:p>
            <a:r>
              <a:rPr lang="zh-CN" altLang="en-US" dirty="0"/>
              <a:t>直觉上，随着群体的人数增加，共同知识建立的难度也迅速增加</a:t>
            </a:r>
            <a:endParaRPr lang="en-US" altLang="zh-CN" dirty="0"/>
          </a:p>
          <a:p>
            <a:r>
              <a:rPr lang="zh-CN" altLang="en-US" dirty="0"/>
              <a:t>解决方法：直接沟通机制</a:t>
            </a:r>
            <a:r>
              <a:rPr lang="en-US" altLang="zh-CN" dirty="0"/>
              <a:t>——</a:t>
            </a:r>
            <a:r>
              <a:rPr lang="zh-CN" altLang="en-US" dirty="0"/>
              <a:t>表白、公开发言、微信群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99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日常生活中的共同知识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语言</a:t>
            </a:r>
            <a:endParaRPr lang="en-US" altLang="zh-CN" dirty="0"/>
          </a:p>
          <a:p>
            <a:pPr lvl="1"/>
            <a:r>
              <a:rPr lang="zh-CN" altLang="en-US" dirty="0"/>
              <a:t>你怎么知道</a:t>
            </a:r>
            <a:r>
              <a:rPr lang="zh-CN" altLang="en-US" u="sng" dirty="0">
                <a:latin typeface="楷体" panose="02010609060101010101" pitchFamily="49" charset="-122"/>
                <a:ea typeface="楷体" panose="02010609060101010101" pitchFamily="49" charset="-122"/>
              </a:rPr>
              <a:t>你说的意思</a:t>
            </a:r>
            <a:r>
              <a:rPr lang="zh-CN" altLang="en-US" dirty="0"/>
              <a:t>和</a:t>
            </a:r>
            <a:r>
              <a:rPr lang="zh-CN" altLang="en-US" u="sng" dirty="0">
                <a:latin typeface="楷体" panose="02010609060101010101" pitchFamily="49" charset="-122"/>
                <a:ea typeface="楷体" panose="02010609060101010101" pitchFamily="49" charset="-122"/>
              </a:rPr>
              <a:t>我理解的意思</a:t>
            </a:r>
            <a:r>
              <a:rPr lang="zh-CN" altLang="en-US" dirty="0"/>
              <a:t>是一个意思？</a:t>
            </a:r>
            <a:endParaRPr lang="en-US" altLang="zh-CN" dirty="0"/>
          </a:p>
          <a:p>
            <a:r>
              <a:rPr lang="zh-CN" altLang="en-US" dirty="0"/>
              <a:t>仪式</a:t>
            </a:r>
            <a:endParaRPr lang="en-US" altLang="zh-CN" dirty="0"/>
          </a:p>
          <a:p>
            <a:pPr lvl="1"/>
            <a:r>
              <a:rPr lang="zh-CN" altLang="en-US" dirty="0"/>
              <a:t>结婚为什么要请亲戚朋友？</a:t>
            </a:r>
            <a:endParaRPr lang="en-US" altLang="zh-CN" dirty="0"/>
          </a:p>
          <a:p>
            <a:r>
              <a:rPr lang="zh-CN" altLang="en-US" dirty="0"/>
              <a:t>“想象的共同体”</a:t>
            </a:r>
            <a:r>
              <a:rPr lang="en-US" altLang="zh-CN" dirty="0"/>
              <a:t>——</a:t>
            </a:r>
            <a:r>
              <a:rPr lang="zh-CN" altLang="en-US" dirty="0"/>
              <a:t>国家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644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不完全信息博弈的困难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如果存在不完全信息，不确定性也会向无穷阶不断延伸</a:t>
            </a:r>
            <a:endParaRPr lang="en-US" altLang="zh-CN" dirty="0"/>
          </a:p>
          <a:p>
            <a:pPr lvl="1"/>
            <a:r>
              <a:rPr lang="zh-CN" altLang="en-US" dirty="0"/>
              <a:t>我怎么看这件事</a:t>
            </a:r>
            <a:endParaRPr lang="en-US" altLang="zh-CN" dirty="0"/>
          </a:p>
          <a:p>
            <a:pPr lvl="1"/>
            <a:r>
              <a:rPr lang="zh-CN" altLang="en-US" dirty="0"/>
              <a:t>你怎么看我怎么看这件事</a:t>
            </a:r>
            <a:endParaRPr lang="en-US" altLang="zh-CN" dirty="0"/>
          </a:p>
          <a:p>
            <a:pPr lvl="1"/>
            <a:r>
              <a:rPr lang="zh-CN" altLang="en-US" dirty="0"/>
              <a:t>我怎么看你怎么看我怎么看这件事</a:t>
            </a:r>
            <a:endParaRPr lang="en-US" altLang="zh-CN" dirty="0"/>
          </a:p>
          <a:p>
            <a:pPr lvl="1"/>
            <a:r>
              <a:rPr lang="en-US" altLang="zh-CN" dirty="0"/>
              <a:t>……</a:t>
            </a:r>
          </a:p>
          <a:p>
            <a:r>
              <a:rPr lang="zh-CN" altLang="en-US" dirty="0"/>
              <a:t>怎么刻画？</a:t>
            </a:r>
            <a:endParaRPr lang="en-US" altLang="zh-CN" dirty="0"/>
          </a:p>
          <a:p>
            <a:pPr lvl="1"/>
            <a:r>
              <a:rPr lang="zh-CN" altLang="en-US" dirty="0"/>
              <a:t>下节课介绍共同先验假设与不完全信息博弈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3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博弈中的信息与知识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如何理解博弈均衡？</a:t>
            </a:r>
            <a:endParaRPr lang="en-US" altLang="zh-CN" dirty="0"/>
          </a:p>
          <a:p>
            <a:pPr lvl="1"/>
            <a:r>
              <a:rPr lang="zh-CN" altLang="en-US" dirty="0"/>
              <a:t>重要视角：信息与知识</a:t>
            </a:r>
            <a:endParaRPr lang="en-US" altLang="zh-CN" dirty="0"/>
          </a:p>
          <a:p>
            <a:pPr lvl="1"/>
            <a:r>
              <a:rPr lang="zh-CN" altLang="en-US" dirty="0"/>
              <a:t>核心问题：形成一个均衡需要多少信息</a:t>
            </a:r>
            <a:r>
              <a:rPr lang="en-US" altLang="zh-CN" dirty="0"/>
              <a:t>/</a:t>
            </a:r>
            <a:r>
              <a:rPr lang="zh-CN" altLang="en-US" dirty="0"/>
              <a:t>知识？</a:t>
            </a:r>
            <a:endParaRPr lang="en-US" altLang="zh-CN" dirty="0"/>
          </a:p>
          <a:p>
            <a:r>
              <a:rPr lang="zh-CN" altLang="en-US" dirty="0"/>
              <a:t>重要概念：共同知识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83083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博弈均衡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均衡分析</a:t>
            </a:r>
            <a:endParaRPr lang="en-US" altLang="zh-CN" dirty="0"/>
          </a:p>
          <a:p>
            <a:pPr lvl="1"/>
            <a:r>
              <a:rPr lang="zh-CN" altLang="en-US"/>
              <a:t>如何</a:t>
            </a:r>
            <a:r>
              <a:rPr lang="zh-CN" altLang="en-US" dirty="0"/>
              <a:t>解释？一个循环逻辑！</a:t>
            </a:r>
            <a:endParaRPr lang="en-US" altLang="zh-CN" dirty="0"/>
          </a:p>
        </p:txBody>
      </p:sp>
      <p:grpSp>
        <p:nvGrpSpPr>
          <p:cNvPr id="13" name="Group 49"/>
          <p:cNvGrpSpPr>
            <a:grpSpLocks/>
          </p:cNvGrpSpPr>
          <p:nvPr/>
        </p:nvGrpSpPr>
        <p:grpSpPr bwMode="auto">
          <a:xfrm>
            <a:off x="990600" y="3413141"/>
            <a:ext cx="6629400" cy="2679700"/>
            <a:chOff x="624" y="2112"/>
            <a:chExt cx="4176" cy="1688"/>
          </a:xfrm>
        </p:grpSpPr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624" y="2438"/>
              <a:ext cx="1632" cy="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en-US" sz="2400" u="none">
                <a:latin typeface="Times New Roman" panose="02020603050405020304" pitchFamily="18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600" y="3360"/>
              <a:ext cx="1200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</a:rPr>
                <a:t>1，</a:t>
              </a:r>
              <a:r>
                <a:rPr lang="en-US" altLang="zh-CN" sz="2400" u="none" dirty="0">
                  <a:latin typeface="Times New Roman" panose="02020603050405020304" pitchFamily="18" charset="0"/>
                </a:rPr>
                <a:t>1</a:t>
              </a:r>
              <a:endParaRPr lang="zh-CN" altLang="en-US" sz="2400" u="none" dirty="0"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2256" y="3360"/>
              <a:ext cx="1344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400" u="none" dirty="0">
                  <a:latin typeface="Times New Roman" panose="02020603050405020304" pitchFamily="18" charset="0"/>
                </a:rPr>
                <a:t>2</a:t>
              </a:r>
              <a:r>
                <a:rPr lang="zh-CN" altLang="en-US" sz="2400" u="none" dirty="0">
                  <a:latin typeface="Times New Roman" panose="02020603050405020304" pitchFamily="18" charset="0"/>
                </a:rPr>
                <a:t>，0</a:t>
              </a: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624" y="3360"/>
              <a:ext cx="1632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</a:rPr>
                <a:t>兔</a:t>
              </a: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3600" y="2832"/>
              <a:ext cx="1200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</a:rPr>
                <a:t>0，</a:t>
              </a:r>
              <a:r>
                <a:rPr lang="en-US" altLang="zh-CN" sz="2400" u="none" dirty="0">
                  <a:latin typeface="Times New Roman" panose="02020603050405020304" pitchFamily="18" charset="0"/>
                </a:rPr>
                <a:t>2</a:t>
              </a:r>
              <a:endParaRPr lang="zh-CN" altLang="en-US" sz="2400" u="none" dirty="0">
                <a:latin typeface="Times New Roman" panose="02020603050405020304" pitchFamily="18" charset="0"/>
              </a:endParaRP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2256" y="2832"/>
              <a:ext cx="1344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400" u="none" dirty="0">
                  <a:latin typeface="Times New Roman" panose="02020603050405020304" pitchFamily="18" charset="0"/>
                </a:rPr>
                <a:t>3</a:t>
              </a:r>
              <a:r>
                <a:rPr lang="zh-CN" altLang="en-US" sz="2400" u="none" dirty="0">
                  <a:latin typeface="Times New Roman" panose="02020603050405020304" pitchFamily="18" charset="0"/>
                </a:rPr>
                <a:t>，</a:t>
              </a:r>
              <a:r>
                <a:rPr lang="en-US" altLang="zh-CN" sz="2400" dirty="0">
                  <a:latin typeface="Times New Roman" panose="02020603050405020304" pitchFamily="18" charset="0"/>
                </a:rPr>
                <a:t>3</a:t>
              </a:r>
              <a:endParaRPr lang="zh-CN" altLang="en-US" sz="2400" u="none" dirty="0">
                <a:latin typeface="Times New Roman" panose="02020603050405020304" pitchFamily="18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624" y="2832"/>
              <a:ext cx="1632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</a:rPr>
                <a:t>鹿</a:t>
              </a:r>
            </a:p>
          </p:txBody>
        </p:sp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3600" y="2112"/>
              <a:ext cx="1200" cy="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</a:rPr>
                <a:t>兔</a:t>
              </a:r>
            </a:p>
          </p:txBody>
        </p:sp>
        <p:sp>
          <p:nvSpPr>
            <p:cNvPr id="22" name="Rectangle 5"/>
            <p:cNvSpPr>
              <a:spLocks noChangeArrowheads="1"/>
            </p:cNvSpPr>
            <p:nvPr/>
          </p:nvSpPr>
          <p:spPr bwMode="auto">
            <a:xfrm>
              <a:off x="2256" y="2112"/>
              <a:ext cx="1344" cy="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400" dirty="0">
                  <a:latin typeface="Times New Roman" panose="02020603050405020304" pitchFamily="18" charset="0"/>
                </a:rPr>
                <a:t>鹿</a:t>
              </a:r>
              <a:endParaRPr lang="zh-CN" altLang="en-US" sz="2400" u="none" dirty="0"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en-US" sz="2400" u="none" dirty="0">
                <a:latin typeface="Times New Roman" panose="02020603050405020304" pitchFamily="18" charset="0"/>
              </a:endParaRPr>
            </a:p>
          </p:txBody>
        </p:sp>
        <p:sp>
          <p:nvSpPr>
            <p:cNvPr id="23" name="Rectangle 4"/>
            <p:cNvSpPr>
              <a:spLocks noChangeArrowheads="1"/>
            </p:cNvSpPr>
            <p:nvPr/>
          </p:nvSpPr>
          <p:spPr bwMode="auto">
            <a:xfrm>
              <a:off x="624" y="2112"/>
              <a:ext cx="163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en-US" sz="2400" u="none">
                <a:latin typeface="Times New Roman" panose="02020603050405020304" pitchFamily="18" charset="0"/>
              </a:endParaRPr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>
              <a:off x="624" y="2112"/>
              <a:ext cx="41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624" y="2832"/>
              <a:ext cx="41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15"/>
            <p:cNvSpPr>
              <a:spLocks noChangeShapeType="1"/>
            </p:cNvSpPr>
            <p:nvPr/>
          </p:nvSpPr>
          <p:spPr bwMode="auto">
            <a:xfrm>
              <a:off x="624" y="3360"/>
              <a:ext cx="41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624" y="3800"/>
              <a:ext cx="41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17"/>
            <p:cNvSpPr>
              <a:spLocks noChangeShapeType="1"/>
            </p:cNvSpPr>
            <p:nvPr/>
          </p:nvSpPr>
          <p:spPr bwMode="auto">
            <a:xfrm>
              <a:off x="624" y="2112"/>
              <a:ext cx="0" cy="16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18"/>
            <p:cNvSpPr>
              <a:spLocks noChangeShapeType="1"/>
            </p:cNvSpPr>
            <p:nvPr/>
          </p:nvSpPr>
          <p:spPr bwMode="auto">
            <a:xfrm>
              <a:off x="2256" y="2112"/>
              <a:ext cx="0" cy="1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19"/>
            <p:cNvSpPr>
              <a:spLocks noChangeShapeType="1"/>
            </p:cNvSpPr>
            <p:nvPr/>
          </p:nvSpPr>
          <p:spPr bwMode="auto">
            <a:xfrm>
              <a:off x="3600" y="2112"/>
              <a:ext cx="0" cy="1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20"/>
            <p:cNvSpPr>
              <a:spLocks noChangeShapeType="1"/>
            </p:cNvSpPr>
            <p:nvPr/>
          </p:nvSpPr>
          <p:spPr bwMode="auto">
            <a:xfrm>
              <a:off x="4800" y="2112"/>
              <a:ext cx="0" cy="16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624" y="2438"/>
              <a:ext cx="1632" cy="3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1056" y="2112"/>
              <a:ext cx="1207" cy="7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768" y="2544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ahoma" panose="020B0604030504040204" pitchFamily="34" charset="0"/>
                </a:rPr>
                <a:t>猎手</a:t>
              </a:r>
              <a:r>
                <a:rPr lang="en-US" altLang="zh-CN" sz="2400" u="none" dirty="0">
                  <a:latin typeface="Tahoma" panose="020B0604030504040204" pitchFamily="34" charset="0"/>
                </a:rPr>
                <a:t>A</a:t>
              </a:r>
              <a:endParaRPr lang="zh-CN" altLang="en-US" sz="2400" u="none" dirty="0">
                <a:latin typeface="Tahoma" panose="020B0604030504040204" pitchFamily="34" charset="0"/>
              </a:endParaRPr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744" y="2208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ahoma" panose="020B0604030504040204" pitchFamily="34" charset="0"/>
                </a:rPr>
                <a:t>支付</a:t>
              </a:r>
            </a:p>
          </p:txBody>
        </p:sp>
        <p:sp>
          <p:nvSpPr>
            <p:cNvPr id="39" name="Text Box 48"/>
            <p:cNvSpPr txBox="1">
              <a:spLocks noChangeArrowheads="1"/>
            </p:cNvSpPr>
            <p:nvPr/>
          </p:nvSpPr>
          <p:spPr bwMode="auto">
            <a:xfrm>
              <a:off x="1561" y="2192"/>
              <a:ext cx="66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sz="2400" u="none" dirty="0">
                  <a:latin typeface="Times New Roman" panose="02020603050405020304" pitchFamily="18" charset="0"/>
                </a:rPr>
                <a:t>猎手</a:t>
              </a:r>
              <a:r>
                <a:rPr lang="en-US" altLang="zh-CN" sz="2400" u="none" dirty="0">
                  <a:latin typeface="Times New Roman" panose="02020603050405020304" pitchFamily="18" charset="0"/>
                </a:rPr>
                <a:t>B</a:t>
              </a:r>
              <a:endParaRPr lang="zh-CN" altLang="en-US" sz="2400" u="none" dirty="0">
                <a:latin typeface="Times New Roman" panose="02020603050405020304" pitchFamily="18" charset="0"/>
              </a:endParaRPr>
            </a:p>
          </p:txBody>
        </p:sp>
      </p:grpSp>
      <p:cxnSp>
        <p:nvCxnSpPr>
          <p:cNvPr id="41" name="直接连接符 40"/>
          <p:cNvCxnSpPr/>
          <p:nvPr/>
        </p:nvCxnSpPr>
        <p:spPr>
          <a:xfrm>
            <a:off x="4750896" y="5031521"/>
            <a:ext cx="2202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>
            <a:off x="6338331" y="5862372"/>
            <a:ext cx="2202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>
            <a:off x="6797852" y="5862372"/>
            <a:ext cx="2202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4305301" y="5031521"/>
            <a:ext cx="2202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307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博弈均衡与信念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嵌套逻辑和高阶推理</a:t>
            </a:r>
            <a:r>
              <a:rPr lang="en-US" altLang="zh-CN" dirty="0"/>
              <a:t>——</a:t>
            </a:r>
            <a:r>
              <a:rPr lang="zh-CN" altLang="en-US" dirty="0"/>
              <a:t>多均衡的选择问题</a:t>
            </a:r>
            <a:endParaRPr lang="en-US" altLang="zh-CN" dirty="0"/>
          </a:p>
          <a:p>
            <a:pPr lvl="1"/>
            <a:r>
              <a:rPr lang="zh-CN" altLang="en-US" dirty="0"/>
              <a:t>如何预测哪个均衡会出现？从</a:t>
            </a:r>
            <a:r>
              <a:rPr lang="en-US" altLang="zh-CN" dirty="0"/>
              <a:t>A</a:t>
            </a:r>
            <a:r>
              <a:rPr lang="zh-CN" altLang="en-US" dirty="0"/>
              <a:t>的视角出发</a:t>
            </a:r>
            <a:endParaRPr lang="en-US" altLang="zh-CN" dirty="0"/>
          </a:p>
          <a:p>
            <a:pPr lvl="2"/>
            <a:r>
              <a:rPr lang="en-US" altLang="zh-CN" dirty="0"/>
              <a:t>A</a:t>
            </a:r>
            <a:r>
              <a:rPr lang="zh-CN" altLang="en-US" dirty="0"/>
              <a:t>选“鹿”还是“兔”取决于</a:t>
            </a:r>
            <a:r>
              <a:rPr lang="en-US" altLang="zh-CN" u="sng" dirty="0"/>
              <a:t>B</a:t>
            </a:r>
            <a:r>
              <a:rPr lang="zh-CN" altLang="en-US" u="sng" dirty="0"/>
              <a:t>选什么</a:t>
            </a:r>
            <a:endParaRPr lang="en-US" altLang="zh-CN" u="sng" dirty="0"/>
          </a:p>
          <a:p>
            <a:pPr lvl="2"/>
            <a:r>
              <a:rPr lang="en-US" altLang="zh-CN" dirty="0"/>
              <a:t>B</a:t>
            </a:r>
            <a:r>
              <a:rPr lang="zh-CN" altLang="en-US" dirty="0"/>
              <a:t>选“鹿”还是“兔”取决于</a:t>
            </a:r>
            <a:r>
              <a:rPr lang="en-US" altLang="zh-CN" u="sng" dirty="0"/>
              <a:t>B</a:t>
            </a:r>
            <a:r>
              <a:rPr lang="zh-CN" altLang="en-US" u="sng" dirty="0"/>
              <a:t>认为</a:t>
            </a:r>
            <a:r>
              <a:rPr lang="en-US" altLang="zh-CN" u="sng" dirty="0"/>
              <a:t>A</a:t>
            </a:r>
            <a:r>
              <a:rPr lang="zh-CN" altLang="en-US" u="sng" dirty="0"/>
              <a:t>选什么</a:t>
            </a:r>
            <a:endParaRPr lang="en-US" altLang="zh-CN" u="sng" dirty="0"/>
          </a:p>
          <a:p>
            <a:pPr lvl="2"/>
            <a:r>
              <a:rPr lang="en-US" altLang="zh-CN" dirty="0"/>
              <a:t>A</a:t>
            </a:r>
            <a:r>
              <a:rPr lang="zh-CN" altLang="en-US" dirty="0"/>
              <a:t>选“鹿”还是“兔”取决于</a:t>
            </a:r>
            <a:r>
              <a:rPr lang="en-US" altLang="zh-CN" u="sng" dirty="0"/>
              <a:t>A</a:t>
            </a:r>
            <a:r>
              <a:rPr lang="zh-CN" altLang="en-US" u="sng" dirty="0"/>
              <a:t>认为</a:t>
            </a:r>
            <a:r>
              <a:rPr lang="en-US" altLang="zh-CN" u="sng" dirty="0"/>
              <a:t>B</a:t>
            </a:r>
            <a:r>
              <a:rPr lang="zh-CN" altLang="en-US" u="sng" dirty="0"/>
              <a:t>认为</a:t>
            </a:r>
            <a:r>
              <a:rPr lang="en-US" altLang="zh-CN" u="sng" dirty="0"/>
              <a:t>A</a:t>
            </a:r>
            <a:r>
              <a:rPr lang="zh-CN" altLang="en-US" u="sng" dirty="0"/>
              <a:t>选什么</a:t>
            </a:r>
            <a:endParaRPr lang="en-US" altLang="zh-CN" u="sng" dirty="0"/>
          </a:p>
          <a:p>
            <a:pPr lvl="2"/>
            <a:r>
              <a:rPr lang="en-US" altLang="zh-CN" dirty="0"/>
              <a:t>……</a:t>
            </a:r>
          </a:p>
          <a:p>
            <a:r>
              <a:rPr lang="zh-CN" altLang="en-US" dirty="0"/>
              <a:t>信念（</a:t>
            </a:r>
            <a:r>
              <a:rPr lang="en-US" altLang="zh-CN" dirty="0"/>
              <a:t>belief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信念是指对博弈相关信息（行动、收益）的判断</a:t>
            </a:r>
            <a:endParaRPr lang="en-US" altLang="zh-CN" dirty="0"/>
          </a:p>
          <a:p>
            <a:pPr lvl="1"/>
            <a:r>
              <a:rPr lang="zh-CN" altLang="en-US" dirty="0"/>
              <a:t>高阶信念是对信念的判断：</a:t>
            </a:r>
            <a:r>
              <a:rPr lang="en-US" altLang="zh-CN" dirty="0"/>
              <a:t>A</a:t>
            </a:r>
            <a:r>
              <a:rPr lang="zh-CN" altLang="en-US" dirty="0"/>
              <a:t>认为</a:t>
            </a:r>
            <a:r>
              <a:rPr lang="en-US" altLang="zh-CN" dirty="0"/>
              <a:t>B</a:t>
            </a:r>
            <a:r>
              <a:rPr lang="zh-CN" altLang="en-US" dirty="0"/>
              <a:t>认为</a:t>
            </a:r>
            <a:r>
              <a:rPr lang="en-US" altLang="zh-CN" dirty="0"/>
              <a:t>……</a:t>
            </a:r>
          </a:p>
          <a:p>
            <a:pPr lvl="1"/>
            <a:r>
              <a:rPr lang="zh-CN" altLang="en-US" dirty="0"/>
              <a:t>高阶信念是博弈决策交互性的结果</a:t>
            </a:r>
            <a:endParaRPr lang="en-US" altLang="zh-CN" dirty="0"/>
          </a:p>
          <a:p>
            <a:pPr lvl="2"/>
            <a:r>
              <a:rPr lang="zh-CN" altLang="en-US" dirty="0"/>
              <a:t>我的决策取决于你的决策；你的决策也取决于我的决策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6523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高阶信念与共同知识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/>
              <a:t>高阶信念从何而来？脏脸博弈的例子</a:t>
            </a:r>
            <a:endParaRPr lang="en-US" altLang="zh-CN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三个人相视而坐，他们事先知道每个人的脸可能是</a:t>
            </a:r>
            <a:r>
              <a:rPr lang="zh-CN" altLang="en-US" sz="2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脏的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也可能是</a:t>
            </a:r>
            <a:r>
              <a:rPr lang="zh-CN" altLang="en-US" sz="2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干净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的，但是每个人只能看到另外两个人的脸，看不到自己的脸。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	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假设三个人的脸都是脏的。一个旁观者问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：“你知道你们三个人脸的状态吗？”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回答不知道。再问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也回答不知道。问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也同样。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	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假设旁观者说道“你们至少有一个人脸是脏的。”此时，他再依此问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，仍得到回答不知道。但是，当他问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的时候，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便知道三个人脸均是脏的。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	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为什么？</a:t>
            </a:r>
            <a:endParaRPr 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1731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高阶信念与共同知识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高阶信念从何而来？脏脸博弈的例子</a:t>
            </a:r>
            <a:endParaRPr lang="en-US" altLang="zh-CN" dirty="0"/>
          </a:p>
          <a:p>
            <a:pPr marL="0" lvl="0" indent="0">
              <a:buNone/>
            </a:pPr>
            <a:r>
              <a:rPr lang="zh-CN" altLang="en-US" sz="20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我们可以将所有可能状态写为</a:t>
            </a:r>
            <a:endParaRPr lang="en-US" altLang="zh-CN" sz="200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>
              <a:buNone/>
            </a:pPr>
            <a:r>
              <a:rPr lang="en-US" altLang="zh-CN" sz="18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{</a:t>
            </a:r>
            <a:r>
              <a:rPr lang="zh-CN" altLang="en-US" sz="18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脏脏脏</a:t>
            </a:r>
            <a:r>
              <a:rPr lang="zh-CN" altLang="en-US" sz="18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，净脏脏，脏净脏，脏脏净，净净脏，净脏净，脏净净，净净净</a:t>
            </a:r>
            <a:r>
              <a:rPr lang="en-US" altLang="zh-CN" sz="180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}</a:t>
            </a:r>
            <a:endParaRPr lang="en-US" dirty="0"/>
          </a:p>
          <a:p>
            <a:pPr marL="0" indent="0">
              <a:buNone/>
            </a:pP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在旁观者说话后：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仅在看到两个干净的脸时才知道所有人脸的状态。他此时应该不知道，因为他看到了两个脏脸。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听到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不知道，说明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肯定没有看到两个干净脸。这意味着，如果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看到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的脸是干净的，那么他一定知道自己的脸是脏的。由于他看到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的脸是脏的，那么他也应该回答不知道。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听到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都不知道，那么便排除了（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BC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干净）和（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干净）两种可能。唯一的可能便是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是脏的，即真实状态是“脏脏脏”。</a:t>
            </a:r>
            <a:endParaRPr 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28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高阶信念与共同知识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脏脸博弈的启示</a:t>
            </a:r>
            <a:endParaRPr lang="en-US" altLang="zh-CN" dirty="0"/>
          </a:p>
          <a:p>
            <a:pPr lvl="1"/>
            <a:r>
              <a:rPr lang="zh-CN" altLang="en-US" dirty="0"/>
              <a:t>“至少有一个脏脸”这件事在旁观者说话之前</a:t>
            </a:r>
            <a:r>
              <a:rPr lang="zh-CN" altLang="en-US" dirty="0">
                <a:solidFill>
                  <a:srgbClr val="FF0000"/>
                </a:solidFill>
              </a:rPr>
              <a:t>所有人也都知道</a:t>
            </a:r>
            <a:r>
              <a:rPr lang="zh-CN" altLang="en-US" dirty="0"/>
              <a:t>。从这个意义上讲，旁观者说了句“</a:t>
            </a:r>
            <a:r>
              <a:rPr lang="zh-CN" altLang="en-US" dirty="0">
                <a:solidFill>
                  <a:srgbClr val="FF0000"/>
                </a:solidFill>
              </a:rPr>
              <a:t>废话</a:t>
            </a:r>
            <a:r>
              <a:rPr lang="zh-CN" altLang="en-US" dirty="0"/>
              <a:t>”</a:t>
            </a:r>
            <a:endParaRPr lang="en-US" altLang="zh-CN" dirty="0"/>
          </a:p>
          <a:p>
            <a:pPr lvl="1"/>
            <a:r>
              <a:rPr lang="zh-CN" altLang="en-US" dirty="0"/>
              <a:t>只有在旁观者说了“废话”以后，</a:t>
            </a:r>
            <a:r>
              <a:rPr lang="en-US" altLang="zh-CN" dirty="0"/>
              <a:t>C</a:t>
            </a:r>
            <a:r>
              <a:rPr lang="zh-CN" altLang="en-US" dirty="0"/>
              <a:t>才有可能知道真实状态</a:t>
            </a:r>
            <a:r>
              <a:rPr lang="en-US" altLang="zh-CN" dirty="0"/>
              <a:t>——</a:t>
            </a:r>
            <a:r>
              <a:rPr lang="zh-CN" altLang="en-US" dirty="0">
                <a:solidFill>
                  <a:srgbClr val="FF0000"/>
                </a:solidFill>
              </a:rPr>
              <a:t>废话很重要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zh-CN" altLang="en-US" dirty="0">
                <a:solidFill>
                  <a:srgbClr val="C00000"/>
                </a:solidFill>
              </a:rPr>
              <a:t>公共信息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rgbClr val="C00000"/>
                </a:solidFill>
              </a:rPr>
              <a:t>私人信息</a:t>
            </a:r>
            <a:r>
              <a:rPr lang="zh-CN" altLang="en-US" dirty="0"/>
              <a:t>的区别：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公共信息不仅每个人知道，每个人还知道别人也知道，知道别人也知道自己知道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……</a:t>
            </a:r>
          </a:p>
          <a:p>
            <a:r>
              <a:rPr lang="zh-CN" altLang="en-US" dirty="0"/>
              <a:t>共同知识</a:t>
            </a:r>
            <a:endParaRPr lang="en-US" altLang="zh-CN" dirty="0"/>
          </a:p>
          <a:p>
            <a:pPr lvl="1"/>
            <a:r>
              <a:rPr lang="zh-CN" altLang="en-US" dirty="0"/>
              <a:t>所有人知道，所有人知道所有人知道，</a:t>
            </a:r>
            <a:r>
              <a:rPr lang="en-US" altLang="zh-CN" dirty="0"/>
              <a:t>……</a:t>
            </a:r>
            <a:r>
              <a:rPr lang="zh-CN" altLang="en-US" dirty="0"/>
              <a:t>（无穷阶都成立）的知识</a:t>
            </a:r>
            <a:endParaRPr lang="en-US" altLang="zh-CN" dirty="0"/>
          </a:p>
          <a:p>
            <a:pPr lvl="1"/>
            <a:r>
              <a:rPr lang="zh-CN" altLang="en-US" dirty="0"/>
              <a:t>和博弈论有什么关系？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29537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古诺均衡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zh-CN" altLang="en-US" dirty="0"/>
                  <a:t>市场价格：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dirty="0"/>
                  <a:t>，其中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zh-CN" altLang="en-US" dirty="0"/>
                  <a:t>为市场容量，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dirty="0"/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dirty="0"/>
                  <a:t>分别表示厂商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和</a:t>
                </a:r>
                <a:r>
                  <a:rPr lang="en-US" altLang="zh-CN" dirty="0"/>
                  <a:t>2</a:t>
                </a:r>
                <a:r>
                  <a:rPr lang="zh-CN" altLang="en-US" dirty="0"/>
                  <a:t>的产出。边际生产成本：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dirty="0"/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dirty="0"/>
                  <a:t>。假设厂商仅知道自己的生产成本。</a:t>
                </a:r>
                <a:endParaRPr lang="en-US" altLang="zh-CN" dirty="0"/>
              </a:p>
              <a:p>
                <a:r>
                  <a:rPr lang="zh-CN" altLang="en-US" dirty="0"/>
                  <a:t>考察单人决策，厂商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zh-CN" altLang="en-US" i="1" dirty="0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dirty="0"/>
                  <a:t>最优反应函数：</a:t>
                </a:r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)/2</m:t>
                      </m:r>
                    </m:oMath>
                  </m:oMathPara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dirty="0"/>
                  <a:t>为厂商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“猜测”对手的产量；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为什么需要猜测？因为对手产量不是事前给定的。</a:t>
                </a:r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zh-CN" altLang="en-US" i="1" dirty="0">
                        <a:latin typeface="Cambria Math" panose="02040503050406030204" pitchFamily="18" charset="0"/>
                      </a:rPr>
                      <m:t>是</m:t>
                    </m:r>
                  </m:oMath>
                </a14:m>
                <a:r>
                  <a:rPr lang="zh-CN" altLang="en-US" dirty="0"/>
                  <a:t>事前给定的，即厂商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CN" altLang="en-US" dirty="0"/>
                  <a:t>自己知道自己的生产成本</a:t>
                </a:r>
                <a:endParaRPr lang="en-US" altLang="zh-CN" dirty="0"/>
              </a:p>
              <a:p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59" t="-23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37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古诺均衡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dirty="0"/>
                  <a:t>是对手的最优选择的结果，即</a:t>
                </a:r>
                <a:endParaRPr lang="en-US" altLang="zh-CN" dirty="0"/>
              </a:p>
              <a:p>
                <a:pPr marL="0" indent="0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i="1" dirty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zh-CN" i="1" dirty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CN" i="1" dirty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̿"/>
                              <m:ctrlPr>
                                <a:rPr lang="en-US" altLang="zh-CN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b="0" i="1" dirty="0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i="1" dirty="0">
                          <a:latin typeface="Cambria Math" panose="02040503050406030204" pitchFamily="18" charset="0"/>
                        </a:rPr>
                        <m:t>)/2</m:t>
                      </m:r>
                    </m:oMath>
                  </m:oMathPara>
                </a14:m>
                <a:endParaRPr lang="en-US" altLang="zh-CN" dirty="0"/>
              </a:p>
              <a:p>
                <a:pPr lvl="1">
                  <a:spcAft>
                    <a:spcPts val="6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̿"/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zh-CN" altLang="en-US" dirty="0"/>
                  <a:t>为厂商</a:t>
                </a:r>
                <a:r>
                  <a:rPr lang="en-US" altLang="zh-CN" dirty="0"/>
                  <a:t>2</a:t>
                </a:r>
                <a:r>
                  <a:rPr lang="zh-CN" altLang="en-US" dirty="0"/>
                  <a:t>“猜测”的厂商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的产量；</a:t>
                </a:r>
                <a:endParaRPr lang="en-US" altLang="zh-CN" dirty="0"/>
              </a:p>
              <a:p>
                <a:pPr lvl="1">
                  <a:spcAft>
                    <a:spcPts val="6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zh-CN" altLang="en-US" i="1" dirty="0">
                        <a:latin typeface="Cambria Math" panose="02040503050406030204" pitchFamily="18" charset="0"/>
                      </a:rPr>
                      <m:t>为</m:t>
                    </m:r>
                  </m:oMath>
                </a14:m>
                <a:r>
                  <a:rPr lang="zh-CN" altLang="en-US" dirty="0"/>
                  <a:t>厂商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“猜测”厂商</a:t>
                </a:r>
                <a:r>
                  <a:rPr lang="en-US" altLang="zh-CN" dirty="0"/>
                  <a:t>2</a:t>
                </a:r>
                <a:r>
                  <a:rPr lang="zh-CN" altLang="en-US" dirty="0"/>
                  <a:t>的生产成本。</a:t>
                </a:r>
                <a:endParaRPr lang="en-US" altLang="zh-CN" dirty="0"/>
              </a:p>
              <a:p>
                <a:pPr>
                  <a:spcAft>
                    <a:spcPts val="600"/>
                  </a:spcAft>
                </a:pPr>
                <a:r>
                  <a:rPr lang="zh-CN" altLang="en-US" dirty="0"/>
                  <a:t>决策的相互依赖：</a:t>
                </a:r>
                <a:r>
                  <a:rPr lang="zh-CN" altLang="en-US" b="1" u="sng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博弈的互动性</a:t>
                </a:r>
                <a:endParaRPr lang="en-US" altLang="zh-CN" b="1" u="sng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lvl="1">
                  <a:spcAft>
                    <a:spcPts val="600"/>
                  </a:spcAft>
                </a:pPr>
                <a:r>
                  <a:rPr lang="zh-CN" altLang="en-US" dirty="0"/>
                  <a:t>此过程无穷无尽</a:t>
                </a:r>
                <a:endParaRPr lang="en-US" altLang="zh-CN" dirty="0"/>
              </a:p>
              <a:p>
                <a:pPr lvl="1">
                  <a:spcAft>
                    <a:spcPts val="600"/>
                  </a:spcAft>
                </a:pPr>
                <a:r>
                  <a:rPr lang="zh-CN" altLang="en-US" dirty="0"/>
                  <a:t>如何“均衡”？</a:t>
                </a:r>
                <a:endParaRPr lang="en-US" altLang="zh-CN" dirty="0"/>
              </a:p>
              <a:p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6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7264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559</TotalTime>
  <Words>970</Words>
  <Application>Microsoft Office PowerPoint</Application>
  <PresentationFormat>全屏显示(4:3)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等线</vt:lpstr>
      <vt:lpstr>等线 Light</vt:lpstr>
      <vt:lpstr>黑体</vt:lpstr>
      <vt:lpstr>楷体</vt:lpstr>
      <vt:lpstr>宋体</vt:lpstr>
      <vt:lpstr>Arial</vt:lpstr>
      <vt:lpstr>Calibri</vt:lpstr>
      <vt:lpstr>Calibri Light</vt:lpstr>
      <vt:lpstr>Cambria Math</vt:lpstr>
      <vt:lpstr>Tahoma</vt:lpstr>
      <vt:lpstr>Times New Roman</vt:lpstr>
      <vt:lpstr>Office 主题​​</vt:lpstr>
      <vt:lpstr>博弈论中的信息与知识</vt:lpstr>
      <vt:lpstr>博弈中的信息与知识</vt:lpstr>
      <vt:lpstr>博弈均衡</vt:lpstr>
      <vt:lpstr>博弈均衡与信念</vt:lpstr>
      <vt:lpstr>高阶信念与共同知识</vt:lpstr>
      <vt:lpstr>高阶信念与共同知识</vt:lpstr>
      <vt:lpstr>高阶信念与共同知识</vt:lpstr>
      <vt:lpstr>古诺均衡</vt:lpstr>
      <vt:lpstr>古诺均衡</vt:lpstr>
      <vt:lpstr>古诺均衡</vt:lpstr>
      <vt:lpstr>博弈均衡概念</vt:lpstr>
      <vt:lpstr>共同知识的脆弱性</vt:lpstr>
      <vt:lpstr>日常生活中的共同知识</vt:lpstr>
      <vt:lpstr>不完全信息博弈的困难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博弈论中的信息与知识</dc:title>
  <dc:creator>王麒植</dc:creator>
  <cp:lastModifiedBy>王 麒植</cp:lastModifiedBy>
  <cp:revision>27</cp:revision>
  <dcterms:created xsi:type="dcterms:W3CDTF">2017-03-10T07:33:04Z</dcterms:created>
  <dcterms:modified xsi:type="dcterms:W3CDTF">2020-03-29T12:27:27Z</dcterms:modified>
</cp:coreProperties>
</file>