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0" r:id="rId16"/>
    <p:sldId id="271" r:id="rId17"/>
    <p:sldId id="274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2" y="1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D7D8-8516-462B-A7F4-78A52013383F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014D-017E-413A-8B5D-E6DA4489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9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D7D8-8516-462B-A7F4-78A52013383F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014D-017E-413A-8B5D-E6DA4489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0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D7D8-8516-462B-A7F4-78A52013383F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014D-017E-413A-8B5D-E6DA4489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>
            <a:lvl1pPr>
              <a:defRPr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81873"/>
            <a:ext cx="12192000" cy="5301465"/>
          </a:xfrm>
        </p:spPr>
        <p:txBody>
          <a:bodyPr/>
          <a:lstStyle>
            <a:lvl1pPr>
              <a:spcBef>
                <a:spcPts val="1800"/>
              </a:spcBef>
              <a:defRPr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>
              <a:spcBef>
                <a:spcPts val="1200"/>
              </a:spcBef>
              <a:defRPr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91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D7D8-8516-462B-A7F4-78A52013383F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014D-017E-413A-8B5D-E6DA4489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245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D7D8-8516-462B-A7F4-78A52013383F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014D-017E-413A-8B5D-E6DA4489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45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D7D8-8516-462B-A7F4-78A52013383F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014D-017E-413A-8B5D-E6DA4489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33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D7D8-8516-462B-A7F4-78A52013383F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014D-017E-413A-8B5D-E6DA4489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7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D7D8-8516-462B-A7F4-78A52013383F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014D-017E-413A-8B5D-E6DA4489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19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D7D8-8516-462B-A7F4-78A52013383F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014D-017E-413A-8B5D-E6DA4489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532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D7D8-8516-462B-A7F4-78A52013383F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014D-017E-413A-8B5D-E6DA4489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00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DD7D8-8516-462B-A7F4-78A52013383F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B014D-017E-413A-8B5D-E6DA4489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84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br>
              <a:rPr lang="en-US" altLang="zh-CN" dirty="0"/>
            </a:br>
            <a:r>
              <a:rPr lang="en-US" altLang="zh-CN" dirty="0"/>
              <a:t>SPNE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王麒植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023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讲授思路</a:t>
            </a:r>
            <a:endParaRPr lang="en-US" altLang="zh-CN" dirty="0"/>
          </a:p>
          <a:p>
            <a:pPr lvl="1"/>
            <a:r>
              <a:rPr lang="zh-CN" altLang="en-US" dirty="0"/>
              <a:t>余下时间我们先讲如何解，再讲此解与纳什均衡的关系</a:t>
            </a:r>
            <a:endParaRPr lang="en-US" altLang="zh-CN" dirty="0"/>
          </a:p>
          <a:p>
            <a:pPr lvl="1"/>
            <a:r>
              <a:rPr lang="zh-CN" altLang="en-US" dirty="0"/>
              <a:t>所以首先抛开之前的知识，从直觉上理解</a:t>
            </a:r>
            <a:endParaRPr lang="en-US" altLang="zh-CN" dirty="0"/>
          </a:p>
          <a:p>
            <a:r>
              <a:rPr lang="zh-CN" altLang="en-US" dirty="0"/>
              <a:t>解法：</a:t>
            </a:r>
            <a:endParaRPr lang="en-US" altLang="zh-CN" dirty="0"/>
          </a:p>
          <a:p>
            <a:pPr lvl="1"/>
            <a:r>
              <a:rPr lang="zh-CN" altLang="en-US" dirty="0"/>
              <a:t>逆向归纳法（逆推法）</a:t>
            </a:r>
            <a:endParaRPr lang="en-US" altLang="zh-CN" dirty="0"/>
          </a:p>
          <a:p>
            <a:pPr lvl="1"/>
            <a:r>
              <a:rPr lang="zh-CN" altLang="en-US" dirty="0"/>
              <a:t>实质思路：“深谋远虑”</a:t>
            </a:r>
            <a:endParaRPr lang="en-US" altLang="zh-CN" dirty="0"/>
          </a:p>
          <a:p>
            <a:pPr lvl="2"/>
            <a:r>
              <a:rPr lang="zh-CN" altLang="en-US" dirty="0">
                <a:latin typeface="宋体" panose="02010600030101010101" pitchFamily="2" charset="-122"/>
              </a:rPr>
              <a:t>重复剔除劣战略过程在扩展式博弈上的扩展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2"/>
            <a:r>
              <a:rPr lang="zh-CN" altLang="en-US" dirty="0">
                <a:latin typeface="宋体" panose="02010600030101010101" pitchFamily="2" charset="-122"/>
              </a:rPr>
              <a:t>从最后一个决策结开始依次剔除掉每个子博弈的劣战略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2"/>
            <a:r>
              <a:rPr lang="zh-CN" altLang="en-US" dirty="0">
                <a:latin typeface="宋体" panose="02010600030101010101" pitchFamily="2" charset="-122"/>
              </a:rPr>
              <a:t>最后生存下来的即是“均衡”</a:t>
            </a:r>
            <a:endParaRPr lang="en-US" altLang="zh-CN" dirty="0">
              <a:latin typeface="宋体" panose="02010600030101010101" pitchFamily="2" charset="-122"/>
            </a:endParaRPr>
          </a:p>
          <a:p>
            <a:pPr marL="457200" lvl="1" indent="0">
              <a:buNone/>
            </a:pPr>
            <a:endParaRPr lang="en-US" altLang="zh-CN" dirty="0">
              <a:latin typeface="宋体" panose="02010600030101010101" pitchFamily="2" charset="-122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6717196" y="2850333"/>
            <a:ext cx="3810000" cy="2097088"/>
            <a:chOff x="816" y="2033"/>
            <a:chExt cx="2400" cy="1321"/>
          </a:xfrm>
        </p:grpSpPr>
        <p:sp>
          <p:nvSpPr>
            <p:cNvPr id="7" name="Oval 3"/>
            <p:cNvSpPr>
              <a:spLocks noChangeArrowheads="1"/>
            </p:cNvSpPr>
            <p:nvPr/>
          </p:nvSpPr>
          <p:spPr bwMode="auto">
            <a:xfrm>
              <a:off x="816" y="2544"/>
              <a:ext cx="480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8" name="Line 4"/>
            <p:cNvSpPr>
              <a:spLocks noChangeShapeType="1"/>
            </p:cNvSpPr>
            <p:nvPr/>
          </p:nvSpPr>
          <p:spPr bwMode="auto">
            <a:xfrm flipV="1">
              <a:off x="1296" y="2256"/>
              <a:ext cx="72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1296" y="2736"/>
              <a:ext cx="768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1488" y="216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软</a:t>
              </a:r>
            </a:p>
          </p:txBody>
        </p:sp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1440" y="2928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脆</a:t>
              </a:r>
            </a:p>
          </p:txBody>
        </p:sp>
        <p:sp>
          <p:nvSpPr>
            <p:cNvPr id="23" name="Text Box 19"/>
            <p:cNvSpPr txBox="1">
              <a:spLocks noChangeArrowheads="1"/>
            </p:cNvSpPr>
            <p:nvPr/>
          </p:nvSpPr>
          <p:spPr bwMode="auto">
            <a:xfrm>
              <a:off x="2016" y="2033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b="1" u="none" dirty="0">
                  <a:latin typeface="Tahoma" panose="020B0604030504040204" pitchFamily="34" charset="0"/>
                </a:rPr>
                <a:t>（</a:t>
              </a:r>
              <a:r>
                <a:rPr lang="zh-CN" altLang="en-US" sz="2000" b="1" u="none" dirty="0">
                  <a:latin typeface="Tahoma" panose="020B0604030504040204" pitchFamily="34" charset="0"/>
                </a:rPr>
                <a:t>10，</a:t>
              </a:r>
              <a:r>
                <a:rPr lang="zh-CN" altLang="en-US" sz="2000" b="1" u="none" dirty="0">
                  <a:solidFill>
                    <a:srgbClr val="FF0000"/>
                  </a:solidFill>
                  <a:latin typeface="Tahoma" panose="020B0604030504040204" pitchFamily="34" charset="0"/>
                </a:rPr>
                <a:t>20</a:t>
              </a:r>
              <a:r>
                <a:rPr lang="zh-CN" altLang="en-US" sz="2000" b="1" u="none" dirty="0">
                  <a:latin typeface="Tahoma" panose="020B0604030504040204" pitchFamily="34" charset="0"/>
                </a:rPr>
                <a:t>）</a:t>
              </a:r>
            </a:p>
          </p:txBody>
        </p:sp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2064" y="3104"/>
              <a:ext cx="11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b="1" u="none" dirty="0">
                  <a:latin typeface="Tahoma" panose="020B0604030504040204" pitchFamily="34" charset="0"/>
                </a:rPr>
                <a:t>（20，</a:t>
              </a:r>
              <a:r>
                <a:rPr lang="zh-CN" altLang="en-US" sz="2000" b="1" u="none" dirty="0">
                  <a:solidFill>
                    <a:schemeClr val="accent6">
                      <a:lumMod val="75000"/>
                    </a:schemeClr>
                  </a:solidFill>
                  <a:latin typeface="Tahoma" panose="020B0604030504040204" pitchFamily="34" charset="0"/>
                </a:rPr>
                <a:t>10</a:t>
              </a:r>
              <a:r>
                <a:rPr lang="zh-CN" altLang="en-US" sz="2000" b="1" u="none" dirty="0">
                  <a:latin typeface="Tahoma" panose="020B0604030504040204" pitchFamily="34" charset="0"/>
                </a:rPr>
                <a:t>）</a:t>
              </a:r>
            </a:p>
          </p:txBody>
        </p:sp>
      </p:grpSp>
      <p:sp>
        <p:nvSpPr>
          <p:cNvPr id="4" name="椭圆 3"/>
          <p:cNvSpPr/>
          <p:nvPr/>
        </p:nvSpPr>
        <p:spPr>
          <a:xfrm>
            <a:off x="8698396" y="4222233"/>
            <a:ext cx="1618421" cy="110592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08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讲授思路</a:t>
            </a:r>
            <a:endParaRPr lang="en-US" altLang="zh-CN" dirty="0"/>
          </a:p>
          <a:p>
            <a:pPr lvl="1"/>
            <a:r>
              <a:rPr lang="zh-CN" altLang="en-US" dirty="0"/>
              <a:t>余下时间我们先讲如何解，再讲此解与纳什均衡的关系</a:t>
            </a:r>
            <a:endParaRPr lang="en-US" altLang="zh-CN" dirty="0"/>
          </a:p>
          <a:p>
            <a:pPr lvl="1"/>
            <a:r>
              <a:rPr lang="zh-CN" altLang="en-US" dirty="0"/>
              <a:t>所以首先抛开之前的知识，从直觉上理解</a:t>
            </a:r>
            <a:endParaRPr lang="en-US" altLang="zh-CN" dirty="0"/>
          </a:p>
          <a:p>
            <a:r>
              <a:rPr lang="zh-CN" altLang="en-US" dirty="0"/>
              <a:t>解法：</a:t>
            </a:r>
            <a:endParaRPr lang="en-US" altLang="zh-CN" dirty="0"/>
          </a:p>
          <a:p>
            <a:pPr lvl="1"/>
            <a:r>
              <a:rPr lang="zh-CN" altLang="en-US" dirty="0"/>
              <a:t>逆向归纳法（逆推法）</a:t>
            </a:r>
            <a:endParaRPr lang="en-US" altLang="zh-CN" dirty="0"/>
          </a:p>
          <a:p>
            <a:pPr lvl="1"/>
            <a:r>
              <a:rPr lang="zh-CN" altLang="en-US" dirty="0"/>
              <a:t>实质思路：“深谋远虑”</a:t>
            </a:r>
            <a:endParaRPr lang="en-US" altLang="zh-CN" dirty="0"/>
          </a:p>
          <a:p>
            <a:pPr lvl="2"/>
            <a:r>
              <a:rPr lang="zh-CN" altLang="en-US" dirty="0">
                <a:latin typeface="宋体" panose="02010600030101010101" pitchFamily="2" charset="-122"/>
              </a:rPr>
              <a:t>重复剔除劣战略过程在扩展式博弈上的扩展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2"/>
            <a:r>
              <a:rPr lang="zh-CN" altLang="en-US" dirty="0">
                <a:latin typeface="宋体" panose="02010600030101010101" pitchFamily="2" charset="-122"/>
              </a:rPr>
              <a:t>从最后一个决策结开始依次剔除掉每个子博弈的劣战略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2"/>
            <a:r>
              <a:rPr lang="zh-CN" altLang="en-US" dirty="0">
                <a:latin typeface="宋体" panose="02010600030101010101" pitchFamily="2" charset="-122"/>
              </a:rPr>
              <a:t>最后生存下来的即是“均衡”</a:t>
            </a:r>
            <a:endParaRPr lang="en-US" altLang="zh-CN" dirty="0">
              <a:latin typeface="宋体" panose="02010600030101010101" pitchFamily="2" charset="-122"/>
            </a:endParaRPr>
          </a:p>
          <a:p>
            <a:pPr marL="457200" lvl="1" indent="0">
              <a:buNone/>
            </a:pPr>
            <a:endParaRPr lang="en-US" altLang="zh-CN" dirty="0">
              <a:latin typeface="宋体" panose="02010600030101010101" pitchFamily="2" charset="-122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6717196" y="1908945"/>
            <a:ext cx="5791200" cy="3581400"/>
            <a:chOff x="816" y="1440"/>
            <a:chExt cx="3648" cy="2256"/>
          </a:xfrm>
        </p:grpSpPr>
        <p:sp>
          <p:nvSpPr>
            <p:cNvPr id="7" name="Oval 3"/>
            <p:cNvSpPr>
              <a:spLocks noChangeArrowheads="1"/>
            </p:cNvSpPr>
            <p:nvPr/>
          </p:nvSpPr>
          <p:spPr bwMode="auto">
            <a:xfrm>
              <a:off x="816" y="2544"/>
              <a:ext cx="480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8" name="Line 4"/>
            <p:cNvSpPr>
              <a:spLocks noChangeShapeType="1"/>
            </p:cNvSpPr>
            <p:nvPr/>
          </p:nvSpPr>
          <p:spPr bwMode="auto">
            <a:xfrm flipV="1">
              <a:off x="1296" y="2256"/>
              <a:ext cx="72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1296" y="2736"/>
              <a:ext cx="768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2016" y="2064"/>
              <a:ext cx="480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2064" y="3024"/>
              <a:ext cx="480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V="1">
              <a:off x="2400" y="1632"/>
              <a:ext cx="72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2448" y="3312"/>
              <a:ext cx="72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2448" y="2256"/>
              <a:ext cx="768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 flipV="1">
              <a:off x="2544" y="2832"/>
              <a:ext cx="67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1488" y="216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软</a:t>
              </a:r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2400" y="1632"/>
              <a:ext cx="4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软</a:t>
              </a:r>
            </a:p>
          </p:txBody>
        </p:sp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1440" y="2928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脆</a:t>
              </a:r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2544" y="2352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脆</a:t>
              </a:r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2544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软</a:t>
              </a:r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2496" y="340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脆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3168" y="1440"/>
              <a:ext cx="11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b="1" u="none">
                  <a:latin typeface="Tahoma" panose="020B0604030504040204" pitchFamily="34" charset="0"/>
                </a:rPr>
                <a:t>（0，0）</a:t>
              </a:r>
            </a:p>
          </p:txBody>
        </p:sp>
        <p:sp>
          <p:nvSpPr>
            <p:cNvPr id="23" name="Text Box 19"/>
            <p:cNvSpPr txBox="1">
              <a:spLocks noChangeArrowheads="1"/>
            </p:cNvSpPr>
            <p:nvPr/>
          </p:nvSpPr>
          <p:spPr bwMode="auto">
            <a:xfrm>
              <a:off x="3120" y="2208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b="1" u="none">
                  <a:latin typeface="Tahoma" panose="020B0604030504040204" pitchFamily="34" charset="0"/>
                </a:rPr>
                <a:t>（</a:t>
              </a:r>
              <a:r>
                <a:rPr lang="zh-CN" altLang="en-US" sz="2000" b="1" u="none">
                  <a:latin typeface="Tahoma" panose="020B0604030504040204" pitchFamily="34" charset="0"/>
                </a:rPr>
                <a:t>10，20）</a:t>
              </a:r>
            </a:p>
          </p:txBody>
        </p:sp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3168" y="2736"/>
              <a:ext cx="11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b="1" u="none">
                  <a:latin typeface="Tahoma" panose="020B0604030504040204" pitchFamily="34" charset="0"/>
                </a:rPr>
                <a:t>（20，10）</a:t>
              </a:r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3216" y="3408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b="1" u="none">
                  <a:latin typeface="Tahoma" panose="020B0604030504040204" pitchFamily="34" charset="0"/>
                </a:rPr>
                <a:t>（0，0）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7099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这种解法和纳什均衡</a:t>
            </a:r>
            <a:r>
              <a:rPr lang="en-US" altLang="zh-CN" dirty="0"/>
              <a:t>&amp;</a:t>
            </a:r>
            <a:r>
              <a:rPr lang="zh-CN" altLang="en-US" dirty="0"/>
              <a:t>划线法有何关系？</a:t>
            </a:r>
            <a:endParaRPr lang="en-US" altLang="zh-CN" dirty="0"/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思考：如何将一个博弈树转化为支付矩阵？</a:t>
            </a:r>
            <a:endParaRPr lang="en-US" altLang="zh-CN" dirty="0">
              <a:latin typeface="宋体" panose="0201060003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027" y="2591628"/>
            <a:ext cx="3952875" cy="3314700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8632" y="3284260"/>
            <a:ext cx="4562475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542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宋体" panose="02010600030101010101" pitchFamily="2" charset="-122"/>
              </a:rPr>
              <a:t>此时如何定义策略？</a:t>
            </a:r>
            <a:endParaRPr lang="en-US" altLang="zh-CN" dirty="0">
              <a:latin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</a:rPr>
              <a:t>考虑参与人</a:t>
            </a:r>
            <a:r>
              <a:rPr lang="en-US" altLang="zh-CN" dirty="0">
                <a:latin typeface="宋体" panose="02010600030101010101" pitchFamily="2" charset="-122"/>
              </a:rPr>
              <a:t>2</a:t>
            </a:r>
            <a:r>
              <a:rPr lang="zh-CN" altLang="en-US" dirty="0">
                <a:latin typeface="宋体" panose="02010600030101010101" pitchFamily="2" charset="-122"/>
              </a:rPr>
              <a:t>的决策问题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由于他知道</a:t>
            </a:r>
            <a:r>
              <a:rPr lang="en-US" altLang="zh-CN" dirty="0">
                <a:latin typeface="宋体" panose="02010600030101010101" pitchFamily="2" charset="-122"/>
              </a:rPr>
              <a:t>1</a:t>
            </a:r>
            <a:r>
              <a:rPr lang="zh-CN" altLang="en-US" dirty="0">
                <a:latin typeface="宋体" panose="02010600030101010101" pitchFamily="2" charset="-122"/>
              </a:rPr>
              <a:t>的选择，所以当他选的时候他知道自己在左边还是右边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因此，他可以在两边选择不同。例如左边选</a:t>
            </a:r>
            <a:r>
              <a:rPr lang="en-US" altLang="zh-CN" dirty="0">
                <a:latin typeface="宋体" panose="02010600030101010101" pitchFamily="2" charset="-122"/>
              </a:rPr>
              <a:t>o</a:t>
            </a:r>
            <a:r>
              <a:rPr lang="zh-CN" altLang="en-US" dirty="0">
                <a:latin typeface="宋体" panose="02010600030101010101" pitchFamily="2" charset="-122"/>
              </a:rPr>
              <a:t>，右边选</a:t>
            </a:r>
            <a:r>
              <a:rPr lang="en-US" altLang="zh-CN" dirty="0">
                <a:latin typeface="宋体" panose="02010600030101010101" pitchFamily="2" charset="-122"/>
              </a:rPr>
              <a:t>f</a:t>
            </a: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如何刻画这种自由度？</a:t>
            </a:r>
            <a:endParaRPr lang="en-US" altLang="zh-CN" dirty="0">
              <a:latin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</a:rPr>
              <a:t>策略的定义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策略是从信息集到行动的函数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这意味着每个信息集都可以选择不同的行动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参与人</a:t>
            </a:r>
            <a:r>
              <a:rPr lang="en-US" altLang="zh-CN" dirty="0">
                <a:latin typeface="宋体" panose="02010600030101010101" pitchFamily="2" charset="-122"/>
              </a:rPr>
              <a:t>2</a:t>
            </a:r>
            <a:r>
              <a:rPr lang="zh-CN" altLang="en-US" dirty="0">
                <a:latin typeface="宋体" panose="02010600030101010101" pitchFamily="2" charset="-122"/>
              </a:rPr>
              <a:t>有两个信息集和两个可能行动：</a:t>
            </a:r>
            <a:r>
              <a:rPr lang="en-US" altLang="zh-CN" dirty="0">
                <a:latin typeface="宋体" panose="02010600030101010101" pitchFamily="2" charset="-122"/>
              </a:rPr>
              <a:t>4</a:t>
            </a:r>
            <a:r>
              <a:rPr lang="zh-CN" altLang="en-US" dirty="0">
                <a:latin typeface="宋体" panose="02010600030101010101" pitchFamily="2" charset="-122"/>
              </a:rPr>
              <a:t>个策略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en-US" altLang="zh-CN" dirty="0">
                <a:latin typeface="宋体" panose="02010600030101010101" pitchFamily="2" charset="-122"/>
              </a:rPr>
              <a:t>S2={</a:t>
            </a:r>
            <a:r>
              <a:rPr lang="en-US" altLang="zh-CN" dirty="0" err="1">
                <a:latin typeface="宋体" panose="02010600030101010101" pitchFamily="2" charset="-122"/>
              </a:rPr>
              <a:t>oo,of,fo,ff</a:t>
            </a:r>
            <a:r>
              <a:rPr lang="en-US" altLang="zh-CN" dirty="0">
                <a:latin typeface="宋体" panose="02010600030101010101" pitchFamily="2" charset="-122"/>
              </a:rPr>
              <a:t>}</a:t>
            </a:r>
          </a:p>
          <a:p>
            <a:pPr lvl="1"/>
            <a:endParaRPr lang="en-US" altLang="zh-CN" dirty="0">
              <a:latin typeface="宋体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1305" y="3015373"/>
            <a:ext cx="3829050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505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宋体" panose="02010600030101010101" pitchFamily="2" charset="-122"/>
              </a:rPr>
              <a:t>对博弈树使用逆向归纳法求得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参与人</a:t>
            </a:r>
            <a:r>
              <a:rPr lang="en-US" altLang="zh-CN" dirty="0">
                <a:latin typeface="宋体" panose="02010600030101010101" pitchFamily="2" charset="-122"/>
              </a:rPr>
              <a:t>2</a:t>
            </a:r>
            <a:r>
              <a:rPr lang="zh-CN" altLang="en-US" dirty="0">
                <a:latin typeface="宋体" panose="02010600030101010101" pitchFamily="2" charset="-122"/>
              </a:rPr>
              <a:t>在左边</a:t>
            </a:r>
            <a:r>
              <a:rPr lang="en-US" altLang="zh-CN" dirty="0">
                <a:latin typeface="宋体" panose="02010600030101010101" pitchFamily="2" charset="-122"/>
              </a:rPr>
              <a:t>2</a:t>
            </a:r>
            <a:r>
              <a:rPr lang="zh-CN" altLang="en-US" dirty="0">
                <a:latin typeface="宋体" panose="02010600030101010101" pitchFamily="2" charset="-122"/>
              </a:rPr>
              <a:t>选</a:t>
            </a:r>
            <a:r>
              <a:rPr lang="en-US" altLang="zh-CN" dirty="0">
                <a:latin typeface="宋体" panose="02010600030101010101" pitchFamily="2" charset="-122"/>
              </a:rPr>
              <a:t>o</a:t>
            </a:r>
            <a:r>
              <a:rPr lang="zh-CN" altLang="en-US" dirty="0">
                <a:latin typeface="宋体" panose="02010600030101010101" pitchFamily="2" charset="-122"/>
              </a:rPr>
              <a:t>，在右边选</a:t>
            </a:r>
            <a:r>
              <a:rPr lang="en-US" altLang="zh-CN" dirty="0">
                <a:latin typeface="宋体" panose="02010600030101010101" pitchFamily="2" charset="-122"/>
              </a:rPr>
              <a:t>f</a:t>
            </a: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给定参与人</a:t>
            </a:r>
            <a:r>
              <a:rPr lang="en-US" altLang="zh-CN" dirty="0">
                <a:latin typeface="宋体" panose="02010600030101010101" pitchFamily="2" charset="-122"/>
              </a:rPr>
              <a:t>2</a:t>
            </a:r>
            <a:r>
              <a:rPr lang="zh-CN" altLang="en-US" dirty="0">
                <a:latin typeface="宋体" panose="02010600030101010101" pitchFamily="2" charset="-122"/>
              </a:rPr>
              <a:t>的选择，参与人</a:t>
            </a:r>
            <a:r>
              <a:rPr lang="en-US" altLang="zh-CN" dirty="0">
                <a:latin typeface="宋体" panose="02010600030101010101" pitchFamily="2" charset="-122"/>
              </a:rPr>
              <a:t>1</a:t>
            </a:r>
            <a:r>
              <a:rPr lang="zh-CN" altLang="en-US" dirty="0">
                <a:latin typeface="宋体" panose="02010600030101010101" pitchFamily="2" charset="-122"/>
              </a:rPr>
              <a:t>选</a:t>
            </a:r>
            <a:r>
              <a:rPr lang="en-US" altLang="zh-CN" dirty="0">
                <a:latin typeface="宋体" panose="02010600030101010101" pitchFamily="2" charset="-122"/>
              </a:rPr>
              <a:t>O</a:t>
            </a: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均衡时收益为（</a:t>
            </a:r>
            <a:r>
              <a:rPr lang="en-US" altLang="zh-CN" dirty="0">
                <a:latin typeface="宋体" panose="02010600030101010101" pitchFamily="2" charset="-122"/>
              </a:rPr>
              <a:t>2</a:t>
            </a:r>
            <a:r>
              <a:rPr lang="zh-CN" altLang="en-US" dirty="0">
                <a:latin typeface="宋体" panose="02010600030101010101" pitchFamily="2" charset="-122"/>
              </a:rPr>
              <a:t>，</a:t>
            </a:r>
            <a:r>
              <a:rPr lang="en-US" altLang="zh-CN" dirty="0">
                <a:latin typeface="宋体" panose="02010600030101010101" pitchFamily="2" charset="-122"/>
              </a:rPr>
              <a:t>1</a:t>
            </a:r>
            <a:r>
              <a:rPr lang="zh-CN" altLang="en-US" dirty="0">
                <a:latin typeface="宋体" panose="02010600030101010101" pitchFamily="2" charset="-122"/>
              </a:rPr>
              <a:t>）</a:t>
            </a:r>
            <a:endParaRPr lang="en-US" altLang="zh-CN" dirty="0">
              <a:latin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</a:rPr>
              <a:t>对支付矩阵用划线法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均衡为</a:t>
            </a:r>
            <a:r>
              <a:rPr lang="en-US" altLang="zh-CN" dirty="0">
                <a:latin typeface="宋体" panose="02010600030101010101" pitchFamily="2" charset="-122"/>
              </a:rPr>
              <a:t>{</a:t>
            </a:r>
            <a:r>
              <a:rPr lang="en-US" altLang="zh-CN" dirty="0" err="1">
                <a:latin typeface="宋体" panose="02010600030101010101" pitchFamily="2" charset="-122"/>
              </a:rPr>
              <a:t>o,of</a:t>
            </a:r>
            <a:r>
              <a:rPr lang="en-US" altLang="zh-CN" dirty="0">
                <a:latin typeface="宋体" panose="02010600030101010101" pitchFamily="2" charset="-122"/>
              </a:rPr>
              <a:t>}</a:t>
            </a: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均衡时收益也为（</a:t>
            </a:r>
            <a:r>
              <a:rPr lang="en-US" altLang="zh-CN" dirty="0">
                <a:latin typeface="宋体" panose="02010600030101010101" pitchFamily="2" charset="-122"/>
              </a:rPr>
              <a:t>2</a:t>
            </a:r>
            <a:r>
              <a:rPr lang="zh-CN" altLang="en-US" dirty="0">
                <a:latin typeface="宋体" panose="02010600030101010101" pitchFamily="2" charset="-122"/>
              </a:rPr>
              <a:t>，</a:t>
            </a:r>
            <a:r>
              <a:rPr lang="en-US" altLang="zh-CN" dirty="0">
                <a:latin typeface="宋体" panose="02010600030101010101" pitchFamily="2" charset="-122"/>
              </a:rPr>
              <a:t>1</a:t>
            </a:r>
            <a:r>
              <a:rPr lang="zh-CN" altLang="en-US" dirty="0">
                <a:latin typeface="宋体" panose="02010600030101010101" pitchFamily="2" charset="-122"/>
              </a:rPr>
              <a:t>）</a:t>
            </a:r>
            <a:endParaRPr lang="en-US" altLang="zh-CN" dirty="0">
              <a:latin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</a:rPr>
              <a:t>对上了！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逆向归纳法得到的是纳什均衡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纳什均衡可以通过逆向归纳法求解</a:t>
            </a:r>
            <a:endParaRPr lang="en-US" altLang="zh-CN" dirty="0">
              <a:latin typeface="宋体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2255" y="1825278"/>
            <a:ext cx="3829050" cy="37242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1127" y="5026862"/>
            <a:ext cx="5381004" cy="171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906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宋体" panose="02010600030101010101" pitchFamily="2" charset="-122"/>
              </a:rPr>
              <a:t>策略示意</a:t>
            </a:r>
            <a:r>
              <a:rPr lang="en-US" altLang="zh-CN" dirty="0">
                <a:latin typeface="宋体" panose="02010600030101010101" pitchFamily="2" charset="-122"/>
              </a:rPr>
              <a:t>:{</a:t>
            </a:r>
            <a:r>
              <a:rPr lang="en-US" altLang="zh-CN" dirty="0" err="1">
                <a:latin typeface="宋体" panose="02010600030101010101" pitchFamily="2" charset="-122"/>
              </a:rPr>
              <a:t>O,of</a:t>
            </a:r>
            <a:r>
              <a:rPr lang="en-US" altLang="zh-CN" dirty="0">
                <a:latin typeface="宋体" panose="02010600030101010101" pitchFamily="2" charset="-122"/>
              </a:rPr>
              <a:t>}</a:t>
            </a: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参与人</a:t>
            </a:r>
            <a:r>
              <a:rPr lang="en-US" altLang="zh-CN" dirty="0">
                <a:latin typeface="宋体" panose="02010600030101010101" pitchFamily="2" charset="-122"/>
              </a:rPr>
              <a:t>1</a:t>
            </a:r>
            <a:r>
              <a:rPr lang="zh-CN" altLang="en-US" dirty="0">
                <a:latin typeface="宋体" panose="02010600030101010101" pitchFamily="2" charset="-122"/>
              </a:rPr>
              <a:t>策略：蓝色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参与人</a:t>
            </a:r>
            <a:r>
              <a:rPr lang="en-US" altLang="zh-CN" dirty="0">
                <a:latin typeface="宋体" panose="02010600030101010101" pitchFamily="2" charset="-122"/>
              </a:rPr>
              <a:t>2</a:t>
            </a:r>
            <a:r>
              <a:rPr lang="zh-CN" altLang="en-US" dirty="0">
                <a:latin typeface="宋体" panose="02010600030101010101" pitchFamily="2" charset="-122"/>
              </a:rPr>
              <a:t>策略：红色（注意有两条！）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均衡路径：绿色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非均衡路径：其他</a:t>
            </a:r>
            <a:endParaRPr lang="en-US" altLang="zh-CN" dirty="0">
              <a:latin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</a:rPr>
              <a:t>注意！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均衡不是</a:t>
            </a:r>
            <a:r>
              <a:rPr lang="en-US" altLang="zh-CN" dirty="0">
                <a:latin typeface="宋体" panose="02010600030101010101" pitchFamily="2" charset="-122"/>
              </a:rPr>
              <a:t>{</a:t>
            </a:r>
            <a:r>
              <a:rPr lang="en-US" altLang="zh-CN" dirty="0" err="1">
                <a:latin typeface="宋体" panose="02010600030101010101" pitchFamily="2" charset="-122"/>
              </a:rPr>
              <a:t>O,o</a:t>
            </a:r>
            <a:r>
              <a:rPr lang="en-US" altLang="zh-CN" dirty="0">
                <a:latin typeface="宋体" panose="02010600030101010101" pitchFamily="2" charset="-122"/>
              </a:rPr>
              <a:t>}</a:t>
            </a:r>
            <a:r>
              <a:rPr lang="zh-CN" altLang="en-US" dirty="0">
                <a:latin typeface="宋体" panose="02010600030101010101" pitchFamily="2" charset="-122"/>
              </a:rPr>
              <a:t>而是</a:t>
            </a:r>
            <a:r>
              <a:rPr lang="en-US" altLang="zh-CN" dirty="0">
                <a:latin typeface="宋体" panose="02010600030101010101" pitchFamily="2" charset="-122"/>
              </a:rPr>
              <a:t>{</a:t>
            </a:r>
            <a:r>
              <a:rPr lang="en-US" altLang="zh-CN" dirty="0" err="1">
                <a:latin typeface="宋体" panose="02010600030101010101" pitchFamily="2" charset="-122"/>
              </a:rPr>
              <a:t>O,of</a:t>
            </a:r>
            <a:r>
              <a:rPr lang="en-US" altLang="zh-CN" dirty="0">
                <a:latin typeface="宋体" panose="02010600030101010101" pitchFamily="2" charset="-122"/>
              </a:rPr>
              <a:t>}</a:t>
            </a: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非均衡路径上的策略不能忽视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2"/>
            <a:r>
              <a:rPr lang="zh-CN" altLang="en-US" dirty="0">
                <a:latin typeface="宋体" panose="02010600030101010101" pitchFamily="2" charset="-122"/>
              </a:rPr>
              <a:t>先记住，后面告诉你为什么</a:t>
            </a:r>
            <a:endParaRPr lang="en-US" altLang="zh-CN" dirty="0">
              <a:latin typeface="宋体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2255" y="1825278"/>
            <a:ext cx="3829050" cy="37242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1127" y="5026862"/>
            <a:ext cx="5381004" cy="1712786"/>
          </a:xfrm>
          <a:prstGeom prst="rect">
            <a:avLst/>
          </a:prstGeom>
        </p:spPr>
      </p:pic>
      <p:cxnSp>
        <p:nvCxnSpPr>
          <p:cNvPr id="9" name="直接箭头连接符 8"/>
          <p:cNvCxnSpPr/>
          <p:nvPr/>
        </p:nvCxnSpPr>
        <p:spPr>
          <a:xfrm flipH="1">
            <a:off x="7802218" y="2509631"/>
            <a:ext cx="685800" cy="849795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>
            <a:cxnSpLocks/>
          </p:cNvCxnSpPr>
          <p:nvPr/>
        </p:nvCxnSpPr>
        <p:spPr>
          <a:xfrm flipH="1">
            <a:off x="7315201" y="3687415"/>
            <a:ext cx="308112" cy="78519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cxnSpLocks/>
          </p:cNvCxnSpPr>
          <p:nvPr/>
        </p:nvCxnSpPr>
        <p:spPr>
          <a:xfrm>
            <a:off x="9337813" y="3687415"/>
            <a:ext cx="322037" cy="74707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cxnSpLocks/>
          </p:cNvCxnSpPr>
          <p:nvPr/>
        </p:nvCxnSpPr>
        <p:spPr>
          <a:xfrm flipH="1">
            <a:off x="7302776" y="2246243"/>
            <a:ext cx="797615" cy="784086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>
            <a:cxnSpLocks/>
          </p:cNvCxnSpPr>
          <p:nvPr/>
        </p:nvCxnSpPr>
        <p:spPr>
          <a:xfrm flipH="1">
            <a:off x="6698973" y="3271613"/>
            <a:ext cx="462170" cy="1162879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51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宋体" panose="02010600030101010101" pitchFamily="2" charset="-122"/>
              </a:rPr>
              <a:t>支付矩阵比较：穷尽参与人</a:t>
            </a:r>
            <a:r>
              <a:rPr lang="en-US" altLang="zh-CN" dirty="0">
                <a:latin typeface="宋体" panose="02010600030101010101" pitchFamily="2" charset="-122"/>
              </a:rPr>
              <a:t>2</a:t>
            </a:r>
            <a:r>
              <a:rPr lang="zh-CN" altLang="en-US" dirty="0">
                <a:latin typeface="宋体" panose="02010600030101010101" pitchFamily="2" charset="-122"/>
              </a:rPr>
              <a:t>的全部选择可能！注意信息集与策略的关系！</a:t>
            </a:r>
            <a:endParaRPr lang="en-US" altLang="zh-CN" dirty="0">
              <a:latin typeface="宋体" panose="02010600030101010101" pitchFamily="2" charset="-122"/>
            </a:endParaRPr>
          </a:p>
          <a:p>
            <a:endParaRPr lang="en-US" altLang="zh-CN" dirty="0">
              <a:latin typeface="宋体" panose="02010600030101010101" pitchFamily="2" charset="-122"/>
            </a:endParaRPr>
          </a:p>
          <a:p>
            <a:pPr lvl="1"/>
            <a:endParaRPr lang="en-US" altLang="zh-CN" dirty="0">
              <a:latin typeface="宋体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2255" y="1825278"/>
            <a:ext cx="3829050" cy="37242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1127" y="5026862"/>
            <a:ext cx="5381004" cy="171278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2062" y="1885949"/>
            <a:ext cx="3952875" cy="33147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9189" y="5039706"/>
            <a:ext cx="3647223" cy="180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730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81873"/>
            <a:ext cx="12192000" cy="5301465"/>
          </a:xfrm>
        </p:spPr>
        <p:txBody>
          <a:bodyPr>
            <a:normAutofit/>
          </a:bodyPr>
          <a:lstStyle/>
          <a:p>
            <a:r>
              <a:rPr lang="zh-CN" altLang="en-US" dirty="0">
                <a:latin typeface="宋体" panose="02010600030101010101" pitchFamily="2" charset="-122"/>
              </a:rPr>
              <a:t>逆向归纳法与划线法总是等价的吗？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不是！看下例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endParaRPr lang="en-US" altLang="zh-CN" dirty="0">
              <a:latin typeface="宋体" panose="02010600030101010101" pitchFamily="2" charset="-122"/>
            </a:endParaRPr>
          </a:p>
          <a:p>
            <a:pPr lvl="1"/>
            <a:endParaRPr lang="en-US" altLang="zh-CN" dirty="0">
              <a:latin typeface="宋体" panose="02010600030101010101" pitchFamily="2" charset="-122"/>
            </a:endParaRPr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849796" y="3395870"/>
            <a:ext cx="5562600" cy="2606675"/>
            <a:chOff x="864" y="2304"/>
            <a:chExt cx="3504" cy="1642"/>
          </a:xfrm>
        </p:grpSpPr>
        <p:sp>
          <p:nvSpPr>
            <p:cNvPr id="9" name="Oval 3"/>
            <p:cNvSpPr>
              <a:spLocks noChangeArrowheads="1"/>
            </p:cNvSpPr>
            <p:nvPr/>
          </p:nvSpPr>
          <p:spPr bwMode="auto">
            <a:xfrm>
              <a:off x="864" y="2736"/>
              <a:ext cx="720" cy="43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进入者</a:t>
              </a:r>
              <a:r>
                <a:rPr lang="en-US" altLang="zh-CN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1</a:t>
              </a:r>
              <a:endParaRPr lang="zh-CN" altLang="en-US" sz="2400" u="none" dirty="0"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10" name="Line 4"/>
            <p:cNvSpPr>
              <a:spLocks noChangeShapeType="1"/>
            </p:cNvSpPr>
            <p:nvPr/>
          </p:nvSpPr>
          <p:spPr bwMode="auto">
            <a:xfrm flipV="1">
              <a:off x="1536" y="2496"/>
              <a:ext cx="72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" name="Line 5"/>
            <p:cNvSpPr>
              <a:spLocks noChangeShapeType="1"/>
            </p:cNvSpPr>
            <p:nvPr/>
          </p:nvSpPr>
          <p:spPr bwMode="auto">
            <a:xfrm>
              <a:off x="1488" y="3024"/>
              <a:ext cx="76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2208" y="3216"/>
              <a:ext cx="67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在位者</a:t>
              </a:r>
              <a:r>
                <a:rPr lang="en-US" altLang="zh-CN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2</a:t>
              </a:r>
              <a:endParaRPr lang="zh-CN" altLang="en-US" sz="2400" u="none" dirty="0"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2784" y="3552"/>
              <a:ext cx="768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 flipV="1">
              <a:off x="2832" y="3168"/>
              <a:ext cx="672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2160" y="2304"/>
              <a:ext cx="10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 dirty="0">
                  <a:latin typeface="Times New Roman" panose="02020603050405020304" pitchFamily="18" charset="0"/>
                </a:rPr>
                <a:t>（0，300）</a:t>
              </a:r>
            </a:p>
          </p:txBody>
        </p:sp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3408" y="3072"/>
              <a:ext cx="9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（40，50）</a:t>
              </a:r>
            </a:p>
          </p:txBody>
        </p:sp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3408" y="3696"/>
              <a:ext cx="9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（-10，0）</a:t>
              </a:r>
            </a:p>
          </p:txBody>
        </p:sp>
        <p:sp>
          <p:nvSpPr>
            <p:cNvPr id="18" name="Text Box 12"/>
            <p:cNvSpPr txBox="1">
              <a:spLocks noChangeArrowheads="1"/>
            </p:cNvSpPr>
            <p:nvPr/>
          </p:nvSpPr>
          <p:spPr bwMode="auto">
            <a:xfrm>
              <a:off x="1344" y="2352"/>
              <a:ext cx="7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imes New Roman" panose="02020603050405020304" pitchFamily="18" charset="0"/>
                  <a:ea typeface="隶书" panose="02010509060101010101" pitchFamily="49" charset="-122"/>
                </a:rPr>
                <a:t>不进入</a:t>
              </a:r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1488" y="3168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imes New Roman" panose="02020603050405020304" pitchFamily="18" charset="0"/>
                  <a:ea typeface="隶书" panose="02010509060101010101" pitchFamily="49" charset="-122"/>
                </a:rPr>
                <a:t>进入</a:t>
              </a:r>
            </a:p>
          </p:txBody>
        </p:sp>
        <p:sp>
          <p:nvSpPr>
            <p:cNvPr id="20" name="Text Box 14"/>
            <p:cNvSpPr txBox="1">
              <a:spLocks noChangeArrowheads="1"/>
            </p:cNvSpPr>
            <p:nvPr/>
          </p:nvSpPr>
          <p:spPr bwMode="auto">
            <a:xfrm>
              <a:off x="2880" y="2976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imes New Roman" panose="02020603050405020304" pitchFamily="18" charset="0"/>
                  <a:ea typeface="隶书" panose="02010509060101010101" pitchFamily="49" charset="-122"/>
                </a:rPr>
                <a:t>默许</a:t>
              </a:r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2784" y="3648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斗争</a:t>
              </a:r>
            </a:p>
          </p:txBody>
        </p:sp>
      </p:grpSp>
      <p:grpSp>
        <p:nvGrpSpPr>
          <p:cNvPr id="22" name="Group 16"/>
          <p:cNvGrpSpPr>
            <a:grpSpLocks/>
          </p:cNvGrpSpPr>
          <p:nvPr/>
        </p:nvGrpSpPr>
        <p:grpSpPr bwMode="auto">
          <a:xfrm>
            <a:off x="5116996" y="2257633"/>
            <a:ext cx="6629400" cy="1917700"/>
            <a:chOff x="480" y="528"/>
            <a:chExt cx="4176" cy="1208"/>
          </a:xfrm>
        </p:grpSpPr>
        <p:grpSp>
          <p:nvGrpSpPr>
            <p:cNvPr id="23" name="Group 17"/>
            <p:cNvGrpSpPr>
              <a:grpSpLocks/>
            </p:cNvGrpSpPr>
            <p:nvPr/>
          </p:nvGrpSpPr>
          <p:grpSpPr bwMode="auto">
            <a:xfrm>
              <a:off x="480" y="528"/>
              <a:ext cx="4176" cy="1208"/>
              <a:chOff x="864" y="2064"/>
              <a:chExt cx="4176" cy="1688"/>
            </a:xfrm>
          </p:grpSpPr>
          <p:sp>
            <p:nvSpPr>
              <p:cNvPr id="29" name="Rectangle 18"/>
              <p:cNvSpPr>
                <a:spLocks noChangeArrowheads="1"/>
              </p:cNvSpPr>
              <p:nvPr/>
            </p:nvSpPr>
            <p:spPr bwMode="auto">
              <a:xfrm>
                <a:off x="864" y="2390"/>
                <a:ext cx="1632" cy="3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endParaRPr lang="zh-CN" altLang="en-US" sz="2400" u="none">
                  <a:latin typeface="隶书" panose="02010509060101010101" pitchFamily="49" charset="-122"/>
                  <a:ea typeface="隶书" panose="02010509060101010101" pitchFamily="49" charset="-122"/>
                </a:endParaRPr>
              </a:p>
            </p:txBody>
          </p:sp>
          <p:sp>
            <p:nvSpPr>
              <p:cNvPr id="30" name="Rectangle 19"/>
              <p:cNvSpPr>
                <a:spLocks noChangeArrowheads="1"/>
              </p:cNvSpPr>
              <p:nvPr/>
            </p:nvSpPr>
            <p:spPr bwMode="auto">
              <a:xfrm>
                <a:off x="3840" y="3312"/>
                <a:ext cx="1200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0</a:t>
                </a:r>
                <a:r>
                  <a:rPr lang="zh-CN" altLang="en-US" sz="2400" u="none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，</a:t>
                </a:r>
                <a:r>
                  <a:rPr lang="zh-CN" altLang="en-US" sz="2400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300</a:t>
                </a:r>
              </a:p>
            </p:txBody>
          </p:sp>
          <p:sp>
            <p:nvSpPr>
              <p:cNvPr id="31" name="Rectangle 20"/>
              <p:cNvSpPr>
                <a:spLocks noChangeArrowheads="1"/>
              </p:cNvSpPr>
              <p:nvPr/>
            </p:nvSpPr>
            <p:spPr bwMode="auto">
              <a:xfrm>
                <a:off x="2496" y="3312"/>
                <a:ext cx="1344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0，300</a:t>
                </a:r>
              </a:p>
            </p:txBody>
          </p:sp>
          <p:sp>
            <p:nvSpPr>
              <p:cNvPr id="32" name="Rectangle 21"/>
              <p:cNvSpPr>
                <a:spLocks noChangeArrowheads="1"/>
              </p:cNvSpPr>
              <p:nvPr/>
            </p:nvSpPr>
            <p:spPr bwMode="auto">
              <a:xfrm>
                <a:off x="864" y="3312"/>
                <a:ext cx="1632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不进入</a:t>
                </a:r>
              </a:p>
            </p:txBody>
          </p:sp>
          <p:sp>
            <p:nvSpPr>
              <p:cNvPr id="33" name="Rectangle 22"/>
              <p:cNvSpPr>
                <a:spLocks noChangeArrowheads="1"/>
              </p:cNvSpPr>
              <p:nvPr/>
            </p:nvSpPr>
            <p:spPr bwMode="auto">
              <a:xfrm>
                <a:off x="3840" y="2784"/>
                <a:ext cx="1200" cy="5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-10，0</a:t>
                </a:r>
              </a:p>
            </p:txBody>
          </p:sp>
          <p:sp>
            <p:nvSpPr>
              <p:cNvPr id="34" name="Rectangle 23"/>
              <p:cNvSpPr>
                <a:spLocks noChangeArrowheads="1"/>
              </p:cNvSpPr>
              <p:nvPr/>
            </p:nvSpPr>
            <p:spPr bwMode="auto">
              <a:xfrm>
                <a:off x="2496" y="2784"/>
                <a:ext cx="1344" cy="5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40</a:t>
                </a:r>
                <a:r>
                  <a:rPr lang="zh-CN" altLang="en-US" sz="2400" u="none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，</a:t>
                </a:r>
                <a:r>
                  <a:rPr lang="zh-CN" altLang="en-US" sz="2400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50</a:t>
                </a:r>
              </a:p>
            </p:txBody>
          </p:sp>
          <p:sp>
            <p:nvSpPr>
              <p:cNvPr id="35" name="Rectangle 24"/>
              <p:cNvSpPr>
                <a:spLocks noChangeArrowheads="1"/>
              </p:cNvSpPr>
              <p:nvPr/>
            </p:nvSpPr>
            <p:spPr bwMode="auto">
              <a:xfrm>
                <a:off x="864" y="2784"/>
                <a:ext cx="1632" cy="5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进入</a:t>
                </a:r>
              </a:p>
            </p:txBody>
          </p:sp>
          <p:sp>
            <p:nvSpPr>
              <p:cNvPr id="36" name="Rectangle 25"/>
              <p:cNvSpPr>
                <a:spLocks noChangeArrowheads="1"/>
              </p:cNvSpPr>
              <p:nvPr/>
            </p:nvSpPr>
            <p:spPr bwMode="auto">
              <a:xfrm>
                <a:off x="3840" y="2064"/>
                <a:ext cx="1200" cy="7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斗争</a:t>
                </a:r>
              </a:p>
            </p:txBody>
          </p:sp>
          <p:sp>
            <p:nvSpPr>
              <p:cNvPr id="37" name="Rectangle 26"/>
              <p:cNvSpPr>
                <a:spLocks noChangeArrowheads="1"/>
              </p:cNvSpPr>
              <p:nvPr/>
            </p:nvSpPr>
            <p:spPr bwMode="auto">
              <a:xfrm>
                <a:off x="2496" y="2064"/>
                <a:ext cx="1344" cy="7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默许</a:t>
                </a:r>
              </a:p>
            </p:txBody>
          </p:sp>
          <p:sp>
            <p:nvSpPr>
              <p:cNvPr id="38" name="Rectangle 27"/>
              <p:cNvSpPr>
                <a:spLocks noChangeArrowheads="1"/>
              </p:cNvSpPr>
              <p:nvPr/>
            </p:nvSpPr>
            <p:spPr bwMode="auto">
              <a:xfrm>
                <a:off x="864" y="2064"/>
                <a:ext cx="1632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endParaRPr lang="zh-CN" altLang="en-US" sz="2400" u="none">
                  <a:latin typeface="隶书" panose="02010509060101010101" pitchFamily="49" charset="-122"/>
                  <a:ea typeface="隶书" panose="02010509060101010101" pitchFamily="49" charset="-122"/>
                </a:endParaRPr>
              </a:p>
            </p:txBody>
          </p:sp>
          <p:sp>
            <p:nvSpPr>
              <p:cNvPr id="39" name="Line 28"/>
              <p:cNvSpPr>
                <a:spLocks noChangeShapeType="1"/>
              </p:cNvSpPr>
              <p:nvPr/>
            </p:nvSpPr>
            <p:spPr bwMode="auto">
              <a:xfrm>
                <a:off x="864" y="2064"/>
                <a:ext cx="417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0" name="Line 29"/>
              <p:cNvSpPr>
                <a:spLocks noChangeShapeType="1"/>
              </p:cNvSpPr>
              <p:nvPr/>
            </p:nvSpPr>
            <p:spPr bwMode="auto">
              <a:xfrm>
                <a:off x="864" y="2784"/>
                <a:ext cx="41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1" name="Line 30"/>
              <p:cNvSpPr>
                <a:spLocks noChangeShapeType="1"/>
              </p:cNvSpPr>
              <p:nvPr/>
            </p:nvSpPr>
            <p:spPr bwMode="auto">
              <a:xfrm>
                <a:off x="864" y="3312"/>
                <a:ext cx="41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2" name="Line 31"/>
              <p:cNvSpPr>
                <a:spLocks noChangeShapeType="1"/>
              </p:cNvSpPr>
              <p:nvPr/>
            </p:nvSpPr>
            <p:spPr bwMode="auto">
              <a:xfrm>
                <a:off x="864" y="3752"/>
                <a:ext cx="417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3" name="Line 32"/>
              <p:cNvSpPr>
                <a:spLocks noChangeShapeType="1"/>
              </p:cNvSpPr>
              <p:nvPr/>
            </p:nvSpPr>
            <p:spPr bwMode="auto">
              <a:xfrm>
                <a:off x="864" y="2064"/>
                <a:ext cx="0" cy="16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" name="Line 33"/>
              <p:cNvSpPr>
                <a:spLocks noChangeShapeType="1"/>
              </p:cNvSpPr>
              <p:nvPr/>
            </p:nvSpPr>
            <p:spPr bwMode="auto">
              <a:xfrm>
                <a:off x="2496" y="2064"/>
                <a:ext cx="0" cy="16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" name="Line 34"/>
              <p:cNvSpPr>
                <a:spLocks noChangeShapeType="1"/>
              </p:cNvSpPr>
              <p:nvPr/>
            </p:nvSpPr>
            <p:spPr bwMode="auto">
              <a:xfrm>
                <a:off x="3840" y="2064"/>
                <a:ext cx="0" cy="16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" name="Line 35"/>
              <p:cNvSpPr>
                <a:spLocks noChangeShapeType="1"/>
              </p:cNvSpPr>
              <p:nvPr/>
            </p:nvSpPr>
            <p:spPr bwMode="auto">
              <a:xfrm>
                <a:off x="5040" y="2064"/>
                <a:ext cx="0" cy="16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" name="Line 36"/>
              <p:cNvSpPr>
                <a:spLocks noChangeShapeType="1"/>
              </p:cNvSpPr>
              <p:nvPr/>
            </p:nvSpPr>
            <p:spPr bwMode="auto">
              <a:xfrm>
                <a:off x="864" y="2390"/>
                <a:ext cx="1632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4" name="Line 37"/>
            <p:cNvSpPr>
              <a:spLocks noChangeShapeType="1"/>
            </p:cNvSpPr>
            <p:nvPr/>
          </p:nvSpPr>
          <p:spPr bwMode="auto">
            <a:xfrm>
              <a:off x="480" y="768"/>
              <a:ext cx="163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38"/>
            <p:cNvSpPr>
              <a:spLocks noChangeShapeType="1"/>
            </p:cNvSpPr>
            <p:nvPr/>
          </p:nvSpPr>
          <p:spPr bwMode="auto">
            <a:xfrm>
              <a:off x="1104" y="528"/>
              <a:ext cx="100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Text Box 39"/>
            <p:cNvSpPr txBox="1">
              <a:spLocks noChangeArrowheads="1"/>
            </p:cNvSpPr>
            <p:nvPr/>
          </p:nvSpPr>
          <p:spPr bwMode="auto">
            <a:xfrm>
              <a:off x="480" y="816"/>
              <a:ext cx="6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进入者</a:t>
              </a:r>
            </a:p>
          </p:txBody>
        </p:sp>
        <p:sp>
          <p:nvSpPr>
            <p:cNvPr id="27" name="Text Box 40"/>
            <p:cNvSpPr txBox="1">
              <a:spLocks noChangeArrowheads="1"/>
            </p:cNvSpPr>
            <p:nvPr/>
          </p:nvSpPr>
          <p:spPr bwMode="auto">
            <a:xfrm>
              <a:off x="1488" y="528"/>
              <a:ext cx="6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在位者</a:t>
              </a:r>
            </a:p>
          </p:txBody>
        </p:sp>
        <p:sp>
          <p:nvSpPr>
            <p:cNvPr id="28" name="Text Box 41"/>
            <p:cNvSpPr txBox="1">
              <a:spLocks noChangeArrowheads="1"/>
            </p:cNvSpPr>
            <p:nvPr/>
          </p:nvSpPr>
          <p:spPr bwMode="auto">
            <a:xfrm>
              <a:off x="720" y="528"/>
              <a:ext cx="5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支付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21996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81873"/>
            <a:ext cx="12192000" cy="5301465"/>
          </a:xfrm>
        </p:spPr>
        <p:txBody>
          <a:bodyPr>
            <a:normAutofit/>
          </a:bodyPr>
          <a:lstStyle/>
          <a:p>
            <a:r>
              <a:rPr lang="zh-CN" altLang="en-US" dirty="0">
                <a:latin typeface="宋体" panose="02010600030101010101" pitchFamily="2" charset="-122"/>
              </a:rPr>
              <a:t>逆向归纳法与划线法总是等价的吗？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不是！看下例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endParaRPr lang="en-US" altLang="zh-CN" dirty="0">
              <a:latin typeface="宋体" panose="02010600030101010101" pitchFamily="2" charset="-122"/>
            </a:endParaRPr>
          </a:p>
          <a:p>
            <a:pPr lvl="1"/>
            <a:endParaRPr lang="en-US" altLang="zh-CN" dirty="0">
              <a:latin typeface="宋体" panose="02010600030101010101" pitchFamily="2" charset="-122"/>
            </a:endParaRPr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849796" y="3395870"/>
            <a:ext cx="5562600" cy="2606675"/>
            <a:chOff x="864" y="2304"/>
            <a:chExt cx="3504" cy="1642"/>
          </a:xfrm>
        </p:grpSpPr>
        <p:sp>
          <p:nvSpPr>
            <p:cNvPr id="9" name="Oval 3"/>
            <p:cNvSpPr>
              <a:spLocks noChangeArrowheads="1"/>
            </p:cNvSpPr>
            <p:nvPr/>
          </p:nvSpPr>
          <p:spPr bwMode="auto">
            <a:xfrm>
              <a:off x="864" y="2736"/>
              <a:ext cx="720" cy="43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进入者</a:t>
              </a:r>
              <a:r>
                <a:rPr lang="en-US" altLang="zh-CN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1</a:t>
              </a:r>
              <a:endParaRPr lang="zh-CN" altLang="en-US" sz="2400" u="none" dirty="0"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10" name="Line 4"/>
            <p:cNvSpPr>
              <a:spLocks noChangeShapeType="1"/>
            </p:cNvSpPr>
            <p:nvPr/>
          </p:nvSpPr>
          <p:spPr bwMode="auto">
            <a:xfrm flipV="1">
              <a:off x="1536" y="2496"/>
              <a:ext cx="72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" name="Line 5"/>
            <p:cNvSpPr>
              <a:spLocks noChangeShapeType="1"/>
            </p:cNvSpPr>
            <p:nvPr/>
          </p:nvSpPr>
          <p:spPr bwMode="auto">
            <a:xfrm>
              <a:off x="1488" y="3024"/>
              <a:ext cx="76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2208" y="3216"/>
              <a:ext cx="67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在位者</a:t>
              </a:r>
              <a:r>
                <a:rPr lang="en-US" altLang="zh-CN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2</a:t>
              </a:r>
              <a:endParaRPr lang="zh-CN" altLang="en-US" sz="2400" u="none" dirty="0"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2784" y="3552"/>
              <a:ext cx="768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 flipV="1">
              <a:off x="2832" y="3168"/>
              <a:ext cx="672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2160" y="2304"/>
              <a:ext cx="10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 dirty="0">
                  <a:latin typeface="Times New Roman" panose="02020603050405020304" pitchFamily="18" charset="0"/>
                </a:rPr>
                <a:t>（0，300）</a:t>
              </a:r>
            </a:p>
          </p:txBody>
        </p:sp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3408" y="3072"/>
              <a:ext cx="9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（40，50）</a:t>
              </a:r>
            </a:p>
          </p:txBody>
        </p:sp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3408" y="3696"/>
              <a:ext cx="9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（-10，0）</a:t>
              </a:r>
            </a:p>
          </p:txBody>
        </p:sp>
        <p:sp>
          <p:nvSpPr>
            <p:cNvPr id="18" name="Text Box 12"/>
            <p:cNvSpPr txBox="1">
              <a:spLocks noChangeArrowheads="1"/>
            </p:cNvSpPr>
            <p:nvPr/>
          </p:nvSpPr>
          <p:spPr bwMode="auto">
            <a:xfrm>
              <a:off x="1344" y="2352"/>
              <a:ext cx="7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imes New Roman" panose="02020603050405020304" pitchFamily="18" charset="0"/>
                  <a:ea typeface="隶书" panose="02010509060101010101" pitchFamily="49" charset="-122"/>
                </a:rPr>
                <a:t>不进入</a:t>
              </a:r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1488" y="3168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imes New Roman" panose="02020603050405020304" pitchFamily="18" charset="0"/>
                  <a:ea typeface="隶书" panose="02010509060101010101" pitchFamily="49" charset="-122"/>
                </a:rPr>
                <a:t>进入</a:t>
              </a:r>
            </a:p>
          </p:txBody>
        </p:sp>
        <p:sp>
          <p:nvSpPr>
            <p:cNvPr id="20" name="Text Box 14"/>
            <p:cNvSpPr txBox="1">
              <a:spLocks noChangeArrowheads="1"/>
            </p:cNvSpPr>
            <p:nvPr/>
          </p:nvSpPr>
          <p:spPr bwMode="auto">
            <a:xfrm>
              <a:off x="2880" y="2976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imes New Roman" panose="02020603050405020304" pitchFamily="18" charset="0"/>
                  <a:ea typeface="隶书" panose="02010509060101010101" pitchFamily="49" charset="-122"/>
                </a:rPr>
                <a:t>默许</a:t>
              </a:r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2784" y="3648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斗争</a:t>
              </a:r>
            </a:p>
          </p:txBody>
        </p:sp>
      </p:grpSp>
      <p:grpSp>
        <p:nvGrpSpPr>
          <p:cNvPr id="22" name="Group 16"/>
          <p:cNvGrpSpPr>
            <a:grpSpLocks/>
          </p:cNvGrpSpPr>
          <p:nvPr/>
        </p:nvGrpSpPr>
        <p:grpSpPr bwMode="auto">
          <a:xfrm>
            <a:off x="5116996" y="2257633"/>
            <a:ext cx="6629400" cy="1917700"/>
            <a:chOff x="480" y="528"/>
            <a:chExt cx="4176" cy="1208"/>
          </a:xfrm>
        </p:grpSpPr>
        <p:grpSp>
          <p:nvGrpSpPr>
            <p:cNvPr id="23" name="Group 17"/>
            <p:cNvGrpSpPr>
              <a:grpSpLocks/>
            </p:cNvGrpSpPr>
            <p:nvPr/>
          </p:nvGrpSpPr>
          <p:grpSpPr bwMode="auto">
            <a:xfrm>
              <a:off x="480" y="528"/>
              <a:ext cx="4176" cy="1208"/>
              <a:chOff x="864" y="2064"/>
              <a:chExt cx="4176" cy="1688"/>
            </a:xfrm>
          </p:grpSpPr>
          <p:sp>
            <p:nvSpPr>
              <p:cNvPr id="29" name="Rectangle 18"/>
              <p:cNvSpPr>
                <a:spLocks noChangeArrowheads="1"/>
              </p:cNvSpPr>
              <p:nvPr/>
            </p:nvSpPr>
            <p:spPr bwMode="auto">
              <a:xfrm>
                <a:off x="864" y="2390"/>
                <a:ext cx="1632" cy="3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endParaRPr lang="zh-CN" altLang="en-US" sz="2400" u="none">
                  <a:latin typeface="隶书" panose="02010509060101010101" pitchFamily="49" charset="-122"/>
                  <a:ea typeface="隶书" panose="02010509060101010101" pitchFamily="49" charset="-122"/>
                </a:endParaRPr>
              </a:p>
            </p:txBody>
          </p:sp>
          <p:sp>
            <p:nvSpPr>
              <p:cNvPr id="30" name="Rectangle 19"/>
              <p:cNvSpPr>
                <a:spLocks noChangeArrowheads="1"/>
              </p:cNvSpPr>
              <p:nvPr/>
            </p:nvSpPr>
            <p:spPr bwMode="auto">
              <a:xfrm>
                <a:off x="3840" y="3312"/>
                <a:ext cx="1200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sng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0</a:t>
                </a:r>
                <a:r>
                  <a:rPr lang="zh-CN" altLang="en-US" sz="2400" u="none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，</a:t>
                </a:r>
                <a:r>
                  <a:rPr lang="zh-CN" altLang="en-US" sz="2400" u="sng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300</a:t>
                </a:r>
              </a:p>
            </p:txBody>
          </p:sp>
          <p:sp>
            <p:nvSpPr>
              <p:cNvPr id="31" name="Rectangle 20"/>
              <p:cNvSpPr>
                <a:spLocks noChangeArrowheads="1"/>
              </p:cNvSpPr>
              <p:nvPr/>
            </p:nvSpPr>
            <p:spPr bwMode="auto">
              <a:xfrm>
                <a:off x="2496" y="3312"/>
                <a:ext cx="1344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0，300</a:t>
                </a:r>
              </a:p>
            </p:txBody>
          </p:sp>
          <p:sp>
            <p:nvSpPr>
              <p:cNvPr id="32" name="Rectangle 21"/>
              <p:cNvSpPr>
                <a:spLocks noChangeArrowheads="1"/>
              </p:cNvSpPr>
              <p:nvPr/>
            </p:nvSpPr>
            <p:spPr bwMode="auto">
              <a:xfrm>
                <a:off x="864" y="3312"/>
                <a:ext cx="1632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不进入</a:t>
                </a:r>
              </a:p>
            </p:txBody>
          </p:sp>
          <p:sp>
            <p:nvSpPr>
              <p:cNvPr id="33" name="Rectangle 22"/>
              <p:cNvSpPr>
                <a:spLocks noChangeArrowheads="1"/>
              </p:cNvSpPr>
              <p:nvPr/>
            </p:nvSpPr>
            <p:spPr bwMode="auto">
              <a:xfrm>
                <a:off x="3840" y="2784"/>
                <a:ext cx="1200" cy="5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-10，0</a:t>
                </a:r>
              </a:p>
            </p:txBody>
          </p:sp>
          <p:sp>
            <p:nvSpPr>
              <p:cNvPr id="34" name="Rectangle 23"/>
              <p:cNvSpPr>
                <a:spLocks noChangeArrowheads="1"/>
              </p:cNvSpPr>
              <p:nvPr/>
            </p:nvSpPr>
            <p:spPr bwMode="auto">
              <a:xfrm>
                <a:off x="2496" y="2784"/>
                <a:ext cx="1344" cy="5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sng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40</a:t>
                </a:r>
                <a:r>
                  <a:rPr lang="zh-CN" altLang="en-US" sz="2400" u="none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，</a:t>
                </a:r>
                <a:r>
                  <a:rPr lang="zh-CN" altLang="en-US" sz="2400" u="sng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50</a:t>
                </a:r>
              </a:p>
            </p:txBody>
          </p:sp>
          <p:sp>
            <p:nvSpPr>
              <p:cNvPr id="35" name="Rectangle 24"/>
              <p:cNvSpPr>
                <a:spLocks noChangeArrowheads="1"/>
              </p:cNvSpPr>
              <p:nvPr/>
            </p:nvSpPr>
            <p:spPr bwMode="auto">
              <a:xfrm>
                <a:off x="864" y="2784"/>
                <a:ext cx="1632" cy="5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进入</a:t>
                </a:r>
              </a:p>
            </p:txBody>
          </p:sp>
          <p:sp>
            <p:nvSpPr>
              <p:cNvPr id="36" name="Rectangle 25"/>
              <p:cNvSpPr>
                <a:spLocks noChangeArrowheads="1"/>
              </p:cNvSpPr>
              <p:nvPr/>
            </p:nvSpPr>
            <p:spPr bwMode="auto">
              <a:xfrm>
                <a:off x="3840" y="2064"/>
                <a:ext cx="1200" cy="7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斗争</a:t>
                </a:r>
              </a:p>
            </p:txBody>
          </p:sp>
          <p:sp>
            <p:nvSpPr>
              <p:cNvPr id="37" name="Rectangle 26"/>
              <p:cNvSpPr>
                <a:spLocks noChangeArrowheads="1"/>
              </p:cNvSpPr>
              <p:nvPr/>
            </p:nvSpPr>
            <p:spPr bwMode="auto">
              <a:xfrm>
                <a:off x="2496" y="2064"/>
                <a:ext cx="1344" cy="7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默许</a:t>
                </a:r>
              </a:p>
            </p:txBody>
          </p:sp>
          <p:sp>
            <p:nvSpPr>
              <p:cNvPr id="38" name="Rectangle 27"/>
              <p:cNvSpPr>
                <a:spLocks noChangeArrowheads="1"/>
              </p:cNvSpPr>
              <p:nvPr/>
            </p:nvSpPr>
            <p:spPr bwMode="auto">
              <a:xfrm>
                <a:off x="864" y="2064"/>
                <a:ext cx="1632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endParaRPr lang="zh-CN" altLang="en-US" sz="2400" u="none">
                  <a:latin typeface="隶书" panose="02010509060101010101" pitchFamily="49" charset="-122"/>
                  <a:ea typeface="隶书" panose="02010509060101010101" pitchFamily="49" charset="-122"/>
                </a:endParaRPr>
              </a:p>
            </p:txBody>
          </p:sp>
          <p:sp>
            <p:nvSpPr>
              <p:cNvPr id="39" name="Line 28"/>
              <p:cNvSpPr>
                <a:spLocks noChangeShapeType="1"/>
              </p:cNvSpPr>
              <p:nvPr/>
            </p:nvSpPr>
            <p:spPr bwMode="auto">
              <a:xfrm>
                <a:off x="864" y="2064"/>
                <a:ext cx="417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0" name="Line 29"/>
              <p:cNvSpPr>
                <a:spLocks noChangeShapeType="1"/>
              </p:cNvSpPr>
              <p:nvPr/>
            </p:nvSpPr>
            <p:spPr bwMode="auto">
              <a:xfrm>
                <a:off x="864" y="2784"/>
                <a:ext cx="41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1" name="Line 30"/>
              <p:cNvSpPr>
                <a:spLocks noChangeShapeType="1"/>
              </p:cNvSpPr>
              <p:nvPr/>
            </p:nvSpPr>
            <p:spPr bwMode="auto">
              <a:xfrm>
                <a:off x="864" y="3312"/>
                <a:ext cx="41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2" name="Line 31"/>
              <p:cNvSpPr>
                <a:spLocks noChangeShapeType="1"/>
              </p:cNvSpPr>
              <p:nvPr/>
            </p:nvSpPr>
            <p:spPr bwMode="auto">
              <a:xfrm>
                <a:off x="864" y="3752"/>
                <a:ext cx="417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3" name="Line 32"/>
              <p:cNvSpPr>
                <a:spLocks noChangeShapeType="1"/>
              </p:cNvSpPr>
              <p:nvPr/>
            </p:nvSpPr>
            <p:spPr bwMode="auto">
              <a:xfrm>
                <a:off x="864" y="2064"/>
                <a:ext cx="0" cy="16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" name="Line 33"/>
              <p:cNvSpPr>
                <a:spLocks noChangeShapeType="1"/>
              </p:cNvSpPr>
              <p:nvPr/>
            </p:nvSpPr>
            <p:spPr bwMode="auto">
              <a:xfrm>
                <a:off x="2496" y="2064"/>
                <a:ext cx="0" cy="16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" name="Line 34"/>
              <p:cNvSpPr>
                <a:spLocks noChangeShapeType="1"/>
              </p:cNvSpPr>
              <p:nvPr/>
            </p:nvSpPr>
            <p:spPr bwMode="auto">
              <a:xfrm>
                <a:off x="3840" y="2064"/>
                <a:ext cx="0" cy="16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" name="Line 35"/>
              <p:cNvSpPr>
                <a:spLocks noChangeShapeType="1"/>
              </p:cNvSpPr>
              <p:nvPr/>
            </p:nvSpPr>
            <p:spPr bwMode="auto">
              <a:xfrm>
                <a:off x="5040" y="2064"/>
                <a:ext cx="0" cy="16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" name="Line 36"/>
              <p:cNvSpPr>
                <a:spLocks noChangeShapeType="1"/>
              </p:cNvSpPr>
              <p:nvPr/>
            </p:nvSpPr>
            <p:spPr bwMode="auto">
              <a:xfrm>
                <a:off x="864" y="2390"/>
                <a:ext cx="1632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4" name="Line 37"/>
            <p:cNvSpPr>
              <a:spLocks noChangeShapeType="1"/>
            </p:cNvSpPr>
            <p:nvPr/>
          </p:nvSpPr>
          <p:spPr bwMode="auto">
            <a:xfrm>
              <a:off x="480" y="768"/>
              <a:ext cx="163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38"/>
            <p:cNvSpPr>
              <a:spLocks noChangeShapeType="1"/>
            </p:cNvSpPr>
            <p:nvPr/>
          </p:nvSpPr>
          <p:spPr bwMode="auto">
            <a:xfrm>
              <a:off x="1104" y="528"/>
              <a:ext cx="100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Text Box 39"/>
            <p:cNvSpPr txBox="1">
              <a:spLocks noChangeArrowheads="1"/>
            </p:cNvSpPr>
            <p:nvPr/>
          </p:nvSpPr>
          <p:spPr bwMode="auto">
            <a:xfrm>
              <a:off x="480" y="816"/>
              <a:ext cx="6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进入者</a:t>
              </a:r>
            </a:p>
          </p:txBody>
        </p:sp>
        <p:sp>
          <p:nvSpPr>
            <p:cNvPr id="27" name="Text Box 40"/>
            <p:cNvSpPr txBox="1">
              <a:spLocks noChangeArrowheads="1"/>
            </p:cNvSpPr>
            <p:nvPr/>
          </p:nvSpPr>
          <p:spPr bwMode="auto">
            <a:xfrm>
              <a:off x="1488" y="528"/>
              <a:ext cx="6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在位者</a:t>
              </a:r>
            </a:p>
          </p:txBody>
        </p:sp>
        <p:sp>
          <p:nvSpPr>
            <p:cNvPr id="28" name="Text Box 41"/>
            <p:cNvSpPr txBox="1">
              <a:spLocks noChangeArrowheads="1"/>
            </p:cNvSpPr>
            <p:nvPr/>
          </p:nvSpPr>
          <p:spPr bwMode="auto">
            <a:xfrm>
              <a:off x="720" y="528"/>
              <a:ext cx="5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支付</a:t>
              </a:r>
            </a:p>
          </p:txBody>
        </p:sp>
      </p:grpSp>
      <p:sp>
        <p:nvSpPr>
          <p:cNvPr id="50" name="椭圆 49"/>
          <p:cNvSpPr/>
          <p:nvPr/>
        </p:nvSpPr>
        <p:spPr>
          <a:xfrm>
            <a:off x="5040796" y="4462670"/>
            <a:ext cx="12954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箭头: 下 50"/>
          <p:cNvSpPr/>
          <p:nvPr/>
        </p:nvSpPr>
        <p:spPr>
          <a:xfrm rot="10800000">
            <a:off x="10545417" y="4175333"/>
            <a:ext cx="496956" cy="110821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文本框 51"/>
          <p:cNvSpPr txBox="1"/>
          <p:nvPr/>
        </p:nvSpPr>
        <p:spPr>
          <a:xfrm>
            <a:off x="10182639" y="5368018"/>
            <a:ext cx="1441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怎么回事？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9729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81873"/>
            <a:ext cx="12192000" cy="5301465"/>
          </a:xfrm>
        </p:spPr>
        <p:txBody>
          <a:bodyPr>
            <a:normAutofit/>
          </a:bodyPr>
          <a:lstStyle/>
          <a:p>
            <a:r>
              <a:rPr lang="zh-CN" altLang="en-US" dirty="0">
                <a:latin typeface="宋体" panose="02010600030101010101" pitchFamily="2" charset="-122"/>
              </a:rPr>
              <a:t>逆向归纳法与划线法总是等价的吗？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不是！看下例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endParaRPr lang="en-US" altLang="zh-CN" dirty="0">
              <a:latin typeface="宋体" panose="02010600030101010101" pitchFamily="2" charset="-122"/>
            </a:endParaRPr>
          </a:p>
          <a:p>
            <a:pPr lvl="1"/>
            <a:endParaRPr lang="en-US" altLang="zh-CN" dirty="0">
              <a:latin typeface="宋体" panose="02010600030101010101" pitchFamily="2" charset="-122"/>
            </a:endParaRPr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849796" y="3395870"/>
            <a:ext cx="5562600" cy="2606675"/>
            <a:chOff x="864" y="2304"/>
            <a:chExt cx="3504" cy="1642"/>
          </a:xfrm>
        </p:grpSpPr>
        <p:sp>
          <p:nvSpPr>
            <p:cNvPr id="9" name="Oval 3"/>
            <p:cNvSpPr>
              <a:spLocks noChangeArrowheads="1"/>
            </p:cNvSpPr>
            <p:nvPr/>
          </p:nvSpPr>
          <p:spPr bwMode="auto">
            <a:xfrm>
              <a:off x="864" y="2736"/>
              <a:ext cx="720" cy="43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进入者</a:t>
              </a:r>
              <a:r>
                <a:rPr lang="en-US" altLang="zh-CN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1</a:t>
              </a:r>
              <a:endParaRPr lang="zh-CN" altLang="en-US" sz="2400" u="none" dirty="0"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10" name="Line 4"/>
            <p:cNvSpPr>
              <a:spLocks noChangeShapeType="1"/>
            </p:cNvSpPr>
            <p:nvPr/>
          </p:nvSpPr>
          <p:spPr bwMode="auto">
            <a:xfrm flipV="1">
              <a:off x="1536" y="2496"/>
              <a:ext cx="72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" name="Line 5"/>
            <p:cNvSpPr>
              <a:spLocks noChangeShapeType="1"/>
            </p:cNvSpPr>
            <p:nvPr/>
          </p:nvSpPr>
          <p:spPr bwMode="auto">
            <a:xfrm>
              <a:off x="1488" y="3024"/>
              <a:ext cx="76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2208" y="3216"/>
              <a:ext cx="67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在位者</a:t>
              </a:r>
              <a:r>
                <a:rPr lang="en-US" altLang="zh-CN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2</a:t>
              </a:r>
              <a:endParaRPr lang="zh-CN" altLang="en-US" sz="2400" u="none" dirty="0"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2784" y="3552"/>
              <a:ext cx="768" cy="240"/>
            </a:xfrm>
            <a:prstGeom prst="line">
              <a:avLst/>
            </a:prstGeom>
            <a:noFill/>
            <a:ln w="28575">
              <a:solidFill>
                <a:schemeClr val="accent4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 flipV="1">
              <a:off x="2832" y="3168"/>
              <a:ext cx="672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2160" y="2304"/>
              <a:ext cx="10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 dirty="0">
                  <a:latin typeface="Times New Roman" panose="02020603050405020304" pitchFamily="18" charset="0"/>
                </a:rPr>
                <a:t>（0，300）</a:t>
              </a:r>
            </a:p>
          </p:txBody>
        </p:sp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3408" y="3072"/>
              <a:ext cx="9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（40，50）</a:t>
              </a:r>
            </a:p>
          </p:txBody>
        </p:sp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3408" y="3696"/>
              <a:ext cx="9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（-10，0）</a:t>
              </a:r>
            </a:p>
          </p:txBody>
        </p:sp>
        <p:sp>
          <p:nvSpPr>
            <p:cNvPr id="18" name="Text Box 12"/>
            <p:cNvSpPr txBox="1">
              <a:spLocks noChangeArrowheads="1"/>
            </p:cNvSpPr>
            <p:nvPr/>
          </p:nvSpPr>
          <p:spPr bwMode="auto">
            <a:xfrm>
              <a:off x="1344" y="2352"/>
              <a:ext cx="7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imes New Roman" panose="02020603050405020304" pitchFamily="18" charset="0"/>
                  <a:ea typeface="隶书" panose="02010509060101010101" pitchFamily="49" charset="-122"/>
                </a:rPr>
                <a:t>不进入</a:t>
              </a:r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1488" y="3168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imes New Roman" panose="02020603050405020304" pitchFamily="18" charset="0"/>
                  <a:ea typeface="隶书" panose="02010509060101010101" pitchFamily="49" charset="-122"/>
                </a:rPr>
                <a:t>进入</a:t>
              </a:r>
            </a:p>
          </p:txBody>
        </p:sp>
        <p:sp>
          <p:nvSpPr>
            <p:cNvPr id="20" name="Text Box 14"/>
            <p:cNvSpPr txBox="1">
              <a:spLocks noChangeArrowheads="1"/>
            </p:cNvSpPr>
            <p:nvPr/>
          </p:nvSpPr>
          <p:spPr bwMode="auto">
            <a:xfrm>
              <a:off x="2880" y="2976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imes New Roman" panose="02020603050405020304" pitchFamily="18" charset="0"/>
                  <a:ea typeface="隶书" panose="02010509060101010101" pitchFamily="49" charset="-122"/>
                </a:rPr>
                <a:t>默许</a:t>
              </a:r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2784" y="3648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斗争</a:t>
              </a:r>
            </a:p>
          </p:txBody>
        </p:sp>
      </p:grpSp>
      <p:grpSp>
        <p:nvGrpSpPr>
          <p:cNvPr id="22" name="Group 16"/>
          <p:cNvGrpSpPr>
            <a:grpSpLocks/>
          </p:cNvGrpSpPr>
          <p:nvPr/>
        </p:nvGrpSpPr>
        <p:grpSpPr bwMode="auto">
          <a:xfrm>
            <a:off x="5116996" y="2257633"/>
            <a:ext cx="6629400" cy="1917700"/>
            <a:chOff x="480" y="528"/>
            <a:chExt cx="4176" cy="1208"/>
          </a:xfrm>
        </p:grpSpPr>
        <p:grpSp>
          <p:nvGrpSpPr>
            <p:cNvPr id="23" name="Group 17"/>
            <p:cNvGrpSpPr>
              <a:grpSpLocks/>
            </p:cNvGrpSpPr>
            <p:nvPr/>
          </p:nvGrpSpPr>
          <p:grpSpPr bwMode="auto">
            <a:xfrm>
              <a:off x="480" y="528"/>
              <a:ext cx="4176" cy="1208"/>
              <a:chOff x="864" y="2064"/>
              <a:chExt cx="4176" cy="1688"/>
            </a:xfrm>
          </p:grpSpPr>
          <p:sp>
            <p:nvSpPr>
              <p:cNvPr id="29" name="Rectangle 18"/>
              <p:cNvSpPr>
                <a:spLocks noChangeArrowheads="1"/>
              </p:cNvSpPr>
              <p:nvPr/>
            </p:nvSpPr>
            <p:spPr bwMode="auto">
              <a:xfrm>
                <a:off x="864" y="2390"/>
                <a:ext cx="1632" cy="3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endParaRPr lang="zh-CN" altLang="en-US" sz="2400" u="none">
                  <a:latin typeface="隶书" panose="02010509060101010101" pitchFamily="49" charset="-122"/>
                  <a:ea typeface="隶书" panose="02010509060101010101" pitchFamily="49" charset="-122"/>
                </a:endParaRPr>
              </a:p>
            </p:txBody>
          </p:sp>
          <p:sp>
            <p:nvSpPr>
              <p:cNvPr id="30" name="Rectangle 19"/>
              <p:cNvSpPr>
                <a:spLocks noChangeArrowheads="1"/>
              </p:cNvSpPr>
              <p:nvPr/>
            </p:nvSpPr>
            <p:spPr bwMode="auto">
              <a:xfrm>
                <a:off x="3840" y="3312"/>
                <a:ext cx="1200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sng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0</a:t>
                </a:r>
                <a:r>
                  <a:rPr lang="zh-CN" altLang="en-US" sz="2400" u="none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，</a:t>
                </a:r>
                <a:r>
                  <a:rPr lang="zh-CN" altLang="en-US" sz="2400" u="sng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300</a:t>
                </a:r>
              </a:p>
            </p:txBody>
          </p:sp>
          <p:sp>
            <p:nvSpPr>
              <p:cNvPr id="31" name="Rectangle 20"/>
              <p:cNvSpPr>
                <a:spLocks noChangeArrowheads="1"/>
              </p:cNvSpPr>
              <p:nvPr/>
            </p:nvSpPr>
            <p:spPr bwMode="auto">
              <a:xfrm>
                <a:off x="2496" y="3312"/>
                <a:ext cx="1344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0，300</a:t>
                </a:r>
              </a:p>
            </p:txBody>
          </p:sp>
          <p:sp>
            <p:nvSpPr>
              <p:cNvPr id="32" name="Rectangle 21"/>
              <p:cNvSpPr>
                <a:spLocks noChangeArrowheads="1"/>
              </p:cNvSpPr>
              <p:nvPr/>
            </p:nvSpPr>
            <p:spPr bwMode="auto">
              <a:xfrm>
                <a:off x="864" y="3312"/>
                <a:ext cx="1632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不进入</a:t>
                </a:r>
              </a:p>
            </p:txBody>
          </p:sp>
          <p:sp>
            <p:nvSpPr>
              <p:cNvPr id="33" name="Rectangle 22"/>
              <p:cNvSpPr>
                <a:spLocks noChangeArrowheads="1"/>
              </p:cNvSpPr>
              <p:nvPr/>
            </p:nvSpPr>
            <p:spPr bwMode="auto">
              <a:xfrm>
                <a:off x="3840" y="2784"/>
                <a:ext cx="1200" cy="5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-10，0</a:t>
                </a:r>
              </a:p>
            </p:txBody>
          </p:sp>
          <p:sp>
            <p:nvSpPr>
              <p:cNvPr id="34" name="Rectangle 23"/>
              <p:cNvSpPr>
                <a:spLocks noChangeArrowheads="1"/>
              </p:cNvSpPr>
              <p:nvPr/>
            </p:nvSpPr>
            <p:spPr bwMode="auto">
              <a:xfrm>
                <a:off x="2496" y="2784"/>
                <a:ext cx="1344" cy="5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sng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40</a:t>
                </a:r>
                <a:r>
                  <a:rPr lang="zh-CN" altLang="en-US" sz="2400" u="none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，</a:t>
                </a:r>
                <a:r>
                  <a:rPr lang="zh-CN" altLang="en-US" sz="2400" u="sng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50</a:t>
                </a:r>
              </a:p>
            </p:txBody>
          </p:sp>
          <p:sp>
            <p:nvSpPr>
              <p:cNvPr id="35" name="Rectangle 24"/>
              <p:cNvSpPr>
                <a:spLocks noChangeArrowheads="1"/>
              </p:cNvSpPr>
              <p:nvPr/>
            </p:nvSpPr>
            <p:spPr bwMode="auto">
              <a:xfrm>
                <a:off x="864" y="2784"/>
                <a:ext cx="1632" cy="5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进入</a:t>
                </a:r>
              </a:p>
            </p:txBody>
          </p:sp>
          <p:sp>
            <p:nvSpPr>
              <p:cNvPr id="36" name="Rectangle 25"/>
              <p:cNvSpPr>
                <a:spLocks noChangeArrowheads="1"/>
              </p:cNvSpPr>
              <p:nvPr/>
            </p:nvSpPr>
            <p:spPr bwMode="auto">
              <a:xfrm>
                <a:off x="3840" y="2064"/>
                <a:ext cx="1200" cy="7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斗争</a:t>
                </a:r>
              </a:p>
            </p:txBody>
          </p:sp>
          <p:sp>
            <p:nvSpPr>
              <p:cNvPr id="37" name="Rectangle 26"/>
              <p:cNvSpPr>
                <a:spLocks noChangeArrowheads="1"/>
              </p:cNvSpPr>
              <p:nvPr/>
            </p:nvSpPr>
            <p:spPr bwMode="auto">
              <a:xfrm>
                <a:off x="2496" y="2064"/>
                <a:ext cx="1344" cy="7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默许</a:t>
                </a:r>
              </a:p>
            </p:txBody>
          </p:sp>
          <p:sp>
            <p:nvSpPr>
              <p:cNvPr id="38" name="Rectangle 27"/>
              <p:cNvSpPr>
                <a:spLocks noChangeArrowheads="1"/>
              </p:cNvSpPr>
              <p:nvPr/>
            </p:nvSpPr>
            <p:spPr bwMode="auto">
              <a:xfrm>
                <a:off x="864" y="2064"/>
                <a:ext cx="1632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endParaRPr lang="zh-CN" altLang="en-US" sz="2400" u="none">
                  <a:latin typeface="隶书" panose="02010509060101010101" pitchFamily="49" charset="-122"/>
                  <a:ea typeface="隶书" panose="02010509060101010101" pitchFamily="49" charset="-122"/>
                </a:endParaRPr>
              </a:p>
            </p:txBody>
          </p:sp>
          <p:sp>
            <p:nvSpPr>
              <p:cNvPr id="39" name="Line 28"/>
              <p:cNvSpPr>
                <a:spLocks noChangeShapeType="1"/>
              </p:cNvSpPr>
              <p:nvPr/>
            </p:nvSpPr>
            <p:spPr bwMode="auto">
              <a:xfrm>
                <a:off x="864" y="2064"/>
                <a:ext cx="417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0" name="Line 29"/>
              <p:cNvSpPr>
                <a:spLocks noChangeShapeType="1"/>
              </p:cNvSpPr>
              <p:nvPr/>
            </p:nvSpPr>
            <p:spPr bwMode="auto">
              <a:xfrm>
                <a:off x="864" y="2784"/>
                <a:ext cx="41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1" name="Line 30"/>
              <p:cNvSpPr>
                <a:spLocks noChangeShapeType="1"/>
              </p:cNvSpPr>
              <p:nvPr/>
            </p:nvSpPr>
            <p:spPr bwMode="auto">
              <a:xfrm>
                <a:off x="864" y="3312"/>
                <a:ext cx="41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2" name="Line 31"/>
              <p:cNvSpPr>
                <a:spLocks noChangeShapeType="1"/>
              </p:cNvSpPr>
              <p:nvPr/>
            </p:nvSpPr>
            <p:spPr bwMode="auto">
              <a:xfrm>
                <a:off x="864" y="3752"/>
                <a:ext cx="417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3" name="Line 32"/>
              <p:cNvSpPr>
                <a:spLocks noChangeShapeType="1"/>
              </p:cNvSpPr>
              <p:nvPr/>
            </p:nvSpPr>
            <p:spPr bwMode="auto">
              <a:xfrm>
                <a:off x="864" y="2064"/>
                <a:ext cx="0" cy="16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" name="Line 33"/>
              <p:cNvSpPr>
                <a:spLocks noChangeShapeType="1"/>
              </p:cNvSpPr>
              <p:nvPr/>
            </p:nvSpPr>
            <p:spPr bwMode="auto">
              <a:xfrm>
                <a:off x="2496" y="2064"/>
                <a:ext cx="0" cy="16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" name="Line 34"/>
              <p:cNvSpPr>
                <a:spLocks noChangeShapeType="1"/>
              </p:cNvSpPr>
              <p:nvPr/>
            </p:nvSpPr>
            <p:spPr bwMode="auto">
              <a:xfrm>
                <a:off x="3840" y="2064"/>
                <a:ext cx="0" cy="16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" name="Line 35"/>
              <p:cNvSpPr>
                <a:spLocks noChangeShapeType="1"/>
              </p:cNvSpPr>
              <p:nvPr/>
            </p:nvSpPr>
            <p:spPr bwMode="auto">
              <a:xfrm>
                <a:off x="5040" y="2064"/>
                <a:ext cx="0" cy="16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" name="Line 36"/>
              <p:cNvSpPr>
                <a:spLocks noChangeShapeType="1"/>
              </p:cNvSpPr>
              <p:nvPr/>
            </p:nvSpPr>
            <p:spPr bwMode="auto">
              <a:xfrm>
                <a:off x="864" y="2390"/>
                <a:ext cx="1632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4" name="Line 37"/>
            <p:cNvSpPr>
              <a:spLocks noChangeShapeType="1"/>
            </p:cNvSpPr>
            <p:nvPr/>
          </p:nvSpPr>
          <p:spPr bwMode="auto">
            <a:xfrm>
              <a:off x="480" y="768"/>
              <a:ext cx="163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38"/>
            <p:cNvSpPr>
              <a:spLocks noChangeShapeType="1"/>
            </p:cNvSpPr>
            <p:nvPr/>
          </p:nvSpPr>
          <p:spPr bwMode="auto">
            <a:xfrm>
              <a:off x="1104" y="528"/>
              <a:ext cx="100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Text Box 39"/>
            <p:cNvSpPr txBox="1">
              <a:spLocks noChangeArrowheads="1"/>
            </p:cNvSpPr>
            <p:nvPr/>
          </p:nvSpPr>
          <p:spPr bwMode="auto">
            <a:xfrm>
              <a:off x="480" y="816"/>
              <a:ext cx="6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进入者</a:t>
              </a:r>
            </a:p>
          </p:txBody>
        </p:sp>
        <p:sp>
          <p:nvSpPr>
            <p:cNvPr id="27" name="Text Box 40"/>
            <p:cNvSpPr txBox="1">
              <a:spLocks noChangeArrowheads="1"/>
            </p:cNvSpPr>
            <p:nvPr/>
          </p:nvSpPr>
          <p:spPr bwMode="auto">
            <a:xfrm>
              <a:off x="1488" y="528"/>
              <a:ext cx="6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在位者</a:t>
              </a:r>
            </a:p>
          </p:txBody>
        </p:sp>
        <p:sp>
          <p:nvSpPr>
            <p:cNvPr id="28" name="Text Box 41"/>
            <p:cNvSpPr txBox="1">
              <a:spLocks noChangeArrowheads="1"/>
            </p:cNvSpPr>
            <p:nvPr/>
          </p:nvSpPr>
          <p:spPr bwMode="auto">
            <a:xfrm>
              <a:off x="720" y="528"/>
              <a:ext cx="5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支付</a:t>
              </a:r>
            </a:p>
          </p:txBody>
        </p:sp>
      </p:grpSp>
      <p:sp>
        <p:nvSpPr>
          <p:cNvPr id="51" name="箭头: 下 50"/>
          <p:cNvSpPr/>
          <p:nvPr/>
        </p:nvSpPr>
        <p:spPr>
          <a:xfrm rot="10800000">
            <a:off x="10545417" y="4175333"/>
            <a:ext cx="496956" cy="110821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文本框 51"/>
          <p:cNvSpPr txBox="1"/>
          <p:nvPr/>
        </p:nvSpPr>
        <p:spPr>
          <a:xfrm>
            <a:off x="10182639" y="5368018"/>
            <a:ext cx="1441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策略见左图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164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上讲回顾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纳什均衡的理念</a:t>
            </a:r>
            <a:endParaRPr lang="en-US" altLang="zh-CN" dirty="0"/>
          </a:p>
          <a:p>
            <a:pPr lvl="1"/>
            <a:r>
              <a:rPr lang="zh-CN" altLang="en-US" dirty="0"/>
              <a:t>无人偏离</a:t>
            </a:r>
            <a:endParaRPr lang="en-US" altLang="zh-CN" dirty="0"/>
          </a:p>
          <a:p>
            <a:r>
              <a:rPr lang="zh-CN" altLang="en-US" dirty="0"/>
              <a:t>纳什均衡的定义和求解</a:t>
            </a:r>
            <a:endParaRPr lang="en-US" altLang="zh-CN" dirty="0"/>
          </a:p>
          <a:p>
            <a:pPr lvl="1"/>
            <a:r>
              <a:rPr lang="zh-CN" altLang="en-US" dirty="0"/>
              <a:t>连续：最优反应函数的方程组</a:t>
            </a:r>
            <a:endParaRPr lang="en-US" altLang="zh-CN" dirty="0"/>
          </a:p>
          <a:p>
            <a:pPr lvl="1"/>
            <a:r>
              <a:rPr lang="zh-CN" altLang="en-US" dirty="0"/>
              <a:t>离散：划线法</a:t>
            </a: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381926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81873"/>
            <a:ext cx="12192000" cy="5301465"/>
          </a:xfrm>
        </p:spPr>
        <p:txBody>
          <a:bodyPr>
            <a:normAutofit/>
          </a:bodyPr>
          <a:lstStyle/>
          <a:p>
            <a:r>
              <a:rPr lang="zh-CN" altLang="en-US" dirty="0">
                <a:latin typeface="宋体" panose="02010600030101010101" pitchFamily="2" charset="-122"/>
              </a:rPr>
              <a:t>逆向归纳法与划线法总是等价的吗？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不是！看下例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endParaRPr lang="en-US" altLang="zh-CN" dirty="0">
              <a:latin typeface="宋体" panose="02010600030101010101" pitchFamily="2" charset="-122"/>
            </a:endParaRPr>
          </a:p>
          <a:p>
            <a:pPr lvl="1"/>
            <a:endParaRPr lang="en-US" altLang="zh-CN" dirty="0">
              <a:latin typeface="宋体" panose="02010600030101010101" pitchFamily="2" charset="-122"/>
            </a:endParaRPr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849796" y="3395870"/>
            <a:ext cx="5562600" cy="2606675"/>
            <a:chOff x="864" y="2304"/>
            <a:chExt cx="3504" cy="1642"/>
          </a:xfrm>
        </p:grpSpPr>
        <p:sp>
          <p:nvSpPr>
            <p:cNvPr id="9" name="Oval 3"/>
            <p:cNvSpPr>
              <a:spLocks noChangeArrowheads="1"/>
            </p:cNvSpPr>
            <p:nvPr/>
          </p:nvSpPr>
          <p:spPr bwMode="auto">
            <a:xfrm>
              <a:off x="864" y="2736"/>
              <a:ext cx="720" cy="43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进入者</a:t>
              </a:r>
              <a:r>
                <a:rPr lang="en-US" altLang="zh-CN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1</a:t>
              </a:r>
              <a:endParaRPr lang="zh-CN" altLang="en-US" sz="2400" u="none" dirty="0"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10" name="Line 4"/>
            <p:cNvSpPr>
              <a:spLocks noChangeShapeType="1"/>
            </p:cNvSpPr>
            <p:nvPr/>
          </p:nvSpPr>
          <p:spPr bwMode="auto">
            <a:xfrm flipV="1">
              <a:off x="1536" y="2496"/>
              <a:ext cx="72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" name="Line 5"/>
            <p:cNvSpPr>
              <a:spLocks noChangeShapeType="1"/>
            </p:cNvSpPr>
            <p:nvPr/>
          </p:nvSpPr>
          <p:spPr bwMode="auto">
            <a:xfrm>
              <a:off x="1488" y="3024"/>
              <a:ext cx="76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2208" y="3216"/>
              <a:ext cx="67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在位者</a:t>
              </a:r>
              <a:r>
                <a:rPr lang="en-US" altLang="zh-CN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2</a:t>
              </a:r>
              <a:endParaRPr lang="zh-CN" altLang="en-US" sz="2400" u="none" dirty="0"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2784" y="3552"/>
              <a:ext cx="768" cy="240"/>
            </a:xfrm>
            <a:prstGeom prst="line">
              <a:avLst/>
            </a:prstGeom>
            <a:noFill/>
            <a:ln w="28575">
              <a:solidFill>
                <a:schemeClr val="accent4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 flipV="1">
              <a:off x="2832" y="3168"/>
              <a:ext cx="672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2160" y="2304"/>
              <a:ext cx="10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 dirty="0">
                  <a:latin typeface="Times New Roman" panose="02020603050405020304" pitchFamily="18" charset="0"/>
                </a:rPr>
                <a:t>（0，300）</a:t>
              </a:r>
            </a:p>
          </p:txBody>
        </p:sp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3408" y="3072"/>
              <a:ext cx="9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（40，50）</a:t>
              </a:r>
            </a:p>
          </p:txBody>
        </p:sp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3408" y="3696"/>
              <a:ext cx="9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（-10，0）</a:t>
              </a:r>
            </a:p>
          </p:txBody>
        </p:sp>
        <p:sp>
          <p:nvSpPr>
            <p:cNvPr id="18" name="Text Box 12"/>
            <p:cNvSpPr txBox="1">
              <a:spLocks noChangeArrowheads="1"/>
            </p:cNvSpPr>
            <p:nvPr/>
          </p:nvSpPr>
          <p:spPr bwMode="auto">
            <a:xfrm>
              <a:off x="1344" y="2352"/>
              <a:ext cx="7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imes New Roman" panose="02020603050405020304" pitchFamily="18" charset="0"/>
                  <a:ea typeface="隶书" panose="02010509060101010101" pitchFamily="49" charset="-122"/>
                </a:rPr>
                <a:t>不进入</a:t>
              </a:r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1488" y="3168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进入</a:t>
              </a:r>
            </a:p>
          </p:txBody>
        </p:sp>
        <p:sp>
          <p:nvSpPr>
            <p:cNvPr id="20" name="Text Box 14"/>
            <p:cNvSpPr txBox="1">
              <a:spLocks noChangeArrowheads="1"/>
            </p:cNvSpPr>
            <p:nvPr/>
          </p:nvSpPr>
          <p:spPr bwMode="auto">
            <a:xfrm>
              <a:off x="2880" y="2976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imes New Roman" panose="02020603050405020304" pitchFamily="18" charset="0"/>
                  <a:ea typeface="隶书" panose="02010509060101010101" pitchFamily="49" charset="-122"/>
                </a:rPr>
                <a:t>默许</a:t>
              </a:r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2784" y="3648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斗争</a:t>
              </a:r>
            </a:p>
          </p:txBody>
        </p:sp>
      </p:grpSp>
      <p:grpSp>
        <p:nvGrpSpPr>
          <p:cNvPr id="22" name="Group 16"/>
          <p:cNvGrpSpPr>
            <a:grpSpLocks/>
          </p:cNvGrpSpPr>
          <p:nvPr/>
        </p:nvGrpSpPr>
        <p:grpSpPr bwMode="auto">
          <a:xfrm>
            <a:off x="5116996" y="2257633"/>
            <a:ext cx="6629400" cy="1917700"/>
            <a:chOff x="480" y="528"/>
            <a:chExt cx="4176" cy="1208"/>
          </a:xfrm>
        </p:grpSpPr>
        <p:grpSp>
          <p:nvGrpSpPr>
            <p:cNvPr id="23" name="Group 17"/>
            <p:cNvGrpSpPr>
              <a:grpSpLocks/>
            </p:cNvGrpSpPr>
            <p:nvPr/>
          </p:nvGrpSpPr>
          <p:grpSpPr bwMode="auto">
            <a:xfrm>
              <a:off x="480" y="528"/>
              <a:ext cx="4176" cy="1208"/>
              <a:chOff x="864" y="2064"/>
              <a:chExt cx="4176" cy="1688"/>
            </a:xfrm>
          </p:grpSpPr>
          <p:sp>
            <p:nvSpPr>
              <p:cNvPr id="29" name="Rectangle 18"/>
              <p:cNvSpPr>
                <a:spLocks noChangeArrowheads="1"/>
              </p:cNvSpPr>
              <p:nvPr/>
            </p:nvSpPr>
            <p:spPr bwMode="auto">
              <a:xfrm>
                <a:off x="864" y="2390"/>
                <a:ext cx="1632" cy="3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endParaRPr lang="zh-CN" altLang="en-US" sz="2400" u="none">
                  <a:latin typeface="隶书" panose="02010509060101010101" pitchFamily="49" charset="-122"/>
                  <a:ea typeface="隶书" panose="02010509060101010101" pitchFamily="49" charset="-122"/>
                </a:endParaRPr>
              </a:p>
            </p:txBody>
          </p:sp>
          <p:sp>
            <p:nvSpPr>
              <p:cNvPr id="30" name="Rectangle 19"/>
              <p:cNvSpPr>
                <a:spLocks noChangeArrowheads="1"/>
              </p:cNvSpPr>
              <p:nvPr/>
            </p:nvSpPr>
            <p:spPr bwMode="auto">
              <a:xfrm>
                <a:off x="3840" y="3312"/>
                <a:ext cx="1200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sng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0</a:t>
                </a:r>
                <a:r>
                  <a:rPr lang="zh-CN" altLang="en-US" sz="2400" u="none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，</a:t>
                </a:r>
                <a:r>
                  <a:rPr lang="zh-CN" altLang="en-US" sz="2400" u="sng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300</a:t>
                </a:r>
              </a:p>
            </p:txBody>
          </p:sp>
          <p:sp>
            <p:nvSpPr>
              <p:cNvPr id="31" name="Rectangle 20"/>
              <p:cNvSpPr>
                <a:spLocks noChangeArrowheads="1"/>
              </p:cNvSpPr>
              <p:nvPr/>
            </p:nvSpPr>
            <p:spPr bwMode="auto">
              <a:xfrm>
                <a:off x="2496" y="3312"/>
                <a:ext cx="1344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0，300</a:t>
                </a:r>
              </a:p>
            </p:txBody>
          </p:sp>
          <p:sp>
            <p:nvSpPr>
              <p:cNvPr id="32" name="Rectangle 21"/>
              <p:cNvSpPr>
                <a:spLocks noChangeArrowheads="1"/>
              </p:cNvSpPr>
              <p:nvPr/>
            </p:nvSpPr>
            <p:spPr bwMode="auto">
              <a:xfrm>
                <a:off x="864" y="3312"/>
                <a:ext cx="1632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不进入</a:t>
                </a:r>
              </a:p>
            </p:txBody>
          </p:sp>
          <p:sp>
            <p:nvSpPr>
              <p:cNvPr id="33" name="Rectangle 22"/>
              <p:cNvSpPr>
                <a:spLocks noChangeArrowheads="1"/>
              </p:cNvSpPr>
              <p:nvPr/>
            </p:nvSpPr>
            <p:spPr bwMode="auto">
              <a:xfrm>
                <a:off x="3840" y="2784"/>
                <a:ext cx="1200" cy="5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-10，0</a:t>
                </a:r>
              </a:p>
            </p:txBody>
          </p:sp>
          <p:sp>
            <p:nvSpPr>
              <p:cNvPr id="34" name="Rectangle 23"/>
              <p:cNvSpPr>
                <a:spLocks noChangeArrowheads="1"/>
              </p:cNvSpPr>
              <p:nvPr/>
            </p:nvSpPr>
            <p:spPr bwMode="auto">
              <a:xfrm>
                <a:off x="2496" y="2784"/>
                <a:ext cx="1344" cy="5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sng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40</a:t>
                </a:r>
                <a:r>
                  <a:rPr lang="zh-CN" altLang="en-US" sz="2400" u="none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，</a:t>
                </a:r>
                <a:r>
                  <a:rPr lang="zh-CN" altLang="en-US" sz="2400" u="sng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50</a:t>
                </a:r>
              </a:p>
            </p:txBody>
          </p:sp>
          <p:sp>
            <p:nvSpPr>
              <p:cNvPr id="35" name="Rectangle 24"/>
              <p:cNvSpPr>
                <a:spLocks noChangeArrowheads="1"/>
              </p:cNvSpPr>
              <p:nvPr/>
            </p:nvSpPr>
            <p:spPr bwMode="auto">
              <a:xfrm>
                <a:off x="864" y="2784"/>
                <a:ext cx="1632" cy="5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进入</a:t>
                </a:r>
              </a:p>
            </p:txBody>
          </p:sp>
          <p:sp>
            <p:nvSpPr>
              <p:cNvPr id="36" name="Rectangle 25"/>
              <p:cNvSpPr>
                <a:spLocks noChangeArrowheads="1"/>
              </p:cNvSpPr>
              <p:nvPr/>
            </p:nvSpPr>
            <p:spPr bwMode="auto">
              <a:xfrm>
                <a:off x="3840" y="2064"/>
                <a:ext cx="1200" cy="7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斗争</a:t>
                </a:r>
              </a:p>
            </p:txBody>
          </p:sp>
          <p:sp>
            <p:nvSpPr>
              <p:cNvPr id="37" name="Rectangle 26"/>
              <p:cNvSpPr>
                <a:spLocks noChangeArrowheads="1"/>
              </p:cNvSpPr>
              <p:nvPr/>
            </p:nvSpPr>
            <p:spPr bwMode="auto">
              <a:xfrm>
                <a:off x="2496" y="2064"/>
                <a:ext cx="1344" cy="7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默许</a:t>
                </a:r>
              </a:p>
            </p:txBody>
          </p:sp>
          <p:sp>
            <p:nvSpPr>
              <p:cNvPr id="38" name="Rectangle 27"/>
              <p:cNvSpPr>
                <a:spLocks noChangeArrowheads="1"/>
              </p:cNvSpPr>
              <p:nvPr/>
            </p:nvSpPr>
            <p:spPr bwMode="auto">
              <a:xfrm>
                <a:off x="864" y="2064"/>
                <a:ext cx="1632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endParaRPr lang="zh-CN" altLang="en-US" sz="2400" u="none">
                  <a:latin typeface="隶书" panose="02010509060101010101" pitchFamily="49" charset="-122"/>
                  <a:ea typeface="隶书" panose="02010509060101010101" pitchFamily="49" charset="-122"/>
                </a:endParaRPr>
              </a:p>
            </p:txBody>
          </p:sp>
          <p:sp>
            <p:nvSpPr>
              <p:cNvPr id="39" name="Line 28"/>
              <p:cNvSpPr>
                <a:spLocks noChangeShapeType="1"/>
              </p:cNvSpPr>
              <p:nvPr/>
            </p:nvSpPr>
            <p:spPr bwMode="auto">
              <a:xfrm>
                <a:off x="864" y="2064"/>
                <a:ext cx="417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0" name="Line 29"/>
              <p:cNvSpPr>
                <a:spLocks noChangeShapeType="1"/>
              </p:cNvSpPr>
              <p:nvPr/>
            </p:nvSpPr>
            <p:spPr bwMode="auto">
              <a:xfrm>
                <a:off x="864" y="2784"/>
                <a:ext cx="41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1" name="Line 30"/>
              <p:cNvSpPr>
                <a:spLocks noChangeShapeType="1"/>
              </p:cNvSpPr>
              <p:nvPr/>
            </p:nvSpPr>
            <p:spPr bwMode="auto">
              <a:xfrm>
                <a:off x="864" y="3312"/>
                <a:ext cx="41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2" name="Line 31"/>
              <p:cNvSpPr>
                <a:spLocks noChangeShapeType="1"/>
              </p:cNvSpPr>
              <p:nvPr/>
            </p:nvSpPr>
            <p:spPr bwMode="auto">
              <a:xfrm>
                <a:off x="864" y="3752"/>
                <a:ext cx="417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3" name="Line 32"/>
              <p:cNvSpPr>
                <a:spLocks noChangeShapeType="1"/>
              </p:cNvSpPr>
              <p:nvPr/>
            </p:nvSpPr>
            <p:spPr bwMode="auto">
              <a:xfrm>
                <a:off x="864" y="2064"/>
                <a:ext cx="0" cy="16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" name="Line 33"/>
              <p:cNvSpPr>
                <a:spLocks noChangeShapeType="1"/>
              </p:cNvSpPr>
              <p:nvPr/>
            </p:nvSpPr>
            <p:spPr bwMode="auto">
              <a:xfrm>
                <a:off x="2496" y="2064"/>
                <a:ext cx="0" cy="16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" name="Line 34"/>
              <p:cNvSpPr>
                <a:spLocks noChangeShapeType="1"/>
              </p:cNvSpPr>
              <p:nvPr/>
            </p:nvSpPr>
            <p:spPr bwMode="auto">
              <a:xfrm>
                <a:off x="3840" y="2064"/>
                <a:ext cx="0" cy="16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" name="Line 35"/>
              <p:cNvSpPr>
                <a:spLocks noChangeShapeType="1"/>
              </p:cNvSpPr>
              <p:nvPr/>
            </p:nvSpPr>
            <p:spPr bwMode="auto">
              <a:xfrm>
                <a:off x="5040" y="2064"/>
                <a:ext cx="0" cy="16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" name="Line 36"/>
              <p:cNvSpPr>
                <a:spLocks noChangeShapeType="1"/>
              </p:cNvSpPr>
              <p:nvPr/>
            </p:nvSpPr>
            <p:spPr bwMode="auto">
              <a:xfrm>
                <a:off x="864" y="2390"/>
                <a:ext cx="1632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4" name="Line 37"/>
            <p:cNvSpPr>
              <a:spLocks noChangeShapeType="1"/>
            </p:cNvSpPr>
            <p:nvPr/>
          </p:nvSpPr>
          <p:spPr bwMode="auto">
            <a:xfrm>
              <a:off x="480" y="768"/>
              <a:ext cx="163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38"/>
            <p:cNvSpPr>
              <a:spLocks noChangeShapeType="1"/>
            </p:cNvSpPr>
            <p:nvPr/>
          </p:nvSpPr>
          <p:spPr bwMode="auto">
            <a:xfrm>
              <a:off x="1104" y="528"/>
              <a:ext cx="100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Text Box 39"/>
            <p:cNvSpPr txBox="1">
              <a:spLocks noChangeArrowheads="1"/>
            </p:cNvSpPr>
            <p:nvPr/>
          </p:nvSpPr>
          <p:spPr bwMode="auto">
            <a:xfrm>
              <a:off x="480" y="816"/>
              <a:ext cx="6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进入者</a:t>
              </a:r>
            </a:p>
          </p:txBody>
        </p:sp>
        <p:sp>
          <p:nvSpPr>
            <p:cNvPr id="27" name="Text Box 40"/>
            <p:cNvSpPr txBox="1">
              <a:spLocks noChangeArrowheads="1"/>
            </p:cNvSpPr>
            <p:nvPr/>
          </p:nvSpPr>
          <p:spPr bwMode="auto">
            <a:xfrm>
              <a:off x="1488" y="528"/>
              <a:ext cx="6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在位者</a:t>
              </a:r>
            </a:p>
          </p:txBody>
        </p:sp>
        <p:sp>
          <p:nvSpPr>
            <p:cNvPr id="28" name="Text Box 41"/>
            <p:cNvSpPr txBox="1">
              <a:spLocks noChangeArrowheads="1"/>
            </p:cNvSpPr>
            <p:nvPr/>
          </p:nvSpPr>
          <p:spPr bwMode="auto">
            <a:xfrm>
              <a:off x="720" y="528"/>
              <a:ext cx="5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支付</a:t>
              </a:r>
            </a:p>
          </p:txBody>
        </p:sp>
      </p:grpSp>
      <p:sp>
        <p:nvSpPr>
          <p:cNvPr id="52" name="文本框 51"/>
          <p:cNvSpPr txBox="1"/>
          <p:nvPr/>
        </p:nvSpPr>
        <p:spPr>
          <a:xfrm>
            <a:off x="6869596" y="4385493"/>
            <a:ext cx="47740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进入者不进入是因为进入后在位者会和他斗争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不可置信威胁！因为真的进入后在位者斗争对自己也不利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逆向归纳法剔除了所有不可置信威胁</a:t>
            </a:r>
            <a:endParaRPr 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165332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81873"/>
            <a:ext cx="12192000" cy="5301465"/>
          </a:xfrm>
        </p:spPr>
        <p:txBody>
          <a:bodyPr>
            <a:normAutofit/>
          </a:bodyPr>
          <a:lstStyle/>
          <a:p>
            <a:r>
              <a:rPr lang="zh-CN" altLang="en-US" dirty="0">
                <a:latin typeface="宋体" panose="02010600030101010101" pitchFamily="2" charset="-122"/>
              </a:rPr>
              <a:t>逆向归纳法与划线法总是等价的吗？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不是！看下例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endParaRPr lang="en-US" altLang="zh-CN" dirty="0">
              <a:latin typeface="宋体" panose="02010600030101010101" pitchFamily="2" charset="-122"/>
            </a:endParaRPr>
          </a:p>
          <a:p>
            <a:pPr lvl="1"/>
            <a:endParaRPr lang="en-US" altLang="zh-CN" dirty="0">
              <a:latin typeface="宋体" panose="02010600030101010101" pitchFamily="2" charset="-122"/>
            </a:endParaRPr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849796" y="3395870"/>
            <a:ext cx="5562600" cy="2606675"/>
            <a:chOff x="864" y="2304"/>
            <a:chExt cx="3504" cy="1642"/>
          </a:xfrm>
        </p:grpSpPr>
        <p:sp>
          <p:nvSpPr>
            <p:cNvPr id="9" name="Oval 3"/>
            <p:cNvSpPr>
              <a:spLocks noChangeArrowheads="1"/>
            </p:cNvSpPr>
            <p:nvPr/>
          </p:nvSpPr>
          <p:spPr bwMode="auto">
            <a:xfrm>
              <a:off x="864" y="2736"/>
              <a:ext cx="720" cy="43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进入者</a:t>
              </a:r>
              <a:r>
                <a:rPr lang="en-US" altLang="zh-CN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1</a:t>
              </a:r>
              <a:endParaRPr lang="zh-CN" altLang="en-US" sz="2400" u="none" dirty="0"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10" name="Line 4"/>
            <p:cNvSpPr>
              <a:spLocks noChangeShapeType="1"/>
            </p:cNvSpPr>
            <p:nvPr/>
          </p:nvSpPr>
          <p:spPr bwMode="auto">
            <a:xfrm flipV="1">
              <a:off x="1536" y="2496"/>
              <a:ext cx="72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" name="Line 5"/>
            <p:cNvSpPr>
              <a:spLocks noChangeShapeType="1"/>
            </p:cNvSpPr>
            <p:nvPr/>
          </p:nvSpPr>
          <p:spPr bwMode="auto">
            <a:xfrm>
              <a:off x="1488" y="3024"/>
              <a:ext cx="76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2208" y="3216"/>
              <a:ext cx="67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在位者</a:t>
              </a:r>
              <a:r>
                <a:rPr lang="en-US" altLang="zh-CN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2</a:t>
              </a:r>
              <a:endParaRPr lang="zh-CN" altLang="en-US" sz="2400" u="none" dirty="0"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2784" y="3552"/>
              <a:ext cx="768" cy="240"/>
            </a:xfrm>
            <a:prstGeom prst="line">
              <a:avLst/>
            </a:prstGeom>
            <a:noFill/>
            <a:ln w="28575">
              <a:solidFill>
                <a:schemeClr val="accent4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 flipV="1">
              <a:off x="2832" y="3168"/>
              <a:ext cx="672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2160" y="2304"/>
              <a:ext cx="10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 dirty="0">
                  <a:latin typeface="Times New Roman" panose="02020603050405020304" pitchFamily="18" charset="0"/>
                </a:rPr>
                <a:t>（0，300）</a:t>
              </a:r>
            </a:p>
          </p:txBody>
        </p:sp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3408" y="3072"/>
              <a:ext cx="9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（40，50）</a:t>
              </a:r>
            </a:p>
          </p:txBody>
        </p:sp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3408" y="3696"/>
              <a:ext cx="9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（-10，0）</a:t>
              </a:r>
            </a:p>
          </p:txBody>
        </p:sp>
        <p:sp>
          <p:nvSpPr>
            <p:cNvPr id="18" name="Text Box 12"/>
            <p:cNvSpPr txBox="1">
              <a:spLocks noChangeArrowheads="1"/>
            </p:cNvSpPr>
            <p:nvPr/>
          </p:nvSpPr>
          <p:spPr bwMode="auto">
            <a:xfrm>
              <a:off x="1344" y="2352"/>
              <a:ext cx="7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imes New Roman" panose="02020603050405020304" pitchFamily="18" charset="0"/>
                  <a:ea typeface="隶书" panose="02010509060101010101" pitchFamily="49" charset="-122"/>
                </a:rPr>
                <a:t>不进入</a:t>
              </a:r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1488" y="3168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imes New Roman" panose="02020603050405020304" pitchFamily="18" charset="0"/>
                  <a:ea typeface="隶书" panose="02010509060101010101" pitchFamily="49" charset="-122"/>
                </a:rPr>
                <a:t>进入</a:t>
              </a:r>
            </a:p>
          </p:txBody>
        </p:sp>
        <p:sp>
          <p:nvSpPr>
            <p:cNvPr id="20" name="Text Box 14"/>
            <p:cNvSpPr txBox="1">
              <a:spLocks noChangeArrowheads="1"/>
            </p:cNvSpPr>
            <p:nvPr/>
          </p:nvSpPr>
          <p:spPr bwMode="auto">
            <a:xfrm>
              <a:off x="2880" y="2976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imes New Roman" panose="02020603050405020304" pitchFamily="18" charset="0"/>
                  <a:ea typeface="隶书" panose="02010509060101010101" pitchFamily="49" charset="-122"/>
                </a:rPr>
                <a:t>默许</a:t>
              </a:r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2784" y="3648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斗争</a:t>
              </a:r>
            </a:p>
          </p:txBody>
        </p:sp>
      </p:grpSp>
      <p:grpSp>
        <p:nvGrpSpPr>
          <p:cNvPr id="22" name="Group 16"/>
          <p:cNvGrpSpPr>
            <a:grpSpLocks/>
          </p:cNvGrpSpPr>
          <p:nvPr/>
        </p:nvGrpSpPr>
        <p:grpSpPr bwMode="auto">
          <a:xfrm>
            <a:off x="5116996" y="2257633"/>
            <a:ext cx="6629400" cy="1917700"/>
            <a:chOff x="480" y="528"/>
            <a:chExt cx="4176" cy="1208"/>
          </a:xfrm>
        </p:grpSpPr>
        <p:grpSp>
          <p:nvGrpSpPr>
            <p:cNvPr id="23" name="Group 17"/>
            <p:cNvGrpSpPr>
              <a:grpSpLocks/>
            </p:cNvGrpSpPr>
            <p:nvPr/>
          </p:nvGrpSpPr>
          <p:grpSpPr bwMode="auto">
            <a:xfrm>
              <a:off x="480" y="528"/>
              <a:ext cx="4176" cy="1208"/>
              <a:chOff x="864" y="2064"/>
              <a:chExt cx="4176" cy="1688"/>
            </a:xfrm>
          </p:grpSpPr>
          <p:sp>
            <p:nvSpPr>
              <p:cNvPr id="29" name="Rectangle 18"/>
              <p:cNvSpPr>
                <a:spLocks noChangeArrowheads="1"/>
              </p:cNvSpPr>
              <p:nvPr/>
            </p:nvSpPr>
            <p:spPr bwMode="auto">
              <a:xfrm>
                <a:off x="864" y="2390"/>
                <a:ext cx="1632" cy="3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endParaRPr lang="zh-CN" altLang="en-US" sz="2400" u="none">
                  <a:latin typeface="隶书" panose="02010509060101010101" pitchFamily="49" charset="-122"/>
                  <a:ea typeface="隶书" panose="02010509060101010101" pitchFamily="49" charset="-122"/>
                </a:endParaRPr>
              </a:p>
            </p:txBody>
          </p:sp>
          <p:sp>
            <p:nvSpPr>
              <p:cNvPr id="30" name="Rectangle 19"/>
              <p:cNvSpPr>
                <a:spLocks noChangeArrowheads="1"/>
              </p:cNvSpPr>
              <p:nvPr/>
            </p:nvSpPr>
            <p:spPr bwMode="auto">
              <a:xfrm>
                <a:off x="3840" y="3312"/>
                <a:ext cx="1200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sng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0</a:t>
                </a:r>
                <a:r>
                  <a:rPr lang="zh-CN" altLang="en-US" sz="2400" u="none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，</a:t>
                </a:r>
                <a:r>
                  <a:rPr lang="zh-CN" altLang="en-US" sz="2400" u="sng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300</a:t>
                </a:r>
              </a:p>
            </p:txBody>
          </p:sp>
          <p:sp>
            <p:nvSpPr>
              <p:cNvPr id="31" name="Rectangle 20"/>
              <p:cNvSpPr>
                <a:spLocks noChangeArrowheads="1"/>
              </p:cNvSpPr>
              <p:nvPr/>
            </p:nvSpPr>
            <p:spPr bwMode="auto">
              <a:xfrm>
                <a:off x="2496" y="3312"/>
                <a:ext cx="1344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0，300</a:t>
                </a:r>
              </a:p>
            </p:txBody>
          </p:sp>
          <p:sp>
            <p:nvSpPr>
              <p:cNvPr id="32" name="Rectangle 21"/>
              <p:cNvSpPr>
                <a:spLocks noChangeArrowheads="1"/>
              </p:cNvSpPr>
              <p:nvPr/>
            </p:nvSpPr>
            <p:spPr bwMode="auto">
              <a:xfrm>
                <a:off x="864" y="3312"/>
                <a:ext cx="1632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不进入</a:t>
                </a:r>
              </a:p>
            </p:txBody>
          </p:sp>
          <p:sp>
            <p:nvSpPr>
              <p:cNvPr id="33" name="Rectangle 22"/>
              <p:cNvSpPr>
                <a:spLocks noChangeArrowheads="1"/>
              </p:cNvSpPr>
              <p:nvPr/>
            </p:nvSpPr>
            <p:spPr bwMode="auto">
              <a:xfrm>
                <a:off x="3840" y="2784"/>
                <a:ext cx="1200" cy="5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-10，0</a:t>
                </a:r>
              </a:p>
            </p:txBody>
          </p:sp>
          <p:sp>
            <p:nvSpPr>
              <p:cNvPr id="34" name="Rectangle 23"/>
              <p:cNvSpPr>
                <a:spLocks noChangeArrowheads="1"/>
              </p:cNvSpPr>
              <p:nvPr/>
            </p:nvSpPr>
            <p:spPr bwMode="auto">
              <a:xfrm>
                <a:off x="2496" y="2784"/>
                <a:ext cx="1344" cy="5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sng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40</a:t>
                </a:r>
                <a:r>
                  <a:rPr lang="zh-CN" altLang="en-US" sz="2400" u="none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，</a:t>
                </a:r>
                <a:r>
                  <a:rPr lang="zh-CN" altLang="en-US" sz="2400" u="sng" dirty="0">
                    <a:latin typeface="隶书" panose="02010509060101010101" pitchFamily="49" charset="-122"/>
                    <a:ea typeface="隶书" panose="02010509060101010101" pitchFamily="49" charset="-122"/>
                  </a:rPr>
                  <a:t>50</a:t>
                </a:r>
              </a:p>
            </p:txBody>
          </p:sp>
          <p:sp>
            <p:nvSpPr>
              <p:cNvPr id="35" name="Rectangle 24"/>
              <p:cNvSpPr>
                <a:spLocks noChangeArrowheads="1"/>
              </p:cNvSpPr>
              <p:nvPr/>
            </p:nvSpPr>
            <p:spPr bwMode="auto">
              <a:xfrm>
                <a:off x="864" y="2784"/>
                <a:ext cx="1632" cy="5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进入</a:t>
                </a:r>
              </a:p>
            </p:txBody>
          </p:sp>
          <p:sp>
            <p:nvSpPr>
              <p:cNvPr id="36" name="Rectangle 25"/>
              <p:cNvSpPr>
                <a:spLocks noChangeArrowheads="1"/>
              </p:cNvSpPr>
              <p:nvPr/>
            </p:nvSpPr>
            <p:spPr bwMode="auto">
              <a:xfrm>
                <a:off x="3840" y="2064"/>
                <a:ext cx="1200" cy="7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斗争</a:t>
                </a:r>
              </a:p>
            </p:txBody>
          </p:sp>
          <p:sp>
            <p:nvSpPr>
              <p:cNvPr id="37" name="Rectangle 26"/>
              <p:cNvSpPr>
                <a:spLocks noChangeArrowheads="1"/>
              </p:cNvSpPr>
              <p:nvPr/>
            </p:nvSpPr>
            <p:spPr bwMode="auto">
              <a:xfrm>
                <a:off x="2496" y="2064"/>
                <a:ext cx="1344" cy="7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zh-CN" altLang="en-US" sz="2400" u="none">
                    <a:latin typeface="隶书" panose="02010509060101010101" pitchFamily="49" charset="-122"/>
                    <a:ea typeface="隶书" panose="02010509060101010101" pitchFamily="49" charset="-122"/>
                  </a:rPr>
                  <a:t>默许</a:t>
                </a:r>
              </a:p>
            </p:txBody>
          </p:sp>
          <p:sp>
            <p:nvSpPr>
              <p:cNvPr id="38" name="Rectangle 27"/>
              <p:cNvSpPr>
                <a:spLocks noChangeArrowheads="1"/>
              </p:cNvSpPr>
              <p:nvPr/>
            </p:nvSpPr>
            <p:spPr bwMode="auto">
              <a:xfrm>
                <a:off x="864" y="2064"/>
                <a:ext cx="1632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­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2"/>
                  </a:buClr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endParaRPr lang="zh-CN" altLang="en-US" sz="2400" u="none">
                  <a:latin typeface="隶书" panose="02010509060101010101" pitchFamily="49" charset="-122"/>
                  <a:ea typeface="隶书" panose="02010509060101010101" pitchFamily="49" charset="-122"/>
                </a:endParaRPr>
              </a:p>
            </p:txBody>
          </p:sp>
          <p:sp>
            <p:nvSpPr>
              <p:cNvPr id="39" name="Line 28"/>
              <p:cNvSpPr>
                <a:spLocks noChangeShapeType="1"/>
              </p:cNvSpPr>
              <p:nvPr/>
            </p:nvSpPr>
            <p:spPr bwMode="auto">
              <a:xfrm>
                <a:off x="864" y="2064"/>
                <a:ext cx="417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0" name="Line 29"/>
              <p:cNvSpPr>
                <a:spLocks noChangeShapeType="1"/>
              </p:cNvSpPr>
              <p:nvPr/>
            </p:nvSpPr>
            <p:spPr bwMode="auto">
              <a:xfrm>
                <a:off x="864" y="2784"/>
                <a:ext cx="41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1" name="Line 30"/>
              <p:cNvSpPr>
                <a:spLocks noChangeShapeType="1"/>
              </p:cNvSpPr>
              <p:nvPr/>
            </p:nvSpPr>
            <p:spPr bwMode="auto">
              <a:xfrm>
                <a:off x="864" y="3312"/>
                <a:ext cx="417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2" name="Line 31"/>
              <p:cNvSpPr>
                <a:spLocks noChangeShapeType="1"/>
              </p:cNvSpPr>
              <p:nvPr/>
            </p:nvSpPr>
            <p:spPr bwMode="auto">
              <a:xfrm>
                <a:off x="864" y="3752"/>
                <a:ext cx="417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3" name="Line 32"/>
              <p:cNvSpPr>
                <a:spLocks noChangeShapeType="1"/>
              </p:cNvSpPr>
              <p:nvPr/>
            </p:nvSpPr>
            <p:spPr bwMode="auto">
              <a:xfrm>
                <a:off x="864" y="2064"/>
                <a:ext cx="0" cy="16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" name="Line 33"/>
              <p:cNvSpPr>
                <a:spLocks noChangeShapeType="1"/>
              </p:cNvSpPr>
              <p:nvPr/>
            </p:nvSpPr>
            <p:spPr bwMode="auto">
              <a:xfrm>
                <a:off x="2496" y="2064"/>
                <a:ext cx="0" cy="16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" name="Line 34"/>
              <p:cNvSpPr>
                <a:spLocks noChangeShapeType="1"/>
              </p:cNvSpPr>
              <p:nvPr/>
            </p:nvSpPr>
            <p:spPr bwMode="auto">
              <a:xfrm>
                <a:off x="3840" y="2064"/>
                <a:ext cx="0" cy="16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" name="Line 35"/>
              <p:cNvSpPr>
                <a:spLocks noChangeShapeType="1"/>
              </p:cNvSpPr>
              <p:nvPr/>
            </p:nvSpPr>
            <p:spPr bwMode="auto">
              <a:xfrm>
                <a:off x="5040" y="2064"/>
                <a:ext cx="0" cy="16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" name="Line 36"/>
              <p:cNvSpPr>
                <a:spLocks noChangeShapeType="1"/>
              </p:cNvSpPr>
              <p:nvPr/>
            </p:nvSpPr>
            <p:spPr bwMode="auto">
              <a:xfrm>
                <a:off x="864" y="2390"/>
                <a:ext cx="1632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4" name="Line 37"/>
            <p:cNvSpPr>
              <a:spLocks noChangeShapeType="1"/>
            </p:cNvSpPr>
            <p:nvPr/>
          </p:nvSpPr>
          <p:spPr bwMode="auto">
            <a:xfrm>
              <a:off x="480" y="768"/>
              <a:ext cx="163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38"/>
            <p:cNvSpPr>
              <a:spLocks noChangeShapeType="1"/>
            </p:cNvSpPr>
            <p:nvPr/>
          </p:nvSpPr>
          <p:spPr bwMode="auto">
            <a:xfrm>
              <a:off x="1104" y="528"/>
              <a:ext cx="100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Text Box 39"/>
            <p:cNvSpPr txBox="1">
              <a:spLocks noChangeArrowheads="1"/>
            </p:cNvSpPr>
            <p:nvPr/>
          </p:nvSpPr>
          <p:spPr bwMode="auto">
            <a:xfrm>
              <a:off x="480" y="816"/>
              <a:ext cx="6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进入者</a:t>
              </a:r>
            </a:p>
          </p:txBody>
        </p:sp>
        <p:sp>
          <p:nvSpPr>
            <p:cNvPr id="27" name="Text Box 40"/>
            <p:cNvSpPr txBox="1">
              <a:spLocks noChangeArrowheads="1"/>
            </p:cNvSpPr>
            <p:nvPr/>
          </p:nvSpPr>
          <p:spPr bwMode="auto">
            <a:xfrm>
              <a:off x="1488" y="528"/>
              <a:ext cx="6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在位者</a:t>
              </a:r>
            </a:p>
          </p:txBody>
        </p:sp>
        <p:sp>
          <p:nvSpPr>
            <p:cNvPr id="28" name="Text Box 41"/>
            <p:cNvSpPr txBox="1">
              <a:spLocks noChangeArrowheads="1"/>
            </p:cNvSpPr>
            <p:nvPr/>
          </p:nvSpPr>
          <p:spPr bwMode="auto">
            <a:xfrm>
              <a:off x="720" y="528"/>
              <a:ext cx="5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支付</a:t>
              </a:r>
            </a:p>
          </p:txBody>
        </p:sp>
      </p:grpSp>
      <p:sp>
        <p:nvSpPr>
          <p:cNvPr id="52" name="文本框 51"/>
          <p:cNvSpPr txBox="1"/>
          <p:nvPr/>
        </p:nvSpPr>
        <p:spPr>
          <a:xfrm>
            <a:off x="6869596" y="4236808"/>
            <a:ext cx="47740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为什么策略型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&amp;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划线法允许不可置信威胁？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非均衡路径上的选择不影响收益，但是会影响是否会偏离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此时参与人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所有选择都在非均衡路径上，但是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{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不进入，默许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}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就不是均衡，而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{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不进入，斗争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}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就是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因此均衡路径是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{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不进入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}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但是均衡时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{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不进入，斗争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}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不能漏写非均衡路径上的策略！！！</a:t>
            </a:r>
            <a:endParaRPr 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67166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81873"/>
            <a:ext cx="12192000" cy="5301465"/>
          </a:xfrm>
        </p:spPr>
        <p:txBody>
          <a:bodyPr>
            <a:normAutofit/>
          </a:bodyPr>
          <a:lstStyle/>
          <a:p>
            <a:r>
              <a:rPr lang="zh-CN" altLang="en-US" dirty="0">
                <a:latin typeface="宋体" panose="02010600030101010101" pitchFamily="2" charset="-122"/>
              </a:rPr>
              <a:t>其他不可置信威胁</a:t>
            </a:r>
            <a:r>
              <a:rPr lang="en-US" altLang="zh-CN" dirty="0">
                <a:latin typeface="宋体" panose="02010600030101010101" pitchFamily="2" charset="-122"/>
              </a:rPr>
              <a:t>/</a:t>
            </a:r>
            <a:r>
              <a:rPr lang="zh-CN" altLang="en-US" dirty="0">
                <a:latin typeface="宋体" panose="02010600030101010101" pitchFamily="2" charset="-122"/>
              </a:rPr>
              <a:t>承诺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偷懒：今晚不学习了因为我明天一定好好学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父母：考不好打死你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核威胁：你要是敢打我咱们就同归于尽</a:t>
            </a:r>
            <a:endParaRPr lang="en-US" altLang="zh-CN" dirty="0">
              <a:latin typeface="宋体" panose="02010600030101010101" pitchFamily="2" charset="-122"/>
            </a:endParaRPr>
          </a:p>
          <a:p>
            <a:r>
              <a:rPr lang="en-US" altLang="zh-CN" dirty="0">
                <a:latin typeface="宋体" panose="02010600030101010101" pitchFamily="2" charset="-122"/>
              </a:rPr>
              <a:t>SPNE</a:t>
            </a:r>
            <a:r>
              <a:rPr lang="zh-CN" altLang="en-US" dirty="0">
                <a:latin typeface="宋体" panose="02010600030101010101" pitchFamily="2" charset="-122"/>
              </a:rPr>
              <a:t>（子博弈完美纳什均衡，</a:t>
            </a:r>
            <a:r>
              <a:rPr lang="en-US" altLang="zh-CN" dirty="0">
                <a:latin typeface="宋体" panose="02010600030101010101" pitchFamily="2" charset="-122"/>
              </a:rPr>
              <a:t>Subgame Perfect Nash Equilibrium</a:t>
            </a:r>
            <a:r>
              <a:rPr lang="zh-CN" altLang="en-US" dirty="0">
                <a:latin typeface="宋体" panose="02010600030101010101" pitchFamily="2" charset="-122"/>
              </a:rPr>
              <a:t>）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特点：剔除了所有的不可置信威胁后的纳什均衡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原因：认为不可置信威胁是不理性的，不应该保留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寻找方法：逆向归纳法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endParaRPr lang="en-US" altLang="zh-CN" dirty="0">
              <a:latin typeface="宋体" panose="02010600030101010101" pitchFamily="2" charset="-122"/>
            </a:endParaRPr>
          </a:p>
          <a:p>
            <a:pPr lvl="1"/>
            <a:endParaRPr lang="en-US" altLang="zh-CN" dirty="0">
              <a:latin typeface="宋体" panose="02010600030101010101" pitchFamily="2" charset="-122"/>
            </a:endParaRPr>
          </a:p>
          <a:p>
            <a:pPr lvl="1"/>
            <a:endParaRPr lang="en-US" altLang="zh-CN" dirty="0">
              <a:latin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5271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81873"/>
            <a:ext cx="12192000" cy="5301465"/>
          </a:xfrm>
        </p:spPr>
        <p:txBody>
          <a:bodyPr>
            <a:normAutofit/>
          </a:bodyPr>
          <a:lstStyle/>
          <a:p>
            <a:r>
              <a:rPr lang="en-US" altLang="zh-CN" dirty="0">
                <a:latin typeface="宋体" panose="02010600030101010101" pitchFamily="2" charset="-122"/>
              </a:rPr>
              <a:t>SPNE</a:t>
            </a:r>
            <a:r>
              <a:rPr lang="zh-CN" altLang="en-US" dirty="0">
                <a:latin typeface="宋体" panose="02010600030101010101" pitchFamily="2" charset="-122"/>
              </a:rPr>
              <a:t>正式定义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子博弈：所有不分割信息集的完整决策问题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endParaRPr lang="en-US" altLang="zh-CN" dirty="0">
              <a:latin typeface="宋体" panose="02010600030101010101" pitchFamily="2" charset="-122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789" y="2662702"/>
            <a:ext cx="4795838" cy="332707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9503" y="2415209"/>
            <a:ext cx="5290546" cy="372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3091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81873"/>
            <a:ext cx="12192000" cy="5301465"/>
          </a:xfrm>
        </p:spPr>
        <p:txBody>
          <a:bodyPr>
            <a:normAutofit/>
          </a:bodyPr>
          <a:lstStyle/>
          <a:p>
            <a:r>
              <a:rPr lang="en-US" altLang="zh-CN" dirty="0">
                <a:latin typeface="宋体" panose="02010600030101010101" pitchFamily="2" charset="-122"/>
              </a:rPr>
              <a:t>SPNE</a:t>
            </a:r>
            <a:r>
              <a:rPr lang="zh-CN" altLang="en-US" dirty="0">
                <a:latin typeface="宋体" panose="02010600030101010101" pitchFamily="2" charset="-122"/>
              </a:rPr>
              <a:t>正式定义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子博弈：所有不分割信息集的完整决策问题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en-US" altLang="zh-CN" dirty="0">
                <a:latin typeface="宋体" panose="02010600030101010101" pitchFamily="2" charset="-122"/>
              </a:rPr>
              <a:t>SPNE</a:t>
            </a:r>
            <a:r>
              <a:rPr lang="zh-CN" altLang="en-US" dirty="0">
                <a:latin typeface="宋体" panose="02010600030101010101" pitchFamily="2" charset="-122"/>
              </a:rPr>
              <a:t>：要求均衡</a:t>
            </a:r>
            <a:r>
              <a:rPr lang="en-US" altLang="zh-CN" dirty="0">
                <a:latin typeface="宋体" panose="02010600030101010101" pitchFamily="2" charset="-122"/>
              </a:rPr>
              <a:t>S</a:t>
            </a:r>
            <a:r>
              <a:rPr lang="zh-CN" altLang="en-US" dirty="0">
                <a:latin typeface="宋体" panose="02010600030101010101" pitchFamily="2" charset="-122"/>
              </a:rPr>
              <a:t>不仅仅是</a:t>
            </a:r>
            <a:r>
              <a:rPr lang="en-US" altLang="zh-CN" dirty="0">
                <a:latin typeface="宋体" panose="02010600030101010101" pitchFamily="2" charset="-122"/>
              </a:rPr>
              <a:t>NE</a:t>
            </a:r>
            <a:r>
              <a:rPr lang="zh-CN" altLang="en-US" dirty="0">
                <a:latin typeface="宋体" panose="02010600030101010101" pitchFamily="2" charset="-122"/>
              </a:rPr>
              <a:t>，而且在每个子博弈中都是</a:t>
            </a:r>
            <a:r>
              <a:rPr lang="en-US" altLang="zh-CN" dirty="0">
                <a:latin typeface="宋体" panose="02010600030101010101" pitchFamily="2" charset="-122"/>
              </a:rPr>
              <a:t>NE</a:t>
            </a:r>
          </a:p>
          <a:p>
            <a:r>
              <a:rPr lang="zh-CN" altLang="en-US" dirty="0">
                <a:latin typeface="宋体" panose="02010600030101010101" pitchFamily="2" charset="-122"/>
              </a:rPr>
              <a:t>例子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en-US" altLang="zh-CN" dirty="0">
                <a:latin typeface="宋体" panose="02010600030101010101" pitchFamily="2" charset="-122"/>
              </a:rPr>
              <a:t>{</a:t>
            </a:r>
            <a:r>
              <a:rPr lang="zh-CN" altLang="en-US" dirty="0">
                <a:latin typeface="宋体" panose="02010600030101010101" pitchFamily="2" charset="-122"/>
              </a:rPr>
              <a:t>不进入，斗争</a:t>
            </a:r>
            <a:r>
              <a:rPr lang="en-US" altLang="zh-CN" dirty="0">
                <a:latin typeface="宋体" panose="02010600030101010101" pitchFamily="2" charset="-122"/>
              </a:rPr>
              <a:t>}</a:t>
            </a:r>
            <a:r>
              <a:rPr lang="zh-CN" altLang="en-US" dirty="0">
                <a:latin typeface="宋体" panose="02010600030101010101" pitchFamily="2" charset="-122"/>
              </a:rPr>
              <a:t>不是子博弈的均衡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endParaRPr lang="en-US" altLang="zh-CN" dirty="0">
              <a:latin typeface="宋体" panose="02010600030101010101" pitchFamily="2" charset="-122"/>
            </a:endParaRPr>
          </a:p>
          <a:p>
            <a:pPr lvl="1"/>
            <a:endParaRPr lang="en-US" altLang="zh-CN" dirty="0">
              <a:latin typeface="宋体" panose="02010600030101010101" pitchFamily="2" charset="-122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6336196" y="3395870"/>
            <a:ext cx="5562600" cy="2606675"/>
            <a:chOff x="864" y="2304"/>
            <a:chExt cx="3504" cy="1642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864" y="2736"/>
              <a:ext cx="720" cy="43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进入者</a:t>
              </a:r>
              <a:r>
                <a:rPr lang="en-US" altLang="zh-CN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1</a:t>
              </a:r>
              <a:endParaRPr lang="zh-CN" altLang="en-US" sz="2400" u="none" dirty="0"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auto">
            <a:xfrm flipV="1">
              <a:off x="1536" y="2496"/>
              <a:ext cx="72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1488" y="3024"/>
              <a:ext cx="76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2208" y="3216"/>
              <a:ext cx="67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在位者</a:t>
              </a:r>
              <a:r>
                <a:rPr lang="en-US" altLang="zh-CN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2</a:t>
              </a:r>
              <a:endParaRPr lang="zh-CN" altLang="en-US" sz="2400" u="none" dirty="0"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2784" y="3552"/>
              <a:ext cx="768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V="1">
              <a:off x="2832" y="3168"/>
              <a:ext cx="672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160" y="2304"/>
              <a:ext cx="10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 dirty="0">
                  <a:latin typeface="Times New Roman" panose="02020603050405020304" pitchFamily="18" charset="0"/>
                </a:rPr>
                <a:t>（0，300）</a:t>
              </a: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3408" y="3072"/>
              <a:ext cx="9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（40，50）</a:t>
              </a: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3408" y="3696"/>
              <a:ext cx="9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u="none">
                  <a:latin typeface="Times New Roman" panose="02020603050405020304" pitchFamily="18" charset="0"/>
                </a:rPr>
                <a:t>（-10，0）</a:t>
              </a: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1344" y="2352"/>
              <a:ext cx="7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imes New Roman" panose="02020603050405020304" pitchFamily="18" charset="0"/>
                  <a:ea typeface="隶书" panose="02010509060101010101" pitchFamily="49" charset="-122"/>
                </a:rPr>
                <a:t>不进入</a:t>
              </a: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1488" y="3168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imes New Roman" panose="02020603050405020304" pitchFamily="18" charset="0"/>
                  <a:ea typeface="隶书" panose="02010509060101010101" pitchFamily="49" charset="-122"/>
                </a:rPr>
                <a:t>进入</a:t>
              </a: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2880" y="2976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imes New Roman" panose="02020603050405020304" pitchFamily="18" charset="0"/>
                  <a:ea typeface="隶书" panose="02010509060101010101" pitchFamily="49" charset="-122"/>
                </a:rPr>
                <a:t>默许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2784" y="3648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  <a:ea typeface="隶书" panose="02010509060101010101" pitchFamily="49" charset="-122"/>
                </a:rPr>
                <a:t>斗争</a:t>
              </a:r>
            </a:p>
          </p:txBody>
        </p:sp>
      </p:grpSp>
      <p:sp>
        <p:nvSpPr>
          <p:cNvPr id="18" name="椭圆 17"/>
          <p:cNvSpPr/>
          <p:nvPr/>
        </p:nvSpPr>
        <p:spPr>
          <a:xfrm>
            <a:off x="8169965" y="4234070"/>
            <a:ext cx="3836505" cy="20524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131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r>
              <a:rPr lang="en-US" altLang="zh-CN" dirty="0"/>
              <a:t>-</a:t>
            </a:r>
            <a:r>
              <a:rPr lang="zh-CN" altLang="en-US" dirty="0"/>
              <a:t>反思</a:t>
            </a:r>
            <a:r>
              <a:rPr lang="en-US" altLang="zh-CN" dirty="0"/>
              <a:t>&amp;</a:t>
            </a:r>
            <a:r>
              <a:rPr lang="zh-CN" altLang="en-US" dirty="0"/>
              <a:t>作业</a:t>
            </a:r>
            <a:r>
              <a:rPr lang="en-US" altLang="zh-CN" dirty="0"/>
              <a:t>1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81873"/>
            <a:ext cx="12192000" cy="5301465"/>
          </a:xfrm>
        </p:spPr>
        <p:txBody>
          <a:bodyPr>
            <a:normAutofit/>
          </a:bodyPr>
          <a:lstStyle/>
          <a:p>
            <a:r>
              <a:rPr lang="en-US" altLang="zh-CN" dirty="0">
                <a:latin typeface="宋体" panose="02010600030101010101" pitchFamily="2" charset="-122"/>
              </a:rPr>
              <a:t>SPNE</a:t>
            </a:r>
            <a:r>
              <a:rPr lang="zh-CN" altLang="en-US" dirty="0">
                <a:latin typeface="宋体" panose="02010600030101010101" pitchFamily="2" charset="-122"/>
              </a:rPr>
              <a:t>真的就那么“合理”或者“理性”吗？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唯一的</a:t>
            </a:r>
            <a:r>
              <a:rPr lang="en-US" altLang="zh-CN" dirty="0">
                <a:latin typeface="宋体" panose="02010600030101010101" pitchFamily="2" charset="-122"/>
              </a:rPr>
              <a:t>SPNE</a:t>
            </a:r>
            <a:r>
              <a:rPr lang="zh-CN" altLang="en-US" dirty="0">
                <a:latin typeface="宋体" panose="02010600030101010101" pitchFamily="2" charset="-122"/>
              </a:rPr>
              <a:t>（不合作，不合作）；所有人收益（</a:t>
            </a:r>
            <a:r>
              <a:rPr lang="en-US" altLang="zh-CN" dirty="0">
                <a:latin typeface="宋体" panose="02010600030101010101" pitchFamily="2" charset="-122"/>
              </a:rPr>
              <a:t>1,1</a:t>
            </a:r>
            <a:r>
              <a:rPr lang="zh-CN" altLang="en-US" dirty="0">
                <a:latin typeface="宋体" panose="02010600030101010101" pitchFamily="2" charset="-122"/>
              </a:rPr>
              <a:t>）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你觉得一般人会合作几轮？为什么？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zh-CN" altLang="en-US" dirty="0">
                <a:latin typeface="宋体" panose="02010600030101010101" pitchFamily="2" charset="-122"/>
              </a:rPr>
              <a:t>理论错了还是普通人错了？</a:t>
            </a:r>
            <a:endParaRPr lang="en-US" altLang="zh-CN" dirty="0">
              <a:latin typeface="宋体" panose="02010600030101010101" pitchFamily="2" charset="-122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8346" y="4201479"/>
            <a:ext cx="6854687" cy="2228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7237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r>
              <a:rPr lang="en-US" altLang="zh-CN" dirty="0"/>
              <a:t>-</a:t>
            </a:r>
            <a:r>
              <a:rPr lang="zh-CN" altLang="en-US" dirty="0"/>
              <a:t>作业</a:t>
            </a:r>
            <a:r>
              <a:rPr lang="en-US" altLang="zh-CN" dirty="0"/>
              <a:t>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81873"/>
            <a:ext cx="12192000" cy="5301465"/>
          </a:xfrm>
        </p:spPr>
        <p:txBody>
          <a:bodyPr>
            <a:normAutofit/>
          </a:bodyPr>
          <a:lstStyle/>
          <a:p>
            <a:r>
              <a:rPr lang="zh-CN" altLang="en-US" dirty="0">
                <a:latin typeface="宋体" panose="02010600030101010101" pitchFamily="2" charset="-122"/>
              </a:rPr>
              <a:t>海盗分金币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1"/>
            <a:r>
              <a:rPr lang="en-US" altLang="zh-CN" dirty="0"/>
              <a:t>5</a:t>
            </a:r>
            <a:r>
              <a:rPr lang="zh-CN" altLang="en-US" dirty="0"/>
              <a:t>个海盗抢得</a:t>
            </a:r>
            <a:r>
              <a:rPr lang="en-US" altLang="zh-CN" dirty="0"/>
              <a:t>100</a:t>
            </a:r>
            <a:r>
              <a:rPr lang="zh-CN" altLang="en-US" dirty="0"/>
              <a:t>枚金币，</a:t>
            </a:r>
            <a:endParaRPr lang="en-US" altLang="zh-CN" dirty="0"/>
          </a:p>
          <a:p>
            <a:pPr lvl="1"/>
            <a:r>
              <a:rPr lang="zh-CN" altLang="en-US" dirty="0"/>
              <a:t>按抽签的顺序依次提方案：首先由</a:t>
            </a:r>
            <a:r>
              <a:rPr lang="en-US" altLang="zh-CN" dirty="0"/>
              <a:t>1</a:t>
            </a:r>
            <a:r>
              <a:rPr lang="zh-CN" altLang="en-US" dirty="0"/>
              <a:t>号提出分配方案，然后</a:t>
            </a:r>
            <a:r>
              <a:rPr lang="en-US" altLang="zh-CN" dirty="0"/>
              <a:t>5</a:t>
            </a:r>
            <a:r>
              <a:rPr lang="zh-CN" altLang="en-US" dirty="0"/>
              <a:t>人表决</a:t>
            </a:r>
            <a:endParaRPr lang="en-US" altLang="zh-CN" dirty="0"/>
          </a:p>
          <a:p>
            <a:pPr lvl="1"/>
            <a:r>
              <a:rPr lang="zh-CN" altLang="en-US" dirty="0"/>
              <a:t>投票要超过半数同意方案才被通过，否则他将被扔入大海喂鲨鱼</a:t>
            </a:r>
            <a:endParaRPr lang="en-US" altLang="zh-CN" dirty="0"/>
          </a:p>
          <a:p>
            <a:pPr lvl="1"/>
            <a:r>
              <a:rPr lang="zh-CN" altLang="en-US" dirty="0"/>
              <a:t>依此类推。</a:t>
            </a:r>
            <a:endParaRPr lang="en-US" altLang="zh-CN" dirty="0"/>
          </a:p>
          <a:p>
            <a:r>
              <a:rPr lang="zh-CN" altLang="en-US" dirty="0">
                <a:latin typeface="宋体" panose="02010600030101010101" pitchFamily="2" charset="-122"/>
              </a:rPr>
              <a:t>问题：每个人提的方案是什么？最后谁会活下来，获得多少金币？为什么？</a:t>
            </a:r>
            <a:endParaRPr lang="en-US" altLang="zh-CN" dirty="0">
              <a:latin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693896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完全信息动态博弈</a:t>
            </a:r>
            <a:r>
              <a:rPr lang="en-US" altLang="zh-CN" dirty="0"/>
              <a:t>-</a:t>
            </a:r>
            <a:r>
              <a:rPr lang="zh-CN" altLang="en-US" dirty="0"/>
              <a:t>决策树表示（拓展型）</a:t>
            </a:r>
            <a:endParaRPr lang="en-US" altLang="zh-CN" dirty="0"/>
          </a:p>
          <a:p>
            <a:r>
              <a:rPr lang="zh-CN" altLang="en-US" dirty="0"/>
              <a:t>逆向归纳法求解及其与划线法的联系</a:t>
            </a:r>
            <a:endParaRPr lang="en-US" altLang="zh-CN" dirty="0"/>
          </a:p>
          <a:p>
            <a:r>
              <a:rPr lang="en-US" dirty="0"/>
              <a:t>SPNE</a:t>
            </a:r>
            <a:r>
              <a:rPr lang="zh-CN" altLang="en-US" dirty="0"/>
              <a:t>的定义</a:t>
            </a:r>
            <a:r>
              <a:rPr lang="zh-CN" altLang="en-US"/>
              <a:t>及其内涵理念（不可置信威胁）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1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本讲目标：完全信息动态博弈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完全信息动态与博弈树</a:t>
            </a:r>
            <a:endParaRPr lang="en-US" altLang="zh-CN" dirty="0"/>
          </a:p>
          <a:p>
            <a:r>
              <a:rPr lang="zh-CN" altLang="en-US" dirty="0"/>
              <a:t>策略的定义和标准型定义（支付矩阵）</a:t>
            </a:r>
            <a:endParaRPr lang="en-US" altLang="zh-CN" dirty="0"/>
          </a:p>
          <a:p>
            <a:r>
              <a:rPr lang="zh-CN" altLang="en-US" dirty="0"/>
              <a:t>逆向归纳法和不可置信威胁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08285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定义</a:t>
            </a:r>
            <a:endParaRPr lang="en-US" altLang="zh-CN" dirty="0"/>
          </a:p>
          <a:p>
            <a:pPr lvl="1"/>
            <a:r>
              <a:rPr lang="zh-CN" altLang="en-US" dirty="0"/>
              <a:t>参与人先后行动，后动者知道先动者的选择</a:t>
            </a:r>
            <a:endParaRPr lang="en-US" altLang="zh-CN" dirty="0"/>
          </a:p>
          <a:p>
            <a:pPr lvl="1"/>
            <a:r>
              <a:rPr lang="zh-CN" altLang="en-US" dirty="0"/>
              <a:t>所有的支付函数都是公开信息（共同知识）</a:t>
            </a:r>
            <a:endParaRPr lang="en-US" altLang="zh-CN" dirty="0"/>
          </a:p>
          <a:p>
            <a:r>
              <a:rPr lang="zh-CN" altLang="en-US" dirty="0"/>
              <a:t>决策树表示</a:t>
            </a:r>
            <a:endParaRPr lang="en-US" altLang="zh-CN" dirty="0"/>
          </a:p>
          <a:p>
            <a:pPr lvl="1"/>
            <a:r>
              <a:rPr lang="zh-CN" altLang="en-US" dirty="0"/>
              <a:t>参与人：节点</a:t>
            </a:r>
            <a:endParaRPr lang="en-US" altLang="zh-CN" dirty="0"/>
          </a:p>
          <a:p>
            <a:pPr lvl="1"/>
            <a:r>
              <a:rPr lang="zh-CN" altLang="en-US" dirty="0"/>
              <a:t>行动：线</a:t>
            </a:r>
            <a:endParaRPr lang="en-US" altLang="zh-CN" dirty="0"/>
          </a:p>
          <a:p>
            <a:pPr lvl="1"/>
            <a:r>
              <a:rPr lang="zh-CN" altLang="en-US" dirty="0"/>
              <a:t>信息集：圈</a:t>
            </a:r>
            <a:endParaRPr lang="en-US" altLang="zh-CN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0484" y="2031930"/>
            <a:ext cx="4124325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807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定义</a:t>
            </a:r>
            <a:endParaRPr lang="en-US" altLang="zh-CN" dirty="0"/>
          </a:p>
          <a:p>
            <a:pPr lvl="1"/>
            <a:r>
              <a:rPr lang="zh-CN" altLang="en-US" dirty="0"/>
              <a:t>参与人先后行动，后动者知道先动者的选择</a:t>
            </a:r>
            <a:endParaRPr lang="en-US" altLang="zh-CN" dirty="0"/>
          </a:p>
          <a:p>
            <a:pPr lvl="1"/>
            <a:r>
              <a:rPr lang="zh-CN" altLang="en-US" dirty="0"/>
              <a:t>所有的支付函数都是公开信息（共同知识）</a:t>
            </a:r>
            <a:endParaRPr lang="en-US" altLang="zh-CN" dirty="0"/>
          </a:p>
          <a:p>
            <a:r>
              <a:rPr lang="zh-CN" altLang="en-US" dirty="0"/>
              <a:t>决策树表示</a:t>
            </a:r>
            <a:endParaRPr lang="en-US" altLang="zh-CN" dirty="0"/>
          </a:p>
          <a:p>
            <a:pPr lvl="1"/>
            <a:r>
              <a:rPr lang="zh-CN" altLang="en-US" dirty="0"/>
              <a:t>参与人：节点</a:t>
            </a:r>
            <a:endParaRPr lang="en-US" altLang="zh-CN" dirty="0"/>
          </a:p>
          <a:p>
            <a:pPr lvl="1"/>
            <a:r>
              <a:rPr lang="zh-CN" altLang="en-US" dirty="0"/>
              <a:t>行动：线</a:t>
            </a:r>
            <a:endParaRPr lang="en-US" altLang="zh-CN" dirty="0"/>
          </a:p>
          <a:p>
            <a:pPr lvl="1"/>
            <a:r>
              <a:rPr lang="zh-CN" altLang="en-US" dirty="0">
                <a:solidFill>
                  <a:srgbClr val="FF0000"/>
                </a:solidFill>
              </a:rPr>
              <a:t>信息集</a:t>
            </a:r>
            <a:r>
              <a:rPr lang="zh-CN" altLang="en-US" dirty="0"/>
              <a:t>：圈</a:t>
            </a:r>
            <a:endParaRPr lang="en-US" altLang="zh-CN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2718" y="3178138"/>
            <a:ext cx="786765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942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定义</a:t>
            </a:r>
            <a:endParaRPr lang="en-US" altLang="zh-CN" dirty="0"/>
          </a:p>
          <a:p>
            <a:pPr lvl="1"/>
            <a:r>
              <a:rPr lang="zh-CN" altLang="en-US" dirty="0"/>
              <a:t>参与人先后行动，后动者知道先动者的选择</a:t>
            </a:r>
            <a:endParaRPr lang="en-US" altLang="zh-CN" dirty="0"/>
          </a:p>
          <a:p>
            <a:pPr lvl="1"/>
            <a:r>
              <a:rPr lang="zh-CN" altLang="en-US" dirty="0"/>
              <a:t>所有的支付函数都是公开信息（共同知识）</a:t>
            </a:r>
            <a:endParaRPr lang="en-US" altLang="zh-CN" dirty="0"/>
          </a:p>
          <a:p>
            <a:r>
              <a:rPr lang="zh-CN" altLang="en-US" dirty="0"/>
              <a:t>决策树表示</a:t>
            </a:r>
            <a:endParaRPr lang="en-US" altLang="zh-CN" dirty="0"/>
          </a:p>
          <a:p>
            <a:pPr lvl="1"/>
            <a:r>
              <a:rPr lang="zh-CN" altLang="en-US" dirty="0"/>
              <a:t>参与人：节点</a:t>
            </a:r>
            <a:endParaRPr lang="en-US" altLang="zh-CN" dirty="0"/>
          </a:p>
          <a:p>
            <a:pPr lvl="1"/>
            <a:r>
              <a:rPr lang="zh-CN" altLang="en-US" dirty="0"/>
              <a:t>行动：线</a:t>
            </a:r>
            <a:endParaRPr lang="en-US" altLang="zh-CN" dirty="0"/>
          </a:p>
          <a:p>
            <a:pPr lvl="1"/>
            <a:r>
              <a:rPr lang="zh-CN" altLang="en-US" dirty="0">
                <a:solidFill>
                  <a:srgbClr val="FF0000"/>
                </a:solidFill>
              </a:rPr>
              <a:t>信息集</a:t>
            </a:r>
            <a:r>
              <a:rPr lang="zh-CN" altLang="en-US" dirty="0"/>
              <a:t>：圈</a:t>
            </a:r>
            <a:endParaRPr lang="en-US" altLang="zh-CN" dirty="0"/>
          </a:p>
          <a:p>
            <a:r>
              <a:rPr lang="zh-CN" altLang="en-US" dirty="0"/>
              <a:t>等价表示</a:t>
            </a:r>
            <a:endParaRPr lang="en-US" altLang="zh-CN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4715" y="2953371"/>
            <a:ext cx="8753475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63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讲授思路</a:t>
            </a:r>
            <a:endParaRPr lang="en-US" altLang="zh-CN" dirty="0"/>
          </a:p>
          <a:p>
            <a:pPr lvl="1"/>
            <a:r>
              <a:rPr lang="zh-CN" altLang="en-US" dirty="0"/>
              <a:t>余下时间我们先讲如何解，再讲此解与纳什均衡的关系</a:t>
            </a:r>
            <a:endParaRPr lang="en-US" altLang="zh-CN" dirty="0"/>
          </a:p>
          <a:p>
            <a:pPr lvl="1"/>
            <a:r>
              <a:rPr lang="zh-CN" altLang="en-US" dirty="0"/>
              <a:t>所以首先抛开之前的知识，从直觉上理解</a:t>
            </a:r>
            <a:endParaRPr lang="en-US" altLang="zh-CN" dirty="0"/>
          </a:p>
          <a:p>
            <a:r>
              <a:rPr lang="zh-CN" altLang="en-US" dirty="0"/>
              <a:t>解法：</a:t>
            </a:r>
            <a:endParaRPr lang="en-US" altLang="zh-CN" dirty="0"/>
          </a:p>
          <a:p>
            <a:pPr lvl="1"/>
            <a:r>
              <a:rPr lang="zh-CN" altLang="en-US" dirty="0"/>
              <a:t>逆向归纳法（逆推法）</a:t>
            </a:r>
            <a:endParaRPr lang="en-US" altLang="zh-CN" dirty="0"/>
          </a:p>
          <a:p>
            <a:pPr lvl="1"/>
            <a:r>
              <a:rPr lang="zh-CN" altLang="en-US" dirty="0"/>
              <a:t>实质思路：“深谋远虑”</a:t>
            </a:r>
            <a:endParaRPr lang="en-US" altLang="zh-CN" dirty="0"/>
          </a:p>
          <a:p>
            <a:pPr lvl="2"/>
            <a:r>
              <a:rPr lang="zh-CN" altLang="en-US" dirty="0">
                <a:latin typeface="宋体" panose="02010600030101010101" pitchFamily="2" charset="-122"/>
              </a:rPr>
              <a:t>重复剔除劣战略过程在扩展式博弈上的扩展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2"/>
            <a:r>
              <a:rPr lang="zh-CN" altLang="en-US" dirty="0">
                <a:latin typeface="宋体" panose="02010600030101010101" pitchFamily="2" charset="-122"/>
              </a:rPr>
              <a:t>从最后一个决策结开始依次剔除掉每个子博弈的劣战略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2"/>
            <a:r>
              <a:rPr lang="zh-CN" altLang="en-US" dirty="0">
                <a:latin typeface="宋体" panose="02010600030101010101" pitchFamily="2" charset="-122"/>
              </a:rPr>
              <a:t>最后生存下来的即是“均衡”</a:t>
            </a:r>
            <a:endParaRPr lang="en-US" altLang="zh-CN" dirty="0">
              <a:latin typeface="宋体" panose="02010600030101010101" pitchFamily="2" charset="-122"/>
            </a:endParaRPr>
          </a:p>
          <a:p>
            <a:pPr marL="457200" lvl="1" indent="0">
              <a:buNone/>
            </a:pPr>
            <a:endParaRPr lang="en-US" altLang="zh-CN" dirty="0">
              <a:latin typeface="宋体" panose="02010600030101010101" pitchFamily="2" charset="-122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6717196" y="1908945"/>
            <a:ext cx="5791200" cy="3581400"/>
            <a:chOff x="816" y="1440"/>
            <a:chExt cx="3648" cy="2256"/>
          </a:xfrm>
        </p:grpSpPr>
        <p:sp>
          <p:nvSpPr>
            <p:cNvPr id="7" name="Oval 3"/>
            <p:cNvSpPr>
              <a:spLocks noChangeArrowheads="1"/>
            </p:cNvSpPr>
            <p:nvPr/>
          </p:nvSpPr>
          <p:spPr bwMode="auto">
            <a:xfrm>
              <a:off x="816" y="2544"/>
              <a:ext cx="480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8" name="Line 4"/>
            <p:cNvSpPr>
              <a:spLocks noChangeShapeType="1"/>
            </p:cNvSpPr>
            <p:nvPr/>
          </p:nvSpPr>
          <p:spPr bwMode="auto">
            <a:xfrm flipV="1">
              <a:off x="1296" y="2256"/>
              <a:ext cx="72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1296" y="2736"/>
              <a:ext cx="768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2016" y="2064"/>
              <a:ext cx="480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2064" y="3024"/>
              <a:ext cx="480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V="1">
              <a:off x="2400" y="1632"/>
              <a:ext cx="72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2448" y="3312"/>
              <a:ext cx="72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2448" y="2256"/>
              <a:ext cx="768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 flipV="1">
              <a:off x="2544" y="2832"/>
              <a:ext cx="67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1488" y="216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软</a:t>
              </a:r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2400" y="1632"/>
              <a:ext cx="4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软</a:t>
              </a:r>
            </a:p>
          </p:txBody>
        </p:sp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1440" y="2928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脆</a:t>
              </a:r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2544" y="2352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脆</a:t>
              </a:r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2544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软</a:t>
              </a:r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2496" y="340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脆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3168" y="1440"/>
              <a:ext cx="11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b="1" u="none">
                  <a:latin typeface="Tahoma" panose="020B0604030504040204" pitchFamily="34" charset="0"/>
                </a:rPr>
                <a:t>（0，0）</a:t>
              </a:r>
            </a:p>
          </p:txBody>
        </p:sp>
        <p:sp>
          <p:nvSpPr>
            <p:cNvPr id="23" name="Text Box 19"/>
            <p:cNvSpPr txBox="1">
              <a:spLocks noChangeArrowheads="1"/>
            </p:cNvSpPr>
            <p:nvPr/>
          </p:nvSpPr>
          <p:spPr bwMode="auto">
            <a:xfrm>
              <a:off x="3120" y="2208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b="1" u="none">
                  <a:latin typeface="Tahoma" panose="020B0604030504040204" pitchFamily="34" charset="0"/>
                </a:rPr>
                <a:t>（</a:t>
              </a:r>
              <a:r>
                <a:rPr lang="zh-CN" altLang="en-US" sz="2000" b="1" u="none">
                  <a:latin typeface="Tahoma" panose="020B0604030504040204" pitchFamily="34" charset="0"/>
                </a:rPr>
                <a:t>10，20）</a:t>
              </a:r>
            </a:p>
          </p:txBody>
        </p:sp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3168" y="2736"/>
              <a:ext cx="11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b="1" u="none">
                  <a:latin typeface="Tahoma" panose="020B0604030504040204" pitchFamily="34" charset="0"/>
                </a:rPr>
                <a:t>（20，10）</a:t>
              </a:r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3216" y="3408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b="1" u="none">
                  <a:latin typeface="Tahoma" panose="020B0604030504040204" pitchFamily="34" charset="0"/>
                </a:rPr>
                <a:t>（0，0）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6878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讲授思路</a:t>
            </a:r>
            <a:endParaRPr lang="en-US" altLang="zh-CN" dirty="0"/>
          </a:p>
          <a:p>
            <a:pPr lvl="1"/>
            <a:r>
              <a:rPr lang="zh-CN" altLang="en-US" dirty="0"/>
              <a:t>余下时间我们先讲如何解，再讲此解与纳什均衡的关系</a:t>
            </a:r>
            <a:endParaRPr lang="en-US" altLang="zh-CN" dirty="0"/>
          </a:p>
          <a:p>
            <a:pPr lvl="1"/>
            <a:r>
              <a:rPr lang="zh-CN" altLang="en-US" dirty="0"/>
              <a:t>所以首先抛开之前的知识，从直觉上理解</a:t>
            </a:r>
            <a:endParaRPr lang="en-US" altLang="zh-CN" dirty="0"/>
          </a:p>
          <a:p>
            <a:r>
              <a:rPr lang="zh-CN" altLang="en-US" dirty="0"/>
              <a:t>解法：</a:t>
            </a:r>
            <a:endParaRPr lang="en-US" altLang="zh-CN" dirty="0"/>
          </a:p>
          <a:p>
            <a:pPr lvl="1"/>
            <a:r>
              <a:rPr lang="zh-CN" altLang="en-US" dirty="0"/>
              <a:t>逆向归纳法（逆推法）</a:t>
            </a:r>
            <a:endParaRPr lang="en-US" altLang="zh-CN" dirty="0"/>
          </a:p>
          <a:p>
            <a:pPr lvl="1"/>
            <a:r>
              <a:rPr lang="zh-CN" altLang="en-US" dirty="0"/>
              <a:t>实质思路：“深谋远虑”</a:t>
            </a:r>
            <a:endParaRPr lang="en-US" altLang="zh-CN" dirty="0"/>
          </a:p>
          <a:p>
            <a:pPr lvl="2"/>
            <a:r>
              <a:rPr lang="zh-CN" altLang="en-US" dirty="0">
                <a:latin typeface="宋体" panose="02010600030101010101" pitchFamily="2" charset="-122"/>
              </a:rPr>
              <a:t>重复剔除劣战略过程在扩展式博弈上的扩展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2"/>
            <a:r>
              <a:rPr lang="zh-CN" altLang="en-US" dirty="0">
                <a:latin typeface="宋体" panose="02010600030101010101" pitchFamily="2" charset="-122"/>
              </a:rPr>
              <a:t>从最后一个决策结开始依次剔除掉每个子博弈的劣战略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2"/>
            <a:r>
              <a:rPr lang="zh-CN" altLang="en-US" dirty="0">
                <a:latin typeface="宋体" panose="02010600030101010101" pitchFamily="2" charset="-122"/>
              </a:rPr>
              <a:t>最后生存下来的即是“均衡”</a:t>
            </a:r>
            <a:endParaRPr lang="en-US" altLang="zh-CN" dirty="0">
              <a:latin typeface="宋体" panose="02010600030101010101" pitchFamily="2" charset="-122"/>
            </a:endParaRPr>
          </a:p>
          <a:p>
            <a:pPr marL="457200" lvl="1" indent="0">
              <a:buNone/>
            </a:pPr>
            <a:endParaRPr lang="en-US" altLang="zh-CN" dirty="0">
              <a:latin typeface="宋体" panose="02010600030101010101" pitchFamily="2" charset="-122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6717196" y="1908945"/>
            <a:ext cx="5791200" cy="3581400"/>
            <a:chOff x="816" y="1440"/>
            <a:chExt cx="3648" cy="2256"/>
          </a:xfrm>
        </p:grpSpPr>
        <p:sp>
          <p:nvSpPr>
            <p:cNvPr id="7" name="Oval 3"/>
            <p:cNvSpPr>
              <a:spLocks noChangeArrowheads="1"/>
            </p:cNvSpPr>
            <p:nvPr/>
          </p:nvSpPr>
          <p:spPr bwMode="auto">
            <a:xfrm>
              <a:off x="816" y="2544"/>
              <a:ext cx="480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8" name="Line 4"/>
            <p:cNvSpPr>
              <a:spLocks noChangeShapeType="1"/>
            </p:cNvSpPr>
            <p:nvPr/>
          </p:nvSpPr>
          <p:spPr bwMode="auto">
            <a:xfrm flipV="1">
              <a:off x="1296" y="2256"/>
              <a:ext cx="72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1296" y="2736"/>
              <a:ext cx="768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2016" y="2064"/>
              <a:ext cx="480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2064" y="3024"/>
              <a:ext cx="480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V="1">
              <a:off x="2400" y="1632"/>
              <a:ext cx="72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2448" y="3312"/>
              <a:ext cx="72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2448" y="2256"/>
              <a:ext cx="768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 flipV="1">
              <a:off x="2544" y="2832"/>
              <a:ext cx="67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1488" y="216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软</a:t>
              </a:r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2400" y="1632"/>
              <a:ext cx="4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软</a:t>
              </a:r>
            </a:p>
          </p:txBody>
        </p:sp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1440" y="2928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脆</a:t>
              </a:r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2544" y="2352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脆</a:t>
              </a:r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2544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软</a:t>
              </a:r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2496" y="340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脆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3168" y="1440"/>
              <a:ext cx="11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b="1" u="none" dirty="0">
                  <a:latin typeface="Tahoma" panose="020B0604030504040204" pitchFamily="34" charset="0"/>
                </a:rPr>
                <a:t>（0，</a:t>
              </a:r>
              <a:r>
                <a:rPr lang="zh-CN" altLang="en-US" sz="2400" b="1" u="none" dirty="0">
                  <a:solidFill>
                    <a:srgbClr val="FF0000"/>
                  </a:solidFill>
                  <a:latin typeface="Tahoma" panose="020B0604030504040204" pitchFamily="34" charset="0"/>
                </a:rPr>
                <a:t>0</a:t>
              </a:r>
              <a:r>
                <a:rPr lang="zh-CN" altLang="en-US" sz="2400" b="1" u="none" dirty="0">
                  <a:latin typeface="Tahoma" panose="020B0604030504040204" pitchFamily="34" charset="0"/>
                </a:rPr>
                <a:t>）</a:t>
              </a:r>
            </a:p>
          </p:txBody>
        </p:sp>
        <p:sp>
          <p:nvSpPr>
            <p:cNvPr id="23" name="Text Box 19"/>
            <p:cNvSpPr txBox="1">
              <a:spLocks noChangeArrowheads="1"/>
            </p:cNvSpPr>
            <p:nvPr/>
          </p:nvSpPr>
          <p:spPr bwMode="auto">
            <a:xfrm>
              <a:off x="3120" y="2208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b="1" u="none" dirty="0">
                  <a:latin typeface="Tahoma" panose="020B0604030504040204" pitchFamily="34" charset="0"/>
                </a:rPr>
                <a:t>（</a:t>
              </a:r>
              <a:r>
                <a:rPr lang="zh-CN" altLang="en-US" sz="2000" b="1" u="none" dirty="0">
                  <a:latin typeface="Tahoma" panose="020B0604030504040204" pitchFamily="34" charset="0"/>
                </a:rPr>
                <a:t>10，</a:t>
              </a:r>
              <a:r>
                <a:rPr lang="zh-CN" altLang="en-US" sz="2000" b="1" u="none" dirty="0">
                  <a:solidFill>
                    <a:srgbClr val="FF0000"/>
                  </a:solidFill>
                  <a:latin typeface="Tahoma" panose="020B0604030504040204" pitchFamily="34" charset="0"/>
                </a:rPr>
                <a:t>20</a:t>
              </a:r>
              <a:r>
                <a:rPr lang="zh-CN" altLang="en-US" sz="2000" b="1" u="none" dirty="0">
                  <a:latin typeface="Tahoma" panose="020B0604030504040204" pitchFamily="34" charset="0"/>
                </a:rPr>
                <a:t>）</a:t>
              </a:r>
            </a:p>
          </p:txBody>
        </p:sp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3168" y="2736"/>
              <a:ext cx="11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b="1" u="none" dirty="0">
                  <a:latin typeface="Tahoma" panose="020B0604030504040204" pitchFamily="34" charset="0"/>
                </a:rPr>
                <a:t>（20，</a:t>
              </a:r>
              <a:r>
                <a:rPr lang="zh-CN" altLang="en-US" sz="2000" b="1" u="none" dirty="0">
                  <a:solidFill>
                    <a:schemeClr val="accent6">
                      <a:lumMod val="75000"/>
                    </a:schemeClr>
                  </a:solidFill>
                  <a:latin typeface="Tahoma" panose="020B0604030504040204" pitchFamily="34" charset="0"/>
                </a:rPr>
                <a:t>10</a:t>
              </a:r>
              <a:r>
                <a:rPr lang="zh-CN" altLang="en-US" sz="2000" b="1" u="none" dirty="0">
                  <a:latin typeface="Tahoma" panose="020B0604030504040204" pitchFamily="34" charset="0"/>
                </a:rPr>
                <a:t>）</a:t>
              </a:r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3216" y="3408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b="1" u="none" dirty="0">
                  <a:latin typeface="Tahoma" panose="020B0604030504040204" pitchFamily="34" charset="0"/>
                </a:rPr>
                <a:t>（0，</a:t>
              </a:r>
              <a:r>
                <a:rPr lang="zh-CN" altLang="en-US" sz="2400" b="1" u="none" dirty="0">
                  <a:solidFill>
                    <a:schemeClr val="accent6">
                      <a:lumMod val="75000"/>
                    </a:schemeClr>
                  </a:solidFill>
                  <a:latin typeface="Tahoma" panose="020B0604030504040204" pitchFamily="34" charset="0"/>
                </a:rPr>
                <a:t>0</a:t>
              </a:r>
              <a:r>
                <a:rPr lang="zh-CN" altLang="en-US" sz="2400" b="1" u="none" dirty="0">
                  <a:latin typeface="Tahoma" panose="020B0604030504040204" pitchFamily="34" charset="0"/>
                </a:rPr>
                <a:t>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5615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完全信息动态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讲授思路</a:t>
            </a:r>
            <a:endParaRPr lang="en-US" altLang="zh-CN" dirty="0"/>
          </a:p>
          <a:p>
            <a:pPr lvl="1"/>
            <a:r>
              <a:rPr lang="zh-CN" altLang="en-US" dirty="0"/>
              <a:t>余下时间我们先讲如何解，再讲此解与纳什均衡的关系</a:t>
            </a:r>
            <a:endParaRPr lang="en-US" altLang="zh-CN" dirty="0"/>
          </a:p>
          <a:p>
            <a:pPr lvl="1"/>
            <a:r>
              <a:rPr lang="zh-CN" altLang="en-US" dirty="0"/>
              <a:t>所以首先抛开之前的知识，从直觉上理解</a:t>
            </a:r>
            <a:endParaRPr lang="en-US" altLang="zh-CN" dirty="0"/>
          </a:p>
          <a:p>
            <a:r>
              <a:rPr lang="zh-CN" altLang="en-US" dirty="0"/>
              <a:t>解法：</a:t>
            </a:r>
            <a:endParaRPr lang="en-US" altLang="zh-CN" dirty="0"/>
          </a:p>
          <a:p>
            <a:pPr lvl="1"/>
            <a:r>
              <a:rPr lang="zh-CN" altLang="en-US" dirty="0"/>
              <a:t>逆向归纳法（逆推法）</a:t>
            </a:r>
            <a:endParaRPr lang="en-US" altLang="zh-CN" dirty="0"/>
          </a:p>
          <a:p>
            <a:pPr lvl="1"/>
            <a:r>
              <a:rPr lang="zh-CN" altLang="en-US" dirty="0"/>
              <a:t>实质思路：“深谋远虑”</a:t>
            </a:r>
            <a:endParaRPr lang="en-US" altLang="zh-CN" dirty="0"/>
          </a:p>
          <a:p>
            <a:pPr lvl="2"/>
            <a:r>
              <a:rPr lang="zh-CN" altLang="en-US" dirty="0">
                <a:latin typeface="宋体" panose="02010600030101010101" pitchFamily="2" charset="-122"/>
              </a:rPr>
              <a:t>重复剔除劣战略过程在扩展式博弈上的扩展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2"/>
            <a:r>
              <a:rPr lang="zh-CN" altLang="en-US" dirty="0">
                <a:latin typeface="宋体" panose="02010600030101010101" pitchFamily="2" charset="-122"/>
              </a:rPr>
              <a:t>从最后一个决策结开始依次剔除掉每个子博弈的劣战略</a:t>
            </a:r>
            <a:endParaRPr lang="en-US" altLang="zh-CN" dirty="0">
              <a:latin typeface="宋体" panose="02010600030101010101" pitchFamily="2" charset="-122"/>
            </a:endParaRPr>
          </a:p>
          <a:p>
            <a:pPr lvl="2"/>
            <a:r>
              <a:rPr lang="zh-CN" altLang="en-US" dirty="0">
                <a:latin typeface="宋体" panose="02010600030101010101" pitchFamily="2" charset="-122"/>
              </a:rPr>
              <a:t>最后生存下来的即是“均衡”</a:t>
            </a:r>
            <a:endParaRPr lang="en-US" altLang="zh-CN" dirty="0">
              <a:latin typeface="宋体" panose="02010600030101010101" pitchFamily="2" charset="-122"/>
            </a:endParaRPr>
          </a:p>
          <a:p>
            <a:pPr marL="457200" lvl="1" indent="0">
              <a:buNone/>
            </a:pPr>
            <a:endParaRPr lang="en-US" altLang="zh-CN" dirty="0">
              <a:latin typeface="宋体" panose="02010600030101010101" pitchFamily="2" charset="-122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6717196" y="2850333"/>
            <a:ext cx="3810000" cy="2097088"/>
            <a:chOff x="816" y="2033"/>
            <a:chExt cx="2400" cy="1321"/>
          </a:xfrm>
        </p:grpSpPr>
        <p:sp>
          <p:nvSpPr>
            <p:cNvPr id="7" name="Oval 3"/>
            <p:cNvSpPr>
              <a:spLocks noChangeArrowheads="1"/>
            </p:cNvSpPr>
            <p:nvPr/>
          </p:nvSpPr>
          <p:spPr bwMode="auto">
            <a:xfrm>
              <a:off x="816" y="2544"/>
              <a:ext cx="480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8" name="Line 4"/>
            <p:cNvSpPr>
              <a:spLocks noChangeShapeType="1"/>
            </p:cNvSpPr>
            <p:nvPr/>
          </p:nvSpPr>
          <p:spPr bwMode="auto">
            <a:xfrm flipV="1">
              <a:off x="1296" y="2256"/>
              <a:ext cx="72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1296" y="2736"/>
              <a:ext cx="768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1488" y="216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软</a:t>
              </a:r>
            </a:p>
          </p:txBody>
        </p:sp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1440" y="2928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>
                  <a:latin typeface="Tahoma" panose="020B0604030504040204" pitchFamily="34" charset="0"/>
                </a:rPr>
                <a:t>脆</a:t>
              </a:r>
            </a:p>
          </p:txBody>
        </p:sp>
        <p:sp>
          <p:nvSpPr>
            <p:cNvPr id="23" name="Text Box 19"/>
            <p:cNvSpPr txBox="1">
              <a:spLocks noChangeArrowheads="1"/>
            </p:cNvSpPr>
            <p:nvPr/>
          </p:nvSpPr>
          <p:spPr bwMode="auto">
            <a:xfrm>
              <a:off x="2016" y="2033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b="1" u="none" dirty="0">
                  <a:latin typeface="Tahoma" panose="020B0604030504040204" pitchFamily="34" charset="0"/>
                </a:rPr>
                <a:t>（</a:t>
              </a:r>
              <a:r>
                <a:rPr lang="zh-CN" altLang="en-US" sz="2000" b="1" u="none" dirty="0">
                  <a:latin typeface="Tahoma" panose="020B0604030504040204" pitchFamily="34" charset="0"/>
                </a:rPr>
                <a:t>10，</a:t>
              </a:r>
              <a:r>
                <a:rPr lang="zh-CN" altLang="en-US" sz="2000" b="1" u="none" dirty="0">
                  <a:solidFill>
                    <a:srgbClr val="FF0000"/>
                  </a:solidFill>
                  <a:latin typeface="Tahoma" panose="020B0604030504040204" pitchFamily="34" charset="0"/>
                </a:rPr>
                <a:t>20</a:t>
              </a:r>
              <a:r>
                <a:rPr lang="zh-CN" altLang="en-US" sz="2000" b="1" u="none" dirty="0">
                  <a:latin typeface="Tahoma" panose="020B0604030504040204" pitchFamily="34" charset="0"/>
                </a:rPr>
                <a:t>）</a:t>
              </a:r>
            </a:p>
          </p:txBody>
        </p:sp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2064" y="3104"/>
              <a:ext cx="11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000" b="1" u="none" dirty="0">
                  <a:latin typeface="Tahoma" panose="020B0604030504040204" pitchFamily="34" charset="0"/>
                </a:rPr>
                <a:t>（20，</a:t>
              </a:r>
              <a:r>
                <a:rPr lang="zh-CN" altLang="en-US" sz="2000" b="1" u="none" dirty="0">
                  <a:solidFill>
                    <a:schemeClr val="accent6">
                      <a:lumMod val="75000"/>
                    </a:schemeClr>
                  </a:solidFill>
                  <a:latin typeface="Tahoma" panose="020B0604030504040204" pitchFamily="34" charset="0"/>
                </a:rPr>
                <a:t>10</a:t>
              </a:r>
              <a:r>
                <a:rPr lang="zh-CN" altLang="en-US" sz="2000" b="1" u="none" dirty="0">
                  <a:latin typeface="Tahoma" panose="020B0604030504040204" pitchFamily="34" charset="0"/>
                </a:rPr>
                <a:t>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74834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1815</Words>
  <Application>Microsoft Office PowerPoint</Application>
  <PresentationFormat>宽屏</PresentationFormat>
  <Paragraphs>342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9" baseType="lpstr">
      <vt:lpstr>等线</vt:lpstr>
      <vt:lpstr>等线 Light</vt:lpstr>
      <vt:lpstr>黑体</vt:lpstr>
      <vt:lpstr>隶书</vt:lpstr>
      <vt:lpstr>宋体</vt:lpstr>
      <vt:lpstr>Arial</vt:lpstr>
      <vt:lpstr>Calibri</vt:lpstr>
      <vt:lpstr>Calibri Light</vt:lpstr>
      <vt:lpstr>Tahoma</vt:lpstr>
      <vt:lpstr>Times New Roman</vt:lpstr>
      <vt:lpstr>Wingdings</vt:lpstr>
      <vt:lpstr>Office 主题​​</vt:lpstr>
      <vt:lpstr>完全信息动态 SPNE</vt:lpstr>
      <vt:lpstr>上讲回顾</vt:lpstr>
      <vt:lpstr>本讲目标：完全信息动态博弈</vt:lpstr>
      <vt:lpstr>完全信息动态</vt:lpstr>
      <vt:lpstr>完全信息动态</vt:lpstr>
      <vt:lpstr>完全信息动态</vt:lpstr>
      <vt:lpstr>完全信息动态</vt:lpstr>
      <vt:lpstr>完全信息动态</vt:lpstr>
      <vt:lpstr>完全信息动态</vt:lpstr>
      <vt:lpstr>完全信息动态</vt:lpstr>
      <vt:lpstr>完全信息动态</vt:lpstr>
      <vt:lpstr>完全信息动态</vt:lpstr>
      <vt:lpstr>完全信息动态</vt:lpstr>
      <vt:lpstr>完全信息动态</vt:lpstr>
      <vt:lpstr>完全信息动态</vt:lpstr>
      <vt:lpstr>完全信息动态</vt:lpstr>
      <vt:lpstr>完全信息动态</vt:lpstr>
      <vt:lpstr>完全信息动态</vt:lpstr>
      <vt:lpstr>完全信息动态</vt:lpstr>
      <vt:lpstr>完全信息动态</vt:lpstr>
      <vt:lpstr>完全信息动态</vt:lpstr>
      <vt:lpstr>完全信息动态</vt:lpstr>
      <vt:lpstr>完全信息动态</vt:lpstr>
      <vt:lpstr>完全信息动态</vt:lpstr>
      <vt:lpstr>完全信息动态-反思&amp;作业1</vt:lpstr>
      <vt:lpstr>完全信息动态-作业2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博弈论 导论</dc:title>
  <dc:creator>王 麒植</dc:creator>
  <cp:lastModifiedBy>王 麒植</cp:lastModifiedBy>
  <cp:revision>73</cp:revision>
  <dcterms:created xsi:type="dcterms:W3CDTF">2020-02-08T08:46:47Z</dcterms:created>
  <dcterms:modified xsi:type="dcterms:W3CDTF">2020-03-06T14:52:58Z</dcterms:modified>
</cp:coreProperties>
</file>