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>
        <p:scale>
          <a:sx n="94" d="100"/>
          <a:sy n="94" d="100"/>
        </p:scale>
        <p:origin x="729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F4AB-6BE8-4BE8-A281-854DCCAA7DDD}" type="datetimeFigureOut">
              <a:rPr lang="zh-CN" altLang="en-US" smtClean="0"/>
              <a:t>2020-4-20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A7E2-5DFE-46F3-9839-CBD0452AE6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8944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F4AB-6BE8-4BE8-A281-854DCCAA7DDD}" type="datetimeFigureOut">
              <a:rPr lang="zh-CN" altLang="en-US" smtClean="0"/>
              <a:t>2020-4-20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A7E2-5DFE-46F3-9839-CBD0452AE6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003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F4AB-6BE8-4BE8-A281-854DCCAA7DDD}" type="datetimeFigureOut">
              <a:rPr lang="zh-CN" altLang="en-US" smtClean="0"/>
              <a:t>2020-4-20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A7E2-5DFE-46F3-9839-CBD0452AE6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4036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27" y="90199"/>
            <a:ext cx="8869680" cy="590838"/>
          </a:xfrm>
        </p:spPr>
        <p:txBody>
          <a:bodyPr>
            <a:noAutofit/>
          </a:bodyPr>
          <a:lstStyle>
            <a:lvl1pPr>
              <a:defRPr sz="3600"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127" y="806335"/>
            <a:ext cx="8869680" cy="5370628"/>
          </a:xfrm>
        </p:spPr>
        <p:txBody>
          <a:bodyPr>
            <a:normAutofit/>
          </a:bodyPr>
          <a:lstStyle>
            <a:lvl1pPr>
              <a:defRPr sz="2400"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>
              <a:defRPr sz="2000"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>
              <a:defRPr sz="1800"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>
              <a:defRPr sz="1600"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>
              <a:defRPr sz="1600">
                <a:latin typeface="宋体" panose="02010600030101010101" pitchFamily="2" charset="-122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F4AB-6BE8-4BE8-A281-854DCCAA7DDD}" type="datetimeFigureOut">
              <a:rPr lang="zh-CN" altLang="en-US" smtClean="0"/>
              <a:t>2020-4-20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A7E2-5DFE-46F3-9839-CBD0452AE6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407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F4AB-6BE8-4BE8-A281-854DCCAA7DDD}" type="datetimeFigureOut">
              <a:rPr lang="zh-CN" altLang="en-US" smtClean="0"/>
              <a:t>2020-4-20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A7E2-5DFE-46F3-9839-CBD0452AE6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5451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F4AB-6BE8-4BE8-A281-854DCCAA7DDD}" type="datetimeFigureOut">
              <a:rPr lang="zh-CN" altLang="en-US" smtClean="0"/>
              <a:t>2020-4-20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A7E2-5DFE-46F3-9839-CBD0452AE6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6077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F4AB-6BE8-4BE8-A281-854DCCAA7DDD}" type="datetimeFigureOut">
              <a:rPr lang="zh-CN" altLang="en-US" smtClean="0"/>
              <a:t>2020-4-20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A7E2-5DFE-46F3-9839-CBD0452AE6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2468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F4AB-6BE8-4BE8-A281-854DCCAA7DDD}" type="datetimeFigureOut">
              <a:rPr lang="zh-CN" altLang="en-US" smtClean="0"/>
              <a:t>2020-4-20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A7E2-5DFE-46F3-9839-CBD0452AE6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7909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F4AB-6BE8-4BE8-A281-854DCCAA7DDD}" type="datetimeFigureOut">
              <a:rPr lang="zh-CN" altLang="en-US" smtClean="0"/>
              <a:t>2020-4-20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A7E2-5DFE-46F3-9839-CBD0452AE6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8170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F4AB-6BE8-4BE8-A281-854DCCAA7DDD}" type="datetimeFigureOut">
              <a:rPr lang="zh-CN" altLang="en-US" smtClean="0"/>
              <a:t>2020-4-20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A7E2-5DFE-46F3-9839-CBD0452AE6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146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F4AB-6BE8-4BE8-A281-854DCCAA7DDD}" type="datetimeFigureOut">
              <a:rPr lang="zh-CN" altLang="en-US" smtClean="0"/>
              <a:t>2020-4-20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A7E2-5DFE-46F3-9839-CBD0452AE6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8407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9F4AB-6BE8-4BE8-A281-854DCCAA7DDD}" type="datetimeFigureOut">
              <a:rPr lang="zh-CN" altLang="en-US" smtClean="0"/>
              <a:t>2020-4-20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AA7E2-5DFE-46F3-9839-CBD0452AE6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0951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DBE54D-8034-49F8-B174-67C4F3BDE4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重复博弈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A9251B5-6BB2-4987-9C2C-52AF7E095B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王麒植</a:t>
            </a:r>
          </a:p>
        </p:txBody>
      </p:sp>
    </p:spTree>
    <p:extLst>
      <p:ext uri="{BB962C8B-B14F-4D97-AF65-F5344CB8AC3E}">
        <p14:creationId xmlns:p14="http://schemas.microsoft.com/office/powerpoint/2010/main" val="2329775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AA93CF-AC62-435D-9F39-409202634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无限重复博弈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DF407DE-3AF3-428F-B0FA-0A64E18AE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SPNE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pPr lvl="1"/>
            <a:r>
              <a:rPr lang="zh-CN" altLang="en-US" dirty="0"/>
              <a:t>没法逆推了，只能顺推</a:t>
            </a:r>
            <a:endParaRPr lang="en-US" altLang="zh-CN" dirty="0"/>
          </a:p>
          <a:p>
            <a:r>
              <a:rPr lang="zh-CN" altLang="en-US" dirty="0"/>
              <a:t>每阶段都用</a:t>
            </a:r>
            <a:r>
              <a:rPr lang="en-US" altLang="zh-CN" dirty="0"/>
              <a:t>NE</a:t>
            </a:r>
            <a:r>
              <a:rPr lang="zh-CN" altLang="en-US" dirty="0"/>
              <a:t>就是一个</a:t>
            </a:r>
            <a:r>
              <a:rPr lang="en-US" altLang="zh-CN" dirty="0"/>
              <a:t>SPNE</a:t>
            </a:r>
          </a:p>
          <a:p>
            <a:endParaRPr lang="en-US" altLang="zh-CN" dirty="0"/>
          </a:p>
          <a:p>
            <a:pPr lvl="1"/>
            <a:endParaRPr lang="en-US" altLang="zh-CN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BEB1B54D-88C0-469F-8B1D-B4539D4DB5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1549" y="1465278"/>
            <a:ext cx="7098159" cy="1439961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7889FA1D-7920-4E9D-B9D1-B864A8AB2C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8082" y="3952762"/>
            <a:ext cx="6973455" cy="1415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643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AA93CF-AC62-435D-9F39-409202634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无限重复博弈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DF407DE-3AF3-428F-B0FA-0A64E18AE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回到囚徒困境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zh-CN" altLang="en-US" dirty="0"/>
              <a:t>冷酷策略（</a:t>
            </a:r>
            <a:r>
              <a:rPr lang="en-US" altLang="zh-CN" dirty="0"/>
              <a:t>Grim-trigger strategy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初始选择合作（</a:t>
            </a:r>
            <a:r>
              <a:rPr lang="en-US" altLang="zh-CN" dirty="0"/>
              <a:t> M</a:t>
            </a:r>
            <a:r>
              <a:rPr lang="zh-CN" altLang="en-US" dirty="0"/>
              <a:t>、</a:t>
            </a:r>
            <a:r>
              <a:rPr lang="en-US" altLang="zh-CN" dirty="0"/>
              <a:t>m</a:t>
            </a:r>
            <a:r>
              <a:rPr lang="zh-CN" altLang="en-US" dirty="0"/>
              <a:t>），一旦被背叛（对手选择</a:t>
            </a:r>
            <a:r>
              <a:rPr lang="en-US" altLang="zh-CN" dirty="0"/>
              <a:t>f</a:t>
            </a:r>
            <a:r>
              <a:rPr lang="zh-CN" altLang="en-US" dirty="0"/>
              <a:t>、</a:t>
            </a:r>
            <a:r>
              <a:rPr lang="en-US" altLang="zh-CN" dirty="0"/>
              <a:t>F</a:t>
            </a:r>
            <a:r>
              <a:rPr lang="zh-CN" altLang="en-US" dirty="0"/>
              <a:t>），之后永远选择背叛</a:t>
            </a:r>
            <a:endParaRPr lang="en-US" altLang="zh-CN" dirty="0"/>
          </a:p>
          <a:p>
            <a:pPr lvl="1"/>
            <a:r>
              <a:rPr lang="zh-CN" altLang="en-US" dirty="0"/>
              <a:t>计算，冷酷策略何时是均衡</a:t>
            </a:r>
            <a:endParaRPr lang="en-US" altLang="zh-CN" dirty="0"/>
          </a:p>
          <a:p>
            <a:pPr lvl="2"/>
            <a:r>
              <a:rPr lang="zh-CN" altLang="en-US" dirty="0"/>
              <a:t>当对手背叛后，报复不差于不报复。</a:t>
            </a:r>
            <a:endParaRPr lang="en-US" altLang="zh-CN" dirty="0"/>
          </a:p>
          <a:p>
            <a:pPr lvl="3"/>
            <a:r>
              <a:rPr lang="zh-CN" altLang="en-US" dirty="0"/>
              <a:t>给定双方都选择冷酷策略，背叛在非均衡路径上，选什么不影响总体收益</a:t>
            </a:r>
            <a:endParaRPr lang="en-US" altLang="zh-CN" dirty="0"/>
          </a:p>
          <a:p>
            <a:pPr lvl="3"/>
            <a:r>
              <a:rPr lang="zh-CN" altLang="en-US" dirty="0"/>
              <a:t>永远报复下去也是一个子博弈均衡</a:t>
            </a:r>
            <a:endParaRPr lang="en-US" altLang="zh-CN" dirty="0"/>
          </a:p>
          <a:p>
            <a:pPr lvl="2"/>
            <a:r>
              <a:rPr lang="zh-CN" altLang="en-US" dirty="0"/>
              <a:t>当对手一直合作，合作收益大于等于背叛</a:t>
            </a:r>
            <a:endParaRPr lang="en-US" altLang="zh-CN" dirty="0"/>
          </a:p>
          <a:p>
            <a:pPr lvl="3"/>
            <a:r>
              <a:rPr lang="zh-CN" altLang="en-US" dirty="0"/>
              <a:t>如何算？</a:t>
            </a:r>
            <a:endParaRPr lang="en-US" altLang="zh-CN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CA48CBE5-B649-4F17-AFCE-389139ED51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6939"/>
          <a:stretch/>
        </p:blipFill>
        <p:spPr>
          <a:xfrm>
            <a:off x="2509837" y="1285367"/>
            <a:ext cx="4124325" cy="151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632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AA93CF-AC62-435D-9F39-409202634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无限重复博弈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DF407DE-3AF3-428F-B0FA-0A64E18AE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合作收益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背叛收益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合作</a:t>
            </a:r>
            <a:r>
              <a:rPr lang="en-US" altLang="zh-CN" dirty="0"/>
              <a:t>&gt;=</a:t>
            </a:r>
            <a:r>
              <a:rPr lang="zh-CN" altLang="en-US" dirty="0"/>
              <a:t>背叛要求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pPr lvl="1"/>
            <a:endParaRPr lang="en-US" altLang="zh-CN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8B82D09E-EFB8-411C-AF66-093CAB328B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00" y="1126308"/>
            <a:ext cx="4191000" cy="752475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35EFED41-FC36-4D46-8A01-D36BA82D0E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7450" y="2198756"/>
            <a:ext cx="4229100" cy="78105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C14724C9-819F-433B-858A-582A6B3E50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2750" y="3511624"/>
            <a:ext cx="3238500" cy="1019175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91130F2D-C550-458F-A066-38918E21CC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33800" y="4536962"/>
            <a:ext cx="1676400" cy="81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815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AA93CF-AC62-435D-9F39-409202634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无限重复博弈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5DF407DE-3AF3-428F-B0FA-0A64E18AE05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CN" altLang="en-US" dirty="0"/>
                  <a:t>意味着只要参与人都足够耐心，或者再次见面的概率足够大，那么可以在囚徒困境中实现合作。</a:t>
                </a:r>
                <a:endParaRPr lang="en-US" altLang="zh-CN" dirty="0"/>
              </a:p>
              <a:p>
                <a14:m>
                  <m:oMath xmlns:m="http://schemas.openxmlformats.org/officeDocument/2006/math">
                    <m:r>
                      <a:rPr lang="zh-CN" altLang="en-US" i="1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zh-CN" altLang="en-US" dirty="0"/>
                  <a:t>很重要，决定了合作是否能产生</a:t>
                </a:r>
                <a:endParaRPr lang="en-US" altLang="zh-CN" dirty="0"/>
              </a:p>
              <a:p>
                <a:r>
                  <a:rPr lang="zh-CN" altLang="en-US" dirty="0"/>
                  <a:t>无名氏定理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耍赖利器</a:t>
                </a:r>
                <a14:m>
                  <m:oMath xmlns:m="http://schemas.openxmlformats.org/officeDocument/2006/math">
                    <m:r>
                      <a:rPr lang="zh-CN" altLang="en-US" i="1">
                        <a:latin typeface="Cambria Math" panose="02040503050406030204" pitchFamily="18" charset="0"/>
                      </a:rPr>
                      <m:t>𝛿</m:t>
                    </m:r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，</m:t>
                    </m:r>
                  </m:oMath>
                </a14:m>
                <a:r>
                  <a:rPr lang="zh-CN" altLang="en-US" dirty="0"/>
                  <a:t>什么都能被解释了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只要某一策略组合收益帕累托优于一个纳什均衡收益且足够耐心，总是可以使其成为重复博弈的均衡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原因：用纳什均衡惩罚偏离</a:t>
                </a:r>
                <a:endParaRPr lang="en-US" altLang="zh-CN" dirty="0"/>
              </a:p>
              <a:p>
                <a:endParaRPr lang="en-US" altLang="zh-CN" dirty="0"/>
              </a:p>
              <a:p>
                <a:pPr lvl="1"/>
                <a:endParaRPr lang="en-US" altLang="zh-CN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5DF407DE-3AF3-428F-B0FA-0A64E18AE05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62" t="-158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>
            <a:extLst>
              <a:ext uri="{FF2B5EF4-FFF2-40B4-BE49-F238E27FC236}">
                <a16:creationId xmlns:a16="http://schemas.microsoft.com/office/drawing/2014/main" id="{372A65E2-B3CC-445D-A2B1-C6C5969C76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4142865"/>
            <a:ext cx="7772400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7247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AA93CF-AC62-435D-9F39-409202634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声誉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DF407DE-3AF3-428F-B0FA-0A64E18AE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什么时候坏人干好事？当他不想被发现是坏人的时候</a:t>
            </a:r>
            <a:endParaRPr lang="en-US" altLang="zh-CN" dirty="0"/>
          </a:p>
          <a:p>
            <a:pPr lvl="1"/>
            <a:r>
              <a:rPr lang="zh-CN" altLang="en-US" dirty="0"/>
              <a:t>重复博弈中的冷酷策略均衡：对好人合作，对坏人对抗（背叛）</a:t>
            </a:r>
            <a:endParaRPr lang="en-US" altLang="zh-CN" dirty="0"/>
          </a:p>
          <a:p>
            <a:pPr lvl="1"/>
            <a:r>
              <a:rPr lang="zh-CN" altLang="en-US" dirty="0"/>
              <a:t>完全信息动态中的信念更新：坏人过早暴露会被损失大，因此隐藏自己</a:t>
            </a:r>
            <a:endParaRPr lang="en-US" altLang="zh-CN" dirty="0"/>
          </a:p>
          <a:p>
            <a:r>
              <a:rPr lang="zh-CN" altLang="en-US" dirty="0"/>
              <a:t>经济含义</a:t>
            </a:r>
            <a:endParaRPr lang="en-US" altLang="zh-CN" dirty="0"/>
          </a:p>
          <a:p>
            <a:pPr lvl="1"/>
            <a:r>
              <a:rPr lang="zh-CN" altLang="en-US" dirty="0"/>
              <a:t>有限重复也可以解释囚徒困境中的合作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1516330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AA93CF-AC62-435D-9F39-409202634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声誉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DF407DE-3AF3-428F-B0FA-0A64E18AE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依然囚徒困境</a:t>
            </a:r>
            <a:r>
              <a:rPr lang="en-US" altLang="zh-CN" dirty="0"/>
              <a:t>,</a:t>
            </a:r>
            <a:r>
              <a:rPr lang="zh-CN" altLang="en-US" dirty="0"/>
              <a:t>重复</a:t>
            </a:r>
            <a:r>
              <a:rPr lang="en-US" altLang="zh-CN" dirty="0"/>
              <a:t>T</a:t>
            </a:r>
            <a:r>
              <a:rPr lang="zh-CN" altLang="en-US" dirty="0"/>
              <a:t>期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pPr lvl="1"/>
            <a:r>
              <a:rPr lang="zh-CN" altLang="en-US" dirty="0"/>
              <a:t>参与人</a:t>
            </a:r>
            <a:r>
              <a:rPr lang="en-US" altLang="zh-CN" dirty="0"/>
              <a:t>2</a:t>
            </a:r>
            <a:r>
              <a:rPr lang="zh-CN" altLang="en-US" dirty="0"/>
              <a:t>是理性</a:t>
            </a:r>
            <a:r>
              <a:rPr lang="en-US" altLang="zh-CN" dirty="0"/>
              <a:t>1</a:t>
            </a:r>
            <a:r>
              <a:rPr lang="zh-CN" altLang="en-US" dirty="0"/>
              <a:t>的</a:t>
            </a:r>
            <a:endParaRPr lang="en-US" altLang="zh-CN" dirty="0"/>
          </a:p>
          <a:p>
            <a:pPr lvl="1"/>
            <a:r>
              <a:rPr lang="zh-CN" altLang="en-US" dirty="0"/>
              <a:t>参与人</a:t>
            </a:r>
            <a:r>
              <a:rPr lang="en-US" altLang="zh-CN" dirty="0"/>
              <a:t>1</a:t>
            </a:r>
            <a:r>
              <a:rPr lang="zh-CN" altLang="en-US" dirty="0"/>
              <a:t>可能是理性的（</a:t>
            </a:r>
            <a:r>
              <a:rPr lang="en-US" altLang="zh-CN" dirty="0"/>
              <a:t>1-p</a:t>
            </a:r>
            <a:r>
              <a:rPr lang="zh-CN" altLang="en-US" dirty="0"/>
              <a:t>的概率），也可能是冷酷策略（</a:t>
            </a:r>
            <a:r>
              <a:rPr lang="en-US" altLang="zh-CN" dirty="0"/>
              <a:t>p</a:t>
            </a:r>
            <a:r>
              <a:rPr lang="zh-CN" altLang="en-US" dirty="0"/>
              <a:t>的概率）</a:t>
            </a:r>
            <a:endParaRPr lang="en-US" altLang="zh-CN" dirty="0"/>
          </a:p>
          <a:p>
            <a:endParaRPr lang="en-US" altLang="zh-CN" dirty="0"/>
          </a:p>
          <a:p>
            <a:pPr lvl="1"/>
            <a:endParaRPr lang="en-US" altLang="zh-CN" dirty="0"/>
          </a:p>
          <a:p>
            <a:endParaRPr lang="en-US" altLang="zh-CN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7D211108-066D-41A2-B316-FE75602220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1330118"/>
            <a:ext cx="3200400" cy="1457325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1DFD84C9-27FA-4420-B189-ED5924C490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7787" y="4000924"/>
            <a:ext cx="6448425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9965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AA93CF-AC62-435D-9F39-409202634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声誉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DF407DE-3AF3-428F-B0FA-0A64E18AE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依然囚徒困境</a:t>
            </a:r>
            <a:r>
              <a:rPr lang="en-US" altLang="zh-CN" dirty="0"/>
              <a:t>,</a:t>
            </a:r>
            <a:r>
              <a:rPr lang="zh-CN" altLang="en-US" dirty="0"/>
              <a:t>重复</a:t>
            </a:r>
            <a:r>
              <a:rPr lang="en-US" altLang="zh-CN" dirty="0"/>
              <a:t>T</a:t>
            </a:r>
            <a:r>
              <a:rPr lang="zh-CN" altLang="en-US" dirty="0"/>
              <a:t>期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zh-CN" altLang="en-US" dirty="0"/>
              <a:t>如果</a:t>
            </a:r>
            <a:r>
              <a:rPr lang="en-US" altLang="zh-CN" dirty="0"/>
              <a:t>T=1</a:t>
            </a:r>
            <a:r>
              <a:rPr lang="zh-CN" altLang="en-US" dirty="0"/>
              <a:t>，参与人</a:t>
            </a:r>
            <a:r>
              <a:rPr lang="en-US" altLang="zh-CN" dirty="0"/>
              <a:t>2</a:t>
            </a:r>
            <a:r>
              <a:rPr lang="zh-CN" altLang="en-US" dirty="0"/>
              <a:t>和理性参与人</a:t>
            </a:r>
            <a:r>
              <a:rPr lang="en-US" altLang="zh-CN" dirty="0"/>
              <a:t>1</a:t>
            </a:r>
            <a:r>
              <a:rPr lang="zh-CN" altLang="en-US" dirty="0"/>
              <a:t>都会选择</a:t>
            </a:r>
            <a:r>
              <a:rPr lang="en-US" altLang="zh-CN" dirty="0"/>
              <a:t>Dd</a:t>
            </a:r>
          </a:p>
          <a:p>
            <a:pPr lvl="1"/>
            <a:r>
              <a:rPr lang="zh-CN" altLang="en-US" dirty="0"/>
              <a:t>如果</a:t>
            </a:r>
            <a:r>
              <a:rPr lang="en-US" altLang="zh-CN" dirty="0"/>
              <a:t>T=2</a:t>
            </a:r>
            <a:r>
              <a:rPr lang="zh-CN" altLang="en-US" dirty="0"/>
              <a:t>呢？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2"/>
            <a:r>
              <a:rPr lang="en-US" altLang="zh-CN" dirty="0"/>
              <a:t>P</a:t>
            </a:r>
            <a:r>
              <a:rPr lang="zh-CN" altLang="en-US" dirty="0"/>
              <a:t>足够大时参与人</a:t>
            </a:r>
            <a:r>
              <a:rPr lang="en-US" altLang="zh-CN" dirty="0"/>
              <a:t>2</a:t>
            </a:r>
            <a:r>
              <a:rPr lang="zh-CN" altLang="en-US" dirty="0"/>
              <a:t>选择合作，为什么？</a:t>
            </a:r>
            <a:endParaRPr lang="en-US" altLang="zh-CN" dirty="0"/>
          </a:p>
          <a:p>
            <a:endParaRPr lang="en-US" altLang="zh-CN" dirty="0"/>
          </a:p>
          <a:p>
            <a:pPr lvl="1"/>
            <a:endParaRPr lang="en-US" altLang="zh-CN" dirty="0"/>
          </a:p>
          <a:p>
            <a:endParaRPr lang="en-US" altLang="zh-CN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7D211108-066D-41A2-B316-FE75602220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1330118"/>
            <a:ext cx="3200400" cy="1457325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6A78F4F6-64A3-48A3-A269-3AA8418FD0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8737" y="3697410"/>
            <a:ext cx="6486525" cy="111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3364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AA93CF-AC62-435D-9F39-409202634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声誉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DF407DE-3AF3-428F-B0FA-0A64E18AE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依然囚徒困境</a:t>
            </a:r>
            <a:r>
              <a:rPr lang="en-US" altLang="zh-CN" dirty="0"/>
              <a:t>,</a:t>
            </a:r>
            <a:r>
              <a:rPr lang="zh-CN" altLang="en-US" dirty="0"/>
              <a:t>重复</a:t>
            </a:r>
            <a:r>
              <a:rPr lang="en-US" altLang="zh-CN" dirty="0"/>
              <a:t>T</a:t>
            </a:r>
            <a:r>
              <a:rPr lang="zh-CN" altLang="en-US" dirty="0"/>
              <a:t>期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zh-CN" altLang="en-US" dirty="0"/>
              <a:t>如果</a:t>
            </a:r>
            <a:r>
              <a:rPr lang="en-US" altLang="zh-CN" dirty="0"/>
              <a:t>T=3</a:t>
            </a:r>
            <a:r>
              <a:rPr lang="zh-CN" altLang="en-US" dirty="0"/>
              <a:t>，策略性参与人</a:t>
            </a:r>
            <a:r>
              <a:rPr lang="en-US" altLang="zh-CN" dirty="0"/>
              <a:t>1</a:t>
            </a:r>
            <a:r>
              <a:rPr lang="zh-CN" altLang="en-US"/>
              <a:t>的均衡策略是什么？</a:t>
            </a:r>
            <a:endParaRPr lang="en-US" altLang="zh-CN" dirty="0"/>
          </a:p>
          <a:p>
            <a:endParaRPr lang="en-US" altLang="zh-CN" dirty="0"/>
          </a:p>
          <a:p>
            <a:pPr lvl="1"/>
            <a:endParaRPr lang="en-US" altLang="zh-CN" dirty="0"/>
          </a:p>
          <a:p>
            <a:endParaRPr lang="en-US" altLang="zh-CN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7D211108-066D-41A2-B316-FE75602220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1330118"/>
            <a:ext cx="3200400" cy="145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1379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AA93CF-AC62-435D-9F39-409202634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思考题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DF407DE-3AF3-428F-B0FA-0A64E18AE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“原则上不妥协，实施上不坚持”</a:t>
            </a:r>
            <a:endParaRPr lang="en-US" altLang="zh-CN" dirty="0"/>
          </a:p>
          <a:p>
            <a:pPr lvl="1"/>
            <a:r>
              <a:rPr lang="zh-CN" altLang="en-US" dirty="0"/>
              <a:t>一组治理矛盾：坚持则放弃了当期利益，妥协则使策略不可置信成为共同知识</a:t>
            </a:r>
            <a:endParaRPr lang="en-US" altLang="zh-CN" dirty="0"/>
          </a:p>
          <a:p>
            <a:pPr lvl="1"/>
            <a:r>
              <a:rPr lang="zh-CN" altLang="en-US"/>
              <a:t>不触发报复：让大家都下得来台</a:t>
            </a:r>
            <a:endParaRPr lang="en-US" altLang="zh-CN" dirty="0"/>
          </a:p>
          <a:p>
            <a:pPr lvl="1"/>
            <a:r>
              <a:rPr lang="zh-CN" altLang="en-US" dirty="0"/>
              <a:t>如果是你，如何用模型刻画这个现象？</a:t>
            </a:r>
            <a:endParaRPr lang="en-US" altLang="zh-CN" dirty="0"/>
          </a:p>
          <a:p>
            <a:pPr lvl="1"/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54045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AA93CF-AC62-435D-9F39-409202634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重复博弈是什么？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DF407DE-3AF3-428F-B0FA-0A64E18AE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简单说：同一个博弈玩好多遍，最大化总收益</a:t>
            </a:r>
            <a:endParaRPr lang="en-US" altLang="zh-CN" dirty="0"/>
          </a:p>
          <a:p>
            <a:pPr lvl="1"/>
            <a:r>
              <a:rPr lang="zh-CN" altLang="en-US" dirty="0"/>
              <a:t>打牌：规则、参与人、每局收益相同、总收益累积</a:t>
            </a:r>
            <a:endParaRPr lang="en-US" altLang="zh-CN" dirty="0"/>
          </a:p>
          <a:p>
            <a:pPr lvl="1"/>
            <a:r>
              <a:rPr lang="zh-CN" altLang="en-US" dirty="0"/>
              <a:t>足球联赛</a:t>
            </a:r>
            <a:endParaRPr lang="en-US" altLang="zh-CN" dirty="0"/>
          </a:p>
          <a:p>
            <a:pPr lvl="1"/>
            <a:r>
              <a:rPr lang="zh-CN" altLang="en-US" dirty="0"/>
              <a:t>日常交际</a:t>
            </a:r>
            <a:endParaRPr lang="en-US" altLang="zh-CN" dirty="0"/>
          </a:p>
          <a:p>
            <a:r>
              <a:rPr lang="zh-CN" altLang="en-US" dirty="0"/>
              <a:t>重复会带来什么变化？</a:t>
            </a:r>
            <a:endParaRPr lang="en-US" altLang="zh-CN" dirty="0"/>
          </a:p>
          <a:p>
            <a:pPr lvl="1"/>
            <a:r>
              <a:rPr lang="zh-CN" altLang="en-US" dirty="0"/>
              <a:t>为什么囚徒困境结果让人意外</a:t>
            </a:r>
            <a:endParaRPr lang="en-US" altLang="zh-CN" dirty="0"/>
          </a:p>
          <a:p>
            <a:pPr lvl="1"/>
            <a:r>
              <a:rPr lang="zh-CN" altLang="en-US" dirty="0">
                <a:solidFill>
                  <a:srgbClr val="FF0000"/>
                </a:solidFill>
              </a:rPr>
              <a:t>下次</a:t>
            </a:r>
            <a:r>
              <a:rPr lang="zh-CN" altLang="en-US" dirty="0"/>
              <a:t>我会报复你！</a:t>
            </a:r>
            <a:endParaRPr lang="en-US" altLang="zh-CN" dirty="0"/>
          </a:p>
          <a:p>
            <a:pPr lvl="1"/>
            <a:r>
              <a:rPr lang="zh-CN" altLang="en-US" dirty="0"/>
              <a:t>通过重复有可能维持合作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D788CFFA-11E6-4109-A22A-9DF2E60905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3260" y="3187817"/>
            <a:ext cx="4024712" cy="2274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343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AA93CF-AC62-435D-9F39-409202634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有限重复博弈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DF407DE-3AF3-428F-B0FA-0A64E18AE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简单说：同一个博弈玩</a:t>
            </a:r>
            <a:r>
              <a:rPr lang="en-US" altLang="zh-CN" dirty="0"/>
              <a:t>T</a:t>
            </a:r>
            <a:r>
              <a:rPr lang="zh-CN" altLang="en-US" dirty="0"/>
              <a:t>遍后就结束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特点</a:t>
            </a:r>
            <a:endParaRPr lang="en-US" altLang="zh-CN" dirty="0"/>
          </a:p>
          <a:p>
            <a:pPr lvl="1"/>
            <a:r>
              <a:rPr lang="zh-CN" altLang="en-US" dirty="0"/>
              <a:t>重复玩，能看到之前局所有人的行动和收益</a:t>
            </a:r>
            <a:endParaRPr lang="en-US" altLang="zh-CN" dirty="0"/>
          </a:p>
          <a:p>
            <a:pPr lvl="1"/>
            <a:r>
              <a:rPr lang="zh-CN" altLang="en-US" dirty="0"/>
              <a:t>折现因子大于</a:t>
            </a:r>
            <a:r>
              <a:rPr lang="en-US" altLang="zh-CN" dirty="0"/>
              <a:t>0</a:t>
            </a:r>
            <a:r>
              <a:rPr lang="zh-CN" altLang="en-US" dirty="0"/>
              <a:t>小于</a:t>
            </a:r>
            <a:r>
              <a:rPr lang="en-US" altLang="zh-CN" dirty="0"/>
              <a:t>1</a:t>
            </a:r>
            <a:r>
              <a:rPr lang="zh-CN" altLang="en-US" dirty="0"/>
              <a:t>（经济含义？）</a:t>
            </a:r>
            <a:endParaRPr lang="en-US" altLang="zh-CN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BBC13F03-0102-4B5E-A9DF-EA0F33F2CB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715" y="1509204"/>
            <a:ext cx="6934569" cy="872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602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AA93CF-AC62-435D-9F39-409202634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有限重复博弈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DF407DE-3AF3-428F-B0FA-0A64E18AE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例子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pPr lvl="1"/>
            <a:r>
              <a:rPr lang="zh-CN" altLang="en-US" dirty="0"/>
              <a:t>动手算</a:t>
            </a:r>
            <a:endParaRPr lang="en-US" altLang="zh-CN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B92E2657-7A73-4E31-B19E-B289D4AC61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50" y="1322449"/>
            <a:ext cx="6286500" cy="2295525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4BE15831-8580-4CCF-8796-8A86C29500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3975" y="3830576"/>
            <a:ext cx="6496050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096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AA93CF-AC62-435D-9F39-409202634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有限重复博弈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DF407DE-3AF3-428F-B0FA-0A64E18AE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例子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zh-CN" altLang="en-US" dirty="0"/>
              <a:t>经济逻辑</a:t>
            </a:r>
            <a:endParaRPr lang="en-US" altLang="zh-CN" dirty="0"/>
          </a:p>
          <a:p>
            <a:pPr lvl="2"/>
            <a:r>
              <a:rPr lang="zh-CN" altLang="en-US" dirty="0"/>
              <a:t>不骗我，好聚好散（</a:t>
            </a:r>
            <a:r>
              <a:rPr lang="en-US" altLang="zh-CN" dirty="0" err="1"/>
              <a:t>R,r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骗我，撕破脸（</a:t>
            </a:r>
            <a:r>
              <a:rPr lang="en-US" altLang="zh-CN" dirty="0" err="1"/>
              <a:t>F,f</a:t>
            </a:r>
            <a:r>
              <a:rPr lang="zh-CN" altLang="en-US" dirty="0"/>
              <a:t>）</a:t>
            </a:r>
            <a:endParaRPr lang="en-US" altLang="zh-CN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B92E2657-7A73-4E31-B19E-B289D4AC61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50" y="1322449"/>
            <a:ext cx="6286500" cy="229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702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AA93CF-AC62-435D-9F39-409202634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有限重复博弈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DF407DE-3AF3-428F-B0FA-0A64E18AE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例子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zh-CN" altLang="en-US" dirty="0"/>
              <a:t>注意</a:t>
            </a:r>
            <a:endParaRPr lang="en-US" altLang="zh-CN" dirty="0"/>
          </a:p>
          <a:p>
            <a:pPr lvl="2"/>
            <a:r>
              <a:rPr lang="zh-CN" altLang="en-US" dirty="0"/>
              <a:t>本质上是一个“惩罚</a:t>
            </a:r>
            <a:r>
              <a:rPr lang="en-US" altLang="zh-CN" dirty="0"/>
              <a:t>-</a:t>
            </a:r>
            <a:r>
              <a:rPr lang="zh-CN" altLang="en-US" dirty="0"/>
              <a:t>奖励”逻辑</a:t>
            </a:r>
            <a:endParaRPr lang="en-US" altLang="zh-CN" dirty="0"/>
          </a:p>
          <a:p>
            <a:pPr lvl="2"/>
            <a:r>
              <a:rPr lang="zh-CN" altLang="en-US" dirty="0"/>
              <a:t>惩罚只能用纳什均衡惩罚！！</a:t>
            </a:r>
            <a:endParaRPr lang="en-US" altLang="zh-CN" dirty="0"/>
          </a:p>
          <a:p>
            <a:pPr lvl="2"/>
            <a:r>
              <a:rPr lang="zh-CN" altLang="en-US" dirty="0"/>
              <a:t>折现因子太小也不行：及时行乐的弊端</a:t>
            </a:r>
            <a:endParaRPr lang="en-US" altLang="zh-CN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B92E2657-7A73-4E31-B19E-B289D4AC61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50" y="1322449"/>
            <a:ext cx="6286500" cy="229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880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AA93CF-AC62-435D-9F39-409202634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有限重复博弈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DF407DE-3AF3-428F-B0FA-0A64E18AE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重复博弈均衡与静态均衡的关系</a:t>
            </a:r>
            <a:endParaRPr lang="en-US" altLang="zh-CN" dirty="0"/>
          </a:p>
          <a:p>
            <a:pPr lvl="1"/>
            <a:r>
              <a:rPr lang="zh-CN" altLang="en-US" dirty="0"/>
              <a:t>每一个被重复的博弈被称为“阶段博弈”</a:t>
            </a:r>
            <a:r>
              <a:rPr lang="en-US" altLang="zh-CN" dirty="0"/>
              <a:t>(stage game)</a:t>
            </a:r>
          </a:p>
          <a:p>
            <a:pPr lvl="1"/>
            <a:r>
              <a:rPr lang="zh-CN" altLang="en-US" dirty="0"/>
              <a:t>以下结论总成立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zh-CN" altLang="en-US" dirty="0"/>
              <a:t>经济含义：</a:t>
            </a:r>
            <a:endParaRPr lang="en-US" altLang="zh-CN" dirty="0"/>
          </a:p>
          <a:p>
            <a:pPr lvl="2"/>
            <a:r>
              <a:rPr lang="zh-CN" altLang="en-US" dirty="0"/>
              <a:t>如果只有一个均衡，那么</a:t>
            </a:r>
            <a:r>
              <a:rPr lang="en-US" altLang="zh-CN" dirty="0"/>
              <a:t>SPNE</a:t>
            </a:r>
            <a:r>
              <a:rPr lang="zh-CN" altLang="en-US" dirty="0"/>
              <a:t>就是这个均衡不断被重复</a:t>
            </a:r>
            <a:endParaRPr lang="en-US" altLang="zh-CN" dirty="0"/>
          </a:p>
          <a:p>
            <a:pPr lvl="3"/>
            <a:r>
              <a:rPr lang="zh-CN" altLang="en-US" dirty="0"/>
              <a:t>囚徒困境重复一万次均衡也是永远背叛</a:t>
            </a:r>
            <a:endParaRPr lang="en-US" altLang="zh-CN" dirty="0"/>
          </a:p>
          <a:p>
            <a:pPr lvl="3"/>
            <a:r>
              <a:rPr lang="zh-CN" altLang="en-US" dirty="0"/>
              <a:t>为什么没有完全解决合作问题？</a:t>
            </a:r>
            <a:endParaRPr lang="en-US" altLang="zh-CN" dirty="0"/>
          </a:p>
          <a:p>
            <a:pPr lvl="2"/>
            <a:r>
              <a:rPr lang="zh-CN" altLang="en-US" dirty="0"/>
              <a:t>反之，如果有两个收益不同的均衡，便可以玩“惩罚</a:t>
            </a:r>
            <a:r>
              <a:rPr lang="en-US" altLang="zh-CN" dirty="0"/>
              <a:t>-</a:t>
            </a:r>
            <a:r>
              <a:rPr lang="zh-CN" altLang="en-US" dirty="0"/>
              <a:t>奖励”游戏</a:t>
            </a:r>
            <a:endParaRPr lang="en-US" altLang="zh-CN" dirty="0"/>
          </a:p>
          <a:p>
            <a:pPr lvl="3"/>
            <a:r>
              <a:rPr lang="zh-CN" altLang="en-US" dirty="0"/>
              <a:t>如何玩？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pPr lvl="1"/>
            <a:endParaRPr lang="en-US" altLang="zh-CN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362782A3-B9C8-49EF-BC4E-7C34EDBCBC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6362" y="2127542"/>
            <a:ext cx="6391275" cy="80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392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AA93CF-AC62-435D-9F39-409202634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无限重复博弈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5DF407DE-3AF3-428F-B0FA-0A64E18AE05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CN" altLang="en-US" dirty="0"/>
                  <a:t>简单说：同一个博弈永远（可能）玩下去，不结束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永远玩下去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每一局都以概率</a:t>
                </a:r>
                <a14:m>
                  <m:oMath xmlns:m="http://schemas.openxmlformats.org/officeDocument/2006/math"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zh-CN" altLang="en-US" dirty="0"/>
                  <a:t>结束，</a:t>
                </a:r>
                <a14:m>
                  <m:oMath xmlns:m="http://schemas.openxmlformats.org/officeDocument/2006/math">
                    <m:r>
                      <a:rPr lang="zh-CN" altLang="en-US" i="1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zh-CN" altLang="en-US" dirty="0"/>
                  <a:t>再来一局（折现的一个解释）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两者分析类似，本次课程讲解以第一种为主</a:t>
                </a:r>
                <a:endParaRPr lang="en-US" altLang="zh-CN" dirty="0"/>
              </a:p>
              <a:p>
                <a:r>
                  <a:rPr lang="zh-CN" altLang="en-US" dirty="0"/>
                  <a:t>收益</a:t>
                </a:r>
                <a:endParaRPr lang="en-US" altLang="zh-CN" dirty="0"/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5DF407DE-3AF3-428F-B0FA-0A64E18AE05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62" t="-158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图片 4">
            <a:extLst>
              <a:ext uri="{FF2B5EF4-FFF2-40B4-BE49-F238E27FC236}">
                <a16:creationId xmlns:a16="http://schemas.microsoft.com/office/drawing/2014/main" id="{8398329E-E0FD-4221-BDF8-80AE56A573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8275" y="2828925"/>
            <a:ext cx="6267450" cy="120015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7D7B4E24-DB01-426A-8701-52AF62F8E5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0837" y="4029075"/>
            <a:ext cx="3362325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445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AA93CF-AC62-435D-9F39-409202634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无限重复博弈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DF407DE-3AF3-428F-B0FA-0A64E18AE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行为策略</a:t>
            </a:r>
            <a:endParaRPr lang="en-US" altLang="zh-CN" dirty="0"/>
          </a:p>
          <a:p>
            <a:pPr lvl="1"/>
            <a:r>
              <a:rPr lang="zh-CN" altLang="en-US" dirty="0"/>
              <a:t>对所有对手行动可能都要有反应！</a:t>
            </a:r>
            <a:endParaRPr lang="en-US" altLang="zh-CN" dirty="0"/>
          </a:p>
          <a:p>
            <a:pPr lvl="1"/>
            <a:r>
              <a:rPr lang="zh-CN" altLang="en-US" dirty="0"/>
              <a:t>标准型策略</a:t>
            </a:r>
            <a:endParaRPr lang="en-US" altLang="zh-CN" dirty="0"/>
          </a:p>
          <a:p>
            <a:pPr lvl="2"/>
            <a:r>
              <a:rPr lang="zh-CN" altLang="en-US" dirty="0"/>
              <a:t>他这一局选</a:t>
            </a:r>
            <a:r>
              <a:rPr lang="en-US" altLang="zh-CN" dirty="0"/>
              <a:t>A</a:t>
            </a:r>
            <a:r>
              <a:rPr lang="zh-CN" altLang="en-US" dirty="0"/>
              <a:t>的话，我下一局选</a:t>
            </a:r>
            <a:r>
              <a:rPr lang="en-US" altLang="zh-CN" dirty="0"/>
              <a:t>x</a:t>
            </a:r>
            <a:r>
              <a:rPr lang="zh-CN" altLang="en-US" dirty="0"/>
              <a:t>；他这一局选</a:t>
            </a:r>
            <a:r>
              <a:rPr lang="en-US" altLang="zh-CN" dirty="0"/>
              <a:t>B</a:t>
            </a:r>
            <a:r>
              <a:rPr lang="zh-CN" altLang="en-US" dirty="0"/>
              <a:t>的话，我下一局选</a:t>
            </a:r>
            <a:r>
              <a:rPr lang="en-US" altLang="zh-CN" dirty="0"/>
              <a:t>y……</a:t>
            </a:r>
          </a:p>
          <a:p>
            <a:pPr lvl="2"/>
            <a:r>
              <a:rPr lang="zh-CN" altLang="en-US" dirty="0"/>
              <a:t>预先谋划的视角</a:t>
            </a:r>
            <a:endParaRPr lang="en-US" altLang="zh-CN" dirty="0"/>
          </a:p>
          <a:p>
            <a:pPr lvl="1"/>
            <a:r>
              <a:rPr lang="zh-CN" altLang="en-US" dirty="0"/>
              <a:t>行为策略</a:t>
            </a:r>
            <a:endParaRPr lang="en-US" altLang="zh-CN" dirty="0"/>
          </a:p>
          <a:p>
            <a:pPr lvl="2"/>
            <a:r>
              <a:rPr lang="zh-CN" altLang="en-US" dirty="0"/>
              <a:t>我这一局选</a:t>
            </a:r>
            <a:r>
              <a:rPr lang="en-US" altLang="zh-CN" dirty="0"/>
              <a:t>x</a:t>
            </a:r>
            <a:r>
              <a:rPr lang="zh-CN" altLang="en-US" dirty="0"/>
              <a:t>，是因为他上一局选</a:t>
            </a:r>
            <a:r>
              <a:rPr lang="en-US" altLang="zh-CN" dirty="0"/>
              <a:t>A</a:t>
            </a:r>
            <a:r>
              <a:rPr lang="zh-CN" altLang="en-US" dirty="0"/>
              <a:t>；我这一局选</a:t>
            </a:r>
            <a:r>
              <a:rPr lang="en-US" altLang="zh-CN" dirty="0"/>
              <a:t>y</a:t>
            </a:r>
            <a:r>
              <a:rPr lang="zh-CN" altLang="en-US" dirty="0"/>
              <a:t>，是因为他上一局选</a:t>
            </a:r>
            <a:r>
              <a:rPr lang="en-US" altLang="zh-CN" dirty="0"/>
              <a:t>B ……</a:t>
            </a:r>
          </a:p>
          <a:p>
            <a:pPr lvl="2"/>
            <a:r>
              <a:rPr lang="zh-CN" altLang="en-US" dirty="0"/>
              <a:t>应对变化的视角，策略依赖于历史选择，历史用信息集表示</a:t>
            </a:r>
            <a:endParaRPr lang="en-US" altLang="zh-CN" dirty="0"/>
          </a:p>
          <a:p>
            <a:pPr lvl="1"/>
            <a:endParaRPr lang="en-US" altLang="zh-CN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BFFB99B2-BFAF-48F6-9931-8733216172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0650" y="3901412"/>
            <a:ext cx="6362700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552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263</TotalTime>
  <Words>854</Words>
  <Application>Microsoft Office PowerPoint</Application>
  <PresentationFormat>全屏显示(4:3)</PresentationFormat>
  <Paragraphs>166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5" baseType="lpstr">
      <vt:lpstr>黑体</vt:lpstr>
      <vt:lpstr>宋体</vt:lpstr>
      <vt:lpstr>Arial</vt:lpstr>
      <vt:lpstr>Calibri</vt:lpstr>
      <vt:lpstr>Calibri Light</vt:lpstr>
      <vt:lpstr>Cambria Math</vt:lpstr>
      <vt:lpstr>Office 主题​​</vt:lpstr>
      <vt:lpstr>重复博弈</vt:lpstr>
      <vt:lpstr>重复博弈是什么？</vt:lpstr>
      <vt:lpstr>有限重复博弈</vt:lpstr>
      <vt:lpstr>有限重复博弈</vt:lpstr>
      <vt:lpstr>有限重复博弈</vt:lpstr>
      <vt:lpstr>有限重复博弈</vt:lpstr>
      <vt:lpstr>有限重复博弈</vt:lpstr>
      <vt:lpstr>无限重复博弈</vt:lpstr>
      <vt:lpstr>无限重复博弈</vt:lpstr>
      <vt:lpstr>无限重复博弈</vt:lpstr>
      <vt:lpstr>无限重复博弈</vt:lpstr>
      <vt:lpstr>无限重复博弈</vt:lpstr>
      <vt:lpstr>无限重复博弈</vt:lpstr>
      <vt:lpstr>声誉</vt:lpstr>
      <vt:lpstr>声誉</vt:lpstr>
      <vt:lpstr>声誉</vt:lpstr>
      <vt:lpstr>声誉</vt:lpstr>
      <vt:lpstr>思考题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重复博弈</dc:title>
  <dc:creator>Admin</dc:creator>
  <cp:lastModifiedBy>麒植 王</cp:lastModifiedBy>
  <cp:revision>24</cp:revision>
  <dcterms:created xsi:type="dcterms:W3CDTF">2019-05-30T02:03:39Z</dcterms:created>
  <dcterms:modified xsi:type="dcterms:W3CDTF">2020-04-20T13:37:17Z</dcterms:modified>
</cp:coreProperties>
</file>